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  <p:sldMasterId id="2147486330" r:id="rId2"/>
  </p:sldMasterIdLst>
  <p:notesMasterIdLst>
    <p:notesMasterId r:id="rId44"/>
  </p:notesMasterIdLst>
  <p:handoutMasterIdLst>
    <p:handoutMasterId r:id="rId45"/>
  </p:handoutMasterIdLst>
  <p:sldIdLst>
    <p:sldId id="256" r:id="rId3"/>
    <p:sldId id="326" r:id="rId4"/>
    <p:sldId id="355" r:id="rId5"/>
    <p:sldId id="362" r:id="rId6"/>
    <p:sldId id="327" r:id="rId7"/>
    <p:sldId id="328" r:id="rId8"/>
    <p:sldId id="329" r:id="rId9"/>
    <p:sldId id="330" r:id="rId10"/>
    <p:sldId id="363" r:id="rId11"/>
    <p:sldId id="350" r:id="rId12"/>
    <p:sldId id="351" r:id="rId13"/>
    <p:sldId id="352" r:id="rId14"/>
    <p:sldId id="353" r:id="rId15"/>
    <p:sldId id="354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7" r:id="rId35"/>
    <p:sldId id="382" r:id="rId36"/>
    <p:sldId id="383" r:id="rId37"/>
    <p:sldId id="384" r:id="rId38"/>
    <p:sldId id="385" r:id="rId39"/>
    <p:sldId id="386" r:id="rId40"/>
    <p:sldId id="356" r:id="rId41"/>
    <p:sldId id="361" r:id="rId42"/>
    <p:sldId id="306" r:id="rId4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4660"/>
  </p:normalViewPr>
  <p:slideViewPr>
    <p:cSldViewPr>
      <p:cViewPr>
        <p:scale>
          <a:sx n="100" d="100"/>
          <a:sy n="100" d="100"/>
        </p:scale>
        <p:origin x="-3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2013&#36816;&#34892;&#25925;&#38556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angxw\Documents\&#25925;&#38556;&#32479;&#35745;-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25991;&#26723;\2013&#24180;&#20013;&#32771;&#26680;\&#26032;&#24314;%20Microsoft%20Excel%20&#24037;&#20316;&#34920;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E:\Documents%20and%20Settings\Rong\&#26700;&#38754;\&#26032;&#24314;%20Microsoft%20Office%20Excel%20&#24037;&#20316;&#34920;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en-US"/>
              <a:t>12</a:t>
            </a:r>
            <a:r>
              <a:rPr lang="en-US" altLang="zh-CN"/>
              <a:t>-</a:t>
            </a:r>
            <a:r>
              <a:rPr lang="en-US" altLang="en-US"/>
              <a:t>13</a:t>
            </a:r>
            <a:r>
              <a:rPr lang="zh-CN" altLang="en-US"/>
              <a:t>直线故障</a:t>
            </a:r>
            <a:endParaRPr lang="en-US" alt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Sheet1!$B$139:$B$145</c:f>
              <c:strCache>
                <c:ptCount val="7"/>
                <c:pt idx="0">
                  <c:v>调制器 </c:v>
                </c:pt>
                <c:pt idx="1">
                  <c:v>正电子靶</c:v>
                </c:pt>
                <c:pt idx="2">
                  <c:v>SHB </c:v>
                </c:pt>
                <c:pt idx="3">
                  <c:v>速调管</c:v>
                </c:pt>
                <c:pt idx="4">
                  <c:v>微波，相控 </c:v>
                </c:pt>
                <c:pt idx="5">
                  <c:v>真空、磁铁电源、束测、防护 </c:v>
                </c:pt>
                <c:pt idx="6">
                  <c:v>网络、控制、电网</c:v>
                </c:pt>
              </c:strCache>
            </c:strRef>
          </c:cat>
          <c:val>
            <c:numRef>
              <c:f>Sheet1!$C$139:$C$145</c:f>
              <c:numCache>
                <c:formatCode>General</c:formatCode>
                <c:ptCount val="7"/>
                <c:pt idx="0">
                  <c:v>79</c:v>
                </c:pt>
                <c:pt idx="1">
                  <c:v>14.5</c:v>
                </c:pt>
                <c:pt idx="2">
                  <c:v>20.5</c:v>
                </c:pt>
                <c:pt idx="3">
                  <c:v>42.7</c:v>
                </c:pt>
                <c:pt idx="4">
                  <c:v>10</c:v>
                </c:pt>
                <c:pt idx="5">
                  <c:v>12.8</c:v>
                </c:pt>
                <c:pt idx="6">
                  <c:v>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zh-CN"/>
              <a:t>2012-2013</a:t>
            </a:r>
            <a:r>
              <a:rPr lang="zh-CN" altLang="en-US"/>
              <a:t>调制器故障统计</a:t>
            </a:r>
            <a:endParaRPr lang="zh-CN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85330271216098"/>
          <c:y val="0.30307232816057145"/>
          <c:w val="0.54737860892388457"/>
          <c:h val="0.69692767183942861"/>
        </c:manualLayout>
      </c:layout>
      <c:pieChart>
        <c:varyColors val="1"/>
        <c:ser>
          <c:idx val="0"/>
          <c:order val="0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Sheet1!$A$1:$H$1</c:f>
              <c:strCache>
                <c:ptCount val="8"/>
                <c:pt idx="0">
                  <c:v>充电机</c:v>
                </c:pt>
                <c:pt idx="1">
                  <c:v>闸流管及电源</c:v>
                </c:pt>
                <c:pt idx="2">
                  <c:v>速调管聚焦电源</c:v>
                </c:pt>
                <c:pt idx="3">
                  <c:v>辅助电源</c:v>
                </c:pt>
                <c:pt idx="4">
                  <c:v>脉冲变压器油缸</c:v>
                </c:pt>
                <c:pt idx="5">
                  <c:v>水连锁保护</c:v>
                </c:pt>
                <c:pt idx="6">
                  <c:v>主回路</c:v>
                </c:pt>
                <c:pt idx="7">
                  <c:v>高整变压器</c:v>
                </c:pt>
              </c:strCache>
            </c:strRef>
          </c:cat>
          <c:val>
            <c:numRef>
              <c:f>Sheet1!$A$2:$H$2</c:f>
              <c:numCache>
                <c:formatCode>General</c:formatCode>
                <c:ptCount val="8"/>
                <c:pt idx="0">
                  <c:v>13</c:v>
                </c:pt>
                <c:pt idx="1">
                  <c:v>35</c:v>
                </c:pt>
                <c:pt idx="2">
                  <c:v>3</c:v>
                </c:pt>
                <c:pt idx="3">
                  <c:v>36</c:v>
                </c:pt>
                <c:pt idx="4">
                  <c:v>3</c:v>
                </c:pt>
                <c:pt idx="5">
                  <c:v>3</c:v>
                </c:pt>
                <c:pt idx="6">
                  <c:v>23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CN" altLang="en-US"/>
              <a:t>故障次数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Sheet1!$H$7</c:f>
              <c:strCache>
                <c:ptCount val="1"/>
                <c:pt idx="0">
                  <c:v>次数</c:v>
                </c:pt>
              </c:strCache>
            </c:strRef>
          </c:tx>
          <c:invertIfNegative val="0"/>
          <c:cat>
            <c:numRef>
              <c:f>Sheet1!$G$8:$G$11</c:f>
              <c:numCache>
                <c:formatCode>General</c:formatCode>
                <c:ptCount val="4"/>
                <c:pt idx="0">
                  <c:v>2012.12</c:v>
                </c:pt>
                <c:pt idx="1">
                  <c:v>2013.1</c:v>
                </c:pt>
                <c:pt idx="2">
                  <c:v>2013.4</c:v>
                </c:pt>
                <c:pt idx="3">
                  <c:v>2013.5</c:v>
                </c:pt>
              </c:numCache>
            </c:numRef>
          </c:cat>
          <c:val>
            <c:numRef>
              <c:f>Sheet1!$H$8:$H$11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748224"/>
        <c:axId val="111749760"/>
      </c:barChart>
      <c:catAx>
        <c:axId val="11174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1749760"/>
        <c:crosses val="autoZero"/>
        <c:auto val="1"/>
        <c:lblAlgn val="ctr"/>
        <c:lblOffset val="100"/>
        <c:noMultiLvlLbl val="0"/>
      </c:catAx>
      <c:valAx>
        <c:axId val="111749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748224"/>
        <c:crosses val="autoZero"/>
        <c:crossBetween val="between"/>
        <c:majorUnit val="1"/>
        <c:minorUnit val="1"/>
      </c:valAx>
      <c:spPr>
        <a:noFill/>
        <a:ln w="25369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Sheet1!$H$25</c:f>
              <c:strCache>
                <c:ptCount val="1"/>
                <c:pt idx="0">
                  <c:v>故障分类</c:v>
                </c:pt>
              </c:strCache>
            </c:strRef>
          </c:tx>
          <c:invertIfNegative val="0"/>
          <c:cat>
            <c:strRef>
              <c:f>Sheet1!$G$26:$G$30</c:f>
              <c:strCache>
                <c:ptCount val="5"/>
                <c:pt idx="0">
                  <c:v>过温</c:v>
                </c:pt>
                <c:pt idx="1">
                  <c:v>远控</c:v>
                </c:pt>
                <c:pt idx="2">
                  <c:v>掉电</c:v>
                </c:pt>
                <c:pt idx="3">
                  <c:v>过流</c:v>
                </c:pt>
                <c:pt idx="4">
                  <c:v>控制</c:v>
                </c:pt>
              </c:strCache>
            </c:strRef>
          </c:cat>
          <c:val>
            <c:numRef>
              <c:f>Sheet1!$H$26:$H$30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786240"/>
        <c:axId val="111788032"/>
      </c:barChart>
      <c:catAx>
        <c:axId val="111786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11788032"/>
        <c:crosses val="autoZero"/>
        <c:auto val="1"/>
        <c:lblAlgn val="ctr"/>
        <c:lblOffset val="100"/>
        <c:noMultiLvlLbl val="0"/>
      </c:catAx>
      <c:valAx>
        <c:axId val="111788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786240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CN" altLang="en-US" sz="1400" dirty="0"/>
              <a:t>修理台数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Sheet1!$F$16</c:f>
              <c:strCache>
                <c:ptCount val="1"/>
                <c:pt idx="0">
                  <c:v>台数</c:v>
                </c:pt>
              </c:strCache>
            </c:strRef>
          </c:tx>
          <c:invertIfNegative val="0"/>
          <c:cat>
            <c:numRef>
              <c:f>Sheet1!$E$17:$E$21</c:f>
              <c:numCache>
                <c:formatCode>General</c:formatCode>
                <c:ptCount val="5"/>
                <c:pt idx="0">
                  <c:v>2012.6</c:v>
                </c:pt>
                <c:pt idx="1">
                  <c:v>2012.9</c:v>
                </c:pt>
                <c:pt idx="2">
                  <c:v>2012.12</c:v>
                </c:pt>
                <c:pt idx="3">
                  <c:v>2013.2</c:v>
                </c:pt>
                <c:pt idx="4">
                  <c:v>2013.3</c:v>
                </c:pt>
              </c:numCache>
            </c:numRef>
          </c:cat>
          <c:val>
            <c:numRef>
              <c:f>Sheet1!$F$17:$F$21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013504"/>
        <c:axId val="115015040"/>
      </c:barChart>
      <c:catAx>
        <c:axId val="11501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015040"/>
        <c:crossesAt val="0"/>
        <c:auto val="1"/>
        <c:lblAlgn val="ctr"/>
        <c:lblOffset val="100"/>
        <c:noMultiLvlLbl val="0"/>
      </c:catAx>
      <c:valAx>
        <c:axId val="115015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013504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Sheet1!$E$1:$E$2</c:f>
              <c:strCache>
                <c:ptCount val="1"/>
                <c:pt idx="0">
                  <c:v>E- SHB1 pha_set</c:v>
                </c:pt>
              </c:strCache>
            </c:strRef>
          </c:tx>
          <c:marker>
            <c:symbol val="none"/>
          </c:marker>
          <c:val>
            <c:numRef>
              <c:f>Sheet1!$E$3:$E$36</c:f>
              <c:numCache>
                <c:formatCode>General</c:formatCode>
                <c:ptCount val="34"/>
                <c:pt idx="0">
                  <c:v>3511</c:v>
                </c:pt>
                <c:pt idx="1">
                  <c:v>3511</c:v>
                </c:pt>
                <c:pt idx="2">
                  <c:v>3511</c:v>
                </c:pt>
                <c:pt idx="3">
                  <c:v>3511</c:v>
                </c:pt>
                <c:pt idx="4">
                  <c:v>3511</c:v>
                </c:pt>
                <c:pt idx="5">
                  <c:v>3511</c:v>
                </c:pt>
                <c:pt idx="6">
                  <c:v>3511</c:v>
                </c:pt>
                <c:pt idx="7">
                  <c:v>3511</c:v>
                </c:pt>
                <c:pt idx="8">
                  <c:v>3511</c:v>
                </c:pt>
                <c:pt idx="9">
                  <c:v>3551</c:v>
                </c:pt>
                <c:pt idx="10">
                  <c:v>3551</c:v>
                </c:pt>
                <c:pt idx="11">
                  <c:v>3551</c:v>
                </c:pt>
                <c:pt idx="12">
                  <c:v>3551</c:v>
                </c:pt>
                <c:pt idx="13">
                  <c:v>3551</c:v>
                </c:pt>
                <c:pt idx="14">
                  <c:v>3551</c:v>
                </c:pt>
                <c:pt idx="15">
                  <c:v>3551</c:v>
                </c:pt>
                <c:pt idx="16">
                  <c:v>3551</c:v>
                </c:pt>
                <c:pt idx="17">
                  <c:v>3551</c:v>
                </c:pt>
                <c:pt idx="18">
                  <c:v>3551</c:v>
                </c:pt>
                <c:pt idx="19">
                  <c:v>3551</c:v>
                </c:pt>
                <c:pt idx="20">
                  <c:v>3551</c:v>
                </c:pt>
                <c:pt idx="21">
                  <c:v>3551</c:v>
                </c:pt>
                <c:pt idx="22">
                  <c:v>3551</c:v>
                </c:pt>
                <c:pt idx="23">
                  <c:v>3551</c:v>
                </c:pt>
                <c:pt idx="24">
                  <c:v>3551</c:v>
                </c:pt>
                <c:pt idx="25">
                  <c:v>3411</c:v>
                </c:pt>
                <c:pt idx="26">
                  <c:v>3411</c:v>
                </c:pt>
                <c:pt idx="27">
                  <c:v>3411</c:v>
                </c:pt>
                <c:pt idx="28">
                  <c:v>3411</c:v>
                </c:pt>
                <c:pt idx="29">
                  <c:v>3411</c:v>
                </c:pt>
                <c:pt idx="30">
                  <c:v>3411</c:v>
                </c:pt>
                <c:pt idx="31">
                  <c:v>3411</c:v>
                </c:pt>
                <c:pt idx="32">
                  <c:v>3411</c:v>
                </c:pt>
                <c:pt idx="33">
                  <c:v>3411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Sheet1!$F$1:$F$2</c:f>
              <c:strCache>
                <c:ptCount val="1"/>
                <c:pt idx="0">
                  <c:v>E- SHB2 pha_set</c:v>
                </c:pt>
              </c:strCache>
            </c:strRef>
          </c:tx>
          <c:marker>
            <c:symbol val="none"/>
          </c:marker>
          <c:val>
            <c:numRef>
              <c:f>Sheet1!$F$3:$F$36</c:f>
              <c:numCache>
                <c:formatCode>General</c:formatCode>
                <c:ptCount val="34"/>
                <c:pt idx="0">
                  <c:v>15405</c:v>
                </c:pt>
                <c:pt idx="1">
                  <c:v>15405</c:v>
                </c:pt>
                <c:pt idx="2">
                  <c:v>15405</c:v>
                </c:pt>
                <c:pt idx="3">
                  <c:v>15405</c:v>
                </c:pt>
                <c:pt idx="4">
                  <c:v>15405</c:v>
                </c:pt>
                <c:pt idx="5">
                  <c:v>15405</c:v>
                </c:pt>
                <c:pt idx="6">
                  <c:v>15405</c:v>
                </c:pt>
                <c:pt idx="7">
                  <c:v>15405</c:v>
                </c:pt>
                <c:pt idx="8">
                  <c:v>15405</c:v>
                </c:pt>
                <c:pt idx="9">
                  <c:v>15384</c:v>
                </c:pt>
                <c:pt idx="10">
                  <c:v>15384</c:v>
                </c:pt>
                <c:pt idx="11">
                  <c:v>15277</c:v>
                </c:pt>
                <c:pt idx="12">
                  <c:v>15277</c:v>
                </c:pt>
                <c:pt idx="13">
                  <c:v>15277</c:v>
                </c:pt>
                <c:pt idx="14">
                  <c:v>15272</c:v>
                </c:pt>
                <c:pt idx="15">
                  <c:v>15272</c:v>
                </c:pt>
                <c:pt idx="16">
                  <c:v>15272</c:v>
                </c:pt>
                <c:pt idx="17">
                  <c:v>15272</c:v>
                </c:pt>
                <c:pt idx="18">
                  <c:v>15272</c:v>
                </c:pt>
                <c:pt idx="19">
                  <c:v>15272</c:v>
                </c:pt>
                <c:pt idx="20">
                  <c:v>15272</c:v>
                </c:pt>
                <c:pt idx="21">
                  <c:v>15272</c:v>
                </c:pt>
                <c:pt idx="22">
                  <c:v>15272</c:v>
                </c:pt>
                <c:pt idx="23">
                  <c:v>15272</c:v>
                </c:pt>
                <c:pt idx="24">
                  <c:v>15272</c:v>
                </c:pt>
                <c:pt idx="25">
                  <c:v>15272</c:v>
                </c:pt>
                <c:pt idx="26">
                  <c:v>15272</c:v>
                </c:pt>
                <c:pt idx="27">
                  <c:v>15272</c:v>
                </c:pt>
                <c:pt idx="28">
                  <c:v>15272</c:v>
                </c:pt>
                <c:pt idx="29">
                  <c:v>15272</c:v>
                </c:pt>
                <c:pt idx="30">
                  <c:v>15272</c:v>
                </c:pt>
                <c:pt idx="31">
                  <c:v>15272</c:v>
                </c:pt>
                <c:pt idx="32">
                  <c:v>15272</c:v>
                </c:pt>
                <c:pt idx="33">
                  <c:v>15272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304704"/>
        <c:axId val="111306240"/>
      </c:lineChart>
      <c:catAx>
        <c:axId val="111304704"/>
        <c:scaling>
          <c:orientation val="minMax"/>
        </c:scaling>
        <c:delete val="0"/>
        <c:axPos val="b"/>
        <c:majorTickMark val="out"/>
        <c:minorTickMark val="none"/>
        <c:tickLblPos val="nextTo"/>
        <c:crossAx val="111306240"/>
        <c:crosses val="autoZero"/>
        <c:auto val="1"/>
        <c:lblAlgn val="ctr"/>
        <c:lblOffset val="100"/>
        <c:noMultiLvlLbl val="0"/>
      </c:catAx>
      <c:valAx>
        <c:axId val="111306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3047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2DDE1A-EAA4-4B4A-8E33-6B5090B010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9489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BF80143-3D69-4743-A654-2598EC666F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71240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6084" name="灯片编号占位符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66FFD66-7F6F-40E2-B006-41E610270191}" type="slidenum">
              <a:rPr lang="en-US" altLang="zh-CN" smtClean="0"/>
              <a:pPr eaLnBrk="1" hangingPunct="1"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7108" name="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DEC7D393-335D-4198-9D4C-197A1329553C}" type="slidenum">
              <a:rPr lang="en-US" altLang="zh-CN" smtClean="0"/>
              <a:pPr eaLnBrk="1" hangingPunct="1"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47AFD-F675-4FFF-B347-92EE6735E356}" type="datetime1">
              <a:rPr lang="en-US" altLang="zh-CN"/>
              <a:pPr>
                <a:defRPr/>
              </a:pPr>
              <a:t>7/31/2013</a:t>
            </a:fld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171130B-2454-4520-94B0-6BD83EC377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903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265BC-953E-426F-B565-3F687133BAD9}" type="datetime1">
              <a:rPr lang="en-US" altLang="zh-CN"/>
              <a:pPr>
                <a:defRPr/>
              </a:pPr>
              <a:t>7/31/2013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87344-9FB7-4F0D-A928-87D9F916A9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954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30A17-8700-49C4-BA18-207A4BDFFCE2}" type="datetime1">
              <a:rPr lang="en-US" altLang="zh-CN"/>
              <a:pPr>
                <a:defRPr/>
              </a:pPr>
              <a:t>7/31/2013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67E8D-B445-45ED-8FFE-031355C84D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7681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6CBF6-32DC-443C-A701-C51A9CCA3FFB}" type="datetime1">
              <a:rPr lang="en-US" altLang="zh-CN">
                <a:solidFill>
                  <a:srgbClr val="000000"/>
                </a:solidFill>
              </a:rPr>
              <a:pPr>
                <a:defRPr/>
              </a:pPr>
              <a:t>7/31/2013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207FC24-DE1D-4202-9E65-96CC143A9C8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40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D2373-D109-4092-9F23-3E125A176D75}" type="datetime1">
              <a:rPr lang="en-US" altLang="zh-CN">
                <a:solidFill>
                  <a:srgbClr val="000000"/>
                </a:solidFill>
              </a:rPr>
              <a:pPr>
                <a:defRPr/>
              </a:pPr>
              <a:t>7/31/2013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89C6C-5B51-4AFE-A22F-1B17EDB1A483}" type="slidenum">
              <a:rPr lang="en-US" altLang="zh-CN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1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C6AB-3F5C-46FC-828B-AACA339AD2A3}" type="datetime1">
              <a:rPr lang="en-US" altLang="zh-CN">
                <a:solidFill>
                  <a:srgbClr val="000000"/>
                </a:solidFill>
              </a:rPr>
              <a:pPr>
                <a:defRPr/>
              </a:pPr>
              <a:t>7/31/2013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72F03-018E-4EAD-888E-12B5819BEF61}" type="slidenum">
              <a:rPr lang="en-US" altLang="zh-CN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78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0A60-B503-4B18-B6AA-0BE55B0F7161}" type="datetime1">
              <a:rPr lang="en-US" altLang="zh-CN">
                <a:solidFill>
                  <a:srgbClr val="000000"/>
                </a:solidFill>
              </a:rPr>
              <a:pPr>
                <a:defRPr/>
              </a:pPr>
              <a:t>7/31/2013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348A-FCCA-4712-8657-BF6C2C29641C}" type="slidenum">
              <a:rPr lang="en-US" altLang="zh-CN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5270C-1E96-4F6C-A09F-652B948ADCED}" type="datetime1">
              <a:rPr lang="en-US" altLang="zh-CN">
                <a:solidFill>
                  <a:srgbClr val="000000"/>
                </a:solidFill>
              </a:rPr>
              <a:pPr>
                <a:defRPr/>
              </a:pPr>
              <a:t>7/31/2013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52EDE-FF0E-46A6-841D-52678FD9E2E5}" type="slidenum">
              <a:rPr lang="en-US" altLang="zh-CN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51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A495E-A520-4CCA-9775-5CEE577C7F1A}" type="datetime1">
              <a:rPr lang="en-US" altLang="zh-CN">
                <a:solidFill>
                  <a:srgbClr val="000000"/>
                </a:solidFill>
              </a:rPr>
              <a:pPr>
                <a:defRPr/>
              </a:pPr>
              <a:t>7/31/2013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E023-B7D2-48DD-A844-E1ED3C74D7B3}" type="slidenum">
              <a:rPr lang="en-US" altLang="zh-CN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99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DE898-A380-45A2-94BE-380645DC3D10}" type="datetime1">
              <a:rPr lang="en-US" altLang="zh-CN">
                <a:solidFill>
                  <a:srgbClr val="000000"/>
                </a:solidFill>
              </a:rPr>
              <a:pPr>
                <a:defRPr/>
              </a:pPr>
              <a:t>7/31/2013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B119C-1E4E-4BE6-BDEC-CEFD5167CDC9}" type="slidenum">
              <a:rPr lang="en-US" altLang="zh-CN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25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8E57F-2538-498F-AD91-DFBBFDA28095}" type="datetime1">
              <a:rPr lang="en-US" altLang="zh-CN">
                <a:solidFill>
                  <a:srgbClr val="000000"/>
                </a:solidFill>
              </a:rPr>
              <a:pPr>
                <a:defRPr/>
              </a:pPr>
              <a:t>7/31/2013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4BD86-6179-417A-9171-5BE37AE8D521}" type="slidenum">
              <a:rPr lang="en-US" altLang="zh-CN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6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3288B-BEB5-403C-A5D9-269DD096F00A}" type="datetime1">
              <a:rPr lang="en-US" altLang="zh-CN"/>
              <a:pPr>
                <a:defRPr/>
              </a:pPr>
              <a:t>7/31/2013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48E7A-841D-45FD-A1C1-3144D287AC1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9580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AF393-4405-4470-9BD7-4BBA65B433D4}" type="datetime1">
              <a:rPr lang="en-US" altLang="zh-CN">
                <a:solidFill>
                  <a:srgbClr val="000000"/>
                </a:solidFill>
              </a:rPr>
              <a:pPr>
                <a:defRPr/>
              </a:pPr>
              <a:t>7/31/2013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91EA56-928B-4C51-B8B3-2ADCFDF2C74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2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CC9EA-D0C7-4979-9C65-D86E8206E75E}" type="datetime1">
              <a:rPr lang="en-US" altLang="zh-CN">
                <a:solidFill>
                  <a:srgbClr val="000000"/>
                </a:solidFill>
              </a:rPr>
              <a:pPr>
                <a:defRPr/>
              </a:pPr>
              <a:t>7/31/2013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B6AE1-0A89-42E1-A2F1-65670A39E5AB}" type="slidenum">
              <a:rPr lang="en-US" altLang="zh-CN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94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97370-EB5A-4893-957D-E43D29955411}" type="datetime1">
              <a:rPr lang="en-US" altLang="zh-CN">
                <a:solidFill>
                  <a:srgbClr val="000000"/>
                </a:solidFill>
              </a:rPr>
              <a:pPr>
                <a:defRPr/>
              </a:pPr>
              <a:t>7/31/2013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FCBF7-B9AE-4FE7-9B4C-A68DEB09BFD0}" type="slidenum">
              <a:rPr lang="en-US" altLang="zh-CN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0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34ECD-F365-4421-804A-9A4CE7AC1D10}" type="datetime1">
              <a:rPr lang="en-US" altLang="zh-CN"/>
              <a:pPr>
                <a:defRPr/>
              </a:pPr>
              <a:t>7/31/2013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C4FBF-13CD-4B00-83FA-B467931321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86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4C3B0-0957-40D2-8028-6834BB4E450B}" type="datetime1">
              <a:rPr lang="en-US" altLang="zh-CN"/>
              <a:pPr>
                <a:defRPr/>
              </a:pPr>
              <a:t>7/31/2013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28B6A-7E53-4A47-979A-17237A874D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03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7D06F-8F31-44AC-9263-4AFD47BAB040}" type="datetime1">
              <a:rPr lang="en-US" altLang="zh-CN"/>
              <a:pPr>
                <a:defRPr/>
              </a:pPr>
              <a:t>7/31/2013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490FC-FAB6-4EFD-81FE-B4978FEF9D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65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9503-3BC1-4104-A8B6-899EEB0B15E0}" type="datetime1">
              <a:rPr lang="en-US" altLang="zh-CN"/>
              <a:pPr>
                <a:defRPr/>
              </a:pPr>
              <a:t>7/31/2013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D41C-9248-47B9-A083-5BDA026FCD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222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C8AC1-9111-4ACF-A3C3-929B37441976}" type="datetime1">
              <a:rPr lang="en-US" altLang="zh-CN"/>
              <a:pPr>
                <a:defRPr/>
              </a:pPr>
              <a:t>7/31/2013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8F1AB-4424-42A3-8B9B-1ABC6C289A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022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0B9EF-D03A-417B-A25F-FC99A825B6CC}" type="datetime1">
              <a:rPr lang="en-US" altLang="zh-CN"/>
              <a:pPr>
                <a:defRPr/>
              </a:pPr>
              <a:t>7/31/2013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E164D-8A37-4A72-B5F7-0B699886B8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680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B55CE-877B-409D-86D6-924AA7276A40}" type="datetime1">
              <a:rPr lang="en-US" altLang="zh-CN"/>
              <a:pPr>
                <a:defRPr/>
              </a:pPr>
              <a:t>7/31/2013</a:t>
            </a:fld>
            <a:endParaRPr lang="en-US" altLang="zh-C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772EBEA-A5FB-473F-AB83-D96FBEC55E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364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D983F09-99DE-4491-BDC8-7D8DC1FE8DE7}" type="datetime1">
              <a:rPr lang="en-US" altLang="zh-CN"/>
              <a:pPr>
                <a:defRPr/>
              </a:pPr>
              <a:t>7/31/2013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A908213-6E5C-4FB8-A66A-B7E078755F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28" r:id="rId1"/>
    <p:sldLayoutId id="2147486319" r:id="rId2"/>
    <p:sldLayoutId id="2147486320" r:id="rId3"/>
    <p:sldLayoutId id="2147486321" r:id="rId4"/>
    <p:sldLayoutId id="2147486322" r:id="rId5"/>
    <p:sldLayoutId id="2147486323" r:id="rId6"/>
    <p:sldLayoutId id="2147486324" r:id="rId7"/>
    <p:sldLayoutId id="2147486325" r:id="rId8"/>
    <p:sldLayoutId id="2147486329" r:id="rId9"/>
    <p:sldLayoutId id="2147486326" r:id="rId10"/>
    <p:sldLayoutId id="214748632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53E9154-DFDC-4E04-8BB2-ECF7304EE404}" type="datetime1">
              <a:rPr lang="en-US" altLang="zh-CN">
                <a:solidFill>
                  <a:srgbClr val="000000"/>
                </a:solidFill>
              </a:rPr>
              <a:pPr>
                <a:defRPr/>
              </a:pPr>
              <a:t>7/31/2013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3EE4805-EE82-446F-AE73-D83E53BE0991}" type="slidenum">
              <a:rPr lang="en-US" altLang="zh-CN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7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31" r:id="rId1"/>
    <p:sldLayoutId id="2147486332" r:id="rId2"/>
    <p:sldLayoutId id="2147486333" r:id="rId3"/>
    <p:sldLayoutId id="2147486334" r:id="rId4"/>
    <p:sldLayoutId id="2147486335" r:id="rId5"/>
    <p:sldLayoutId id="2147486336" r:id="rId6"/>
    <p:sldLayoutId id="2147486337" r:id="rId7"/>
    <p:sldLayoutId id="2147486338" r:id="rId8"/>
    <p:sldLayoutId id="2147486339" r:id="rId9"/>
    <p:sldLayoutId id="2147486340" r:id="rId10"/>
    <p:sldLayoutId id="214748634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2.xlsx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1.xls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676400"/>
            <a:ext cx="6172200" cy="18938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4400" dirty="0"/>
              <a:t>BEPCII</a:t>
            </a:r>
            <a:r>
              <a:rPr lang="zh-CN" altLang="en-US" sz="4400" dirty="0"/>
              <a:t>功率源系统运行总结及下一步工作计划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495800"/>
            <a:ext cx="60198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zh-CN" altLang="en-US" sz="2400" dirty="0" smtClean="0"/>
              <a:t>中国科学院高能物理研究所</a:t>
            </a:r>
            <a:endParaRPr lang="en-US" altLang="zh-CN" sz="2400" dirty="0" smtClean="0"/>
          </a:p>
          <a:p>
            <a:pPr algn="ctr" eaLnBrk="1" fontAlgn="auto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zh-CN" altLang="en-US" sz="2400" dirty="0" smtClean="0"/>
              <a:t>加速器中心功率源组</a:t>
            </a:r>
            <a:endParaRPr lang="en-US" altLang="zh-CN" sz="2400" dirty="0" smtClean="0"/>
          </a:p>
          <a:p>
            <a:pPr algn="ctr" eaLnBrk="1" fontAlgn="auto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altLang="zh-CN" sz="2400" dirty="0" smtClean="0"/>
              <a:t>2013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8</a:t>
            </a:r>
            <a:r>
              <a:rPr lang="zh-CN" altLang="en-US" sz="2400" dirty="0" smtClean="0"/>
              <a:t>月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日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46050" y="120650"/>
            <a:ext cx="59499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BEPC’13</a:t>
            </a:r>
            <a:r>
              <a:rPr lang="zh-CN" altLang="en-US" sz="2400" b="1"/>
              <a:t>运行年会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zh-CN" altLang="en-US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闸流管</a:t>
            </a:r>
            <a:r>
              <a:rPr lang="zh-CN" altLang="en-US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运行情况</a:t>
            </a: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13315" name="内容占位符 2"/>
          <p:cNvSpPr>
            <a:spLocks noGrp="1"/>
          </p:cNvSpPr>
          <p:nvPr>
            <p:ph idx="1"/>
          </p:nvPr>
        </p:nvSpPr>
        <p:spPr>
          <a:xfrm>
            <a:off x="609600" y="1752600"/>
            <a:ext cx="7620000" cy="4373563"/>
          </a:xfrm>
        </p:spPr>
        <p:txBody>
          <a:bodyPr/>
          <a:lstStyle/>
          <a:p>
            <a:r>
              <a:rPr lang="en-US" altLang="zh-CN" b="0" smtClean="0">
                <a:latin typeface="宋体" pitchFamily="2" charset="-122"/>
                <a:ea typeface="宋体" pitchFamily="2" charset="-122"/>
              </a:rPr>
              <a:t>2012-2013</a:t>
            </a:r>
            <a:r>
              <a:rPr lang="zh-CN" altLang="en-US" b="0" smtClean="0">
                <a:latin typeface="宋体" pitchFamily="2" charset="-122"/>
                <a:ea typeface="宋体" pitchFamily="2" charset="-122"/>
              </a:rPr>
              <a:t>启用闸流管统计</a:t>
            </a:r>
            <a:endParaRPr lang="en-US" altLang="zh-CN" b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1800" b="0" smtClean="0">
                <a:latin typeface="宋体" pitchFamily="2" charset="-122"/>
                <a:ea typeface="宋体" pitchFamily="2" charset="-122"/>
              </a:rPr>
              <a:t>统计日期：</a:t>
            </a:r>
            <a:r>
              <a:rPr lang="en-US" altLang="zh-CN" sz="1800" b="0" smtClean="0">
                <a:latin typeface="宋体" pitchFamily="2" charset="-122"/>
                <a:ea typeface="宋体" pitchFamily="2" charset="-122"/>
              </a:rPr>
              <a:t>2013/7/17</a:t>
            </a:r>
          </a:p>
          <a:p>
            <a:pPr>
              <a:buFont typeface="Arial" charset="0"/>
              <a:buChar char="•"/>
            </a:pPr>
            <a:endParaRPr lang="en-US" altLang="zh-CN" sz="1600" smtClean="0">
              <a:latin typeface="宋体" pitchFamily="2" charset="-122"/>
              <a:ea typeface="宋体" pitchFamily="2" charset="-122"/>
            </a:endParaRPr>
          </a:p>
          <a:p>
            <a:pPr>
              <a:buFont typeface="Arial" charset="0"/>
              <a:buChar char="•"/>
            </a:pPr>
            <a:endParaRPr lang="en-US" altLang="zh-CN" sz="1600" smtClean="0">
              <a:latin typeface="宋体" pitchFamily="2" charset="-122"/>
              <a:ea typeface="宋体" pitchFamily="2" charset="-122"/>
            </a:endParaRPr>
          </a:p>
          <a:p>
            <a:pPr>
              <a:buFont typeface="Arial" charset="0"/>
              <a:buChar char="•"/>
            </a:pPr>
            <a:r>
              <a:rPr lang="zh-CN" altLang="en-US" sz="1800" smtClean="0">
                <a:latin typeface="宋体" pitchFamily="2" charset="-122"/>
                <a:ea typeface="宋体" pitchFamily="2" charset="-122"/>
              </a:rPr>
              <a:t>启用新管</a:t>
            </a:r>
            <a:r>
              <a:rPr lang="en-US" altLang="zh-CN" sz="1800" smtClean="0">
                <a:latin typeface="宋体" pitchFamily="2" charset="-122"/>
                <a:ea typeface="宋体" pitchFamily="2" charset="-122"/>
              </a:rPr>
              <a:t>12</a:t>
            </a:r>
            <a:r>
              <a:rPr lang="zh-CN" altLang="en-US" sz="1800" smtClean="0">
                <a:latin typeface="宋体" pitchFamily="2" charset="-122"/>
                <a:ea typeface="宋体" pitchFamily="2" charset="-122"/>
              </a:rPr>
              <a:t>只</a:t>
            </a:r>
            <a:endParaRPr lang="en-US" altLang="zh-CN" sz="1800" smtClean="0">
              <a:latin typeface="宋体" pitchFamily="2" charset="-122"/>
              <a:ea typeface="宋体" pitchFamily="2" charset="-122"/>
            </a:endParaRPr>
          </a:p>
          <a:p>
            <a:pPr>
              <a:buFont typeface="Arial" charset="0"/>
              <a:buChar char="•"/>
            </a:pPr>
            <a:r>
              <a:rPr lang="en-US" altLang="zh-CN" sz="1800" smtClean="0">
                <a:latin typeface="宋体" pitchFamily="2" charset="-122"/>
                <a:ea typeface="宋体" pitchFamily="2" charset="-122"/>
              </a:rPr>
              <a:t>E2V</a:t>
            </a:r>
            <a:r>
              <a:rPr lang="zh-CN" altLang="en-US" sz="1800" smtClean="0">
                <a:latin typeface="宋体" pitchFamily="2" charset="-122"/>
                <a:ea typeface="宋体" pitchFamily="2" charset="-122"/>
              </a:rPr>
              <a:t>：</a:t>
            </a:r>
            <a:r>
              <a:rPr lang="en-US" altLang="zh-CN" sz="1800" smtClean="0">
                <a:latin typeface="宋体" pitchFamily="2" charset="-122"/>
                <a:ea typeface="宋体" pitchFamily="2" charset="-122"/>
              </a:rPr>
              <a:t>8</a:t>
            </a:r>
            <a:r>
              <a:rPr lang="zh-CN" altLang="en-US" sz="1800" smtClean="0">
                <a:latin typeface="宋体" pitchFamily="2" charset="-122"/>
                <a:ea typeface="宋体" pitchFamily="2" charset="-122"/>
              </a:rPr>
              <a:t>只</a:t>
            </a:r>
            <a:endParaRPr lang="en-US" altLang="zh-CN" sz="1800" smtClean="0">
              <a:latin typeface="宋体" pitchFamily="2" charset="-122"/>
              <a:ea typeface="宋体" pitchFamily="2" charset="-122"/>
            </a:endParaRPr>
          </a:p>
          <a:p>
            <a:pPr>
              <a:buFont typeface="Arial" charset="0"/>
              <a:buChar char="•"/>
            </a:pPr>
            <a:r>
              <a:rPr lang="zh-CN" altLang="en-US" sz="1800" smtClean="0">
                <a:latin typeface="宋体" pitchFamily="2" charset="-122"/>
                <a:ea typeface="宋体" pitchFamily="2" charset="-122"/>
              </a:rPr>
              <a:t>昆山国力：</a:t>
            </a:r>
            <a:r>
              <a:rPr lang="en-US" altLang="zh-CN" sz="1800" smtClean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1800" smtClean="0">
                <a:latin typeface="宋体" pitchFamily="2" charset="-122"/>
                <a:ea typeface="宋体" pitchFamily="2" charset="-122"/>
              </a:rPr>
              <a:t>只</a:t>
            </a:r>
            <a:endParaRPr lang="en-US" altLang="zh-CN" sz="1800" smtClean="0">
              <a:latin typeface="宋体" pitchFamily="2" charset="-122"/>
              <a:ea typeface="宋体" pitchFamily="2" charset="-122"/>
            </a:endParaRPr>
          </a:p>
          <a:p>
            <a:endParaRPr lang="zh-CN" altLang="en-US" sz="1800" b="0" smtClean="0"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276600" y="2514600"/>
          <a:ext cx="5562599" cy="4164016"/>
        </p:xfrm>
        <a:graphic>
          <a:graphicData uri="http://schemas.openxmlformats.org/drawingml/2006/table">
            <a:tbl>
              <a:tblPr/>
              <a:tblGrid>
                <a:gridCol w="857984"/>
                <a:gridCol w="1041021"/>
                <a:gridCol w="1143979"/>
                <a:gridCol w="1464294"/>
                <a:gridCol w="1055321"/>
              </a:tblGrid>
              <a:tr h="5274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管号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位置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启用时间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运行时间（小时）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备注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855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2441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M2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2012/11/1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6216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E2V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855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国产</a:t>
                      </a:r>
                      <a:r>
                        <a:rPr lang="en-US" altLang="zh-CN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-4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M4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2013/5/7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1854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昆山国力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855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国产</a:t>
                      </a:r>
                      <a:r>
                        <a:rPr lang="en-US" altLang="zh-CN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-3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M5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2013/5/7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1854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昆山国力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855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2523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M6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2012/10/30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6240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E2V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855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2687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M7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2013/4/3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2544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E2V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855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国产</a:t>
                      </a:r>
                      <a:r>
                        <a:rPr lang="en-US" altLang="zh-CN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-1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M8A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2012/9/27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6767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昆山国力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855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2690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M9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2013/4/8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2424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E2V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855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国产</a:t>
                      </a:r>
                      <a:r>
                        <a:rPr lang="en-US" altLang="zh-CN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-2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M10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2013/3/19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2878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昆山国力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855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2691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M13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2013/4/15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2256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E2V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855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2669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M13A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2012/11/6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6096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E2V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855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2672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电子枪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2012/9/7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7512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E2V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952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2678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脉冲电源</a:t>
                      </a:r>
                      <a:r>
                        <a:rPr lang="en-US" altLang="zh-CN" sz="15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-1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2012/10/19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5568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</a:rPr>
                        <a:t>E2V</a:t>
                      </a:r>
                    </a:p>
                  </a:txBody>
                  <a:tcPr marL="9525" marR="9525" marT="10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38" name="内容占位符 2"/>
          <p:cNvSpPr>
            <a:spLocks noGrp="1"/>
          </p:cNvSpPr>
          <p:nvPr>
            <p:ph idx="1"/>
          </p:nvPr>
        </p:nvSpPr>
        <p:spPr>
          <a:xfrm>
            <a:off x="838200" y="1905000"/>
            <a:ext cx="7620000" cy="4449763"/>
          </a:xfrm>
        </p:spPr>
        <p:txBody>
          <a:bodyPr/>
          <a:lstStyle/>
          <a:p>
            <a:r>
              <a:rPr lang="en-US" altLang="zh-CN" b="0" smtClean="0">
                <a:latin typeface="宋体" pitchFamily="2" charset="-122"/>
                <a:ea typeface="宋体" pitchFamily="2" charset="-122"/>
              </a:rPr>
              <a:t>2012-2013</a:t>
            </a:r>
            <a:r>
              <a:rPr lang="zh-CN" altLang="en-US" b="0" smtClean="0">
                <a:latin typeface="宋体" pitchFamily="2" charset="-122"/>
                <a:ea typeface="宋体" pitchFamily="2" charset="-122"/>
              </a:rPr>
              <a:t>停用闸流管统计</a:t>
            </a:r>
            <a:endParaRPr lang="en-US" altLang="zh-CN" b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1800" b="0" smtClean="0">
                <a:latin typeface="宋体" pitchFamily="2" charset="-122"/>
                <a:ea typeface="宋体" pitchFamily="2" charset="-122"/>
              </a:rPr>
              <a:t>统计日期：</a:t>
            </a:r>
            <a:r>
              <a:rPr lang="en-US" altLang="zh-CN" sz="1800" b="0" smtClean="0">
                <a:latin typeface="宋体" pitchFamily="2" charset="-122"/>
                <a:ea typeface="宋体" pitchFamily="2" charset="-122"/>
              </a:rPr>
              <a:t>2013/7/18</a:t>
            </a:r>
          </a:p>
          <a:p>
            <a:endParaRPr lang="en-US" altLang="zh-CN" sz="1800" b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1800" b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1800" b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1800" b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1800" b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1800" b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1800" b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1800" smtClean="0">
                <a:latin typeface="宋体" pitchFamily="2" charset="-122"/>
                <a:ea typeface="宋体" pitchFamily="2" charset="-122"/>
              </a:rPr>
              <a:t>平均运行时间：</a:t>
            </a:r>
            <a:r>
              <a:rPr lang="en-US" altLang="zh-CN" sz="1800" smtClean="0">
                <a:latin typeface="宋体" pitchFamily="2" charset="-122"/>
                <a:ea typeface="宋体" pitchFamily="2" charset="-122"/>
              </a:rPr>
              <a:t>17124</a:t>
            </a:r>
            <a:r>
              <a:rPr lang="zh-CN" altLang="en-US" sz="1800" smtClean="0">
                <a:latin typeface="宋体" pitchFamily="2" charset="-122"/>
                <a:ea typeface="宋体" pitchFamily="2" charset="-122"/>
              </a:rPr>
              <a:t>小时</a:t>
            </a:r>
            <a:endParaRPr lang="en-US" altLang="zh-CN" sz="180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1800" b="0" smtClean="0">
              <a:latin typeface="宋体" pitchFamily="2" charset="-122"/>
              <a:ea typeface="宋体" pitchFamily="2" charset="-122"/>
            </a:endParaRPr>
          </a:p>
          <a:p>
            <a:endParaRPr lang="zh-CN" altLang="en-US" sz="1800" smtClean="0"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524000" y="2819400"/>
          <a:ext cx="6299199" cy="2659062"/>
        </p:xfrm>
        <a:graphic>
          <a:graphicData uri="http://schemas.openxmlformats.org/drawingml/2006/table">
            <a:tbl>
              <a:tblPr/>
              <a:tblGrid>
                <a:gridCol w="1217972"/>
                <a:gridCol w="1551011"/>
                <a:gridCol w="1636650"/>
                <a:gridCol w="1893566"/>
              </a:tblGrid>
              <a:tr h="27710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管号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启用时间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停用时间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总运行时间（小时）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2381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2507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2011/1/1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2013/1/14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18096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2381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2159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2010/4/11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2012/11/1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22464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2381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2066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2010/8/5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2013/4/8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23472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2381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2501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2011/11/25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2013/4/3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19200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2381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2437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2011/5/6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2013/4/13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16776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2381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2528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2011/3/24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2012/10/30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14088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2381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1316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2010/6/28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2012/10/28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20496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2381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2675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2012/11/27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2013/4/15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3360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2381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2527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2012/1/16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2013/7/1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12792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2381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2299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2010/9/1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2012/12/23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20496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8000">
                          <a:srgbClr val="E1E1E1"/>
                        </a:gs>
                        <a:gs pos="7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zh-CN" altLang="en-US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闸流管</a:t>
            </a:r>
            <a:r>
              <a:rPr lang="zh-CN" altLang="en-US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运行情况</a:t>
            </a: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国产闸流管的实验与运行</a:t>
            </a:r>
            <a:endParaRPr lang="en-US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CN" altLang="en-US" sz="18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共有</a:t>
            </a:r>
            <a:r>
              <a:rPr lang="en-US" altLang="zh-CN" sz="18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18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只闸流管在线运行</a:t>
            </a:r>
            <a:endParaRPr lang="en-US" sz="1800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CN" altLang="en-US" sz="18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运行寿命待观察</a:t>
            </a:r>
            <a:endParaRPr lang="en-US" sz="1800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CN" altLang="en-US" sz="18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实现</a:t>
            </a:r>
            <a:r>
              <a:rPr lang="en-US" altLang="zh-CN" sz="18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100%</a:t>
            </a:r>
            <a:r>
              <a:rPr lang="zh-CN" altLang="en-US" sz="18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国产化</a:t>
            </a:r>
            <a:endParaRPr lang="en-US" altLang="zh-CN" sz="1800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18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1#</a:t>
            </a:r>
            <a:r>
              <a:rPr lang="zh-CN" altLang="en-US" sz="18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和</a:t>
            </a:r>
            <a:r>
              <a:rPr lang="en-US" altLang="zh-CN" sz="18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4#</a:t>
            </a:r>
            <a:r>
              <a:rPr lang="zh-CN" altLang="en-US" sz="18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运行中分别出现管</a:t>
            </a:r>
            <a:endParaRPr lang="en-US" altLang="zh-CN" sz="1800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>
              <a:buFontTx/>
              <a:buNone/>
              <a:defRPr/>
            </a:pPr>
            <a:r>
              <a:rPr lang="zh-CN" altLang="en-US" sz="18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  外灯丝接线端子氧化烧断</a:t>
            </a:r>
            <a:endParaRPr lang="en-US" altLang="zh-CN" sz="1800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>
              <a:buFontTx/>
              <a:buNone/>
              <a:defRPr/>
            </a:pPr>
            <a:r>
              <a:rPr lang="zh-CN" altLang="en-US" sz="18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  及氢发生器限流电阻烧坏</a:t>
            </a:r>
            <a:endParaRPr lang="en-US" altLang="zh-CN" sz="1800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>
              <a:buFontTx/>
              <a:buNone/>
              <a:defRPr/>
            </a:pPr>
            <a:r>
              <a:rPr lang="zh-CN" altLang="en-US" sz="18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  的现象。</a:t>
            </a:r>
            <a:endParaRPr lang="en-US" altLang="zh-CN" sz="1800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>
              <a:buFontTx/>
              <a:buNone/>
              <a:defRPr/>
            </a:pP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buFontTx/>
              <a:buNone/>
              <a:defRPr/>
            </a:pPr>
            <a:r>
              <a:rPr lang="en-US" dirty="0">
                <a:latin typeface="楷体" pitchFamily="49" charset="-122"/>
                <a:ea typeface="楷体" pitchFamily="49" charset="-122"/>
              </a:rPr>
              <a:t> </a:t>
            </a:r>
            <a:endParaRPr lang="en-US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defRPr/>
            </a:pPr>
            <a:endParaRPr lang="en-US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defRPr/>
            </a:pPr>
            <a:endParaRPr lang="en-US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buFontTx/>
              <a:buNone/>
              <a:defRPr/>
            </a:pPr>
            <a:endParaRPr lang="zh-CN" altLang="en-US" dirty="0" smtClean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5363" name="Picture 8" descr="http://mail.ihep.ac.cn/coremail/XJS/mbox/readdata.jsp?ssid=L6zwNOa%2fpGYlAwds1ZZQ0s%2bomhoBpvlvLoiOINvRFGo%3d&amp;mid=1%3a1tbiAQMHAVDmqwnjrQAAse&amp;part=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68525"/>
            <a:ext cx="279876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C:\Users\yangxw\Pictures\DSC_00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032000"/>
            <a:ext cx="19288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831850" y="4991100"/>
            <a:ext cx="2736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0000"/>
                </a:solidFill>
              </a:rPr>
              <a:t>国产闸流管运行时间统计</a:t>
            </a:r>
          </a:p>
        </p:txBody>
      </p:sp>
      <p:graphicFrame>
        <p:nvGraphicFramePr>
          <p:cNvPr id="15366" name="对象 1"/>
          <p:cNvGraphicFramePr>
            <a:graphicFrameLocks noChangeAspect="1"/>
          </p:cNvGraphicFramePr>
          <p:nvPr/>
        </p:nvGraphicFramePr>
        <p:xfrm>
          <a:off x="914400" y="5334000"/>
          <a:ext cx="70389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工作表" r:id="rId6" imgW="7038975" imgH="866851" progId="Excel.Sheet.12">
                  <p:embed/>
                </p:oleObj>
              </mc:Choice>
              <mc:Fallback>
                <p:oleObj name="工作表" r:id="rId6" imgW="7038975" imgH="866851" progId="Excel.Shee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34000"/>
                        <a:ext cx="70389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zh-CN" altLang="en-US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闸流管</a:t>
            </a:r>
            <a:r>
              <a:rPr lang="zh-CN" altLang="en-US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运行情况</a:t>
            </a: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201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752600"/>
            <a:ext cx="7620000" cy="4038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  <a:sym typeface="Arial" pitchFamily="34" charset="0"/>
              </a:rPr>
              <a:t>  闸流管的充分利用</a:t>
            </a:r>
            <a:endParaRPr lang="en-US" sz="2800" dirty="0" smtClean="0">
              <a:latin typeface="楷体" pitchFamily="49" charset="-122"/>
              <a:ea typeface="楷体" pitchFamily="49" charset="-122"/>
              <a:sym typeface="Arial" pitchFamily="34" charset="0"/>
            </a:endParaRPr>
          </a:p>
          <a:p>
            <a:pPr eaLnBrk="1" hangingPunct="1">
              <a:defRPr/>
            </a:pPr>
            <a:r>
              <a:rPr lang="zh-CN" altLang="en-US" b="0" dirty="0" smtClean="0">
                <a:latin typeface="楷体" pitchFamily="49" charset="-122"/>
                <a:ea typeface="楷体" pitchFamily="49" charset="-122"/>
                <a:sym typeface="Arial" pitchFamily="34" charset="0"/>
              </a:rPr>
              <a:t>      本轮功率源闸流管运行出现老化现象集中呈现的情况。本轮共安装更换新管</a:t>
            </a:r>
            <a:r>
              <a:rPr lang="en-US" altLang="zh-CN" b="0" dirty="0" smtClean="0">
                <a:latin typeface="楷体" pitchFamily="49" charset="-122"/>
                <a:ea typeface="楷体" pitchFamily="49" charset="-122"/>
                <a:sym typeface="Arial" pitchFamily="34" charset="0"/>
              </a:rPr>
              <a:t>12</a:t>
            </a:r>
            <a:r>
              <a:rPr lang="zh-CN" altLang="en-US" b="0" dirty="0" smtClean="0">
                <a:latin typeface="楷体" pitchFamily="49" charset="-122"/>
                <a:ea typeface="楷体" pitchFamily="49" charset="-122"/>
                <a:sym typeface="Arial" pitchFamily="34" charset="0"/>
              </a:rPr>
              <a:t>只。占在线（</a:t>
            </a:r>
            <a:r>
              <a:rPr lang="en-US" altLang="zh-CN" b="0" dirty="0" smtClean="0">
                <a:latin typeface="楷体" pitchFamily="49" charset="-122"/>
                <a:ea typeface="楷体" pitchFamily="49" charset="-122"/>
                <a:sym typeface="Arial" pitchFamily="34" charset="0"/>
              </a:rPr>
              <a:t>23</a:t>
            </a:r>
            <a:r>
              <a:rPr lang="zh-CN" altLang="en-US" b="0" dirty="0" smtClean="0">
                <a:latin typeface="楷体" pitchFamily="49" charset="-122"/>
                <a:ea typeface="楷体" pitchFamily="49" charset="-122"/>
                <a:sym typeface="Arial" pitchFamily="34" charset="0"/>
              </a:rPr>
              <a:t>只）运行的</a:t>
            </a:r>
            <a:r>
              <a:rPr lang="en-US" altLang="zh-CN" b="0" dirty="0" smtClean="0">
                <a:latin typeface="楷体" pitchFamily="49" charset="-122"/>
                <a:ea typeface="楷体" pitchFamily="49" charset="-122"/>
                <a:sym typeface="Arial" pitchFamily="34" charset="0"/>
              </a:rPr>
              <a:t>52%</a:t>
            </a:r>
            <a:r>
              <a:rPr lang="zh-CN" altLang="en-US" b="0" dirty="0" smtClean="0">
                <a:latin typeface="楷体" pitchFamily="49" charset="-122"/>
                <a:ea typeface="楷体" pitchFamily="49" charset="-122"/>
                <a:sym typeface="Arial" pitchFamily="34" charset="0"/>
              </a:rPr>
              <a:t>。</a:t>
            </a:r>
            <a:endParaRPr lang="en-US" altLang="zh-CN" b="0" dirty="0" smtClean="0">
              <a:latin typeface="楷体" pitchFamily="49" charset="-122"/>
              <a:ea typeface="楷体" pitchFamily="49" charset="-122"/>
              <a:sym typeface="Arial" pitchFamily="34" charset="0"/>
            </a:endParaRPr>
          </a:p>
          <a:p>
            <a:pPr eaLnBrk="1" hangingPunct="1">
              <a:defRPr/>
            </a:pPr>
            <a:r>
              <a:rPr lang="zh-CN" altLang="en-US" b="0" dirty="0" smtClean="0">
                <a:latin typeface="楷体" pitchFamily="49" charset="-122"/>
                <a:ea typeface="楷体" pitchFamily="49" charset="-122"/>
                <a:sym typeface="Arial" pitchFamily="34" charset="0"/>
              </a:rPr>
              <a:t>      订货手续繁杂，到货时间长。</a:t>
            </a:r>
            <a:endParaRPr lang="en-US" b="0" dirty="0" smtClean="0">
              <a:latin typeface="楷体" pitchFamily="49" charset="-122"/>
              <a:ea typeface="楷体" pitchFamily="49" charset="-122"/>
              <a:sym typeface="Arial" pitchFamily="34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US" altLang="zh-CN" b="0" dirty="0">
                <a:latin typeface="楷体" pitchFamily="49" charset="-122"/>
                <a:ea typeface="楷体" pitchFamily="49" charset="-122"/>
                <a:sym typeface="Arial" pitchFamily="34" charset="0"/>
              </a:rPr>
              <a:t> </a:t>
            </a:r>
            <a:r>
              <a:rPr lang="en-US" altLang="zh-CN" b="0" dirty="0" smtClean="0">
                <a:latin typeface="楷体" pitchFamily="49" charset="-122"/>
                <a:ea typeface="楷体" pitchFamily="49" charset="-122"/>
                <a:sym typeface="Arial" pitchFamily="34" charset="0"/>
              </a:rPr>
              <a:t>     </a:t>
            </a:r>
            <a:r>
              <a:rPr lang="zh-CN" altLang="en-US" b="0" dirty="0" smtClean="0">
                <a:latin typeface="楷体" pitchFamily="49" charset="-122"/>
                <a:ea typeface="楷体" pitchFamily="49" charset="-122"/>
                <a:sym typeface="Arial" pitchFamily="34" charset="0"/>
              </a:rPr>
              <a:t>改进后的调制器，使闸流管能够在其规定的参数下运行。</a:t>
            </a:r>
            <a:endParaRPr lang="en-US" b="0" dirty="0" smtClean="0">
              <a:latin typeface="楷体" pitchFamily="49" charset="-122"/>
              <a:ea typeface="楷体" pitchFamily="49" charset="-122"/>
              <a:sym typeface="Arial" pitchFamily="34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zh-CN" altLang="en-US" b="0" dirty="0" smtClean="0">
                <a:latin typeface="楷体" pitchFamily="49" charset="-122"/>
                <a:ea typeface="楷体" pitchFamily="49" charset="-122"/>
                <a:sym typeface="Arial" pitchFamily="34" charset="0"/>
              </a:rPr>
              <a:t>      把一些从还未改进的调制器上退下的闸流管，调整参数后，安装到已改进的调制器上继续使用。</a:t>
            </a:r>
            <a:endParaRPr lang="en-US" b="0" dirty="0" smtClean="0">
              <a:latin typeface="楷体" pitchFamily="49" charset="-122"/>
              <a:ea typeface="楷体" pitchFamily="49" charset="-122"/>
              <a:sym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zh-CN" altLang="en-US" b="0" dirty="0" smtClean="0">
                <a:latin typeface="楷体" pitchFamily="49" charset="-122"/>
                <a:ea typeface="楷体" pitchFamily="49" charset="-122"/>
                <a:sym typeface="Arial" pitchFamily="34" charset="0"/>
              </a:rPr>
              <a:t>   如：</a:t>
            </a:r>
            <a:r>
              <a:rPr lang="en-US" altLang="zh-CN" b="0" dirty="0" smtClean="0">
                <a:latin typeface="楷体" pitchFamily="49" charset="-122"/>
                <a:ea typeface="楷体" pitchFamily="49" charset="-122"/>
                <a:sym typeface="Arial" pitchFamily="34" charset="0"/>
              </a:rPr>
              <a:t>M9</a:t>
            </a:r>
            <a:r>
              <a:rPr lang="zh-CN" altLang="en-US" b="0" dirty="0" smtClean="0">
                <a:latin typeface="楷体" pitchFamily="49" charset="-122"/>
                <a:ea typeface="楷体" pitchFamily="49" charset="-122"/>
                <a:sym typeface="Arial" pitchFamily="34" charset="0"/>
              </a:rPr>
              <a:t>（</a:t>
            </a:r>
            <a:r>
              <a:rPr lang="zh-CN" altLang="en-US" b="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+mj-cs"/>
                <a:sym typeface="Arial" pitchFamily="34" charset="0"/>
              </a:rPr>
              <a:t>已运行</a:t>
            </a:r>
            <a:r>
              <a:rPr lang="en-US" altLang="zh-CN" b="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+mj-cs"/>
                <a:sym typeface="Arial" pitchFamily="34" charset="0"/>
              </a:rPr>
              <a:t>25464</a:t>
            </a:r>
            <a:r>
              <a:rPr lang="zh-CN" altLang="en-US" b="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+mj-cs"/>
                <a:sym typeface="Arial" pitchFamily="34" charset="0"/>
              </a:rPr>
              <a:t>小时</a:t>
            </a:r>
            <a:r>
              <a:rPr lang="zh-CN" altLang="en-US" b="0" dirty="0" smtClean="0">
                <a:latin typeface="楷体" pitchFamily="49" charset="-122"/>
                <a:ea typeface="楷体" pitchFamily="49" charset="-122"/>
                <a:sym typeface="Arial" pitchFamily="34" charset="0"/>
              </a:rPr>
              <a:t>）</a:t>
            </a:r>
            <a:r>
              <a:rPr lang="en-US" altLang="zh-CN" b="0" dirty="0" smtClean="0">
                <a:latin typeface="楷体" pitchFamily="49" charset="-122"/>
                <a:ea typeface="楷体" pitchFamily="49" charset="-122"/>
                <a:sym typeface="Arial" pitchFamily="34" charset="0"/>
              </a:rPr>
              <a:t>         M3</a:t>
            </a:r>
          </a:p>
          <a:p>
            <a:pPr eaLnBrk="1" hangingPunct="1">
              <a:buFontTx/>
              <a:buNone/>
              <a:defRPr/>
            </a:pPr>
            <a:r>
              <a:rPr lang="en-US" b="0" dirty="0" smtClean="0">
                <a:latin typeface="楷体" pitchFamily="49" charset="-122"/>
                <a:ea typeface="楷体" pitchFamily="49" charset="-122"/>
                <a:sym typeface="Arial" pitchFamily="34" charset="0"/>
              </a:rPr>
              <a:t>       </a:t>
            </a:r>
            <a:r>
              <a:rPr lang="en-US" altLang="zh-CN" b="0" dirty="0" smtClean="0">
                <a:latin typeface="楷体" pitchFamily="49" charset="-122"/>
                <a:ea typeface="楷体" pitchFamily="49" charset="-122"/>
                <a:sym typeface="Arial" pitchFamily="34" charset="0"/>
              </a:rPr>
              <a:t>M7</a:t>
            </a:r>
            <a:r>
              <a:rPr lang="zh-CN" altLang="en-US" b="0" dirty="0" smtClean="0">
                <a:latin typeface="楷体" pitchFamily="49" charset="-122"/>
                <a:ea typeface="楷体" pitchFamily="49" charset="-122"/>
                <a:sym typeface="Arial" pitchFamily="34" charset="0"/>
              </a:rPr>
              <a:t>（</a:t>
            </a:r>
            <a:r>
              <a:rPr lang="zh-CN" altLang="en-US" b="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已</a:t>
            </a:r>
            <a:r>
              <a:rPr lang="zh-CN" altLang="en-US" b="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运行</a:t>
            </a:r>
            <a:r>
              <a:rPr lang="en-US" altLang="zh-CN" b="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17808</a:t>
            </a:r>
            <a:r>
              <a:rPr lang="zh-CN" altLang="en-US" b="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小时）         </a:t>
            </a:r>
            <a:r>
              <a:rPr lang="en-US" altLang="zh-CN" b="0" dirty="0" smtClean="0">
                <a:latin typeface="楷体" pitchFamily="49" charset="-122"/>
                <a:ea typeface="楷体" pitchFamily="49" charset="-122"/>
                <a:sym typeface="Arial" pitchFamily="34" charset="0"/>
              </a:rPr>
              <a:t>M9A</a:t>
            </a:r>
            <a:r>
              <a:rPr lang="en-US" dirty="0" smtClean="0">
                <a:latin typeface="楷体" pitchFamily="49" charset="-122"/>
                <a:ea typeface="楷体" pitchFamily="49" charset="-122"/>
                <a:sym typeface="Arial" pitchFamily="34" charset="0"/>
              </a:rPr>
              <a:t>    </a:t>
            </a:r>
          </a:p>
          <a:p>
            <a:pPr eaLnBrk="1" hangingPunct="1">
              <a:buFontTx/>
              <a:buNone/>
              <a:defRPr/>
            </a:pPr>
            <a:endParaRPr lang="en-US" sz="1800" dirty="0" smtClean="0">
              <a:latin typeface="楷体" pitchFamily="49" charset="-122"/>
              <a:ea typeface="楷体" pitchFamily="49" charset="-122"/>
              <a:sym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zh-CN" altLang="en-US" dirty="0" smtClean="0">
              <a:latin typeface="楷体" pitchFamily="49" charset="-122"/>
              <a:ea typeface="楷体" pitchFamily="49" charset="-122"/>
              <a:sym typeface="Arial" pitchFamily="34" charset="0"/>
            </a:endParaRPr>
          </a:p>
        </p:txBody>
      </p:sp>
      <p:cxnSp>
        <p:nvCxnSpPr>
          <p:cNvPr id="16387" name="直接箭头连接符 6"/>
          <p:cNvCxnSpPr>
            <a:cxnSpLocks noChangeShapeType="1"/>
          </p:cNvCxnSpPr>
          <p:nvPr/>
        </p:nvCxnSpPr>
        <p:spPr bwMode="auto">
          <a:xfrm>
            <a:off x="3689350" y="5486400"/>
            <a:ext cx="1079500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8" name="直接箭头连接符 8"/>
          <p:cNvCxnSpPr>
            <a:cxnSpLocks noChangeShapeType="1"/>
          </p:cNvCxnSpPr>
          <p:nvPr/>
        </p:nvCxnSpPr>
        <p:spPr bwMode="auto">
          <a:xfrm>
            <a:off x="3657600" y="5029200"/>
            <a:ext cx="1079500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zh-CN" altLang="en-US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闸流管</a:t>
            </a:r>
            <a:r>
              <a:rPr lang="zh-CN" altLang="en-US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运行情况</a:t>
            </a: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337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800" smtClean="0">
                <a:latin typeface="楷体" pitchFamily="49" charset="-122"/>
                <a:ea typeface="楷体" pitchFamily="49" charset="-122"/>
                <a:sym typeface="Arial" charset="0"/>
              </a:rPr>
              <a:t>旧闸流管的筛选和使用</a:t>
            </a:r>
            <a:endParaRPr lang="en-US" sz="2800" smtClean="0">
              <a:latin typeface="楷体" pitchFamily="49" charset="-122"/>
              <a:ea typeface="楷体" pitchFamily="49" charset="-122"/>
              <a:sym typeface="Arial" charset="0"/>
            </a:endParaRPr>
          </a:p>
          <a:p>
            <a:pPr eaLnBrk="1" hangingPunct="1"/>
            <a:r>
              <a:rPr lang="zh-CN" altLang="en-US" sz="1600" b="0" smtClean="0">
                <a:latin typeface="楷体" pitchFamily="49" charset="-122"/>
                <a:ea typeface="楷体" pitchFamily="49" charset="-122"/>
                <a:sym typeface="Arial" charset="0"/>
              </a:rPr>
              <a:t>挑选</a:t>
            </a:r>
            <a:r>
              <a:rPr lang="en-US" altLang="zh-CN" sz="1600" b="0" smtClean="0">
                <a:latin typeface="楷体" pitchFamily="49" charset="-122"/>
                <a:ea typeface="楷体" pitchFamily="49" charset="-122"/>
                <a:sym typeface="Arial" charset="0"/>
              </a:rPr>
              <a:t>3</a:t>
            </a:r>
            <a:r>
              <a:rPr lang="zh-CN" altLang="en-US" sz="1600" b="0" smtClean="0">
                <a:latin typeface="楷体" pitchFamily="49" charset="-122"/>
                <a:ea typeface="楷体" pitchFamily="49" charset="-122"/>
                <a:sym typeface="Arial" charset="0"/>
              </a:rPr>
              <a:t>只旧闸流管（从老型号调制器退下）</a:t>
            </a:r>
            <a:endParaRPr lang="en-US" sz="1600" b="0" smtClean="0">
              <a:latin typeface="楷体" pitchFamily="49" charset="-122"/>
              <a:ea typeface="楷体" pitchFamily="49" charset="-122"/>
              <a:sym typeface="Arial" charset="0"/>
            </a:endParaRPr>
          </a:p>
          <a:p>
            <a:pPr eaLnBrk="1" hangingPunct="1">
              <a:buFontTx/>
              <a:buNone/>
            </a:pPr>
            <a:r>
              <a:rPr lang="zh-CN" altLang="en-US" sz="1600" b="0" smtClean="0">
                <a:latin typeface="楷体" pitchFamily="49" charset="-122"/>
                <a:ea typeface="楷体" pitchFamily="49" charset="-122"/>
                <a:sym typeface="Arial" charset="0"/>
              </a:rPr>
              <a:t>   管号：</a:t>
            </a:r>
            <a:r>
              <a:rPr lang="en-US" altLang="zh-CN" sz="1600" b="0" smtClean="0">
                <a:latin typeface="楷体" pitchFamily="49" charset="-122"/>
                <a:ea typeface="楷体" pitchFamily="49" charset="-122"/>
                <a:sym typeface="Arial" charset="0"/>
              </a:rPr>
              <a:t>1718</a:t>
            </a:r>
            <a:r>
              <a:rPr lang="zh-CN" altLang="en-US" sz="1600" b="0" smtClean="0">
                <a:latin typeface="楷体" pitchFamily="49" charset="-122"/>
                <a:ea typeface="楷体" pitchFamily="49" charset="-122"/>
                <a:sym typeface="Arial" charset="0"/>
              </a:rPr>
              <a:t>；</a:t>
            </a:r>
            <a:r>
              <a:rPr lang="en-US" altLang="zh-CN" sz="1600" b="0" smtClean="0">
                <a:latin typeface="楷体" pitchFamily="49" charset="-122"/>
                <a:ea typeface="楷体" pitchFamily="49" charset="-122"/>
                <a:sym typeface="Arial" charset="0"/>
              </a:rPr>
              <a:t>1950</a:t>
            </a:r>
            <a:r>
              <a:rPr lang="zh-CN" altLang="en-US" sz="1600" b="0" smtClean="0">
                <a:latin typeface="楷体" pitchFamily="49" charset="-122"/>
                <a:ea typeface="楷体" pitchFamily="49" charset="-122"/>
                <a:sym typeface="Arial" charset="0"/>
              </a:rPr>
              <a:t>；</a:t>
            </a:r>
            <a:r>
              <a:rPr lang="en-US" altLang="zh-CN" sz="1600" b="0" smtClean="0">
                <a:latin typeface="楷体" pitchFamily="49" charset="-122"/>
                <a:ea typeface="楷体" pitchFamily="49" charset="-122"/>
                <a:sym typeface="Arial" charset="0"/>
              </a:rPr>
              <a:t>1816</a:t>
            </a:r>
          </a:p>
          <a:p>
            <a:pPr eaLnBrk="1" hangingPunct="1"/>
            <a:r>
              <a:rPr lang="en-US" altLang="zh-CN" sz="1600" b="0" smtClean="0">
                <a:latin typeface="楷体" pitchFamily="49" charset="-122"/>
                <a:ea typeface="楷体" pitchFamily="49" charset="-122"/>
                <a:sym typeface="Arial" charset="0"/>
              </a:rPr>
              <a:t>M11A</a:t>
            </a:r>
            <a:r>
              <a:rPr lang="zh-CN" altLang="en-US" sz="1600" b="0" smtClean="0">
                <a:latin typeface="楷体" pitchFamily="49" charset="-122"/>
                <a:ea typeface="楷体" pitchFamily="49" charset="-122"/>
                <a:sym typeface="Arial" charset="0"/>
              </a:rPr>
              <a:t>做测试台</a:t>
            </a:r>
            <a:endParaRPr lang="en-US" sz="1600" b="0" smtClean="0">
              <a:latin typeface="楷体" pitchFamily="49" charset="-122"/>
              <a:ea typeface="楷体" pitchFamily="49" charset="-122"/>
              <a:sym typeface="Arial" charset="0"/>
            </a:endParaRPr>
          </a:p>
          <a:p>
            <a:pPr eaLnBrk="1" hangingPunct="1">
              <a:buFontTx/>
              <a:buNone/>
            </a:pPr>
            <a:r>
              <a:rPr lang="zh-CN" altLang="en-US" sz="1600" b="0" smtClean="0">
                <a:latin typeface="楷体" pitchFamily="49" charset="-122"/>
                <a:ea typeface="楷体" pitchFamily="49" charset="-122"/>
                <a:sym typeface="Arial" charset="0"/>
              </a:rPr>
              <a:t>   低压测试：</a:t>
            </a:r>
            <a:r>
              <a:rPr lang="en-US" altLang="zh-CN" sz="1600" b="0" smtClean="0">
                <a:latin typeface="楷体" pitchFamily="49" charset="-122"/>
                <a:ea typeface="楷体" pitchFamily="49" charset="-122"/>
                <a:sym typeface="Arial" charset="0"/>
              </a:rPr>
              <a:t>1950#</a:t>
            </a:r>
            <a:r>
              <a:rPr lang="zh-CN" altLang="en-US" sz="1600" b="0" smtClean="0">
                <a:latin typeface="楷体" pitchFamily="49" charset="-122"/>
                <a:ea typeface="楷体" pitchFamily="49" charset="-122"/>
                <a:sym typeface="Arial" charset="0"/>
              </a:rPr>
              <a:t>闸流管不能继续使用。</a:t>
            </a:r>
            <a:endParaRPr lang="en-US" sz="1600" b="0" smtClean="0">
              <a:latin typeface="楷体" pitchFamily="49" charset="-122"/>
              <a:ea typeface="楷体" pitchFamily="49" charset="-122"/>
              <a:sym typeface="Arial" charset="0"/>
            </a:endParaRPr>
          </a:p>
          <a:p>
            <a:pPr eaLnBrk="1" hangingPunct="1">
              <a:buFontTx/>
              <a:buNone/>
            </a:pPr>
            <a:r>
              <a:rPr lang="zh-CN" altLang="en-US" sz="1600" b="0" smtClean="0">
                <a:latin typeface="楷体" pitchFamily="49" charset="-122"/>
                <a:ea typeface="楷体" pitchFamily="49" charset="-122"/>
                <a:sym typeface="Arial" charset="0"/>
              </a:rPr>
              <a:t>   高压测试：</a:t>
            </a:r>
            <a:r>
              <a:rPr lang="en-US" altLang="zh-CN" sz="1600" b="0" smtClean="0">
                <a:latin typeface="楷体" pitchFamily="49" charset="-122"/>
                <a:ea typeface="楷体" pitchFamily="49" charset="-122"/>
                <a:sym typeface="Arial" charset="0"/>
              </a:rPr>
              <a:t>1718#</a:t>
            </a:r>
            <a:r>
              <a:rPr lang="zh-CN" altLang="en-US" sz="1600" b="0" smtClean="0">
                <a:latin typeface="楷体" pitchFamily="49" charset="-122"/>
                <a:ea typeface="楷体" pitchFamily="49" charset="-122"/>
                <a:sym typeface="Arial" charset="0"/>
              </a:rPr>
              <a:t>；</a:t>
            </a:r>
            <a:r>
              <a:rPr lang="en-US" altLang="zh-CN" sz="1600" b="0" smtClean="0">
                <a:latin typeface="楷体" pitchFamily="49" charset="-122"/>
                <a:ea typeface="楷体" pitchFamily="49" charset="-122"/>
                <a:sym typeface="Arial" charset="0"/>
              </a:rPr>
              <a:t>1816#</a:t>
            </a:r>
            <a:r>
              <a:rPr lang="zh-CN" altLang="en-US" sz="1600" b="0" smtClean="0">
                <a:latin typeface="楷体" pitchFamily="49" charset="-122"/>
                <a:ea typeface="楷体" pitchFamily="49" charset="-122"/>
                <a:sym typeface="Arial" charset="0"/>
              </a:rPr>
              <a:t>直流高压</a:t>
            </a:r>
            <a:r>
              <a:rPr lang="en-US" altLang="zh-CN" sz="1600" b="0" smtClean="0">
                <a:latin typeface="楷体" pitchFamily="49" charset="-122"/>
                <a:ea typeface="楷体" pitchFamily="49" charset="-122"/>
                <a:sym typeface="Arial" charset="0"/>
              </a:rPr>
              <a:t>37.2KV</a:t>
            </a:r>
          </a:p>
          <a:p>
            <a:pPr eaLnBrk="1" hangingPunct="1">
              <a:buFontTx/>
              <a:buNone/>
            </a:pPr>
            <a:r>
              <a:rPr lang="en-US" sz="1600" b="0" smtClean="0">
                <a:latin typeface="楷体" pitchFamily="49" charset="-122"/>
                <a:ea typeface="楷体" pitchFamily="49" charset="-122"/>
                <a:sym typeface="Arial" charset="0"/>
              </a:rPr>
              <a:t>             </a:t>
            </a:r>
            <a:r>
              <a:rPr lang="zh-CN" altLang="en-US" sz="1600" b="0" smtClean="0">
                <a:latin typeface="楷体" pitchFamily="49" charset="-122"/>
                <a:ea typeface="楷体" pitchFamily="49" charset="-122"/>
                <a:sym typeface="Arial" charset="0"/>
              </a:rPr>
              <a:t>稳定运行。</a:t>
            </a:r>
            <a:endParaRPr lang="en-US" sz="1600" b="0" smtClean="0">
              <a:latin typeface="楷体" pitchFamily="49" charset="-122"/>
              <a:ea typeface="楷体" pitchFamily="49" charset="-122"/>
              <a:sym typeface="Arial" charset="0"/>
            </a:endParaRPr>
          </a:p>
          <a:p>
            <a:pPr eaLnBrk="1" hangingPunct="1"/>
            <a:r>
              <a:rPr lang="en-US" altLang="zh-CN" sz="1600" b="0" smtClean="0">
                <a:latin typeface="楷体" pitchFamily="49" charset="-122"/>
                <a:ea typeface="楷体" pitchFamily="49" charset="-122"/>
                <a:sym typeface="Arial" charset="0"/>
              </a:rPr>
              <a:t>1816#</a:t>
            </a:r>
            <a:r>
              <a:rPr lang="zh-CN" altLang="en-US" sz="1600" b="0" smtClean="0">
                <a:latin typeface="楷体" pitchFamily="49" charset="-122"/>
                <a:ea typeface="楷体" pitchFamily="49" charset="-122"/>
                <a:sym typeface="Arial" charset="0"/>
              </a:rPr>
              <a:t>闸流管安装在</a:t>
            </a:r>
            <a:r>
              <a:rPr lang="en-US" altLang="zh-CN" sz="1600" b="0" smtClean="0">
                <a:latin typeface="楷体" pitchFamily="49" charset="-122"/>
                <a:ea typeface="楷体" pitchFamily="49" charset="-122"/>
                <a:sym typeface="Arial" charset="0"/>
              </a:rPr>
              <a:t>M11A</a:t>
            </a:r>
            <a:r>
              <a:rPr lang="zh-CN" altLang="en-US" sz="1600" b="0" smtClean="0">
                <a:latin typeface="楷体" pitchFamily="49" charset="-122"/>
                <a:ea typeface="楷体" pitchFamily="49" charset="-122"/>
                <a:sym typeface="Arial" charset="0"/>
              </a:rPr>
              <a:t>上运行。</a:t>
            </a:r>
            <a:endParaRPr lang="en-US" sz="1600" b="0" smtClean="0">
              <a:latin typeface="楷体" pitchFamily="49" charset="-122"/>
              <a:ea typeface="楷体" pitchFamily="49" charset="-122"/>
              <a:sym typeface="Arial" charset="0"/>
            </a:endParaRPr>
          </a:p>
          <a:p>
            <a:pPr eaLnBrk="1" hangingPunct="1">
              <a:buFontTx/>
              <a:buNone/>
            </a:pPr>
            <a:r>
              <a:rPr lang="zh-CN" altLang="en-US" sz="1600" b="0" smtClean="0">
                <a:latin typeface="楷体" pitchFamily="49" charset="-122"/>
                <a:ea typeface="楷体" pitchFamily="49" charset="-122"/>
                <a:sym typeface="Arial" charset="0"/>
              </a:rPr>
              <a:t>   直流高压：</a:t>
            </a:r>
            <a:r>
              <a:rPr lang="en-US" altLang="zh-CN" sz="1600" b="0" smtClean="0">
                <a:latin typeface="楷体" pitchFamily="49" charset="-122"/>
                <a:ea typeface="楷体" pitchFamily="49" charset="-122"/>
                <a:sym typeface="Arial" charset="0"/>
              </a:rPr>
              <a:t>37.2KV</a:t>
            </a:r>
          </a:p>
          <a:p>
            <a:pPr eaLnBrk="1" hangingPunct="1"/>
            <a:r>
              <a:rPr lang="en-US" altLang="zh-CN" sz="1600" b="0" smtClean="0">
                <a:latin typeface="楷体" pitchFamily="49" charset="-122"/>
                <a:ea typeface="楷体" pitchFamily="49" charset="-122"/>
                <a:sym typeface="Arial" charset="0"/>
              </a:rPr>
              <a:t>1718#</a:t>
            </a:r>
            <a:r>
              <a:rPr lang="zh-CN" altLang="en-US" sz="1600" b="0" smtClean="0">
                <a:latin typeface="楷体" pitchFamily="49" charset="-122"/>
                <a:ea typeface="楷体" pitchFamily="49" charset="-122"/>
                <a:sym typeface="Arial" charset="0"/>
              </a:rPr>
              <a:t>闸流管安装到速调管测试台，用于</a:t>
            </a:r>
            <a:endParaRPr lang="en-US" sz="1600" b="0" smtClean="0">
              <a:latin typeface="楷体" pitchFamily="49" charset="-122"/>
              <a:ea typeface="楷体" pitchFamily="49" charset="-122"/>
              <a:sym typeface="Arial" charset="0"/>
            </a:endParaRPr>
          </a:p>
          <a:p>
            <a:pPr eaLnBrk="1" hangingPunct="1">
              <a:buFontTx/>
              <a:buNone/>
            </a:pPr>
            <a:r>
              <a:rPr lang="zh-CN" altLang="en-US" sz="1600" b="0" smtClean="0">
                <a:latin typeface="楷体" pitchFamily="49" charset="-122"/>
                <a:ea typeface="楷体" pitchFamily="49" charset="-122"/>
                <a:sym typeface="Arial" charset="0"/>
              </a:rPr>
              <a:t>   速调管测试和加速管老练。</a:t>
            </a:r>
            <a:endParaRPr lang="en-US" sz="1600" b="0" smtClean="0">
              <a:latin typeface="楷体" pitchFamily="49" charset="-122"/>
              <a:ea typeface="楷体" pitchFamily="49" charset="-122"/>
              <a:sym typeface="Arial" charset="0"/>
            </a:endParaRPr>
          </a:p>
          <a:p>
            <a:pPr eaLnBrk="1" hangingPunct="1"/>
            <a:r>
              <a:rPr lang="zh-CN" altLang="en-US" sz="1600" b="0" smtClean="0">
                <a:latin typeface="楷体" pitchFamily="49" charset="-122"/>
                <a:ea typeface="楷体" pitchFamily="49" charset="-122"/>
                <a:sym typeface="Arial" charset="0"/>
              </a:rPr>
              <a:t>两种措施缓解了闸流管紧张被动的局面</a:t>
            </a:r>
            <a:endParaRPr lang="en-US" sz="1600" b="0" smtClean="0">
              <a:latin typeface="楷体" pitchFamily="49" charset="-122"/>
              <a:ea typeface="楷体" pitchFamily="49" charset="-122"/>
              <a:sym typeface="Arial" charset="0"/>
            </a:endParaRPr>
          </a:p>
        </p:txBody>
      </p:sp>
      <p:pic>
        <p:nvPicPr>
          <p:cNvPr id="17411" name="Picture 4" descr="C:\Users\yangxw\Pictures\DSC_0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1512888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C:\Users\yangxw\Pictures\DSC_00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05263"/>
            <a:ext cx="1512888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7467600" y="1844675"/>
            <a:ext cx="4318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0000"/>
                </a:solidFill>
              </a:rPr>
              <a:t>旧闸流管筛选</a:t>
            </a:r>
          </a:p>
        </p:txBody>
      </p:sp>
      <p:sp>
        <p:nvSpPr>
          <p:cNvPr id="17414" name="TextBox 2"/>
          <p:cNvSpPr txBox="1">
            <a:spLocks noChangeArrowheads="1"/>
          </p:cNvSpPr>
          <p:nvPr/>
        </p:nvSpPr>
        <p:spPr bwMode="auto">
          <a:xfrm>
            <a:off x="7467600" y="4149725"/>
            <a:ext cx="431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0000"/>
                </a:solidFill>
              </a:rPr>
              <a:t>安装就位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zh-CN" altLang="en-US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闸流管</a:t>
            </a:r>
            <a:r>
              <a:rPr lang="zh-CN" altLang="en-US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运行情况</a:t>
            </a: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3149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1981200"/>
            <a:ext cx="5791200" cy="1371600"/>
          </a:xfrm>
        </p:spPr>
        <p:txBody>
          <a:bodyPr/>
          <a:lstStyle/>
          <a:p>
            <a:pPr algn="ctr">
              <a:defRPr/>
            </a:pPr>
            <a:r>
              <a:rPr lang="zh-CN" altLang="en-US" sz="5400" dirty="0" smtClean="0"/>
              <a:t>速调管运行情况</a:t>
            </a:r>
            <a:endParaRPr lang="zh-CN" altLang="en-US" sz="5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362200"/>
            <a:ext cx="7620000" cy="2057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altLang="zh-CN" sz="2400" b="0" smtClean="0"/>
              <a:t>2012.12.25</a:t>
            </a:r>
            <a:r>
              <a:rPr lang="zh-CN" altLang="en-US" sz="2400" b="0" smtClean="0"/>
              <a:t>第</a:t>
            </a:r>
            <a:r>
              <a:rPr lang="en-US" altLang="zh-CN" sz="2400" b="0" smtClean="0"/>
              <a:t>2</a:t>
            </a:r>
            <a:r>
              <a:rPr lang="zh-CN" altLang="en-US" sz="2400" b="0" smtClean="0"/>
              <a:t>只国产速调管投入运行</a:t>
            </a:r>
          </a:p>
          <a:p>
            <a:pPr eaLnBrk="1" hangingPunct="1"/>
            <a:endParaRPr lang="zh-CN" altLang="en-US" sz="900" b="0" smtClean="0"/>
          </a:p>
          <a:p>
            <a:pPr eaLnBrk="1" hangingPunct="1">
              <a:buFont typeface="Wingdings" pitchFamily="2" charset="2"/>
              <a:buChar char="ü"/>
            </a:pPr>
            <a:r>
              <a:rPr lang="en-US" altLang="zh-CN" sz="2400" b="0" smtClean="0"/>
              <a:t>B2</a:t>
            </a:r>
            <a:r>
              <a:rPr lang="zh-CN" altLang="en-US" sz="2400" b="0" smtClean="0"/>
              <a:t>直线加速器速调管运行功率</a:t>
            </a:r>
          </a:p>
          <a:p>
            <a:pPr eaLnBrk="1" hangingPunct="1"/>
            <a:endParaRPr lang="zh-CN" altLang="en-US" sz="900" b="0" smtClean="0"/>
          </a:p>
          <a:p>
            <a:pPr eaLnBrk="1" hangingPunct="1">
              <a:buFont typeface="Wingdings" pitchFamily="2" charset="2"/>
              <a:buChar char="ü"/>
            </a:pPr>
            <a:r>
              <a:rPr lang="zh-CN" altLang="en-US" sz="2400" b="0" smtClean="0"/>
              <a:t>在国内成功返修</a:t>
            </a:r>
            <a:r>
              <a:rPr lang="en-US" altLang="zh-CN" sz="2400" b="0" smtClean="0"/>
              <a:t>B2</a:t>
            </a:r>
            <a:r>
              <a:rPr lang="zh-CN" altLang="en-US" sz="2400" b="0" smtClean="0"/>
              <a:t>退役进口速调管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latin typeface="楷体" pitchFamily="49" charset="-122"/>
                <a:ea typeface="楷体" pitchFamily="49" charset="-122"/>
                <a:sym typeface="Arial" charset="0"/>
              </a:rPr>
              <a:t>    </a:t>
            </a:r>
          </a:p>
          <a:p>
            <a:pPr eaLnBrk="1" hangingPunct="1">
              <a:buFontTx/>
              <a:buNone/>
            </a:pPr>
            <a:endParaRPr lang="zh-CN" altLang="en-US" smtClean="0">
              <a:latin typeface="楷体" pitchFamily="49" charset="-122"/>
              <a:ea typeface="楷体" pitchFamily="49" charset="-122"/>
              <a:sym typeface="Arial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zh-CN" altLang="en-US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速调管运行</a:t>
            </a:r>
            <a:r>
              <a:rPr lang="zh-CN" altLang="en-US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情况</a:t>
            </a: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3373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76200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80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国产</a:t>
            </a:r>
            <a:r>
              <a:rPr lang="en-US" altLang="zh-CN" sz="280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2</a:t>
            </a:r>
            <a:r>
              <a:rPr lang="zh-CN" altLang="en-US" sz="280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号速调管测试情况</a:t>
            </a:r>
            <a:endParaRPr lang="en-US" altLang="zh-CN" sz="2800" smtClean="0">
              <a:solidFill>
                <a:srgbClr val="00B050"/>
              </a:solidFill>
              <a:latin typeface="楷体" pitchFamily="49" charset="-122"/>
              <a:ea typeface="楷体" pitchFamily="49" charset="-122"/>
              <a:sym typeface="Arial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zh-CN" altLang="en-US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速调管运行</a:t>
            </a:r>
            <a:r>
              <a:rPr lang="zh-CN" altLang="en-US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情况</a:t>
            </a: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28800"/>
            <a:ext cx="4897437" cy="314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909763"/>
            <a:ext cx="38163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Rectangle 6"/>
          <p:cNvSpPr txBox="1">
            <a:spLocks noChangeArrowheads="1"/>
          </p:cNvSpPr>
          <p:nvPr/>
        </p:nvSpPr>
        <p:spPr bwMode="auto">
          <a:xfrm>
            <a:off x="315913" y="5202238"/>
            <a:ext cx="86868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None/>
            </a:pPr>
            <a:r>
              <a:rPr lang="zh-CN" altLang="en-US" b="1">
                <a:ea typeface="黑体" pitchFamily="49" charset="-122"/>
              </a:rPr>
              <a:t>功率曲线图中蓝色为</a:t>
            </a:r>
            <a:r>
              <a:rPr lang="en-US" altLang="zh-CN" b="1">
                <a:ea typeface="黑体" pitchFamily="49" charset="-122"/>
              </a:rPr>
              <a:t>1</a:t>
            </a:r>
            <a:r>
              <a:rPr lang="zh-CN" altLang="en-US" b="1">
                <a:ea typeface="黑体" pitchFamily="49" charset="-122"/>
              </a:rPr>
              <a:t>号国产速调管，红色为</a:t>
            </a:r>
            <a:r>
              <a:rPr lang="en-US" altLang="zh-CN" b="1">
                <a:ea typeface="黑体" pitchFamily="49" charset="-122"/>
              </a:rPr>
              <a:t>2</a:t>
            </a:r>
            <a:r>
              <a:rPr lang="zh-CN" altLang="en-US" b="1">
                <a:ea typeface="黑体" pitchFamily="49" charset="-122"/>
              </a:rPr>
              <a:t>号国产速调管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None/>
            </a:pPr>
            <a:r>
              <a:rPr lang="en-US" altLang="zh-CN" sz="16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2012</a:t>
            </a:r>
            <a:r>
              <a:rPr lang="zh-CN" altLang="en-US" sz="16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6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12</a:t>
            </a:r>
            <a:r>
              <a:rPr lang="zh-CN" altLang="en-US" sz="16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16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8</a:t>
            </a:r>
            <a:r>
              <a:rPr lang="zh-CN" altLang="en-US" sz="16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日完成在测试台测试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None/>
            </a:pPr>
            <a:r>
              <a:rPr lang="en-US" altLang="zh-CN" sz="16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2012</a:t>
            </a:r>
            <a:r>
              <a:rPr lang="zh-CN" altLang="en-US" sz="16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6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12</a:t>
            </a:r>
            <a:r>
              <a:rPr lang="zh-CN" altLang="en-US" sz="16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16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25</a:t>
            </a:r>
            <a:r>
              <a:rPr lang="zh-CN" altLang="en-US" sz="16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日开始在</a:t>
            </a:r>
            <a:r>
              <a:rPr lang="en-US" altLang="zh-CN" sz="16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13A</a:t>
            </a:r>
            <a:r>
              <a:rPr lang="zh-CN" altLang="en-US" sz="16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运行，稳定、无打火情况发生</a:t>
            </a:r>
          </a:p>
        </p:txBody>
      </p:sp>
    </p:spTree>
  </p:cSld>
  <p:clrMapOvr>
    <a:masterClrMapping/>
  </p:clrMapOvr>
  <p:transition spd="slow" advTm="3373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6200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2</a:t>
            </a:r>
            <a:r>
              <a:rPr lang="zh-CN" altLang="en-US" sz="280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只国产速调管在线运行</a:t>
            </a:r>
            <a:endParaRPr lang="en-US" altLang="zh-CN" sz="2800" smtClean="0">
              <a:solidFill>
                <a:srgbClr val="00B050"/>
              </a:solidFill>
              <a:latin typeface="楷体" pitchFamily="49" charset="-122"/>
              <a:ea typeface="楷体" pitchFamily="49" charset="-122"/>
              <a:sym typeface="Arial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zh-CN" altLang="en-US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速调管运行情况</a:t>
            </a: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611188" y="1933575"/>
            <a:ext cx="8229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altLang="zh-CN" sz="2800" b="1">
                <a:solidFill>
                  <a:srgbClr val="0000FF"/>
                </a:solidFill>
                <a:ea typeface="黑体" pitchFamily="49" charset="-122"/>
              </a:rPr>
              <a:t>    </a:t>
            </a:r>
            <a:r>
              <a:rPr lang="en-US" altLang="zh-CN" sz="2400" b="1">
                <a:solidFill>
                  <a:srgbClr val="0000FF"/>
                </a:solidFill>
                <a:ea typeface="黑体" pitchFamily="49" charset="-122"/>
              </a:rPr>
              <a:t>8A</a:t>
            </a:r>
            <a:r>
              <a:rPr lang="zh-CN" altLang="en-US" sz="2400" b="1">
                <a:solidFill>
                  <a:srgbClr val="0000FF"/>
                </a:solidFill>
                <a:ea typeface="黑体" pitchFamily="49" charset="-122"/>
              </a:rPr>
              <a:t>号位国产速调管                   </a:t>
            </a:r>
            <a:r>
              <a:rPr lang="en-US" altLang="zh-CN" sz="2400" b="1">
                <a:solidFill>
                  <a:srgbClr val="0000FF"/>
                </a:solidFill>
                <a:ea typeface="黑体" pitchFamily="49" charset="-122"/>
              </a:rPr>
              <a:t>13A</a:t>
            </a:r>
            <a:r>
              <a:rPr lang="zh-CN" altLang="en-US" sz="2400" b="1">
                <a:solidFill>
                  <a:srgbClr val="0000FF"/>
                </a:solidFill>
                <a:ea typeface="黑体" pitchFamily="49" charset="-122"/>
              </a:rPr>
              <a:t>号位国产速调管</a:t>
            </a:r>
          </a:p>
        </p:txBody>
      </p:sp>
      <p:pic>
        <p:nvPicPr>
          <p:cNvPr id="2150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895600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1" name="Rectangle 14"/>
          <p:cNvSpPr>
            <a:spLocks noChangeArrowheads="1"/>
          </p:cNvSpPr>
          <p:nvPr/>
        </p:nvSpPr>
        <p:spPr bwMode="auto">
          <a:xfrm>
            <a:off x="684213" y="2362200"/>
            <a:ext cx="7704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400">
                <a:solidFill>
                  <a:srgbClr val="000000"/>
                </a:solidFill>
              </a:rPr>
              <a:t> </a:t>
            </a:r>
            <a:r>
              <a:rPr lang="zh-CN" altLang="en-US" sz="2400">
                <a:solidFill>
                  <a:srgbClr val="0000FF"/>
                </a:solidFill>
              </a:rPr>
              <a:t>稳定运行至今没有打火             稳定运行至今没有打火</a:t>
            </a:r>
          </a:p>
        </p:txBody>
      </p:sp>
    </p:spTree>
  </p:cSld>
  <p:clrMapOvr>
    <a:masterClrMapping/>
  </p:clrMapOvr>
  <p:transition spd="slow" advTm="3373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6200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BII</a:t>
            </a:r>
            <a:r>
              <a:rPr lang="zh-CN" altLang="en-US" sz="280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直线速调管运行功率监测</a:t>
            </a:r>
            <a:endParaRPr lang="en-US" altLang="zh-CN" sz="2800" smtClean="0">
              <a:solidFill>
                <a:srgbClr val="00B050"/>
              </a:solidFill>
              <a:latin typeface="楷体" pitchFamily="49" charset="-122"/>
              <a:ea typeface="楷体" pitchFamily="49" charset="-122"/>
              <a:sym typeface="Arial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zh-CN" altLang="en-US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速调管运行情况</a:t>
            </a: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905000"/>
            <a:ext cx="73088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582613" y="6107113"/>
            <a:ext cx="82296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Arial" charset="0"/>
              <a:buNone/>
            </a:pPr>
            <a:r>
              <a:rPr lang="zh-CN" altLang="en-US" sz="20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其中</a:t>
            </a:r>
            <a:r>
              <a:rPr lang="en-US" altLang="zh-CN" sz="20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8A</a:t>
            </a:r>
            <a:r>
              <a:rPr lang="zh-CN" altLang="en-US" sz="20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和</a:t>
            </a:r>
            <a:r>
              <a:rPr lang="en-US" altLang="zh-CN" sz="20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13A</a:t>
            </a:r>
            <a:r>
              <a:rPr lang="zh-CN" altLang="en-US" sz="20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为国产速调管</a:t>
            </a:r>
          </a:p>
        </p:txBody>
      </p:sp>
      <p:sp>
        <p:nvSpPr>
          <p:cNvPr id="2" name="椭圆 1"/>
          <p:cNvSpPr/>
          <p:nvPr/>
        </p:nvSpPr>
        <p:spPr>
          <a:xfrm>
            <a:off x="5867400" y="2905125"/>
            <a:ext cx="2057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505200" y="2514600"/>
            <a:ext cx="2057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2514600" y="2971800"/>
            <a:ext cx="1676400" cy="3200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2514600" y="3362325"/>
            <a:ext cx="4038600" cy="28098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373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024688" cy="7207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/>
              <a:t>主要内容</a:t>
            </a: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>
          <a:xfrm>
            <a:off x="685800" y="1600200"/>
            <a:ext cx="6913563" cy="453072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zh-CN" altLang="en-US" sz="2800" dirty="0" smtClean="0"/>
              <a:t>整体运行</a:t>
            </a:r>
            <a:endParaRPr lang="en-US" altLang="zh-CN" sz="2800" dirty="0" smtClean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zh-CN" altLang="en-US" sz="2800" dirty="0" smtClean="0"/>
              <a:t>故障情况分析</a:t>
            </a:r>
            <a:endParaRPr lang="en-US" altLang="zh-CN" sz="2800" dirty="0" smtClean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zh-CN" altLang="en-US" sz="2800" dirty="0" smtClean="0"/>
              <a:t>闸流管运行情况</a:t>
            </a:r>
            <a:endParaRPr lang="en-US" altLang="zh-CN" sz="2800" dirty="0" smtClean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zh-CN" altLang="en-US" sz="2800" dirty="0" smtClean="0"/>
              <a:t>速调管运行情况</a:t>
            </a:r>
            <a:endParaRPr lang="en-US" altLang="zh-CN" sz="2800" dirty="0" smtClean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zh-CN" altLang="en-US" sz="2800" dirty="0" smtClean="0"/>
              <a:t>直流电源运行情况</a:t>
            </a:r>
            <a:endParaRPr lang="en-US" altLang="zh-CN" sz="2800" dirty="0" smtClean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zh-CN" altLang="en-US" sz="2800" dirty="0" smtClean="0"/>
              <a:t>调制器系统改造</a:t>
            </a:r>
            <a:endParaRPr lang="en-US" altLang="zh-CN" sz="2800" dirty="0" smtClean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zh-CN" altLang="en-US" sz="2800" dirty="0"/>
              <a:t>次</a:t>
            </a:r>
            <a:r>
              <a:rPr lang="zh-CN" altLang="en-US" sz="2800" dirty="0" smtClean="0"/>
              <a:t>谐波运行情况</a:t>
            </a:r>
            <a:endParaRPr lang="en-US" altLang="zh-CN" sz="2800" dirty="0" smtClean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zh-CN" altLang="en-US" sz="2800" dirty="0" smtClean="0"/>
              <a:t>暑期改造计划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6200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80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完成退役进口速调管返修</a:t>
            </a:r>
            <a:endParaRPr lang="en-US" altLang="zh-CN" sz="2800" smtClean="0">
              <a:solidFill>
                <a:srgbClr val="00B050"/>
              </a:solidFill>
              <a:latin typeface="楷体" pitchFamily="49" charset="-122"/>
              <a:ea typeface="楷体" pitchFamily="49" charset="-122"/>
              <a:sym typeface="Arial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zh-CN" altLang="en-US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速调管运行情况</a:t>
            </a: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582613" y="6107113"/>
            <a:ext cx="82296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Arial" charset="0"/>
              <a:buNone/>
            </a:pPr>
            <a:r>
              <a:rPr lang="en-US" altLang="zh-CN" sz="20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4404</a:t>
            </a:r>
            <a:r>
              <a:rPr lang="zh-CN" altLang="en-US" sz="20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现场处理返修速调管</a:t>
            </a:r>
          </a:p>
        </p:txBody>
      </p:sp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4376738"/>
            <a:ext cx="2014538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4376738"/>
            <a:ext cx="1247775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10" descr="图（3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30400"/>
            <a:ext cx="163671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1901825"/>
            <a:ext cx="1625600" cy="242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3300413"/>
            <a:ext cx="15144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930400"/>
            <a:ext cx="3641725" cy="397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373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6200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80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退役进口速调管现场测试</a:t>
            </a:r>
            <a:endParaRPr lang="en-US" altLang="zh-CN" sz="2800" smtClean="0">
              <a:solidFill>
                <a:srgbClr val="00B050"/>
              </a:solidFill>
              <a:latin typeface="楷体" pitchFamily="49" charset="-122"/>
              <a:ea typeface="楷体" pitchFamily="49" charset="-122"/>
              <a:sym typeface="Arial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zh-CN" altLang="en-US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速调管运行情况</a:t>
            </a: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24580" name="Rectangle 3"/>
          <p:cNvSpPr txBox="1">
            <a:spLocks noChangeArrowheads="1"/>
          </p:cNvSpPr>
          <p:nvPr/>
        </p:nvSpPr>
        <p:spPr bwMode="auto">
          <a:xfrm>
            <a:off x="152400" y="5105400"/>
            <a:ext cx="487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Arial" charset="0"/>
              <a:buNone/>
            </a:pPr>
            <a:r>
              <a:rPr lang="en-US" altLang="zh-CN" sz="20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2013</a:t>
            </a:r>
            <a:r>
              <a:rPr lang="zh-CN" altLang="en-US" sz="20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0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0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0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24</a:t>
            </a:r>
            <a:r>
              <a:rPr lang="zh-CN" altLang="en-US" sz="20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日完成了测试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Arial" charset="0"/>
              <a:buNone/>
            </a:pPr>
            <a:r>
              <a:rPr lang="zh-CN" altLang="en-US" sz="20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功率输出达到了原速调管指标，工作稳定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Arial" charset="0"/>
              <a:buNone/>
            </a:pPr>
            <a:r>
              <a:rPr lang="zh-CN" altLang="en-US" sz="20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目前为</a:t>
            </a:r>
            <a:r>
              <a:rPr lang="en-US" altLang="zh-CN" sz="20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BII</a:t>
            </a:r>
            <a:r>
              <a:rPr lang="zh-CN" altLang="en-US" sz="20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备用速调管</a:t>
            </a: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3144838" cy="20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1416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1525"/>
            <a:ext cx="3775075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373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6200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BII</a:t>
            </a:r>
            <a:r>
              <a:rPr lang="zh-CN" altLang="en-US" sz="280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速调管运行寿命统计</a:t>
            </a:r>
            <a:endParaRPr lang="en-US" altLang="zh-CN" sz="2800" smtClean="0">
              <a:solidFill>
                <a:srgbClr val="00B050"/>
              </a:solidFill>
              <a:latin typeface="楷体" pitchFamily="49" charset="-122"/>
              <a:ea typeface="楷体" pitchFamily="49" charset="-122"/>
              <a:sym typeface="Arial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zh-CN" altLang="en-US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速调管运行情况</a:t>
            </a: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  <p:graphicFrame>
        <p:nvGraphicFramePr>
          <p:cNvPr id="8" name="Group 642"/>
          <p:cNvGraphicFramePr>
            <a:graphicFrameLocks/>
          </p:cNvGraphicFramePr>
          <p:nvPr/>
        </p:nvGraphicFramePr>
        <p:xfrm>
          <a:off x="971550" y="1933575"/>
          <a:ext cx="3394075" cy="4497388"/>
        </p:xfrm>
        <a:graphic>
          <a:graphicData uri="http://schemas.openxmlformats.org/drawingml/2006/table">
            <a:tbl>
              <a:tblPr/>
              <a:tblGrid>
                <a:gridCol w="730250"/>
                <a:gridCol w="1584325"/>
                <a:gridCol w="1079500"/>
              </a:tblGrid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运行位置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速调管类型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工作小时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日本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13E027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864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日本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11H025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13296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日本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04D002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71616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日本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04G022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14016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日本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11J026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11232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日本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O6C018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6360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日本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05E014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16176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8A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国产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14880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日本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06F020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52176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9A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日本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11F021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14106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641"/>
          <p:cNvGraphicFramePr>
            <a:graphicFrameLocks/>
          </p:cNvGraphicFramePr>
          <p:nvPr/>
        </p:nvGraphicFramePr>
        <p:xfrm>
          <a:off x="4648200" y="1905000"/>
          <a:ext cx="3524250" cy="4529141"/>
        </p:xfrm>
        <a:graphic>
          <a:graphicData uri="http://schemas.openxmlformats.org/drawingml/2006/table">
            <a:tbl>
              <a:tblPr/>
              <a:tblGrid>
                <a:gridCol w="868363"/>
                <a:gridCol w="1503362"/>
                <a:gridCol w="1152525"/>
              </a:tblGrid>
              <a:tr h="627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运行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位置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速调管类型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工作小时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9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日本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04E005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61104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日本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04F008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61104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11A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日本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11H024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14160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11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日本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04F007A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16896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12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日本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06E019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52896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13A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国产2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4800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13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日本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04L012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60096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14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日本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04M013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57936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15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日本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06B017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55776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16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日本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04G009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68736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3373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1981200"/>
            <a:ext cx="5791200" cy="1371600"/>
          </a:xfrm>
        </p:spPr>
        <p:txBody>
          <a:bodyPr/>
          <a:lstStyle/>
          <a:p>
            <a:pPr algn="ctr">
              <a:defRPr/>
            </a:pPr>
            <a:r>
              <a:rPr lang="zh-CN" altLang="en-US" sz="5400" dirty="0" smtClean="0"/>
              <a:t>直流电源运行情况</a:t>
            </a:r>
            <a:endParaRPr lang="zh-CN" altLang="en-US" sz="5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6200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80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运行故障状况</a:t>
            </a:r>
            <a:r>
              <a:rPr lang="en-US" altLang="zh-CN" sz="280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-</a:t>
            </a:r>
            <a:r>
              <a:rPr lang="zh-CN" alt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直线磁铁电源聚焦电源的故障情况</a:t>
            </a:r>
            <a:endParaRPr lang="en-US" altLang="zh-CN" smtClean="0">
              <a:solidFill>
                <a:srgbClr val="00B050"/>
              </a:solidFill>
              <a:latin typeface="楷体" pitchFamily="49" charset="-122"/>
              <a:ea typeface="楷体" pitchFamily="49" charset="-122"/>
              <a:sym typeface="Arial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zh-CN" altLang="en-US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直流电源运行情况</a:t>
            </a: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  <p:graphicFrame>
        <p:nvGraphicFramePr>
          <p:cNvPr id="2" name="图表 13"/>
          <p:cNvGraphicFramePr>
            <a:graphicFrameLocks/>
          </p:cNvGraphicFramePr>
          <p:nvPr/>
        </p:nvGraphicFramePr>
        <p:xfrm>
          <a:off x="539750" y="2693988"/>
          <a:ext cx="3527425" cy="217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图表 8"/>
          <p:cNvGraphicFramePr>
            <a:graphicFrameLocks/>
          </p:cNvGraphicFramePr>
          <p:nvPr/>
        </p:nvGraphicFramePr>
        <p:xfrm>
          <a:off x="4283968" y="2621359"/>
          <a:ext cx="3788597" cy="225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654" name="TextBox 36"/>
          <p:cNvSpPr txBox="1">
            <a:spLocks noChangeArrowheads="1"/>
          </p:cNvSpPr>
          <p:nvPr/>
        </p:nvSpPr>
        <p:spPr bwMode="auto">
          <a:xfrm>
            <a:off x="938213" y="5213350"/>
            <a:ext cx="757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正电子源直流电源故障情况  </a:t>
            </a:r>
            <a:endParaRPr lang="en-US" altLang="zh-CN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矩形 2"/>
          <p:cNvSpPr>
            <a:spLocks noChangeArrowheads="1"/>
          </p:cNvSpPr>
          <p:nvPr/>
        </p:nvSpPr>
        <p:spPr bwMode="auto">
          <a:xfrm>
            <a:off x="1042988" y="5645150"/>
            <a:ext cx="77771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Calibri" pitchFamily="34" charset="0"/>
              </a:rPr>
              <a:t>正电子源直流电源</a:t>
            </a:r>
            <a:r>
              <a:rPr lang="en-US" altLang="zh-CN" sz="24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Calibri" pitchFamily="34" charset="0"/>
              </a:rPr>
              <a:t>次过流保护，本地恢复后正常，未影响供束。</a:t>
            </a:r>
          </a:p>
        </p:txBody>
      </p:sp>
      <p:sp>
        <p:nvSpPr>
          <p:cNvPr id="27656" name="矩形 8"/>
          <p:cNvSpPr>
            <a:spLocks noChangeArrowheads="1"/>
          </p:cNvSpPr>
          <p:nvPr/>
        </p:nvSpPr>
        <p:spPr bwMode="auto">
          <a:xfrm>
            <a:off x="1042988" y="2044700"/>
            <a:ext cx="777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Calibri" pitchFamily="34" charset="0"/>
              </a:rPr>
              <a:t>总计发生故障约</a:t>
            </a:r>
            <a:r>
              <a:rPr lang="en-US" altLang="zh-CN" sz="2400">
                <a:solidFill>
                  <a:srgbClr val="000000"/>
                </a:solidFill>
                <a:latin typeface="Calibri" pitchFamily="34" charset="0"/>
              </a:rPr>
              <a:t>8</a:t>
            </a:r>
            <a:r>
              <a:rPr lang="zh-CN" altLang="en-US" sz="2400">
                <a:solidFill>
                  <a:srgbClr val="000000"/>
                </a:solidFill>
                <a:latin typeface="Calibri" pitchFamily="34" charset="0"/>
              </a:rPr>
              <a:t>次，分类统计情况如下：</a:t>
            </a:r>
          </a:p>
        </p:txBody>
      </p:sp>
    </p:spTree>
  </p:cSld>
  <p:clrMapOvr>
    <a:masterClrMapping/>
  </p:clrMapOvr>
  <p:transition spd="slow" advTm="3373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6200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80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运行故障状况</a:t>
            </a:r>
            <a:r>
              <a:rPr lang="en-US" altLang="zh-CN" sz="280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-</a:t>
            </a:r>
            <a:r>
              <a:rPr lang="zh-CN" alt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偏转铁</a:t>
            </a:r>
            <a:r>
              <a:rPr lang="en-US" altLang="zh-CN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AM3</a:t>
            </a:r>
            <a:r>
              <a:rPr lang="zh-CN" alt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电源故障情况 </a:t>
            </a:r>
            <a:endParaRPr lang="en-US" altLang="zh-CN" smtClean="0">
              <a:solidFill>
                <a:srgbClr val="00B050"/>
              </a:solidFill>
              <a:latin typeface="楷体" pitchFamily="49" charset="-122"/>
              <a:ea typeface="楷体" pitchFamily="49" charset="-122"/>
              <a:sym typeface="Arial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zh-CN" altLang="en-US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直流电源运行情况</a:t>
            </a: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28676" name="矩形 8"/>
          <p:cNvSpPr>
            <a:spLocks noChangeArrowheads="1"/>
          </p:cNvSpPr>
          <p:nvPr/>
        </p:nvSpPr>
        <p:spPr bwMode="auto">
          <a:xfrm>
            <a:off x="901700" y="1995488"/>
            <a:ext cx="7777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Calibri" pitchFamily="34" charset="0"/>
              </a:rPr>
              <a:t>总计发生过流故障约</a:t>
            </a:r>
            <a:r>
              <a:rPr lang="en-US" altLang="zh-CN" sz="240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Calibri" pitchFamily="34" charset="0"/>
              </a:rPr>
              <a:t>次，本地恢复后正常；</a:t>
            </a:r>
          </a:p>
        </p:txBody>
      </p:sp>
      <p:sp>
        <p:nvSpPr>
          <p:cNvPr id="28677" name="TextBox 36"/>
          <p:cNvSpPr txBox="1">
            <a:spLocks noChangeArrowheads="1"/>
          </p:cNvSpPr>
          <p:nvPr/>
        </p:nvSpPr>
        <p:spPr bwMode="auto">
          <a:xfrm>
            <a:off x="685800" y="2571750"/>
            <a:ext cx="7572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维修调制器聚焦电源情况，总计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台  </a:t>
            </a:r>
            <a:endParaRPr lang="en-US" altLang="zh-CN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图表 13"/>
          <p:cNvGraphicFramePr>
            <a:graphicFrameLocks/>
          </p:cNvGraphicFramePr>
          <p:nvPr/>
        </p:nvGraphicFramePr>
        <p:xfrm>
          <a:off x="2558504" y="3032795"/>
          <a:ext cx="3600400" cy="1914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9" name="矩形 3"/>
          <p:cNvSpPr>
            <a:spLocks noChangeArrowheads="1"/>
          </p:cNvSpPr>
          <p:nvPr/>
        </p:nvSpPr>
        <p:spPr bwMode="auto">
          <a:xfrm>
            <a:off x="920750" y="4875213"/>
            <a:ext cx="74707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所出现的故障：冷却风扇、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±5V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±15V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、基准电位器、基准电源不稳定、开关管损坏、后面板输出端子和机箱内的输出连接线烧坏、电容器故障等。</a:t>
            </a:r>
            <a:endParaRPr lang="en-US" altLang="zh-CN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3373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6200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80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运行故障状况</a:t>
            </a:r>
            <a:r>
              <a:rPr lang="en-US" altLang="zh-CN" sz="280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-</a:t>
            </a:r>
            <a:r>
              <a:rPr lang="zh-CN" alt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次谐波电源电源线老化 </a:t>
            </a:r>
            <a:endParaRPr lang="en-US" altLang="zh-CN" smtClean="0">
              <a:solidFill>
                <a:srgbClr val="00B050"/>
              </a:solidFill>
              <a:latin typeface="楷体" pitchFamily="49" charset="-122"/>
              <a:ea typeface="楷体" pitchFamily="49" charset="-122"/>
              <a:sym typeface="Arial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zh-CN" altLang="en-US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直流电源运行情况</a:t>
            </a: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29700" name="TextBox 2"/>
          <p:cNvSpPr txBox="1">
            <a:spLocks noChangeArrowheads="1"/>
          </p:cNvSpPr>
          <p:nvPr/>
        </p:nvSpPr>
        <p:spPr bwMode="auto">
          <a:xfrm>
            <a:off x="76200" y="1862138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2012.11  </a:t>
            </a:r>
            <a:r>
              <a:rPr lang="zh-CN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次谐波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zh-CN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台电源同时出现故障，经检查发现电源线为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zh-CN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年代的老线，而且</a:t>
            </a:r>
            <a:r>
              <a:rPr lang="zh-CN" alt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电线已经破损，从裂口处能看到铜线。裂口处有明显的拉弧痕迹。</a:t>
            </a:r>
            <a:endParaRPr lang="en-US" altLang="zh-CN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TextBox 2"/>
          <p:cNvSpPr txBox="1">
            <a:spLocks noChangeArrowheads="1"/>
          </p:cNvSpPr>
          <p:nvPr/>
        </p:nvSpPr>
        <p:spPr bwMode="auto">
          <a:xfrm>
            <a:off x="76200" y="4267200"/>
            <a:ext cx="868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000000"/>
                </a:solidFill>
                <a:latin typeface="Verdana" pitchFamily="34" charset="0"/>
              </a:rPr>
              <a:t>    处理措施：用旧的三相电源进线，作为临时电源线，更换好后再次开机，电源工作正常。同时，抓紧时间制作了新的三相电源进线和电源插头，并且进行了组装更换。</a:t>
            </a:r>
            <a:endParaRPr lang="en-US" altLang="zh-CN" sz="20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743200"/>
            <a:ext cx="158432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743200"/>
            <a:ext cx="3313112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334000"/>
            <a:ext cx="32575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373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99463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80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运行故障状况</a:t>
            </a:r>
            <a:r>
              <a:rPr lang="en-US" altLang="zh-CN" sz="280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-</a:t>
            </a:r>
            <a:r>
              <a:rPr lang="zh-CN" alt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正电子源联调中直流电源与脉冲电源不能同时工作</a:t>
            </a:r>
          </a:p>
          <a:p>
            <a:pPr eaLnBrk="1" hangingPunct="1">
              <a:buFontTx/>
              <a:buNone/>
            </a:pPr>
            <a:endParaRPr lang="en-US" altLang="zh-CN" smtClean="0">
              <a:solidFill>
                <a:srgbClr val="00B050"/>
              </a:solidFill>
              <a:latin typeface="楷体" pitchFamily="49" charset="-122"/>
              <a:ea typeface="楷体" pitchFamily="49" charset="-122"/>
              <a:sym typeface="Arial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zh-CN" altLang="en-US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直流电源运行情况</a:t>
            </a: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30724" name="矩形 1"/>
          <p:cNvSpPr>
            <a:spLocks noChangeArrowheads="1"/>
          </p:cNvSpPr>
          <p:nvPr/>
        </p:nvSpPr>
        <p:spPr bwMode="auto">
          <a:xfrm>
            <a:off x="457200" y="2057400"/>
            <a:ext cx="8229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故障现象</a:t>
            </a:r>
            <a:r>
              <a:rPr lang="zh-CN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2012.10.18</a:t>
            </a:r>
            <a:r>
              <a:rPr lang="zh-CN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正电子源直流电源加电单独测试全部正常。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10.22</a:t>
            </a:r>
            <a:r>
              <a:rPr lang="zh-CN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联调中当脉冲电源加到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KA</a:t>
            </a:r>
            <a:r>
              <a:rPr lang="zh-CN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时，直流电源发生震荡。</a:t>
            </a:r>
            <a:endParaRPr lang="en-US" altLang="zh-CN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CN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zh-CN" alt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故障原因</a:t>
            </a:r>
            <a:r>
              <a:rPr lang="zh-CN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：脉冲电源对直流电源存在干扰，用示波器测量直流电源的机柜和负载线之间，</a:t>
            </a:r>
            <a:r>
              <a:rPr lang="zh-CN" alt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发现有一个和脉冲电源输出宽度完全一样的波形，幅度为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500-600V</a:t>
            </a:r>
            <a:r>
              <a:rPr lang="zh-CN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CN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zh-CN" altLang="en-US" sz="2000" b="1">
                <a:solidFill>
                  <a:srgbClr val="000000"/>
                </a:solidFill>
                <a:latin typeface="Verdana" pitchFamily="34" charset="0"/>
              </a:rPr>
              <a:t>处理措施</a:t>
            </a:r>
            <a:r>
              <a:rPr lang="zh-CN" altLang="en-US" sz="2000">
                <a:solidFill>
                  <a:srgbClr val="000000"/>
                </a:solidFill>
                <a:latin typeface="Verdana" pitchFamily="34" charset="0"/>
              </a:rPr>
              <a:t>：将脉冲电源所有的接地点打开，发现铜板表面氧化的相当严重，用纱布和酒精对铜板和机柜内的接地点进行了表面处理，同时将接地和机柜完全脱离。再次开机连调时震荡消除，在这次故障排除的过程中，损坏一台电源的触发板。本次运行正电子源零故障，经常发生故障的可控硅触发脉冲变压器也没出现问题。</a:t>
            </a:r>
            <a:endParaRPr lang="en-US" altLang="zh-CN" sz="2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 advTm="3373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99463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80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直流电源系统存在问题</a:t>
            </a:r>
            <a:endParaRPr lang="en-US" altLang="zh-CN" smtClean="0">
              <a:solidFill>
                <a:srgbClr val="00B050"/>
              </a:solidFill>
              <a:latin typeface="楷体" pitchFamily="49" charset="-122"/>
              <a:ea typeface="楷体" pitchFamily="49" charset="-122"/>
              <a:sym typeface="Arial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zh-CN" altLang="en-US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直流电源运行情况</a:t>
            </a: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31748" name="TextBox 36"/>
          <p:cNvSpPr txBox="1">
            <a:spLocks noChangeArrowheads="1"/>
          </p:cNvSpPr>
          <p:nvPr/>
        </p:nvSpPr>
        <p:spPr bwMode="auto">
          <a:xfrm>
            <a:off x="581025" y="1809750"/>
            <a:ext cx="757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zh-CN" alt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调制器聚焦电源的安全隐患</a:t>
            </a:r>
          </a:p>
        </p:txBody>
      </p:sp>
      <p:sp>
        <p:nvSpPr>
          <p:cNvPr id="31749" name="TextBox 2"/>
          <p:cNvSpPr txBox="1">
            <a:spLocks noChangeArrowheads="1"/>
          </p:cNvSpPr>
          <p:nvPr/>
        </p:nvSpPr>
        <p:spPr bwMode="auto">
          <a:xfrm>
            <a:off x="381000" y="2135188"/>
            <a:ext cx="82454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zh-CN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暑期停机后急需更换每台束调管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号聚焦电源的负载线，由于负载线和线鼻子的截面积太小，电源在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30A</a:t>
            </a:r>
            <a:r>
              <a:rPr lang="zh-CN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运行时，因严重过热，多次将电源后面板的接线端子和内部输出线烧坏。由于主动的巡视，发现的及时，没有影响直线正常运行，但是隐患仍然存在，所以需要更换。</a:t>
            </a:r>
            <a:endParaRPr lang="en-US" altLang="zh-CN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矩形 2"/>
          <p:cNvSpPr>
            <a:spLocks noChangeArrowheads="1"/>
          </p:cNvSpPr>
          <p:nvPr/>
        </p:nvSpPr>
        <p:spPr bwMode="auto">
          <a:xfrm>
            <a:off x="614363" y="3790950"/>
            <a:ext cx="3757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zh-CN" alt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直线磁铁线圈连接线螺栓松动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95288" y="4233863"/>
            <a:ext cx="82454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prstClr val="black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zh-CN" alt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2013.3</a:t>
            </a:r>
            <a:r>
              <a:rPr lang="zh-CN" alt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月，磁铁</a:t>
            </a:r>
            <a:r>
              <a:rPr lang="en-US" altLang="zh-CN" sz="2000" kern="0" dirty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Q29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、</a:t>
            </a:r>
            <a:r>
              <a:rPr lang="en-US" altLang="zh-CN" sz="2000" kern="0" dirty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Q30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突然负载开路，紧急停机检查，因接线端子的松动，烧断了连接线，在短时间内无法修复。将直线所有的磁铁紧急检查了一遍，处理了松动的接线端子。</a:t>
            </a:r>
            <a:endParaRPr lang="en-US" altLang="zh-CN" sz="2000" kern="0" dirty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0" dirty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   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0" dirty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    </a:t>
            </a:r>
            <a:r>
              <a:rPr lang="zh-CN" altLang="en-US" sz="2000" dirty="0">
                <a:solidFill>
                  <a:srgbClr val="FF0000"/>
                </a:solidFill>
                <a:latin typeface="Calibri"/>
              </a:rPr>
              <a:t>暑期急需检查处理</a:t>
            </a:r>
            <a:r>
              <a:rPr lang="zh-CN" altLang="en-US" sz="2000" dirty="0">
                <a:solidFill>
                  <a:prstClr val="black"/>
                </a:solidFill>
                <a:latin typeface="Calibri"/>
              </a:rPr>
              <a:t>直线所有磁铁已经氧化的接线端子，修复已烧坏的</a:t>
            </a:r>
            <a:r>
              <a:rPr lang="en-US" altLang="zh-C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Q29</a:t>
            </a:r>
            <a:r>
              <a:rPr lang="zh-CN" alt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Q30</a:t>
            </a:r>
            <a:r>
              <a:rPr lang="zh-CN" alt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磁铁的接线端子。如果再坏几块磁铁，将影响直线的正常运行。</a:t>
            </a:r>
            <a:endParaRPr lang="en-US" altLang="zh-C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3373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1981200"/>
            <a:ext cx="5791200" cy="1371600"/>
          </a:xfrm>
        </p:spPr>
        <p:txBody>
          <a:bodyPr/>
          <a:lstStyle/>
          <a:p>
            <a:pPr algn="ctr">
              <a:defRPr/>
            </a:pPr>
            <a:r>
              <a:rPr lang="zh-CN" altLang="en-US" sz="5400" dirty="0" smtClean="0"/>
              <a:t>调制器系统改造</a:t>
            </a:r>
            <a:endParaRPr lang="zh-CN" altLang="en-US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295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3100" b="1" dirty="0" smtClean="0">
                <a:solidFill>
                  <a:schemeClr val="tx1"/>
                </a:solidFill>
              </a:rPr>
              <a:t/>
            </a:r>
            <a:br>
              <a:rPr lang="en-US" altLang="zh-CN" sz="3100" b="1" dirty="0" smtClean="0">
                <a:solidFill>
                  <a:schemeClr val="tx1"/>
                </a:solidFill>
              </a:rPr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3100" dirty="0" smtClean="0">
                <a:solidFill>
                  <a:schemeClr val="tx1"/>
                </a:solidFill>
              </a:rPr>
              <a:t>整体运行</a:t>
            </a:r>
            <a:r>
              <a:rPr lang="en-US" altLang="zh-CN" b="1" dirty="0" smtClean="0">
                <a:solidFill>
                  <a:schemeClr val="tx1"/>
                </a:solidFill>
              </a:rPr>
              <a:t/>
            </a:r>
            <a:br>
              <a:rPr lang="en-US" altLang="zh-CN" b="1" dirty="0" smtClean="0">
                <a:solidFill>
                  <a:schemeClr val="tx1"/>
                </a:solidFill>
              </a:rPr>
            </a:b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sz="half" idx="1"/>
          </p:nvPr>
        </p:nvSpPr>
        <p:spPr>
          <a:xfrm>
            <a:off x="517525" y="1143000"/>
            <a:ext cx="3292475" cy="5181600"/>
          </a:xfrm>
        </p:spPr>
        <p:txBody>
          <a:bodyPr/>
          <a:lstStyle/>
          <a:p>
            <a:pPr marL="0" indent="0"/>
            <a:r>
              <a:rPr lang="zh-CN" altLang="en-US" sz="2000" smtClean="0">
                <a:latin typeface="宋体" pitchFamily="2" charset="-122"/>
                <a:ea typeface="宋体" pitchFamily="2" charset="-122"/>
              </a:rPr>
              <a:t>功率源组负责运行的设备</a:t>
            </a:r>
            <a:endParaRPr lang="en-US" altLang="zh-CN" sz="2000" smtClean="0">
              <a:latin typeface="宋体" pitchFamily="2" charset="-122"/>
              <a:ea typeface="宋体" pitchFamily="2" charset="-122"/>
            </a:endParaRPr>
          </a:p>
          <a:p>
            <a:pPr marL="0" indent="0"/>
            <a:r>
              <a:rPr lang="zh-CN" altLang="en-US" sz="1600" smtClean="0">
                <a:latin typeface="宋体" pitchFamily="2" charset="-122"/>
                <a:ea typeface="宋体" pitchFamily="2" charset="-122"/>
              </a:rPr>
              <a:t>功率源</a:t>
            </a:r>
            <a:endParaRPr lang="en-US" altLang="zh-CN" sz="1600" smtClean="0">
              <a:latin typeface="宋体" pitchFamily="2" charset="-122"/>
              <a:ea typeface="宋体" pitchFamily="2" charset="-122"/>
            </a:endParaRPr>
          </a:p>
          <a:p>
            <a:pPr marL="0" indent="0"/>
            <a:r>
              <a:rPr lang="zh-CN" altLang="en-US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微波功率源</a:t>
            </a:r>
            <a:r>
              <a:rPr lang="en-US" altLang="zh-CN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20</a:t>
            </a:r>
            <a:r>
              <a:rPr lang="zh-CN" altLang="en-US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台</a:t>
            </a:r>
            <a:endParaRPr lang="en-US" altLang="zh-CN" sz="140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/>
            <a:r>
              <a:rPr lang="zh-CN" altLang="en-US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正电子源磁号脉冲电源</a:t>
            </a:r>
            <a:r>
              <a:rPr lang="en-US" altLang="zh-CN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台</a:t>
            </a:r>
            <a:endParaRPr lang="en-US" altLang="zh-CN" sz="140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/>
            <a:r>
              <a:rPr lang="zh-CN" altLang="en-US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电子枪高压脉冲电源</a:t>
            </a:r>
            <a:r>
              <a:rPr lang="en-US" altLang="zh-CN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台</a:t>
            </a:r>
            <a:endParaRPr lang="en-US" altLang="zh-CN" sz="140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/>
            <a:r>
              <a:rPr lang="zh-CN" altLang="en-US" sz="1600" smtClean="0">
                <a:latin typeface="宋体" pitchFamily="2" charset="-122"/>
                <a:ea typeface="宋体" pitchFamily="2" charset="-122"/>
              </a:rPr>
              <a:t>直流电源</a:t>
            </a:r>
            <a:endParaRPr lang="en-US" altLang="zh-CN" sz="1600" smtClean="0">
              <a:latin typeface="宋体" pitchFamily="2" charset="-122"/>
              <a:ea typeface="宋体" pitchFamily="2" charset="-122"/>
            </a:endParaRPr>
          </a:p>
          <a:p>
            <a:pPr marL="0" indent="0"/>
            <a:r>
              <a:rPr lang="zh-CN" altLang="en-US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六相可控硅整流螺线管电源</a:t>
            </a:r>
            <a:r>
              <a:rPr lang="en-US" altLang="zh-CN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台</a:t>
            </a:r>
            <a:endParaRPr lang="en-US" altLang="zh-CN" sz="140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/>
            <a:r>
              <a:rPr lang="zh-CN" altLang="en-US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聚焦线圈电源</a:t>
            </a:r>
            <a:r>
              <a:rPr lang="en-US" altLang="zh-CN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GUF8</a:t>
            </a:r>
            <a:r>
              <a:rPr lang="zh-CN" altLang="en-US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台，</a:t>
            </a:r>
            <a:r>
              <a:rPr lang="en-US" altLang="zh-CN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AOF20</a:t>
            </a:r>
            <a:r>
              <a:rPr lang="zh-CN" altLang="en-US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台</a:t>
            </a:r>
            <a:endParaRPr lang="en-US" altLang="zh-CN" sz="140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/>
            <a:r>
              <a:rPr lang="zh-CN" altLang="en-US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次谐波螺线管电源</a:t>
            </a:r>
            <a:r>
              <a:rPr lang="en-US" altLang="zh-CN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13</a:t>
            </a:r>
            <a:r>
              <a:rPr lang="zh-CN" altLang="en-US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台</a:t>
            </a:r>
            <a:endParaRPr lang="en-US" altLang="zh-CN" sz="140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/>
            <a:r>
              <a:rPr lang="en-US" altLang="zh-CN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Q </a:t>
            </a:r>
            <a:r>
              <a:rPr lang="zh-CN" altLang="en-US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铁电源</a:t>
            </a:r>
            <a:r>
              <a:rPr lang="en-US" altLang="zh-CN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30</a:t>
            </a:r>
            <a:r>
              <a:rPr lang="zh-CN" altLang="en-US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台</a:t>
            </a:r>
            <a:endParaRPr lang="en-US" altLang="zh-CN" sz="140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/>
            <a:r>
              <a:rPr lang="zh-CN" altLang="en-US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大</a:t>
            </a:r>
            <a:r>
              <a:rPr lang="en-US" altLang="zh-CN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Q </a:t>
            </a:r>
            <a:r>
              <a:rPr lang="zh-CN" altLang="en-US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铁电源</a:t>
            </a:r>
            <a:r>
              <a:rPr lang="en-US" altLang="zh-CN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24</a:t>
            </a:r>
            <a:r>
              <a:rPr lang="zh-CN" altLang="en-US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台</a:t>
            </a:r>
            <a:endParaRPr lang="en-US" altLang="zh-CN" sz="140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/>
            <a:r>
              <a:rPr lang="zh-CN" altLang="en-US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分析铁电源（</a:t>
            </a:r>
            <a:r>
              <a:rPr lang="en-US" altLang="zh-CN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AM3</a:t>
            </a:r>
            <a:r>
              <a:rPr lang="zh-CN" altLang="en-US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台</a:t>
            </a:r>
            <a:endParaRPr lang="en-US" altLang="zh-CN" sz="140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/>
            <a:r>
              <a:rPr lang="zh-CN" altLang="en-US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速调管聚焦电源</a:t>
            </a:r>
            <a:r>
              <a:rPr lang="en-US" altLang="zh-CN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170</a:t>
            </a:r>
            <a:r>
              <a:rPr lang="zh-CN" altLang="en-US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台</a:t>
            </a:r>
            <a:endParaRPr lang="en-US" altLang="zh-CN" sz="140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/>
            <a:r>
              <a:rPr lang="zh-CN" altLang="en-US" sz="160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次谐波聚束器</a:t>
            </a:r>
            <a:endParaRPr lang="en-US" altLang="zh-CN" sz="160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marL="0" indent="0"/>
            <a:r>
              <a:rPr lang="en-US" altLang="zh-CN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SHB1</a:t>
            </a:r>
            <a:r>
              <a:rPr lang="zh-CN" altLang="en-US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sz="14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SHB2 </a:t>
            </a:r>
          </a:p>
          <a:p>
            <a:pPr marL="0" indent="0"/>
            <a:endParaRPr lang="en-US" altLang="zh-CN" sz="1400" smtClean="0">
              <a:latin typeface="楷体" pitchFamily="49" charset="-122"/>
              <a:ea typeface="楷体" pitchFamily="49" charset="-122"/>
            </a:endParaRPr>
          </a:p>
          <a:p>
            <a:pPr marL="0" indent="0"/>
            <a:endParaRPr lang="en-US" altLang="zh-CN" sz="1400" smtClean="0">
              <a:latin typeface="楷体" pitchFamily="49" charset="-122"/>
              <a:ea typeface="楷体" pitchFamily="49" charset="-122"/>
            </a:endParaRPr>
          </a:p>
          <a:p>
            <a:pPr marL="0" indent="0"/>
            <a:endParaRPr lang="en-US" altLang="zh-CN" sz="1400" smtClean="0">
              <a:latin typeface="楷体" pitchFamily="49" charset="-122"/>
              <a:ea typeface="楷体" pitchFamily="49" charset="-122"/>
            </a:endParaRPr>
          </a:p>
          <a:p>
            <a:pPr marL="0" indent="0"/>
            <a:endParaRPr lang="en-US" altLang="zh-CN" smtClean="0">
              <a:latin typeface="宋体" pitchFamily="2" charset="-122"/>
              <a:ea typeface="宋体" pitchFamily="2" charset="-122"/>
            </a:endParaRPr>
          </a:p>
          <a:p>
            <a:pPr marL="0" indent="0"/>
            <a:endParaRPr lang="en-US" altLang="zh-CN" smtClean="0">
              <a:latin typeface="宋体" pitchFamily="2" charset="-122"/>
              <a:ea typeface="宋体" pitchFamily="2" charset="-122"/>
            </a:endParaRPr>
          </a:p>
          <a:p>
            <a:pPr marL="0" indent="0"/>
            <a:endParaRPr lang="en-US" altLang="zh-CN" smtClean="0">
              <a:latin typeface="宋体" pitchFamily="2" charset="-122"/>
              <a:ea typeface="宋体" pitchFamily="2" charset="-122"/>
            </a:endParaRPr>
          </a:p>
          <a:p>
            <a:pPr marL="0" indent="0"/>
            <a:endParaRPr lang="en-US" altLang="zh-CN" smtClean="0">
              <a:latin typeface="宋体" pitchFamily="2" charset="-122"/>
              <a:ea typeface="宋体" pitchFamily="2" charset="-122"/>
            </a:endParaRPr>
          </a:p>
          <a:p>
            <a:pPr marL="0" indent="0"/>
            <a:endParaRPr lang="zh-CN" altLang="en-US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148" name="内容占位符 2"/>
          <p:cNvSpPr>
            <a:spLocks noGrp="1"/>
          </p:cNvSpPr>
          <p:nvPr>
            <p:ph sz="half" idx="2"/>
          </p:nvPr>
        </p:nvSpPr>
        <p:spPr>
          <a:xfrm>
            <a:off x="4876800" y="1143000"/>
            <a:ext cx="3505200" cy="5181600"/>
          </a:xfrm>
        </p:spPr>
        <p:txBody>
          <a:bodyPr/>
          <a:lstStyle/>
          <a:p>
            <a:pPr marL="0" indent="0" algn="just"/>
            <a:r>
              <a:rPr lang="zh-CN" altLang="en-US" sz="2000" smtClean="0">
                <a:latin typeface="宋体" pitchFamily="2" charset="-122"/>
                <a:ea typeface="宋体" pitchFamily="2" charset="-122"/>
              </a:rPr>
              <a:t>设备运行概述</a:t>
            </a:r>
            <a:endParaRPr lang="en-US" altLang="zh-CN" sz="2000" smtClean="0">
              <a:latin typeface="宋体" pitchFamily="2" charset="-122"/>
              <a:ea typeface="宋体" pitchFamily="2" charset="-122"/>
            </a:endParaRPr>
          </a:p>
          <a:p>
            <a:pPr marL="0" indent="0" algn="just">
              <a:buFont typeface="Arial" charset="0"/>
              <a:buChar char="•"/>
            </a:pPr>
            <a:r>
              <a:rPr lang="zh-CN" altLang="en-US" sz="16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顺利完成</a:t>
            </a:r>
            <a:r>
              <a:rPr lang="zh-CN" altLang="zh-CN" sz="16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高能物理取数，同步辐射用光，加速器性能提高</a:t>
            </a:r>
            <a:r>
              <a:rPr lang="zh-CN" altLang="en-US" sz="16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及向</a:t>
            </a:r>
            <a:r>
              <a:rPr lang="en-US" altLang="zh-CN" sz="16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10</a:t>
            </a:r>
            <a:r>
              <a:rPr lang="zh-CN" altLang="en-US" sz="16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号厅供束工作。</a:t>
            </a:r>
            <a:endParaRPr lang="en-US" altLang="zh-CN" sz="160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 algn="just">
              <a:buFont typeface="Arial" charset="0"/>
              <a:buChar char="•"/>
            </a:pPr>
            <a:r>
              <a:rPr lang="zh-CN" altLang="en-US" sz="16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运行总机时</a:t>
            </a:r>
            <a:r>
              <a:rPr lang="en-US" altLang="zh-CN" sz="16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7704</a:t>
            </a:r>
            <a:r>
              <a:rPr lang="zh-CN" altLang="en-US" sz="16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小时</a:t>
            </a:r>
            <a:endParaRPr lang="en-US" altLang="zh-CN" sz="160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 algn="just">
              <a:buFont typeface="Arial" charset="0"/>
              <a:buChar char="•"/>
            </a:pPr>
            <a:r>
              <a:rPr lang="zh-CN" altLang="en-US" sz="16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功率源设备占直线总故障的 </a:t>
            </a:r>
            <a:r>
              <a:rPr lang="en-US" altLang="zh-CN" sz="16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76</a:t>
            </a:r>
            <a:r>
              <a:rPr lang="zh-CN" altLang="en-US" sz="16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％。</a:t>
            </a:r>
            <a:endParaRPr lang="en-US" altLang="zh-CN" sz="160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 algn="just"/>
            <a:r>
              <a:rPr lang="zh-CN" altLang="en-US" sz="16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    其中：调制器</a:t>
            </a:r>
            <a:r>
              <a:rPr lang="en-US" altLang="zh-CN" sz="16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42</a:t>
            </a:r>
            <a:r>
              <a:rPr lang="zh-CN" altLang="en-US" sz="16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％</a:t>
            </a:r>
            <a:endParaRPr lang="en-US" altLang="zh-CN" sz="160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 algn="just"/>
            <a:r>
              <a:rPr lang="en-US" altLang="zh-CN" sz="16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          </a:t>
            </a:r>
            <a:r>
              <a:rPr lang="zh-CN" altLang="en-US" sz="16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速调管</a:t>
            </a:r>
            <a:r>
              <a:rPr lang="en-US" altLang="zh-CN" sz="16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23</a:t>
            </a:r>
            <a:r>
              <a:rPr lang="zh-CN" altLang="en-US" sz="16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％</a:t>
            </a:r>
            <a:endParaRPr lang="en-US" altLang="zh-CN" sz="160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 algn="just"/>
            <a:r>
              <a:rPr lang="en-US" altLang="zh-CN" sz="16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          SHB 11</a:t>
            </a:r>
            <a:r>
              <a:rPr lang="zh-CN" altLang="en-US" sz="16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％</a:t>
            </a:r>
            <a:endParaRPr lang="en-US" altLang="zh-CN" sz="160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 algn="just">
              <a:buFont typeface="Arial" charset="0"/>
              <a:buChar char="•"/>
            </a:pPr>
            <a:r>
              <a:rPr lang="zh-CN" altLang="en-US" sz="16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功率源设备延误供束总机时</a:t>
            </a:r>
            <a:r>
              <a:rPr lang="en-US" altLang="zh-CN" sz="16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84.2</a:t>
            </a:r>
            <a:r>
              <a:rPr lang="zh-CN" altLang="en-US" sz="160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小时。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zh-CN" altLang="en-US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调制器系统改造</a:t>
            </a: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33795" name="矩形 1"/>
          <p:cNvSpPr>
            <a:spLocks noChangeArrowheads="1"/>
          </p:cNvSpPr>
          <p:nvPr/>
        </p:nvSpPr>
        <p:spPr bwMode="auto">
          <a:xfrm>
            <a:off x="457200" y="1295400"/>
            <a:ext cx="8153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zh-CN" altLang="en-US" sz="2000"/>
              <a:t>放电柜重新设计布局，设计高压电路的连接支撑组件，采用模块化、集成化电路代替老调制器放电电路的大、重、分散的分立电路，方便易维护；</a:t>
            </a:r>
            <a:r>
              <a:rPr lang="zh-CN" altLang="en-US" sz="2000">
                <a:solidFill>
                  <a:srgbClr val="FF0000"/>
                </a:solidFill>
              </a:rPr>
              <a:t>调制器采用充电机和新型放电机柜，极大降低了调制器的故障率和故障时间。</a:t>
            </a:r>
            <a:endParaRPr lang="en-US" altLang="zh-CN" sz="2000">
              <a:solidFill>
                <a:srgbClr val="FF0000"/>
              </a:solidFill>
            </a:endParaRPr>
          </a:p>
          <a:p>
            <a:pPr algn="just">
              <a:buFont typeface="Arial" charset="0"/>
              <a:buChar char="•"/>
            </a:pPr>
            <a:endParaRPr lang="en-US" altLang="zh-CN" sz="2000"/>
          </a:p>
          <a:p>
            <a:pPr algn="just">
              <a:buFont typeface="Arial" charset="0"/>
              <a:buChar char="•"/>
            </a:pPr>
            <a:r>
              <a:rPr lang="zh-CN" altLang="en-US" sz="2000"/>
              <a:t>增加进水和回水水路，加工法兰和水管接头，采购流量开关和流量计。</a:t>
            </a:r>
            <a:endParaRPr lang="en-US" altLang="zh-CN" sz="2000"/>
          </a:p>
          <a:p>
            <a:pPr algn="just">
              <a:buFont typeface="Arial" charset="0"/>
              <a:buChar char="•"/>
            </a:pPr>
            <a:endParaRPr lang="en-US" altLang="zh-CN" sz="2000"/>
          </a:p>
          <a:p>
            <a:pPr algn="just">
              <a:buFont typeface="Arial" charset="0"/>
              <a:buChar char="•"/>
            </a:pPr>
            <a:r>
              <a:rPr lang="zh-CN" altLang="en-US" sz="2000"/>
              <a:t>采购放电机柜、</a:t>
            </a:r>
            <a:r>
              <a:rPr lang="en-US" altLang="zh-CN" sz="2000"/>
              <a:t>EOLC</a:t>
            </a:r>
            <a:r>
              <a:rPr lang="zh-CN" altLang="en-US" sz="2000"/>
              <a:t>组件、充电保护电路组件、电缆桥架的定制、采购</a:t>
            </a:r>
            <a:r>
              <a:rPr lang="en-US" altLang="zh-CN" sz="2000"/>
              <a:t>Siemens HMI </a:t>
            </a:r>
            <a:r>
              <a:rPr lang="zh-CN" altLang="en-US" sz="2000"/>
              <a:t>触摸屏、采购配电电缆等。</a:t>
            </a:r>
            <a:endParaRPr lang="en-US" altLang="zh-CN" sz="2000"/>
          </a:p>
          <a:p>
            <a:pPr algn="just">
              <a:buFont typeface="Arial" charset="0"/>
              <a:buChar char="•"/>
            </a:pPr>
            <a:endParaRPr lang="en-US" altLang="zh-CN" sz="2000"/>
          </a:p>
          <a:p>
            <a:pPr algn="just">
              <a:buFont typeface="Arial" charset="0"/>
              <a:buChar char="•"/>
            </a:pPr>
            <a:r>
              <a:rPr lang="zh-CN" altLang="en-US" sz="2000"/>
              <a:t>采用</a:t>
            </a:r>
            <a:r>
              <a:rPr lang="en-US" altLang="zh-CN" sz="2000"/>
              <a:t>Siemens HMI </a:t>
            </a:r>
            <a:r>
              <a:rPr lang="zh-CN" altLang="en-US" sz="2000"/>
              <a:t>（</a:t>
            </a:r>
            <a:r>
              <a:rPr lang="en-US" altLang="zh-CN" sz="2000"/>
              <a:t>MP277 10’ touch</a:t>
            </a:r>
            <a:r>
              <a:rPr lang="zh-CN" altLang="en-US" sz="2000"/>
              <a:t>）作为本地连锁操作控制界面，编写程序，调试，简洁方便直观。远控</a:t>
            </a:r>
            <a:r>
              <a:rPr lang="en-US" altLang="zh-CN" sz="2000"/>
              <a:t>WinCC</a:t>
            </a:r>
            <a:r>
              <a:rPr lang="zh-CN" altLang="en-US" sz="2000"/>
              <a:t>程序今年暑期停机完善远程模拟量控制。</a:t>
            </a:r>
            <a:endParaRPr lang="en-US" altLang="zh-CN" sz="2000"/>
          </a:p>
          <a:p>
            <a:pPr algn="just">
              <a:buFont typeface="Arial" charset="0"/>
              <a:buChar char="•"/>
            </a:pPr>
            <a:endParaRPr lang="en-US" altLang="zh-CN" sz="2000"/>
          </a:p>
          <a:p>
            <a:pPr algn="just">
              <a:buFont typeface="Arial" charset="0"/>
              <a:buChar char="•"/>
            </a:pPr>
            <a:r>
              <a:rPr lang="en-US" altLang="zh-CN" sz="2000">
                <a:solidFill>
                  <a:srgbClr val="FF0000"/>
                </a:solidFill>
              </a:rPr>
              <a:t>2012</a:t>
            </a:r>
            <a:r>
              <a:rPr lang="zh-CN" altLang="en-US" sz="2000">
                <a:solidFill>
                  <a:srgbClr val="FF0000"/>
                </a:solidFill>
              </a:rPr>
              <a:t>年暑期改造</a:t>
            </a:r>
            <a:r>
              <a:rPr lang="en-US" altLang="zh-CN" sz="2000">
                <a:solidFill>
                  <a:srgbClr val="FF0000"/>
                </a:solidFill>
              </a:rPr>
              <a:t>1#--6#</a:t>
            </a:r>
            <a:r>
              <a:rPr lang="zh-CN" altLang="en-US" sz="2000">
                <a:solidFill>
                  <a:srgbClr val="FF0000"/>
                </a:solidFill>
              </a:rPr>
              <a:t>调制器，</a:t>
            </a:r>
            <a:r>
              <a:rPr lang="en-US" altLang="zh-CN" sz="2000">
                <a:solidFill>
                  <a:srgbClr val="FF0000"/>
                </a:solidFill>
              </a:rPr>
              <a:t>11</a:t>
            </a:r>
            <a:r>
              <a:rPr lang="zh-CN" altLang="en-US" sz="2000">
                <a:solidFill>
                  <a:srgbClr val="FF0000"/>
                </a:solidFill>
              </a:rPr>
              <a:t>月份改造</a:t>
            </a:r>
            <a:r>
              <a:rPr lang="en-US" altLang="zh-CN" sz="2000">
                <a:solidFill>
                  <a:srgbClr val="FF0000"/>
                </a:solidFill>
              </a:rPr>
              <a:t>10#</a:t>
            </a:r>
            <a:r>
              <a:rPr lang="zh-CN" altLang="en-US" sz="2000">
                <a:solidFill>
                  <a:srgbClr val="FF0000"/>
                </a:solidFill>
              </a:rPr>
              <a:t>调制器。</a:t>
            </a:r>
            <a:endParaRPr lang="en-US" altLang="zh-CN" sz="2000">
              <a:solidFill>
                <a:srgbClr val="FF0000"/>
              </a:solidFill>
            </a:endParaRPr>
          </a:p>
          <a:p>
            <a:pPr algn="just">
              <a:buFont typeface="Arial" charset="0"/>
              <a:buChar char="•"/>
            </a:pPr>
            <a:r>
              <a:rPr lang="zh-CN" altLang="en-US" sz="2000">
                <a:solidFill>
                  <a:srgbClr val="FF0000"/>
                </a:solidFill>
              </a:rPr>
              <a:t>安装、调试，目前运行良好。</a:t>
            </a:r>
          </a:p>
        </p:txBody>
      </p:sp>
    </p:spTree>
  </p:cSld>
  <p:clrMapOvr>
    <a:masterClrMapping/>
  </p:clrMapOvr>
  <p:transition spd="slow" advTm="3373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zh-CN" altLang="en-US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调制器系统改造</a:t>
            </a: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  <p:pic>
        <p:nvPicPr>
          <p:cNvPr id="34819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638" y="1268413"/>
            <a:ext cx="2106613" cy="2808287"/>
          </a:xfrm>
        </p:spPr>
      </p:pic>
      <p:pic>
        <p:nvPicPr>
          <p:cNvPr id="34820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20859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4724400"/>
            <a:ext cx="28432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1268413"/>
            <a:ext cx="2846387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3281363"/>
            <a:ext cx="2830512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4" descr="C:\Users\yangxw\Pictures\DSC_002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341438"/>
            <a:ext cx="417830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4" descr="C:\Users\yangxw\Pictures\DSC_005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4724400"/>
            <a:ext cx="28797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373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zh-CN" altLang="en-US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调制器系统改造</a:t>
            </a: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35843" name="内容占位符 2"/>
          <p:cNvSpPr>
            <a:spLocks noGrp="1"/>
          </p:cNvSpPr>
          <p:nvPr>
            <p:ph idx="4294967295"/>
          </p:nvPr>
        </p:nvSpPr>
        <p:spPr>
          <a:xfrm>
            <a:off x="461963" y="1524000"/>
            <a:ext cx="8229600" cy="51419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CN" altLang="en-US" b="0" dirty="0" smtClean="0">
                <a:latin typeface="楷体" pitchFamily="49" charset="-122"/>
                <a:ea typeface="楷体" pitchFamily="49" charset="-122"/>
                <a:sym typeface="Arial" charset="0"/>
              </a:rPr>
              <a:t>    线路进一步简化，设备的更换</a:t>
            </a:r>
            <a:endParaRPr lang="en-US" b="0" dirty="0" smtClean="0">
              <a:latin typeface="楷体" pitchFamily="49" charset="-122"/>
              <a:ea typeface="楷体" pitchFamily="49" charset="-122"/>
              <a:sym typeface="Arial" charset="0"/>
            </a:endParaRPr>
          </a:p>
          <a:p>
            <a:pPr marL="0" indent="0">
              <a:buFontTx/>
              <a:buNone/>
            </a:pPr>
            <a:r>
              <a:rPr lang="zh-CN" altLang="en-US" b="0" dirty="0" smtClean="0">
                <a:latin typeface="楷体" pitchFamily="49" charset="-122"/>
                <a:ea typeface="楷体" pitchFamily="49" charset="-122"/>
                <a:sym typeface="Arial" charset="0"/>
              </a:rPr>
              <a:t>时间明显缩短</a:t>
            </a:r>
            <a:r>
              <a:rPr lang="zh-CN" altLang="en-US" b="0" dirty="0" smtClean="0">
                <a:sym typeface="Arial" charset="0"/>
              </a:rPr>
              <a:t>。</a:t>
            </a:r>
            <a:endParaRPr lang="en-US" b="0" dirty="0" smtClean="0">
              <a:ea typeface="黑体" pitchFamily="49" charset="-122"/>
              <a:sym typeface="Arial" charset="0"/>
            </a:endParaRPr>
          </a:p>
          <a:p>
            <a:pPr marL="0" indent="0">
              <a:buFontTx/>
              <a:buNone/>
            </a:pPr>
            <a:r>
              <a:rPr lang="zh-CN" altLang="en-US" b="0" dirty="0" smtClean="0">
                <a:latin typeface="楷体" pitchFamily="49" charset="-122"/>
                <a:ea typeface="楷体" pitchFamily="49" charset="-122"/>
                <a:sym typeface="Arial" charset="0"/>
              </a:rPr>
              <a:t>    设备运行的稳定性明显提高。</a:t>
            </a:r>
            <a:endParaRPr lang="en-US" b="0" dirty="0" smtClean="0">
              <a:latin typeface="楷体" pitchFamily="49" charset="-122"/>
              <a:ea typeface="楷体" pitchFamily="49" charset="-122"/>
              <a:sym typeface="Arial" charset="0"/>
            </a:endParaRPr>
          </a:p>
          <a:p>
            <a:pPr marL="0" indent="0">
              <a:buFontTx/>
              <a:buNone/>
            </a:pPr>
            <a:r>
              <a:rPr lang="zh-CN" altLang="en-US" b="0" dirty="0" smtClean="0">
                <a:latin typeface="楷体" pitchFamily="49" charset="-122"/>
                <a:ea typeface="楷体" pitchFamily="49" charset="-122"/>
                <a:sym typeface="Arial" charset="0"/>
              </a:rPr>
              <a:t>故障率有较大幅度下降。</a:t>
            </a:r>
            <a:endParaRPr lang="en-US" b="0" dirty="0" smtClean="0">
              <a:latin typeface="楷体" pitchFamily="49" charset="-122"/>
              <a:ea typeface="楷体" pitchFamily="49" charset="-122"/>
              <a:sym typeface="Arial" charset="0"/>
            </a:endParaRPr>
          </a:p>
          <a:p>
            <a:pPr marL="0" indent="0">
              <a:buFontTx/>
              <a:buNone/>
            </a:pPr>
            <a:endParaRPr lang="en-US" b="0" dirty="0" smtClean="0">
              <a:latin typeface="黑体" pitchFamily="49" charset="-122"/>
              <a:ea typeface="黑体" pitchFamily="49" charset="-122"/>
              <a:sym typeface="Arial" charset="0"/>
            </a:endParaRPr>
          </a:p>
          <a:p>
            <a:pPr marL="0" indent="0">
              <a:buFontTx/>
              <a:buNone/>
            </a:pPr>
            <a:r>
              <a:rPr lang="en-US" sz="1800" b="0" dirty="0" smtClean="0">
                <a:latin typeface="黑体" pitchFamily="49" charset="-122"/>
                <a:ea typeface="黑体" pitchFamily="49" charset="-122"/>
                <a:sym typeface="Arial" charset="0"/>
              </a:rPr>
              <a:t>    </a:t>
            </a:r>
            <a:r>
              <a:rPr lang="en-US" altLang="zh-CN" sz="1800" b="0" dirty="0" smtClean="0">
                <a:latin typeface="黑体" pitchFamily="49" charset="-122"/>
                <a:sym typeface="Arial" charset="0"/>
              </a:rPr>
              <a:t>2011-2012</a:t>
            </a:r>
            <a:r>
              <a:rPr lang="zh-CN" altLang="en-US" sz="1800" b="0" dirty="0" smtClean="0">
                <a:latin typeface="黑体" pitchFamily="49" charset="-122"/>
                <a:sym typeface="Arial" charset="0"/>
              </a:rPr>
              <a:t>年度运行</a:t>
            </a:r>
            <a:r>
              <a:rPr lang="en-US" altLang="zh-CN" sz="1800" b="0" dirty="0" smtClean="0">
                <a:latin typeface="黑体" pitchFamily="49" charset="-122"/>
                <a:sym typeface="Arial" charset="0"/>
              </a:rPr>
              <a:t>M1-M6</a:t>
            </a:r>
            <a:r>
              <a:rPr lang="zh-CN" altLang="en-US" sz="1800" b="0" dirty="0" smtClean="0">
                <a:latin typeface="黑体" pitchFamily="49" charset="-122"/>
                <a:sym typeface="Arial" charset="0"/>
              </a:rPr>
              <a:t>的故障</a:t>
            </a:r>
            <a:endParaRPr lang="en-US" sz="1800" b="0" dirty="0" smtClean="0">
              <a:latin typeface="黑体" pitchFamily="49" charset="-122"/>
              <a:ea typeface="黑体" pitchFamily="49" charset="-122"/>
              <a:sym typeface="Arial" charset="0"/>
            </a:endParaRPr>
          </a:p>
          <a:p>
            <a:pPr marL="0" indent="0">
              <a:buFontTx/>
              <a:buNone/>
            </a:pPr>
            <a:r>
              <a:rPr lang="zh-CN" altLang="en-US" sz="1800" b="0" dirty="0" smtClean="0">
                <a:solidFill>
                  <a:srgbClr val="FF0000"/>
                </a:solidFill>
                <a:latin typeface="黑体" pitchFamily="49" charset="-122"/>
                <a:sym typeface="Arial" charset="0"/>
              </a:rPr>
              <a:t>次数总和：</a:t>
            </a:r>
            <a:r>
              <a:rPr lang="en-US" altLang="zh-CN" sz="1800" b="0" dirty="0" smtClean="0">
                <a:solidFill>
                  <a:srgbClr val="FF0000"/>
                </a:solidFill>
                <a:latin typeface="黑体" pitchFamily="49" charset="-122"/>
                <a:sym typeface="Arial" charset="0"/>
              </a:rPr>
              <a:t>97</a:t>
            </a:r>
            <a:r>
              <a:rPr lang="zh-CN" altLang="en-US" sz="1800" b="0" dirty="0" smtClean="0">
                <a:solidFill>
                  <a:srgbClr val="FF0000"/>
                </a:solidFill>
                <a:latin typeface="黑体" pitchFamily="49" charset="-122"/>
                <a:sym typeface="Arial" charset="0"/>
              </a:rPr>
              <a:t>台</a:t>
            </a:r>
            <a:r>
              <a:rPr lang="en-US" altLang="zh-CN" sz="1800" b="0" dirty="0" smtClean="0">
                <a:solidFill>
                  <a:srgbClr val="FF0000"/>
                </a:solidFill>
                <a:latin typeface="黑体" pitchFamily="49" charset="-122"/>
                <a:sym typeface="Arial" charset="0"/>
              </a:rPr>
              <a:t>/</a:t>
            </a:r>
            <a:r>
              <a:rPr lang="zh-CN" altLang="en-US" sz="1800" b="0" dirty="0" smtClean="0">
                <a:solidFill>
                  <a:srgbClr val="FF0000"/>
                </a:solidFill>
                <a:latin typeface="黑体" pitchFamily="49" charset="-122"/>
                <a:sym typeface="Arial" charset="0"/>
              </a:rPr>
              <a:t>次</a:t>
            </a:r>
            <a:endParaRPr lang="en-US" sz="1800" b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sym typeface="Arial" charset="0"/>
            </a:endParaRPr>
          </a:p>
          <a:p>
            <a:pPr marL="0" indent="0">
              <a:buFontTx/>
              <a:buNone/>
            </a:pPr>
            <a:r>
              <a:rPr lang="en-US" sz="1800" b="0" dirty="0" smtClean="0">
                <a:latin typeface="黑体" pitchFamily="49" charset="-122"/>
                <a:ea typeface="黑体" pitchFamily="49" charset="-122"/>
                <a:sym typeface="Arial" charset="0"/>
              </a:rPr>
              <a:t>    </a:t>
            </a:r>
            <a:r>
              <a:rPr lang="en-US" altLang="zh-CN" sz="1800" b="0" dirty="0" smtClean="0">
                <a:latin typeface="黑体" pitchFamily="49" charset="-122"/>
                <a:sym typeface="Arial" charset="0"/>
              </a:rPr>
              <a:t>2012-2013</a:t>
            </a:r>
            <a:r>
              <a:rPr lang="zh-CN" altLang="en-US" sz="1800" b="0" dirty="0" smtClean="0">
                <a:latin typeface="黑体" pitchFamily="49" charset="-122"/>
                <a:sym typeface="Arial" charset="0"/>
              </a:rPr>
              <a:t>年度运行</a:t>
            </a:r>
            <a:r>
              <a:rPr lang="en-US" altLang="zh-CN" sz="1800" b="0" dirty="0" smtClean="0">
                <a:latin typeface="黑体" pitchFamily="49" charset="-122"/>
                <a:sym typeface="Arial" charset="0"/>
              </a:rPr>
              <a:t>M1-M6</a:t>
            </a:r>
            <a:r>
              <a:rPr lang="zh-CN" altLang="en-US" sz="1800" b="0" dirty="0" smtClean="0">
                <a:latin typeface="黑体" pitchFamily="49" charset="-122"/>
                <a:sym typeface="Arial" charset="0"/>
              </a:rPr>
              <a:t>的故障</a:t>
            </a:r>
            <a:endParaRPr lang="en-US" sz="1800" b="0" dirty="0" smtClean="0">
              <a:latin typeface="黑体" pitchFamily="49" charset="-122"/>
              <a:ea typeface="黑体" pitchFamily="49" charset="-122"/>
              <a:sym typeface="Arial" charset="0"/>
            </a:endParaRPr>
          </a:p>
          <a:p>
            <a:pPr marL="0" indent="0">
              <a:buFontTx/>
              <a:buNone/>
            </a:pPr>
            <a:r>
              <a:rPr lang="zh-CN" altLang="en-US" sz="1800" b="0" dirty="0" smtClean="0">
                <a:latin typeface="黑体" pitchFamily="49" charset="-122"/>
                <a:sym typeface="Arial" charset="0"/>
              </a:rPr>
              <a:t>（截止到</a:t>
            </a:r>
            <a:r>
              <a:rPr lang="en-US" altLang="zh-CN" sz="1800" b="0" dirty="0" smtClean="0">
                <a:latin typeface="黑体" pitchFamily="49" charset="-122"/>
                <a:sym typeface="Arial" charset="0"/>
              </a:rPr>
              <a:t>2013/5/31</a:t>
            </a:r>
            <a:r>
              <a:rPr lang="zh-CN" altLang="en-US" sz="1800" b="0" dirty="0" smtClean="0">
                <a:latin typeface="黑体" pitchFamily="49" charset="-122"/>
                <a:sym typeface="Arial" charset="0"/>
              </a:rPr>
              <a:t>）</a:t>
            </a:r>
            <a:endParaRPr lang="en-US" sz="1800" b="0" dirty="0" smtClean="0">
              <a:latin typeface="黑体" pitchFamily="49" charset="-122"/>
              <a:ea typeface="黑体" pitchFamily="49" charset="-122"/>
              <a:sym typeface="Arial" charset="0"/>
            </a:endParaRPr>
          </a:p>
          <a:p>
            <a:pPr marL="0" indent="0">
              <a:buFontTx/>
              <a:buNone/>
            </a:pPr>
            <a:r>
              <a:rPr lang="zh-CN" altLang="en-US" sz="1800" b="0" dirty="0" smtClean="0">
                <a:solidFill>
                  <a:srgbClr val="FF0000"/>
                </a:solidFill>
                <a:latin typeface="黑体" pitchFamily="49" charset="-122"/>
                <a:sym typeface="Arial" charset="0"/>
              </a:rPr>
              <a:t>次数总和：</a:t>
            </a:r>
            <a:r>
              <a:rPr lang="en-US" altLang="zh-CN" sz="1800" b="0" dirty="0" smtClean="0">
                <a:solidFill>
                  <a:srgbClr val="FF0000"/>
                </a:solidFill>
                <a:latin typeface="黑体" pitchFamily="49" charset="-122"/>
                <a:sym typeface="Arial" charset="0"/>
              </a:rPr>
              <a:t>29</a:t>
            </a:r>
            <a:r>
              <a:rPr lang="zh-CN" altLang="en-US" sz="1800" b="0" dirty="0" smtClean="0">
                <a:solidFill>
                  <a:srgbClr val="FF0000"/>
                </a:solidFill>
                <a:latin typeface="黑体" pitchFamily="49" charset="-122"/>
                <a:sym typeface="Arial" charset="0"/>
              </a:rPr>
              <a:t>台</a:t>
            </a:r>
            <a:r>
              <a:rPr lang="en-US" altLang="zh-CN" sz="1800" b="0" dirty="0" smtClean="0">
                <a:solidFill>
                  <a:srgbClr val="FF0000"/>
                </a:solidFill>
                <a:latin typeface="黑体" pitchFamily="49" charset="-122"/>
                <a:sym typeface="Arial" charset="0"/>
              </a:rPr>
              <a:t>/</a:t>
            </a:r>
            <a:r>
              <a:rPr lang="zh-CN" altLang="en-US" sz="1800" b="0" dirty="0" smtClean="0">
                <a:solidFill>
                  <a:srgbClr val="FF0000"/>
                </a:solidFill>
                <a:latin typeface="黑体" pitchFamily="49" charset="-122"/>
                <a:sym typeface="Arial" charset="0"/>
              </a:rPr>
              <a:t>次</a:t>
            </a:r>
          </a:p>
          <a:p>
            <a:pPr marL="0" indent="0">
              <a:buFontTx/>
              <a:buNone/>
            </a:pPr>
            <a:endParaRPr lang="en-US" altLang="zh-CN" dirty="0" smtClean="0">
              <a:latin typeface="楷体" pitchFamily="49" charset="-122"/>
              <a:ea typeface="楷体" pitchFamily="49" charset="-122"/>
              <a:sym typeface="Arial" charset="0"/>
            </a:endParaRPr>
          </a:p>
          <a:p>
            <a:pPr marL="0" indent="0">
              <a:buFontTx/>
              <a:buNone/>
            </a:pPr>
            <a:endParaRPr lang="zh-CN" altLang="en-US" dirty="0" smtClean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38877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68775"/>
            <a:ext cx="38877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5334000" y="1066800"/>
            <a:ext cx="2528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0000"/>
                </a:solidFill>
                <a:latin typeface="宋体" pitchFamily="2" charset="-122"/>
              </a:rPr>
              <a:t>2011-2012  M1-M6</a:t>
            </a:r>
            <a:r>
              <a:rPr lang="zh-CN" altLang="en-US" sz="1400" b="1">
                <a:solidFill>
                  <a:srgbClr val="FF0000"/>
                </a:solidFill>
                <a:latin typeface="宋体" pitchFamily="2" charset="-122"/>
              </a:rPr>
              <a:t>故障统计</a:t>
            </a:r>
          </a:p>
        </p:txBody>
      </p:sp>
      <p:sp>
        <p:nvSpPr>
          <p:cNvPr id="35847" name="TextBox 2"/>
          <p:cNvSpPr txBox="1">
            <a:spLocks noChangeArrowheads="1"/>
          </p:cNvSpPr>
          <p:nvPr/>
        </p:nvSpPr>
        <p:spPr bwMode="auto">
          <a:xfrm>
            <a:off x="5334000" y="3806825"/>
            <a:ext cx="2693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0000"/>
                </a:solidFill>
                <a:latin typeface="宋体" pitchFamily="2" charset="-122"/>
              </a:rPr>
              <a:t>2012-2013  M1-M6  </a:t>
            </a:r>
            <a:r>
              <a:rPr lang="zh-CN" altLang="en-US" sz="1400" b="1">
                <a:solidFill>
                  <a:srgbClr val="FF0000"/>
                </a:solidFill>
                <a:latin typeface="宋体" pitchFamily="2" charset="-122"/>
              </a:rPr>
              <a:t>故障统计</a:t>
            </a:r>
          </a:p>
        </p:txBody>
      </p:sp>
    </p:spTree>
  </p:cSld>
  <p:clrMapOvr>
    <a:masterClrMapping/>
  </p:clrMapOvr>
  <p:transition spd="slow" advTm="3373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</a:rPr>
              <a:t>改造</a:t>
            </a:r>
            <a:r>
              <a:rPr lang="zh-CN" altLang="en-US" dirty="0" smtClean="0">
                <a:solidFill>
                  <a:schemeClr val="tx1"/>
                </a:solidFill>
              </a:rPr>
              <a:t>调制器连锁及监控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686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0" smtClean="0">
                <a:latin typeface="楷体" pitchFamily="49" charset="-122"/>
                <a:ea typeface="楷体" pitchFamily="49" charset="-122"/>
              </a:rPr>
              <a:t>西门子</a:t>
            </a:r>
            <a:r>
              <a:rPr lang="en-US" altLang="zh-CN" b="0" smtClean="0">
                <a:latin typeface="楷体" pitchFamily="49" charset="-122"/>
                <a:ea typeface="楷体" pitchFamily="49" charset="-122"/>
              </a:rPr>
              <a:t>PLC</a:t>
            </a:r>
            <a:r>
              <a:rPr lang="zh-CN" altLang="en-US" b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en-US" altLang="zh-CN" b="0" smtClean="0">
                <a:latin typeface="楷体" pitchFamily="49" charset="-122"/>
                <a:ea typeface="楷体" pitchFamily="49" charset="-122"/>
              </a:rPr>
              <a:t>S7-300</a:t>
            </a:r>
          </a:p>
          <a:p>
            <a:r>
              <a:rPr lang="zh-CN" altLang="en-US" b="0" smtClean="0">
                <a:latin typeface="楷体" pitchFamily="49" charset="-122"/>
                <a:ea typeface="楷体" pitchFamily="49" charset="-122"/>
              </a:rPr>
              <a:t>触摸屏：</a:t>
            </a:r>
            <a:r>
              <a:rPr lang="en-US" altLang="zh-CN" b="0" smtClean="0">
                <a:latin typeface="楷体" pitchFamily="49" charset="-122"/>
                <a:ea typeface="楷体" pitchFamily="49" charset="-122"/>
              </a:rPr>
              <a:t>MP277</a:t>
            </a:r>
            <a:r>
              <a:rPr lang="zh-CN" altLang="en-US" b="0" smtClean="0">
                <a:latin typeface="楷体" pitchFamily="49" charset="-122"/>
                <a:ea typeface="楷体" pitchFamily="49" charset="-122"/>
              </a:rPr>
              <a:t>，本地监控信号状态；</a:t>
            </a:r>
            <a:endParaRPr lang="en-US" altLang="zh-CN" b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b="0" smtClean="0">
                <a:latin typeface="楷体" pitchFamily="49" charset="-122"/>
                <a:ea typeface="楷体" pitchFamily="49" charset="-122"/>
              </a:rPr>
              <a:t>联网：以太网模块</a:t>
            </a:r>
            <a:r>
              <a:rPr lang="en-US" altLang="zh-CN" b="0" smtClean="0">
                <a:latin typeface="楷体" pitchFamily="49" charset="-122"/>
                <a:ea typeface="楷体" pitchFamily="49" charset="-122"/>
              </a:rPr>
              <a:t>CP341-lean</a:t>
            </a:r>
          </a:p>
          <a:p>
            <a:r>
              <a:rPr lang="zh-CN" altLang="en-US" b="0" smtClean="0">
                <a:latin typeface="楷体" pitchFamily="49" charset="-122"/>
                <a:ea typeface="楷体" pitchFamily="49" charset="-122"/>
              </a:rPr>
              <a:t>远控数据库：</a:t>
            </a:r>
            <a:r>
              <a:rPr lang="en-US" altLang="zh-CN" b="0" smtClean="0">
                <a:latin typeface="楷体" pitchFamily="49" charset="-122"/>
                <a:ea typeface="楷体" pitchFamily="49" charset="-122"/>
              </a:rPr>
              <a:t>WinCC7.0</a:t>
            </a:r>
            <a:r>
              <a:rPr lang="zh-CN" altLang="en-US" b="0" smtClean="0">
                <a:latin typeface="楷体" pitchFamily="49" charset="-122"/>
                <a:ea typeface="楷体" pitchFamily="49" charset="-122"/>
              </a:rPr>
              <a:t>组态，控制室组态所有信号，数据库建立、查询；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89363"/>
            <a:ext cx="6530975" cy="30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425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1981200"/>
            <a:ext cx="5791200" cy="1371600"/>
          </a:xfrm>
        </p:spPr>
        <p:txBody>
          <a:bodyPr/>
          <a:lstStyle/>
          <a:p>
            <a:pPr algn="ctr">
              <a:defRPr/>
            </a:pPr>
            <a:r>
              <a:rPr lang="zh-CN" altLang="en-US" sz="5400" dirty="0" smtClean="0"/>
              <a:t>次谐波运行情况</a:t>
            </a:r>
            <a:endParaRPr lang="zh-CN" altLang="en-US" sz="5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zh-CN" altLang="en-US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次谐波运行情况</a:t>
            </a: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" y="1600200"/>
            <a:ext cx="8686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defRPr/>
            </a:pPr>
            <a:r>
              <a:rPr lang="en-US" altLang="zh-CN" b="0" dirty="0" smtClean="0">
                <a:latin typeface="宋体" pitchFamily="2" charset="-122"/>
                <a:ea typeface="宋体" pitchFamily="2" charset="-122"/>
              </a:rPr>
              <a:t>   SHB1</a:t>
            </a:r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系统一直稳定运行；</a:t>
            </a:r>
          </a:p>
          <a:p>
            <a:pPr algn="just" eaLnBrk="1" hangingPunct="1">
              <a:defRPr/>
            </a:pPr>
            <a:r>
              <a:rPr lang="en-US" altLang="zh-CN" b="0" dirty="0" smtClean="0">
                <a:latin typeface="宋体" pitchFamily="2" charset="-122"/>
                <a:ea typeface="宋体" pitchFamily="2" charset="-122"/>
              </a:rPr>
              <a:t>   SHB2</a:t>
            </a:r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的控制器由于老化和干扰等原因，频繁出现控制器连接不上的问题，没有大动作的改，考虑到两点：</a:t>
            </a:r>
          </a:p>
          <a:p>
            <a:pPr lvl="1" algn="just" eaLnBrk="1" hangingPunct="1"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正值对撞取数的关键时候，没有机时；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SHB2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的相位的慢漂对聚束效果影响较弱，对束流影响有限；只有异常变化时必须调；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274637" lvl="1" indent="0" algn="just" eaLnBrk="1" hangingPunct="1">
              <a:buFont typeface="Arial" charset="0"/>
              <a:buNone/>
              <a:defRPr/>
            </a:pP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 6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月初更换新的控制器板卡后稳定运行。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457200" y="5653088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>
                <a:solidFill>
                  <a:srgbClr val="000000"/>
                </a:solidFill>
              </a:rPr>
              <a:t>直线中控室的电脑</a:t>
            </a:r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 flipV="1">
            <a:off x="1371600" y="5272088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4" name="Line 7"/>
          <p:cNvSpPr>
            <a:spLocks noChangeShapeType="1"/>
          </p:cNvSpPr>
          <p:nvPr/>
        </p:nvSpPr>
        <p:spPr bwMode="auto">
          <a:xfrm>
            <a:off x="533400" y="5272088"/>
            <a:ext cx="449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3657600" y="5653088"/>
            <a:ext cx="1676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0000"/>
                </a:solidFill>
              </a:rPr>
              <a:t>SHB</a:t>
            </a:r>
            <a:r>
              <a:rPr lang="zh-CN" altLang="en-US">
                <a:solidFill>
                  <a:srgbClr val="000000"/>
                </a:solidFill>
              </a:rPr>
              <a:t>本地工控机</a:t>
            </a:r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6553200" y="5576888"/>
            <a:ext cx="2057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37897" name="Rectangle 10"/>
          <p:cNvSpPr>
            <a:spLocks noChangeArrowheads="1"/>
          </p:cNvSpPr>
          <p:nvPr/>
        </p:nvSpPr>
        <p:spPr bwMode="auto">
          <a:xfrm>
            <a:off x="7620000" y="5957888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0000"/>
                </a:solidFill>
              </a:rPr>
              <a:t>FPGA</a:t>
            </a:r>
          </a:p>
        </p:txBody>
      </p:sp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6553200" y="6034088"/>
            <a:ext cx="76200" cy="152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7899" name="Line 12"/>
          <p:cNvSpPr>
            <a:spLocks noChangeShapeType="1"/>
          </p:cNvSpPr>
          <p:nvPr/>
        </p:nvSpPr>
        <p:spPr bwMode="auto">
          <a:xfrm flipH="1">
            <a:off x="5334000" y="6110288"/>
            <a:ext cx="1219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0" name="Rectangle 13"/>
          <p:cNvSpPr>
            <a:spLocks noChangeArrowheads="1"/>
          </p:cNvSpPr>
          <p:nvPr/>
        </p:nvSpPr>
        <p:spPr bwMode="auto">
          <a:xfrm>
            <a:off x="5257800" y="6034088"/>
            <a:ext cx="76200" cy="152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7901" name="Text Box 14"/>
          <p:cNvSpPr txBox="1">
            <a:spLocks noChangeArrowheads="1"/>
          </p:cNvSpPr>
          <p:nvPr/>
        </p:nvSpPr>
        <p:spPr bwMode="auto">
          <a:xfrm>
            <a:off x="5334000" y="618648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solidFill>
                  <a:srgbClr val="000000"/>
                </a:solidFill>
              </a:rPr>
              <a:t>网口</a:t>
            </a:r>
            <a:r>
              <a:rPr lang="en-US" altLang="zh-CN">
                <a:solidFill>
                  <a:srgbClr val="000000"/>
                </a:solidFill>
              </a:rPr>
              <a:t>/</a:t>
            </a:r>
            <a:r>
              <a:rPr lang="zh-CN" altLang="en-US">
                <a:solidFill>
                  <a:srgbClr val="000000"/>
                </a:solidFill>
              </a:rPr>
              <a:t>网线</a:t>
            </a:r>
          </a:p>
        </p:txBody>
      </p:sp>
      <p:sp>
        <p:nvSpPr>
          <p:cNvPr id="37902" name="Line 15"/>
          <p:cNvSpPr>
            <a:spLocks noChangeShapeType="1"/>
          </p:cNvSpPr>
          <p:nvPr/>
        </p:nvSpPr>
        <p:spPr bwMode="auto">
          <a:xfrm flipV="1">
            <a:off x="4495800" y="5272088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3" name="Text Box 16"/>
          <p:cNvSpPr txBox="1">
            <a:spLocks noChangeArrowheads="1"/>
          </p:cNvSpPr>
          <p:nvPr/>
        </p:nvSpPr>
        <p:spPr bwMode="auto">
          <a:xfrm>
            <a:off x="2362200" y="52720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solidFill>
                  <a:srgbClr val="000000"/>
                </a:solidFill>
              </a:rPr>
              <a:t>网络</a:t>
            </a:r>
            <a:r>
              <a:rPr lang="en-US" altLang="zh-CN">
                <a:solidFill>
                  <a:srgbClr val="000000"/>
                </a:solidFill>
              </a:rPr>
              <a:t>/</a:t>
            </a:r>
            <a:r>
              <a:rPr lang="zh-CN" altLang="en-US">
                <a:solidFill>
                  <a:srgbClr val="000000"/>
                </a:solidFill>
              </a:rPr>
              <a:t>网线</a:t>
            </a:r>
          </a:p>
        </p:txBody>
      </p:sp>
      <p:sp>
        <p:nvSpPr>
          <p:cNvPr id="37904" name="Rectangle 19"/>
          <p:cNvSpPr>
            <a:spLocks noChangeArrowheads="1"/>
          </p:cNvSpPr>
          <p:nvPr/>
        </p:nvSpPr>
        <p:spPr bwMode="auto">
          <a:xfrm>
            <a:off x="4419600" y="5653088"/>
            <a:ext cx="1524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7905" name="Rectangle 20"/>
          <p:cNvSpPr>
            <a:spLocks noChangeArrowheads="1"/>
          </p:cNvSpPr>
          <p:nvPr/>
        </p:nvSpPr>
        <p:spPr bwMode="auto">
          <a:xfrm>
            <a:off x="1295400" y="5653088"/>
            <a:ext cx="1524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7906" name="Text Box 22"/>
          <p:cNvSpPr txBox="1">
            <a:spLocks noChangeArrowheads="1"/>
          </p:cNvSpPr>
          <p:nvPr/>
        </p:nvSpPr>
        <p:spPr bwMode="auto">
          <a:xfrm>
            <a:off x="6858000" y="5576888"/>
            <a:ext cx="1447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</a:rPr>
              <a:t>SHB</a:t>
            </a:r>
            <a:r>
              <a:rPr lang="zh-CN" altLang="en-US">
                <a:solidFill>
                  <a:srgbClr val="000000"/>
                </a:solidFill>
              </a:rPr>
              <a:t>控制器</a:t>
            </a:r>
          </a:p>
        </p:txBody>
      </p:sp>
      <p:sp>
        <p:nvSpPr>
          <p:cNvPr id="37907" name="Rectangle 24"/>
          <p:cNvSpPr>
            <a:spLocks noChangeArrowheads="1"/>
          </p:cNvSpPr>
          <p:nvPr/>
        </p:nvSpPr>
        <p:spPr bwMode="auto">
          <a:xfrm>
            <a:off x="2590800" y="6491288"/>
            <a:ext cx="1524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7908" name="Text Box 25"/>
          <p:cNvSpPr txBox="1">
            <a:spLocks noChangeArrowheads="1"/>
          </p:cNvSpPr>
          <p:nvPr/>
        </p:nvSpPr>
        <p:spPr bwMode="auto">
          <a:xfrm>
            <a:off x="2743200" y="62626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solidFill>
                  <a:srgbClr val="000000"/>
                </a:solidFill>
              </a:rPr>
              <a:t>网卡</a:t>
            </a:r>
          </a:p>
        </p:txBody>
      </p:sp>
      <p:sp>
        <p:nvSpPr>
          <p:cNvPr id="37909" name="AutoShape 29"/>
          <p:cNvSpPr>
            <a:spLocks noChangeArrowheads="1"/>
          </p:cNvSpPr>
          <p:nvPr/>
        </p:nvSpPr>
        <p:spPr bwMode="auto">
          <a:xfrm>
            <a:off x="7620000" y="4357688"/>
            <a:ext cx="457200" cy="1143000"/>
          </a:xfrm>
          <a:prstGeom prst="can">
            <a:avLst>
              <a:gd name="adj" fmla="val 3680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>
                <a:solidFill>
                  <a:srgbClr val="000000"/>
                </a:solidFill>
              </a:rPr>
              <a:t>聚</a:t>
            </a:r>
          </a:p>
          <a:p>
            <a:pPr algn="ctr"/>
            <a:r>
              <a:rPr lang="zh-CN" altLang="en-US">
                <a:solidFill>
                  <a:srgbClr val="000000"/>
                </a:solidFill>
              </a:rPr>
              <a:t>束</a:t>
            </a:r>
          </a:p>
          <a:p>
            <a:pPr algn="ctr"/>
            <a:r>
              <a:rPr lang="zh-CN" altLang="en-US">
                <a:solidFill>
                  <a:srgbClr val="000000"/>
                </a:solidFill>
              </a:rPr>
              <a:t>腔</a:t>
            </a:r>
          </a:p>
        </p:txBody>
      </p:sp>
      <p:sp>
        <p:nvSpPr>
          <p:cNvPr id="37910" name="Line 31"/>
          <p:cNvSpPr>
            <a:spLocks noChangeShapeType="1"/>
          </p:cNvSpPr>
          <p:nvPr/>
        </p:nvSpPr>
        <p:spPr bwMode="auto">
          <a:xfrm>
            <a:off x="8077200" y="5272088"/>
            <a:ext cx="304800" cy="0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11" name="Line 32"/>
          <p:cNvSpPr>
            <a:spLocks noChangeShapeType="1"/>
          </p:cNvSpPr>
          <p:nvPr/>
        </p:nvSpPr>
        <p:spPr bwMode="auto">
          <a:xfrm flipH="1">
            <a:off x="8348663" y="5272088"/>
            <a:ext cx="0" cy="685800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12" name="Line 33"/>
          <p:cNvSpPr>
            <a:spLocks noChangeShapeType="1"/>
          </p:cNvSpPr>
          <p:nvPr/>
        </p:nvSpPr>
        <p:spPr bwMode="auto">
          <a:xfrm>
            <a:off x="6629400" y="6110288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13" name="Line 34"/>
          <p:cNvSpPr>
            <a:spLocks noChangeShapeType="1"/>
          </p:cNvSpPr>
          <p:nvPr/>
        </p:nvSpPr>
        <p:spPr bwMode="auto">
          <a:xfrm flipV="1">
            <a:off x="6019800" y="5957888"/>
            <a:ext cx="152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14" name="Line 35"/>
          <p:cNvSpPr>
            <a:spLocks noChangeShapeType="1"/>
          </p:cNvSpPr>
          <p:nvPr/>
        </p:nvSpPr>
        <p:spPr bwMode="auto">
          <a:xfrm flipH="1" flipV="1">
            <a:off x="6019800" y="5957888"/>
            <a:ext cx="152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15" name="Text Box 36"/>
          <p:cNvSpPr txBox="1">
            <a:spLocks noChangeArrowheads="1"/>
          </p:cNvSpPr>
          <p:nvPr/>
        </p:nvSpPr>
        <p:spPr bwMode="auto">
          <a:xfrm>
            <a:off x="5943600" y="5576888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37916" name="Text Box 37"/>
          <p:cNvSpPr txBox="1">
            <a:spLocks noChangeArrowheads="1"/>
          </p:cNvSpPr>
          <p:nvPr/>
        </p:nvSpPr>
        <p:spPr bwMode="auto">
          <a:xfrm>
            <a:off x="3200400" y="4572000"/>
            <a:ext cx="2362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00000"/>
                </a:solidFill>
              </a:rPr>
              <a:t>SHB</a:t>
            </a:r>
            <a:r>
              <a:rPr lang="zh-CN" altLang="en-US" sz="2000" b="1">
                <a:solidFill>
                  <a:srgbClr val="000000"/>
                </a:solidFill>
              </a:rPr>
              <a:t>系统分布原理</a:t>
            </a:r>
          </a:p>
        </p:txBody>
      </p:sp>
    </p:spTree>
  </p:cSld>
  <p:clrMapOvr>
    <a:masterClrMapping/>
  </p:clrMapOvr>
  <p:transition spd="slow" advTm="3373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zh-CN" altLang="en-US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次谐波运行情况</a:t>
            </a: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304800" y="1600200"/>
            <a:ext cx="8686800" cy="4714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  <a:ea typeface="微软雅黑" pitchFamily="34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 smtClean="0"/>
              <a:t>更换新的</a:t>
            </a:r>
            <a:r>
              <a:rPr lang="en-US" altLang="zh-CN" sz="2000" dirty="0" smtClean="0"/>
              <a:t>SHB2</a:t>
            </a:r>
            <a:r>
              <a:rPr lang="zh-CN" altLang="en-US" sz="2000" dirty="0" smtClean="0"/>
              <a:t>的板卡，采用新的射频前端模块</a:t>
            </a:r>
          </a:p>
        </p:txBody>
      </p:sp>
      <p:pic>
        <p:nvPicPr>
          <p:cNvPr id="38916" name="内容占位符 3" descr="E:\Documents and Settings\Rong\桌面\SHB\IMAG0109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10201" b="21135"/>
          <a:stretch>
            <a:fillRect/>
          </a:stretch>
        </p:blipFill>
        <p:spPr bwMode="auto">
          <a:xfrm>
            <a:off x="5867400" y="1752600"/>
            <a:ext cx="3048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图片 4" descr="E:\Documents and Settings\Rong\桌面\SHB\IMAG0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" t="15523" r="4811" b="11241"/>
          <a:stretch>
            <a:fillRect/>
          </a:stretch>
        </p:blipFill>
        <p:spPr bwMode="auto">
          <a:xfrm>
            <a:off x="2128838" y="4729163"/>
            <a:ext cx="3184525" cy="16224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图片 5" descr="E:\Documents and Settings\Rong\桌面\SHB\IMAG01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3" t="29318" r="26012" b="46117"/>
          <a:stretch>
            <a:fillRect/>
          </a:stretch>
        </p:blipFill>
        <p:spPr bwMode="auto">
          <a:xfrm>
            <a:off x="6629400" y="5486400"/>
            <a:ext cx="156686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AutoShape 2"/>
          <p:cNvSpPr>
            <a:spLocks noChangeArrowheads="1"/>
          </p:cNvSpPr>
          <p:nvPr/>
        </p:nvSpPr>
        <p:spPr bwMode="auto">
          <a:xfrm>
            <a:off x="5867400" y="3657600"/>
            <a:ext cx="2895600" cy="685800"/>
          </a:xfrm>
          <a:prstGeom prst="roundRect">
            <a:avLst>
              <a:gd name="adj" fmla="val 16667"/>
            </a:avLst>
          </a:prstGeom>
          <a:noFill/>
          <a:ln w="476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Lucida Sans Unicode" pitchFamily="34" charset="0"/>
              <a:ea typeface="黑体" pitchFamily="49" charset="-122"/>
            </a:endParaRPr>
          </a:p>
        </p:txBody>
      </p:sp>
      <p:cxnSp>
        <p:nvCxnSpPr>
          <p:cNvPr id="38920" name="AutoShape 3"/>
          <p:cNvCxnSpPr>
            <a:cxnSpLocks noChangeShapeType="1"/>
            <a:stCxn id="38917" idx="0"/>
            <a:endCxn id="38919" idx="1"/>
          </p:cNvCxnSpPr>
          <p:nvPr/>
        </p:nvCxnSpPr>
        <p:spPr bwMode="auto">
          <a:xfrm flipV="1">
            <a:off x="3721100" y="4000500"/>
            <a:ext cx="2122488" cy="709613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1" name="矩形 11"/>
          <p:cNvSpPr>
            <a:spLocks noChangeArrowheads="1"/>
          </p:cNvSpPr>
          <p:nvPr/>
        </p:nvSpPr>
        <p:spPr bwMode="auto">
          <a:xfrm>
            <a:off x="304800" y="2209800"/>
            <a:ext cx="4572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zh-CN" sz="2000">
                <a:solidFill>
                  <a:srgbClr val="000000"/>
                </a:solidFill>
                <a:latin typeface="宋体" pitchFamily="2" charset="-122"/>
              </a:rPr>
              <a:t>新的射频前端改进如下：</a:t>
            </a:r>
            <a:endParaRPr lang="en-US" altLang="zh-CN" sz="2000">
              <a:solidFill>
                <a:srgbClr val="000000"/>
              </a:solidFill>
              <a:latin typeface="宋体" pitchFamily="2" charset="-122"/>
            </a:endParaRPr>
          </a:p>
          <a:p>
            <a:pPr algn="just"/>
            <a:r>
              <a:rPr lang="en-US" altLang="zh-CN" sz="2000">
                <a:solidFill>
                  <a:srgbClr val="000000"/>
                </a:solidFill>
                <a:latin typeface="宋体" pitchFamily="2" charset="-122"/>
              </a:rPr>
              <a:t>1</a:t>
            </a:r>
            <a:r>
              <a:rPr lang="zh-CN" altLang="en-US" sz="2000">
                <a:solidFill>
                  <a:srgbClr val="000000"/>
                </a:solidFill>
                <a:latin typeface="宋体" pitchFamily="2" charset="-122"/>
              </a:rPr>
              <a:t>）</a:t>
            </a:r>
            <a:r>
              <a:rPr lang="zh-CN" altLang="zh-CN" sz="2000">
                <a:solidFill>
                  <a:srgbClr val="000000"/>
                </a:solidFill>
                <a:latin typeface="宋体" pitchFamily="2" charset="-122"/>
              </a:rPr>
              <a:t>简化了设计，避免无必要的变频环节，输入只需要</a:t>
            </a:r>
            <a:r>
              <a:rPr lang="en-US" altLang="zh-CN" sz="2000">
                <a:solidFill>
                  <a:srgbClr val="000000"/>
                </a:solidFill>
                <a:latin typeface="宋体" pitchFamily="2" charset="-122"/>
              </a:rPr>
              <a:t>571.2MHz</a:t>
            </a:r>
            <a:r>
              <a:rPr lang="zh-CN" altLang="zh-CN" sz="2000">
                <a:solidFill>
                  <a:srgbClr val="000000"/>
                </a:solidFill>
                <a:latin typeface="宋体" pitchFamily="2" charset="-122"/>
              </a:rPr>
              <a:t>（之前需要</a:t>
            </a:r>
            <a:r>
              <a:rPr lang="en-US" altLang="zh-CN" sz="2000">
                <a:solidFill>
                  <a:srgbClr val="000000"/>
                </a:solidFill>
                <a:latin typeface="宋体" pitchFamily="2" charset="-122"/>
              </a:rPr>
              <a:t>142.8MHz&amp;571.2MHz</a:t>
            </a:r>
            <a:r>
              <a:rPr lang="zh-CN" altLang="zh-CN" sz="2000">
                <a:solidFill>
                  <a:srgbClr val="000000"/>
                </a:solidFill>
                <a:latin typeface="宋体" pitchFamily="2" charset="-122"/>
              </a:rPr>
              <a:t>）；</a:t>
            </a:r>
            <a:endParaRPr lang="en-US" altLang="zh-CN" sz="2000">
              <a:solidFill>
                <a:srgbClr val="000000"/>
              </a:solidFill>
              <a:latin typeface="宋体" pitchFamily="2" charset="-122"/>
            </a:endParaRPr>
          </a:p>
          <a:p>
            <a:pPr algn="just"/>
            <a:r>
              <a:rPr lang="en-US" altLang="zh-CN" sz="2000">
                <a:solidFill>
                  <a:srgbClr val="000000"/>
                </a:solidFill>
                <a:latin typeface="宋体" pitchFamily="2" charset="-122"/>
              </a:rPr>
              <a:t>2</a:t>
            </a:r>
            <a:r>
              <a:rPr lang="zh-CN" altLang="en-US" sz="2000">
                <a:solidFill>
                  <a:srgbClr val="000000"/>
                </a:solidFill>
                <a:latin typeface="宋体" pitchFamily="2" charset="-122"/>
              </a:rPr>
              <a:t>）</a:t>
            </a:r>
            <a:r>
              <a:rPr lang="zh-CN" altLang="zh-CN" sz="2000">
                <a:solidFill>
                  <a:srgbClr val="000000"/>
                </a:solidFill>
                <a:latin typeface="宋体" pitchFamily="2" charset="-122"/>
              </a:rPr>
              <a:t>整合了</a:t>
            </a:r>
            <a:r>
              <a:rPr lang="en-US" altLang="zh-CN" sz="2000">
                <a:solidFill>
                  <a:srgbClr val="000000"/>
                </a:solidFill>
                <a:latin typeface="宋体" pitchFamily="2" charset="-122"/>
              </a:rPr>
              <a:t>SHB1</a:t>
            </a:r>
            <a:r>
              <a:rPr lang="zh-CN" altLang="zh-CN" sz="2000">
                <a:solidFill>
                  <a:srgbClr val="000000"/>
                </a:solidFill>
                <a:latin typeface="宋体" pitchFamily="2" charset="-122"/>
              </a:rPr>
              <a:t>和</a:t>
            </a:r>
            <a:r>
              <a:rPr lang="en-US" altLang="zh-CN" sz="2000">
                <a:solidFill>
                  <a:srgbClr val="000000"/>
                </a:solidFill>
                <a:latin typeface="宋体" pitchFamily="2" charset="-122"/>
              </a:rPr>
              <a:t>SHB2</a:t>
            </a:r>
            <a:r>
              <a:rPr lang="zh-CN" altLang="zh-CN" sz="2000">
                <a:solidFill>
                  <a:srgbClr val="000000"/>
                </a:solidFill>
                <a:latin typeface="宋体" pitchFamily="2" charset="-122"/>
              </a:rPr>
              <a:t>；</a:t>
            </a:r>
            <a:endParaRPr lang="en-US" altLang="zh-CN" sz="2000">
              <a:solidFill>
                <a:srgbClr val="000000"/>
              </a:solidFill>
              <a:latin typeface="宋体" pitchFamily="2" charset="-122"/>
            </a:endParaRPr>
          </a:p>
          <a:p>
            <a:pPr algn="just"/>
            <a:r>
              <a:rPr lang="en-US" altLang="zh-CN" sz="2000">
                <a:solidFill>
                  <a:srgbClr val="000000"/>
                </a:solidFill>
                <a:latin typeface="宋体" pitchFamily="2" charset="-122"/>
              </a:rPr>
              <a:t>3</a:t>
            </a:r>
            <a:r>
              <a:rPr lang="zh-CN" altLang="en-US" sz="2000">
                <a:solidFill>
                  <a:srgbClr val="000000"/>
                </a:solidFill>
                <a:latin typeface="宋体" pitchFamily="2" charset="-122"/>
              </a:rPr>
              <a:t>）</a:t>
            </a:r>
            <a:r>
              <a:rPr lang="zh-CN" altLang="zh-CN" sz="2000">
                <a:solidFill>
                  <a:srgbClr val="000000"/>
                </a:solidFill>
                <a:latin typeface="宋体" pitchFamily="2" charset="-122"/>
              </a:rPr>
              <a:t>上下变频均在一个机箱中；</a:t>
            </a:r>
            <a:endParaRPr lang="en-US" altLang="zh-CN" sz="2000">
              <a:solidFill>
                <a:srgbClr val="000000"/>
              </a:solidFill>
              <a:latin typeface="宋体" pitchFamily="2" charset="-122"/>
            </a:endParaRPr>
          </a:p>
          <a:p>
            <a:pPr algn="just"/>
            <a:r>
              <a:rPr lang="en-US" altLang="zh-CN" sz="2000">
                <a:solidFill>
                  <a:srgbClr val="000000"/>
                </a:solidFill>
                <a:latin typeface="宋体" pitchFamily="2" charset="-122"/>
              </a:rPr>
              <a:t>4</a:t>
            </a:r>
            <a:r>
              <a:rPr lang="zh-CN" altLang="en-US" sz="2000">
                <a:solidFill>
                  <a:srgbClr val="000000"/>
                </a:solidFill>
                <a:latin typeface="宋体" pitchFamily="2" charset="-122"/>
              </a:rPr>
              <a:t>）</a:t>
            </a:r>
            <a:r>
              <a:rPr lang="zh-CN" altLang="zh-CN" sz="2000">
                <a:solidFill>
                  <a:srgbClr val="000000"/>
                </a:solidFill>
                <a:latin typeface="宋体" pitchFamily="2" charset="-122"/>
              </a:rPr>
              <a:t>机箱做了温度控制；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096000" y="6400800"/>
            <a:ext cx="272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b="1" u="sng">
                <a:solidFill>
                  <a:srgbClr val="333399"/>
                </a:solidFill>
              </a:rPr>
              <a:t>新的射频前端和</a:t>
            </a:r>
            <a:r>
              <a:rPr lang="en-US" altLang="zh-CN" b="1" u="sng">
                <a:solidFill>
                  <a:srgbClr val="333399"/>
                </a:solidFill>
              </a:rPr>
              <a:t>SHB</a:t>
            </a:r>
            <a:r>
              <a:rPr lang="zh-CN" altLang="en-US" b="1" u="sng">
                <a:solidFill>
                  <a:srgbClr val="333399"/>
                </a:solidFill>
              </a:rPr>
              <a:t>机柜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667000" y="6400800"/>
            <a:ext cx="201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b="1" u="sng">
                <a:solidFill>
                  <a:srgbClr val="333399"/>
                </a:solidFill>
              </a:rPr>
              <a:t>老的射频前端部分</a:t>
            </a:r>
          </a:p>
        </p:txBody>
      </p:sp>
    </p:spTree>
  </p:cSld>
  <p:clrMapOvr>
    <a:masterClrMapping/>
  </p:clrMapOvr>
  <p:transition spd="slow" advTm="3373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zh-CN" altLang="en-US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次谐波运行情况</a:t>
            </a: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304800" y="1295400"/>
            <a:ext cx="6705600" cy="4714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  <a:ea typeface="微软雅黑" pitchFamily="34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 smtClean="0"/>
              <a:t>更换后的</a:t>
            </a:r>
            <a:r>
              <a:rPr lang="en-US" altLang="zh-CN" sz="2000" dirty="0" smtClean="0"/>
              <a:t>24</a:t>
            </a:r>
            <a:r>
              <a:rPr lang="zh-CN" altLang="en-US" sz="2000" dirty="0" smtClean="0"/>
              <a:t>小时内</a:t>
            </a:r>
            <a:r>
              <a:rPr lang="en-US" altLang="zh-CN" sz="2000" dirty="0" smtClean="0"/>
              <a:t>SHB1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SHB2</a:t>
            </a:r>
            <a:r>
              <a:rPr lang="zh-CN" altLang="en-US" sz="2000" dirty="0" smtClean="0"/>
              <a:t>相位参数调整情况</a:t>
            </a:r>
          </a:p>
        </p:txBody>
      </p:sp>
      <p:pic>
        <p:nvPicPr>
          <p:cNvPr id="39940" name="内容占位符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556577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图表 12"/>
          <p:cNvGraphicFramePr/>
          <p:nvPr/>
        </p:nvGraphicFramePr>
        <p:xfrm>
          <a:off x="4343400" y="3886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Tm="3373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1981200"/>
            <a:ext cx="5791200" cy="1371600"/>
          </a:xfrm>
        </p:spPr>
        <p:txBody>
          <a:bodyPr/>
          <a:lstStyle/>
          <a:p>
            <a:pPr algn="ctr">
              <a:defRPr/>
            </a:pPr>
            <a:r>
              <a:rPr lang="zh-CN" altLang="en-US" sz="5400" dirty="0" smtClean="0"/>
              <a:t>暑期改造计划</a:t>
            </a:r>
            <a:endParaRPr lang="zh-CN" altLang="en-US" sz="5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2800" dirty="0" smtClean="0">
                <a:solidFill>
                  <a:schemeClr val="tx1"/>
                </a:solidFill>
              </a:rPr>
              <a:t>暑期改造计划</a:t>
            </a:r>
            <a:br>
              <a:rPr lang="zh-CN" altLang="en-US" sz="2800" dirty="0" smtClean="0">
                <a:solidFill>
                  <a:schemeClr val="tx1"/>
                </a:solidFill>
              </a:rPr>
            </a:br>
            <a:endParaRPr lang="zh-CN" altLang="en-US" sz="2800" dirty="0"/>
          </a:p>
        </p:txBody>
      </p:sp>
      <p:sp>
        <p:nvSpPr>
          <p:cNvPr id="41987" name="文本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zh-CN" altLang="en-US" sz="2400" b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调制器改造</a:t>
            </a:r>
            <a:r>
              <a:rPr lang="en-US" altLang="zh-CN" sz="2400" b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2400" b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台。</a:t>
            </a:r>
            <a:endParaRPr lang="en-US" altLang="zh-CN" sz="2400" b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>
              <a:buFont typeface="Arial" charset="0"/>
              <a:buChar char="•"/>
            </a:pPr>
            <a:r>
              <a:rPr lang="zh-CN" altLang="en-US" sz="2400" b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电源更新</a:t>
            </a:r>
            <a:r>
              <a:rPr lang="en-US" altLang="zh-CN" sz="2400" b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136</a:t>
            </a:r>
            <a:r>
              <a:rPr lang="zh-CN" altLang="en-US" sz="2400" b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台。</a:t>
            </a:r>
            <a:endParaRPr lang="en-US" altLang="zh-CN" sz="2400" b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>
              <a:buFont typeface="Arial" charset="0"/>
              <a:buChar char="•"/>
            </a:pPr>
            <a:r>
              <a:rPr lang="zh-CN" altLang="en-US" sz="2400" b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正电子源脉冲电源和电子枪高压脉冲电源增加具有电抗器的配电箱。</a:t>
            </a:r>
            <a:endParaRPr lang="en-US" altLang="zh-CN" sz="2400" b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>
              <a:buFont typeface="Arial" charset="0"/>
              <a:buChar char="•"/>
            </a:pPr>
            <a:r>
              <a:rPr lang="zh-CN" altLang="en-US" sz="2400" b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更新电子枪机房空调。</a:t>
            </a:r>
            <a:endParaRPr lang="en-US" altLang="zh-CN" sz="2400" b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>
              <a:buFont typeface="Arial" charset="0"/>
              <a:buChar char="•"/>
            </a:pPr>
            <a:r>
              <a:rPr lang="zh-CN" altLang="en-US" sz="2400" b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高压充电电源及高压电缆的检修。</a:t>
            </a:r>
            <a:endParaRPr lang="en-US" altLang="zh-CN" sz="2400" b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>
              <a:buFont typeface="Arial" charset="0"/>
              <a:buChar char="•"/>
            </a:pPr>
            <a:r>
              <a:rPr lang="zh-CN" altLang="en-US" sz="2400" b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辅助电源的检修。</a:t>
            </a:r>
            <a:endParaRPr lang="en-US" altLang="zh-CN" sz="2400" b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>
              <a:buFont typeface="Arial" charset="0"/>
              <a:buChar char="•"/>
            </a:pPr>
            <a:r>
              <a:rPr lang="zh-CN" altLang="en-US" sz="2400" b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闸流管电源的检修及触发线路板的更新。</a:t>
            </a:r>
            <a:endParaRPr lang="en-US" altLang="zh-CN" sz="2400" b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endParaRPr lang="en-US" altLang="zh-CN" sz="2400" b="0" smtClean="0">
              <a:latin typeface="宋体" pitchFamily="2" charset="-122"/>
              <a:ea typeface="宋体" pitchFamily="2" charset="-122"/>
            </a:endParaRPr>
          </a:p>
          <a:p>
            <a:endParaRPr lang="zh-CN" altLang="en-US" sz="2400" b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76200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295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3100" b="1" dirty="0" smtClean="0">
                <a:solidFill>
                  <a:schemeClr val="tx1"/>
                </a:solidFill>
              </a:rPr>
              <a:t/>
            </a:r>
            <a:br>
              <a:rPr lang="en-US" altLang="zh-CN" sz="3100" b="1" dirty="0" smtClean="0">
                <a:solidFill>
                  <a:schemeClr val="tx1"/>
                </a:solidFill>
              </a:rPr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3100" dirty="0" smtClean="0">
                <a:solidFill>
                  <a:schemeClr val="tx1"/>
                </a:solidFill>
              </a:rPr>
              <a:t>整体运行</a:t>
            </a:r>
            <a:r>
              <a:rPr lang="en-US" altLang="zh-CN" b="1" dirty="0" smtClean="0">
                <a:solidFill>
                  <a:schemeClr val="tx1"/>
                </a:solidFill>
              </a:rPr>
              <a:t/>
            </a:r>
            <a:br>
              <a:rPr lang="en-US" altLang="zh-CN" b="1" dirty="0" smtClean="0">
                <a:solidFill>
                  <a:schemeClr val="tx1"/>
                </a:solidFill>
              </a:rPr>
            </a:b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200" dirty="0" smtClean="0">
                <a:solidFill>
                  <a:schemeClr val="tx1"/>
                </a:solidFill>
              </a:rPr>
              <a:t>总结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2438400"/>
          </a:xfrm>
        </p:spPr>
        <p:txBody>
          <a:bodyPr/>
          <a:lstStyle/>
          <a:p>
            <a:pPr algn="just">
              <a:defRPr/>
            </a:pPr>
            <a:r>
              <a:rPr lang="en-US" altLang="zh-CN" dirty="0"/>
              <a:t> </a:t>
            </a:r>
            <a:r>
              <a:rPr lang="en-US" altLang="zh-CN" dirty="0" smtClean="0"/>
              <a:t>          </a:t>
            </a:r>
            <a:r>
              <a:rPr lang="zh-CN" altLang="en-US" sz="18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在功率源组全体同事的共同努力下，我们顺利的完成</a:t>
            </a:r>
            <a:r>
              <a:rPr lang="en-US" altLang="zh-CN" sz="18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BEPCⅡ2012-2013</a:t>
            </a:r>
            <a:r>
              <a:rPr lang="zh-CN" altLang="en-US" sz="18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年度的运行工作。组里大部分同事承担着</a:t>
            </a:r>
            <a:r>
              <a:rPr lang="en-US" altLang="zh-CN" sz="18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ADS</a:t>
            </a:r>
            <a:r>
              <a:rPr lang="zh-CN" altLang="en-US" sz="18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，</a:t>
            </a:r>
            <a:r>
              <a:rPr lang="en-US" altLang="zh-CN" sz="18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CSNS</a:t>
            </a:r>
            <a:r>
              <a:rPr lang="zh-CN" altLang="en-US" sz="18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，</a:t>
            </a:r>
            <a:r>
              <a:rPr lang="en-US" altLang="zh-CN" sz="18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KIPT</a:t>
            </a:r>
            <a:r>
              <a:rPr lang="zh-CN" altLang="en-US" sz="18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等多项工作。功率源组始终把做好</a:t>
            </a:r>
            <a:r>
              <a:rPr lang="en-US" altLang="zh-CN" sz="1800" dirty="0" err="1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BEPCⅡ</a:t>
            </a:r>
            <a:r>
              <a:rPr lang="zh-CN" altLang="en-US" sz="18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的运行工作，作为开展其他工作的前提。全组成员全部参加了</a:t>
            </a:r>
            <a:r>
              <a:rPr lang="en-US" altLang="zh-CN" sz="1800" dirty="0" err="1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BEPCⅡ</a:t>
            </a:r>
            <a:r>
              <a:rPr lang="zh-CN" altLang="en-US" sz="18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的设备维护和运行值班等方面的工作。</a:t>
            </a:r>
            <a:endParaRPr lang="en-US" altLang="zh-CN" sz="1800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zh-CN" altLang="en-US" sz="18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       下一轮的运行，功率源组将要面对</a:t>
            </a:r>
            <a:r>
              <a:rPr lang="zh-CN" altLang="en-US" sz="18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较多</a:t>
            </a:r>
            <a:r>
              <a:rPr lang="zh-CN" altLang="en-US" sz="18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的困难和考验。</a:t>
            </a:r>
            <a:endParaRPr lang="en-US" altLang="zh-CN" sz="1800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defRPr/>
            </a:pPr>
            <a:r>
              <a:rPr lang="en-US" altLang="zh-CN" sz="18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1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．改造更新的设备多；</a:t>
            </a:r>
            <a:endParaRPr lang="en-US" altLang="zh-CN" sz="18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defRPr/>
            </a:pP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   </a:t>
            </a:r>
            <a:r>
              <a:rPr lang="zh-CN" altLang="en-US" sz="18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．调制器维护人员少。</a:t>
            </a:r>
            <a:r>
              <a:rPr lang="en-US" altLang="zh-CN" sz="18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1800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       </a:t>
            </a:r>
          </a:p>
          <a:p>
            <a:pPr marL="0" indent="0">
              <a:defRPr/>
            </a:pPr>
            <a:endParaRPr lang="en-US" altLang="zh-CN" sz="18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zh-CN" altLang="en-US" sz="18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       感谢</a:t>
            </a:r>
            <a:r>
              <a:rPr lang="zh-CN" altLang="en-US" sz="18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功率源组全体同事勤奋努力的</a:t>
            </a:r>
            <a:r>
              <a:rPr lang="zh-CN" altLang="en-US" sz="18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工作，感谢</a:t>
            </a:r>
            <a:r>
              <a:rPr lang="zh-CN" altLang="en-US" sz="18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中心领导和中心秘书组对功率源组工作的支持和</a:t>
            </a:r>
            <a:r>
              <a:rPr lang="zh-CN" altLang="en-US" sz="18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帮助，感谢</a:t>
            </a:r>
            <a:r>
              <a:rPr lang="zh-CN" altLang="en-US" sz="18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各兄弟组的友好协作。  </a:t>
            </a:r>
            <a:endParaRPr lang="en-US" altLang="zh-CN" sz="1800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en-US" altLang="zh-CN" sz="1800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zh-CN" altLang="en-US" sz="1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CN" altLang="en-US" sz="6000" smtClean="0"/>
              <a:t>谢  谢</a:t>
            </a:r>
            <a:r>
              <a:rPr lang="zh-CN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zh-CN" altLang="en-US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故障</a:t>
            </a:r>
            <a:r>
              <a:rPr lang="zh-CN" altLang="en-US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情况分析</a:t>
            </a: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zh-CN" smtClean="0">
                <a:latin typeface="宋体" pitchFamily="2" charset="-122"/>
                <a:ea typeface="宋体" pitchFamily="2" charset="-122"/>
              </a:rPr>
              <a:t>2012-2013</a:t>
            </a:r>
            <a:r>
              <a:rPr lang="zh-CN" altLang="en-US" smtClean="0">
                <a:latin typeface="宋体" pitchFamily="2" charset="-122"/>
                <a:ea typeface="宋体" pitchFamily="2" charset="-122"/>
              </a:rPr>
              <a:t>调制器故障次数统计</a:t>
            </a:r>
            <a:endParaRPr lang="en-US" altLang="zh-CN" smtClean="0">
              <a:latin typeface="宋体" pitchFamily="2" charset="-122"/>
              <a:ea typeface="宋体" pitchFamily="2" charset="-122"/>
            </a:endParaRPr>
          </a:p>
          <a:p>
            <a:pPr marL="0" indent="0" eaLnBrk="1" hangingPunct="1"/>
            <a:endParaRPr lang="en-US" altLang="zh-CN" smtClean="0">
              <a:latin typeface="宋体" pitchFamily="2" charset="-122"/>
              <a:ea typeface="宋体" pitchFamily="2" charset="-122"/>
            </a:endParaRPr>
          </a:p>
          <a:p>
            <a:pPr marL="0" indent="0" eaLnBrk="1" hangingPunct="1"/>
            <a:endParaRPr lang="en-US" altLang="zh-CN" smtClean="0">
              <a:latin typeface="宋体" pitchFamily="2" charset="-122"/>
              <a:ea typeface="宋体" pitchFamily="2" charset="-122"/>
            </a:endParaRPr>
          </a:p>
          <a:p>
            <a:pPr marL="0" indent="0" eaLnBrk="1" hangingPunct="1"/>
            <a:endParaRPr lang="en-US" altLang="zh-CN" smtClean="0">
              <a:latin typeface="宋体" pitchFamily="2" charset="-122"/>
              <a:ea typeface="宋体" pitchFamily="2" charset="-122"/>
            </a:endParaRPr>
          </a:p>
          <a:p>
            <a:pPr marL="0" indent="0" eaLnBrk="1" hangingPunct="1"/>
            <a:endParaRPr lang="en-US" altLang="zh-CN" smtClean="0">
              <a:latin typeface="宋体" pitchFamily="2" charset="-122"/>
              <a:ea typeface="宋体" pitchFamily="2" charset="-122"/>
            </a:endParaRPr>
          </a:p>
          <a:p>
            <a:pPr marL="0" indent="0" eaLnBrk="1" hangingPunct="1"/>
            <a:endParaRPr lang="en-US" altLang="zh-CN" smtClean="0">
              <a:latin typeface="宋体" pitchFamily="2" charset="-122"/>
              <a:ea typeface="宋体" pitchFamily="2" charset="-122"/>
            </a:endParaRPr>
          </a:p>
          <a:p>
            <a:pPr marL="0" indent="0" eaLnBrk="1" hangingPunct="1"/>
            <a:endParaRPr lang="en-US" altLang="zh-CN" smtClean="0">
              <a:latin typeface="宋体" pitchFamily="2" charset="-122"/>
              <a:ea typeface="宋体" pitchFamily="2" charset="-122"/>
            </a:endParaRPr>
          </a:p>
          <a:p>
            <a:pPr marL="0" indent="0" eaLnBrk="1" hangingPunct="1"/>
            <a:endParaRPr lang="en-US" altLang="zh-CN" smtClean="0">
              <a:latin typeface="宋体" pitchFamily="2" charset="-122"/>
              <a:ea typeface="宋体" pitchFamily="2" charset="-122"/>
            </a:endParaRPr>
          </a:p>
          <a:p>
            <a:pPr marL="0" indent="0" eaLnBrk="1" hangingPunct="1"/>
            <a:endParaRPr lang="en-US" altLang="zh-CN" smtClean="0">
              <a:latin typeface="宋体" pitchFamily="2" charset="-122"/>
              <a:ea typeface="宋体" pitchFamily="2" charset="-122"/>
            </a:endParaRPr>
          </a:p>
          <a:p>
            <a:pPr marL="0" indent="0" eaLnBrk="1" hangingPunct="1"/>
            <a:r>
              <a:rPr lang="zh-CN" altLang="en-US" sz="1800" smtClean="0">
                <a:latin typeface="宋体" pitchFamily="2" charset="-122"/>
                <a:ea typeface="宋体" pitchFamily="2" charset="-122"/>
              </a:rPr>
              <a:t>累计故障统计：</a:t>
            </a:r>
            <a:r>
              <a:rPr lang="en-US" altLang="zh-CN" sz="1800" smtClean="0">
                <a:latin typeface="宋体" pitchFamily="2" charset="-122"/>
                <a:ea typeface="宋体" pitchFamily="2" charset="-122"/>
              </a:rPr>
              <a:t>121</a:t>
            </a:r>
            <a:r>
              <a:rPr lang="zh-CN" altLang="en-US" sz="1800" smtClean="0">
                <a:latin typeface="宋体" pitchFamily="2" charset="-122"/>
                <a:ea typeface="宋体" pitchFamily="2" charset="-122"/>
              </a:rPr>
              <a:t>次，影响供束时间：</a:t>
            </a:r>
            <a:r>
              <a:rPr lang="en-US" altLang="zh-CN" sz="1800" smtClean="0">
                <a:latin typeface="宋体" pitchFamily="2" charset="-122"/>
                <a:ea typeface="宋体" pitchFamily="2" charset="-122"/>
              </a:rPr>
              <a:t>21.2</a:t>
            </a:r>
            <a:r>
              <a:rPr lang="zh-CN" altLang="en-US" sz="1800" smtClean="0">
                <a:latin typeface="宋体" pitchFamily="2" charset="-122"/>
                <a:ea typeface="宋体" pitchFamily="2" charset="-122"/>
              </a:rPr>
              <a:t>小时</a:t>
            </a:r>
            <a:r>
              <a:rPr lang="zh-CN" altLang="en-US" smtClean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smtClean="0">
              <a:latin typeface="宋体" pitchFamily="2" charset="-122"/>
              <a:ea typeface="宋体" pitchFamily="2" charset="-122"/>
            </a:endParaRPr>
          </a:p>
          <a:p>
            <a:pPr marL="0" indent="0" eaLnBrk="1" hangingPunct="1"/>
            <a:endParaRPr lang="zh-CN" altLang="en-US" smtClean="0"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8196" name="对象 4"/>
          <p:cNvGraphicFramePr>
            <a:graphicFrameLocks noChangeAspect="1"/>
          </p:cNvGraphicFramePr>
          <p:nvPr/>
        </p:nvGraphicFramePr>
        <p:xfrm>
          <a:off x="609600" y="2286000"/>
          <a:ext cx="775652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工作表" r:id="rId4" imgW="10629900" imgH="3781552" progId="Excel.Sheet.12">
                  <p:embed/>
                </p:oleObj>
              </mc:Choice>
              <mc:Fallback>
                <p:oleObj name="工作表" r:id="rId4" imgW="10629900" imgH="3781552" progId="Excel.Sheet.12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86000"/>
                        <a:ext cx="775652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zh-CN" altLang="en-US" dirty="0" smtClean="0"/>
              <a:t>主要故障排序</a:t>
            </a:r>
            <a:endParaRPr lang="en-US" altLang="zh-CN" dirty="0" smtClean="0"/>
          </a:p>
          <a:p>
            <a:pPr eaLnBrk="1" hangingPunct="1">
              <a:buFont typeface="+mj-lt"/>
              <a:buAutoNum type="arabicPeriod"/>
              <a:defRPr/>
            </a:pPr>
            <a:r>
              <a:rPr lang="zh-CN" altLang="en-US" sz="16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辅助电源</a:t>
            </a:r>
            <a:endParaRPr lang="en-US" altLang="zh-CN" sz="1600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zh-CN" altLang="en-US" sz="16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闸流管及电源</a:t>
            </a:r>
            <a:endParaRPr lang="en-US" altLang="zh-CN" sz="1600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zh-CN" altLang="en-US" sz="16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调制器主回路</a:t>
            </a:r>
            <a:endParaRPr lang="en-US" altLang="zh-CN" sz="1600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zh-CN" altLang="en-US" sz="16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高压充电</a:t>
            </a:r>
            <a:r>
              <a:rPr lang="zh-CN" altLang="en-US" sz="16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电源</a:t>
            </a:r>
            <a:endParaRPr lang="en-US" altLang="zh-CN" sz="1600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zh-CN" altLang="en-US" sz="16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高</a:t>
            </a:r>
            <a:r>
              <a:rPr lang="zh-CN" altLang="en-US" sz="16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整变压器</a:t>
            </a:r>
            <a:endParaRPr lang="en-US" altLang="zh-CN" sz="1600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zh-CN" altLang="en-US" sz="16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速调管聚焦电源</a:t>
            </a:r>
            <a:endParaRPr lang="en-US" altLang="zh-CN" sz="1600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zh-CN" altLang="en-US" sz="16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冷却水连锁保护</a:t>
            </a:r>
            <a:endParaRPr lang="en-US" altLang="zh-CN" sz="1600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zh-CN" altLang="en-US" sz="16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脉冲变压器油缸</a:t>
            </a:r>
            <a:endParaRPr lang="en-US" altLang="zh-CN" sz="1600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 eaLnBrk="1" hangingPunct="1">
              <a:defRPr/>
            </a:pPr>
            <a:endParaRPr lang="zh-CN" altLang="en-US" dirty="0"/>
          </a:p>
        </p:txBody>
      </p:sp>
      <p:graphicFrame>
        <p:nvGraphicFramePr>
          <p:cNvPr id="4" name="图表 3"/>
          <p:cNvGraphicFramePr>
            <a:graphicFrameLocks/>
          </p:cNvGraphicFramePr>
          <p:nvPr/>
        </p:nvGraphicFramePr>
        <p:xfrm>
          <a:off x="2971800" y="2057400"/>
          <a:ext cx="4572000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zh-CN" altLang="en-US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故障</a:t>
            </a:r>
            <a:r>
              <a:rPr lang="zh-CN" altLang="en-US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情况分析</a:t>
            </a: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zh-CN" altLang="en-US" smtClean="0">
                <a:latin typeface="宋体" pitchFamily="2" charset="-122"/>
                <a:ea typeface="宋体" pitchFamily="2" charset="-122"/>
              </a:rPr>
              <a:t>调制器故障分布</a:t>
            </a:r>
            <a:endParaRPr lang="en-US" altLang="zh-CN" smtClean="0">
              <a:latin typeface="宋体" pitchFamily="2" charset="-122"/>
              <a:ea typeface="宋体" pitchFamily="2" charset="-122"/>
            </a:endParaRPr>
          </a:p>
          <a:p>
            <a:pPr marL="0" indent="0" eaLnBrk="1" hangingPunct="1"/>
            <a:r>
              <a:rPr lang="en-US" altLang="zh-CN" sz="1600" smtClean="0">
                <a:latin typeface="楷体" pitchFamily="49" charset="-122"/>
                <a:ea typeface="楷体" pitchFamily="49" charset="-122"/>
              </a:rPr>
              <a:t>M11</a:t>
            </a:r>
            <a:r>
              <a:rPr lang="zh-CN" altLang="en-US" sz="1600" smtClean="0">
                <a:latin typeface="楷体" pitchFamily="49" charset="-122"/>
                <a:ea typeface="楷体" pitchFamily="49" charset="-122"/>
              </a:rPr>
              <a:t>故障次数共</a:t>
            </a:r>
            <a:r>
              <a:rPr lang="en-US" altLang="zh-CN" sz="1600" smtClean="0">
                <a:latin typeface="楷体" pitchFamily="49" charset="-122"/>
                <a:ea typeface="楷体" pitchFamily="49" charset="-122"/>
              </a:rPr>
              <a:t>16</a:t>
            </a:r>
            <a:r>
              <a:rPr lang="zh-CN" altLang="en-US" sz="1600" smtClean="0">
                <a:latin typeface="楷体" pitchFamily="49" charset="-122"/>
                <a:ea typeface="楷体" pitchFamily="49" charset="-122"/>
              </a:rPr>
              <a:t>次</a:t>
            </a:r>
            <a:endParaRPr lang="en-US" altLang="zh-CN" sz="1600" smtClean="0">
              <a:latin typeface="楷体" pitchFamily="49" charset="-122"/>
              <a:ea typeface="楷体" pitchFamily="49" charset="-122"/>
            </a:endParaRPr>
          </a:p>
          <a:p>
            <a:pPr marL="0" indent="0" eaLnBrk="1" hangingPunct="1"/>
            <a:r>
              <a:rPr lang="zh-CN" altLang="en-US" sz="1600" smtClean="0">
                <a:latin typeface="楷体" pitchFamily="49" charset="-122"/>
                <a:ea typeface="楷体" pitchFamily="49" charset="-122"/>
              </a:rPr>
              <a:t>其中：</a:t>
            </a:r>
            <a:r>
              <a:rPr lang="zh-CN" altLang="en-US" sz="160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辅助电源</a:t>
            </a:r>
            <a:r>
              <a:rPr lang="en-US" altLang="zh-CN" sz="160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160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次</a:t>
            </a:r>
            <a:endParaRPr lang="en-US" altLang="zh-CN" sz="160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 eaLnBrk="1" hangingPunct="1"/>
            <a:r>
              <a:rPr lang="zh-CN" altLang="en-US" sz="1600" smtClean="0">
                <a:latin typeface="楷体" pitchFamily="49" charset="-122"/>
                <a:ea typeface="楷体" pitchFamily="49" charset="-122"/>
              </a:rPr>
              <a:t>      闸流管及电源</a:t>
            </a:r>
            <a:r>
              <a:rPr lang="en-US" altLang="zh-CN" sz="160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1600" smtClean="0">
                <a:latin typeface="楷体" pitchFamily="49" charset="-122"/>
                <a:ea typeface="楷体" pitchFamily="49" charset="-122"/>
              </a:rPr>
              <a:t>次</a:t>
            </a:r>
            <a:endParaRPr lang="en-US" altLang="zh-CN" sz="1600" smtClean="0">
              <a:latin typeface="楷体" pitchFamily="49" charset="-122"/>
              <a:ea typeface="楷体" pitchFamily="49" charset="-122"/>
            </a:endParaRPr>
          </a:p>
          <a:p>
            <a:pPr marL="0" indent="0" eaLnBrk="1" hangingPunct="1"/>
            <a:r>
              <a:rPr lang="zh-CN" altLang="en-US" sz="1600" smtClean="0">
                <a:latin typeface="楷体" pitchFamily="49" charset="-122"/>
                <a:ea typeface="楷体" pitchFamily="49" charset="-122"/>
              </a:rPr>
              <a:t>      主回路</a:t>
            </a:r>
            <a:r>
              <a:rPr lang="en-US" altLang="zh-CN" sz="160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1600" smtClean="0">
                <a:latin typeface="楷体" pitchFamily="49" charset="-122"/>
                <a:ea typeface="楷体" pitchFamily="49" charset="-122"/>
              </a:rPr>
              <a:t>次</a:t>
            </a:r>
            <a:endParaRPr lang="en-US" altLang="zh-CN" sz="1600" smtClean="0">
              <a:latin typeface="楷体" pitchFamily="49" charset="-122"/>
              <a:ea typeface="楷体" pitchFamily="49" charset="-122"/>
            </a:endParaRPr>
          </a:p>
          <a:p>
            <a:pPr marL="0" indent="0" eaLnBrk="1" hangingPunct="1"/>
            <a:r>
              <a:rPr lang="zh-CN" altLang="en-US" sz="1600" smtClean="0">
                <a:latin typeface="楷体" pitchFamily="49" charset="-122"/>
                <a:ea typeface="楷体" pitchFamily="49" charset="-122"/>
              </a:rPr>
              <a:t>      水连锁</a:t>
            </a:r>
            <a:r>
              <a:rPr lang="en-US" altLang="zh-CN" sz="160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1600" smtClean="0">
                <a:latin typeface="楷体" pitchFamily="49" charset="-122"/>
                <a:ea typeface="楷体" pitchFamily="49" charset="-122"/>
              </a:rPr>
              <a:t>次</a:t>
            </a:r>
            <a:endParaRPr lang="en-US" altLang="zh-CN" sz="1600" smtClean="0">
              <a:latin typeface="楷体" pitchFamily="49" charset="-122"/>
              <a:ea typeface="楷体" pitchFamily="49" charset="-122"/>
            </a:endParaRPr>
          </a:p>
          <a:p>
            <a:pPr marL="0" indent="0" eaLnBrk="1" hangingPunct="1"/>
            <a:r>
              <a:rPr lang="en-US" altLang="zh-CN" sz="1600" smtClean="0">
                <a:latin typeface="楷体" pitchFamily="49" charset="-122"/>
                <a:ea typeface="楷体" pitchFamily="49" charset="-122"/>
              </a:rPr>
              <a:t>M9</a:t>
            </a:r>
            <a:r>
              <a:rPr lang="zh-CN" altLang="en-US" sz="1600" smtClean="0">
                <a:latin typeface="楷体" pitchFamily="49" charset="-122"/>
                <a:ea typeface="楷体" pitchFamily="49" charset="-122"/>
              </a:rPr>
              <a:t>故障次数</a:t>
            </a:r>
            <a:r>
              <a:rPr lang="en-US" altLang="zh-CN" sz="1600" smtClean="0">
                <a:latin typeface="楷体" pitchFamily="49" charset="-122"/>
                <a:ea typeface="楷体" pitchFamily="49" charset="-122"/>
              </a:rPr>
              <a:t>14</a:t>
            </a:r>
            <a:r>
              <a:rPr lang="zh-CN" altLang="en-US" sz="1600" smtClean="0">
                <a:latin typeface="楷体" pitchFamily="49" charset="-122"/>
                <a:ea typeface="楷体" pitchFamily="49" charset="-122"/>
              </a:rPr>
              <a:t>次</a:t>
            </a:r>
            <a:endParaRPr lang="en-US" altLang="zh-CN" sz="1600" smtClean="0">
              <a:latin typeface="楷体" pitchFamily="49" charset="-122"/>
              <a:ea typeface="楷体" pitchFamily="49" charset="-122"/>
            </a:endParaRPr>
          </a:p>
          <a:p>
            <a:pPr marL="0" indent="0" eaLnBrk="1" hangingPunct="1"/>
            <a:r>
              <a:rPr lang="zh-CN" altLang="en-US" sz="1600" smtClean="0">
                <a:latin typeface="楷体" pitchFamily="49" charset="-122"/>
                <a:ea typeface="楷体" pitchFamily="49" charset="-122"/>
              </a:rPr>
              <a:t>其中：</a:t>
            </a:r>
            <a:r>
              <a:rPr lang="zh-CN" altLang="en-US" sz="160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闸流管及电源</a:t>
            </a:r>
            <a:r>
              <a:rPr lang="en-US" altLang="zh-CN" sz="160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sz="160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次</a:t>
            </a:r>
            <a:endParaRPr lang="en-US" altLang="zh-CN" sz="160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 eaLnBrk="1" hangingPunct="1"/>
            <a:r>
              <a:rPr lang="en-US" altLang="zh-CN" sz="160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160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主回路</a:t>
            </a:r>
            <a:r>
              <a:rPr lang="en-US" altLang="zh-CN" sz="160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sz="160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次</a:t>
            </a:r>
            <a:endParaRPr lang="en-US" altLang="zh-CN" sz="160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 eaLnBrk="1" hangingPunct="1"/>
            <a:r>
              <a:rPr lang="en-US" altLang="zh-CN" sz="1600" smtClean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1600" smtClean="0">
                <a:latin typeface="楷体" pitchFamily="49" charset="-122"/>
                <a:ea typeface="楷体" pitchFamily="49" charset="-122"/>
              </a:rPr>
              <a:t>高整变压器</a:t>
            </a:r>
            <a:r>
              <a:rPr lang="en-US" altLang="zh-CN" sz="160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1600" smtClean="0">
                <a:latin typeface="楷体" pitchFamily="49" charset="-122"/>
                <a:ea typeface="楷体" pitchFamily="49" charset="-122"/>
              </a:rPr>
              <a:t>次</a:t>
            </a:r>
            <a:endParaRPr lang="en-US" altLang="zh-CN" sz="1600" smtClean="0">
              <a:latin typeface="楷体" pitchFamily="49" charset="-122"/>
              <a:ea typeface="楷体" pitchFamily="49" charset="-122"/>
            </a:endParaRPr>
          </a:p>
          <a:p>
            <a:pPr marL="0" indent="0" eaLnBrk="1" hangingPunct="1"/>
            <a:endParaRPr lang="en-US" altLang="zh-CN" sz="1600" smtClean="0">
              <a:latin typeface="楷体" pitchFamily="49" charset="-122"/>
              <a:ea typeface="楷体" pitchFamily="49" charset="-122"/>
            </a:endParaRPr>
          </a:p>
          <a:p>
            <a:pPr marL="0" indent="0" eaLnBrk="1" hangingPunct="1"/>
            <a:endParaRPr lang="en-US" altLang="zh-CN" sz="1600" smtClean="0">
              <a:latin typeface="楷体" pitchFamily="49" charset="-122"/>
              <a:ea typeface="楷体" pitchFamily="49" charset="-122"/>
            </a:endParaRPr>
          </a:p>
          <a:p>
            <a:pPr marL="0" indent="0" eaLnBrk="1" hangingPunct="1"/>
            <a:r>
              <a:rPr lang="en-US" altLang="zh-CN" sz="1600" smtClean="0">
                <a:latin typeface="楷体" pitchFamily="49" charset="-122"/>
                <a:ea typeface="楷体" pitchFamily="49" charset="-122"/>
              </a:rPr>
              <a:t>      </a:t>
            </a:r>
          </a:p>
          <a:p>
            <a:pPr marL="0" indent="0" eaLnBrk="1" hangingPunct="1"/>
            <a:endParaRPr lang="zh-CN" altLang="en-US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5472113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zh-CN" altLang="en-US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故障</a:t>
            </a:r>
            <a:r>
              <a:rPr lang="zh-CN" altLang="en-US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情况分析</a:t>
            </a: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zh-CN" altLang="en-US" smtClean="0"/>
              <a:t>延误供束时间</a:t>
            </a:r>
            <a:endParaRPr lang="en-US" altLang="zh-CN" smtClean="0"/>
          </a:p>
          <a:p>
            <a:pPr marL="0" indent="0" eaLnBrk="1" hangingPunct="1"/>
            <a:r>
              <a:rPr lang="zh-CN" altLang="en-US" sz="1600" smtClean="0">
                <a:latin typeface="楷体" pitchFamily="49" charset="-122"/>
                <a:ea typeface="楷体" pitchFamily="49" charset="-122"/>
              </a:rPr>
              <a:t>累计延误供束时间</a:t>
            </a:r>
            <a:r>
              <a:rPr lang="en-US" altLang="zh-CN" sz="1600" smtClean="0">
                <a:latin typeface="楷体" pitchFamily="49" charset="-122"/>
                <a:ea typeface="楷体" pitchFamily="49" charset="-122"/>
              </a:rPr>
              <a:t>21.2</a:t>
            </a:r>
            <a:r>
              <a:rPr lang="zh-CN" altLang="en-US" sz="1600" smtClean="0">
                <a:latin typeface="楷体" pitchFamily="49" charset="-122"/>
                <a:ea typeface="楷体" pitchFamily="49" charset="-122"/>
              </a:rPr>
              <a:t>小时。</a:t>
            </a:r>
            <a:endParaRPr lang="en-US" altLang="zh-CN" sz="1600" smtClean="0">
              <a:latin typeface="楷体" pitchFamily="49" charset="-122"/>
              <a:ea typeface="楷体" pitchFamily="49" charset="-122"/>
            </a:endParaRPr>
          </a:p>
          <a:p>
            <a:pPr marL="0" indent="0" eaLnBrk="1" hangingPunct="1"/>
            <a:r>
              <a:rPr lang="zh-CN" altLang="en-US" sz="1600" smtClean="0">
                <a:latin typeface="楷体" pitchFamily="49" charset="-122"/>
                <a:ea typeface="楷体" pitchFamily="49" charset="-122"/>
              </a:rPr>
              <a:t>其中：</a:t>
            </a:r>
            <a:r>
              <a:rPr lang="en-US" altLang="zh-CN" sz="1600" smtClean="0">
                <a:latin typeface="楷体" pitchFamily="49" charset="-122"/>
                <a:ea typeface="楷体" pitchFamily="49" charset="-122"/>
              </a:rPr>
              <a:t>M1</a:t>
            </a:r>
            <a:r>
              <a:rPr lang="zh-CN" altLang="en-US" sz="1600" smtClean="0">
                <a:latin typeface="楷体" pitchFamily="49" charset="-122"/>
                <a:ea typeface="楷体" pitchFamily="49" charset="-122"/>
              </a:rPr>
              <a:t>闸流管电源检修延</a:t>
            </a:r>
            <a:endParaRPr lang="en-US" altLang="zh-CN" sz="1600" smtClean="0">
              <a:latin typeface="楷体" pitchFamily="49" charset="-122"/>
              <a:ea typeface="楷体" pitchFamily="49" charset="-122"/>
            </a:endParaRPr>
          </a:p>
          <a:p>
            <a:pPr marL="0" indent="0" eaLnBrk="1" hangingPunct="1"/>
            <a:r>
              <a:rPr lang="en-US" altLang="zh-CN" sz="1600" smtClean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1600" smtClean="0">
                <a:latin typeface="楷体" pitchFamily="49" charset="-122"/>
                <a:ea typeface="楷体" pitchFamily="49" charset="-122"/>
              </a:rPr>
              <a:t>误</a:t>
            </a:r>
            <a:r>
              <a:rPr lang="en-US" altLang="zh-CN" sz="1600" smtClean="0">
                <a:latin typeface="楷体" pitchFamily="49" charset="-122"/>
                <a:ea typeface="楷体" pitchFamily="49" charset="-122"/>
              </a:rPr>
              <a:t>3.5</a:t>
            </a:r>
            <a:r>
              <a:rPr lang="zh-CN" altLang="en-US" sz="1600" smtClean="0">
                <a:latin typeface="楷体" pitchFamily="49" charset="-122"/>
                <a:ea typeface="楷体" pitchFamily="49" charset="-122"/>
              </a:rPr>
              <a:t>小时</a:t>
            </a:r>
            <a:endParaRPr lang="en-US" altLang="zh-CN" sz="1600" smtClean="0">
              <a:latin typeface="楷体" pitchFamily="49" charset="-122"/>
              <a:ea typeface="楷体" pitchFamily="49" charset="-122"/>
            </a:endParaRPr>
          </a:p>
          <a:p>
            <a:pPr marL="0" indent="0" eaLnBrk="1" hangingPunct="1"/>
            <a:r>
              <a:rPr lang="en-US" altLang="zh-CN" sz="1600" smtClean="0">
                <a:latin typeface="楷体" pitchFamily="49" charset="-122"/>
                <a:ea typeface="楷体" pitchFamily="49" charset="-122"/>
              </a:rPr>
              <a:t>      M2</a:t>
            </a:r>
            <a:r>
              <a:rPr lang="zh-CN" altLang="en-US" sz="16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闸流管电源检修延</a:t>
            </a:r>
            <a:endParaRPr lang="en-US" altLang="zh-CN" sz="160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 eaLnBrk="1" hangingPunct="1"/>
            <a:r>
              <a:rPr lang="en-US" altLang="zh-CN" sz="16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16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误</a:t>
            </a:r>
            <a:r>
              <a:rPr lang="en-US" altLang="zh-CN" sz="16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1.6</a:t>
            </a:r>
            <a:r>
              <a:rPr lang="zh-CN" altLang="en-US" sz="16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小时。充电机维</a:t>
            </a:r>
            <a:endParaRPr lang="en-US" altLang="zh-CN" sz="160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 eaLnBrk="1" hangingPunct="1"/>
            <a:r>
              <a:rPr lang="en-US" altLang="zh-CN" sz="16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16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修延误</a:t>
            </a:r>
            <a:r>
              <a:rPr lang="en-US" altLang="zh-CN" sz="16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16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小时。</a:t>
            </a:r>
            <a:endParaRPr lang="en-US" altLang="zh-CN" sz="160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 eaLnBrk="1" hangingPunct="1"/>
            <a:r>
              <a:rPr lang="en-US" altLang="zh-CN" sz="16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  M5</a:t>
            </a:r>
            <a:r>
              <a:rPr lang="zh-CN" altLang="en-US" sz="16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更换闸流管及充电</a:t>
            </a:r>
            <a:endParaRPr lang="en-US" altLang="zh-CN" sz="160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 eaLnBrk="1" hangingPunct="1"/>
            <a:r>
              <a:rPr lang="en-US" altLang="zh-CN" sz="16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16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机和主回路维修延误</a:t>
            </a:r>
            <a:endParaRPr lang="en-US" altLang="zh-CN" sz="160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 eaLnBrk="1" hangingPunct="1"/>
            <a:r>
              <a:rPr lang="en-US" altLang="zh-CN" sz="16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  9</a:t>
            </a:r>
            <a:r>
              <a:rPr lang="zh-CN" altLang="en-US" sz="16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小时。</a:t>
            </a:r>
            <a:endParaRPr lang="en-US" altLang="zh-CN" sz="160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 eaLnBrk="1" hangingPunct="1"/>
            <a:r>
              <a:rPr lang="en-US" altLang="zh-CN" sz="1600" smtClean="0">
                <a:latin typeface="楷体" pitchFamily="49" charset="-122"/>
                <a:ea typeface="楷体" pitchFamily="49" charset="-122"/>
              </a:rPr>
              <a:t>      M15</a:t>
            </a:r>
            <a:r>
              <a:rPr lang="zh-CN" altLang="en-US" sz="1600" smtClean="0">
                <a:latin typeface="楷体" pitchFamily="49" charset="-122"/>
                <a:ea typeface="楷体" pitchFamily="49" charset="-122"/>
              </a:rPr>
              <a:t>主回路故障延误</a:t>
            </a:r>
            <a:r>
              <a:rPr lang="en-US" altLang="zh-CN" sz="1600" smtClean="0">
                <a:latin typeface="楷体" pitchFamily="49" charset="-122"/>
                <a:ea typeface="楷体" pitchFamily="49" charset="-122"/>
              </a:rPr>
              <a:t>1.6</a:t>
            </a:r>
            <a:r>
              <a:rPr lang="zh-CN" altLang="en-US" sz="1600" smtClean="0">
                <a:latin typeface="楷体" pitchFamily="49" charset="-122"/>
                <a:ea typeface="楷体" pitchFamily="49" charset="-122"/>
              </a:rPr>
              <a:t>小时。</a:t>
            </a:r>
            <a:endParaRPr lang="en-US" altLang="zh-CN" sz="1600" smtClean="0">
              <a:latin typeface="楷体" pitchFamily="49" charset="-122"/>
              <a:ea typeface="楷体" pitchFamily="49" charset="-122"/>
            </a:endParaRPr>
          </a:p>
          <a:p>
            <a:pPr marL="0" indent="0" eaLnBrk="1" hangingPunct="1"/>
            <a:r>
              <a:rPr lang="en-US" altLang="zh-CN" sz="1600" smtClean="0">
                <a:latin typeface="楷体" pitchFamily="49" charset="-122"/>
                <a:ea typeface="楷体" pitchFamily="49" charset="-122"/>
              </a:rPr>
              <a:t>      M16</a:t>
            </a:r>
            <a:r>
              <a:rPr lang="zh-CN" altLang="en-US" sz="1600" smtClean="0">
                <a:latin typeface="楷体" pitchFamily="49" charset="-122"/>
                <a:ea typeface="楷体" pitchFamily="49" charset="-122"/>
              </a:rPr>
              <a:t>更换高整变压器延误</a:t>
            </a:r>
            <a:r>
              <a:rPr lang="en-US" altLang="zh-CN" sz="1600" smtClean="0">
                <a:latin typeface="楷体" pitchFamily="49" charset="-122"/>
                <a:ea typeface="楷体" pitchFamily="49" charset="-122"/>
              </a:rPr>
              <a:t>2.5</a:t>
            </a:r>
            <a:r>
              <a:rPr lang="zh-CN" altLang="en-US" sz="1600" smtClean="0">
                <a:latin typeface="楷体" pitchFamily="49" charset="-122"/>
                <a:ea typeface="楷体" pitchFamily="49" charset="-122"/>
              </a:rPr>
              <a:t>小时。</a:t>
            </a:r>
            <a:endParaRPr lang="en-US" altLang="zh-CN" sz="1600" smtClean="0">
              <a:latin typeface="楷体" pitchFamily="49" charset="-122"/>
              <a:ea typeface="楷体" pitchFamily="49" charset="-122"/>
            </a:endParaRPr>
          </a:p>
          <a:p>
            <a:pPr marL="0" indent="0" eaLnBrk="1" hangingPunct="1"/>
            <a:r>
              <a:rPr lang="en-US" altLang="zh-CN" sz="1600" smtClean="0">
                <a:latin typeface="楷体" pitchFamily="49" charset="-122"/>
                <a:ea typeface="楷体" pitchFamily="49" charset="-122"/>
              </a:rPr>
              <a:t>      </a:t>
            </a:r>
            <a:endParaRPr lang="zh-CN" altLang="en-US" sz="1600" smtClean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2197100"/>
            <a:ext cx="5472112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r>
              <a:rPr lang="zh-CN" altLang="en-US" b="1" cap="none" spc="0" dirty="0" smtClean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故障</a:t>
            </a:r>
            <a:r>
              <a:rPr lang="zh-CN" altLang="en-US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情况分析</a:t>
            </a:r>
            <a: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200" b="1" cap="none" spc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1981200"/>
            <a:ext cx="5791200" cy="1371600"/>
          </a:xfrm>
        </p:spPr>
        <p:txBody>
          <a:bodyPr/>
          <a:lstStyle/>
          <a:p>
            <a:pPr algn="ctr">
              <a:defRPr/>
            </a:pPr>
            <a:r>
              <a:rPr lang="zh-CN" altLang="en-US" sz="5400" dirty="0" smtClean="0"/>
              <a:t>闸流管运行情况</a:t>
            </a:r>
            <a:endParaRPr lang="zh-CN" altLang="en-US" sz="5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基本">
  <a:themeElements>
    <a:clrScheme name="基本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基本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基本">
  <a:themeElements>
    <a:clrScheme name="基本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基本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穿越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视点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默认设计模板">
    <a:majorFont>
      <a:latin typeface="Arial"/>
      <a:ea typeface="宋体"/>
      <a:cs typeface=""/>
    </a:majorFont>
    <a:minorFont>
      <a:latin typeface="Arial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6880</TotalTime>
  <Words>2383</Words>
  <Application>Microsoft Office PowerPoint</Application>
  <PresentationFormat>全屏显示(4:3)</PresentationFormat>
  <Paragraphs>472</Paragraphs>
  <Slides>41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4" baseType="lpstr">
      <vt:lpstr>基本</vt:lpstr>
      <vt:lpstr>1_基本</vt:lpstr>
      <vt:lpstr>工作表</vt:lpstr>
      <vt:lpstr>BEPCII功率源系统运行总结及下一步工作计划 </vt:lpstr>
      <vt:lpstr>主要内容</vt:lpstr>
      <vt:lpstr>               整体运行 </vt:lpstr>
      <vt:lpstr>               整体运行 </vt:lpstr>
      <vt:lpstr>    故障情况分析 </vt:lpstr>
      <vt:lpstr>    故障情况分析 </vt:lpstr>
      <vt:lpstr>    故障情况分析 </vt:lpstr>
      <vt:lpstr>    故障情况分析 </vt:lpstr>
      <vt:lpstr>闸流管运行情况</vt:lpstr>
      <vt:lpstr>    闸流管运行情况 </vt:lpstr>
      <vt:lpstr>    闸流管运行情况 </vt:lpstr>
      <vt:lpstr>    闸流管运行情况 </vt:lpstr>
      <vt:lpstr>    闸流管运行情况 </vt:lpstr>
      <vt:lpstr>    闸流管运行情况 </vt:lpstr>
      <vt:lpstr>速调管运行情况</vt:lpstr>
      <vt:lpstr>    速调管运行情况 </vt:lpstr>
      <vt:lpstr>    速调管运行情况 </vt:lpstr>
      <vt:lpstr>    速调管运行情况 </vt:lpstr>
      <vt:lpstr>    速调管运行情况 </vt:lpstr>
      <vt:lpstr>    速调管运行情况 </vt:lpstr>
      <vt:lpstr>    速调管运行情况 </vt:lpstr>
      <vt:lpstr>    速调管运行情况 </vt:lpstr>
      <vt:lpstr>直流电源运行情况</vt:lpstr>
      <vt:lpstr>    直流电源运行情况 </vt:lpstr>
      <vt:lpstr>    直流电源运行情况 </vt:lpstr>
      <vt:lpstr>    直流电源运行情况 </vt:lpstr>
      <vt:lpstr>    直流电源运行情况 </vt:lpstr>
      <vt:lpstr>    直流电源运行情况 </vt:lpstr>
      <vt:lpstr>调制器系统改造</vt:lpstr>
      <vt:lpstr>    调制器系统改造 </vt:lpstr>
      <vt:lpstr>    调制器系统改造 </vt:lpstr>
      <vt:lpstr>    调制器系统改造 </vt:lpstr>
      <vt:lpstr>改造调制器连锁及监控</vt:lpstr>
      <vt:lpstr>次谐波运行情况</vt:lpstr>
      <vt:lpstr>    次谐波运行情况 </vt:lpstr>
      <vt:lpstr>    次谐波运行情况 </vt:lpstr>
      <vt:lpstr>    次谐波运行情况 </vt:lpstr>
      <vt:lpstr>暑期改造计划</vt:lpstr>
      <vt:lpstr>暑期改造计划 </vt:lpstr>
      <vt:lpstr>总结</vt:lpstr>
      <vt:lpstr>谢  谢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yangxw</cp:lastModifiedBy>
  <cp:revision>283</cp:revision>
  <cp:lastPrinted>1601-01-01T00:00:00Z</cp:lastPrinted>
  <dcterms:created xsi:type="dcterms:W3CDTF">1601-01-01T00:00:00Z</dcterms:created>
  <dcterms:modified xsi:type="dcterms:W3CDTF">2013-07-31T09:01:59Z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