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3" r:id="rId2"/>
    <p:sldId id="305" r:id="rId3"/>
    <p:sldId id="369" r:id="rId4"/>
    <p:sldId id="392" r:id="rId5"/>
    <p:sldId id="393" r:id="rId6"/>
    <p:sldId id="318" r:id="rId7"/>
    <p:sldId id="391" r:id="rId8"/>
    <p:sldId id="394" r:id="rId9"/>
    <p:sldId id="397" r:id="rId10"/>
    <p:sldId id="319" r:id="rId11"/>
    <p:sldId id="314" r:id="rId12"/>
    <p:sldId id="315" r:id="rId13"/>
    <p:sldId id="316" r:id="rId14"/>
    <p:sldId id="320" r:id="rId15"/>
    <p:sldId id="398" r:id="rId16"/>
    <p:sldId id="399" r:id="rId17"/>
    <p:sldId id="400" r:id="rId18"/>
    <p:sldId id="401" r:id="rId19"/>
    <p:sldId id="402" r:id="rId20"/>
    <p:sldId id="403" r:id="rId21"/>
    <p:sldId id="404" r:id="rId22"/>
    <p:sldId id="343" r:id="rId23"/>
    <p:sldId id="409" r:id="rId24"/>
    <p:sldId id="387" r:id="rId25"/>
    <p:sldId id="405" r:id="rId26"/>
    <p:sldId id="406" r:id="rId27"/>
    <p:sldId id="407" r:id="rId28"/>
    <p:sldId id="408" r:id="rId29"/>
    <p:sldId id="288" r:id="rId3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6" autoAdjust="0"/>
    <p:restoredTop sz="95159" autoAdjust="0"/>
  </p:normalViewPr>
  <p:slideViewPr>
    <p:cSldViewPr showGuides="1">
      <p:cViewPr varScale="1">
        <p:scale>
          <a:sx n="69" d="100"/>
          <a:sy n="69" d="100"/>
        </p:scale>
        <p:origin x="-16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
    </p:cViewPr>
  </p:sorterViewPr>
  <p:notesViewPr>
    <p:cSldViewPr showGuides="1">
      <p:cViewPr varScale="1">
        <p:scale>
          <a:sx n="68" d="100"/>
          <a:sy n="68" d="100"/>
        </p:scale>
        <p:origin x="-27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CE50E42-F048-45C5-983D-D6F162F5F5F2}" type="slidenum">
              <a:rPr lang="en-US" altLang="zh-CN"/>
              <a:pPr>
                <a:defRPr/>
              </a:pPr>
              <a:t>‹#›</a:t>
            </a:fld>
            <a:endParaRPr lang="en-US" altLang="zh-CN"/>
          </a:p>
        </p:txBody>
      </p:sp>
    </p:spTree>
    <p:extLst>
      <p:ext uri="{BB962C8B-B14F-4D97-AF65-F5344CB8AC3E}">
        <p14:creationId xmlns:p14="http://schemas.microsoft.com/office/powerpoint/2010/main" val="3019061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D39D6FE-A2DB-4C52-B501-3BD6FB277C60}" type="slidenum">
              <a:rPr lang="en-US" altLang="zh-CN"/>
              <a:pPr>
                <a:defRPr/>
              </a:pPr>
              <a:t>‹#›</a:t>
            </a:fld>
            <a:endParaRPr lang="en-US" altLang="zh-CN"/>
          </a:p>
        </p:txBody>
      </p:sp>
    </p:spTree>
    <p:extLst>
      <p:ext uri="{BB962C8B-B14F-4D97-AF65-F5344CB8AC3E}">
        <p14:creationId xmlns:p14="http://schemas.microsoft.com/office/powerpoint/2010/main" val="3688124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BD290FE-96E0-45C9-B2B9-39FCC70C1FEA}" type="slidenum">
              <a:rPr lang="en-US" altLang="zh-CN"/>
              <a:pPr eaLnBrk="1" hangingPunct="1"/>
              <a:t>1</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fld id="{36A5B5AE-D14E-43D3-B48D-7465FB4B7FC4}" type="slidenum">
              <a:rPr lang="en-US" altLang="zh-CN" smtClean="0">
                <a:solidFill>
                  <a:schemeClr val="tx1"/>
                </a:solidFill>
              </a:rPr>
              <a:pPr eaLnBrk="1" hangingPunct="1"/>
              <a:t>16</a:t>
            </a:fld>
            <a:endParaRPr lang="en-US" altLang="zh-CN" smtClean="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fld id="{40253261-C140-422F-9625-7B71021C46AB}" type="slidenum">
              <a:rPr lang="en-US" altLang="zh-CN" smtClean="0">
                <a:solidFill>
                  <a:schemeClr val="tx1"/>
                </a:solidFill>
              </a:rPr>
              <a:pPr eaLnBrk="1" hangingPunct="1"/>
              <a:t>19</a:t>
            </a:fld>
            <a:endParaRPr lang="en-US" altLang="zh-CN" smtClean="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fld id="{CCFE7175-C92E-4075-BCAF-98B9D94C6260}" type="slidenum">
              <a:rPr lang="en-US" altLang="zh-CN" smtClean="0">
                <a:solidFill>
                  <a:schemeClr val="tx1"/>
                </a:solidFill>
              </a:rPr>
              <a:pPr eaLnBrk="1" hangingPunct="1"/>
              <a:t>20</a:t>
            </a:fld>
            <a:endParaRPr lang="en-US" altLang="zh-CN" smtClean="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fld id="{33113E3C-7459-41DB-A7D1-F7D547458C36}" type="slidenum">
              <a:rPr lang="en-US" altLang="zh-CN" smtClean="0">
                <a:solidFill>
                  <a:schemeClr val="tx1"/>
                </a:solidFill>
              </a:rPr>
              <a:pPr eaLnBrk="1" hangingPunct="1"/>
              <a:t>21</a:t>
            </a:fld>
            <a:endParaRPr lang="en-US" altLang="zh-CN" smtClean="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p:spPr>
        <p:txBody>
          <a:bodyPr/>
          <a:lstStyle/>
          <a:p>
            <a:endParaRPr lang="zh-CN" altLang="en-US" smtClean="0">
              <a:ea typeface="宋体" charset="-122"/>
            </a:endParaRPr>
          </a:p>
        </p:txBody>
      </p:sp>
      <p:sp>
        <p:nvSpPr>
          <p:cNvPr id="60420" name="灯片编号占位符 3"/>
          <p:cNvSpPr>
            <a:spLocks noGrp="1"/>
          </p:cNvSpPr>
          <p:nvPr>
            <p:ph type="sldNum" sz="quarter" idx="5"/>
          </p:nvPr>
        </p:nvSpPr>
        <p:spPr>
          <a:noFill/>
        </p:spPr>
        <p:txBody>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fld id="{A9756272-03A6-49C9-BFB0-662187F162C6}" type="slidenum">
              <a:rPr lang="en-US" altLang="zh-CN" smtClean="0">
                <a:solidFill>
                  <a:schemeClr val="tx1"/>
                </a:solidFill>
              </a:rPr>
              <a:pPr eaLnBrk="1" hangingPunct="1"/>
              <a:t>23</a:t>
            </a:fld>
            <a:endParaRPr lang="en-US" altLang="zh-CN"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2D39D6FE-A2DB-4C52-B501-3BD6FB277C60}" type="slidenum">
              <a:rPr lang="en-US" altLang="zh-CN" smtClean="0"/>
              <a:pPr>
                <a:defRPr/>
              </a:pPr>
              <a:t>25</a:t>
            </a:fld>
            <a:endParaRPr lang="en-US" altLang="zh-CN"/>
          </a:p>
        </p:txBody>
      </p:sp>
    </p:spTree>
    <p:extLst>
      <p:ext uri="{BB962C8B-B14F-4D97-AF65-F5344CB8AC3E}">
        <p14:creationId xmlns:p14="http://schemas.microsoft.com/office/powerpoint/2010/main" val="1927692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5C0A0DC-FA0F-457A-8392-B5D13B71D001}" type="slidenum">
              <a:rPr lang="en-US" altLang="zh-CN"/>
              <a:pPr eaLnBrk="1" hangingPunct="1"/>
              <a:t>29</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23B31FC-1527-40CE-AAB4-23716F6F7327}" type="slidenum">
              <a:rPr lang="en-US" altLang="zh-CN"/>
              <a:pPr eaLnBrk="1" hangingPunct="1"/>
              <a:t>2</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63EC846-39CC-4C95-8367-D4770AF08523}" type="slidenum">
              <a:rPr lang="en-US" altLang="zh-CN"/>
              <a:pPr eaLnBrk="1" hangingPunct="1"/>
              <a:t>6</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4AB7B50-0F0F-4D29-BB8F-EC7BE39D6AF9}" type="slidenum">
              <a:rPr lang="en-US" altLang="zh-CN"/>
              <a:pPr eaLnBrk="1" hangingPunct="1"/>
              <a:t>10</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200B3A7-BDD0-4F8C-999C-79B96D980BE4}" type="slidenum">
              <a:rPr lang="en-US" altLang="zh-CN"/>
              <a:pPr eaLnBrk="1" hangingPunct="1"/>
              <a:t>11</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D3C5792-E180-4352-A5A1-11E16486C885}" type="slidenum">
              <a:rPr lang="en-US" altLang="zh-CN"/>
              <a:pPr eaLnBrk="1" hangingPunct="1"/>
              <a:t>12</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604963A-657C-4E36-8BA9-26A7691B22EE}" type="slidenum">
              <a:rPr lang="en-US" altLang="zh-CN"/>
              <a:pPr eaLnBrk="1" hangingPunct="1"/>
              <a:t>13</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56B30E1-AA58-4A56-B3E4-984E7DFBED05}" type="slidenum">
              <a:rPr lang="en-US" altLang="zh-CN"/>
              <a:pPr eaLnBrk="1" hangingPunct="1"/>
              <a:t>14</a:t>
            </a:fld>
            <a:endParaRPr lang="en-US" altLang="zh-CN"/>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fld id="{D8CBEE39-96C8-4CE9-BA1E-DB2AA15D2C44}" type="slidenum">
              <a:rPr lang="en-US" altLang="zh-CN" smtClean="0">
                <a:solidFill>
                  <a:schemeClr val="tx1"/>
                </a:solidFill>
              </a:rPr>
              <a:pPr eaLnBrk="1" hangingPunct="1"/>
              <a:t>15</a:t>
            </a:fld>
            <a:endParaRPr lang="en-US" altLang="zh-CN" smtClean="0">
              <a:solidFill>
                <a:schemeClr val="tx1"/>
              </a:solidFill>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algn="r" eaLnBrk="1" hangingPunct="1">
              <a:lnSpc>
                <a:spcPct val="100000"/>
              </a:lnSpc>
              <a:spcBef>
                <a:spcPct val="0"/>
              </a:spcBef>
            </a:pPr>
            <a:fld id="{DFC0A324-AF03-4A95-A465-C1A2A344971D}" type="slidenum">
              <a:rPr lang="en-US" altLang="zh-CN" sz="1200">
                <a:solidFill>
                  <a:schemeClr val="tx1"/>
                </a:solidFill>
              </a:rPr>
              <a:pPr algn="r" eaLnBrk="1" hangingPunct="1">
                <a:lnSpc>
                  <a:spcPct val="100000"/>
                </a:lnSpc>
                <a:spcBef>
                  <a:spcPct val="0"/>
                </a:spcBef>
              </a:pPr>
              <a:t>15</a:t>
            </a:fld>
            <a:endParaRPr lang="en-US" altLang="zh-CN" sz="1200">
              <a:solidFill>
                <a:schemeClr val="tx1"/>
              </a:solidFill>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92E29A9-685C-4A95-8ED7-A3595207F6BF}" type="slidenum">
              <a:rPr lang="en-US" altLang="zh-CN"/>
              <a:pPr>
                <a:defRPr/>
              </a:pPr>
              <a:t>‹#›</a:t>
            </a:fld>
            <a:endParaRPr lang="en-US" altLang="zh-CN"/>
          </a:p>
        </p:txBody>
      </p:sp>
    </p:spTree>
    <p:extLst>
      <p:ext uri="{BB962C8B-B14F-4D97-AF65-F5344CB8AC3E}">
        <p14:creationId xmlns:p14="http://schemas.microsoft.com/office/powerpoint/2010/main" val="309333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6B9FB03-3191-4ABC-B8FE-8BFDFBD17BBE}" type="slidenum">
              <a:rPr lang="en-US" altLang="zh-CN"/>
              <a:pPr>
                <a:defRPr/>
              </a:pPr>
              <a:t>‹#›</a:t>
            </a:fld>
            <a:endParaRPr lang="en-US" altLang="zh-CN"/>
          </a:p>
        </p:txBody>
      </p:sp>
    </p:spTree>
    <p:extLst>
      <p:ext uri="{BB962C8B-B14F-4D97-AF65-F5344CB8AC3E}">
        <p14:creationId xmlns:p14="http://schemas.microsoft.com/office/powerpoint/2010/main" val="233376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6635A5-3C6A-476A-8447-BC7AA343D55B}" type="slidenum">
              <a:rPr lang="en-US" altLang="zh-CN"/>
              <a:pPr>
                <a:defRPr/>
              </a:pPr>
              <a:t>‹#›</a:t>
            </a:fld>
            <a:endParaRPr lang="en-US" altLang="zh-CN"/>
          </a:p>
        </p:txBody>
      </p:sp>
    </p:spTree>
    <p:extLst>
      <p:ext uri="{BB962C8B-B14F-4D97-AF65-F5344CB8AC3E}">
        <p14:creationId xmlns:p14="http://schemas.microsoft.com/office/powerpoint/2010/main" val="256553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E39D054-2911-40EA-9891-9EAED4FAE744}" type="slidenum">
              <a:rPr lang="en-US" altLang="zh-CN"/>
              <a:pPr>
                <a:defRPr/>
              </a:pPr>
              <a:t>‹#›</a:t>
            </a:fld>
            <a:endParaRPr lang="en-US" altLang="zh-CN"/>
          </a:p>
        </p:txBody>
      </p:sp>
    </p:spTree>
    <p:extLst>
      <p:ext uri="{BB962C8B-B14F-4D97-AF65-F5344CB8AC3E}">
        <p14:creationId xmlns:p14="http://schemas.microsoft.com/office/powerpoint/2010/main" val="349106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E41F5E0-4338-4991-ADC1-02F6B843CDBA}" type="slidenum">
              <a:rPr lang="en-US" altLang="zh-CN"/>
              <a:pPr>
                <a:defRPr/>
              </a:pPr>
              <a:t>‹#›</a:t>
            </a:fld>
            <a:endParaRPr lang="en-US" altLang="zh-CN"/>
          </a:p>
        </p:txBody>
      </p:sp>
    </p:spTree>
    <p:extLst>
      <p:ext uri="{BB962C8B-B14F-4D97-AF65-F5344CB8AC3E}">
        <p14:creationId xmlns:p14="http://schemas.microsoft.com/office/powerpoint/2010/main" val="274670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3855B22-B30E-4C19-B47B-E5419EB0AC80}" type="slidenum">
              <a:rPr lang="en-US" altLang="zh-CN"/>
              <a:pPr>
                <a:defRPr/>
              </a:pPr>
              <a:t>‹#›</a:t>
            </a:fld>
            <a:endParaRPr lang="en-US" altLang="zh-CN"/>
          </a:p>
        </p:txBody>
      </p:sp>
    </p:spTree>
    <p:extLst>
      <p:ext uri="{BB962C8B-B14F-4D97-AF65-F5344CB8AC3E}">
        <p14:creationId xmlns:p14="http://schemas.microsoft.com/office/powerpoint/2010/main" val="47895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B5314D32-1D35-471E-8B98-FB72D951F9F8}" type="slidenum">
              <a:rPr lang="en-US" altLang="zh-CN"/>
              <a:pPr>
                <a:defRPr/>
              </a:pPr>
              <a:t>‹#›</a:t>
            </a:fld>
            <a:endParaRPr lang="en-US" altLang="zh-CN"/>
          </a:p>
        </p:txBody>
      </p:sp>
    </p:spTree>
    <p:extLst>
      <p:ext uri="{BB962C8B-B14F-4D97-AF65-F5344CB8AC3E}">
        <p14:creationId xmlns:p14="http://schemas.microsoft.com/office/powerpoint/2010/main" val="223899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52E7534-E4D0-49A5-B2EA-80D6C3327644}" type="slidenum">
              <a:rPr lang="en-US" altLang="zh-CN"/>
              <a:pPr>
                <a:defRPr/>
              </a:pPr>
              <a:t>‹#›</a:t>
            </a:fld>
            <a:endParaRPr lang="en-US" altLang="zh-CN"/>
          </a:p>
        </p:txBody>
      </p:sp>
    </p:spTree>
    <p:extLst>
      <p:ext uri="{BB962C8B-B14F-4D97-AF65-F5344CB8AC3E}">
        <p14:creationId xmlns:p14="http://schemas.microsoft.com/office/powerpoint/2010/main" val="203291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770047C-6BDE-4FB6-9BD2-EACB19678E9D}" type="slidenum">
              <a:rPr lang="en-US" altLang="zh-CN"/>
              <a:pPr>
                <a:defRPr/>
              </a:pPr>
              <a:t>‹#›</a:t>
            </a:fld>
            <a:endParaRPr lang="en-US" altLang="zh-CN"/>
          </a:p>
        </p:txBody>
      </p:sp>
    </p:spTree>
    <p:extLst>
      <p:ext uri="{BB962C8B-B14F-4D97-AF65-F5344CB8AC3E}">
        <p14:creationId xmlns:p14="http://schemas.microsoft.com/office/powerpoint/2010/main" val="229413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3302E64-B2BB-48A4-9196-E208AE75A779}" type="slidenum">
              <a:rPr lang="en-US" altLang="zh-CN"/>
              <a:pPr>
                <a:defRPr/>
              </a:pPr>
              <a:t>‹#›</a:t>
            </a:fld>
            <a:endParaRPr lang="en-US" altLang="zh-CN"/>
          </a:p>
        </p:txBody>
      </p:sp>
    </p:spTree>
    <p:extLst>
      <p:ext uri="{BB962C8B-B14F-4D97-AF65-F5344CB8AC3E}">
        <p14:creationId xmlns:p14="http://schemas.microsoft.com/office/powerpoint/2010/main" val="314445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D4A1C08-609F-47F1-9F6D-89ABD9EA491B}" type="slidenum">
              <a:rPr lang="en-US" altLang="zh-CN"/>
              <a:pPr>
                <a:defRPr/>
              </a:pPr>
              <a:t>‹#›</a:t>
            </a:fld>
            <a:endParaRPr lang="en-US" altLang="zh-CN"/>
          </a:p>
        </p:txBody>
      </p:sp>
    </p:spTree>
    <p:extLst>
      <p:ext uri="{BB962C8B-B14F-4D97-AF65-F5344CB8AC3E}">
        <p14:creationId xmlns:p14="http://schemas.microsoft.com/office/powerpoint/2010/main" val="365218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F23F720-F88F-4EA9-B7CE-C4A378511EB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宋体" pitchFamily="2" charset="-122"/>
        </a:defRPr>
      </a:lvl2pPr>
      <a:lvl3pPr algn="ctr" rtl="0" eaLnBrk="0" fontAlgn="base" hangingPunct="0">
        <a:spcBef>
          <a:spcPct val="0"/>
        </a:spcBef>
        <a:spcAft>
          <a:spcPct val="0"/>
        </a:spcAft>
        <a:defRPr sz="4400">
          <a:solidFill>
            <a:schemeClr val="tx1"/>
          </a:solidFill>
          <a:latin typeface="Arial" charset="0"/>
          <a:ea typeface="宋体" pitchFamily="2" charset="-122"/>
        </a:defRPr>
      </a:lvl3pPr>
      <a:lvl4pPr algn="ctr" rtl="0" eaLnBrk="0" fontAlgn="base" hangingPunct="0">
        <a:spcBef>
          <a:spcPct val="0"/>
        </a:spcBef>
        <a:spcAft>
          <a:spcPct val="0"/>
        </a:spcAft>
        <a:defRPr sz="4400">
          <a:solidFill>
            <a:schemeClr val="tx1"/>
          </a:solidFill>
          <a:latin typeface="Arial" charset="0"/>
          <a:ea typeface="宋体" pitchFamily="2" charset="-122"/>
        </a:defRPr>
      </a:lvl4pPr>
      <a:lvl5pPr algn="ctr" rtl="0" eaLnBrk="0" fontAlgn="base" hangingPunct="0">
        <a:spcBef>
          <a:spcPct val="0"/>
        </a:spcBef>
        <a:spcAft>
          <a:spcPct val="0"/>
        </a:spcAft>
        <a:defRPr sz="4400">
          <a:solidFill>
            <a:schemeClr val="tx1"/>
          </a:solidFill>
          <a:latin typeface="Arial" charset="0"/>
          <a:ea typeface="宋体" pitchFamily="2" charset="-122"/>
        </a:defRPr>
      </a:lvl5pPr>
      <a:lvl6pPr marL="457200" algn="ctr" rtl="0" fontAlgn="base">
        <a:spcBef>
          <a:spcPct val="0"/>
        </a:spcBef>
        <a:spcAft>
          <a:spcPct val="0"/>
        </a:spcAft>
        <a:defRPr sz="4400">
          <a:solidFill>
            <a:schemeClr val="tx1"/>
          </a:solidFill>
          <a:latin typeface="Arial" charset="0"/>
          <a:ea typeface="宋体" pitchFamily="2" charset="-122"/>
        </a:defRPr>
      </a:lvl6pPr>
      <a:lvl7pPr marL="914400" algn="ctr" rtl="0" fontAlgn="base">
        <a:spcBef>
          <a:spcPct val="0"/>
        </a:spcBef>
        <a:spcAft>
          <a:spcPct val="0"/>
        </a:spcAft>
        <a:defRPr sz="4400">
          <a:solidFill>
            <a:schemeClr val="tx1"/>
          </a:solidFill>
          <a:latin typeface="Arial" charset="0"/>
          <a:ea typeface="宋体" pitchFamily="2" charset="-122"/>
        </a:defRPr>
      </a:lvl7pPr>
      <a:lvl8pPr marL="1371600" algn="ctr" rtl="0" fontAlgn="base">
        <a:spcBef>
          <a:spcPct val="0"/>
        </a:spcBef>
        <a:spcAft>
          <a:spcPct val="0"/>
        </a:spcAft>
        <a:defRPr sz="4400">
          <a:solidFill>
            <a:schemeClr val="tx1"/>
          </a:solidFill>
          <a:latin typeface="Arial" charset="0"/>
          <a:ea typeface="宋体" pitchFamily="2" charset="-122"/>
        </a:defRPr>
      </a:lvl8pPr>
      <a:lvl9pPr marL="1828800" algn="ctr"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95288" y="1493838"/>
            <a:ext cx="8281987" cy="16478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altLang="zh-CN" sz="4800" dirty="0" smtClean="0">
                <a:latin typeface="黑体" pitchFamily="2" charset="-122"/>
                <a:ea typeface="黑体" pitchFamily="2" charset="-122"/>
              </a:rPr>
              <a:t>BEPCII</a:t>
            </a:r>
            <a:r>
              <a:rPr lang="zh-CN" altLang="en-US" sz="4800" dirty="0" smtClean="0">
                <a:latin typeface="黑体" pitchFamily="2" charset="-122"/>
                <a:ea typeface="黑体" pitchFamily="2" charset="-122"/>
              </a:rPr>
              <a:t>低温系统本轮运行总结及下阶段运行的难点</a:t>
            </a:r>
            <a:endParaRPr lang="zh-CN" altLang="en-US" sz="4800" dirty="0">
              <a:latin typeface="黑体" pitchFamily="2" charset="-122"/>
              <a:ea typeface="黑体" pitchFamily="2" charset="-122"/>
            </a:endParaRPr>
          </a:p>
        </p:txBody>
      </p:sp>
      <p:sp>
        <p:nvSpPr>
          <p:cNvPr id="3075" name="Rectangle 3"/>
          <p:cNvSpPr>
            <a:spLocks noChangeArrowheads="1"/>
          </p:cNvSpPr>
          <p:nvPr/>
        </p:nvSpPr>
        <p:spPr bwMode="auto">
          <a:xfrm>
            <a:off x="1331913" y="3500438"/>
            <a:ext cx="61928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lnSpc>
                <a:spcPct val="120000"/>
              </a:lnSpc>
            </a:pPr>
            <a:r>
              <a:rPr lang="zh-CN" altLang="en-US" sz="3200" dirty="0">
                <a:ea typeface="黑体" pitchFamily="2" charset="-122"/>
              </a:rPr>
              <a:t>低温组</a:t>
            </a:r>
            <a:br>
              <a:rPr lang="zh-CN" altLang="en-US" sz="3200" dirty="0">
                <a:ea typeface="黑体" pitchFamily="2" charset="-122"/>
              </a:rPr>
            </a:br>
            <a:r>
              <a:rPr lang="en-US" altLang="zh-CN" sz="3200" dirty="0" smtClean="0">
                <a:ea typeface="黑体" pitchFamily="2" charset="-122"/>
              </a:rPr>
              <a:t>2013</a:t>
            </a:r>
            <a:r>
              <a:rPr lang="zh-CN" altLang="en-US" sz="3200" dirty="0" smtClean="0">
                <a:ea typeface="黑体" pitchFamily="2" charset="-122"/>
              </a:rPr>
              <a:t>年</a:t>
            </a:r>
            <a:r>
              <a:rPr lang="en-US" altLang="zh-CN" sz="3200" dirty="0">
                <a:ea typeface="黑体" pitchFamily="2" charset="-122"/>
              </a:rPr>
              <a:t>8</a:t>
            </a:r>
            <a:r>
              <a:rPr lang="zh-CN" altLang="en-US" sz="3200" dirty="0">
                <a:ea typeface="黑体" pitchFamily="2" charset="-122"/>
              </a:rPr>
              <a:t>月</a:t>
            </a:r>
          </a:p>
          <a:p>
            <a:pPr algn="ctr">
              <a:lnSpc>
                <a:spcPct val="120000"/>
              </a:lnSpc>
            </a:pPr>
            <a:r>
              <a:rPr lang="en-US" altLang="zh-CN" sz="3200" dirty="0">
                <a:latin typeface="Times New Roman" pitchFamily="18" charset="0"/>
                <a:ea typeface="黑体" pitchFamily="2" charset="-122"/>
              </a:rPr>
              <a:t>BEPC</a:t>
            </a:r>
            <a:r>
              <a:rPr lang="zh-CN" altLang="en-US" sz="3200" dirty="0" smtClean="0">
                <a:latin typeface="Times New Roman" pitchFamily="18" charset="0"/>
                <a:ea typeface="黑体" pitchFamily="2" charset="-122"/>
              </a:rPr>
              <a:t>十八</a:t>
            </a:r>
            <a:r>
              <a:rPr lang="zh-CN" altLang="en-US" sz="3200" dirty="0" smtClean="0">
                <a:ea typeface="黑体" pitchFamily="2" charset="-122"/>
              </a:rPr>
              <a:t>届</a:t>
            </a:r>
            <a:r>
              <a:rPr lang="zh-CN" altLang="en-US" sz="3200" dirty="0">
                <a:ea typeface="黑体" pitchFamily="2" charset="-122"/>
              </a:rPr>
              <a:t>运行年会</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23850" y="1127502"/>
            <a:ext cx="8058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r>
              <a:rPr lang="en-US" altLang="zh-CN" sz="2800" b="1" u="sng" dirty="0">
                <a:solidFill>
                  <a:srgbClr val="008000"/>
                </a:solidFill>
                <a:latin typeface="Times New Roman" pitchFamily="18" charset="0"/>
                <a:ea typeface="黑体" pitchFamily="2" charset="-122"/>
              </a:rPr>
              <a:t>BEPC</a:t>
            </a:r>
            <a:r>
              <a:rPr lang="en-US" altLang="en-US" sz="2800" b="1" u="sng" dirty="0">
                <a:solidFill>
                  <a:srgbClr val="008000"/>
                </a:solidFill>
                <a:latin typeface="Times New Roman" pitchFamily="18" charset="0"/>
                <a:ea typeface="黑体" pitchFamily="2" charset="-122"/>
              </a:rPr>
              <a:t>Ⅱ</a:t>
            </a:r>
            <a:r>
              <a:rPr lang="zh-CN" altLang="en-US" sz="2800" b="1" u="sng" dirty="0">
                <a:solidFill>
                  <a:srgbClr val="008000"/>
                </a:solidFill>
                <a:latin typeface="Times New Roman" pitchFamily="18" charset="0"/>
                <a:ea typeface="黑体" pitchFamily="2" charset="-122"/>
              </a:rPr>
              <a:t>超导磁体</a:t>
            </a:r>
            <a:r>
              <a:rPr lang="zh-CN" altLang="en-US" sz="2800" b="1" u="sng" dirty="0">
                <a:solidFill>
                  <a:srgbClr val="008000"/>
                </a:solidFill>
                <a:latin typeface="黑体" pitchFamily="2" charset="-122"/>
                <a:ea typeface="黑体" pitchFamily="2" charset="-122"/>
              </a:rPr>
              <a:t>低温运行状态统计</a:t>
            </a:r>
          </a:p>
        </p:txBody>
      </p:sp>
      <p:sp>
        <p:nvSpPr>
          <p:cNvPr id="13315" name="Rectangle 3"/>
          <p:cNvSpPr>
            <a:spLocks noChangeArrowheads="1"/>
          </p:cNvSpPr>
          <p:nvPr/>
        </p:nvSpPr>
        <p:spPr bwMode="auto">
          <a:xfrm>
            <a:off x="250825" y="1642408"/>
            <a:ext cx="82819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indent="266700">
              <a:tabLst>
                <a:tab pos="533400" algn="l"/>
              </a:tabLst>
            </a:pPr>
            <a:r>
              <a:rPr lang="zh-CN" altLang="en-US" sz="2400" dirty="0" smtClean="0">
                <a:latin typeface="华文楷体" pitchFamily="2" charset="-122"/>
                <a:ea typeface="华文楷体" pitchFamily="2" charset="-122"/>
              </a:rPr>
              <a:t>总开机时间 ：</a:t>
            </a:r>
            <a:r>
              <a:rPr lang="en-US" altLang="zh-CN" sz="2400" dirty="0" smtClean="0">
                <a:latin typeface="华文楷体" pitchFamily="2" charset="-122"/>
                <a:ea typeface="华文楷体" pitchFamily="2" charset="-122"/>
              </a:rPr>
              <a:t>321</a:t>
            </a:r>
            <a:r>
              <a:rPr lang="zh-CN" altLang="en-US" sz="2400" dirty="0" smtClean="0">
                <a:latin typeface="华文楷体" pitchFamily="2" charset="-122"/>
                <a:ea typeface="华文楷体" pitchFamily="2" charset="-122"/>
              </a:rPr>
              <a:t>天</a:t>
            </a:r>
            <a:r>
              <a:rPr lang="zh-CN" altLang="en-US" sz="2400" dirty="0">
                <a:latin typeface="华文楷体" pitchFamily="2" charset="-122"/>
                <a:ea typeface="华文楷体" pitchFamily="2" charset="-122"/>
              </a:rPr>
              <a:t>（</a:t>
            </a:r>
            <a:r>
              <a:rPr lang="en-US" altLang="zh-CN" sz="2400" dirty="0" smtClean="0">
                <a:latin typeface="华文楷体" pitchFamily="2" charset="-122"/>
                <a:ea typeface="华文楷体" pitchFamily="2" charset="-122"/>
              </a:rPr>
              <a:t>2012</a:t>
            </a:r>
            <a:r>
              <a:rPr lang="zh-CN" altLang="en-US" sz="2400" dirty="0" smtClean="0">
                <a:latin typeface="华文楷体" pitchFamily="2" charset="-122"/>
                <a:ea typeface="华文楷体" pitchFamily="2" charset="-122"/>
              </a:rPr>
              <a:t>年</a:t>
            </a:r>
            <a:r>
              <a:rPr lang="en-US" altLang="zh-CN" sz="2400" dirty="0" smtClean="0">
                <a:latin typeface="华文楷体" pitchFamily="2" charset="-122"/>
                <a:ea typeface="华文楷体" pitchFamily="2" charset="-122"/>
              </a:rPr>
              <a:t>9</a:t>
            </a:r>
            <a:r>
              <a:rPr lang="zh-CN" altLang="en-US" sz="2400" dirty="0" smtClean="0">
                <a:latin typeface="华文楷体" pitchFamily="2" charset="-122"/>
                <a:ea typeface="华文楷体" pitchFamily="2" charset="-122"/>
              </a:rPr>
              <a:t>月</a:t>
            </a:r>
            <a:r>
              <a:rPr lang="en-US" altLang="zh-CN" sz="2400" dirty="0" smtClean="0">
                <a:latin typeface="华文楷体" pitchFamily="2" charset="-122"/>
                <a:ea typeface="华文楷体" pitchFamily="2" charset="-122"/>
              </a:rPr>
              <a:t>3</a:t>
            </a:r>
            <a:r>
              <a:rPr lang="zh-CN" altLang="en-US" sz="2400" dirty="0" smtClean="0">
                <a:latin typeface="华文楷体" pitchFamily="2" charset="-122"/>
                <a:ea typeface="华文楷体" pitchFamily="2" charset="-122"/>
              </a:rPr>
              <a:t>日</a:t>
            </a:r>
            <a:r>
              <a:rPr lang="en-US" altLang="zh-CN" sz="2400" dirty="0">
                <a:latin typeface="华文楷体" pitchFamily="2" charset="-122"/>
                <a:ea typeface="华文楷体" pitchFamily="2" charset="-122"/>
              </a:rPr>
              <a:t>–</a:t>
            </a:r>
            <a:r>
              <a:rPr lang="en-US" altLang="zh-CN" sz="2400" dirty="0" smtClean="0">
                <a:latin typeface="华文楷体" pitchFamily="2" charset="-122"/>
                <a:ea typeface="华文楷体" pitchFamily="2" charset="-122"/>
              </a:rPr>
              <a:t>2013</a:t>
            </a:r>
            <a:r>
              <a:rPr lang="zh-CN" altLang="en-US" sz="2400" dirty="0" smtClean="0">
                <a:latin typeface="华文楷体" pitchFamily="2" charset="-122"/>
                <a:ea typeface="华文楷体" pitchFamily="2" charset="-122"/>
              </a:rPr>
              <a:t>年</a:t>
            </a:r>
            <a:r>
              <a:rPr lang="en-US" altLang="zh-CN" sz="2400" dirty="0" smtClean="0">
                <a:latin typeface="华文楷体" pitchFamily="2" charset="-122"/>
                <a:ea typeface="华文楷体" pitchFamily="2" charset="-122"/>
              </a:rPr>
              <a:t>7</a:t>
            </a:r>
            <a:r>
              <a:rPr lang="zh-CN" altLang="en-US" sz="2400" dirty="0" smtClean="0">
                <a:latin typeface="华文楷体" pitchFamily="2" charset="-122"/>
                <a:ea typeface="华文楷体" pitchFamily="2" charset="-122"/>
              </a:rPr>
              <a:t>月</a:t>
            </a:r>
            <a:r>
              <a:rPr lang="en-US" altLang="zh-CN" sz="2400" dirty="0" smtClean="0">
                <a:latin typeface="华文楷体" pitchFamily="2" charset="-122"/>
                <a:ea typeface="华文楷体" pitchFamily="2" charset="-122"/>
              </a:rPr>
              <a:t>21</a:t>
            </a:r>
            <a:r>
              <a:rPr lang="zh-CN" altLang="en-US" sz="2400" dirty="0" smtClean="0">
                <a:latin typeface="华文楷体" pitchFamily="2" charset="-122"/>
                <a:ea typeface="华文楷体" pitchFamily="2" charset="-122"/>
              </a:rPr>
              <a:t>日）</a:t>
            </a:r>
            <a:endParaRPr lang="en-US" altLang="zh-CN" sz="2400" dirty="0" smtClean="0">
              <a:latin typeface="华文楷体" pitchFamily="2" charset="-122"/>
              <a:ea typeface="华文楷体" pitchFamily="2" charset="-122"/>
            </a:endParaRPr>
          </a:p>
          <a:p>
            <a:pPr indent="266700">
              <a:tabLst>
                <a:tab pos="533400" algn="l"/>
              </a:tabLst>
            </a:pPr>
            <a:r>
              <a:rPr lang="zh-CN" altLang="en-US" sz="2400" dirty="0" smtClean="0">
                <a:latin typeface="华文楷体" pitchFamily="2" charset="-122"/>
                <a:ea typeface="华文楷体" pitchFamily="2" charset="-122"/>
              </a:rPr>
              <a:t>运行时间 ：</a:t>
            </a:r>
            <a:r>
              <a:rPr lang="en-US" altLang="zh-CN" sz="2400" dirty="0" smtClean="0">
                <a:latin typeface="华文楷体" pitchFamily="2" charset="-122"/>
                <a:ea typeface="华文楷体" pitchFamily="2" charset="-122"/>
              </a:rPr>
              <a:t>311</a:t>
            </a:r>
            <a:r>
              <a:rPr lang="zh-CN" altLang="en-US" sz="2400" dirty="0" smtClean="0">
                <a:latin typeface="华文楷体" pitchFamily="2" charset="-122"/>
                <a:ea typeface="华文楷体" pitchFamily="2" charset="-122"/>
              </a:rPr>
              <a:t>天</a:t>
            </a:r>
            <a:endParaRPr lang="zh-CN" altLang="en-US" sz="2400" dirty="0">
              <a:latin typeface="华文楷体" pitchFamily="2" charset="-122"/>
              <a:ea typeface="华文楷体" pitchFamily="2" charset="-122"/>
            </a:endParaRPr>
          </a:p>
          <a:p>
            <a:pPr indent="266700">
              <a:tabLst>
                <a:tab pos="533400" algn="l"/>
              </a:tabLst>
            </a:pPr>
            <a:r>
              <a:rPr lang="zh-CN" altLang="en-US" sz="2400" dirty="0">
                <a:latin typeface="华文楷体" pitchFamily="2" charset="-122"/>
                <a:ea typeface="华文楷体" pitchFamily="2" charset="-122"/>
              </a:rPr>
              <a:t>故障时间 </a:t>
            </a:r>
            <a:r>
              <a:rPr lang="zh-CN" altLang="en-US" sz="2400" dirty="0" smtClean="0">
                <a:latin typeface="华文楷体" pitchFamily="2" charset="-122"/>
                <a:ea typeface="华文楷体" pitchFamily="2" charset="-122"/>
              </a:rPr>
              <a:t>：</a:t>
            </a:r>
            <a:r>
              <a:rPr lang="en-US" altLang="zh-CN" sz="2400" dirty="0" smtClean="0">
                <a:latin typeface="华文楷体" pitchFamily="2" charset="-122"/>
                <a:ea typeface="华文楷体" pitchFamily="2" charset="-122"/>
              </a:rPr>
              <a:t>5.9</a:t>
            </a:r>
            <a:r>
              <a:rPr lang="zh-CN" altLang="en-US" sz="2400" dirty="0" smtClean="0">
                <a:latin typeface="华文楷体" pitchFamily="2" charset="-122"/>
                <a:ea typeface="华文楷体" pitchFamily="2" charset="-122"/>
              </a:rPr>
              <a:t>小时</a:t>
            </a:r>
            <a:endParaRPr lang="zh-CN" altLang="en-US" sz="2400" dirty="0">
              <a:latin typeface="华文楷体" pitchFamily="2" charset="-122"/>
              <a:ea typeface="华文楷体" pitchFamily="2" charset="-122"/>
            </a:endParaRPr>
          </a:p>
          <a:p>
            <a:pPr indent="266700">
              <a:tabLst>
                <a:tab pos="533400" algn="l"/>
              </a:tabLst>
            </a:pPr>
            <a:r>
              <a:rPr lang="zh-CN" altLang="en-US" sz="2400" dirty="0">
                <a:latin typeface="华文楷体" pitchFamily="2" charset="-122"/>
                <a:ea typeface="华文楷体" pitchFamily="2" charset="-122"/>
              </a:rPr>
              <a:t>系统恢复时间</a:t>
            </a:r>
            <a:r>
              <a:rPr lang="zh-CN" altLang="en-US" sz="2400" dirty="0" smtClean="0">
                <a:latin typeface="华文楷体" pitchFamily="2" charset="-122"/>
                <a:ea typeface="华文楷体" pitchFamily="2" charset="-122"/>
              </a:rPr>
              <a:t>：</a:t>
            </a:r>
            <a:r>
              <a:rPr lang="en-US" altLang="zh-CN" sz="2400" dirty="0" smtClean="0">
                <a:latin typeface="华文楷体" pitchFamily="2" charset="-122"/>
                <a:ea typeface="华文楷体" pitchFamily="2" charset="-122"/>
              </a:rPr>
              <a:t>48.95</a:t>
            </a:r>
            <a:r>
              <a:rPr lang="zh-CN" altLang="en-US" sz="2400" dirty="0" smtClean="0">
                <a:latin typeface="华文楷体" pitchFamily="2" charset="-122"/>
                <a:ea typeface="华文楷体" pitchFamily="2" charset="-122"/>
              </a:rPr>
              <a:t>小时</a:t>
            </a:r>
            <a:endParaRPr lang="zh-CN" altLang="en-US" sz="2400" dirty="0">
              <a:latin typeface="华文楷体" pitchFamily="2" charset="-122"/>
              <a:ea typeface="华文楷体" pitchFamily="2" charset="-122"/>
            </a:endParaRPr>
          </a:p>
          <a:p>
            <a:pPr indent="266700">
              <a:tabLst>
                <a:tab pos="533400" algn="l"/>
              </a:tabLst>
            </a:pPr>
            <a:r>
              <a:rPr lang="zh-CN" altLang="en-US" sz="2400" dirty="0">
                <a:latin typeface="华文楷体" pitchFamily="2" charset="-122"/>
                <a:ea typeface="华文楷体" pitchFamily="2" charset="-122"/>
              </a:rPr>
              <a:t>运行效率    ：</a:t>
            </a:r>
            <a:r>
              <a:rPr lang="en-US" altLang="zh-CN" sz="2400" dirty="0" smtClean="0">
                <a:latin typeface="华文楷体" pitchFamily="2" charset="-122"/>
                <a:ea typeface="华文楷体" pitchFamily="2" charset="-122"/>
              </a:rPr>
              <a:t>99.27%</a:t>
            </a:r>
            <a:endParaRPr lang="en-US" altLang="zh-CN" sz="2400" dirty="0">
              <a:latin typeface="华文楷体" pitchFamily="2" charset="-122"/>
              <a:ea typeface="华文楷体" pitchFamily="2" charset="-122"/>
            </a:endParaRPr>
          </a:p>
        </p:txBody>
      </p:sp>
      <p:sp>
        <p:nvSpPr>
          <p:cNvPr id="7"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4711" y="2958055"/>
            <a:ext cx="4956889" cy="35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4488656"/>
            <a:ext cx="3248026" cy="191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4862"/>
            <a:ext cx="6553200" cy="464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323850" y="1219200"/>
            <a:ext cx="8058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r>
              <a:rPr lang="en-US" altLang="zh-CN" sz="2800" b="1" u="sng" dirty="0">
                <a:solidFill>
                  <a:srgbClr val="008000"/>
                </a:solidFill>
                <a:latin typeface="Times New Roman" pitchFamily="18" charset="0"/>
                <a:ea typeface="黑体" pitchFamily="2" charset="-122"/>
              </a:rPr>
              <a:t>BEPC</a:t>
            </a:r>
            <a:r>
              <a:rPr lang="en-US" altLang="en-US" sz="2800" b="1" u="sng" dirty="0">
                <a:solidFill>
                  <a:srgbClr val="008000"/>
                </a:solidFill>
                <a:latin typeface="Times New Roman" pitchFamily="18" charset="0"/>
                <a:ea typeface="黑体" pitchFamily="2" charset="-122"/>
              </a:rPr>
              <a:t>Ⅱ</a:t>
            </a:r>
            <a:r>
              <a:rPr lang="zh-CN" altLang="en-US" sz="2800" b="1" u="sng" dirty="0">
                <a:solidFill>
                  <a:srgbClr val="008000"/>
                </a:solidFill>
                <a:latin typeface="Times New Roman" pitchFamily="18" charset="0"/>
                <a:ea typeface="黑体" pitchFamily="2" charset="-122"/>
              </a:rPr>
              <a:t>超导磁体</a:t>
            </a:r>
            <a:r>
              <a:rPr lang="zh-CN" altLang="en-US" sz="2800" b="1" u="sng" dirty="0">
                <a:solidFill>
                  <a:srgbClr val="008000"/>
                </a:solidFill>
                <a:latin typeface="黑体" pitchFamily="2" charset="-122"/>
                <a:ea typeface="黑体" pitchFamily="2" charset="-122"/>
              </a:rPr>
              <a:t>低温运行状态统计</a:t>
            </a:r>
          </a:p>
        </p:txBody>
      </p:sp>
      <p:sp>
        <p:nvSpPr>
          <p:cNvPr id="8" name="Rectangle 17"/>
          <p:cNvSpPr>
            <a:spLocks noChangeArrowheads="1"/>
          </p:cNvSpPr>
          <p:nvPr/>
        </p:nvSpPr>
        <p:spPr bwMode="auto">
          <a:xfrm>
            <a:off x="2057400" y="6400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indent="266700">
              <a:tabLst>
                <a:tab pos="533400" algn="l"/>
              </a:tabLst>
            </a:pPr>
            <a:r>
              <a:rPr lang="zh-CN" altLang="en-US" sz="2400" dirty="0" smtClean="0">
                <a:latin typeface="华文楷体" pitchFamily="2" charset="-122"/>
                <a:ea typeface="华文楷体" pitchFamily="2" charset="-122"/>
              </a:rPr>
              <a:t>超导磁体侧低温系统年度运行效率</a:t>
            </a:r>
            <a:endParaRPr lang="zh-CN" altLang="en-US" sz="2400" dirty="0">
              <a:latin typeface="华文楷体" pitchFamily="2" charset="-122"/>
              <a:ea typeface="华文楷体" pitchFamily="2" charset="-122"/>
            </a:endParaRPr>
          </a:p>
        </p:txBody>
      </p:sp>
      <p:sp>
        <p:nvSpPr>
          <p:cNvPr id="9"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50825" y="1619476"/>
            <a:ext cx="8281988"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indent="266700">
              <a:tabLst>
                <a:tab pos="533400" algn="l"/>
              </a:tabLst>
            </a:pPr>
            <a:r>
              <a:rPr lang="zh-CN" altLang="en-US" sz="2400" dirty="0" smtClean="0">
                <a:latin typeface="华文楷体" pitchFamily="2" charset="-122"/>
                <a:ea typeface="华文楷体" pitchFamily="2" charset="-122"/>
              </a:rPr>
              <a:t>总开机时间  ：</a:t>
            </a:r>
            <a:r>
              <a:rPr lang="en-US" altLang="zh-CN" sz="2400" dirty="0" smtClean="0">
                <a:latin typeface="华文楷体" pitchFamily="2" charset="-122"/>
                <a:ea typeface="华文楷体" pitchFamily="2" charset="-122"/>
              </a:rPr>
              <a:t>311</a:t>
            </a:r>
            <a:r>
              <a:rPr lang="zh-CN" altLang="en-US" sz="2400" dirty="0" smtClean="0">
                <a:latin typeface="华文楷体" pitchFamily="2" charset="-122"/>
                <a:ea typeface="华文楷体" pitchFamily="2" charset="-122"/>
              </a:rPr>
              <a:t>天（</a:t>
            </a:r>
            <a:r>
              <a:rPr lang="en-US" altLang="zh-CN" sz="2400" dirty="0" smtClean="0">
                <a:latin typeface="华文楷体" pitchFamily="2" charset="-122"/>
                <a:ea typeface="华文楷体" pitchFamily="2" charset="-122"/>
              </a:rPr>
              <a:t>2012</a:t>
            </a:r>
            <a:r>
              <a:rPr lang="zh-CN" altLang="en-US" sz="2400" dirty="0" smtClean="0">
                <a:latin typeface="华文楷体" pitchFamily="2" charset="-122"/>
                <a:ea typeface="华文楷体" pitchFamily="2" charset="-122"/>
              </a:rPr>
              <a:t>年</a:t>
            </a:r>
            <a:r>
              <a:rPr lang="en-US" altLang="zh-CN" sz="2400" dirty="0" smtClean="0">
                <a:latin typeface="华文楷体" pitchFamily="2" charset="-122"/>
                <a:ea typeface="华文楷体" pitchFamily="2" charset="-122"/>
              </a:rPr>
              <a:t>9</a:t>
            </a:r>
            <a:r>
              <a:rPr lang="zh-CN" altLang="en-US" sz="2400" dirty="0" smtClean="0">
                <a:latin typeface="华文楷体" pitchFamily="2" charset="-122"/>
                <a:ea typeface="华文楷体" pitchFamily="2" charset="-122"/>
              </a:rPr>
              <a:t>月</a:t>
            </a:r>
            <a:r>
              <a:rPr lang="en-US" altLang="zh-CN" sz="2400" dirty="0" smtClean="0">
                <a:latin typeface="华文楷体" pitchFamily="2" charset="-122"/>
                <a:ea typeface="华文楷体" pitchFamily="2" charset="-122"/>
              </a:rPr>
              <a:t>3</a:t>
            </a:r>
            <a:r>
              <a:rPr lang="zh-CN" altLang="en-US" sz="2400" dirty="0" smtClean="0">
                <a:latin typeface="华文楷体" pitchFamily="2" charset="-122"/>
                <a:ea typeface="华文楷体" pitchFamily="2" charset="-122"/>
              </a:rPr>
              <a:t>日</a:t>
            </a:r>
            <a:r>
              <a:rPr lang="en-US" altLang="zh-CN" sz="2400" dirty="0" smtClean="0">
                <a:latin typeface="华文楷体" pitchFamily="2" charset="-122"/>
                <a:ea typeface="华文楷体" pitchFamily="2" charset="-122"/>
              </a:rPr>
              <a:t>–2012</a:t>
            </a:r>
            <a:r>
              <a:rPr lang="zh-CN" altLang="en-US" sz="2400" dirty="0" smtClean="0">
                <a:latin typeface="华文楷体" pitchFamily="2" charset="-122"/>
                <a:ea typeface="华文楷体" pitchFamily="2" charset="-122"/>
              </a:rPr>
              <a:t>年</a:t>
            </a:r>
            <a:r>
              <a:rPr lang="en-US" altLang="zh-CN" sz="2400" dirty="0" smtClean="0">
                <a:latin typeface="华文楷体" pitchFamily="2" charset="-122"/>
                <a:ea typeface="华文楷体" pitchFamily="2" charset="-122"/>
              </a:rPr>
              <a:t>7</a:t>
            </a:r>
            <a:r>
              <a:rPr lang="zh-CN" altLang="en-US" sz="2400" dirty="0" smtClean="0">
                <a:latin typeface="华文楷体" pitchFamily="2" charset="-122"/>
                <a:ea typeface="华文楷体" pitchFamily="2" charset="-122"/>
              </a:rPr>
              <a:t>月</a:t>
            </a:r>
            <a:r>
              <a:rPr lang="en-US" altLang="zh-CN" sz="2400" dirty="0" smtClean="0">
                <a:latin typeface="华文楷体" pitchFamily="2" charset="-122"/>
                <a:ea typeface="华文楷体" pitchFamily="2" charset="-122"/>
              </a:rPr>
              <a:t>21</a:t>
            </a:r>
            <a:r>
              <a:rPr lang="zh-CN" altLang="en-US" sz="2400" dirty="0" smtClean="0">
                <a:latin typeface="华文楷体" pitchFamily="2" charset="-122"/>
                <a:ea typeface="华文楷体" pitchFamily="2" charset="-122"/>
              </a:rPr>
              <a:t>日）</a:t>
            </a:r>
            <a:endParaRPr lang="en-US" altLang="zh-CN" sz="2400" dirty="0" smtClean="0">
              <a:latin typeface="华文楷体" pitchFamily="2" charset="-122"/>
              <a:ea typeface="华文楷体" pitchFamily="2" charset="-122"/>
            </a:endParaRPr>
          </a:p>
          <a:p>
            <a:pPr indent="266700">
              <a:tabLst>
                <a:tab pos="533400" algn="l"/>
              </a:tabLst>
            </a:pPr>
            <a:r>
              <a:rPr lang="zh-CN" altLang="en-US" sz="2400" dirty="0">
                <a:latin typeface="华文楷体" pitchFamily="2" charset="-122"/>
                <a:ea typeface="华文楷体" pitchFamily="2" charset="-122"/>
              </a:rPr>
              <a:t>运行时间 ：</a:t>
            </a:r>
            <a:r>
              <a:rPr lang="en-US" altLang="zh-CN" sz="2400" dirty="0">
                <a:latin typeface="华文楷体" pitchFamily="2" charset="-122"/>
                <a:ea typeface="华文楷体" pitchFamily="2" charset="-122"/>
              </a:rPr>
              <a:t>311</a:t>
            </a:r>
            <a:r>
              <a:rPr lang="zh-CN" altLang="en-US" sz="2400" dirty="0" smtClean="0">
                <a:latin typeface="华文楷体" pitchFamily="2" charset="-122"/>
                <a:ea typeface="华文楷体" pitchFamily="2" charset="-122"/>
              </a:rPr>
              <a:t>天</a:t>
            </a:r>
          </a:p>
          <a:p>
            <a:pPr indent="266700">
              <a:tabLst>
                <a:tab pos="533400" algn="l"/>
              </a:tabLst>
            </a:pPr>
            <a:r>
              <a:rPr lang="zh-CN" altLang="en-US" sz="2400" dirty="0" smtClean="0">
                <a:latin typeface="华文楷体" pitchFamily="2" charset="-122"/>
                <a:ea typeface="华文楷体" pitchFamily="2" charset="-122"/>
              </a:rPr>
              <a:t>故障</a:t>
            </a:r>
            <a:r>
              <a:rPr lang="zh-CN" altLang="en-US" sz="2400" dirty="0">
                <a:latin typeface="华文楷体" pitchFamily="2" charset="-122"/>
                <a:ea typeface="华文楷体" pitchFamily="2" charset="-122"/>
              </a:rPr>
              <a:t>时间 </a:t>
            </a:r>
            <a:r>
              <a:rPr lang="zh-CN" altLang="en-US" sz="2400" dirty="0" smtClean="0">
                <a:latin typeface="华文楷体" pitchFamily="2" charset="-122"/>
                <a:ea typeface="华文楷体" pitchFamily="2" charset="-122"/>
              </a:rPr>
              <a:t>：</a:t>
            </a:r>
            <a:r>
              <a:rPr lang="en-US" altLang="zh-CN" sz="2400" dirty="0" smtClean="0">
                <a:latin typeface="华文楷体" pitchFamily="2" charset="-122"/>
                <a:ea typeface="华文楷体" pitchFamily="2" charset="-122"/>
              </a:rPr>
              <a:t>0.5</a:t>
            </a:r>
            <a:r>
              <a:rPr lang="zh-CN" altLang="en-US" sz="2400" dirty="0" smtClean="0">
                <a:latin typeface="华文楷体" pitchFamily="2" charset="-122"/>
                <a:ea typeface="华文楷体" pitchFamily="2" charset="-122"/>
              </a:rPr>
              <a:t>小时</a:t>
            </a:r>
            <a:endParaRPr lang="zh-CN" altLang="en-US" sz="2400" dirty="0">
              <a:latin typeface="华文楷体" pitchFamily="2" charset="-122"/>
              <a:ea typeface="华文楷体" pitchFamily="2" charset="-122"/>
            </a:endParaRPr>
          </a:p>
          <a:p>
            <a:pPr indent="266700">
              <a:tabLst>
                <a:tab pos="533400" algn="l"/>
              </a:tabLst>
            </a:pPr>
            <a:r>
              <a:rPr lang="zh-CN" altLang="en-US" sz="2400" dirty="0">
                <a:latin typeface="华文楷体" pitchFamily="2" charset="-122"/>
                <a:ea typeface="华文楷体" pitchFamily="2" charset="-122"/>
              </a:rPr>
              <a:t>系统恢复时间</a:t>
            </a:r>
            <a:r>
              <a:rPr lang="zh-CN" altLang="en-US" sz="2400" dirty="0" smtClean="0">
                <a:latin typeface="华文楷体" pitchFamily="2" charset="-122"/>
                <a:ea typeface="华文楷体" pitchFamily="2" charset="-122"/>
              </a:rPr>
              <a:t>：</a:t>
            </a:r>
            <a:r>
              <a:rPr lang="en-US" altLang="zh-CN" sz="2400" dirty="0" smtClean="0">
                <a:latin typeface="华文楷体" pitchFamily="2" charset="-122"/>
                <a:ea typeface="华文楷体" pitchFamily="2" charset="-122"/>
              </a:rPr>
              <a:t>29.8</a:t>
            </a:r>
            <a:r>
              <a:rPr lang="zh-CN" altLang="en-US" sz="2400" dirty="0" smtClean="0">
                <a:latin typeface="华文楷体" pitchFamily="2" charset="-122"/>
                <a:ea typeface="华文楷体" pitchFamily="2" charset="-122"/>
              </a:rPr>
              <a:t>小时</a:t>
            </a:r>
            <a:endParaRPr lang="zh-CN" altLang="en-US" sz="2400" dirty="0">
              <a:latin typeface="华文楷体" pitchFamily="2" charset="-122"/>
              <a:ea typeface="华文楷体" pitchFamily="2" charset="-122"/>
            </a:endParaRPr>
          </a:p>
          <a:p>
            <a:pPr indent="266700">
              <a:tabLst>
                <a:tab pos="533400" algn="l"/>
              </a:tabLst>
            </a:pPr>
            <a:r>
              <a:rPr lang="zh-CN" altLang="en-US" sz="2400" dirty="0">
                <a:latin typeface="华文楷体" pitchFamily="2" charset="-122"/>
                <a:ea typeface="华文楷体" pitchFamily="2" charset="-122"/>
              </a:rPr>
              <a:t>运行效率    ：</a:t>
            </a:r>
            <a:r>
              <a:rPr lang="en-US" altLang="zh-CN" sz="2400" dirty="0" smtClean="0">
                <a:latin typeface="华文楷体" pitchFamily="2" charset="-122"/>
                <a:ea typeface="华文楷体" pitchFamily="2" charset="-122"/>
              </a:rPr>
              <a:t>99.60%</a:t>
            </a:r>
            <a:endParaRPr lang="en-US" altLang="zh-CN" sz="2400" dirty="0">
              <a:latin typeface="华文楷体" pitchFamily="2" charset="-122"/>
              <a:ea typeface="华文楷体" pitchFamily="2" charset="-122"/>
            </a:endParaRPr>
          </a:p>
          <a:p>
            <a:pPr indent="266700">
              <a:lnSpc>
                <a:spcPct val="130000"/>
              </a:lnSpc>
              <a:buFont typeface="Wingdings" pitchFamily="2" charset="2"/>
              <a:buNone/>
              <a:tabLst>
                <a:tab pos="533400" algn="l"/>
              </a:tabLst>
            </a:pPr>
            <a:endParaRPr lang="en-US" altLang="zh-CN" sz="2400" dirty="0">
              <a:latin typeface="华文楷体" pitchFamily="2" charset="-122"/>
              <a:ea typeface="华文楷体" pitchFamily="2" charset="-122"/>
            </a:endParaRPr>
          </a:p>
        </p:txBody>
      </p:sp>
      <p:sp>
        <p:nvSpPr>
          <p:cNvPr id="8" name="Rectangle 2"/>
          <p:cNvSpPr>
            <a:spLocks noChangeArrowheads="1"/>
          </p:cNvSpPr>
          <p:nvPr/>
        </p:nvSpPr>
        <p:spPr bwMode="auto">
          <a:xfrm>
            <a:off x="323850" y="1143000"/>
            <a:ext cx="8058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r>
              <a:rPr lang="en-US" altLang="zh-CN" sz="2800" b="1" u="sng" dirty="0">
                <a:solidFill>
                  <a:srgbClr val="008000"/>
                </a:solidFill>
                <a:latin typeface="Times New Roman" pitchFamily="18" charset="0"/>
                <a:ea typeface="黑体" pitchFamily="2" charset="-122"/>
                <a:cs typeface="Times New Roman" pitchFamily="18" charset="0"/>
              </a:rPr>
              <a:t>BEPC</a:t>
            </a:r>
            <a:r>
              <a:rPr lang="en-US" altLang="en-US" sz="2800" b="1" u="sng" dirty="0">
                <a:solidFill>
                  <a:srgbClr val="008000"/>
                </a:solidFill>
                <a:latin typeface="Times New Roman" pitchFamily="18" charset="0"/>
                <a:ea typeface="黑体" pitchFamily="2" charset="-122"/>
                <a:cs typeface="Times New Roman" pitchFamily="18" charset="0"/>
              </a:rPr>
              <a:t>Ⅱ</a:t>
            </a:r>
            <a:r>
              <a:rPr lang="zh-CN" altLang="en-US" sz="2800" b="1" u="sng" dirty="0" smtClean="0">
                <a:solidFill>
                  <a:srgbClr val="008000"/>
                </a:solidFill>
                <a:latin typeface="Times New Roman" pitchFamily="18" charset="0"/>
                <a:ea typeface="黑体" pitchFamily="2" charset="-122"/>
                <a:cs typeface="Times New Roman" pitchFamily="18" charset="0"/>
              </a:rPr>
              <a:t>超导腔低温</a:t>
            </a:r>
            <a:r>
              <a:rPr lang="zh-CN" altLang="en-US" sz="2800" b="1" u="sng" dirty="0">
                <a:solidFill>
                  <a:srgbClr val="008000"/>
                </a:solidFill>
                <a:latin typeface="Times New Roman" pitchFamily="18" charset="0"/>
                <a:ea typeface="黑体" pitchFamily="2" charset="-122"/>
                <a:cs typeface="Times New Roman" pitchFamily="18" charset="0"/>
              </a:rPr>
              <a:t>运行状态统计</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8600" y="2929732"/>
            <a:ext cx="4944030" cy="357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7653" y="4191000"/>
            <a:ext cx="3390759" cy="191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23850" y="1219200"/>
            <a:ext cx="8058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r>
              <a:rPr lang="en-US" altLang="zh-CN" sz="2800" b="1" u="sng" dirty="0">
                <a:solidFill>
                  <a:srgbClr val="008000"/>
                </a:solidFill>
                <a:latin typeface="Times New Roman" pitchFamily="18" charset="0"/>
                <a:ea typeface="黑体" pitchFamily="2" charset="-122"/>
              </a:rPr>
              <a:t>BEPC</a:t>
            </a:r>
            <a:r>
              <a:rPr lang="en-US" altLang="en-US" sz="2800" b="1" u="sng" dirty="0">
                <a:solidFill>
                  <a:srgbClr val="008000"/>
                </a:solidFill>
                <a:latin typeface="Times New Roman" pitchFamily="18" charset="0"/>
                <a:ea typeface="黑体" pitchFamily="2" charset="-122"/>
              </a:rPr>
              <a:t>Ⅱ</a:t>
            </a:r>
            <a:r>
              <a:rPr lang="zh-CN" altLang="en-US" sz="2800" b="1" u="sng" dirty="0" smtClean="0">
                <a:solidFill>
                  <a:srgbClr val="008000"/>
                </a:solidFill>
                <a:latin typeface="Times New Roman" pitchFamily="18" charset="0"/>
                <a:ea typeface="黑体" pitchFamily="2" charset="-122"/>
              </a:rPr>
              <a:t>超导腔</a:t>
            </a:r>
            <a:r>
              <a:rPr lang="zh-CN" altLang="en-US" sz="2800" b="1" u="sng" dirty="0" smtClean="0">
                <a:solidFill>
                  <a:srgbClr val="008000"/>
                </a:solidFill>
                <a:latin typeface="黑体" pitchFamily="2" charset="-122"/>
                <a:ea typeface="黑体" pitchFamily="2" charset="-122"/>
              </a:rPr>
              <a:t>低温</a:t>
            </a:r>
            <a:r>
              <a:rPr lang="zh-CN" altLang="en-US" sz="2800" b="1" u="sng" dirty="0">
                <a:solidFill>
                  <a:srgbClr val="008000"/>
                </a:solidFill>
                <a:latin typeface="黑体" pitchFamily="2" charset="-122"/>
                <a:ea typeface="黑体" pitchFamily="2" charset="-122"/>
              </a:rPr>
              <a:t>运行状态统计</a:t>
            </a:r>
          </a:p>
        </p:txBody>
      </p:sp>
      <p:sp>
        <p:nvSpPr>
          <p:cNvPr id="9" name="Rectangle 17"/>
          <p:cNvSpPr>
            <a:spLocks noChangeArrowheads="1"/>
          </p:cNvSpPr>
          <p:nvPr/>
        </p:nvSpPr>
        <p:spPr bwMode="auto">
          <a:xfrm>
            <a:off x="2057400" y="6400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indent="266700">
              <a:tabLst>
                <a:tab pos="533400" algn="l"/>
              </a:tabLst>
            </a:pPr>
            <a:r>
              <a:rPr lang="zh-CN" altLang="en-US" sz="2400" dirty="0" smtClean="0">
                <a:latin typeface="华文楷体" pitchFamily="2" charset="-122"/>
                <a:ea typeface="华文楷体" pitchFamily="2" charset="-122"/>
              </a:rPr>
              <a:t>超导腔侧低温系统年度运行效率</a:t>
            </a:r>
            <a:endParaRPr lang="zh-CN" altLang="en-US" sz="2400" dirty="0">
              <a:latin typeface="华文楷体" pitchFamily="2" charset="-122"/>
              <a:ea typeface="华文楷体" pitchFamily="2"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22437"/>
            <a:ext cx="6553200" cy="474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323850" y="1219200"/>
            <a:ext cx="8058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r>
              <a:rPr lang="en-US" altLang="zh-CN" sz="2800" b="1" u="sng" dirty="0" smtClean="0">
                <a:solidFill>
                  <a:srgbClr val="008000"/>
                </a:solidFill>
                <a:latin typeface="Times New Roman" pitchFamily="18" charset="0"/>
                <a:ea typeface="黑体" pitchFamily="2" charset="-122"/>
              </a:rPr>
              <a:t>BEPC</a:t>
            </a:r>
            <a:r>
              <a:rPr lang="en-US" altLang="en-US" sz="2800" b="1" u="sng" dirty="0" smtClean="0">
                <a:solidFill>
                  <a:srgbClr val="008000"/>
                </a:solidFill>
                <a:latin typeface="Times New Roman" pitchFamily="18" charset="0"/>
                <a:ea typeface="黑体" pitchFamily="2" charset="-122"/>
              </a:rPr>
              <a:t>Ⅱ</a:t>
            </a:r>
            <a:r>
              <a:rPr lang="zh-CN" altLang="en-US" sz="2800" b="1" u="sng" dirty="0" smtClean="0">
                <a:solidFill>
                  <a:srgbClr val="008000"/>
                </a:solidFill>
                <a:latin typeface="黑体" pitchFamily="2" charset="-122"/>
                <a:ea typeface="黑体" pitchFamily="2" charset="-122"/>
              </a:rPr>
              <a:t>低温运行总运行效率</a:t>
            </a:r>
            <a:endParaRPr lang="zh-CN" altLang="en-US" sz="2800" b="1" u="sng" dirty="0">
              <a:solidFill>
                <a:srgbClr val="008000"/>
              </a:solidFill>
              <a:latin typeface="黑体" pitchFamily="2" charset="-122"/>
              <a:ea typeface="黑体" pitchFamily="2" charset="-122"/>
            </a:endParaRPr>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042" y="3313494"/>
            <a:ext cx="4092158" cy="285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67200" y="1968400"/>
            <a:ext cx="4732556" cy="327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7"/>
          <p:cNvSpPr>
            <a:spLocks noChangeArrowheads="1"/>
          </p:cNvSpPr>
          <p:nvPr/>
        </p:nvSpPr>
        <p:spPr bwMode="auto">
          <a:xfrm>
            <a:off x="0" y="6153090"/>
            <a:ext cx="464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indent="266700">
              <a:tabLst>
                <a:tab pos="533400" algn="l"/>
              </a:tabLst>
            </a:pPr>
            <a:r>
              <a:rPr lang="en-US" altLang="zh-CN" sz="2000" dirty="0" smtClean="0">
                <a:latin typeface="华文楷体" pitchFamily="2" charset="-122"/>
                <a:ea typeface="华文楷体" pitchFamily="2" charset="-122"/>
              </a:rPr>
              <a:t>2011-2012</a:t>
            </a:r>
            <a:r>
              <a:rPr lang="zh-CN" altLang="en-US" sz="2000" dirty="0" smtClean="0">
                <a:latin typeface="华文楷体" pitchFamily="2" charset="-122"/>
                <a:ea typeface="华文楷体" pitchFamily="2" charset="-122"/>
              </a:rPr>
              <a:t>低温系统运行总效率</a:t>
            </a:r>
            <a:r>
              <a:rPr lang="en-US" altLang="zh-CN" sz="2000" dirty="0" smtClean="0">
                <a:latin typeface="华文楷体" pitchFamily="2" charset="-122"/>
                <a:ea typeface="华文楷体" pitchFamily="2" charset="-122"/>
              </a:rPr>
              <a:t>94.82%</a:t>
            </a:r>
            <a:endParaRPr lang="zh-CN" altLang="en-US" sz="2000" dirty="0">
              <a:latin typeface="华文楷体" pitchFamily="2" charset="-122"/>
              <a:ea typeface="华文楷体" pitchFamily="2" charset="-122"/>
            </a:endParaRPr>
          </a:p>
        </p:txBody>
      </p:sp>
      <p:sp>
        <p:nvSpPr>
          <p:cNvPr id="8" name="Rectangle 17"/>
          <p:cNvSpPr>
            <a:spLocks noChangeArrowheads="1"/>
          </p:cNvSpPr>
          <p:nvPr/>
        </p:nvSpPr>
        <p:spPr bwMode="auto">
          <a:xfrm>
            <a:off x="4419600" y="5391090"/>
            <a:ext cx="4679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indent="266700">
              <a:tabLst>
                <a:tab pos="533400" algn="l"/>
              </a:tabLst>
            </a:pPr>
            <a:r>
              <a:rPr lang="en-US" altLang="zh-CN" sz="2000" dirty="0" smtClean="0">
                <a:latin typeface="华文楷体" pitchFamily="2" charset="-122"/>
                <a:ea typeface="华文楷体" pitchFamily="2" charset="-122"/>
              </a:rPr>
              <a:t>2012-2013</a:t>
            </a:r>
            <a:r>
              <a:rPr lang="zh-CN" altLang="en-US" sz="2000" dirty="0">
                <a:latin typeface="华文楷体" pitchFamily="2" charset="-122"/>
                <a:ea typeface="华文楷体" pitchFamily="2" charset="-122"/>
              </a:rPr>
              <a:t>低温系统运行总效率</a:t>
            </a:r>
            <a:r>
              <a:rPr lang="en-US" altLang="zh-CN" sz="2000" dirty="0" smtClean="0">
                <a:latin typeface="华文楷体" pitchFamily="2" charset="-122"/>
                <a:ea typeface="华文楷体" pitchFamily="2" charset="-122"/>
              </a:rPr>
              <a:t>99.02%</a:t>
            </a:r>
            <a:endParaRPr lang="zh-CN" altLang="en-US" sz="2000" dirty="0">
              <a:latin typeface="华文楷体" pitchFamily="2" charset="-122"/>
              <a:ea typeface="华文楷体" pitchFamily="2" charset="-122"/>
            </a:endParaRPr>
          </a:p>
        </p:txBody>
      </p:sp>
      <p:sp>
        <p:nvSpPr>
          <p:cNvPr id="3" name="直角上箭头 2"/>
          <p:cNvSpPr/>
          <p:nvPr/>
        </p:nvSpPr>
        <p:spPr>
          <a:xfrm>
            <a:off x="4572000" y="5791201"/>
            <a:ext cx="4038600" cy="685800"/>
          </a:xfrm>
          <a:prstGeom prst="bentUp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466725" y="1052513"/>
            <a:ext cx="7491413" cy="533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pPr>
              <a:lnSpc>
                <a:spcPct val="100000"/>
              </a:lnSpc>
              <a:spcBef>
                <a:spcPct val="0"/>
              </a:spcBef>
            </a:pPr>
            <a:r>
              <a:rPr lang="zh-CN" altLang="en-US" sz="2800" b="1" u="sng">
                <a:solidFill>
                  <a:srgbClr val="008000"/>
                </a:solidFill>
                <a:latin typeface="黑体" pitchFamily="2" charset="-122"/>
                <a:ea typeface="黑体" pitchFamily="2" charset="-122"/>
              </a:rPr>
              <a:t>低温系统</a:t>
            </a:r>
            <a:r>
              <a:rPr lang="en-US" altLang="zh-CN" sz="2800" b="1" u="sng">
                <a:solidFill>
                  <a:srgbClr val="008000"/>
                </a:solidFill>
                <a:latin typeface="黑体" pitchFamily="2" charset="-122"/>
                <a:ea typeface="黑体" pitchFamily="2" charset="-122"/>
              </a:rPr>
              <a:t>2012-2013</a:t>
            </a:r>
            <a:r>
              <a:rPr lang="zh-CN" altLang="en-US" sz="2800" b="1" u="sng">
                <a:solidFill>
                  <a:srgbClr val="008000"/>
                </a:solidFill>
                <a:latin typeface="黑体" pitchFamily="2" charset="-122"/>
                <a:ea typeface="黑体" pitchFamily="2" charset="-122"/>
              </a:rPr>
              <a:t>运行年度故障统计</a:t>
            </a:r>
          </a:p>
        </p:txBody>
      </p:sp>
      <p:pic>
        <p:nvPicPr>
          <p:cNvPr id="22531" name="Picture 9"/>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750" y="1585913"/>
            <a:ext cx="6480175" cy="3240087"/>
          </a:xfrm>
          <a:prstGeom prst="rect">
            <a:avLst/>
          </a:prstGeom>
          <a:noFill/>
          <a:ln w="63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10"/>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9013" y="2057400"/>
            <a:ext cx="6478587" cy="3240088"/>
          </a:xfrm>
          <a:prstGeom prst="rect">
            <a:avLst/>
          </a:prstGeom>
          <a:noFill/>
          <a:ln w="63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11"/>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44625" y="2551112"/>
            <a:ext cx="6480175" cy="3240088"/>
          </a:xfrm>
          <a:prstGeom prst="rect">
            <a:avLst/>
          </a:prstGeom>
          <a:noFill/>
          <a:ln w="63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12"/>
          <p:cNvPicPr preferRelativeResize="0">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901825" y="3048000"/>
            <a:ext cx="6480175" cy="3240087"/>
          </a:xfrm>
          <a:prstGeom prst="rect">
            <a:avLst/>
          </a:prstGeom>
          <a:noFill/>
          <a:ln w="63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13"/>
          <p:cNvPicPr preferRelativeResize="0">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62200" y="3581400"/>
            <a:ext cx="6480175" cy="3240088"/>
          </a:xfrm>
          <a:prstGeom prst="rect">
            <a:avLst/>
          </a:prstGeom>
          <a:noFill/>
          <a:ln w="63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p:cNvSpPr>
            <a:spLocks noChangeArrowheads="1"/>
          </p:cNvSpPr>
          <p:nvPr/>
        </p:nvSpPr>
        <p:spPr bwMode="auto">
          <a:xfrm>
            <a:off x="1066800" y="6334125"/>
            <a:ext cx="6477000" cy="447675"/>
          </a:xfrm>
          <a:prstGeom prst="rect">
            <a:avLst/>
          </a:prstGeom>
          <a:solidFill>
            <a:srgbClr val="CCFFFF"/>
          </a:solidFill>
          <a:ln w="9525">
            <a:noFill/>
            <a:miter lim="800000"/>
            <a:headEnd/>
            <a:tailEnd/>
          </a:ln>
        </p:spPr>
        <p:txBody>
          <a:bodyPr anchor="ctr"/>
          <a:lstStyle/>
          <a:p>
            <a:pPr algn="ctr"/>
            <a:r>
              <a:rPr lang="zh-CN" altLang="en-US" sz="2200" b="1" smtClean="0"/>
              <a:t>故障共</a:t>
            </a:r>
            <a:r>
              <a:rPr lang="en-US" altLang="zh-CN" sz="2200" b="1" dirty="0" smtClean="0">
                <a:solidFill>
                  <a:srgbClr val="FF0000"/>
                </a:solidFill>
              </a:rPr>
              <a:t>118</a:t>
            </a:r>
            <a:r>
              <a:rPr lang="zh-CN" altLang="en-US" sz="2200" b="1" dirty="0" smtClean="0"/>
              <a:t>种，其中造成</a:t>
            </a:r>
            <a:r>
              <a:rPr lang="en-US" altLang="zh-CN" sz="2200" b="1" dirty="0" smtClean="0">
                <a:solidFill>
                  <a:srgbClr val="FF0000"/>
                </a:solidFill>
              </a:rPr>
              <a:t>5</a:t>
            </a:r>
            <a:r>
              <a:rPr lang="zh-CN" altLang="en-US" sz="2200" b="1" dirty="0" smtClean="0"/>
              <a:t>种造成了低温系统的停机</a:t>
            </a:r>
            <a:endParaRPr lang="zh-CN" altLang="en-US" sz="2200" b="1" dirty="0"/>
          </a:p>
        </p:txBody>
      </p:sp>
      <p:sp>
        <p:nvSpPr>
          <p:cNvPr id="10"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231935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23850" y="1219200"/>
            <a:ext cx="80581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r>
              <a:rPr lang="en-US" altLang="zh-CN" sz="2800" b="1" u="sng">
                <a:solidFill>
                  <a:srgbClr val="008000"/>
                </a:solidFill>
                <a:latin typeface="Times New Roman" pitchFamily="18" charset="0"/>
                <a:ea typeface="黑体" pitchFamily="2" charset="-122"/>
              </a:rPr>
              <a:t>BEPC</a:t>
            </a:r>
            <a:r>
              <a:rPr lang="en-US" altLang="en-US" sz="2800" b="1" u="sng">
                <a:solidFill>
                  <a:srgbClr val="008000"/>
                </a:solidFill>
                <a:latin typeface="Times New Roman" pitchFamily="18" charset="0"/>
                <a:ea typeface="黑体" pitchFamily="2" charset="-122"/>
              </a:rPr>
              <a:t>Ⅱ</a:t>
            </a:r>
            <a:r>
              <a:rPr lang="zh-CN" altLang="en-US" sz="2800" b="1" u="sng">
                <a:solidFill>
                  <a:srgbClr val="008000"/>
                </a:solidFill>
                <a:latin typeface="黑体" pitchFamily="2" charset="-122"/>
                <a:ea typeface="黑体" pitchFamily="2" charset="-122"/>
              </a:rPr>
              <a:t>低温运行状态</a:t>
            </a:r>
          </a:p>
        </p:txBody>
      </p:sp>
      <p:sp>
        <p:nvSpPr>
          <p:cNvPr id="23555" name="Rectangle 17"/>
          <p:cNvSpPr>
            <a:spLocks noChangeArrowheads="1"/>
          </p:cNvSpPr>
          <p:nvPr/>
        </p:nvSpPr>
        <p:spPr bwMode="auto">
          <a:xfrm>
            <a:off x="2771775" y="2249488"/>
            <a:ext cx="3532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66700">
              <a:tabLst>
                <a:tab pos="533400" algn="l"/>
              </a:tabLst>
            </a:pPr>
            <a:r>
              <a:rPr lang="zh-CN" altLang="en-US" sz="2400">
                <a:latin typeface="华文楷体" pitchFamily="2" charset="-122"/>
                <a:ea typeface="华文楷体" pitchFamily="2" charset="-122"/>
              </a:rPr>
              <a:t>低温系统停机故障统计</a:t>
            </a:r>
          </a:p>
        </p:txBody>
      </p:sp>
      <p:pic>
        <p:nvPicPr>
          <p:cNvPr id="2355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798763"/>
            <a:ext cx="88455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588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609600" y="1066800"/>
            <a:ext cx="7491413" cy="533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r>
              <a:rPr lang="zh-CN" altLang="en-US" sz="2400" b="1" u="sng">
                <a:solidFill>
                  <a:srgbClr val="008000"/>
                </a:solidFill>
                <a:latin typeface="黑体" pitchFamily="2" charset="-122"/>
                <a:ea typeface="黑体" pitchFamily="2" charset="-122"/>
              </a:rPr>
              <a:t>主压缩机</a:t>
            </a:r>
            <a:r>
              <a:rPr lang="en-US" altLang="zh-CN" sz="2400" b="1" u="sng">
                <a:solidFill>
                  <a:srgbClr val="008000"/>
                </a:solidFill>
                <a:latin typeface="黑体" pitchFamily="2" charset="-122"/>
                <a:ea typeface="黑体" pitchFamily="2" charset="-122"/>
              </a:rPr>
              <a:t>A</a:t>
            </a:r>
            <a:r>
              <a:rPr lang="zh-CN" altLang="en-US" sz="2400" b="1" u="sng">
                <a:solidFill>
                  <a:srgbClr val="008000"/>
                </a:solidFill>
                <a:latin typeface="黑体" pitchFamily="2" charset="-122"/>
                <a:ea typeface="黑体" pitchFamily="2" charset="-122"/>
              </a:rPr>
              <a:t>变频器故障</a:t>
            </a:r>
          </a:p>
        </p:txBody>
      </p:sp>
      <p:grpSp>
        <p:nvGrpSpPr>
          <p:cNvPr id="24579" name="组合 10"/>
          <p:cNvGrpSpPr>
            <a:grpSpLocks/>
          </p:cNvGrpSpPr>
          <p:nvPr/>
        </p:nvGrpSpPr>
        <p:grpSpPr bwMode="auto">
          <a:xfrm>
            <a:off x="179388" y="1663700"/>
            <a:ext cx="8785225" cy="4995863"/>
            <a:chOff x="250825" y="1844675"/>
            <a:chExt cx="8785225" cy="4995863"/>
          </a:xfrm>
        </p:grpSpPr>
        <p:pic>
          <p:nvPicPr>
            <p:cNvPr id="24581" name="Picture 4" descr="20120203压缩机FC故障"/>
            <p:cNvPicPr preferRelativeResize="0">
              <a:picLocks noChangeArrowheads="1"/>
            </p:cNvPicPr>
            <p:nvPr/>
          </p:nvPicPr>
          <p:blipFill>
            <a:blip r:embed="rId2">
              <a:extLst>
                <a:ext uri="{28A0092B-C50C-407E-A947-70E740481C1C}">
                  <a14:useLocalDpi xmlns:a14="http://schemas.microsoft.com/office/drawing/2010/main" val="0"/>
                </a:ext>
              </a:extLst>
            </a:blip>
            <a:srcRect l="14278" t="7495" r="11916"/>
            <a:stretch>
              <a:fillRect/>
            </a:stretch>
          </p:blipFill>
          <p:spPr bwMode="auto">
            <a:xfrm>
              <a:off x="250825" y="1844675"/>
              <a:ext cx="4464050" cy="49958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5" descr="C压机"/>
            <p:cNvPicPr>
              <a:picLocks noChangeAspect="1" noChangeArrowheads="1"/>
            </p:cNvPicPr>
            <p:nvPr/>
          </p:nvPicPr>
          <p:blipFill>
            <a:blip r:embed="rId3" cstate="email">
              <a:extLst>
                <a:ext uri="{28A0092B-C50C-407E-A947-70E740481C1C}">
                  <a14:useLocalDpi xmlns:a14="http://schemas.microsoft.com/office/drawing/2010/main" val="0"/>
                </a:ext>
              </a:extLst>
            </a:blip>
            <a:srcRect t="7222" r="18794" b="26"/>
            <a:stretch>
              <a:fillRect/>
            </a:stretch>
          </p:blipFill>
          <p:spPr bwMode="auto">
            <a:xfrm>
              <a:off x="3922713" y="1844675"/>
              <a:ext cx="5113337" cy="496887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24583" name="Picture 6" descr="201202062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056063"/>
              <a:ext cx="3671888" cy="275272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24584" name="Text Box 7"/>
            <p:cNvSpPr txBox="1">
              <a:spLocks noChangeArrowheads="1"/>
            </p:cNvSpPr>
            <p:nvPr/>
          </p:nvSpPr>
          <p:spPr bwMode="auto">
            <a:xfrm>
              <a:off x="3060700" y="3586163"/>
              <a:ext cx="93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200">
                  <a:solidFill>
                    <a:srgbClr val="FF0000"/>
                  </a:solidFill>
                </a:rPr>
                <a:t>压机故障信息提示</a:t>
              </a:r>
            </a:p>
          </p:txBody>
        </p:sp>
        <p:sp>
          <p:nvSpPr>
            <p:cNvPr id="24585" name="Line 8"/>
            <p:cNvSpPr>
              <a:spLocks noChangeShapeType="1"/>
            </p:cNvSpPr>
            <p:nvPr/>
          </p:nvSpPr>
          <p:spPr bwMode="auto">
            <a:xfrm flipH="1" flipV="1">
              <a:off x="2843213" y="3429000"/>
              <a:ext cx="288925" cy="287338"/>
            </a:xfrm>
            <a:prstGeom prst="line">
              <a:avLst/>
            </a:prstGeom>
            <a:noFill/>
            <a:ln w="381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6" name="Text Box 9"/>
            <p:cNvSpPr txBox="1">
              <a:spLocks noChangeArrowheads="1"/>
            </p:cNvSpPr>
            <p:nvPr/>
          </p:nvSpPr>
          <p:spPr bwMode="auto">
            <a:xfrm>
              <a:off x="468313" y="42926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200">
                  <a:solidFill>
                    <a:srgbClr val="FF0000"/>
                  </a:solidFill>
                </a:rPr>
                <a:t>备压机</a:t>
              </a:r>
              <a:r>
                <a:rPr lang="en-US" altLang="zh-CN" sz="1200">
                  <a:solidFill>
                    <a:srgbClr val="FF0000"/>
                  </a:solidFill>
                </a:rPr>
                <a:t>C</a:t>
              </a:r>
            </a:p>
          </p:txBody>
        </p:sp>
        <p:sp>
          <p:nvSpPr>
            <p:cNvPr id="24587" name="Text Box 10"/>
            <p:cNvSpPr txBox="1">
              <a:spLocks noChangeArrowheads="1"/>
            </p:cNvSpPr>
            <p:nvPr/>
          </p:nvSpPr>
          <p:spPr bwMode="auto">
            <a:xfrm>
              <a:off x="2843213" y="5300663"/>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200">
                  <a:solidFill>
                    <a:srgbClr val="FF0000"/>
                  </a:solidFill>
                </a:rPr>
                <a:t>压机</a:t>
              </a:r>
              <a:r>
                <a:rPr lang="en-US" altLang="zh-CN" sz="1200">
                  <a:solidFill>
                    <a:srgbClr val="FF0000"/>
                  </a:solidFill>
                </a:rPr>
                <a:t>A</a:t>
              </a:r>
            </a:p>
          </p:txBody>
        </p:sp>
        <p:sp>
          <p:nvSpPr>
            <p:cNvPr id="24588" name="Line 11"/>
            <p:cNvSpPr>
              <a:spLocks noChangeShapeType="1"/>
            </p:cNvSpPr>
            <p:nvPr/>
          </p:nvSpPr>
          <p:spPr bwMode="auto">
            <a:xfrm>
              <a:off x="973138" y="4508500"/>
              <a:ext cx="285750" cy="576263"/>
            </a:xfrm>
            <a:prstGeom prst="line">
              <a:avLst/>
            </a:prstGeom>
            <a:noFill/>
            <a:ln w="381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9" name="Line 12"/>
            <p:cNvSpPr>
              <a:spLocks noChangeShapeType="1"/>
            </p:cNvSpPr>
            <p:nvPr/>
          </p:nvSpPr>
          <p:spPr bwMode="auto">
            <a:xfrm flipH="1">
              <a:off x="3057525" y="4941888"/>
              <a:ext cx="146050" cy="358775"/>
            </a:xfrm>
            <a:prstGeom prst="line">
              <a:avLst/>
            </a:prstGeom>
            <a:noFill/>
            <a:ln w="381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90" name="Text Box 13"/>
            <p:cNvSpPr txBox="1">
              <a:spLocks noChangeArrowheads="1"/>
            </p:cNvSpPr>
            <p:nvPr/>
          </p:nvSpPr>
          <p:spPr bwMode="auto">
            <a:xfrm>
              <a:off x="6443663" y="6021388"/>
              <a:ext cx="1152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200">
                  <a:solidFill>
                    <a:srgbClr val="FF0000"/>
                  </a:solidFill>
                </a:rPr>
                <a:t>备</a:t>
              </a:r>
              <a:r>
                <a:rPr lang="en-US" altLang="zh-CN" sz="1200">
                  <a:solidFill>
                    <a:srgbClr val="FF0000"/>
                  </a:solidFill>
                </a:rPr>
                <a:t>C</a:t>
              </a:r>
              <a:r>
                <a:rPr lang="zh-CN" altLang="en-US" sz="1200">
                  <a:solidFill>
                    <a:srgbClr val="FF0000"/>
                  </a:solidFill>
                </a:rPr>
                <a:t>启动界面</a:t>
              </a:r>
            </a:p>
          </p:txBody>
        </p:sp>
        <p:sp>
          <p:nvSpPr>
            <p:cNvPr id="24591" name="Text Box 14"/>
            <p:cNvSpPr txBox="1">
              <a:spLocks noChangeArrowheads="1"/>
            </p:cNvSpPr>
            <p:nvPr/>
          </p:nvSpPr>
          <p:spPr bwMode="auto">
            <a:xfrm>
              <a:off x="4932363" y="2074863"/>
              <a:ext cx="1152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200">
                  <a:solidFill>
                    <a:srgbClr val="FF0000"/>
                  </a:solidFill>
                </a:rPr>
                <a:t>提示备机运行</a:t>
              </a:r>
            </a:p>
          </p:txBody>
        </p:sp>
        <p:sp>
          <p:nvSpPr>
            <p:cNvPr id="24592" name="Line 15"/>
            <p:cNvSpPr>
              <a:spLocks noChangeShapeType="1"/>
            </p:cNvSpPr>
            <p:nvPr/>
          </p:nvSpPr>
          <p:spPr bwMode="auto">
            <a:xfrm flipH="1" flipV="1">
              <a:off x="4716463" y="1989138"/>
              <a:ext cx="287337" cy="215900"/>
            </a:xfrm>
            <a:prstGeom prst="line">
              <a:avLst/>
            </a:prstGeom>
            <a:noFill/>
            <a:ln w="381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7"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204495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23" descr="D:\Djob\BEPCII的事\变频器A维修20121102-06\PB02006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56313" y="3249613"/>
            <a:ext cx="3059112"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图片 35" descr="D:\Djob\BEPCII的事\变频器A维修20121102-06\PB03009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03550" y="3248025"/>
            <a:ext cx="30607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图片 24" descr="D:\Djob\BEPCII的事\变频器A维修20121102-06\PB02006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750" y="3249613"/>
            <a:ext cx="3059113"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a:spLocks noChangeArrowheads="1"/>
          </p:cNvSpPr>
          <p:nvPr/>
        </p:nvSpPr>
        <p:spPr bwMode="auto">
          <a:xfrm>
            <a:off x="609600" y="1066800"/>
            <a:ext cx="7491413" cy="533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r>
              <a:rPr lang="zh-CN" altLang="en-US" sz="2400" b="1" u="sng">
                <a:solidFill>
                  <a:srgbClr val="008000"/>
                </a:solidFill>
                <a:latin typeface="黑体" pitchFamily="2" charset="-122"/>
                <a:ea typeface="黑体" pitchFamily="2" charset="-122"/>
              </a:rPr>
              <a:t>主压缩机</a:t>
            </a:r>
            <a:r>
              <a:rPr lang="en-US" altLang="zh-CN" sz="2400" b="1" u="sng">
                <a:solidFill>
                  <a:srgbClr val="008000"/>
                </a:solidFill>
                <a:latin typeface="黑体" pitchFamily="2" charset="-122"/>
                <a:ea typeface="黑体" pitchFamily="2" charset="-122"/>
              </a:rPr>
              <a:t>A</a:t>
            </a:r>
            <a:r>
              <a:rPr lang="zh-CN" altLang="en-US" sz="2400" b="1" u="sng">
                <a:solidFill>
                  <a:srgbClr val="008000"/>
                </a:solidFill>
                <a:latin typeface="黑体" pitchFamily="2" charset="-122"/>
                <a:ea typeface="黑体" pitchFamily="2" charset="-122"/>
              </a:rPr>
              <a:t>变频器故障</a:t>
            </a:r>
          </a:p>
        </p:txBody>
      </p:sp>
      <p:sp>
        <p:nvSpPr>
          <p:cNvPr id="25607" name="矩形 1"/>
          <p:cNvSpPr>
            <a:spLocks noChangeArrowheads="1"/>
          </p:cNvSpPr>
          <p:nvPr/>
        </p:nvSpPr>
        <p:spPr bwMode="auto">
          <a:xfrm>
            <a:off x="695325" y="1985963"/>
            <a:ext cx="7693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dirty="0"/>
              <a:t>该故障位输出为</a:t>
            </a:r>
            <a:r>
              <a:rPr lang="en-US" altLang="zh-CN" dirty="0"/>
              <a:t>1</a:t>
            </a:r>
            <a:r>
              <a:rPr lang="zh-CN" altLang="zh-CN" dirty="0"/>
              <a:t>时，变频器停车，变频器报</a:t>
            </a:r>
            <a:r>
              <a:rPr lang="en-US" altLang="zh-CN" dirty="0" err="1"/>
              <a:t>F149</a:t>
            </a:r>
            <a:r>
              <a:rPr lang="zh-CN" altLang="zh-CN" dirty="0"/>
              <a:t>，压机</a:t>
            </a:r>
            <a:r>
              <a:rPr lang="en-US" altLang="zh-CN" dirty="0"/>
              <a:t>sigma</a:t>
            </a:r>
            <a:r>
              <a:rPr lang="zh-CN" altLang="zh-CN" dirty="0"/>
              <a:t>控制面板上报变频器故障</a:t>
            </a:r>
            <a:r>
              <a:rPr lang="en-US" altLang="zh-CN" dirty="0"/>
              <a:t>FC</a:t>
            </a:r>
            <a:r>
              <a:rPr lang="zh-CN" altLang="en-US" dirty="0"/>
              <a:t>。</a:t>
            </a:r>
          </a:p>
        </p:txBody>
      </p:sp>
      <p:sp>
        <p:nvSpPr>
          <p:cNvPr id="25608" name="矩形 2"/>
          <p:cNvSpPr>
            <a:spLocks noChangeArrowheads="1"/>
          </p:cNvSpPr>
          <p:nvPr/>
        </p:nvSpPr>
        <p:spPr bwMode="auto">
          <a:xfrm>
            <a:off x="700088" y="1616075"/>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t>F149</a:t>
            </a:r>
            <a:r>
              <a:rPr lang="zh-CN" altLang="zh-CN"/>
              <a:t>故障</a:t>
            </a:r>
            <a:endParaRPr lang="zh-CN" altLang="en-US"/>
          </a:p>
        </p:txBody>
      </p:sp>
      <p:sp>
        <p:nvSpPr>
          <p:cNvPr id="25609" name="Text Box 15"/>
          <p:cNvSpPr txBox="1">
            <a:spLocks noChangeArrowheads="1"/>
          </p:cNvSpPr>
          <p:nvPr/>
        </p:nvSpPr>
        <p:spPr bwMode="auto">
          <a:xfrm>
            <a:off x="303213" y="3698875"/>
            <a:ext cx="228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600" b="1">
                <a:solidFill>
                  <a:srgbClr val="FF0000"/>
                </a:solidFill>
              </a:rPr>
              <a:t>旧</a:t>
            </a:r>
            <a:r>
              <a:rPr lang="en-US" altLang="zh-CN" sz="1600" b="1">
                <a:solidFill>
                  <a:srgbClr val="FF0000"/>
                </a:solidFill>
              </a:rPr>
              <a:t>IVI</a:t>
            </a:r>
            <a:r>
              <a:rPr lang="zh-CN" altLang="en-US" sz="1600" b="1">
                <a:solidFill>
                  <a:srgbClr val="FF0000"/>
                </a:solidFill>
              </a:rPr>
              <a:t>板</a:t>
            </a:r>
          </a:p>
        </p:txBody>
      </p:sp>
      <p:sp>
        <p:nvSpPr>
          <p:cNvPr id="25610" name="Line 16"/>
          <p:cNvSpPr>
            <a:spLocks noChangeShapeType="1"/>
          </p:cNvSpPr>
          <p:nvPr/>
        </p:nvSpPr>
        <p:spPr bwMode="auto">
          <a:xfrm>
            <a:off x="1408113" y="4003675"/>
            <a:ext cx="53340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1" name="Line 16"/>
          <p:cNvSpPr>
            <a:spLocks noChangeShapeType="1"/>
          </p:cNvSpPr>
          <p:nvPr/>
        </p:nvSpPr>
        <p:spPr bwMode="auto">
          <a:xfrm>
            <a:off x="1179513" y="5183188"/>
            <a:ext cx="533400" cy="304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2" name="Text Box 15"/>
          <p:cNvSpPr txBox="1">
            <a:spLocks noChangeArrowheads="1"/>
          </p:cNvSpPr>
          <p:nvPr/>
        </p:nvSpPr>
        <p:spPr bwMode="auto">
          <a:xfrm>
            <a:off x="212725" y="4811713"/>
            <a:ext cx="228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600" b="1">
                <a:solidFill>
                  <a:srgbClr val="FF0000"/>
                </a:solidFill>
              </a:rPr>
              <a:t>新</a:t>
            </a:r>
            <a:r>
              <a:rPr lang="en-US" altLang="zh-CN" sz="1600" b="1">
                <a:solidFill>
                  <a:srgbClr val="FF0000"/>
                </a:solidFill>
              </a:rPr>
              <a:t>IVI</a:t>
            </a:r>
            <a:r>
              <a:rPr lang="zh-CN" altLang="en-US" sz="1600" b="1">
                <a:solidFill>
                  <a:srgbClr val="FF0000"/>
                </a:solidFill>
              </a:rPr>
              <a:t>板</a:t>
            </a:r>
          </a:p>
        </p:txBody>
      </p:sp>
      <p:sp>
        <p:nvSpPr>
          <p:cNvPr id="25613" name="Text Box 15"/>
          <p:cNvSpPr txBox="1">
            <a:spLocks noChangeArrowheads="1"/>
          </p:cNvSpPr>
          <p:nvPr/>
        </p:nvSpPr>
        <p:spPr bwMode="auto">
          <a:xfrm>
            <a:off x="6424613" y="5829300"/>
            <a:ext cx="1276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600" b="1">
                <a:solidFill>
                  <a:srgbClr val="FF0000"/>
                </a:solidFill>
              </a:rPr>
              <a:t>旧电源板</a:t>
            </a:r>
          </a:p>
        </p:txBody>
      </p:sp>
      <p:sp>
        <p:nvSpPr>
          <p:cNvPr id="25614" name="Line 16"/>
          <p:cNvSpPr>
            <a:spLocks noChangeShapeType="1"/>
          </p:cNvSpPr>
          <p:nvPr/>
        </p:nvSpPr>
        <p:spPr bwMode="auto">
          <a:xfrm flipH="1" flipV="1">
            <a:off x="6694488" y="4981575"/>
            <a:ext cx="368300" cy="8477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5" name="Text Box 15"/>
          <p:cNvSpPr txBox="1">
            <a:spLocks noChangeArrowheads="1"/>
          </p:cNvSpPr>
          <p:nvPr/>
        </p:nvSpPr>
        <p:spPr bwMode="auto">
          <a:xfrm>
            <a:off x="7986713" y="5829300"/>
            <a:ext cx="10937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600" b="1">
                <a:solidFill>
                  <a:srgbClr val="FF0000"/>
                </a:solidFill>
              </a:rPr>
              <a:t>新电源板</a:t>
            </a:r>
          </a:p>
        </p:txBody>
      </p:sp>
      <p:sp>
        <p:nvSpPr>
          <p:cNvPr id="25616" name="Line 16"/>
          <p:cNvSpPr>
            <a:spLocks noChangeShapeType="1"/>
          </p:cNvSpPr>
          <p:nvPr/>
        </p:nvSpPr>
        <p:spPr bwMode="auto">
          <a:xfrm flipH="1" flipV="1">
            <a:off x="8350250" y="4970463"/>
            <a:ext cx="182563" cy="8588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617" name="矩形 33"/>
          <p:cNvSpPr>
            <a:spLocks noChangeArrowheads="1"/>
          </p:cNvSpPr>
          <p:nvPr/>
        </p:nvSpPr>
        <p:spPr bwMode="auto">
          <a:xfrm>
            <a:off x="3394075" y="6389688"/>
            <a:ext cx="2317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00FF"/>
                </a:solidFill>
              </a:rPr>
              <a:t>更换新的电路设备</a:t>
            </a:r>
          </a:p>
        </p:txBody>
      </p:sp>
      <p:sp>
        <p:nvSpPr>
          <p:cNvPr id="25618" name="矩形 34"/>
          <p:cNvSpPr>
            <a:spLocks noChangeArrowheads="1"/>
          </p:cNvSpPr>
          <p:nvPr/>
        </p:nvSpPr>
        <p:spPr bwMode="auto">
          <a:xfrm>
            <a:off x="746125" y="2674938"/>
            <a:ext cx="6924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t>检查设备过程中，对其他的相关电气设备进行了更换</a:t>
            </a:r>
          </a:p>
        </p:txBody>
      </p:sp>
      <p:sp>
        <p:nvSpPr>
          <p:cNvPr id="25619" name="Text Box 15"/>
          <p:cNvSpPr txBox="1">
            <a:spLocks noChangeArrowheads="1"/>
          </p:cNvSpPr>
          <p:nvPr/>
        </p:nvSpPr>
        <p:spPr bwMode="auto">
          <a:xfrm>
            <a:off x="3895725" y="3541713"/>
            <a:ext cx="1276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600" b="1">
                <a:solidFill>
                  <a:srgbClr val="FF0000"/>
                </a:solidFill>
              </a:rPr>
              <a:t>更换烧灼的电流互感器</a:t>
            </a:r>
          </a:p>
        </p:txBody>
      </p:sp>
      <p:sp>
        <p:nvSpPr>
          <p:cNvPr id="20"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311211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609600" y="1066800"/>
            <a:ext cx="7491413" cy="533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r>
              <a:rPr lang="zh-CN" altLang="en-US" sz="2400" b="1" u="sng">
                <a:solidFill>
                  <a:srgbClr val="008000"/>
                </a:solidFill>
                <a:latin typeface="黑体" pitchFamily="2" charset="-122"/>
                <a:ea typeface="黑体" pitchFamily="2" charset="-122"/>
              </a:rPr>
              <a:t>阀箱真空跳变</a:t>
            </a:r>
          </a:p>
        </p:txBody>
      </p:sp>
      <p:sp>
        <p:nvSpPr>
          <p:cNvPr id="26627" name="Rectangle 3"/>
          <p:cNvSpPr>
            <a:spLocks noChangeArrowheads="1"/>
          </p:cNvSpPr>
          <p:nvPr/>
        </p:nvSpPr>
        <p:spPr bwMode="auto">
          <a:xfrm>
            <a:off x="5994400" y="1898650"/>
            <a:ext cx="316865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20000"/>
              </a:lnSpc>
            </a:pPr>
            <a:r>
              <a:rPr lang="en-US" altLang="zh-CN" sz="2000" dirty="0">
                <a:latin typeface="宋体" charset="-122"/>
              </a:rPr>
              <a:t>2</a:t>
            </a:r>
            <a:r>
              <a:rPr lang="zh-CN" altLang="en-US" sz="2000" dirty="0">
                <a:latin typeface="宋体" charset="-122"/>
              </a:rPr>
              <a:t>月</a:t>
            </a:r>
            <a:r>
              <a:rPr lang="en-US" altLang="zh-CN" sz="2000" dirty="0">
                <a:latin typeface="宋体" charset="-122"/>
              </a:rPr>
              <a:t>10</a:t>
            </a:r>
            <a:r>
              <a:rPr lang="zh-CN" altLang="en-US" sz="2000" dirty="0">
                <a:latin typeface="宋体" charset="-122"/>
              </a:rPr>
              <a:t>日凌晨</a:t>
            </a:r>
            <a:r>
              <a:rPr lang="en-US" altLang="zh-CN" sz="2000" dirty="0">
                <a:latin typeface="宋体" charset="-122"/>
              </a:rPr>
              <a:t>0</a:t>
            </a:r>
            <a:r>
              <a:rPr lang="zh-CN" altLang="en-US" sz="2000" dirty="0">
                <a:latin typeface="宋体" charset="-122"/>
              </a:rPr>
              <a:t>点</a:t>
            </a:r>
            <a:r>
              <a:rPr lang="en-US" altLang="zh-CN" sz="2000" dirty="0">
                <a:latin typeface="宋体" charset="-122"/>
              </a:rPr>
              <a:t>8</a:t>
            </a:r>
            <a:r>
              <a:rPr lang="zh-CN" altLang="en-US" sz="2000" dirty="0">
                <a:latin typeface="宋体" charset="-122"/>
              </a:rPr>
              <a:t>分因隔热真空跳变导致制冷机停机。</a:t>
            </a:r>
            <a:endParaRPr lang="en-US" altLang="zh-CN" sz="2000" dirty="0">
              <a:latin typeface="宋体" charset="-122"/>
            </a:endParaRPr>
          </a:p>
          <a:p>
            <a:pPr>
              <a:lnSpc>
                <a:spcPct val="120000"/>
              </a:lnSpc>
            </a:pPr>
            <a:r>
              <a:rPr lang="en-US" altLang="zh-CN" sz="2000" dirty="0">
                <a:latin typeface="宋体" charset="-122"/>
              </a:rPr>
              <a:t>0</a:t>
            </a:r>
            <a:r>
              <a:rPr lang="zh-CN" altLang="en-US" sz="2000" dirty="0">
                <a:latin typeface="宋体" charset="-122"/>
              </a:rPr>
              <a:t>点</a:t>
            </a:r>
            <a:r>
              <a:rPr lang="en-US" altLang="zh-CN" sz="2000" dirty="0">
                <a:latin typeface="宋体" charset="-122"/>
              </a:rPr>
              <a:t>15</a:t>
            </a:r>
            <a:r>
              <a:rPr lang="zh-CN" altLang="en-US" sz="2000" dirty="0">
                <a:latin typeface="宋体" charset="-122"/>
              </a:rPr>
              <a:t>分，开启复温模式</a:t>
            </a:r>
            <a:endParaRPr lang="en-US" altLang="zh-CN" sz="2000" dirty="0">
              <a:latin typeface="宋体" charset="-122"/>
            </a:endParaRPr>
          </a:p>
          <a:p>
            <a:pPr>
              <a:lnSpc>
                <a:spcPct val="120000"/>
              </a:lnSpc>
            </a:pPr>
            <a:r>
              <a:rPr lang="en-US" altLang="zh-CN" sz="2000" dirty="0">
                <a:latin typeface="宋体" charset="-122"/>
              </a:rPr>
              <a:t>1</a:t>
            </a:r>
            <a:r>
              <a:rPr lang="zh-CN" altLang="en-US" sz="2000" dirty="0">
                <a:latin typeface="宋体" charset="-122"/>
              </a:rPr>
              <a:t>点</a:t>
            </a:r>
            <a:r>
              <a:rPr lang="en-US" altLang="zh-CN" sz="2000" dirty="0">
                <a:latin typeface="宋体" charset="-122"/>
              </a:rPr>
              <a:t>15</a:t>
            </a:r>
            <a:r>
              <a:rPr lang="zh-CN" altLang="en-US" sz="2000" dirty="0">
                <a:latin typeface="宋体" charset="-122"/>
              </a:rPr>
              <a:t>分，开启制冷模式</a:t>
            </a:r>
            <a:endParaRPr lang="en-US" altLang="zh-CN" sz="2000" dirty="0">
              <a:latin typeface="宋体" charset="-122"/>
            </a:endParaRPr>
          </a:p>
          <a:p>
            <a:pPr>
              <a:lnSpc>
                <a:spcPct val="120000"/>
              </a:lnSpc>
            </a:pPr>
            <a:r>
              <a:rPr lang="en-US" altLang="zh-CN" sz="2000" dirty="0">
                <a:latin typeface="宋体" charset="-122"/>
              </a:rPr>
              <a:t>3</a:t>
            </a:r>
            <a:r>
              <a:rPr lang="zh-CN" altLang="en-US" sz="2000" dirty="0">
                <a:latin typeface="宋体" charset="-122"/>
              </a:rPr>
              <a:t>点</a:t>
            </a:r>
            <a:r>
              <a:rPr lang="en-US" altLang="zh-CN" sz="2000" dirty="0">
                <a:latin typeface="宋体" charset="-122"/>
              </a:rPr>
              <a:t>45</a:t>
            </a:r>
            <a:r>
              <a:rPr lang="zh-CN" altLang="en-US" sz="2000" dirty="0">
                <a:latin typeface="宋体" charset="-122"/>
              </a:rPr>
              <a:t>分，开始磁铁降温</a:t>
            </a:r>
            <a:endParaRPr lang="en-US" altLang="zh-CN" sz="2000" dirty="0">
              <a:latin typeface="宋体" charset="-122"/>
            </a:endParaRPr>
          </a:p>
          <a:p>
            <a:pPr>
              <a:lnSpc>
                <a:spcPct val="120000"/>
              </a:lnSpc>
            </a:pPr>
            <a:r>
              <a:rPr lang="en-US" altLang="zh-CN" sz="2000" dirty="0">
                <a:latin typeface="宋体" charset="-122"/>
              </a:rPr>
              <a:t>6</a:t>
            </a:r>
            <a:r>
              <a:rPr lang="zh-CN" altLang="en-US" sz="2000" dirty="0">
                <a:latin typeface="宋体" charset="-122"/>
              </a:rPr>
              <a:t>点</a:t>
            </a:r>
            <a:r>
              <a:rPr lang="en-US" altLang="zh-CN" sz="2000" dirty="0">
                <a:latin typeface="宋体" charset="-122"/>
              </a:rPr>
              <a:t>50</a:t>
            </a:r>
            <a:r>
              <a:rPr lang="zh-CN" altLang="en-US" sz="2000" dirty="0">
                <a:latin typeface="宋体" charset="-122"/>
              </a:rPr>
              <a:t>分，切到主路循环</a:t>
            </a:r>
            <a:endParaRPr lang="en-US" altLang="zh-CN" sz="2000" dirty="0">
              <a:latin typeface="宋体" charset="-122"/>
            </a:endParaRPr>
          </a:p>
          <a:p>
            <a:pPr>
              <a:lnSpc>
                <a:spcPct val="120000"/>
              </a:lnSpc>
            </a:pPr>
            <a:r>
              <a:rPr lang="en-US" altLang="zh-CN" sz="2000" dirty="0">
                <a:latin typeface="宋体" charset="-122"/>
              </a:rPr>
              <a:t>10</a:t>
            </a:r>
            <a:r>
              <a:rPr lang="zh-CN" altLang="en-US" sz="2000" dirty="0">
                <a:latin typeface="宋体" charset="-122"/>
              </a:rPr>
              <a:t>点低温系统恢复，发送三块磁铁低温</a:t>
            </a:r>
            <a:r>
              <a:rPr lang="en-US" altLang="zh-CN" sz="2000" dirty="0">
                <a:latin typeface="宋体" charset="-122"/>
              </a:rPr>
              <a:t>READY</a:t>
            </a:r>
            <a:r>
              <a:rPr lang="zh-CN" altLang="en-US" sz="2000" dirty="0">
                <a:latin typeface="宋体" charset="-122"/>
              </a:rPr>
              <a:t>信号。</a:t>
            </a:r>
            <a:endParaRPr lang="en-US" altLang="zh-CN" sz="2000" dirty="0">
              <a:latin typeface="宋体" charset="-122"/>
            </a:endParaRPr>
          </a:p>
          <a:p>
            <a:pPr>
              <a:lnSpc>
                <a:spcPct val="120000"/>
              </a:lnSpc>
            </a:pPr>
            <a:r>
              <a:rPr lang="en-US" altLang="zh-CN" sz="2000" dirty="0">
                <a:latin typeface="宋体" charset="-122"/>
              </a:rPr>
              <a:t>13</a:t>
            </a:r>
            <a:r>
              <a:rPr lang="zh-CN" altLang="en-US" sz="2000" dirty="0">
                <a:latin typeface="宋体" charset="-122"/>
              </a:rPr>
              <a:t>点</a:t>
            </a:r>
            <a:r>
              <a:rPr lang="en-US" altLang="zh-CN" sz="2000" dirty="0">
                <a:latin typeface="宋体" charset="-122"/>
              </a:rPr>
              <a:t>50</a:t>
            </a:r>
            <a:r>
              <a:rPr lang="zh-CN" altLang="en-US" sz="2000" dirty="0">
                <a:latin typeface="宋体" charset="-122"/>
              </a:rPr>
              <a:t>分，谱仪</a:t>
            </a:r>
            <a:r>
              <a:rPr lang="en-US" altLang="zh-CN" sz="2000" dirty="0" err="1">
                <a:latin typeface="宋体" charset="-122"/>
              </a:rPr>
              <a:t>SSM</a:t>
            </a:r>
            <a:r>
              <a:rPr lang="zh-CN" altLang="en-US" sz="2000" dirty="0">
                <a:latin typeface="宋体" charset="-122"/>
              </a:rPr>
              <a:t>磁铁加到满电流</a:t>
            </a:r>
            <a:r>
              <a:rPr lang="en-US" altLang="zh-CN" sz="2000" dirty="0" err="1">
                <a:latin typeface="宋体" charset="-122"/>
              </a:rPr>
              <a:t>3370A</a:t>
            </a:r>
            <a:r>
              <a:rPr lang="zh-CN" altLang="en-US" sz="2000" dirty="0">
                <a:latin typeface="宋体" charset="-122"/>
              </a:rPr>
              <a:t>。</a:t>
            </a:r>
            <a:endParaRPr lang="en-US" altLang="zh-CN" sz="2000" dirty="0">
              <a:latin typeface="宋体" charset="-122"/>
            </a:endParaRPr>
          </a:p>
        </p:txBody>
      </p:sp>
      <p:pic>
        <p:nvPicPr>
          <p:cNvPr id="26628" name="图片 3"/>
          <p:cNvPicPr>
            <a:picLocks noChangeAspect="1" noChangeArrowheads="1"/>
          </p:cNvPicPr>
          <p:nvPr/>
        </p:nvPicPr>
        <p:blipFill>
          <a:blip r:embed="rId3" cstate="email">
            <a:extLst>
              <a:ext uri="{28A0092B-C50C-407E-A947-70E740481C1C}">
                <a14:useLocalDpi xmlns:a14="http://schemas.microsoft.com/office/drawing/2010/main" val="0"/>
              </a:ext>
            </a:extLst>
          </a:blip>
          <a:srcRect t="2251" r="2815" b="11237"/>
          <a:stretch>
            <a:fillRect/>
          </a:stretch>
        </p:blipFill>
        <p:spPr bwMode="auto">
          <a:xfrm>
            <a:off x="161925" y="1600200"/>
            <a:ext cx="576103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Line 7"/>
          <p:cNvSpPr>
            <a:spLocks noChangeShapeType="1"/>
          </p:cNvSpPr>
          <p:nvPr/>
        </p:nvSpPr>
        <p:spPr bwMode="auto">
          <a:xfrm>
            <a:off x="1355725" y="5472113"/>
            <a:ext cx="325438" cy="984250"/>
          </a:xfrm>
          <a:prstGeom prst="line">
            <a:avLst/>
          </a:prstGeom>
          <a:noFill/>
          <a:ln w="381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30" name="Text Box 6"/>
          <p:cNvSpPr txBox="1">
            <a:spLocks noChangeArrowheads="1"/>
          </p:cNvSpPr>
          <p:nvPr/>
        </p:nvSpPr>
        <p:spPr bwMode="auto">
          <a:xfrm>
            <a:off x="1003300" y="5199063"/>
            <a:ext cx="12668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200">
                <a:solidFill>
                  <a:srgbClr val="FF0000"/>
                </a:solidFill>
              </a:rPr>
              <a:t>隔热真空变化</a:t>
            </a:r>
          </a:p>
        </p:txBody>
      </p:sp>
      <p:sp>
        <p:nvSpPr>
          <p:cNvPr id="26631" name="Line 7"/>
          <p:cNvSpPr>
            <a:spLocks noChangeShapeType="1"/>
          </p:cNvSpPr>
          <p:nvPr/>
        </p:nvSpPr>
        <p:spPr bwMode="auto">
          <a:xfrm flipH="1">
            <a:off x="2665413" y="5335588"/>
            <a:ext cx="446087" cy="1087437"/>
          </a:xfrm>
          <a:prstGeom prst="line">
            <a:avLst/>
          </a:prstGeom>
          <a:noFill/>
          <a:ln w="381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632" name="Text Box 6"/>
          <p:cNvSpPr txBox="1">
            <a:spLocks noChangeArrowheads="1"/>
          </p:cNvSpPr>
          <p:nvPr/>
        </p:nvSpPr>
        <p:spPr bwMode="auto">
          <a:xfrm>
            <a:off x="2830513" y="4678363"/>
            <a:ext cx="12652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200">
                <a:solidFill>
                  <a:srgbClr val="FF0000"/>
                </a:solidFill>
              </a:rPr>
              <a:t>隔热真空跳变后，压力等参数变化，制冷机停机。</a:t>
            </a:r>
          </a:p>
        </p:txBody>
      </p:sp>
      <p:sp>
        <p:nvSpPr>
          <p:cNvPr id="10"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322660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35000" y="404813"/>
            <a:ext cx="7848600" cy="79216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4000" dirty="0">
                <a:ea typeface="黑体" pitchFamily="2" charset="-122"/>
              </a:rPr>
              <a:t>主要内容</a:t>
            </a:r>
          </a:p>
        </p:txBody>
      </p:sp>
      <p:sp>
        <p:nvSpPr>
          <p:cNvPr id="5123" name="Rectangle 3"/>
          <p:cNvSpPr>
            <a:spLocks noChangeArrowheads="1"/>
          </p:cNvSpPr>
          <p:nvPr/>
        </p:nvSpPr>
        <p:spPr bwMode="auto">
          <a:xfrm>
            <a:off x="685800" y="1676400"/>
            <a:ext cx="75438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p>
            <a:pPr>
              <a:lnSpc>
                <a:spcPct val="250000"/>
              </a:lnSpc>
            </a:pPr>
            <a:r>
              <a:rPr lang="zh-CN" altLang="en-US" sz="2800" dirty="0">
                <a:latin typeface="黑体" pitchFamily="2" charset="-122"/>
                <a:ea typeface="黑体" pitchFamily="2" charset="-122"/>
              </a:rPr>
              <a:t>一</a:t>
            </a:r>
            <a:r>
              <a:rPr lang="zh-CN" altLang="en-US" sz="2800" dirty="0" smtClean="0">
                <a:latin typeface="黑体" pitchFamily="2" charset="-122"/>
                <a:ea typeface="黑体" pitchFamily="2" charset="-122"/>
              </a:rPr>
              <a:t>、</a:t>
            </a:r>
            <a:r>
              <a:rPr lang="en-US" altLang="zh-CN" sz="2800" dirty="0" smtClean="0">
                <a:latin typeface="黑体" pitchFamily="2" charset="-122"/>
                <a:ea typeface="黑体" pitchFamily="2" charset="-122"/>
              </a:rPr>
              <a:t>2012</a:t>
            </a:r>
            <a:r>
              <a:rPr lang="zh-CN" altLang="en-US" sz="2800" dirty="0" smtClean="0">
                <a:latin typeface="黑体" pitchFamily="2" charset="-122"/>
                <a:ea typeface="黑体" pitchFamily="2" charset="-122"/>
              </a:rPr>
              <a:t>年夏季检修情况</a:t>
            </a:r>
            <a:endParaRPr lang="zh-CN" altLang="en-US" sz="2800" dirty="0">
              <a:latin typeface="黑体" pitchFamily="2" charset="-122"/>
              <a:ea typeface="黑体" pitchFamily="2" charset="-122"/>
            </a:endParaRPr>
          </a:p>
          <a:p>
            <a:pPr>
              <a:lnSpc>
                <a:spcPct val="250000"/>
              </a:lnSpc>
            </a:pPr>
            <a:r>
              <a:rPr lang="zh-CN" altLang="en-US" sz="2800" dirty="0">
                <a:latin typeface="黑体" pitchFamily="2" charset="-122"/>
                <a:ea typeface="黑体" pitchFamily="2" charset="-122"/>
              </a:rPr>
              <a:t>二、本轮低温系统</a:t>
            </a:r>
            <a:r>
              <a:rPr lang="zh-CN" altLang="en-US" sz="2800" dirty="0" smtClean="0">
                <a:latin typeface="黑体" pitchFamily="2" charset="-122"/>
                <a:ea typeface="黑体" pitchFamily="2" charset="-122"/>
              </a:rPr>
              <a:t>运行情况总结</a:t>
            </a:r>
            <a:endParaRPr lang="en-US" altLang="zh-CN" sz="2800" dirty="0" smtClean="0">
              <a:latin typeface="黑体" pitchFamily="2" charset="-122"/>
              <a:ea typeface="黑体" pitchFamily="2" charset="-122"/>
            </a:endParaRPr>
          </a:p>
          <a:p>
            <a:pPr>
              <a:lnSpc>
                <a:spcPct val="250000"/>
              </a:lnSpc>
            </a:pPr>
            <a:r>
              <a:rPr lang="zh-CN" altLang="en-US" sz="2800" dirty="0" smtClean="0">
                <a:latin typeface="黑体" pitchFamily="2" charset="-122"/>
                <a:ea typeface="黑体" pitchFamily="2" charset="-122"/>
              </a:rPr>
              <a:t>三</a:t>
            </a:r>
            <a:r>
              <a:rPr lang="zh-CN" altLang="en-US" sz="2800" dirty="0" smtClean="0">
                <a:latin typeface="黑体" pitchFamily="2" charset="-122"/>
                <a:ea typeface="黑体" pitchFamily="2" charset="-122"/>
              </a:rPr>
              <a:t>、</a:t>
            </a:r>
            <a:r>
              <a:rPr lang="zh-CN" altLang="en-US" sz="2800" dirty="0" smtClean="0">
                <a:latin typeface="黑体" pitchFamily="2" charset="-122"/>
                <a:ea typeface="黑体" pitchFamily="2" charset="-122"/>
              </a:rPr>
              <a:t>下</a:t>
            </a:r>
            <a:r>
              <a:rPr lang="zh-CN" altLang="en-US" sz="2800" dirty="0">
                <a:latin typeface="黑体" pitchFamily="2" charset="-122"/>
                <a:ea typeface="黑体" pitchFamily="2" charset="-122"/>
              </a:rPr>
              <a:t>阶段</a:t>
            </a:r>
            <a:r>
              <a:rPr lang="zh-CN" altLang="en-US" sz="2800" dirty="0" smtClean="0">
                <a:latin typeface="黑体" pitchFamily="2" charset="-122"/>
                <a:ea typeface="黑体" pitchFamily="2" charset="-122"/>
              </a:rPr>
              <a:t>运行难点</a:t>
            </a:r>
            <a:endParaRPr lang="en-US" altLang="zh-CN" sz="2800" dirty="0" smtClean="0">
              <a:latin typeface="黑体" pitchFamily="2" charset="-122"/>
              <a:ea typeface="黑体"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609600" y="1066800"/>
            <a:ext cx="7491413" cy="533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r>
              <a:rPr lang="zh-CN" altLang="en-US" sz="2400" b="1" u="sng">
                <a:solidFill>
                  <a:srgbClr val="008000"/>
                </a:solidFill>
                <a:latin typeface="黑体" pitchFamily="2" charset="-122"/>
                <a:ea typeface="黑体" pitchFamily="2" charset="-122"/>
              </a:rPr>
              <a:t>阀箱真空跳变</a:t>
            </a:r>
          </a:p>
        </p:txBody>
      </p:sp>
      <p:pic>
        <p:nvPicPr>
          <p:cNvPr id="56322" name="Picture 2" descr="D:\gz\图\照片\09暑期检修\IMG_211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4938808" y="1635521"/>
            <a:ext cx="3406934" cy="4140552"/>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2765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1800" y="2001838"/>
            <a:ext cx="41402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Line 7"/>
          <p:cNvSpPr>
            <a:spLocks noChangeShapeType="1"/>
          </p:cNvSpPr>
          <p:nvPr/>
        </p:nvSpPr>
        <p:spPr bwMode="auto">
          <a:xfrm flipH="1" flipV="1">
            <a:off x="1692275" y="4792663"/>
            <a:ext cx="809625" cy="1158875"/>
          </a:xfrm>
          <a:prstGeom prst="line">
            <a:avLst/>
          </a:prstGeom>
          <a:noFill/>
          <a:ln w="381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654" name="Text Box 6"/>
          <p:cNvSpPr txBox="1">
            <a:spLocks noChangeArrowheads="1"/>
          </p:cNvSpPr>
          <p:nvPr/>
        </p:nvSpPr>
        <p:spPr bwMode="auto">
          <a:xfrm>
            <a:off x="2513013" y="5859463"/>
            <a:ext cx="184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en-US" altLang="zh-CN" sz="1600">
                <a:solidFill>
                  <a:srgbClr val="FF0000"/>
                </a:solidFill>
              </a:rPr>
              <a:t>1000L</a:t>
            </a:r>
            <a:r>
              <a:rPr lang="zh-CN" altLang="en-US" sz="1600">
                <a:solidFill>
                  <a:srgbClr val="FF0000"/>
                </a:solidFill>
              </a:rPr>
              <a:t>杜瓦阀箱的真空还在</a:t>
            </a:r>
            <a:r>
              <a:rPr lang="en-US" altLang="zh-CN" sz="1600">
                <a:solidFill>
                  <a:srgbClr val="FF0000"/>
                </a:solidFill>
              </a:rPr>
              <a:t>-3</a:t>
            </a:r>
            <a:r>
              <a:rPr lang="zh-CN" altLang="en-US" sz="1600">
                <a:solidFill>
                  <a:srgbClr val="FF0000"/>
                </a:solidFill>
              </a:rPr>
              <a:t>量级</a:t>
            </a:r>
          </a:p>
        </p:txBody>
      </p:sp>
      <p:sp>
        <p:nvSpPr>
          <p:cNvPr id="27655" name="Text Box 6"/>
          <p:cNvSpPr txBox="1">
            <a:spLocks noChangeArrowheads="1"/>
          </p:cNvSpPr>
          <p:nvPr/>
        </p:nvSpPr>
        <p:spPr bwMode="auto">
          <a:xfrm>
            <a:off x="5364163" y="5859463"/>
            <a:ext cx="271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600">
                <a:solidFill>
                  <a:srgbClr val="FF0000"/>
                </a:solidFill>
              </a:rPr>
              <a:t>在夏季检修期间进行内外检漏和波纹管检查彻底处理</a:t>
            </a:r>
          </a:p>
        </p:txBody>
      </p:sp>
      <p:sp>
        <p:nvSpPr>
          <p:cNvPr id="9"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307479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1"/>
          <p:cNvPicPr preferRelativeResize="0">
            <a:picLocks noChangeArrowheads="1"/>
          </p:cNvPicPr>
          <p:nvPr/>
        </p:nvPicPr>
        <p:blipFill>
          <a:blip r:embed="rId3" cstate="email">
            <a:extLst>
              <a:ext uri="{28A0092B-C50C-407E-A947-70E740481C1C}">
                <a14:useLocalDpi xmlns:a14="http://schemas.microsoft.com/office/drawing/2010/main" val="0"/>
              </a:ext>
            </a:extLst>
          </a:blip>
          <a:srcRect l="7588" r="4655"/>
          <a:stretch>
            <a:fillRect/>
          </a:stretch>
        </p:blipFill>
        <p:spPr bwMode="auto">
          <a:xfrm>
            <a:off x="250825" y="3933825"/>
            <a:ext cx="432117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46600" y="3573463"/>
            <a:ext cx="4319588"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2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579563"/>
            <a:ext cx="431958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矩形 1"/>
          <p:cNvSpPr>
            <a:spLocks noChangeArrowheads="1"/>
          </p:cNvSpPr>
          <p:nvPr/>
        </p:nvSpPr>
        <p:spPr bwMode="auto">
          <a:xfrm>
            <a:off x="1979613" y="5780088"/>
            <a:ext cx="5184775" cy="92333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dirty="0">
                <a:solidFill>
                  <a:srgbClr val="0000FF"/>
                </a:solidFill>
              </a:rPr>
              <a:t>发现是风机短路，造成漏电保护空开跳闸</a:t>
            </a:r>
            <a:endParaRPr lang="en-US" altLang="zh-CN" dirty="0">
              <a:solidFill>
                <a:srgbClr val="0000FF"/>
              </a:solidFill>
            </a:endParaRPr>
          </a:p>
          <a:p>
            <a:r>
              <a:rPr lang="zh-CN" altLang="en-US" dirty="0">
                <a:solidFill>
                  <a:srgbClr val="0000FF"/>
                </a:solidFill>
              </a:rPr>
              <a:t>切断风机电路运行，外接风扇给机柜降温</a:t>
            </a:r>
            <a:endParaRPr lang="zh-CN" altLang="zh-CN" dirty="0">
              <a:solidFill>
                <a:srgbClr val="0000FF"/>
              </a:solidFill>
            </a:endParaRPr>
          </a:p>
          <a:p>
            <a:r>
              <a:rPr lang="zh-CN" altLang="en-US" dirty="0">
                <a:solidFill>
                  <a:srgbClr val="0000FF"/>
                </a:solidFill>
              </a:rPr>
              <a:t>夏季检修期间，更换使用</a:t>
            </a:r>
            <a:r>
              <a:rPr lang="en-US" altLang="zh-CN" dirty="0">
                <a:solidFill>
                  <a:srgbClr val="0000FF"/>
                </a:solidFill>
              </a:rPr>
              <a:t>5</a:t>
            </a:r>
            <a:r>
              <a:rPr lang="zh-CN" altLang="en-US" dirty="0">
                <a:solidFill>
                  <a:srgbClr val="0000FF"/>
                </a:solidFill>
              </a:rPr>
              <a:t>年以上的所有机柜风机</a:t>
            </a:r>
            <a:endParaRPr lang="zh-CN" altLang="zh-CN" dirty="0">
              <a:solidFill>
                <a:srgbClr val="0000FF"/>
              </a:solidFill>
            </a:endParaRPr>
          </a:p>
        </p:txBody>
      </p:sp>
      <p:sp>
        <p:nvSpPr>
          <p:cNvPr id="28678" name="Rectangle 3"/>
          <p:cNvSpPr>
            <a:spLocks noChangeArrowheads="1"/>
          </p:cNvSpPr>
          <p:nvPr/>
        </p:nvSpPr>
        <p:spPr bwMode="auto">
          <a:xfrm>
            <a:off x="609600" y="1066800"/>
            <a:ext cx="7491413" cy="533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r>
              <a:rPr lang="zh-CN" altLang="en-US" sz="2400" b="1" u="sng">
                <a:solidFill>
                  <a:srgbClr val="008000"/>
                </a:solidFill>
                <a:latin typeface="黑体" pitchFamily="2" charset="-122"/>
                <a:ea typeface="黑体" pitchFamily="2" charset="-122"/>
              </a:rPr>
              <a:t>电控柜风机短路</a:t>
            </a:r>
          </a:p>
        </p:txBody>
      </p:sp>
      <p:pic>
        <p:nvPicPr>
          <p:cNvPr id="28679" name="Picture 20"/>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1557338"/>
            <a:ext cx="4319587"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21"/>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6763" y="1557338"/>
            <a:ext cx="4316412"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2" name="Picture 21"/>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8188" y="1579563"/>
            <a:ext cx="4319587"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26406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609600" y="1066800"/>
            <a:ext cx="7491413" cy="533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pPr>
              <a:lnSpc>
                <a:spcPct val="100000"/>
              </a:lnSpc>
              <a:spcBef>
                <a:spcPct val="0"/>
              </a:spcBef>
            </a:pPr>
            <a:r>
              <a:rPr lang="zh-CN" altLang="en-US" sz="2400" b="1" u="sng" dirty="0" smtClean="0">
                <a:solidFill>
                  <a:srgbClr val="008000"/>
                </a:solidFill>
                <a:latin typeface="黑体" pitchFamily="2" charset="-122"/>
                <a:ea typeface="黑体" pitchFamily="2" charset="-122"/>
              </a:rPr>
              <a:t>气体纯度</a:t>
            </a:r>
            <a:endParaRPr lang="zh-CN" altLang="en-US" sz="2400" b="1" u="sng" dirty="0">
              <a:solidFill>
                <a:srgbClr val="008000"/>
              </a:solidFill>
              <a:latin typeface="黑体" pitchFamily="2" charset="-122"/>
              <a:ea typeface="黑体" pitchFamily="2" charset="-122"/>
            </a:endParaRPr>
          </a:p>
        </p:txBody>
      </p:sp>
      <p:sp>
        <p:nvSpPr>
          <p:cNvPr id="18" name="Rectangle 3"/>
          <p:cNvSpPr>
            <a:spLocks noChangeArrowheads="1"/>
          </p:cNvSpPr>
          <p:nvPr/>
        </p:nvSpPr>
        <p:spPr bwMode="auto">
          <a:xfrm>
            <a:off x="295275" y="1985962"/>
            <a:ext cx="855345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20000"/>
              </a:lnSpc>
            </a:pPr>
            <a:r>
              <a:rPr lang="en-US" altLang="zh-CN" sz="2000" dirty="0" smtClean="0">
                <a:latin typeface="宋体" charset="-122"/>
              </a:rPr>
              <a:t>1</a:t>
            </a:r>
            <a:r>
              <a:rPr lang="zh-CN" altLang="en-US" sz="2000" dirty="0" smtClean="0">
                <a:latin typeface="宋体" charset="-122"/>
              </a:rPr>
              <a:t>、由于高度重视气体纯度的问题，在本轮运行中没有引起低温系统的停机。</a:t>
            </a:r>
            <a:endParaRPr lang="en-US" altLang="zh-CN" sz="2000" dirty="0" smtClean="0">
              <a:latin typeface="宋体" charset="-122"/>
            </a:endParaRPr>
          </a:p>
          <a:p>
            <a:pPr>
              <a:lnSpc>
                <a:spcPct val="120000"/>
              </a:lnSpc>
            </a:pPr>
            <a:endParaRPr lang="en-US" altLang="zh-CN" sz="1000" dirty="0" smtClean="0">
              <a:latin typeface="宋体" charset="-122"/>
            </a:endParaRPr>
          </a:p>
          <a:p>
            <a:pPr>
              <a:lnSpc>
                <a:spcPct val="120000"/>
              </a:lnSpc>
            </a:pPr>
            <a:endParaRPr lang="en-US" altLang="zh-CN" sz="1000" dirty="0" smtClean="0">
              <a:latin typeface="宋体" charset="-122"/>
            </a:endParaRPr>
          </a:p>
          <a:p>
            <a:pPr>
              <a:lnSpc>
                <a:spcPct val="120000"/>
              </a:lnSpc>
            </a:pPr>
            <a:r>
              <a:rPr lang="en-US" altLang="zh-CN" sz="2000" dirty="0" smtClean="0">
                <a:latin typeface="宋体" charset="-122"/>
              </a:rPr>
              <a:t>2</a:t>
            </a:r>
            <a:r>
              <a:rPr lang="zh-CN" altLang="en-US" sz="2000" dirty="0" smtClean="0">
                <a:latin typeface="宋体" charset="-122"/>
              </a:rPr>
              <a:t>、在运行后期，超导腔侧低温系统还是出现了因纯度问题导致的一级换热器温度升高，制冷能力下降等故障现象。</a:t>
            </a:r>
            <a:endParaRPr lang="en-US" altLang="zh-CN" sz="1000" dirty="0">
              <a:latin typeface="宋体" charset="-122"/>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337552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3"/>
          <p:cNvSpPr>
            <a:spLocks noChangeArrowheads="1"/>
          </p:cNvSpPr>
          <p:nvPr/>
        </p:nvSpPr>
        <p:spPr bwMode="auto">
          <a:xfrm>
            <a:off x="304800" y="3509962"/>
            <a:ext cx="457459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20000"/>
              </a:lnSpc>
            </a:pPr>
            <a:endParaRPr lang="en-US" altLang="zh-CN" sz="1000" dirty="0">
              <a:latin typeface="宋体" charset="-122"/>
            </a:endParaRPr>
          </a:p>
          <a:p>
            <a:pPr>
              <a:lnSpc>
                <a:spcPct val="120000"/>
              </a:lnSpc>
            </a:pPr>
            <a:r>
              <a:rPr lang="en-US" altLang="zh-CN" sz="2000" dirty="0" smtClean="0">
                <a:latin typeface="宋体" charset="-122"/>
              </a:rPr>
              <a:t>3</a:t>
            </a:r>
            <a:r>
              <a:rPr lang="zh-CN" altLang="en-US" sz="2000" dirty="0" smtClean="0">
                <a:latin typeface="宋体" charset="-122"/>
              </a:rPr>
              <a:t>、确保氦气气体的高纯度是低温系统长期稳定运行的关键。在以后的长期运行中，也必须高度重视气体纯度。</a:t>
            </a:r>
            <a:endParaRPr lang="en-US" altLang="zh-CN" sz="2000" dirty="0">
              <a:latin typeface="宋体" charset="-122"/>
            </a:endParaRPr>
          </a:p>
        </p:txBody>
      </p:sp>
      <p:sp>
        <p:nvSpPr>
          <p:cNvPr id="21" name="Rectangle 3"/>
          <p:cNvSpPr>
            <a:spLocks noChangeArrowheads="1"/>
          </p:cNvSpPr>
          <p:nvPr/>
        </p:nvSpPr>
        <p:spPr bwMode="auto">
          <a:xfrm>
            <a:off x="5056909" y="6096000"/>
            <a:ext cx="3706091" cy="46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20000"/>
              </a:lnSpc>
            </a:pPr>
            <a:r>
              <a:rPr lang="en-US" altLang="zh-CN" sz="1600" dirty="0" smtClean="0">
                <a:latin typeface="宋体" charset="-122"/>
              </a:rPr>
              <a:t>2011-2012</a:t>
            </a:r>
            <a:r>
              <a:rPr lang="zh-CN" altLang="en-US" sz="1600" dirty="0" smtClean="0">
                <a:latin typeface="宋体" charset="-122"/>
              </a:rPr>
              <a:t>年度故障停机时间分布图</a:t>
            </a:r>
            <a:endParaRPr lang="en-US" altLang="zh-CN" sz="1600" dirty="0">
              <a:latin typeface="宋体" charset="-122"/>
            </a:endParaRPr>
          </a:p>
        </p:txBody>
      </p:sp>
      <p:sp>
        <p:nvSpPr>
          <p:cNvPr id="22"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90600" y="1641648"/>
            <a:ext cx="3657600" cy="39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dirty="0">
                <a:latin typeface="宋体" charset="-122"/>
              </a:rPr>
              <a:t>修理</a:t>
            </a:r>
            <a:r>
              <a:rPr lang="en-US" altLang="zh-CN" dirty="0" err="1">
                <a:latin typeface="宋体" charset="-122"/>
              </a:rPr>
              <a:t>SIMB</a:t>
            </a:r>
            <a:r>
              <a:rPr lang="zh-CN" altLang="en-US" dirty="0">
                <a:latin typeface="宋体" charset="-122"/>
              </a:rPr>
              <a:t>隔热真空机械泵的油封</a:t>
            </a:r>
          </a:p>
        </p:txBody>
      </p:sp>
      <p:grpSp>
        <p:nvGrpSpPr>
          <p:cNvPr id="2" name="组合 1"/>
          <p:cNvGrpSpPr/>
          <p:nvPr/>
        </p:nvGrpSpPr>
        <p:grpSpPr>
          <a:xfrm>
            <a:off x="1295400" y="2067214"/>
            <a:ext cx="2729346" cy="2809586"/>
            <a:chOff x="1288473" y="2025650"/>
            <a:chExt cx="2729346" cy="2809586"/>
          </a:xfrm>
        </p:grpSpPr>
        <p:pic>
          <p:nvPicPr>
            <p:cNvPr id="29699" name="Picture 5" descr="D:\gz\运行情况\11~12年度\SIMB真空变化\机械泵漏油情况远照1.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02" r="11847" b="26626"/>
            <a:stretch/>
          </p:blipFill>
          <p:spPr bwMode="auto">
            <a:xfrm>
              <a:off x="1288473" y="2025650"/>
              <a:ext cx="2729346" cy="280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1524000" y="2514600"/>
              <a:ext cx="322263"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hlink"/>
                  </a:solidFill>
                  <a:latin typeface="Arial" charset="0"/>
                  <a:ea typeface="宋体" charset="-122"/>
                </a:defRPr>
              </a:lvl1pPr>
              <a:lvl2pPr marL="742950" indent="-285750" eaLnBrk="0" hangingPunct="0">
                <a:defRPr>
                  <a:solidFill>
                    <a:schemeClr val="hlink"/>
                  </a:solidFill>
                  <a:latin typeface="Arial" charset="0"/>
                  <a:ea typeface="宋体" charset="-122"/>
                </a:defRPr>
              </a:lvl2pPr>
              <a:lvl3pPr marL="1143000" indent="-228600" eaLnBrk="0" hangingPunct="0">
                <a:defRPr>
                  <a:solidFill>
                    <a:schemeClr val="hlink"/>
                  </a:solidFill>
                  <a:latin typeface="Arial" charset="0"/>
                  <a:ea typeface="宋体" charset="-122"/>
                </a:defRPr>
              </a:lvl3pPr>
              <a:lvl4pPr marL="1600200" indent="-228600" eaLnBrk="0" hangingPunct="0">
                <a:defRPr>
                  <a:solidFill>
                    <a:schemeClr val="hlink"/>
                  </a:solidFill>
                  <a:latin typeface="Arial" charset="0"/>
                  <a:ea typeface="宋体" charset="-122"/>
                </a:defRPr>
              </a:lvl4pPr>
              <a:lvl5pPr marL="2057400" indent="-228600" eaLnBrk="0" hangingPunct="0">
                <a:defRPr>
                  <a:solidFill>
                    <a:schemeClr val="hlink"/>
                  </a:solidFill>
                  <a:latin typeface="Arial" charset="0"/>
                  <a:ea typeface="宋体"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charset="-122"/>
                </a:defRPr>
              </a:lvl9pPr>
            </a:lstStyle>
            <a:p>
              <a:pPr eaLnBrk="1" hangingPunct="1"/>
              <a:r>
                <a:rPr lang="zh-CN" altLang="en-US" sz="1200" dirty="0" smtClean="0">
                  <a:solidFill>
                    <a:srgbClr val="FF0000"/>
                  </a:solidFill>
                </a:rPr>
                <a:t>油渍</a:t>
              </a:r>
              <a:endParaRPr lang="zh-CN" altLang="en-US" sz="1200" dirty="0">
                <a:solidFill>
                  <a:srgbClr val="FF0000"/>
                </a:solidFill>
              </a:endParaRPr>
            </a:p>
          </p:txBody>
        </p:sp>
        <p:sp>
          <p:nvSpPr>
            <p:cNvPr id="29701" name="Line 7"/>
            <p:cNvSpPr>
              <a:spLocks noChangeShapeType="1"/>
            </p:cNvSpPr>
            <p:nvPr/>
          </p:nvSpPr>
          <p:spPr bwMode="auto">
            <a:xfrm>
              <a:off x="1670050" y="2992438"/>
              <a:ext cx="193675" cy="874712"/>
            </a:xfrm>
            <a:prstGeom prst="line">
              <a:avLst/>
            </a:prstGeom>
            <a:noFill/>
            <a:ln w="381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9704" name="矩形 1"/>
          <p:cNvSpPr>
            <a:spLocks noChangeArrowheads="1"/>
          </p:cNvSpPr>
          <p:nvPr/>
        </p:nvSpPr>
        <p:spPr bwMode="auto">
          <a:xfrm>
            <a:off x="936625" y="5029200"/>
            <a:ext cx="592137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pPr>
            <a:r>
              <a:rPr lang="en-US" altLang="zh-CN" dirty="0">
                <a:latin typeface="宋体" charset="-122"/>
              </a:rPr>
              <a:t>10</a:t>
            </a:r>
            <a:r>
              <a:rPr lang="zh-CN" altLang="en-US" dirty="0">
                <a:latin typeface="宋体" charset="-122"/>
              </a:rPr>
              <a:t>月</a:t>
            </a:r>
            <a:r>
              <a:rPr lang="en-US" altLang="zh-CN" dirty="0">
                <a:latin typeface="宋体" charset="-122"/>
              </a:rPr>
              <a:t>27</a:t>
            </a:r>
            <a:r>
              <a:rPr lang="zh-CN" altLang="en-US" dirty="0">
                <a:latin typeface="宋体" charset="-122"/>
              </a:rPr>
              <a:t>日，发现主压缩机</a:t>
            </a:r>
            <a:r>
              <a:rPr lang="en-US" altLang="zh-CN" dirty="0">
                <a:latin typeface="宋体" charset="-122"/>
              </a:rPr>
              <a:t>B</a:t>
            </a:r>
            <a:r>
              <a:rPr lang="zh-CN" altLang="en-US" dirty="0">
                <a:latin typeface="宋体" charset="-122"/>
              </a:rPr>
              <a:t>油温到达</a:t>
            </a:r>
            <a:r>
              <a:rPr lang="en-US" altLang="zh-CN" dirty="0">
                <a:latin typeface="宋体" charset="-122"/>
              </a:rPr>
              <a:t>108</a:t>
            </a:r>
            <a:r>
              <a:rPr lang="zh-CN" altLang="en-US" dirty="0" smtClean="0">
                <a:latin typeface="宋体" charset="-122"/>
              </a:rPr>
              <a:t>摄氏度。</a:t>
            </a:r>
            <a:endParaRPr lang="en-US" altLang="zh-CN" dirty="0">
              <a:latin typeface="宋体" charset="-122"/>
            </a:endParaRPr>
          </a:p>
        </p:txBody>
      </p:sp>
      <p:pic>
        <p:nvPicPr>
          <p:cNvPr id="29705" name="Picture 2" descr="D:\gz\运行情况\12~13年度\PIC\烧毁的空调电源插座2.jpg"/>
          <p:cNvPicPr>
            <a:picLocks noChangeAspect="1" noChangeArrowheads="1"/>
          </p:cNvPicPr>
          <p:nvPr/>
        </p:nvPicPr>
        <p:blipFill rotWithShape="1">
          <a:blip r:embed="rId4">
            <a:extLst>
              <a:ext uri="{28A0092B-C50C-407E-A947-70E740481C1C}">
                <a14:useLocalDpi xmlns:a14="http://schemas.microsoft.com/office/drawing/2010/main" val="0"/>
              </a:ext>
            </a:extLst>
          </a:blip>
          <a:srcRect t="31492" b="31973"/>
          <a:stretch/>
        </p:blipFill>
        <p:spPr bwMode="auto">
          <a:xfrm>
            <a:off x="5105400" y="2150354"/>
            <a:ext cx="2514600" cy="26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Rectangle 2"/>
          <p:cNvSpPr>
            <a:spLocks noChangeArrowheads="1"/>
          </p:cNvSpPr>
          <p:nvPr/>
        </p:nvSpPr>
        <p:spPr bwMode="auto">
          <a:xfrm>
            <a:off x="5133830" y="1670207"/>
            <a:ext cx="24384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dirty="0">
                <a:latin typeface="宋体" charset="-122"/>
              </a:rPr>
              <a:t>控制室空调插座烧毁</a:t>
            </a:r>
          </a:p>
        </p:txBody>
      </p:sp>
      <p:sp>
        <p:nvSpPr>
          <p:cNvPr id="14" name="Rectangle 3"/>
          <p:cNvSpPr>
            <a:spLocks noChangeArrowheads="1"/>
          </p:cNvSpPr>
          <p:nvPr/>
        </p:nvSpPr>
        <p:spPr bwMode="auto">
          <a:xfrm>
            <a:off x="609601" y="1066800"/>
            <a:ext cx="838200" cy="5334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2075" tIns="46038" rIns="92075" bIns="46038" anchor="ctr"/>
          <a:lstStyle/>
          <a:p>
            <a:pPr>
              <a:lnSpc>
                <a:spcPct val="100000"/>
              </a:lnSpc>
              <a:spcBef>
                <a:spcPct val="0"/>
              </a:spcBef>
            </a:pPr>
            <a:r>
              <a:rPr lang="zh-CN" altLang="en-US" sz="2400" b="1" u="sng" dirty="0" smtClean="0">
                <a:solidFill>
                  <a:srgbClr val="008000"/>
                </a:solidFill>
                <a:latin typeface="黑体" pitchFamily="2" charset="-122"/>
                <a:ea typeface="黑体" pitchFamily="2" charset="-122"/>
              </a:rPr>
              <a:t>其他</a:t>
            </a:r>
            <a:endParaRPr lang="zh-CN" altLang="en-US" sz="2400" b="1" u="sng" dirty="0">
              <a:solidFill>
                <a:srgbClr val="008000"/>
              </a:solidFill>
              <a:latin typeface="黑体" pitchFamily="2" charset="-122"/>
              <a:ea typeface="黑体" pitchFamily="2" charset="-122"/>
            </a:endParaRPr>
          </a:p>
        </p:txBody>
      </p:sp>
      <p:sp>
        <p:nvSpPr>
          <p:cNvPr id="16" name="矩形 1"/>
          <p:cNvSpPr>
            <a:spLocks noChangeArrowheads="1"/>
          </p:cNvSpPr>
          <p:nvPr/>
        </p:nvSpPr>
        <p:spPr bwMode="auto">
          <a:xfrm>
            <a:off x="1302327" y="5780088"/>
            <a:ext cx="6393873" cy="70788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smtClean="0">
                <a:solidFill>
                  <a:srgbClr val="0000FF"/>
                </a:solidFill>
              </a:rPr>
              <a:t>日常的巡检工作非常重要，提前发现并解决小故障，</a:t>
            </a:r>
            <a:r>
              <a:rPr lang="zh-CN" altLang="en-US" sz="2000" smtClean="0">
                <a:solidFill>
                  <a:srgbClr val="0000FF"/>
                </a:solidFill>
              </a:rPr>
              <a:t>就能避免停机大故障的发生</a:t>
            </a:r>
            <a:endParaRPr lang="zh-CN" altLang="zh-CN" sz="2000" dirty="0">
              <a:solidFill>
                <a:srgbClr val="0000FF"/>
              </a:solidFill>
            </a:endParaRPr>
          </a:p>
        </p:txBody>
      </p:sp>
      <p:sp>
        <p:nvSpPr>
          <p:cNvPr id="17"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二、本轮</a:t>
            </a:r>
            <a:r>
              <a:rPr lang="zh-CN" altLang="en-US" sz="2800" dirty="0">
                <a:solidFill>
                  <a:srgbClr val="FF0000"/>
                </a:solidFill>
                <a:latin typeface="黑体" pitchFamily="2" charset="-122"/>
                <a:ea typeface="黑体" pitchFamily="2" charset="-122"/>
              </a:rPr>
              <a:t>低温系统</a:t>
            </a:r>
            <a:r>
              <a:rPr lang="zh-CN" altLang="en-US" sz="2800" dirty="0" smtClean="0">
                <a:solidFill>
                  <a:srgbClr val="FF0000"/>
                </a:solidFill>
                <a:latin typeface="黑体" pitchFamily="2" charset="-122"/>
                <a:ea typeface="黑体" pitchFamily="2" charset="-122"/>
              </a:rPr>
              <a:t>运行情况总结</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219931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61925" y="144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45064" name="Rectangle 3"/>
          <p:cNvSpPr>
            <a:spLocks noChangeArrowheads="1"/>
          </p:cNvSpPr>
          <p:nvPr/>
        </p:nvSpPr>
        <p:spPr bwMode="auto">
          <a:xfrm>
            <a:off x="329623" y="1447800"/>
            <a:ext cx="8426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en-US" altLang="zh-CN" sz="2400" dirty="0" smtClean="0"/>
              <a:t>1</a:t>
            </a:r>
            <a:r>
              <a:rPr lang="zh-CN" altLang="en-US" sz="2400" dirty="0" smtClean="0"/>
              <a:t>、东超导腔最高运行工作压力后，整个超导腔低温系统稳定运行的问题。</a:t>
            </a:r>
            <a:endParaRPr lang="en-US" altLang="zh-CN" sz="2400" dirty="0"/>
          </a:p>
        </p:txBody>
      </p:sp>
      <p:sp>
        <p:nvSpPr>
          <p:cNvPr id="6" name="Rectangle 3"/>
          <p:cNvSpPr>
            <a:spLocks noChangeArrowheads="1"/>
          </p:cNvSpPr>
          <p:nvPr/>
        </p:nvSpPr>
        <p:spPr bwMode="auto">
          <a:xfrm>
            <a:off x="315768" y="3048000"/>
            <a:ext cx="8426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zh-CN" altLang="en-US" sz="2400" dirty="0" smtClean="0"/>
              <a:t>为缓解高流强条件下，东腔不明热源对东腔氦压的影响，经高频组同意，将东超导腔氦压保护值从</a:t>
            </a:r>
            <a:r>
              <a:rPr lang="en-US" altLang="zh-CN" sz="2400" dirty="0" smtClean="0"/>
              <a:t>1.26bara</a:t>
            </a:r>
            <a:r>
              <a:rPr lang="zh-CN" altLang="en-US" sz="2400" dirty="0" smtClean="0"/>
              <a:t>提高到</a:t>
            </a:r>
            <a:r>
              <a:rPr lang="en-US" altLang="zh-CN" sz="2400" dirty="0" smtClean="0"/>
              <a:t>1.28bara</a:t>
            </a:r>
          </a:p>
        </p:txBody>
      </p:sp>
      <p:sp>
        <p:nvSpPr>
          <p:cNvPr id="8"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三</a:t>
            </a:r>
            <a:r>
              <a:rPr lang="zh-CN" altLang="en-US" sz="2800" dirty="0" smtClean="0">
                <a:solidFill>
                  <a:srgbClr val="FF0000"/>
                </a:solidFill>
                <a:latin typeface="黑体" pitchFamily="2" charset="-122"/>
                <a:ea typeface="黑体" pitchFamily="2" charset="-122"/>
              </a:rPr>
              <a:t>、下阶段运行难点</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1861113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61925" y="144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8" name="Rectangle 3"/>
          <p:cNvSpPr>
            <a:spLocks noChangeArrowheads="1"/>
          </p:cNvSpPr>
          <p:nvPr/>
        </p:nvSpPr>
        <p:spPr bwMode="auto">
          <a:xfrm>
            <a:off x="457200" y="1676400"/>
            <a:ext cx="820881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zh-CN" altLang="en-US" sz="2400" dirty="0" smtClean="0"/>
              <a:t>        保护压力限值提高后，缓解了氦压对高流强的限制，但东腔的热源并没有消失，更高流强意味着更高的热源，和对低温系统更强的热冲击。</a:t>
            </a:r>
            <a:endParaRPr lang="en-US" altLang="zh-CN" sz="2400" dirty="0" smtClean="0"/>
          </a:p>
        </p:txBody>
      </p:sp>
      <p:grpSp>
        <p:nvGrpSpPr>
          <p:cNvPr id="3" name="组合 2"/>
          <p:cNvGrpSpPr/>
          <p:nvPr/>
        </p:nvGrpSpPr>
        <p:grpSpPr>
          <a:xfrm>
            <a:off x="990600" y="3429000"/>
            <a:ext cx="7543800" cy="609600"/>
            <a:chOff x="914400" y="4114800"/>
            <a:chExt cx="7543800" cy="609600"/>
          </a:xfrm>
        </p:grpSpPr>
        <p:sp>
          <p:nvSpPr>
            <p:cNvPr id="9" name="Text Box 6"/>
            <p:cNvSpPr txBox="1">
              <a:spLocks noChangeArrowheads="1"/>
            </p:cNvSpPr>
            <p:nvPr/>
          </p:nvSpPr>
          <p:spPr bwMode="auto">
            <a:xfrm>
              <a:off x="914400" y="4114800"/>
              <a:ext cx="7543800" cy="609600"/>
            </a:xfrm>
            <a:prstGeom prst="rect">
              <a:avLst/>
            </a:prstGeom>
            <a:noFill/>
            <a:ln>
              <a:noFill/>
            </a:ln>
            <a:extLst/>
          </p:spPr>
          <p:txBody>
            <a:bodyPr/>
            <a:lstStyle>
              <a:lvl1pPr eaLnBrk="0" hangingPunct="0">
                <a:defRPr>
                  <a:solidFill>
                    <a:schemeClr val="hlink"/>
                  </a:solidFill>
                  <a:latin typeface="Arial" charset="0"/>
                  <a:ea typeface="宋体" pitchFamily="2" charset="-122"/>
                </a:defRPr>
              </a:lvl1pPr>
              <a:lvl2pPr marL="742950" indent="-285750" eaLnBrk="0" hangingPunct="0">
                <a:defRPr>
                  <a:solidFill>
                    <a:schemeClr val="hlink"/>
                  </a:solidFill>
                  <a:latin typeface="Arial" charset="0"/>
                  <a:ea typeface="宋体" pitchFamily="2" charset="-122"/>
                </a:defRPr>
              </a:lvl2pPr>
              <a:lvl3pPr marL="1143000" indent="-228600" eaLnBrk="0" hangingPunct="0">
                <a:defRPr>
                  <a:solidFill>
                    <a:schemeClr val="hlink"/>
                  </a:solidFill>
                  <a:latin typeface="Arial" charset="0"/>
                  <a:ea typeface="宋体" pitchFamily="2" charset="-122"/>
                </a:defRPr>
              </a:lvl3pPr>
              <a:lvl4pPr marL="1600200" indent="-228600" eaLnBrk="0" hangingPunct="0">
                <a:defRPr>
                  <a:solidFill>
                    <a:schemeClr val="hlink"/>
                  </a:solidFill>
                  <a:latin typeface="Arial" charset="0"/>
                  <a:ea typeface="宋体" pitchFamily="2" charset="-122"/>
                </a:defRPr>
              </a:lvl4pPr>
              <a:lvl5pPr marL="2057400" indent="-228600" eaLnBrk="0" hangingPunct="0">
                <a:defRPr>
                  <a:solidFill>
                    <a:schemeClr val="hlink"/>
                  </a:solidFill>
                  <a:latin typeface="Arial" charset="0"/>
                  <a:ea typeface="宋体" pitchFamily="2" charset="-122"/>
                </a:defRPr>
              </a:lvl5pPr>
              <a:lvl6pPr marL="2514600" indent="-228600" eaLnBrk="0" fontAlgn="base" hangingPunct="0">
                <a:lnSpc>
                  <a:spcPct val="80000"/>
                </a:lnSpc>
                <a:spcBef>
                  <a:spcPct val="50000"/>
                </a:spcBef>
                <a:spcAft>
                  <a:spcPct val="0"/>
                </a:spcAft>
                <a:defRPr>
                  <a:solidFill>
                    <a:schemeClr val="hlink"/>
                  </a:solidFill>
                  <a:latin typeface="Arial" charset="0"/>
                  <a:ea typeface="宋体" pitchFamily="2" charset="-122"/>
                </a:defRPr>
              </a:lvl6pPr>
              <a:lvl7pPr marL="2971800" indent="-228600" eaLnBrk="0" fontAlgn="base" hangingPunct="0">
                <a:lnSpc>
                  <a:spcPct val="80000"/>
                </a:lnSpc>
                <a:spcBef>
                  <a:spcPct val="50000"/>
                </a:spcBef>
                <a:spcAft>
                  <a:spcPct val="0"/>
                </a:spcAft>
                <a:defRPr>
                  <a:solidFill>
                    <a:schemeClr val="hlink"/>
                  </a:solidFill>
                  <a:latin typeface="Arial" charset="0"/>
                  <a:ea typeface="宋体" pitchFamily="2" charset="-122"/>
                </a:defRPr>
              </a:lvl7pPr>
              <a:lvl8pPr marL="3429000" indent="-228600" eaLnBrk="0" fontAlgn="base" hangingPunct="0">
                <a:lnSpc>
                  <a:spcPct val="80000"/>
                </a:lnSpc>
                <a:spcBef>
                  <a:spcPct val="50000"/>
                </a:spcBef>
                <a:spcAft>
                  <a:spcPct val="0"/>
                </a:spcAft>
                <a:defRPr>
                  <a:solidFill>
                    <a:schemeClr val="hlink"/>
                  </a:solidFill>
                  <a:latin typeface="Arial" charset="0"/>
                  <a:ea typeface="宋体" pitchFamily="2" charset="-122"/>
                </a:defRPr>
              </a:lvl8pPr>
              <a:lvl9pPr marL="3886200" indent="-228600" eaLnBrk="0" fontAlgn="base" hangingPunct="0">
                <a:lnSpc>
                  <a:spcPct val="80000"/>
                </a:lnSpc>
                <a:spcBef>
                  <a:spcPct val="50000"/>
                </a:spcBef>
                <a:spcAft>
                  <a:spcPct val="0"/>
                </a:spcAft>
                <a:defRPr>
                  <a:solidFill>
                    <a:schemeClr val="hlink"/>
                  </a:solidFill>
                  <a:latin typeface="Arial" charset="0"/>
                  <a:ea typeface="宋体" pitchFamily="2" charset="-122"/>
                </a:defRPr>
              </a:lvl9pPr>
            </a:lstStyle>
            <a:p>
              <a:pPr eaLnBrk="1" hangingPunct="1">
                <a:lnSpc>
                  <a:spcPct val="120000"/>
                </a:lnSpc>
              </a:pPr>
              <a:r>
                <a:rPr lang="en-US" altLang="zh-CN" sz="4000" dirty="0" smtClean="0">
                  <a:solidFill>
                    <a:schemeClr val="tx1"/>
                  </a:solidFill>
                </a:rPr>
                <a:t>P</a:t>
              </a:r>
              <a:r>
                <a:rPr lang="en-US" altLang="zh-CN" sz="2800" dirty="0" smtClean="0">
                  <a:solidFill>
                    <a:schemeClr val="tx1"/>
                  </a:solidFill>
                </a:rPr>
                <a:t>total</a:t>
              </a:r>
              <a:r>
                <a:rPr lang="en-US" altLang="zh-CN" sz="4000" dirty="0" smtClean="0">
                  <a:solidFill>
                    <a:schemeClr val="tx1"/>
                  </a:solidFill>
                </a:rPr>
                <a:t> = P</a:t>
              </a:r>
              <a:r>
                <a:rPr lang="en-US" altLang="zh-CN" sz="2800" dirty="0" smtClean="0">
                  <a:solidFill>
                    <a:schemeClr val="tx1"/>
                  </a:solidFill>
                </a:rPr>
                <a:t>static</a:t>
              </a:r>
              <a:r>
                <a:rPr lang="en-US" altLang="zh-CN" sz="4000" dirty="0" smtClean="0">
                  <a:solidFill>
                    <a:schemeClr val="tx1"/>
                  </a:solidFill>
                </a:rPr>
                <a:t> + P</a:t>
              </a:r>
              <a:r>
                <a:rPr lang="en-US" altLang="zh-CN" sz="2800" dirty="0">
                  <a:solidFill>
                    <a:schemeClr val="tx1"/>
                  </a:solidFill>
                </a:rPr>
                <a:t>rf</a:t>
              </a:r>
              <a:r>
                <a:rPr lang="en-US" altLang="zh-CN" sz="4000" dirty="0">
                  <a:solidFill>
                    <a:schemeClr val="tx1"/>
                  </a:solidFill>
                </a:rPr>
                <a:t> + </a:t>
              </a:r>
              <a:r>
                <a:rPr lang="en-US" altLang="zh-CN" sz="4000" dirty="0" smtClean="0">
                  <a:solidFill>
                    <a:schemeClr val="tx1"/>
                  </a:solidFill>
                </a:rPr>
                <a:t>P</a:t>
              </a:r>
              <a:r>
                <a:rPr lang="en-US" altLang="zh-CN" sz="2800" dirty="0" smtClean="0">
                  <a:solidFill>
                    <a:schemeClr val="tx1"/>
                  </a:solidFill>
                </a:rPr>
                <a:t>heater </a:t>
              </a:r>
              <a:r>
                <a:rPr lang="en-US" altLang="zh-CN" sz="4000" dirty="0">
                  <a:solidFill>
                    <a:schemeClr val="tx1"/>
                  </a:solidFill>
                </a:rPr>
                <a:t>+</a:t>
              </a:r>
              <a:r>
                <a:rPr lang="en-US" altLang="zh-CN" sz="4000" dirty="0">
                  <a:solidFill>
                    <a:srgbClr val="FF0000"/>
                  </a:solidFill>
                </a:rPr>
                <a:t> </a:t>
              </a:r>
              <a:r>
                <a:rPr lang="en-US" altLang="zh-CN" sz="4000" dirty="0" smtClean="0">
                  <a:solidFill>
                    <a:srgbClr val="FF0000"/>
                  </a:solidFill>
                </a:rPr>
                <a:t>P</a:t>
              </a:r>
              <a:r>
                <a:rPr lang="zh-CN" altLang="en-US" sz="4000" dirty="0" smtClean="0">
                  <a:solidFill>
                    <a:srgbClr val="FF0000"/>
                  </a:solidFill>
                </a:rPr>
                <a:t>？</a:t>
              </a:r>
              <a:endParaRPr lang="zh-CN" altLang="en-US" sz="4000" dirty="0">
                <a:solidFill>
                  <a:srgbClr val="FF0000"/>
                </a:solidFill>
              </a:endParaRPr>
            </a:p>
          </p:txBody>
        </p:sp>
        <p:sp>
          <p:nvSpPr>
            <p:cNvPr id="10" name="Line 175"/>
            <p:cNvSpPr>
              <a:spLocks noChangeShapeType="1"/>
            </p:cNvSpPr>
            <p:nvPr/>
          </p:nvSpPr>
          <p:spPr bwMode="auto">
            <a:xfrm flipH="1" flipV="1">
              <a:off x="8077200" y="4305300"/>
              <a:ext cx="0" cy="419100"/>
            </a:xfrm>
            <a:prstGeom prst="line">
              <a:avLst/>
            </a:prstGeom>
            <a:solidFill>
              <a:srgbClr val="CCFFCC"/>
            </a:solidFill>
            <a:ln w="19050" cmpd="sng">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 name="矩形 10"/>
          <p:cNvSpPr/>
          <p:nvPr/>
        </p:nvSpPr>
        <p:spPr>
          <a:xfrm>
            <a:off x="1151218" y="4495800"/>
            <a:ext cx="5408853" cy="584775"/>
          </a:xfrm>
          <a:prstGeom prst="rect">
            <a:avLst/>
          </a:prstGeom>
        </p:spPr>
        <p:txBody>
          <a:bodyPr wrap="none">
            <a:spAutoFit/>
          </a:bodyPr>
          <a:lstStyle/>
          <a:p>
            <a:r>
              <a:rPr lang="en-US" altLang="zh-CN" sz="3200" dirty="0" smtClean="0"/>
              <a:t>P</a:t>
            </a:r>
            <a:r>
              <a:rPr lang="en-US" altLang="zh-CN" dirty="0" smtClean="0"/>
              <a:t>static   —— </a:t>
            </a:r>
            <a:r>
              <a:rPr lang="zh-CN" altLang="en-US" sz="2400" dirty="0" smtClean="0"/>
              <a:t>超导腔静态漏热，固定值。</a:t>
            </a:r>
            <a:endParaRPr lang="zh-CN" altLang="en-US" sz="2400" dirty="0"/>
          </a:p>
        </p:txBody>
      </p:sp>
      <p:sp>
        <p:nvSpPr>
          <p:cNvPr id="12" name="矩形 11"/>
          <p:cNvSpPr/>
          <p:nvPr/>
        </p:nvSpPr>
        <p:spPr>
          <a:xfrm>
            <a:off x="1151218" y="5075961"/>
            <a:ext cx="6011582" cy="584775"/>
          </a:xfrm>
          <a:prstGeom prst="rect">
            <a:avLst/>
          </a:prstGeom>
        </p:spPr>
        <p:txBody>
          <a:bodyPr wrap="none">
            <a:spAutoFit/>
          </a:bodyPr>
          <a:lstStyle/>
          <a:p>
            <a:r>
              <a:rPr lang="en-US" altLang="zh-CN" sz="3200" dirty="0" smtClean="0"/>
              <a:t>P</a:t>
            </a:r>
            <a:r>
              <a:rPr lang="en-US" altLang="zh-CN" dirty="0"/>
              <a:t>heater</a:t>
            </a:r>
            <a:r>
              <a:rPr lang="en-US" altLang="zh-CN" dirty="0" smtClean="0"/>
              <a:t> —— </a:t>
            </a:r>
            <a:r>
              <a:rPr lang="zh-CN" altLang="en-US" sz="2400" dirty="0" smtClean="0"/>
              <a:t>超导腔加热器</a:t>
            </a:r>
            <a:r>
              <a:rPr lang="zh-CN" altLang="en-US" sz="2400" dirty="0"/>
              <a:t>功率，固定</a:t>
            </a:r>
            <a:r>
              <a:rPr lang="zh-CN" altLang="en-US" sz="2400" dirty="0" smtClean="0"/>
              <a:t>数值。</a:t>
            </a:r>
            <a:endParaRPr lang="zh-CN" altLang="en-US" sz="2400" dirty="0"/>
          </a:p>
        </p:txBody>
      </p:sp>
      <p:grpSp>
        <p:nvGrpSpPr>
          <p:cNvPr id="13" name="组合 12"/>
          <p:cNvGrpSpPr/>
          <p:nvPr/>
        </p:nvGrpSpPr>
        <p:grpSpPr>
          <a:xfrm>
            <a:off x="886651" y="5579773"/>
            <a:ext cx="3570210" cy="847428"/>
            <a:chOff x="765303" y="4249368"/>
            <a:chExt cx="3570210" cy="847428"/>
          </a:xfrm>
        </p:grpSpPr>
        <p:sp>
          <p:nvSpPr>
            <p:cNvPr id="14" name="Rectangle 7"/>
            <p:cNvSpPr>
              <a:spLocks noChangeArrowheads="1"/>
            </p:cNvSpPr>
            <p:nvPr/>
          </p:nvSpPr>
          <p:spPr bwMode="auto">
            <a:xfrm>
              <a:off x="765303" y="4342889"/>
              <a:ext cx="15206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indent="266700">
                <a:tabLst>
                  <a:tab pos="533400" algn="l"/>
                </a:tabLst>
              </a:pPr>
              <a:r>
                <a:rPr lang="en-US" altLang="zh-CN" sz="3200" dirty="0"/>
                <a:t>P</a:t>
              </a:r>
              <a:r>
                <a:rPr lang="en-US" altLang="zh-CN" dirty="0"/>
                <a:t>rf </a:t>
              </a:r>
              <a:r>
                <a:rPr lang="en-US" altLang="zh-CN" dirty="0" smtClean="0"/>
                <a:t> </a:t>
              </a:r>
              <a:r>
                <a:rPr lang="en-US" altLang="zh-CN" sz="2400" dirty="0" smtClean="0">
                  <a:latin typeface="华文楷体" pitchFamily="2" charset="-122"/>
                  <a:ea typeface="华文楷体" pitchFamily="2" charset="-122"/>
                </a:rPr>
                <a:t>=</a:t>
              </a:r>
              <a:endParaRPr lang="en-US" altLang="zh-CN" sz="2400" dirty="0">
                <a:latin typeface="华文楷体" pitchFamily="2" charset="-122"/>
                <a:ea typeface="华文楷体" pitchFamily="2" charset="-122"/>
              </a:endParaRPr>
            </a:p>
          </p:txBody>
        </p:sp>
        <p:sp>
          <p:nvSpPr>
            <p:cNvPr id="15" name="Rectangle 10"/>
            <p:cNvSpPr>
              <a:spLocks noChangeArrowheads="1"/>
            </p:cNvSpPr>
            <p:nvPr/>
          </p:nvSpPr>
          <p:spPr bwMode="auto">
            <a:xfrm>
              <a:off x="1805650" y="4635131"/>
              <a:ext cx="2060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indent="266700">
                <a:tabLst>
                  <a:tab pos="533400" algn="l"/>
                </a:tabLst>
              </a:pPr>
              <a:r>
                <a:rPr lang="en-US" altLang="zh-CN" sz="2400" dirty="0" smtClean="0">
                  <a:latin typeface="+mn-lt"/>
                  <a:ea typeface="华文楷体" pitchFamily="2" charset="-122"/>
                </a:rPr>
                <a:t>95.5 × Q</a:t>
              </a:r>
              <a:r>
                <a:rPr lang="en-US" altLang="zh-CN" sz="1600" dirty="0" smtClean="0">
                  <a:latin typeface="+mn-lt"/>
                  <a:ea typeface="华文楷体" pitchFamily="2" charset="-122"/>
                </a:rPr>
                <a:t>0</a:t>
              </a:r>
              <a:endParaRPr lang="zh-CN" altLang="en-US" sz="1600" dirty="0">
                <a:latin typeface="+mn-lt"/>
                <a:ea typeface="华文楷体" pitchFamily="2" charset="-122"/>
              </a:endParaRPr>
            </a:p>
          </p:txBody>
        </p:sp>
        <p:sp>
          <p:nvSpPr>
            <p:cNvPr id="16" name="Line 11"/>
            <p:cNvSpPr>
              <a:spLocks noChangeShapeType="1"/>
            </p:cNvSpPr>
            <p:nvPr/>
          </p:nvSpPr>
          <p:spPr bwMode="auto">
            <a:xfrm>
              <a:off x="2037014" y="4635280"/>
              <a:ext cx="15516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Rectangle 19"/>
            <p:cNvSpPr>
              <a:spLocks noChangeArrowheads="1"/>
            </p:cNvSpPr>
            <p:nvPr/>
          </p:nvSpPr>
          <p:spPr bwMode="auto">
            <a:xfrm>
              <a:off x="1885153" y="4249368"/>
              <a:ext cx="245036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indent="266700">
                <a:tabLst>
                  <a:tab pos="533400" algn="l"/>
                </a:tabLst>
              </a:pPr>
              <a:r>
                <a:rPr lang="en-US" altLang="zh-CN" sz="2400" dirty="0" smtClean="0">
                  <a:latin typeface="+mn-lt"/>
                  <a:ea typeface="华文楷体" pitchFamily="2" charset="-122"/>
                </a:rPr>
                <a:t>Vc × Vc</a:t>
              </a:r>
              <a:endParaRPr lang="zh-CN" altLang="en-US" sz="2400" dirty="0">
                <a:latin typeface="+mn-lt"/>
                <a:ea typeface="华文楷体" pitchFamily="2" charset="-122"/>
              </a:endParaRPr>
            </a:p>
          </p:txBody>
        </p:sp>
      </p:grpSp>
      <p:sp>
        <p:nvSpPr>
          <p:cNvPr id="18" name="矩形 17"/>
          <p:cNvSpPr/>
          <p:nvPr/>
        </p:nvSpPr>
        <p:spPr>
          <a:xfrm>
            <a:off x="3891333" y="5806289"/>
            <a:ext cx="1415772" cy="461665"/>
          </a:xfrm>
          <a:prstGeom prst="rect">
            <a:avLst/>
          </a:prstGeom>
        </p:spPr>
        <p:txBody>
          <a:bodyPr wrap="none">
            <a:spAutoFit/>
          </a:bodyPr>
          <a:lstStyle/>
          <a:p>
            <a:r>
              <a:rPr lang="zh-CN" altLang="en-US" sz="2400" dirty="0" smtClean="0"/>
              <a:t>固定值。</a:t>
            </a:r>
            <a:endParaRPr lang="zh-CN" altLang="en-US" sz="2400" dirty="0"/>
          </a:p>
        </p:txBody>
      </p:sp>
      <p:sp>
        <p:nvSpPr>
          <p:cNvPr id="19"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三</a:t>
            </a:r>
            <a:r>
              <a:rPr lang="zh-CN" altLang="en-US" sz="2800" dirty="0" smtClean="0">
                <a:solidFill>
                  <a:srgbClr val="FF0000"/>
                </a:solidFill>
                <a:latin typeface="黑体" pitchFamily="2" charset="-122"/>
                <a:ea typeface="黑体" pitchFamily="2" charset="-122"/>
              </a:rPr>
              <a:t>、下阶段运行难点</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3277742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61925" y="144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8" name="Rectangle 3"/>
          <p:cNvSpPr>
            <a:spLocks noChangeArrowheads="1"/>
          </p:cNvSpPr>
          <p:nvPr/>
        </p:nvSpPr>
        <p:spPr bwMode="auto">
          <a:xfrm>
            <a:off x="457200" y="1219200"/>
            <a:ext cx="820881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zh-CN" altLang="en-US" sz="2400" dirty="0" smtClean="0"/>
              <a:t>东腔压力升高后，将推高上游杜瓦的压力，而东西腔共用一个</a:t>
            </a:r>
            <a:r>
              <a:rPr lang="en-US" altLang="zh-CN" sz="2400" dirty="0" err="1" smtClean="0"/>
              <a:t>2000L</a:t>
            </a:r>
            <a:r>
              <a:rPr lang="zh-CN" altLang="en-US" sz="2400" dirty="0" smtClean="0"/>
              <a:t>杜瓦，杜瓦压力的升高，将导致西腔的工作压力升高，西腔压力升高后，若压力超过</a:t>
            </a:r>
            <a:r>
              <a:rPr lang="en-US" altLang="zh-CN" sz="2400" dirty="0" smtClean="0"/>
              <a:t>1.26bara</a:t>
            </a:r>
            <a:r>
              <a:rPr lang="zh-CN" altLang="en-US" sz="2400" dirty="0" smtClean="0"/>
              <a:t>，将导致西腔保护，同样将引起束流无法正常运行。</a:t>
            </a:r>
            <a:endParaRPr lang="en-US" altLang="zh-CN" sz="2400" dirty="0" smtClean="0"/>
          </a:p>
        </p:txBody>
      </p:sp>
      <p:sp>
        <p:nvSpPr>
          <p:cNvPr id="11" name="Rectangle 3"/>
          <p:cNvSpPr>
            <a:spLocks noChangeArrowheads="1"/>
          </p:cNvSpPr>
          <p:nvPr/>
        </p:nvSpPr>
        <p:spPr bwMode="auto">
          <a:xfrm>
            <a:off x="457200" y="3429000"/>
            <a:ext cx="820881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zh-CN" altLang="en-US" sz="2400" dirty="0" smtClean="0"/>
              <a:t>在研究东腔热源原因的同时，还将继续研究如何缓解热源对低温系统的影响（水射器等）。</a:t>
            </a:r>
            <a:endParaRPr lang="en-US" altLang="zh-CN" sz="2400" dirty="0" smtClean="0"/>
          </a:p>
        </p:txBody>
      </p:sp>
      <p:sp>
        <p:nvSpPr>
          <p:cNvPr id="6"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三</a:t>
            </a:r>
            <a:r>
              <a:rPr lang="zh-CN" altLang="en-US" sz="2800" dirty="0" smtClean="0">
                <a:solidFill>
                  <a:srgbClr val="FF0000"/>
                </a:solidFill>
                <a:latin typeface="黑体" pitchFamily="2" charset="-122"/>
                <a:ea typeface="黑体" pitchFamily="2" charset="-122"/>
              </a:rPr>
              <a:t>、下阶段运行难点</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166709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61925" y="144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45064" name="Rectangle 3"/>
          <p:cNvSpPr>
            <a:spLocks noChangeArrowheads="1"/>
          </p:cNvSpPr>
          <p:nvPr/>
        </p:nvSpPr>
        <p:spPr bwMode="auto">
          <a:xfrm>
            <a:off x="329623" y="1066800"/>
            <a:ext cx="8426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en-US" altLang="zh-CN" sz="2400" dirty="0" smtClean="0"/>
              <a:t>2</a:t>
            </a:r>
            <a:r>
              <a:rPr lang="zh-CN" altLang="en-US" sz="2400" dirty="0" smtClean="0"/>
              <a:t>、气体纯度问题。</a:t>
            </a:r>
            <a:endParaRPr lang="en-US" altLang="zh-CN" sz="2400" dirty="0"/>
          </a:p>
        </p:txBody>
      </p:sp>
      <p:sp>
        <p:nvSpPr>
          <p:cNvPr id="6" name="Rectangle 3"/>
          <p:cNvSpPr>
            <a:spLocks noChangeArrowheads="1"/>
          </p:cNvSpPr>
          <p:nvPr/>
        </p:nvSpPr>
        <p:spPr bwMode="auto">
          <a:xfrm>
            <a:off x="315768" y="1752600"/>
            <a:ext cx="8426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zh-CN" altLang="en-US" sz="2400" dirty="0" smtClean="0"/>
              <a:t>由于冷肼作用，在长期运行中，氦气中的气体杂质会不断积累在制冷机一级换热器中。杂质积累到一定阶段，会导致一级换热器换热效率降低，氦气温度升高，制冷机制冷能力下降</a:t>
            </a:r>
            <a:endParaRPr lang="en-US" altLang="zh-CN" sz="2400" dirty="0" smtClean="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8479" r="2565" b="16577"/>
          <a:stretch/>
        </p:blipFill>
        <p:spPr bwMode="auto">
          <a:xfrm>
            <a:off x="349091" y="3733802"/>
            <a:ext cx="4528993" cy="285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4789" t="19260" b="8942"/>
          <a:stretch/>
        </p:blipFill>
        <p:spPr bwMode="auto">
          <a:xfrm>
            <a:off x="4844891" y="3733800"/>
            <a:ext cx="3994309" cy="285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三</a:t>
            </a:r>
            <a:r>
              <a:rPr lang="zh-CN" altLang="en-US" sz="2800" dirty="0" smtClean="0">
                <a:solidFill>
                  <a:srgbClr val="FF0000"/>
                </a:solidFill>
                <a:latin typeface="黑体" pitchFamily="2" charset="-122"/>
                <a:ea typeface="黑体" pitchFamily="2" charset="-122"/>
              </a:rPr>
              <a:t>、下阶段运行难点</a:t>
            </a:r>
            <a:endParaRPr lang="zh-CN" altLang="en-US" sz="2800" dirty="0">
              <a:solidFill>
                <a:srgbClr val="FF0000"/>
              </a:solidFill>
              <a:latin typeface="黑体" pitchFamily="2" charset="-122"/>
              <a:ea typeface="黑体" pitchFamily="2" charset="-122"/>
            </a:endParaRPr>
          </a:p>
        </p:txBody>
      </p:sp>
    </p:spTree>
    <p:extLst>
      <p:ext uri="{BB962C8B-B14F-4D97-AF65-F5344CB8AC3E}">
        <p14:creationId xmlns:p14="http://schemas.microsoft.com/office/powerpoint/2010/main" val="343741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61925" y="1447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CN" altLang="en-US"/>
          </a:p>
        </p:txBody>
      </p:sp>
      <p:sp>
        <p:nvSpPr>
          <p:cNvPr id="7"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三</a:t>
            </a:r>
            <a:r>
              <a:rPr lang="zh-CN" altLang="en-US" sz="2800" dirty="0" smtClean="0">
                <a:solidFill>
                  <a:srgbClr val="FF0000"/>
                </a:solidFill>
                <a:latin typeface="黑体" pitchFamily="2" charset="-122"/>
                <a:ea typeface="黑体" pitchFamily="2" charset="-122"/>
              </a:rPr>
              <a:t>、下阶段运行难点</a:t>
            </a:r>
            <a:endParaRPr lang="zh-CN" altLang="en-US" sz="2800" dirty="0">
              <a:solidFill>
                <a:srgbClr val="FF0000"/>
              </a:solidFill>
              <a:latin typeface="黑体" pitchFamily="2" charset="-122"/>
              <a:ea typeface="黑体" pitchFamily="2" charset="-122"/>
            </a:endParaRPr>
          </a:p>
        </p:txBody>
      </p:sp>
      <p:sp>
        <p:nvSpPr>
          <p:cNvPr id="8" name="Rectangle 3"/>
          <p:cNvSpPr>
            <a:spLocks noChangeArrowheads="1"/>
          </p:cNvSpPr>
          <p:nvPr/>
        </p:nvSpPr>
        <p:spPr bwMode="auto">
          <a:xfrm>
            <a:off x="381000" y="1440873"/>
            <a:ext cx="8426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zh-CN" altLang="en-US" sz="2400" dirty="0" smtClean="0"/>
              <a:t>由于</a:t>
            </a:r>
            <a:r>
              <a:rPr lang="en-US" altLang="zh-CN" sz="2400" dirty="0" smtClean="0"/>
              <a:t>BEPCII</a:t>
            </a:r>
            <a:r>
              <a:rPr lang="zh-CN" altLang="en-US" sz="2400" dirty="0" smtClean="0"/>
              <a:t>连续</a:t>
            </a:r>
            <a:r>
              <a:rPr lang="en-US" altLang="zh-CN" sz="2400" dirty="0" smtClean="0"/>
              <a:t>10</a:t>
            </a:r>
            <a:r>
              <a:rPr lang="zh-CN" altLang="en-US" sz="2400" dirty="0" smtClean="0"/>
              <a:t>个</a:t>
            </a:r>
            <a:r>
              <a:rPr lang="zh-CN" altLang="en-US" sz="2400" dirty="0"/>
              <a:t>月</a:t>
            </a:r>
            <a:r>
              <a:rPr lang="zh-CN" altLang="en-US" sz="2400" dirty="0" smtClean="0"/>
              <a:t>运行的特性，必须在降温前就将气体纯化到最高值。</a:t>
            </a:r>
            <a:endParaRPr lang="en-US" altLang="zh-CN" sz="2400" dirty="0" smtClean="0"/>
          </a:p>
        </p:txBody>
      </p:sp>
      <p:sp>
        <p:nvSpPr>
          <p:cNvPr id="9" name="Rectangle 3"/>
          <p:cNvSpPr>
            <a:spLocks noChangeArrowheads="1"/>
          </p:cNvSpPr>
          <p:nvPr/>
        </p:nvSpPr>
        <p:spPr bwMode="auto">
          <a:xfrm>
            <a:off x="381000" y="3657600"/>
            <a:ext cx="8426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nSpc>
                <a:spcPct val="160000"/>
              </a:lnSpc>
            </a:pPr>
            <a:r>
              <a:rPr lang="zh-CN" altLang="en-US" sz="2400" dirty="0" smtClean="0"/>
              <a:t>每年夏季检修期期间，将一丝不苟的完成气体纯化、一级换热器吹扫、按年限更换活性炭、更换油分离器滤芯、真空气体置换等与纯度密切相关的维护工作。</a:t>
            </a:r>
            <a:endParaRPr lang="en-US" altLang="zh-CN" sz="2400" dirty="0" smtClean="0"/>
          </a:p>
        </p:txBody>
      </p:sp>
    </p:spTree>
    <p:extLst>
      <p:ext uri="{BB962C8B-B14F-4D97-AF65-F5344CB8AC3E}">
        <p14:creationId xmlns:p14="http://schemas.microsoft.com/office/powerpoint/2010/main" val="20633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09600" y="1447800"/>
            <a:ext cx="787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p>
            <a:pPr>
              <a:lnSpc>
                <a:spcPct val="160000"/>
              </a:lnSpc>
            </a:pPr>
            <a:r>
              <a:rPr lang="en-US" altLang="zh-CN" sz="2400" dirty="0" smtClean="0">
                <a:latin typeface="黑体" pitchFamily="2" charset="-122"/>
                <a:ea typeface="黑体" pitchFamily="2" charset="-122"/>
              </a:rPr>
              <a:t>1</a:t>
            </a:r>
            <a:r>
              <a:rPr lang="zh-CN" altLang="en-US" sz="2400" dirty="0" smtClean="0">
                <a:latin typeface="黑体" pitchFamily="2" charset="-122"/>
                <a:ea typeface="黑体" pitchFamily="2" charset="-122"/>
              </a:rPr>
              <a:t>、储存环停机后，低温系统需要延后进行</a:t>
            </a:r>
            <a:r>
              <a:rPr lang="en-US" altLang="zh-CN" sz="2400" dirty="0" smtClean="0">
                <a:latin typeface="黑体" pitchFamily="2" charset="-122"/>
                <a:ea typeface="黑体" pitchFamily="2" charset="-122"/>
              </a:rPr>
              <a:t>4</a:t>
            </a:r>
            <a:r>
              <a:rPr lang="zh-CN" altLang="en-US" sz="2400" dirty="0" smtClean="0">
                <a:latin typeface="黑体" pitchFamily="2" charset="-122"/>
                <a:ea typeface="黑体" pitchFamily="2" charset="-122"/>
              </a:rPr>
              <a:t>天的复温操作</a:t>
            </a:r>
            <a:r>
              <a:rPr lang="en-US"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储存环开机前，低温系统需提前</a:t>
            </a:r>
            <a:r>
              <a:rPr lang="en-US" altLang="zh-CN" sz="2400" dirty="0" smtClean="0">
                <a:latin typeface="黑体" pitchFamily="2" charset="-122"/>
                <a:ea typeface="黑体" pitchFamily="2" charset="-122"/>
              </a:rPr>
              <a:t>10</a:t>
            </a:r>
            <a:r>
              <a:rPr lang="zh-CN" altLang="en-US" sz="2400" dirty="0" smtClean="0">
                <a:latin typeface="黑体" pitchFamily="2" charset="-122"/>
                <a:ea typeface="黑体" pitchFamily="2" charset="-122"/>
              </a:rPr>
              <a:t>天进行气体纯化和设备降温操作，每年低温系统的检修时间都十分紧张。</a:t>
            </a:r>
            <a:endParaRPr lang="en-US" altLang="zh-CN" sz="2400" dirty="0" smtClean="0">
              <a:latin typeface="黑体" pitchFamily="2" charset="-122"/>
              <a:ea typeface="黑体" pitchFamily="2" charset="-122"/>
            </a:endParaRPr>
          </a:p>
          <a:p>
            <a:pPr>
              <a:lnSpc>
                <a:spcPct val="160000"/>
              </a:lnSpc>
            </a:pPr>
            <a:r>
              <a:rPr lang="en-US" altLang="zh-CN" sz="2400" dirty="0" smtClean="0">
                <a:latin typeface="黑体" pitchFamily="2" charset="-122"/>
                <a:ea typeface="黑体" pitchFamily="2" charset="-122"/>
              </a:rPr>
              <a:t>2</a:t>
            </a:r>
            <a:r>
              <a:rPr lang="zh-CN" altLang="en-US" sz="2400" dirty="0" smtClean="0">
                <a:latin typeface="黑体" pitchFamily="2" charset="-122"/>
                <a:ea typeface="黑体" pitchFamily="2" charset="-122"/>
              </a:rPr>
              <a:t>、解决了气体纯度引起的停机故障后，本年度低温系统运行效率较往年有明显提高。</a:t>
            </a:r>
            <a:endParaRPr lang="en-US" altLang="zh-CN" sz="2400" dirty="0" smtClean="0">
              <a:latin typeface="黑体" pitchFamily="2" charset="-122"/>
              <a:ea typeface="黑体" pitchFamily="2" charset="-122"/>
            </a:endParaRPr>
          </a:p>
          <a:p>
            <a:pPr>
              <a:lnSpc>
                <a:spcPct val="160000"/>
              </a:lnSpc>
            </a:pPr>
            <a:r>
              <a:rPr lang="en-US" altLang="zh-CN" sz="2400" dirty="0" smtClean="0">
                <a:latin typeface="黑体" pitchFamily="2" charset="-122"/>
                <a:ea typeface="黑体" pitchFamily="2" charset="-122"/>
              </a:rPr>
              <a:t>3</a:t>
            </a:r>
            <a:r>
              <a:rPr lang="zh-CN" altLang="en-US" sz="2400" dirty="0" smtClean="0">
                <a:latin typeface="黑体" pitchFamily="2" charset="-122"/>
                <a:ea typeface="黑体" pitchFamily="2" charset="-122"/>
              </a:rPr>
              <a:t>、下一步低温运行的难点还在于气体的纯度和东腔不明热源。</a:t>
            </a:r>
            <a:endParaRPr lang="zh-CN" altLang="en-US" sz="2400" dirty="0">
              <a:latin typeface="黑体" pitchFamily="2" charset="-122"/>
              <a:ea typeface="黑体" pitchFamily="2" charset="-122"/>
            </a:endParaRPr>
          </a:p>
        </p:txBody>
      </p:sp>
      <p:sp>
        <p:nvSpPr>
          <p:cNvPr id="56323" name="Rectangle 3"/>
          <p:cNvSpPr>
            <a:spLocks noChangeArrowheads="1"/>
          </p:cNvSpPr>
          <p:nvPr/>
        </p:nvSpPr>
        <p:spPr bwMode="auto">
          <a:xfrm>
            <a:off x="4953000" y="5257800"/>
            <a:ext cx="4114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zh-CN" altLang="en-US" sz="10000" dirty="0">
                <a:solidFill>
                  <a:srgbClr val="FF0000"/>
                </a:solidFill>
                <a:latin typeface="黑体" pitchFamily="2" charset="-122"/>
                <a:ea typeface="华文新魏" pitchFamily="2" charset="-122"/>
              </a:rPr>
              <a:t>谢谢！</a:t>
            </a:r>
            <a:endParaRPr lang="zh-CN" altLang="en-US" sz="10000" dirty="0">
              <a:solidFill>
                <a:srgbClr val="FF0000"/>
              </a:solidFill>
              <a:ea typeface="华文新魏" pitchFamily="2" charset="-122"/>
            </a:endParaRPr>
          </a:p>
        </p:txBody>
      </p:sp>
      <p:sp>
        <p:nvSpPr>
          <p:cNvPr id="49156" name="Rectangle 4"/>
          <p:cNvSpPr>
            <a:spLocks noChangeArrowheads="1"/>
          </p:cNvSpPr>
          <p:nvPr/>
        </p:nvSpPr>
        <p:spPr bwMode="auto">
          <a:xfrm>
            <a:off x="635000" y="404813"/>
            <a:ext cx="7848600" cy="792162"/>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4000" dirty="0" smtClean="0">
                <a:ea typeface="黑体" pitchFamily="2" charset="-122"/>
              </a:rPr>
              <a:t>总  结</a:t>
            </a:r>
            <a:endParaRPr lang="zh-CN" altLang="en-US" sz="4000" dirty="0">
              <a:ea typeface="黑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additive="base">
                                        <p:cTn id="7" dur="500" fill="hold"/>
                                        <p:tgtEl>
                                          <p:spTgt spid="56323"/>
                                        </p:tgtEl>
                                        <p:attrNameLst>
                                          <p:attrName>ppt_x</p:attrName>
                                        </p:attrNameLst>
                                      </p:cBhvr>
                                      <p:tavLst>
                                        <p:tav tm="0">
                                          <p:val>
                                            <p:strVal val="#ppt_x"/>
                                          </p:val>
                                        </p:tav>
                                        <p:tav tm="100000">
                                          <p:val>
                                            <p:strVal val="#ppt_x"/>
                                          </p:val>
                                        </p:tav>
                                      </p:tavLst>
                                    </p:anim>
                                    <p:anim calcmode="lin" valueType="num">
                                      <p:cBhvr additive="base">
                                        <p:cTn id="8" dur="500" fill="hold"/>
                                        <p:tgtEl>
                                          <p:spTgt spid="563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一、</a:t>
            </a:r>
            <a:r>
              <a:rPr lang="en-US" altLang="zh-CN" sz="2800" dirty="0" smtClean="0">
                <a:solidFill>
                  <a:srgbClr val="FF0000"/>
                </a:solidFill>
                <a:latin typeface="黑体" pitchFamily="2" charset="-122"/>
                <a:ea typeface="黑体" pitchFamily="2" charset="-122"/>
              </a:rPr>
              <a:t>2012</a:t>
            </a:r>
            <a:r>
              <a:rPr lang="zh-CN" altLang="en-US" sz="2800" dirty="0" smtClean="0">
                <a:solidFill>
                  <a:srgbClr val="FF0000"/>
                </a:solidFill>
                <a:latin typeface="黑体" pitchFamily="2" charset="-122"/>
                <a:ea typeface="黑体" pitchFamily="2" charset="-122"/>
              </a:rPr>
              <a:t>年夏季检修情况</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2000" y="1085014"/>
            <a:ext cx="4140000" cy="315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000" y="3352800"/>
            <a:ext cx="4140000" cy="348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1086346"/>
            <a:ext cx="4140000" cy="304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3"/>
          <p:cNvSpPr>
            <a:spLocks noChangeArrowheads="1"/>
          </p:cNvSpPr>
          <p:nvPr/>
        </p:nvSpPr>
        <p:spPr bwMode="auto">
          <a:xfrm>
            <a:off x="5181600" y="4267200"/>
            <a:ext cx="3352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lstStyle/>
          <a:p>
            <a:r>
              <a:rPr lang="zh-CN" altLang="en-US" sz="2000" dirty="0" smtClean="0">
                <a:latin typeface="黑体" pitchFamily="2" charset="-122"/>
                <a:ea typeface="黑体" pitchFamily="2" charset="-122"/>
              </a:rPr>
              <a:t>共完成检修项目</a:t>
            </a:r>
            <a:r>
              <a:rPr lang="en-US" altLang="zh-CN" sz="2000" dirty="0" smtClean="0">
                <a:latin typeface="黑体" pitchFamily="2" charset="-122"/>
                <a:ea typeface="黑体" pitchFamily="2" charset="-122"/>
              </a:rPr>
              <a:t>92</a:t>
            </a:r>
            <a:r>
              <a:rPr lang="zh-CN" altLang="en-US" sz="2000" dirty="0" smtClean="0">
                <a:latin typeface="黑体" pitchFamily="2" charset="-122"/>
                <a:ea typeface="黑体" pitchFamily="2" charset="-122"/>
              </a:rPr>
              <a:t>项目</a:t>
            </a:r>
            <a:endParaRPr lang="en-US" altLang="zh-CN" sz="2000" dirty="0" smtClean="0">
              <a:latin typeface="黑体" pitchFamily="2" charset="-122"/>
              <a:ea typeface="黑体" pitchFamily="2" charset="-122"/>
            </a:endParaRPr>
          </a:p>
          <a:p>
            <a:r>
              <a:rPr lang="zh-CN" altLang="en-US" sz="2000" dirty="0" smtClean="0">
                <a:latin typeface="黑体" pitchFamily="2" charset="-122"/>
                <a:ea typeface="黑体" pitchFamily="2" charset="-122"/>
              </a:rPr>
              <a:t>其中</a:t>
            </a:r>
            <a:r>
              <a:rPr lang="en-US" altLang="zh-CN" sz="2000" dirty="0" smtClean="0">
                <a:latin typeface="黑体" pitchFamily="2" charset="-122"/>
                <a:ea typeface="黑体" pitchFamily="2" charset="-122"/>
              </a:rPr>
              <a:t>:</a:t>
            </a:r>
          </a:p>
          <a:p>
            <a:r>
              <a:rPr lang="en-US" altLang="zh-CN" sz="2000" dirty="0">
                <a:latin typeface="黑体" pitchFamily="2" charset="-122"/>
                <a:ea typeface="黑体" pitchFamily="2" charset="-122"/>
              </a:rPr>
              <a:t> </a:t>
            </a:r>
            <a:r>
              <a:rPr lang="en-US" altLang="zh-CN" sz="2000" dirty="0" smtClean="0">
                <a:latin typeface="黑体" pitchFamily="2" charset="-122"/>
                <a:ea typeface="黑体" pitchFamily="2" charset="-122"/>
              </a:rPr>
              <a:t>   </a:t>
            </a:r>
            <a:r>
              <a:rPr lang="zh-CN" altLang="en-US" sz="2000" dirty="0" smtClean="0">
                <a:latin typeface="黑体" pitchFamily="2" charset="-122"/>
                <a:ea typeface="黑体" pitchFamily="2" charset="-122"/>
              </a:rPr>
              <a:t>设备维护</a:t>
            </a:r>
            <a:r>
              <a:rPr lang="en-US" altLang="zh-CN" sz="2000" dirty="0" smtClean="0">
                <a:latin typeface="黑体" pitchFamily="2" charset="-122"/>
                <a:ea typeface="黑体" pitchFamily="2" charset="-122"/>
              </a:rPr>
              <a:t>23</a:t>
            </a:r>
            <a:r>
              <a:rPr lang="zh-CN" altLang="en-US" sz="2000" dirty="0" smtClean="0">
                <a:latin typeface="黑体" pitchFamily="2" charset="-122"/>
                <a:ea typeface="黑体" pitchFamily="2" charset="-122"/>
              </a:rPr>
              <a:t>小项</a:t>
            </a:r>
            <a:endParaRPr lang="en-US" altLang="zh-CN" sz="2000" dirty="0" smtClean="0">
              <a:latin typeface="黑体" pitchFamily="2" charset="-122"/>
              <a:ea typeface="黑体" pitchFamily="2" charset="-122"/>
            </a:endParaRPr>
          </a:p>
          <a:p>
            <a:r>
              <a:rPr lang="en-US" altLang="zh-CN" sz="2000" dirty="0">
                <a:latin typeface="黑体" pitchFamily="2" charset="-122"/>
                <a:ea typeface="黑体" pitchFamily="2" charset="-122"/>
              </a:rPr>
              <a:t> </a:t>
            </a:r>
            <a:r>
              <a:rPr lang="en-US" altLang="zh-CN" sz="2000" dirty="0" smtClean="0">
                <a:latin typeface="黑体" pitchFamily="2" charset="-122"/>
                <a:ea typeface="黑体" pitchFamily="2" charset="-122"/>
              </a:rPr>
              <a:t>   </a:t>
            </a:r>
            <a:r>
              <a:rPr lang="zh-CN" altLang="en-US" sz="2000" dirty="0" smtClean="0">
                <a:latin typeface="黑体" pitchFamily="2" charset="-122"/>
                <a:ea typeface="黑体" pitchFamily="2" charset="-122"/>
              </a:rPr>
              <a:t>设备检修</a:t>
            </a:r>
            <a:r>
              <a:rPr lang="en-US" altLang="zh-CN" sz="2000" dirty="0">
                <a:latin typeface="黑体" pitchFamily="2" charset="-122"/>
                <a:ea typeface="黑体" pitchFamily="2" charset="-122"/>
              </a:rPr>
              <a:t>3</a:t>
            </a:r>
            <a:r>
              <a:rPr lang="en-US" altLang="zh-CN" sz="2000" dirty="0" smtClean="0">
                <a:latin typeface="黑体" pitchFamily="2" charset="-122"/>
                <a:ea typeface="黑体" pitchFamily="2" charset="-122"/>
              </a:rPr>
              <a:t>3</a:t>
            </a:r>
            <a:r>
              <a:rPr lang="zh-CN" altLang="en-US" sz="2000" dirty="0" smtClean="0">
                <a:latin typeface="黑体" pitchFamily="2" charset="-122"/>
                <a:ea typeface="黑体" pitchFamily="2" charset="-122"/>
              </a:rPr>
              <a:t>小项</a:t>
            </a:r>
            <a:endParaRPr lang="zh-CN" altLang="en-US" sz="2000" dirty="0">
              <a:latin typeface="黑体" pitchFamily="2" charset="-122"/>
              <a:ea typeface="黑体" pitchFamily="2" charset="-122"/>
            </a:endParaRPr>
          </a:p>
          <a:p>
            <a:r>
              <a:rPr lang="zh-CN" altLang="en-US" sz="2000" dirty="0" smtClean="0">
                <a:latin typeface="黑体" pitchFamily="2" charset="-122"/>
                <a:ea typeface="黑体" pitchFamily="2" charset="-122"/>
              </a:rPr>
              <a:t>    设备改进</a:t>
            </a:r>
            <a:r>
              <a:rPr lang="en-US" altLang="zh-CN" sz="2000" dirty="0" smtClean="0">
                <a:latin typeface="黑体" pitchFamily="2" charset="-122"/>
                <a:ea typeface="黑体" pitchFamily="2" charset="-122"/>
              </a:rPr>
              <a:t>36</a:t>
            </a:r>
            <a:r>
              <a:rPr lang="zh-CN" altLang="en-US" sz="2000" dirty="0" smtClean="0">
                <a:latin typeface="黑体" pitchFamily="2" charset="-122"/>
                <a:ea typeface="黑体" pitchFamily="2" charset="-122"/>
              </a:rPr>
              <a:t>小项</a:t>
            </a:r>
            <a:endParaRPr lang="en-US" altLang="zh-CN" sz="2000" dirty="0" smtClean="0">
              <a:latin typeface="黑体" pitchFamily="2" charset="-122"/>
              <a:ea typeface="黑体" pitchFamily="2" charset="-122"/>
            </a:endParaRPr>
          </a:p>
        </p:txBody>
      </p:sp>
      <p:sp>
        <p:nvSpPr>
          <p:cNvPr id="18" name="Rectangle 8"/>
          <p:cNvSpPr>
            <a:spLocks noChangeArrowheads="1"/>
          </p:cNvSpPr>
          <p:nvPr/>
        </p:nvSpPr>
        <p:spPr bwMode="auto">
          <a:xfrm>
            <a:off x="1219200" y="6238633"/>
            <a:ext cx="6705600" cy="4476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2200" b="1">
                <a:solidFill>
                  <a:srgbClr val="0000FF"/>
                </a:solidFill>
              </a:rPr>
              <a:t>基本按计划实施夏季检修计划</a:t>
            </a:r>
          </a:p>
        </p:txBody>
      </p:sp>
    </p:spTree>
    <p:extLst>
      <p:ext uri="{BB962C8B-B14F-4D97-AF65-F5344CB8AC3E}">
        <p14:creationId xmlns:p14="http://schemas.microsoft.com/office/powerpoint/2010/main" val="64230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gz\运行情况\11~12年度\2012夏季检修\照片\20120810\照片 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243013"/>
            <a:ext cx="4244975"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descr="D:\gz\运行情况\11~12年度\2012夏季检修\照片\DSCN57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3013"/>
            <a:ext cx="4165600" cy="318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9" descr="D:\gz\运行情况\11~12年度\2012夏季检修\照片\DSCN56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4402138"/>
            <a:ext cx="29543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descr="D:\gz\运行情况\11~12年度\2012夏季检修\照片\DSCN56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13" y="4408488"/>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descr="D:\gz\运行情况\11~12年度\2012夏季检修\照片\20120810\照片 0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4375" y="4408488"/>
            <a:ext cx="29448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一、</a:t>
            </a:r>
            <a:r>
              <a:rPr lang="en-US" altLang="zh-CN" sz="2800" dirty="0" smtClean="0">
                <a:solidFill>
                  <a:srgbClr val="FF0000"/>
                </a:solidFill>
                <a:latin typeface="黑体" pitchFamily="2" charset="-122"/>
                <a:ea typeface="黑体" pitchFamily="2" charset="-122"/>
              </a:rPr>
              <a:t>2012</a:t>
            </a:r>
            <a:r>
              <a:rPr lang="zh-CN" altLang="en-US" sz="2800" dirty="0" smtClean="0">
                <a:solidFill>
                  <a:srgbClr val="FF0000"/>
                </a:solidFill>
                <a:latin typeface="黑体" pitchFamily="2" charset="-122"/>
                <a:ea typeface="黑体" pitchFamily="2" charset="-122"/>
              </a:rPr>
              <a:t>年夏季检修情况</a:t>
            </a:r>
          </a:p>
        </p:txBody>
      </p:sp>
    </p:spTree>
    <p:extLst>
      <p:ext uri="{BB962C8B-B14F-4D97-AF65-F5344CB8AC3E}">
        <p14:creationId xmlns:p14="http://schemas.microsoft.com/office/powerpoint/2010/main" val="159444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gz\运行情况\11~12年度\2012夏季检修\照片\20120814\DSCN5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120775"/>
            <a:ext cx="3767137"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D:\gz\运行情况\11~12年度\2012夏季检修\照片\20120810\照片 0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8" y="1120775"/>
            <a:ext cx="379095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D:\gz\运行情况\11~12年度\2012夏季检修\照片\照片 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7000"/>
            <a:ext cx="37798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D:\gz\运行情况\11~12年度\2012夏季检修\照片\20120808\照片 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3" y="3946525"/>
            <a:ext cx="3767137"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一、</a:t>
            </a:r>
            <a:r>
              <a:rPr lang="en-US" altLang="zh-CN" sz="2800" dirty="0" smtClean="0">
                <a:solidFill>
                  <a:srgbClr val="FF0000"/>
                </a:solidFill>
                <a:latin typeface="黑体" pitchFamily="2" charset="-122"/>
                <a:ea typeface="黑体" pitchFamily="2" charset="-122"/>
              </a:rPr>
              <a:t>2012</a:t>
            </a:r>
            <a:r>
              <a:rPr lang="zh-CN" altLang="en-US" sz="2800" dirty="0" smtClean="0">
                <a:solidFill>
                  <a:srgbClr val="FF0000"/>
                </a:solidFill>
                <a:latin typeface="黑体" pitchFamily="2" charset="-122"/>
                <a:ea typeface="黑体" pitchFamily="2" charset="-122"/>
              </a:rPr>
              <a:t>年夏季检修情况</a:t>
            </a:r>
          </a:p>
        </p:txBody>
      </p:sp>
    </p:spTree>
    <p:extLst>
      <p:ext uri="{BB962C8B-B14F-4D97-AF65-F5344CB8AC3E}">
        <p14:creationId xmlns:p14="http://schemas.microsoft.com/office/powerpoint/2010/main" val="380373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1771333"/>
            <a:ext cx="4152459" cy="234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p:cNvCxnSpPr>
            <a:endCxn id="16" idx="0"/>
          </p:cNvCxnSpPr>
          <p:nvPr/>
        </p:nvCxnSpPr>
        <p:spPr>
          <a:xfrm flipH="1">
            <a:off x="7124700" y="3806032"/>
            <a:ext cx="466726" cy="1299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3"/>
          <p:cNvSpPr>
            <a:spLocks noChangeArrowheads="1"/>
          </p:cNvSpPr>
          <p:nvPr/>
        </p:nvSpPr>
        <p:spPr bwMode="auto">
          <a:xfrm>
            <a:off x="5638800" y="5105399"/>
            <a:ext cx="2971800" cy="101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075" tIns="46038" rIns="92075" bIns="46038">
            <a:noAutofit/>
          </a:bodyPr>
          <a:lstStyle/>
          <a:p>
            <a:pPr>
              <a:lnSpc>
                <a:spcPct val="160000"/>
              </a:lnSpc>
            </a:pPr>
            <a:r>
              <a:rPr lang="zh-CN" altLang="en-US" sz="2000" dirty="0" smtClean="0">
                <a:latin typeface="+mn-ea"/>
                <a:ea typeface="+mn-ea"/>
                <a:cs typeface="Times New Roman" pitchFamily="18" charset="0"/>
              </a:rPr>
              <a:t>气体纯度是上轮运行中影响最大的故障</a:t>
            </a:r>
            <a:endParaRPr lang="zh-CN" altLang="en-US" sz="2000" dirty="0">
              <a:latin typeface="+mn-ea"/>
              <a:ea typeface="+mn-ea"/>
              <a:cs typeface="Times New Roman" pitchFamily="18" charset="0"/>
            </a:endParaRPr>
          </a:p>
        </p:txBody>
      </p:sp>
      <p:pic>
        <p:nvPicPr>
          <p:cNvPr id="26" name="Picture 14"/>
          <p:cNvPicPr preferRelativeResize="0">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 y="1219200"/>
            <a:ext cx="4500000"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15"/>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000" y="1941512"/>
            <a:ext cx="45000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 name="Picture 16"/>
          <p:cNvPicPr preferRelativeResize="0">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000" y="5410993"/>
            <a:ext cx="4500000"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17"/>
          <p:cNvPicPr preferRelativeResize="0">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2000" y="3581400"/>
            <a:ext cx="4500000" cy="20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一、</a:t>
            </a:r>
            <a:r>
              <a:rPr lang="en-US" altLang="zh-CN" sz="2800" dirty="0" smtClean="0">
                <a:solidFill>
                  <a:srgbClr val="FF0000"/>
                </a:solidFill>
                <a:latin typeface="黑体" pitchFamily="2" charset="-122"/>
                <a:ea typeface="黑体" pitchFamily="2" charset="-122"/>
              </a:rPr>
              <a:t>2012</a:t>
            </a:r>
            <a:r>
              <a:rPr lang="zh-CN" altLang="en-US" sz="2800" dirty="0" smtClean="0">
                <a:solidFill>
                  <a:srgbClr val="FF0000"/>
                </a:solidFill>
                <a:latin typeface="黑体" pitchFamily="2" charset="-122"/>
                <a:ea typeface="黑体" pitchFamily="2" charset="-122"/>
              </a:rPr>
              <a:t>年夏季检修情况</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z\桌面\未命名.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148016"/>
            <a:ext cx="3581400" cy="2809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363" y="3812513"/>
            <a:ext cx="3560762" cy="270033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组合 9"/>
          <p:cNvGrpSpPr>
            <a:grpSpLocks/>
          </p:cNvGrpSpPr>
          <p:nvPr/>
        </p:nvGrpSpPr>
        <p:grpSpPr bwMode="auto">
          <a:xfrm>
            <a:off x="5384800" y="1137575"/>
            <a:ext cx="3781425" cy="2249488"/>
            <a:chOff x="5384021" y="1114536"/>
            <a:chExt cx="3781857" cy="2250000"/>
          </a:xfrm>
        </p:grpSpPr>
        <p:pic>
          <p:nvPicPr>
            <p:cNvPr id="13344" name="Picture 4" descr="D:\gz\运行情况\11~12年度\2012夏季检修\照片\20120813\DSCN5731.JP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878" y="1114536"/>
              <a:ext cx="3006000" cy="22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5" name="Line 10"/>
            <p:cNvSpPr>
              <a:spLocks noChangeShapeType="1"/>
            </p:cNvSpPr>
            <p:nvPr/>
          </p:nvSpPr>
          <p:spPr bwMode="auto">
            <a:xfrm flipH="1">
              <a:off x="5384021" y="1951576"/>
              <a:ext cx="1132918" cy="12724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46" name="Text Box 11"/>
            <p:cNvSpPr txBox="1">
              <a:spLocks noChangeArrowheads="1"/>
            </p:cNvSpPr>
            <p:nvPr/>
          </p:nvSpPr>
          <p:spPr bwMode="auto">
            <a:xfrm>
              <a:off x="6732288" y="2762883"/>
              <a:ext cx="2079288" cy="3960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a:solidFill>
                    <a:srgbClr val="FF0000"/>
                  </a:solidFill>
                </a:rPr>
                <a:t>做好活性炭再生</a:t>
              </a:r>
            </a:p>
          </p:txBody>
        </p:sp>
      </p:grpSp>
      <p:grpSp>
        <p:nvGrpSpPr>
          <p:cNvPr id="5" name="组合 4"/>
          <p:cNvGrpSpPr>
            <a:grpSpLocks/>
          </p:cNvGrpSpPr>
          <p:nvPr/>
        </p:nvGrpSpPr>
        <p:grpSpPr bwMode="auto">
          <a:xfrm>
            <a:off x="0" y="1137575"/>
            <a:ext cx="3887788" cy="2249488"/>
            <a:chOff x="0" y="1114535"/>
            <a:chExt cx="3887507" cy="2250000"/>
          </a:xfrm>
        </p:grpSpPr>
        <p:grpSp>
          <p:nvGrpSpPr>
            <p:cNvPr id="13340" name="组合 2"/>
            <p:cNvGrpSpPr>
              <a:grpSpLocks/>
            </p:cNvGrpSpPr>
            <p:nvPr/>
          </p:nvGrpSpPr>
          <p:grpSpPr bwMode="auto">
            <a:xfrm>
              <a:off x="0" y="1114535"/>
              <a:ext cx="3006000" cy="2250000"/>
              <a:chOff x="0" y="1114535"/>
              <a:chExt cx="3006000" cy="2250000"/>
            </a:xfrm>
          </p:grpSpPr>
          <p:pic>
            <p:nvPicPr>
              <p:cNvPr id="13342" name="Picture 2" descr="D:\gz\运行情况\11~12年度\2012夏季检修\照片\DSCN5718.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14535"/>
                <a:ext cx="3006000" cy="22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13"/>
              <p:cNvSpPr txBox="1">
                <a:spLocks noChangeArrowheads="1"/>
              </p:cNvSpPr>
              <p:nvPr/>
            </p:nvSpPr>
            <p:spPr bwMode="auto">
              <a:xfrm>
                <a:off x="522028" y="2927785"/>
                <a:ext cx="1979696" cy="3960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a:solidFill>
                      <a:srgbClr val="FF0000"/>
                    </a:solidFill>
                  </a:rPr>
                  <a:t>更换油分离器滤芯</a:t>
                </a:r>
              </a:p>
            </p:txBody>
          </p:sp>
        </p:grpSp>
        <p:sp>
          <p:nvSpPr>
            <p:cNvPr id="13341" name="Line 12"/>
            <p:cNvSpPr>
              <a:spLocks noChangeShapeType="1"/>
            </p:cNvSpPr>
            <p:nvPr/>
          </p:nvSpPr>
          <p:spPr bwMode="auto">
            <a:xfrm flipV="1">
              <a:off x="2087267" y="1780106"/>
              <a:ext cx="1800240" cy="17147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6" name="组合 5"/>
          <p:cNvGrpSpPr>
            <a:grpSpLocks/>
          </p:cNvGrpSpPr>
          <p:nvPr/>
        </p:nvGrpSpPr>
        <p:grpSpPr bwMode="auto">
          <a:xfrm>
            <a:off x="0" y="2450438"/>
            <a:ext cx="3402013" cy="2532062"/>
            <a:chOff x="171" y="2426570"/>
            <a:chExt cx="3401673" cy="2532634"/>
          </a:xfrm>
        </p:grpSpPr>
        <p:grpSp>
          <p:nvGrpSpPr>
            <p:cNvPr id="13336" name="组合 1"/>
            <p:cNvGrpSpPr>
              <a:grpSpLocks/>
            </p:cNvGrpSpPr>
            <p:nvPr/>
          </p:nvGrpSpPr>
          <p:grpSpPr bwMode="auto">
            <a:xfrm>
              <a:off x="171" y="2709204"/>
              <a:ext cx="3006000" cy="2250000"/>
              <a:chOff x="-2628960" y="2709204"/>
              <a:chExt cx="3006000" cy="2250000"/>
            </a:xfrm>
          </p:grpSpPr>
          <p:pic>
            <p:nvPicPr>
              <p:cNvPr id="13338" name="Picture 3" descr="D:\gz\运行情况\11~12年度\2012夏季检修\照片\20120810\照片 011.jpg"/>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8960" y="2709204"/>
                <a:ext cx="3006000" cy="22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13"/>
              <p:cNvSpPr txBox="1">
                <a:spLocks noChangeArrowheads="1"/>
              </p:cNvSpPr>
              <p:nvPr/>
            </p:nvSpPr>
            <p:spPr bwMode="auto">
              <a:xfrm>
                <a:off x="-2116352" y="4561351"/>
                <a:ext cx="1979696" cy="3960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a:solidFill>
                      <a:srgbClr val="FF0000"/>
                    </a:solidFill>
                  </a:rPr>
                  <a:t>氦压机保养</a:t>
                </a:r>
              </a:p>
            </p:txBody>
          </p:sp>
        </p:grpSp>
        <p:sp>
          <p:nvSpPr>
            <p:cNvPr id="13337" name="Line 14"/>
            <p:cNvSpPr>
              <a:spLocks noChangeShapeType="1"/>
            </p:cNvSpPr>
            <p:nvPr/>
          </p:nvSpPr>
          <p:spPr bwMode="auto">
            <a:xfrm flipV="1">
              <a:off x="2591736" y="2426570"/>
              <a:ext cx="810108" cy="100243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组合 7"/>
          <p:cNvGrpSpPr>
            <a:grpSpLocks/>
          </p:cNvGrpSpPr>
          <p:nvPr/>
        </p:nvGrpSpPr>
        <p:grpSpPr bwMode="auto">
          <a:xfrm>
            <a:off x="6516688" y="4204363"/>
            <a:ext cx="2405062" cy="3005137"/>
            <a:chOff x="6516939" y="4226917"/>
            <a:chExt cx="2404448" cy="3006000"/>
          </a:xfrm>
        </p:grpSpPr>
        <p:pic>
          <p:nvPicPr>
            <p:cNvPr id="13334" name="Picture 21" descr="C:\Documents and Settings\z\桌面\zhaopian\zhaopian\C360_2012-10-08-16-07-44.jp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6480" y="4590288"/>
              <a:ext cx="3035808" cy="22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Rectangle 2"/>
            <p:cNvSpPr>
              <a:spLocks noChangeArrowheads="1"/>
            </p:cNvSpPr>
            <p:nvPr/>
          </p:nvSpPr>
          <p:spPr bwMode="auto">
            <a:xfrm>
              <a:off x="6533476" y="6388133"/>
              <a:ext cx="2387911" cy="450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120000"/>
                </a:lnSpc>
              </a:pPr>
              <a:r>
                <a:rPr lang="zh-CN" altLang="en-US">
                  <a:solidFill>
                    <a:srgbClr val="FF0000"/>
                  </a:solidFill>
                </a:rPr>
                <a:t>改造不合理的高压管路</a:t>
              </a:r>
            </a:p>
          </p:txBody>
        </p:sp>
      </p:grpSp>
      <p:grpSp>
        <p:nvGrpSpPr>
          <p:cNvPr id="7" name="组合 6"/>
          <p:cNvGrpSpPr>
            <a:grpSpLocks/>
          </p:cNvGrpSpPr>
          <p:nvPr/>
        </p:nvGrpSpPr>
        <p:grpSpPr bwMode="auto">
          <a:xfrm>
            <a:off x="-19050" y="4641188"/>
            <a:ext cx="3656013" cy="2249487"/>
            <a:chOff x="-18613" y="4617824"/>
            <a:chExt cx="3654924" cy="2250000"/>
          </a:xfrm>
        </p:grpSpPr>
        <p:grpSp>
          <p:nvGrpSpPr>
            <p:cNvPr id="13330" name="组合 3"/>
            <p:cNvGrpSpPr>
              <a:grpSpLocks/>
            </p:cNvGrpSpPr>
            <p:nvPr/>
          </p:nvGrpSpPr>
          <p:grpSpPr bwMode="auto">
            <a:xfrm>
              <a:off x="-18613" y="4617824"/>
              <a:ext cx="3006000" cy="2250000"/>
              <a:chOff x="-18613" y="4617824"/>
              <a:chExt cx="3006000" cy="2250000"/>
            </a:xfrm>
          </p:grpSpPr>
          <p:pic>
            <p:nvPicPr>
              <p:cNvPr id="13332" name="Picture 2"/>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13" y="4617824"/>
                <a:ext cx="3006000" cy="2250000"/>
              </a:xfrm>
              <a:prstGeom prst="rect">
                <a:avLst/>
              </a:prstGeom>
              <a:noFill/>
              <a:ln w="635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3333" name="Text Box 7"/>
              <p:cNvSpPr txBox="1">
                <a:spLocks noChangeArrowheads="1"/>
              </p:cNvSpPr>
              <p:nvPr/>
            </p:nvSpPr>
            <p:spPr bwMode="auto">
              <a:xfrm>
                <a:off x="407799" y="6452071"/>
                <a:ext cx="2257425" cy="39738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spcBef>
                    <a:spcPct val="50000"/>
                  </a:spcBef>
                </a:pPr>
                <a:r>
                  <a:rPr lang="zh-CN" altLang="en-US">
                    <a:solidFill>
                      <a:srgbClr val="FF0000"/>
                    </a:solidFill>
                  </a:rPr>
                  <a:t>一级换热器处理</a:t>
                </a:r>
              </a:p>
            </p:txBody>
          </p:sp>
        </p:grpSp>
        <p:sp>
          <p:nvSpPr>
            <p:cNvPr id="13331" name="Line 8"/>
            <p:cNvSpPr>
              <a:spLocks noChangeShapeType="1"/>
            </p:cNvSpPr>
            <p:nvPr/>
          </p:nvSpPr>
          <p:spPr bwMode="auto">
            <a:xfrm flipV="1">
              <a:off x="2591736" y="5157299"/>
              <a:ext cx="1044575" cy="57467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组合 10"/>
          <p:cNvGrpSpPr>
            <a:grpSpLocks/>
          </p:cNvGrpSpPr>
          <p:nvPr/>
        </p:nvGrpSpPr>
        <p:grpSpPr bwMode="auto">
          <a:xfrm>
            <a:off x="3079750" y="5319713"/>
            <a:ext cx="2836863" cy="1509712"/>
            <a:chOff x="3079089" y="5319252"/>
            <a:chExt cx="2837420" cy="1510092"/>
          </a:xfrm>
        </p:grpSpPr>
        <p:sp>
          <p:nvSpPr>
            <p:cNvPr id="13328" name="Rectangle 2"/>
            <p:cNvSpPr>
              <a:spLocks noChangeArrowheads="1"/>
            </p:cNvSpPr>
            <p:nvPr/>
          </p:nvSpPr>
          <p:spPr bwMode="auto">
            <a:xfrm>
              <a:off x="3079089" y="6378494"/>
              <a:ext cx="2837420" cy="450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20000"/>
                </a:lnSpc>
              </a:pPr>
              <a:r>
                <a:rPr lang="zh-CN" altLang="en-US">
                  <a:solidFill>
                    <a:srgbClr val="FF0000"/>
                  </a:solidFill>
                </a:rPr>
                <a:t>每月进行一次纯化器切换</a:t>
              </a:r>
            </a:p>
          </p:txBody>
        </p:sp>
        <p:sp>
          <p:nvSpPr>
            <p:cNvPr id="13329" name="Line 10"/>
            <p:cNvSpPr>
              <a:spLocks noChangeShapeType="1"/>
            </p:cNvSpPr>
            <p:nvPr/>
          </p:nvSpPr>
          <p:spPr bwMode="auto">
            <a:xfrm flipV="1">
              <a:off x="4633974" y="5319252"/>
              <a:ext cx="298074" cy="112921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11274" name="组合 11"/>
          <p:cNvGrpSpPr>
            <a:grpSpLocks/>
          </p:cNvGrpSpPr>
          <p:nvPr/>
        </p:nvGrpSpPr>
        <p:grpSpPr bwMode="auto">
          <a:xfrm>
            <a:off x="5916613" y="2552038"/>
            <a:ext cx="3255962" cy="2430462"/>
            <a:chOff x="5916784" y="2529180"/>
            <a:chExt cx="3256039" cy="2430024"/>
          </a:xfrm>
        </p:grpSpPr>
        <p:grpSp>
          <p:nvGrpSpPr>
            <p:cNvPr id="13324" name="组合 8"/>
            <p:cNvGrpSpPr>
              <a:grpSpLocks/>
            </p:cNvGrpSpPr>
            <p:nvPr/>
          </p:nvGrpSpPr>
          <p:grpSpPr bwMode="auto">
            <a:xfrm>
              <a:off x="6166823" y="2529180"/>
              <a:ext cx="3006000" cy="2430024"/>
              <a:chOff x="6166823" y="2529180"/>
              <a:chExt cx="3006000" cy="2430024"/>
            </a:xfrm>
          </p:grpSpPr>
          <p:pic>
            <p:nvPicPr>
              <p:cNvPr id="13326" name="Picture 20" descr="C:\Documents and Settings\z\桌面\20120911A.bmp"/>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66823" y="2529180"/>
                <a:ext cx="3006000" cy="22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
              <p:cNvSpPr>
                <a:spLocks noChangeArrowheads="1"/>
              </p:cNvSpPr>
              <p:nvPr/>
            </p:nvSpPr>
            <p:spPr bwMode="auto">
              <a:xfrm>
                <a:off x="7037088" y="4508354"/>
                <a:ext cx="1585452" cy="450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120000"/>
                  </a:lnSpc>
                </a:pPr>
                <a:r>
                  <a:rPr lang="zh-CN" altLang="en-US">
                    <a:solidFill>
                      <a:srgbClr val="FF0000"/>
                    </a:solidFill>
                  </a:rPr>
                  <a:t>确保氦气纯度</a:t>
                </a:r>
              </a:p>
            </p:txBody>
          </p:sp>
        </p:grpSp>
        <p:sp>
          <p:nvSpPr>
            <p:cNvPr id="13325" name="Line 175"/>
            <p:cNvSpPr>
              <a:spLocks noChangeShapeType="1"/>
            </p:cNvSpPr>
            <p:nvPr/>
          </p:nvSpPr>
          <p:spPr bwMode="auto">
            <a:xfrm flipH="1" flipV="1">
              <a:off x="5916784" y="2960605"/>
              <a:ext cx="671325" cy="58120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5"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一、</a:t>
            </a:r>
            <a:r>
              <a:rPr lang="en-US" altLang="zh-CN" sz="2800" dirty="0" smtClean="0">
                <a:solidFill>
                  <a:srgbClr val="FF0000"/>
                </a:solidFill>
                <a:latin typeface="黑体" pitchFamily="2" charset="-122"/>
                <a:ea typeface="黑体" pitchFamily="2" charset="-122"/>
              </a:rPr>
              <a:t>2012</a:t>
            </a:r>
            <a:r>
              <a:rPr lang="zh-CN" altLang="en-US" sz="2800" dirty="0" smtClean="0">
                <a:solidFill>
                  <a:srgbClr val="FF0000"/>
                </a:solidFill>
                <a:latin typeface="黑体" pitchFamily="2" charset="-122"/>
                <a:ea typeface="黑体" pitchFamily="2" charset="-122"/>
              </a:rPr>
              <a:t>年夏季检修情况</a:t>
            </a:r>
          </a:p>
        </p:txBody>
      </p:sp>
    </p:spTree>
    <p:custDataLst>
      <p:tags r:id="rId1"/>
    </p:custDataLst>
    <p:extLst>
      <p:ext uri="{BB962C8B-B14F-4D97-AF65-F5344CB8AC3E}">
        <p14:creationId xmlns:p14="http://schemas.microsoft.com/office/powerpoint/2010/main" val="36586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388" y="2033588"/>
            <a:ext cx="3870325"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7"/>
          <p:cNvSpPr>
            <a:spLocks noChangeArrowheads="1"/>
          </p:cNvSpPr>
          <p:nvPr/>
        </p:nvSpPr>
        <p:spPr bwMode="auto">
          <a:xfrm>
            <a:off x="323850" y="1066800"/>
            <a:ext cx="734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dirty="0" smtClean="0">
                <a:latin typeface="楷体_GB2312" pitchFamily="49" charset="-122"/>
                <a:ea typeface="楷体_GB2312" pitchFamily="49" charset="-122"/>
              </a:rPr>
              <a:t>新研制</a:t>
            </a:r>
            <a:r>
              <a:rPr lang="zh-CN" altLang="en-US" sz="2400" b="1" dirty="0">
                <a:latin typeface="楷体_GB2312" pitchFamily="49" charset="-122"/>
                <a:ea typeface="楷体_GB2312" pitchFamily="49" charset="-122"/>
              </a:rPr>
              <a:t>一台氦气纯化</a:t>
            </a:r>
            <a:r>
              <a:rPr lang="zh-CN" altLang="en-US" sz="2400" b="1" dirty="0" smtClean="0">
                <a:latin typeface="楷体_GB2312" pitchFamily="49" charset="-122"/>
                <a:ea typeface="楷体_GB2312" pitchFamily="49" charset="-122"/>
              </a:rPr>
              <a:t>器</a:t>
            </a:r>
            <a:endParaRPr lang="zh-CN" altLang="en-US" sz="2000" dirty="0">
              <a:solidFill>
                <a:srgbClr val="0033CC"/>
              </a:solidFill>
              <a:latin typeface="楷体_GB2312" pitchFamily="49" charset="-122"/>
              <a:ea typeface="楷体_GB2312" pitchFamily="49" charset="-122"/>
            </a:endParaRPr>
          </a:p>
        </p:txBody>
      </p:sp>
      <p:sp>
        <p:nvSpPr>
          <p:cNvPr id="3379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3797"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3799" name="Rectangle 2"/>
          <p:cNvSpPr>
            <a:spLocks noChangeArrowheads="1"/>
          </p:cNvSpPr>
          <p:nvPr/>
        </p:nvSpPr>
        <p:spPr bwMode="auto">
          <a:xfrm>
            <a:off x="873125" y="1905000"/>
            <a:ext cx="3249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kumimoji="1" lang="zh-CN" altLang="en-US" sz="2000" b="1">
                <a:latin typeface="楷体_GB2312" pitchFamily="49" charset="-122"/>
                <a:ea typeface="楷体_GB2312" pitchFamily="49" charset="-122"/>
              </a:rPr>
              <a:t>低温纯化器的设计指标</a:t>
            </a:r>
          </a:p>
        </p:txBody>
      </p:sp>
      <p:graphicFrame>
        <p:nvGraphicFramePr>
          <p:cNvPr id="35895" name="Group 55"/>
          <p:cNvGraphicFramePr>
            <a:graphicFrameLocks noGrp="1"/>
          </p:cNvGraphicFramePr>
          <p:nvPr/>
        </p:nvGraphicFramePr>
        <p:xfrm>
          <a:off x="476250" y="2484438"/>
          <a:ext cx="3914775" cy="1981360"/>
        </p:xfrm>
        <a:graphic>
          <a:graphicData uri="http://schemas.openxmlformats.org/drawingml/2006/table">
            <a:tbl>
              <a:tblPr/>
              <a:tblGrid>
                <a:gridCol w="2744788"/>
                <a:gridCol w="1169987"/>
              </a:tblGrid>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rPr>
                        <a:t>最高工作压力</a:t>
                      </a: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15bar</a:t>
                      </a:r>
                      <a:endPar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endParaRP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rPr>
                        <a:t>最大处理流量</a:t>
                      </a: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100NM</a:t>
                      </a:r>
                      <a:r>
                        <a:rPr kumimoji="0" lang="en-US" altLang="zh-CN" sz="2000" b="1" i="0" u="none" strike="noStrike" cap="none" normalizeH="0" baseline="30000" smtClean="0">
                          <a:ln>
                            <a:noFill/>
                          </a:ln>
                          <a:solidFill>
                            <a:srgbClr val="FF0000"/>
                          </a:solidFill>
                          <a:effectLst/>
                          <a:latin typeface="楷体_GB2312" pitchFamily="49" charset="-122"/>
                          <a:ea typeface="楷体_GB2312" pitchFamily="49" charset="-122"/>
                        </a:rPr>
                        <a:t>3</a:t>
                      </a: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/H</a:t>
                      </a:r>
                      <a:endPar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endParaRP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rPr>
                        <a:t>静态漏热</a:t>
                      </a: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≤90W</a:t>
                      </a:r>
                      <a:endPar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endParaRP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rPr>
                        <a:t>吸附总量（以</a:t>
                      </a: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N</a:t>
                      </a:r>
                      <a:r>
                        <a:rPr kumimoji="0" lang="en-US" altLang="zh-CN" sz="2000" b="1" i="0" u="none" strike="noStrike" cap="none" normalizeH="0" baseline="-25000" smtClean="0">
                          <a:ln>
                            <a:noFill/>
                          </a:ln>
                          <a:solidFill>
                            <a:srgbClr val="FF0000"/>
                          </a:solidFill>
                          <a:effectLst/>
                          <a:latin typeface="楷体_GB2312" pitchFamily="49" charset="-122"/>
                          <a:ea typeface="楷体_GB2312" pitchFamily="49" charset="-122"/>
                        </a:rPr>
                        <a:t>2</a:t>
                      </a:r>
                      <a:r>
                        <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rPr>
                        <a:t>计算）</a:t>
                      </a: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0.6NM</a:t>
                      </a:r>
                      <a:r>
                        <a:rPr kumimoji="0" lang="en-US" altLang="zh-CN" sz="2000" b="1" i="0" u="none" strike="noStrike" cap="none" normalizeH="0" baseline="30000" smtClean="0">
                          <a:ln>
                            <a:noFill/>
                          </a:ln>
                          <a:solidFill>
                            <a:srgbClr val="FF0000"/>
                          </a:solidFill>
                          <a:effectLst/>
                          <a:latin typeface="楷体_GB2312" pitchFamily="49" charset="-122"/>
                          <a:ea typeface="楷体_GB2312" pitchFamily="49" charset="-122"/>
                        </a:rPr>
                        <a:t>3</a:t>
                      </a: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1" i="0" u="none" strike="noStrike" cap="none" normalizeH="0" baseline="0" smtClean="0">
                          <a:ln>
                            <a:noFill/>
                          </a:ln>
                          <a:solidFill>
                            <a:srgbClr val="FF0000"/>
                          </a:solidFill>
                          <a:effectLst/>
                          <a:latin typeface="楷体_GB2312" pitchFamily="49" charset="-122"/>
                          <a:ea typeface="楷体_GB2312" pitchFamily="49" charset="-122"/>
                        </a:rPr>
                        <a:t>出气杂质含量</a:t>
                      </a: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smtClean="0">
                          <a:ln>
                            <a:noFill/>
                          </a:ln>
                          <a:solidFill>
                            <a:srgbClr val="FF0000"/>
                          </a:solidFill>
                          <a:effectLst/>
                          <a:latin typeface="楷体_GB2312" pitchFamily="49" charset="-122"/>
                          <a:ea typeface="楷体_GB2312" pitchFamily="49" charset="-122"/>
                        </a:rPr>
                        <a:t>≤5PPM</a:t>
                      </a:r>
                    </a:p>
                  </a:txBody>
                  <a:tcPr marL="91429" marR="91429"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3820" name="Rectangle 2"/>
          <p:cNvSpPr>
            <a:spLocks noChangeArrowheads="1"/>
          </p:cNvSpPr>
          <p:nvPr/>
        </p:nvSpPr>
        <p:spPr bwMode="auto">
          <a:xfrm>
            <a:off x="5381625" y="1673225"/>
            <a:ext cx="2747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kumimoji="1" lang="zh-CN" altLang="en-US" sz="2000" b="1">
                <a:latin typeface="楷体_GB2312" pitchFamily="49" charset="-122"/>
                <a:ea typeface="楷体_GB2312" pitchFamily="49" charset="-122"/>
              </a:rPr>
              <a:t>纯化器的工艺流程</a:t>
            </a:r>
          </a:p>
        </p:txBody>
      </p:sp>
      <p:sp>
        <p:nvSpPr>
          <p:cNvPr id="10" name="Rectangle 2"/>
          <p:cNvSpPr>
            <a:spLocks noChangeArrowheads="1"/>
          </p:cNvSpPr>
          <p:nvPr/>
        </p:nvSpPr>
        <p:spPr bwMode="auto">
          <a:xfrm>
            <a:off x="381000" y="4737100"/>
            <a:ext cx="448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Char char="l"/>
            </a:pPr>
            <a:r>
              <a:rPr kumimoji="1" lang="zh-CN" altLang="en-US" sz="2000" b="1" dirty="0">
                <a:latin typeface="楷体_GB2312" pitchFamily="49" charset="-122"/>
                <a:ea typeface="楷体_GB2312" pitchFamily="49" charset="-122"/>
              </a:rPr>
              <a:t>完成吸附总量、吸附精度设计计算</a:t>
            </a:r>
            <a:endParaRPr kumimoji="1" lang="en-US" altLang="zh-CN" sz="2000" b="1" dirty="0">
              <a:latin typeface="楷体_GB2312" pitchFamily="49" charset="-122"/>
              <a:ea typeface="楷体_GB2312" pitchFamily="49" charset="-122"/>
            </a:endParaRPr>
          </a:p>
        </p:txBody>
      </p:sp>
      <p:sp>
        <p:nvSpPr>
          <p:cNvPr id="11" name="Rectangle 2"/>
          <p:cNvSpPr>
            <a:spLocks noChangeArrowheads="1"/>
          </p:cNvSpPr>
          <p:nvPr/>
        </p:nvSpPr>
        <p:spPr bwMode="auto">
          <a:xfrm>
            <a:off x="381000" y="5133975"/>
            <a:ext cx="4122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Char char="l"/>
            </a:pPr>
            <a:r>
              <a:rPr kumimoji="1" lang="zh-CN" altLang="en-US" sz="2000" b="1" dirty="0">
                <a:latin typeface="楷体_GB2312" pitchFamily="49" charset="-122"/>
                <a:ea typeface="楷体_GB2312" pitchFamily="49" charset="-122"/>
              </a:rPr>
              <a:t>完成再生方式及能力设计计算</a:t>
            </a:r>
            <a:endParaRPr kumimoji="1" lang="en-US" altLang="zh-CN" sz="2000" b="1" dirty="0">
              <a:latin typeface="楷体_GB2312" pitchFamily="49" charset="-122"/>
              <a:ea typeface="楷体_GB2312" pitchFamily="49" charset="-122"/>
            </a:endParaRPr>
          </a:p>
        </p:txBody>
      </p:sp>
      <p:sp>
        <p:nvSpPr>
          <p:cNvPr id="12" name="Rectangle 2"/>
          <p:cNvSpPr>
            <a:spLocks noChangeArrowheads="1"/>
          </p:cNvSpPr>
          <p:nvPr/>
        </p:nvSpPr>
        <p:spPr bwMode="auto">
          <a:xfrm>
            <a:off x="369888" y="5927725"/>
            <a:ext cx="38973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Char char="l"/>
            </a:pPr>
            <a:r>
              <a:rPr kumimoji="1" lang="zh-CN" altLang="en-US" sz="2000" b="1" dirty="0">
                <a:latin typeface="楷体_GB2312" pitchFamily="49" charset="-122"/>
                <a:ea typeface="楷体_GB2312" pitchFamily="49" charset="-122"/>
              </a:rPr>
              <a:t>完成绝热设计计算</a:t>
            </a:r>
          </a:p>
        </p:txBody>
      </p:sp>
      <p:sp>
        <p:nvSpPr>
          <p:cNvPr id="13" name="Rectangle 2"/>
          <p:cNvSpPr>
            <a:spLocks noChangeArrowheads="1"/>
          </p:cNvSpPr>
          <p:nvPr/>
        </p:nvSpPr>
        <p:spPr bwMode="auto">
          <a:xfrm>
            <a:off x="381121" y="5530850"/>
            <a:ext cx="4321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Char char="l"/>
            </a:pPr>
            <a:r>
              <a:rPr kumimoji="1" lang="zh-CN" altLang="en-US" sz="2000" b="1" dirty="0">
                <a:latin typeface="楷体_GB2312" pitchFamily="49" charset="-122"/>
                <a:ea typeface="楷体_GB2312" pitchFamily="49" charset="-122"/>
              </a:rPr>
              <a:t>完成低温换热器设计计算</a:t>
            </a:r>
            <a:endParaRPr kumimoji="1" lang="en-US" altLang="zh-CN" sz="2000" b="1" dirty="0">
              <a:latin typeface="楷体_GB2312" pitchFamily="49" charset="-122"/>
              <a:ea typeface="楷体_GB2312" pitchFamily="49" charset="-122"/>
            </a:endParaRPr>
          </a:p>
        </p:txBody>
      </p:sp>
      <p:sp>
        <p:nvSpPr>
          <p:cNvPr id="14"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一、</a:t>
            </a:r>
            <a:r>
              <a:rPr lang="en-US" altLang="zh-CN" sz="2800" dirty="0" smtClean="0">
                <a:solidFill>
                  <a:srgbClr val="FF0000"/>
                </a:solidFill>
                <a:latin typeface="黑体" pitchFamily="2" charset="-122"/>
                <a:ea typeface="黑体" pitchFamily="2" charset="-122"/>
              </a:rPr>
              <a:t>2012</a:t>
            </a:r>
            <a:r>
              <a:rPr lang="zh-CN" altLang="en-US" sz="2800" dirty="0" smtClean="0">
                <a:solidFill>
                  <a:srgbClr val="FF0000"/>
                </a:solidFill>
                <a:latin typeface="黑体" pitchFamily="2" charset="-122"/>
                <a:ea typeface="黑体" pitchFamily="2" charset="-122"/>
              </a:rPr>
              <a:t>年夏季检修情况</a:t>
            </a:r>
          </a:p>
        </p:txBody>
      </p:sp>
    </p:spTree>
    <p:extLst>
      <p:ext uri="{BB962C8B-B14F-4D97-AF65-F5344CB8AC3E}">
        <p14:creationId xmlns:p14="http://schemas.microsoft.com/office/powerpoint/2010/main" val="3207708257"/>
      </p:ext>
    </p:extLst>
  </p:cSld>
  <p:clrMapOvr>
    <a:masterClrMapping/>
  </p:clrMapOvr>
  <mc:AlternateContent xmlns:mc="http://schemas.openxmlformats.org/markup-compatibility/2006" xmlns:p14="http://schemas.microsoft.com/office/powerpoint/2010/main">
    <mc:Choice Requires="p14">
      <p:transition spd="slow" p14:dur="2000" advTm="13136"/>
    </mc:Choice>
    <mc:Fallback xmlns="">
      <p:transition spd="slow" advTm="1313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3" name="Picture 1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2818" y="4614862"/>
            <a:ext cx="729138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Rectangle 7"/>
          <p:cNvSpPr>
            <a:spLocks noChangeArrowheads="1"/>
          </p:cNvSpPr>
          <p:nvPr/>
        </p:nvSpPr>
        <p:spPr bwMode="auto">
          <a:xfrm>
            <a:off x="323850" y="1022350"/>
            <a:ext cx="7343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b="1" dirty="0" smtClean="0">
                <a:latin typeface="楷体_GB2312" pitchFamily="49" charset="-122"/>
                <a:ea typeface="楷体_GB2312" pitchFamily="49" charset="-122"/>
              </a:rPr>
              <a:t>新研制</a:t>
            </a:r>
            <a:r>
              <a:rPr lang="zh-CN" altLang="en-US" sz="2400" b="1" dirty="0">
                <a:latin typeface="楷体_GB2312" pitchFamily="49" charset="-122"/>
                <a:ea typeface="楷体_GB2312" pitchFamily="49" charset="-122"/>
              </a:rPr>
              <a:t>一台氦气纯化</a:t>
            </a:r>
            <a:r>
              <a:rPr lang="zh-CN" altLang="en-US" sz="2400" b="1" dirty="0" smtClean="0">
                <a:latin typeface="楷体_GB2312" pitchFamily="49" charset="-122"/>
                <a:ea typeface="楷体_GB2312" pitchFamily="49" charset="-122"/>
              </a:rPr>
              <a:t>器</a:t>
            </a:r>
            <a:endParaRPr kumimoji="1" lang="en-US" altLang="zh-CN" sz="2000" b="1" dirty="0">
              <a:solidFill>
                <a:srgbClr val="0033CC"/>
              </a:solidFill>
              <a:latin typeface="楷体_GB2312" pitchFamily="49" charset="-122"/>
              <a:ea typeface="楷体_GB2312" pitchFamily="49" charset="-122"/>
            </a:endParaRPr>
          </a:p>
          <a:p>
            <a:pPr eaLnBrk="0" hangingPunct="0"/>
            <a:endParaRPr lang="zh-CN" altLang="en-US" sz="2000" dirty="0">
              <a:latin typeface="黑体" pitchFamily="2" charset="-122"/>
              <a:ea typeface="黑体" pitchFamily="2" charset="-122"/>
            </a:endParaRPr>
          </a:p>
        </p:txBody>
      </p:sp>
      <p:sp>
        <p:nvSpPr>
          <p:cNvPr id="3686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686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36870" name="Picture 4"/>
          <p:cNvPicPr preferRelativeResize="0">
            <a:picLocks noChangeArrowheads="1"/>
          </p:cNvPicPr>
          <p:nvPr/>
        </p:nvPicPr>
        <p:blipFill rotWithShape="1">
          <a:blip r:embed="rId3" cstate="email">
            <a:extLst>
              <a:ext uri="{28A0092B-C50C-407E-A947-70E740481C1C}">
                <a14:useLocalDpi xmlns:a14="http://schemas.microsoft.com/office/drawing/2010/main" val="0"/>
              </a:ext>
            </a:extLst>
          </a:blip>
          <a:srcRect t="5990" b="29188"/>
          <a:stretch/>
        </p:blipFill>
        <p:spPr bwMode="auto">
          <a:xfrm>
            <a:off x="5570537" y="3137020"/>
            <a:ext cx="2735263" cy="1400537"/>
          </a:xfrm>
          <a:prstGeom prst="rect">
            <a:avLst/>
          </a:prstGeom>
          <a:noFill/>
          <a:ln w="63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16" descr="IMG_2338"/>
          <p:cNvPicPr preferRelativeResize="0">
            <a:picLocks noChangeArrowheads="1"/>
          </p:cNvPicPr>
          <p:nvPr/>
        </p:nvPicPr>
        <p:blipFill rotWithShape="1">
          <a:blip r:embed="rId4" cstate="email">
            <a:extLst>
              <a:ext uri="{28A0092B-C50C-407E-A947-70E740481C1C}">
                <a14:useLocalDpi xmlns:a14="http://schemas.microsoft.com/office/drawing/2010/main" val="0"/>
              </a:ext>
            </a:extLst>
          </a:blip>
          <a:srcRect t="10306" b="17671"/>
          <a:stretch/>
        </p:blipFill>
        <p:spPr bwMode="auto">
          <a:xfrm>
            <a:off x="5544385" y="1580889"/>
            <a:ext cx="2735262" cy="1556131"/>
          </a:xfrm>
          <a:prstGeom prst="rect">
            <a:avLst/>
          </a:prstGeom>
          <a:noFill/>
          <a:ln w="635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36872" name="矩形 1"/>
          <p:cNvSpPr>
            <a:spLocks noChangeArrowheads="1"/>
          </p:cNvSpPr>
          <p:nvPr/>
        </p:nvSpPr>
        <p:spPr bwMode="auto">
          <a:xfrm>
            <a:off x="990600" y="6305490"/>
            <a:ext cx="7165181" cy="400110"/>
          </a:xfrm>
          <a:prstGeom prst="rect">
            <a:avLst/>
          </a:prstGeom>
          <a:solidFill>
            <a:schemeClr val="accent1"/>
          </a:solidFill>
          <a:ln>
            <a:noFill/>
          </a:ln>
        </p:spPr>
        <p:txBody>
          <a:bodyPr wrap="square">
            <a:spAutoFit/>
          </a:bodyPr>
          <a:lstStyle/>
          <a:p>
            <a:r>
              <a:rPr kumimoji="1" lang="zh-CN" altLang="en-US" sz="2000" b="1" dirty="0">
                <a:solidFill>
                  <a:srgbClr val="FF0000"/>
                </a:solidFill>
                <a:latin typeface="楷体_GB2312" pitchFamily="49" charset="-122"/>
                <a:ea typeface="楷体_GB2312" pitchFamily="49" charset="-122"/>
              </a:rPr>
              <a:t>新研制的纯化器已在本轮气体净化时使用</a:t>
            </a:r>
            <a:r>
              <a:rPr kumimoji="1" lang="zh-CN" altLang="en-US" sz="2000" b="1" dirty="0" smtClean="0">
                <a:solidFill>
                  <a:srgbClr val="FF0000"/>
                </a:solidFill>
                <a:latin typeface="楷体_GB2312" pitchFamily="49" charset="-122"/>
                <a:ea typeface="楷体_GB2312" pitchFamily="49" charset="-122"/>
              </a:rPr>
              <a:t>，纯化效果基本满意</a:t>
            </a:r>
            <a:endParaRPr lang="zh-CN" altLang="en-US" sz="2000" dirty="0">
              <a:solidFill>
                <a:srgbClr val="FF0000"/>
              </a:solidFill>
            </a:endParaRPr>
          </a:p>
        </p:txBody>
      </p:sp>
      <p:pic>
        <p:nvPicPr>
          <p:cNvPr id="12" name="Picture 4" descr="D:\gz\ADS\其他\201206月苏州杭州合肥\201206苏杭合肥\IMG_1194.JPG"/>
          <p:cNvPicPr preferRelativeResize="0">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95350" y="1493838"/>
            <a:ext cx="2519363" cy="1728787"/>
          </a:xfrm>
          <a:prstGeom prst="rect">
            <a:avLst/>
          </a:prstGeom>
          <a:noFill/>
          <a:ln w="63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5" descr="D:\gz\ADS\其他\201206月苏州杭州合肥\201206苏杭合肥\IMG_1197.JPG"/>
          <p:cNvPicPr preferRelativeResize="0">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3165" y="2841565"/>
            <a:ext cx="2519363" cy="1728787"/>
          </a:xfrm>
          <a:prstGeom prst="rect">
            <a:avLst/>
          </a:prstGeom>
          <a:noFill/>
          <a:ln w="63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7" descr="D:\gz\ADS\其他\201206月苏州杭州合肥\201206苏杭合肥\IMG_1190.JPG"/>
          <p:cNvPicPr preferRelativeResize="0">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65520" y="1580889"/>
            <a:ext cx="2519363" cy="1728787"/>
          </a:xfrm>
          <a:prstGeom prst="rect">
            <a:avLst/>
          </a:prstGeom>
          <a:noFill/>
          <a:ln w="63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descr="C:\Documents and Settings\z\桌面\zhaopian\C360_2012-10-08-11-12-16.jpg"/>
          <p:cNvPicPr preferRelativeResize="0">
            <a:picLocks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365519" y="2843152"/>
            <a:ext cx="2519363" cy="1727200"/>
          </a:xfrm>
          <a:prstGeom prst="rect">
            <a:avLst/>
          </a:prstGeom>
          <a:noFill/>
          <a:ln w="6350">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2"/>
          <p:cNvSpPr>
            <a:spLocks noChangeArrowheads="1"/>
          </p:cNvSpPr>
          <p:nvPr/>
        </p:nvSpPr>
        <p:spPr bwMode="auto">
          <a:xfrm>
            <a:off x="381000" y="304800"/>
            <a:ext cx="8382000" cy="68580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lstStyle/>
          <a:p>
            <a:pPr algn="ctr"/>
            <a:r>
              <a:rPr lang="zh-CN" altLang="en-US" sz="2800" dirty="0" smtClean="0">
                <a:solidFill>
                  <a:srgbClr val="FF0000"/>
                </a:solidFill>
                <a:latin typeface="黑体" pitchFamily="2" charset="-122"/>
                <a:ea typeface="黑体" pitchFamily="2" charset="-122"/>
              </a:rPr>
              <a:t>一、</a:t>
            </a:r>
            <a:r>
              <a:rPr lang="en-US" altLang="zh-CN" sz="2800" dirty="0" smtClean="0">
                <a:solidFill>
                  <a:srgbClr val="FF0000"/>
                </a:solidFill>
                <a:latin typeface="黑体" pitchFamily="2" charset="-122"/>
                <a:ea typeface="黑体" pitchFamily="2" charset="-122"/>
              </a:rPr>
              <a:t>2012</a:t>
            </a:r>
            <a:r>
              <a:rPr lang="zh-CN" altLang="en-US" sz="2800" dirty="0" smtClean="0">
                <a:solidFill>
                  <a:srgbClr val="FF0000"/>
                </a:solidFill>
                <a:latin typeface="黑体" pitchFamily="2" charset="-122"/>
                <a:ea typeface="黑体" pitchFamily="2" charset="-122"/>
              </a:rPr>
              <a:t>年夏季检修情况</a:t>
            </a:r>
          </a:p>
        </p:txBody>
      </p:sp>
    </p:spTree>
    <p:extLst>
      <p:ext uri="{BB962C8B-B14F-4D97-AF65-F5344CB8AC3E}">
        <p14:creationId xmlns:p14="http://schemas.microsoft.com/office/powerpoint/2010/main" val="400917952"/>
      </p:ext>
    </p:extLst>
  </p:cSld>
  <p:clrMapOvr>
    <a:masterClrMapping/>
  </p:clrMapOvr>
  <mc:AlternateContent xmlns:mc="http://schemas.openxmlformats.org/markup-compatibility/2006" xmlns:p14="http://schemas.microsoft.com/office/powerpoint/2010/main">
    <mc:Choice Requires="p14">
      <p:transition spd="slow" p14:dur="2000" advTm="15744"/>
    </mc:Choice>
    <mc:Fallback xmlns="">
      <p:transition spd="slow" advTm="157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additive="base">
                                        <p:cTn id="7" dur="10" fill="hold"/>
                                        <p:tgtEl>
                                          <p:spTgt spid="36872"/>
                                        </p:tgtEl>
                                        <p:attrNameLst>
                                          <p:attrName>ppt_x</p:attrName>
                                        </p:attrNameLst>
                                      </p:cBhvr>
                                      <p:tavLst>
                                        <p:tav tm="0">
                                          <p:val>
                                            <p:strVal val="#ppt_x"/>
                                          </p:val>
                                        </p:tav>
                                        <p:tav tm="100000">
                                          <p:val>
                                            <p:strVal val="#ppt_x"/>
                                          </p:val>
                                        </p:tav>
                                      </p:tavLst>
                                    </p:anim>
                                    <p:anim calcmode="lin" valueType="num">
                                      <p:cBhvr additive="base">
                                        <p:cTn id="8" dur="1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5.6|17.8|28.1|4.8|7.4"/>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24812</TotalTime>
  <Words>1414</Words>
  <Application>Microsoft Office PowerPoint</Application>
  <PresentationFormat>全屏显示(4:3)</PresentationFormat>
  <Paragraphs>174</Paragraphs>
  <Slides>29</Slides>
  <Notes>16</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xzl</dc:creator>
  <cp:lastModifiedBy>xzl</cp:lastModifiedBy>
  <cp:revision>347</cp:revision>
  <cp:lastPrinted>1601-01-01T00:00:00Z</cp:lastPrinted>
  <dcterms:created xsi:type="dcterms:W3CDTF">1601-01-01T00:00:00Z</dcterms:created>
  <dcterms:modified xsi:type="dcterms:W3CDTF">2013-08-02T09:26:45Z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