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65" r:id="rId2"/>
    <p:sldMasterId id="2147483796" r:id="rId3"/>
    <p:sldMasterId id="2147483811" r:id="rId4"/>
    <p:sldMasterId id="2147483829" r:id="rId5"/>
    <p:sldMasterId id="2147483838" r:id="rId6"/>
    <p:sldMasterId id="2147483847" r:id="rId7"/>
    <p:sldMasterId id="2147483864" r:id="rId8"/>
  </p:sldMasterIdLst>
  <p:notesMasterIdLst>
    <p:notesMasterId r:id="rId51"/>
  </p:notesMasterIdLst>
  <p:sldIdLst>
    <p:sldId id="716" r:id="rId9"/>
    <p:sldId id="717" r:id="rId10"/>
    <p:sldId id="718" r:id="rId11"/>
    <p:sldId id="719" r:id="rId12"/>
    <p:sldId id="721" r:id="rId13"/>
    <p:sldId id="722" r:id="rId14"/>
    <p:sldId id="723" r:id="rId15"/>
    <p:sldId id="726" r:id="rId16"/>
    <p:sldId id="724" r:id="rId17"/>
    <p:sldId id="734" r:id="rId18"/>
    <p:sldId id="711" r:id="rId19"/>
    <p:sldId id="712" r:id="rId20"/>
    <p:sldId id="713" r:id="rId21"/>
    <p:sldId id="714" r:id="rId22"/>
    <p:sldId id="715" r:id="rId23"/>
    <p:sldId id="720" r:id="rId24"/>
    <p:sldId id="684" r:id="rId25"/>
    <p:sldId id="685" r:id="rId26"/>
    <p:sldId id="686" r:id="rId27"/>
    <p:sldId id="687" r:id="rId28"/>
    <p:sldId id="689" r:id="rId29"/>
    <p:sldId id="727" r:id="rId30"/>
    <p:sldId id="732" r:id="rId31"/>
    <p:sldId id="729" r:id="rId32"/>
    <p:sldId id="730" r:id="rId33"/>
    <p:sldId id="731" r:id="rId34"/>
    <p:sldId id="696" r:id="rId35"/>
    <p:sldId id="704" r:id="rId36"/>
    <p:sldId id="699" r:id="rId37"/>
    <p:sldId id="691" r:id="rId38"/>
    <p:sldId id="694" r:id="rId39"/>
    <p:sldId id="676" r:id="rId40"/>
    <p:sldId id="651" r:id="rId41"/>
    <p:sldId id="653" r:id="rId42"/>
    <p:sldId id="739" r:id="rId43"/>
    <p:sldId id="735" r:id="rId44"/>
    <p:sldId id="736" r:id="rId45"/>
    <p:sldId id="737" r:id="rId46"/>
    <p:sldId id="738" r:id="rId47"/>
    <p:sldId id="740" r:id="rId48"/>
    <p:sldId id="741" r:id="rId49"/>
    <p:sldId id="324" r:id="rId5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FFFF00"/>
    <a:srgbClr val="99CCFF"/>
    <a:srgbClr val="FFFF99"/>
    <a:srgbClr val="FFFFCC"/>
    <a:srgbClr val="FF00FF"/>
    <a:srgbClr val="0099FF"/>
    <a:srgbClr val="777777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74" autoAdjust="0"/>
    <p:restoredTop sz="99448" autoAdjust="0"/>
  </p:normalViewPr>
  <p:slideViewPr>
    <p:cSldViewPr showGuides="1">
      <p:cViewPr varScale="1">
        <p:scale>
          <a:sx n="71" d="100"/>
          <a:sy n="71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38DF3-261C-4735-A12C-0590F2C68A28}" type="datetimeFigureOut">
              <a:rPr lang="zh-CN" altLang="en-US" smtClean="0"/>
              <a:pPr/>
              <a:t>2013/7/8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767B6-38D8-4B2B-8D47-2F2ACBA44D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45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767B6-38D8-4B2B-8D47-2F2ACBA44DAB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58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软件开发管理方法成熟</a:t>
            </a:r>
          </a:p>
        </p:txBody>
      </p:sp>
      <p:sp>
        <p:nvSpPr>
          <p:cNvPr id="153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4BA5C4-AB81-4FEA-AB47-68D4BCF479A4}" type="slidenum">
              <a:rPr lang="zh-CN" altLang="en-US" smtClean="0">
                <a:solidFill>
                  <a:prstClr val="black"/>
                </a:solidFill>
              </a:rPr>
              <a:pPr eaLnBrk="1" hangingPunct="1"/>
              <a:t>20</a:t>
            </a:fld>
            <a:endParaRPr lang="zh-CN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软件开发管理方法成熟</a:t>
            </a:r>
          </a:p>
        </p:txBody>
      </p:sp>
      <p:sp>
        <p:nvSpPr>
          <p:cNvPr id="153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4BA5C4-AB81-4FEA-AB47-68D4BCF479A4}" type="slidenum">
              <a:rPr lang="zh-CN" altLang="en-US" smtClean="0">
                <a:solidFill>
                  <a:prstClr val="black"/>
                </a:solidFill>
              </a:rPr>
              <a:pPr eaLnBrk="1" hangingPunct="1"/>
              <a:t>21</a:t>
            </a:fld>
            <a:endParaRPr lang="zh-CN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6BDD7-21FF-4070-B87A-5D530A5A2FB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03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已更新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A25B-775D-4939-B953-1CC5CBB0A43A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58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已更新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A25B-775D-4939-B953-1CC5CBB0A43A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58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已更新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A25B-775D-4939-B953-1CC5CBB0A43A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58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6BDD7-21FF-4070-B87A-5D530A5A2FB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03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已更新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A25B-775D-4939-B953-1CC5CBB0A43A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21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6BDD7-21FF-4070-B87A-5D530A5A2FB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0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767B6-38D8-4B2B-8D47-2F2ACBA44DAB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36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无更新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A25B-775D-4939-B953-1CC5CBB0A43A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1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无更新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A25B-775D-4939-B953-1CC5CBB0A43A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1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无更新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A25B-775D-4939-B953-1CC5CBB0A43A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1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无更新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A25B-775D-4939-B953-1CC5CBB0A43A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1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4D9BB79-6869-4B0A-8B47-5DE221725583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41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767B6-38D8-4B2B-8D47-2F2ACBA44DAB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3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767B6-38D8-4B2B-8D47-2F2ACBA44DAB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3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767B6-38D8-4B2B-8D47-2F2ACBA44DA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36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767B6-38D8-4B2B-8D47-2F2ACBA44DAB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36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480CB-1AF7-46E3-A28A-16E6C354D125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58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767B6-38D8-4B2B-8D47-2F2ACBA44DAB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48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8913904-B87F-46BA-9D58-F8FBD517D0CB}" type="slidenum">
              <a:rPr lang="zh-CN" altLang="en-US" sz="1200">
                <a:solidFill>
                  <a:prstClr val="black"/>
                </a:solidFill>
              </a:rPr>
              <a:pPr algn="r" eaLnBrk="1" hangingPunct="1"/>
              <a:t>18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681038"/>
            <a:ext cx="4537075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1065" y="4357689"/>
            <a:ext cx="5081587" cy="408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123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0F4C-93A0-414C-9AFB-DE2609B0BA3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5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EB15D-EBEE-4B84-A3C3-B35318FBE93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78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F203-9F56-4452-91DD-C3ED88948192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96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786AE-86BE-4D80-9762-4B7CA391205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7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496C-5AE6-45AF-85F8-B9284991AF1B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E29C-3834-4A66-B7C8-5F3D3EC3F78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49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16F1E-19D4-4730-9B1F-2CF8A31F34B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49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3FC6B-BE3E-4559-9A96-0D957EE5C95B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57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66294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191000" y="653415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84323B1A-B3F7-4863-AC28-FE79CFD149E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381000" y="653415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62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7A25-EEE6-4320-B924-954A674CB5EB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96198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83141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340" b="1" i="0" baseline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43A9C-F17B-4590-A33B-3A4BAE8F8DF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92539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94BD8-58C4-4FE1-8FA9-A81D1FA1937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36217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5EA0A-7FE2-4C3E-A910-84B3F3D5A6D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175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E553C-AAE5-45E7-A8D1-175DFD87A18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99811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0219-2E05-4172-BFF2-8E640BE56B91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42238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A544-0CBB-4D26-BE3F-3F4B626F82C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2931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999E2-7068-41E6-8624-696999B677E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91379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4037C-5B73-4EDB-9F45-32FEDB6AD4D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01503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8D89B-E888-47C3-A757-FD03133D396B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06185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B9231-60E1-488F-8E15-607A54928A3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85019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9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253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765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410390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9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012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6B49-1329-4478-956B-11156A72919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6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233043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371230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01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6E9E3-9465-4EAE-BA76-23682D65CB3F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88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339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37427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6B49-1329-4478-956B-11156A72919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944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9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640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6B49-1329-4478-956B-11156A72919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1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10505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96516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5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6E9E3-9465-4EAE-BA76-23682D65CB3F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26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815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241433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9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416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6B49-1329-4478-956B-11156A72919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2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239132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3635827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392401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125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A544-0CBB-4D26-BE3F-3F4B626F82C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14292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D25A-F982-4211-B703-0D71DC19FEA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20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340" b="1" i="0" baseline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6B49-1329-4478-956B-11156A729194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83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D6D0-35A2-41EC-A290-ED7124CF6C99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08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0F4C-93A0-414C-9AFB-DE2609B0BA3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43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EB15D-EBEE-4B84-A3C3-B35318FBE93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414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F203-9F56-4452-91DD-C3ED88948192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7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164571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786AE-86BE-4D80-9762-4B7CA391205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582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496C-5AE6-45AF-85F8-B9284991AF1B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54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E29C-3834-4A66-B7C8-5F3D3EC3F78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15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16F1E-19D4-4730-9B1F-2CF8A31F34B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98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66294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191000" y="653415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84323B1A-B3F7-4863-AC28-FE79CFD149E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381000" y="653415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38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999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76268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9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6442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309761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134679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D25A-F982-4211-B703-0D71DC19FEA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29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985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294279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节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990600" y="2103437"/>
            <a:ext cx="68580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400" b="1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20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华文中宋" pitchFamily="2" charset="-122"/>
                <a:ea typeface="华文中宋" pitchFamily="2" charset="-122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9" name="标题 6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3600" b="1" baseline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131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6B49-1329-4478-956B-11156A72919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99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631825" indent="-271463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901700" indent="-269875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158875" indent="-257175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173468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0"/>
          </p:nvPr>
        </p:nvSpPr>
        <p:spPr>
          <a:xfrm>
            <a:off x="457200" y="3200401"/>
            <a:ext cx="8229600" cy="152400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457200" y="4800600"/>
            <a:ext cx="8229600" cy="152400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>
              <a:spcBef>
                <a:spcPts val="600"/>
              </a:spcBef>
              <a:defRPr sz="2400" b="1" i="0" baseline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541338" indent="-180975">
              <a:spcBef>
                <a:spcPts val="600"/>
              </a:spcBef>
              <a:defRPr sz="2000" b="1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2pPr>
            <a:lvl3pPr marL="811213" indent="-179388">
              <a:spcBef>
                <a:spcPts val="600"/>
              </a:spcBef>
              <a:defRPr sz="1800"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3pPr>
            <a:lvl4pPr marL="1081088" indent="-179388">
              <a:spcBef>
                <a:spcPts val="600"/>
              </a:spcBef>
              <a:defRPr>
                <a:latin typeface="Times New Roman" pitchFamily="18" charset="0"/>
                <a:ea typeface="华文中宋" pitchFamily="2" charset="-122"/>
                <a:cs typeface="Times New Roman" pitchFamily="18" charset="0"/>
              </a:defRPr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34512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18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A544-0CBB-4D26-BE3F-3F4B626F82C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81774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340" b="1" i="0" baseline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6B49-1329-4478-956B-11156A729194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D6D0-35A2-41EC-A290-ED7124CF6C99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9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3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FE94612-9C6D-4956-8ADD-B35B4F9AFD0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矩形 8"/>
          <p:cNvSpPr>
            <a:spLocks/>
          </p:cNvSpPr>
          <p:nvPr userDrawn="1"/>
        </p:nvSpPr>
        <p:spPr bwMode="auto">
          <a:xfrm>
            <a:off x="457200" y="698500"/>
            <a:ext cx="8686800" cy="144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0000"/>
              </a:gs>
              <a:gs pos="50000">
                <a:srgbClr val="FF00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2050" name="Picture 2" descr="C:\Users\Zhoutao\Desktop\标准抬头.pn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5139"/>
            <a:ext cx="4419600" cy="5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761" r:id="rId3"/>
    <p:sldLayoutId id="2147483650" r:id="rId4"/>
    <p:sldLayoutId id="2147483762" r:id="rId5"/>
    <p:sldLayoutId id="2147483763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FE94612-9C6D-4956-8ADD-B35B4F9AFD0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" name="矩形 8"/>
          <p:cNvSpPr>
            <a:spLocks/>
          </p:cNvSpPr>
          <p:nvPr userDrawn="1"/>
        </p:nvSpPr>
        <p:spPr bwMode="auto">
          <a:xfrm>
            <a:off x="457200" y="698500"/>
            <a:ext cx="8686800" cy="144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0000"/>
              </a:gs>
              <a:gs pos="50000">
                <a:srgbClr val="FF00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12" name="Picture 2" descr="C:\Users\Zhoutao\Desktop\标准抬头.p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5139"/>
            <a:ext cx="4419600" cy="5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11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80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B2A4E6A6-5806-4D27-B4E0-57A6C4FC3F7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矩形 8"/>
          <p:cNvSpPr>
            <a:spLocks/>
          </p:cNvSpPr>
          <p:nvPr userDrawn="1"/>
        </p:nvSpPr>
        <p:spPr bwMode="auto">
          <a:xfrm>
            <a:off x="457200" y="698500"/>
            <a:ext cx="8686800" cy="144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0000"/>
              </a:gs>
              <a:gs pos="50000">
                <a:srgbClr val="FF00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9" name="Picture 2" descr="C:\Users\Zhoutao\Desktop\标准抬头.pn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5139"/>
            <a:ext cx="4419600" cy="5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55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spd="slow" advTm="22406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FE94612-9C6D-4956-8ADD-B35B4F9AFD0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3" name="矩形 8"/>
          <p:cNvSpPr>
            <a:spLocks/>
          </p:cNvSpPr>
          <p:nvPr userDrawn="1"/>
        </p:nvSpPr>
        <p:spPr bwMode="auto">
          <a:xfrm>
            <a:off x="457200" y="698500"/>
            <a:ext cx="8686800" cy="144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0000"/>
              </a:gs>
              <a:gs pos="50000">
                <a:srgbClr val="FF00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2050" name="Picture 2" descr="C:\Users\Zhoutao\Desktop\标准抬头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139"/>
            <a:ext cx="4419600" cy="5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4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FE94612-9C6D-4956-8ADD-B35B4F9AFD0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3" name="矩形 8"/>
          <p:cNvSpPr>
            <a:spLocks/>
          </p:cNvSpPr>
          <p:nvPr userDrawn="1"/>
        </p:nvSpPr>
        <p:spPr bwMode="auto">
          <a:xfrm>
            <a:off x="457200" y="698500"/>
            <a:ext cx="8686800" cy="144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0000"/>
              </a:gs>
              <a:gs pos="50000">
                <a:srgbClr val="FF00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2050" name="Picture 2" descr="C:\Users\Zhoutao\Desktop\标准抬头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139"/>
            <a:ext cx="4419600" cy="5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FE94612-9C6D-4956-8ADD-B35B4F9AFD0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3" name="矩形 8"/>
          <p:cNvSpPr>
            <a:spLocks/>
          </p:cNvSpPr>
          <p:nvPr userDrawn="1"/>
        </p:nvSpPr>
        <p:spPr bwMode="auto">
          <a:xfrm>
            <a:off x="457200" y="698500"/>
            <a:ext cx="8686800" cy="144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0000"/>
              </a:gs>
              <a:gs pos="50000">
                <a:srgbClr val="FF00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2050" name="Picture 2" descr="C:\Users\Zhoutao\Desktop\标准抬头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5139"/>
            <a:ext cx="4419600" cy="5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FE94612-9C6D-4956-8ADD-B35B4F9AFD0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" name="矩形 8"/>
          <p:cNvSpPr>
            <a:spLocks/>
          </p:cNvSpPr>
          <p:nvPr userDrawn="1"/>
        </p:nvSpPr>
        <p:spPr bwMode="auto">
          <a:xfrm>
            <a:off x="457200" y="698500"/>
            <a:ext cx="8686800" cy="144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0000"/>
              </a:gs>
              <a:gs pos="50000">
                <a:srgbClr val="FF00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latin typeface="Arial"/>
              <a:sym typeface="Arial" pitchFamily="34" charset="0"/>
            </a:endParaRPr>
          </a:p>
        </p:txBody>
      </p:sp>
      <p:pic>
        <p:nvPicPr>
          <p:cNvPr id="12" name="Picture 2" descr="C:\Users\Zhoutao\Desktop\标准抬头.png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5139"/>
            <a:ext cx="4419600" cy="5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7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FE94612-9C6D-4956-8ADD-B35B4F9AFD0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3" name="矩形 8"/>
          <p:cNvSpPr>
            <a:spLocks/>
          </p:cNvSpPr>
          <p:nvPr userDrawn="1"/>
        </p:nvSpPr>
        <p:spPr bwMode="auto">
          <a:xfrm>
            <a:off x="457200" y="698500"/>
            <a:ext cx="8686800" cy="144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00000"/>
              </a:gs>
              <a:gs pos="50000">
                <a:srgbClr val="FF00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2050" name="Picture 2" descr="C:\Users\Zhoutao\Desktop\标准抬头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5139"/>
            <a:ext cx="4419600" cy="5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gif"/><Relationship Id="rId9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2.jp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838200"/>
            <a:ext cx="8229600" cy="685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FF0000"/>
              </a:solidFill>
              <a:latin typeface="Times New Roman" pitchFamily="18" charset="0"/>
              <a:ea typeface="黑体" pitchFamily="49" charset="-122"/>
            </a:endParaRPr>
          </a:p>
        </p:txBody>
      </p:sp>
      <p:pic>
        <p:nvPicPr>
          <p:cNvPr id="4" name="Picture 3" descr="FDS PPT 封面 中文（燕丽( 2012-11-09）1副本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8763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0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66800"/>
            <a:ext cx="8229600" cy="12668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zh-CN" dirty="0"/>
              <a:t>先进核能</a:t>
            </a:r>
            <a:r>
              <a:rPr lang="zh-CN" altLang="zh-CN" dirty="0" smtClean="0"/>
              <a:t>系统</a:t>
            </a:r>
            <a:r>
              <a:rPr lang="zh-CN" altLang="en-US" dirty="0" smtClean="0"/>
              <a:t>软件需求 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en-US" sz="2800" dirty="0" smtClean="0">
                <a:solidFill>
                  <a:srgbClr val="0000FF"/>
                </a:solidFill>
              </a:rPr>
              <a:t>（ 应用数学与计算机技术问题 ）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1295400" y="2342456"/>
            <a:ext cx="7814753" cy="4210744"/>
          </a:xfrm>
          <a:ln>
            <a:noFill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zh-CN" sz="2000" dirty="0"/>
              <a:t>校验、验证、不确定性分析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精确的测试例题、校验方法、系统的不确定性传递等；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</a:pPr>
            <a:r>
              <a:rPr lang="zh-CN" altLang="zh-CN" sz="2000" dirty="0"/>
              <a:t>数学与几何建模</a:t>
            </a:r>
            <a:endParaRPr lang="en-US" altLang="zh-CN" sz="2000" dirty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网格划分技术、时间与多物理耦合模拟等</a:t>
            </a:r>
            <a:endParaRPr lang="en-US" altLang="zh-CN" sz="1800" dirty="0" smtClean="0">
              <a:latin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zh-CN" sz="2000" dirty="0"/>
              <a:t>高扩展性与多尺度算法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真实模拟的计算例题、真实模拟算法的耦合程序、多物理等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zh-CN" sz="2000" dirty="0"/>
              <a:t>软件工具与环境</a:t>
            </a:r>
            <a:endParaRPr lang="en-US" altLang="zh-CN" sz="2000" dirty="0" smtClean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提高现有并行程序的效能、单个框架集成多个可交互的程序模块等</a:t>
            </a:r>
            <a:endParaRPr lang="en-US" altLang="zh-CN" sz="1800" dirty="0">
              <a:latin typeface="华文中宋" pitchFamily="2" charset="-122"/>
              <a:ea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zh-CN" sz="2000" dirty="0"/>
              <a:t>数据</a:t>
            </a:r>
            <a:r>
              <a:rPr lang="zh-CN" altLang="en-US" sz="2000" dirty="0"/>
              <a:t>可视化</a:t>
            </a:r>
            <a:r>
              <a:rPr lang="zh-CN" altLang="zh-CN" sz="2000" dirty="0"/>
              <a:t>分析与</a:t>
            </a:r>
            <a:r>
              <a:rPr lang="zh-CN" altLang="en-US" sz="2000" dirty="0"/>
              <a:t>虚拟仿真</a:t>
            </a:r>
            <a:endParaRPr lang="en-US" altLang="zh-CN" sz="2000" dirty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高维数据场可视化、增强</a:t>
            </a: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虚拟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现实等</a:t>
            </a:r>
            <a:endParaRPr lang="en-US" altLang="zh-CN" sz="1800" dirty="0">
              <a:latin typeface="华文中宋" pitchFamily="2" charset="-122"/>
              <a:ea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zh-CN" sz="2000" dirty="0" smtClean="0"/>
              <a:t>计算</a:t>
            </a:r>
            <a:r>
              <a:rPr lang="zh-CN" altLang="zh-CN" sz="2000" dirty="0"/>
              <a:t>设备，数据，网络</a:t>
            </a:r>
            <a:endParaRPr lang="en-US" altLang="zh-CN" sz="2000" dirty="0">
              <a:latin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 smtClean="0"/>
              <a:t>……</a:t>
            </a:r>
            <a:endParaRPr lang="en-US" altLang="zh-CN" sz="1800" dirty="0">
              <a:latin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29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/>
          <a:lstStyle/>
          <a:p>
            <a:r>
              <a:rPr lang="zh-CN" altLang="en-US" dirty="0" smtClean="0"/>
              <a:t>国际发展状况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zh-CN" altLang="en-US" sz="2400" dirty="0" smtClean="0"/>
              <a:t>聚变堆综合模拟环境</a:t>
            </a:r>
            <a:endParaRPr lang="en-US" altLang="zh-CN" sz="2400" dirty="0" smtClean="0"/>
          </a:p>
          <a:p>
            <a:pPr lvl="1"/>
            <a:r>
              <a:rPr lang="en-US" altLang="zh-CN" sz="1860" dirty="0" smtClean="0"/>
              <a:t>ITM-TF</a:t>
            </a:r>
            <a:r>
              <a:rPr lang="zh-CN" altLang="en-US" sz="1860" dirty="0">
                <a:solidFill>
                  <a:schemeClr val="tx1"/>
                </a:solidFill>
              </a:rPr>
              <a:t>：</a:t>
            </a:r>
            <a:r>
              <a:rPr lang="zh-CN" altLang="en-US" sz="1860" b="0" dirty="0">
                <a:solidFill>
                  <a:schemeClr val="tx1"/>
                </a:solidFill>
              </a:rPr>
              <a:t>欧盟</a:t>
            </a:r>
            <a:r>
              <a:rPr lang="en-US" altLang="zh-CN" sz="1860" b="0" dirty="0" smtClean="0">
                <a:solidFill>
                  <a:schemeClr val="tx1"/>
                </a:solidFill>
              </a:rPr>
              <a:t>EFDA</a:t>
            </a:r>
            <a:r>
              <a:rPr lang="zh-CN" altLang="en-US" sz="1860" b="0" dirty="0" smtClean="0">
                <a:solidFill>
                  <a:schemeClr val="tx1"/>
                </a:solidFill>
              </a:rPr>
              <a:t>，</a:t>
            </a:r>
            <a:r>
              <a:rPr lang="zh-CN" altLang="en-US" sz="1860" b="0" dirty="0">
                <a:solidFill>
                  <a:schemeClr val="tx1"/>
                </a:solidFill>
              </a:rPr>
              <a:t>集成托卡马克模拟平台</a:t>
            </a:r>
            <a:endParaRPr lang="en-US" altLang="zh-CN" sz="1860" b="0" dirty="0">
              <a:solidFill>
                <a:schemeClr val="tx1"/>
              </a:solidFill>
            </a:endParaRPr>
          </a:p>
          <a:p>
            <a:pPr lvl="1"/>
            <a:r>
              <a:rPr lang="en-US" altLang="zh-CN" sz="1860" dirty="0" smtClean="0"/>
              <a:t>FSP</a:t>
            </a:r>
            <a:r>
              <a:rPr lang="zh-CN" altLang="en-US" sz="1860" dirty="0"/>
              <a:t>：美国</a:t>
            </a:r>
            <a:r>
              <a:rPr lang="zh-CN" altLang="en-US" sz="1860" dirty="0" smtClean="0"/>
              <a:t>能源部</a:t>
            </a:r>
            <a:r>
              <a:rPr lang="zh-CN" altLang="en-US" sz="1860" dirty="0"/>
              <a:t>，</a:t>
            </a:r>
            <a:r>
              <a:rPr lang="zh-CN" altLang="zh-CN" sz="1860" dirty="0"/>
              <a:t>磁约束等离子体的综合</a:t>
            </a:r>
            <a:r>
              <a:rPr lang="zh-CN" altLang="zh-CN" sz="1860" dirty="0" smtClean="0"/>
              <a:t>模拟</a:t>
            </a:r>
            <a:endParaRPr lang="en-US" altLang="zh-CN" sz="1860" dirty="0" smtClean="0"/>
          </a:p>
          <a:p>
            <a:pPr lvl="1"/>
            <a:r>
              <a:rPr lang="en-US" altLang="zh-CN" sz="2000" dirty="0" smtClean="0"/>
              <a:t>BPSI</a:t>
            </a:r>
            <a:r>
              <a:rPr lang="zh-CN" altLang="en-US" sz="2000" dirty="0" smtClean="0"/>
              <a:t>：日本</a:t>
            </a:r>
            <a:r>
              <a:rPr lang="en-US" altLang="zh-CN" sz="2000" dirty="0" smtClean="0"/>
              <a:t>NIFS</a:t>
            </a:r>
            <a:r>
              <a:rPr lang="zh-CN" altLang="en-US" sz="2000" dirty="0" smtClean="0"/>
              <a:t>与</a:t>
            </a:r>
            <a:r>
              <a:rPr lang="en-US" altLang="zh-CN" sz="2000" dirty="0" smtClean="0"/>
              <a:t>JAEA</a:t>
            </a:r>
            <a:r>
              <a:rPr lang="zh-CN" altLang="en-US" sz="2000" dirty="0"/>
              <a:t>等</a:t>
            </a:r>
            <a:r>
              <a:rPr lang="zh-CN" altLang="en-US" sz="2000" dirty="0" smtClean="0"/>
              <a:t>，</a:t>
            </a:r>
            <a:r>
              <a:rPr lang="zh-CN" altLang="zh-CN" sz="2000" dirty="0"/>
              <a:t>燃烧等离子体</a:t>
            </a:r>
            <a:r>
              <a:rPr lang="zh-CN" altLang="zh-CN" sz="2000" dirty="0" smtClean="0"/>
              <a:t>仿真</a:t>
            </a:r>
            <a:endParaRPr lang="en-US" altLang="zh-CN" sz="1860" dirty="0"/>
          </a:p>
          <a:p>
            <a:r>
              <a:rPr lang="zh-CN" altLang="en-US" sz="2400" dirty="0" smtClean="0"/>
              <a:t>裂变堆综合模拟环境</a:t>
            </a:r>
            <a:endParaRPr lang="en-US" altLang="zh-CN" sz="2400" dirty="0" smtClean="0"/>
          </a:p>
          <a:p>
            <a:pPr lvl="1"/>
            <a:r>
              <a:rPr lang="en-US" altLang="zh-CN" sz="1860" dirty="0" smtClean="0"/>
              <a:t>NEAMS</a:t>
            </a:r>
            <a:r>
              <a:rPr lang="zh-CN" altLang="en-US" sz="1860" dirty="0"/>
              <a:t>：美国能源部，核能</a:t>
            </a:r>
            <a:r>
              <a:rPr lang="zh-CN" altLang="en-US" sz="1860" dirty="0" smtClean="0"/>
              <a:t>先进建模与仿真</a:t>
            </a:r>
            <a:endParaRPr lang="en-US" altLang="zh-CN" sz="1860" dirty="0" smtClean="0"/>
          </a:p>
          <a:p>
            <a:pPr lvl="1"/>
            <a:r>
              <a:rPr lang="en-US" altLang="zh-CN" sz="1860" dirty="0" smtClean="0"/>
              <a:t>VERA</a:t>
            </a:r>
            <a:r>
              <a:rPr lang="zh-CN" altLang="en-US" sz="1860" dirty="0" smtClean="0">
                <a:solidFill>
                  <a:schemeClr val="tx1"/>
                </a:solidFill>
              </a:rPr>
              <a:t>：</a:t>
            </a:r>
            <a:r>
              <a:rPr lang="zh-CN" altLang="en-US" sz="1860" b="0" dirty="0" smtClean="0">
                <a:solidFill>
                  <a:schemeClr val="tx1"/>
                </a:solidFill>
              </a:rPr>
              <a:t>美国</a:t>
            </a:r>
            <a:r>
              <a:rPr lang="zh-CN" altLang="en-US" sz="1860" dirty="0"/>
              <a:t>能源部，</a:t>
            </a:r>
            <a:r>
              <a:rPr lang="zh-CN" altLang="zh-CN" sz="1860" dirty="0"/>
              <a:t>反应堆分析集成</a:t>
            </a:r>
            <a:r>
              <a:rPr lang="zh-CN" altLang="zh-CN" sz="1860" dirty="0" smtClean="0"/>
              <a:t>虚拟环境</a:t>
            </a:r>
            <a:endParaRPr lang="en-US" altLang="zh-CN" sz="1860" dirty="0"/>
          </a:p>
          <a:p>
            <a:r>
              <a:rPr lang="zh-CN" altLang="en-US" sz="2400" dirty="0" smtClean="0"/>
              <a:t>先进的综合仿真架构</a:t>
            </a:r>
            <a:endParaRPr lang="en-US" altLang="zh-CN" sz="2400" dirty="0" smtClean="0"/>
          </a:p>
          <a:p>
            <a:pPr lvl="1"/>
            <a:r>
              <a:rPr lang="en-US" altLang="zh-CN" sz="2000" dirty="0" smtClean="0"/>
              <a:t>SALOME</a:t>
            </a:r>
            <a:r>
              <a:rPr lang="zh-CN" altLang="en-US" sz="2000" dirty="0" smtClean="0"/>
              <a:t>：</a:t>
            </a:r>
            <a:r>
              <a:rPr lang="zh-CN" altLang="en-US" sz="2000" b="0" dirty="0">
                <a:solidFill>
                  <a:schemeClr val="tx1"/>
                </a:solidFill>
              </a:rPr>
              <a:t>法国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CEA</a:t>
            </a:r>
            <a:r>
              <a:rPr lang="zh-CN" altLang="en-US" sz="2000" b="0" dirty="0" smtClean="0">
                <a:solidFill>
                  <a:schemeClr val="tx1"/>
                </a:solidFill>
              </a:rPr>
              <a:t>，数值模拟前后处理通用平台</a:t>
            </a:r>
            <a:endParaRPr lang="en-US" altLang="zh-CN" sz="2000" b="0" dirty="0" smtClean="0">
              <a:solidFill>
                <a:schemeClr val="tx1"/>
              </a:solidFill>
            </a:endParaRPr>
          </a:p>
          <a:p>
            <a:pPr lvl="2"/>
            <a:r>
              <a:rPr lang="zh-CN" altLang="en-US" sz="1800" b="0" dirty="0" smtClean="0">
                <a:solidFill>
                  <a:schemeClr val="tx1"/>
                </a:solidFill>
                <a:latin typeface="Times" pitchFamily="18" charset="0"/>
              </a:rPr>
              <a:t>集成堆芯物理、热工水力、燃料、材料行为、废料存储方面的</a:t>
            </a:r>
            <a:r>
              <a:rPr lang="zh-CN" altLang="en-US" sz="1800" b="0" dirty="0">
                <a:solidFill>
                  <a:schemeClr val="tx1"/>
                </a:solidFill>
                <a:latin typeface="Times" pitchFamily="18" charset="0"/>
              </a:rPr>
              <a:t>工具软件以满足现有和未来反应堆</a:t>
            </a:r>
            <a:r>
              <a:rPr lang="zh-CN" altLang="en-US" sz="1800" b="0" dirty="0" smtClean="0">
                <a:solidFill>
                  <a:schemeClr val="tx1"/>
                </a:solidFill>
                <a:latin typeface="Times" pitchFamily="18" charset="0"/>
              </a:rPr>
              <a:t>的模拟需求</a:t>
            </a:r>
            <a:endParaRPr lang="en-US" altLang="zh-CN" sz="1800" b="0" dirty="0" smtClean="0">
              <a:solidFill>
                <a:schemeClr val="tx1"/>
              </a:solidFill>
              <a:latin typeface="Times" pitchFamily="18" charset="0"/>
            </a:endParaRPr>
          </a:p>
          <a:p>
            <a:pPr lvl="1"/>
            <a:r>
              <a:rPr lang="en-US" altLang="zh-CN" sz="2000" dirty="0" smtClean="0"/>
              <a:t>MOOSE</a:t>
            </a:r>
            <a:r>
              <a:rPr lang="zh-CN" altLang="en-US" sz="2000" dirty="0" smtClean="0"/>
              <a:t>：</a:t>
            </a:r>
            <a:r>
              <a:rPr lang="zh-CN" altLang="en-US" sz="2000" b="0" dirty="0">
                <a:solidFill>
                  <a:schemeClr val="tx1"/>
                </a:solidFill>
              </a:rPr>
              <a:t>美国</a:t>
            </a:r>
            <a:r>
              <a:rPr lang="en-US" altLang="zh-CN" sz="2000" b="0" dirty="0">
                <a:solidFill>
                  <a:schemeClr val="tx1"/>
                </a:solidFill>
              </a:rPr>
              <a:t>INL</a:t>
            </a:r>
            <a:r>
              <a:rPr lang="zh-CN" altLang="en-US" sz="2000" b="0" dirty="0" smtClean="0">
                <a:solidFill>
                  <a:schemeClr val="tx1"/>
                </a:solidFill>
              </a:rPr>
              <a:t>，多物理集成模拟环境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endParaRPr lang="zh-CN" altLang="en-US" sz="1600" dirty="0"/>
          </a:p>
        </p:txBody>
      </p:sp>
      <p:sp>
        <p:nvSpPr>
          <p:cNvPr id="6" name="矩形 5"/>
          <p:cNvSpPr/>
          <p:nvPr/>
        </p:nvSpPr>
        <p:spPr>
          <a:xfrm>
            <a:off x="457200" y="6167735"/>
            <a:ext cx="821945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软件集成化、智能化已成为国际先进核能软件发展趋势</a:t>
            </a:r>
            <a:endParaRPr lang="zh-CN" altLang="en-US" sz="24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074" name="Picture 2" descr="C:\PengchengLONG\103-KBase\000\4DS-数字堆\Input\FSP\FSP-2013-05-19-11320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905000"/>
            <a:ext cx="1769677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8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engchengLONG\103-KBase\000\4DS-数字堆\Input\ITM\ITM-2013-05-19-1605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97" y="3839918"/>
            <a:ext cx="2577903" cy="172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/>
          <a:lstStyle/>
          <a:p>
            <a:r>
              <a:rPr lang="en-US" altLang="zh-CN" dirty="0"/>
              <a:t>ITM</a:t>
            </a:r>
            <a:r>
              <a:rPr lang="zh-CN" altLang="zh-CN" dirty="0" smtClean="0"/>
              <a:t>：</a:t>
            </a:r>
            <a:r>
              <a:rPr lang="zh-CN" altLang="zh-CN" dirty="0"/>
              <a:t>集成托卡马克模拟平台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097" y="2018272"/>
            <a:ext cx="8445303" cy="48307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 smtClean="0">
                <a:latin typeface="华文中宋" pitchFamily="2" charset="-122"/>
              </a:rPr>
              <a:t>ITM</a:t>
            </a:r>
            <a:r>
              <a:rPr lang="zh-CN" altLang="en-US" sz="2400" dirty="0" smtClean="0">
                <a:latin typeface="华文中宋" pitchFamily="2" charset="-122"/>
              </a:rPr>
              <a:t>项目简介</a:t>
            </a:r>
            <a:endParaRPr lang="en-US" altLang="zh-CN" sz="2400" dirty="0" smtClean="0">
              <a:latin typeface="华文中宋" pitchFamily="2" charset="-122"/>
            </a:endParaRPr>
          </a:p>
          <a:p>
            <a:pPr lvl="1"/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Integrated </a:t>
            </a:r>
            <a:r>
              <a:rPr lang="en-US" altLang="zh-CN" sz="2000" dirty="0" err="1">
                <a:latin typeface="华文中宋" pitchFamily="2" charset="-122"/>
                <a:ea typeface="华文中宋" pitchFamily="2" charset="-122"/>
              </a:rPr>
              <a:t>Tokamak</a:t>
            </a: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 </a:t>
            </a:r>
            <a:r>
              <a:rPr lang="en-US" altLang="zh-CN" sz="2000" dirty="0" smtClean="0">
                <a:latin typeface="华文中宋" pitchFamily="2" charset="-122"/>
                <a:ea typeface="华文中宋" pitchFamily="2" charset="-122"/>
              </a:rPr>
              <a:t>Modeling</a:t>
            </a:r>
          </a:p>
          <a:p>
            <a:pPr lvl="1"/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providing a complete European modeling structure for ITER, with the highest degree of flexibility, confidence and reliability</a:t>
            </a:r>
            <a:endParaRPr lang="zh-CN" altLang="en-US" sz="2000" dirty="0">
              <a:latin typeface="华文中宋" pitchFamily="2" charset="-122"/>
              <a:ea typeface="华文中宋" pitchFamily="2" charset="-122"/>
            </a:endParaRPr>
          </a:p>
          <a:p>
            <a:pPr lvl="1"/>
            <a:r>
              <a:rPr lang="zh-CN" altLang="zh-CN" sz="2000" dirty="0">
                <a:latin typeface="华文中宋" pitchFamily="2" charset="-122"/>
                <a:ea typeface="华文中宋" pitchFamily="2" charset="-122"/>
              </a:rPr>
              <a:t>欧盟于</a:t>
            </a: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2004</a:t>
            </a:r>
            <a:r>
              <a:rPr lang="zh-CN" altLang="zh-CN" sz="2000" dirty="0" smtClean="0">
                <a:latin typeface="华文中宋" pitchFamily="2" charset="-122"/>
                <a:ea typeface="华文中宋" pitchFamily="2" charset="-122"/>
              </a:rPr>
              <a:t>年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启动</a:t>
            </a:r>
            <a:endParaRPr lang="en-US" altLang="zh-CN" sz="2000" dirty="0" smtClean="0">
              <a:latin typeface="华文中宋" pitchFamily="2" charset="-122"/>
              <a:ea typeface="华文中宋" pitchFamily="2" charset="-122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zh-CN" altLang="en-US" sz="2400" dirty="0" smtClean="0">
                <a:latin typeface="华文中宋" pitchFamily="2" charset="-122"/>
              </a:rPr>
              <a:t>主要研究内容</a:t>
            </a:r>
            <a:endParaRPr lang="en-US" altLang="zh-CN" sz="2400" dirty="0" smtClean="0">
              <a:latin typeface="华文中宋" pitchFamily="2" charset="-122"/>
            </a:endParaRPr>
          </a:p>
          <a:p>
            <a:pPr lvl="1"/>
            <a:r>
              <a:rPr lang="zh-CN" altLang="zh-CN" sz="2000" dirty="0">
                <a:latin typeface="华文中宋" pitchFamily="2" charset="-122"/>
                <a:ea typeface="华文中宋" pitchFamily="2" charset="-122"/>
              </a:rPr>
              <a:t>模型</a:t>
            </a:r>
            <a:r>
              <a:rPr lang="zh-CN" altLang="zh-CN" sz="2000" dirty="0" smtClean="0">
                <a:latin typeface="华文中宋" pitchFamily="2" charset="-122"/>
                <a:ea typeface="华文中宋" pitchFamily="2" charset="-122"/>
              </a:rPr>
              <a:t>验证与集成框架发展</a:t>
            </a:r>
            <a:endParaRPr lang="en-US" altLang="zh-CN" sz="2000" dirty="0" smtClean="0">
              <a:latin typeface="华文中宋" pitchFamily="2" charset="-122"/>
              <a:ea typeface="华文中宋" pitchFamily="2" charset="-122"/>
            </a:endParaRPr>
          </a:p>
          <a:p>
            <a:pPr lvl="2"/>
            <a:r>
              <a:rPr lang="en-US" altLang="zh-CN" sz="1800" b="1" dirty="0">
                <a:latin typeface="华文中宋" pitchFamily="2" charset="-122"/>
                <a:ea typeface="华文中宋" pitchFamily="2" charset="-122"/>
              </a:rPr>
              <a:t>KEPLER</a:t>
            </a: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：基于工作流的多领域模拟框架</a:t>
            </a:r>
            <a:endParaRPr lang="zh-CN" altLang="zh-CN" sz="2460" dirty="0">
              <a:latin typeface="华文中宋" pitchFamily="2" charset="-122"/>
              <a:ea typeface="华文中宋" pitchFamily="2" charset="-122"/>
            </a:endParaRPr>
          </a:p>
          <a:p>
            <a:pPr lvl="2"/>
            <a:r>
              <a:rPr lang="en-US" altLang="zh-CN" sz="1800" b="1" dirty="0">
                <a:latin typeface="华文中宋" pitchFamily="2" charset="-122"/>
                <a:ea typeface="华文中宋" pitchFamily="2" charset="-122"/>
              </a:rPr>
              <a:t>SALOME</a:t>
            </a: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：面向核反应堆领域的开源数值模拟平台</a:t>
            </a:r>
          </a:p>
          <a:p>
            <a:pPr lvl="1"/>
            <a:r>
              <a:rPr lang="zh-CN" altLang="zh-CN" sz="2000" dirty="0" smtClean="0">
                <a:latin typeface="华文中宋" pitchFamily="2" charset="-122"/>
                <a:ea typeface="华文中宋" pitchFamily="2" charset="-122"/>
              </a:rPr>
              <a:t>模型</a:t>
            </a:r>
            <a:r>
              <a:rPr lang="zh-CN" altLang="zh-CN" sz="2000" dirty="0">
                <a:latin typeface="华文中宋" pitchFamily="2" charset="-122"/>
                <a:ea typeface="华文中宋" pitchFamily="2" charset="-122"/>
              </a:rPr>
              <a:t>与</a:t>
            </a:r>
            <a:r>
              <a:rPr lang="zh-CN" altLang="zh-CN" sz="2000" dirty="0" smtClean="0">
                <a:latin typeface="华文中宋" pitchFamily="2" charset="-122"/>
                <a:ea typeface="华文中宋" pitchFamily="2" charset="-122"/>
              </a:rPr>
              <a:t>工具</a:t>
            </a:r>
            <a:r>
              <a:rPr lang="zh-CN" altLang="en-US" sz="2000" dirty="0" smtClean="0">
                <a:latin typeface="华文中宋" pitchFamily="2" charset="-122"/>
                <a:ea typeface="华文中宋" pitchFamily="2" charset="-122"/>
              </a:rPr>
              <a:t>的</a:t>
            </a:r>
            <a:r>
              <a:rPr lang="zh-CN" altLang="zh-CN" sz="2000" dirty="0" smtClean="0">
                <a:latin typeface="华文中宋" pitchFamily="2" charset="-122"/>
                <a:ea typeface="华文中宋" pitchFamily="2" charset="-122"/>
              </a:rPr>
              <a:t>发展</a:t>
            </a:r>
            <a:r>
              <a:rPr lang="zh-CN" altLang="en-US" sz="2000" dirty="0" smtClean="0">
                <a:latin typeface="华文中宋" pitchFamily="2" charset="-122"/>
                <a:ea typeface="华文中宋" pitchFamily="2" charset="-122"/>
              </a:rPr>
              <a:t>与</a:t>
            </a:r>
            <a:r>
              <a:rPr lang="zh-CN" altLang="zh-CN" sz="2000" dirty="0" smtClean="0">
                <a:latin typeface="华文中宋" pitchFamily="2" charset="-122"/>
                <a:ea typeface="华文中宋" pitchFamily="2" charset="-122"/>
              </a:rPr>
              <a:t>验证</a:t>
            </a:r>
            <a:endParaRPr lang="zh-CN" altLang="zh-CN" sz="2000" dirty="0">
              <a:latin typeface="华文中宋" pitchFamily="2" charset="-122"/>
              <a:ea typeface="华文中宋" pitchFamily="2" charset="-122"/>
            </a:endParaRPr>
          </a:p>
          <a:p>
            <a:pPr lvl="1"/>
            <a:r>
              <a:rPr lang="en-US" altLang="zh-CN" sz="2000" dirty="0" smtClean="0">
                <a:latin typeface="华文中宋" pitchFamily="2" charset="-122"/>
                <a:ea typeface="华文中宋" pitchFamily="2" charset="-122"/>
              </a:rPr>
              <a:t>ITER</a:t>
            </a:r>
            <a:r>
              <a:rPr lang="zh-CN" altLang="zh-CN" sz="2000" dirty="0" smtClean="0">
                <a:latin typeface="华文中宋" pitchFamily="2" charset="-122"/>
                <a:ea typeface="华文中宋" pitchFamily="2" charset="-122"/>
              </a:rPr>
              <a:t>数值模拟</a:t>
            </a:r>
            <a:endParaRPr lang="en-US" altLang="zh-CN" sz="2000" dirty="0" smtClean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32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/>
          <a:lstStyle/>
          <a:p>
            <a:r>
              <a:rPr lang="en-US" altLang="zh-CN" dirty="0"/>
              <a:t>VERA</a:t>
            </a:r>
            <a:r>
              <a:rPr lang="zh-CN" altLang="zh-CN" dirty="0"/>
              <a:t>：反应堆</a:t>
            </a:r>
            <a:r>
              <a:rPr lang="zh-CN" altLang="zh-CN" dirty="0" smtClean="0"/>
              <a:t>分析虚拟环境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874837"/>
            <a:ext cx="8686800" cy="48307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dirty="0" smtClean="0"/>
              <a:t>VERA</a:t>
            </a:r>
            <a:r>
              <a:rPr lang="zh-CN" altLang="en-US" sz="2400" dirty="0" smtClean="0"/>
              <a:t>项目简介</a:t>
            </a:r>
            <a:endParaRPr lang="en-US" altLang="zh-CN" sz="2400" dirty="0" smtClean="0"/>
          </a:p>
          <a:p>
            <a:pPr lvl="1"/>
            <a:r>
              <a:rPr lang="en-US" altLang="zh-CN" sz="2000" dirty="0"/>
              <a:t>Virtual Environment for Reactor Applications </a:t>
            </a:r>
            <a:endParaRPr lang="en-US" altLang="zh-CN" sz="2000" dirty="0" smtClean="0"/>
          </a:p>
          <a:p>
            <a:pPr lvl="1"/>
            <a:r>
              <a:rPr lang="en-US" altLang="zh-CN" sz="2000" dirty="0"/>
              <a:t>Advanced Simulation of Light Water Reactors</a:t>
            </a:r>
            <a:endParaRPr lang="zh-CN" altLang="en-US" sz="2000" dirty="0"/>
          </a:p>
          <a:p>
            <a:pPr lvl="1"/>
            <a:r>
              <a:rPr lang="zh-CN" altLang="zh-CN" sz="2000" dirty="0" smtClean="0"/>
              <a:t>美国</a:t>
            </a:r>
            <a:r>
              <a:rPr lang="zh-CN" altLang="en-US" sz="2000" dirty="0" smtClean="0"/>
              <a:t>能源部</a:t>
            </a:r>
            <a:r>
              <a:rPr lang="en-US" altLang="zh-CN" sz="2000" dirty="0" smtClean="0"/>
              <a:t>2009</a:t>
            </a:r>
            <a:r>
              <a:rPr lang="zh-CN" altLang="en-US" sz="2000" dirty="0" smtClean="0"/>
              <a:t>年启动</a:t>
            </a:r>
            <a:endParaRPr lang="en-US" altLang="zh-CN" sz="2000" dirty="0" smtClean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zh-CN" altLang="en-US" sz="2400" dirty="0" smtClean="0"/>
              <a:t>主要研究内容</a:t>
            </a:r>
            <a:endParaRPr lang="en-US" altLang="zh-CN" sz="2400" dirty="0" smtClean="0"/>
          </a:p>
          <a:p>
            <a:pPr lvl="1"/>
            <a:r>
              <a:rPr lang="en-US" altLang="zh-CN" sz="2000" dirty="0" smtClean="0"/>
              <a:t>RTM</a:t>
            </a:r>
            <a:r>
              <a:rPr lang="zh-CN" altLang="en-US" sz="2000" dirty="0" smtClean="0"/>
              <a:t>，</a:t>
            </a:r>
            <a:r>
              <a:rPr lang="en-US" altLang="zh-CN" sz="1800" dirty="0" smtClean="0"/>
              <a:t>Radiation </a:t>
            </a:r>
            <a:r>
              <a:rPr lang="en-US" altLang="zh-CN" sz="1800" dirty="0"/>
              <a:t>Transport </a:t>
            </a:r>
            <a:r>
              <a:rPr lang="en-US" altLang="zh-CN" sz="1800" dirty="0" smtClean="0"/>
              <a:t>Methods</a:t>
            </a:r>
            <a:r>
              <a:rPr lang="zh-CN" altLang="en-US" sz="1800" dirty="0" smtClean="0"/>
              <a:t>，全堆芯中子输运模拟</a:t>
            </a:r>
            <a:endParaRPr lang="en-US" altLang="zh-CN" sz="1800" dirty="0" smtClean="0"/>
          </a:p>
          <a:p>
            <a:pPr lvl="1"/>
            <a:r>
              <a:rPr lang="en-US" altLang="zh-CN" sz="2000" dirty="0" smtClean="0"/>
              <a:t>MPO</a:t>
            </a:r>
            <a:r>
              <a:rPr lang="zh-CN" altLang="en-US" sz="2000" dirty="0" smtClean="0"/>
              <a:t>，</a:t>
            </a:r>
            <a:r>
              <a:rPr lang="en-US" altLang="zh-CN" sz="1800" dirty="0" smtClean="0"/>
              <a:t>Materials </a:t>
            </a:r>
            <a:r>
              <a:rPr lang="en-US" altLang="zh-CN" sz="1800" dirty="0"/>
              <a:t>Performance </a:t>
            </a:r>
            <a:r>
              <a:rPr lang="en-US" altLang="zh-CN" sz="1800" dirty="0" smtClean="0"/>
              <a:t>&amp; Optimization</a:t>
            </a:r>
            <a:r>
              <a:rPr lang="zh-CN" altLang="en-US" sz="1800" dirty="0" smtClean="0"/>
              <a:t>，燃料与材料性能模拟与优化</a:t>
            </a:r>
            <a:endParaRPr lang="en-US" altLang="zh-CN" sz="1800" dirty="0" smtClean="0"/>
          </a:p>
          <a:p>
            <a:pPr lvl="1"/>
            <a:r>
              <a:rPr lang="en-US" altLang="zh-CN" sz="2000" dirty="0" smtClean="0"/>
              <a:t>THM</a:t>
            </a:r>
            <a:r>
              <a:rPr lang="zh-CN" altLang="en-US" sz="2000" dirty="0" smtClean="0"/>
              <a:t>，</a:t>
            </a:r>
            <a:r>
              <a:rPr lang="en-US" altLang="zh-CN" sz="1800" dirty="0" smtClean="0"/>
              <a:t>Thermal </a:t>
            </a:r>
            <a:r>
              <a:rPr lang="en-US" altLang="zh-CN" sz="1800" dirty="0"/>
              <a:t>Hydraulics </a:t>
            </a:r>
            <a:r>
              <a:rPr lang="en-US" altLang="zh-CN" sz="1800" dirty="0" smtClean="0"/>
              <a:t>Methods</a:t>
            </a:r>
            <a:r>
              <a:rPr lang="zh-CN" altLang="en-US" sz="1800" dirty="0" smtClean="0"/>
              <a:t>，</a:t>
            </a:r>
            <a:r>
              <a:rPr lang="zh-CN" altLang="zh-CN" sz="1800" dirty="0" smtClean="0"/>
              <a:t>热</a:t>
            </a:r>
            <a:r>
              <a:rPr lang="zh-CN" altLang="zh-CN" sz="1800" dirty="0"/>
              <a:t>工水力学仿真</a:t>
            </a:r>
            <a:endParaRPr lang="en-US" altLang="zh-CN" sz="1800" dirty="0" smtClean="0"/>
          </a:p>
          <a:p>
            <a:pPr lvl="1"/>
            <a:r>
              <a:rPr lang="en-US" altLang="zh-CN" sz="2000" dirty="0"/>
              <a:t>VUQ</a:t>
            </a:r>
            <a:r>
              <a:rPr lang="zh-CN" altLang="en-US" sz="2000" dirty="0"/>
              <a:t>，</a:t>
            </a:r>
            <a:r>
              <a:rPr lang="en-US" altLang="zh-CN" sz="1800" dirty="0"/>
              <a:t>Validation and Uncertainty </a:t>
            </a:r>
            <a:r>
              <a:rPr lang="en-US" altLang="zh-CN" sz="1800" dirty="0" smtClean="0"/>
              <a:t>Quantification</a:t>
            </a:r>
            <a:r>
              <a:rPr lang="zh-CN" altLang="en-US" sz="1800" dirty="0" smtClean="0"/>
              <a:t>，验证与不确定性分析</a:t>
            </a:r>
            <a:endParaRPr lang="en-US" altLang="zh-CN" sz="1800" dirty="0"/>
          </a:p>
          <a:p>
            <a:pPr lvl="1"/>
            <a:r>
              <a:rPr lang="en-US" altLang="zh-CN" sz="2000" dirty="0" smtClean="0"/>
              <a:t>AMA</a:t>
            </a:r>
            <a:r>
              <a:rPr lang="zh-CN" altLang="en-US" sz="2000" dirty="0" smtClean="0"/>
              <a:t>，</a:t>
            </a:r>
            <a:r>
              <a:rPr lang="en-US" altLang="zh-CN" sz="1800" dirty="0" smtClean="0"/>
              <a:t>Advanced </a:t>
            </a:r>
            <a:r>
              <a:rPr lang="en-US" altLang="zh-CN" sz="1800" dirty="0"/>
              <a:t>Modeling </a:t>
            </a:r>
            <a:r>
              <a:rPr lang="en-US" altLang="zh-CN" sz="1800" dirty="0" smtClean="0"/>
              <a:t>Applications</a:t>
            </a:r>
            <a:r>
              <a:rPr lang="zh-CN" altLang="en-US" sz="1800" dirty="0" smtClean="0"/>
              <a:t>，虚拟</a:t>
            </a:r>
            <a:r>
              <a:rPr lang="zh-CN" altLang="en-US" sz="1800" dirty="0"/>
              <a:t>反应堆建模</a:t>
            </a:r>
            <a:r>
              <a:rPr lang="zh-CN" altLang="en-US" sz="1800" dirty="0" smtClean="0"/>
              <a:t>仿真</a:t>
            </a:r>
            <a:endParaRPr lang="en-US" altLang="zh-CN" sz="1800" dirty="0" smtClean="0"/>
          </a:p>
          <a:p>
            <a:pPr lvl="1"/>
            <a:r>
              <a:rPr lang="en-US" altLang="zh-CN" sz="1800" dirty="0" smtClean="0"/>
              <a:t>C&amp;I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>Collaboration </a:t>
            </a:r>
            <a:r>
              <a:rPr lang="en-US" altLang="zh-CN" sz="1800" dirty="0"/>
              <a:t>and </a:t>
            </a:r>
            <a:r>
              <a:rPr lang="en-US" altLang="zh-CN" sz="1800" dirty="0" smtClean="0"/>
              <a:t>Ideation</a:t>
            </a:r>
            <a:r>
              <a:rPr lang="zh-CN" altLang="en-US" sz="1800" dirty="0" smtClean="0"/>
              <a:t>，虚拟办公协作模式</a:t>
            </a:r>
            <a:endParaRPr lang="en-US" altLang="zh-CN" sz="1800" dirty="0" smtClean="0"/>
          </a:p>
          <a:p>
            <a:pPr lvl="1"/>
            <a:r>
              <a:rPr lang="en-US" altLang="zh-CN" sz="2000" dirty="0" smtClean="0"/>
              <a:t>VRI</a:t>
            </a:r>
            <a:r>
              <a:rPr lang="zh-CN" altLang="en-US" sz="1800" dirty="0" smtClean="0"/>
              <a:t>，</a:t>
            </a:r>
            <a:r>
              <a:rPr lang="en-US" altLang="zh-CN" sz="1800" dirty="0"/>
              <a:t> Virtual Reactor </a:t>
            </a:r>
            <a:r>
              <a:rPr lang="en-US" altLang="zh-CN" sz="1800" dirty="0" smtClean="0"/>
              <a:t>Integration</a:t>
            </a:r>
            <a:r>
              <a:rPr lang="zh-CN" altLang="en-US" sz="1800" dirty="0" smtClean="0"/>
              <a:t>，虚拟反应堆集成</a:t>
            </a:r>
            <a:endParaRPr lang="en-US" altLang="zh-CN" sz="1800" dirty="0" smtClean="0"/>
          </a:p>
        </p:txBody>
      </p:sp>
      <p:pic>
        <p:nvPicPr>
          <p:cNvPr id="4" name="图片 3" descr="http://www.casl.gov/images/VR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981200"/>
            <a:ext cx="2814637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8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/>
          <a:lstStyle/>
          <a:p>
            <a:r>
              <a:rPr lang="zh-CN" altLang="en-US" dirty="0" smtClean="0"/>
              <a:t>国内发展现状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981199"/>
            <a:ext cx="8534400" cy="4724401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zh-CN" altLang="en-US" sz="2200" dirty="0" smtClean="0">
                <a:latin typeface="华文中宋" pitchFamily="2" charset="-122"/>
                <a:ea typeface="华文中宋" pitchFamily="2" charset="-122"/>
              </a:rPr>
              <a:t>核安全所</a:t>
            </a:r>
            <a:r>
              <a:rPr lang="zh-CN" altLang="en-US" sz="2200" dirty="0" smtClean="0">
                <a:latin typeface="华文中宋" pitchFamily="2" charset="-122"/>
                <a:ea typeface="华文中宋" pitchFamily="2" charset="-122"/>
                <a:sym typeface="Wingdings"/>
              </a:rPr>
              <a:t></a:t>
            </a:r>
            <a:r>
              <a:rPr lang="en-US" altLang="zh-CN" sz="2200" dirty="0" smtClean="0">
                <a:latin typeface="华文中宋" pitchFamily="2" charset="-122"/>
                <a:ea typeface="华文中宋" pitchFamily="2" charset="-122"/>
                <a:sym typeface="Wingdings"/>
              </a:rPr>
              <a:t>FDS</a:t>
            </a:r>
            <a:r>
              <a:rPr lang="zh-CN" altLang="en-US" sz="2200" dirty="0" smtClean="0">
                <a:latin typeface="华文中宋" pitchFamily="2" charset="-122"/>
                <a:ea typeface="华文中宋" pitchFamily="2" charset="-122"/>
                <a:sym typeface="Wingdings"/>
              </a:rPr>
              <a:t>团队，</a:t>
            </a:r>
            <a:r>
              <a:rPr lang="en-US" altLang="zh-CN" sz="2200" dirty="0" smtClean="0">
                <a:latin typeface="华文中宋" pitchFamily="2" charset="-122"/>
                <a:ea typeface="华文中宋" pitchFamily="2" charset="-122"/>
                <a:sym typeface="Wingdings"/>
              </a:rPr>
              <a:t>1986</a:t>
            </a:r>
            <a:r>
              <a:rPr lang="zh-CN" altLang="en-US" sz="2200" dirty="0" smtClean="0">
                <a:latin typeface="华文中宋" pitchFamily="2" charset="-122"/>
                <a:ea typeface="华文中宋" pitchFamily="2" charset="-122"/>
                <a:sym typeface="Wingdings"/>
              </a:rPr>
              <a:t>年起，</a:t>
            </a:r>
            <a:r>
              <a:rPr lang="zh-CN" altLang="en-US" sz="2200" dirty="0">
                <a:cs typeface="Times New Roman" pitchFamily="18" charset="0"/>
                <a:sym typeface="Wingdings"/>
              </a:rPr>
              <a:t>先进核能（</a:t>
            </a:r>
            <a:r>
              <a:rPr lang="en-US" altLang="zh-CN" sz="2200" dirty="0">
                <a:cs typeface="Times New Roman" pitchFamily="18" charset="0"/>
                <a:sym typeface="Wingdings"/>
              </a:rPr>
              <a:t>FDS/ADS/LFR</a:t>
            </a:r>
            <a:r>
              <a:rPr lang="zh-CN" altLang="en-US" sz="2200" dirty="0">
                <a:cs typeface="Times New Roman" pitchFamily="18" charset="0"/>
                <a:sym typeface="Wingdings"/>
              </a:rPr>
              <a:t>等）</a:t>
            </a:r>
            <a:endParaRPr lang="en-US" altLang="zh-CN" sz="2200" dirty="0" smtClean="0">
              <a:latin typeface="华文中宋" pitchFamily="2" charset="-122"/>
              <a:ea typeface="华文中宋" pitchFamily="2" charset="-122"/>
              <a:sym typeface="Wingdings"/>
            </a:endParaRPr>
          </a:p>
          <a:p>
            <a:pPr lvl="1"/>
            <a:r>
              <a:rPr lang="zh-CN" altLang="en-US" dirty="0" smtClean="0">
                <a:latin typeface="华文中宋" pitchFamily="2" charset="-122"/>
                <a:ea typeface="华文中宋" pitchFamily="2" charset="-122"/>
                <a:sym typeface="Wingdings"/>
              </a:rPr>
              <a:t>支持复杂几何、多物理耦合、基于虚拟现实的综合仿真</a:t>
            </a:r>
            <a:endParaRPr lang="en-US" altLang="zh-CN" b="0" dirty="0" smtClean="0">
              <a:latin typeface="华文中宋" pitchFamily="2" charset="-122"/>
              <a:ea typeface="华文中宋" pitchFamily="2" charset="-122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zh-CN" altLang="en-US" sz="2200" dirty="0" smtClean="0">
                <a:latin typeface="华文中宋" pitchFamily="2" charset="-122"/>
              </a:rPr>
              <a:t>国核软件中心，</a:t>
            </a:r>
            <a:r>
              <a:rPr lang="en-US" altLang="zh-CN" sz="2200" dirty="0" smtClean="0">
                <a:latin typeface="华文中宋" pitchFamily="2" charset="-122"/>
              </a:rPr>
              <a:t>2010</a:t>
            </a:r>
            <a:r>
              <a:rPr lang="zh-CN" altLang="en-US" sz="2200" dirty="0" smtClean="0">
                <a:latin typeface="华文中宋" pitchFamily="2" charset="-122"/>
              </a:rPr>
              <a:t>年起，</a:t>
            </a:r>
            <a:r>
              <a:rPr lang="zh-CN" altLang="en-US" sz="2200" dirty="0">
                <a:cs typeface="Times New Roman" pitchFamily="18" charset="0"/>
              </a:rPr>
              <a:t>三代堆</a:t>
            </a:r>
            <a:r>
              <a:rPr lang="en-US" altLang="zh-CN" sz="2200" dirty="0">
                <a:cs typeface="Times New Roman" pitchFamily="18" charset="0"/>
              </a:rPr>
              <a:t>CAP 1400</a:t>
            </a:r>
            <a:r>
              <a:rPr lang="zh-CN" altLang="en-US" sz="2200" dirty="0">
                <a:cs typeface="Times New Roman" pitchFamily="18" charset="0"/>
              </a:rPr>
              <a:t>设计软件</a:t>
            </a:r>
            <a:endParaRPr lang="en-US" altLang="zh-CN" sz="2200" dirty="0">
              <a:latin typeface="华文中宋" pitchFamily="2" charset="-122"/>
            </a:endParaRPr>
          </a:p>
          <a:p>
            <a:pPr lvl="1"/>
            <a:r>
              <a:rPr lang="en-US" altLang="zh-CN" dirty="0"/>
              <a:t>COSIN</a:t>
            </a:r>
            <a:r>
              <a:rPr lang="en-US" altLang="zh-CN" dirty="0">
                <a:latin typeface="华文中宋" pitchFamily="2" charset="-122"/>
              </a:rPr>
              <a:t>E</a:t>
            </a:r>
            <a:r>
              <a:rPr lang="zh-CN" altLang="en-US" dirty="0">
                <a:latin typeface="华文中宋" pitchFamily="2" charset="-122"/>
              </a:rPr>
              <a:t>，</a:t>
            </a:r>
            <a:r>
              <a:rPr lang="zh-CN" altLang="en-US" dirty="0" smtClean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堆芯</a:t>
            </a: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物理、热工与系统安全分析一体化软件</a:t>
            </a:r>
            <a:endParaRPr lang="en-US" altLang="zh-CN" dirty="0"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 b="1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+mn-cs"/>
              </a:rPr>
              <a:t>中广</a:t>
            </a:r>
            <a:r>
              <a:rPr lang="zh-CN" altLang="en-US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+mn-cs"/>
              </a:rPr>
              <a:t>核软件所，</a:t>
            </a:r>
            <a:r>
              <a:rPr lang="en-US" altLang="zh-CN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+mn-cs"/>
              </a:rPr>
              <a:t>2010</a:t>
            </a:r>
            <a:r>
              <a:rPr lang="zh-CN" altLang="en-US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+mn-cs"/>
              </a:rPr>
              <a:t>年起，三代堆</a:t>
            </a:r>
            <a:r>
              <a:rPr lang="en-US" altLang="zh-CN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+mn-cs"/>
              </a:rPr>
              <a:t>ACPR 1000</a:t>
            </a:r>
            <a:r>
              <a:rPr lang="zh-CN" altLang="zh-CN" b="1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+mn-cs"/>
              </a:rPr>
              <a:t>设计软件</a:t>
            </a:r>
            <a:endParaRPr lang="en-US" altLang="zh-CN" sz="2200" dirty="0">
              <a:latin typeface="华文中宋" pitchFamily="2" charset="-122"/>
            </a:endParaRPr>
          </a:p>
          <a:p>
            <a:pPr lvl="1"/>
            <a:r>
              <a:rPr lang="zh-CN" altLang="zh-CN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堆芯设计软件</a:t>
            </a: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，包含</a:t>
            </a:r>
            <a:r>
              <a:rPr lang="zh-CN" altLang="zh-CN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三维核设计软件</a:t>
            </a:r>
            <a:r>
              <a:rPr lang="en-US" altLang="zh-CN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COCO</a:t>
            </a:r>
            <a:r>
              <a:rPr lang="zh-CN" altLang="en-US" dirty="0" smtClean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等</a:t>
            </a:r>
            <a:endParaRPr lang="en-US" altLang="zh-CN" b="1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  <a:cs typeface="+mn-cs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2200" dirty="0" smtClean="0">
                <a:latin typeface="华文中宋" pitchFamily="2" charset="-122"/>
              </a:rPr>
              <a:t>原子能院</a:t>
            </a:r>
            <a:r>
              <a:rPr lang="zh-CN" altLang="en-US" sz="2200" dirty="0">
                <a:latin typeface="华文中宋" pitchFamily="2" charset="-122"/>
              </a:rPr>
              <a:t>、上海核工院、清华大学</a:t>
            </a:r>
            <a:r>
              <a:rPr lang="zh-CN" altLang="en-US" sz="2200" dirty="0" smtClean="0">
                <a:latin typeface="华文中宋" pitchFamily="2" charset="-122"/>
              </a:rPr>
              <a:t>、上海交大、西安交大、华北电力大学等单位也开展先进核能</a:t>
            </a:r>
            <a:r>
              <a:rPr lang="zh-CN" altLang="en-US" sz="2200" dirty="0"/>
              <a:t>系统设计方法和软件的研究</a:t>
            </a:r>
            <a:r>
              <a:rPr lang="zh-CN" altLang="en-US" sz="2200" dirty="0" smtClean="0"/>
              <a:t>工作</a:t>
            </a: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20041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>
          <a:xfrm>
            <a:off x="152400" y="838200"/>
            <a:ext cx="8839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zh-CN" altLang="en-US" kern="0" smtClean="0">
                <a:ea typeface="黑体" pitchFamily="49" charset="-122"/>
              </a:rPr>
              <a:t>先进核能系统四维设计仿真平台（</a:t>
            </a:r>
            <a:r>
              <a:rPr lang="en-US" altLang="zh-CN" kern="0" smtClean="0">
                <a:ea typeface="黑体" pitchFamily="49" charset="-122"/>
              </a:rPr>
              <a:t>Virtual4DS</a:t>
            </a:r>
            <a:r>
              <a:rPr lang="zh-CN" altLang="en-US" kern="0" smtClean="0">
                <a:ea typeface="黑体" pitchFamily="49" charset="-122"/>
              </a:rPr>
              <a:t>）</a:t>
            </a:r>
            <a:r>
              <a:rPr lang="en-US" altLang="zh-CN" kern="0" smtClean="0">
                <a:ea typeface="黑体" pitchFamily="49" charset="-122"/>
              </a:rPr>
              <a:t/>
            </a:r>
            <a:br>
              <a:rPr lang="en-US" altLang="zh-CN" kern="0" smtClean="0">
                <a:ea typeface="黑体" pitchFamily="49" charset="-122"/>
              </a:rPr>
            </a:br>
            <a:endParaRPr lang="zh-CN" altLang="en-US" kern="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135642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（数字核反应堆 </a:t>
            </a:r>
            <a:r>
              <a:rPr lang="en-US" altLang="zh-CN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itchFamily="2" charset="2"/>
              </a:rPr>
              <a:t> 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itchFamily="2" charset="2"/>
              </a:rPr>
              <a:t>虚拟</a:t>
            </a: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itchFamily="2" charset="2"/>
              </a:rPr>
              <a:t>核电站</a:t>
            </a: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</a:t>
            </a:r>
            <a:endParaRPr lang="en-US" altLang="zh-CN" sz="280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1" name="Picture 7" descr="E:\pclong\103-KBase\000\100-4DS-数字堆\PIC\4DS-设计图-V1.0.016（龙鹏程 2011-09-20）-中文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4941888"/>
            <a:ext cx="26384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LQHU\Desktop\81_G_12581002765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188" y="2146982"/>
            <a:ext cx="1287361" cy="1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7"/>
          <p:cNvSpPr>
            <a:spLocks noChangeArrowheads="1"/>
          </p:cNvSpPr>
          <p:nvPr/>
        </p:nvSpPr>
        <p:spPr bwMode="auto">
          <a:xfrm>
            <a:off x="457306" y="2117970"/>
            <a:ext cx="5487882" cy="1194924"/>
          </a:xfrm>
          <a:prstGeom prst="rect">
            <a:avLst/>
          </a:prstGeom>
          <a:solidFill>
            <a:srgbClr val="1F497D">
              <a:lumMod val="20000"/>
              <a:lumOff val="80000"/>
              <a:alpha val="49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tIns="144000">
            <a:spAutoFit/>
          </a:bodyPr>
          <a:lstStyle/>
          <a:p>
            <a:pPr algn="l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100" kern="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全周期多物理</a:t>
            </a:r>
            <a:r>
              <a:rPr lang="zh-CN" altLang="en-US" sz="2100" kern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过程</a:t>
            </a:r>
            <a:r>
              <a:rPr lang="zh-CN" altLang="en-US" sz="2100" kern="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综合仿真（</a:t>
            </a:r>
            <a:r>
              <a:rPr lang="zh-CN" altLang="en-US" sz="2100" kern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数据无缝集成</a:t>
            </a:r>
            <a:r>
              <a:rPr lang="zh-CN" altLang="en-US" sz="2100" kern="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）</a:t>
            </a:r>
            <a:endParaRPr lang="en-US" altLang="zh-CN" sz="2100" kern="0" dirty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pPr marL="324000" indent="-285750" algn="l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中子输运、燃耗、热</a:t>
            </a: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工、结构</a:t>
            </a:r>
            <a:r>
              <a:rPr lang="zh-CN" altLang="en-US" sz="1700" b="0" kern="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应力、概率安全、事故安全、环境影响分析 </a:t>
            </a: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等</a:t>
            </a:r>
            <a:endParaRPr lang="en-US" altLang="zh-CN" sz="1700" b="0" kern="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  <p:pic>
        <p:nvPicPr>
          <p:cNvPr id="24" name="Picture 6" descr="E:\pclong\103-KnowledgeBase\000\100-仿真实验室\PIC\三通道系统\三通道仿真系统-2011-04-08-1238-799w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675" y="3243715"/>
            <a:ext cx="2651125" cy="159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LQHU\Desktop\201139114337635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613" y="2062844"/>
            <a:ext cx="1246187" cy="108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7"/>
          <p:cNvSpPr>
            <a:spLocks noChangeArrowheads="1"/>
          </p:cNvSpPr>
          <p:nvPr/>
        </p:nvSpPr>
        <p:spPr bwMode="auto">
          <a:xfrm>
            <a:off x="457306" y="3419007"/>
            <a:ext cx="5487882" cy="1545790"/>
          </a:xfrm>
          <a:prstGeom prst="rect">
            <a:avLst/>
          </a:prstGeom>
          <a:solidFill>
            <a:srgbClr val="9BBB59">
              <a:lumMod val="40000"/>
              <a:lumOff val="60000"/>
              <a:alpha val="49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tIns="144000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100" kern="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基于虚拟现实交互硬件的三维集成环境</a:t>
            </a:r>
            <a:endParaRPr lang="en-US" altLang="zh-CN" sz="2100" kern="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数字堆环境的高真实感、沉浸感的直观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虚拟漫游体验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虚拟装配与设计验证、维修设计与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虚拟培训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职业照射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剂量评估</a:t>
            </a: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优化 等</a:t>
            </a:r>
            <a:endParaRPr lang="en-US" altLang="zh-CN" sz="1700" b="0" kern="0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  <p:sp>
        <p:nvSpPr>
          <p:cNvPr id="27" name="矩形 7"/>
          <p:cNvSpPr>
            <a:spLocks noChangeArrowheads="1"/>
          </p:cNvSpPr>
          <p:nvPr/>
        </p:nvSpPr>
        <p:spPr bwMode="auto">
          <a:xfrm>
            <a:off x="457306" y="5070910"/>
            <a:ext cx="5487882" cy="1545790"/>
          </a:xfrm>
          <a:prstGeom prst="rect">
            <a:avLst/>
          </a:prstGeom>
          <a:solidFill>
            <a:srgbClr val="C0504D">
              <a:lumMod val="20000"/>
              <a:lumOff val="80000"/>
              <a:alpha val="49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tIns="144000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100" kern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开放式架构，支持新程序的快速嵌入</a:t>
            </a:r>
            <a:endParaRPr lang="en-US" altLang="zh-CN" sz="2100" kern="0" dirty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支持基于</a:t>
            </a:r>
            <a:r>
              <a:rPr lang="en-US" altLang="zh-CN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CAD</a:t>
            </a: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技术的计算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自动建模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支持多维大规模计算数据的直观高效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可视化分析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支持多模拟程序间的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相互耦合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4"/>
          <p:cNvSpPr txBox="1">
            <a:spLocks noChangeArrowheads="1"/>
          </p:cNvSpPr>
          <p:nvPr/>
        </p:nvSpPr>
        <p:spPr bwMode="auto">
          <a:xfrm>
            <a:off x="762000" y="381000"/>
            <a:ext cx="7620000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4000" dirty="0" smtClean="0">
                <a:solidFill>
                  <a:srgbClr val="FF0000"/>
                </a:solidFill>
                <a:ea typeface="黑体" pitchFamily="2" charset="-122"/>
              </a:rPr>
              <a:t>目  录</a:t>
            </a: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2286000" y="1981200"/>
            <a:ext cx="5943600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14375" indent="-714375" algn="l" eaLnBrk="1" hangingPunct="1">
              <a:spcBef>
                <a:spcPts val="1800"/>
              </a:spcBef>
              <a:spcAft>
                <a:spcPts val="600"/>
              </a:spcAft>
              <a:buFont typeface="+mj-ea"/>
              <a:buAutoNum type="ea1JpnChsDbPeriod"/>
              <a:defRPr/>
            </a:pPr>
            <a:r>
              <a:rPr lang="zh-CN" altLang="en-US" sz="32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研究背景</a:t>
            </a:r>
            <a:endParaRPr lang="en-US" altLang="zh-CN" sz="3200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spcAft>
                <a:spcPts val="600"/>
              </a:spcAft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先进核能软件研发实践</a:t>
            </a:r>
            <a:endParaRPr lang="en-US" altLang="zh-CN" sz="3200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关于核信息学发展的思考</a:t>
            </a:r>
            <a:endParaRPr lang="en-US" altLang="zh-CN" sz="32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2263786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381000" y="3234293"/>
            <a:ext cx="2578715" cy="3155950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88CE58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D2D8A8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3" name="Text Box 56"/>
          <p:cNvSpPr txBox="1">
            <a:spLocks noChangeArrowheads="1"/>
          </p:cNvSpPr>
          <p:nvPr/>
        </p:nvSpPr>
        <p:spPr bwMode="auto">
          <a:xfrm>
            <a:off x="-228600" y="9144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360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</a:rPr>
              <a:t>FDS </a:t>
            </a:r>
            <a:r>
              <a:rPr lang="zh-CN" altLang="en-US" sz="360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</a:rPr>
              <a:t>软件发展历史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gray">
          <a:xfrm>
            <a:off x="781566" y="2961243"/>
            <a:ext cx="1863725" cy="6318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B828"/>
              </a:gs>
              <a:gs pos="100000">
                <a:srgbClr val="2F611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gray">
          <a:xfrm flipH="1">
            <a:off x="2465904" y="3185081"/>
            <a:ext cx="71437" cy="144462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7BCF5D"/>
              </a:gs>
              <a:gs pos="100000">
                <a:srgbClr val="7BCF5D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gray">
          <a:xfrm flipH="1">
            <a:off x="883166" y="3185081"/>
            <a:ext cx="73025" cy="144462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7BCF5D"/>
              </a:gs>
              <a:gs pos="100000">
                <a:srgbClr val="7BCF5D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3234094" y="2807467"/>
            <a:ext cx="2578716" cy="3155950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D79133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D08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gray">
          <a:xfrm>
            <a:off x="3661748" y="2513568"/>
            <a:ext cx="1863725" cy="6223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79133"/>
              </a:gs>
              <a:gs pos="100000">
                <a:srgbClr val="D79133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gray">
          <a:xfrm flipH="1">
            <a:off x="5346085" y="2754868"/>
            <a:ext cx="73025" cy="144463"/>
          </a:xfrm>
          <a:prstGeom prst="octagon">
            <a:avLst>
              <a:gd name="adj" fmla="val 29287"/>
            </a:avLst>
          </a:prstGeom>
          <a:solidFill>
            <a:srgbClr val="F1D0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gray">
          <a:xfrm flipH="1">
            <a:off x="3764935" y="2754868"/>
            <a:ext cx="71438" cy="144463"/>
          </a:xfrm>
          <a:prstGeom prst="octagon">
            <a:avLst>
              <a:gd name="adj" fmla="val 29287"/>
            </a:avLst>
          </a:prstGeom>
          <a:solidFill>
            <a:srgbClr val="F1D0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6108085" y="2324656"/>
            <a:ext cx="2578715" cy="3155950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4B71DD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FC5E3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gray">
          <a:xfrm>
            <a:off x="6498610" y="1992868"/>
            <a:ext cx="1863725" cy="6492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D8CE5"/>
              </a:gs>
              <a:gs pos="100000">
                <a:srgbClr val="6D8CE5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gray">
          <a:xfrm flipH="1">
            <a:off x="8184535" y="2253218"/>
            <a:ext cx="71438" cy="142875"/>
          </a:xfrm>
          <a:prstGeom prst="octagon">
            <a:avLst>
              <a:gd name="adj" fmla="val 29287"/>
            </a:avLst>
          </a:prstGeom>
          <a:solidFill>
            <a:srgbClr val="6FC5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6" name="AutoShape 15"/>
          <p:cNvSpPr>
            <a:spLocks noChangeArrowheads="1"/>
          </p:cNvSpPr>
          <p:nvPr/>
        </p:nvSpPr>
        <p:spPr bwMode="gray">
          <a:xfrm flipH="1">
            <a:off x="6601798" y="2253218"/>
            <a:ext cx="71437" cy="142875"/>
          </a:xfrm>
          <a:prstGeom prst="octagon">
            <a:avLst>
              <a:gd name="adj" fmla="val 29287"/>
            </a:avLst>
          </a:prstGeom>
          <a:solidFill>
            <a:srgbClr val="6FC5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7" name="Freeform 16"/>
          <p:cNvSpPr>
            <a:spLocks/>
          </p:cNvSpPr>
          <p:nvPr/>
        </p:nvSpPr>
        <p:spPr bwMode="gray">
          <a:xfrm>
            <a:off x="2416175" y="1894443"/>
            <a:ext cx="1466850" cy="115728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88CE58">
                  <a:gamma/>
                  <a:tint val="90980"/>
                  <a:invGamma/>
                  <a:alpha val="32001"/>
                </a:srgbClr>
              </a:gs>
              <a:gs pos="100000">
                <a:srgbClr val="88CE5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8" name="Freeform 17"/>
          <p:cNvSpPr>
            <a:spLocks/>
          </p:cNvSpPr>
          <p:nvPr/>
        </p:nvSpPr>
        <p:spPr bwMode="gray">
          <a:xfrm>
            <a:off x="5095260" y="1392793"/>
            <a:ext cx="1466850" cy="1155700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AD83EB">
                  <a:gamma/>
                  <a:tint val="90980"/>
                  <a:invGamma/>
                  <a:alpha val="32001"/>
                </a:srgbClr>
              </a:gs>
              <a:gs pos="100000">
                <a:srgbClr val="AD83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gray">
          <a:xfrm>
            <a:off x="1424803" y="3088243"/>
            <a:ext cx="5613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I </a:t>
            </a:r>
            <a:r>
              <a:rPr lang="zh-CN" altLang="en-US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期</a:t>
            </a:r>
            <a:endParaRPr lang="en-US" altLang="zh-CN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gray">
          <a:xfrm>
            <a:off x="4256087" y="2640052"/>
            <a:ext cx="6383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II </a:t>
            </a:r>
            <a:r>
              <a:rPr lang="zh-CN" altLang="en-US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期</a:t>
            </a:r>
            <a:endParaRPr lang="en-US" altLang="zh-CN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 Box 19"/>
          <p:cNvSpPr txBox="1">
            <a:spLocks noChangeArrowheads="1"/>
          </p:cNvSpPr>
          <p:nvPr/>
        </p:nvSpPr>
        <p:spPr bwMode="gray">
          <a:xfrm>
            <a:off x="7077608" y="2103755"/>
            <a:ext cx="715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III </a:t>
            </a:r>
            <a:r>
              <a:rPr lang="zh-CN" altLang="en-US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期</a:t>
            </a:r>
            <a:endParaRPr lang="en-US" altLang="zh-CN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 Box 33"/>
          <p:cNvSpPr txBox="1">
            <a:spLocks noChangeArrowheads="1"/>
          </p:cNvSpPr>
          <p:nvPr/>
        </p:nvSpPr>
        <p:spPr bwMode="auto">
          <a:xfrm>
            <a:off x="402611" y="3669268"/>
            <a:ext cx="234059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indent="-85725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zh-CN" altLang="en-US" sz="1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解决物理模拟问题，发展基础物理与工程计算软件</a:t>
            </a:r>
            <a:endParaRPr lang="en-US" altLang="ko-KR" sz="12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8" name="Picture 1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0" y="3745468"/>
            <a:ext cx="2204745" cy="1460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3331190" y="3212068"/>
            <a:ext cx="246001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725" indent="-85725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zh-CN" altLang="en-US" sz="1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针对领域现状，发展交互设计仿真软件</a:t>
            </a:r>
            <a:endParaRPr lang="en-US" altLang="ko-KR" sz="12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6172200" y="2754868"/>
            <a:ext cx="2492990" cy="29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5725" indent="-85725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marL="0" indent="0" algn="l">
              <a:lnSpc>
                <a:spcPct val="110000"/>
              </a:lnSpc>
            </a:pPr>
            <a:r>
              <a:rPr lang="zh-CN" altLang="en-US" sz="12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核能仿真综合平台，建立体系标准</a:t>
            </a:r>
            <a:endParaRPr lang="en-US" altLang="ko-KR" sz="12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 Box 33"/>
          <p:cNvSpPr txBox="1">
            <a:spLocks noChangeArrowheads="1"/>
          </p:cNvSpPr>
          <p:nvPr/>
        </p:nvSpPr>
        <p:spPr bwMode="auto">
          <a:xfrm>
            <a:off x="4038600" y="5532794"/>
            <a:ext cx="1035861" cy="27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5725" indent="-85725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marL="0" indent="0" algn="l">
              <a:lnSpc>
                <a:spcPct val="110000"/>
              </a:lnSpc>
            </a:pPr>
            <a:r>
              <a:rPr lang="zh-CN" altLang="en-US" sz="105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建模：</a:t>
            </a:r>
            <a:r>
              <a:rPr lang="en-US" altLang="zh-CN" sz="105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MCAM</a:t>
            </a:r>
            <a:endParaRPr lang="en-US" altLang="ko-KR" sz="105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C:\Users\SJ\Desktop\核能综合仿真平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241" y="3175340"/>
            <a:ext cx="2398510" cy="207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0547" y="6488668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1986</a:t>
            </a:r>
            <a:r>
              <a:rPr lang="zh-CN" altLang="en-US" dirty="0" smtClean="0">
                <a:solidFill>
                  <a:srgbClr val="000000"/>
                </a:solidFill>
              </a:rPr>
              <a:t>年以来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76493" y="6197973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1998</a:t>
            </a:r>
            <a:r>
              <a:rPr lang="zh-CN" altLang="en-US" dirty="0" smtClean="0">
                <a:solidFill>
                  <a:srgbClr val="000000"/>
                </a:solidFill>
              </a:rPr>
              <a:t>年以来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09901" y="5726668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2010</a:t>
            </a:r>
            <a:r>
              <a:rPr lang="zh-CN" altLang="en-US" dirty="0" smtClean="0">
                <a:solidFill>
                  <a:srgbClr val="000000"/>
                </a:solidFill>
              </a:rPr>
              <a:t>年以来</a:t>
            </a:r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42" name="图片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01" y="4397961"/>
            <a:ext cx="1896599" cy="161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0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827088" y="914400"/>
            <a:ext cx="742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软件发展基本思路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87350" y="1905000"/>
            <a:ext cx="8909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 eaLnBrk="0" hangingPunct="0">
              <a:spcBef>
                <a:spcPts val="180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自主知识产权</a:t>
            </a:r>
            <a:r>
              <a:rPr lang="zh-CN" altLang="en-US" sz="22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，中国实际应用需求</a:t>
            </a:r>
          </a:p>
          <a:p>
            <a:pPr marL="457200" indent="-457200" algn="l" eaLnBrk="0" hangingPunct="0">
              <a:spcBef>
                <a:spcPts val="180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zh-CN" altLang="en-US" sz="22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基本功能自成体系，相互兼容</a:t>
            </a:r>
            <a:r>
              <a:rPr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（系统设计、分析计算、</a:t>
            </a:r>
            <a:r>
              <a:rPr lang="zh-CN" altLang="en-US" sz="22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模拟仿真）</a:t>
            </a:r>
            <a:endParaRPr lang="en-US" altLang="zh-CN" sz="22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457200" indent="-457200" algn="l" eaLnBrk="0" hangingPunct="0">
              <a:spcBef>
                <a:spcPts val="180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zh-CN" altLang="en-US" sz="22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计算方法与标准国际化，核心算法成熟高效</a:t>
            </a:r>
          </a:p>
          <a:p>
            <a:pPr marL="355600" indent="-355600" algn="l">
              <a:spcBef>
                <a:spcPts val="1800"/>
              </a:spcBef>
              <a:spcAft>
                <a:spcPts val="600"/>
              </a:spcAft>
              <a:buClr>
                <a:srgbClr val="003399"/>
              </a:buClr>
            </a:pPr>
            <a:r>
              <a:rPr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     （理论研究、方法创新、兼容国际成熟算法）</a:t>
            </a:r>
          </a:p>
          <a:p>
            <a:pPr marL="457200" indent="-457200" algn="l" eaLnBrk="0" hangingPunct="0">
              <a:spcBef>
                <a:spcPts val="1800"/>
              </a:spcBef>
              <a:buClr>
                <a:srgbClr val="003399"/>
              </a:buClr>
              <a:buFont typeface="+mj-lt"/>
              <a:buAutoNum type="arabicPeriod" startAt="4"/>
            </a:pPr>
            <a:r>
              <a:rPr lang="zh-CN" altLang="en-US" sz="22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研发过程管理专业化，软件质量严格保证</a:t>
            </a:r>
            <a:r>
              <a:rPr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（软件工程方法）</a:t>
            </a:r>
          </a:p>
          <a:p>
            <a:pPr marL="457200" indent="-457200" algn="l" eaLnBrk="0" hangingPunct="0">
              <a:spcBef>
                <a:spcPts val="1800"/>
              </a:spcBef>
              <a:buClr>
                <a:srgbClr val="003399"/>
              </a:buClr>
              <a:buFont typeface="+mj-lt"/>
              <a:buAutoNum type="arabicPeriod" startAt="4"/>
            </a:pPr>
            <a:r>
              <a:rPr lang="zh-CN" altLang="en-US" sz="22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充分采用现代信息技术</a:t>
            </a:r>
            <a:r>
              <a:rPr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（智能化、可视化、云计算技术等）</a:t>
            </a:r>
          </a:p>
          <a:p>
            <a:pPr marL="457200" indent="-457200" algn="l" eaLnBrk="0" hangingPunct="0">
              <a:spcBef>
                <a:spcPts val="1800"/>
              </a:spcBef>
              <a:buClr>
                <a:srgbClr val="003399"/>
              </a:buClr>
              <a:buFont typeface="+mj-lt"/>
              <a:buAutoNum type="arabicPeriod" startAt="4"/>
            </a:pPr>
            <a:r>
              <a:rPr lang="zh-CN" altLang="en-US" sz="22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应用领域广泛，兼容多种系统</a:t>
            </a:r>
            <a:r>
              <a:rPr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（聚变堆、裂变堆、次临界堆等</a:t>
            </a:r>
            <a:r>
              <a:rPr lang="zh-CN" altLang="en-US" sz="22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）</a:t>
            </a:r>
            <a:endParaRPr lang="en-US" altLang="zh-CN" sz="22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457200" indent="-457200" algn="l" eaLnBrk="0" hangingPunct="0">
              <a:spcBef>
                <a:spcPts val="1800"/>
              </a:spcBef>
              <a:buClr>
                <a:srgbClr val="003399"/>
              </a:buClr>
              <a:buFont typeface="+mj-lt"/>
              <a:buAutoNum type="arabicPeriod" startAt="7"/>
            </a:pPr>
            <a:r>
              <a:rPr lang="zh-CN" altLang="en-US" sz="22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需求与测试</a:t>
            </a:r>
            <a:r>
              <a:rPr lang="zh-CN" altLang="en-US" sz="22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驱动软件开发自成体系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3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39"/>
          <p:cNvSpPr>
            <a:spLocks noChangeArrowheads="1"/>
          </p:cNvSpPr>
          <p:nvPr/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endParaRPr lang="zh-CN" altLang="en-US" sz="32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0618" name="Text Box 56"/>
          <p:cNvSpPr txBox="1">
            <a:spLocks noChangeArrowheads="1"/>
          </p:cNvSpPr>
          <p:nvPr/>
        </p:nvSpPr>
        <p:spPr bwMode="auto">
          <a:xfrm>
            <a:off x="0" y="9096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现代软件工程方法</a:t>
            </a:r>
          </a:p>
        </p:txBody>
      </p:sp>
      <p:pic>
        <p:nvPicPr>
          <p:cNvPr id="56" name="Picture 1" descr="C:\Users\SongJing\Documents\Tencent Files\526172008\Image\Image1\A9]W})@}HA@2%`B$6$SP[(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5029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29200" y="3113691"/>
            <a:ext cx="4038600" cy="3428999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44000" bIns="108000"/>
          <a:lstStyle/>
          <a:p>
            <a:pPr algn="l">
              <a:spcBef>
                <a:spcPts val="2400"/>
              </a:spcBef>
              <a:spcAft>
                <a:spcPts val="600"/>
              </a:spcAft>
              <a:buClr>
                <a:srgbClr val="003399"/>
              </a:buClr>
            </a:pPr>
            <a:r>
              <a:rPr lang="zh-CN" altLang="en-US" sz="20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纳入研究所</a:t>
            </a:r>
            <a:r>
              <a:rPr lang="zh-CN" altLang="en-US" sz="20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  <a:sym typeface="Wingdings"/>
              </a:rPr>
              <a:t>团队</a:t>
            </a:r>
            <a:r>
              <a:rPr lang="zh-CN" altLang="en-US" sz="20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质量管理体系</a:t>
            </a:r>
            <a:endParaRPr lang="en-US" altLang="zh-CN" sz="2000" dirty="0" smtClean="0">
              <a:solidFill>
                <a:srgbClr val="0000FF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rgbClr val="003399"/>
              </a:buClr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1. 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专业化软件工程管理</a:t>
            </a:r>
            <a:r>
              <a:rPr lang="zh-CN" altLang="en-US" sz="1600" dirty="0" smtClean="0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（综合部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QA</a:t>
            </a:r>
            <a:r>
              <a:rPr lang="zh-CN" altLang="en-US" sz="1600" dirty="0" smtClean="0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组）</a:t>
            </a:r>
            <a:endParaRPr lang="en-US" altLang="zh-CN" sz="1600" dirty="0" smtClean="0">
              <a:solidFill>
                <a:srgbClr val="FF0000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rgbClr val="003399"/>
              </a:buClr>
            </a:pPr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    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流程与制度</a:t>
            </a:r>
            <a:r>
              <a:rPr lang="zh-CN" altLang="en-US" sz="1600" dirty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、专家评审、专家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验收</a:t>
            </a:r>
            <a:endParaRPr lang="en-US" altLang="zh-CN" sz="1600" dirty="0" smtClean="0">
              <a:solidFill>
                <a:srgbClr val="000000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rgbClr val="003399"/>
              </a:buClr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2. 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专业化编程开发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（仿真</a:t>
            </a:r>
            <a:r>
              <a:rPr lang="zh-CN" altLang="en-US" sz="1600" dirty="0" smtClean="0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部，分组分专业）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rgbClr val="003399"/>
              </a:buClr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    C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语言组、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JAVA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组、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……</a:t>
            </a: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rgbClr val="003399"/>
              </a:buClr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3. 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专业化测试与应用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（其他科研部）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rgbClr val="003399"/>
              </a:buClr>
            </a:pP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    </a:t>
            </a:r>
            <a:r>
              <a:rPr lang="zh-CN" altLang="en-US" sz="1600" dirty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编码前确定测试计划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0567" y="2362200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过程管理，重在实践！</a:t>
            </a:r>
            <a:endParaRPr lang="zh-CN" altLang="en-US" sz="240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0579555"/>
      </p:ext>
    </p:extLst>
  </p:cSld>
  <p:clrMapOvr>
    <a:masterClrMapping/>
  </p:clrMapOvr>
  <p:transition advTm="224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74625" y="1066800"/>
            <a:ext cx="8893175" cy="1512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000" dirty="0" smtClean="0">
                <a:latin typeface="黑体" pitchFamily="2" charset="-122"/>
              </a:rPr>
              <a:t>先进</a:t>
            </a:r>
            <a:r>
              <a:rPr lang="zh-CN" altLang="en-US" sz="4000" dirty="0">
                <a:latin typeface="黑体" pitchFamily="2" charset="-122"/>
              </a:rPr>
              <a:t>核能软件发展与核信息学实践</a:t>
            </a:r>
            <a:endParaRPr lang="zh-CN" altLang="en-US" sz="4000" dirty="0" smtClean="0">
              <a:latin typeface="黑体" pitchFamily="2" charset="-122"/>
            </a:endParaRPr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1039813" y="5029200"/>
            <a:ext cx="7113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Times New Roman" pitchFamily="18" charset="0"/>
              </a:rPr>
              <a:t>中国科学院   </a:t>
            </a:r>
            <a:r>
              <a:rPr lang="zh-CN" altLang="en-US" sz="28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Times New Roman" pitchFamily="18" charset="0"/>
              </a:rPr>
              <a:t>核能安全技术</a:t>
            </a:r>
            <a:r>
              <a:rPr lang="zh-CN" altLang="en-US" sz="280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Times New Roman" pitchFamily="18" charset="0"/>
              </a:rPr>
              <a:t>研究所</a:t>
            </a:r>
            <a:endParaRPr lang="zh-CN" altLang="en-US" sz="280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  <a:sym typeface="Times New Roman" pitchFamily="18" charset="0"/>
            </a:endParaRPr>
          </a:p>
        </p:txBody>
      </p:sp>
      <p:sp>
        <p:nvSpPr>
          <p:cNvPr id="9" name="Text Box 56"/>
          <p:cNvSpPr>
            <a:spLocks noChangeArrowheads="1"/>
          </p:cNvSpPr>
          <p:nvPr/>
        </p:nvSpPr>
        <p:spPr bwMode="auto">
          <a:xfrm>
            <a:off x="2935288" y="3352800"/>
            <a:ext cx="3313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sym typeface="华文中宋" pitchFamily="2" charset="-122"/>
              </a:rPr>
              <a:t>报告人</a:t>
            </a:r>
            <a:r>
              <a:rPr lang="zh-CN" altLang="en-US" sz="28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sym typeface="华文中宋" pitchFamily="2" charset="-122"/>
              </a:rPr>
              <a:t>：吴宜灿</a:t>
            </a:r>
            <a:endParaRPr lang="en-US" altLang="zh-CN" sz="2800" dirty="0" smtClean="0">
              <a:solidFill>
                <a:srgbClr val="0000FF"/>
              </a:solidFill>
              <a:latin typeface="华文中宋" pitchFamily="2" charset="-122"/>
              <a:ea typeface="华文中宋" pitchFamily="2" charset="-122"/>
              <a:sym typeface="华文中宋" pitchFamily="2" charset="-122"/>
            </a:endParaRPr>
          </a:p>
        </p:txBody>
      </p:sp>
      <p:sp>
        <p:nvSpPr>
          <p:cNvPr id="6" name="Text Box 57"/>
          <p:cNvSpPr>
            <a:spLocks noChangeArrowheads="1"/>
          </p:cNvSpPr>
          <p:nvPr/>
        </p:nvSpPr>
        <p:spPr bwMode="auto">
          <a:xfrm>
            <a:off x="3924300" y="6305490"/>
            <a:ext cx="4716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r" eaLnBrk="1" hangingPunct="1"/>
            <a:r>
              <a:rPr lang="en-US" sz="1000" b="0" dirty="0" smtClean="0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  <a:sym typeface="Times New Roman" pitchFamily="18" charset="0"/>
              </a:rPr>
              <a:t>—————</a:t>
            </a:r>
            <a:r>
              <a:rPr lang="en-US" altLang="zh-CN" sz="1000" b="0" dirty="0" smtClean="0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  <a:sym typeface="Times New Roman" pitchFamily="18" charset="0"/>
              </a:rPr>
              <a:t>—————————</a:t>
            </a:r>
            <a:r>
              <a:rPr lang="en-US" sz="1000" b="0" dirty="0" smtClean="0">
                <a:solidFill>
                  <a:srgbClr val="000000"/>
                </a:solidFill>
                <a:latin typeface="Times New Roman" pitchFamily="18" charset="0"/>
                <a:ea typeface="楷体_GB2312" pitchFamily="1" charset="-122"/>
                <a:sym typeface="Times New Roman" pitchFamily="18" charset="0"/>
              </a:rPr>
              <a:t>——————</a:t>
            </a:r>
            <a:endParaRPr lang="zh-CN" altLang="en-US" sz="1000" b="0" dirty="0">
              <a:solidFill>
                <a:srgbClr val="000000"/>
              </a:solidFill>
              <a:latin typeface="Times New Roman" pitchFamily="18" charset="0"/>
              <a:ea typeface="楷体_GB2312" pitchFamily="1" charset="-122"/>
              <a:sym typeface="Times New Roman" pitchFamily="18" charset="0"/>
            </a:endParaRPr>
          </a:p>
          <a:p>
            <a:pPr lvl="1" algn="r" eaLnBrk="1" hangingPunct="1"/>
            <a:r>
              <a:rPr lang="en-US" sz="1000" b="0" dirty="0">
                <a:solidFill>
                  <a:srgbClr val="000000"/>
                </a:solidFill>
              </a:rPr>
              <a:t>      </a:t>
            </a:r>
            <a:r>
              <a:rPr lang="zh-CN" altLang="en-US" sz="10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华文中宋" pitchFamily="2" charset="-122"/>
              </a:rPr>
              <a:t>科学计算与信息化会 </a:t>
            </a:r>
            <a:r>
              <a:rPr lang="en-US" altLang="zh-CN" sz="10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华文中宋" pitchFamily="2" charset="-122"/>
              </a:rPr>
              <a:t>·</a:t>
            </a:r>
            <a:r>
              <a:rPr lang="zh-CN" altLang="en-US" sz="1000" b="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华文中宋" pitchFamily="2" charset="-122"/>
              </a:rPr>
              <a:t>大连</a:t>
            </a:r>
            <a:r>
              <a:rPr lang="en-US" sz="10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华文中宋" pitchFamily="2" charset="-122"/>
              </a:rPr>
              <a:t> </a:t>
            </a:r>
            <a:r>
              <a:rPr lang="en-US" sz="1000" b="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华文中宋" pitchFamily="2" charset="-122"/>
              </a:rPr>
              <a:t>·</a:t>
            </a:r>
            <a:r>
              <a:rPr lang="en-US" sz="10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sym typeface="华文中宋" pitchFamily="2" charset="-122"/>
              </a:rPr>
              <a:t> 2013-7-8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4264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 bwMode="auto">
          <a:xfrm>
            <a:off x="228600" y="3234333"/>
            <a:ext cx="914400" cy="179486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FDS</a:t>
            </a:r>
            <a:r>
              <a:rPr lang="zh-CN" altLang="en-US" sz="20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软件研发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2905125" y="1690688"/>
            <a:ext cx="1752600" cy="2271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l">
              <a:defRPr/>
            </a:pP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立项阶段</a:t>
            </a:r>
            <a:endParaRPr lang="en-US" altLang="zh-CN" sz="2400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spcBef>
                <a:spcPts val="1200"/>
              </a:spcBef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背景研究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软件定位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需求分析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经费预算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5.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人力安排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6.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验收标准</a:t>
            </a:r>
          </a:p>
        </p:txBody>
      </p:sp>
      <p:sp>
        <p:nvSpPr>
          <p:cNvPr id="4" name="矩形 3"/>
          <p:cNvSpPr/>
          <p:nvPr/>
        </p:nvSpPr>
        <p:spPr bwMode="auto">
          <a:xfrm>
            <a:off x="2905125" y="4516438"/>
            <a:ext cx="1752600" cy="1905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l">
              <a:defRPr/>
            </a:pP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开发模式</a:t>
            </a:r>
            <a:endParaRPr lang="en-US" altLang="zh-CN" sz="2400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spcBef>
                <a:spcPts val="1200"/>
              </a:spcBef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模块化设计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结构化设计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面向对象设计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专业设计软件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5. ……</a:t>
            </a:r>
            <a:endParaRPr lang="zh-CN" altLang="en-US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6715125" y="1693863"/>
            <a:ext cx="1828800" cy="22637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l">
              <a:defRPr/>
            </a:pP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发布阶段</a:t>
            </a:r>
            <a:endParaRPr lang="en-US" altLang="zh-CN" sz="2400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spcBef>
                <a:spcPts val="1200"/>
              </a:spcBef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安全管理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升级管理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维护管理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相关法规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5.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跟踪服务</a:t>
            </a: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6.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反馈机制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4811713" y="1690688"/>
            <a:ext cx="1751012" cy="2271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l">
              <a:defRPr/>
            </a:pP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开发阶段</a:t>
            </a:r>
            <a:endParaRPr lang="en-US" altLang="zh-CN" sz="2400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spcBef>
                <a:spcPts val="1200"/>
              </a:spcBef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人员管理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流程管理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质保管理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版本控制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5.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文档管理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6.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进度控制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1981200" y="2124075"/>
            <a:ext cx="655638" cy="14033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>
              <a:defRPr/>
            </a:pP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专业的管理</a:t>
            </a:r>
          </a:p>
        </p:txBody>
      </p:sp>
      <p:sp>
        <p:nvSpPr>
          <p:cNvPr id="11" name="圆角矩形 10"/>
          <p:cNvSpPr/>
          <p:nvPr/>
        </p:nvSpPr>
        <p:spPr bwMode="auto">
          <a:xfrm>
            <a:off x="1981200" y="4767263"/>
            <a:ext cx="655638" cy="14033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>
              <a:defRPr/>
            </a:pP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先进的技术</a:t>
            </a:r>
          </a:p>
        </p:txBody>
      </p:sp>
      <p:sp>
        <p:nvSpPr>
          <p:cNvPr id="27" name="矩形 26"/>
          <p:cNvSpPr/>
          <p:nvPr/>
        </p:nvSpPr>
        <p:spPr bwMode="auto">
          <a:xfrm>
            <a:off x="4811713" y="4516438"/>
            <a:ext cx="1751012" cy="1905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l">
              <a:defRPr/>
            </a:pPr>
            <a:r>
              <a:rPr lang="zh-CN" altLang="en-US" sz="2400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设计模式</a:t>
            </a:r>
            <a:endParaRPr lang="en-US" altLang="zh-CN" sz="2400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spcBef>
                <a:spcPts val="1200"/>
              </a:spcBef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策略模式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代理模式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建造模式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门面模式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5. ……</a:t>
            </a:r>
            <a:endParaRPr lang="zh-CN" altLang="en-US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9" name="右箭头 28"/>
          <p:cNvSpPr/>
          <p:nvPr/>
        </p:nvSpPr>
        <p:spPr bwMode="auto">
          <a:xfrm rot="19953123">
            <a:off x="1177229" y="3286068"/>
            <a:ext cx="741887" cy="21119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" name="右箭头 29"/>
          <p:cNvSpPr/>
          <p:nvPr/>
        </p:nvSpPr>
        <p:spPr bwMode="auto">
          <a:xfrm rot="1555783">
            <a:off x="1160388" y="4637988"/>
            <a:ext cx="702601" cy="22697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1634" name="Text Box 56"/>
          <p:cNvSpPr txBox="1">
            <a:spLocks noChangeArrowheads="1"/>
          </p:cNvSpPr>
          <p:nvPr/>
        </p:nvSpPr>
        <p:spPr bwMode="auto">
          <a:xfrm>
            <a:off x="0" y="9096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现代软件工程方法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6754813" y="4521200"/>
            <a:ext cx="1749425" cy="1905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l">
              <a:defRPr/>
            </a:pPr>
            <a:r>
              <a:rPr lang="zh-CN" altLang="en-US" sz="24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信息技术</a:t>
            </a:r>
            <a:endParaRPr lang="en-US" altLang="zh-CN" sz="2400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spcBef>
                <a:spcPts val="1200"/>
              </a:spcBef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可视化技术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虚拟现实技术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智能优化技术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云计算技术</a:t>
            </a:r>
            <a:endParaRPr lang="en-US" altLang="zh-CN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l">
              <a:defRPr/>
            </a:pPr>
            <a:r>
              <a:rPr lang="en-US" altLang="zh-CN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5. ……</a:t>
            </a:r>
            <a:endParaRPr lang="zh-CN" altLang="en-US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98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34" name="Text Box 56"/>
          <p:cNvSpPr txBox="1">
            <a:spLocks noChangeArrowheads="1"/>
          </p:cNvSpPr>
          <p:nvPr/>
        </p:nvSpPr>
        <p:spPr bwMode="auto">
          <a:xfrm>
            <a:off x="0" y="10302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需求与测试驱动软件开发自成体系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黑体" pitchFamily="2" charset="-122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533400" y="45720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587375" y="50006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white">
          <a:xfrm>
            <a:off x="989013" y="45958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 dirty="0">
                <a:solidFill>
                  <a:srgbClr val="FFFFFF"/>
                </a:solidFill>
                <a:ea typeface="宋体" charset="-122"/>
                <a:cs typeface="Arial" charset="0"/>
              </a:rPr>
              <a:t>应用</a:t>
            </a:r>
            <a:endParaRPr lang="en-US" altLang="zh-CN" sz="2000" b="1" dirty="0">
              <a:solidFill>
                <a:srgbClr val="FFFFFF"/>
              </a:solidFill>
              <a:ea typeface="宋体" charset="-122"/>
              <a:cs typeface="Arial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gray">
          <a:xfrm>
            <a:off x="628650" y="5078413"/>
            <a:ext cx="2316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物理设计</a:t>
            </a:r>
            <a:endParaRPr lang="en-US" altLang="zh-CN" sz="1400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b="1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工程设计</a:t>
            </a:r>
            <a:endParaRPr lang="en-US" altLang="zh-CN" sz="1400" b="1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安全分析</a:t>
            </a:r>
            <a:endParaRPr lang="en-US" altLang="zh-CN" sz="1400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……</a:t>
            </a:r>
            <a:endParaRPr lang="en-US" altLang="zh-CN" sz="1400" b="1" dirty="0">
              <a:solidFill>
                <a:srgbClr val="000000"/>
              </a:solidFill>
              <a:ea typeface="宋体" charset="-122"/>
              <a:cs typeface="Arial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533400" y="22098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gray">
          <a:xfrm>
            <a:off x="587375" y="26384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white">
          <a:xfrm>
            <a:off x="989013" y="22336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 dirty="0">
                <a:solidFill>
                  <a:srgbClr val="FFFFFF"/>
                </a:solidFill>
                <a:ea typeface="宋体" charset="-122"/>
                <a:cs typeface="Arial" charset="0"/>
              </a:rPr>
              <a:t>需求</a:t>
            </a:r>
            <a:endParaRPr lang="en-US" altLang="zh-CN" sz="2000" b="1" dirty="0">
              <a:solidFill>
                <a:srgbClr val="FFFFFF"/>
              </a:solidFill>
              <a:ea typeface="宋体" charset="-122"/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gray">
          <a:xfrm>
            <a:off x="628650" y="2716213"/>
            <a:ext cx="23161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ADS</a:t>
            </a:r>
            <a:r>
              <a:rPr lang="zh-CN" altLang="en-US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项目</a:t>
            </a:r>
            <a:endParaRPr lang="en-US" altLang="zh-CN" sz="1400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ITER</a:t>
            </a:r>
            <a:r>
              <a:rPr lang="zh-CN" altLang="en-US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中子学合同</a:t>
            </a:r>
            <a:endParaRPr lang="en-US" altLang="zh-CN" sz="1400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b="1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中科院</a:t>
            </a:r>
            <a:r>
              <a:rPr lang="zh-CN" altLang="en-US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信息化专项</a:t>
            </a:r>
            <a:endParaRPr lang="en-US" altLang="zh-CN" sz="1400" b="1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……</a:t>
            </a:r>
          </a:p>
          <a:p>
            <a:pPr algn="l"/>
            <a:endParaRPr lang="en-US" altLang="zh-CN" sz="1400" b="1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altLang="zh-CN" sz="1400" b="1" dirty="0">
              <a:solidFill>
                <a:srgbClr val="000000"/>
              </a:solidFill>
              <a:ea typeface="宋体" charset="-122"/>
              <a:cs typeface="Arial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gray">
          <a:xfrm>
            <a:off x="6143625" y="45720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gray">
          <a:xfrm>
            <a:off x="6197600" y="50006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white">
          <a:xfrm>
            <a:off x="6599238" y="45958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a typeface="宋体" charset="-122"/>
                <a:cs typeface="Arial" charset="0"/>
              </a:rPr>
              <a:t>管理与测试</a:t>
            </a:r>
            <a:endParaRPr lang="en-US" altLang="zh-CN" sz="2000" b="1" dirty="0">
              <a:solidFill>
                <a:srgbClr val="FFFFFF"/>
              </a:solidFill>
              <a:ea typeface="宋体" charset="-122"/>
              <a:cs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gray">
          <a:xfrm>
            <a:off x="6238875" y="5105400"/>
            <a:ext cx="2316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dirty="0" smtClean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综合部</a:t>
            </a:r>
            <a:r>
              <a:rPr lang="en-US" altLang="zh-CN" sz="1400" dirty="0" smtClean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QA</a:t>
            </a:r>
            <a:r>
              <a:rPr lang="zh-CN" altLang="en-US" sz="1400" dirty="0" smtClean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组</a:t>
            </a:r>
            <a:endParaRPr lang="en-US" altLang="zh-CN" sz="1400" dirty="0" smtClean="0"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dirty="0" smtClean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用户专业测试</a:t>
            </a:r>
            <a:endParaRPr lang="en-US" altLang="zh-CN" sz="1400" dirty="0" smtClean="0"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altLang="zh-CN" sz="1400" b="1" dirty="0" smtClean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……</a:t>
            </a:r>
            <a:endParaRPr lang="en-US" altLang="zh-CN" sz="1400" b="1" dirty="0" smtClean="0"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altLang="zh-CN" sz="1400" b="1" dirty="0">
              <a:solidFill>
                <a:srgbClr val="000000"/>
              </a:solidFill>
              <a:ea typeface="宋体" charset="-122"/>
              <a:cs typeface="Arial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gray">
          <a:xfrm>
            <a:off x="6143625" y="22098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gray">
          <a:xfrm>
            <a:off x="6197600" y="26384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285750" indent="-285750" algn="l">
              <a:buFont typeface="Arial" pitchFamily="34" charset="0"/>
              <a:buChar char="•"/>
            </a:pPr>
            <a:endParaRPr lang="zh-CN" altLang="en-US" dirty="0">
              <a:ea typeface="宋体" charset="-122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white">
          <a:xfrm>
            <a:off x="6599238" y="22336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 dirty="0">
                <a:solidFill>
                  <a:srgbClr val="FFFFFF"/>
                </a:solidFill>
                <a:ea typeface="宋体" charset="-122"/>
                <a:cs typeface="Arial" charset="0"/>
              </a:rPr>
              <a:t>开发</a:t>
            </a:r>
            <a:endParaRPr lang="en-US" altLang="zh-CN" sz="2000" b="1" dirty="0">
              <a:solidFill>
                <a:srgbClr val="FFFFFF"/>
              </a:solidFill>
              <a:ea typeface="宋体" charset="-122"/>
              <a:cs typeface="Arial" charset="0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3171825" y="2819400"/>
            <a:ext cx="2819400" cy="2803525"/>
            <a:chOff x="1968" y="1488"/>
            <a:chExt cx="1776" cy="1766"/>
          </a:xfrm>
        </p:grpSpPr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>
                <a:ea typeface="宋体" charset="-122"/>
              </a:endParaRPr>
            </a:p>
          </p:txBody>
        </p:sp>
        <p:sp>
          <p:nvSpPr>
            <p:cNvPr id="22" name="AutoShape 22"/>
            <p:cNvSpPr>
              <a:spLocks noChangeArrowheads="1"/>
            </p:cNvSpPr>
            <p:nvPr/>
          </p:nvSpPr>
          <p:spPr bwMode="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>
                <a:ea typeface="宋体" charset="-122"/>
              </a:endParaRPr>
            </a:p>
          </p:txBody>
        </p:sp>
        <p:sp>
          <p:nvSpPr>
            <p:cNvPr id="23" name="AutoShape 23"/>
            <p:cNvSpPr>
              <a:spLocks noChangeArrowheads="1"/>
            </p:cNvSpPr>
            <p:nvPr/>
          </p:nvSpPr>
          <p:spPr bwMode="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>
                <a:ea typeface="宋体" charset="-122"/>
              </a:endParaRPr>
            </a:p>
          </p:txBody>
        </p:sp>
        <p:sp>
          <p:nvSpPr>
            <p:cNvPr id="24" name="AutoShape 24"/>
            <p:cNvSpPr>
              <a:spLocks noChangeArrowheads="1"/>
            </p:cNvSpPr>
            <p:nvPr/>
          </p:nvSpPr>
          <p:spPr bwMode="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zh-CN" altLang="en-US">
                <a:ea typeface="宋体" charset="-122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44" y="3697513"/>
            <a:ext cx="1471662" cy="96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gray">
          <a:xfrm>
            <a:off x="6248400" y="2729805"/>
            <a:ext cx="23161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dirty="0">
                <a:solidFill>
                  <a:srgbClr val="000000"/>
                </a:solidFill>
                <a:ea typeface="宋体" charset="-122"/>
                <a:cs typeface="Arial" charset="0"/>
              </a:rPr>
              <a:t>建模组</a:t>
            </a:r>
            <a:endParaRPr lang="en-US" altLang="zh-CN" sz="1400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dirty="0">
                <a:solidFill>
                  <a:srgbClr val="000000"/>
                </a:solidFill>
                <a:ea typeface="宋体" charset="-122"/>
                <a:cs typeface="Arial" charset="0"/>
              </a:rPr>
              <a:t>应用组</a:t>
            </a:r>
            <a:endParaRPr lang="en-US" altLang="zh-CN" sz="1400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zh-CN" altLang="en-US" sz="1400" dirty="0">
                <a:solidFill>
                  <a:srgbClr val="000000"/>
                </a:solidFill>
                <a:ea typeface="宋体" charset="-122"/>
                <a:cs typeface="Arial" charset="0"/>
              </a:rPr>
              <a:t>核</a:t>
            </a:r>
            <a:r>
              <a:rPr lang="zh-CN" altLang="en-US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云组</a:t>
            </a:r>
            <a:endParaRPr lang="en-US" altLang="zh-CN" sz="1400" b="1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rgbClr val="000000"/>
                </a:solidFill>
                <a:ea typeface="宋体" charset="-122"/>
                <a:cs typeface="Arial" charset="0"/>
              </a:rPr>
              <a:t>……</a:t>
            </a:r>
          </a:p>
          <a:p>
            <a:pPr algn="l"/>
            <a:endParaRPr lang="en-US" altLang="zh-CN" sz="1400" b="1" dirty="0" smtClean="0">
              <a:solidFill>
                <a:srgbClr val="000000"/>
              </a:solidFill>
              <a:ea typeface="宋体" charset="-122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altLang="zh-CN" sz="1400" b="1" dirty="0">
              <a:solidFill>
                <a:srgbClr val="000000"/>
              </a:solidFill>
              <a:ea typeface="宋体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2876" y="1938278"/>
            <a:ext cx="10220324" cy="4480381"/>
            <a:chOff x="142876" y="1938278"/>
            <a:chExt cx="10220324" cy="4480381"/>
          </a:xfrm>
        </p:grpSpPr>
        <p:sp>
          <p:nvSpPr>
            <p:cNvPr id="4" name="TextBox 3"/>
            <p:cNvSpPr txBox="1"/>
            <p:nvPr/>
          </p:nvSpPr>
          <p:spPr>
            <a:xfrm>
              <a:off x="152400" y="1938278"/>
              <a:ext cx="36576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I.  </a:t>
              </a:r>
              <a:r>
                <a:rPr lang="zh-CN" altLang="en-US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基础物理问题模拟</a:t>
              </a:r>
              <a:endPara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err="1" smtClean="0">
                  <a:solidFill>
                    <a:srgbClr val="FF0000"/>
                  </a:solidFill>
                </a:rPr>
                <a:t>SuperMC</a:t>
              </a:r>
              <a:endParaRPr lang="en-US" altLang="zh-CN" sz="1100" dirty="0" smtClean="0">
                <a:solidFill>
                  <a:srgbClr val="FF0000"/>
                </a:solidFill>
              </a:endParaRP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NTC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MTC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TAS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err="1" smtClean="0">
                  <a:solidFill>
                    <a:srgbClr val="000000"/>
                  </a:solidFill>
                </a:rPr>
                <a:t>RiskA</a:t>
              </a:r>
              <a:endParaRPr lang="en-US" altLang="zh-CN" sz="1100" dirty="0" smtClean="0">
                <a:solidFill>
                  <a:srgbClr val="000000"/>
                </a:solidFill>
              </a:endParaRP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SYSCODE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HENDL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err="1">
                  <a:solidFill>
                    <a:srgbClr val="000000"/>
                  </a:solidFill>
                </a:rPr>
                <a:t>RiskBase</a:t>
              </a:r>
              <a:endParaRPr lang="en-US" altLang="zh-CN" sz="1100" dirty="0">
                <a:solidFill>
                  <a:srgbClr val="000000"/>
                </a:solidFill>
              </a:endParaRP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endParaRPr lang="en-US" altLang="zh-CN" sz="1100" dirty="0">
                <a:solidFill>
                  <a:srgbClr val="0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76400" y="2292221"/>
              <a:ext cx="4267200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超级蒙特卡罗</a:t>
              </a:r>
              <a:r>
                <a:rPr lang="zh-CN" altLang="en-US" sz="11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计算</a:t>
              </a:r>
              <a:r>
                <a:rPr lang="zh-CN" altLang="zh-CN" sz="11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软件</a:t>
              </a:r>
              <a:endParaRPr lang="en-US" altLang="zh-CN" sz="11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中子学与热工水力学耦合瞬态安全分析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软件</a:t>
              </a:r>
              <a:endParaRPr lang="en-US" altLang="zh-CN" sz="11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磁流体动力学与热工水力学耦合数值模拟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软件</a:t>
              </a:r>
              <a:endParaRPr lang="en-US" altLang="zh-CN" sz="11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聚变氚循环分析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软件</a:t>
              </a:r>
              <a:endParaRPr lang="en-US" altLang="zh-CN" sz="11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概率安全</a:t>
              </a:r>
              <a:r>
                <a:rPr lang="en-US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可靠性分析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软件</a:t>
              </a:r>
              <a:endParaRPr lang="en-US" altLang="zh-CN" sz="11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反应堆</a:t>
              </a: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设计参数优化与经济性分析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软件</a:t>
              </a:r>
              <a:endParaRPr lang="en-US" altLang="zh-CN" sz="11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混合</a:t>
              </a: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评价核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数据库</a:t>
              </a:r>
              <a:endParaRPr lang="en-US" altLang="zh-CN" sz="11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可靠性数据库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系统</a:t>
              </a:r>
              <a:endParaRPr lang="en-US" altLang="zh-CN" sz="11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2000" y="1938278"/>
              <a:ext cx="36576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III.  </a:t>
              </a:r>
              <a:r>
                <a:rPr lang="zh-CN" altLang="en-US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多过程综合集成仿真</a:t>
              </a:r>
              <a:endPara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FF0000"/>
                  </a:solidFill>
                </a:rPr>
                <a:t>Virtual4DS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/>
                <a:t>VisualBUS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err="1" smtClean="0"/>
                <a:t>FusionDB</a:t>
              </a:r>
              <a:endParaRPr lang="en-US" altLang="zh-CN" sz="1100" dirty="0" smtClean="0"/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CROSS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6000" y="2286000"/>
              <a:ext cx="4267200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zh-CN" altLang="zh-CN" sz="11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先进核能系统四维设计仿真平台（数字反应堆</a:t>
              </a:r>
              <a:r>
                <a:rPr lang="zh-CN" altLang="zh-CN" sz="11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endParaRPr lang="en-US" altLang="zh-CN" sz="11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>
                  <a:latin typeface="微软雅黑" pitchFamily="34" charset="-122"/>
                  <a:ea typeface="微软雅黑" pitchFamily="34" charset="-122"/>
                </a:rPr>
                <a:t>大型集成中子学计算分析</a:t>
              </a:r>
              <a:r>
                <a:rPr lang="zh-CN" altLang="zh-CN" sz="1100" dirty="0" smtClean="0">
                  <a:latin typeface="微软雅黑" pitchFamily="34" charset="-122"/>
                  <a:ea typeface="微软雅黑" pitchFamily="34" charset="-122"/>
                </a:rPr>
                <a:t>系统</a:t>
              </a:r>
              <a:endParaRPr lang="en-US" altLang="zh-CN" sz="1100" b="0" dirty="0" smtClean="0"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latin typeface="微软雅黑" pitchFamily="34" charset="-122"/>
                  <a:ea typeface="微软雅黑" pitchFamily="34" charset="-122"/>
                </a:rPr>
                <a:t>聚变</a:t>
              </a:r>
              <a:r>
                <a:rPr lang="zh-CN" altLang="zh-CN" sz="1100" dirty="0">
                  <a:latin typeface="微软雅黑" pitchFamily="34" charset="-122"/>
                  <a:ea typeface="微软雅黑" pitchFamily="34" charset="-122"/>
                </a:rPr>
                <a:t>数据库系统</a:t>
              </a:r>
              <a:endParaRPr lang="en-US" altLang="zh-CN" sz="1100" dirty="0"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en-US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科研信息化与资源管理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平台</a:t>
              </a:r>
              <a:endParaRPr lang="en-US" altLang="zh-CN" sz="11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876" y="4572000"/>
              <a:ext cx="365760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II.  </a:t>
              </a:r>
              <a:r>
                <a:rPr lang="zh-CN" altLang="en-US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交互设计与分析</a:t>
              </a:r>
              <a:endPara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>
                  <a:solidFill>
                    <a:srgbClr val="FF0000"/>
                  </a:solidFill>
                </a:rPr>
                <a:t>RVIS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/>
                <a:t>MCAM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SNAM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RCAM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err="1" smtClean="0">
                  <a:solidFill>
                    <a:srgbClr val="000000"/>
                  </a:solidFill>
                </a:rPr>
                <a:t>RiskAngel</a:t>
              </a:r>
              <a:r>
                <a:rPr lang="en-US" altLang="zh-CN" sz="1100" dirty="0" smtClean="0">
                  <a:solidFill>
                    <a:srgbClr val="000000"/>
                  </a:solidFill>
                </a:rPr>
                <a:t>/TQRM</a:t>
              </a:r>
            </a:p>
            <a:p>
              <a:pPr marL="285750" indent="-285750" algn="l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100" dirty="0" smtClean="0">
                  <a:solidFill>
                    <a:srgbClr val="000000"/>
                  </a:solidFill>
                </a:rPr>
                <a:t>ARTS</a:t>
              </a:r>
              <a:endParaRPr lang="en-US" altLang="zh-CN" sz="11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76400" y="4925943"/>
              <a:ext cx="4267200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zh-CN" altLang="zh-CN" sz="11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核与辐射安全仿真平台</a:t>
              </a:r>
              <a:endParaRPr lang="en-US" altLang="zh-CN" sz="1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latin typeface="微软雅黑" pitchFamily="34" charset="-122"/>
                  <a:ea typeface="微软雅黑" pitchFamily="34" charset="-122"/>
                </a:rPr>
                <a:t>核</a:t>
              </a:r>
              <a:r>
                <a:rPr lang="zh-CN" altLang="zh-CN" sz="1100" dirty="0">
                  <a:latin typeface="微软雅黑" pitchFamily="34" charset="-122"/>
                  <a:ea typeface="微软雅黑" pitchFamily="34" charset="-122"/>
                </a:rPr>
                <a:t>与辐射输运计算自动建模软件</a:t>
              </a:r>
              <a:endParaRPr lang="en-US" altLang="zh-CN" sz="1100" dirty="0"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离散</a:t>
              </a: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纵标法辐射输运计算自动建模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软件</a:t>
              </a:r>
              <a:endParaRPr lang="en-US" altLang="zh-CN" sz="11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蒙特卡罗</a:t>
              </a:r>
              <a:r>
                <a:rPr lang="en-US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-</a:t>
              </a: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离散纵标耦合辐射输运计算自动建模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软件</a:t>
              </a:r>
              <a:endParaRPr lang="en-US" altLang="zh-CN" sz="11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核电站</a:t>
              </a: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实时风险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管理系统</a:t>
              </a:r>
              <a:endParaRPr lang="en-US" altLang="zh-CN" sz="11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l">
                <a:spcBef>
                  <a:spcPts val="600"/>
                </a:spcBef>
              </a:pP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精确</a:t>
              </a:r>
              <a:r>
                <a:rPr lang="zh-CN" altLang="zh-CN" sz="11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放射治疗</a:t>
              </a:r>
              <a:r>
                <a:rPr lang="zh-CN" altLang="zh-CN" sz="11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系统</a:t>
              </a:r>
              <a:endParaRPr lang="en-US" altLang="zh-CN" sz="11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029200" y="4819573"/>
            <a:ext cx="3962400" cy="1505027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9pPr>
          </a:lstStyle>
          <a:p>
            <a:pPr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自主知识产权、自成</a:t>
            </a:r>
            <a:r>
              <a:rPr lang="zh-CN" altLang="en-US" sz="1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体系  总</a:t>
            </a:r>
            <a:r>
              <a:rPr lang="zh-CN" altLang="en-US" sz="1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投入：</a:t>
            </a:r>
            <a:r>
              <a:rPr lang="en-US" altLang="zh-CN" sz="1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altLang="zh-CN" sz="1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600</a:t>
            </a:r>
            <a:r>
              <a:rPr lang="zh-CN" altLang="en-US" sz="1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人年</a:t>
            </a:r>
          </a:p>
          <a:p>
            <a:pPr marL="285750" indent="-285750" algn="l" eaLnBrk="1" fontAlgn="auto" hangingPunct="1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CN" altLang="en-US" sz="12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软件通过国际</a:t>
            </a:r>
            <a:r>
              <a:rPr lang="en-US" altLang="zh-CN" sz="12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QA</a:t>
            </a:r>
            <a:r>
              <a:rPr lang="zh-CN" altLang="en-US" sz="12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认证</a:t>
            </a:r>
            <a:endParaRPr lang="en-US" altLang="zh-CN" sz="1200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12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zh-CN" altLang="en-US" sz="12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多个国家 数百个单位用户</a:t>
            </a:r>
            <a:r>
              <a:rPr lang="zh-CN" altLang="en-US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（美国四大国家实验室）</a:t>
            </a:r>
            <a:endParaRPr lang="en-US" altLang="zh-CN" sz="12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2010</a:t>
            </a:r>
            <a:r>
              <a:rPr lang="zh-CN" altLang="en-US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中国核能行业协会一等奖</a:t>
            </a:r>
            <a:endParaRPr lang="en-US" altLang="zh-CN" sz="1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zh-CN" altLang="en-US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国家能源科技进步</a:t>
            </a:r>
            <a:r>
              <a:rPr lang="zh-CN" altLang="en-US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一等奖</a:t>
            </a:r>
            <a:endParaRPr lang="en-US" altLang="zh-CN" sz="1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52400" y="990600"/>
            <a:ext cx="868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FDS</a:t>
            </a:r>
            <a:r>
              <a:rPr lang="zh-CN" altLang="en-US" sz="360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大型集成核能软件系统</a:t>
            </a:r>
            <a:endParaRPr lang="zh-CN" altLang="en-US" sz="3600" dirty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6"/>
          <p:cNvSpPr txBox="1">
            <a:spLocks noChangeArrowheads="1"/>
          </p:cNvSpPr>
          <p:nvPr/>
        </p:nvSpPr>
        <p:spPr bwMode="auto">
          <a:xfrm>
            <a:off x="304800" y="1905000"/>
            <a:ext cx="85344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SuperMC</a:t>
            </a:r>
            <a:endParaRPr lang="en-US" altLang="zh-CN" sz="3200" dirty="0" smtClean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zh-CN" sz="3200" dirty="0" smtClean="0">
                <a:solidFill>
                  <a:srgbClr val="FF0000"/>
                </a:solidFill>
                <a:latin typeface="Calibri" pitchFamily="34" charset="0"/>
                <a:ea typeface="黑体" pitchFamily="2" charset="-122"/>
              </a:rPr>
              <a:t>超级</a:t>
            </a:r>
            <a:r>
              <a:rPr lang="zh-CN" altLang="zh-CN" sz="3200" dirty="0">
                <a:solidFill>
                  <a:srgbClr val="FF0000"/>
                </a:solidFill>
                <a:latin typeface="Calibri" pitchFamily="34" charset="0"/>
                <a:ea typeface="黑体" pitchFamily="2" charset="-122"/>
              </a:rPr>
              <a:t>蒙特卡罗</a:t>
            </a:r>
            <a:r>
              <a:rPr lang="zh-CN" altLang="en-US" sz="3200" dirty="0">
                <a:solidFill>
                  <a:srgbClr val="FF0000"/>
                </a:solidFill>
                <a:latin typeface="Calibri" pitchFamily="34" charset="0"/>
                <a:ea typeface="黑体" pitchFamily="2" charset="-122"/>
              </a:rPr>
              <a:t>计算</a:t>
            </a:r>
            <a:r>
              <a:rPr lang="zh-CN" altLang="zh-CN" sz="3200" dirty="0">
                <a:solidFill>
                  <a:srgbClr val="FF0000"/>
                </a:solidFill>
                <a:latin typeface="Calibri" pitchFamily="34" charset="0"/>
                <a:ea typeface="黑体" pitchFamily="2" charset="-122"/>
              </a:rPr>
              <a:t>软件</a:t>
            </a:r>
            <a:endParaRPr lang="en-US" altLang="zh-CN" sz="3200" dirty="0">
              <a:solidFill>
                <a:srgbClr val="FF0000"/>
              </a:solidFill>
              <a:latin typeface="Calibri" pitchFamily="34" charset="0"/>
              <a:ea typeface="黑体" pitchFamily="2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2800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(</a:t>
            </a:r>
            <a:r>
              <a:rPr lang="zh-CN" altLang="en-US" sz="2800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辐射输运、燃耗类、多物理反馈</a:t>
            </a:r>
            <a:r>
              <a:rPr lang="en-US" altLang="zh-CN" sz="2800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7846336"/>
      </p:ext>
    </p:extLst>
  </p:cSld>
  <p:clrMapOvr>
    <a:masterClrMapping/>
  </p:clrMapOvr>
  <p:transition spd="slow" advTm="12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520" y="895350"/>
            <a:ext cx="8856984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dirty="0" err="1" smtClean="0">
                <a:solidFill>
                  <a:srgbClr val="FF0000"/>
                </a:solidFill>
                <a:latin typeface="Times New Roman" pitchFamily="18" charset="0"/>
              </a:rPr>
              <a:t>SuperMC</a:t>
            </a:r>
            <a:r>
              <a:rPr lang="zh-CN" altLang="en-US" dirty="0" smtClean="0">
                <a:solidFill>
                  <a:srgbClr val="FF0000"/>
                </a:solidFill>
                <a:latin typeface="Times New Roman" pitchFamily="18" charset="0"/>
              </a:rPr>
              <a:t>：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超级蒙特卡罗</a:t>
            </a: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计算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软件</a:t>
            </a:r>
            <a:endParaRPr lang="en-US" altLang="zh-CN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defRPr/>
            </a:pPr>
            <a:r>
              <a:rPr lang="en-US" altLang="zh-CN" sz="1800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en-US" altLang="zh-CN" sz="1800" u="sng" dirty="0" smtClean="0">
                <a:solidFill>
                  <a:srgbClr val="0000FF"/>
                </a:solidFill>
                <a:latin typeface="Times New Roman" pitchFamily="18" charset="0"/>
              </a:rPr>
              <a:t>Super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1800" u="sng" dirty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en-US" altLang="zh-CN" sz="1800" dirty="0">
                <a:solidFill>
                  <a:srgbClr val="0000FF"/>
                </a:solidFill>
                <a:latin typeface="Times New Roman" pitchFamily="18" charset="0"/>
              </a:rPr>
              <a:t>onte </a:t>
            </a:r>
            <a:r>
              <a:rPr lang="en-US" altLang="zh-CN" sz="1800" u="sng" dirty="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altLang="zh-CN" sz="1800" dirty="0">
                <a:solidFill>
                  <a:srgbClr val="0000FF"/>
                </a:solidFill>
                <a:latin typeface="Times New Roman" pitchFamily="18" charset="0"/>
              </a:rPr>
              <a:t>arlo Calculation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itchFamily="18" charset="0"/>
              </a:rPr>
              <a:t> Program for Nuclear and Radiation Process)</a:t>
            </a:r>
            <a:endParaRPr lang="en-US" altLang="zh-CN" sz="1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504577" y="2059340"/>
            <a:ext cx="8243887" cy="531460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tIns="108000" bIns="144000">
            <a:spAutoFit/>
          </a:bodyPr>
          <a:lstStyle/>
          <a:p>
            <a:pPr marL="14288" indent="74613" fontAlgn="auto">
              <a:spcBef>
                <a:spcPct val="20000"/>
              </a:spcBef>
              <a:spcAft>
                <a:spcPts val="0"/>
              </a:spcAft>
              <a:tabLst>
                <a:tab pos="262800" algn="l"/>
              </a:tabLst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完全自主、精细高效、体系化多功能</a:t>
            </a:r>
            <a:r>
              <a:rPr lang="zh-CN" altLang="en-US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的通用三维核与辐射蒙特卡罗计算软件</a:t>
            </a:r>
            <a:endParaRPr lang="en-US" altLang="zh-CN" b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35"/>
          <p:cNvSpPr/>
          <p:nvPr/>
        </p:nvSpPr>
        <p:spPr bwMode="auto">
          <a:xfrm>
            <a:off x="4331669" y="3086100"/>
            <a:ext cx="3810000" cy="5715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02720" y="3181290"/>
            <a:ext cx="314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辐射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输运计算</a:t>
            </a:r>
            <a:endParaRPr lang="zh-CN" altLang="en-US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矩形 50"/>
          <p:cNvSpPr/>
          <p:nvPr/>
        </p:nvSpPr>
        <p:spPr bwMode="auto">
          <a:xfrm>
            <a:off x="4343400" y="3924300"/>
            <a:ext cx="3810000" cy="5715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14451" y="4019490"/>
            <a:ext cx="314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燃耗类计算</a:t>
            </a:r>
            <a:endParaRPr lang="zh-CN" altLang="en-US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矩形 52"/>
          <p:cNvSpPr/>
          <p:nvPr/>
        </p:nvSpPr>
        <p:spPr bwMode="auto">
          <a:xfrm>
            <a:off x="4343400" y="4762500"/>
            <a:ext cx="3810000" cy="5715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14451" y="4857690"/>
            <a:ext cx="314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热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工水力学反馈计算</a:t>
            </a:r>
            <a:endParaRPr lang="zh-CN" altLang="en-US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矩形 54"/>
          <p:cNvSpPr/>
          <p:nvPr/>
        </p:nvSpPr>
        <p:spPr bwMode="auto">
          <a:xfrm>
            <a:off x="4343400" y="5600700"/>
            <a:ext cx="3810000" cy="5715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14451" y="5695890"/>
            <a:ext cx="314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燃料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性能反馈计算</a:t>
            </a:r>
            <a:endParaRPr lang="zh-CN" altLang="en-US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8" name="直接连接符 57"/>
          <p:cNvCxnSpPr/>
          <p:nvPr/>
        </p:nvCxnSpPr>
        <p:spPr bwMode="auto">
          <a:xfrm flipH="1" flipV="1">
            <a:off x="3722069" y="3381345"/>
            <a:ext cx="609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 bwMode="auto">
          <a:xfrm flipH="1" flipV="1">
            <a:off x="3739116" y="4221317"/>
            <a:ext cx="609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 bwMode="auto">
          <a:xfrm flipH="1" flipV="1">
            <a:off x="3722069" y="5029199"/>
            <a:ext cx="609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 bwMode="auto">
          <a:xfrm flipH="1" flipV="1">
            <a:off x="3722069" y="5810250"/>
            <a:ext cx="609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 bwMode="auto">
          <a:xfrm flipH="1" flipV="1">
            <a:off x="3112469" y="4648200"/>
            <a:ext cx="609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 bwMode="auto">
          <a:xfrm>
            <a:off x="3720296" y="3371850"/>
            <a:ext cx="0" cy="24384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8" name="图片 6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6" r="24187" b="4556"/>
          <a:stretch/>
        </p:blipFill>
        <p:spPr bwMode="auto">
          <a:xfrm>
            <a:off x="521951" y="2954920"/>
            <a:ext cx="2590518" cy="3064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0" name="直接箭头连接符 69"/>
          <p:cNvCxnSpPr/>
          <p:nvPr/>
        </p:nvCxnSpPr>
        <p:spPr>
          <a:xfrm flipV="1">
            <a:off x="6236669" y="3647206"/>
            <a:ext cx="0" cy="2770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V="1">
            <a:off x="6248400" y="4495800"/>
            <a:ext cx="0" cy="2770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/>
          <p:nvPr/>
        </p:nvCxnSpPr>
        <p:spPr>
          <a:xfrm flipV="1">
            <a:off x="6248400" y="5334000"/>
            <a:ext cx="0" cy="2770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7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4825" y="1676400"/>
            <a:ext cx="8243888" cy="50173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108000" bIns="144000">
            <a:spAutoFit/>
          </a:bodyPr>
          <a:lstStyle/>
          <a:p>
            <a:pPr marL="211137" lvl="1" algn="l" fontAlgn="auto">
              <a:spcBef>
                <a:spcPts val="300"/>
              </a:spcBef>
              <a:spcAft>
                <a:spcPts val="0"/>
              </a:spcAft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211137" lvl="1" algn="l" fontAlgn="auto">
              <a:spcBef>
                <a:spcPts val="300"/>
              </a:spcBef>
              <a:spcAft>
                <a:spcPts val="0"/>
              </a:spcAft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211137" lvl="1" algn="l" fontAlgn="auto">
              <a:spcBef>
                <a:spcPts val="300"/>
              </a:spcBef>
              <a:spcAft>
                <a:spcPts val="0"/>
              </a:spcAft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Tx/>
              <a:buChar char="•"/>
              <a:defRPr/>
            </a:pP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500563" y="1918370"/>
            <a:ext cx="4464050" cy="1824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108000" bIns="144000">
            <a:spAutoFit/>
          </a:bodyPr>
          <a:lstStyle/>
          <a:p>
            <a:pPr marL="374650" lvl="1" indent="-285750" algn="l">
              <a:spcBef>
                <a:spcPts val="900"/>
              </a:spcBef>
              <a:buFontTx/>
              <a:buBlip>
                <a:blip r:embed="rId3"/>
              </a:buBlip>
            </a:pPr>
            <a:r>
              <a:rPr lang="zh-CN" altLang="en-US" sz="1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燃耗</a:t>
            </a:r>
            <a:endParaRPr lang="en-US" altLang="zh-CN" sz="14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lvl="1" indent="-285750" algn="l">
              <a:spcBef>
                <a:spcPts val="300"/>
              </a:spcBef>
              <a:buFont typeface="Arial" charset="0"/>
              <a:buChar char="•"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同位素燃耗</a:t>
            </a:r>
            <a:endParaRPr lang="en-US" altLang="zh-CN" sz="1000" b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374650" lvl="1" indent="-285750" algn="l">
              <a:spcBef>
                <a:spcPts val="300"/>
              </a:spcBef>
              <a:buFont typeface="Arial" charset="0"/>
              <a:buChar char="•"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材料活化</a:t>
            </a:r>
            <a:endParaRPr lang="zh-CN" altLang="en-US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374650" lvl="1" indent="-285750" algn="l">
              <a:spcBef>
                <a:spcPts val="300"/>
              </a:spcBef>
              <a:buFont typeface="Arial" charset="0"/>
              <a:buChar char="•"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辐射剂量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374650" lvl="1" indent="-285750" algn="l">
              <a:spcBef>
                <a:spcPts val="900"/>
              </a:spcBef>
              <a:buClr>
                <a:srgbClr val="0000FF"/>
              </a:buClr>
              <a:buFontTx/>
              <a:buBlip>
                <a:blip r:embed="rId3"/>
              </a:buBlip>
            </a:pPr>
            <a:r>
              <a:rPr lang="zh-CN" altLang="en-US" sz="1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多物理反馈</a:t>
            </a:r>
            <a:endParaRPr lang="en-US" altLang="zh-CN" sz="14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pPr marL="374650" lvl="1" indent="-285750" algn="l">
              <a:lnSpc>
                <a:spcPct val="120000"/>
              </a:lnSpc>
              <a:spcBef>
                <a:spcPts val="300"/>
              </a:spcBef>
              <a:buSzPct val="100000"/>
              <a:buFont typeface="Arial" charset="0"/>
              <a:buChar char="•"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热工水力学耦合，燃料及冷却剂温度效应非线性反馈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lvl="1" indent="-285750" algn="l">
              <a:lnSpc>
                <a:spcPct val="120000"/>
              </a:lnSpc>
              <a:spcBef>
                <a:spcPts val="300"/>
              </a:spcBef>
              <a:buSzPct val="100000"/>
              <a:buFont typeface="Arial" charset="0"/>
              <a:buChar char="•"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燃料性能分析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39750" y="1918370"/>
            <a:ext cx="4086225" cy="25012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108000" bIns="144000">
            <a:spAutoFit/>
          </a:bodyPr>
          <a:lstStyle/>
          <a:p>
            <a:pPr marL="374650" lvl="1" indent="-285750" algn="l" fontAlgn="auto">
              <a:spcBef>
                <a:spcPts val="9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zh-CN" altLang="en-US" sz="1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辐射输运</a:t>
            </a:r>
            <a:endParaRPr lang="en-US" altLang="zh-CN" sz="14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中子，光子，质子，电子等完整的物理过程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固定源计算：面积分流量，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面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体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点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环探测器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通量，能量沉积，裂变能量沉积，脉冲幅度计数，电荷沉积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，功率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反应率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剂量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/DPA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等，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 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射线照相计数等</a:t>
            </a:r>
            <a:endParaRPr lang="en-US" altLang="zh-CN" sz="1000" b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临界计算：特征值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 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(</a:t>
            </a:r>
            <a:r>
              <a:rPr lang="en-US" altLang="zh-CN" sz="1000" b="0" dirty="0" err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k</a:t>
            </a:r>
            <a:r>
              <a:rPr lang="en-US" altLang="zh-CN" sz="1000" b="0" baseline="-25000" dirty="0" err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eff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, c, </a:t>
            </a:r>
            <a:r>
              <a:rPr lang="zh-CN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α 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)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，动力学参数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(</a:t>
            </a:r>
            <a:r>
              <a:rPr lang="zh-CN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β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，</a:t>
            </a:r>
            <a:r>
              <a:rPr lang="zh-CN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β</a:t>
            </a:r>
            <a:r>
              <a:rPr lang="en-US" altLang="zh-CN" sz="1000" b="0" baseline="-25000" dirty="0" err="1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eff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，瞬发中子寿命，中子代时间，反应堆周期，反应性系数等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灵敏性与不确定性分析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时间相关动力学计算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提供给确定论程序的组件参数计算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柱状计数和连续计数，大规模计数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MC/MOC/SN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耦合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7675" y="1524000"/>
            <a:ext cx="316865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主要计算功能</a:t>
            </a:r>
            <a:endParaRPr lang="zh-CN" altLang="en-US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51520" y="895350"/>
            <a:ext cx="8856984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dirty="0" err="1" smtClean="0">
                <a:solidFill>
                  <a:srgbClr val="FF0000"/>
                </a:solidFill>
                <a:latin typeface="Times New Roman" pitchFamily="18" charset="0"/>
              </a:rPr>
              <a:t>SuperMC</a:t>
            </a:r>
            <a:r>
              <a:rPr lang="zh-CN" altLang="en-US" dirty="0" smtClean="0">
                <a:solidFill>
                  <a:srgbClr val="FF0000"/>
                </a:solidFill>
                <a:latin typeface="Times New Roman" pitchFamily="18" charset="0"/>
              </a:rPr>
              <a:t>：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超级蒙特卡罗</a:t>
            </a: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计算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软件</a:t>
            </a:r>
            <a:endParaRPr lang="en-US" altLang="zh-CN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356100" y="4267200"/>
            <a:ext cx="4464050" cy="26474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108000" bIns="144000">
            <a:spAutoFit/>
          </a:bodyPr>
          <a:lstStyle/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直接支持评价数据（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ENDF/B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、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JENDL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、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JEF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、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BROND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等）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温度效应处理（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OTF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多普勒展宽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）</a:t>
            </a:r>
            <a:endParaRPr lang="en-US" altLang="zh-CN" sz="12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374650" indent="-285750" algn="l" defTabSz="912813">
              <a:spcBef>
                <a:spcPts val="900"/>
              </a:spcBef>
              <a:buFontTx/>
              <a:buBlip>
                <a:blip r:embed="rId3"/>
              </a:buBlip>
            </a:pPr>
            <a:r>
              <a:rPr lang="zh-CN" altLang="en-US" sz="1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减方差技巧</a:t>
            </a:r>
            <a:endParaRPr lang="en-US" altLang="zh-CN" sz="12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defTabSz="912813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能量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时间截断时间截断、几何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能量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时间分裂与赌、权阶段、权窗、指数变换、隐俘获、源偏倚、强迫碰撞、点探测器、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DXTRAN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、相关抽样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defTabSz="912813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自适应减方差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374650" indent="-285750" algn="l" defTabSz="912813">
              <a:spcBef>
                <a:spcPts val="900"/>
              </a:spcBef>
              <a:buFontTx/>
              <a:buBlip>
                <a:blip r:embed="rId3"/>
              </a:buBlip>
            </a:pPr>
            <a:r>
              <a:rPr lang="zh-CN" altLang="en-US" sz="1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并行加速</a:t>
            </a:r>
            <a:endParaRPr kumimoji="1" lang="en-US" altLang="zh-CN" sz="12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indent="-246063" algn="l" defTabSz="912813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基于粒子、区域分解、数据分解的高效并行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 </a:t>
            </a:r>
          </a:p>
          <a:p>
            <a:pPr lvl="1" indent="-246063" algn="l" defTabSz="912813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CPU (MPI, </a:t>
            </a:r>
            <a:r>
              <a:rPr lang="en-US" altLang="zh-CN" sz="1000" b="0" dirty="0" err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OpenMP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) 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及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GPU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并行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defTabSz="912813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基于云计算技术和高效调度算法的综合服务架构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defTabSz="912813">
              <a:spcBef>
                <a:spcPts val="300"/>
              </a:spcBef>
              <a:buFont typeface="Arial" charset="0"/>
              <a:buChar char="•"/>
            </a:pPr>
            <a:endParaRPr lang="en-US" altLang="zh-CN" sz="9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39750" y="4267200"/>
            <a:ext cx="3956050" cy="3162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108000" bIns="144000">
            <a:spAutoFit/>
          </a:bodyPr>
          <a:lstStyle/>
          <a:p>
            <a:pPr marL="374650" lvl="1" indent="-285750" algn="l">
              <a:spcBef>
                <a:spcPts val="900"/>
              </a:spcBef>
              <a:buFontTx/>
              <a:buBlip>
                <a:blip r:embed="rId3"/>
              </a:buBlip>
            </a:pPr>
            <a:r>
              <a:rPr lang="zh-CN" altLang="en-US" sz="1200" dirty="0" smtClean="0">
                <a:solidFill>
                  <a:srgbClr val="0000FF"/>
                </a:solidFill>
                <a:ea typeface="宋体" charset="-122"/>
              </a:rPr>
              <a:t>自动建模及复杂</a:t>
            </a:r>
            <a:r>
              <a:rPr lang="en-US" altLang="zh-CN" sz="1200" dirty="0" smtClean="0">
                <a:solidFill>
                  <a:srgbClr val="0000FF"/>
                </a:solidFill>
                <a:ea typeface="宋体" charset="-122"/>
              </a:rPr>
              <a:t>3D</a:t>
            </a:r>
            <a:r>
              <a:rPr lang="zh-CN" altLang="en-US" sz="1200" dirty="0" smtClean="0">
                <a:solidFill>
                  <a:srgbClr val="0000FF"/>
                </a:solidFill>
                <a:ea typeface="宋体" charset="-122"/>
              </a:rPr>
              <a:t>模型处理</a:t>
            </a:r>
            <a:r>
              <a:rPr lang="en-US" altLang="zh-CN" sz="1200" dirty="0" smtClean="0">
                <a:solidFill>
                  <a:srgbClr val="0000FF"/>
                </a:solidFill>
                <a:ea typeface="宋体" charset="-122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ea typeface="宋体" charset="-122"/>
                <a:sym typeface="Wingdings" pitchFamily="2" charset="2"/>
              </a:rPr>
              <a:t> </a:t>
            </a:r>
            <a:r>
              <a:rPr lang="en-US" altLang="zh-CN" sz="1200" dirty="0">
                <a:solidFill>
                  <a:srgbClr val="0000FF"/>
                </a:solidFill>
                <a:ea typeface="宋体" charset="-122"/>
              </a:rPr>
              <a:t>MCAM</a:t>
            </a: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基于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CAD/image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的自动建模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实体和面的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3D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任意组态；非结构网格；随机几何</a:t>
            </a: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多层级嵌套几何架构，快速搜索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374650" lvl="1" indent="-285750" algn="l">
              <a:spcBef>
                <a:spcPts val="900"/>
              </a:spcBef>
              <a:buClr>
                <a:srgbClr val="0000FF"/>
              </a:buClr>
              <a:buFontTx/>
              <a:buBlip>
                <a:blip r:embed="rId3"/>
              </a:buBlip>
            </a:pPr>
            <a:r>
              <a:rPr lang="zh-CN" altLang="en-US" sz="1200" dirty="0" smtClean="0">
                <a:solidFill>
                  <a:srgbClr val="0000FF"/>
                </a:solidFill>
                <a:ea typeface="宋体" charset="-122"/>
              </a:rPr>
              <a:t>过程及结果可视化分析</a:t>
            </a:r>
            <a:r>
              <a:rPr lang="en-US" altLang="zh-CN" sz="1200" dirty="0">
                <a:solidFill>
                  <a:srgbClr val="0000FF"/>
                </a:solidFill>
                <a:ea typeface="宋体" charset="-122"/>
              </a:rPr>
              <a:t> </a:t>
            </a:r>
            <a:r>
              <a:rPr lang="en-US" altLang="zh-CN" sz="1200" dirty="0" smtClean="0">
                <a:solidFill>
                  <a:srgbClr val="0000FF"/>
                </a:solidFill>
                <a:ea typeface="宋体" charset="-122"/>
                <a:sym typeface="Wingdings" pitchFamily="2" charset="2"/>
              </a:rPr>
              <a:t> </a:t>
            </a:r>
            <a:r>
              <a:rPr lang="en-US" altLang="zh-CN" sz="1200" dirty="0">
                <a:solidFill>
                  <a:srgbClr val="0000FF"/>
                </a:solidFill>
                <a:ea typeface="宋体" charset="-122"/>
                <a:sym typeface="Wingdings" pitchFamily="2" charset="2"/>
              </a:rPr>
              <a:t>RVIS</a:t>
            </a:r>
          </a:p>
          <a:p>
            <a:pPr lvl="1" indent="-246063" algn="l"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结合几何的可视化分析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实时粒子径迹可视化分析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374650" indent="-285750" algn="l">
              <a:spcBef>
                <a:spcPts val="900"/>
              </a:spcBef>
              <a:buFontTx/>
              <a:buBlip>
                <a:blip r:embed="rId3"/>
              </a:buBlip>
            </a:pPr>
            <a:r>
              <a:rPr lang="zh-CN" altLang="en-US" sz="1200" dirty="0" smtClean="0">
                <a:solidFill>
                  <a:srgbClr val="0000FF"/>
                </a:solidFill>
                <a:ea typeface="宋体" charset="-122"/>
              </a:rPr>
              <a:t>多功能核数据库及数据处理 </a:t>
            </a:r>
            <a:r>
              <a:rPr lang="en-US" altLang="zh-CN" sz="1200" dirty="0">
                <a:solidFill>
                  <a:srgbClr val="0000FF"/>
                </a:solidFill>
                <a:ea typeface="宋体" charset="-122"/>
                <a:sym typeface="Wingdings" pitchFamily="2" charset="2"/>
              </a:rPr>
              <a:t> </a:t>
            </a:r>
            <a:r>
              <a:rPr lang="en-US" altLang="zh-CN" sz="1200" dirty="0" smtClean="0">
                <a:solidFill>
                  <a:srgbClr val="0000FF"/>
                </a:solidFill>
                <a:ea typeface="宋体" charset="-122"/>
                <a:sym typeface="Wingdings" pitchFamily="2" charset="2"/>
              </a:rPr>
              <a:t>HENDL</a:t>
            </a:r>
            <a:endParaRPr lang="en-US" altLang="zh-CN" sz="1200" dirty="0">
              <a:solidFill>
                <a:srgbClr val="0000FF"/>
              </a:solidFill>
              <a:ea typeface="宋体" charset="-122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支持多种功能数据库（输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运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燃耗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活化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/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材料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损伤库等）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支持多种格式的数据库（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ACE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、</a:t>
            </a:r>
            <a:r>
              <a:rPr lang="en-US" altLang="zh-CN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MATXS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、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AMPX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等</a:t>
            </a:r>
            <a:r>
              <a:rPr lang="zh-CN" altLang="en-US" sz="10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）</a:t>
            </a: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374650" lvl="1" indent="-285750" algn="l">
              <a:lnSpc>
                <a:spcPct val="120000"/>
              </a:lnSpc>
              <a:spcBef>
                <a:spcPts val="600"/>
              </a:spcBef>
              <a:buSzPct val="100000"/>
              <a:buFont typeface="Arial" charset="0"/>
              <a:buChar char="•"/>
            </a:pPr>
            <a:endParaRPr lang="en-US" altLang="zh-CN" sz="1000" dirty="0">
              <a:solidFill>
                <a:srgbClr val="000000"/>
              </a:solidFill>
              <a:ea typeface="黑体" pitchFamily="2" charset="-122"/>
            </a:endParaRPr>
          </a:p>
          <a:p>
            <a:pPr marL="374650" lvl="1" indent="-285750" algn="l">
              <a:lnSpc>
                <a:spcPct val="120000"/>
              </a:lnSpc>
              <a:spcBef>
                <a:spcPts val="600"/>
              </a:spcBef>
              <a:buSzPct val="100000"/>
            </a:pPr>
            <a:endParaRPr lang="en-US" altLang="zh-CN" sz="1000" dirty="0">
              <a:solidFill>
                <a:srgbClr val="000000"/>
              </a:solidFill>
              <a:ea typeface="黑体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 bwMode="auto">
          <a:xfrm>
            <a:off x="838200" y="4267200"/>
            <a:ext cx="782307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0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682946" y="2068681"/>
            <a:ext cx="3508054" cy="4603824"/>
          </a:xfrm>
          <a:prstGeom prst="rect">
            <a:avLst/>
          </a:prstGeom>
          <a:ln w="12700">
            <a:solidFill>
              <a:schemeClr val="accent2"/>
            </a:solidFill>
            <a:miter lim="800000"/>
          </a:ln>
        </p:spPr>
        <p:txBody>
          <a:bodyPr wrap="square">
            <a:spAutoFit/>
          </a:bodyPr>
          <a:lstStyle/>
          <a:p>
            <a:pPr marL="374650" indent="-285750" algn="l" fontAlgn="auto">
              <a:spcBef>
                <a:spcPts val="12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反应堆物理与屏蔽设计分析</a:t>
            </a:r>
            <a:endParaRPr lang="en-US" altLang="zh-CN" sz="1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4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设计参数</a:t>
            </a:r>
            <a:endParaRPr lang="en-US" altLang="zh-CN" sz="1400" b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4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临界安全</a:t>
            </a:r>
            <a:endParaRPr lang="en-US" altLang="zh-CN" sz="1400" b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4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辐射屏蔽</a:t>
            </a:r>
            <a:endParaRPr lang="en-US" altLang="zh-CN" sz="1400" b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1" lang="zh-CN" altLang="en-US" sz="14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源项计算</a:t>
            </a:r>
            <a:endParaRPr kumimoji="1" lang="en-US" altLang="zh-CN" sz="1400" b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indent="-246063"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1" lang="en-US" altLang="zh-CN" sz="14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kumimoji="1" lang="en-US" altLang="zh-CN" b="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indent="-285750" algn="l" fontAlgn="auto">
              <a:spcBef>
                <a:spcPts val="12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zh-CN" altLang="en-US" sz="1700" b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医学物理</a:t>
            </a: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indent="-285750" algn="l" fontAlgn="auto">
              <a:spcBef>
                <a:spcPts val="8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zh-CN" altLang="zh-CN" sz="1700" b="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辐射防护</a:t>
            </a: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indent="-285750" algn="l" fontAlgn="auto">
              <a:spcBef>
                <a:spcPts val="8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zh-CN" altLang="en-US" sz="1700" b="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核探测</a:t>
            </a: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indent="-285750" algn="l" fontAlgn="auto">
              <a:spcBef>
                <a:spcPts val="8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zh-CN" altLang="en-US" sz="1700" b="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加速器</a:t>
            </a: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indent="-285750" algn="l" fontAlgn="auto">
              <a:spcBef>
                <a:spcPts val="8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zh-CN" altLang="en-US" sz="1700" b="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高能物理</a:t>
            </a: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indent="-285750" algn="l" fontAlgn="auto">
              <a:spcBef>
                <a:spcPts val="8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zh-CN" altLang="zh-CN" sz="1700" b="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空间物理</a:t>
            </a: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indent="-285750" algn="l" fontAlgn="auto">
              <a:spcBef>
                <a:spcPts val="8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zh-CN" altLang="zh-CN" sz="1700" b="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生物科学</a:t>
            </a:r>
            <a:endParaRPr kumimoji="1" lang="en-US" altLang="zh-CN" sz="1700" b="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74650" indent="-285750" algn="l" fontAlgn="auto">
              <a:spcBef>
                <a:spcPts val="8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kumimoji="1" lang="en-US" altLang="zh-CN" sz="1700" b="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kumimoji="1" lang="en-US" altLang="zh-CN" sz="1700" b="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" name="Picture 1" descr="C:\Users\lenovo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2007" y="1737607"/>
            <a:ext cx="1251186" cy="150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7"/>
          <p:cNvSpPr txBox="1">
            <a:spLocks noChangeAspect="1" noChangeArrowheads="1"/>
          </p:cNvSpPr>
          <p:nvPr/>
        </p:nvSpPr>
        <p:spPr bwMode="auto">
          <a:xfrm>
            <a:off x="5508104" y="3284041"/>
            <a:ext cx="1618992" cy="30356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聚变</a:t>
            </a:r>
            <a:r>
              <a:rPr lang="zh-CN" altLang="en-US" sz="105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：</a:t>
            </a:r>
            <a:r>
              <a:rPr lang="en-US" altLang="zh-CN" sz="105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ITER</a:t>
            </a:r>
            <a:r>
              <a:rPr lang="zh-CN" altLang="en-US" sz="105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中子学分析</a:t>
            </a:r>
            <a:endParaRPr lang="zh-CN" altLang="en-US" sz="105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25" name="Picture 2" descr="E:\01 团队管理相关\02 基准文档\02 团队图片\CLEAR-III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288" y="1546977"/>
            <a:ext cx="1482957" cy="172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7345496" y="3284041"/>
            <a:ext cx="1225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裂变</a:t>
            </a:r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：中国铅基反应堆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CLEAR</a:t>
            </a:r>
            <a:endParaRPr lang="zh-CN" altLang="en-US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5865" y="6149775"/>
            <a:ext cx="1190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中国辐射虚拟人</a:t>
            </a:r>
            <a:r>
              <a:rPr lang="en-US" altLang="zh-CN" sz="1000" b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Rad-Human</a:t>
            </a:r>
            <a:endParaRPr lang="zh-CN" altLang="en-US" sz="1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28" name="Picture 9" descr="J:\标准ppt及个人理解报告\组内ppt\图片修改\补充\补充修改后\图片9 副本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5828" y="4221088"/>
            <a:ext cx="682503" cy="158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074068"/>
              </p:ext>
            </p:extLst>
          </p:nvPr>
        </p:nvGraphicFramePr>
        <p:xfrm>
          <a:off x="5580112" y="4241958"/>
          <a:ext cx="1872208" cy="1893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SmartDraw" r:id="rId8" imgW="6984492" imgH="7888224" progId="SmartDraw.2">
                  <p:embed/>
                </p:oleObj>
              </mc:Choice>
              <mc:Fallback>
                <p:oleObj name="SmartDraw" r:id="rId8" imgW="6984492" imgH="7888224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4241958"/>
                        <a:ext cx="1872208" cy="18937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27"/>
          <p:cNvSpPr txBox="1">
            <a:spLocks noChangeAspect="1" noChangeArrowheads="1"/>
          </p:cNvSpPr>
          <p:nvPr/>
        </p:nvSpPr>
        <p:spPr bwMode="auto">
          <a:xfrm>
            <a:off x="5761320" y="6149775"/>
            <a:ext cx="1618992" cy="30356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放疗剂量计算</a:t>
            </a:r>
            <a:endParaRPr lang="zh-CN" altLang="en-US" sz="105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cxnSp>
        <p:nvCxnSpPr>
          <p:cNvPr id="31" name="直接连接符 30"/>
          <p:cNvCxnSpPr/>
          <p:nvPr/>
        </p:nvCxnSpPr>
        <p:spPr bwMode="auto">
          <a:xfrm>
            <a:off x="4191000" y="2276872"/>
            <a:ext cx="131710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 bwMode="auto">
          <a:xfrm>
            <a:off x="4191000" y="3933056"/>
            <a:ext cx="131710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51520" y="895350"/>
            <a:ext cx="8856984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应用领域</a:t>
            </a:r>
            <a:endParaRPr lang="en-US" altLang="zh-CN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58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6"/>
          <p:cNvSpPr txBox="1">
            <a:spLocks noChangeArrowheads="1"/>
          </p:cNvSpPr>
          <p:nvPr/>
        </p:nvSpPr>
        <p:spPr bwMode="auto">
          <a:xfrm>
            <a:off x="304800" y="1905000"/>
            <a:ext cx="85344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RVIS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Calibri" pitchFamily="34" charset="0"/>
                <a:ea typeface="黑体" pitchFamily="2" charset="-122"/>
              </a:rPr>
              <a:t>核与</a:t>
            </a:r>
            <a:r>
              <a:rPr lang="zh-CN" altLang="en-US" sz="3200" dirty="0" smtClean="0">
                <a:solidFill>
                  <a:srgbClr val="FF0000"/>
                </a:solidFill>
                <a:latin typeface="Calibri" pitchFamily="34" charset="0"/>
                <a:ea typeface="黑体" pitchFamily="2" charset="-122"/>
              </a:rPr>
              <a:t>辐射安全仿真平台</a:t>
            </a:r>
            <a:endParaRPr lang="en-US" altLang="zh-CN" sz="32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2800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(</a:t>
            </a:r>
            <a:r>
              <a:rPr lang="zh-CN" altLang="en-US" sz="2800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设计优化、操作培训、维修计划、应急评估</a:t>
            </a:r>
            <a:r>
              <a:rPr lang="en-US" altLang="zh-CN" sz="2800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8345206"/>
      </p:ext>
    </p:extLst>
  </p:cSld>
  <p:clrMapOvr>
    <a:masterClrMapping/>
  </p:clrMapOvr>
  <p:transition spd="slow" advTm="12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0" y="2563253"/>
            <a:ext cx="47244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kumimoji="1" lang="en-US" altLang="zh-CN" sz="2000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/>
            <a:endParaRPr kumimoji="1" lang="en-US" altLang="zh-CN" sz="2400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/>
            <a:endParaRPr kumimoji="1" lang="en-US" altLang="zh-CN" sz="2400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/>
            <a:endParaRPr kumimoji="1" lang="en-US" altLang="zh-CN" sz="2200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/>
            <a:endParaRPr kumimoji="1" lang="en-US" altLang="zh-CN" sz="2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8816" y="2451318"/>
            <a:ext cx="4987280" cy="181588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kumimoji="1" lang="zh-CN" altLang="en-US" sz="22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主要功能</a:t>
            </a:r>
            <a:r>
              <a:rPr kumimoji="1"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：</a:t>
            </a:r>
            <a:endParaRPr kumimoji="1" lang="en-US" altLang="zh-CN" sz="22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kumimoji="1" lang="zh-CN" altLang="en-US" sz="20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三维动态数据场和模型叠加可视化分析</a:t>
            </a:r>
            <a:endParaRPr kumimoji="1" lang="en-US" altLang="zh-CN" sz="2000" b="0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kumimoji="1" lang="zh-CN" altLang="en-US" sz="20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复杂系统部件的建模与虚拟装配仿真</a:t>
            </a:r>
            <a:endParaRPr kumimoji="1" lang="en-US" altLang="zh-CN" sz="2000" b="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kumimoji="1" lang="zh-CN" altLang="en-US" sz="20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核辐射环境下虚拟漫游与器官剂量评估</a:t>
            </a:r>
            <a:endParaRPr kumimoji="1" lang="en-US" altLang="zh-CN" sz="2000" b="0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53294" y="4201343"/>
            <a:ext cx="1491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0000"/>
                </a:solidFill>
              </a:rPr>
              <a:t>ITER</a:t>
            </a:r>
            <a:r>
              <a:rPr lang="zh-CN" altLang="en-US" sz="1400" dirty="0" smtClean="0">
                <a:solidFill>
                  <a:srgbClr val="000000"/>
                </a:solidFill>
              </a:rPr>
              <a:t>可视化</a:t>
            </a:r>
            <a:r>
              <a:rPr lang="zh-CN" altLang="en-US" sz="1400" dirty="0">
                <a:solidFill>
                  <a:srgbClr val="000000"/>
                </a:solidFill>
              </a:rPr>
              <a:t>分析</a:t>
            </a:r>
          </a:p>
        </p:txBody>
      </p:sp>
      <p:sp>
        <p:nvSpPr>
          <p:cNvPr id="7" name="矩形 6"/>
          <p:cNvSpPr/>
          <p:nvPr/>
        </p:nvSpPr>
        <p:spPr>
          <a:xfrm>
            <a:off x="6729956" y="6400800"/>
            <a:ext cx="1880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0000"/>
                </a:solidFill>
              </a:rPr>
              <a:t>CLEAR</a:t>
            </a:r>
            <a:r>
              <a:rPr lang="zh-CN" altLang="en-US" sz="1400" dirty="0" smtClean="0">
                <a:solidFill>
                  <a:srgbClr val="000000"/>
                </a:solidFill>
              </a:rPr>
              <a:t>虚拟</a:t>
            </a:r>
            <a:r>
              <a:rPr lang="zh-CN" altLang="en-US" sz="1400" dirty="0">
                <a:solidFill>
                  <a:srgbClr val="000000"/>
                </a:solidFill>
              </a:rPr>
              <a:t>装配仿真</a:t>
            </a:r>
          </a:p>
        </p:txBody>
      </p:sp>
      <p:sp>
        <p:nvSpPr>
          <p:cNvPr id="8" name="矩形 7"/>
          <p:cNvSpPr/>
          <p:nvPr/>
        </p:nvSpPr>
        <p:spPr>
          <a:xfrm>
            <a:off x="3964176" y="6371201"/>
            <a:ext cx="16786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0000"/>
                </a:solidFill>
              </a:rPr>
              <a:t>RVIS</a:t>
            </a:r>
            <a:r>
              <a:rPr lang="zh-CN" altLang="en-US" sz="1400" dirty="0" smtClean="0">
                <a:solidFill>
                  <a:srgbClr val="000000"/>
                </a:solidFill>
              </a:rPr>
              <a:t>动态仿真示例</a:t>
            </a:r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99592" y="908720"/>
            <a:ext cx="7524328" cy="5889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36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核与辐射安全仿真平台</a:t>
            </a:r>
            <a:r>
              <a:rPr lang="en-US" altLang="zh-CN" sz="3600" dirty="0" smtClean="0">
                <a:solidFill>
                  <a:srgbClr val="FF0000"/>
                </a:solidFill>
                <a:ea typeface="黑体" pitchFamily="49" charset="-122"/>
              </a:rPr>
              <a:t>RVIS</a:t>
            </a:r>
            <a:endParaRPr lang="zh-CN" altLang="en-US" sz="3600" dirty="0" smtClean="0">
              <a:solidFill>
                <a:srgbClr val="FF0000"/>
              </a:solidFill>
              <a:ea typeface="黑体" pitchFamily="49" charset="-122"/>
            </a:endParaRPr>
          </a:p>
        </p:txBody>
      </p:sp>
      <p:pic>
        <p:nvPicPr>
          <p:cNvPr id="10" name="Picture 2" descr="C:\Users\Administrator\Desktop\2012-06-06-1407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2" y="4580192"/>
            <a:ext cx="2423264" cy="16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3875" y="6218148"/>
            <a:ext cx="239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 smtClean="0">
                <a:solidFill>
                  <a:srgbClr val="000000"/>
                </a:solidFill>
              </a:rPr>
              <a:t>Rad</a:t>
            </a:r>
            <a:r>
              <a:rPr lang="en-US" altLang="zh-CN" sz="1400" dirty="0" smtClean="0">
                <a:solidFill>
                  <a:srgbClr val="000000"/>
                </a:solidFill>
              </a:rPr>
              <a:t>-HUMAN</a:t>
            </a:r>
          </a:p>
          <a:p>
            <a:r>
              <a:rPr lang="zh-CN" altLang="en-US" sz="1400" dirty="0" smtClean="0">
                <a:solidFill>
                  <a:srgbClr val="000000"/>
                </a:solidFill>
              </a:rPr>
              <a:t>中国成年辐射虚拟人</a:t>
            </a:r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7199" y="1772816"/>
            <a:ext cx="8229601" cy="5046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C99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marL="266700" indent="-266700">
              <a:spcBef>
                <a:spcPct val="20000"/>
              </a:spcBef>
              <a:buClr>
                <a:srgbClr val="003399"/>
              </a:buClr>
            </a:pPr>
            <a:r>
              <a:rPr lang="zh-CN" altLang="en-US" sz="22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基于</a:t>
            </a:r>
            <a:r>
              <a:rPr lang="zh-CN" altLang="en-US" sz="22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辐射</a:t>
            </a:r>
            <a:r>
              <a:rPr lang="zh-CN" altLang="en-US" sz="22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虚拟人</a:t>
            </a:r>
            <a:r>
              <a:rPr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和</a:t>
            </a:r>
            <a:r>
              <a:rPr lang="zh-CN" altLang="en-US" sz="22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数字反应堆</a:t>
            </a:r>
            <a:r>
              <a:rPr lang="zh-CN" altLang="en-US" sz="22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技术的集成仿真平台</a:t>
            </a:r>
            <a:endParaRPr lang="en-US" altLang="zh-CN" sz="22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  <p:pic>
        <p:nvPicPr>
          <p:cNvPr id="14" name="Picture 17" descr="E:\新建文件夹\已添加水印的部分图片（蒋洁琼2010-08-12）\图片4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3276" y="2420888"/>
            <a:ext cx="2505188" cy="178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RVIS英文30秒-5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8521" y="4648200"/>
            <a:ext cx="2169909" cy="162743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648200"/>
            <a:ext cx="1046530" cy="17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5951" y="76200"/>
            <a:ext cx="7994649" cy="5889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360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用户</a:t>
            </a:r>
            <a:r>
              <a:rPr lang="zh-CN" altLang="en-US" sz="36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界面</a:t>
            </a:r>
          </a:p>
        </p:txBody>
      </p:sp>
      <p:pic>
        <p:nvPicPr>
          <p:cNvPr id="7" name="Picture 2" descr="H:\03 可视化组\06 科研工作\01 RVIS\05 启动界面\RVIS-SplashScreen-V1.0.1(the 2012-03-2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63" y="2971800"/>
            <a:ext cx="2064537" cy="14451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5784752" y="3439605"/>
            <a:ext cx="1073248" cy="29419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auto">
          <a:xfrm rot="5400000">
            <a:off x="3906009" y="4285631"/>
            <a:ext cx="1159366" cy="3332584"/>
          </a:xfrm>
          <a:prstGeom prst="rect">
            <a:avLst/>
          </a:prstGeom>
          <a:noFill/>
          <a:ln w="12700" algn="ctr">
            <a:solidFill>
              <a:srgbClr val="0000FF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47"/>
          <p:cNvSpPr txBox="1">
            <a:spLocks noChangeArrowheads="1"/>
          </p:cNvSpPr>
          <p:nvPr/>
        </p:nvSpPr>
        <p:spPr bwMode="auto">
          <a:xfrm>
            <a:off x="5867400" y="3834825"/>
            <a:ext cx="966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600" dirty="0">
                <a:solidFill>
                  <a:srgbClr val="0000FF"/>
                </a:solidFill>
                <a:latin typeface="Times New Roman" pitchFamily="18" charset="0"/>
              </a:rPr>
              <a:t>数据场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</a:rPr>
              <a:t> 可 视 化</a:t>
            </a:r>
            <a:endParaRPr lang="en-US" altLang="zh-CN" sz="1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289591" y="3733800"/>
            <a:ext cx="139720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结合几何的可视化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7205180" y="2749101"/>
            <a:ext cx="1471276" cy="3974396"/>
          </a:xfrm>
          <a:prstGeom prst="rect">
            <a:avLst/>
          </a:prstGeom>
          <a:noFill/>
          <a:ln w="12700" algn="ctr">
            <a:solidFill>
              <a:srgbClr val="0000FF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009803" y="5085184"/>
            <a:ext cx="185304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动态可视化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092280" y="6400800"/>
            <a:ext cx="159452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1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1100" dirty="0" smtClean="0">
                <a:solidFill>
                  <a:srgbClr val="000000"/>
                </a:solidFill>
                <a:latin typeface="Times New Roman" pitchFamily="18" charset="0"/>
              </a:rPr>
              <a:t>      </a:t>
            </a:r>
            <a:r>
              <a:rPr lang="zh-CN" altLang="en-US" sz="1100" dirty="0">
                <a:solidFill>
                  <a:srgbClr val="000000"/>
                </a:solidFill>
                <a:latin typeface="Times New Roman" pitchFamily="18" charset="0"/>
              </a:rPr>
              <a:t>切面</a:t>
            </a:r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可视化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AutoShape 30"/>
          <p:cNvSpPr>
            <a:spLocks noChangeArrowheads="1"/>
          </p:cNvSpPr>
          <p:nvPr/>
        </p:nvSpPr>
        <p:spPr bwMode="auto">
          <a:xfrm rot="10800000">
            <a:off x="2146563" y="3429000"/>
            <a:ext cx="901437" cy="25162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1778338" y="3886200"/>
            <a:ext cx="1345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</a:rPr>
              <a:t>虚拟装 配</a:t>
            </a:r>
            <a:endParaRPr lang="en-US" altLang="zh-CN" sz="1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7" name="Picture 9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58" y="2921723"/>
            <a:ext cx="1010942" cy="7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PIC-SOFT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57" y="4191000"/>
            <a:ext cx="101054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221" y="5410200"/>
            <a:ext cx="1137017" cy="90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22" name="AutoShape 30"/>
          <p:cNvSpPr>
            <a:spLocks noChangeArrowheads="1"/>
          </p:cNvSpPr>
          <p:nvPr/>
        </p:nvSpPr>
        <p:spPr bwMode="auto">
          <a:xfrm rot="16200000">
            <a:off x="4074214" y="4803130"/>
            <a:ext cx="424115" cy="26665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TextBox 47"/>
          <p:cNvSpPr txBox="1">
            <a:spLocks noChangeArrowheads="1"/>
          </p:cNvSpPr>
          <p:nvPr/>
        </p:nvSpPr>
        <p:spPr bwMode="auto">
          <a:xfrm rot="16200000">
            <a:off x="5228352" y="3982840"/>
            <a:ext cx="430887" cy="206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600" dirty="0">
                <a:solidFill>
                  <a:srgbClr val="0000FF"/>
                </a:solidFill>
                <a:latin typeface="Times New Roman" pitchFamily="18" charset="0"/>
              </a:rPr>
              <a:t>辐射输运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</a:rPr>
              <a:t>建模与计算</a:t>
            </a:r>
            <a:endParaRPr lang="en-US" altLang="zh-CN" sz="1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4" name="Picture 2" descr="FVAS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8" y="2882561"/>
            <a:ext cx="1120194" cy="84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460648" y="3789040"/>
            <a:ext cx="12464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1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1100" dirty="0" smtClean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交互装配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448561" y="2667000"/>
            <a:ext cx="1459143" cy="3946599"/>
          </a:xfrm>
          <a:prstGeom prst="rect">
            <a:avLst/>
          </a:prstGeom>
          <a:noFill/>
          <a:ln w="12700" algn="ctr">
            <a:solidFill>
              <a:srgbClr val="0000FF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 rot="16200000">
            <a:off x="3840551" y="-2610912"/>
            <a:ext cx="1524000" cy="8269826"/>
          </a:xfrm>
          <a:prstGeom prst="rect">
            <a:avLst/>
          </a:prstGeom>
          <a:noFill/>
          <a:ln w="12700" algn="ctr">
            <a:solidFill>
              <a:srgbClr val="0000FF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 rot="16200000">
            <a:off x="4123442" y="2471892"/>
            <a:ext cx="354566" cy="237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TextBox 47"/>
          <p:cNvSpPr txBox="1">
            <a:spLocks noChangeArrowheads="1"/>
          </p:cNvSpPr>
          <p:nvPr/>
        </p:nvSpPr>
        <p:spPr bwMode="auto">
          <a:xfrm rot="16200000">
            <a:off x="5786894" y="1191811"/>
            <a:ext cx="430887" cy="277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</a:rPr>
              <a:t>虚拟漫游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itchFamily="18" charset="0"/>
              </a:rPr>
              <a:t> &amp; 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itchFamily="18" charset="0"/>
              </a:rPr>
              <a:t>器官剂量评估</a:t>
            </a:r>
            <a:endParaRPr lang="en-US" altLang="zh-CN" sz="1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4480192" y="1943254"/>
            <a:ext cx="22520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器官剂量比较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80" y="980728"/>
            <a:ext cx="1039228" cy="83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6729777" y="1943254"/>
            <a:ext cx="19466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器官剂量可视化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2483768" y="1974032"/>
            <a:ext cx="20090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漫游路径优化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671178" y="1948190"/>
            <a:ext cx="15245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虚拟漫游</a:t>
            </a:r>
            <a:r>
              <a:rPr lang="en-US" altLang="zh-CN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08720"/>
            <a:ext cx="1346070" cy="9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92" y="890661"/>
            <a:ext cx="1282400" cy="9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562216"/>
            <a:ext cx="1122955" cy="793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7" descr="FVAS－行车晃动曲线－Small（龙鹏程 2007－11－20）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8" y="4077072"/>
            <a:ext cx="999696" cy="89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7"/>
          <p:cNvSpPr txBox="1">
            <a:spLocks noChangeArrowheads="1"/>
          </p:cNvSpPr>
          <p:nvPr/>
        </p:nvSpPr>
        <p:spPr bwMode="auto">
          <a:xfrm>
            <a:off x="506179" y="5029200"/>
            <a:ext cx="12464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       </a:t>
            </a:r>
            <a:r>
              <a:rPr lang="zh-CN" altLang="en-US" sz="1100" dirty="0">
                <a:solidFill>
                  <a:srgbClr val="000000"/>
                </a:solidFill>
                <a:latin typeface="Times New Roman" pitchFamily="18" charset="0"/>
              </a:rPr>
              <a:t>运动</a:t>
            </a:r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仿真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9" descr="FVAS－多方式装配规划接口－Small（龙鹏程 2007－11－20）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8" y="5373216"/>
            <a:ext cx="1098894" cy="8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7"/>
          <p:cNvSpPr txBox="1">
            <a:spLocks noChangeArrowheads="1"/>
          </p:cNvSpPr>
          <p:nvPr/>
        </p:nvSpPr>
        <p:spPr bwMode="auto">
          <a:xfrm>
            <a:off x="582379" y="6237312"/>
            <a:ext cx="12464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100" dirty="0" smtClean="0">
                <a:solidFill>
                  <a:srgbClr val="000000"/>
                </a:solidFill>
                <a:latin typeface="Times New Roman" pitchFamily="18" charset="0"/>
              </a:rPr>
              <a:t>路径搜索</a:t>
            </a:r>
            <a:endParaRPr lang="en-US" altLang="zh-CN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" name="Picture 3" descr="C:\Users\ahubuntu\Desktop\SuperMC启动画面（宋婧 2012-08-26）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73" y="5562216"/>
            <a:ext cx="1391979" cy="8385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D:\我的文档\00 FDS工作\01 科研工作\03 RVIS\09 标准PPT\RVIS典型图片相关（赵锦波 2013-03-05）\RVIS 典型截图（张   澍 2013-03-05）\RVIS ITER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38" y="1010831"/>
            <a:ext cx="1389362" cy="8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>
            <a:spLocks/>
          </p:cNvSpPr>
          <p:nvPr/>
        </p:nvSpPr>
        <p:spPr>
          <a:xfrm>
            <a:off x="457200" y="8382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zh-CN" altLang="en-US" kern="0" dirty="0" smtClean="0">
                <a:ea typeface="黑体" pitchFamily="49" charset="-122"/>
              </a:rPr>
              <a:t>中国科学院  核能安全技术研究所 </a:t>
            </a:r>
            <a:r>
              <a:rPr lang="en-US" altLang="zh-CN" kern="0" dirty="0" smtClean="0">
                <a:ea typeface="黑体" pitchFamily="49" charset="-122"/>
              </a:rPr>
              <a:t>• FDS</a:t>
            </a:r>
            <a:r>
              <a:rPr lang="zh-CN" altLang="en-US" kern="0" dirty="0" smtClean="0">
                <a:ea typeface="黑体" pitchFamily="49" charset="-122"/>
              </a:rPr>
              <a:t>团队</a:t>
            </a:r>
            <a:br>
              <a:rPr lang="zh-CN" altLang="en-US" kern="0" dirty="0" smtClean="0">
                <a:ea typeface="黑体" pitchFamily="49" charset="-122"/>
              </a:rPr>
            </a:br>
            <a:endParaRPr lang="zh-CN" altLang="en-US" kern="0" dirty="0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41288" y="1361976"/>
            <a:ext cx="8469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3333FF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——</a:t>
            </a:r>
            <a:r>
              <a:rPr lang="zh-CN" altLang="en-US" sz="2400" dirty="0" smtClean="0">
                <a:solidFill>
                  <a:srgbClr val="3333FF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专业化的核能安全基础研究 </a:t>
            </a:r>
            <a:r>
              <a:rPr lang="en-US" altLang="zh-CN" sz="2400" dirty="0" smtClean="0">
                <a:solidFill>
                  <a:srgbClr val="3333FF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/ </a:t>
            </a:r>
            <a:r>
              <a:rPr lang="zh-CN" altLang="en-US" sz="2400" dirty="0" smtClean="0">
                <a:solidFill>
                  <a:srgbClr val="3333FF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人才培养 </a:t>
            </a:r>
            <a:r>
              <a:rPr lang="en-US" altLang="zh-CN" sz="2400" dirty="0" smtClean="0">
                <a:solidFill>
                  <a:srgbClr val="3333FF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/ </a:t>
            </a:r>
            <a:r>
              <a:rPr lang="zh-CN" altLang="en-US" sz="2400" dirty="0" smtClean="0">
                <a:solidFill>
                  <a:srgbClr val="3333FF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技术支持基地</a:t>
            </a:r>
            <a:endParaRPr lang="zh-CN" altLang="en-US" sz="2400" dirty="0">
              <a:solidFill>
                <a:srgbClr val="3333FF"/>
              </a:solidFill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</p:txBody>
      </p:sp>
      <p:sp>
        <p:nvSpPr>
          <p:cNvPr id="15" name="矩形 5"/>
          <p:cNvSpPr>
            <a:spLocks noChangeArrowheads="1"/>
          </p:cNvSpPr>
          <p:nvPr/>
        </p:nvSpPr>
        <p:spPr bwMode="auto">
          <a:xfrm>
            <a:off x="304912" y="2971812"/>
            <a:ext cx="2808312" cy="13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zh-CN" altLang="en-US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三大研究领域：</a:t>
            </a:r>
          </a:p>
          <a:p>
            <a:pPr marL="173038" indent="-173038" algn="l">
              <a:lnSpc>
                <a:spcPts val="1700"/>
              </a:lnSpc>
              <a:spcBef>
                <a:spcPts val="600"/>
              </a:spcBef>
              <a:buFont typeface="Arial" charset="0"/>
              <a:buChar char="•"/>
            </a:pPr>
            <a:r>
              <a:rPr lang="zh-CN" altLang="en-US" sz="16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核反应堆</a:t>
            </a:r>
            <a:r>
              <a:rPr lang="zh-CN" altLang="zh-CN" sz="16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安全</a:t>
            </a:r>
            <a:r>
              <a:rPr lang="zh-CN" altLang="en-US" sz="16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（理论</a:t>
            </a:r>
            <a:r>
              <a:rPr lang="en-US" altLang="zh-CN" sz="16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+</a:t>
            </a:r>
            <a:r>
              <a:rPr lang="zh-CN" altLang="en-US" sz="16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实验）</a:t>
            </a:r>
            <a:endParaRPr lang="en-US" altLang="zh-CN" sz="160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173038" indent="-173038" algn="l">
              <a:lnSpc>
                <a:spcPts val="1700"/>
              </a:lnSpc>
              <a:spcBef>
                <a:spcPts val="600"/>
              </a:spcBef>
              <a:buFont typeface="Arial" charset="0"/>
              <a:buChar char="•"/>
            </a:pPr>
            <a:r>
              <a:rPr lang="zh-CN" altLang="en-US" sz="16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辐射安全与环境影响</a:t>
            </a:r>
            <a:endParaRPr lang="en-US" altLang="zh-CN" sz="160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173038" indent="-173038" algn="l">
              <a:lnSpc>
                <a:spcPts val="1700"/>
              </a:lnSpc>
              <a:spcBef>
                <a:spcPts val="600"/>
              </a:spcBef>
              <a:buFont typeface="Arial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核</a:t>
            </a:r>
            <a:r>
              <a:rPr lang="zh-CN" altLang="en-US" sz="16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应急与公共安全</a:t>
            </a:r>
            <a:endParaRPr lang="en-US" altLang="zh-CN" sz="160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04912" y="1752644"/>
            <a:ext cx="294960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zh-CN" altLang="en-US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联合支持共建：</a:t>
            </a:r>
            <a:endParaRPr lang="en-US" altLang="zh-CN" dirty="0" smtClean="0">
              <a:solidFill>
                <a:srgbClr val="0000FF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173038" indent="-173038" algn="l">
              <a:lnSpc>
                <a:spcPct val="150000"/>
              </a:lnSpc>
              <a:buFont typeface="Arial" charset="0"/>
              <a:buChar char="•"/>
            </a:pPr>
            <a:r>
              <a:rPr lang="zh-CN" altLang="en-US" sz="160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中科院合肥</a:t>
            </a:r>
            <a:r>
              <a:rPr lang="zh-CN" altLang="en-US" sz="16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物质科学研究</a:t>
            </a:r>
            <a:r>
              <a:rPr lang="zh-CN" altLang="en-US" sz="160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院</a:t>
            </a:r>
            <a:endParaRPr lang="en-US" altLang="zh-CN" sz="1600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173038" indent="-173038" algn="l">
              <a:lnSpc>
                <a:spcPct val="150000"/>
              </a:lnSpc>
              <a:buFont typeface="Arial" charset="0"/>
              <a:buChar char="•"/>
            </a:pPr>
            <a:r>
              <a:rPr lang="zh-CN" altLang="en-US" sz="160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中国</a:t>
            </a:r>
            <a:r>
              <a:rPr lang="zh-CN" altLang="en-US" sz="16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科学技术大学</a:t>
            </a:r>
            <a:endParaRPr lang="en-US" altLang="zh-CN" sz="160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5819289" y="2048704"/>
            <a:ext cx="25687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目标定位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68301" y="5441034"/>
            <a:ext cx="8621587" cy="1200329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12700" algn="ctr">
            <a:solidFill>
              <a:srgbClr val="1F497D">
                <a:lumMod val="75000"/>
              </a:srgbClr>
            </a:solidFill>
            <a:miter lim="800000"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 smtClean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中科院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合肥物质科学研究院和中国科学技术</a:t>
            </a:r>
            <a:r>
              <a:rPr lang="zh-CN" altLang="en-US" sz="1600" kern="0" dirty="0" smtClean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大学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在</a:t>
            </a:r>
            <a:r>
              <a:rPr lang="zh-CN" altLang="en-US" sz="1600" kern="0" dirty="0" smtClean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先进 </a:t>
            </a:r>
            <a:r>
              <a:rPr lang="zh-CN" altLang="en-US" sz="1600" u="sng" kern="0" dirty="0" smtClean="0">
                <a:solidFill>
                  <a:srgbClr val="3333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核反应堆</a:t>
            </a:r>
            <a:r>
              <a:rPr lang="zh-CN" altLang="en-US" sz="1600" u="sng" kern="0" dirty="0">
                <a:solidFill>
                  <a:srgbClr val="3333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中子物理方法和技术、环保性核反应堆</a:t>
            </a:r>
            <a:r>
              <a:rPr lang="zh-CN" altLang="en-US" sz="1600" u="sng" kern="0" dirty="0" smtClean="0">
                <a:solidFill>
                  <a:srgbClr val="3333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材料与液态重金属回路技术、</a:t>
            </a:r>
            <a:r>
              <a:rPr lang="zh-CN" altLang="en-US" sz="1600" u="sng" kern="0" dirty="0">
                <a:solidFill>
                  <a:srgbClr val="3333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核电站</a:t>
            </a:r>
            <a:r>
              <a:rPr lang="zh-CN" altLang="en-US" sz="1600" u="sng" kern="0" dirty="0" smtClean="0">
                <a:solidFill>
                  <a:srgbClr val="3333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安全</a:t>
            </a:r>
            <a:r>
              <a:rPr lang="zh-CN" altLang="en-US" sz="1600" u="sng" kern="0" dirty="0">
                <a:solidFill>
                  <a:srgbClr val="3333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与</a:t>
            </a:r>
            <a:r>
              <a:rPr lang="zh-CN" altLang="en-US" sz="1600" u="sng" kern="0" dirty="0" smtClean="0">
                <a:solidFill>
                  <a:srgbClr val="3333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风险评价</a:t>
            </a:r>
            <a:r>
              <a:rPr lang="zh-CN" altLang="en-US" sz="1600" kern="0" dirty="0" smtClean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研究及相关交叉学科研究领域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在</a:t>
            </a:r>
            <a:r>
              <a:rPr lang="zh-CN" altLang="en-US" sz="1600" u="sng" kern="0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国际和国内都具有显著的优势地位</a:t>
            </a:r>
            <a:r>
              <a:rPr lang="en-US" altLang="zh-CN" sz="1600" kern="0" dirty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……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，具备联合</a:t>
            </a:r>
            <a:r>
              <a:rPr lang="zh-CN" altLang="en-US" sz="1600" kern="0" dirty="0" smtClean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建设核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安全相关</a:t>
            </a:r>
            <a:r>
              <a:rPr lang="zh-CN" altLang="en-US" sz="1600" kern="0" dirty="0" smtClean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领域研究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机构的优势</a:t>
            </a:r>
            <a:r>
              <a:rPr lang="zh-CN" altLang="en-US" sz="1600" kern="0" dirty="0" smtClean="0">
                <a:solidFill>
                  <a:srgbClr val="00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条件。</a:t>
            </a:r>
            <a:endParaRPr lang="zh-CN" altLang="en-US" sz="1600" kern="0" dirty="0">
              <a:solidFill>
                <a:srgbClr val="00000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8300" y="4423318"/>
            <a:ext cx="2844924" cy="92333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1700" kern="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引领我国核能安全研究，提高核安全评价的客观公正性，推动核能事业可持续发展</a:t>
            </a:r>
            <a:r>
              <a:rPr lang="zh-CN" altLang="zh-CN" kern="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。</a:t>
            </a:r>
          </a:p>
        </p:txBody>
      </p:sp>
      <p:pic>
        <p:nvPicPr>
          <p:cNvPr id="20" name="Picture 3" descr="C:\Users\Zhoutao\Desktop\核所照片new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6213" y="1882815"/>
            <a:ext cx="2469653" cy="1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24221"/>
              </p:ext>
            </p:extLst>
          </p:nvPr>
        </p:nvGraphicFramePr>
        <p:xfrm>
          <a:off x="5768688" y="1879638"/>
          <a:ext cx="3121200" cy="1563081"/>
        </p:xfrm>
        <a:graphic>
          <a:graphicData uri="http://schemas.openxmlformats.org/drawingml/2006/table">
            <a:tbl>
              <a:tblPr firstRow="1" bandRow="1"/>
              <a:tblGrid>
                <a:gridCol w="3121200"/>
              </a:tblGrid>
              <a:tr h="366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 eaLnBrk="1" hangingPunct="1">
                        <a:spcBef>
                          <a:spcPct val="50000"/>
                        </a:spcBef>
                      </a:pPr>
                      <a:r>
                        <a:rPr lang="zh-CN" altLang="en-US" sz="1600" b="1" dirty="0" smtClean="0">
                          <a:latin typeface="华文中宋" pitchFamily="2" charset="-122"/>
                          <a:ea typeface="华文中宋" pitchFamily="2" charset="-122"/>
                        </a:rPr>
                        <a:t>目标定位</a:t>
                      </a:r>
                      <a:endParaRPr lang="zh-CN" altLang="en-US" sz="1600" b="1" dirty="0">
                        <a:solidFill>
                          <a:srgbClr val="FFFFFF"/>
                        </a:solidFill>
                        <a:latin typeface="华文中宋" pitchFamily="2" charset="-122"/>
                        <a:ea typeface="华文中宋" pitchFamily="2" charset="-122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167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30175" indent="-130175" algn="l">
                        <a:spcBef>
                          <a:spcPts val="500"/>
                        </a:spcBef>
                        <a:buClr>
                          <a:srgbClr val="CC0000"/>
                        </a:buClr>
                        <a:buFontTx/>
                        <a:buChar char="•"/>
                        <a:defRPr/>
                      </a:pPr>
                      <a:r>
                        <a:rPr lang="zh-CN" altLang="en-US" sz="1200" b="1" kern="1000" dirty="0" smtClean="0">
                          <a:latin typeface="华文中宋" pitchFamily="2" charset="-122"/>
                          <a:ea typeface="华文中宋" pitchFamily="2" charset="-122"/>
                        </a:rPr>
                        <a:t>基础性、前瞻性、战略性研究</a:t>
                      </a:r>
                      <a:endParaRPr lang="en-US" altLang="zh-CN" sz="1200" b="1" kern="1000" dirty="0" smtClean="0">
                        <a:latin typeface="华文中宋" pitchFamily="2" charset="-122"/>
                        <a:ea typeface="华文中宋" pitchFamily="2" charset="-122"/>
                      </a:endParaRPr>
                    </a:p>
                    <a:p>
                      <a:pPr marL="228600" indent="-228600" algn="l">
                        <a:spcBef>
                          <a:spcPts val="500"/>
                        </a:spcBef>
                        <a:buClr>
                          <a:srgbClr val="CC0000"/>
                        </a:buClr>
                        <a:buFont typeface="+mj-lt"/>
                        <a:buAutoNum type="arabicPeriod"/>
                        <a:defRPr/>
                      </a:pPr>
                      <a:r>
                        <a:rPr lang="zh-CN" altLang="en-US" sz="1200" b="1" kern="1000" dirty="0" smtClean="0">
                          <a:solidFill>
                            <a:srgbClr val="FF0000"/>
                          </a:solidFill>
                          <a:latin typeface="华文中宋" pitchFamily="2" charset="-122"/>
                          <a:ea typeface="华文中宋" pitchFamily="2" charset="-122"/>
                        </a:rPr>
                        <a:t>国际先进水平的核能安全基础研究基地</a:t>
                      </a:r>
                      <a:endParaRPr lang="en-US" altLang="zh-CN" sz="1200" b="1" kern="1000" dirty="0" smtClean="0">
                        <a:solidFill>
                          <a:srgbClr val="FF0000"/>
                        </a:solidFill>
                        <a:latin typeface="华文中宋" pitchFamily="2" charset="-122"/>
                        <a:ea typeface="华文中宋" pitchFamily="2" charset="-122"/>
                      </a:endParaRPr>
                    </a:p>
                    <a:p>
                      <a:pPr marL="228600" indent="-228600" algn="l">
                        <a:spcBef>
                          <a:spcPts val="500"/>
                        </a:spcBef>
                        <a:buClr>
                          <a:srgbClr val="CC0000"/>
                        </a:buClr>
                        <a:buFont typeface="+mj-lt"/>
                        <a:buAutoNum type="arabicPeriod"/>
                        <a:defRPr/>
                      </a:pPr>
                      <a:r>
                        <a:rPr lang="zh-CN" altLang="en-US" sz="1200" b="1" kern="1000" dirty="0" smtClean="0">
                          <a:solidFill>
                            <a:srgbClr val="FF0000"/>
                          </a:solidFill>
                          <a:latin typeface="华文中宋" pitchFamily="2" charset="-122"/>
                          <a:ea typeface="华文中宋" pitchFamily="2" charset="-122"/>
                        </a:rPr>
                        <a:t>核能安全专业创新型高端人才培养中心</a:t>
                      </a:r>
                    </a:p>
                    <a:p>
                      <a:pPr marL="228600" indent="-228600" algn="l">
                        <a:spcBef>
                          <a:spcPts val="500"/>
                        </a:spcBef>
                        <a:buClr>
                          <a:srgbClr val="CC0000"/>
                        </a:buClr>
                        <a:buFont typeface="+mj-lt"/>
                        <a:buAutoNum type="arabicPeriod"/>
                        <a:defRPr/>
                      </a:pPr>
                      <a:r>
                        <a:rPr lang="zh-CN" altLang="en-US" sz="1200" b="1" kern="1000" dirty="0" smtClean="0">
                          <a:solidFill>
                            <a:srgbClr val="FF0000"/>
                          </a:solidFill>
                          <a:latin typeface="华文中宋" pitchFamily="2" charset="-122"/>
                          <a:ea typeface="华文中宋" pitchFamily="2" charset="-122"/>
                        </a:rPr>
                        <a:t>核电站及其它核设施安全技术综合支持平台及第三方评价机构</a:t>
                      </a:r>
                      <a:endParaRPr lang="zh-CN" altLang="en-US" sz="1200" b="1" kern="1000" dirty="0">
                        <a:solidFill>
                          <a:srgbClr val="FF0000"/>
                        </a:solidFill>
                        <a:latin typeface="华文中宋" pitchFamily="2" charset="-122"/>
                        <a:ea typeface="华文中宋" pitchFamily="2" charset="-122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032769"/>
              </p:ext>
            </p:extLst>
          </p:nvPr>
        </p:nvGraphicFramePr>
        <p:xfrm>
          <a:off x="5768688" y="3589733"/>
          <a:ext cx="3121200" cy="1706117"/>
        </p:xfrm>
        <a:graphic>
          <a:graphicData uri="http://schemas.openxmlformats.org/drawingml/2006/table">
            <a:tbl>
              <a:tblPr firstRow="1" bandRow="1"/>
              <a:tblGrid>
                <a:gridCol w="3121200"/>
              </a:tblGrid>
              <a:tr h="406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 eaLnBrk="1" hangingPunct="1">
                        <a:spcBef>
                          <a:spcPct val="50000"/>
                        </a:spcBef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发展规划</a:t>
                      </a:r>
                      <a:endParaRPr lang="zh-CN" altLang="en-US" sz="1600" b="1" dirty="0">
                        <a:solidFill>
                          <a:srgbClr val="FFFFFF"/>
                        </a:solidFill>
                        <a:latin typeface="华文中宋" pitchFamily="2" charset="-122"/>
                        <a:ea typeface="华文中宋" pitchFamily="2" charset="-122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299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 algn="l">
                        <a:lnSpc>
                          <a:spcPct val="130000"/>
                        </a:lnSpc>
                        <a:spcBef>
                          <a:spcPts val="500"/>
                        </a:spcBef>
                        <a:buClr>
                          <a:srgbClr val="CC0000"/>
                        </a:buClr>
                        <a:buFontTx/>
                        <a:buChar char="•"/>
                        <a:defRPr/>
                      </a:pPr>
                      <a:r>
                        <a:rPr lang="zh-CN" altLang="en-US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十个研究室</a:t>
                      </a:r>
                      <a:r>
                        <a:rPr lang="en-US" altLang="zh-CN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+ </a:t>
                      </a:r>
                      <a:r>
                        <a:rPr lang="zh-CN" altLang="en-US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综合行政管理办公室</a:t>
                      </a:r>
                      <a:endParaRPr lang="en-US" altLang="zh-CN" sz="1200" b="1" dirty="0" smtClean="0">
                        <a:solidFill>
                          <a:srgbClr val="000000"/>
                        </a:solidFill>
                        <a:latin typeface="华文中宋" pitchFamily="2" charset="-122"/>
                        <a:ea typeface="华文中宋" pitchFamily="2" charset="-122"/>
                        <a:cs typeface="Times New Roman" pitchFamily="18" charset="0"/>
                      </a:endParaRPr>
                    </a:p>
                    <a:p>
                      <a:pPr marL="182563" indent="-182563" algn="l">
                        <a:lnSpc>
                          <a:spcPct val="130000"/>
                        </a:lnSpc>
                        <a:spcBef>
                          <a:spcPts val="500"/>
                        </a:spcBef>
                        <a:buClr>
                          <a:srgbClr val="CC0000"/>
                        </a:buClr>
                        <a:buFontTx/>
                        <a:buChar char="•"/>
                        <a:defRPr/>
                      </a:pPr>
                      <a:r>
                        <a:rPr lang="zh-CN" altLang="en-US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三个综合实验平台 </a:t>
                      </a:r>
                      <a:r>
                        <a:rPr lang="en-US" altLang="zh-CN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+ 24</a:t>
                      </a:r>
                      <a:r>
                        <a:rPr lang="zh-CN" altLang="en-US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个专业实验室</a:t>
                      </a:r>
                      <a:endParaRPr lang="en-US" altLang="zh-CN" sz="1200" b="1" dirty="0" smtClean="0">
                        <a:solidFill>
                          <a:srgbClr val="000000"/>
                        </a:solidFill>
                        <a:latin typeface="华文中宋" pitchFamily="2" charset="-122"/>
                        <a:ea typeface="华文中宋" pitchFamily="2" charset="-122"/>
                        <a:cs typeface="Times New Roman" pitchFamily="18" charset="0"/>
                      </a:endParaRPr>
                    </a:p>
                    <a:p>
                      <a:pPr marL="182563" indent="-182563" algn="l">
                        <a:lnSpc>
                          <a:spcPct val="130000"/>
                        </a:lnSpc>
                        <a:spcBef>
                          <a:spcPts val="500"/>
                        </a:spcBef>
                        <a:buClr>
                          <a:srgbClr val="CC0000"/>
                        </a:buClr>
                        <a:buFontTx/>
                        <a:buChar char="•"/>
                        <a:defRPr/>
                      </a:pPr>
                      <a:r>
                        <a:rPr lang="zh-CN" altLang="en-US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技术支持部</a:t>
                      </a:r>
                      <a:r>
                        <a:rPr lang="en-US" altLang="zh-CN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lang="zh-CN" altLang="en-US" sz="12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技术开发部</a:t>
                      </a:r>
                      <a:endParaRPr lang="en-US" altLang="zh-CN" sz="1200" b="1" dirty="0" smtClean="0">
                        <a:solidFill>
                          <a:srgbClr val="000000"/>
                        </a:solidFill>
                        <a:latin typeface="华文中宋" pitchFamily="2" charset="-122"/>
                        <a:ea typeface="华文中宋" pitchFamily="2" charset="-122"/>
                        <a:cs typeface="Times New Roman" pitchFamily="18" charset="0"/>
                      </a:endParaRPr>
                    </a:p>
                    <a:p>
                      <a:pPr marL="182563" indent="-182563" algn="l">
                        <a:lnSpc>
                          <a:spcPct val="130000"/>
                        </a:lnSpc>
                        <a:spcBef>
                          <a:spcPts val="500"/>
                        </a:spcBef>
                        <a:buClr>
                          <a:srgbClr val="CC0000"/>
                        </a:buClr>
                        <a:buFontTx/>
                        <a:buChar char="•"/>
                        <a:defRPr/>
                      </a:pPr>
                      <a:r>
                        <a:rPr lang="zh-CN" altLang="en-US" sz="1000" b="1" dirty="0" smtClean="0">
                          <a:solidFill>
                            <a:srgbClr val="00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稳定规模：</a:t>
                      </a:r>
                      <a:r>
                        <a:rPr lang="en-US" altLang="zh-CN" sz="1000" b="1" dirty="0" smtClean="0">
                          <a:solidFill>
                            <a:srgbClr val="FF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300 ~500</a:t>
                      </a:r>
                      <a:r>
                        <a:rPr lang="zh-CN" altLang="en-US" sz="1000" b="1" dirty="0" smtClean="0">
                          <a:solidFill>
                            <a:srgbClr val="FF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职工 </a:t>
                      </a:r>
                      <a:r>
                        <a:rPr lang="en-US" altLang="zh-CN" sz="1000" b="1" dirty="0" smtClean="0">
                          <a:solidFill>
                            <a:srgbClr val="FF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+ 200~300 </a:t>
                      </a:r>
                      <a:r>
                        <a:rPr lang="zh-CN" altLang="en-US" sz="1000" b="1" dirty="0" smtClean="0">
                          <a:solidFill>
                            <a:srgbClr val="FF0000"/>
                          </a:solidFill>
                          <a:latin typeface="华文中宋" pitchFamily="2" charset="-122"/>
                          <a:ea typeface="华文中宋" pitchFamily="2" charset="-122"/>
                          <a:cs typeface="Times New Roman" pitchFamily="18" charset="0"/>
                        </a:rPr>
                        <a:t>研究生</a:t>
                      </a:r>
                      <a:endParaRPr lang="en-US" altLang="zh-CN" sz="1000" b="1" dirty="0" smtClean="0">
                        <a:solidFill>
                          <a:srgbClr val="FF0000"/>
                        </a:solidFill>
                        <a:latin typeface="华文中宋" pitchFamily="2" charset="-122"/>
                        <a:ea typeface="华文中宋" pitchFamily="2" charset="-122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3" name="Picture 2" descr="F:\2.photo\中科院核能安全技术研究所成立\科技部基础司巡视员张国成，中科院办公厅主任李婷、基础局局长刘鸣华为“中国科学院核能安全技术研究所”揭牌 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74" y="3581396"/>
            <a:ext cx="2484992" cy="171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95843"/>
      </p:ext>
    </p:extLst>
  </p:cSld>
  <p:clrMapOvr>
    <a:masterClrMapping/>
  </p:clrMapOvr>
  <p:transition spd="slow" advTm="2240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874693"/>
            <a:ext cx="8496300" cy="9541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800"/>
              </a:spcBef>
            </a:pPr>
            <a:r>
              <a:rPr lang="zh-CN" altLang="en-US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sym typeface="Times New Roman" pitchFamily="18" charset="0"/>
              </a:rPr>
              <a:t>建模支撑模块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sym typeface="Times New Roman" pitchFamily="18" charset="0"/>
              </a:rPr>
              <a:t>——MCAM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sym typeface="Times New Roman" pitchFamily="18" charset="0"/>
              </a:rPr>
              <a:t/>
            </a:r>
            <a:b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sym typeface="Times New Roman" pitchFamily="18" charset="0"/>
              </a:rPr>
            </a:b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sym typeface="Times New Roman" pitchFamily="18" charset="0"/>
              </a:rPr>
              <a:t>核</a:t>
            </a:r>
            <a:r>
              <a:rPr lang="zh-CN" altLang="en-US" sz="24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与</a:t>
            </a:r>
            <a:r>
              <a:rPr lang="zh-CN" altLang="en-US" sz="24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辐射输</a:t>
            </a:r>
            <a:r>
              <a:rPr lang="zh-CN" altLang="en-US" sz="24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运计算自动</a:t>
            </a:r>
            <a:r>
              <a:rPr lang="zh-CN" altLang="en-US" sz="24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建模软件</a:t>
            </a:r>
            <a:endParaRPr lang="zh-CN" altLang="en-US" dirty="0">
              <a:solidFill>
                <a:srgbClr val="0000FF"/>
              </a:solidFill>
              <a:ea typeface="宋体" pitchFamily="2" charset="-122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381000" y="5805264"/>
            <a:ext cx="8458200" cy="754053"/>
          </a:xfrm>
          <a:prstGeom prst="rect">
            <a:avLst/>
          </a:prstGeom>
          <a:solidFill>
            <a:srgbClr val="66FFFF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6700" indent="-2667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342900" indent="-342900" algn="l">
              <a:spcBef>
                <a:spcPts val="600"/>
              </a:spcBef>
              <a:buClr>
                <a:srgbClr val="003399"/>
              </a:buClr>
              <a:buFont typeface="Wingdings" pitchFamily="2" charset="2"/>
              <a:buChar char="v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ITER</a:t>
            </a:r>
            <a:r>
              <a:rPr lang="zh-CN" altLang="en-US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核分析 “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参考软件</a:t>
            </a:r>
            <a:r>
              <a:rPr lang="zh-CN" altLang="en-US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”，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ITER</a:t>
            </a:r>
            <a:r>
              <a:rPr lang="zh-CN" altLang="en-US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三维“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标准中子学模型</a:t>
            </a:r>
            <a:r>
              <a:rPr lang="zh-CN" altLang="en-US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”第一贡献者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algn="l">
              <a:spcBef>
                <a:spcPts val="600"/>
              </a:spcBef>
              <a:buClr>
                <a:srgbClr val="003399"/>
              </a:buClr>
              <a:buFont typeface="Wingdings" pitchFamily="2" charset="2"/>
              <a:buChar char="v"/>
              <a:defRPr/>
            </a:pPr>
            <a:r>
              <a:rPr lang="zh-CN" altLang="en-US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发布：</a:t>
            </a:r>
            <a:r>
              <a:rPr lang="en-US" altLang="zh-CN" b="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40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多个国家</a:t>
            </a:r>
            <a:r>
              <a:rPr lang="zh-CN" altLang="en-US" sz="200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的</a:t>
            </a:r>
            <a:r>
              <a:rPr lang="zh-CN" altLang="en-US" sz="2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数百家</a:t>
            </a:r>
            <a:r>
              <a:rPr lang="zh-CN" alt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国际知名单位（包括美国四大国家实验室）</a:t>
            </a:r>
            <a:endParaRPr lang="en-US" altLang="zh-CN" sz="200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81000" y="1951704"/>
            <a:ext cx="8458200" cy="1447800"/>
          </a:xfrm>
          <a:prstGeom prst="rect">
            <a:avLst/>
          </a:prstGeom>
          <a:solidFill>
            <a:srgbClr val="FFE1E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>
            <a:lvl1pPr marL="266700" indent="-266700" eaLnBrk="0" hangingPunct="0"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indent="0" algn="l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</a:rPr>
              <a:t>基于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</a:rPr>
              <a:t>CAD</a:t>
            </a:r>
            <a:r>
              <a:rPr lang="zh-CN" altLang="en-US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</a:rPr>
              <a:t>模型 、人体医学影像</a:t>
            </a:r>
            <a:r>
              <a:rPr lang="zh-CN" altLang="en-US" dirty="0" smtClean="0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</a:rPr>
              <a:t>自动建立</a:t>
            </a:r>
            <a:r>
              <a:rPr lang="zh-CN" altLang="en-US" dirty="0" smtClean="0">
                <a:solidFill>
                  <a:srgbClr val="000000"/>
                </a:solidFill>
                <a:latin typeface="Times New Roman" pitchFamily="18" charset="0"/>
                <a:ea typeface="华文中宋" pitchFamily="2" charset="-122"/>
              </a:rPr>
              <a:t>核装置或人体的中子学与输运计算模型</a:t>
            </a:r>
            <a:endParaRPr lang="en-US" altLang="zh-CN" dirty="0" smtClean="0">
              <a:solidFill>
                <a:srgbClr val="000000"/>
              </a:solidFill>
              <a:latin typeface="Times New Roman" pitchFamily="18" charset="0"/>
              <a:ea typeface="华文中宋" pitchFamily="2" charset="-122"/>
            </a:endParaRPr>
          </a:p>
          <a:p>
            <a:pPr marL="342900" indent="-342900" algn="l">
              <a:spcBef>
                <a:spcPts val="600"/>
              </a:spcBef>
              <a:buClr>
                <a:srgbClr val="003399"/>
              </a:buClr>
              <a:buFont typeface="Wingdings" pitchFamily="2" charset="2"/>
              <a:buChar char="v"/>
              <a:defRPr/>
            </a:pPr>
            <a:r>
              <a:rPr lang="zh-CN" altLang="en-US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输运计算程序：</a:t>
            </a: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MCNP/TRIPOLI/Geant4/FLUKA/</a:t>
            </a:r>
            <a:r>
              <a:rPr lang="en-US" altLang="zh-CN" b="0" dirty="0" err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SuperMC</a:t>
            </a: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/……</a:t>
            </a:r>
          </a:p>
          <a:p>
            <a:pPr marL="342900" indent="-342900" algn="l">
              <a:spcBef>
                <a:spcPts val="600"/>
              </a:spcBef>
              <a:buClr>
                <a:srgbClr val="003399"/>
              </a:buClr>
              <a:buFont typeface="Wingdings" pitchFamily="2" charset="2"/>
              <a:buChar char="v"/>
              <a:defRPr/>
            </a:pP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CAD</a:t>
            </a:r>
            <a:r>
              <a:rPr lang="zh-CN" altLang="en-US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模型：</a:t>
            </a: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AutoCAD, CATIA, </a:t>
            </a:r>
            <a:r>
              <a:rPr lang="en-US" altLang="zh-CN" b="0" dirty="0" err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Solidworks</a:t>
            </a: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PRO/E,</a:t>
            </a:r>
            <a:r>
              <a:rPr lang="zh-CN" altLang="en-US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UG </a:t>
            </a:r>
            <a:r>
              <a:rPr lang="zh-CN" altLang="en-US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等</a:t>
            </a:r>
            <a:endParaRPr lang="en-US" altLang="zh-CN" b="0" dirty="0">
              <a:solidFill>
                <a:srgbClr val="0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algn="l">
              <a:spcBef>
                <a:spcPts val="600"/>
              </a:spcBef>
              <a:buClr>
                <a:srgbClr val="003399"/>
              </a:buClr>
              <a:buFont typeface="Wingdings" pitchFamily="2" charset="2"/>
              <a:buChar char="v"/>
              <a:defRPr/>
            </a:pPr>
            <a:r>
              <a:rPr lang="zh-CN" altLang="en-US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医学影像：</a:t>
            </a:r>
            <a:r>
              <a:rPr lang="en-US" altLang="zh-CN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CT/MRI/</a:t>
            </a:r>
            <a:r>
              <a:rPr lang="zh-CN" altLang="en-US" b="0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分割后的彩色切片</a:t>
            </a:r>
          </a:p>
        </p:txBody>
      </p:sp>
      <p:pic>
        <p:nvPicPr>
          <p:cNvPr id="34" name="图片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793" y="3573016"/>
            <a:ext cx="960057" cy="8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 1"/>
          <p:cNvSpPr>
            <a:spLocks noChangeArrowheads="1"/>
          </p:cNvSpPr>
          <p:nvPr/>
        </p:nvSpPr>
        <p:spPr bwMode="auto">
          <a:xfrm>
            <a:off x="866179" y="4394932"/>
            <a:ext cx="923651" cy="32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0" dirty="0" smtClean="0">
                <a:solidFill>
                  <a:srgbClr val="000000"/>
                </a:solidFill>
                <a:latin typeface="Arial"/>
              </a:rPr>
              <a:t>CAD</a:t>
            </a:r>
            <a:r>
              <a:rPr lang="zh-CN" altLang="en-US" sz="1400" b="0" dirty="0" smtClean="0">
                <a:solidFill>
                  <a:srgbClr val="000000"/>
                </a:solidFill>
                <a:latin typeface="Arial"/>
              </a:rPr>
              <a:t>模型</a:t>
            </a:r>
            <a:endParaRPr lang="en-US" altLang="zh-CN" sz="1400" b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" name="图片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3172" y="3812761"/>
            <a:ext cx="126726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文本框 5"/>
          <p:cNvSpPr txBox="1">
            <a:spLocks noChangeArrowheads="1"/>
          </p:cNvSpPr>
          <p:nvPr/>
        </p:nvSpPr>
        <p:spPr bwMode="auto">
          <a:xfrm>
            <a:off x="6950540" y="4903702"/>
            <a:ext cx="1741356" cy="32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b="0" dirty="0" smtClean="0">
                <a:solidFill>
                  <a:srgbClr val="000000"/>
                </a:solidFill>
              </a:rPr>
              <a:t>计算模型</a:t>
            </a:r>
            <a:endParaRPr lang="en-US" altLang="zh-CN" sz="1400" b="0" dirty="0">
              <a:solidFill>
                <a:srgbClr val="000000"/>
              </a:solidFill>
            </a:endParaRPr>
          </a:p>
        </p:txBody>
      </p:sp>
      <p:pic>
        <p:nvPicPr>
          <p:cNvPr id="38" name="图片 340" descr="Image00001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225" y="4794017"/>
            <a:ext cx="715457" cy="63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41" descr="Image00001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459" y="4836672"/>
            <a:ext cx="715457" cy="63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342" descr="Image00001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692" y="4879327"/>
            <a:ext cx="715457" cy="63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矩形 3"/>
          <p:cNvSpPr>
            <a:spLocks noChangeArrowheads="1"/>
          </p:cNvSpPr>
          <p:nvPr/>
        </p:nvSpPr>
        <p:spPr bwMode="auto">
          <a:xfrm>
            <a:off x="829985" y="5459738"/>
            <a:ext cx="1077719" cy="32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0" dirty="0" smtClean="0">
                <a:solidFill>
                  <a:srgbClr val="000000"/>
                </a:solidFill>
                <a:latin typeface="Arial"/>
              </a:rPr>
              <a:t>影像</a:t>
            </a:r>
            <a:endParaRPr lang="en-US" altLang="zh-CN" sz="14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AutoShape 15"/>
          <p:cNvSpPr>
            <a:spLocks noChangeArrowheads="1"/>
          </p:cNvSpPr>
          <p:nvPr/>
        </p:nvSpPr>
        <p:spPr bwMode="auto">
          <a:xfrm>
            <a:off x="6118448" y="3965161"/>
            <a:ext cx="685800" cy="381000"/>
          </a:xfrm>
          <a:prstGeom prst="notchedRightArrow">
            <a:avLst>
              <a:gd name="adj1" fmla="val 50000"/>
              <a:gd name="adj2" fmla="val 45000"/>
            </a:avLst>
          </a:prstGeom>
          <a:solidFill>
            <a:srgbClr val="61C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AutoShape 15"/>
          <p:cNvSpPr>
            <a:spLocks noChangeArrowheads="1"/>
          </p:cNvSpPr>
          <p:nvPr/>
        </p:nvSpPr>
        <p:spPr bwMode="auto">
          <a:xfrm rot="10800000">
            <a:off x="6118448" y="4395604"/>
            <a:ext cx="685800" cy="381000"/>
          </a:xfrm>
          <a:prstGeom prst="notchedRight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rot="10800000"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AutoShape 15"/>
          <p:cNvSpPr>
            <a:spLocks noChangeArrowheads="1"/>
          </p:cNvSpPr>
          <p:nvPr/>
        </p:nvSpPr>
        <p:spPr bwMode="auto">
          <a:xfrm rot="10800000">
            <a:off x="2296773" y="4402531"/>
            <a:ext cx="685800" cy="381000"/>
          </a:xfrm>
          <a:prstGeom prst="notchedRight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rot="10800000"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auto">
          <a:xfrm>
            <a:off x="2298587" y="3972088"/>
            <a:ext cx="685800" cy="381000"/>
          </a:xfrm>
          <a:prstGeom prst="notchedRightArrow">
            <a:avLst>
              <a:gd name="adj1" fmla="val 50000"/>
              <a:gd name="adj2" fmla="val 45000"/>
            </a:avLst>
          </a:prstGeom>
          <a:solidFill>
            <a:srgbClr val="61C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Picture 12" descr="E:\新建文件夹\需添加水印图片\MCAM基准ppt图片需添加FDS水印\图片2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630" y="3673574"/>
            <a:ext cx="2133976" cy="160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" descr="C:\PengchengLONG\103-KBase\000\MCAM\PIC\Best\2012-05-28-15580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26148" y="4545814"/>
            <a:ext cx="831538" cy="692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581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4"/>
          <p:cNvGrpSpPr>
            <a:grpSpLocks/>
          </p:cNvGrpSpPr>
          <p:nvPr/>
        </p:nvGrpSpPr>
        <p:grpSpPr bwMode="auto">
          <a:xfrm>
            <a:off x="-12700" y="4495800"/>
            <a:ext cx="9145588" cy="2165350"/>
            <a:chOff x="-8" y="2951"/>
            <a:chExt cx="5761" cy="1364"/>
          </a:xfrm>
        </p:grpSpPr>
        <p:sp>
          <p:nvSpPr>
            <p:cNvPr id="3" name="Line 115"/>
            <p:cNvSpPr>
              <a:spLocks noChangeShapeType="1"/>
            </p:cNvSpPr>
            <p:nvPr/>
          </p:nvSpPr>
          <p:spPr bwMode="auto">
            <a:xfrm>
              <a:off x="2872" y="2951"/>
              <a:ext cx="2881" cy="1038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" name="Line 116"/>
            <p:cNvSpPr>
              <a:spLocks noChangeShapeType="1"/>
            </p:cNvSpPr>
            <p:nvPr/>
          </p:nvSpPr>
          <p:spPr bwMode="auto">
            <a:xfrm>
              <a:off x="2872" y="2951"/>
              <a:ext cx="2881" cy="1222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" name="Line 117"/>
            <p:cNvSpPr>
              <a:spLocks noChangeShapeType="1"/>
            </p:cNvSpPr>
            <p:nvPr/>
          </p:nvSpPr>
          <p:spPr bwMode="auto">
            <a:xfrm>
              <a:off x="2872" y="2951"/>
              <a:ext cx="2732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Line 118"/>
            <p:cNvSpPr>
              <a:spLocks noChangeShapeType="1"/>
            </p:cNvSpPr>
            <p:nvPr/>
          </p:nvSpPr>
          <p:spPr bwMode="auto">
            <a:xfrm>
              <a:off x="2872" y="2951"/>
              <a:ext cx="2289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Line 119"/>
            <p:cNvSpPr>
              <a:spLocks noChangeShapeType="1"/>
            </p:cNvSpPr>
            <p:nvPr/>
          </p:nvSpPr>
          <p:spPr bwMode="auto">
            <a:xfrm>
              <a:off x="2872" y="2951"/>
              <a:ext cx="1872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Line 120"/>
            <p:cNvSpPr>
              <a:spLocks noChangeShapeType="1"/>
            </p:cNvSpPr>
            <p:nvPr/>
          </p:nvSpPr>
          <p:spPr bwMode="auto">
            <a:xfrm>
              <a:off x="2872" y="2951"/>
              <a:ext cx="1453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Line 121"/>
            <p:cNvSpPr>
              <a:spLocks noChangeShapeType="1"/>
            </p:cNvSpPr>
            <p:nvPr/>
          </p:nvSpPr>
          <p:spPr bwMode="auto">
            <a:xfrm>
              <a:off x="2872" y="2951"/>
              <a:ext cx="1083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Line 122"/>
            <p:cNvSpPr>
              <a:spLocks noChangeShapeType="1"/>
            </p:cNvSpPr>
            <p:nvPr/>
          </p:nvSpPr>
          <p:spPr bwMode="auto">
            <a:xfrm>
              <a:off x="2872" y="2951"/>
              <a:ext cx="715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Line 123"/>
            <p:cNvSpPr>
              <a:spLocks noChangeShapeType="1"/>
            </p:cNvSpPr>
            <p:nvPr/>
          </p:nvSpPr>
          <p:spPr bwMode="auto">
            <a:xfrm>
              <a:off x="2872" y="2951"/>
              <a:ext cx="346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Line 124"/>
            <p:cNvSpPr>
              <a:spLocks noChangeShapeType="1"/>
            </p:cNvSpPr>
            <p:nvPr/>
          </p:nvSpPr>
          <p:spPr bwMode="auto">
            <a:xfrm>
              <a:off x="2872" y="2951"/>
              <a:ext cx="1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Line 125"/>
            <p:cNvSpPr>
              <a:spLocks noChangeShapeType="1"/>
            </p:cNvSpPr>
            <p:nvPr/>
          </p:nvSpPr>
          <p:spPr bwMode="auto">
            <a:xfrm>
              <a:off x="2872" y="2951"/>
              <a:ext cx="2881" cy="898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Line 126"/>
            <p:cNvSpPr>
              <a:spLocks noChangeShapeType="1"/>
            </p:cNvSpPr>
            <p:nvPr/>
          </p:nvSpPr>
          <p:spPr bwMode="auto">
            <a:xfrm>
              <a:off x="2872" y="2951"/>
              <a:ext cx="2881" cy="773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Line 127"/>
            <p:cNvSpPr>
              <a:spLocks noChangeShapeType="1"/>
            </p:cNvSpPr>
            <p:nvPr/>
          </p:nvSpPr>
          <p:spPr bwMode="auto">
            <a:xfrm>
              <a:off x="2872" y="2951"/>
              <a:ext cx="2881" cy="666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Line 128"/>
            <p:cNvSpPr>
              <a:spLocks noChangeShapeType="1"/>
            </p:cNvSpPr>
            <p:nvPr/>
          </p:nvSpPr>
          <p:spPr bwMode="auto">
            <a:xfrm>
              <a:off x="2872" y="2951"/>
              <a:ext cx="2881" cy="557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Line 129"/>
            <p:cNvSpPr>
              <a:spLocks noChangeShapeType="1"/>
            </p:cNvSpPr>
            <p:nvPr/>
          </p:nvSpPr>
          <p:spPr bwMode="auto">
            <a:xfrm>
              <a:off x="2898" y="2951"/>
              <a:ext cx="2855" cy="466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Line 130"/>
            <p:cNvSpPr>
              <a:spLocks noChangeShapeType="1"/>
            </p:cNvSpPr>
            <p:nvPr/>
          </p:nvSpPr>
          <p:spPr bwMode="auto">
            <a:xfrm>
              <a:off x="2872" y="2951"/>
              <a:ext cx="2881" cy="37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Line 131"/>
            <p:cNvSpPr>
              <a:spLocks noChangeShapeType="1"/>
            </p:cNvSpPr>
            <p:nvPr/>
          </p:nvSpPr>
          <p:spPr bwMode="auto">
            <a:xfrm>
              <a:off x="2872" y="2951"/>
              <a:ext cx="2881" cy="29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Line 132"/>
            <p:cNvSpPr>
              <a:spLocks noChangeShapeType="1"/>
            </p:cNvSpPr>
            <p:nvPr/>
          </p:nvSpPr>
          <p:spPr bwMode="auto">
            <a:xfrm>
              <a:off x="2872" y="2951"/>
              <a:ext cx="2881" cy="216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Line 133"/>
            <p:cNvSpPr>
              <a:spLocks noChangeShapeType="1"/>
            </p:cNvSpPr>
            <p:nvPr/>
          </p:nvSpPr>
          <p:spPr bwMode="auto">
            <a:xfrm>
              <a:off x="2872" y="2951"/>
              <a:ext cx="2881" cy="155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Line 134"/>
            <p:cNvSpPr>
              <a:spLocks noChangeShapeType="1"/>
            </p:cNvSpPr>
            <p:nvPr/>
          </p:nvSpPr>
          <p:spPr bwMode="auto">
            <a:xfrm>
              <a:off x="2872" y="2951"/>
              <a:ext cx="2881" cy="9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Line 135"/>
            <p:cNvSpPr>
              <a:spLocks noChangeShapeType="1"/>
            </p:cNvSpPr>
            <p:nvPr/>
          </p:nvSpPr>
          <p:spPr bwMode="auto">
            <a:xfrm>
              <a:off x="2872" y="2951"/>
              <a:ext cx="2881" cy="46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Line 136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Line 137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1038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Line 138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1222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Line 139"/>
            <p:cNvSpPr>
              <a:spLocks noChangeShapeType="1"/>
            </p:cNvSpPr>
            <p:nvPr/>
          </p:nvSpPr>
          <p:spPr bwMode="auto">
            <a:xfrm flipH="1">
              <a:off x="143" y="2951"/>
              <a:ext cx="2729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Line 140"/>
            <p:cNvSpPr>
              <a:spLocks noChangeShapeType="1"/>
            </p:cNvSpPr>
            <p:nvPr/>
          </p:nvSpPr>
          <p:spPr bwMode="auto">
            <a:xfrm flipH="1">
              <a:off x="586" y="2951"/>
              <a:ext cx="2286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Line 141"/>
            <p:cNvSpPr>
              <a:spLocks noChangeShapeType="1"/>
            </p:cNvSpPr>
            <p:nvPr/>
          </p:nvSpPr>
          <p:spPr bwMode="auto">
            <a:xfrm flipH="1">
              <a:off x="1002" y="2951"/>
              <a:ext cx="1870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Line 142"/>
            <p:cNvSpPr>
              <a:spLocks noChangeShapeType="1"/>
            </p:cNvSpPr>
            <p:nvPr/>
          </p:nvSpPr>
          <p:spPr bwMode="auto">
            <a:xfrm flipH="1">
              <a:off x="1421" y="2951"/>
              <a:ext cx="1451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Line 143"/>
            <p:cNvSpPr>
              <a:spLocks noChangeShapeType="1"/>
            </p:cNvSpPr>
            <p:nvPr/>
          </p:nvSpPr>
          <p:spPr bwMode="auto">
            <a:xfrm flipH="1">
              <a:off x="1794" y="2951"/>
              <a:ext cx="1078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Line 144"/>
            <p:cNvSpPr>
              <a:spLocks noChangeShapeType="1"/>
            </p:cNvSpPr>
            <p:nvPr/>
          </p:nvSpPr>
          <p:spPr bwMode="auto">
            <a:xfrm flipH="1">
              <a:off x="2160" y="2951"/>
              <a:ext cx="712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Line 145"/>
            <p:cNvSpPr>
              <a:spLocks noChangeShapeType="1"/>
            </p:cNvSpPr>
            <p:nvPr/>
          </p:nvSpPr>
          <p:spPr bwMode="auto">
            <a:xfrm flipH="1">
              <a:off x="2530" y="2951"/>
              <a:ext cx="342" cy="136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Line 146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898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Line 147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773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Line 148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666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Line 149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557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Line 150"/>
            <p:cNvSpPr>
              <a:spLocks noChangeShapeType="1"/>
            </p:cNvSpPr>
            <p:nvPr/>
          </p:nvSpPr>
          <p:spPr bwMode="auto">
            <a:xfrm flipH="1">
              <a:off x="-8" y="2951"/>
              <a:ext cx="2856" cy="466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Line 151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37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Line 152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294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Line 153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216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Line 154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155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Line 155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9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Line 156"/>
            <p:cNvSpPr>
              <a:spLocks noChangeShapeType="1"/>
            </p:cNvSpPr>
            <p:nvPr/>
          </p:nvSpPr>
          <p:spPr bwMode="auto">
            <a:xfrm flipH="1">
              <a:off x="-8" y="2951"/>
              <a:ext cx="2880" cy="46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" name="Line 157"/>
            <p:cNvSpPr>
              <a:spLocks noChangeShapeType="1"/>
            </p:cNvSpPr>
            <p:nvPr/>
          </p:nvSpPr>
          <p:spPr bwMode="auto">
            <a:xfrm>
              <a:off x="-8" y="4128"/>
              <a:ext cx="5761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Line 158"/>
            <p:cNvSpPr>
              <a:spLocks noChangeShapeType="1"/>
            </p:cNvSpPr>
            <p:nvPr/>
          </p:nvSpPr>
          <p:spPr bwMode="auto">
            <a:xfrm>
              <a:off x="-8" y="3941"/>
              <a:ext cx="5761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Line 159"/>
            <p:cNvSpPr>
              <a:spLocks noChangeShapeType="1"/>
            </p:cNvSpPr>
            <p:nvPr/>
          </p:nvSpPr>
          <p:spPr bwMode="auto">
            <a:xfrm>
              <a:off x="-8" y="3772"/>
              <a:ext cx="5758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Line 160"/>
            <p:cNvSpPr>
              <a:spLocks noChangeShapeType="1"/>
            </p:cNvSpPr>
            <p:nvPr/>
          </p:nvSpPr>
          <p:spPr bwMode="auto">
            <a:xfrm>
              <a:off x="-8" y="3622"/>
              <a:ext cx="5758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Line 161"/>
            <p:cNvSpPr>
              <a:spLocks noChangeShapeType="1"/>
            </p:cNvSpPr>
            <p:nvPr/>
          </p:nvSpPr>
          <p:spPr bwMode="auto">
            <a:xfrm>
              <a:off x="-8" y="3492"/>
              <a:ext cx="5761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Line 162"/>
            <p:cNvSpPr>
              <a:spLocks noChangeShapeType="1"/>
            </p:cNvSpPr>
            <p:nvPr/>
          </p:nvSpPr>
          <p:spPr bwMode="auto">
            <a:xfrm>
              <a:off x="-8" y="3369"/>
              <a:ext cx="5761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Line 163"/>
            <p:cNvSpPr>
              <a:spLocks noChangeShapeType="1"/>
            </p:cNvSpPr>
            <p:nvPr/>
          </p:nvSpPr>
          <p:spPr bwMode="auto">
            <a:xfrm>
              <a:off x="-8" y="3256"/>
              <a:ext cx="5761" cy="3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Line 164"/>
            <p:cNvSpPr>
              <a:spLocks noChangeShapeType="1"/>
            </p:cNvSpPr>
            <p:nvPr/>
          </p:nvSpPr>
          <p:spPr bwMode="auto">
            <a:xfrm>
              <a:off x="-8" y="3167"/>
              <a:ext cx="5734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Line 165"/>
            <p:cNvSpPr>
              <a:spLocks noChangeShapeType="1"/>
            </p:cNvSpPr>
            <p:nvPr/>
          </p:nvSpPr>
          <p:spPr bwMode="auto">
            <a:xfrm flipV="1">
              <a:off x="-8" y="3090"/>
              <a:ext cx="5761" cy="3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" name="Line 166"/>
            <p:cNvSpPr>
              <a:spLocks noChangeShapeType="1"/>
            </p:cNvSpPr>
            <p:nvPr/>
          </p:nvSpPr>
          <p:spPr bwMode="auto">
            <a:xfrm>
              <a:off x="-8" y="3039"/>
              <a:ext cx="5761" cy="3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Line 167"/>
            <p:cNvSpPr>
              <a:spLocks noChangeShapeType="1"/>
            </p:cNvSpPr>
            <p:nvPr/>
          </p:nvSpPr>
          <p:spPr bwMode="auto">
            <a:xfrm flipV="1">
              <a:off x="-8" y="3012"/>
              <a:ext cx="5761" cy="8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" name="Line 168"/>
            <p:cNvSpPr>
              <a:spLocks noChangeShapeType="1"/>
            </p:cNvSpPr>
            <p:nvPr/>
          </p:nvSpPr>
          <p:spPr bwMode="auto">
            <a:xfrm>
              <a:off x="18" y="2981"/>
              <a:ext cx="5735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Line 169"/>
            <p:cNvSpPr>
              <a:spLocks noChangeShapeType="1"/>
            </p:cNvSpPr>
            <p:nvPr/>
          </p:nvSpPr>
          <p:spPr bwMode="auto">
            <a:xfrm>
              <a:off x="-8" y="2965"/>
              <a:ext cx="5761" cy="1"/>
            </a:xfrm>
            <a:prstGeom prst="line">
              <a:avLst/>
            </a:prstGeom>
            <a:noFill/>
            <a:ln w="3175">
              <a:solidFill>
                <a:srgbClr val="66FFFF">
                  <a:alpha val="2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8" name="Group 170"/>
          <p:cNvGrpSpPr>
            <a:grpSpLocks/>
          </p:cNvGrpSpPr>
          <p:nvPr/>
        </p:nvGrpSpPr>
        <p:grpSpPr bwMode="auto">
          <a:xfrm>
            <a:off x="392113" y="1700213"/>
            <a:ext cx="8180387" cy="4243387"/>
            <a:chOff x="303" y="1054"/>
            <a:chExt cx="5153" cy="2673"/>
          </a:xfrm>
        </p:grpSpPr>
        <p:sp>
          <p:nvSpPr>
            <p:cNvPr id="59" name="Freeform 171"/>
            <p:cNvSpPr>
              <a:spLocks/>
            </p:cNvSpPr>
            <p:nvPr/>
          </p:nvSpPr>
          <p:spPr bwMode="auto">
            <a:xfrm>
              <a:off x="2416" y="2576"/>
              <a:ext cx="49" cy="95"/>
            </a:xfrm>
            <a:custGeom>
              <a:avLst/>
              <a:gdLst>
                <a:gd name="T0" fmla="*/ 42 w 54"/>
                <a:gd name="T1" fmla="*/ 16 h 103"/>
                <a:gd name="T2" fmla="*/ 21 w 54"/>
                <a:gd name="T3" fmla="*/ 34 h 103"/>
                <a:gd name="T4" fmla="*/ 0 w 54"/>
                <a:gd name="T5" fmla="*/ 34 h 103"/>
                <a:gd name="T6" fmla="*/ 15 w 54"/>
                <a:gd name="T7" fmla="*/ 61 h 103"/>
                <a:gd name="T8" fmla="*/ 21 w 54"/>
                <a:gd name="T9" fmla="*/ 70 h 103"/>
                <a:gd name="T10" fmla="*/ 45 w 54"/>
                <a:gd name="T11" fmla="*/ 97 h 103"/>
                <a:gd name="T12" fmla="*/ 54 w 54"/>
                <a:gd name="T13" fmla="*/ 49 h 103"/>
                <a:gd name="T14" fmla="*/ 51 w 54"/>
                <a:gd name="T15" fmla="*/ 16 h 103"/>
                <a:gd name="T16" fmla="*/ 33 w 54"/>
                <a:gd name="T17" fmla="*/ 7 h 103"/>
                <a:gd name="T18" fmla="*/ 42 w 54"/>
                <a:gd name="T19" fmla="*/ 1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103">
                  <a:moveTo>
                    <a:pt x="42" y="16"/>
                  </a:moveTo>
                  <a:cubicBezTo>
                    <a:pt x="31" y="23"/>
                    <a:pt x="25" y="22"/>
                    <a:pt x="21" y="34"/>
                  </a:cubicBezTo>
                  <a:cubicBezTo>
                    <a:pt x="10" y="27"/>
                    <a:pt x="5" y="19"/>
                    <a:pt x="0" y="34"/>
                  </a:cubicBezTo>
                  <a:cubicBezTo>
                    <a:pt x="5" y="50"/>
                    <a:pt x="1" y="40"/>
                    <a:pt x="15" y="61"/>
                  </a:cubicBezTo>
                  <a:cubicBezTo>
                    <a:pt x="17" y="64"/>
                    <a:pt x="21" y="70"/>
                    <a:pt x="21" y="70"/>
                  </a:cubicBezTo>
                  <a:cubicBezTo>
                    <a:pt x="24" y="97"/>
                    <a:pt x="20" y="103"/>
                    <a:pt x="45" y="97"/>
                  </a:cubicBezTo>
                  <a:cubicBezTo>
                    <a:pt x="50" y="81"/>
                    <a:pt x="50" y="65"/>
                    <a:pt x="54" y="49"/>
                  </a:cubicBezTo>
                  <a:cubicBezTo>
                    <a:pt x="53" y="38"/>
                    <a:pt x="54" y="27"/>
                    <a:pt x="51" y="16"/>
                  </a:cubicBezTo>
                  <a:cubicBezTo>
                    <a:pt x="49" y="10"/>
                    <a:pt x="33" y="0"/>
                    <a:pt x="33" y="7"/>
                  </a:cubicBezTo>
                  <a:cubicBezTo>
                    <a:pt x="33" y="11"/>
                    <a:pt x="39" y="13"/>
                    <a:pt x="42" y="16"/>
                  </a:cubicBezTo>
                  <a:close/>
                </a:path>
              </a:pathLst>
            </a:custGeom>
            <a:gradFill rotWithShape="0">
              <a:gsLst>
                <a:gs pos="0">
                  <a:srgbClr val="CCCCFF">
                    <a:alpha val="80000"/>
                  </a:srgbClr>
                </a:gs>
                <a:gs pos="100000">
                  <a:srgbClr val="CCCCFF">
                    <a:gamma/>
                    <a:shade val="46275"/>
                    <a:invGamma/>
                    <a:alpha val="80000"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CCCCFF"/>
              </a:extrusionClr>
            </a:sp3d>
            <a:extLst>
              <a:ext uri="{91240B29-F687-4F45-9708-019B960494DF}">
                <a14:hiddenLine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60" name="Group 172"/>
            <p:cNvGrpSpPr>
              <a:grpSpLocks/>
            </p:cNvGrpSpPr>
            <p:nvPr/>
          </p:nvGrpSpPr>
          <p:grpSpPr bwMode="auto">
            <a:xfrm>
              <a:off x="303" y="1054"/>
              <a:ext cx="5153" cy="2673"/>
              <a:chOff x="303" y="1054"/>
              <a:chExt cx="5153" cy="2673"/>
            </a:xfrm>
          </p:grpSpPr>
          <p:sp>
            <p:nvSpPr>
              <p:cNvPr id="62" name="Freeform 173"/>
              <p:cNvSpPr>
                <a:spLocks/>
              </p:cNvSpPr>
              <p:nvPr/>
            </p:nvSpPr>
            <p:spPr bwMode="auto">
              <a:xfrm>
                <a:off x="303" y="2144"/>
                <a:ext cx="1046" cy="1129"/>
              </a:xfrm>
              <a:custGeom>
                <a:avLst/>
                <a:gdLst>
                  <a:gd name="T0" fmla="*/ 855 w 1141"/>
                  <a:gd name="T1" fmla="*/ 103 h 1231"/>
                  <a:gd name="T2" fmla="*/ 885 w 1141"/>
                  <a:gd name="T3" fmla="*/ 157 h 1231"/>
                  <a:gd name="T4" fmla="*/ 885 w 1141"/>
                  <a:gd name="T5" fmla="*/ 235 h 1231"/>
                  <a:gd name="T6" fmla="*/ 897 w 1141"/>
                  <a:gd name="T7" fmla="*/ 271 h 1231"/>
                  <a:gd name="T8" fmla="*/ 975 w 1141"/>
                  <a:gd name="T9" fmla="*/ 415 h 1231"/>
                  <a:gd name="T10" fmla="*/ 1131 w 1141"/>
                  <a:gd name="T11" fmla="*/ 457 h 1231"/>
                  <a:gd name="T12" fmla="*/ 1137 w 1141"/>
                  <a:gd name="T13" fmla="*/ 475 h 1231"/>
                  <a:gd name="T14" fmla="*/ 1083 w 1141"/>
                  <a:gd name="T15" fmla="*/ 499 h 1231"/>
                  <a:gd name="T16" fmla="*/ 1059 w 1141"/>
                  <a:gd name="T17" fmla="*/ 565 h 1231"/>
                  <a:gd name="T18" fmla="*/ 1005 w 1141"/>
                  <a:gd name="T19" fmla="*/ 601 h 1231"/>
                  <a:gd name="T20" fmla="*/ 945 w 1141"/>
                  <a:gd name="T21" fmla="*/ 673 h 1231"/>
                  <a:gd name="T22" fmla="*/ 927 w 1141"/>
                  <a:gd name="T23" fmla="*/ 709 h 1231"/>
                  <a:gd name="T24" fmla="*/ 921 w 1141"/>
                  <a:gd name="T25" fmla="*/ 751 h 1231"/>
                  <a:gd name="T26" fmla="*/ 915 w 1141"/>
                  <a:gd name="T27" fmla="*/ 769 h 1231"/>
                  <a:gd name="T28" fmla="*/ 909 w 1141"/>
                  <a:gd name="T29" fmla="*/ 895 h 1231"/>
                  <a:gd name="T30" fmla="*/ 891 w 1141"/>
                  <a:gd name="T31" fmla="*/ 901 h 1231"/>
                  <a:gd name="T32" fmla="*/ 837 w 1141"/>
                  <a:gd name="T33" fmla="*/ 943 h 1231"/>
                  <a:gd name="T34" fmla="*/ 789 w 1141"/>
                  <a:gd name="T35" fmla="*/ 1045 h 1231"/>
                  <a:gd name="T36" fmla="*/ 759 w 1141"/>
                  <a:gd name="T37" fmla="*/ 1081 h 1231"/>
                  <a:gd name="T38" fmla="*/ 711 w 1141"/>
                  <a:gd name="T39" fmla="*/ 1165 h 1231"/>
                  <a:gd name="T40" fmla="*/ 627 w 1141"/>
                  <a:gd name="T41" fmla="*/ 1231 h 1231"/>
                  <a:gd name="T42" fmla="*/ 537 w 1141"/>
                  <a:gd name="T43" fmla="*/ 1225 h 1231"/>
                  <a:gd name="T44" fmla="*/ 513 w 1141"/>
                  <a:gd name="T45" fmla="*/ 1219 h 1231"/>
                  <a:gd name="T46" fmla="*/ 489 w 1141"/>
                  <a:gd name="T47" fmla="*/ 1111 h 1231"/>
                  <a:gd name="T48" fmla="*/ 471 w 1141"/>
                  <a:gd name="T49" fmla="*/ 1045 h 1231"/>
                  <a:gd name="T50" fmla="*/ 465 w 1141"/>
                  <a:gd name="T51" fmla="*/ 889 h 1231"/>
                  <a:gd name="T52" fmla="*/ 471 w 1141"/>
                  <a:gd name="T53" fmla="*/ 829 h 1231"/>
                  <a:gd name="T54" fmla="*/ 495 w 1141"/>
                  <a:gd name="T55" fmla="*/ 793 h 1231"/>
                  <a:gd name="T56" fmla="*/ 441 w 1141"/>
                  <a:gd name="T57" fmla="*/ 697 h 1231"/>
                  <a:gd name="T58" fmla="*/ 417 w 1141"/>
                  <a:gd name="T59" fmla="*/ 661 h 1231"/>
                  <a:gd name="T60" fmla="*/ 423 w 1141"/>
                  <a:gd name="T61" fmla="*/ 583 h 1231"/>
                  <a:gd name="T62" fmla="*/ 411 w 1141"/>
                  <a:gd name="T63" fmla="*/ 565 h 1231"/>
                  <a:gd name="T64" fmla="*/ 375 w 1141"/>
                  <a:gd name="T65" fmla="*/ 553 h 1231"/>
                  <a:gd name="T66" fmla="*/ 297 w 1141"/>
                  <a:gd name="T67" fmla="*/ 547 h 1231"/>
                  <a:gd name="T68" fmla="*/ 285 w 1141"/>
                  <a:gd name="T69" fmla="*/ 565 h 1231"/>
                  <a:gd name="T70" fmla="*/ 279 w 1141"/>
                  <a:gd name="T71" fmla="*/ 583 h 1231"/>
                  <a:gd name="T72" fmla="*/ 249 w 1141"/>
                  <a:gd name="T73" fmla="*/ 577 h 1231"/>
                  <a:gd name="T74" fmla="*/ 123 w 1141"/>
                  <a:gd name="T75" fmla="*/ 553 h 1231"/>
                  <a:gd name="T76" fmla="*/ 81 w 1141"/>
                  <a:gd name="T77" fmla="*/ 511 h 1231"/>
                  <a:gd name="T78" fmla="*/ 33 w 1141"/>
                  <a:gd name="T79" fmla="*/ 445 h 1231"/>
                  <a:gd name="T80" fmla="*/ 51 w 1141"/>
                  <a:gd name="T81" fmla="*/ 307 h 1231"/>
                  <a:gd name="T82" fmla="*/ 75 w 1141"/>
                  <a:gd name="T83" fmla="*/ 217 h 1231"/>
                  <a:gd name="T84" fmla="*/ 87 w 1141"/>
                  <a:gd name="T85" fmla="*/ 199 h 1231"/>
                  <a:gd name="T86" fmla="*/ 141 w 1141"/>
                  <a:gd name="T87" fmla="*/ 169 h 1231"/>
                  <a:gd name="T88" fmla="*/ 171 w 1141"/>
                  <a:gd name="T89" fmla="*/ 97 h 1231"/>
                  <a:gd name="T90" fmla="*/ 195 w 1141"/>
                  <a:gd name="T91" fmla="*/ 61 h 1231"/>
                  <a:gd name="T92" fmla="*/ 273 w 1141"/>
                  <a:gd name="T93" fmla="*/ 43 h 1231"/>
                  <a:gd name="T94" fmla="*/ 369 w 1141"/>
                  <a:gd name="T95" fmla="*/ 31 h 1231"/>
                  <a:gd name="T96" fmla="*/ 441 w 1141"/>
                  <a:gd name="T97" fmla="*/ 19 h 1231"/>
                  <a:gd name="T98" fmla="*/ 525 w 1141"/>
                  <a:gd name="T99" fmla="*/ 19 h 1231"/>
                  <a:gd name="T100" fmla="*/ 603 w 1141"/>
                  <a:gd name="T101" fmla="*/ 109 h 1231"/>
                  <a:gd name="T102" fmla="*/ 675 w 1141"/>
                  <a:gd name="T103" fmla="*/ 103 h 1231"/>
                  <a:gd name="T104" fmla="*/ 687 w 1141"/>
                  <a:gd name="T105" fmla="*/ 85 h 1231"/>
                  <a:gd name="T106" fmla="*/ 705 w 1141"/>
                  <a:gd name="T107" fmla="*/ 79 h 1231"/>
                  <a:gd name="T108" fmla="*/ 855 w 1141"/>
                  <a:gd name="T109" fmla="*/ 103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41" h="1231">
                    <a:moveTo>
                      <a:pt x="855" y="103"/>
                    </a:moveTo>
                    <a:cubicBezTo>
                      <a:pt x="862" y="125"/>
                      <a:pt x="878" y="135"/>
                      <a:pt x="885" y="157"/>
                    </a:cubicBezTo>
                    <a:cubicBezTo>
                      <a:pt x="879" y="202"/>
                      <a:pt x="875" y="198"/>
                      <a:pt x="885" y="235"/>
                    </a:cubicBezTo>
                    <a:cubicBezTo>
                      <a:pt x="888" y="247"/>
                      <a:pt x="897" y="271"/>
                      <a:pt x="897" y="271"/>
                    </a:cubicBezTo>
                    <a:cubicBezTo>
                      <a:pt x="905" y="326"/>
                      <a:pt x="927" y="383"/>
                      <a:pt x="975" y="415"/>
                    </a:cubicBezTo>
                    <a:cubicBezTo>
                      <a:pt x="1017" y="478"/>
                      <a:pt x="1025" y="452"/>
                      <a:pt x="1131" y="457"/>
                    </a:cubicBezTo>
                    <a:cubicBezTo>
                      <a:pt x="1133" y="463"/>
                      <a:pt x="1141" y="471"/>
                      <a:pt x="1137" y="475"/>
                    </a:cubicBezTo>
                    <a:cubicBezTo>
                      <a:pt x="1123" y="489"/>
                      <a:pt x="1099" y="488"/>
                      <a:pt x="1083" y="499"/>
                    </a:cubicBezTo>
                    <a:cubicBezTo>
                      <a:pt x="1067" y="522"/>
                      <a:pt x="1071" y="541"/>
                      <a:pt x="1059" y="565"/>
                    </a:cubicBezTo>
                    <a:cubicBezTo>
                      <a:pt x="1049" y="584"/>
                      <a:pt x="1024" y="595"/>
                      <a:pt x="1005" y="601"/>
                    </a:cubicBezTo>
                    <a:cubicBezTo>
                      <a:pt x="992" y="640"/>
                      <a:pt x="986" y="659"/>
                      <a:pt x="945" y="673"/>
                    </a:cubicBezTo>
                    <a:cubicBezTo>
                      <a:pt x="941" y="686"/>
                      <a:pt x="931" y="696"/>
                      <a:pt x="927" y="709"/>
                    </a:cubicBezTo>
                    <a:cubicBezTo>
                      <a:pt x="923" y="723"/>
                      <a:pt x="924" y="737"/>
                      <a:pt x="921" y="751"/>
                    </a:cubicBezTo>
                    <a:cubicBezTo>
                      <a:pt x="920" y="757"/>
                      <a:pt x="917" y="763"/>
                      <a:pt x="915" y="769"/>
                    </a:cubicBezTo>
                    <a:cubicBezTo>
                      <a:pt x="913" y="811"/>
                      <a:pt x="917" y="854"/>
                      <a:pt x="909" y="895"/>
                    </a:cubicBezTo>
                    <a:cubicBezTo>
                      <a:pt x="908" y="901"/>
                      <a:pt x="897" y="898"/>
                      <a:pt x="891" y="901"/>
                    </a:cubicBezTo>
                    <a:cubicBezTo>
                      <a:pt x="870" y="911"/>
                      <a:pt x="856" y="930"/>
                      <a:pt x="837" y="943"/>
                    </a:cubicBezTo>
                    <a:cubicBezTo>
                      <a:pt x="829" y="1030"/>
                      <a:pt x="844" y="1008"/>
                      <a:pt x="789" y="1045"/>
                    </a:cubicBezTo>
                    <a:cubicBezTo>
                      <a:pt x="780" y="1058"/>
                      <a:pt x="768" y="1068"/>
                      <a:pt x="759" y="1081"/>
                    </a:cubicBezTo>
                    <a:cubicBezTo>
                      <a:pt x="739" y="1110"/>
                      <a:pt x="742" y="1144"/>
                      <a:pt x="711" y="1165"/>
                    </a:cubicBezTo>
                    <a:cubicBezTo>
                      <a:pt x="692" y="1194"/>
                      <a:pt x="660" y="1220"/>
                      <a:pt x="627" y="1231"/>
                    </a:cubicBezTo>
                    <a:cubicBezTo>
                      <a:pt x="597" y="1229"/>
                      <a:pt x="567" y="1228"/>
                      <a:pt x="537" y="1225"/>
                    </a:cubicBezTo>
                    <a:cubicBezTo>
                      <a:pt x="529" y="1224"/>
                      <a:pt x="518" y="1225"/>
                      <a:pt x="513" y="1219"/>
                    </a:cubicBezTo>
                    <a:cubicBezTo>
                      <a:pt x="489" y="1191"/>
                      <a:pt x="495" y="1147"/>
                      <a:pt x="489" y="1111"/>
                    </a:cubicBezTo>
                    <a:cubicBezTo>
                      <a:pt x="485" y="1089"/>
                      <a:pt x="475" y="1067"/>
                      <a:pt x="471" y="1045"/>
                    </a:cubicBezTo>
                    <a:cubicBezTo>
                      <a:pt x="469" y="993"/>
                      <a:pt x="465" y="941"/>
                      <a:pt x="465" y="889"/>
                    </a:cubicBezTo>
                    <a:cubicBezTo>
                      <a:pt x="465" y="869"/>
                      <a:pt x="465" y="848"/>
                      <a:pt x="471" y="829"/>
                    </a:cubicBezTo>
                    <a:cubicBezTo>
                      <a:pt x="475" y="815"/>
                      <a:pt x="495" y="793"/>
                      <a:pt x="495" y="793"/>
                    </a:cubicBezTo>
                    <a:cubicBezTo>
                      <a:pt x="480" y="747"/>
                      <a:pt x="469" y="733"/>
                      <a:pt x="441" y="697"/>
                    </a:cubicBezTo>
                    <a:cubicBezTo>
                      <a:pt x="432" y="686"/>
                      <a:pt x="417" y="661"/>
                      <a:pt x="417" y="661"/>
                    </a:cubicBezTo>
                    <a:cubicBezTo>
                      <a:pt x="420" y="639"/>
                      <a:pt x="434" y="605"/>
                      <a:pt x="423" y="583"/>
                    </a:cubicBezTo>
                    <a:cubicBezTo>
                      <a:pt x="420" y="577"/>
                      <a:pt x="417" y="569"/>
                      <a:pt x="411" y="565"/>
                    </a:cubicBezTo>
                    <a:cubicBezTo>
                      <a:pt x="400" y="558"/>
                      <a:pt x="375" y="553"/>
                      <a:pt x="375" y="553"/>
                    </a:cubicBezTo>
                    <a:cubicBezTo>
                      <a:pt x="352" y="518"/>
                      <a:pt x="331" y="536"/>
                      <a:pt x="297" y="547"/>
                    </a:cubicBezTo>
                    <a:cubicBezTo>
                      <a:pt x="293" y="553"/>
                      <a:pt x="288" y="559"/>
                      <a:pt x="285" y="565"/>
                    </a:cubicBezTo>
                    <a:cubicBezTo>
                      <a:pt x="282" y="571"/>
                      <a:pt x="285" y="581"/>
                      <a:pt x="279" y="583"/>
                    </a:cubicBezTo>
                    <a:cubicBezTo>
                      <a:pt x="269" y="586"/>
                      <a:pt x="259" y="580"/>
                      <a:pt x="249" y="577"/>
                    </a:cubicBezTo>
                    <a:cubicBezTo>
                      <a:pt x="206" y="565"/>
                      <a:pt x="168" y="559"/>
                      <a:pt x="123" y="553"/>
                    </a:cubicBezTo>
                    <a:cubicBezTo>
                      <a:pt x="101" y="539"/>
                      <a:pt x="103" y="525"/>
                      <a:pt x="81" y="511"/>
                    </a:cubicBezTo>
                    <a:cubicBezTo>
                      <a:pt x="71" y="482"/>
                      <a:pt x="58" y="462"/>
                      <a:pt x="33" y="445"/>
                    </a:cubicBezTo>
                    <a:cubicBezTo>
                      <a:pt x="0" y="395"/>
                      <a:pt x="36" y="353"/>
                      <a:pt x="51" y="307"/>
                    </a:cubicBezTo>
                    <a:cubicBezTo>
                      <a:pt x="62" y="170"/>
                      <a:pt x="34" y="258"/>
                      <a:pt x="75" y="217"/>
                    </a:cubicBezTo>
                    <a:cubicBezTo>
                      <a:pt x="80" y="212"/>
                      <a:pt x="81" y="204"/>
                      <a:pt x="87" y="199"/>
                    </a:cubicBezTo>
                    <a:cubicBezTo>
                      <a:pt x="103" y="186"/>
                      <a:pt x="141" y="169"/>
                      <a:pt x="141" y="169"/>
                    </a:cubicBezTo>
                    <a:cubicBezTo>
                      <a:pt x="149" y="144"/>
                      <a:pt x="158" y="120"/>
                      <a:pt x="171" y="97"/>
                    </a:cubicBezTo>
                    <a:cubicBezTo>
                      <a:pt x="178" y="84"/>
                      <a:pt x="181" y="66"/>
                      <a:pt x="195" y="61"/>
                    </a:cubicBezTo>
                    <a:cubicBezTo>
                      <a:pt x="244" y="45"/>
                      <a:pt x="218" y="51"/>
                      <a:pt x="273" y="43"/>
                    </a:cubicBezTo>
                    <a:cubicBezTo>
                      <a:pt x="320" y="27"/>
                      <a:pt x="268" y="43"/>
                      <a:pt x="369" y="31"/>
                    </a:cubicBezTo>
                    <a:cubicBezTo>
                      <a:pt x="393" y="28"/>
                      <a:pt x="441" y="19"/>
                      <a:pt x="441" y="19"/>
                    </a:cubicBezTo>
                    <a:cubicBezTo>
                      <a:pt x="469" y="0"/>
                      <a:pt x="494" y="9"/>
                      <a:pt x="525" y="19"/>
                    </a:cubicBezTo>
                    <a:cubicBezTo>
                      <a:pt x="556" y="65"/>
                      <a:pt x="542" y="89"/>
                      <a:pt x="603" y="109"/>
                    </a:cubicBezTo>
                    <a:cubicBezTo>
                      <a:pt x="627" y="107"/>
                      <a:pt x="652" y="110"/>
                      <a:pt x="675" y="103"/>
                    </a:cubicBezTo>
                    <a:cubicBezTo>
                      <a:pt x="682" y="101"/>
                      <a:pt x="681" y="90"/>
                      <a:pt x="687" y="85"/>
                    </a:cubicBezTo>
                    <a:cubicBezTo>
                      <a:pt x="692" y="81"/>
                      <a:pt x="699" y="81"/>
                      <a:pt x="705" y="79"/>
                    </a:cubicBezTo>
                    <a:cubicBezTo>
                      <a:pt x="759" y="86"/>
                      <a:pt x="800" y="103"/>
                      <a:pt x="855" y="10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reeform 174"/>
              <p:cNvSpPr>
                <a:spLocks/>
              </p:cNvSpPr>
              <p:nvPr/>
            </p:nvSpPr>
            <p:spPr bwMode="auto">
              <a:xfrm>
                <a:off x="3437" y="1120"/>
                <a:ext cx="2019" cy="2607"/>
              </a:xfrm>
              <a:custGeom>
                <a:avLst/>
                <a:gdLst>
                  <a:gd name="T0" fmla="*/ 24 w 2202"/>
                  <a:gd name="T1" fmla="*/ 254 h 2843"/>
                  <a:gd name="T2" fmla="*/ 54 w 2202"/>
                  <a:gd name="T3" fmla="*/ 470 h 2843"/>
                  <a:gd name="T4" fmla="*/ 108 w 2202"/>
                  <a:gd name="T5" fmla="*/ 608 h 2843"/>
                  <a:gd name="T6" fmla="*/ 234 w 2202"/>
                  <a:gd name="T7" fmla="*/ 554 h 2843"/>
                  <a:gd name="T8" fmla="*/ 444 w 2202"/>
                  <a:gd name="T9" fmla="*/ 596 h 2843"/>
                  <a:gd name="T10" fmla="*/ 606 w 2202"/>
                  <a:gd name="T11" fmla="*/ 746 h 2843"/>
                  <a:gd name="T12" fmla="*/ 774 w 2202"/>
                  <a:gd name="T13" fmla="*/ 1148 h 2843"/>
                  <a:gd name="T14" fmla="*/ 948 w 2202"/>
                  <a:gd name="T15" fmla="*/ 1346 h 2843"/>
                  <a:gd name="T16" fmla="*/ 924 w 2202"/>
                  <a:gd name="T17" fmla="*/ 1238 h 2843"/>
                  <a:gd name="T18" fmla="*/ 1068 w 2202"/>
                  <a:gd name="T19" fmla="*/ 1448 h 2843"/>
                  <a:gd name="T20" fmla="*/ 1368 w 2202"/>
                  <a:gd name="T21" fmla="*/ 1568 h 2843"/>
                  <a:gd name="T22" fmla="*/ 1452 w 2202"/>
                  <a:gd name="T23" fmla="*/ 1742 h 2843"/>
                  <a:gd name="T24" fmla="*/ 1488 w 2202"/>
                  <a:gd name="T25" fmla="*/ 1874 h 2843"/>
                  <a:gd name="T26" fmla="*/ 1542 w 2202"/>
                  <a:gd name="T27" fmla="*/ 1928 h 2843"/>
                  <a:gd name="T28" fmla="*/ 1632 w 2202"/>
                  <a:gd name="T29" fmla="*/ 2462 h 2843"/>
                  <a:gd name="T30" fmla="*/ 1680 w 2202"/>
                  <a:gd name="T31" fmla="*/ 2768 h 2843"/>
                  <a:gd name="T32" fmla="*/ 1680 w 2202"/>
                  <a:gd name="T33" fmla="*/ 2744 h 2843"/>
                  <a:gd name="T34" fmla="*/ 1764 w 2202"/>
                  <a:gd name="T35" fmla="*/ 2606 h 2843"/>
                  <a:gd name="T36" fmla="*/ 1956 w 2202"/>
                  <a:gd name="T37" fmla="*/ 2252 h 2843"/>
                  <a:gd name="T38" fmla="*/ 2118 w 2202"/>
                  <a:gd name="T39" fmla="*/ 2066 h 2843"/>
                  <a:gd name="T40" fmla="*/ 2202 w 2202"/>
                  <a:gd name="T41" fmla="*/ 1814 h 2843"/>
                  <a:gd name="T42" fmla="*/ 2010 w 2202"/>
                  <a:gd name="T43" fmla="*/ 1736 h 2843"/>
                  <a:gd name="T44" fmla="*/ 1920 w 2202"/>
                  <a:gd name="T45" fmla="*/ 1664 h 2843"/>
                  <a:gd name="T46" fmla="*/ 1662 w 2202"/>
                  <a:gd name="T47" fmla="*/ 1526 h 2843"/>
                  <a:gd name="T48" fmla="*/ 1410 w 2202"/>
                  <a:gd name="T49" fmla="*/ 1532 h 2843"/>
                  <a:gd name="T50" fmla="*/ 1314 w 2202"/>
                  <a:gd name="T51" fmla="*/ 1370 h 2843"/>
                  <a:gd name="T52" fmla="*/ 1164 w 2202"/>
                  <a:gd name="T53" fmla="*/ 1364 h 2843"/>
                  <a:gd name="T54" fmla="*/ 1338 w 2202"/>
                  <a:gd name="T55" fmla="*/ 1208 h 2843"/>
                  <a:gd name="T56" fmla="*/ 1446 w 2202"/>
                  <a:gd name="T57" fmla="*/ 1376 h 2843"/>
                  <a:gd name="T58" fmla="*/ 1440 w 2202"/>
                  <a:gd name="T59" fmla="*/ 1286 h 2843"/>
                  <a:gd name="T60" fmla="*/ 1548 w 2202"/>
                  <a:gd name="T61" fmla="*/ 1046 h 2843"/>
                  <a:gd name="T62" fmla="*/ 1650 w 2202"/>
                  <a:gd name="T63" fmla="*/ 896 h 2843"/>
                  <a:gd name="T64" fmla="*/ 1806 w 2202"/>
                  <a:gd name="T65" fmla="*/ 860 h 2843"/>
                  <a:gd name="T66" fmla="*/ 1734 w 2202"/>
                  <a:gd name="T67" fmla="*/ 710 h 2843"/>
                  <a:gd name="T68" fmla="*/ 1584 w 2202"/>
                  <a:gd name="T69" fmla="*/ 596 h 2843"/>
                  <a:gd name="T70" fmla="*/ 1416 w 2202"/>
                  <a:gd name="T71" fmla="*/ 578 h 2843"/>
                  <a:gd name="T72" fmla="*/ 1434 w 2202"/>
                  <a:gd name="T73" fmla="*/ 758 h 2843"/>
                  <a:gd name="T74" fmla="*/ 1326 w 2202"/>
                  <a:gd name="T75" fmla="*/ 686 h 2843"/>
                  <a:gd name="T76" fmla="*/ 1170 w 2202"/>
                  <a:gd name="T77" fmla="*/ 548 h 2843"/>
                  <a:gd name="T78" fmla="*/ 1236 w 2202"/>
                  <a:gd name="T79" fmla="*/ 416 h 2843"/>
                  <a:gd name="T80" fmla="*/ 1314 w 2202"/>
                  <a:gd name="T81" fmla="*/ 392 h 2843"/>
                  <a:gd name="T82" fmla="*/ 1404 w 2202"/>
                  <a:gd name="T83" fmla="*/ 272 h 2843"/>
                  <a:gd name="T84" fmla="*/ 1518 w 2202"/>
                  <a:gd name="T85" fmla="*/ 428 h 2843"/>
                  <a:gd name="T86" fmla="*/ 1620 w 2202"/>
                  <a:gd name="T87" fmla="*/ 482 h 2843"/>
                  <a:gd name="T88" fmla="*/ 1602 w 2202"/>
                  <a:gd name="T89" fmla="*/ 302 h 2843"/>
                  <a:gd name="T90" fmla="*/ 1380 w 2202"/>
                  <a:gd name="T91" fmla="*/ 134 h 2843"/>
                  <a:gd name="T92" fmla="*/ 1242 w 2202"/>
                  <a:gd name="T93" fmla="*/ 50 h 2843"/>
                  <a:gd name="T94" fmla="*/ 1272 w 2202"/>
                  <a:gd name="T95" fmla="*/ 248 h 2843"/>
                  <a:gd name="T96" fmla="*/ 1122 w 2202"/>
                  <a:gd name="T97" fmla="*/ 164 h 2843"/>
                  <a:gd name="T98" fmla="*/ 1014 w 2202"/>
                  <a:gd name="T99" fmla="*/ 296 h 2843"/>
                  <a:gd name="T100" fmla="*/ 960 w 2202"/>
                  <a:gd name="T101" fmla="*/ 110 h 2843"/>
                  <a:gd name="T102" fmla="*/ 762 w 2202"/>
                  <a:gd name="T103" fmla="*/ 44 h 2843"/>
                  <a:gd name="T104" fmla="*/ 666 w 2202"/>
                  <a:gd name="T105" fmla="*/ 170 h 2843"/>
                  <a:gd name="T106" fmla="*/ 732 w 2202"/>
                  <a:gd name="T107" fmla="*/ 164 h 2843"/>
                  <a:gd name="T108" fmla="*/ 834 w 2202"/>
                  <a:gd name="T109" fmla="*/ 272 h 2843"/>
                  <a:gd name="T110" fmla="*/ 558 w 2202"/>
                  <a:gd name="T111" fmla="*/ 206 h 2843"/>
                  <a:gd name="T112" fmla="*/ 366 w 2202"/>
                  <a:gd name="T113" fmla="*/ 218 h 2843"/>
                  <a:gd name="T114" fmla="*/ 138 w 2202"/>
                  <a:gd name="T115" fmla="*/ 164 h 2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02" h="2843">
                    <a:moveTo>
                      <a:pt x="138" y="164"/>
                    </a:moveTo>
                    <a:cubicBezTo>
                      <a:pt x="124" y="169"/>
                      <a:pt x="107" y="166"/>
                      <a:pt x="96" y="176"/>
                    </a:cubicBezTo>
                    <a:cubicBezTo>
                      <a:pt x="80" y="190"/>
                      <a:pt x="72" y="212"/>
                      <a:pt x="60" y="230"/>
                    </a:cubicBezTo>
                    <a:cubicBezTo>
                      <a:pt x="52" y="242"/>
                      <a:pt x="24" y="254"/>
                      <a:pt x="24" y="254"/>
                    </a:cubicBezTo>
                    <a:cubicBezTo>
                      <a:pt x="0" y="289"/>
                      <a:pt x="25" y="298"/>
                      <a:pt x="36" y="332"/>
                    </a:cubicBezTo>
                    <a:cubicBezTo>
                      <a:pt x="8" y="373"/>
                      <a:pt x="17" y="354"/>
                      <a:pt x="6" y="386"/>
                    </a:cubicBezTo>
                    <a:cubicBezTo>
                      <a:pt x="15" y="414"/>
                      <a:pt x="25" y="414"/>
                      <a:pt x="48" y="398"/>
                    </a:cubicBezTo>
                    <a:cubicBezTo>
                      <a:pt x="73" y="415"/>
                      <a:pt x="83" y="447"/>
                      <a:pt x="54" y="470"/>
                    </a:cubicBezTo>
                    <a:cubicBezTo>
                      <a:pt x="44" y="478"/>
                      <a:pt x="29" y="481"/>
                      <a:pt x="18" y="488"/>
                    </a:cubicBezTo>
                    <a:cubicBezTo>
                      <a:pt x="8" y="518"/>
                      <a:pt x="10" y="555"/>
                      <a:pt x="42" y="566"/>
                    </a:cubicBezTo>
                    <a:cubicBezTo>
                      <a:pt x="50" y="590"/>
                      <a:pt x="60" y="600"/>
                      <a:pt x="84" y="608"/>
                    </a:cubicBezTo>
                    <a:cubicBezTo>
                      <a:pt x="84" y="608"/>
                      <a:pt x="108" y="560"/>
                      <a:pt x="108" y="608"/>
                    </a:cubicBezTo>
                    <a:cubicBezTo>
                      <a:pt x="108" y="621"/>
                      <a:pt x="96" y="644"/>
                      <a:pt x="96" y="644"/>
                    </a:cubicBezTo>
                    <a:cubicBezTo>
                      <a:pt x="111" y="688"/>
                      <a:pt x="113" y="687"/>
                      <a:pt x="150" y="662"/>
                    </a:cubicBezTo>
                    <a:cubicBezTo>
                      <a:pt x="168" y="635"/>
                      <a:pt x="190" y="631"/>
                      <a:pt x="216" y="614"/>
                    </a:cubicBezTo>
                    <a:cubicBezTo>
                      <a:pt x="231" y="570"/>
                      <a:pt x="225" y="590"/>
                      <a:pt x="234" y="554"/>
                    </a:cubicBezTo>
                    <a:cubicBezTo>
                      <a:pt x="268" y="565"/>
                      <a:pt x="302" y="559"/>
                      <a:pt x="336" y="548"/>
                    </a:cubicBezTo>
                    <a:cubicBezTo>
                      <a:pt x="356" y="550"/>
                      <a:pt x="377" y="546"/>
                      <a:pt x="396" y="554"/>
                    </a:cubicBezTo>
                    <a:cubicBezTo>
                      <a:pt x="404" y="557"/>
                      <a:pt x="402" y="572"/>
                      <a:pt x="408" y="578"/>
                    </a:cubicBezTo>
                    <a:cubicBezTo>
                      <a:pt x="417" y="587"/>
                      <a:pt x="433" y="589"/>
                      <a:pt x="444" y="596"/>
                    </a:cubicBezTo>
                    <a:cubicBezTo>
                      <a:pt x="464" y="626"/>
                      <a:pt x="450" y="610"/>
                      <a:pt x="492" y="638"/>
                    </a:cubicBezTo>
                    <a:cubicBezTo>
                      <a:pt x="498" y="642"/>
                      <a:pt x="510" y="650"/>
                      <a:pt x="510" y="650"/>
                    </a:cubicBezTo>
                    <a:cubicBezTo>
                      <a:pt x="543" y="700"/>
                      <a:pt x="524" y="676"/>
                      <a:pt x="570" y="722"/>
                    </a:cubicBezTo>
                    <a:cubicBezTo>
                      <a:pt x="580" y="732"/>
                      <a:pt x="606" y="746"/>
                      <a:pt x="606" y="746"/>
                    </a:cubicBezTo>
                    <a:cubicBezTo>
                      <a:pt x="620" y="789"/>
                      <a:pt x="607" y="775"/>
                      <a:pt x="636" y="794"/>
                    </a:cubicBezTo>
                    <a:cubicBezTo>
                      <a:pt x="651" y="838"/>
                      <a:pt x="678" y="861"/>
                      <a:pt x="690" y="908"/>
                    </a:cubicBezTo>
                    <a:cubicBezTo>
                      <a:pt x="686" y="969"/>
                      <a:pt x="654" y="1048"/>
                      <a:pt x="714" y="1088"/>
                    </a:cubicBezTo>
                    <a:cubicBezTo>
                      <a:pt x="729" y="1110"/>
                      <a:pt x="752" y="1133"/>
                      <a:pt x="774" y="1148"/>
                    </a:cubicBezTo>
                    <a:cubicBezTo>
                      <a:pt x="793" y="1176"/>
                      <a:pt x="798" y="1198"/>
                      <a:pt x="828" y="1208"/>
                    </a:cubicBezTo>
                    <a:cubicBezTo>
                      <a:pt x="836" y="1232"/>
                      <a:pt x="846" y="1244"/>
                      <a:pt x="864" y="1262"/>
                    </a:cubicBezTo>
                    <a:cubicBezTo>
                      <a:pt x="881" y="1312"/>
                      <a:pt x="865" y="1291"/>
                      <a:pt x="912" y="1322"/>
                    </a:cubicBezTo>
                    <a:cubicBezTo>
                      <a:pt x="924" y="1330"/>
                      <a:pt x="948" y="1346"/>
                      <a:pt x="948" y="1346"/>
                    </a:cubicBezTo>
                    <a:cubicBezTo>
                      <a:pt x="939" y="1311"/>
                      <a:pt x="928" y="1291"/>
                      <a:pt x="906" y="1262"/>
                    </a:cubicBezTo>
                    <a:cubicBezTo>
                      <a:pt x="898" y="1238"/>
                      <a:pt x="886" y="1233"/>
                      <a:pt x="894" y="1208"/>
                    </a:cubicBezTo>
                    <a:cubicBezTo>
                      <a:pt x="898" y="1214"/>
                      <a:pt x="901" y="1221"/>
                      <a:pt x="906" y="1226"/>
                    </a:cubicBezTo>
                    <a:cubicBezTo>
                      <a:pt x="911" y="1231"/>
                      <a:pt x="919" y="1232"/>
                      <a:pt x="924" y="1238"/>
                    </a:cubicBezTo>
                    <a:cubicBezTo>
                      <a:pt x="928" y="1243"/>
                      <a:pt x="926" y="1251"/>
                      <a:pt x="930" y="1256"/>
                    </a:cubicBezTo>
                    <a:cubicBezTo>
                      <a:pt x="939" y="1269"/>
                      <a:pt x="949" y="1281"/>
                      <a:pt x="960" y="1292"/>
                    </a:cubicBezTo>
                    <a:cubicBezTo>
                      <a:pt x="977" y="1309"/>
                      <a:pt x="994" y="1319"/>
                      <a:pt x="1008" y="1340"/>
                    </a:cubicBezTo>
                    <a:cubicBezTo>
                      <a:pt x="1016" y="1378"/>
                      <a:pt x="1026" y="1432"/>
                      <a:pt x="1068" y="1448"/>
                    </a:cubicBezTo>
                    <a:cubicBezTo>
                      <a:pt x="1099" y="1460"/>
                      <a:pt x="1142" y="1459"/>
                      <a:pt x="1170" y="1478"/>
                    </a:cubicBezTo>
                    <a:cubicBezTo>
                      <a:pt x="1206" y="1502"/>
                      <a:pt x="1218" y="1506"/>
                      <a:pt x="1260" y="1514"/>
                    </a:cubicBezTo>
                    <a:cubicBezTo>
                      <a:pt x="1283" y="1530"/>
                      <a:pt x="1307" y="1545"/>
                      <a:pt x="1332" y="1556"/>
                    </a:cubicBezTo>
                    <a:cubicBezTo>
                      <a:pt x="1344" y="1561"/>
                      <a:pt x="1368" y="1568"/>
                      <a:pt x="1368" y="1568"/>
                    </a:cubicBezTo>
                    <a:cubicBezTo>
                      <a:pt x="1410" y="1632"/>
                      <a:pt x="1391" y="1624"/>
                      <a:pt x="1470" y="1634"/>
                    </a:cubicBezTo>
                    <a:cubicBezTo>
                      <a:pt x="1474" y="1646"/>
                      <a:pt x="1478" y="1658"/>
                      <a:pt x="1482" y="1670"/>
                    </a:cubicBezTo>
                    <a:cubicBezTo>
                      <a:pt x="1484" y="1676"/>
                      <a:pt x="1488" y="1688"/>
                      <a:pt x="1488" y="1688"/>
                    </a:cubicBezTo>
                    <a:cubicBezTo>
                      <a:pt x="1482" y="1697"/>
                      <a:pt x="1461" y="1728"/>
                      <a:pt x="1452" y="1742"/>
                    </a:cubicBezTo>
                    <a:cubicBezTo>
                      <a:pt x="1445" y="1753"/>
                      <a:pt x="1444" y="1766"/>
                      <a:pt x="1440" y="1778"/>
                    </a:cubicBezTo>
                    <a:cubicBezTo>
                      <a:pt x="1438" y="1784"/>
                      <a:pt x="1434" y="1796"/>
                      <a:pt x="1434" y="1796"/>
                    </a:cubicBezTo>
                    <a:cubicBezTo>
                      <a:pt x="1451" y="1846"/>
                      <a:pt x="1439" y="1821"/>
                      <a:pt x="1470" y="1868"/>
                    </a:cubicBezTo>
                    <a:cubicBezTo>
                      <a:pt x="1474" y="1873"/>
                      <a:pt x="1482" y="1871"/>
                      <a:pt x="1488" y="1874"/>
                    </a:cubicBezTo>
                    <a:cubicBezTo>
                      <a:pt x="1494" y="1877"/>
                      <a:pt x="1500" y="1882"/>
                      <a:pt x="1506" y="1886"/>
                    </a:cubicBezTo>
                    <a:cubicBezTo>
                      <a:pt x="1510" y="1892"/>
                      <a:pt x="1512" y="1899"/>
                      <a:pt x="1518" y="1904"/>
                    </a:cubicBezTo>
                    <a:cubicBezTo>
                      <a:pt x="1523" y="1908"/>
                      <a:pt x="1532" y="1906"/>
                      <a:pt x="1536" y="1910"/>
                    </a:cubicBezTo>
                    <a:cubicBezTo>
                      <a:pt x="1540" y="1914"/>
                      <a:pt x="1539" y="1922"/>
                      <a:pt x="1542" y="1928"/>
                    </a:cubicBezTo>
                    <a:cubicBezTo>
                      <a:pt x="1561" y="1963"/>
                      <a:pt x="1582" y="1981"/>
                      <a:pt x="1620" y="1994"/>
                    </a:cubicBezTo>
                    <a:cubicBezTo>
                      <a:pt x="1652" y="2042"/>
                      <a:pt x="1621" y="2107"/>
                      <a:pt x="1614" y="2162"/>
                    </a:cubicBezTo>
                    <a:cubicBezTo>
                      <a:pt x="1616" y="2250"/>
                      <a:pt x="1615" y="2338"/>
                      <a:pt x="1620" y="2426"/>
                    </a:cubicBezTo>
                    <a:cubicBezTo>
                      <a:pt x="1621" y="2439"/>
                      <a:pt x="1632" y="2462"/>
                      <a:pt x="1632" y="2462"/>
                    </a:cubicBezTo>
                    <a:cubicBezTo>
                      <a:pt x="1628" y="2522"/>
                      <a:pt x="1628" y="2563"/>
                      <a:pt x="1614" y="2618"/>
                    </a:cubicBezTo>
                    <a:cubicBezTo>
                      <a:pt x="1618" y="2654"/>
                      <a:pt x="1605" y="2697"/>
                      <a:pt x="1626" y="2726"/>
                    </a:cubicBezTo>
                    <a:cubicBezTo>
                      <a:pt x="1634" y="2737"/>
                      <a:pt x="1654" y="2730"/>
                      <a:pt x="1668" y="2732"/>
                    </a:cubicBezTo>
                    <a:cubicBezTo>
                      <a:pt x="1672" y="2744"/>
                      <a:pt x="1676" y="2756"/>
                      <a:pt x="1680" y="2768"/>
                    </a:cubicBezTo>
                    <a:cubicBezTo>
                      <a:pt x="1682" y="2774"/>
                      <a:pt x="1686" y="2786"/>
                      <a:pt x="1686" y="2786"/>
                    </a:cubicBezTo>
                    <a:cubicBezTo>
                      <a:pt x="1694" y="2843"/>
                      <a:pt x="1696" y="2832"/>
                      <a:pt x="1752" y="2840"/>
                    </a:cubicBezTo>
                    <a:cubicBezTo>
                      <a:pt x="1799" y="2831"/>
                      <a:pt x="1780" y="2834"/>
                      <a:pt x="1770" y="2792"/>
                    </a:cubicBezTo>
                    <a:cubicBezTo>
                      <a:pt x="1788" y="2738"/>
                      <a:pt x="1713" y="2747"/>
                      <a:pt x="1680" y="2744"/>
                    </a:cubicBezTo>
                    <a:cubicBezTo>
                      <a:pt x="1690" y="2713"/>
                      <a:pt x="1678" y="2735"/>
                      <a:pt x="1704" y="2720"/>
                    </a:cubicBezTo>
                    <a:cubicBezTo>
                      <a:pt x="1717" y="2713"/>
                      <a:pt x="1740" y="2696"/>
                      <a:pt x="1740" y="2696"/>
                    </a:cubicBezTo>
                    <a:cubicBezTo>
                      <a:pt x="1743" y="2679"/>
                      <a:pt x="1747" y="2659"/>
                      <a:pt x="1752" y="2642"/>
                    </a:cubicBezTo>
                    <a:cubicBezTo>
                      <a:pt x="1756" y="2630"/>
                      <a:pt x="1764" y="2606"/>
                      <a:pt x="1764" y="2606"/>
                    </a:cubicBezTo>
                    <a:cubicBezTo>
                      <a:pt x="1766" y="2560"/>
                      <a:pt x="1766" y="2514"/>
                      <a:pt x="1770" y="2468"/>
                    </a:cubicBezTo>
                    <a:cubicBezTo>
                      <a:pt x="1774" y="2422"/>
                      <a:pt x="1853" y="2417"/>
                      <a:pt x="1884" y="2396"/>
                    </a:cubicBezTo>
                    <a:cubicBezTo>
                      <a:pt x="1898" y="2353"/>
                      <a:pt x="1923" y="2314"/>
                      <a:pt x="1938" y="2270"/>
                    </a:cubicBezTo>
                    <a:cubicBezTo>
                      <a:pt x="1941" y="2262"/>
                      <a:pt x="1951" y="2259"/>
                      <a:pt x="1956" y="2252"/>
                    </a:cubicBezTo>
                    <a:cubicBezTo>
                      <a:pt x="1965" y="2241"/>
                      <a:pt x="1972" y="2228"/>
                      <a:pt x="1980" y="2216"/>
                    </a:cubicBezTo>
                    <a:cubicBezTo>
                      <a:pt x="1993" y="2196"/>
                      <a:pt x="1996" y="2182"/>
                      <a:pt x="2016" y="2168"/>
                    </a:cubicBezTo>
                    <a:cubicBezTo>
                      <a:pt x="2028" y="2133"/>
                      <a:pt x="2059" y="2121"/>
                      <a:pt x="2088" y="2102"/>
                    </a:cubicBezTo>
                    <a:cubicBezTo>
                      <a:pt x="2097" y="2089"/>
                      <a:pt x="2109" y="2079"/>
                      <a:pt x="2118" y="2066"/>
                    </a:cubicBezTo>
                    <a:cubicBezTo>
                      <a:pt x="2125" y="2055"/>
                      <a:pt x="2129" y="2041"/>
                      <a:pt x="2136" y="2030"/>
                    </a:cubicBezTo>
                    <a:cubicBezTo>
                      <a:pt x="2148" y="1981"/>
                      <a:pt x="2162" y="1934"/>
                      <a:pt x="2178" y="1886"/>
                    </a:cubicBezTo>
                    <a:cubicBezTo>
                      <a:pt x="2184" y="1868"/>
                      <a:pt x="2190" y="1850"/>
                      <a:pt x="2196" y="1832"/>
                    </a:cubicBezTo>
                    <a:cubicBezTo>
                      <a:pt x="2198" y="1826"/>
                      <a:pt x="2202" y="1814"/>
                      <a:pt x="2202" y="1814"/>
                    </a:cubicBezTo>
                    <a:cubicBezTo>
                      <a:pt x="2192" y="1793"/>
                      <a:pt x="2175" y="1778"/>
                      <a:pt x="2154" y="1766"/>
                    </a:cubicBezTo>
                    <a:cubicBezTo>
                      <a:pt x="2143" y="1760"/>
                      <a:pt x="2129" y="1761"/>
                      <a:pt x="2118" y="1754"/>
                    </a:cubicBezTo>
                    <a:cubicBezTo>
                      <a:pt x="2112" y="1750"/>
                      <a:pt x="2107" y="1743"/>
                      <a:pt x="2100" y="1742"/>
                    </a:cubicBezTo>
                    <a:cubicBezTo>
                      <a:pt x="2070" y="1737"/>
                      <a:pt x="2040" y="1738"/>
                      <a:pt x="2010" y="1736"/>
                    </a:cubicBezTo>
                    <a:cubicBezTo>
                      <a:pt x="2006" y="1730"/>
                      <a:pt x="2004" y="1723"/>
                      <a:pt x="1998" y="1718"/>
                    </a:cubicBezTo>
                    <a:cubicBezTo>
                      <a:pt x="1993" y="1714"/>
                      <a:pt x="1984" y="1716"/>
                      <a:pt x="1980" y="1712"/>
                    </a:cubicBezTo>
                    <a:cubicBezTo>
                      <a:pt x="1970" y="1702"/>
                      <a:pt x="1964" y="1688"/>
                      <a:pt x="1956" y="1676"/>
                    </a:cubicBezTo>
                    <a:cubicBezTo>
                      <a:pt x="1949" y="1665"/>
                      <a:pt x="1920" y="1664"/>
                      <a:pt x="1920" y="1664"/>
                    </a:cubicBezTo>
                    <a:cubicBezTo>
                      <a:pt x="1904" y="1616"/>
                      <a:pt x="1928" y="1672"/>
                      <a:pt x="1896" y="1640"/>
                    </a:cubicBezTo>
                    <a:cubicBezTo>
                      <a:pt x="1892" y="1636"/>
                      <a:pt x="1894" y="1626"/>
                      <a:pt x="1890" y="1622"/>
                    </a:cubicBezTo>
                    <a:cubicBezTo>
                      <a:pt x="1879" y="1611"/>
                      <a:pt x="1850" y="1606"/>
                      <a:pt x="1836" y="1598"/>
                    </a:cubicBezTo>
                    <a:cubicBezTo>
                      <a:pt x="1771" y="1562"/>
                      <a:pt x="1739" y="1536"/>
                      <a:pt x="1662" y="1526"/>
                    </a:cubicBezTo>
                    <a:cubicBezTo>
                      <a:pt x="1626" y="1528"/>
                      <a:pt x="1590" y="1528"/>
                      <a:pt x="1554" y="1532"/>
                    </a:cubicBezTo>
                    <a:cubicBezTo>
                      <a:pt x="1541" y="1534"/>
                      <a:pt x="1530" y="1540"/>
                      <a:pt x="1518" y="1544"/>
                    </a:cubicBezTo>
                    <a:cubicBezTo>
                      <a:pt x="1512" y="1546"/>
                      <a:pt x="1500" y="1550"/>
                      <a:pt x="1500" y="1550"/>
                    </a:cubicBezTo>
                    <a:cubicBezTo>
                      <a:pt x="1469" y="1546"/>
                      <a:pt x="1440" y="1542"/>
                      <a:pt x="1410" y="1532"/>
                    </a:cubicBezTo>
                    <a:cubicBezTo>
                      <a:pt x="1379" y="1501"/>
                      <a:pt x="1395" y="1522"/>
                      <a:pt x="1374" y="1460"/>
                    </a:cubicBezTo>
                    <a:cubicBezTo>
                      <a:pt x="1371" y="1452"/>
                      <a:pt x="1358" y="1457"/>
                      <a:pt x="1350" y="1454"/>
                    </a:cubicBezTo>
                    <a:cubicBezTo>
                      <a:pt x="1342" y="1451"/>
                      <a:pt x="1334" y="1446"/>
                      <a:pt x="1326" y="1442"/>
                    </a:cubicBezTo>
                    <a:cubicBezTo>
                      <a:pt x="1315" y="1410"/>
                      <a:pt x="1334" y="1400"/>
                      <a:pt x="1314" y="1370"/>
                    </a:cubicBezTo>
                    <a:cubicBezTo>
                      <a:pt x="1292" y="1372"/>
                      <a:pt x="1268" y="1366"/>
                      <a:pt x="1248" y="1376"/>
                    </a:cubicBezTo>
                    <a:cubicBezTo>
                      <a:pt x="1241" y="1380"/>
                      <a:pt x="1262" y="1400"/>
                      <a:pt x="1254" y="1400"/>
                    </a:cubicBezTo>
                    <a:cubicBezTo>
                      <a:pt x="1240" y="1400"/>
                      <a:pt x="1232" y="1381"/>
                      <a:pt x="1218" y="1376"/>
                    </a:cubicBezTo>
                    <a:cubicBezTo>
                      <a:pt x="1188" y="1366"/>
                      <a:pt x="1206" y="1371"/>
                      <a:pt x="1164" y="1364"/>
                    </a:cubicBezTo>
                    <a:cubicBezTo>
                      <a:pt x="1155" y="1337"/>
                      <a:pt x="1143" y="1321"/>
                      <a:pt x="1158" y="1292"/>
                    </a:cubicBezTo>
                    <a:cubicBezTo>
                      <a:pt x="1164" y="1280"/>
                      <a:pt x="1208" y="1270"/>
                      <a:pt x="1212" y="1268"/>
                    </a:cubicBezTo>
                    <a:cubicBezTo>
                      <a:pt x="1228" y="1257"/>
                      <a:pt x="1250" y="1255"/>
                      <a:pt x="1266" y="1244"/>
                    </a:cubicBezTo>
                    <a:cubicBezTo>
                      <a:pt x="1288" y="1230"/>
                      <a:pt x="1313" y="1216"/>
                      <a:pt x="1338" y="1208"/>
                    </a:cubicBezTo>
                    <a:cubicBezTo>
                      <a:pt x="1373" y="1220"/>
                      <a:pt x="1374" y="1225"/>
                      <a:pt x="1386" y="1262"/>
                    </a:cubicBezTo>
                    <a:cubicBezTo>
                      <a:pt x="1390" y="1274"/>
                      <a:pt x="1398" y="1298"/>
                      <a:pt x="1398" y="1298"/>
                    </a:cubicBezTo>
                    <a:cubicBezTo>
                      <a:pt x="1390" y="1331"/>
                      <a:pt x="1373" y="1356"/>
                      <a:pt x="1416" y="1370"/>
                    </a:cubicBezTo>
                    <a:cubicBezTo>
                      <a:pt x="1426" y="1373"/>
                      <a:pt x="1436" y="1374"/>
                      <a:pt x="1446" y="1376"/>
                    </a:cubicBezTo>
                    <a:cubicBezTo>
                      <a:pt x="1458" y="1384"/>
                      <a:pt x="1468" y="1395"/>
                      <a:pt x="1482" y="1400"/>
                    </a:cubicBezTo>
                    <a:cubicBezTo>
                      <a:pt x="1494" y="1404"/>
                      <a:pt x="1518" y="1412"/>
                      <a:pt x="1518" y="1412"/>
                    </a:cubicBezTo>
                    <a:cubicBezTo>
                      <a:pt x="1554" y="1358"/>
                      <a:pt x="1476" y="1370"/>
                      <a:pt x="1440" y="1358"/>
                    </a:cubicBezTo>
                    <a:cubicBezTo>
                      <a:pt x="1420" y="1328"/>
                      <a:pt x="1420" y="1316"/>
                      <a:pt x="1440" y="1286"/>
                    </a:cubicBezTo>
                    <a:cubicBezTo>
                      <a:pt x="1428" y="1239"/>
                      <a:pt x="1418" y="1197"/>
                      <a:pt x="1464" y="1166"/>
                    </a:cubicBezTo>
                    <a:cubicBezTo>
                      <a:pt x="1474" y="1137"/>
                      <a:pt x="1481" y="1119"/>
                      <a:pt x="1494" y="1094"/>
                    </a:cubicBezTo>
                    <a:cubicBezTo>
                      <a:pt x="1500" y="1083"/>
                      <a:pt x="1499" y="1066"/>
                      <a:pt x="1512" y="1058"/>
                    </a:cubicBezTo>
                    <a:cubicBezTo>
                      <a:pt x="1523" y="1051"/>
                      <a:pt x="1548" y="1046"/>
                      <a:pt x="1548" y="1046"/>
                    </a:cubicBezTo>
                    <a:cubicBezTo>
                      <a:pt x="1577" y="1003"/>
                      <a:pt x="1562" y="969"/>
                      <a:pt x="1620" y="950"/>
                    </a:cubicBezTo>
                    <a:cubicBezTo>
                      <a:pt x="1652" y="961"/>
                      <a:pt x="1630" y="969"/>
                      <a:pt x="1662" y="980"/>
                    </a:cubicBezTo>
                    <a:cubicBezTo>
                      <a:pt x="1688" y="954"/>
                      <a:pt x="1692" y="946"/>
                      <a:pt x="1698" y="908"/>
                    </a:cubicBezTo>
                    <a:cubicBezTo>
                      <a:pt x="1682" y="903"/>
                      <a:pt x="1655" y="912"/>
                      <a:pt x="1650" y="896"/>
                    </a:cubicBezTo>
                    <a:cubicBezTo>
                      <a:pt x="1629" y="832"/>
                      <a:pt x="1671" y="817"/>
                      <a:pt x="1716" y="806"/>
                    </a:cubicBezTo>
                    <a:cubicBezTo>
                      <a:pt x="1770" y="824"/>
                      <a:pt x="1695" y="837"/>
                      <a:pt x="1734" y="872"/>
                    </a:cubicBezTo>
                    <a:cubicBezTo>
                      <a:pt x="1754" y="890"/>
                      <a:pt x="1787" y="886"/>
                      <a:pt x="1812" y="896"/>
                    </a:cubicBezTo>
                    <a:cubicBezTo>
                      <a:pt x="1842" y="886"/>
                      <a:pt x="1831" y="868"/>
                      <a:pt x="1806" y="860"/>
                    </a:cubicBezTo>
                    <a:cubicBezTo>
                      <a:pt x="1794" y="856"/>
                      <a:pt x="1782" y="856"/>
                      <a:pt x="1770" y="854"/>
                    </a:cubicBezTo>
                    <a:cubicBezTo>
                      <a:pt x="1766" y="842"/>
                      <a:pt x="1762" y="830"/>
                      <a:pt x="1758" y="818"/>
                    </a:cubicBezTo>
                    <a:cubicBezTo>
                      <a:pt x="1756" y="812"/>
                      <a:pt x="1752" y="800"/>
                      <a:pt x="1752" y="800"/>
                    </a:cubicBezTo>
                    <a:cubicBezTo>
                      <a:pt x="1761" y="763"/>
                      <a:pt x="1787" y="723"/>
                      <a:pt x="1734" y="710"/>
                    </a:cubicBezTo>
                    <a:cubicBezTo>
                      <a:pt x="1727" y="676"/>
                      <a:pt x="1720" y="670"/>
                      <a:pt x="1686" y="662"/>
                    </a:cubicBezTo>
                    <a:cubicBezTo>
                      <a:pt x="1666" y="657"/>
                      <a:pt x="1626" y="650"/>
                      <a:pt x="1626" y="650"/>
                    </a:cubicBezTo>
                    <a:cubicBezTo>
                      <a:pt x="1640" y="645"/>
                      <a:pt x="1667" y="643"/>
                      <a:pt x="1638" y="614"/>
                    </a:cubicBezTo>
                    <a:cubicBezTo>
                      <a:pt x="1625" y="601"/>
                      <a:pt x="1602" y="601"/>
                      <a:pt x="1584" y="596"/>
                    </a:cubicBezTo>
                    <a:cubicBezTo>
                      <a:pt x="1568" y="592"/>
                      <a:pt x="1536" y="584"/>
                      <a:pt x="1536" y="584"/>
                    </a:cubicBezTo>
                    <a:cubicBezTo>
                      <a:pt x="1528" y="560"/>
                      <a:pt x="1524" y="550"/>
                      <a:pt x="1500" y="542"/>
                    </a:cubicBezTo>
                    <a:cubicBezTo>
                      <a:pt x="1477" y="508"/>
                      <a:pt x="1471" y="512"/>
                      <a:pt x="1428" y="518"/>
                    </a:cubicBezTo>
                    <a:cubicBezTo>
                      <a:pt x="1391" y="542"/>
                      <a:pt x="1420" y="515"/>
                      <a:pt x="1416" y="578"/>
                    </a:cubicBezTo>
                    <a:cubicBezTo>
                      <a:pt x="1415" y="591"/>
                      <a:pt x="1404" y="614"/>
                      <a:pt x="1404" y="614"/>
                    </a:cubicBezTo>
                    <a:cubicBezTo>
                      <a:pt x="1412" y="638"/>
                      <a:pt x="1406" y="656"/>
                      <a:pt x="1398" y="680"/>
                    </a:cubicBezTo>
                    <a:cubicBezTo>
                      <a:pt x="1413" y="725"/>
                      <a:pt x="1402" y="706"/>
                      <a:pt x="1428" y="740"/>
                    </a:cubicBezTo>
                    <a:cubicBezTo>
                      <a:pt x="1430" y="746"/>
                      <a:pt x="1437" y="752"/>
                      <a:pt x="1434" y="758"/>
                    </a:cubicBezTo>
                    <a:cubicBezTo>
                      <a:pt x="1431" y="764"/>
                      <a:pt x="1421" y="760"/>
                      <a:pt x="1416" y="764"/>
                    </a:cubicBezTo>
                    <a:cubicBezTo>
                      <a:pt x="1377" y="795"/>
                      <a:pt x="1431" y="773"/>
                      <a:pt x="1386" y="788"/>
                    </a:cubicBezTo>
                    <a:cubicBezTo>
                      <a:pt x="1369" y="771"/>
                      <a:pt x="1355" y="758"/>
                      <a:pt x="1350" y="734"/>
                    </a:cubicBezTo>
                    <a:cubicBezTo>
                      <a:pt x="1345" y="712"/>
                      <a:pt x="1353" y="692"/>
                      <a:pt x="1326" y="686"/>
                    </a:cubicBezTo>
                    <a:cubicBezTo>
                      <a:pt x="1306" y="681"/>
                      <a:pt x="1286" y="682"/>
                      <a:pt x="1266" y="680"/>
                    </a:cubicBezTo>
                    <a:cubicBezTo>
                      <a:pt x="1231" y="668"/>
                      <a:pt x="1209" y="644"/>
                      <a:pt x="1200" y="608"/>
                    </a:cubicBezTo>
                    <a:cubicBezTo>
                      <a:pt x="1200" y="606"/>
                      <a:pt x="1193" y="566"/>
                      <a:pt x="1188" y="560"/>
                    </a:cubicBezTo>
                    <a:cubicBezTo>
                      <a:pt x="1183" y="554"/>
                      <a:pt x="1175" y="553"/>
                      <a:pt x="1170" y="548"/>
                    </a:cubicBezTo>
                    <a:cubicBezTo>
                      <a:pt x="1137" y="515"/>
                      <a:pt x="1168" y="529"/>
                      <a:pt x="1134" y="518"/>
                    </a:cubicBezTo>
                    <a:cubicBezTo>
                      <a:pt x="1114" y="458"/>
                      <a:pt x="1169" y="465"/>
                      <a:pt x="1206" y="440"/>
                    </a:cubicBezTo>
                    <a:cubicBezTo>
                      <a:pt x="1210" y="434"/>
                      <a:pt x="1212" y="427"/>
                      <a:pt x="1218" y="422"/>
                    </a:cubicBezTo>
                    <a:cubicBezTo>
                      <a:pt x="1223" y="418"/>
                      <a:pt x="1232" y="420"/>
                      <a:pt x="1236" y="416"/>
                    </a:cubicBezTo>
                    <a:cubicBezTo>
                      <a:pt x="1239" y="413"/>
                      <a:pt x="1248" y="374"/>
                      <a:pt x="1248" y="374"/>
                    </a:cubicBezTo>
                    <a:cubicBezTo>
                      <a:pt x="1316" y="397"/>
                      <a:pt x="1216" y="484"/>
                      <a:pt x="1296" y="464"/>
                    </a:cubicBezTo>
                    <a:cubicBezTo>
                      <a:pt x="1317" y="450"/>
                      <a:pt x="1330" y="453"/>
                      <a:pt x="1338" y="428"/>
                    </a:cubicBezTo>
                    <a:cubicBezTo>
                      <a:pt x="1330" y="416"/>
                      <a:pt x="1322" y="404"/>
                      <a:pt x="1314" y="392"/>
                    </a:cubicBezTo>
                    <a:cubicBezTo>
                      <a:pt x="1310" y="386"/>
                      <a:pt x="1302" y="374"/>
                      <a:pt x="1302" y="374"/>
                    </a:cubicBezTo>
                    <a:cubicBezTo>
                      <a:pt x="1308" y="343"/>
                      <a:pt x="1306" y="331"/>
                      <a:pt x="1332" y="314"/>
                    </a:cubicBezTo>
                    <a:cubicBezTo>
                      <a:pt x="1334" y="296"/>
                      <a:pt x="1331" y="277"/>
                      <a:pt x="1338" y="260"/>
                    </a:cubicBezTo>
                    <a:cubicBezTo>
                      <a:pt x="1346" y="240"/>
                      <a:pt x="1392" y="268"/>
                      <a:pt x="1404" y="272"/>
                    </a:cubicBezTo>
                    <a:cubicBezTo>
                      <a:pt x="1426" y="302"/>
                      <a:pt x="1424" y="308"/>
                      <a:pt x="1404" y="338"/>
                    </a:cubicBezTo>
                    <a:cubicBezTo>
                      <a:pt x="1405" y="345"/>
                      <a:pt x="1414" y="402"/>
                      <a:pt x="1416" y="404"/>
                    </a:cubicBezTo>
                    <a:cubicBezTo>
                      <a:pt x="1428" y="416"/>
                      <a:pt x="1484" y="426"/>
                      <a:pt x="1500" y="434"/>
                    </a:cubicBezTo>
                    <a:cubicBezTo>
                      <a:pt x="1506" y="432"/>
                      <a:pt x="1514" y="424"/>
                      <a:pt x="1518" y="428"/>
                    </a:cubicBezTo>
                    <a:cubicBezTo>
                      <a:pt x="1527" y="437"/>
                      <a:pt x="1526" y="452"/>
                      <a:pt x="1530" y="464"/>
                    </a:cubicBezTo>
                    <a:cubicBezTo>
                      <a:pt x="1532" y="470"/>
                      <a:pt x="1542" y="467"/>
                      <a:pt x="1548" y="470"/>
                    </a:cubicBezTo>
                    <a:cubicBezTo>
                      <a:pt x="1589" y="491"/>
                      <a:pt x="1540" y="476"/>
                      <a:pt x="1590" y="488"/>
                    </a:cubicBezTo>
                    <a:cubicBezTo>
                      <a:pt x="1600" y="486"/>
                      <a:pt x="1616" y="491"/>
                      <a:pt x="1620" y="482"/>
                    </a:cubicBezTo>
                    <a:cubicBezTo>
                      <a:pt x="1640" y="433"/>
                      <a:pt x="1617" y="429"/>
                      <a:pt x="1590" y="416"/>
                    </a:cubicBezTo>
                    <a:cubicBezTo>
                      <a:pt x="1588" y="413"/>
                      <a:pt x="1560" y="380"/>
                      <a:pt x="1584" y="374"/>
                    </a:cubicBezTo>
                    <a:cubicBezTo>
                      <a:pt x="1592" y="372"/>
                      <a:pt x="1596" y="386"/>
                      <a:pt x="1602" y="392"/>
                    </a:cubicBezTo>
                    <a:cubicBezTo>
                      <a:pt x="1650" y="376"/>
                      <a:pt x="1648" y="325"/>
                      <a:pt x="1602" y="302"/>
                    </a:cubicBezTo>
                    <a:cubicBezTo>
                      <a:pt x="1572" y="257"/>
                      <a:pt x="1588" y="276"/>
                      <a:pt x="1554" y="242"/>
                    </a:cubicBezTo>
                    <a:cubicBezTo>
                      <a:pt x="1565" y="198"/>
                      <a:pt x="1564" y="234"/>
                      <a:pt x="1536" y="206"/>
                    </a:cubicBezTo>
                    <a:cubicBezTo>
                      <a:pt x="1504" y="174"/>
                      <a:pt x="1560" y="198"/>
                      <a:pt x="1512" y="182"/>
                    </a:cubicBezTo>
                    <a:cubicBezTo>
                      <a:pt x="1487" y="144"/>
                      <a:pt x="1420" y="138"/>
                      <a:pt x="1380" y="134"/>
                    </a:cubicBezTo>
                    <a:cubicBezTo>
                      <a:pt x="1336" y="119"/>
                      <a:pt x="1344" y="127"/>
                      <a:pt x="1326" y="86"/>
                    </a:cubicBezTo>
                    <a:cubicBezTo>
                      <a:pt x="1321" y="74"/>
                      <a:pt x="1314" y="50"/>
                      <a:pt x="1314" y="50"/>
                    </a:cubicBezTo>
                    <a:cubicBezTo>
                      <a:pt x="1260" y="61"/>
                      <a:pt x="1298" y="50"/>
                      <a:pt x="1284" y="92"/>
                    </a:cubicBezTo>
                    <a:cubicBezTo>
                      <a:pt x="1243" y="64"/>
                      <a:pt x="1253" y="82"/>
                      <a:pt x="1242" y="50"/>
                    </a:cubicBezTo>
                    <a:cubicBezTo>
                      <a:pt x="1232" y="52"/>
                      <a:pt x="1220" y="50"/>
                      <a:pt x="1212" y="56"/>
                    </a:cubicBezTo>
                    <a:cubicBezTo>
                      <a:pt x="1207" y="60"/>
                      <a:pt x="1206" y="68"/>
                      <a:pt x="1206" y="74"/>
                    </a:cubicBezTo>
                    <a:cubicBezTo>
                      <a:pt x="1206" y="123"/>
                      <a:pt x="1212" y="134"/>
                      <a:pt x="1242" y="164"/>
                    </a:cubicBezTo>
                    <a:cubicBezTo>
                      <a:pt x="1251" y="201"/>
                      <a:pt x="1261" y="215"/>
                      <a:pt x="1272" y="248"/>
                    </a:cubicBezTo>
                    <a:cubicBezTo>
                      <a:pt x="1259" y="287"/>
                      <a:pt x="1238" y="271"/>
                      <a:pt x="1212" y="254"/>
                    </a:cubicBezTo>
                    <a:cubicBezTo>
                      <a:pt x="1208" y="248"/>
                      <a:pt x="1202" y="243"/>
                      <a:pt x="1200" y="236"/>
                    </a:cubicBezTo>
                    <a:cubicBezTo>
                      <a:pt x="1194" y="221"/>
                      <a:pt x="1202" y="197"/>
                      <a:pt x="1188" y="188"/>
                    </a:cubicBezTo>
                    <a:cubicBezTo>
                      <a:pt x="1169" y="175"/>
                      <a:pt x="1122" y="164"/>
                      <a:pt x="1122" y="164"/>
                    </a:cubicBezTo>
                    <a:cubicBezTo>
                      <a:pt x="1104" y="191"/>
                      <a:pt x="1103" y="197"/>
                      <a:pt x="1110" y="230"/>
                    </a:cubicBezTo>
                    <a:cubicBezTo>
                      <a:pt x="1108" y="246"/>
                      <a:pt x="1111" y="263"/>
                      <a:pt x="1104" y="278"/>
                    </a:cubicBezTo>
                    <a:cubicBezTo>
                      <a:pt x="1100" y="286"/>
                      <a:pt x="1036" y="301"/>
                      <a:pt x="1032" y="302"/>
                    </a:cubicBezTo>
                    <a:cubicBezTo>
                      <a:pt x="1026" y="300"/>
                      <a:pt x="1018" y="301"/>
                      <a:pt x="1014" y="296"/>
                    </a:cubicBezTo>
                    <a:cubicBezTo>
                      <a:pt x="1007" y="286"/>
                      <a:pt x="1002" y="260"/>
                      <a:pt x="1002" y="260"/>
                    </a:cubicBezTo>
                    <a:lnTo>
                      <a:pt x="972" y="146"/>
                    </a:lnTo>
                    <a:cubicBezTo>
                      <a:pt x="972" y="146"/>
                      <a:pt x="972" y="146"/>
                      <a:pt x="972" y="146"/>
                    </a:cubicBezTo>
                    <a:cubicBezTo>
                      <a:pt x="968" y="134"/>
                      <a:pt x="964" y="122"/>
                      <a:pt x="960" y="110"/>
                    </a:cubicBezTo>
                    <a:cubicBezTo>
                      <a:pt x="958" y="104"/>
                      <a:pt x="954" y="92"/>
                      <a:pt x="954" y="92"/>
                    </a:cubicBezTo>
                    <a:cubicBezTo>
                      <a:pt x="912" y="98"/>
                      <a:pt x="868" y="97"/>
                      <a:pt x="828" y="110"/>
                    </a:cubicBezTo>
                    <a:cubicBezTo>
                      <a:pt x="787" y="82"/>
                      <a:pt x="806" y="91"/>
                      <a:pt x="774" y="80"/>
                    </a:cubicBezTo>
                    <a:cubicBezTo>
                      <a:pt x="729" y="95"/>
                      <a:pt x="786" y="82"/>
                      <a:pt x="762" y="44"/>
                    </a:cubicBezTo>
                    <a:cubicBezTo>
                      <a:pt x="756" y="34"/>
                      <a:pt x="738" y="40"/>
                      <a:pt x="726" y="38"/>
                    </a:cubicBezTo>
                    <a:cubicBezTo>
                      <a:pt x="713" y="0"/>
                      <a:pt x="686" y="16"/>
                      <a:pt x="648" y="20"/>
                    </a:cubicBezTo>
                    <a:cubicBezTo>
                      <a:pt x="668" y="79"/>
                      <a:pt x="645" y="88"/>
                      <a:pt x="618" y="128"/>
                    </a:cubicBezTo>
                    <a:cubicBezTo>
                      <a:pt x="631" y="155"/>
                      <a:pt x="638" y="161"/>
                      <a:pt x="666" y="170"/>
                    </a:cubicBezTo>
                    <a:cubicBezTo>
                      <a:pt x="689" y="162"/>
                      <a:pt x="691" y="148"/>
                      <a:pt x="714" y="140"/>
                    </a:cubicBezTo>
                    <a:cubicBezTo>
                      <a:pt x="723" y="112"/>
                      <a:pt x="733" y="112"/>
                      <a:pt x="756" y="128"/>
                    </a:cubicBezTo>
                    <a:cubicBezTo>
                      <a:pt x="754" y="136"/>
                      <a:pt x="755" y="145"/>
                      <a:pt x="750" y="152"/>
                    </a:cubicBezTo>
                    <a:cubicBezTo>
                      <a:pt x="746" y="158"/>
                      <a:pt x="735" y="157"/>
                      <a:pt x="732" y="164"/>
                    </a:cubicBezTo>
                    <a:cubicBezTo>
                      <a:pt x="724" y="183"/>
                      <a:pt x="748" y="185"/>
                      <a:pt x="756" y="188"/>
                    </a:cubicBezTo>
                    <a:cubicBezTo>
                      <a:pt x="770" y="209"/>
                      <a:pt x="767" y="222"/>
                      <a:pt x="792" y="230"/>
                    </a:cubicBezTo>
                    <a:cubicBezTo>
                      <a:pt x="794" y="240"/>
                      <a:pt x="791" y="253"/>
                      <a:pt x="798" y="260"/>
                    </a:cubicBezTo>
                    <a:cubicBezTo>
                      <a:pt x="807" y="269"/>
                      <a:pt x="834" y="272"/>
                      <a:pt x="834" y="272"/>
                    </a:cubicBezTo>
                    <a:cubicBezTo>
                      <a:pt x="876" y="261"/>
                      <a:pt x="879" y="260"/>
                      <a:pt x="930" y="266"/>
                    </a:cubicBezTo>
                    <a:cubicBezTo>
                      <a:pt x="926" y="281"/>
                      <a:pt x="927" y="299"/>
                      <a:pt x="906" y="302"/>
                    </a:cubicBezTo>
                    <a:cubicBezTo>
                      <a:pt x="860" y="308"/>
                      <a:pt x="833" y="272"/>
                      <a:pt x="798" y="254"/>
                    </a:cubicBezTo>
                    <a:cubicBezTo>
                      <a:pt x="732" y="221"/>
                      <a:pt x="628" y="215"/>
                      <a:pt x="558" y="206"/>
                    </a:cubicBezTo>
                    <a:cubicBezTo>
                      <a:pt x="544" y="208"/>
                      <a:pt x="529" y="206"/>
                      <a:pt x="516" y="212"/>
                    </a:cubicBezTo>
                    <a:cubicBezTo>
                      <a:pt x="510" y="215"/>
                      <a:pt x="531" y="212"/>
                      <a:pt x="534" y="218"/>
                    </a:cubicBezTo>
                    <a:cubicBezTo>
                      <a:pt x="544" y="238"/>
                      <a:pt x="504" y="256"/>
                      <a:pt x="492" y="260"/>
                    </a:cubicBezTo>
                    <a:cubicBezTo>
                      <a:pt x="432" y="251"/>
                      <a:pt x="419" y="236"/>
                      <a:pt x="366" y="218"/>
                    </a:cubicBezTo>
                    <a:cubicBezTo>
                      <a:pt x="307" y="198"/>
                      <a:pt x="251" y="178"/>
                      <a:pt x="192" y="158"/>
                    </a:cubicBezTo>
                    <a:cubicBezTo>
                      <a:pt x="178" y="160"/>
                      <a:pt x="163" y="158"/>
                      <a:pt x="150" y="164"/>
                    </a:cubicBezTo>
                    <a:cubicBezTo>
                      <a:pt x="143" y="167"/>
                      <a:pt x="145" y="182"/>
                      <a:pt x="138" y="182"/>
                    </a:cubicBezTo>
                    <a:cubicBezTo>
                      <a:pt x="132" y="182"/>
                      <a:pt x="138" y="170"/>
                      <a:pt x="138" y="16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" name="Freeform 175"/>
              <p:cNvSpPr>
                <a:spLocks/>
              </p:cNvSpPr>
              <p:nvPr/>
            </p:nvSpPr>
            <p:spPr bwMode="auto">
              <a:xfrm>
                <a:off x="2276" y="2733"/>
                <a:ext cx="596" cy="705"/>
              </a:xfrm>
              <a:custGeom>
                <a:avLst/>
                <a:gdLst>
                  <a:gd name="T0" fmla="*/ 468 w 650"/>
                  <a:gd name="T1" fmla="*/ 175 h 769"/>
                  <a:gd name="T2" fmla="*/ 456 w 650"/>
                  <a:gd name="T3" fmla="*/ 217 h 769"/>
                  <a:gd name="T4" fmla="*/ 450 w 650"/>
                  <a:gd name="T5" fmla="*/ 253 h 769"/>
                  <a:gd name="T6" fmla="*/ 414 w 650"/>
                  <a:gd name="T7" fmla="*/ 229 h 769"/>
                  <a:gd name="T8" fmla="*/ 390 w 650"/>
                  <a:gd name="T9" fmla="*/ 199 h 769"/>
                  <a:gd name="T10" fmla="*/ 384 w 650"/>
                  <a:gd name="T11" fmla="*/ 181 h 769"/>
                  <a:gd name="T12" fmla="*/ 330 w 650"/>
                  <a:gd name="T13" fmla="*/ 157 h 769"/>
                  <a:gd name="T14" fmla="*/ 300 w 650"/>
                  <a:gd name="T15" fmla="*/ 181 h 769"/>
                  <a:gd name="T16" fmla="*/ 246 w 650"/>
                  <a:gd name="T17" fmla="*/ 211 h 769"/>
                  <a:gd name="T18" fmla="*/ 156 w 650"/>
                  <a:gd name="T19" fmla="*/ 241 h 769"/>
                  <a:gd name="T20" fmla="*/ 120 w 650"/>
                  <a:gd name="T21" fmla="*/ 265 h 769"/>
                  <a:gd name="T22" fmla="*/ 54 w 650"/>
                  <a:gd name="T23" fmla="*/ 319 h 769"/>
                  <a:gd name="T24" fmla="*/ 6 w 650"/>
                  <a:gd name="T25" fmla="*/ 367 h 769"/>
                  <a:gd name="T26" fmla="*/ 0 w 650"/>
                  <a:gd name="T27" fmla="*/ 511 h 769"/>
                  <a:gd name="T28" fmla="*/ 114 w 650"/>
                  <a:gd name="T29" fmla="*/ 595 h 769"/>
                  <a:gd name="T30" fmla="*/ 144 w 650"/>
                  <a:gd name="T31" fmla="*/ 589 h 769"/>
                  <a:gd name="T32" fmla="*/ 156 w 650"/>
                  <a:gd name="T33" fmla="*/ 571 h 769"/>
                  <a:gd name="T34" fmla="*/ 192 w 650"/>
                  <a:gd name="T35" fmla="*/ 559 h 769"/>
                  <a:gd name="T36" fmla="*/ 222 w 650"/>
                  <a:gd name="T37" fmla="*/ 553 h 769"/>
                  <a:gd name="T38" fmla="*/ 258 w 650"/>
                  <a:gd name="T39" fmla="*/ 541 h 769"/>
                  <a:gd name="T40" fmla="*/ 318 w 650"/>
                  <a:gd name="T41" fmla="*/ 559 h 769"/>
                  <a:gd name="T42" fmla="*/ 342 w 650"/>
                  <a:gd name="T43" fmla="*/ 595 h 769"/>
                  <a:gd name="T44" fmla="*/ 408 w 650"/>
                  <a:gd name="T45" fmla="*/ 601 h 769"/>
                  <a:gd name="T46" fmla="*/ 462 w 650"/>
                  <a:gd name="T47" fmla="*/ 685 h 769"/>
                  <a:gd name="T48" fmla="*/ 498 w 650"/>
                  <a:gd name="T49" fmla="*/ 691 h 769"/>
                  <a:gd name="T50" fmla="*/ 516 w 650"/>
                  <a:gd name="T51" fmla="*/ 769 h 769"/>
                  <a:gd name="T52" fmla="*/ 504 w 650"/>
                  <a:gd name="T53" fmla="*/ 703 h 769"/>
                  <a:gd name="T54" fmla="*/ 570 w 650"/>
                  <a:gd name="T55" fmla="*/ 673 h 769"/>
                  <a:gd name="T56" fmla="*/ 612 w 650"/>
                  <a:gd name="T57" fmla="*/ 625 h 769"/>
                  <a:gd name="T58" fmla="*/ 624 w 650"/>
                  <a:gd name="T59" fmla="*/ 589 h 769"/>
                  <a:gd name="T60" fmla="*/ 648 w 650"/>
                  <a:gd name="T61" fmla="*/ 451 h 769"/>
                  <a:gd name="T62" fmla="*/ 618 w 650"/>
                  <a:gd name="T63" fmla="*/ 385 h 769"/>
                  <a:gd name="T64" fmla="*/ 564 w 650"/>
                  <a:gd name="T65" fmla="*/ 319 h 769"/>
                  <a:gd name="T66" fmla="*/ 504 w 650"/>
                  <a:gd name="T67" fmla="*/ 211 h 769"/>
                  <a:gd name="T68" fmla="*/ 480 w 650"/>
                  <a:gd name="T69" fmla="*/ 175 h 769"/>
                  <a:gd name="T70" fmla="*/ 552 w 650"/>
                  <a:gd name="T71" fmla="*/ 139 h 769"/>
                  <a:gd name="T72" fmla="*/ 606 w 650"/>
                  <a:gd name="T73" fmla="*/ 151 h 769"/>
                  <a:gd name="T74" fmla="*/ 534 w 650"/>
                  <a:gd name="T75" fmla="*/ 79 h 769"/>
                  <a:gd name="T76" fmla="*/ 480 w 650"/>
                  <a:gd name="T77" fmla="*/ 37 h 769"/>
                  <a:gd name="T78" fmla="*/ 444 w 650"/>
                  <a:gd name="T79" fmla="*/ 13 h 769"/>
                  <a:gd name="T80" fmla="*/ 426 w 650"/>
                  <a:gd name="T81" fmla="*/ 1 h 769"/>
                  <a:gd name="T82" fmla="*/ 396 w 650"/>
                  <a:gd name="T83" fmla="*/ 7 h 769"/>
                  <a:gd name="T84" fmla="*/ 360 w 650"/>
                  <a:gd name="T85" fmla="*/ 19 h 769"/>
                  <a:gd name="T86" fmla="*/ 294 w 650"/>
                  <a:gd name="T87" fmla="*/ 7 h 769"/>
                  <a:gd name="T88" fmla="*/ 300 w 650"/>
                  <a:gd name="T89" fmla="*/ 43 h 769"/>
                  <a:gd name="T90" fmla="*/ 336 w 650"/>
                  <a:gd name="T91" fmla="*/ 55 h 769"/>
                  <a:gd name="T92" fmla="*/ 354 w 650"/>
                  <a:gd name="T93" fmla="*/ 61 h 769"/>
                  <a:gd name="T94" fmla="*/ 396 w 650"/>
                  <a:gd name="T95" fmla="*/ 73 h 769"/>
                  <a:gd name="T96" fmla="*/ 420 w 650"/>
                  <a:gd name="T97" fmla="*/ 79 h 769"/>
                  <a:gd name="T98" fmla="*/ 456 w 650"/>
                  <a:gd name="T99" fmla="*/ 145 h 769"/>
                  <a:gd name="T100" fmla="*/ 468 w 650"/>
                  <a:gd name="T101" fmla="*/ 17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50" h="769">
                    <a:moveTo>
                      <a:pt x="468" y="175"/>
                    </a:moveTo>
                    <a:cubicBezTo>
                      <a:pt x="464" y="189"/>
                      <a:pt x="459" y="203"/>
                      <a:pt x="456" y="217"/>
                    </a:cubicBezTo>
                    <a:cubicBezTo>
                      <a:pt x="453" y="229"/>
                      <a:pt x="462" y="250"/>
                      <a:pt x="450" y="253"/>
                    </a:cubicBezTo>
                    <a:cubicBezTo>
                      <a:pt x="436" y="257"/>
                      <a:pt x="414" y="229"/>
                      <a:pt x="414" y="229"/>
                    </a:cubicBezTo>
                    <a:cubicBezTo>
                      <a:pt x="399" y="184"/>
                      <a:pt x="421" y="238"/>
                      <a:pt x="390" y="199"/>
                    </a:cubicBezTo>
                    <a:cubicBezTo>
                      <a:pt x="386" y="194"/>
                      <a:pt x="388" y="185"/>
                      <a:pt x="384" y="181"/>
                    </a:cubicBezTo>
                    <a:cubicBezTo>
                      <a:pt x="379" y="176"/>
                      <a:pt x="338" y="160"/>
                      <a:pt x="330" y="157"/>
                    </a:cubicBezTo>
                    <a:cubicBezTo>
                      <a:pt x="280" y="169"/>
                      <a:pt x="324" y="151"/>
                      <a:pt x="300" y="181"/>
                    </a:cubicBezTo>
                    <a:cubicBezTo>
                      <a:pt x="289" y="195"/>
                      <a:pt x="261" y="201"/>
                      <a:pt x="246" y="211"/>
                    </a:cubicBezTo>
                    <a:cubicBezTo>
                      <a:pt x="209" y="187"/>
                      <a:pt x="189" y="219"/>
                      <a:pt x="156" y="241"/>
                    </a:cubicBezTo>
                    <a:cubicBezTo>
                      <a:pt x="144" y="249"/>
                      <a:pt x="120" y="265"/>
                      <a:pt x="120" y="265"/>
                    </a:cubicBezTo>
                    <a:cubicBezTo>
                      <a:pt x="107" y="317"/>
                      <a:pt x="109" y="310"/>
                      <a:pt x="54" y="319"/>
                    </a:cubicBezTo>
                    <a:cubicBezTo>
                      <a:pt x="33" y="333"/>
                      <a:pt x="20" y="346"/>
                      <a:pt x="6" y="367"/>
                    </a:cubicBezTo>
                    <a:cubicBezTo>
                      <a:pt x="13" y="417"/>
                      <a:pt x="8" y="462"/>
                      <a:pt x="0" y="511"/>
                    </a:cubicBezTo>
                    <a:cubicBezTo>
                      <a:pt x="13" y="603"/>
                      <a:pt x="6" y="588"/>
                      <a:pt x="114" y="595"/>
                    </a:cubicBezTo>
                    <a:cubicBezTo>
                      <a:pt x="124" y="593"/>
                      <a:pt x="135" y="594"/>
                      <a:pt x="144" y="589"/>
                    </a:cubicBezTo>
                    <a:cubicBezTo>
                      <a:pt x="150" y="585"/>
                      <a:pt x="150" y="575"/>
                      <a:pt x="156" y="571"/>
                    </a:cubicBezTo>
                    <a:cubicBezTo>
                      <a:pt x="167" y="564"/>
                      <a:pt x="180" y="563"/>
                      <a:pt x="192" y="559"/>
                    </a:cubicBezTo>
                    <a:cubicBezTo>
                      <a:pt x="202" y="556"/>
                      <a:pt x="212" y="556"/>
                      <a:pt x="222" y="553"/>
                    </a:cubicBezTo>
                    <a:cubicBezTo>
                      <a:pt x="234" y="550"/>
                      <a:pt x="258" y="541"/>
                      <a:pt x="258" y="541"/>
                    </a:cubicBezTo>
                    <a:cubicBezTo>
                      <a:pt x="274" y="544"/>
                      <a:pt x="304" y="545"/>
                      <a:pt x="318" y="559"/>
                    </a:cubicBezTo>
                    <a:cubicBezTo>
                      <a:pt x="334" y="575"/>
                      <a:pt x="309" y="586"/>
                      <a:pt x="342" y="595"/>
                    </a:cubicBezTo>
                    <a:cubicBezTo>
                      <a:pt x="363" y="601"/>
                      <a:pt x="386" y="599"/>
                      <a:pt x="408" y="601"/>
                    </a:cubicBezTo>
                    <a:cubicBezTo>
                      <a:pt x="442" y="624"/>
                      <a:pt x="422" y="667"/>
                      <a:pt x="462" y="685"/>
                    </a:cubicBezTo>
                    <a:cubicBezTo>
                      <a:pt x="473" y="690"/>
                      <a:pt x="486" y="689"/>
                      <a:pt x="498" y="691"/>
                    </a:cubicBezTo>
                    <a:cubicBezTo>
                      <a:pt x="494" y="725"/>
                      <a:pt x="479" y="757"/>
                      <a:pt x="516" y="769"/>
                    </a:cubicBezTo>
                    <a:cubicBezTo>
                      <a:pt x="529" y="731"/>
                      <a:pt x="540" y="727"/>
                      <a:pt x="504" y="703"/>
                    </a:cubicBezTo>
                    <a:cubicBezTo>
                      <a:pt x="490" y="661"/>
                      <a:pt x="540" y="683"/>
                      <a:pt x="570" y="673"/>
                    </a:cubicBezTo>
                    <a:cubicBezTo>
                      <a:pt x="583" y="654"/>
                      <a:pt x="603" y="646"/>
                      <a:pt x="612" y="625"/>
                    </a:cubicBezTo>
                    <a:cubicBezTo>
                      <a:pt x="617" y="613"/>
                      <a:pt x="624" y="589"/>
                      <a:pt x="624" y="589"/>
                    </a:cubicBezTo>
                    <a:cubicBezTo>
                      <a:pt x="627" y="544"/>
                      <a:pt x="622" y="490"/>
                      <a:pt x="648" y="451"/>
                    </a:cubicBezTo>
                    <a:cubicBezTo>
                      <a:pt x="643" y="418"/>
                      <a:pt x="650" y="396"/>
                      <a:pt x="618" y="385"/>
                    </a:cubicBezTo>
                    <a:cubicBezTo>
                      <a:pt x="600" y="357"/>
                      <a:pt x="593" y="338"/>
                      <a:pt x="564" y="319"/>
                    </a:cubicBezTo>
                    <a:cubicBezTo>
                      <a:pt x="553" y="285"/>
                      <a:pt x="524" y="241"/>
                      <a:pt x="504" y="211"/>
                    </a:cubicBezTo>
                    <a:cubicBezTo>
                      <a:pt x="496" y="199"/>
                      <a:pt x="480" y="175"/>
                      <a:pt x="480" y="175"/>
                    </a:cubicBezTo>
                    <a:cubicBezTo>
                      <a:pt x="490" y="135"/>
                      <a:pt x="509" y="144"/>
                      <a:pt x="552" y="139"/>
                    </a:cubicBezTo>
                    <a:cubicBezTo>
                      <a:pt x="576" y="147"/>
                      <a:pt x="581" y="159"/>
                      <a:pt x="606" y="151"/>
                    </a:cubicBezTo>
                    <a:cubicBezTo>
                      <a:pt x="596" y="101"/>
                      <a:pt x="572" y="105"/>
                      <a:pt x="534" y="79"/>
                    </a:cubicBezTo>
                    <a:cubicBezTo>
                      <a:pt x="518" y="55"/>
                      <a:pt x="504" y="52"/>
                      <a:pt x="480" y="37"/>
                    </a:cubicBezTo>
                    <a:cubicBezTo>
                      <a:pt x="468" y="30"/>
                      <a:pt x="456" y="21"/>
                      <a:pt x="444" y="13"/>
                    </a:cubicBezTo>
                    <a:cubicBezTo>
                      <a:pt x="438" y="9"/>
                      <a:pt x="426" y="1"/>
                      <a:pt x="426" y="1"/>
                    </a:cubicBezTo>
                    <a:cubicBezTo>
                      <a:pt x="416" y="3"/>
                      <a:pt x="406" y="4"/>
                      <a:pt x="396" y="7"/>
                    </a:cubicBezTo>
                    <a:cubicBezTo>
                      <a:pt x="384" y="10"/>
                      <a:pt x="360" y="19"/>
                      <a:pt x="360" y="19"/>
                    </a:cubicBezTo>
                    <a:cubicBezTo>
                      <a:pt x="333" y="1"/>
                      <a:pt x="327" y="0"/>
                      <a:pt x="294" y="7"/>
                    </a:cubicBezTo>
                    <a:cubicBezTo>
                      <a:pt x="296" y="19"/>
                      <a:pt x="292" y="34"/>
                      <a:pt x="300" y="43"/>
                    </a:cubicBezTo>
                    <a:cubicBezTo>
                      <a:pt x="308" y="53"/>
                      <a:pt x="324" y="51"/>
                      <a:pt x="336" y="55"/>
                    </a:cubicBezTo>
                    <a:cubicBezTo>
                      <a:pt x="342" y="57"/>
                      <a:pt x="354" y="61"/>
                      <a:pt x="354" y="61"/>
                    </a:cubicBezTo>
                    <a:cubicBezTo>
                      <a:pt x="363" y="89"/>
                      <a:pt x="373" y="89"/>
                      <a:pt x="396" y="73"/>
                    </a:cubicBezTo>
                    <a:cubicBezTo>
                      <a:pt x="404" y="75"/>
                      <a:pt x="414" y="74"/>
                      <a:pt x="420" y="79"/>
                    </a:cubicBezTo>
                    <a:cubicBezTo>
                      <a:pt x="443" y="97"/>
                      <a:pt x="414" y="131"/>
                      <a:pt x="456" y="145"/>
                    </a:cubicBezTo>
                    <a:cubicBezTo>
                      <a:pt x="470" y="166"/>
                      <a:pt x="468" y="156"/>
                      <a:pt x="468" y="17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" name="Freeform 176"/>
              <p:cNvSpPr>
                <a:spLocks/>
              </p:cNvSpPr>
              <p:nvPr/>
            </p:nvSpPr>
            <p:spPr bwMode="auto">
              <a:xfrm>
                <a:off x="491" y="1683"/>
                <a:ext cx="167" cy="250"/>
              </a:xfrm>
              <a:custGeom>
                <a:avLst/>
                <a:gdLst>
                  <a:gd name="T0" fmla="*/ 74 w 182"/>
                  <a:gd name="T1" fmla="*/ 105 h 273"/>
                  <a:gd name="T2" fmla="*/ 47 w 182"/>
                  <a:gd name="T3" fmla="*/ 120 h 273"/>
                  <a:gd name="T4" fmla="*/ 14 w 182"/>
                  <a:gd name="T5" fmla="*/ 129 h 273"/>
                  <a:gd name="T6" fmla="*/ 17 w 182"/>
                  <a:gd name="T7" fmla="*/ 201 h 273"/>
                  <a:gd name="T8" fmla="*/ 53 w 182"/>
                  <a:gd name="T9" fmla="*/ 216 h 273"/>
                  <a:gd name="T10" fmla="*/ 59 w 182"/>
                  <a:gd name="T11" fmla="*/ 198 h 273"/>
                  <a:gd name="T12" fmla="*/ 62 w 182"/>
                  <a:gd name="T13" fmla="*/ 162 h 273"/>
                  <a:gd name="T14" fmla="*/ 80 w 182"/>
                  <a:gd name="T15" fmla="*/ 135 h 273"/>
                  <a:gd name="T16" fmla="*/ 95 w 182"/>
                  <a:gd name="T17" fmla="*/ 123 h 273"/>
                  <a:gd name="T18" fmla="*/ 77 w 182"/>
                  <a:gd name="T19" fmla="*/ 231 h 273"/>
                  <a:gd name="T20" fmla="*/ 98 w 182"/>
                  <a:gd name="T21" fmla="*/ 273 h 273"/>
                  <a:gd name="T22" fmla="*/ 119 w 182"/>
                  <a:gd name="T23" fmla="*/ 249 h 273"/>
                  <a:gd name="T24" fmla="*/ 128 w 182"/>
                  <a:gd name="T25" fmla="*/ 231 h 273"/>
                  <a:gd name="T26" fmla="*/ 173 w 182"/>
                  <a:gd name="T27" fmla="*/ 219 h 273"/>
                  <a:gd name="T28" fmla="*/ 182 w 182"/>
                  <a:gd name="T29" fmla="*/ 183 h 273"/>
                  <a:gd name="T30" fmla="*/ 161 w 182"/>
                  <a:gd name="T31" fmla="*/ 111 h 273"/>
                  <a:gd name="T32" fmla="*/ 152 w 182"/>
                  <a:gd name="T33" fmla="*/ 57 h 273"/>
                  <a:gd name="T34" fmla="*/ 143 w 182"/>
                  <a:gd name="T35" fmla="*/ 9 h 273"/>
                  <a:gd name="T36" fmla="*/ 107 w 182"/>
                  <a:gd name="T37" fmla="*/ 3 h 273"/>
                  <a:gd name="T38" fmla="*/ 86 w 182"/>
                  <a:gd name="T39" fmla="*/ 39 h 273"/>
                  <a:gd name="T40" fmla="*/ 89 w 182"/>
                  <a:gd name="T41" fmla="*/ 69 h 273"/>
                  <a:gd name="T42" fmla="*/ 89 w 182"/>
                  <a:gd name="T43" fmla="*/ 87 h 273"/>
                  <a:gd name="T44" fmla="*/ 98 w 182"/>
                  <a:gd name="T45" fmla="*/ 126 h 273"/>
                  <a:gd name="T46" fmla="*/ 95 w 182"/>
                  <a:gd name="T47" fmla="*/ 135 h 273"/>
                  <a:gd name="T48" fmla="*/ 92 w 182"/>
                  <a:gd name="T49" fmla="*/ 126 h 273"/>
                  <a:gd name="T50" fmla="*/ 83 w 182"/>
                  <a:gd name="T51" fmla="*/ 120 h 273"/>
                  <a:gd name="T52" fmla="*/ 74 w 182"/>
                  <a:gd name="T53" fmla="*/ 10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2" h="273">
                    <a:moveTo>
                      <a:pt x="74" y="105"/>
                    </a:moveTo>
                    <a:cubicBezTo>
                      <a:pt x="53" y="119"/>
                      <a:pt x="63" y="115"/>
                      <a:pt x="47" y="120"/>
                    </a:cubicBezTo>
                    <a:cubicBezTo>
                      <a:pt x="33" y="115"/>
                      <a:pt x="19" y="113"/>
                      <a:pt x="14" y="129"/>
                    </a:cubicBezTo>
                    <a:cubicBezTo>
                      <a:pt x="10" y="156"/>
                      <a:pt x="0" y="175"/>
                      <a:pt x="17" y="201"/>
                    </a:cubicBezTo>
                    <a:cubicBezTo>
                      <a:pt x="21" y="232"/>
                      <a:pt x="30" y="231"/>
                      <a:pt x="53" y="216"/>
                    </a:cubicBezTo>
                    <a:cubicBezTo>
                      <a:pt x="55" y="210"/>
                      <a:pt x="58" y="204"/>
                      <a:pt x="59" y="198"/>
                    </a:cubicBezTo>
                    <a:cubicBezTo>
                      <a:pt x="60" y="186"/>
                      <a:pt x="59" y="174"/>
                      <a:pt x="62" y="162"/>
                    </a:cubicBezTo>
                    <a:cubicBezTo>
                      <a:pt x="64" y="154"/>
                      <a:pt x="77" y="145"/>
                      <a:pt x="80" y="135"/>
                    </a:cubicBezTo>
                    <a:cubicBezTo>
                      <a:pt x="82" y="121"/>
                      <a:pt x="84" y="89"/>
                      <a:pt x="95" y="123"/>
                    </a:cubicBezTo>
                    <a:cubicBezTo>
                      <a:pt x="94" y="147"/>
                      <a:pt x="99" y="209"/>
                      <a:pt x="77" y="231"/>
                    </a:cubicBezTo>
                    <a:cubicBezTo>
                      <a:pt x="80" y="249"/>
                      <a:pt x="79" y="267"/>
                      <a:pt x="98" y="273"/>
                    </a:cubicBezTo>
                    <a:cubicBezTo>
                      <a:pt x="109" y="266"/>
                      <a:pt x="114" y="264"/>
                      <a:pt x="119" y="249"/>
                    </a:cubicBezTo>
                    <a:cubicBezTo>
                      <a:pt x="120" y="245"/>
                      <a:pt x="123" y="233"/>
                      <a:pt x="128" y="231"/>
                    </a:cubicBezTo>
                    <a:cubicBezTo>
                      <a:pt x="137" y="227"/>
                      <a:pt x="162" y="222"/>
                      <a:pt x="173" y="219"/>
                    </a:cubicBezTo>
                    <a:cubicBezTo>
                      <a:pt x="181" y="195"/>
                      <a:pt x="178" y="207"/>
                      <a:pt x="182" y="183"/>
                    </a:cubicBezTo>
                    <a:cubicBezTo>
                      <a:pt x="179" y="152"/>
                      <a:pt x="165" y="138"/>
                      <a:pt x="161" y="111"/>
                    </a:cubicBezTo>
                    <a:cubicBezTo>
                      <a:pt x="158" y="93"/>
                      <a:pt x="155" y="75"/>
                      <a:pt x="152" y="57"/>
                    </a:cubicBezTo>
                    <a:cubicBezTo>
                      <a:pt x="150" y="45"/>
                      <a:pt x="152" y="18"/>
                      <a:pt x="143" y="9"/>
                    </a:cubicBezTo>
                    <a:cubicBezTo>
                      <a:pt x="134" y="0"/>
                      <a:pt x="119" y="4"/>
                      <a:pt x="107" y="3"/>
                    </a:cubicBezTo>
                    <a:cubicBezTo>
                      <a:pt x="99" y="15"/>
                      <a:pt x="91" y="25"/>
                      <a:pt x="86" y="39"/>
                    </a:cubicBezTo>
                    <a:cubicBezTo>
                      <a:pt x="100" y="48"/>
                      <a:pt x="94" y="55"/>
                      <a:pt x="89" y="69"/>
                    </a:cubicBezTo>
                    <a:cubicBezTo>
                      <a:pt x="97" y="93"/>
                      <a:pt x="89" y="63"/>
                      <a:pt x="89" y="87"/>
                    </a:cubicBezTo>
                    <a:cubicBezTo>
                      <a:pt x="89" y="99"/>
                      <a:pt x="94" y="114"/>
                      <a:pt x="98" y="126"/>
                    </a:cubicBezTo>
                    <a:cubicBezTo>
                      <a:pt x="97" y="129"/>
                      <a:pt x="98" y="135"/>
                      <a:pt x="95" y="135"/>
                    </a:cubicBezTo>
                    <a:cubicBezTo>
                      <a:pt x="92" y="135"/>
                      <a:pt x="94" y="128"/>
                      <a:pt x="92" y="126"/>
                    </a:cubicBezTo>
                    <a:cubicBezTo>
                      <a:pt x="90" y="123"/>
                      <a:pt x="85" y="123"/>
                      <a:pt x="83" y="120"/>
                    </a:cubicBezTo>
                    <a:cubicBezTo>
                      <a:pt x="79" y="116"/>
                      <a:pt x="77" y="110"/>
                      <a:pt x="74" y="10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" name="Freeform 177"/>
              <p:cNvSpPr>
                <a:spLocks/>
              </p:cNvSpPr>
              <p:nvPr/>
            </p:nvSpPr>
            <p:spPr bwMode="auto">
              <a:xfrm>
                <a:off x="1448" y="1078"/>
                <a:ext cx="137" cy="286"/>
              </a:xfrm>
              <a:custGeom>
                <a:avLst/>
                <a:gdLst>
                  <a:gd name="T0" fmla="*/ 113 w 149"/>
                  <a:gd name="T1" fmla="*/ 3 h 312"/>
                  <a:gd name="T2" fmla="*/ 80 w 149"/>
                  <a:gd name="T3" fmla="*/ 45 h 312"/>
                  <a:gd name="T4" fmla="*/ 62 w 149"/>
                  <a:gd name="T5" fmla="*/ 84 h 312"/>
                  <a:gd name="T6" fmla="*/ 44 w 149"/>
                  <a:gd name="T7" fmla="*/ 96 h 312"/>
                  <a:gd name="T8" fmla="*/ 11 w 149"/>
                  <a:gd name="T9" fmla="*/ 174 h 312"/>
                  <a:gd name="T10" fmla="*/ 5 w 149"/>
                  <a:gd name="T11" fmla="*/ 192 h 312"/>
                  <a:gd name="T12" fmla="*/ 2 w 149"/>
                  <a:gd name="T13" fmla="*/ 201 h 312"/>
                  <a:gd name="T14" fmla="*/ 35 w 149"/>
                  <a:gd name="T15" fmla="*/ 312 h 312"/>
                  <a:gd name="T16" fmla="*/ 62 w 149"/>
                  <a:gd name="T17" fmla="*/ 297 h 312"/>
                  <a:gd name="T18" fmla="*/ 53 w 149"/>
                  <a:gd name="T19" fmla="*/ 189 h 312"/>
                  <a:gd name="T20" fmla="*/ 77 w 149"/>
                  <a:gd name="T21" fmla="*/ 177 h 312"/>
                  <a:gd name="T22" fmla="*/ 95 w 149"/>
                  <a:gd name="T23" fmla="*/ 153 h 312"/>
                  <a:gd name="T24" fmla="*/ 104 w 149"/>
                  <a:gd name="T25" fmla="*/ 111 h 312"/>
                  <a:gd name="T26" fmla="*/ 122 w 149"/>
                  <a:gd name="T27" fmla="*/ 105 h 312"/>
                  <a:gd name="T28" fmla="*/ 140 w 149"/>
                  <a:gd name="T29" fmla="*/ 90 h 312"/>
                  <a:gd name="T30" fmla="*/ 131 w 149"/>
                  <a:gd name="T31" fmla="*/ 36 h 312"/>
                  <a:gd name="T32" fmla="*/ 125 w 149"/>
                  <a:gd name="T33" fmla="*/ 27 h 312"/>
                  <a:gd name="T34" fmla="*/ 122 w 149"/>
                  <a:gd name="T35" fmla="*/ 12 h 312"/>
                  <a:gd name="T36" fmla="*/ 104 w 149"/>
                  <a:gd name="T37" fmla="*/ 3 h 312"/>
                  <a:gd name="T38" fmla="*/ 113 w 149"/>
                  <a:gd name="T39" fmla="*/ 3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312">
                    <a:moveTo>
                      <a:pt x="113" y="3"/>
                    </a:moveTo>
                    <a:cubicBezTo>
                      <a:pt x="108" y="19"/>
                      <a:pt x="97" y="39"/>
                      <a:pt x="80" y="45"/>
                    </a:cubicBezTo>
                    <a:cubicBezTo>
                      <a:pt x="68" y="57"/>
                      <a:pt x="74" y="73"/>
                      <a:pt x="62" y="84"/>
                    </a:cubicBezTo>
                    <a:cubicBezTo>
                      <a:pt x="57" y="89"/>
                      <a:pt x="44" y="96"/>
                      <a:pt x="44" y="96"/>
                    </a:cubicBezTo>
                    <a:cubicBezTo>
                      <a:pt x="35" y="124"/>
                      <a:pt x="46" y="162"/>
                      <a:pt x="11" y="174"/>
                    </a:cubicBezTo>
                    <a:cubicBezTo>
                      <a:pt x="9" y="180"/>
                      <a:pt x="7" y="186"/>
                      <a:pt x="5" y="192"/>
                    </a:cubicBezTo>
                    <a:cubicBezTo>
                      <a:pt x="4" y="195"/>
                      <a:pt x="2" y="201"/>
                      <a:pt x="2" y="201"/>
                    </a:cubicBezTo>
                    <a:cubicBezTo>
                      <a:pt x="6" y="240"/>
                      <a:pt x="0" y="288"/>
                      <a:pt x="35" y="312"/>
                    </a:cubicBezTo>
                    <a:cubicBezTo>
                      <a:pt x="49" y="308"/>
                      <a:pt x="49" y="301"/>
                      <a:pt x="62" y="297"/>
                    </a:cubicBezTo>
                    <a:cubicBezTo>
                      <a:pt x="72" y="268"/>
                      <a:pt x="61" y="219"/>
                      <a:pt x="53" y="189"/>
                    </a:cubicBezTo>
                    <a:cubicBezTo>
                      <a:pt x="58" y="140"/>
                      <a:pt x="56" y="170"/>
                      <a:pt x="77" y="177"/>
                    </a:cubicBezTo>
                    <a:cubicBezTo>
                      <a:pt x="81" y="165"/>
                      <a:pt x="85" y="160"/>
                      <a:pt x="95" y="153"/>
                    </a:cubicBezTo>
                    <a:cubicBezTo>
                      <a:pt x="100" y="139"/>
                      <a:pt x="96" y="123"/>
                      <a:pt x="104" y="111"/>
                    </a:cubicBezTo>
                    <a:cubicBezTo>
                      <a:pt x="108" y="106"/>
                      <a:pt x="116" y="107"/>
                      <a:pt x="122" y="105"/>
                    </a:cubicBezTo>
                    <a:cubicBezTo>
                      <a:pt x="128" y="103"/>
                      <a:pt x="136" y="94"/>
                      <a:pt x="140" y="90"/>
                    </a:cubicBezTo>
                    <a:cubicBezTo>
                      <a:pt x="147" y="70"/>
                      <a:pt x="149" y="48"/>
                      <a:pt x="131" y="36"/>
                    </a:cubicBezTo>
                    <a:cubicBezTo>
                      <a:pt x="129" y="33"/>
                      <a:pt x="126" y="30"/>
                      <a:pt x="125" y="27"/>
                    </a:cubicBezTo>
                    <a:cubicBezTo>
                      <a:pt x="123" y="22"/>
                      <a:pt x="125" y="16"/>
                      <a:pt x="122" y="12"/>
                    </a:cubicBezTo>
                    <a:cubicBezTo>
                      <a:pt x="119" y="6"/>
                      <a:pt x="104" y="10"/>
                      <a:pt x="104" y="3"/>
                    </a:cubicBezTo>
                    <a:cubicBezTo>
                      <a:pt x="104" y="0"/>
                      <a:pt x="110" y="3"/>
                      <a:pt x="113" y="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" name="Freeform 178"/>
              <p:cNvSpPr>
                <a:spLocks/>
              </p:cNvSpPr>
              <p:nvPr/>
            </p:nvSpPr>
            <p:spPr bwMode="auto">
              <a:xfrm>
                <a:off x="1974" y="2640"/>
                <a:ext cx="192" cy="163"/>
              </a:xfrm>
              <a:custGeom>
                <a:avLst/>
                <a:gdLst>
                  <a:gd name="T0" fmla="*/ 107 w 209"/>
                  <a:gd name="T1" fmla="*/ 36 h 177"/>
                  <a:gd name="T2" fmla="*/ 77 w 209"/>
                  <a:gd name="T3" fmla="*/ 21 h 177"/>
                  <a:gd name="T4" fmla="*/ 59 w 209"/>
                  <a:gd name="T5" fmla="*/ 15 h 177"/>
                  <a:gd name="T6" fmla="*/ 26 w 209"/>
                  <a:gd name="T7" fmla="*/ 0 h 177"/>
                  <a:gd name="T8" fmla="*/ 47 w 209"/>
                  <a:gd name="T9" fmla="*/ 33 h 177"/>
                  <a:gd name="T10" fmla="*/ 74 w 209"/>
                  <a:gd name="T11" fmla="*/ 54 h 177"/>
                  <a:gd name="T12" fmla="*/ 86 w 209"/>
                  <a:gd name="T13" fmla="*/ 69 h 177"/>
                  <a:gd name="T14" fmla="*/ 98 w 209"/>
                  <a:gd name="T15" fmla="*/ 108 h 177"/>
                  <a:gd name="T16" fmla="*/ 155 w 209"/>
                  <a:gd name="T17" fmla="*/ 156 h 177"/>
                  <a:gd name="T18" fmla="*/ 191 w 209"/>
                  <a:gd name="T19" fmla="*/ 171 h 177"/>
                  <a:gd name="T20" fmla="*/ 200 w 209"/>
                  <a:gd name="T21" fmla="*/ 141 h 177"/>
                  <a:gd name="T22" fmla="*/ 182 w 209"/>
                  <a:gd name="T23" fmla="*/ 126 h 177"/>
                  <a:gd name="T24" fmla="*/ 155 w 209"/>
                  <a:gd name="T25" fmla="*/ 93 h 177"/>
                  <a:gd name="T26" fmla="*/ 125 w 209"/>
                  <a:gd name="T27" fmla="*/ 63 h 177"/>
                  <a:gd name="T28" fmla="*/ 113 w 209"/>
                  <a:gd name="T29" fmla="*/ 45 h 177"/>
                  <a:gd name="T30" fmla="*/ 107 w 209"/>
                  <a:gd name="T31" fmla="*/ 3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9" h="177">
                    <a:moveTo>
                      <a:pt x="107" y="36"/>
                    </a:moveTo>
                    <a:cubicBezTo>
                      <a:pt x="88" y="31"/>
                      <a:pt x="98" y="35"/>
                      <a:pt x="77" y="21"/>
                    </a:cubicBezTo>
                    <a:cubicBezTo>
                      <a:pt x="72" y="17"/>
                      <a:pt x="59" y="15"/>
                      <a:pt x="59" y="15"/>
                    </a:cubicBezTo>
                    <a:cubicBezTo>
                      <a:pt x="48" y="4"/>
                      <a:pt x="42" y="3"/>
                      <a:pt x="26" y="0"/>
                    </a:cubicBezTo>
                    <a:cubicBezTo>
                      <a:pt x="0" y="9"/>
                      <a:pt x="33" y="28"/>
                      <a:pt x="47" y="33"/>
                    </a:cubicBezTo>
                    <a:cubicBezTo>
                      <a:pt x="55" y="45"/>
                      <a:pt x="62" y="48"/>
                      <a:pt x="74" y="54"/>
                    </a:cubicBezTo>
                    <a:cubicBezTo>
                      <a:pt x="85" y="87"/>
                      <a:pt x="67" y="38"/>
                      <a:pt x="86" y="69"/>
                    </a:cubicBezTo>
                    <a:cubicBezTo>
                      <a:pt x="93" y="81"/>
                      <a:pt x="92" y="96"/>
                      <a:pt x="98" y="108"/>
                    </a:cubicBezTo>
                    <a:cubicBezTo>
                      <a:pt x="109" y="130"/>
                      <a:pt x="135" y="143"/>
                      <a:pt x="155" y="156"/>
                    </a:cubicBezTo>
                    <a:cubicBezTo>
                      <a:pt x="165" y="171"/>
                      <a:pt x="173" y="168"/>
                      <a:pt x="191" y="171"/>
                    </a:cubicBezTo>
                    <a:cubicBezTo>
                      <a:pt x="209" y="177"/>
                      <a:pt x="206" y="155"/>
                      <a:pt x="200" y="141"/>
                    </a:cubicBezTo>
                    <a:cubicBezTo>
                      <a:pt x="197" y="134"/>
                      <a:pt x="187" y="132"/>
                      <a:pt x="182" y="126"/>
                    </a:cubicBezTo>
                    <a:cubicBezTo>
                      <a:pt x="171" y="112"/>
                      <a:pt x="169" y="102"/>
                      <a:pt x="155" y="93"/>
                    </a:cubicBezTo>
                    <a:cubicBezTo>
                      <a:pt x="143" y="74"/>
                      <a:pt x="142" y="89"/>
                      <a:pt x="125" y="63"/>
                    </a:cubicBezTo>
                    <a:cubicBezTo>
                      <a:pt x="121" y="57"/>
                      <a:pt x="117" y="51"/>
                      <a:pt x="113" y="45"/>
                    </a:cubicBezTo>
                    <a:cubicBezTo>
                      <a:pt x="111" y="42"/>
                      <a:pt x="107" y="36"/>
                      <a:pt x="107" y="3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" name="Freeform 179"/>
              <p:cNvSpPr>
                <a:spLocks/>
              </p:cNvSpPr>
              <p:nvPr/>
            </p:nvSpPr>
            <p:spPr bwMode="auto">
              <a:xfrm>
                <a:off x="2179" y="2569"/>
                <a:ext cx="259" cy="297"/>
              </a:xfrm>
              <a:custGeom>
                <a:avLst/>
                <a:gdLst>
                  <a:gd name="T0" fmla="*/ 198 w 282"/>
                  <a:gd name="T1" fmla="*/ 0 h 324"/>
                  <a:gd name="T2" fmla="*/ 183 w 282"/>
                  <a:gd name="T3" fmla="*/ 27 h 324"/>
                  <a:gd name="T4" fmla="*/ 168 w 282"/>
                  <a:gd name="T5" fmla="*/ 57 h 324"/>
                  <a:gd name="T6" fmla="*/ 129 w 282"/>
                  <a:gd name="T7" fmla="*/ 78 h 324"/>
                  <a:gd name="T8" fmla="*/ 108 w 282"/>
                  <a:gd name="T9" fmla="*/ 84 h 324"/>
                  <a:gd name="T10" fmla="*/ 87 w 282"/>
                  <a:gd name="T11" fmla="*/ 111 h 324"/>
                  <a:gd name="T12" fmla="*/ 63 w 282"/>
                  <a:gd name="T13" fmla="*/ 129 h 324"/>
                  <a:gd name="T14" fmla="*/ 24 w 282"/>
                  <a:gd name="T15" fmla="*/ 159 h 324"/>
                  <a:gd name="T16" fmla="*/ 66 w 282"/>
                  <a:gd name="T17" fmla="*/ 189 h 324"/>
                  <a:gd name="T18" fmla="*/ 72 w 282"/>
                  <a:gd name="T19" fmla="*/ 216 h 324"/>
                  <a:gd name="T20" fmla="*/ 54 w 282"/>
                  <a:gd name="T21" fmla="*/ 228 h 324"/>
                  <a:gd name="T22" fmla="*/ 39 w 282"/>
                  <a:gd name="T23" fmla="*/ 255 h 324"/>
                  <a:gd name="T24" fmla="*/ 0 w 282"/>
                  <a:gd name="T25" fmla="*/ 252 h 324"/>
                  <a:gd name="T26" fmla="*/ 39 w 282"/>
                  <a:gd name="T27" fmla="*/ 282 h 324"/>
                  <a:gd name="T28" fmla="*/ 78 w 282"/>
                  <a:gd name="T29" fmla="*/ 294 h 324"/>
                  <a:gd name="T30" fmla="*/ 102 w 282"/>
                  <a:gd name="T31" fmla="*/ 324 h 324"/>
                  <a:gd name="T32" fmla="*/ 102 w 282"/>
                  <a:gd name="T33" fmla="*/ 273 h 324"/>
                  <a:gd name="T34" fmla="*/ 69 w 282"/>
                  <a:gd name="T35" fmla="*/ 261 h 324"/>
                  <a:gd name="T36" fmla="*/ 51 w 282"/>
                  <a:gd name="T37" fmla="*/ 255 h 324"/>
                  <a:gd name="T38" fmla="*/ 84 w 282"/>
                  <a:gd name="T39" fmla="*/ 219 h 324"/>
                  <a:gd name="T40" fmla="*/ 108 w 282"/>
                  <a:gd name="T41" fmla="*/ 222 h 324"/>
                  <a:gd name="T42" fmla="*/ 117 w 282"/>
                  <a:gd name="T43" fmla="*/ 240 h 324"/>
                  <a:gd name="T44" fmla="*/ 135 w 282"/>
                  <a:gd name="T45" fmla="*/ 249 h 324"/>
                  <a:gd name="T46" fmla="*/ 162 w 282"/>
                  <a:gd name="T47" fmla="*/ 216 h 324"/>
                  <a:gd name="T48" fmla="*/ 189 w 282"/>
                  <a:gd name="T49" fmla="*/ 201 h 324"/>
                  <a:gd name="T50" fmla="*/ 207 w 282"/>
                  <a:gd name="T51" fmla="*/ 255 h 324"/>
                  <a:gd name="T52" fmla="*/ 237 w 282"/>
                  <a:gd name="T53" fmla="*/ 219 h 324"/>
                  <a:gd name="T54" fmla="*/ 246 w 282"/>
                  <a:gd name="T55" fmla="*/ 222 h 324"/>
                  <a:gd name="T56" fmla="*/ 249 w 282"/>
                  <a:gd name="T57" fmla="*/ 231 h 324"/>
                  <a:gd name="T58" fmla="*/ 258 w 282"/>
                  <a:gd name="T59" fmla="*/ 213 h 324"/>
                  <a:gd name="T60" fmla="*/ 282 w 282"/>
                  <a:gd name="T61" fmla="*/ 183 h 324"/>
                  <a:gd name="T62" fmla="*/ 237 w 282"/>
                  <a:gd name="T63" fmla="*/ 138 h 324"/>
                  <a:gd name="T64" fmla="*/ 210 w 282"/>
                  <a:gd name="T65" fmla="*/ 141 h 324"/>
                  <a:gd name="T66" fmla="*/ 195 w 282"/>
                  <a:gd name="T67" fmla="*/ 183 h 324"/>
                  <a:gd name="T68" fmla="*/ 171 w 282"/>
                  <a:gd name="T69" fmla="*/ 180 h 324"/>
                  <a:gd name="T70" fmla="*/ 174 w 282"/>
                  <a:gd name="T71" fmla="*/ 171 h 324"/>
                  <a:gd name="T72" fmla="*/ 198 w 282"/>
                  <a:gd name="T73" fmla="*/ 162 h 324"/>
                  <a:gd name="T74" fmla="*/ 192 w 282"/>
                  <a:gd name="T75" fmla="*/ 114 h 324"/>
                  <a:gd name="T76" fmla="*/ 186 w 282"/>
                  <a:gd name="T77" fmla="*/ 96 h 324"/>
                  <a:gd name="T78" fmla="*/ 204 w 282"/>
                  <a:gd name="T79" fmla="*/ 27 h 324"/>
                  <a:gd name="T80" fmla="*/ 198 w 282"/>
                  <a:gd name="T81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2" h="324">
                    <a:moveTo>
                      <a:pt x="198" y="0"/>
                    </a:moveTo>
                    <a:cubicBezTo>
                      <a:pt x="184" y="21"/>
                      <a:pt x="188" y="11"/>
                      <a:pt x="183" y="27"/>
                    </a:cubicBezTo>
                    <a:cubicBezTo>
                      <a:pt x="190" y="49"/>
                      <a:pt x="196" y="63"/>
                      <a:pt x="168" y="57"/>
                    </a:cubicBezTo>
                    <a:cubicBezTo>
                      <a:pt x="159" y="30"/>
                      <a:pt x="140" y="75"/>
                      <a:pt x="129" y="78"/>
                    </a:cubicBezTo>
                    <a:cubicBezTo>
                      <a:pt x="114" y="82"/>
                      <a:pt x="121" y="80"/>
                      <a:pt x="108" y="84"/>
                    </a:cubicBezTo>
                    <a:cubicBezTo>
                      <a:pt x="100" y="95"/>
                      <a:pt x="98" y="104"/>
                      <a:pt x="87" y="111"/>
                    </a:cubicBezTo>
                    <a:cubicBezTo>
                      <a:pt x="80" y="122"/>
                      <a:pt x="74" y="122"/>
                      <a:pt x="63" y="129"/>
                    </a:cubicBezTo>
                    <a:cubicBezTo>
                      <a:pt x="27" y="117"/>
                      <a:pt x="32" y="135"/>
                      <a:pt x="24" y="159"/>
                    </a:cubicBezTo>
                    <a:cubicBezTo>
                      <a:pt x="29" y="194"/>
                      <a:pt x="36" y="179"/>
                      <a:pt x="66" y="189"/>
                    </a:cubicBezTo>
                    <a:cubicBezTo>
                      <a:pt x="69" y="197"/>
                      <a:pt x="80" y="208"/>
                      <a:pt x="72" y="216"/>
                    </a:cubicBezTo>
                    <a:cubicBezTo>
                      <a:pt x="67" y="221"/>
                      <a:pt x="54" y="228"/>
                      <a:pt x="54" y="228"/>
                    </a:cubicBezTo>
                    <a:cubicBezTo>
                      <a:pt x="40" y="249"/>
                      <a:pt x="44" y="239"/>
                      <a:pt x="39" y="255"/>
                    </a:cubicBezTo>
                    <a:cubicBezTo>
                      <a:pt x="14" y="247"/>
                      <a:pt x="27" y="248"/>
                      <a:pt x="0" y="252"/>
                    </a:cubicBezTo>
                    <a:cubicBezTo>
                      <a:pt x="9" y="280"/>
                      <a:pt x="6" y="278"/>
                      <a:pt x="39" y="282"/>
                    </a:cubicBezTo>
                    <a:cubicBezTo>
                      <a:pt x="52" y="286"/>
                      <a:pt x="65" y="291"/>
                      <a:pt x="78" y="294"/>
                    </a:cubicBezTo>
                    <a:cubicBezTo>
                      <a:pt x="86" y="306"/>
                      <a:pt x="87" y="319"/>
                      <a:pt x="102" y="324"/>
                    </a:cubicBezTo>
                    <a:cubicBezTo>
                      <a:pt x="119" y="307"/>
                      <a:pt x="123" y="291"/>
                      <a:pt x="102" y="273"/>
                    </a:cubicBezTo>
                    <a:cubicBezTo>
                      <a:pt x="92" y="264"/>
                      <a:pt x="82" y="264"/>
                      <a:pt x="69" y="261"/>
                    </a:cubicBezTo>
                    <a:cubicBezTo>
                      <a:pt x="63" y="259"/>
                      <a:pt x="51" y="255"/>
                      <a:pt x="51" y="255"/>
                    </a:cubicBezTo>
                    <a:cubicBezTo>
                      <a:pt x="67" y="245"/>
                      <a:pt x="66" y="225"/>
                      <a:pt x="84" y="219"/>
                    </a:cubicBezTo>
                    <a:cubicBezTo>
                      <a:pt x="92" y="220"/>
                      <a:pt x="101" y="219"/>
                      <a:pt x="108" y="222"/>
                    </a:cubicBezTo>
                    <a:cubicBezTo>
                      <a:pt x="115" y="225"/>
                      <a:pt x="113" y="235"/>
                      <a:pt x="117" y="240"/>
                    </a:cubicBezTo>
                    <a:cubicBezTo>
                      <a:pt x="121" y="245"/>
                      <a:pt x="129" y="247"/>
                      <a:pt x="135" y="249"/>
                    </a:cubicBezTo>
                    <a:cubicBezTo>
                      <a:pt x="144" y="235"/>
                      <a:pt x="147" y="226"/>
                      <a:pt x="162" y="216"/>
                    </a:cubicBezTo>
                    <a:cubicBezTo>
                      <a:pt x="170" y="204"/>
                      <a:pt x="176" y="205"/>
                      <a:pt x="189" y="201"/>
                    </a:cubicBezTo>
                    <a:cubicBezTo>
                      <a:pt x="201" y="218"/>
                      <a:pt x="196" y="238"/>
                      <a:pt x="207" y="255"/>
                    </a:cubicBezTo>
                    <a:cubicBezTo>
                      <a:pt x="226" y="249"/>
                      <a:pt x="221" y="230"/>
                      <a:pt x="237" y="219"/>
                    </a:cubicBezTo>
                    <a:cubicBezTo>
                      <a:pt x="240" y="220"/>
                      <a:pt x="244" y="220"/>
                      <a:pt x="246" y="222"/>
                    </a:cubicBezTo>
                    <a:cubicBezTo>
                      <a:pt x="248" y="224"/>
                      <a:pt x="246" y="231"/>
                      <a:pt x="249" y="231"/>
                    </a:cubicBezTo>
                    <a:cubicBezTo>
                      <a:pt x="253" y="231"/>
                      <a:pt x="257" y="215"/>
                      <a:pt x="258" y="213"/>
                    </a:cubicBezTo>
                    <a:cubicBezTo>
                      <a:pt x="262" y="183"/>
                      <a:pt x="259" y="191"/>
                      <a:pt x="282" y="183"/>
                    </a:cubicBezTo>
                    <a:cubicBezTo>
                      <a:pt x="277" y="136"/>
                      <a:pt x="274" y="150"/>
                      <a:pt x="237" y="138"/>
                    </a:cubicBezTo>
                    <a:cubicBezTo>
                      <a:pt x="228" y="139"/>
                      <a:pt x="218" y="138"/>
                      <a:pt x="210" y="141"/>
                    </a:cubicBezTo>
                    <a:cubicBezTo>
                      <a:pt x="205" y="143"/>
                      <a:pt x="203" y="171"/>
                      <a:pt x="195" y="183"/>
                    </a:cubicBezTo>
                    <a:cubicBezTo>
                      <a:pt x="187" y="182"/>
                      <a:pt x="178" y="184"/>
                      <a:pt x="171" y="180"/>
                    </a:cubicBezTo>
                    <a:cubicBezTo>
                      <a:pt x="168" y="178"/>
                      <a:pt x="172" y="173"/>
                      <a:pt x="174" y="171"/>
                    </a:cubicBezTo>
                    <a:cubicBezTo>
                      <a:pt x="180" y="164"/>
                      <a:pt x="190" y="164"/>
                      <a:pt x="198" y="162"/>
                    </a:cubicBezTo>
                    <a:cubicBezTo>
                      <a:pt x="196" y="146"/>
                      <a:pt x="197" y="129"/>
                      <a:pt x="192" y="114"/>
                    </a:cubicBezTo>
                    <a:cubicBezTo>
                      <a:pt x="190" y="108"/>
                      <a:pt x="186" y="96"/>
                      <a:pt x="186" y="96"/>
                    </a:cubicBezTo>
                    <a:cubicBezTo>
                      <a:pt x="189" y="73"/>
                      <a:pt x="197" y="49"/>
                      <a:pt x="204" y="27"/>
                    </a:cubicBezTo>
                    <a:cubicBezTo>
                      <a:pt x="200" y="10"/>
                      <a:pt x="202" y="19"/>
                      <a:pt x="19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" name="Freeform 180"/>
              <p:cNvSpPr>
                <a:spLocks/>
              </p:cNvSpPr>
              <p:nvPr/>
            </p:nvSpPr>
            <p:spPr bwMode="auto">
              <a:xfrm>
                <a:off x="2375" y="2423"/>
                <a:ext cx="56" cy="105"/>
              </a:xfrm>
              <a:custGeom>
                <a:avLst/>
                <a:gdLst>
                  <a:gd name="T0" fmla="*/ 9 w 61"/>
                  <a:gd name="T1" fmla="*/ 27 h 114"/>
                  <a:gd name="T2" fmla="*/ 12 w 61"/>
                  <a:gd name="T3" fmla="*/ 54 h 114"/>
                  <a:gd name="T4" fmla="*/ 0 w 61"/>
                  <a:gd name="T5" fmla="*/ 72 h 114"/>
                  <a:gd name="T6" fmla="*/ 48 w 61"/>
                  <a:gd name="T7" fmla="*/ 105 h 114"/>
                  <a:gd name="T8" fmla="*/ 54 w 61"/>
                  <a:gd name="T9" fmla="*/ 114 h 114"/>
                  <a:gd name="T10" fmla="*/ 60 w 61"/>
                  <a:gd name="T11" fmla="*/ 105 h 114"/>
                  <a:gd name="T12" fmla="*/ 42 w 61"/>
                  <a:gd name="T13" fmla="*/ 90 h 114"/>
                  <a:gd name="T14" fmla="*/ 9 w 61"/>
                  <a:gd name="T15" fmla="*/ 2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114">
                    <a:moveTo>
                      <a:pt x="9" y="27"/>
                    </a:moveTo>
                    <a:cubicBezTo>
                      <a:pt x="16" y="38"/>
                      <a:pt x="19" y="37"/>
                      <a:pt x="12" y="54"/>
                    </a:cubicBezTo>
                    <a:cubicBezTo>
                      <a:pt x="9" y="61"/>
                      <a:pt x="0" y="72"/>
                      <a:pt x="0" y="72"/>
                    </a:cubicBezTo>
                    <a:cubicBezTo>
                      <a:pt x="6" y="91"/>
                      <a:pt x="30" y="99"/>
                      <a:pt x="48" y="105"/>
                    </a:cubicBezTo>
                    <a:cubicBezTo>
                      <a:pt x="50" y="108"/>
                      <a:pt x="50" y="114"/>
                      <a:pt x="54" y="114"/>
                    </a:cubicBezTo>
                    <a:cubicBezTo>
                      <a:pt x="58" y="114"/>
                      <a:pt x="61" y="109"/>
                      <a:pt x="60" y="105"/>
                    </a:cubicBezTo>
                    <a:cubicBezTo>
                      <a:pt x="59" y="101"/>
                      <a:pt x="45" y="92"/>
                      <a:pt x="42" y="90"/>
                    </a:cubicBezTo>
                    <a:cubicBezTo>
                      <a:pt x="41" y="73"/>
                      <a:pt x="50" y="0"/>
                      <a:pt x="9" y="2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Freeform 181"/>
              <p:cNvSpPr>
                <a:spLocks/>
              </p:cNvSpPr>
              <p:nvPr/>
            </p:nvSpPr>
            <p:spPr bwMode="auto">
              <a:xfrm>
                <a:off x="2712" y="1818"/>
                <a:ext cx="45" cy="176"/>
              </a:xfrm>
              <a:custGeom>
                <a:avLst/>
                <a:gdLst>
                  <a:gd name="T0" fmla="*/ 31 w 49"/>
                  <a:gd name="T1" fmla="*/ 0 h 192"/>
                  <a:gd name="T2" fmla="*/ 22 w 49"/>
                  <a:gd name="T3" fmla="*/ 27 h 192"/>
                  <a:gd name="T4" fmla="*/ 19 w 49"/>
                  <a:gd name="T5" fmla="*/ 36 h 192"/>
                  <a:gd name="T6" fmla="*/ 10 w 49"/>
                  <a:gd name="T7" fmla="*/ 102 h 192"/>
                  <a:gd name="T8" fmla="*/ 7 w 49"/>
                  <a:gd name="T9" fmla="*/ 141 h 192"/>
                  <a:gd name="T10" fmla="*/ 1 w 49"/>
                  <a:gd name="T11" fmla="*/ 159 h 192"/>
                  <a:gd name="T12" fmla="*/ 4 w 49"/>
                  <a:gd name="T13" fmla="*/ 189 h 192"/>
                  <a:gd name="T14" fmla="*/ 13 w 49"/>
                  <a:gd name="T15" fmla="*/ 186 h 192"/>
                  <a:gd name="T16" fmla="*/ 25 w 49"/>
                  <a:gd name="T17" fmla="*/ 168 h 192"/>
                  <a:gd name="T18" fmla="*/ 40 w 49"/>
                  <a:gd name="T19" fmla="*/ 129 h 192"/>
                  <a:gd name="T20" fmla="*/ 43 w 49"/>
                  <a:gd name="T21" fmla="*/ 78 h 192"/>
                  <a:gd name="T22" fmla="*/ 49 w 49"/>
                  <a:gd name="T23" fmla="*/ 60 h 192"/>
                  <a:gd name="T24" fmla="*/ 46 w 49"/>
                  <a:gd name="T25" fmla="*/ 36 h 192"/>
                  <a:gd name="T26" fmla="*/ 31 w 49"/>
                  <a:gd name="T2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92">
                    <a:moveTo>
                      <a:pt x="31" y="0"/>
                    </a:moveTo>
                    <a:cubicBezTo>
                      <a:pt x="31" y="0"/>
                      <a:pt x="22" y="27"/>
                      <a:pt x="22" y="27"/>
                    </a:cubicBezTo>
                    <a:cubicBezTo>
                      <a:pt x="21" y="30"/>
                      <a:pt x="19" y="36"/>
                      <a:pt x="19" y="36"/>
                    </a:cubicBezTo>
                    <a:cubicBezTo>
                      <a:pt x="17" y="65"/>
                      <a:pt x="15" y="77"/>
                      <a:pt x="10" y="102"/>
                    </a:cubicBezTo>
                    <a:cubicBezTo>
                      <a:pt x="9" y="115"/>
                      <a:pt x="9" y="128"/>
                      <a:pt x="7" y="141"/>
                    </a:cubicBezTo>
                    <a:cubicBezTo>
                      <a:pt x="6" y="147"/>
                      <a:pt x="1" y="159"/>
                      <a:pt x="1" y="159"/>
                    </a:cubicBezTo>
                    <a:cubicBezTo>
                      <a:pt x="2" y="169"/>
                      <a:pt x="0" y="180"/>
                      <a:pt x="4" y="189"/>
                    </a:cubicBezTo>
                    <a:cubicBezTo>
                      <a:pt x="5" y="192"/>
                      <a:pt x="11" y="189"/>
                      <a:pt x="13" y="186"/>
                    </a:cubicBezTo>
                    <a:cubicBezTo>
                      <a:pt x="27" y="164"/>
                      <a:pt x="4" y="175"/>
                      <a:pt x="25" y="168"/>
                    </a:cubicBezTo>
                    <a:cubicBezTo>
                      <a:pt x="34" y="155"/>
                      <a:pt x="31" y="142"/>
                      <a:pt x="40" y="129"/>
                    </a:cubicBezTo>
                    <a:cubicBezTo>
                      <a:pt x="41" y="112"/>
                      <a:pt x="41" y="95"/>
                      <a:pt x="43" y="78"/>
                    </a:cubicBezTo>
                    <a:cubicBezTo>
                      <a:pt x="44" y="72"/>
                      <a:pt x="49" y="60"/>
                      <a:pt x="49" y="60"/>
                    </a:cubicBezTo>
                    <a:cubicBezTo>
                      <a:pt x="48" y="52"/>
                      <a:pt x="49" y="44"/>
                      <a:pt x="46" y="36"/>
                    </a:cubicBezTo>
                    <a:lnTo>
                      <a:pt x="3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" name="Freeform 182"/>
              <p:cNvSpPr>
                <a:spLocks/>
              </p:cNvSpPr>
              <p:nvPr/>
            </p:nvSpPr>
            <p:spPr bwMode="auto">
              <a:xfrm>
                <a:off x="2520" y="2003"/>
                <a:ext cx="247" cy="280"/>
              </a:xfrm>
              <a:custGeom>
                <a:avLst/>
                <a:gdLst>
                  <a:gd name="T0" fmla="*/ 222 w 269"/>
                  <a:gd name="T1" fmla="*/ 5 h 305"/>
                  <a:gd name="T2" fmla="*/ 195 w 269"/>
                  <a:gd name="T3" fmla="*/ 23 h 305"/>
                  <a:gd name="T4" fmla="*/ 186 w 269"/>
                  <a:gd name="T5" fmla="*/ 29 h 305"/>
                  <a:gd name="T6" fmla="*/ 171 w 269"/>
                  <a:gd name="T7" fmla="*/ 95 h 305"/>
                  <a:gd name="T8" fmla="*/ 144 w 269"/>
                  <a:gd name="T9" fmla="*/ 134 h 305"/>
                  <a:gd name="T10" fmla="*/ 99 w 269"/>
                  <a:gd name="T11" fmla="*/ 182 h 305"/>
                  <a:gd name="T12" fmla="*/ 69 w 269"/>
                  <a:gd name="T13" fmla="*/ 185 h 305"/>
                  <a:gd name="T14" fmla="*/ 54 w 269"/>
                  <a:gd name="T15" fmla="*/ 206 h 305"/>
                  <a:gd name="T16" fmla="*/ 27 w 269"/>
                  <a:gd name="T17" fmla="*/ 227 h 305"/>
                  <a:gd name="T18" fmla="*/ 36 w 269"/>
                  <a:gd name="T19" fmla="*/ 296 h 305"/>
                  <a:gd name="T20" fmla="*/ 54 w 269"/>
                  <a:gd name="T21" fmla="*/ 251 h 305"/>
                  <a:gd name="T22" fmla="*/ 69 w 269"/>
                  <a:gd name="T23" fmla="*/ 254 h 305"/>
                  <a:gd name="T24" fmla="*/ 72 w 269"/>
                  <a:gd name="T25" fmla="*/ 266 h 305"/>
                  <a:gd name="T26" fmla="*/ 108 w 269"/>
                  <a:gd name="T27" fmla="*/ 203 h 305"/>
                  <a:gd name="T28" fmla="*/ 132 w 269"/>
                  <a:gd name="T29" fmla="*/ 206 h 305"/>
                  <a:gd name="T30" fmla="*/ 126 w 269"/>
                  <a:gd name="T31" fmla="*/ 215 h 305"/>
                  <a:gd name="T32" fmla="*/ 135 w 269"/>
                  <a:gd name="T33" fmla="*/ 218 h 305"/>
                  <a:gd name="T34" fmla="*/ 162 w 269"/>
                  <a:gd name="T35" fmla="*/ 188 h 305"/>
                  <a:gd name="T36" fmla="*/ 204 w 269"/>
                  <a:gd name="T37" fmla="*/ 170 h 305"/>
                  <a:gd name="T38" fmla="*/ 252 w 269"/>
                  <a:gd name="T39" fmla="*/ 23 h 305"/>
                  <a:gd name="T40" fmla="*/ 261 w 269"/>
                  <a:gd name="T41" fmla="*/ 26 h 305"/>
                  <a:gd name="T42" fmla="*/ 267 w 269"/>
                  <a:gd name="T43" fmla="*/ 17 h 305"/>
                  <a:gd name="T44" fmla="*/ 222 w 269"/>
                  <a:gd name="T45" fmla="*/ 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9" h="305">
                    <a:moveTo>
                      <a:pt x="222" y="5"/>
                    </a:moveTo>
                    <a:cubicBezTo>
                      <a:pt x="217" y="8"/>
                      <a:pt x="202" y="18"/>
                      <a:pt x="195" y="23"/>
                    </a:cubicBezTo>
                    <a:cubicBezTo>
                      <a:pt x="192" y="25"/>
                      <a:pt x="186" y="29"/>
                      <a:pt x="186" y="29"/>
                    </a:cubicBezTo>
                    <a:cubicBezTo>
                      <a:pt x="178" y="52"/>
                      <a:pt x="195" y="79"/>
                      <a:pt x="171" y="95"/>
                    </a:cubicBezTo>
                    <a:cubicBezTo>
                      <a:pt x="162" y="108"/>
                      <a:pt x="159" y="129"/>
                      <a:pt x="144" y="134"/>
                    </a:cubicBezTo>
                    <a:cubicBezTo>
                      <a:pt x="139" y="142"/>
                      <a:pt x="106" y="180"/>
                      <a:pt x="99" y="182"/>
                    </a:cubicBezTo>
                    <a:cubicBezTo>
                      <a:pt x="89" y="184"/>
                      <a:pt x="79" y="184"/>
                      <a:pt x="69" y="185"/>
                    </a:cubicBezTo>
                    <a:cubicBezTo>
                      <a:pt x="62" y="206"/>
                      <a:pt x="69" y="201"/>
                      <a:pt x="54" y="206"/>
                    </a:cubicBezTo>
                    <a:cubicBezTo>
                      <a:pt x="48" y="263"/>
                      <a:pt x="50" y="242"/>
                      <a:pt x="27" y="227"/>
                    </a:cubicBezTo>
                    <a:cubicBezTo>
                      <a:pt x="12" y="249"/>
                      <a:pt x="0" y="305"/>
                      <a:pt x="36" y="296"/>
                    </a:cubicBezTo>
                    <a:cubicBezTo>
                      <a:pt x="46" y="281"/>
                      <a:pt x="44" y="265"/>
                      <a:pt x="54" y="251"/>
                    </a:cubicBezTo>
                    <a:cubicBezTo>
                      <a:pt x="59" y="252"/>
                      <a:pt x="65" y="251"/>
                      <a:pt x="69" y="254"/>
                    </a:cubicBezTo>
                    <a:cubicBezTo>
                      <a:pt x="72" y="257"/>
                      <a:pt x="68" y="268"/>
                      <a:pt x="72" y="266"/>
                    </a:cubicBezTo>
                    <a:cubicBezTo>
                      <a:pt x="88" y="259"/>
                      <a:pt x="87" y="217"/>
                      <a:pt x="108" y="203"/>
                    </a:cubicBezTo>
                    <a:cubicBezTo>
                      <a:pt x="116" y="204"/>
                      <a:pt x="125" y="202"/>
                      <a:pt x="132" y="206"/>
                    </a:cubicBezTo>
                    <a:cubicBezTo>
                      <a:pt x="135" y="208"/>
                      <a:pt x="125" y="212"/>
                      <a:pt x="126" y="215"/>
                    </a:cubicBezTo>
                    <a:cubicBezTo>
                      <a:pt x="127" y="218"/>
                      <a:pt x="132" y="217"/>
                      <a:pt x="135" y="218"/>
                    </a:cubicBezTo>
                    <a:cubicBezTo>
                      <a:pt x="148" y="210"/>
                      <a:pt x="149" y="197"/>
                      <a:pt x="162" y="188"/>
                    </a:cubicBezTo>
                    <a:cubicBezTo>
                      <a:pt x="173" y="172"/>
                      <a:pt x="189" y="180"/>
                      <a:pt x="204" y="170"/>
                    </a:cubicBezTo>
                    <a:cubicBezTo>
                      <a:pt x="217" y="131"/>
                      <a:pt x="195" y="42"/>
                      <a:pt x="252" y="23"/>
                    </a:cubicBezTo>
                    <a:cubicBezTo>
                      <a:pt x="255" y="24"/>
                      <a:pt x="258" y="27"/>
                      <a:pt x="261" y="26"/>
                    </a:cubicBezTo>
                    <a:cubicBezTo>
                      <a:pt x="264" y="25"/>
                      <a:pt x="269" y="20"/>
                      <a:pt x="267" y="17"/>
                    </a:cubicBezTo>
                    <a:cubicBezTo>
                      <a:pt x="265" y="14"/>
                      <a:pt x="222" y="0"/>
                      <a:pt x="222" y="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" name="Freeform 183"/>
              <p:cNvSpPr>
                <a:spLocks/>
              </p:cNvSpPr>
              <p:nvPr/>
            </p:nvSpPr>
            <p:spPr bwMode="auto">
              <a:xfrm>
                <a:off x="2922" y="3188"/>
                <a:ext cx="165" cy="264"/>
              </a:xfrm>
              <a:custGeom>
                <a:avLst/>
                <a:gdLst>
                  <a:gd name="T0" fmla="*/ 120 w 180"/>
                  <a:gd name="T1" fmla="*/ 0 h 287"/>
                  <a:gd name="T2" fmla="*/ 102 w 180"/>
                  <a:gd name="T3" fmla="*/ 9 h 287"/>
                  <a:gd name="T4" fmla="*/ 96 w 180"/>
                  <a:gd name="T5" fmla="*/ 27 h 287"/>
                  <a:gd name="T6" fmla="*/ 114 w 180"/>
                  <a:gd name="T7" fmla="*/ 66 h 287"/>
                  <a:gd name="T8" fmla="*/ 84 w 180"/>
                  <a:gd name="T9" fmla="*/ 144 h 287"/>
                  <a:gd name="T10" fmla="*/ 72 w 180"/>
                  <a:gd name="T11" fmla="*/ 162 h 287"/>
                  <a:gd name="T12" fmla="*/ 54 w 180"/>
                  <a:gd name="T13" fmla="*/ 168 h 287"/>
                  <a:gd name="T14" fmla="*/ 24 w 180"/>
                  <a:gd name="T15" fmla="*/ 201 h 287"/>
                  <a:gd name="T16" fmla="*/ 0 w 180"/>
                  <a:gd name="T17" fmla="*/ 264 h 287"/>
                  <a:gd name="T18" fmla="*/ 18 w 180"/>
                  <a:gd name="T19" fmla="*/ 273 h 287"/>
                  <a:gd name="T20" fmla="*/ 36 w 180"/>
                  <a:gd name="T21" fmla="*/ 246 h 287"/>
                  <a:gd name="T22" fmla="*/ 57 w 180"/>
                  <a:gd name="T23" fmla="*/ 225 h 287"/>
                  <a:gd name="T24" fmla="*/ 81 w 180"/>
                  <a:gd name="T25" fmla="*/ 204 h 287"/>
                  <a:gd name="T26" fmla="*/ 105 w 180"/>
                  <a:gd name="T27" fmla="*/ 174 h 287"/>
                  <a:gd name="T28" fmla="*/ 123 w 180"/>
                  <a:gd name="T29" fmla="*/ 153 h 287"/>
                  <a:gd name="T30" fmla="*/ 135 w 180"/>
                  <a:gd name="T31" fmla="*/ 150 h 287"/>
                  <a:gd name="T32" fmla="*/ 168 w 180"/>
                  <a:gd name="T33" fmla="*/ 102 h 287"/>
                  <a:gd name="T34" fmla="*/ 180 w 180"/>
                  <a:gd name="T35" fmla="*/ 75 h 287"/>
                  <a:gd name="T36" fmla="*/ 147 w 180"/>
                  <a:gd name="T37" fmla="*/ 48 h 287"/>
                  <a:gd name="T38" fmla="*/ 120 w 180"/>
                  <a:gd name="T39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87">
                    <a:moveTo>
                      <a:pt x="120" y="0"/>
                    </a:moveTo>
                    <a:cubicBezTo>
                      <a:pt x="115" y="2"/>
                      <a:pt x="105" y="4"/>
                      <a:pt x="102" y="9"/>
                    </a:cubicBezTo>
                    <a:cubicBezTo>
                      <a:pt x="99" y="14"/>
                      <a:pt x="96" y="27"/>
                      <a:pt x="96" y="27"/>
                    </a:cubicBezTo>
                    <a:cubicBezTo>
                      <a:pt x="100" y="42"/>
                      <a:pt x="109" y="52"/>
                      <a:pt x="114" y="66"/>
                    </a:cubicBezTo>
                    <a:cubicBezTo>
                      <a:pt x="111" y="112"/>
                      <a:pt x="117" y="122"/>
                      <a:pt x="84" y="144"/>
                    </a:cubicBezTo>
                    <a:cubicBezTo>
                      <a:pt x="80" y="150"/>
                      <a:pt x="76" y="156"/>
                      <a:pt x="72" y="162"/>
                    </a:cubicBezTo>
                    <a:cubicBezTo>
                      <a:pt x="68" y="167"/>
                      <a:pt x="54" y="168"/>
                      <a:pt x="54" y="168"/>
                    </a:cubicBezTo>
                    <a:cubicBezTo>
                      <a:pt x="49" y="183"/>
                      <a:pt x="37" y="192"/>
                      <a:pt x="24" y="201"/>
                    </a:cubicBezTo>
                    <a:cubicBezTo>
                      <a:pt x="10" y="221"/>
                      <a:pt x="5" y="240"/>
                      <a:pt x="0" y="264"/>
                    </a:cubicBezTo>
                    <a:cubicBezTo>
                      <a:pt x="5" y="278"/>
                      <a:pt x="4" y="287"/>
                      <a:pt x="18" y="273"/>
                    </a:cubicBezTo>
                    <a:cubicBezTo>
                      <a:pt x="22" y="261"/>
                      <a:pt x="27" y="255"/>
                      <a:pt x="36" y="246"/>
                    </a:cubicBezTo>
                    <a:cubicBezTo>
                      <a:pt x="39" y="237"/>
                      <a:pt x="57" y="225"/>
                      <a:pt x="57" y="225"/>
                    </a:cubicBezTo>
                    <a:cubicBezTo>
                      <a:pt x="63" y="216"/>
                      <a:pt x="81" y="204"/>
                      <a:pt x="81" y="204"/>
                    </a:cubicBezTo>
                    <a:cubicBezTo>
                      <a:pt x="85" y="193"/>
                      <a:pt x="95" y="180"/>
                      <a:pt x="105" y="174"/>
                    </a:cubicBezTo>
                    <a:cubicBezTo>
                      <a:pt x="112" y="163"/>
                      <a:pt x="119" y="165"/>
                      <a:pt x="123" y="153"/>
                    </a:cubicBezTo>
                    <a:cubicBezTo>
                      <a:pt x="128" y="118"/>
                      <a:pt x="125" y="135"/>
                      <a:pt x="135" y="150"/>
                    </a:cubicBezTo>
                    <a:cubicBezTo>
                      <a:pt x="153" y="132"/>
                      <a:pt x="140" y="111"/>
                      <a:pt x="168" y="102"/>
                    </a:cubicBezTo>
                    <a:cubicBezTo>
                      <a:pt x="173" y="94"/>
                      <a:pt x="180" y="75"/>
                      <a:pt x="180" y="75"/>
                    </a:cubicBezTo>
                    <a:cubicBezTo>
                      <a:pt x="175" y="59"/>
                      <a:pt x="163" y="52"/>
                      <a:pt x="147" y="48"/>
                    </a:cubicBezTo>
                    <a:cubicBezTo>
                      <a:pt x="144" y="35"/>
                      <a:pt x="138" y="0"/>
                      <a:pt x="120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73" name="Group 184"/>
              <p:cNvGrpSpPr>
                <a:grpSpLocks/>
              </p:cNvGrpSpPr>
              <p:nvPr/>
            </p:nvGrpSpPr>
            <p:grpSpPr bwMode="auto">
              <a:xfrm>
                <a:off x="475" y="1054"/>
                <a:ext cx="2908" cy="1625"/>
                <a:chOff x="240" y="942"/>
                <a:chExt cx="3185" cy="1776"/>
              </a:xfrm>
            </p:grpSpPr>
            <p:sp>
              <p:nvSpPr>
                <p:cNvPr id="75" name="Freeform 185"/>
                <p:cNvSpPr>
                  <a:spLocks/>
                </p:cNvSpPr>
                <p:nvPr/>
              </p:nvSpPr>
              <p:spPr bwMode="auto">
                <a:xfrm>
                  <a:off x="240" y="942"/>
                  <a:ext cx="3185" cy="1776"/>
                </a:xfrm>
                <a:custGeom>
                  <a:avLst/>
                  <a:gdLst>
                    <a:gd name="T0" fmla="*/ 2184 w 3185"/>
                    <a:gd name="T1" fmla="*/ 1296 h 1776"/>
                    <a:gd name="T2" fmla="*/ 2208 w 3185"/>
                    <a:gd name="T3" fmla="*/ 1164 h 1776"/>
                    <a:gd name="T4" fmla="*/ 2274 w 3185"/>
                    <a:gd name="T5" fmla="*/ 1092 h 1776"/>
                    <a:gd name="T6" fmla="*/ 2388 w 3185"/>
                    <a:gd name="T7" fmla="*/ 966 h 1776"/>
                    <a:gd name="T8" fmla="*/ 2418 w 3185"/>
                    <a:gd name="T9" fmla="*/ 822 h 1776"/>
                    <a:gd name="T10" fmla="*/ 2646 w 3185"/>
                    <a:gd name="T11" fmla="*/ 714 h 1776"/>
                    <a:gd name="T12" fmla="*/ 2676 w 3185"/>
                    <a:gd name="T13" fmla="*/ 780 h 1776"/>
                    <a:gd name="T14" fmla="*/ 2754 w 3185"/>
                    <a:gd name="T15" fmla="*/ 762 h 1776"/>
                    <a:gd name="T16" fmla="*/ 2892 w 3185"/>
                    <a:gd name="T17" fmla="*/ 630 h 1776"/>
                    <a:gd name="T18" fmla="*/ 3012 w 3185"/>
                    <a:gd name="T19" fmla="*/ 546 h 1776"/>
                    <a:gd name="T20" fmla="*/ 3168 w 3185"/>
                    <a:gd name="T21" fmla="*/ 504 h 1776"/>
                    <a:gd name="T22" fmla="*/ 2988 w 3185"/>
                    <a:gd name="T23" fmla="*/ 312 h 1776"/>
                    <a:gd name="T24" fmla="*/ 2712 w 3185"/>
                    <a:gd name="T25" fmla="*/ 306 h 1776"/>
                    <a:gd name="T26" fmla="*/ 2436 w 3185"/>
                    <a:gd name="T27" fmla="*/ 186 h 1776"/>
                    <a:gd name="T28" fmla="*/ 2244 w 3185"/>
                    <a:gd name="T29" fmla="*/ 228 h 1776"/>
                    <a:gd name="T30" fmla="*/ 1926 w 3185"/>
                    <a:gd name="T31" fmla="*/ 192 h 1776"/>
                    <a:gd name="T32" fmla="*/ 1860 w 3185"/>
                    <a:gd name="T33" fmla="*/ 66 h 1776"/>
                    <a:gd name="T34" fmla="*/ 1650 w 3185"/>
                    <a:gd name="T35" fmla="*/ 120 h 1776"/>
                    <a:gd name="T36" fmla="*/ 1530 w 3185"/>
                    <a:gd name="T37" fmla="*/ 330 h 1776"/>
                    <a:gd name="T38" fmla="*/ 1386 w 3185"/>
                    <a:gd name="T39" fmla="*/ 426 h 1776"/>
                    <a:gd name="T40" fmla="*/ 1308 w 3185"/>
                    <a:gd name="T41" fmla="*/ 204 h 1776"/>
                    <a:gd name="T42" fmla="*/ 1068 w 3185"/>
                    <a:gd name="T43" fmla="*/ 402 h 1776"/>
                    <a:gd name="T44" fmla="*/ 1032 w 3185"/>
                    <a:gd name="T45" fmla="*/ 378 h 1776"/>
                    <a:gd name="T46" fmla="*/ 870 w 3185"/>
                    <a:gd name="T47" fmla="*/ 480 h 1776"/>
                    <a:gd name="T48" fmla="*/ 750 w 3185"/>
                    <a:gd name="T49" fmla="*/ 444 h 1776"/>
                    <a:gd name="T50" fmla="*/ 726 w 3185"/>
                    <a:gd name="T51" fmla="*/ 336 h 1776"/>
                    <a:gd name="T52" fmla="*/ 498 w 3185"/>
                    <a:gd name="T53" fmla="*/ 366 h 1776"/>
                    <a:gd name="T54" fmla="*/ 348 w 3185"/>
                    <a:gd name="T55" fmla="*/ 552 h 1776"/>
                    <a:gd name="T56" fmla="*/ 360 w 3185"/>
                    <a:gd name="T57" fmla="*/ 702 h 1776"/>
                    <a:gd name="T58" fmla="*/ 474 w 3185"/>
                    <a:gd name="T59" fmla="*/ 720 h 1776"/>
                    <a:gd name="T60" fmla="*/ 600 w 3185"/>
                    <a:gd name="T61" fmla="*/ 498 h 1776"/>
                    <a:gd name="T62" fmla="*/ 624 w 3185"/>
                    <a:gd name="T63" fmla="*/ 678 h 1776"/>
                    <a:gd name="T64" fmla="*/ 396 w 3185"/>
                    <a:gd name="T65" fmla="*/ 828 h 1776"/>
                    <a:gd name="T66" fmla="*/ 306 w 3185"/>
                    <a:gd name="T67" fmla="*/ 816 h 1776"/>
                    <a:gd name="T68" fmla="*/ 222 w 3185"/>
                    <a:gd name="T69" fmla="*/ 870 h 1776"/>
                    <a:gd name="T70" fmla="*/ 144 w 3185"/>
                    <a:gd name="T71" fmla="*/ 966 h 1776"/>
                    <a:gd name="T72" fmla="*/ 0 w 3185"/>
                    <a:gd name="T73" fmla="*/ 1116 h 1776"/>
                    <a:gd name="T74" fmla="*/ 72 w 3185"/>
                    <a:gd name="T75" fmla="*/ 1206 h 1776"/>
                    <a:gd name="T76" fmla="*/ 306 w 3185"/>
                    <a:gd name="T77" fmla="*/ 1074 h 1776"/>
                    <a:gd name="T78" fmla="*/ 408 w 3185"/>
                    <a:gd name="T79" fmla="*/ 1092 h 1776"/>
                    <a:gd name="T80" fmla="*/ 510 w 3185"/>
                    <a:gd name="T81" fmla="*/ 1206 h 1776"/>
                    <a:gd name="T82" fmla="*/ 600 w 3185"/>
                    <a:gd name="T83" fmla="*/ 1050 h 1776"/>
                    <a:gd name="T84" fmla="*/ 732 w 3185"/>
                    <a:gd name="T85" fmla="*/ 1026 h 1776"/>
                    <a:gd name="T86" fmla="*/ 732 w 3185"/>
                    <a:gd name="T87" fmla="*/ 1086 h 1776"/>
                    <a:gd name="T88" fmla="*/ 666 w 3185"/>
                    <a:gd name="T89" fmla="*/ 1260 h 1776"/>
                    <a:gd name="T90" fmla="*/ 786 w 3185"/>
                    <a:gd name="T91" fmla="*/ 1464 h 1776"/>
                    <a:gd name="T92" fmla="*/ 924 w 3185"/>
                    <a:gd name="T93" fmla="*/ 1572 h 1776"/>
                    <a:gd name="T94" fmla="*/ 972 w 3185"/>
                    <a:gd name="T95" fmla="*/ 1410 h 1776"/>
                    <a:gd name="T96" fmla="*/ 984 w 3185"/>
                    <a:gd name="T97" fmla="*/ 1356 h 1776"/>
                    <a:gd name="T98" fmla="*/ 1302 w 3185"/>
                    <a:gd name="T99" fmla="*/ 1518 h 1776"/>
                    <a:gd name="T100" fmla="*/ 1386 w 3185"/>
                    <a:gd name="T101" fmla="*/ 1680 h 1776"/>
                    <a:gd name="T102" fmla="*/ 1668 w 3185"/>
                    <a:gd name="T103" fmla="*/ 1554 h 1776"/>
                    <a:gd name="T104" fmla="*/ 1800 w 3185"/>
                    <a:gd name="T105" fmla="*/ 1758 h 1776"/>
                    <a:gd name="T106" fmla="*/ 1734 w 3185"/>
                    <a:gd name="T107" fmla="*/ 1632 h 1776"/>
                    <a:gd name="T108" fmla="*/ 1878 w 3185"/>
                    <a:gd name="T109" fmla="*/ 1632 h 1776"/>
                    <a:gd name="T110" fmla="*/ 1944 w 3185"/>
                    <a:gd name="T111" fmla="*/ 1458 h 1776"/>
                    <a:gd name="T112" fmla="*/ 2088 w 3185"/>
                    <a:gd name="T113" fmla="*/ 1356 h 1776"/>
                    <a:gd name="T114" fmla="*/ 2160 w 3185"/>
                    <a:gd name="T115" fmla="*/ 1134 h 1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185" h="1776">
                      <a:moveTo>
                        <a:pt x="2160" y="1134"/>
                      </a:moveTo>
                      <a:cubicBezTo>
                        <a:pt x="2177" y="1159"/>
                        <a:pt x="2179" y="1187"/>
                        <a:pt x="2196" y="1212"/>
                      </a:cubicBezTo>
                      <a:cubicBezTo>
                        <a:pt x="2182" y="1254"/>
                        <a:pt x="2165" y="1214"/>
                        <a:pt x="2178" y="1254"/>
                      </a:cubicBezTo>
                      <a:cubicBezTo>
                        <a:pt x="2180" y="1268"/>
                        <a:pt x="2172" y="1288"/>
                        <a:pt x="2184" y="1296"/>
                      </a:cubicBezTo>
                      <a:cubicBezTo>
                        <a:pt x="2194" y="1303"/>
                        <a:pt x="2208" y="1288"/>
                        <a:pt x="2220" y="1284"/>
                      </a:cubicBezTo>
                      <a:cubicBezTo>
                        <a:pt x="2226" y="1282"/>
                        <a:pt x="2238" y="1278"/>
                        <a:pt x="2238" y="1278"/>
                      </a:cubicBezTo>
                      <a:cubicBezTo>
                        <a:pt x="2249" y="1244"/>
                        <a:pt x="2251" y="1194"/>
                        <a:pt x="2214" y="1182"/>
                      </a:cubicBezTo>
                      <a:cubicBezTo>
                        <a:pt x="2212" y="1176"/>
                        <a:pt x="2204" y="1168"/>
                        <a:pt x="2208" y="1164"/>
                      </a:cubicBezTo>
                      <a:cubicBezTo>
                        <a:pt x="2217" y="1155"/>
                        <a:pt x="2244" y="1152"/>
                        <a:pt x="2244" y="1152"/>
                      </a:cubicBezTo>
                      <a:cubicBezTo>
                        <a:pt x="2246" y="1146"/>
                        <a:pt x="2246" y="1138"/>
                        <a:pt x="2250" y="1134"/>
                      </a:cubicBezTo>
                      <a:cubicBezTo>
                        <a:pt x="2254" y="1130"/>
                        <a:pt x="2265" y="1133"/>
                        <a:pt x="2268" y="1128"/>
                      </a:cubicBezTo>
                      <a:cubicBezTo>
                        <a:pt x="2274" y="1117"/>
                        <a:pt x="2267" y="1102"/>
                        <a:pt x="2274" y="1092"/>
                      </a:cubicBezTo>
                      <a:cubicBezTo>
                        <a:pt x="2282" y="1080"/>
                        <a:pt x="2298" y="1076"/>
                        <a:pt x="2310" y="1068"/>
                      </a:cubicBezTo>
                      <a:cubicBezTo>
                        <a:pt x="2316" y="1064"/>
                        <a:pt x="2328" y="1056"/>
                        <a:pt x="2328" y="1056"/>
                      </a:cubicBezTo>
                      <a:cubicBezTo>
                        <a:pt x="2346" y="1029"/>
                        <a:pt x="2360" y="1006"/>
                        <a:pt x="2382" y="984"/>
                      </a:cubicBezTo>
                      <a:cubicBezTo>
                        <a:pt x="2384" y="978"/>
                        <a:pt x="2384" y="970"/>
                        <a:pt x="2388" y="966"/>
                      </a:cubicBezTo>
                      <a:cubicBezTo>
                        <a:pt x="2392" y="962"/>
                        <a:pt x="2402" y="965"/>
                        <a:pt x="2406" y="960"/>
                      </a:cubicBezTo>
                      <a:cubicBezTo>
                        <a:pt x="2413" y="950"/>
                        <a:pt x="2418" y="924"/>
                        <a:pt x="2418" y="924"/>
                      </a:cubicBezTo>
                      <a:cubicBezTo>
                        <a:pt x="2420" y="902"/>
                        <a:pt x="2424" y="880"/>
                        <a:pt x="2424" y="858"/>
                      </a:cubicBezTo>
                      <a:cubicBezTo>
                        <a:pt x="2424" y="846"/>
                        <a:pt x="2428" y="829"/>
                        <a:pt x="2418" y="822"/>
                      </a:cubicBezTo>
                      <a:cubicBezTo>
                        <a:pt x="2401" y="811"/>
                        <a:pt x="2378" y="818"/>
                        <a:pt x="2358" y="816"/>
                      </a:cubicBezTo>
                      <a:cubicBezTo>
                        <a:pt x="2337" y="785"/>
                        <a:pt x="2353" y="790"/>
                        <a:pt x="2382" y="780"/>
                      </a:cubicBezTo>
                      <a:cubicBezTo>
                        <a:pt x="2392" y="750"/>
                        <a:pt x="2409" y="729"/>
                        <a:pt x="2430" y="708"/>
                      </a:cubicBezTo>
                      <a:cubicBezTo>
                        <a:pt x="2502" y="710"/>
                        <a:pt x="2574" y="718"/>
                        <a:pt x="2646" y="714"/>
                      </a:cubicBezTo>
                      <a:cubicBezTo>
                        <a:pt x="2661" y="713"/>
                        <a:pt x="2654" y="686"/>
                        <a:pt x="2658" y="672"/>
                      </a:cubicBezTo>
                      <a:cubicBezTo>
                        <a:pt x="2665" y="648"/>
                        <a:pt x="2677" y="644"/>
                        <a:pt x="2700" y="636"/>
                      </a:cubicBezTo>
                      <a:cubicBezTo>
                        <a:pt x="2743" y="650"/>
                        <a:pt x="2741" y="688"/>
                        <a:pt x="2700" y="702"/>
                      </a:cubicBezTo>
                      <a:cubicBezTo>
                        <a:pt x="2692" y="725"/>
                        <a:pt x="2687" y="758"/>
                        <a:pt x="2676" y="780"/>
                      </a:cubicBezTo>
                      <a:cubicBezTo>
                        <a:pt x="2653" y="827"/>
                        <a:pt x="2673" y="771"/>
                        <a:pt x="2658" y="816"/>
                      </a:cubicBezTo>
                      <a:cubicBezTo>
                        <a:pt x="2663" y="847"/>
                        <a:pt x="2665" y="863"/>
                        <a:pt x="2682" y="888"/>
                      </a:cubicBezTo>
                      <a:cubicBezTo>
                        <a:pt x="2710" y="847"/>
                        <a:pt x="2701" y="866"/>
                        <a:pt x="2712" y="834"/>
                      </a:cubicBezTo>
                      <a:cubicBezTo>
                        <a:pt x="2720" y="764"/>
                        <a:pt x="2712" y="790"/>
                        <a:pt x="2754" y="762"/>
                      </a:cubicBezTo>
                      <a:cubicBezTo>
                        <a:pt x="2762" y="738"/>
                        <a:pt x="2766" y="688"/>
                        <a:pt x="2784" y="672"/>
                      </a:cubicBezTo>
                      <a:cubicBezTo>
                        <a:pt x="2795" y="663"/>
                        <a:pt x="2808" y="656"/>
                        <a:pt x="2820" y="648"/>
                      </a:cubicBezTo>
                      <a:cubicBezTo>
                        <a:pt x="2830" y="641"/>
                        <a:pt x="2844" y="645"/>
                        <a:pt x="2856" y="642"/>
                      </a:cubicBezTo>
                      <a:cubicBezTo>
                        <a:pt x="2868" y="639"/>
                        <a:pt x="2880" y="634"/>
                        <a:pt x="2892" y="630"/>
                      </a:cubicBezTo>
                      <a:cubicBezTo>
                        <a:pt x="2898" y="628"/>
                        <a:pt x="2910" y="624"/>
                        <a:pt x="2910" y="624"/>
                      </a:cubicBezTo>
                      <a:cubicBezTo>
                        <a:pt x="2916" y="618"/>
                        <a:pt x="2921" y="611"/>
                        <a:pt x="2928" y="606"/>
                      </a:cubicBezTo>
                      <a:cubicBezTo>
                        <a:pt x="2939" y="597"/>
                        <a:pt x="2964" y="582"/>
                        <a:pt x="2964" y="582"/>
                      </a:cubicBezTo>
                      <a:cubicBezTo>
                        <a:pt x="2978" y="561"/>
                        <a:pt x="2988" y="554"/>
                        <a:pt x="3012" y="546"/>
                      </a:cubicBezTo>
                      <a:cubicBezTo>
                        <a:pt x="3025" y="507"/>
                        <a:pt x="3018" y="500"/>
                        <a:pt x="3060" y="486"/>
                      </a:cubicBezTo>
                      <a:cubicBezTo>
                        <a:pt x="3078" y="488"/>
                        <a:pt x="3097" y="486"/>
                        <a:pt x="3114" y="492"/>
                      </a:cubicBezTo>
                      <a:cubicBezTo>
                        <a:pt x="3121" y="494"/>
                        <a:pt x="3119" y="508"/>
                        <a:pt x="3126" y="510"/>
                      </a:cubicBezTo>
                      <a:cubicBezTo>
                        <a:pt x="3140" y="513"/>
                        <a:pt x="3154" y="506"/>
                        <a:pt x="3168" y="504"/>
                      </a:cubicBezTo>
                      <a:cubicBezTo>
                        <a:pt x="3172" y="498"/>
                        <a:pt x="3179" y="493"/>
                        <a:pt x="3180" y="486"/>
                      </a:cubicBezTo>
                      <a:cubicBezTo>
                        <a:pt x="3185" y="432"/>
                        <a:pt x="3161" y="439"/>
                        <a:pt x="3120" y="432"/>
                      </a:cubicBezTo>
                      <a:cubicBezTo>
                        <a:pt x="3104" y="408"/>
                        <a:pt x="3076" y="394"/>
                        <a:pt x="3054" y="372"/>
                      </a:cubicBezTo>
                      <a:cubicBezTo>
                        <a:pt x="3033" y="351"/>
                        <a:pt x="3024" y="317"/>
                        <a:pt x="2988" y="312"/>
                      </a:cubicBezTo>
                      <a:cubicBezTo>
                        <a:pt x="2954" y="307"/>
                        <a:pt x="2920" y="308"/>
                        <a:pt x="2886" y="306"/>
                      </a:cubicBezTo>
                      <a:cubicBezTo>
                        <a:pt x="2875" y="339"/>
                        <a:pt x="2897" y="327"/>
                        <a:pt x="2886" y="360"/>
                      </a:cubicBezTo>
                      <a:cubicBezTo>
                        <a:pt x="2834" y="355"/>
                        <a:pt x="2793" y="347"/>
                        <a:pt x="2742" y="354"/>
                      </a:cubicBezTo>
                      <a:cubicBezTo>
                        <a:pt x="2700" y="340"/>
                        <a:pt x="2732" y="332"/>
                        <a:pt x="2712" y="306"/>
                      </a:cubicBezTo>
                      <a:cubicBezTo>
                        <a:pt x="2697" y="288"/>
                        <a:pt x="2621" y="291"/>
                        <a:pt x="2586" y="282"/>
                      </a:cubicBezTo>
                      <a:cubicBezTo>
                        <a:pt x="2549" y="227"/>
                        <a:pt x="2530" y="229"/>
                        <a:pt x="2466" y="216"/>
                      </a:cubicBezTo>
                      <a:cubicBezTo>
                        <a:pt x="2460" y="212"/>
                        <a:pt x="2453" y="209"/>
                        <a:pt x="2448" y="204"/>
                      </a:cubicBezTo>
                      <a:cubicBezTo>
                        <a:pt x="2443" y="199"/>
                        <a:pt x="2443" y="189"/>
                        <a:pt x="2436" y="186"/>
                      </a:cubicBezTo>
                      <a:cubicBezTo>
                        <a:pt x="2428" y="183"/>
                        <a:pt x="2404" y="201"/>
                        <a:pt x="2400" y="204"/>
                      </a:cubicBezTo>
                      <a:cubicBezTo>
                        <a:pt x="2390" y="234"/>
                        <a:pt x="2379" y="224"/>
                        <a:pt x="2370" y="258"/>
                      </a:cubicBezTo>
                      <a:cubicBezTo>
                        <a:pt x="2338" y="253"/>
                        <a:pt x="2324" y="241"/>
                        <a:pt x="2298" y="258"/>
                      </a:cubicBezTo>
                      <a:cubicBezTo>
                        <a:pt x="2278" y="251"/>
                        <a:pt x="2244" y="228"/>
                        <a:pt x="2244" y="228"/>
                      </a:cubicBezTo>
                      <a:cubicBezTo>
                        <a:pt x="2237" y="208"/>
                        <a:pt x="2251" y="183"/>
                        <a:pt x="2238" y="168"/>
                      </a:cubicBezTo>
                      <a:cubicBezTo>
                        <a:pt x="2221" y="149"/>
                        <a:pt x="2205" y="145"/>
                        <a:pt x="2184" y="138"/>
                      </a:cubicBezTo>
                      <a:cubicBezTo>
                        <a:pt x="2177" y="164"/>
                        <a:pt x="2180" y="177"/>
                        <a:pt x="2154" y="186"/>
                      </a:cubicBezTo>
                      <a:cubicBezTo>
                        <a:pt x="2081" y="162"/>
                        <a:pt x="2000" y="174"/>
                        <a:pt x="1926" y="192"/>
                      </a:cubicBezTo>
                      <a:cubicBezTo>
                        <a:pt x="1898" y="211"/>
                        <a:pt x="1894" y="204"/>
                        <a:pt x="1884" y="174"/>
                      </a:cubicBezTo>
                      <a:cubicBezTo>
                        <a:pt x="1888" y="168"/>
                        <a:pt x="1890" y="161"/>
                        <a:pt x="1896" y="156"/>
                      </a:cubicBezTo>
                      <a:cubicBezTo>
                        <a:pt x="1901" y="152"/>
                        <a:pt x="1913" y="156"/>
                        <a:pt x="1914" y="150"/>
                      </a:cubicBezTo>
                      <a:cubicBezTo>
                        <a:pt x="1926" y="90"/>
                        <a:pt x="1904" y="77"/>
                        <a:pt x="1860" y="66"/>
                      </a:cubicBezTo>
                      <a:cubicBezTo>
                        <a:pt x="1847" y="0"/>
                        <a:pt x="1862" y="11"/>
                        <a:pt x="1776" y="18"/>
                      </a:cubicBezTo>
                      <a:cubicBezTo>
                        <a:pt x="1749" y="36"/>
                        <a:pt x="1761" y="49"/>
                        <a:pt x="1740" y="66"/>
                      </a:cubicBezTo>
                      <a:cubicBezTo>
                        <a:pt x="1735" y="70"/>
                        <a:pt x="1728" y="69"/>
                        <a:pt x="1722" y="72"/>
                      </a:cubicBezTo>
                      <a:cubicBezTo>
                        <a:pt x="1702" y="83"/>
                        <a:pt x="1673" y="112"/>
                        <a:pt x="1650" y="120"/>
                      </a:cubicBezTo>
                      <a:cubicBezTo>
                        <a:pt x="1625" y="128"/>
                        <a:pt x="1637" y="122"/>
                        <a:pt x="1614" y="138"/>
                      </a:cubicBezTo>
                      <a:cubicBezTo>
                        <a:pt x="1606" y="161"/>
                        <a:pt x="1591" y="166"/>
                        <a:pt x="1578" y="186"/>
                      </a:cubicBezTo>
                      <a:cubicBezTo>
                        <a:pt x="1572" y="210"/>
                        <a:pt x="1568" y="226"/>
                        <a:pt x="1554" y="246"/>
                      </a:cubicBezTo>
                      <a:cubicBezTo>
                        <a:pt x="1549" y="285"/>
                        <a:pt x="1550" y="300"/>
                        <a:pt x="1530" y="330"/>
                      </a:cubicBezTo>
                      <a:cubicBezTo>
                        <a:pt x="1498" y="309"/>
                        <a:pt x="1489" y="273"/>
                        <a:pt x="1458" y="252"/>
                      </a:cubicBezTo>
                      <a:cubicBezTo>
                        <a:pt x="1450" y="228"/>
                        <a:pt x="1443" y="218"/>
                        <a:pt x="1422" y="204"/>
                      </a:cubicBezTo>
                      <a:cubicBezTo>
                        <a:pt x="1408" y="226"/>
                        <a:pt x="1394" y="251"/>
                        <a:pt x="1386" y="276"/>
                      </a:cubicBezTo>
                      <a:cubicBezTo>
                        <a:pt x="1403" y="328"/>
                        <a:pt x="1410" y="342"/>
                        <a:pt x="1386" y="426"/>
                      </a:cubicBezTo>
                      <a:cubicBezTo>
                        <a:pt x="1382" y="438"/>
                        <a:pt x="1350" y="438"/>
                        <a:pt x="1350" y="438"/>
                      </a:cubicBezTo>
                      <a:cubicBezTo>
                        <a:pt x="1357" y="387"/>
                        <a:pt x="1363" y="338"/>
                        <a:pt x="1374" y="288"/>
                      </a:cubicBezTo>
                      <a:cubicBezTo>
                        <a:pt x="1378" y="268"/>
                        <a:pt x="1386" y="228"/>
                        <a:pt x="1386" y="228"/>
                      </a:cubicBezTo>
                      <a:cubicBezTo>
                        <a:pt x="1374" y="182"/>
                        <a:pt x="1349" y="198"/>
                        <a:pt x="1308" y="204"/>
                      </a:cubicBezTo>
                      <a:cubicBezTo>
                        <a:pt x="1281" y="244"/>
                        <a:pt x="1269" y="301"/>
                        <a:pt x="1260" y="348"/>
                      </a:cubicBezTo>
                      <a:cubicBezTo>
                        <a:pt x="1224" y="336"/>
                        <a:pt x="1236" y="328"/>
                        <a:pt x="1194" y="336"/>
                      </a:cubicBezTo>
                      <a:cubicBezTo>
                        <a:pt x="1171" y="371"/>
                        <a:pt x="1137" y="360"/>
                        <a:pt x="1104" y="378"/>
                      </a:cubicBezTo>
                      <a:cubicBezTo>
                        <a:pt x="1091" y="385"/>
                        <a:pt x="1068" y="402"/>
                        <a:pt x="1068" y="402"/>
                      </a:cubicBezTo>
                      <a:cubicBezTo>
                        <a:pt x="1066" y="396"/>
                        <a:pt x="1061" y="390"/>
                        <a:pt x="1062" y="384"/>
                      </a:cubicBezTo>
                      <a:cubicBezTo>
                        <a:pt x="1063" y="377"/>
                        <a:pt x="1077" y="372"/>
                        <a:pt x="1074" y="366"/>
                      </a:cubicBezTo>
                      <a:cubicBezTo>
                        <a:pt x="1071" y="360"/>
                        <a:pt x="1062" y="370"/>
                        <a:pt x="1056" y="372"/>
                      </a:cubicBezTo>
                      <a:cubicBezTo>
                        <a:pt x="1048" y="374"/>
                        <a:pt x="1040" y="376"/>
                        <a:pt x="1032" y="378"/>
                      </a:cubicBezTo>
                      <a:cubicBezTo>
                        <a:pt x="1022" y="409"/>
                        <a:pt x="1003" y="410"/>
                        <a:pt x="972" y="420"/>
                      </a:cubicBezTo>
                      <a:cubicBezTo>
                        <a:pt x="966" y="422"/>
                        <a:pt x="954" y="426"/>
                        <a:pt x="954" y="426"/>
                      </a:cubicBezTo>
                      <a:cubicBezTo>
                        <a:pt x="948" y="422"/>
                        <a:pt x="943" y="414"/>
                        <a:pt x="936" y="414"/>
                      </a:cubicBezTo>
                      <a:cubicBezTo>
                        <a:pt x="918" y="414"/>
                        <a:pt x="884" y="468"/>
                        <a:pt x="870" y="480"/>
                      </a:cubicBezTo>
                      <a:cubicBezTo>
                        <a:pt x="846" y="500"/>
                        <a:pt x="798" y="512"/>
                        <a:pt x="768" y="522"/>
                      </a:cubicBezTo>
                      <a:cubicBezTo>
                        <a:pt x="745" y="488"/>
                        <a:pt x="757" y="457"/>
                        <a:pt x="720" y="432"/>
                      </a:cubicBezTo>
                      <a:cubicBezTo>
                        <a:pt x="726" y="430"/>
                        <a:pt x="732" y="424"/>
                        <a:pt x="738" y="426"/>
                      </a:cubicBezTo>
                      <a:cubicBezTo>
                        <a:pt x="745" y="429"/>
                        <a:pt x="745" y="439"/>
                        <a:pt x="750" y="444"/>
                      </a:cubicBezTo>
                      <a:cubicBezTo>
                        <a:pt x="762" y="456"/>
                        <a:pt x="771" y="457"/>
                        <a:pt x="786" y="462"/>
                      </a:cubicBezTo>
                      <a:cubicBezTo>
                        <a:pt x="814" y="455"/>
                        <a:pt x="824" y="450"/>
                        <a:pt x="840" y="426"/>
                      </a:cubicBezTo>
                      <a:cubicBezTo>
                        <a:pt x="838" y="406"/>
                        <a:pt x="840" y="385"/>
                        <a:pt x="834" y="366"/>
                      </a:cubicBezTo>
                      <a:cubicBezTo>
                        <a:pt x="827" y="344"/>
                        <a:pt x="740" y="338"/>
                        <a:pt x="726" y="336"/>
                      </a:cubicBezTo>
                      <a:cubicBezTo>
                        <a:pt x="685" y="322"/>
                        <a:pt x="729" y="341"/>
                        <a:pt x="696" y="312"/>
                      </a:cubicBezTo>
                      <a:cubicBezTo>
                        <a:pt x="685" y="303"/>
                        <a:pt x="660" y="288"/>
                        <a:pt x="660" y="288"/>
                      </a:cubicBezTo>
                      <a:cubicBezTo>
                        <a:pt x="616" y="303"/>
                        <a:pt x="591" y="316"/>
                        <a:pt x="552" y="342"/>
                      </a:cubicBezTo>
                      <a:cubicBezTo>
                        <a:pt x="474" y="394"/>
                        <a:pt x="547" y="325"/>
                        <a:pt x="498" y="366"/>
                      </a:cubicBezTo>
                      <a:cubicBezTo>
                        <a:pt x="479" y="382"/>
                        <a:pt x="471" y="400"/>
                        <a:pt x="450" y="414"/>
                      </a:cubicBezTo>
                      <a:cubicBezTo>
                        <a:pt x="434" y="437"/>
                        <a:pt x="438" y="456"/>
                        <a:pt x="426" y="480"/>
                      </a:cubicBezTo>
                      <a:cubicBezTo>
                        <a:pt x="420" y="492"/>
                        <a:pt x="400" y="503"/>
                        <a:pt x="390" y="510"/>
                      </a:cubicBezTo>
                      <a:cubicBezTo>
                        <a:pt x="379" y="542"/>
                        <a:pt x="389" y="524"/>
                        <a:pt x="348" y="552"/>
                      </a:cubicBezTo>
                      <a:cubicBezTo>
                        <a:pt x="336" y="560"/>
                        <a:pt x="312" y="576"/>
                        <a:pt x="312" y="576"/>
                      </a:cubicBezTo>
                      <a:cubicBezTo>
                        <a:pt x="306" y="594"/>
                        <a:pt x="300" y="612"/>
                        <a:pt x="294" y="630"/>
                      </a:cubicBezTo>
                      <a:cubicBezTo>
                        <a:pt x="292" y="636"/>
                        <a:pt x="288" y="648"/>
                        <a:pt x="288" y="648"/>
                      </a:cubicBezTo>
                      <a:cubicBezTo>
                        <a:pt x="300" y="742"/>
                        <a:pt x="274" y="662"/>
                        <a:pt x="360" y="702"/>
                      </a:cubicBezTo>
                      <a:cubicBezTo>
                        <a:pt x="360" y="702"/>
                        <a:pt x="390" y="747"/>
                        <a:pt x="396" y="756"/>
                      </a:cubicBezTo>
                      <a:cubicBezTo>
                        <a:pt x="400" y="762"/>
                        <a:pt x="408" y="774"/>
                        <a:pt x="408" y="774"/>
                      </a:cubicBezTo>
                      <a:cubicBezTo>
                        <a:pt x="451" y="765"/>
                        <a:pt x="436" y="759"/>
                        <a:pt x="468" y="738"/>
                      </a:cubicBezTo>
                      <a:cubicBezTo>
                        <a:pt x="470" y="732"/>
                        <a:pt x="470" y="725"/>
                        <a:pt x="474" y="720"/>
                      </a:cubicBezTo>
                      <a:cubicBezTo>
                        <a:pt x="479" y="714"/>
                        <a:pt x="491" y="715"/>
                        <a:pt x="492" y="708"/>
                      </a:cubicBezTo>
                      <a:cubicBezTo>
                        <a:pt x="510" y="608"/>
                        <a:pt x="463" y="594"/>
                        <a:pt x="534" y="570"/>
                      </a:cubicBezTo>
                      <a:cubicBezTo>
                        <a:pt x="539" y="554"/>
                        <a:pt x="538" y="536"/>
                        <a:pt x="546" y="522"/>
                      </a:cubicBezTo>
                      <a:cubicBezTo>
                        <a:pt x="556" y="505"/>
                        <a:pt x="600" y="498"/>
                        <a:pt x="600" y="498"/>
                      </a:cubicBezTo>
                      <a:cubicBezTo>
                        <a:pt x="600" y="498"/>
                        <a:pt x="591" y="537"/>
                        <a:pt x="588" y="540"/>
                      </a:cubicBezTo>
                      <a:cubicBezTo>
                        <a:pt x="578" y="550"/>
                        <a:pt x="552" y="564"/>
                        <a:pt x="552" y="564"/>
                      </a:cubicBezTo>
                      <a:cubicBezTo>
                        <a:pt x="548" y="578"/>
                        <a:pt x="540" y="591"/>
                        <a:pt x="540" y="606"/>
                      </a:cubicBezTo>
                      <a:cubicBezTo>
                        <a:pt x="540" y="665"/>
                        <a:pt x="577" y="666"/>
                        <a:pt x="624" y="678"/>
                      </a:cubicBezTo>
                      <a:cubicBezTo>
                        <a:pt x="612" y="724"/>
                        <a:pt x="587" y="716"/>
                        <a:pt x="546" y="726"/>
                      </a:cubicBezTo>
                      <a:cubicBezTo>
                        <a:pt x="542" y="732"/>
                        <a:pt x="537" y="737"/>
                        <a:pt x="534" y="744"/>
                      </a:cubicBezTo>
                      <a:cubicBezTo>
                        <a:pt x="529" y="756"/>
                        <a:pt x="534" y="776"/>
                        <a:pt x="522" y="780"/>
                      </a:cubicBezTo>
                      <a:cubicBezTo>
                        <a:pt x="480" y="794"/>
                        <a:pt x="433" y="803"/>
                        <a:pt x="396" y="828"/>
                      </a:cubicBezTo>
                      <a:cubicBezTo>
                        <a:pt x="386" y="826"/>
                        <a:pt x="374" y="828"/>
                        <a:pt x="366" y="822"/>
                      </a:cubicBezTo>
                      <a:cubicBezTo>
                        <a:pt x="360" y="818"/>
                        <a:pt x="351" y="760"/>
                        <a:pt x="348" y="750"/>
                      </a:cubicBezTo>
                      <a:cubicBezTo>
                        <a:pt x="336" y="774"/>
                        <a:pt x="338" y="789"/>
                        <a:pt x="312" y="798"/>
                      </a:cubicBezTo>
                      <a:cubicBezTo>
                        <a:pt x="310" y="804"/>
                        <a:pt x="310" y="812"/>
                        <a:pt x="306" y="816"/>
                      </a:cubicBezTo>
                      <a:cubicBezTo>
                        <a:pt x="302" y="820"/>
                        <a:pt x="293" y="818"/>
                        <a:pt x="288" y="822"/>
                      </a:cubicBezTo>
                      <a:cubicBezTo>
                        <a:pt x="243" y="852"/>
                        <a:pt x="295" y="832"/>
                        <a:pt x="252" y="846"/>
                      </a:cubicBezTo>
                      <a:cubicBezTo>
                        <a:pt x="248" y="852"/>
                        <a:pt x="246" y="859"/>
                        <a:pt x="240" y="864"/>
                      </a:cubicBezTo>
                      <a:cubicBezTo>
                        <a:pt x="235" y="868"/>
                        <a:pt x="226" y="866"/>
                        <a:pt x="222" y="870"/>
                      </a:cubicBezTo>
                      <a:cubicBezTo>
                        <a:pt x="218" y="874"/>
                        <a:pt x="220" y="883"/>
                        <a:pt x="216" y="888"/>
                      </a:cubicBezTo>
                      <a:cubicBezTo>
                        <a:pt x="211" y="894"/>
                        <a:pt x="204" y="896"/>
                        <a:pt x="198" y="900"/>
                      </a:cubicBezTo>
                      <a:cubicBezTo>
                        <a:pt x="184" y="921"/>
                        <a:pt x="171" y="934"/>
                        <a:pt x="150" y="948"/>
                      </a:cubicBezTo>
                      <a:cubicBezTo>
                        <a:pt x="148" y="954"/>
                        <a:pt x="145" y="960"/>
                        <a:pt x="144" y="966"/>
                      </a:cubicBezTo>
                      <a:cubicBezTo>
                        <a:pt x="141" y="998"/>
                        <a:pt x="145" y="1031"/>
                        <a:pt x="138" y="1062"/>
                      </a:cubicBezTo>
                      <a:cubicBezTo>
                        <a:pt x="137" y="1068"/>
                        <a:pt x="126" y="1065"/>
                        <a:pt x="120" y="1068"/>
                      </a:cubicBezTo>
                      <a:cubicBezTo>
                        <a:pt x="114" y="1071"/>
                        <a:pt x="108" y="1076"/>
                        <a:pt x="102" y="1080"/>
                      </a:cubicBezTo>
                      <a:cubicBezTo>
                        <a:pt x="52" y="1074"/>
                        <a:pt x="18" y="1063"/>
                        <a:pt x="0" y="1116"/>
                      </a:cubicBezTo>
                      <a:cubicBezTo>
                        <a:pt x="2" y="1136"/>
                        <a:pt x="4" y="1156"/>
                        <a:pt x="6" y="1176"/>
                      </a:cubicBezTo>
                      <a:cubicBezTo>
                        <a:pt x="8" y="1190"/>
                        <a:pt x="1" y="1210"/>
                        <a:pt x="12" y="1218"/>
                      </a:cubicBezTo>
                      <a:cubicBezTo>
                        <a:pt x="23" y="1226"/>
                        <a:pt x="40" y="1214"/>
                        <a:pt x="54" y="1212"/>
                      </a:cubicBezTo>
                      <a:cubicBezTo>
                        <a:pt x="60" y="1210"/>
                        <a:pt x="66" y="1206"/>
                        <a:pt x="72" y="1206"/>
                      </a:cubicBezTo>
                      <a:cubicBezTo>
                        <a:pt x="84" y="1206"/>
                        <a:pt x="97" y="1217"/>
                        <a:pt x="108" y="1212"/>
                      </a:cubicBezTo>
                      <a:cubicBezTo>
                        <a:pt x="121" y="1206"/>
                        <a:pt x="124" y="1188"/>
                        <a:pt x="132" y="1176"/>
                      </a:cubicBezTo>
                      <a:cubicBezTo>
                        <a:pt x="144" y="1158"/>
                        <a:pt x="163" y="1140"/>
                        <a:pt x="180" y="1128"/>
                      </a:cubicBezTo>
                      <a:cubicBezTo>
                        <a:pt x="209" y="1084"/>
                        <a:pt x="259" y="1086"/>
                        <a:pt x="306" y="1074"/>
                      </a:cubicBezTo>
                      <a:cubicBezTo>
                        <a:pt x="319" y="1034"/>
                        <a:pt x="342" y="1076"/>
                        <a:pt x="366" y="1092"/>
                      </a:cubicBezTo>
                      <a:cubicBezTo>
                        <a:pt x="380" y="1113"/>
                        <a:pt x="377" y="1126"/>
                        <a:pt x="402" y="1134"/>
                      </a:cubicBezTo>
                      <a:cubicBezTo>
                        <a:pt x="409" y="1144"/>
                        <a:pt x="420" y="1174"/>
                        <a:pt x="432" y="1134"/>
                      </a:cubicBezTo>
                      <a:cubicBezTo>
                        <a:pt x="438" y="1113"/>
                        <a:pt x="417" y="1104"/>
                        <a:pt x="408" y="1092"/>
                      </a:cubicBezTo>
                      <a:cubicBezTo>
                        <a:pt x="399" y="1081"/>
                        <a:pt x="384" y="1056"/>
                        <a:pt x="384" y="1056"/>
                      </a:cubicBezTo>
                      <a:cubicBezTo>
                        <a:pt x="395" y="993"/>
                        <a:pt x="383" y="1030"/>
                        <a:pt x="426" y="1044"/>
                      </a:cubicBezTo>
                      <a:cubicBezTo>
                        <a:pt x="436" y="1075"/>
                        <a:pt x="455" y="1104"/>
                        <a:pt x="468" y="1134"/>
                      </a:cubicBezTo>
                      <a:cubicBezTo>
                        <a:pt x="484" y="1169"/>
                        <a:pt x="482" y="1178"/>
                        <a:pt x="510" y="1206"/>
                      </a:cubicBezTo>
                      <a:cubicBezTo>
                        <a:pt x="544" y="1195"/>
                        <a:pt x="522" y="1209"/>
                        <a:pt x="522" y="1158"/>
                      </a:cubicBezTo>
                      <a:cubicBezTo>
                        <a:pt x="522" y="1146"/>
                        <a:pt x="526" y="1134"/>
                        <a:pt x="528" y="1122"/>
                      </a:cubicBezTo>
                      <a:cubicBezTo>
                        <a:pt x="544" y="1124"/>
                        <a:pt x="562" y="1135"/>
                        <a:pt x="576" y="1128"/>
                      </a:cubicBezTo>
                      <a:cubicBezTo>
                        <a:pt x="599" y="1117"/>
                        <a:pt x="583" y="1065"/>
                        <a:pt x="600" y="1050"/>
                      </a:cubicBezTo>
                      <a:cubicBezTo>
                        <a:pt x="610" y="1042"/>
                        <a:pt x="636" y="1038"/>
                        <a:pt x="636" y="1038"/>
                      </a:cubicBezTo>
                      <a:cubicBezTo>
                        <a:pt x="650" y="1017"/>
                        <a:pt x="672" y="992"/>
                        <a:pt x="696" y="984"/>
                      </a:cubicBezTo>
                      <a:cubicBezTo>
                        <a:pt x="702" y="986"/>
                        <a:pt x="712" y="984"/>
                        <a:pt x="714" y="990"/>
                      </a:cubicBezTo>
                      <a:cubicBezTo>
                        <a:pt x="725" y="1036"/>
                        <a:pt x="683" y="1038"/>
                        <a:pt x="732" y="1026"/>
                      </a:cubicBezTo>
                      <a:cubicBezTo>
                        <a:pt x="751" y="997"/>
                        <a:pt x="757" y="1013"/>
                        <a:pt x="792" y="1020"/>
                      </a:cubicBezTo>
                      <a:cubicBezTo>
                        <a:pt x="796" y="1032"/>
                        <a:pt x="800" y="1044"/>
                        <a:pt x="804" y="1056"/>
                      </a:cubicBezTo>
                      <a:cubicBezTo>
                        <a:pt x="806" y="1062"/>
                        <a:pt x="810" y="1074"/>
                        <a:pt x="810" y="1074"/>
                      </a:cubicBezTo>
                      <a:cubicBezTo>
                        <a:pt x="778" y="1095"/>
                        <a:pt x="773" y="1092"/>
                        <a:pt x="732" y="1086"/>
                      </a:cubicBezTo>
                      <a:cubicBezTo>
                        <a:pt x="680" y="1069"/>
                        <a:pt x="651" y="1107"/>
                        <a:pt x="606" y="1122"/>
                      </a:cubicBezTo>
                      <a:cubicBezTo>
                        <a:pt x="602" y="1134"/>
                        <a:pt x="591" y="1146"/>
                        <a:pt x="594" y="1158"/>
                      </a:cubicBezTo>
                      <a:cubicBezTo>
                        <a:pt x="609" y="1216"/>
                        <a:pt x="646" y="1207"/>
                        <a:pt x="696" y="1212"/>
                      </a:cubicBezTo>
                      <a:cubicBezTo>
                        <a:pt x="689" y="1238"/>
                        <a:pt x="692" y="1251"/>
                        <a:pt x="666" y="1260"/>
                      </a:cubicBezTo>
                      <a:cubicBezTo>
                        <a:pt x="654" y="1297"/>
                        <a:pt x="657" y="1337"/>
                        <a:pt x="696" y="1350"/>
                      </a:cubicBezTo>
                      <a:cubicBezTo>
                        <a:pt x="702" y="1356"/>
                        <a:pt x="707" y="1363"/>
                        <a:pt x="714" y="1368"/>
                      </a:cubicBezTo>
                      <a:cubicBezTo>
                        <a:pt x="719" y="1372"/>
                        <a:pt x="728" y="1370"/>
                        <a:pt x="732" y="1374"/>
                      </a:cubicBezTo>
                      <a:cubicBezTo>
                        <a:pt x="757" y="1399"/>
                        <a:pt x="770" y="1434"/>
                        <a:pt x="786" y="1464"/>
                      </a:cubicBezTo>
                      <a:cubicBezTo>
                        <a:pt x="793" y="1477"/>
                        <a:pt x="802" y="1488"/>
                        <a:pt x="810" y="1500"/>
                      </a:cubicBezTo>
                      <a:cubicBezTo>
                        <a:pt x="814" y="1506"/>
                        <a:pt x="822" y="1518"/>
                        <a:pt x="822" y="1518"/>
                      </a:cubicBezTo>
                      <a:cubicBezTo>
                        <a:pt x="826" y="1562"/>
                        <a:pt x="823" y="1591"/>
                        <a:pt x="846" y="1626"/>
                      </a:cubicBezTo>
                      <a:cubicBezTo>
                        <a:pt x="904" y="1614"/>
                        <a:pt x="883" y="1593"/>
                        <a:pt x="924" y="1572"/>
                      </a:cubicBezTo>
                      <a:cubicBezTo>
                        <a:pt x="941" y="1564"/>
                        <a:pt x="969" y="1562"/>
                        <a:pt x="984" y="1560"/>
                      </a:cubicBezTo>
                      <a:cubicBezTo>
                        <a:pt x="1000" y="1549"/>
                        <a:pt x="1038" y="1536"/>
                        <a:pt x="1038" y="1536"/>
                      </a:cubicBezTo>
                      <a:cubicBezTo>
                        <a:pt x="1066" y="1508"/>
                        <a:pt x="1074" y="1450"/>
                        <a:pt x="1038" y="1422"/>
                      </a:cubicBezTo>
                      <a:cubicBezTo>
                        <a:pt x="1021" y="1408"/>
                        <a:pt x="994" y="1413"/>
                        <a:pt x="972" y="1410"/>
                      </a:cubicBezTo>
                      <a:cubicBezTo>
                        <a:pt x="947" y="1402"/>
                        <a:pt x="950" y="1389"/>
                        <a:pt x="936" y="1368"/>
                      </a:cubicBezTo>
                      <a:cubicBezTo>
                        <a:pt x="934" y="1360"/>
                        <a:pt x="927" y="1352"/>
                        <a:pt x="930" y="1344"/>
                      </a:cubicBezTo>
                      <a:cubicBezTo>
                        <a:pt x="932" y="1338"/>
                        <a:pt x="942" y="1338"/>
                        <a:pt x="948" y="1338"/>
                      </a:cubicBezTo>
                      <a:cubicBezTo>
                        <a:pt x="963" y="1338"/>
                        <a:pt x="972" y="1350"/>
                        <a:pt x="984" y="1356"/>
                      </a:cubicBezTo>
                      <a:cubicBezTo>
                        <a:pt x="1004" y="1366"/>
                        <a:pt x="1039" y="1366"/>
                        <a:pt x="1056" y="1368"/>
                      </a:cubicBezTo>
                      <a:cubicBezTo>
                        <a:pt x="1078" y="1435"/>
                        <a:pt x="1099" y="1410"/>
                        <a:pt x="1182" y="1416"/>
                      </a:cubicBezTo>
                      <a:cubicBezTo>
                        <a:pt x="1231" y="1428"/>
                        <a:pt x="1223" y="1458"/>
                        <a:pt x="1272" y="1470"/>
                      </a:cubicBezTo>
                      <a:cubicBezTo>
                        <a:pt x="1301" y="1489"/>
                        <a:pt x="1288" y="1475"/>
                        <a:pt x="1302" y="1518"/>
                      </a:cubicBezTo>
                      <a:cubicBezTo>
                        <a:pt x="1307" y="1532"/>
                        <a:pt x="1318" y="1542"/>
                        <a:pt x="1326" y="1554"/>
                      </a:cubicBezTo>
                      <a:cubicBezTo>
                        <a:pt x="1330" y="1560"/>
                        <a:pt x="1338" y="1572"/>
                        <a:pt x="1338" y="1572"/>
                      </a:cubicBezTo>
                      <a:cubicBezTo>
                        <a:pt x="1341" y="1596"/>
                        <a:pt x="1335" y="1625"/>
                        <a:pt x="1350" y="1644"/>
                      </a:cubicBezTo>
                      <a:cubicBezTo>
                        <a:pt x="1360" y="1657"/>
                        <a:pt x="1386" y="1680"/>
                        <a:pt x="1386" y="1680"/>
                      </a:cubicBezTo>
                      <a:cubicBezTo>
                        <a:pt x="1447" y="1660"/>
                        <a:pt x="1442" y="1571"/>
                        <a:pt x="1494" y="1536"/>
                      </a:cubicBezTo>
                      <a:cubicBezTo>
                        <a:pt x="1504" y="1506"/>
                        <a:pt x="1529" y="1511"/>
                        <a:pt x="1554" y="1494"/>
                      </a:cubicBezTo>
                      <a:cubicBezTo>
                        <a:pt x="1574" y="1465"/>
                        <a:pt x="1578" y="1463"/>
                        <a:pt x="1614" y="1470"/>
                      </a:cubicBezTo>
                      <a:cubicBezTo>
                        <a:pt x="1624" y="1501"/>
                        <a:pt x="1635" y="1543"/>
                        <a:pt x="1668" y="1554"/>
                      </a:cubicBezTo>
                      <a:cubicBezTo>
                        <a:pt x="1682" y="1575"/>
                        <a:pt x="1679" y="1588"/>
                        <a:pt x="1704" y="1596"/>
                      </a:cubicBezTo>
                      <a:cubicBezTo>
                        <a:pt x="1729" y="1634"/>
                        <a:pt x="1686" y="1698"/>
                        <a:pt x="1740" y="1716"/>
                      </a:cubicBezTo>
                      <a:cubicBezTo>
                        <a:pt x="1759" y="1744"/>
                        <a:pt x="1764" y="1766"/>
                        <a:pt x="1794" y="1776"/>
                      </a:cubicBezTo>
                      <a:cubicBezTo>
                        <a:pt x="1796" y="1770"/>
                        <a:pt x="1802" y="1764"/>
                        <a:pt x="1800" y="1758"/>
                      </a:cubicBezTo>
                      <a:cubicBezTo>
                        <a:pt x="1797" y="1750"/>
                        <a:pt x="1787" y="1747"/>
                        <a:pt x="1782" y="1740"/>
                      </a:cubicBezTo>
                      <a:cubicBezTo>
                        <a:pt x="1766" y="1721"/>
                        <a:pt x="1767" y="1712"/>
                        <a:pt x="1758" y="1686"/>
                      </a:cubicBezTo>
                      <a:cubicBezTo>
                        <a:pt x="1756" y="1679"/>
                        <a:pt x="1749" y="1675"/>
                        <a:pt x="1746" y="1668"/>
                      </a:cubicBezTo>
                      <a:cubicBezTo>
                        <a:pt x="1741" y="1656"/>
                        <a:pt x="1734" y="1632"/>
                        <a:pt x="1734" y="1632"/>
                      </a:cubicBezTo>
                      <a:cubicBezTo>
                        <a:pt x="1744" y="1603"/>
                        <a:pt x="1753" y="1601"/>
                        <a:pt x="1782" y="1608"/>
                      </a:cubicBezTo>
                      <a:cubicBezTo>
                        <a:pt x="1810" y="1627"/>
                        <a:pt x="1812" y="1655"/>
                        <a:pt x="1818" y="1686"/>
                      </a:cubicBezTo>
                      <a:cubicBezTo>
                        <a:pt x="1859" y="1658"/>
                        <a:pt x="1840" y="1667"/>
                        <a:pt x="1872" y="1656"/>
                      </a:cubicBezTo>
                      <a:cubicBezTo>
                        <a:pt x="1874" y="1648"/>
                        <a:pt x="1876" y="1640"/>
                        <a:pt x="1878" y="1632"/>
                      </a:cubicBezTo>
                      <a:cubicBezTo>
                        <a:pt x="1882" y="1620"/>
                        <a:pt x="1890" y="1596"/>
                        <a:pt x="1890" y="1596"/>
                      </a:cubicBezTo>
                      <a:cubicBezTo>
                        <a:pt x="1883" y="1566"/>
                        <a:pt x="1863" y="1546"/>
                        <a:pt x="1854" y="1518"/>
                      </a:cubicBezTo>
                      <a:cubicBezTo>
                        <a:pt x="1866" y="1514"/>
                        <a:pt x="1882" y="1516"/>
                        <a:pt x="1890" y="1506"/>
                      </a:cubicBezTo>
                      <a:cubicBezTo>
                        <a:pt x="1906" y="1484"/>
                        <a:pt x="1914" y="1468"/>
                        <a:pt x="1944" y="1458"/>
                      </a:cubicBezTo>
                      <a:cubicBezTo>
                        <a:pt x="1977" y="1447"/>
                        <a:pt x="2010" y="1442"/>
                        <a:pt x="2040" y="1422"/>
                      </a:cubicBezTo>
                      <a:cubicBezTo>
                        <a:pt x="2044" y="1416"/>
                        <a:pt x="2047" y="1409"/>
                        <a:pt x="2052" y="1404"/>
                      </a:cubicBezTo>
                      <a:cubicBezTo>
                        <a:pt x="2057" y="1399"/>
                        <a:pt x="2065" y="1398"/>
                        <a:pt x="2070" y="1392"/>
                      </a:cubicBezTo>
                      <a:cubicBezTo>
                        <a:pt x="2078" y="1382"/>
                        <a:pt x="2081" y="1367"/>
                        <a:pt x="2088" y="1356"/>
                      </a:cubicBezTo>
                      <a:cubicBezTo>
                        <a:pt x="2085" y="1315"/>
                        <a:pt x="2058" y="1240"/>
                        <a:pt x="2100" y="1212"/>
                      </a:cubicBezTo>
                      <a:cubicBezTo>
                        <a:pt x="2134" y="1161"/>
                        <a:pt x="2089" y="1164"/>
                        <a:pt x="2052" y="1158"/>
                      </a:cubicBezTo>
                      <a:cubicBezTo>
                        <a:pt x="2072" y="1151"/>
                        <a:pt x="2086" y="1141"/>
                        <a:pt x="2106" y="1134"/>
                      </a:cubicBezTo>
                      <a:cubicBezTo>
                        <a:pt x="2162" y="1140"/>
                        <a:pt x="2160" y="1158"/>
                        <a:pt x="2160" y="113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CCFF">
                        <a:alpha val="80000"/>
                      </a:srgbClr>
                    </a:gs>
                    <a:gs pos="100000">
                      <a:srgbClr val="CCCCFF">
                        <a:gamma/>
                        <a:shade val="46275"/>
                        <a:invGamma/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163500" prstMaterial="legacyMatte">
                  <a:bevelT w="13500" h="13500" prst="angle"/>
                  <a:bevelB w="13500" h="13500" prst="angle"/>
                  <a:extrusionClr>
                    <a:srgbClr val="CCCCFF"/>
                  </a:extrusionClr>
                </a:sp3d>
                <a:extLst>
                  <a:ext uri="{91240B29-F687-4F45-9708-019B960494DF}">
                    <a14:hiddenLine xmlns:a14="http://schemas.microsoft.com/office/drawing/2010/main" w="9525" cap="flat" cmpd="sng">
                      <a:noFill/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zh-CN" altLang="en-US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6" name="Freeform 186"/>
                <p:cNvSpPr>
                  <a:spLocks/>
                </p:cNvSpPr>
                <p:nvPr/>
              </p:nvSpPr>
              <p:spPr bwMode="auto">
                <a:xfrm>
                  <a:off x="2382" y="2034"/>
                  <a:ext cx="115" cy="223"/>
                </a:xfrm>
                <a:custGeom>
                  <a:avLst/>
                  <a:gdLst>
                    <a:gd name="T0" fmla="*/ 420 w 576"/>
                    <a:gd name="T1" fmla="*/ 42 h 1117"/>
                    <a:gd name="T2" fmla="*/ 282 w 576"/>
                    <a:gd name="T3" fmla="*/ 150 h 1117"/>
                    <a:gd name="T4" fmla="*/ 234 w 576"/>
                    <a:gd name="T5" fmla="*/ 204 h 1117"/>
                    <a:gd name="T6" fmla="*/ 216 w 576"/>
                    <a:gd name="T7" fmla="*/ 216 h 1117"/>
                    <a:gd name="T8" fmla="*/ 204 w 576"/>
                    <a:gd name="T9" fmla="*/ 234 h 1117"/>
                    <a:gd name="T10" fmla="*/ 132 w 576"/>
                    <a:gd name="T11" fmla="*/ 276 h 1117"/>
                    <a:gd name="T12" fmla="*/ 78 w 576"/>
                    <a:gd name="T13" fmla="*/ 318 h 1117"/>
                    <a:gd name="T14" fmla="*/ 12 w 576"/>
                    <a:gd name="T15" fmla="*/ 342 h 1117"/>
                    <a:gd name="T16" fmla="*/ 12 w 576"/>
                    <a:gd name="T17" fmla="*/ 390 h 1117"/>
                    <a:gd name="T18" fmla="*/ 66 w 576"/>
                    <a:gd name="T19" fmla="*/ 414 h 1117"/>
                    <a:gd name="T20" fmla="*/ 120 w 576"/>
                    <a:gd name="T21" fmla="*/ 450 h 1117"/>
                    <a:gd name="T22" fmla="*/ 114 w 576"/>
                    <a:gd name="T23" fmla="*/ 522 h 1117"/>
                    <a:gd name="T24" fmla="*/ 90 w 576"/>
                    <a:gd name="T25" fmla="*/ 558 h 1117"/>
                    <a:gd name="T26" fmla="*/ 108 w 576"/>
                    <a:gd name="T27" fmla="*/ 570 h 1117"/>
                    <a:gd name="T28" fmla="*/ 126 w 576"/>
                    <a:gd name="T29" fmla="*/ 576 h 1117"/>
                    <a:gd name="T30" fmla="*/ 162 w 576"/>
                    <a:gd name="T31" fmla="*/ 600 h 1117"/>
                    <a:gd name="T32" fmla="*/ 186 w 576"/>
                    <a:gd name="T33" fmla="*/ 654 h 1117"/>
                    <a:gd name="T34" fmla="*/ 144 w 576"/>
                    <a:gd name="T35" fmla="*/ 708 h 1117"/>
                    <a:gd name="T36" fmla="*/ 132 w 576"/>
                    <a:gd name="T37" fmla="*/ 786 h 1117"/>
                    <a:gd name="T38" fmla="*/ 150 w 576"/>
                    <a:gd name="T39" fmla="*/ 792 h 1117"/>
                    <a:gd name="T40" fmla="*/ 186 w 576"/>
                    <a:gd name="T41" fmla="*/ 816 h 1117"/>
                    <a:gd name="T42" fmla="*/ 204 w 576"/>
                    <a:gd name="T43" fmla="*/ 828 h 1117"/>
                    <a:gd name="T44" fmla="*/ 174 w 576"/>
                    <a:gd name="T45" fmla="*/ 1002 h 1117"/>
                    <a:gd name="T46" fmla="*/ 162 w 576"/>
                    <a:gd name="T47" fmla="*/ 1020 h 1117"/>
                    <a:gd name="T48" fmla="*/ 150 w 576"/>
                    <a:gd name="T49" fmla="*/ 1056 h 1117"/>
                    <a:gd name="T50" fmla="*/ 144 w 576"/>
                    <a:gd name="T51" fmla="*/ 1074 h 1117"/>
                    <a:gd name="T52" fmla="*/ 234 w 576"/>
                    <a:gd name="T53" fmla="*/ 1086 h 1117"/>
                    <a:gd name="T54" fmla="*/ 360 w 576"/>
                    <a:gd name="T55" fmla="*/ 1056 h 1117"/>
                    <a:gd name="T56" fmla="*/ 432 w 576"/>
                    <a:gd name="T57" fmla="*/ 1014 h 1117"/>
                    <a:gd name="T58" fmla="*/ 480 w 576"/>
                    <a:gd name="T59" fmla="*/ 972 h 1117"/>
                    <a:gd name="T60" fmla="*/ 564 w 576"/>
                    <a:gd name="T61" fmla="*/ 882 h 1117"/>
                    <a:gd name="T62" fmla="*/ 558 w 576"/>
                    <a:gd name="T63" fmla="*/ 774 h 1117"/>
                    <a:gd name="T64" fmla="*/ 516 w 576"/>
                    <a:gd name="T65" fmla="*/ 708 h 1117"/>
                    <a:gd name="T66" fmla="*/ 456 w 576"/>
                    <a:gd name="T67" fmla="*/ 504 h 1117"/>
                    <a:gd name="T68" fmla="*/ 414 w 576"/>
                    <a:gd name="T69" fmla="*/ 456 h 1117"/>
                    <a:gd name="T70" fmla="*/ 402 w 576"/>
                    <a:gd name="T71" fmla="*/ 438 h 1117"/>
                    <a:gd name="T72" fmla="*/ 366 w 576"/>
                    <a:gd name="T73" fmla="*/ 426 h 1117"/>
                    <a:gd name="T74" fmla="*/ 372 w 576"/>
                    <a:gd name="T75" fmla="*/ 408 h 1117"/>
                    <a:gd name="T76" fmla="*/ 408 w 576"/>
                    <a:gd name="T77" fmla="*/ 396 h 1117"/>
                    <a:gd name="T78" fmla="*/ 474 w 576"/>
                    <a:gd name="T79" fmla="*/ 306 h 1117"/>
                    <a:gd name="T80" fmla="*/ 468 w 576"/>
                    <a:gd name="T81" fmla="*/ 270 h 1117"/>
                    <a:gd name="T82" fmla="*/ 456 w 576"/>
                    <a:gd name="T83" fmla="*/ 252 h 1117"/>
                    <a:gd name="T84" fmla="*/ 486 w 576"/>
                    <a:gd name="T85" fmla="*/ 198 h 1117"/>
                    <a:gd name="T86" fmla="*/ 510 w 576"/>
                    <a:gd name="T87" fmla="*/ 168 h 1117"/>
                    <a:gd name="T88" fmla="*/ 528 w 576"/>
                    <a:gd name="T89" fmla="*/ 132 h 1117"/>
                    <a:gd name="T90" fmla="*/ 546 w 576"/>
                    <a:gd name="T91" fmla="*/ 78 h 1117"/>
                    <a:gd name="T92" fmla="*/ 552 w 576"/>
                    <a:gd name="T93" fmla="*/ 60 h 1117"/>
                    <a:gd name="T94" fmla="*/ 510 w 576"/>
                    <a:gd name="T95" fmla="*/ 0 h 1117"/>
                    <a:gd name="T96" fmla="*/ 468 w 576"/>
                    <a:gd name="T97" fmla="*/ 6 h 1117"/>
                    <a:gd name="T98" fmla="*/ 420 w 576"/>
                    <a:gd name="T99" fmla="*/ 42 h 1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576" h="1117">
                      <a:moveTo>
                        <a:pt x="420" y="42"/>
                      </a:moveTo>
                      <a:cubicBezTo>
                        <a:pt x="386" y="92"/>
                        <a:pt x="330" y="118"/>
                        <a:pt x="282" y="150"/>
                      </a:cubicBezTo>
                      <a:cubicBezTo>
                        <a:pt x="275" y="201"/>
                        <a:pt x="278" y="193"/>
                        <a:pt x="234" y="204"/>
                      </a:cubicBezTo>
                      <a:cubicBezTo>
                        <a:pt x="228" y="208"/>
                        <a:pt x="221" y="211"/>
                        <a:pt x="216" y="216"/>
                      </a:cubicBezTo>
                      <a:cubicBezTo>
                        <a:pt x="211" y="221"/>
                        <a:pt x="209" y="229"/>
                        <a:pt x="204" y="234"/>
                      </a:cubicBezTo>
                      <a:cubicBezTo>
                        <a:pt x="180" y="255"/>
                        <a:pt x="157" y="262"/>
                        <a:pt x="132" y="276"/>
                      </a:cubicBezTo>
                      <a:cubicBezTo>
                        <a:pt x="77" y="306"/>
                        <a:pt x="113" y="289"/>
                        <a:pt x="78" y="318"/>
                      </a:cubicBezTo>
                      <a:cubicBezTo>
                        <a:pt x="60" y="333"/>
                        <a:pt x="12" y="342"/>
                        <a:pt x="12" y="342"/>
                      </a:cubicBezTo>
                      <a:cubicBezTo>
                        <a:pt x="6" y="360"/>
                        <a:pt x="0" y="369"/>
                        <a:pt x="12" y="390"/>
                      </a:cubicBezTo>
                      <a:cubicBezTo>
                        <a:pt x="22" y="407"/>
                        <a:pt x="66" y="414"/>
                        <a:pt x="66" y="414"/>
                      </a:cubicBezTo>
                      <a:cubicBezTo>
                        <a:pt x="84" y="432"/>
                        <a:pt x="99" y="436"/>
                        <a:pt x="120" y="450"/>
                      </a:cubicBezTo>
                      <a:cubicBezTo>
                        <a:pt x="146" y="490"/>
                        <a:pt x="141" y="488"/>
                        <a:pt x="114" y="522"/>
                      </a:cubicBezTo>
                      <a:cubicBezTo>
                        <a:pt x="105" y="533"/>
                        <a:pt x="90" y="558"/>
                        <a:pt x="90" y="558"/>
                      </a:cubicBezTo>
                      <a:cubicBezTo>
                        <a:pt x="96" y="562"/>
                        <a:pt x="102" y="567"/>
                        <a:pt x="108" y="570"/>
                      </a:cubicBezTo>
                      <a:cubicBezTo>
                        <a:pt x="114" y="573"/>
                        <a:pt x="120" y="573"/>
                        <a:pt x="126" y="576"/>
                      </a:cubicBezTo>
                      <a:cubicBezTo>
                        <a:pt x="139" y="583"/>
                        <a:pt x="162" y="600"/>
                        <a:pt x="162" y="600"/>
                      </a:cubicBezTo>
                      <a:cubicBezTo>
                        <a:pt x="173" y="616"/>
                        <a:pt x="186" y="654"/>
                        <a:pt x="186" y="654"/>
                      </a:cubicBezTo>
                      <a:cubicBezTo>
                        <a:pt x="181" y="700"/>
                        <a:pt x="189" y="723"/>
                        <a:pt x="144" y="708"/>
                      </a:cubicBezTo>
                      <a:cubicBezTo>
                        <a:pt x="107" y="720"/>
                        <a:pt x="110" y="713"/>
                        <a:pt x="132" y="786"/>
                      </a:cubicBezTo>
                      <a:cubicBezTo>
                        <a:pt x="134" y="792"/>
                        <a:pt x="144" y="789"/>
                        <a:pt x="150" y="792"/>
                      </a:cubicBezTo>
                      <a:cubicBezTo>
                        <a:pt x="163" y="799"/>
                        <a:pt x="174" y="808"/>
                        <a:pt x="186" y="816"/>
                      </a:cubicBezTo>
                      <a:cubicBezTo>
                        <a:pt x="192" y="820"/>
                        <a:pt x="204" y="828"/>
                        <a:pt x="204" y="828"/>
                      </a:cubicBezTo>
                      <a:cubicBezTo>
                        <a:pt x="200" y="886"/>
                        <a:pt x="197" y="947"/>
                        <a:pt x="174" y="1002"/>
                      </a:cubicBezTo>
                      <a:cubicBezTo>
                        <a:pt x="171" y="1009"/>
                        <a:pt x="165" y="1013"/>
                        <a:pt x="162" y="1020"/>
                      </a:cubicBezTo>
                      <a:cubicBezTo>
                        <a:pt x="157" y="1032"/>
                        <a:pt x="154" y="1044"/>
                        <a:pt x="150" y="1056"/>
                      </a:cubicBezTo>
                      <a:cubicBezTo>
                        <a:pt x="148" y="1062"/>
                        <a:pt x="144" y="1074"/>
                        <a:pt x="144" y="1074"/>
                      </a:cubicBezTo>
                      <a:cubicBezTo>
                        <a:pt x="158" y="1117"/>
                        <a:pt x="146" y="1099"/>
                        <a:pt x="234" y="1086"/>
                      </a:cubicBezTo>
                      <a:cubicBezTo>
                        <a:pt x="276" y="1080"/>
                        <a:pt x="318" y="1063"/>
                        <a:pt x="360" y="1056"/>
                      </a:cubicBezTo>
                      <a:cubicBezTo>
                        <a:pt x="385" y="1039"/>
                        <a:pt x="404" y="1023"/>
                        <a:pt x="432" y="1014"/>
                      </a:cubicBezTo>
                      <a:cubicBezTo>
                        <a:pt x="450" y="996"/>
                        <a:pt x="456" y="980"/>
                        <a:pt x="480" y="972"/>
                      </a:cubicBezTo>
                      <a:cubicBezTo>
                        <a:pt x="505" y="934"/>
                        <a:pt x="519" y="897"/>
                        <a:pt x="564" y="882"/>
                      </a:cubicBezTo>
                      <a:cubicBezTo>
                        <a:pt x="576" y="846"/>
                        <a:pt x="570" y="809"/>
                        <a:pt x="558" y="774"/>
                      </a:cubicBezTo>
                      <a:cubicBezTo>
                        <a:pt x="508" y="791"/>
                        <a:pt x="522" y="759"/>
                        <a:pt x="516" y="708"/>
                      </a:cubicBezTo>
                      <a:cubicBezTo>
                        <a:pt x="511" y="662"/>
                        <a:pt x="498" y="532"/>
                        <a:pt x="456" y="504"/>
                      </a:cubicBezTo>
                      <a:cubicBezTo>
                        <a:pt x="428" y="462"/>
                        <a:pt x="444" y="476"/>
                        <a:pt x="414" y="456"/>
                      </a:cubicBezTo>
                      <a:cubicBezTo>
                        <a:pt x="410" y="450"/>
                        <a:pt x="408" y="442"/>
                        <a:pt x="402" y="438"/>
                      </a:cubicBezTo>
                      <a:cubicBezTo>
                        <a:pt x="391" y="431"/>
                        <a:pt x="366" y="426"/>
                        <a:pt x="366" y="426"/>
                      </a:cubicBezTo>
                      <a:cubicBezTo>
                        <a:pt x="368" y="420"/>
                        <a:pt x="367" y="412"/>
                        <a:pt x="372" y="408"/>
                      </a:cubicBezTo>
                      <a:cubicBezTo>
                        <a:pt x="382" y="401"/>
                        <a:pt x="408" y="396"/>
                        <a:pt x="408" y="396"/>
                      </a:cubicBezTo>
                      <a:cubicBezTo>
                        <a:pt x="430" y="363"/>
                        <a:pt x="461" y="345"/>
                        <a:pt x="474" y="306"/>
                      </a:cubicBezTo>
                      <a:cubicBezTo>
                        <a:pt x="472" y="294"/>
                        <a:pt x="472" y="282"/>
                        <a:pt x="468" y="270"/>
                      </a:cubicBezTo>
                      <a:cubicBezTo>
                        <a:pt x="466" y="263"/>
                        <a:pt x="456" y="259"/>
                        <a:pt x="456" y="252"/>
                      </a:cubicBezTo>
                      <a:cubicBezTo>
                        <a:pt x="456" y="223"/>
                        <a:pt x="469" y="215"/>
                        <a:pt x="486" y="198"/>
                      </a:cubicBezTo>
                      <a:cubicBezTo>
                        <a:pt x="501" y="153"/>
                        <a:pt x="479" y="207"/>
                        <a:pt x="510" y="168"/>
                      </a:cubicBezTo>
                      <a:cubicBezTo>
                        <a:pt x="518" y="158"/>
                        <a:pt x="523" y="144"/>
                        <a:pt x="528" y="132"/>
                      </a:cubicBezTo>
                      <a:cubicBezTo>
                        <a:pt x="528" y="132"/>
                        <a:pt x="543" y="87"/>
                        <a:pt x="546" y="78"/>
                      </a:cubicBezTo>
                      <a:cubicBezTo>
                        <a:pt x="548" y="72"/>
                        <a:pt x="552" y="60"/>
                        <a:pt x="552" y="60"/>
                      </a:cubicBezTo>
                      <a:cubicBezTo>
                        <a:pt x="527" y="52"/>
                        <a:pt x="518" y="25"/>
                        <a:pt x="510" y="0"/>
                      </a:cubicBezTo>
                      <a:cubicBezTo>
                        <a:pt x="496" y="2"/>
                        <a:pt x="481" y="0"/>
                        <a:pt x="468" y="6"/>
                      </a:cubicBezTo>
                      <a:cubicBezTo>
                        <a:pt x="459" y="10"/>
                        <a:pt x="420" y="76"/>
                        <a:pt x="420" y="4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CCFF">
                        <a:alpha val="80000"/>
                      </a:srgbClr>
                    </a:gs>
                    <a:gs pos="100000">
                      <a:srgbClr val="CCCCFF">
                        <a:gamma/>
                        <a:shade val="46275"/>
                        <a:invGamma/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163500" prstMaterial="legacyMatte">
                  <a:bevelT w="13500" h="13500" prst="angle"/>
                  <a:bevelB w="13500" h="13500" prst="angle"/>
                  <a:extrusionClr>
                    <a:srgbClr val="CCCCFF"/>
                  </a:extrusionClr>
                </a:sp3d>
                <a:extLst>
                  <a:ext uri="{91240B29-F687-4F45-9708-019B960494DF}">
                    <a14:hiddenLine xmlns:a14="http://schemas.microsoft.com/office/drawing/2010/main" w="9525" cap="flat" cmpd="sng">
                      <a:noFill/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zh-CN" altLang="en-US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74" name="Freeform 187"/>
              <p:cNvSpPr>
                <a:spLocks/>
              </p:cNvSpPr>
              <p:nvPr/>
            </p:nvSpPr>
            <p:spPr bwMode="auto">
              <a:xfrm>
                <a:off x="1189" y="2894"/>
                <a:ext cx="107" cy="214"/>
              </a:xfrm>
              <a:custGeom>
                <a:avLst/>
                <a:gdLst>
                  <a:gd name="T0" fmla="*/ 105 w 117"/>
                  <a:gd name="T1" fmla="*/ 6 h 234"/>
                  <a:gd name="T2" fmla="*/ 90 w 117"/>
                  <a:gd name="T3" fmla="*/ 30 h 234"/>
                  <a:gd name="T4" fmla="*/ 51 w 117"/>
                  <a:gd name="T5" fmla="*/ 45 h 234"/>
                  <a:gd name="T6" fmla="*/ 21 w 117"/>
                  <a:gd name="T7" fmla="*/ 99 h 234"/>
                  <a:gd name="T8" fmla="*/ 0 w 117"/>
                  <a:gd name="T9" fmla="*/ 171 h 234"/>
                  <a:gd name="T10" fmla="*/ 9 w 117"/>
                  <a:gd name="T11" fmla="*/ 222 h 234"/>
                  <a:gd name="T12" fmla="*/ 39 w 117"/>
                  <a:gd name="T13" fmla="*/ 234 h 234"/>
                  <a:gd name="T14" fmla="*/ 84 w 117"/>
                  <a:gd name="T15" fmla="*/ 138 h 234"/>
                  <a:gd name="T16" fmla="*/ 96 w 117"/>
                  <a:gd name="T17" fmla="*/ 87 h 234"/>
                  <a:gd name="T18" fmla="*/ 117 w 117"/>
                  <a:gd name="T19" fmla="*/ 42 h 234"/>
                  <a:gd name="T20" fmla="*/ 114 w 117"/>
                  <a:gd name="T21" fmla="*/ 6 h 234"/>
                  <a:gd name="T22" fmla="*/ 105 w 117"/>
                  <a:gd name="T23" fmla="*/ 0 h 234"/>
                  <a:gd name="T24" fmla="*/ 105 w 117"/>
                  <a:gd name="T25" fmla="*/ 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" h="234">
                    <a:moveTo>
                      <a:pt x="105" y="6"/>
                    </a:moveTo>
                    <a:cubicBezTo>
                      <a:pt x="91" y="16"/>
                      <a:pt x="97" y="9"/>
                      <a:pt x="90" y="30"/>
                    </a:cubicBezTo>
                    <a:cubicBezTo>
                      <a:pt x="89" y="32"/>
                      <a:pt x="60" y="39"/>
                      <a:pt x="51" y="45"/>
                    </a:cubicBezTo>
                    <a:cubicBezTo>
                      <a:pt x="40" y="61"/>
                      <a:pt x="27" y="80"/>
                      <a:pt x="21" y="99"/>
                    </a:cubicBezTo>
                    <a:cubicBezTo>
                      <a:pt x="18" y="127"/>
                      <a:pt x="8" y="146"/>
                      <a:pt x="0" y="171"/>
                    </a:cubicBezTo>
                    <a:cubicBezTo>
                      <a:pt x="2" y="182"/>
                      <a:pt x="5" y="212"/>
                      <a:pt x="9" y="222"/>
                    </a:cubicBezTo>
                    <a:cubicBezTo>
                      <a:pt x="13" y="230"/>
                      <a:pt x="32" y="232"/>
                      <a:pt x="39" y="234"/>
                    </a:cubicBezTo>
                    <a:cubicBezTo>
                      <a:pt x="59" y="204"/>
                      <a:pt x="64" y="168"/>
                      <a:pt x="84" y="138"/>
                    </a:cubicBezTo>
                    <a:cubicBezTo>
                      <a:pt x="88" y="122"/>
                      <a:pt x="87" y="101"/>
                      <a:pt x="96" y="87"/>
                    </a:cubicBezTo>
                    <a:cubicBezTo>
                      <a:pt x="104" y="75"/>
                      <a:pt x="112" y="56"/>
                      <a:pt x="117" y="42"/>
                    </a:cubicBezTo>
                    <a:cubicBezTo>
                      <a:pt x="116" y="30"/>
                      <a:pt x="117" y="18"/>
                      <a:pt x="114" y="6"/>
                    </a:cubicBezTo>
                    <a:cubicBezTo>
                      <a:pt x="113" y="3"/>
                      <a:pt x="109" y="0"/>
                      <a:pt x="105" y="0"/>
                    </a:cubicBezTo>
                    <a:cubicBezTo>
                      <a:pt x="103" y="0"/>
                      <a:pt x="105" y="4"/>
                      <a:pt x="105" y="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>
                      <a:alpha val="80000"/>
                    </a:srgbClr>
                  </a:gs>
                  <a:gs pos="100000">
                    <a:srgbClr val="CCCCFF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CCCCFF"/>
                </a:extrusion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1" name="Freeform 188"/>
            <p:cNvSpPr>
              <a:spLocks/>
            </p:cNvSpPr>
            <p:nvPr/>
          </p:nvSpPr>
          <p:spPr bwMode="auto">
            <a:xfrm>
              <a:off x="4334" y="1161"/>
              <a:ext cx="93" cy="126"/>
            </a:xfrm>
            <a:custGeom>
              <a:avLst/>
              <a:gdLst>
                <a:gd name="T0" fmla="*/ 53 w 101"/>
                <a:gd name="T1" fmla="*/ 0 h 138"/>
                <a:gd name="T2" fmla="*/ 23 w 101"/>
                <a:gd name="T3" fmla="*/ 54 h 138"/>
                <a:gd name="T4" fmla="*/ 59 w 101"/>
                <a:gd name="T5" fmla="*/ 138 h 138"/>
                <a:gd name="T6" fmla="*/ 101 w 101"/>
                <a:gd name="T7" fmla="*/ 54 h 138"/>
                <a:gd name="T8" fmla="*/ 77 w 101"/>
                <a:gd name="T9" fmla="*/ 24 h 138"/>
                <a:gd name="T10" fmla="*/ 53 w 101"/>
                <a:gd name="T1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138">
                  <a:moveTo>
                    <a:pt x="53" y="0"/>
                  </a:moveTo>
                  <a:cubicBezTo>
                    <a:pt x="45" y="25"/>
                    <a:pt x="46" y="39"/>
                    <a:pt x="23" y="54"/>
                  </a:cubicBezTo>
                  <a:cubicBezTo>
                    <a:pt x="0" y="88"/>
                    <a:pt x="21" y="125"/>
                    <a:pt x="59" y="138"/>
                  </a:cubicBezTo>
                  <a:cubicBezTo>
                    <a:pt x="86" y="111"/>
                    <a:pt x="93" y="92"/>
                    <a:pt x="101" y="54"/>
                  </a:cubicBezTo>
                  <a:cubicBezTo>
                    <a:pt x="94" y="34"/>
                    <a:pt x="98" y="33"/>
                    <a:pt x="77" y="24"/>
                  </a:cubicBezTo>
                  <a:cubicBezTo>
                    <a:pt x="39" y="7"/>
                    <a:pt x="31" y="22"/>
                    <a:pt x="53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CCCCFF">
                    <a:alpha val="80000"/>
                  </a:srgbClr>
                </a:gs>
                <a:gs pos="100000">
                  <a:srgbClr val="CCCCFF">
                    <a:gamma/>
                    <a:shade val="46275"/>
                    <a:invGamma/>
                    <a:alpha val="80000"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CCCCFF"/>
              </a:extrusionClr>
            </a:sp3d>
            <a:extLst>
              <a:ext uri="{91240B29-F687-4F45-9708-019B960494DF}">
                <a14:hiddenLine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" name="Oval 189"/>
          <p:cNvSpPr>
            <a:spLocks noChangeArrowheads="1"/>
          </p:cNvSpPr>
          <p:nvPr/>
        </p:nvSpPr>
        <p:spPr bwMode="auto">
          <a:xfrm>
            <a:off x="2783389" y="2998052"/>
            <a:ext cx="1048894" cy="1077912"/>
          </a:xfrm>
          <a:prstGeom prst="ellipse">
            <a:avLst/>
          </a:prstGeom>
          <a:solidFill>
            <a:srgbClr val="99CCFF">
              <a:alpha val="50000"/>
            </a:srgbClr>
          </a:solidFill>
          <a:ln w="19050" algn="ctr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Freeform 191"/>
          <p:cNvSpPr>
            <a:spLocks/>
          </p:cNvSpPr>
          <p:nvPr/>
        </p:nvSpPr>
        <p:spPr bwMode="auto">
          <a:xfrm>
            <a:off x="5353050" y="2190750"/>
            <a:ext cx="2189163" cy="2295525"/>
          </a:xfrm>
          <a:custGeom>
            <a:avLst/>
            <a:gdLst>
              <a:gd name="T0" fmla="*/ 39 w 1504"/>
              <a:gd name="T1" fmla="*/ 0 h 1578"/>
              <a:gd name="T2" fmla="*/ 33 w 1504"/>
              <a:gd name="T3" fmla="*/ 72 h 1578"/>
              <a:gd name="T4" fmla="*/ 15 w 1504"/>
              <a:gd name="T5" fmla="*/ 150 h 1578"/>
              <a:gd name="T6" fmla="*/ 33 w 1504"/>
              <a:gd name="T7" fmla="*/ 204 h 1578"/>
              <a:gd name="T8" fmla="*/ 39 w 1504"/>
              <a:gd name="T9" fmla="*/ 186 h 1578"/>
              <a:gd name="T10" fmla="*/ 57 w 1504"/>
              <a:gd name="T11" fmla="*/ 174 h 1578"/>
              <a:gd name="T12" fmla="*/ 39 w 1504"/>
              <a:gd name="T13" fmla="*/ 240 h 1578"/>
              <a:gd name="T14" fmla="*/ 81 w 1504"/>
              <a:gd name="T15" fmla="*/ 384 h 1578"/>
              <a:gd name="T16" fmla="*/ 117 w 1504"/>
              <a:gd name="T17" fmla="*/ 342 h 1578"/>
              <a:gd name="T18" fmla="*/ 141 w 1504"/>
              <a:gd name="T19" fmla="*/ 408 h 1578"/>
              <a:gd name="T20" fmla="*/ 201 w 1504"/>
              <a:gd name="T21" fmla="*/ 360 h 1578"/>
              <a:gd name="T22" fmla="*/ 237 w 1504"/>
              <a:gd name="T23" fmla="*/ 312 h 1578"/>
              <a:gd name="T24" fmla="*/ 267 w 1504"/>
              <a:gd name="T25" fmla="*/ 294 h 1578"/>
              <a:gd name="T26" fmla="*/ 339 w 1504"/>
              <a:gd name="T27" fmla="*/ 318 h 1578"/>
              <a:gd name="T28" fmla="*/ 417 w 1504"/>
              <a:gd name="T29" fmla="*/ 324 h 1578"/>
              <a:gd name="T30" fmla="*/ 423 w 1504"/>
              <a:gd name="T31" fmla="*/ 348 h 1578"/>
              <a:gd name="T32" fmla="*/ 441 w 1504"/>
              <a:gd name="T33" fmla="*/ 354 h 1578"/>
              <a:gd name="T34" fmla="*/ 489 w 1504"/>
              <a:gd name="T35" fmla="*/ 390 h 1578"/>
              <a:gd name="T36" fmla="*/ 507 w 1504"/>
              <a:gd name="T37" fmla="*/ 408 h 1578"/>
              <a:gd name="T38" fmla="*/ 525 w 1504"/>
              <a:gd name="T39" fmla="*/ 414 h 1578"/>
              <a:gd name="T40" fmla="*/ 543 w 1504"/>
              <a:gd name="T41" fmla="*/ 450 h 1578"/>
              <a:gd name="T42" fmla="*/ 579 w 1504"/>
              <a:gd name="T43" fmla="*/ 462 h 1578"/>
              <a:gd name="T44" fmla="*/ 609 w 1504"/>
              <a:gd name="T45" fmla="*/ 516 h 1578"/>
              <a:gd name="T46" fmla="*/ 645 w 1504"/>
              <a:gd name="T47" fmla="*/ 552 h 1578"/>
              <a:gd name="T48" fmla="*/ 669 w 1504"/>
              <a:gd name="T49" fmla="*/ 582 h 1578"/>
              <a:gd name="T50" fmla="*/ 705 w 1504"/>
              <a:gd name="T51" fmla="*/ 630 h 1578"/>
              <a:gd name="T52" fmla="*/ 711 w 1504"/>
              <a:gd name="T53" fmla="*/ 828 h 1578"/>
              <a:gd name="T54" fmla="*/ 747 w 1504"/>
              <a:gd name="T55" fmla="*/ 858 h 1578"/>
              <a:gd name="T56" fmla="*/ 783 w 1504"/>
              <a:gd name="T57" fmla="*/ 882 h 1578"/>
              <a:gd name="T58" fmla="*/ 849 w 1504"/>
              <a:gd name="T59" fmla="*/ 990 h 1578"/>
              <a:gd name="T60" fmla="*/ 903 w 1504"/>
              <a:gd name="T61" fmla="*/ 1056 h 1578"/>
              <a:gd name="T62" fmla="*/ 963 w 1504"/>
              <a:gd name="T63" fmla="*/ 1110 h 1578"/>
              <a:gd name="T64" fmla="*/ 915 w 1504"/>
              <a:gd name="T65" fmla="*/ 1056 h 1578"/>
              <a:gd name="T66" fmla="*/ 909 w 1504"/>
              <a:gd name="T67" fmla="*/ 1038 h 1578"/>
              <a:gd name="T68" fmla="*/ 903 w 1504"/>
              <a:gd name="T69" fmla="*/ 1014 h 1578"/>
              <a:gd name="T70" fmla="*/ 891 w 1504"/>
              <a:gd name="T71" fmla="*/ 978 h 1578"/>
              <a:gd name="T72" fmla="*/ 897 w 1504"/>
              <a:gd name="T73" fmla="*/ 954 h 1578"/>
              <a:gd name="T74" fmla="*/ 909 w 1504"/>
              <a:gd name="T75" fmla="*/ 972 h 1578"/>
              <a:gd name="T76" fmla="*/ 933 w 1504"/>
              <a:gd name="T77" fmla="*/ 1002 h 1578"/>
              <a:gd name="T78" fmla="*/ 963 w 1504"/>
              <a:gd name="T79" fmla="*/ 1056 h 1578"/>
              <a:gd name="T80" fmla="*/ 999 w 1504"/>
              <a:gd name="T81" fmla="*/ 1080 h 1578"/>
              <a:gd name="T82" fmla="*/ 1023 w 1504"/>
              <a:gd name="T83" fmla="*/ 1116 h 1578"/>
              <a:gd name="T84" fmla="*/ 1047 w 1504"/>
              <a:gd name="T85" fmla="*/ 1182 h 1578"/>
              <a:gd name="T86" fmla="*/ 1137 w 1504"/>
              <a:gd name="T87" fmla="*/ 1212 h 1578"/>
              <a:gd name="T88" fmla="*/ 1317 w 1504"/>
              <a:gd name="T89" fmla="*/ 1284 h 1578"/>
              <a:gd name="T90" fmla="*/ 1389 w 1504"/>
              <a:gd name="T91" fmla="*/ 1326 h 1578"/>
              <a:gd name="T92" fmla="*/ 1425 w 1504"/>
              <a:gd name="T93" fmla="*/ 1338 h 1578"/>
              <a:gd name="T94" fmla="*/ 1449 w 1504"/>
              <a:gd name="T95" fmla="*/ 1374 h 1578"/>
              <a:gd name="T96" fmla="*/ 1497 w 1504"/>
              <a:gd name="T97" fmla="*/ 1386 h 1578"/>
              <a:gd name="T98" fmla="*/ 1485 w 1504"/>
              <a:gd name="T99" fmla="*/ 1446 h 1578"/>
              <a:gd name="T100" fmla="*/ 1467 w 1504"/>
              <a:gd name="T101" fmla="*/ 1464 h 1578"/>
              <a:gd name="T102" fmla="*/ 1455 w 1504"/>
              <a:gd name="T103" fmla="*/ 1482 h 1578"/>
              <a:gd name="T104" fmla="*/ 1485 w 1504"/>
              <a:gd name="T105" fmla="*/ 1452 h 1578"/>
              <a:gd name="T106" fmla="*/ 1461 w 1504"/>
              <a:gd name="T107" fmla="*/ 1560 h 1578"/>
              <a:gd name="T108" fmla="*/ 1491 w 1504"/>
              <a:gd name="T109" fmla="*/ 1566 h 1578"/>
              <a:gd name="T110" fmla="*/ 1473 w 1504"/>
              <a:gd name="T111" fmla="*/ 1578 h 1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04" h="1578">
                <a:moveTo>
                  <a:pt x="39" y="0"/>
                </a:moveTo>
                <a:cubicBezTo>
                  <a:pt x="10" y="43"/>
                  <a:pt x="6" y="31"/>
                  <a:pt x="33" y="72"/>
                </a:cubicBezTo>
                <a:cubicBezTo>
                  <a:pt x="28" y="99"/>
                  <a:pt x="24" y="124"/>
                  <a:pt x="15" y="150"/>
                </a:cubicBezTo>
                <a:cubicBezTo>
                  <a:pt x="18" y="171"/>
                  <a:pt x="21" y="204"/>
                  <a:pt x="33" y="204"/>
                </a:cubicBezTo>
                <a:cubicBezTo>
                  <a:pt x="39" y="204"/>
                  <a:pt x="35" y="191"/>
                  <a:pt x="39" y="186"/>
                </a:cubicBezTo>
                <a:cubicBezTo>
                  <a:pt x="44" y="180"/>
                  <a:pt x="51" y="178"/>
                  <a:pt x="57" y="174"/>
                </a:cubicBezTo>
                <a:cubicBezTo>
                  <a:pt x="102" y="189"/>
                  <a:pt x="66" y="231"/>
                  <a:pt x="39" y="240"/>
                </a:cubicBezTo>
                <a:cubicBezTo>
                  <a:pt x="0" y="298"/>
                  <a:pt x="52" y="340"/>
                  <a:pt x="81" y="384"/>
                </a:cubicBezTo>
                <a:cubicBezTo>
                  <a:pt x="89" y="360"/>
                  <a:pt x="93" y="350"/>
                  <a:pt x="117" y="342"/>
                </a:cubicBezTo>
                <a:cubicBezTo>
                  <a:pt x="141" y="378"/>
                  <a:pt x="104" y="383"/>
                  <a:pt x="141" y="408"/>
                </a:cubicBezTo>
                <a:cubicBezTo>
                  <a:pt x="184" y="394"/>
                  <a:pt x="170" y="381"/>
                  <a:pt x="201" y="360"/>
                </a:cubicBezTo>
                <a:cubicBezTo>
                  <a:pt x="209" y="337"/>
                  <a:pt x="224" y="332"/>
                  <a:pt x="237" y="312"/>
                </a:cubicBezTo>
                <a:cubicBezTo>
                  <a:pt x="240" y="295"/>
                  <a:pt x="250" y="243"/>
                  <a:pt x="267" y="294"/>
                </a:cubicBezTo>
                <a:cubicBezTo>
                  <a:pt x="254" y="344"/>
                  <a:pt x="297" y="323"/>
                  <a:pt x="339" y="318"/>
                </a:cubicBezTo>
                <a:cubicBezTo>
                  <a:pt x="373" y="309"/>
                  <a:pt x="394" y="289"/>
                  <a:pt x="417" y="324"/>
                </a:cubicBezTo>
                <a:cubicBezTo>
                  <a:pt x="419" y="332"/>
                  <a:pt x="418" y="342"/>
                  <a:pt x="423" y="348"/>
                </a:cubicBezTo>
                <a:cubicBezTo>
                  <a:pt x="427" y="353"/>
                  <a:pt x="436" y="350"/>
                  <a:pt x="441" y="354"/>
                </a:cubicBezTo>
                <a:cubicBezTo>
                  <a:pt x="463" y="372"/>
                  <a:pt x="455" y="379"/>
                  <a:pt x="489" y="390"/>
                </a:cubicBezTo>
                <a:cubicBezTo>
                  <a:pt x="495" y="396"/>
                  <a:pt x="500" y="403"/>
                  <a:pt x="507" y="408"/>
                </a:cubicBezTo>
                <a:cubicBezTo>
                  <a:pt x="512" y="412"/>
                  <a:pt x="521" y="410"/>
                  <a:pt x="525" y="414"/>
                </a:cubicBezTo>
                <a:cubicBezTo>
                  <a:pt x="546" y="435"/>
                  <a:pt x="513" y="431"/>
                  <a:pt x="543" y="450"/>
                </a:cubicBezTo>
                <a:cubicBezTo>
                  <a:pt x="554" y="457"/>
                  <a:pt x="579" y="462"/>
                  <a:pt x="579" y="462"/>
                </a:cubicBezTo>
                <a:cubicBezTo>
                  <a:pt x="587" y="485"/>
                  <a:pt x="588" y="495"/>
                  <a:pt x="609" y="516"/>
                </a:cubicBezTo>
                <a:cubicBezTo>
                  <a:pt x="621" y="528"/>
                  <a:pt x="645" y="552"/>
                  <a:pt x="645" y="552"/>
                </a:cubicBezTo>
                <a:cubicBezTo>
                  <a:pt x="657" y="587"/>
                  <a:pt x="642" y="555"/>
                  <a:pt x="669" y="582"/>
                </a:cubicBezTo>
                <a:cubicBezTo>
                  <a:pt x="690" y="603"/>
                  <a:pt x="677" y="611"/>
                  <a:pt x="705" y="630"/>
                </a:cubicBezTo>
                <a:cubicBezTo>
                  <a:pt x="726" y="694"/>
                  <a:pt x="689" y="763"/>
                  <a:pt x="711" y="828"/>
                </a:cubicBezTo>
                <a:cubicBezTo>
                  <a:pt x="716" y="843"/>
                  <a:pt x="735" y="848"/>
                  <a:pt x="747" y="858"/>
                </a:cubicBezTo>
                <a:cubicBezTo>
                  <a:pt x="758" y="867"/>
                  <a:pt x="783" y="882"/>
                  <a:pt x="783" y="882"/>
                </a:cubicBezTo>
                <a:cubicBezTo>
                  <a:pt x="796" y="922"/>
                  <a:pt x="824" y="958"/>
                  <a:pt x="849" y="990"/>
                </a:cubicBezTo>
                <a:cubicBezTo>
                  <a:pt x="870" y="1018"/>
                  <a:pt x="875" y="1038"/>
                  <a:pt x="903" y="1056"/>
                </a:cubicBezTo>
                <a:cubicBezTo>
                  <a:pt x="925" y="1089"/>
                  <a:pt x="927" y="1098"/>
                  <a:pt x="963" y="1110"/>
                </a:cubicBezTo>
                <a:cubicBezTo>
                  <a:pt x="950" y="1090"/>
                  <a:pt x="915" y="1056"/>
                  <a:pt x="915" y="1056"/>
                </a:cubicBezTo>
                <a:cubicBezTo>
                  <a:pt x="913" y="1050"/>
                  <a:pt x="911" y="1044"/>
                  <a:pt x="909" y="1038"/>
                </a:cubicBezTo>
                <a:cubicBezTo>
                  <a:pt x="907" y="1030"/>
                  <a:pt x="905" y="1022"/>
                  <a:pt x="903" y="1014"/>
                </a:cubicBezTo>
                <a:cubicBezTo>
                  <a:pt x="899" y="1002"/>
                  <a:pt x="891" y="978"/>
                  <a:pt x="891" y="978"/>
                </a:cubicBezTo>
                <a:cubicBezTo>
                  <a:pt x="893" y="970"/>
                  <a:pt x="889" y="957"/>
                  <a:pt x="897" y="954"/>
                </a:cubicBezTo>
                <a:cubicBezTo>
                  <a:pt x="904" y="952"/>
                  <a:pt x="906" y="966"/>
                  <a:pt x="909" y="972"/>
                </a:cubicBezTo>
                <a:cubicBezTo>
                  <a:pt x="923" y="1001"/>
                  <a:pt x="903" y="982"/>
                  <a:pt x="933" y="1002"/>
                </a:cubicBezTo>
                <a:cubicBezTo>
                  <a:pt x="944" y="1034"/>
                  <a:pt x="935" y="1015"/>
                  <a:pt x="963" y="1056"/>
                </a:cubicBezTo>
                <a:cubicBezTo>
                  <a:pt x="971" y="1068"/>
                  <a:pt x="999" y="1080"/>
                  <a:pt x="999" y="1080"/>
                </a:cubicBezTo>
                <a:cubicBezTo>
                  <a:pt x="1007" y="1092"/>
                  <a:pt x="1018" y="1102"/>
                  <a:pt x="1023" y="1116"/>
                </a:cubicBezTo>
                <a:cubicBezTo>
                  <a:pt x="1030" y="1138"/>
                  <a:pt x="1029" y="1164"/>
                  <a:pt x="1047" y="1182"/>
                </a:cubicBezTo>
                <a:cubicBezTo>
                  <a:pt x="1068" y="1203"/>
                  <a:pt x="1110" y="1203"/>
                  <a:pt x="1137" y="1212"/>
                </a:cubicBezTo>
                <a:cubicBezTo>
                  <a:pt x="1198" y="1232"/>
                  <a:pt x="1256" y="1264"/>
                  <a:pt x="1317" y="1284"/>
                </a:cubicBezTo>
                <a:cubicBezTo>
                  <a:pt x="1336" y="1303"/>
                  <a:pt x="1364" y="1315"/>
                  <a:pt x="1389" y="1326"/>
                </a:cubicBezTo>
                <a:cubicBezTo>
                  <a:pt x="1401" y="1331"/>
                  <a:pt x="1425" y="1338"/>
                  <a:pt x="1425" y="1338"/>
                </a:cubicBezTo>
                <a:cubicBezTo>
                  <a:pt x="1433" y="1350"/>
                  <a:pt x="1441" y="1362"/>
                  <a:pt x="1449" y="1374"/>
                </a:cubicBezTo>
                <a:cubicBezTo>
                  <a:pt x="1458" y="1388"/>
                  <a:pt x="1497" y="1386"/>
                  <a:pt x="1497" y="1386"/>
                </a:cubicBezTo>
                <a:cubicBezTo>
                  <a:pt x="1504" y="1412"/>
                  <a:pt x="1503" y="1424"/>
                  <a:pt x="1485" y="1446"/>
                </a:cubicBezTo>
                <a:cubicBezTo>
                  <a:pt x="1480" y="1453"/>
                  <a:pt x="1472" y="1457"/>
                  <a:pt x="1467" y="1464"/>
                </a:cubicBezTo>
                <a:cubicBezTo>
                  <a:pt x="1462" y="1470"/>
                  <a:pt x="1455" y="1489"/>
                  <a:pt x="1455" y="1482"/>
                </a:cubicBezTo>
                <a:cubicBezTo>
                  <a:pt x="1455" y="1457"/>
                  <a:pt x="1469" y="1457"/>
                  <a:pt x="1485" y="1452"/>
                </a:cubicBezTo>
                <a:cubicBezTo>
                  <a:pt x="1480" y="1490"/>
                  <a:pt x="1473" y="1524"/>
                  <a:pt x="1461" y="1560"/>
                </a:cubicBezTo>
                <a:cubicBezTo>
                  <a:pt x="1471" y="1562"/>
                  <a:pt x="1485" y="1558"/>
                  <a:pt x="1491" y="1566"/>
                </a:cubicBezTo>
                <a:cubicBezTo>
                  <a:pt x="1495" y="1572"/>
                  <a:pt x="1473" y="1578"/>
                  <a:pt x="1473" y="157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Freeform 192"/>
          <p:cNvSpPr>
            <a:spLocks/>
          </p:cNvSpPr>
          <p:nvPr/>
        </p:nvSpPr>
        <p:spPr bwMode="auto">
          <a:xfrm>
            <a:off x="5364163" y="2284413"/>
            <a:ext cx="2414587" cy="3127375"/>
          </a:xfrm>
          <a:custGeom>
            <a:avLst/>
            <a:gdLst>
              <a:gd name="T0" fmla="*/ 133 w 1658"/>
              <a:gd name="T1" fmla="*/ 0 h 2148"/>
              <a:gd name="T2" fmla="*/ 73 w 1658"/>
              <a:gd name="T3" fmla="*/ 18 h 2148"/>
              <a:gd name="T4" fmla="*/ 49 w 1658"/>
              <a:gd name="T5" fmla="*/ 72 h 2148"/>
              <a:gd name="T6" fmla="*/ 13 w 1658"/>
              <a:gd name="T7" fmla="*/ 90 h 2148"/>
              <a:gd name="T8" fmla="*/ 37 w 1658"/>
              <a:gd name="T9" fmla="*/ 144 h 2148"/>
              <a:gd name="T10" fmla="*/ 13 w 1658"/>
              <a:gd name="T11" fmla="*/ 240 h 2148"/>
              <a:gd name="T12" fmla="*/ 31 w 1658"/>
              <a:gd name="T13" fmla="*/ 234 h 2148"/>
              <a:gd name="T14" fmla="*/ 55 w 1658"/>
              <a:gd name="T15" fmla="*/ 228 h 2148"/>
              <a:gd name="T16" fmla="*/ 43 w 1658"/>
              <a:gd name="T17" fmla="*/ 312 h 2148"/>
              <a:gd name="T18" fmla="*/ 7 w 1658"/>
              <a:gd name="T19" fmla="*/ 324 h 2148"/>
              <a:gd name="T20" fmla="*/ 13 w 1658"/>
              <a:gd name="T21" fmla="*/ 378 h 2148"/>
              <a:gd name="T22" fmla="*/ 43 w 1658"/>
              <a:gd name="T23" fmla="*/ 414 h 2148"/>
              <a:gd name="T24" fmla="*/ 55 w 1658"/>
              <a:gd name="T25" fmla="*/ 450 h 2148"/>
              <a:gd name="T26" fmla="*/ 133 w 1658"/>
              <a:gd name="T27" fmla="*/ 432 h 2148"/>
              <a:gd name="T28" fmla="*/ 85 w 1658"/>
              <a:gd name="T29" fmla="*/ 474 h 2148"/>
              <a:gd name="T30" fmla="*/ 91 w 1658"/>
              <a:gd name="T31" fmla="*/ 498 h 2148"/>
              <a:gd name="T32" fmla="*/ 139 w 1658"/>
              <a:gd name="T33" fmla="*/ 468 h 2148"/>
              <a:gd name="T34" fmla="*/ 187 w 1658"/>
              <a:gd name="T35" fmla="*/ 456 h 2148"/>
              <a:gd name="T36" fmla="*/ 229 w 1658"/>
              <a:gd name="T37" fmla="*/ 366 h 2148"/>
              <a:gd name="T38" fmla="*/ 247 w 1658"/>
              <a:gd name="T39" fmla="*/ 378 h 2148"/>
              <a:gd name="T40" fmla="*/ 253 w 1658"/>
              <a:gd name="T41" fmla="*/ 408 h 2148"/>
              <a:gd name="T42" fmla="*/ 271 w 1658"/>
              <a:gd name="T43" fmla="*/ 396 h 2148"/>
              <a:gd name="T44" fmla="*/ 289 w 1658"/>
              <a:gd name="T45" fmla="*/ 390 h 2148"/>
              <a:gd name="T46" fmla="*/ 385 w 1658"/>
              <a:gd name="T47" fmla="*/ 396 h 2148"/>
              <a:gd name="T48" fmla="*/ 439 w 1658"/>
              <a:gd name="T49" fmla="*/ 432 h 2148"/>
              <a:gd name="T50" fmla="*/ 457 w 1658"/>
              <a:gd name="T51" fmla="*/ 444 h 2148"/>
              <a:gd name="T52" fmla="*/ 469 w 1658"/>
              <a:gd name="T53" fmla="*/ 462 h 2148"/>
              <a:gd name="T54" fmla="*/ 505 w 1658"/>
              <a:gd name="T55" fmla="*/ 486 h 2148"/>
              <a:gd name="T56" fmla="*/ 529 w 1658"/>
              <a:gd name="T57" fmla="*/ 516 h 2148"/>
              <a:gd name="T58" fmla="*/ 565 w 1658"/>
              <a:gd name="T59" fmla="*/ 576 h 2148"/>
              <a:gd name="T60" fmla="*/ 661 w 1658"/>
              <a:gd name="T61" fmla="*/ 648 h 2148"/>
              <a:gd name="T62" fmla="*/ 673 w 1658"/>
              <a:gd name="T63" fmla="*/ 762 h 2148"/>
              <a:gd name="T64" fmla="*/ 685 w 1658"/>
              <a:gd name="T65" fmla="*/ 798 h 2148"/>
              <a:gd name="T66" fmla="*/ 745 w 1658"/>
              <a:gd name="T67" fmla="*/ 918 h 2148"/>
              <a:gd name="T68" fmla="*/ 835 w 1658"/>
              <a:gd name="T69" fmla="*/ 1062 h 2148"/>
              <a:gd name="T70" fmla="*/ 877 w 1658"/>
              <a:gd name="T71" fmla="*/ 1110 h 2148"/>
              <a:gd name="T72" fmla="*/ 931 w 1658"/>
              <a:gd name="T73" fmla="*/ 1176 h 2148"/>
              <a:gd name="T74" fmla="*/ 901 w 1658"/>
              <a:gd name="T75" fmla="*/ 1122 h 2148"/>
              <a:gd name="T76" fmla="*/ 883 w 1658"/>
              <a:gd name="T77" fmla="*/ 1068 h 2148"/>
              <a:gd name="T78" fmla="*/ 877 w 1658"/>
              <a:gd name="T79" fmla="*/ 1050 h 2148"/>
              <a:gd name="T80" fmla="*/ 943 w 1658"/>
              <a:gd name="T81" fmla="*/ 1104 h 2148"/>
              <a:gd name="T82" fmla="*/ 973 w 1658"/>
              <a:gd name="T83" fmla="*/ 1140 h 2148"/>
              <a:gd name="T84" fmla="*/ 1003 w 1658"/>
              <a:gd name="T85" fmla="*/ 1200 h 2148"/>
              <a:gd name="T86" fmla="*/ 1057 w 1658"/>
              <a:gd name="T87" fmla="*/ 1260 h 2148"/>
              <a:gd name="T88" fmla="*/ 1159 w 1658"/>
              <a:gd name="T89" fmla="*/ 1302 h 2148"/>
              <a:gd name="T90" fmla="*/ 1381 w 1658"/>
              <a:gd name="T91" fmla="*/ 1398 h 2148"/>
              <a:gd name="T92" fmla="*/ 1483 w 1658"/>
              <a:gd name="T93" fmla="*/ 1452 h 2148"/>
              <a:gd name="T94" fmla="*/ 1441 w 1658"/>
              <a:gd name="T95" fmla="*/ 1548 h 2148"/>
              <a:gd name="T96" fmla="*/ 1441 w 1658"/>
              <a:gd name="T97" fmla="*/ 1632 h 2148"/>
              <a:gd name="T98" fmla="*/ 1459 w 1658"/>
              <a:gd name="T99" fmla="*/ 1638 h 2148"/>
              <a:gd name="T100" fmla="*/ 1477 w 1658"/>
              <a:gd name="T101" fmla="*/ 1650 h 2148"/>
              <a:gd name="T102" fmla="*/ 1537 w 1658"/>
              <a:gd name="T103" fmla="*/ 1758 h 2148"/>
              <a:gd name="T104" fmla="*/ 1555 w 1658"/>
              <a:gd name="T105" fmla="*/ 1818 h 2148"/>
              <a:gd name="T106" fmla="*/ 1591 w 1658"/>
              <a:gd name="T107" fmla="*/ 1830 h 2148"/>
              <a:gd name="T108" fmla="*/ 1609 w 1658"/>
              <a:gd name="T109" fmla="*/ 1836 h 2148"/>
              <a:gd name="T110" fmla="*/ 1645 w 1658"/>
              <a:gd name="T111" fmla="*/ 2022 h 2148"/>
              <a:gd name="T112" fmla="*/ 1651 w 1658"/>
              <a:gd name="T113" fmla="*/ 2094 h 2148"/>
              <a:gd name="T114" fmla="*/ 1657 w 1658"/>
              <a:gd name="T115" fmla="*/ 2124 h 2148"/>
              <a:gd name="T116" fmla="*/ 1627 w 1658"/>
              <a:gd name="T117" fmla="*/ 2148 h 2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58" h="2148">
                <a:moveTo>
                  <a:pt x="133" y="0"/>
                </a:moveTo>
                <a:cubicBezTo>
                  <a:pt x="107" y="4"/>
                  <a:pt x="91" y="0"/>
                  <a:pt x="73" y="18"/>
                </a:cubicBezTo>
                <a:cubicBezTo>
                  <a:pt x="59" y="32"/>
                  <a:pt x="68" y="66"/>
                  <a:pt x="49" y="72"/>
                </a:cubicBezTo>
                <a:cubicBezTo>
                  <a:pt x="24" y="80"/>
                  <a:pt x="36" y="74"/>
                  <a:pt x="13" y="90"/>
                </a:cubicBezTo>
                <a:cubicBezTo>
                  <a:pt x="3" y="120"/>
                  <a:pt x="20" y="119"/>
                  <a:pt x="37" y="144"/>
                </a:cubicBezTo>
                <a:cubicBezTo>
                  <a:pt x="0" y="181"/>
                  <a:pt x="7" y="179"/>
                  <a:pt x="13" y="240"/>
                </a:cubicBezTo>
                <a:cubicBezTo>
                  <a:pt x="19" y="238"/>
                  <a:pt x="27" y="238"/>
                  <a:pt x="31" y="234"/>
                </a:cubicBezTo>
                <a:cubicBezTo>
                  <a:pt x="49" y="216"/>
                  <a:pt x="20" y="205"/>
                  <a:pt x="55" y="228"/>
                </a:cubicBezTo>
                <a:cubicBezTo>
                  <a:pt x="60" y="242"/>
                  <a:pt x="59" y="307"/>
                  <a:pt x="43" y="312"/>
                </a:cubicBezTo>
                <a:cubicBezTo>
                  <a:pt x="31" y="316"/>
                  <a:pt x="7" y="324"/>
                  <a:pt x="7" y="324"/>
                </a:cubicBezTo>
                <a:cubicBezTo>
                  <a:pt x="9" y="342"/>
                  <a:pt x="7" y="361"/>
                  <a:pt x="13" y="378"/>
                </a:cubicBezTo>
                <a:cubicBezTo>
                  <a:pt x="18" y="393"/>
                  <a:pt x="37" y="400"/>
                  <a:pt x="43" y="414"/>
                </a:cubicBezTo>
                <a:cubicBezTo>
                  <a:pt x="48" y="426"/>
                  <a:pt x="55" y="450"/>
                  <a:pt x="55" y="450"/>
                </a:cubicBezTo>
                <a:cubicBezTo>
                  <a:pt x="103" y="418"/>
                  <a:pt x="77" y="424"/>
                  <a:pt x="133" y="432"/>
                </a:cubicBezTo>
                <a:cubicBezTo>
                  <a:pt x="117" y="480"/>
                  <a:pt x="133" y="466"/>
                  <a:pt x="85" y="474"/>
                </a:cubicBezTo>
                <a:cubicBezTo>
                  <a:pt x="87" y="482"/>
                  <a:pt x="85" y="492"/>
                  <a:pt x="91" y="498"/>
                </a:cubicBezTo>
                <a:cubicBezTo>
                  <a:pt x="122" y="529"/>
                  <a:pt x="123" y="473"/>
                  <a:pt x="139" y="468"/>
                </a:cubicBezTo>
                <a:cubicBezTo>
                  <a:pt x="167" y="459"/>
                  <a:pt x="151" y="463"/>
                  <a:pt x="187" y="456"/>
                </a:cubicBezTo>
                <a:cubicBezTo>
                  <a:pt x="203" y="431"/>
                  <a:pt x="219" y="395"/>
                  <a:pt x="229" y="366"/>
                </a:cubicBezTo>
                <a:cubicBezTo>
                  <a:pt x="235" y="370"/>
                  <a:pt x="243" y="372"/>
                  <a:pt x="247" y="378"/>
                </a:cubicBezTo>
                <a:cubicBezTo>
                  <a:pt x="252" y="387"/>
                  <a:pt x="245" y="402"/>
                  <a:pt x="253" y="408"/>
                </a:cubicBezTo>
                <a:cubicBezTo>
                  <a:pt x="259" y="412"/>
                  <a:pt x="265" y="399"/>
                  <a:pt x="271" y="396"/>
                </a:cubicBezTo>
                <a:cubicBezTo>
                  <a:pt x="277" y="393"/>
                  <a:pt x="283" y="392"/>
                  <a:pt x="289" y="390"/>
                </a:cubicBezTo>
                <a:cubicBezTo>
                  <a:pt x="321" y="392"/>
                  <a:pt x="354" y="389"/>
                  <a:pt x="385" y="396"/>
                </a:cubicBezTo>
                <a:cubicBezTo>
                  <a:pt x="385" y="396"/>
                  <a:pt x="430" y="426"/>
                  <a:pt x="439" y="432"/>
                </a:cubicBezTo>
                <a:cubicBezTo>
                  <a:pt x="445" y="436"/>
                  <a:pt x="457" y="444"/>
                  <a:pt x="457" y="444"/>
                </a:cubicBezTo>
                <a:cubicBezTo>
                  <a:pt x="461" y="450"/>
                  <a:pt x="464" y="457"/>
                  <a:pt x="469" y="462"/>
                </a:cubicBezTo>
                <a:cubicBezTo>
                  <a:pt x="480" y="471"/>
                  <a:pt x="505" y="486"/>
                  <a:pt x="505" y="486"/>
                </a:cubicBezTo>
                <a:cubicBezTo>
                  <a:pt x="517" y="521"/>
                  <a:pt x="502" y="489"/>
                  <a:pt x="529" y="516"/>
                </a:cubicBezTo>
                <a:cubicBezTo>
                  <a:pt x="546" y="533"/>
                  <a:pt x="548" y="559"/>
                  <a:pt x="565" y="576"/>
                </a:cubicBezTo>
                <a:cubicBezTo>
                  <a:pt x="592" y="603"/>
                  <a:pt x="629" y="627"/>
                  <a:pt x="661" y="648"/>
                </a:cubicBezTo>
                <a:cubicBezTo>
                  <a:pt x="664" y="685"/>
                  <a:pt x="663" y="725"/>
                  <a:pt x="673" y="762"/>
                </a:cubicBezTo>
                <a:cubicBezTo>
                  <a:pt x="676" y="774"/>
                  <a:pt x="685" y="798"/>
                  <a:pt x="685" y="798"/>
                </a:cubicBezTo>
                <a:cubicBezTo>
                  <a:pt x="693" y="923"/>
                  <a:pt x="676" y="872"/>
                  <a:pt x="745" y="918"/>
                </a:cubicBezTo>
                <a:cubicBezTo>
                  <a:pt x="776" y="965"/>
                  <a:pt x="803" y="1015"/>
                  <a:pt x="835" y="1062"/>
                </a:cubicBezTo>
                <a:cubicBezTo>
                  <a:pt x="849" y="1082"/>
                  <a:pt x="853" y="1102"/>
                  <a:pt x="877" y="1110"/>
                </a:cubicBezTo>
                <a:cubicBezTo>
                  <a:pt x="887" y="1141"/>
                  <a:pt x="904" y="1158"/>
                  <a:pt x="931" y="1176"/>
                </a:cubicBezTo>
                <a:cubicBezTo>
                  <a:pt x="924" y="1148"/>
                  <a:pt x="925" y="1138"/>
                  <a:pt x="901" y="1122"/>
                </a:cubicBezTo>
                <a:cubicBezTo>
                  <a:pt x="900" y="1118"/>
                  <a:pt x="883" y="1069"/>
                  <a:pt x="883" y="1068"/>
                </a:cubicBezTo>
                <a:cubicBezTo>
                  <a:pt x="881" y="1062"/>
                  <a:pt x="877" y="1050"/>
                  <a:pt x="877" y="1050"/>
                </a:cubicBezTo>
                <a:cubicBezTo>
                  <a:pt x="921" y="1020"/>
                  <a:pt x="925" y="1077"/>
                  <a:pt x="943" y="1104"/>
                </a:cubicBezTo>
                <a:cubicBezTo>
                  <a:pt x="952" y="1117"/>
                  <a:pt x="964" y="1127"/>
                  <a:pt x="973" y="1140"/>
                </a:cubicBezTo>
                <a:cubicBezTo>
                  <a:pt x="982" y="1176"/>
                  <a:pt x="983" y="1172"/>
                  <a:pt x="1003" y="1200"/>
                </a:cubicBezTo>
                <a:cubicBezTo>
                  <a:pt x="1028" y="1235"/>
                  <a:pt x="1010" y="1244"/>
                  <a:pt x="1057" y="1260"/>
                </a:cubicBezTo>
                <a:cubicBezTo>
                  <a:pt x="1087" y="1290"/>
                  <a:pt x="1116" y="1297"/>
                  <a:pt x="1159" y="1302"/>
                </a:cubicBezTo>
                <a:cubicBezTo>
                  <a:pt x="1236" y="1328"/>
                  <a:pt x="1307" y="1366"/>
                  <a:pt x="1381" y="1398"/>
                </a:cubicBezTo>
                <a:cubicBezTo>
                  <a:pt x="1424" y="1416"/>
                  <a:pt x="1431" y="1439"/>
                  <a:pt x="1483" y="1452"/>
                </a:cubicBezTo>
                <a:cubicBezTo>
                  <a:pt x="1497" y="1493"/>
                  <a:pt x="1474" y="1526"/>
                  <a:pt x="1441" y="1548"/>
                </a:cubicBezTo>
                <a:cubicBezTo>
                  <a:pt x="1431" y="1579"/>
                  <a:pt x="1426" y="1586"/>
                  <a:pt x="1441" y="1632"/>
                </a:cubicBezTo>
                <a:cubicBezTo>
                  <a:pt x="1443" y="1638"/>
                  <a:pt x="1453" y="1635"/>
                  <a:pt x="1459" y="1638"/>
                </a:cubicBezTo>
                <a:cubicBezTo>
                  <a:pt x="1465" y="1641"/>
                  <a:pt x="1471" y="1646"/>
                  <a:pt x="1477" y="1650"/>
                </a:cubicBezTo>
                <a:cubicBezTo>
                  <a:pt x="1500" y="1684"/>
                  <a:pt x="1519" y="1722"/>
                  <a:pt x="1537" y="1758"/>
                </a:cubicBezTo>
                <a:cubicBezTo>
                  <a:pt x="1544" y="1771"/>
                  <a:pt x="1543" y="1810"/>
                  <a:pt x="1555" y="1818"/>
                </a:cubicBezTo>
                <a:cubicBezTo>
                  <a:pt x="1565" y="1825"/>
                  <a:pt x="1579" y="1826"/>
                  <a:pt x="1591" y="1830"/>
                </a:cubicBezTo>
                <a:cubicBezTo>
                  <a:pt x="1597" y="1832"/>
                  <a:pt x="1609" y="1836"/>
                  <a:pt x="1609" y="1836"/>
                </a:cubicBezTo>
                <a:cubicBezTo>
                  <a:pt x="1646" y="1891"/>
                  <a:pt x="1624" y="1960"/>
                  <a:pt x="1645" y="2022"/>
                </a:cubicBezTo>
                <a:cubicBezTo>
                  <a:pt x="1647" y="2046"/>
                  <a:pt x="1648" y="2070"/>
                  <a:pt x="1651" y="2094"/>
                </a:cubicBezTo>
                <a:cubicBezTo>
                  <a:pt x="1652" y="2104"/>
                  <a:pt x="1658" y="2114"/>
                  <a:pt x="1657" y="2124"/>
                </a:cubicBezTo>
                <a:cubicBezTo>
                  <a:pt x="1655" y="2137"/>
                  <a:pt x="1627" y="2148"/>
                  <a:pt x="1627" y="2148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Oval 205"/>
          <p:cNvSpPr>
            <a:spLocks noChangeArrowheads="1"/>
          </p:cNvSpPr>
          <p:nvPr/>
        </p:nvSpPr>
        <p:spPr bwMode="auto">
          <a:xfrm>
            <a:off x="6882710" y="3338642"/>
            <a:ext cx="120650" cy="120650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Oval 207"/>
          <p:cNvSpPr>
            <a:spLocks noChangeArrowheads="1"/>
          </p:cNvSpPr>
          <p:nvPr/>
        </p:nvSpPr>
        <p:spPr bwMode="auto">
          <a:xfrm>
            <a:off x="6876256" y="3454524"/>
            <a:ext cx="120650" cy="120650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7" name="Oval 209"/>
          <p:cNvSpPr>
            <a:spLocks noChangeArrowheads="1"/>
          </p:cNvSpPr>
          <p:nvPr/>
        </p:nvSpPr>
        <p:spPr bwMode="auto">
          <a:xfrm>
            <a:off x="1587500" y="3059113"/>
            <a:ext cx="120650" cy="120650"/>
          </a:xfrm>
          <a:prstGeom prst="ellipse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 Box 212"/>
          <p:cNvSpPr txBox="1">
            <a:spLocks noChangeArrowheads="1"/>
          </p:cNvSpPr>
          <p:nvPr/>
        </p:nvSpPr>
        <p:spPr bwMode="auto">
          <a:xfrm>
            <a:off x="6948264" y="3269202"/>
            <a:ext cx="13131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洛斯阿拉莫斯国家实验室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0" name="Rectangle 2"/>
          <p:cNvSpPr>
            <a:spLocks noChangeArrowheads="1"/>
          </p:cNvSpPr>
          <p:nvPr/>
        </p:nvSpPr>
        <p:spPr bwMode="auto">
          <a:xfrm>
            <a:off x="609600" y="838200"/>
            <a:ext cx="80772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3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MCAM </a:t>
            </a:r>
            <a:r>
              <a:rPr lang="zh-CN" altLang="en-US" sz="36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发布情况</a:t>
            </a:r>
          </a:p>
        </p:txBody>
      </p:sp>
      <p:sp>
        <p:nvSpPr>
          <p:cNvPr id="111" name="Oval 205"/>
          <p:cNvSpPr>
            <a:spLocks noChangeArrowheads="1"/>
          </p:cNvSpPr>
          <p:nvPr/>
        </p:nvSpPr>
        <p:spPr bwMode="auto">
          <a:xfrm>
            <a:off x="6373813" y="3116734"/>
            <a:ext cx="120650" cy="120650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 Box 212"/>
          <p:cNvSpPr txBox="1">
            <a:spLocks noChangeArrowheads="1"/>
          </p:cNvSpPr>
          <p:nvPr/>
        </p:nvSpPr>
        <p:spPr bwMode="auto">
          <a:xfrm>
            <a:off x="5849143" y="2939275"/>
            <a:ext cx="144462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劳伦斯</a:t>
            </a:r>
            <a:r>
              <a:rPr lang="en-US" altLang="zh-CN" sz="800" kern="0" dirty="0">
                <a:solidFill>
                  <a:srgbClr val="FF0000"/>
                </a:solidFill>
                <a:latin typeface="Arial"/>
              </a:rPr>
              <a:t>·</a:t>
            </a:r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利弗摩尔国家实验室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3" name="Text Box 212"/>
          <p:cNvSpPr txBox="1">
            <a:spLocks noChangeArrowheads="1"/>
          </p:cNvSpPr>
          <p:nvPr/>
        </p:nvSpPr>
        <p:spPr bwMode="auto">
          <a:xfrm>
            <a:off x="6950973" y="3398967"/>
            <a:ext cx="100540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桑迪亚国家实验室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4" name="Oval 207"/>
          <p:cNvSpPr>
            <a:spLocks noChangeArrowheads="1"/>
          </p:cNvSpPr>
          <p:nvPr/>
        </p:nvSpPr>
        <p:spPr bwMode="auto">
          <a:xfrm>
            <a:off x="7319098" y="3205912"/>
            <a:ext cx="120650" cy="120650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5" name="Text Box 212"/>
          <p:cNvSpPr txBox="1">
            <a:spLocks noChangeArrowheads="1"/>
          </p:cNvSpPr>
          <p:nvPr/>
        </p:nvSpPr>
        <p:spPr bwMode="auto">
          <a:xfrm>
            <a:off x="7400140" y="3125257"/>
            <a:ext cx="100540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橡树岭国家实验室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6" name="Oval 206"/>
          <p:cNvSpPr>
            <a:spLocks noChangeArrowheads="1"/>
          </p:cNvSpPr>
          <p:nvPr/>
        </p:nvSpPr>
        <p:spPr bwMode="auto">
          <a:xfrm>
            <a:off x="6494463" y="3376924"/>
            <a:ext cx="120650" cy="12065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 Box 212"/>
          <p:cNvSpPr txBox="1">
            <a:spLocks noChangeArrowheads="1"/>
          </p:cNvSpPr>
          <p:nvPr/>
        </p:nvSpPr>
        <p:spPr bwMode="auto">
          <a:xfrm>
            <a:off x="5846901" y="3528239"/>
            <a:ext cx="141577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加利福尼亚大学洛杉矶分校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8" name="Oval 206"/>
          <p:cNvSpPr>
            <a:spLocks noChangeArrowheads="1"/>
          </p:cNvSpPr>
          <p:nvPr/>
        </p:nvSpPr>
        <p:spPr bwMode="auto">
          <a:xfrm>
            <a:off x="929032" y="3019117"/>
            <a:ext cx="120650" cy="12065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 Box 212"/>
          <p:cNvSpPr txBox="1">
            <a:spLocks noChangeArrowheads="1"/>
          </p:cNvSpPr>
          <p:nvPr/>
        </p:nvSpPr>
        <p:spPr bwMode="auto">
          <a:xfrm>
            <a:off x="971600" y="2970599"/>
            <a:ext cx="13131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 smtClean="0">
                <a:solidFill>
                  <a:srgbClr val="FF0000"/>
                </a:solidFill>
                <a:latin typeface="Arial"/>
              </a:rPr>
              <a:t>原子能</a:t>
            </a:r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和替代能源委员会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0" name="Oval 209"/>
          <p:cNvSpPr>
            <a:spLocks noChangeArrowheads="1"/>
          </p:cNvSpPr>
          <p:nvPr/>
        </p:nvSpPr>
        <p:spPr bwMode="auto">
          <a:xfrm>
            <a:off x="1919863" y="2802712"/>
            <a:ext cx="120650" cy="120650"/>
          </a:xfrm>
          <a:prstGeom prst="ellipse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Oval 206"/>
          <p:cNvSpPr>
            <a:spLocks noChangeArrowheads="1"/>
          </p:cNvSpPr>
          <p:nvPr/>
        </p:nvSpPr>
        <p:spPr bwMode="auto">
          <a:xfrm>
            <a:off x="843781" y="2742387"/>
            <a:ext cx="120650" cy="12065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2" name="Text Box 212"/>
          <p:cNvSpPr txBox="1">
            <a:spLocks noChangeArrowheads="1"/>
          </p:cNvSpPr>
          <p:nvPr/>
        </p:nvSpPr>
        <p:spPr bwMode="auto">
          <a:xfrm>
            <a:off x="0" y="2842855"/>
            <a:ext cx="80021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原子能管理局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3" name="Oval 206"/>
          <p:cNvSpPr>
            <a:spLocks noChangeArrowheads="1"/>
          </p:cNvSpPr>
          <p:nvPr/>
        </p:nvSpPr>
        <p:spPr bwMode="auto">
          <a:xfrm>
            <a:off x="832324" y="2869406"/>
            <a:ext cx="120650" cy="12065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 Box 212"/>
          <p:cNvSpPr txBox="1">
            <a:spLocks noChangeArrowheads="1"/>
          </p:cNvSpPr>
          <p:nvPr/>
        </p:nvSpPr>
        <p:spPr bwMode="auto">
          <a:xfrm>
            <a:off x="227013" y="2511106"/>
            <a:ext cx="110799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卡拉姆聚变能源中心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5" name="Oval 206"/>
          <p:cNvSpPr>
            <a:spLocks noChangeArrowheads="1"/>
          </p:cNvSpPr>
          <p:nvPr/>
        </p:nvSpPr>
        <p:spPr bwMode="auto">
          <a:xfrm>
            <a:off x="1115616" y="2875101"/>
            <a:ext cx="120650" cy="12065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 Box 212"/>
          <p:cNvSpPr txBox="1">
            <a:spLocks noChangeArrowheads="1"/>
          </p:cNvSpPr>
          <p:nvPr/>
        </p:nvSpPr>
        <p:spPr bwMode="auto">
          <a:xfrm>
            <a:off x="1147842" y="2845217"/>
            <a:ext cx="110799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卡尔斯鲁厄理工大学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7" name="Oval 206"/>
          <p:cNvSpPr>
            <a:spLocks noChangeArrowheads="1"/>
          </p:cNvSpPr>
          <p:nvPr/>
        </p:nvSpPr>
        <p:spPr bwMode="auto">
          <a:xfrm>
            <a:off x="1907704" y="2587069"/>
            <a:ext cx="120650" cy="12065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 Box 212"/>
          <p:cNvSpPr txBox="1">
            <a:spLocks noChangeArrowheads="1"/>
          </p:cNvSpPr>
          <p:nvPr/>
        </p:nvSpPr>
        <p:spPr bwMode="auto">
          <a:xfrm>
            <a:off x="1979712" y="2518420"/>
            <a:ext cx="16209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kern="0" dirty="0">
                <a:solidFill>
                  <a:srgbClr val="FF0000"/>
                </a:solidFill>
                <a:latin typeface="Arial"/>
              </a:rPr>
              <a:t>国家科学中心库尔恰托夫研究所</a:t>
            </a:r>
            <a:endParaRPr lang="en-US" altLang="ko-KR" sz="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9" name="Oval 206"/>
          <p:cNvSpPr>
            <a:spLocks noChangeArrowheads="1"/>
          </p:cNvSpPr>
          <p:nvPr/>
        </p:nvSpPr>
        <p:spPr bwMode="auto">
          <a:xfrm>
            <a:off x="4079081" y="3407589"/>
            <a:ext cx="120650" cy="12065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 Box 212"/>
          <p:cNvSpPr txBox="1">
            <a:spLocks noChangeArrowheads="1"/>
          </p:cNvSpPr>
          <p:nvPr/>
        </p:nvSpPr>
        <p:spPr bwMode="auto">
          <a:xfrm>
            <a:off x="3851920" y="3228460"/>
            <a:ext cx="11079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900" kern="0" dirty="0" smtClean="0">
                <a:solidFill>
                  <a:srgbClr val="FF0000"/>
                </a:solidFill>
                <a:latin typeface="Arial"/>
              </a:rPr>
              <a:t>韩国</a:t>
            </a:r>
            <a:r>
              <a:rPr lang="zh-CN" altLang="zh-CN" sz="900" kern="0" dirty="0" smtClean="0">
                <a:solidFill>
                  <a:srgbClr val="FF0000"/>
                </a:solidFill>
                <a:latin typeface="Arial"/>
              </a:rPr>
              <a:t>原子能研究所</a:t>
            </a:r>
            <a:endParaRPr lang="en-US" altLang="ko-KR" sz="9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2" name="Text Box 212"/>
          <p:cNvSpPr txBox="1">
            <a:spLocks noChangeArrowheads="1"/>
          </p:cNvSpPr>
          <p:nvPr/>
        </p:nvSpPr>
        <p:spPr bwMode="auto">
          <a:xfrm>
            <a:off x="4184453" y="3363996"/>
            <a:ext cx="99257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900" kern="0" dirty="0">
                <a:solidFill>
                  <a:srgbClr val="FF0000"/>
                </a:solidFill>
                <a:latin typeface="Arial"/>
              </a:rPr>
              <a:t>日本原子能机构</a:t>
            </a:r>
            <a:endParaRPr lang="en-US" altLang="ko-KR" sz="9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3" name="Oval 219"/>
          <p:cNvSpPr>
            <a:spLocks noChangeArrowheads="1"/>
          </p:cNvSpPr>
          <p:nvPr/>
        </p:nvSpPr>
        <p:spPr bwMode="auto">
          <a:xfrm>
            <a:off x="3635896" y="3598540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Oval 219"/>
          <p:cNvSpPr>
            <a:spLocks noChangeArrowheads="1"/>
          </p:cNvSpPr>
          <p:nvPr/>
        </p:nvSpPr>
        <p:spPr bwMode="auto">
          <a:xfrm>
            <a:off x="3413522" y="3212985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Text Box 212"/>
          <p:cNvSpPr txBox="1">
            <a:spLocks noChangeArrowheads="1"/>
          </p:cNvSpPr>
          <p:nvPr/>
        </p:nvSpPr>
        <p:spPr bwMode="auto">
          <a:xfrm>
            <a:off x="3457972" y="2765201"/>
            <a:ext cx="133882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900" kern="0" dirty="0">
                <a:solidFill>
                  <a:srgbClr val="000000"/>
                </a:solidFill>
                <a:latin typeface="Arial"/>
              </a:rPr>
              <a:t>中国原子能科学研究</a:t>
            </a:r>
            <a:r>
              <a:rPr lang="zh-CN" altLang="zh-CN" sz="900" kern="0" dirty="0" smtClean="0">
                <a:solidFill>
                  <a:srgbClr val="000000"/>
                </a:solidFill>
                <a:latin typeface="Arial"/>
              </a:rPr>
              <a:t>院</a:t>
            </a:r>
            <a:endParaRPr lang="en-US" altLang="zh-CN" sz="900" kern="0" dirty="0" smtClean="0">
              <a:solidFill>
                <a:srgbClr val="000000"/>
              </a:solidFill>
              <a:latin typeface="Arial"/>
            </a:endParaRPr>
          </a:p>
          <a:p>
            <a:pPr algn="just">
              <a:spcAft>
                <a:spcPts val="0"/>
              </a:spcAft>
            </a:pPr>
            <a:r>
              <a:rPr lang="zh-CN" altLang="zh-CN" sz="900" kern="0" dirty="0">
                <a:solidFill>
                  <a:srgbClr val="000000"/>
                </a:solidFill>
                <a:latin typeface="Arial"/>
              </a:rPr>
              <a:t>中国核电工程有限公司</a:t>
            </a:r>
            <a:endParaRPr lang="zh-CN" altLang="zh-CN" sz="900" kern="100" dirty="0">
              <a:solidFill>
                <a:srgbClr val="000000"/>
              </a:solidFill>
              <a:latin typeface="Calibri"/>
              <a:ea typeface="宋体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zh-CN" altLang="en-US" sz="900" kern="100" dirty="0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清华大学</a:t>
            </a:r>
            <a:endParaRPr lang="en-US" altLang="zh-CN" sz="900" kern="100" dirty="0" smtClean="0">
              <a:solidFill>
                <a:srgbClr val="000000"/>
              </a:solidFill>
              <a:latin typeface="Calibri"/>
              <a:ea typeface="宋体"/>
              <a:cs typeface="Times New Roman"/>
            </a:endParaRPr>
          </a:p>
        </p:txBody>
      </p:sp>
      <p:sp>
        <p:nvSpPr>
          <p:cNvPr id="146" name="Text Box 212"/>
          <p:cNvSpPr txBox="1">
            <a:spLocks noChangeArrowheads="1"/>
          </p:cNvSpPr>
          <p:nvPr/>
        </p:nvSpPr>
        <p:spPr bwMode="auto">
          <a:xfrm>
            <a:off x="1611040" y="3614411"/>
            <a:ext cx="202485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zh-CN" altLang="zh-CN" sz="900" kern="0" dirty="0" smtClean="0">
                <a:solidFill>
                  <a:srgbClr val="000000"/>
                </a:solidFill>
                <a:latin typeface="Arial"/>
              </a:rPr>
              <a:t>中国</a:t>
            </a:r>
            <a:r>
              <a:rPr lang="zh-CN" altLang="zh-CN" sz="900" kern="0" dirty="0">
                <a:solidFill>
                  <a:srgbClr val="000000"/>
                </a:solidFill>
                <a:latin typeface="Arial"/>
              </a:rPr>
              <a:t>核动力研究</a:t>
            </a:r>
            <a:r>
              <a:rPr lang="zh-CN" altLang="zh-CN" sz="900" kern="0" dirty="0" smtClean="0">
                <a:solidFill>
                  <a:srgbClr val="000000"/>
                </a:solidFill>
                <a:latin typeface="Arial"/>
              </a:rPr>
              <a:t>设计院</a:t>
            </a:r>
            <a:endParaRPr lang="en-US" altLang="zh-CN" sz="900" kern="0" dirty="0" smtClean="0">
              <a:solidFill>
                <a:srgbClr val="000000"/>
              </a:solidFill>
              <a:latin typeface="Arial"/>
            </a:endParaRPr>
          </a:p>
          <a:p>
            <a:pPr algn="r">
              <a:spcAft>
                <a:spcPts val="0"/>
              </a:spcAft>
            </a:pPr>
            <a:r>
              <a:rPr lang="zh-CN" altLang="zh-CN" sz="900" kern="0" dirty="0">
                <a:solidFill>
                  <a:srgbClr val="000000"/>
                </a:solidFill>
                <a:latin typeface="Arial"/>
              </a:rPr>
              <a:t>中广核工程设计</a:t>
            </a:r>
            <a:r>
              <a:rPr lang="zh-CN" altLang="zh-CN" sz="900" kern="0" dirty="0" smtClean="0">
                <a:solidFill>
                  <a:srgbClr val="000000"/>
                </a:solidFill>
                <a:latin typeface="Arial"/>
              </a:rPr>
              <a:t>公司</a:t>
            </a:r>
            <a:endParaRPr lang="en-US" altLang="zh-CN" sz="900" kern="0" dirty="0" smtClean="0">
              <a:solidFill>
                <a:srgbClr val="000000"/>
              </a:solidFill>
              <a:latin typeface="Arial"/>
            </a:endParaRPr>
          </a:p>
          <a:p>
            <a:pPr algn="r">
              <a:spcAft>
                <a:spcPts val="0"/>
              </a:spcAft>
            </a:pPr>
            <a:r>
              <a:rPr lang="zh-CN" altLang="zh-CN" sz="900" kern="0" dirty="0">
                <a:solidFill>
                  <a:srgbClr val="000000"/>
                </a:solidFill>
                <a:latin typeface="Arial"/>
              </a:rPr>
              <a:t>中国工程物理</a:t>
            </a:r>
            <a:r>
              <a:rPr lang="zh-CN" altLang="zh-CN" sz="900" kern="0" dirty="0" smtClean="0">
                <a:solidFill>
                  <a:srgbClr val="000000"/>
                </a:solidFill>
                <a:latin typeface="Arial"/>
              </a:rPr>
              <a:t>研究院</a:t>
            </a:r>
            <a:endParaRPr lang="en-US" altLang="zh-CN" sz="900" kern="0" dirty="0" smtClean="0">
              <a:solidFill>
                <a:srgbClr val="000000"/>
              </a:solidFill>
              <a:latin typeface="Arial"/>
            </a:endParaRPr>
          </a:p>
          <a:p>
            <a:pPr algn="r">
              <a:spcAft>
                <a:spcPts val="0"/>
              </a:spcAft>
            </a:pPr>
            <a:r>
              <a:rPr lang="zh-CN" altLang="zh-CN" sz="900" kern="0" dirty="0">
                <a:solidFill>
                  <a:srgbClr val="000000"/>
                </a:solidFill>
                <a:latin typeface="Arial"/>
              </a:rPr>
              <a:t>核工业西南物理</a:t>
            </a:r>
            <a:r>
              <a:rPr lang="zh-CN" altLang="zh-CN" sz="900" kern="0" dirty="0" smtClean="0">
                <a:solidFill>
                  <a:srgbClr val="000000"/>
                </a:solidFill>
                <a:latin typeface="Arial"/>
              </a:rPr>
              <a:t>研究院</a:t>
            </a:r>
            <a:endParaRPr lang="en-US" altLang="zh-CN" sz="900" kern="0" dirty="0" smtClean="0">
              <a:solidFill>
                <a:srgbClr val="000000"/>
              </a:solidFill>
              <a:latin typeface="Arial"/>
            </a:endParaRPr>
          </a:p>
          <a:p>
            <a:pPr algn="r">
              <a:spcAft>
                <a:spcPts val="0"/>
              </a:spcAft>
            </a:pPr>
            <a:r>
              <a:rPr lang="zh-CN" altLang="zh-CN" sz="900" kern="0" dirty="0">
                <a:solidFill>
                  <a:srgbClr val="000000"/>
                </a:solidFill>
                <a:latin typeface="Arial"/>
              </a:rPr>
              <a:t>中国船舶重工集团公司</a:t>
            </a:r>
            <a:endParaRPr lang="zh-CN" altLang="zh-CN" sz="900" kern="100" dirty="0">
              <a:solidFill>
                <a:srgbClr val="000000"/>
              </a:solidFill>
              <a:latin typeface="Calibri"/>
              <a:ea typeface="宋体"/>
              <a:cs typeface="Times New Roman"/>
            </a:endParaRPr>
          </a:p>
        </p:txBody>
      </p:sp>
      <p:sp>
        <p:nvSpPr>
          <p:cNvPr id="147" name="Oval 219"/>
          <p:cNvSpPr>
            <a:spLocks noChangeArrowheads="1"/>
          </p:cNvSpPr>
          <p:nvPr/>
        </p:nvSpPr>
        <p:spPr bwMode="auto">
          <a:xfrm>
            <a:off x="3419872" y="3216771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Oval 206"/>
          <p:cNvSpPr>
            <a:spLocks noChangeArrowheads="1"/>
          </p:cNvSpPr>
          <p:nvPr/>
        </p:nvSpPr>
        <p:spPr bwMode="auto">
          <a:xfrm>
            <a:off x="3815887" y="3363996"/>
            <a:ext cx="120650" cy="12065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矩形 4"/>
          <p:cNvSpPr>
            <a:spLocks noChangeArrowheads="1"/>
          </p:cNvSpPr>
          <p:nvPr/>
        </p:nvSpPr>
        <p:spPr bwMode="auto">
          <a:xfrm>
            <a:off x="1068560" y="5867400"/>
            <a:ext cx="7006881" cy="479298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st="50800" dir="5400000" sy="-100000" algn="bl" rotWithShape="0"/>
          </a:effectLst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lvl="1" indent="-228600" algn="l">
              <a:lnSpc>
                <a:spcPct val="115000"/>
              </a:lnSpc>
              <a:spcBef>
                <a:spcPct val="20000"/>
              </a:spcBef>
            </a:pPr>
            <a:r>
              <a:rPr lang="en-US" altLang="zh-CN" sz="2400" dirty="0" smtClean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MCAM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软件已被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40</a:t>
            </a:r>
            <a:r>
              <a:rPr lang="zh-CN" altLang="en-US" sz="2400" dirty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余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国家知名科研单位使用</a:t>
            </a:r>
            <a:endParaRPr lang="en-US" altLang="zh-CN" sz="2400" dirty="0">
              <a:solidFill>
                <a:srgbClr val="0000FF"/>
              </a:solidFill>
              <a:latin typeface="Times New Roman" pitchFamily="18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7294271"/>
      </p:ext>
    </p:extLst>
  </p:cSld>
  <p:clrMapOvr>
    <a:masterClrMapping/>
  </p:clrMapOvr>
  <p:transition spd="slow" advTm="937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6"/>
          <p:cNvSpPr txBox="1">
            <a:spLocks noChangeArrowheads="1"/>
          </p:cNvSpPr>
          <p:nvPr/>
        </p:nvSpPr>
        <p:spPr bwMode="auto">
          <a:xfrm>
            <a:off x="228600" y="2211050"/>
            <a:ext cx="8763000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/>
            <a:r>
              <a:rPr lang="en-US" altLang="zh-CN" sz="44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Virtual4DS</a:t>
            </a:r>
          </a:p>
          <a:p>
            <a:pPr marL="0" lvl="1">
              <a:spcBef>
                <a:spcPts val="1200"/>
              </a:spcBef>
            </a:pPr>
            <a:r>
              <a:rPr lang="zh-CN" altLang="en-US" sz="36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先进</a:t>
            </a:r>
            <a:r>
              <a:rPr lang="zh-CN" altLang="en-US" sz="360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核能系统四维设计仿真</a:t>
            </a:r>
            <a:r>
              <a:rPr lang="zh-CN" altLang="en-US" sz="36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平台</a:t>
            </a:r>
            <a:endParaRPr lang="en-US" altLang="zh-CN" sz="3600" dirty="0" smtClean="0">
              <a:solidFill>
                <a:srgbClr val="FF0000"/>
              </a:solidFill>
              <a:latin typeface="Times New Roman" pitchFamily="18" charset="0"/>
              <a:ea typeface="黑体" pitchFamily="2" charset="-122"/>
            </a:endParaRPr>
          </a:p>
          <a:p>
            <a:pPr marL="0" lvl="1">
              <a:spcBef>
                <a:spcPts val="600"/>
              </a:spcBef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</a:rPr>
              <a:t>（</a:t>
            </a:r>
            <a:r>
              <a:rPr lang="zh-CN" altLang="en-US" sz="32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数字核反应堆 </a:t>
            </a:r>
            <a:r>
              <a:rPr lang="en-US" altLang="zh-CN" sz="32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itchFamily="2" charset="2"/>
              </a:rPr>
              <a:t> </a:t>
            </a:r>
            <a:r>
              <a:rPr lang="zh-CN" altLang="en-US" sz="32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itchFamily="2" charset="2"/>
              </a:rPr>
              <a:t>虚拟核电站</a:t>
            </a: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</a:rPr>
              <a:t>）</a:t>
            </a:r>
            <a:endParaRPr lang="en-US" altLang="zh-CN" sz="3200" dirty="0" smtClean="0">
              <a:solidFill>
                <a:srgbClr val="0000FF"/>
              </a:solidFill>
              <a:latin typeface="Times New Roman" pitchFamily="18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004467"/>
      </p:ext>
    </p:extLst>
  </p:cSld>
  <p:clrMapOvr>
    <a:masterClrMapping/>
  </p:clrMapOvr>
  <p:transition spd="slow" advTm="1277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>
          <a:xfrm>
            <a:off x="152400" y="914400"/>
            <a:ext cx="8839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zh-CN" altLang="en-US" kern="0" dirty="0" smtClean="0">
                <a:ea typeface="黑体" pitchFamily="49" charset="-122"/>
              </a:rPr>
              <a:t>先进核能系统四维设计仿真平台（</a:t>
            </a:r>
            <a:r>
              <a:rPr lang="en-US" altLang="zh-CN" kern="0" dirty="0" smtClean="0">
                <a:ea typeface="黑体" pitchFamily="49" charset="-122"/>
              </a:rPr>
              <a:t>Virtual4DS</a:t>
            </a:r>
            <a:r>
              <a:rPr lang="zh-CN" altLang="en-US" kern="0" dirty="0" smtClean="0">
                <a:ea typeface="黑体" pitchFamily="49" charset="-122"/>
              </a:rPr>
              <a:t>）</a:t>
            </a:r>
            <a:r>
              <a:rPr lang="en-US" altLang="zh-CN" kern="0" dirty="0" smtClean="0">
                <a:ea typeface="黑体" pitchFamily="49" charset="-122"/>
              </a:rPr>
              <a:t/>
            </a:r>
            <a:br>
              <a:rPr lang="en-US" altLang="zh-CN" kern="0" dirty="0" smtClean="0">
                <a:ea typeface="黑体" pitchFamily="49" charset="-122"/>
              </a:rPr>
            </a:br>
            <a:endParaRPr lang="zh-CN" altLang="en-US" kern="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143262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（数字核反应堆 </a:t>
            </a:r>
            <a:r>
              <a:rPr lang="en-US" altLang="zh-CN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itchFamily="2" charset="2"/>
              </a:rPr>
              <a:t> 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itchFamily="2" charset="2"/>
              </a:rPr>
              <a:t>虚拟</a:t>
            </a: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itchFamily="2" charset="2"/>
              </a:rPr>
              <a:t>核电站</a:t>
            </a: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</a:t>
            </a:r>
            <a:endParaRPr lang="en-US" altLang="zh-CN" sz="280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1" name="Picture 7" descr="E:\pclong\103-KBase\000\100-4DS-数字堆\PIC\4DS-设计图-V1.0.016（龙鹏程 2011-09-20）-中文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4941888"/>
            <a:ext cx="26384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LQHU\Desktop\81_G_12581002765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188" y="2146982"/>
            <a:ext cx="1287361" cy="1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7"/>
          <p:cNvSpPr>
            <a:spLocks noChangeArrowheads="1"/>
          </p:cNvSpPr>
          <p:nvPr/>
        </p:nvSpPr>
        <p:spPr bwMode="auto">
          <a:xfrm>
            <a:off x="457306" y="2117970"/>
            <a:ext cx="5487882" cy="1194924"/>
          </a:xfrm>
          <a:prstGeom prst="rect">
            <a:avLst/>
          </a:prstGeom>
          <a:solidFill>
            <a:srgbClr val="1F497D">
              <a:lumMod val="20000"/>
              <a:lumOff val="80000"/>
              <a:alpha val="49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tIns="144000">
            <a:spAutoFit/>
          </a:bodyPr>
          <a:lstStyle/>
          <a:p>
            <a:pPr algn="l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100" kern="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全周期多物理</a:t>
            </a:r>
            <a:r>
              <a:rPr lang="zh-CN" altLang="en-US" sz="2100" kern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过程</a:t>
            </a:r>
            <a:r>
              <a:rPr lang="zh-CN" altLang="en-US" sz="2100" kern="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综合仿真（</a:t>
            </a:r>
            <a:r>
              <a:rPr lang="zh-CN" altLang="en-US" sz="2100" kern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数据无缝集成</a:t>
            </a:r>
            <a:r>
              <a:rPr lang="zh-CN" altLang="en-US" sz="2100" kern="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）</a:t>
            </a:r>
            <a:endParaRPr lang="en-US" altLang="zh-CN" sz="2100" kern="0" dirty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pPr marL="324000" indent="-285750" algn="l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中子输运、燃耗、热</a:t>
            </a: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工、结构</a:t>
            </a:r>
            <a:r>
              <a:rPr lang="zh-CN" altLang="en-US" sz="1700" b="0" kern="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应力、概率安全、事故安全、环境影响分析 </a:t>
            </a: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等</a:t>
            </a:r>
            <a:endParaRPr lang="en-US" altLang="zh-CN" sz="1700" b="0" kern="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  <p:pic>
        <p:nvPicPr>
          <p:cNvPr id="24" name="Picture 6" descr="E:\pclong\103-KnowledgeBase\000\100-仿真实验室\PIC\三通道系统\三通道仿真系统-2011-04-08-1238-799w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675" y="3243715"/>
            <a:ext cx="2651125" cy="159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LQHU\Desktop\201139114337635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613" y="2062844"/>
            <a:ext cx="1246187" cy="108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7"/>
          <p:cNvSpPr>
            <a:spLocks noChangeArrowheads="1"/>
          </p:cNvSpPr>
          <p:nvPr/>
        </p:nvSpPr>
        <p:spPr bwMode="auto">
          <a:xfrm>
            <a:off x="457306" y="3419007"/>
            <a:ext cx="5487882" cy="1545790"/>
          </a:xfrm>
          <a:prstGeom prst="rect">
            <a:avLst/>
          </a:prstGeom>
          <a:solidFill>
            <a:srgbClr val="9BBB59">
              <a:lumMod val="40000"/>
              <a:lumOff val="60000"/>
              <a:alpha val="49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tIns="144000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100" kern="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基于虚拟现实交互硬件的三维集成环境</a:t>
            </a:r>
            <a:endParaRPr lang="en-US" altLang="zh-CN" sz="2100" kern="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数字堆环境的高真实感、沉浸感的直观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虚拟漫游体验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虚拟装配与设计验证、维修设计与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虚拟培训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职业照射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剂量评估</a:t>
            </a: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优化 等</a:t>
            </a:r>
            <a:endParaRPr lang="en-US" altLang="zh-CN" sz="1700" b="0" kern="0" dirty="0" smtClean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  <p:sp>
        <p:nvSpPr>
          <p:cNvPr id="27" name="矩形 7"/>
          <p:cNvSpPr>
            <a:spLocks noChangeArrowheads="1"/>
          </p:cNvSpPr>
          <p:nvPr/>
        </p:nvSpPr>
        <p:spPr bwMode="auto">
          <a:xfrm>
            <a:off x="457306" y="5070910"/>
            <a:ext cx="5487882" cy="1545790"/>
          </a:xfrm>
          <a:prstGeom prst="rect">
            <a:avLst/>
          </a:prstGeom>
          <a:solidFill>
            <a:srgbClr val="C0504D">
              <a:lumMod val="20000"/>
              <a:lumOff val="80000"/>
              <a:alpha val="49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tIns="144000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100" kern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开放式架构，支持新程序的快速嵌入</a:t>
            </a:r>
            <a:endParaRPr lang="en-US" altLang="zh-CN" sz="2100" kern="0" dirty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支持基于</a:t>
            </a:r>
            <a:r>
              <a:rPr lang="en-US" altLang="zh-CN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CAD</a:t>
            </a: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技术的计算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自动建模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支持多维大规模计算数据的直观高效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可视化分析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  <a:p>
            <a:pPr marL="324000" indent="-285750" algn="l" fontAlgn="auto">
              <a:spcBef>
                <a:spcPts val="600"/>
              </a:spcBef>
              <a:spcAft>
                <a:spcPts val="0"/>
              </a:spcAft>
              <a:buClr>
                <a:sysClr val="windowText" lastClr="000000"/>
              </a:buClr>
              <a:buFont typeface="Wingdings" pitchFamily="2" charset="2"/>
              <a:buChar char="§"/>
              <a:defRPr/>
            </a:pPr>
            <a:r>
              <a:rPr lang="zh-CN" altLang="en-US" sz="1700" b="0" kern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支持多模拟程序间的</a:t>
            </a:r>
            <a:r>
              <a:rPr lang="zh-CN" altLang="en-US" sz="1700" b="0" kern="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Times New Roman" pitchFamily="18" charset="0"/>
              </a:rPr>
              <a:t>相互耦合</a:t>
            </a:r>
            <a:endParaRPr lang="en-US" altLang="zh-CN" sz="1700" b="0" kern="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>
          <a:xfrm>
            <a:off x="152400" y="838200"/>
            <a:ext cx="8839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zh-CN" altLang="en-US" kern="0" dirty="0" smtClean="0">
                <a:ea typeface="黑体" pitchFamily="49" charset="-122"/>
              </a:rPr>
              <a:t>应用实例</a:t>
            </a:r>
            <a:r>
              <a:rPr lang="en-US" altLang="zh-CN" kern="0" dirty="0" smtClean="0">
                <a:ea typeface="黑体" pitchFamily="49" charset="-122"/>
              </a:rPr>
              <a:t>——</a:t>
            </a:r>
            <a:r>
              <a:rPr lang="zh-CN" altLang="en-US" kern="0" dirty="0" smtClean="0">
                <a:ea typeface="黑体" pitchFamily="49" charset="-122"/>
              </a:rPr>
              <a:t>中国铅合金冷却数字反应堆</a:t>
            </a:r>
            <a:endParaRPr lang="en-US" altLang="zh-CN" kern="0" dirty="0" smtClean="0">
              <a:ea typeface="黑体" pitchFamily="49" charset="-122"/>
            </a:endParaRPr>
          </a:p>
          <a:p>
            <a:pPr>
              <a:defRPr/>
            </a:pPr>
            <a:r>
              <a:rPr lang="zh-CN" altLang="en-US" kern="0" dirty="0" smtClean="0">
                <a:ea typeface="黑体" pitchFamily="49" charset="-122"/>
              </a:rPr>
              <a:t>（</a:t>
            </a:r>
            <a:r>
              <a:rPr lang="en-US" altLang="zh-CN" kern="0" dirty="0" smtClean="0">
                <a:ea typeface="黑体" pitchFamily="49" charset="-122"/>
              </a:rPr>
              <a:t>Virtual4DS - CLEAR</a:t>
            </a:r>
            <a:r>
              <a:rPr lang="zh-CN" altLang="en-US" kern="0" dirty="0" smtClean="0">
                <a:ea typeface="黑体" pitchFamily="49" charset="-122"/>
              </a:rPr>
              <a:t>）</a:t>
            </a:r>
            <a:r>
              <a:rPr lang="en-US" altLang="zh-CN" kern="0" dirty="0" smtClean="0">
                <a:ea typeface="黑体" pitchFamily="49" charset="-122"/>
              </a:rPr>
              <a:t/>
            </a:r>
            <a:br>
              <a:rPr lang="en-US" altLang="zh-CN" kern="0" dirty="0" smtClean="0">
                <a:ea typeface="黑体" pitchFamily="49" charset="-122"/>
              </a:rPr>
            </a:br>
            <a:endParaRPr lang="zh-CN" altLang="en-US" kern="0" dirty="0"/>
          </a:p>
        </p:txBody>
      </p:sp>
      <p:pic>
        <p:nvPicPr>
          <p:cNvPr id="3" name="Picture 2" descr="G:\Virtual4DS-CLEA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9000" y="2286000"/>
            <a:ext cx="5400000" cy="399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4"/>
          <p:cNvSpPr txBox="1">
            <a:spLocks noChangeArrowheads="1"/>
          </p:cNvSpPr>
          <p:nvPr/>
        </p:nvSpPr>
        <p:spPr bwMode="auto">
          <a:xfrm>
            <a:off x="762000" y="381000"/>
            <a:ext cx="7620000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4000" dirty="0" smtClean="0">
                <a:solidFill>
                  <a:srgbClr val="FF0000"/>
                </a:solidFill>
                <a:ea typeface="黑体" pitchFamily="2" charset="-122"/>
              </a:rPr>
              <a:t>目  录</a:t>
            </a: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2286000" y="1981200"/>
            <a:ext cx="6248400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14375" indent="-714375" algn="l" eaLnBrk="1" hangingPunct="1">
              <a:spcBef>
                <a:spcPts val="1800"/>
              </a:spcBef>
              <a:spcAft>
                <a:spcPts val="600"/>
              </a:spcAft>
              <a:buFont typeface="+mj-ea"/>
              <a:buAutoNum type="ea1JpnChsDbPeriod"/>
              <a:defRPr/>
            </a:pPr>
            <a:r>
              <a:rPr lang="zh-CN" altLang="en-US" sz="32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研究背景</a:t>
            </a:r>
            <a:endParaRPr lang="en-US" altLang="zh-CN" sz="3200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spcAft>
                <a:spcPts val="600"/>
              </a:spcAft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先进核能软件研发实践</a:t>
            </a:r>
            <a:endParaRPr lang="en-US" altLang="zh-CN" sz="32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关于核信息学发展的思考</a:t>
            </a:r>
            <a:endParaRPr lang="en-US" altLang="zh-CN" sz="3200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3879649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724025"/>
            <a:ext cx="458152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28601" y="914400"/>
            <a:ext cx="864279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信息技术与核科学的深入结合</a:t>
            </a:r>
            <a:r>
              <a:rPr lang="en-US" altLang="zh-CN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32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核信息学</a:t>
            </a:r>
            <a:endParaRPr lang="zh-CN" altLang="en-US" sz="320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228599" y="1755338"/>
            <a:ext cx="4321400" cy="5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0" tIns="72000" bIns="72000">
            <a:spAutoFit/>
          </a:bodyPr>
          <a:lstStyle>
            <a:lvl1pPr marL="185738" indent="-185738"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-342900" algn="just">
              <a:spcBef>
                <a:spcPts val="1200"/>
              </a:spcBef>
              <a:buSzPct val="100000"/>
              <a:buFont typeface="Wingdings" pitchFamily="2" charset="2"/>
              <a:buChar char="v"/>
              <a:tabLst>
                <a:tab pos="357188" algn="l"/>
                <a:tab pos="1800225" algn="l"/>
              </a:tabLst>
            </a:pPr>
            <a:r>
              <a:rPr kumimoji="1" lang="zh-CN" altLang="en-US" sz="2400" dirty="0" smtClean="0">
                <a:solidFill>
                  <a:srgbClr val="0000CC"/>
                </a:solidFill>
                <a:latin typeface="华文中宋" pitchFamily="2" charset="-122"/>
                <a:ea typeface="华文中宋" pitchFamily="2" charset="-122"/>
              </a:rPr>
              <a:t>核信息学的定义</a:t>
            </a:r>
            <a:endParaRPr lang="zh-CN" altLang="en-US" sz="2400" b="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5801" y="2286000"/>
            <a:ext cx="39079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2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广义定义</a:t>
            </a:r>
            <a:r>
              <a:rPr kumimoji="1" lang="zh-CN" altLang="en-US" sz="2000" b="0" dirty="0" smtClean="0">
                <a:latin typeface="华文中宋" pitchFamily="2" charset="-122"/>
                <a:ea typeface="华文中宋" pitchFamily="2" charset="-122"/>
              </a:rPr>
              <a:t>：指</a:t>
            </a:r>
            <a:r>
              <a:rPr kumimoji="1" lang="zh-CN" altLang="en-US" sz="2000" b="0" dirty="0">
                <a:latin typeface="华文中宋" pitchFamily="2" charset="-122"/>
                <a:ea typeface="华文中宋" pitchFamily="2" charset="-122"/>
              </a:rPr>
              <a:t>应用信息技术研究核物理</a:t>
            </a:r>
            <a:r>
              <a:rPr kumimoji="1" lang="zh-CN" altLang="en-US" sz="2000" b="0" dirty="0" smtClean="0">
                <a:latin typeface="华文中宋" pitchFamily="2" charset="-122"/>
                <a:ea typeface="华文中宋" pitchFamily="2" charset="-122"/>
              </a:rPr>
              <a:t>、核技术和核安全的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技术、方法和理论</a:t>
            </a:r>
            <a:r>
              <a:rPr kumimoji="1" lang="zh-CN" altLang="en-US" sz="2000" b="0" dirty="0" smtClean="0">
                <a:latin typeface="华文中宋" pitchFamily="2" charset="-122"/>
                <a:ea typeface="华文中宋" pitchFamily="2" charset="-122"/>
              </a:rPr>
              <a:t>。</a:t>
            </a: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664030" y="3717429"/>
            <a:ext cx="41365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2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狭义定义</a:t>
            </a:r>
            <a:r>
              <a:rPr kumimoji="1" lang="zh-CN" altLang="en-US" sz="2000" b="0" dirty="0" smtClean="0">
                <a:latin typeface="华文中宋" pitchFamily="2" charset="-122"/>
                <a:ea typeface="华文中宋" pitchFamily="2" charset="-122"/>
              </a:rPr>
              <a:t>：基于先进信息技术发展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先进核软件和综合仿真支撑平台</a:t>
            </a:r>
            <a:r>
              <a:rPr kumimoji="1" lang="zh-CN" altLang="en-US" sz="2000" b="0" dirty="0" smtClean="0">
                <a:latin typeface="华文中宋" pitchFamily="2" charset="-122"/>
                <a:ea typeface="华文中宋" pitchFamily="2" charset="-122"/>
              </a:rPr>
              <a:t>，服务于核物理</a:t>
            </a:r>
            <a:r>
              <a:rPr kumimoji="1" lang="zh-CN" altLang="en-US" sz="2000" b="0" dirty="0">
                <a:latin typeface="华文中宋" pitchFamily="2" charset="-122"/>
                <a:ea typeface="华文中宋" pitchFamily="2" charset="-122"/>
              </a:rPr>
              <a:t>、反应堆</a:t>
            </a:r>
            <a:r>
              <a:rPr kumimoji="1" lang="zh-CN" altLang="en-US" sz="2000" b="0" dirty="0" smtClean="0">
                <a:latin typeface="华文中宋" pitchFamily="2" charset="-122"/>
                <a:ea typeface="华文中宋" pitchFamily="2" charset="-122"/>
              </a:rPr>
              <a:t>设计和</a:t>
            </a:r>
            <a:r>
              <a:rPr kumimoji="1" lang="zh-CN" altLang="en-US" sz="2000" b="0" dirty="0">
                <a:latin typeface="华文中宋" pitchFamily="2" charset="-122"/>
                <a:ea typeface="华文中宋" pitchFamily="2" charset="-122"/>
              </a:rPr>
              <a:t>核能</a:t>
            </a:r>
            <a:r>
              <a:rPr kumimoji="1" lang="zh-CN" altLang="en-US" sz="2000" b="0" dirty="0" smtClean="0">
                <a:latin typeface="华文中宋" pitchFamily="2" charset="-122"/>
                <a:ea typeface="华文中宋" pitchFamily="2" charset="-122"/>
              </a:rPr>
              <a:t>安全等领域的研究和开发；</a:t>
            </a:r>
            <a:endParaRPr lang="zh-CN" altLang="en-US" sz="2000" dirty="0"/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381000" y="5759975"/>
            <a:ext cx="8534399" cy="90651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lIns="180000" tIns="72000" bIns="72000">
            <a:spAutoFit/>
          </a:bodyPr>
          <a:lstStyle>
            <a:lvl1pPr marL="185738" indent="-185738"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1200"/>
              </a:spcBef>
              <a:buSzPct val="100000"/>
              <a:tabLst>
                <a:tab pos="357188" algn="l"/>
                <a:tab pos="1800225" algn="l"/>
              </a:tabLst>
            </a:pPr>
            <a:r>
              <a:rPr lang="zh-CN" altLang="en-US" sz="20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核信息学从学科的角度研究信息技术与核科学结合的方法，发展相关理论，进而为相关工作提供</a:t>
            </a:r>
            <a:r>
              <a:rPr lang="zh-CN" altLang="en-US" sz="2000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技术</a:t>
            </a:r>
            <a:r>
              <a:rPr lang="zh-CN" altLang="en-US" sz="20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支持和理论指导。</a:t>
            </a:r>
            <a:endParaRPr lang="zh-CN" altLang="en-US" sz="20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8633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28601" y="914400"/>
            <a:ext cx="864279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研究方向：</a:t>
            </a:r>
            <a:r>
              <a:rPr lang="zh-CN" altLang="en-US" sz="3200" b="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建立</a:t>
            </a:r>
            <a:r>
              <a:rPr lang="zh-CN" altLang="en-US" sz="3200" b="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基础软件开发</a:t>
            </a:r>
            <a:r>
              <a:rPr lang="zh-CN" altLang="en-US" sz="3200" b="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标准规范</a:t>
            </a:r>
            <a:endParaRPr lang="zh-CN" altLang="en-US" sz="3200" b="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228599" y="1763136"/>
            <a:ext cx="4321400" cy="5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0" tIns="72000" bIns="72000">
            <a:spAutoFit/>
          </a:bodyPr>
          <a:lstStyle>
            <a:lvl1pPr marL="185738" indent="-185738"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-342900" algn="just">
              <a:spcBef>
                <a:spcPts val="1200"/>
              </a:spcBef>
              <a:buSzPct val="100000"/>
              <a:buFont typeface="Wingdings" pitchFamily="2" charset="2"/>
              <a:buChar char="v"/>
              <a:tabLst>
                <a:tab pos="357188" algn="l"/>
                <a:tab pos="1800225" algn="l"/>
              </a:tabLst>
            </a:pPr>
            <a:r>
              <a:rPr lang="zh-CN" altLang="en-US" sz="24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动  机</a:t>
            </a:r>
            <a:endParaRPr lang="zh-CN" altLang="en-US" sz="24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014" y="2318028"/>
            <a:ext cx="5317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lang="zh-CN" altLang="en-US" b="0" dirty="0">
                <a:latin typeface="华文中宋" pitchFamily="2" charset="-122"/>
              </a:rPr>
              <a:t>规范化的基础软件</a:t>
            </a: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</a:rPr>
              <a:t>可以互换</a:t>
            </a:r>
            <a:r>
              <a:rPr lang="zh-CN" altLang="en-US" b="0" dirty="0">
                <a:latin typeface="华文中宋" pitchFamily="2" charset="-122"/>
              </a:rPr>
              <a:t>，便于软件比较</a:t>
            </a:r>
            <a:r>
              <a:rPr lang="zh-CN" altLang="en-US" b="0" dirty="0" smtClean="0">
                <a:latin typeface="华文中宋" pitchFamily="2" charset="-122"/>
              </a:rPr>
              <a:t>和升级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3102114"/>
            <a:ext cx="5257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lang="zh-CN" altLang="en-US" b="0" dirty="0">
                <a:latin typeface="华文中宋" pitchFamily="2" charset="-122"/>
              </a:rPr>
              <a:t>规范化的基础软件</a:t>
            </a: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</a:rPr>
              <a:t>便于组合</a:t>
            </a:r>
            <a:r>
              <a:rPr lang="zh-CN" altLang="en-US" b="0" dirty="0">
                <a:latin typeface="华文中宋" pitchFamily="2" charset="-122"/>
              </a:rPr>
              <a:t>，快速完成复杂</a:t>
            </a:r>
            <a:r>
              <a:rPr lang="zh-CN" altLang="en-US" b="0" dirty="0" smtClean="0">
                <a:latin typeface="华文中宋" pitchFamily="2" charset="-122"/>
              </a:rPr>
              <a:t>分析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228600" y="3962400"/>
            <a:ext cx="4321400" cy="5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0" tIns="72000" bIns="72000">
            <a:spAutoFit/>
          </a:bodyPr>
          <a:lstStyle>
            <a:lvl1pPr marL="185738" indent="-185738"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-342900" algn="just">
              <a:spcBef>
                <a:spcPts val="1200"/>
              </a:spcBef>
              <a:buSzPct val="100000"/>
              <a:buFont typeface="Wingdings" pitchFamily="2" charset="2"/>
              <a:buChar char="v"/>
              <a:tabLst>
                <a:tab pos="357188" algn="l"/>
                <a:tab pos="1800225" algn="l"/>
              </a:tabLst>
            </a:pPr>
            <a:r>
              <a:rPr lang="zh-CN" altLang="en-US" sz="24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关键问题</a:t>
            </a:r>
            <a:endParaRPr lang="zh-CN" altLang="en-US" sz="24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44958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接口规范</a:t>
            </a: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：如何保证接口统一，且易于实施？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52578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zh-CN" altLang="en-US" kern="0" noProof="0" dirty="0" smtClean="0">
                <a:solidFill>
                  <a:srgbClr val="FF0000"/>
                </a:solidFill>
              </a:rPr>
              <a:t>组合流程</a:t>
            </a: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：</a:t>
            </a: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如何保证基础软件方便组合、替换？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029" y="6172200"/>
            <a:ext cx="8568371" cy="461665"/>
          </a:xfrm>
          <a:prstGeom prst="rect">
            <a:avLst/>
          </a:prstGeom>
          <a:solidFill>
            <a:srgbClr val="E8E8E8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华文中宋" pitchFamily="2" charset="-122"/>
                <a:ea typeface="华文中宋" pitchFamily="2" charset="-122"/>
              </a:rPr>
              <a:t>先进软件开发技术（如</a:t>
            </a:r>
            <a:r>
              <a:rPr lang="en-US" altLang="zh-CN" sz="2400" dirty="0" smtClean="0">
                <a:latin typeface="华文中宋" pitchFamily="2" charset="-122"/>
                <a:ea typeface="华文中宋" pitchFamily="2" charset="-122"/>
              </a:rPr>
              <a:t>XML</a:t>
            </a:r>
            <a:r>
              <a:rPr lang="zh-CN" altLang="en-US" sz="2400" dirty="0" smtClean="0">
                <a:latin typeface="华文中宋" pitchFamily="2" charset="-122"/>
                <a:ea typeface="华文中宋" pitchFamily="2" charset="-122"/>
              </a:rPr>
              <a:t>，工作流等）能有效解决关键问题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16" name="图片 2869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5"/>
          <a:stretch/>
        </p:blipFill>
        <p:spPr bwMode="auto">
          <a:xfrm rot="5400000">
            <a:off x="4853876" y="2544661"/>
            <a:ext cx="4479786" cy="25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46758" y="1752600"/>
            <a:ext cx="492443" cy="40934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基于</a:t>
            </a:r>
            <a:r>
              <a:rPr lang="zh-CN" altLang="en-US" sz="200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“工作流”</a:t>
            </a:r>
            <a:r>
              <a:rPr lang="zh-CN" altLang="en-US" sz="20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的快速组合</a:t>
            </a:r>
            <a:endParaRPr lang="zh-CN" altLang="en-US" sz="20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4312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28601" y="914400"/>
            <a:ext cx="864279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研究方向：</a:t>
            </a:r>
            <a:r>
              <a:rPr lang="zh-CN" altLang="en-US" sz="3200" b="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提升</a:t>
            </a:r>
            <a:r>
              <a:rPr lang="zh-CN" altLang="en-US" sz="3200" b="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核能</a:t>
            </a:r>
            <a:r>
              <a:rPr lang="zh-CN" altLang="en-US" sz="3200" b="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软件的智能水平和友好性</a:t>
            </a:r>
            <a:endParaRPr lang="zh-CN" altLang="en-US" sz="3200" b="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228599" y="1763136"/>
            <a:ext cx="4321400" cy="5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0" tIns="72000" bIns="72000">
            <a:spAutoFit/>
          </a:bodyPr>
          <a:lstStyle>
            <a:lvl1pPr marL="185738" indent="-185738"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-342900" algn="just">
              <a:spcBef>
                <a:spcPts val="1200"/>
              </a:spcBef>
              <a:buSzPct val="100000"/>
              <a:buFont typeface="Wingdings" pitchFamily="2" charset="2"/>
              <a:buChar char="v"/>
              <a:tabLst>
                <a:tab pos="357188" algn="l"/>
                <a:tab pos="1800225" algn="l"/>
              </a:tabLst>
            </a:pPr>
            <a:r>
              <a:rPr lang="zh-CN" altLang="en-US" sz="24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动   机</a:t>
            </a:r>
            <a:endParaRPr lang="zh-CN" altLang="en-US" sz="24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014" y="2318028"/>
            <a:ext cx="8054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人机交互友好、智能水平高</a:t>
            </a: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的</a:t>
            </a:r>
            <a:r>
              <a:rPr lang="zh-CN" altLang="en-US" b="0" kern="0" dirty="0">
                <a:solidFill>
                  <a:prstClr val="black"/>
                </a:solidFill>
              </a:rPr>
              <a:t>核能</a:t>
            </a: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软件能有效</a:t>
            </a:r>
            <a:r>
              <a:rPr lang="zh-CN" altLang="en-US" b="0" kern="0" dirty="0">
                <a:solidFill>
                  <a:prstClr val="black"/>
                </a:solidFill>
              </a:rPr>
              <a:t>减轻</a:t>
            </a: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用户工作量，激发创造性；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317831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zh-CN" altLang="en-US" kern="0" dirty="0" smtClean="0">
                <a:solidFill>
                  <a:srgbClr val="FF0000"/>
                </a:solidFill>
              </a:rPr>
              <a:t>机器学习、数据挖掘、虚拟现实、计算机辅助</a:t>
            </a:r>
            <a:r>
              <a:rPr lang="zh-CN" altLang="en-US" b="0" kern="0" dirty="0" smtClean="0">
                <a:solidFill>
                  <a:prstClr val="black"/>
                </a:solidFill>
              </a:rPr>
              <a:t>等信息技术让上述目标成为可能；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228600" y="4057262"/>
            <a:ext cx="4321400" cy="5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0" tIns="72000" bIns="72000">
            <a:spAutoFit/>
          </a:bodyPr>
          <a:lstStyle>
            <a:lvl1pPr marL="185738" indent="-185738"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-342900" algn="just">
              <a:spcBef>
                <a:spcPts val="1200"/>
              </a:spcBef>
              <a:buSzPct val="100000"/>
              <a:buFont typeface="Wingdings" pitchFamily="2" charset="2"/>
              <a:buChar char="v"/>
              <a:tabLst>
                <a:tab pos="357188" algn="l"/>
                <a:tab pos="1800225" algn="l"/>
              </a:tabLst>
            </a:pPr>
            <a:r>
              <a:rPr lang="zh-CN" altLang="en-US" sz="24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研究方向</a:t>
            </a:r>
            <a:endParaRPr lang="zh-CN" altLang="en-US" sz="24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45720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计算机辅助技术</a:t>
            </a: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：提高自动化程度，减轻用户工作量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51054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zh-CN" altLang="en-US" kern="0" dirty="0" smtClean="0">
                <a:solidFill>
                  <a:srgbClr val="FF0000"/>
                </a:solidFill>
              </a:rPr>
              <a:t>虚拟现实</a:t>
            </a:r>
            <a:r>
              <a:rPr lang="en-US" altLang="zh-CN" kern="0" dirty="0" smtClean="0">
                <a:solidFill>
                  <a:srgbClr val="FF0000"/>
                </a:solidFill>
              </a:rPr>
              <a:t>&amp;</a:t>
            </a:r>
            <a:r>
              <a:rPr lang="zh-CN" altLang="en-US" kern="0" dirty="0" smtClean="0">
                <a:solidFill>
                  <a:srgbClr val="FF0000"/>
                </a:solidFill>
              </a:rPr>
              <a:t>可视分析</a:t>
            </a:r>
            <a:r>
              <a:rPr lang="zh-CN" altLang="en-US" b="0" kern="0" dirty="0" smtClean="0">
                <a:solidFill>
                  <a:prstClr val="black"/>
                </a:solidFill>
              </a:rPr>
              <a:t>：用户直观快速观察到虚拟世界，获取知识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56388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zh-CN" altLang="en-US" kern="0" dirty="0" smtClean="0">
                <a:solidFill>
                  <a:srgbClr val="FF0000"/>
                </a:solidFill>
              </a:rPr>
              <a:t>数据处理</a:t>
            </a:r>
            <a:r>
              <a:rPr lang="en-US" altLang="zh-CN" kern="0" dirty="0" smtClean="0">
                <a:solidFill>
                  <a:srgbClr val="FF0000"/>
                </a:solidFill>
              </a:rPr>
              <a:t>&amp;</a:t>
            </a:r>
            <a:r>
              <a:rPr lang="zh-CN" altLang="en-US" kern="0" dirty="0" smtClean="0">
                <a:solidFill>
                  <a:srgbClr val="FF0000"/>
                </a:solidFill>
              </a:rPr>
              <a:t>人工智能</a:t>
            </a:r>
            <a:r>
              <a:rPr lang="zh-CN" altLang="en-US" b="0" kern="0" dirty="0" smtClean="0">
                <a:solidFill>
                  <a:prstClr val="black"/>
                </a:solidFill>
              </a:rPr>
              <a:t>：发挥历史数据价值，提高软件智能性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60960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en-US" altLang="zh-CN" b="0" kern="0" dirty="0" smtClean="0">
                <a:solidFill>
                  <a:prstClr val="black"/>
                </a:solidFill>
              </a:rPr>
              <a:t>……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8073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28601" y="914400"/>
            <a:ext cx="864279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研究方向：数字反应堆的</a:t>
            </a:r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内涵、架构和</a:t>
            </a:r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规范</a:t>
            </a:r>
            <a:endParaRPr lang="zh-CN" altLang="en-US" sz="32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533401" y="2155448"/>
            <a:ext cx="5105399" cy="892552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</a:rPr>
              <a:t>数字</a:t>
            </a:r>
            <a:r>
              <a:rPr lang="zh-CN" altLang="en-US" dirty="0" smtClean="0">
                <a:solidFill>
                  <a:schemeClr val="tx1"/>
                </a:solidFill>
              </a:rPr>
              <a:t>反应堆</a:t>
            </a:r>
            <a:r>
              <a:rPr lang="zh-CN" altLang="en-US" b="0" dirty="0" smtClean="0">
                <a:solidFill>
                  <a:schemeClr val="tx1"/>
                </a:solidFill>
              </a:rPr>
              <a:t>是</a:t>
            </a:r>
            <a:r>
              <a:rPr lang="zh-CN" altLang="en-US" b="0" dirty="0">
                <a:solidFill>
                  <a:schemeClr val="tx1"/>
                </a:solidFill>
              </a:rPr>
              <a:t>信息技术在核能领域的综合</a:t>
            </a:r>
            <a:r>
              <a:rPr lang="zh-CN" altLang="en-US" b="0" dirty="0" smtClean="0">
                <a:solidFill>
                  <a:schemeClr val="tx1"/>
                </a:solidFill>
              </a:rPr>
              <a:t>应用，</a:t>
            </a:r>
            <a:r>
              <a:rPr lang="zh-CN" altLang="en-US" b="0" dirty="0">
                <a:solidFill>
                  <a:schemeClr val="tx1"/>
                </a:solidFill>
              </a:rPr>
              <a:t>是</a:t>
            </a:r>
            <a:r>
              <a:rPr lang="zh-CN" altLang="en-US" b="0" dirty="0" smtClean="0">
                <a:solidFill>
                  <a:schemeClr val="tx1"/>
                </a:solidFill>
              </a:rPr>
              <a:t>开展相关研究</a:t>
            </a:r>
            <a:r>
              <a:rPr lang="zh-CN" altLang="en-US" b="0" dirty="0">
                <a:solidFill>
                  <a:schemeClr val="tx1"/>
                </a:solidFill>
              </a:rPr>
              <a:t>的重要</a:t>
            </a:r>
            <a:r>
              <a:rPr lang="zh-CN" altLang="en-US" b="0" dirty="0" smtClean="0">
                <a:solidFill>
                  <a:schemeClr val="tx1"/>
                </a:solidFill>
              </a:rPr>
              <a:t>平台</a:t>
            </a:r>
            <a:endParaRPr lang="zh-CN" altLang="en-US" b="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614" y="3124200"/>
            <a:ext cx="4854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zh-CN" altLang="en-US" b="0" kern="0" noProof="0" dirty="0" smtClean="0">
                <a:solidFill>
                  <a:prstClr val="black"/>
                </a:solidFill>
              </a:rPr>
              <a:t>还处理初步发展阶段；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76200" y="3581400"/>
            <a:ext cx="4321400" cy="5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0" tIns="72000" bIns="72000">
            <a:spAutoFit/>
          </a:bodyPr>
          <a:lstStyle>
            <a:lvl1pPr marL="185738" indent="-185738"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-342900" algn="just">
              <a:spcBef>
                <a:spcPts val="1200"/>
              </a:spcBef>
              <a:buSzPct val="100000"/>
              <a:buFont typeface="Wingdings" pitchFamily="2" charset="2"/>
              <a:buChar char="v"/>
              <a:tabLst>
                <a:tab pos="357188" algn="l"/>
                <a:tab pos="1800225" algn="l"/>
              </a:tabLst>
            </a:pPr>
            <a:r>
              <a:rPr lang="zh-CN" altLang="en-US" sz="24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待研究问题</a:t>
            </a:r>
            <a:endParaRPr lang="zh-CN" altLang="en-US" sz="24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41910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zh-CN" altLang="en-US" kern="0" dirty="0" smtClean="0">
                <a:solidFill>
                  <a:srgbClr val="FF0000"/>
                </a:solidFill>
              </a:rPr>
              <a:t>内   涵</a:t>
            </a: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：</a:t>
            </a:r>
            <a:r>
              <a:rPr lang="zh-CN" altLang="en-US" b="0" dirty="0" smtClean="0"/>
              <a:t>数字反应堆应该包含什么？用途是什么？</a:t>
            </a:r>
            <a:r>
              <a:rPr lang="en-US" altLang="zh-CN" b="0" dirty="0" smtClean="0"/>
              <a:t>——</a:t>
            </a:r>
            <a:r>
              <a:rPr lang="zh-CN" altLang="en-US" b="0" dirty="0" smtClean="0"/>
              <a:t>这些问题都值得系统研究；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614" y="5721895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zh-CN" altLang="en-US" kern="0" dirty="0" smtClean="0">
                <a:solidFill>
                  <a:srgbClr val="FF0000"/>
                </a:solidFill>
              </a:rPr>
              <a:t>规   范</a:t>
            </a:r>
            <a:r>
              <a:rPr lang="zh-CN" altLang="en-US" b="0" kern="0" dirty="0" smtClean="0">
                <a:solidFill>
                  <a:prstClr val="black"/>
                </a:solidFill>
              </a:rPr>
              <a:t>：数字反应堆是个复杂系统，良好的规范是其能持续发展的重要保障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76200" y="1618862"/>
            <a:ext cx="4321400" cy="5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0" tIns="72000" bIns="72000">
            <a:spAutoFit/>
          </a:bodyPr>
          <a:lstStyle>
            <a:lvl1pPr marL="185738" indent="-185738"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1938" algn="l"/>
                <a:tab pos="1800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-342900" algn="just">
              <a:spcBef>
                <a:spcPts val="1200"/>
              </a:spcBef>
              <a:buSzPct val="100000"/>
              <a:buFont typeface="Wingdings" pitchFamily="2" charset="2"/>
              <a:buChar char="v"/>
              <a:tabLst>
                <a:tab pos="357188" algn="l"/>
                <a:tab pos="1800225" algn="l"/>
              </a:tabLst>
            </a:pPr>
            <a:r>
              <a:rPr lang="zh-CN" altLang="en-US" sz="2400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相关背景</a:t>
            </a:r>
            <a:endParaRPr lang="zh-CN" altLang="en-US" sz="2400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16" name="图片 15" descr="C:\Users\SJ\AppData\Roaming\Tencent\Users\526172008\QQ\WinTemp\RichOle\Q11~CQ%_R1A7VZXR_N@D~A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87373"/>
            <a:ext cx="3156397" cy="20329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72200" y="3593068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数字反应堆（美韩合作）</a:t>
            </a:r>
            <a:endParaRPr lang="zh-CN" altLang="en-US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19" name="Picture 2" descr="G:\Virtual4DS-CLEAR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1855" y="4114800"/>
            <a:ext cx="3081941" cy="205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80645" y="6260068"/>
            <a:ext cx="312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Virtual4DS-CLEAR</a:t>
            </a:r>
            <a:r>
              <a:rPr lang="zh-CN" altLang="en-US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（</a:t>
            </a:r>
            <a:r>
              <a:rPr lang="en-US" altLang="zh-CN" dirty="0" smtClean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rPr>
              <a:t>FDS)</a:t>
            </a:r>
            <a:endParaRPr lang="zh-CN" altLang="en-US" dirty="0">
              <a:solidFill>
                <a:srgbClr val="0000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5614" y="49530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Times New Roman" pitchFamily="18" charset="0"/>
                <a:ea typeface="华文中宋" pitchFamily="2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l"/>
              <a:tabLst/>
              <a:defRPr/>
            </a:pPr>
            <a:r>
              <a:rPr lang="zh-CN" altLang="en-US" kern="0" dirty="0" smtClean="0">
                <a:solidFill>
                  <a:srgbClr val="FF0000"/>
                </a:solidFill>
              </a:rPr>
              <a:t>架   构</a:t>
            </a:r>
            <a:r>
              <a:rPr lang="zh-CN" altLang="en-US" b="0" kern="0" dirty="0" smtClean="0">
                <a:solidFill>
                  <a:prstClr val="black"/>
                </a:solidFill>
              </a:rPr>
              <a:t>：</a:t>
            </a:r>
            <a:r>
              <a:rPr lang="zh-CN" altLang="en-US" b="0" kern="0" dirty="0" smtClean="0">
                <a:solidFill>
                  <a:prstClr val="black"/>
                </a:solidFill>
              </a:rPr>
              <a:t>数字</a:t>
            </a:r>
            <a:r>
              <a:rPr lang="zh-CN" altLang="en-US" b="0" kern="0" dirty="0" smtClean="0">
                <a:solidFill>
                  <a:prstClr val="black"/>
                </a:solidFill>
              </a:rPr>
              <a:t>反应堆</a:t>
            </a:r>
            <a:r>
              <a:rPr lang="zh-CN" altLang="en-US" b="0" kern="0" dirty="0" smtClean="0">
                <a:solidFill>
                  <a:prstClr val="black"/>
                </a:solidFill>
              </a:rPr>
              <a:t>各功能模块如何布局？如何组织？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0798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4"/>
          <p:cNvSpPr txBox="1">
            <a:spLocks noChangeArrowheads="1"/>
          </p:cNvSpPr>
          <p:nvPr/>
        </p:nvSpPr>
        <p:spPr bwMode="auto">
          <a:xfrm>
            <a:off x="762000" y="381000"/>
            <a:ext cx="7620000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4000" dirty="0" smtClean="0">
                <a:solidFill>
                  <a:srgbClr val="FF0000"/>
                </a:solidFill>
                <a:ea typeface="黑体" pitchFamily="2" charset="-122"/>
              </a:rPr>
              <a:t>目  录</a:t>
            </a: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2286000" y="1981200"/>
            <a:ext cx="5715000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14375" indent="-714375" algn="l" eaLnBrk="1" hangingPunct="1">
              <a:spcBef>
                <a:spcPts val="1800"/>
              </a:spcBef>
              <a:spcAft>
                <a:spcPts val="600"/>
              </a:spcAft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研究背景</a:t>
            </a:r>
            <a:endParaRPr lang="en-US" altLang="zh-CN" sz="3200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spcAft>
                <a:spcPts val="600"/>
              </a:spcAft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先进核能软件研发实践</a:t>
            </a:r>
            <a:endParaRPr lang="en-US" altLang="zh-CN" sz="32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关于核信息学发展的思考</a:t>
            </a:r>
            <a:endParaRPr lang="en-US" altLang="zh-CN" sz="32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总  结</a:t>
            </a:r>
          </a:p>
        </p:txBody>
      </p:sp>
    </p:spTree>
    <p:extLst>
      <p:ext uri="{BB962C8B-B14F-4D97-AF65-F5344CB8AC3E}">
        <p14:creationId xmlns:p14="http://schemas.microsoft.com/office/powerpoint/2010/main" val="35617098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4"/>
          <p:cNvSpPr txBox="1">
            <a:spLocks noChangeArrowheads="1"/>
          </p:cNvSpPr>
          <p:nvPr/>
        </p:nvSpPr>
        <p:spPr bwMode="auto">
          <a:xfrm>
            <a:off x="762000" y="381000"/>
            <a:ext cx="7620000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4000" dirty="0" smtClean="0">
                <a:solidFill>
                  <a:srgbClr val="FF0000"/>
                </a:solidFill>
                <a:ea typeface="黑体" pitchFamily="2" charset="-122"/>
              </a:rPr>
              <a:t>目  录</a:t>
            </a: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2286000" y="1981200"/>
            <a:ext cx="6248400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714375" indent="-714375" algn="l" eaLnBrk="1" hangingPunct="1">
              <a:spcBef>
                <a:spcPts val="1800"/>
              </a:spcBef>
              <a:spcAft>
                <a:spcPts val="600"/>
              </a:spcAft>
              <a:buFont typeface="+mj-ea"/>
              <a:buAutoNum type="ea1JpnChsDbPeriod"/>
              <a:defRPr/>
            </a:pPr>
            <a:r>
              <a:rPr lang="zh-CN" altLang="en-US" sz="32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研究背景</a:t>
            </a:r>
            <a:endParaRPr lang="en-US" altLang="zh-CN" sz="3200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spcAft>
                <a:spcPts val="600"/>
              </a:spcAft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先进核能软件研发实践</a:t>
            </a:r>
            <a:endParaRPr lang="en-US" altLang="zh-CN" sz="32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关于核信息学发展的思考</a:t>
            </a:r>
            <a:endParaRPr lang="en-US" altLang="zh-CN" sz="32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14375" indent="-714375" algn="l" eaLnBrk="1" hangingPunct="1">
              <a:spcBef>
                <a:spcPts val="1800"/>
              </a:spcBef>
              <a:buFont typeface="+mj-ea"/>
              <a:buAutoNum type="ea1JpnChsDbPeriod"/>
              <a:defRPr/>
            </a:pPr>
            <a:r>
              <a:rPr lang="zh-CN" altLang="en-US" sz="320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总  结</a:t>
            </a:r>
          </a:p>
        </p:txBody>
      </p:sp>
    </p:spTree>
    <p:extLst>
      <p:ext uri="{BB962C8B-B14F-4D97-AF65-F5344CB8AC3E}">
        <p14:creationId xmlns:p14="http://schemas.microsoft.com/office/powerpoint/2010/main" val="40535787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title" sz="quarter" idx="4294967295"/>
          </p:nvPr>
        </p:nvSpPr>
        <p:spPr bwMode="auto">
          <a:xfrm>
            <a:off x="0" y="914400"/>
            <a:ext cx="9144000" cy="6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总  结</a:t>
            </a:r>
            <a:r>
              <a:rPr lang="zh-CN" altLang="en-US" dirty="0" smtClean="0">
                <a:solidFill>
                  <a:srgbClr val="FF3300"/>
                </a:solidFill>
                <a:latin typeface="Times New Roman" pitchFamily="18" charset="0"/>
                <a:ea typeface="黑体" pitchFamily="2" charset="-122"/>
              </a:rPr>
              <a:t>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1000" y="1905000"/>
            <a:ext cx="8610600" cy="427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80000"/>
              <a:buFont typeface="Wingdings" pitchFamily="2" charset="2"/>
              <a:buChar char="v"/>
            </a:pP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先进核能软件研发广泛开展</a:t>
            </a:r>
            <a:endParaRPr lang="en-US" altLang="zh-CN" sz="24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20000" lvl="1" indent="-342900" algn="l">
              <a:spcBef>
                <a:spcPts val="600"/>
              </a:spcBef>
              <a:buClr>
                <a:srgbClr val="1F497D"/>
              </a:buClr>
              <a:buSzPct val="70000"/>
              <a:buFont typeface="Wingdings" pitchFamily="2" charset="2"/>
              <a:buChar char="n"/>
            </a:pPr>
            <a:r>
              <a:rPr lang="zh-CN" altLang="en-US" sz="2000" dirty="0" smtClean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国际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r>
              <a:rPr lang="zh-CN" altLang="en-US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美国能源部，美国</a:t>
            </a:r>
            <a:r>
              <a:rPr lang="en-US" altLang="zh-CN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ORNL</a:t>
            </a:r>
            <a:r>
              <a:rPr lang="zh-CN" altLang="en-US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，美国</a:t>
            </a:r>
            <a:r>
              <a:rPr lang="en-US" altLang="zh-CN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INL</a:t>
            </a:r>
            <a:r>
              <a:rPr lang="zh-CN" altLang="en-US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，欧盟</a:t>
            </a:r>
            <a:r>
              <a:rPr lang="en-US" altLang="zh-CN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EFDA</a:t>
            </a:r>
            <a:r>
              <a:rPr lang="zh-CN" altLang="en-US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，法国</a:t>
            </a:r>
            <a:r>
              <a:rPr lang="en-US" altLang="zh-CN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CEA</a:t>
            </a:r>
            <a:r>
              <a:rPr lang="zh-CN" altLang="en-US" sz="2000" b="0" dirty="0" smtClean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等</a:t>
            </a:r>
            <a:endParaRPr lang="en-US" altLang="zh-CN" sz="2000" b="0" dirty="0" smtClean="0">
              <a:solidFill>
                <a:prstClr val="black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20000" lvl="1" indent="-342900" algn="l">
              <a:spcBef>
                <a:spcPts val="600"/>
              </a:spcBef>
              <a:buClr>
                <a:srgbClr val="1F497D"/>
              </a:buClr>
              <a:buSzPct val="70000"/>
              <a:buFont typeface="Wingdings" pitchFamily="2" charset="2"/>
              <a:buChar char="n"/>
            </a:pPr>
            <a:r>
              <a:rPr lang="zh-CN" altLang="en-US" sz="2000" dirty="0" smtClean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国内：</a:t>
            </a:r>
            <a:r>
              <a:rPr lang="zh-CN" altLang="en-US" sz="2000" b="0" dirty="0" smtClean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核安全所、国核、中广核</a:t>
            </a:r>
            <a:r>
              <a:rPr lang="zh-CN" altLang="en-US" sz="2000" b="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、原子能院、上海核工院、清华大学、上海交大、西安交大、华北电力大学等</a:t>
            </a:r>
            <a:endParaRPr lang="en-US" altLang="zh-CN" sz="2000" b="0" dirty="0" smtClean="0">
              <a:solidFill>
                <a:prstClr val="black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algn="l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SzPct val="80000"/>
              <a:buFont typeface="Wingdings" pitchFamily="2" charset="2"/>
              <a:buChar char="v"/>
            </a:pPr>
            <a:r>
              <a:rPr lang="en-US" altLang="zh-CN" sz="24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FDS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软件自成体系，已在国内外获广泛应用</a:t>
            </a:r>
            <a:endParaRPr lang="en-US" altLang="zh-CN" sz="24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20000" lvl="1" indent="-342900" algn="l">
              <a:spcBef>
                <a:spcPts val="600"/>
              </a:spcBef>
              <a:buClr>
                <a:srgbClr val="1F497D"/>
              </a:buClr>
              <a:buSzPct val="70000"/>
              <a:buFont typeface="Wingdings" pitchFamily="2" charset="2"/>
              <a:buChar char="n"/>
            </a:pPr>
            <a:r>
              <a:rPr lang="zh-CN" altLang="en-US" sz="2000" dirty="0" smtClean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三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大类、</a:t>
            </a: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20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余套核能专业软件</a:t>
            </a:r>
            <a:endParaRPr lang="en-US" altLang="zh-CN" sz="2000" dirty="0">
              <a:solidFill>
                <a:prstClr val="black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20000" lvl="1" indent="-342900" algn="l">
              <a:spcBef>
                <a:spcPts val="600"/>
              </a:spcBef>
              <a:buClr>
                <a:srgbClr val="1F497D"/>
              </a:buClr>
              <a:buSzPct val="70000"/>
              <a:buFont typeface="Wingdings" pitchFamily="2" charset="2"/>
              <a:buChar char="n"/>
            </a:pP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40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余国家，</a:t>
            </a: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200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余家机构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获得应用</a:t>
            </a:r>
            <a:endParaRPr lang="en-US" altLang="zh-CN" sz="2000" dirty="0">
              <a:solidFill>
                <a:prstClr val="black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20000" lvl="1" indent="-342900" algn="l">
              <a:spcBef>
                <a:spcPts val="600"/>
              </a:spcBef>
              <a:buClr>
                <a:srgbClr val="1F497D"/>
              </a:buClr>
              <a:buSzPct val="70000"/>
              <a:buFont typeface="Wingdings" pitchFamily="2" charset="2"/>
              <a:buChar char="n"/>
            </a:pP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中国核能行业协会</a:t>
            </a: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/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国家能源科技进步一等奖</a:t>
            </a:r>
            <a:endParaRPr lang="en-US" altLang="zh-CN" sz="2000" dirty="0">
              <a:solidFill>
                <a:prstClr val="black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algn="l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SzPct val="80000"/>
              <a:buFont typeface="Wingdings" pitchFamily="2" charset="2"/>
              <a:buChar char="v"/>
            </a:pP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核</a:t>
            </a:r>
            <a:r>
              <a:rPr lang="zh-CN" altLang="en-US" sz="24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信息学的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发展</a:t>
            </a:r>
            <a:r>
              <a:rPr lang="zh-CN" altLang="en-US" sz="24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亟待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大家</a:t>
            </a:r>
            <a:r>
              <a:rPr lang="zh-CN" altLang="en-US" sz="24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共同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努力</a:t>
            </a:r>
            <a:endParaRPr lang="zh-CN" altLang="en-US" sz="2400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indent="-382587" algn="l">
              <a:spcBef>
                <a:spcPts val="600"/>
              </a:spcBef>
              <a:buClr>
                <a:srgbClr val="4F81BD"/>
              </a:buClr>
              <a:buSzPct val="80000"/>
              <a:buFont typeface="Wingdings" pitchFamily="2" charset="2"/>
              <a:buChar char="§"/>
            </a:pPr>
            <a:endParaRPr lang="zh-CN" altLang="en-US" sz="2400" dirty="0" smtClean="0">
              <a:solidFill>
                <a:prstClr val="black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6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467260" y="4271963"/>
            <a:ext cx="417614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3600" dirty="0">
                <a:solidFill>
                  <a:srgbClr val="0000FF"/>
                </a:solidFill>
                <a:ea typeface="宋体" pitchFamily="2" charset="-122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ea typeface="宋体" pitchFamily="2" charset="-122"/>
              </a:rPr>
              <a:t>Website: www.fds.org.cn</a:t>
            </a:r>
          </a:p>
          <a:p>
            <a:pPr>
              <a:lnSpc>
                <a:spcPct val="110000"/>
              </a:lnSpc>
            </a:pPr>
            <a:r>
              <a:rPr kumimoji="1" lang="en-US" altLang="zh-CN" sz="2400" dirty="0">
                <a:solidFill>
                  <a:srgbClr val="FF0000"/>
                </a:solidFill>
                <a:ea typeface="宋体" pitchFamily="2" charset="-122"/>
              </a:rPr>
              <a:t>E-mail: contact@fds.org.cn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95400" y="1905000"/>
            <a:ext cx="6551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6000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欢迎指正</a:t>
            </a:r>
            <a:r>
              <a:rPr lang="en-US" altLang="zh-CN" sz="6000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先进核能系统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556792"/>
            <a:ext cx="8645763" cy="504056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140" dirty="0" smtClean="0">
                <a:latin typeface="华文中宋" pitchFamily="2" charset="-122"/>
              </a:rPr>
              <a:t>已发展的先进核能系统 </a:t>
            </a:r>
            <a:r>
              <a:rPr lang="en-US" altLang="zh-CN" sz="2140" dirty="0">
                <a:latin typeface="华文中宋" pitchFamily="2" charset="-122"/>
              </a:rPr>
              <a:t>-</a:t>
            </a:r>
            <a:r>
              <a:rPr lang="zh-CN" altLang="en-US" sz="2140" dirty="0">
                <a:latin typeface="华文中宋" pitchFamily="2" charset="-122"/>
              </a:rPr>
              <a:t> 核能</a:t>
            </a:r>
            <a:r>
              <a:rPr lang="zh-CN" altLang="en-US" sz="2140" dirty="0" smtClean="0">
                <a:latin typeface="华文中宋" pitchFamily="2" charset="-122"/>
              </a:rPr>
              <a:t>的现在</a:t>
            </a:r>
            <a:endParaRPr lang="en-US" altLang="zh-CN" sz="2140" dirty="0" smtClean="0">
              <a:latin typeface="华文中宋" pitchFamily="2" charset="-122"/>
            </a:endParaRPr>
          </a:p>
          <a:p>
            <a:pPr marL="806450" lvl="1">
              <a:spcBef>
                <a:spcPts val="600"/>
              </a:spcBef>
              <a:spcAft>
                <a:spcPts val="0"/>
              </a:spcAft>
            </a:pPr>
            <a:r>
              <a:rPr lang="zh-CN" altLang="en-US" sz="2000" b="1" dirty="0" smtClean="0">
                <a:latin typeface="华文中宋" pitchFamily="2" charset="-122"/>
              </a:rPr>
              <a:t>二代</a:t>
            </a:r>
            <a:r>
              <a:rPr lang="en-US" altLang="zh-CN" sz="2000" b="1" dirty="0">
                <a:latin typeface="华文中宋" pitchFamily="2" charset="-122"/>
              </a:rPr>
              <a:t>(</a:t>
            </a:r>
            <a:r>
              <a:rPr lang="en-US" altLang="zh-CN" sz="2000" b="1" dirty="0" smtClean="0">
                <a:latin typeface="华文中宋" pitchFamily="2" charset="-122"/>
              </a:rPr>
              <a:t>+)</a:t>
            </a:r>
            <a:r>
              <a:rPr lang="zh-CN" altLang="en-US" sz="2000" b="1" dirty="0" smtClean="0">
                <a:latin typeface="华文中宋" pitchFamily="2" charset="-122"/>
              </a:rPr>
              <a:t>系统的改进，更安全、更经济</a:t>
            </a:r>
            <a:endParaRPr lang="en-US" altLang="zh-CN" sz="2000" b="1" dirty="0" smtClean="0">
              <a:latin typeface="华文中宋" pitchFamily="2" charset="-122"/>
            </a:endParaRPr>
          </a:p>
          <a:p>
            <a:pPr marL="806450" lvl="1"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 smtClean="0">
                <a:latin typeface="华文中宋" pitchFamily="2" charset="-122"/>
              </a:rPr>
              <a:t>第三代反应堆</a:t>
            </a:r>
            <a:r>
              <a:rPr lang="zh-CN" altLang="en-US" sz="1400" dirty="0" smtClean="0">
                <a:latin typeface="华文中宋" pitchFamily="2" charset="-122"/>
              </a:rPr>
              <a:t>：</a:t>
            </a:r>
            <a:r>
              <a:rPr lang="en-US" altLang="zh-CN" sz="1400" dirty="0" smtClean="0">
                <a:latin typeface="华文中宋" pitchFamily="2" charset="-122"/>
              </a:rPr>
              <a:t>AP1000, EPR, VVER, ABWR</a:t>
            </a:r>
            <a:r>
              <a:rPr lang="en-US" altLang="zh-CN" sz="1400" dirty="0" smtClean="0">
                <a:solidFill>
                  <a:srgbClr val="FF0000"/>
                </a:solidFill>
                <a:latin typeface="华文中宋" pitchFamily="2" charset="-122"/>
              </a:rPr>
              <a:t>, CAP1400, ACPR1000</a:t>
            </a:r>
            <a:r>
              <a:rPr lang="en-US" altLang="zh-CN" sz="1400" dirty="0">
                <a:solidFill>
                  <a:srgbClr val="FF0000"/>
                </a:solidFill>
                <a:latin typeface="华文中宋" pitchFamily="2" charset="-122"/>
              </a:rPr>
              <a:t>, </a:t>
            </a:r>
            <a:r>
              <a:rPr lang="en-US" altLang="zh-CN" sz="1400" dirty="0" smtClean="0">
                <a:solidFill>
                  <a:srgbClr val="FF0000"/>
                </a:solidFill>
                <a:latin typeface="华文中宋" pitchFamily="2" charset="-122"/>
              </a:rPr>
              <a:t>ACP1000</a:t>
            </a:r>
            <a:r>
              <a:rPr lang="zh-CN" altLang="en-US" sz="1400" dirty="0" smtClean="0">
                <a:latin typeface="华文中宋" pitchFamily="2" charset="-122"/>
              </a:rPr>
              <a:t>等</a:t>
            </a:r>
            <a:endParaRPr lang="en-US" altLang="zh-CN" sz="1400" dirty="0">
              <a:latin typeface="华文中宋" pitchFamily="2" charset="-122"/>
            </a:endParaRPr>
          </a:p>
          <a:p>
            <a:pPr marL="228600">
              <a:spcBef>
                <a:spcPts val="600"/>
              </a:spcBef>
              <a:spcAft>
                <a:spcPts val="600"/>
              </a:spcAft>
            </a:pPr>
            <a:r>
              <a:rPr lang="zh-CN" altLang="en-US" sz="2140" dirty="0">
                <a:latin typeface="华文中宋" pitchFamily="2" charset="-122"/>
              </a:rPr>
              <a:t>正</a:t>
            </a:r>
            <a:r>
              <a:rPr lang="zh-CN" altLang="en-US" sz="2140" dirty="0" smtClean="0">
                <a:latin typeface="华文中宋" pitchFamily="2" charset="-122"/>
              </a:rPr>
              <a:t>在</a:t>
            </a:r>
            <a:r>
              <a:rPr lang="en-US" altLang="zh-CN" sz="2140" dirty="0" smtClean="0">
                <a:latin typeface="华文中宋" pitchFamily="2" charset="-122"/>
              </a:rPr>
              <a:t>/</a:t>
            </a:r>
            <a:r>
              <a:rPr lang="zh-CN" altLang="en-US" sz="2140" dirty="0" smtClean="0">
                <a:latin typeface="华文中宋" pitchFamily="2" charset="-122"/>
              </a:rPr>
              <a:t>待发展的先进核能系统 </a:t>
            </a:r>
            <a:r>
              <a:rPr lang="en-US" altLang="zh-CN" sz="2140" dirty="0" smtClean="0">
                <a:latin typeface="华文中宋" pitchFamily="2" charset="-122"/>
              </a:rPr>
              <a:t>-</a:t>
            </a:r>
            <a:r>
              <a:rPr lang="zh-CN" altLang="en-US" sz="2140" dirty="0" smtClean="0">
                <a:latin typeface="华文中宋" pitchFamily="2" charset="-122"/>
              </a:rPr>
              <a:t> 核能的未来</a:t>
            </a:r>
            <a:endParaRPr lang="en-US" altLang="zh-CN" sz="2140" dirty="0" smtClean="0">
              <a:latin typeface="华文中宋" pitchFamily="2" charset="-122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latin typeface="华文中宋" pitchFamily="2" charset="-122"/>
              </a:rPr>
              <a:t>实现</a:t>
            </a:r>
            <a:r>
              <a:rPr lang="zh-CN" altLang="en-US" sz="2000" b="1" dirty="0" smtClean="0">
                <a:latin typeface="华文中宋" pitchFamily="2" charset="-122"/>
              </a:rPr>
              <a:t>核能的</a:t>
            </a:r>
            <a:r>
              <a:rPr lang="zh-CN" altLang="en-US" sz="2000" b="1" dirty="0">
                <a:latin typeface="华文中宋" pitchFamily="2" charset="-122"/>
              </a:rPr>
              <a:t>可持续发展</a:t>
            </a:r>
            <a:endParaRPr lang="en-US" altLang="zh-CN" sz="2000" b="1" dirty="0">
              <a:latin typeface="华文中宋" pitchFamily="2" charset="-122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核燃料增殖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核废料嬗变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防核武器扩散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en-US" altLang="zh-CN" sz="1800" dirty="0">
                <a:latin typeface="华文中宋" pitchFamily="2" charset="-122"/>
              </a:rPr>
              <a:t>……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2000" b="1" dirty="0" smtClean="0">
                <a:latin typeface="华文中宋" pitchFamily="2" charset="-122"/>
              </a:rPr>
              <a:t>多种技术路线</a:t>
            </a:r>
            <a:endParaRPr lang="en-US" altLang="zh-CN" sz="2000" b="1" dirty="0" smtClean="0">
              <a:latin typeface="华文中宋" pitchFamily="2" charset="-122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zh-CN" altLang="en-US" sz="1800" u="sng" dirty="0">
                <a:solidFill>
                  <a:srgbClr val="FF0000"/>
                </a:solidFill>
                <a:latin typeface="华文中宋" pitchFamily="2" charset="-122"/>
              </a:rPr>
              <a:t>第四代堆</a:t>
            </a:r>
            <a:r>
              <a:rPr lang="zh-CN" altLang="en-US" sz="1600" dirty="0">
                <a:latin typeface="华文中宋" pitchFamily="2" charset="-122"/>
              </a:rPr>
              <a:t>（铅冷快堆</a:t>
            </a:r>
            <a:r>
              <a:rPr lang="en-US" altLang="zh-CN" sz="1600" dirty="0">
                <a:latin typeface="华文中宋" pitchFamily="2" charset="-122"/>
              </a:rPr>
              <a:t>LFR</a:t>
            </a:r>
            <a:r>
              <a:rPr lang="zh-CN" altLang="en-US" sz="1600" dirty="0">
                <a:latin typeface="华文中宋" pitchFamily="2" charset="-122"/>
              </a:rPr>
              <a:t>，钠冷快堆</a:t>
            </a:r>
            <a:r>
              <a:rPr lang="en-US" altLang="zh-CN" sz="1600" dirty="0">
                <a:latin typeface="华文中宋" pitchFamily="2" charset="-122"/>
              </a:rPr>
              <a:t>SFR</a:t>
            </a:r>
            <a:r>
              <a:rPr lang="zh-CN" altLang="en-US" sz="1600" dirty="0">
                <a:latin typeface="华文中宋" pitchFamily="2" charset="-122"/>
              </a:rPr>
              <a:t>，气冷快堆</a:t>
            </a:r>
            <a:r>
              <a:rPr lang="en-US" altLang="zh-CN" sz="1600" dirty="0">
                <a:latin typeface="华文中宋" pitchFamily="2" charset="-122"/>
              </a:rPr>
              <a:t>GFR</a:t>
            </a:r>
            <a:r>
              <a:rPr lang="zh-CN" altLang="en-US" sz="1600" dirty="0">
                <a:latin typeface="华文中宋" pitchFamily="2" charset="-122"/>
              </a:rPr>
              <a:t>，超临界水冷堆</a:t>
            </a:r>
            <a:r>
              <a:rPr lang="en-US" altLang="zh-CN" sz="1600" dirty="0">
                <a:latin typeface="华文中宋" pitchFamily="2" charset="-122"/>
              </a:rPr>
              <a:t>SCWR</a:t>
            </a:r>
            <a:r>
              <a:rPr lang="zh-CN" altLang="en-US" sz="1600" dirty="0">
                <a:latin typeface="华文中宋" pitchFamily="2" charset="-122"/>
              </a:rPr>
              <a:t>，超高温气冷堆</a:t>
            </a:r>
            <a:r>
              <a:rPr lang="en-US" altLang="zh-CN" sz="1600" dirty="0">
                <a:latin typeface="华文中宋" pitchFamily="2" charset="-122"/>
              </a:rPr>
              <a:t>VHTR</a:t>
            </a:r>
            <a:r>
              <a:rPr lang="zh-CN" altLang="en-US" sz="1600" dirty="0">
                <a:latin typeface="华文中宋" pitchFamily="2" charset="-122"/>
              </a:rPr>
              <a:t>，熔盐堆</a:t>
            </a:r>
            <a:r>
              <a:rPr lang="en-US" altLang="zh-CN" sz="1600" dirty="0">
                <a:latin typeface="华文中宋" pitchFamily="2" charset="-122"/>
              </a:rPr>
              <a:t>MSR</a:t>
            </a:r>
            <a:r>
              <a:rPr lang="zh-CN" altLang="en-US" sz="1600" dirty="0" smtClean="0">
                <a:latin typeface="华文中宋" pitchFamily="2" charset="-122"/>
              </a:rPr>
              <a:t>）</a:t>
            </a:r>
            <a:endParaRPr lang="en-US" altLang="zh-CN" sz="1600" dirty="0">
              <a:latin typeface="华文中宋" pitchFamily="2" charset="-122"/>
            </a:endParaRP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zh-CN" altLang="en-US" sz="1800" u="sng" dirty="0" smtClean="0">
                <a:solidFill>
                  <a:srgbClr val="FF0000"/>
                </a:solidFill>
                <a:latin typeface="华文中宋" pitchFamily="2" charset="-122"/>
              </a:rPr>
              <a:t>加速器</a:t>
            </a:r>
            <a:r>
              <a:rPr lang="zh-CN" altLang="en-US" sz="1800" u="sng" dirty="0">
                <a:solidFill>
                  <a:srgbClr val="FF0000"/>
                </a:solidFill>
                <a:latin typeface="华文中宋" pitchFamily="2" charset="-122"/>
              </a:rPr>
              <a:t>驱动次临界</a:t>
            </a:r>
            <a:r>
              <a:rPr lang="zh-CN" altLang="en-US" sz="1800" u="sng" dirty="0" smtClean="0">
                <a:solidFill>
                  <a:srgbClr val="FF0000"/>
                </a:solidFill>
                <a:latin typeface="华文中宋" pitchFamily="2" charset="-122"/>
              </a:rPr>
              <a:t>堆</a:t>
            </a:r>
            <a:r>
              <a:rPr lang="en-US" altLang="zh-CN" sz="1800" dirty="0" smtClean="0">
                <a:latin typeface="华文中宋" pitchFamily="2" charset="-122"/>
              </a:rPr>
              <a:t>(</a:t>
            </a:r>
            <a:r>
              <a:rPr lang="en-US" altLang="zh-CN" sz="1600" dirty="0" smtClean="0">
                <a:latin typeface="华文中宋" pitchFamily="2" charset="-122"/>
              </a:rPr>
              <a:t>ADS-CLEAR/SVBR/MYRRHA)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zh-CN" altLang="en-US" sz="1800" u="sng" dirty="0" smtClean="0">
                <a:solidFill>
                  <a:srgbClr val="FF0000"/>
                </a:solidFill>
                <a:latin typeface="华文中宋" pitchFamily="2" charset="-122"/>
              </a:rPr>
              <a:t>聚变堆</a:t>
            </a:r>
            <a:r>
              <a:rPr lang="en-US" altLang="zh-CN" sz="1800" u="sng" dirty="0" smtClean="0">
                <a:solidFill>
                  <a:srgbClr val="FF0000"/>
                </a:solidFill>
                <a:latin typeface="华文中宋" pitchFamily="2" charset="-122"/>
              </a:rPr>
              <a:t>/</a:t>
            </a:r>
            <a:r>
              <a:rPr lang="zh-CN" altLang="en-US" sz="1800" u="sng" dirty="0" smtClean="0">
                <a:solidFill>
                  <a:srgbClr val="FF0000"/>
                </a:solidFill>
                <a:latin typeface="华文中宋" pitchFamily="2" charset="-122"/>
              </a:rPr>
              <a:t>混合</a:t>
            </a:r>
            <a:r>
              <a:rPr lang="zh-CN" altLang="en-US" sz="1800" u="sng" dirty="0">
                <a:solidFill>
                  <a:srgbClr val="FF0000"/>
                </a:solidFill>
                <a:latin typeface="华文中宋" pitchFamily="2" charset="-122"/>
              </a:rPr>
              <a:t>堆</a:t>
            </a:r>
            <a:r>
              <a:rPr lang="zh-CN" altLang="en-US" sz="1800" dirty="0">
                <a:latin typeface="华文中宋" pitchFamily="2" charset="-122"/>
              </a:rPr>
              <a:t>（</a:t>
            </a:r>
            <a:r>
              <a:rPr lang="zh-CN" altLang="en-US" sz="1600" dirty="0">
                <a:latin typeface="华文中宋" pitchFamily="2" charset="-122"/>
              </a:rPr>
              <a:t>国际热核聚变实验堆 </a:t>
            </a:r>
            <a:r>
              <a:rPr lang="en-US" altLang="zh-CN" sz="1600" dirty="0" smtClean="0">
                <a:latin typeface="华文中宋" pitchFamily="2" charset="-122"/>
              </a:rPr>
              <a:t>ITER</a:t>
            </a:r>
            <a:r>
              <a:rPr lang="zh-CN" altLang="en-US" sz="1600" dirty="0" smtClean="0">
                <a:latin typeface="华文中宋" pitchFamily="2" charset="-122"/>
              </a:rPr>
              <a:t>、</a:t>
            </a:r>
            <a:r>
              <a:rPr lang="en-US" altLang="zh-CN" sz="1600" dirty="0" smtClean="0">
                <a:latin typeface="华文中宋" pitchFamily="2" charset="-122"/>
              </a:rPr>
              <a:t>FDS</a:t>
            </a:r>
            <a:r>
              <a:rPr lang="zh-CN" altLang="en-US" sz="1600" dirty="0">
                <a:latin typeface="华文中宋" pitchFamily="2" charset="-122"/>
              </a:rPr>
              <a:t>团队自主设计聚变堆</a:t>
            </a:r>
            <a:r>
              <a:rPr lang="en-US" altLang="zh-CN" sz="1600" dirty="0">
                <a:latin typeface="华文中宋" pitchFamily="2" charset="-122"/>
              </a:rPr>
              <a:t>/</a:t>
            </a:r>
            <a:r>
              <a:rPr lang="zh-CN" altLang="en-US" sz="1600" dirty="0">
                <a:latin typeface="华文中宋" pitchFamily="2" charset="-122"/>
              </a:rPr>
              <a:t>混合堆</a:t>
            </a:r>
            <a:r>
              <a:rPr lang="en-US" altLang="zh-CN" sz="1600" dirty="0">
                <a:latin typeface="华文中宋" pitchFamily="2" charset="-122"/>
              </a:rPr>
              <a:t>FDS II/III/ST/SFB/MFX</a:t>
            </a:r>
            <a:r>
              <a:rPr lang="zh-CN" altLang="en-US" sz="1600" dirty="0">
                <a:latin typeface="华文中宋" pitchFamily="2" charset="-122"/>
              </a:rPr>
              <a:t>）</a:t>
            </a:r>
            <a:endParaRPr lang="en-US" altLang="zh-CN" sz="1600" dirty="0">
              <a:latin typeface="华文中宋" pitchFamily="2" charset="-122"/>
            </a:endParaRPr>
          </a:p>
        </p:txBody>
      </p:sp>
      <p:pic>
        <p:nvPicPr>
          <p:cNvPr id="4" name="Picture 31" descr="ITER_PICTURE_081106_sm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284400"/>
            <a:ext cx="156380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2012工作\CLEAR-I设计\设计报告\出网-CLEAR反应堆图片（曾梅花 2012.12.31）\CLEAR-IA反应堆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2799" y="3032775"/>
            <a:ext cx="1578029" cy="176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303681" y="4724400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ITER</a:t>
            </a:r>
            <a:endParaRPr lang="zh-CN" altLang="en-US" sz="1600" b="0" dirty="0">
              <a:solidFill>
                <a:srgbClr val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15200" y="4724400"/>
            <a:ext cx="1332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ADS-CLEAR</a:t>
            </a:r>
            <a:endParaRPr lang="zh-CN" altLang="en-US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685800"/>
          </a:xfrm>
        </p:spPr>
        <p:txBody>
          <a:bodyPr/>
          <a:lstStyle/>
          <a:p>
            <a:r>
              <a:rPr lang="zh-CN" altLang="zh-CN" dirty="0"/>
              <a:t>先进核能</a:t>
            </a:r>
            <a:r>
              <a:rPr lang="zh-CN" altLang="zh-CN" dirty="0" smtClean="0"/>
              <a:t>系统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914400" y="1677906"/>
            <a:ext cx="7986464" cy="5184576"/>
          </a:xfrm>
          <a:ln>
            <a:noFill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 smtClean="0">
                <a:latin typeface="华文中宋" pitchFamily="2" charset="-122"/>
              </a:rPr>
              <a:t>解决能源问题的必由之路，发展潜力巨大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>
                <a:latin typeface="华文中宋" pitchFamily="2" charset="-122"/>
              </a:rPr>
              <a:t>将有长期的发展</a:t>
            </a:r>
            <a:r>
              <a:rPr lang="zh-CN" altLang="en-US" sz="1800" dirty="0" smtClean="0">
                <a:latin typeface="华文中宋" pitchFamily="2" charset="-122"/>
              </a:rPr>
              <a:t>稳定期，必将有相应的投入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需要</a:t>
            </a: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一定时间积累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，为</a:t>
            </a:r>
            <a:r>
              <a:rPr lang="zh-CN" altLang="en-US" sz="1800" dirty="0" smtClean="0">
                <a:latin typeface="华文中宋" pitchFamily="2" charset="-122"/>
              </a:rPr>
              <a:t>新技术</a:t>
            </a:r>
            <a:r>
              <a:rPr lang="zh-CN" altLang="en-US" sz="1800" dirty="0">
                <a:latin typeface="华文中宋" pitchFamily="2" charset="-122"/>
              </a:rPr>
              <a:t>的应用提供</a:t>
            </a:r>
            <a:r>
              <a:rPr lang="zh-CN" altLang="en-US" sz="1800" dirty="0" smtClean="0">
                <a:latin typeface="华文中宋" pitchFamily="2" charset="-122"/>
              </a:rPr>
              <a:t>时间</a:t>
            </a:r>
            <a:endParaRPr lang="en-US" altLang="zh-CN" sz="2000" dirty="0" smtClean="0">
              <a:latin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 smtClean="0">
                <a:latin typeface="华文中宋" pitchFamily="2" charset="-122"/>
              </a:rPr>
              <a:t>先进技术的结合体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鼓励使用新技术解决新问题，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为</a:t>
            </a: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创新提供良好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环境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设计手段、工艺流程、运行规划等全方位的新技术应用</a:t>
            </a:r>
            <a:endParaRPr lang="en-US" altLang="zh-CN" sz="1800" dirty="0" smtClean="0">
              <a:latin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 smtClean="0">
                <a:latin typeface="华文中宋" pitchFamily="2" charset="-122"/>
              </a:rPr>
              <a:t>多种全新物理问题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中子物理</a:t>
            </a:r>
            <a:r>
              <a:rPr lang="zh-CN" altLang="en-US" sz="1800" dirty="0">
                <a:latin typeface="华文中宋" pitchFamily="2" charset="-122"/>
              </a:rPr>
              <a:t>问题更加复杂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（能量范围大、能谱结构复杂、各向异性强烈；临界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/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次临界、外源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/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内源相结合）</a:t>
            </a:r>
            <a:endParaRPr lang="en-US" altLang="zh-CN" sz="1800" dirty="0">
              <a:solidFill>
                <a:schemeClr val="bg1">
                  <a:lumMod val="50000"/>
                </a:schemeClr>
              </a:solidFill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>
                <a:latin typeface="华文中宋" pitchFamily="2" charset="-122"/>
              </a:rPr>
              <a:t>热工</a:t>
            </a:r>
            <a:r>
              <a:rPr lang="zh-CN" altLang="en-US" sz="1800" dirty="0" smtClean="0">
                <a:latin typeface="华文中宋" pitchFamily="2" charset="-122"/>
              </a:rPr>
              <a:t>水力</a:t>
            </a:r>
            <a:r>
              <a:rPr lang="zh-CN" altLang="en-US" sz="1800" dirty="0">
                <a:latin typeface="华文中宋" pitchFamily="2" charset="-122"/>
              </a:rPr>
              <a:t>问题</a:t>
            </a:r>
            <a:r>
              <a:rPr lang="zh-CN" altLang="en-US" sz="1800" dirty="0" smtClean="0">
                <a:latin typeface="华文中宋" pitchFamily="2" charset="-122"/>
              </a:rPr>
              <a:t>更加</a:t>
            </a:r>
            <a:r>
              <a:rPr lang="zh-CN" altLang="en-US" sz="1800" dirty="0">
                <a:latin typeface="华文中宋" pitchFamily="2" charset="-122"/>
              </a:rPr>
              <a:t>复杂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（多种冷却剂特性各异；堆芯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/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包层结构多样；高安全性要求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/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非能动系统）</a:t>
            </a:r>
            <a:endParaRPr lang="en-US" altLang="zh-CN" sz="1800" dirty="0">
              <a:solidFill>
                <a:schemeClr val="bg1">
                  <a:lumMod val="50000"/>
                </a:schemeClr>
              </a:solidFill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>
                <a:latin typeface="华文中宋" pitchFamily="2" charset="-122"/>
              </a:rPr>
              <a:t>材料性能要求更高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（高能中子辐照；冷却剂腐蚀）</a:t>
            </a:r>
            <a:endParaRPr lang="en-US" altLang="zh-CN" sz="1800" dirty="0">
              <a:solidFill>
                <a:schemeClr val="bg1">
                  <a:lumMod val="50000"/>
                </a:schemeClr>
              </a:solidFill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rgbClr val="5E9CDA"/>
              </a:buClr>
            </a:pPr>
            <a:r>
              <a:rPr lang="zh-CN" altLang="en-US" sz="1800" dirty="0" smtClean="0">
                <a:latin typeface="华文中宋" pitchFamily="2" charset="-122"/>
              </a:rPr>
              <a:t>新型燃料</a:t>
            </a:r>
            <a:r>
              <a:rPr lang="zh-CN" altLang="en-US" sz="1800" dirty="0">
                <a:latin typeface="华文中宋" pitchFamily="2" charset="-122"/>
              </a:rPr>
              <a:t>循环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（新型燃料；燃料前后处理技术</a:t>
            </a:r>
            <a:r>
              <a:rPr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华文中宋" pitchFamily="2" charset="-122"/>
              </a:rPr>
              <a:t>）</a:t>
            </a:r>
            <a:endParaRPr lang="en-US" altLang="zh-CN" sz="1800" dirty="0" smtClean="0">
              <a:solidFill>
                <a:schemeClr val="bg1">
                  <a:lumMod val="50000"/>
                </a:schemeClr>
              </a:solidFill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rgbClr val="5E9CDA"/>
              </a:buClr>
            </a:pPr>
            <a:r>
              <a:rPr lang="zh-CN" altLang="en-US" sz="1800" dirty="0">
                <a:latin typeface="华文中宋" pitchFamily="2" charset="-122"/>
              </a:rPr>
              <a:t>等</a:t>
            </a:r>
            <a:endParaRPr lang="en-US" altLang="zh-CN" sz="1800" dirty="0">
              <a:latin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24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zh-CN" altLang="zh-CN" dirty="0" smtClean="0"/>
              <a:t>先进</a:t>
            </a:r>
            <a:r>
              <a:rPr lang="zh-CN" altLang="zh-CN" dirty="0"/>
              <a:t>核能</a:t>
            </a:r>
            <a:r>
              <a:rPr lang="zh-CN" altLang="zh-CN" dirty="0" smtClean="0"/>
              <a:t>系统</a:t>
            </a:r>
            <a:r>
              <a:rPr lang="zh-CN" altLang="en-US" dirty="0" smtClean="0"/>
              <a:t>软件的发展是历史必然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1219200" y="1905000"/>
            <a:ext cx="7609656" cy="4536504"/>
          </a:xfrm>
          <a:ln>
            <a:noFill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 smtClean="0">
                <a:latin typeface="华文中宋" pitchFamily="2" charset="-122"/>
              </a:rPr>
              <a:t>必要性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对于核能系统来说，无论是设计分析还是获取许可证，软件都是必不可少的环节，先进核能系统也不例外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适用于现有反应堆的软件无法适应未来先进核能系统</a:t>
            </a:r>
            <a:endParaRPr lang="en-US" altLang="zh-CN" sz="2000" dirty="0" smtClean="0">
              <a:latin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 smtClean="0">
                <a:latin typeface="华文中宋" pitchFamily="2" charset="-122"/>
              </a:rPr>
              <a:t>紧迫性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未来</a:t>
            </a:r>
            <a:r>
              <a:rPr lang="en-US" altLang="zh-CN" sz="1800" dirty="0" smtClean="0">
                <a:latin typeface="华文中宋" pitchFamily="2" charset="-122"/>
                <a:ea typeface="华文中宋" pitchFamily="2" charset="-122"/>
              </a:rPr>
              <a:t>10~20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年内将陆续建造多种先进核能系统，必须立即发展相应的软件系统，否则将无法适应核能系统的发展脚步</a:t>
            </a:r>
            <a:endParaRPr lang="en-US" altLang="zh-CN" sz="1800" dirty="0" smtClean="0">
              <a:latin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 smtClean="0">
                <a:latin typeface="华文中宋" pitchFamily="2" charset="-122"/>
              </a:rPr>
              <a:t>机遇性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>
                <a:latin typeface="华文中宋" pitchFamily="2" charset="-122"/>
              </a:rPr>
              <a:t>先进核能系统是未来的发展趋势</a:t>
            </a:r>
            <a:endParaRPr lang="en-US" altLang="zh-CN" sz="1800" dirty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>
                <a:latin typeface="华文中宋" pitchFamily="2" charset="-122"/>
              </a:rPr>
              <a:t>将会保证长期大量的投入</a:t>
            </a:r>
            <a:endParaRPr lang="en-US" altLang="zh-CN" sz="1800" dirty="0">
              <a:latin typeface="华文中宋" pitchFamily="2" charset="-122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</a:pPr>
            <a:r>
              <a:rPr lang="zh-CN" altLang="en-US" sz="1800" dirty="0" smtClean="0">
                <a:latin typeface="华文中宋" pitchFamily="2" charset="-122"/>
              </a:rPr>
              <a:t>挑战性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多种全新物理问题及其耦合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用户需求要求更集成、更方便</a:t>
            </a:r>
            <a:endParaRPr lang="en-US" altLang="zh-CN" sz="1800" dirty="0">
              <a:latin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06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zh-CN" altLang="zh-CN" sz="3600" dirty="0"/>
              <a:t>先进核能系统</a:t>
            </a:r>
            <a:r>
              <a:rPr lang="zh-CN" altLang="en-US" sz="3600" dirty="0"/>
              <a:t>软件</a:t>
            </a:r>
            <a:r>
              <a:rPr lang="zh-CN" altLang="en-US" sz="3600" dirty="0" smtClean="0"/>
              <a:t>需求 </a:t>
            </a:r>
            <a:r>
              <a:rPr lang="zh-CN" altLang="en-US" sz="3600" dirty="0"/>
              <a:t>：</a:t>
            </a:r>
            <a:r>
              <a:rPr lang="zh-CN" altLang="en-US" sz="3600" dirty="0" smtClean="0"/>
              <a:t>三层次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381000" y="1800672"/>
            <a:ext cx="8686800" cy="4752528"/>
          </a:xfrm>
          <a:ln>
            <a:noFill/>
          </a:ln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CN" sz="2400" dirty="0" smtClean="0">
                <a:latin typeface="华文中宋" pitchFamily="2" charset="-122"/>
              </a:rPr>
              <a:t>I.   </a:t>
            </a:r>
            <a:r>
              <a:rPr lang="zh-CN" altLang="en-US" sz="2400" dirty="0" smtClean="0">
                <a:latin typeface="华文中宋" pitchFamily="2" charset="-122"/>
              </a:rPr>
              <a:t>基础物理问题模拟：</a:t>
            </a:r>
            <a:r>
              <a:rPr lang="zh-CN" altLang="en-US" sz="2400" dirty="0" smtClean="0">
                <a:solidFill>
                  <a:srgbClr val="FF0000"/>
                </a:solidFill>
                <a:latin typeface="华文中宋" pitchFamily="2" charset="-122"/>
              </a:rPr>
              <a:t>全新的物理</a:t>
            </a:r>
            <a:r>
              <a:rPr lang="zh-CN" altLang="en-US" sz="2400" dirty="0">
                <a:solidFill>
                  <a:srgbClr val="FF0000"/>
                </a:solidFill>
                <a:latin typeface="华文中宋" pitchFamily="2" charset="-122"/>
              </a:rPr>
              <a:t>现象</a:t>
            </a:r>
            <a:endParaRPr lang="en-US" altLang="zh-CN" sz="2400" dirty="0" smtClean="0">
              <a:solidFill>
                <a:srgbClr val="FF0000"/>
              </a:solidFill>
              <a:latin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中子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能量范围</a:t>
            </a: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大、能谱结构复杂、各向异性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强烈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多物理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场耦合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 smtClean="0">
                <a:latin typeface="华文中宋" pitchFamily="2" charset="-122"/>
                <a:ea typeface="华文中宋" pitchFamily="2" charset="-122"/>
              </a:rPr>
              <a:t>……</a:t>
            </a:r>
            <a:endParaRPr lang="en-US" altLang="zh-CN" sz="1800" dirty="0">
              <a:latin typeface="华文中宋" pitchFamily="2" charset="-122"/>
              <a:ea typeface="华文中宋" pitchFamily="2" charset="-122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CN" sz="2400" dirty="0" smtClean="0">
                <a:latin typeface="华文中宋" pitchFamily="2" charset="-122"/>
              </a:rPr>
              <a:t>II.  </a:t>
            </a:r>
            <a:r>
              <a:rPr lang="zh-CN" altLang="en-US" sz="2400" dirty="0" smtClean="0">
                <a:latin typeface="华文中宋" pitchFamily="2" charset="-122"/>
              </a:rPr>
              <a:t>系统设计与分析：</a:t>
            </a:r>
            <a:r>
              <a:rPr lang="zh-CN" altLang="en-US" sz="2400" dirty="0" smtClean="0">
                <a:solidFill>
                  <a:srgbClr val="FF0000"/>
                </a:solidFill>
                <a:latin typeface="华文中宋" pitchFamily="2" charset="-122"/>
              </a:rPr>
              <a:t>复杂的系统结构</a:t>
            </a:r>
            <a:endParaRPr lang="en-US" altLang="zh-CN" sz="2400" dirty="0" smtClean="0">
              <a:solidFill>
                <a:srgbClr val="FF0000"/>
              </a:solidFill>
              <a:latin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复杂的燃料棒结构、材料分布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巨大的模拟计算资源需求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四维计算结果数据的快速直观分析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 smtClean="0">
                <a:latin typeface="华文中宋" pitchFamily="2" charset="-122"/>
                <a:ea typeface="华文中宋" pitchFamily="2" charset="-122"/>
              </a:rPr>
              <a:t>……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CN" sz="2400" dirty="0" smtClean="0">
                <a:latin typeface="华文中宋" pitchFamily="2" charset="-122"/>
              </a:rPr>
              <a:t>III.  </a:t>
            </a:r>
            <a:r>
              <a:rPr lang="zh-CN" altLang="en-US" sz="2400" dirty="0" smtClean="0">
                <a:latin typeface="华文中宋" pitchFamily="2" charset="-122"/>
              </a:rPr>
              <a:t>综合集成仿真：</a:t>
            </a:r>
            <a:r>
              <a:rPr lang="zh-CN" altLang="en-US" sz="2400" dirty="0" smtClean="0">
                <a:solidFill>
                  <a:srgbClr val="FF0000"/>
                </a:solidFill>
                <a:latin typeface="华文中宋" pitchFamily="2" charset="-122"/>
              </a:rPr>
              <a:t>多过程耦合</a:t>
            </a:r>
            <a:r>
              <a:rPr lang="zh-CN" altLang="en-US" sz="2400" dirty="0">
                <a:solidFill>
                  <a:srgbClr val="FF0000"/>
                </a:solidFill>
                <a:latin typeface="华文中宋" pitchFamily="2" charset="-122"/>
              </a:rPr>
              <a:t>的</a:t>
            </a:r>
            <a:r>
              <a:rPr lang="zh-CN" altLang="en-US" sz="2400" dirty="0" smtClean="0">
                <a:solidFill>
                  <a:srgbClr val="FF0000"/>
                </a:solidFill>
                <a:latin typeface="华文中宋" pitchFamily="2" charset="-122"/>
              </a:rPr>
              <a:t>集成环境</a:t>
            </a:r>
            <a:endParaRPr lang="en-US" altLang="zh-CN" sz="2400" dirty="0" smtClean="0">
              <a:solidFill>
                <a:srgbClr val="FF0000"/>
              </a:solidFill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zh-CN" altLang="en-US" sz="1800" dirty="0" smtClean="0">
                <a:latin typeface="华文中宋" pitchFamily="2" charset="-122"/>
              </a:rPr>
              <a:t>中子学、热</a:t>
            </a:r>
            <a:r>
              <a:rPr lang="zh-CN" altLang="en-US" sz="1800" dirty="0">
                <a:latin typeface="华文中宋" pitchFamily="2" charset="-122"/>
              </a:rPr>
              <a:t>工水力学、核燃料、材料行为学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集成设计环境与运行模拟仿真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安全与环境影响 </a:t>
            </a:r>
            <a:r>
              <a:rPr lang="en-US" altLang="zh-CN" sz="1800" dirty="0" smtClean="0">
                <a:latin typeface="华文中宋" pitchFamily="2" charset="-122"/>
                <a:ea typeface="华文中宋" pitchFamily="2" charset="-122"/>
              </a:rPr>
              <a:t>……</a:t>
            </a:r>
            <a:endParaRPr lang="en-US" altLang="zh-CN" sz="1800" dirty="0"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4" name="Picture 18" descr="88537621013074145448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90" y="2667000"/>
            <a:ext cx="943486" cy="96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387451" y="3886200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聚变堆</a:t>
            </a:r>
            <a:endParaRPr lang="zh-CN" altLang="en-US" sz="1600" b="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9" name="Picture 124" descr="E:\02 ADS\04 ADS宣传\ADS彩页\CLEAR 图\clear-3\堆整体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505" y="4419600"/>
            <a:ext cx="815895" cy="17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731675" y="6248400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0" dirty="0" smtClean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加速器驱动次临界堆</a:t>
            </a:r>
            <a:endParaRPr lang="zh-CN" altLang="en-US" sz="1600" b="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42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66800"/>
            <a:ext cx="8229600" cy="12668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zh-CN" dirty="0"/>
              <a:t>先进核能</a:t>
            </a:r>
            <a:r>
              <a:rPr lang="zh-CN" altLang="zh-CN" dirty="0" smtClean="0"/>
              <a:t>系统</a:t>
            </a:r>
            <a:r>
              <a:rPr lang="zh-CN" altLang="en-US" dirty="0" smtClean="0"/>
              <a:t>软件需求 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en-US" sz="2800" dirty="0" smtClean="0">
                <a:solidFill>
                  <a:srgbClr val="0000FF"/>
                </a:solidFill>
              </a:rPr>
              <a:t>（ 基础物理模拟模型与方法问题 ）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1676400" y="2362200"/>
            <a:ext cx="7052753" cy="4210744"/>
          </a:xfrm>
          <a:ln>
            <a:noFill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>
                <a:latin typeface="华文中宋" pitchFamily="2" charset="-122"/>
              </a:rPr>
              <a:t>中子</a:t>
            </a:r>
            <a:r>
              <a:rPr lang="zh-CN" altLang="en-US" sz="2000" dirty="0" smtClean="0">
                <a:latin typeface="华文中宋" pitchFamily="2" charset="-122"/>
              </a:rPr>
              <a:t>学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高能谱、次临界驱动、瞬态</a:t>
            </a:r>
            <a:r>
              <a:rPr lang="zh-CN" altLang="en-US" sz="1800" dirty="0">
                <a:latin typeface="华文中宋" pitchFamily="2" charset="-122"/>
              </a:rPr>
              <a:t>与</a:t>
            </a:r>
            <a:r>
              <a:rPr lang="zh-CN" altLang="en-US" sz="1800" dirty="0" smtClean="0">
                <a:latin typeface="华文中宋" pitchFamily="2" charset="-122"/>
              </a:rPr>
              <a:t>安全、自动建模等</a:t>
            </a:r>
            <a:endParaRPr lang="en-US" altLang="zh-CN" sz="1800" dirty="0" smtClean="0">
              <a:latin typeface="华文中宋" pitchFamily="2" charset="-122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</a:pPr>
            <a:r>
              <a:rPr lang="zh-CN" altLang="en-US" sz="2000" dirty="0" smtClean="0">
                <a:latin typeface="华文中宋" pitchFamily="2" charset="-122"/>
              </a:rPr>
              <a:t>热工水力学</a:t>
            </a:r>
            <a:endParaRPr lang="en-US" altLang="zh-CN" sz="2000" dirty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新冷却剂、多尺度多物理场多相流耦合等</a:t>
            </a:r>
            <a:endParaRPr lang="en-US" altLang="zh-CN" sz="1800" dirty="0" smtClean="0">
              <a:latin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zh-CN" sz="2000" dirty="0" smtClean="0"/>
              <a:t>材料</a:t>
            </a:r>
            <a:r>
              <a:rPr lang="zh-CN" altLang="zh-CN" sz="2000" dirty="0"/>
              <a:t>与</a:t>
            </a:r>
            <a:r>
              <a:rPr lang="zh-CN" altLang="zh-CN" sz="2000" dirty="0" smtClean="0"/>
              <a:t>燃料</a:t>
            </a:r>
            <a:endParaRPr lang="en-US" altLang="zh-CN" sz="2000" dirty="0" smtClean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辐照导致微结构、燃料与冷却剂相互作用、新燃料性能综合分析程序等</a:t>
            </a:r>
            <a:endParaRPr lang="en-US" altLang="zh-CN" sz="1800" dirty="0" smtClean="0">
              <a:latin typeface="华文中宋" pitchFamily="2" charset="-122"/>
              <a:ea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en-US" sz="2000" dirty="0" smtClean="0"/>
              <a:t>核化学</a:t>
            </a:r>
            <a:endParaRPr lang="en-US" altLang="zh-CN" sz="2000" dirty="0" smtClean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>
                <a:latin typeface="华文中宋" pitchFamily="2" charset="-122"/>
                <a:ea typeface="华文中宋" pitchFamily="2" charset="-122"/>
              </a:rPr>
              <a:t>反应堆尺度模拟、</a:t>
            </a:r>
            <a:r>
              <a:rPr lang="zh-CN" altLang="en-US" sz="1800" dirty="0" smtClean="0">
                <a:latin typeface="华文中宋" pitchFamily="2" charset="-122"/>
                <a:ea typeface="华文中宋" pitchFamily="2" charset="-122"/>
              </a:rPr>
              <a:t>计算流体力学、氢爆与火灾等</a:t>
            </a:r>
            <a:endParaRPr lang="en-US" altLang="zh-CN" sz="1800" dirty="0">
              <a:latin typeface="华文中宋" pitchFamily="2" charset="-122"/>
              <a:ea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CN" altLang="zh-CN" sz="2000" dirty="0" smtClean="0"/>
              <a:t>地震</a:t>
            </a:r>
            <a:r>
              <a:rPr lang="en-US" altLang="zh-CN" sz="2000" dirty="0"/>
              <a:t>/</a:t>
            </a:r>
            <a:r>
              <a:rPr lang="zh-CN" altLang="en-US" sz="2000" dirty="0"/>
              <a:t>结构</a:t>
            </a:r>
            <a:r>
              <a:rPr lang="zh-CN" altLang="zh-CN" sz="2000" dirty="0"/>
              <a:t>分析</a:t>
            </a:r>
            <a:endParaRPr lang="en-US" altLang="zh-CN" sz="2000" dirty="0">
              <a:latin typeface="华文中宋" pitchFamily="2" charset="-122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zh-CN" altLang="en-US" sz="1800" dirty="0" smtClean="0">
                <a:latin typeface="华文中宋" pitchFamily="2" charset="-122"/>
              </a:rPr>
              <a:t>非线性结构、三维地震波分析、多尺度耦合等</a:t>
            </a:r>
            <a:endParaRPr lang="en-US" altLang="zh-CN" sz="1800" dirty="0" smtClean="0">
              <a:latin typeface="华文中宋" pitchFamily="2" charset="-122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 smtClean="0"/>
              <a:t>……</a:t>
            </a:r>
            <a:endParaRPr lang="en-US" altLang="zh-CN" sz="1800" dirty="0">
              <a:latin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1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8.3|40.7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7162</TotalTime>
  <Words>3590</Words>
  <Application>Microsoft Office PowerPoint</Application>
  <PresentationFormat>全屏显示(4:3)</PresentationFormat>
  <Paragraphs>563</Paragraphs>
  <Slides>42</Slides>
  <Notes>24</Notes>
  <HiddenSlides>0</HiddenSlides>
  <MMClips>1</MMClips>
  <ScaleCrop>false</ScaleCrop>
  <HeadingPairs>
    <vt:vector size="6" baseType="variant">
      <vt:variant>
        <vt:lpstr>主题</vt:lpstr>
      </vt:variant>
      <vt:variant>
        <vt:i4>8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1" baseType="lpstr">
      <vt:lpstr>Default Design</vt:lpstr>
      <vt:lpstr>1_Default Design</vt:lpstr>
      <vt:lpstr>3_Default Design</vt:lpstr>
      <vt:lpstr>2_Default Design</vt:lpstr>
      <vt:lpstr>5_Default Design</vt:lpstr>
      <vt:lpstr>6_Default Design</vt:lpstr>
      <vt:lpstr>7_Default Design</vt:lpstr>
      <vt:lpstr>4_Default Design</vt:lpstr>
      <vt:lpstr>SmartDraw</vt:lpstr>
      <vt:lpstr>PowerPoint 演示文稿</vt:lpstr>
      <vt:lpstr>先进核能软件发展与核信息学实践</vt:lpstr>
      <vt:lpstr>PowerPoint 演示文稿</vt:lpstr>
      <vt:lpstr>PowerPoint 演示文稿</vt:lpstr>
      <vt:lpstr>先进核能系统</vt:lpstr>
      <vt:lpstr>先进核能系统特点</vt:lpstr>
      <vt:lpstr>先进核能系统软件的发展是历史必然</vt:lpstr>
      <vt:lpstr>先进核能系统软件需求 ：三层次</vt:lpstr>
      <vt:lpstr>先进核能系统软件需求  （ 基础物理模拟模型与方法问题 ）</vt:lpstr>
      <vt:lpstr>先进核能系统软件需求  （ 应用数学与计算机技术问题 ）</vt:lpstr>
      <vt:lpstr>国际发展状况</vt:lpstr>
      <vt:lpstr>ITM：集成托卡马克模拟平台</vt:lpstr>
      <vt:lpstr>VERA：反应堆分析虚拟环境</vt:lpstr>
      <vt:lpstr>国内发展现状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建模支撑模块——MCAM 核与辐射输运计算自动建模软件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  结 </vt:lpstr>
      <vt:lpstr>PowerPoint 演示文稿</vt:lpstr>
    </vt:vector>
  </TitlesOfParts>
  <Company>GuildDesign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FDS Team</dc:creator>
  <cp:lastModifiedBy>Yican.wu</cp:lastModifiedBy>
  <cp:revision>537</cp:revision>
  <dcterms:created xsi:type="dcterms:W3CDTF">2004-07-21T02:43:03Z</dcterms:created>
  <dcterms:modified xsi:type="dcterms:W3CDTF">2013-07-08T00:11:33Z</dcterms:modified>
</cp:coreProperties>
</file>