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23"/>
  </p:notesMasterIdLst>
  <p:sldIdLst>
    <p:sldId id="300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7" r:id="rId11"/>
    <p:sldId id="328" r:id="rId12"/>
    <p:sldId id="326" r:id="rId13"/>
    <p:sldId id="330" r:id="rId14"/>
    <p:sldId id="331" r:id="rId15"/>
    <p:sldId id="332" r:id="rId16"/>
    <p:sldId id="333" r:id="rId17"/>
    <p:sldId id="335" r:id="rId18"/>
    <p:sldId id="337" r:id="rId19"/>
    <p:sldId id="338" r:id="rId20"/>
    <p:sldId id="334" r:id="rId21"/>
    <p:sldId id="270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1" autoAdjust="0"/>
    <p:restoredTop sz="94828" autoAdjust="0"/>
  </p:normalViewPr>
  <p:slideViewPr>
    <p:cSldViewPr snapToGrid="0">
      <p:cViewPr varScale="1">
        <p:scale>
          <a:sx n="74" d="100"/>
          <a:sy n="74" d="100"/>
        </p:scale>
        <p:origin x="1128" y="72"/>
      </p:cViewPr>
      <p:guideLst>
        <p:guide orient="horz" pos="2160"/>
        <p:guide pos="29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ern%20work\Virtulization\iozone_tes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ern%20work\Virtulization\iozone_tes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cern%20work\Virtulization\network%20benchmark%20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cern%20work\Virtulization\CPU_benchmark_8VM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Write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Sheet1!$A$82</c:f>
              <c:strCache>
                <c:ptCount val="1"/>
                <c:pt idx="0">
                  <c:v>VM</c:v>
                </c:pt>
              </c:strCache>
            </c:strRef>
          </c:tx>
          <c:invertIfNegative val="0"/>
          <c:val>
            <c:numRef>
              <c:f>Sheet1!$B$82:$I$82</c:f>
              <c:numCache>
                <c:formatCode>General</c:formatCode>
                <c:ptCount val="8"/>
                <c:pt idx="0">
                  <c:v>6300</c:v>
                </c:pt>
                <c:pt idx="1">
                  <c:v>6320</c:v>
                </c:pt>
                <c:pt idx="2">
                  <c:v>6400</c:v>
                </c:pt>
                <c:pt idx="3">
                  <c:v>6311</c:v>
                </c:pt>
                <c:pt idx="4">
                  <c:v>6428</c:v>
                </c:pt>
                <c:pt idx="5">
                  <c:v>6822</c:v>
                </c:pt>
                <c:pt idx="6">
                  <c:v>6310</c:v>
                </c:pt>
                <c:pt idx="7">
                  <c:v>6066</c:v>
                </c:pt>
              </c:numCache>
            </c:numRef>
          </c:val>
        </c:ser>
        <c:ser>
          <c:idx val="1"/>
          <c:order val="1"/>
          <c:tx>
            <c:strRef>
              <c:f>Sheet1!$A$83</c:f>
              <c:strCache>
                <c:ptCount val="1"/>
                <c:pt idx="0">
                  <c:v>Bare metal</c:v>
                </c:pt>
              </c:strCache>
            </c:strRef>
          </c:tx>
          <c:invertIfNegative val="0"/>
          <c:val>
            <c:numRef>
              <c:f>Sheet1!$B$83:$I$83</c:f>
              <c:numCache>
                <c:formatCode>General</c:formatCode>
                <c:ptCount val="8"/>
                <c:pt idx="0">
                  <c:v>7532</c:v>
                </c:pt>
                <c:pt idx="1">
                  <c:v>7503</c:v>
                </c:pt>
                <c:pt idx="2">
                  <c:v>7368</c:v>
                </c:pt>
                <c:pt idx="3">
                  <c:v>7053</c:v>
                </c:pt>
                <c:pt idx="4">
                  <c:v>7053</c:v>
                </c:pt>
                <c:pt idx="5">
                  <c:v>7314</c:v>
                </c:pt>
                <c:pt idx="6">
                  <c:v>7436</c:v>
                </c:pt>
                <c:pt idx="7">
                  <c:v>7168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118192"/>
        <c:axId val="141118752"/>
      </c:barChart>
      <c:catAx>
        <c:axId val="141118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zh-CN" altLang="en-US"/>
                  <a:t>虚拟机的序号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141118752"/>
        <c:crosses val="autoZero"/>
        <c:auto val="1"/>
        <c:lblAlgn val="ctr"/>
        <c:lblOffset val="100"/>
        <c:noMultiLvlLbl val="0"/>
      </c:catAx>
      <c:valAx>
        <c:axId val="1411187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KBytes/sec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11181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Read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Sheet1!$A$193</c:f>
              <c:strCache>
                <c:ptCount val="1"/>
                <c:pt idx="0">
                  <c:v>VM</c:v>
                </c:pt>
              </c:strCache>
            </c:strRef>
          </c:tx>
          <c:invertIfNegative val="0"/>
          <c:val>
            <c:numRef>
              <c:f>Sheet1!$B$193:$I$193</c:f>
              <c:numCache>
                <c:formatCode>General</c:formatCode>
                <c:ptCount val="8"/>
                <c:pt idx="0">
                  <c:v>7944</c:v>
                </c:pt>
                <c:pt idx="1">
                  <c:v>8453</c:v>
                </c:pt>
                <c:pt idx="2">
                  <c:v>8278</c:v>
                </c:pt>
                <c:pt idx="3">
                  <c:v>7412</c:v>
                </c:pt>
                <c:pt idx="4">
                  <c:v>7671</c:v>
                </c:pt>
                <c:pt idx="5">
                  <c:v>7669</c:v>
                </c:pt>
                <c:pt idx="6">
                  <c:v>7560</c:v>
                </c:pt>
                <c:pt idx="7">
                  <c:v>7372</c:v>
                </c:pt>
              </c:numCache>
            </c:numRef>
          </c:val>
        </c:ser>
        <c:ser>
          <c:idx val="1"/>
          <c:order val="1"/>
          <c:tx>
            <c:strRef>
              <c:f>Sheet1!$A$194</c:f>
              <c:strCache>
                <c:ptCount val="1"/>
                <c:pt idx="0">
                  <c:v>Bare metal</c:v>
                </c:pt>
              </c:strCache>
            </c:strRef>
          </c:tx>
          <c:invertIfNegative val="0"/>
          <c:val>
            <c:numRef>
              <c:f>Sheet1!$B$194:$I$194</c:f>
              <c:numCache>
                <c:formatCode>General</c:formatCode>
                <c:ptCount val="8"/>
                <c:pt idx="0">
                  <c:v>8414</c:v>
                </c:pt>
                <c:pt idx="1">
                  <c:v>8885</c:v>
                </c:pt>
                <c:pt idx="2">
                  <c:v>8812</c:v>
                </c:pt>
                <c:pt idx="3">
                  <c:v>8331</c:v>
                </c:pt>
                <c:pt idx="4">
                  <c:v>9186</c:v>
                </c:pt>
                <c:pt idx="5">
                  <c:v>8435</c:v>
                </c:pt>
                <c:pt idx="6">
                  <c:v>9305</c:v>
                </c:pt>
                <c:pt idx="7">
                  <c:v>7921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121552"/>
        <c:axId val="141122112"/>
      </c:barChart>
      <c:catAx>
        <c:axId val="141121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zh-CN" altLang="en-US"/>
                  <a:t>虚拟机的序号</a:t>
                </a:r>
                <a:endParaRPr lang="en-US"/>
              </a:p>
            </c:rich>
          </c:tx>
          <c:layout/>
          <c:overlay val="0"/>
        </c:title>
        <c:majorTickMark val="none"/>
        <c:minorTickMark val="none"/>
        <c:tickLblPos val="nextTo"/>
        <c:crossAx val="141122112"/>
        <c:crosses val="autoZero"/>
        <c:auto val="1"/>
        <c:lblAlgn val="ctr"/>
        <c:lblOffset val="100"/>
        <c:noMultiLvlLbl val="0"/>
      </c:catAx>
      <c:valAx>
        <c:axId val="1411221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KBytes/sec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1121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rgbClr val="CC9900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Network</a:t>
            </a:r>
            <a:r>
              <a:rPr lang="en-US" baseline="0"/>
              <a:t> Benchmark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bare metal</c:v>
                </c:pt>
              </c:strCache>
            </c:strRef>
          </c:tx>
          <c:invertIfNegative val="0"/>
          <c:val>
            <c:numRef>
              <c:f>Sheet1!$B$3:$I$3</c:f>
              <c:numCache>
                <c:formatCode>General</c:formatCode>
                <c:ptCount val="8"/>
                <c:pt idx="0">
                  <c:v>13.8</c:v>
                </c:pt>
                <c:pt idx="1">
                  <c:v>14.3</c:v>
                </c:pt>
                <c:pt idx="2">
                  <c:v>14</c:v>
                </c:pt>
                <c:pt idx="3">
                  <c:v>14.5</c:v>
                </c:pt>
                <c:pt idx="4">
                  <c:v>13.9</c:v>
                </c:pt>
                <c:pt idx="5">
                  <c:v>15</c:v>
                </c:pt>
                <c:pt idx="6">
                  <c:v>13.9</c:v>
                </c:pt>
                <c:pt idx="7">
                  <c:v>14.2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VMs</c:v>
                </c:pt>
              </c:strCache>
            </c:strRef>
          </c:tx>
          <c:invertIfNegative val="0"/>
          <c:val>
            <c:numRef>
              <c:f>Sheet1!$B$4:$I$4</c:f>
              <c:numCache>
                <c:formatCode>General</c:formatCode>
                <c:ptCount val="8"/>
                <c:pt idx="0">
                  <c:v>13.9</c:v>
                </c:pt>
                <c:pt idx="1">
                  <c:v>14.3</c:v>
                </c:pt>
                <c:pt idx="2">
                  <c:v>13.9</c:v>
                </c:pt>
                <c:pt idx="3">
                  <c:v>14.2</c:v>
                </c:pt>
                <c:pt idx="4">
                  <c:v>13.7</c:v>
                </c:pt>
                <c:pt idx="5">
                  <c:v>14.9</c:v>
                </c:pt>
                <c:pt idx="6">
                  <c:v>13.8</c:v>
                </c:pt>
                <c:pt idx="7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124912"/>
        <c:axId val="141125472"/>
      </c:barChart>
      <c:catAx>
        <c:axId val="141124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Threads number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141125472"/>
        <c:crosses val="autoZero"/>
        <c:auto val="1"/>
        <c:lblAlgn val="ctr"/>
        <c:lblOffset val="100"/>
        <c:noMultiLvlLbl val="0"/>
      </c:catAx>
      <c:valAx>
        <c:axId val="1411254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Throughput()MB/s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1124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rgbClr val="CC9900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CPU Benchmark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474762678270725"/>
          <c:y val="0.18882019615177806"/>
          <c:w val="0.64782726223533671"/>
          <c:h val="0.70430528604493481"/>
        </c:manualLayout>
      </c:layout>
      <c:lineChart>
        <c:grouping val="standard"/>
        <c:varyColors val="0"/>
        <c:ser>
          <c:idx val="0"/>
          <c:order val="0"/>
          <c:tx>
            <c:strRef>
              <c:f>Sheet1!$A$64</c:f>
              <c:strCache>
                <c:ptCount val="1"/>
                <c:pt idx="0">
                  <c:v>UnPinned</c:v>
                </c:pt>
              </c:strCache>
            </c:strRef>
          </c:tx>
          <c:cat>
            <c:strRef>
              <c:f>Sheet1!$B$63:$I$63</c:f>
              <c:strCache>
                <c:ptCount val="8"/>
                <c:pt idx="0">
                  <c:v>VM0</c:v>
                </c:pt>
                <c:pt idx="1">
                  <c:v>VM1</c:v>
                </c:pt>
                <c:pt idx="2">
                  <c:v>VM2</c:v>
                </c:pt>
                <c:pt idx="3">
                  <c:v>VM3</c:v>
                </c:pt>
                <c:pt idx="4">
                  <c:v>VM4</c:v>
                </c:pt>
                <c:pt idx="5">
                  <c:v>VM5</c:v>
                </c:pt>
                <c:pt idx="6">
                  <c:v>VM6</c:v>
                </c:pt>
                <c:pt idx="7">
                  <c:v>VM7</c:v>
                </c:pt>
              </c:strCache>
            </c:strRef>
          </c:cat>
          <c:val>
            <c:numRef>
              <c:f>Sheet1!$B$64:$I$64</c:f>
              <c:numCache>
                <c:formatCode>General</c:formatCode>
                <c:ptCount val="8"/>
                <c:pt idx="0">
                  <c:v>10.5</c:v>
                </c:pt>
                <c:pt idx="1">
                  <c:v>10.709999999999999</c:v>
                </c:pt>
                <c:pt idx="2">
                  <c:v>10.62</c:v>
                </c:pt>
                <c:pt idx="3">
                  <c:v>10.4</c:v>
                </c:pt>
                <c:pt idx="4">
                  <c:v>10.56</c:v>
                </c:pt>
                <c:pt idx="5">
                  <c:v>10.6</c:v>
                </c:pt>
                <c:pt idx="6">
                  <c:v>10.56</c:v>
                </c:pt>
                <c:pt idx="7">
                  <c:v>10.719999999999999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Sheet1!$A$65</c:f>
              <c:strCache>
                <c:ptCount val="1"/>
                <c:pt idx="0">
                  <c:v>Pinned</c:v>
                </c:pt>
              </c:strCache>
            </c:strRef>
          </c:tx>
          <c:cat>
            <c:strRef>
              <c:f>Sheet1!$B$63:$I$63</c:f>
              <c:strCache>
                <c:ptCount val="8"/>
                <c:pt idx="0">
                  <c:v>VM0</c:v>
                </c:pt>
                <c:pt idx="1">
                  <c:v>VM1</c:v>
                </c:pt>
                <c:pt idx="2">
                  <c:v>VM2</c:v>
                </c:pt>
                <c:pt idx="3">
                  <c:v>VM3</c:v>
                </c:pt>
                <c:pt idx="4">
                  <c:v>VM4</c:v>
                </c:pt>
                <c:pt idx="5">
                  <c:v>VM5</c:v>
                </c:pt>
                <c:pt idx="6">
                  <c:v>VM6</c:v>
                </c:pt>
                <c:pt idx="7">
                  <c:v>VM7</c:v>
                </c:pt>
              </c:strCache>
            </c:strRef>
          </c:cat>
          <c:val>
            <c:numRef>
              <c:f>Sheet1!$B$65:$I$65</c:f>
              <c:numCache>
                <c:formatCode>General</c:formatCode>
                <c:ptCount val="8"/>
                <c:pt idx="0">
                  <c:v>10.8</c:v>
                </c:pt>
                <c:pt idx="1">
                  <c:v>10.870000000000006</c:v>
                </c:pt>
                <c:pt idx="2">
                  <c:v>10.78</c:v>
                </c:pt>
                <c:pt idx="3">
                  <c:v>11</c:v>
                </c:pt>
                <c:pt idx="4">
                  <c:v>10.870000000000006</c:v>
                </c:pt>
                <c:pt idx="5">
                  <c:v>10.67</c:v>
                </c:pt>
                <c:pt idx="6">
                  <c:v>10.76</c:v>
                </c:pt>
                <c:pt idx="7">
                  <c:v>10.870000000000006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282896"/>
        <c:axId val="141283456"/>
      </c:lineChart>
      <c:catAx>
        <c:axId val="141282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41283456"/>
        <c:crosses val="autoZero"/>
        <c:auto val="1"/>
        <c:lblAlgn val="ctr"/>
        <c:lblOffset val="100"/>
        <c:noMultiLvlLbl val="0"/>
      </c:catAx>
      <c:valAx>
        <c:axId val="1412834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HS06 Rate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41282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2B63446-F673-4E51-8574-57278853265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3510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B63446-F673-4E51-8574-572788532653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95465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20B675-F360-47DC-9DC9-78246A00BF92}" type="slidenum">
              <a:rPr lang="en-US" altLang="zh-CN" smtClean="0">
                <a:latin typeface="Arial" pitchFamily="34" charset="0"/>
              </a:rPr>
              <a:pPr/>
              <a:t>21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584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zh-CN"/>
              <a:t>单击此处编辑母版标题样式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zh-CN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E4476-848F-4F4B-A910-318A256004B5}" type="datetimeFigureOut">
              <a:rPr lang="zh-CN" altLang="en-US"/>
              <a:pPr>
                <a:defRPr/>
              </a:pPr>
              <a:t>2013/7/9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97C01-7574-472B-8C2D-F6E3DFECB1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9338-1F94-4AC0-BC0D-1990512D2FEC}" type="datetimeFigureOut">
              <a:rPr lang="zh-CN" altLang="en-US"/>
              <a:pPr>
                <a:defRPr/>
              </a:pPr>
              <a:t>2013/7/9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F326C-D26E-411C-A6E0-EFE73D0AF3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34774-73C7-4EEE-828E-D4FCD4CAF0D4}" type="datetimeFigureOut">
              <a:rPr lang="zh-CN" altLang="en-US"/>
              <a:pPr>
                <a:defRPr/>
              </a:pPr>
              <a:t>2013/7/9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A7BA7-B97D-4F3B-853A-4141F56FF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6A593-F505-4874-BF6F-EC736126F43E}" type="datetimeFigureOut">
              <a:rPr lang="zh-CN" altLang="en-US"/>
              <a:pPr>
                <a:defRPr/>
              </a:pPr>
              <a:t>2013/7/9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3DFAE-6E23-4FAB-ABA4-84F10A9F72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74458-51CA-4F44-9C34-664532A81DB8}" type="datetimeFigureOut">
              <a:rPr lang="zh-CN" altLang="en-US"/>
              <a:pPr>
                <a:defRPr/>
              </a:pPr>
              <a:t>2013/7/9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4728C-AA57-4583-94BF-CCAE2ED2F2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2989E-A182-4496-8C0E-A506C4D7536E}" type="datetimeFigureOut">
              <a:rPr lang="zh-CN" altLang="en-US"/>
              <a:pPr>
                <a:defRPr/>
              </a:pPr>
              <a:t>2013/7/9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C691D-4A34-4748-91C6-B1023FFB8F0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60854-7EA4-4008-AAA6-779B568384D4}" type="datetimeFigureOut">
              <a:rPr lang="zh-CN" altLang="en-US"/>
              <a:pPr>
                <a:defRPr/>
              </a:pPr>
              <a:t>2013/7/9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C6BF-82A7-4DC7-8010-B71F533A3A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799BD-3D60-4E6F-B3CC-800F3F044446}" type="datetimeFigureOut">
              <a:rPr lang="zh-CN" altLang="en-US"/>
              <a:pPr>
                <a:defRPr/>
              </a:pPr>
              <a:t>2013/7/9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5B0C5-76AB-45A3-A82A-F96B66A280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CAB44-81BA-4E5D-B892-9684CA6A1B1C}" type="datetimeFigureOut">
              <a:rPr lang="zh-CN" altLang="en-US"/>
              <a:pPr>
                <a:defRPr/>
              </a:pPr>
              <a:t>2013/7/9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24AF5-659C-46BA-94B2-2A74205D20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67AAC-CA36-4EE8-8F61-D934881610BE}" type="datetimeFigureOut">
              <a:rPr lang="zh-CN" altLang="en-US"/>
              <a:pPr>
                <a:defRPr/>
              </a:pPr>
              <a:t>2013/7/9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4BCFD-1265-4D2C-86D1-1091823A4D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20332-03E9-42F0-B053-83F488BA37EA}" type="datetimeFigureOut">
              <a:rPr lang="zh-CN" altLang="en-US"/>
              <a:pPr>
                <a:defRPr/>
              </a:pPr>
              <a:t>2013/7/9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D4989-6B76-48AB-841A-6A4F9DB896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单击此处编辑母版文本样式</a:t>
            </a:r>
          </a:p>
          <a:p>
            <a:pPr lvl="1"/>
            <a:r>
              <a:rPr lang="en-US" altLang="zh-CN" smtClean="0"/>
              <a:t>第二级</a:t>
            </a:r>
          </a:p>
          <a:p>
            <a:pPr lvl="2"/>
            <a:r>
              <a:rPr lang="en-US" altLang="zh-CN" smtClean="0"/>
              <a:t>第三级</a:t>
            </a:r>
          </a:p>
          <a:p>
            <a:pPr lvl="3"/>
            <a:r>
              <a:rPr lang="en-US" altLang="zh-CN" smtClean="0"/>
              <a:t>第四级</a:t>
            </a:r>
          </a:p>
          <a:p>
            <a:pPr lvl="4"/>
            <a:r>
              <a:rPr lang="en-US" altLang="zh-CN" smtClean="0"/>
              <a:t>第五级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fld id="{453E485A-9237-4AB3-A830-B5F7B86D433C}" type="datetimeFigureOut">
              <a:rPr lang="zh-CN" altLang="en-US"/>
              <a:pPr>
                <a:defRPr/>
              </a:pPr>
              <a:t>2013/7/9</a:t>
            </a:fld>
            <a:endParaRPr lang="en-US" altLang="zh-CN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567A3915-00F9-4DBD-8973-9945C463AFB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035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1200" y="1511300"/>
            <a:ext cx="8026400" cy="2209800"/>
          </a:xfrm>
        </p:spPr>
        <p:txBody>
          <a:bodyPr/>
          <a:lstStyle/>
          <a:p>
            <a:pPr algn="ctr" eaLnBrk="1" hangingPunct="1"/>
            <a:r>
              <a:rPr lang="zh-CN" altLang="en-US" sz="4800" dirty="0" smtClean="0"/>
              <a:t>  </a:t>
            </a:r>
            <a:r>
              <a:rPr lang="en-US" altLang="zh-CN" sz="4800" dirty="0" smtClean="0"/>
              <a:t>KVM</a:t>
            </a:r>
            <a:r>
              <a:rPr lang="zh-CN" altLang="en-US" sz="4800" dirty="0" smtClean="0"/>
              <a:t>虚拟机性能优化与应用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9938" y="3967163"/>
            <a:ext cx="6019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CN" altLang="en-US" dirty="0" smtClean="0"/>
              <a:t>黄秋兰</a:t>
            </a:r>
            <a:endParaRPr lang="en-US" altLang="zh-CN" dirty="0" smtClean="0"/>
          </a:p>
          <a:p>
            <a:pPr eaLnBrk="1" hangingPunct="1">
              <a:lnSpc>
                <a:spcPct val="80000"/>
              </a:lnSpc>
            </a:pPr>
            <a:r>
              <a:rPr lang="zh-CN" altLang="en-US" dirty="0" smtClean="0"/>
              <a:t>高能物理研究所</a:t>
            </a:r>
            <a:endParaRPr lang="en-US" altLang="zh-CN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zh-CN" dirty="0" smtClean="0"/>
              <a:t>2013-07-10</a:t>
            </a:r>
          </a:p>
          <a:p>
            <a:pPr eaLnBrk="1" hangingPunct="1">
              <a:lnSpc>
                <a:spcPct val="80000"/>
              </a:lnSpc>
            </a:pPr>
            <a:endParaRPr lang="en-US" altLang="zh-CN" sz="2400" dirty="0" smtClean="0">
              <a:latin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dirty="0" smtClean="0"/>
              <a:t>优化结果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3776" y="1380745"/>
            <a:ext cx="7424928" cy="4050792"/>
          </a:xfrm>
        </p:spPr>
        <p:txBody>
          <a:bodyPr/>
          <a:lstStyle/>
          <a:p>
            <a:r>
              <a:rPr lang="zh-CN" altLang="zh-CN" sz="1800" dirty="0" smtClean="0"/>
              <a:t>客户机操作系统中的</a:t>
            </a:r>
            <a:r>
              <a:rPr lang="en-US" altLang="zh-CN" sz="1800" dirty="0" smtClean="0"/>
              <a:t>VCPU</a:t>
            </a:r>
            <a:r>
              <a:rPr lang="zh-CN" altLang="zh-CN" sz="1800" dirty="0" smtClean="0"/>
              <a:t>与物理</a:t>
            </a:r>
            <a:r>
              <a:rPr lang="en-US" altLang="zh-CN" sz="1800" dirty="0" smtClean="0"/>
              <a:t>CPU</a:t>
            </a:r>
            <a:r>
              <a:rPr lang="zh-CN" altLang="zh-CN" sz="1800" dirty="0" smtClean="0"/>
              <a:t>进行绑定</a:t>
            </a:r>
            <a:endParaRPr lang="en-US" altLang="zh-CN" sz="1800" dirty="0" smtClean="0"/>
          </a:p>
          <a:p>
            <a:r>
              <a:rPr lang="zh-CN" altLang="zh-CN" sz="1800" dirty="0" smtClean="0"/>
              <a:t>未启用扩展页表</a:t>
            </a:r>
            <a:endParaRPr lang="en-US" altLang="zh-CN" sz="1800" dirty="0" smtClean="0"/>
          </a:p>
          <a:p>
            <a:r>
              <a:rPr lang="en-US" altLang="zh-CN" sz="1800" dirty="0" smtClean="0"/>
              <a:t>CPU</a:t>
            </a:r>
            <a:r>
              <a:rPr lang="zh-CN" altLang="en-US" sz="1800" dirty="0" smtClean="0"/>
              <a:t>性能测试</a:t>
            </a:r>
            <a:endParaRPr lang="en-US" altLang="zh-CN" sz="1800" dirty="0" smtClean="0"/>
          </a:p>
          <a:p>
            <a:pPr lvl="1"/>
            <a:r>
              <a:rPr lang="zh-CN" altLang="zh-CN" sz="1400" dirty="0" smtClean="0"/>
              <a:t>测试环境</a:t>
            </a:r>
            <a:endParaRPr lang="en-US" altLang="zh-CN" sz="1400" dirty="0" smtClean="0"/>
          </a:p>
          <a:p>
            <a:pPr lvl="2"/>
            <a:r>
              <a:rPr lang="en-US" altLang="zh-CN" sz="1200" dirty="0" smtClean="0"/>
              <a:t>Intel(R) Xeon(R) CPU X5650</a:t>
            </a:r>
            <a:r>
              <a:rPr lang="zh-CN" altLang="zh-CN" sz="1200" dirty="0" smtClean="0"/>
              <a:t>（</a:t>
            </a:r>
            <a:r>
              <a:rPr lang="en-US" altLang="zh-CN" sz="1200" dirty="0" smtClean="0"/>
              <a:t>2.67GHz</a:t>
            </a:r>
            <a:r>
              <a:rPr lang="zh-CN" altLang="zh-CN" sz="1200" dirty="0" smtClean="0"/>
              <a:t>），</a:t>
            </a:r>
            <a:r>
              <a:rPr lang="en-US" altLang="zh-CN" sz="1200" dirty="0" smtClean="0"/>
              <a:t>8</a:t>
            </a:r>
            <a:r>
              <a:rPr lang="zh-CN" altLang="zh-CN" sz="1200" dirty="0" smtClean="0"/>
              <a:t>核，</a:t>
            </a:r>
            <a:r>
              <a:rPr lang="en-US" altLang="zh-CN" sz="1200" dirty="0" smtClean="0"/>
              <a:t>24GB</a:t>
            </a:r>
            <a:r>
              <a:rPr lang="zh-CN" altLang="zh-CN" sz="1200" dirty="0" smtClean="0"/>
              <a:t>内存</a:t>
            </a:r>
            <a:endParaRPr lang="en-US" altLang="zh-CN" sz="1200" dirty="0" smtClean="0"/>
          </a:p>
          <a:p>
            <a:pPr lvl="2"/>
            <a:r>
              <a:rPr lang="zh-CN" altLang="zh-CN" sz="1200" dirty="0" smtClean="0"/>
              <a:t>系统版本：</a:t>
            </a:r>
            <a:r>
              <a:rPr lang="en-US" altLang="zh-CN" sz="1200" dirty="0" smtClean="0"/>
              <a:t>SLC release 5.5 (Boron) 2.6.18-194.11.3.el5.cve20103081</a:t>
            </a:r>
            <a:r>
              <a:rPr lang="zh-CN" altLang="zh-CN" sz="1200" dirty="0" smtClean="0"/>
              <a:t>，</a:t>
            </a:r>
            <a:r>
              <a:rPr lang="en-US" altLang="zh-CN" sz="1200" dirty="0" smtClean="0"/>
              <a:t>64bit</a:t>
            </a:r>
          </a:p>
          <a:p>
            <a:pPr lvl="2"/>
            <a:r>
              <a:rPr lang="en-US" altLang="zh-CN" sz="1200" dirty="0" smtClean="0"/>
              <a:t>KVM-83</a:t>
            </a:r>
          </a:p>
          <a:p>
            <a:pPr lvl="1"/>
            <a:r>
              <a:rPr lang="zh-CN" altLang="en-US" sz="1400" dirty="0" smtClean="0"/>
              <a:t>测试工具</a:t>
            </a:r>
            <a:endParaRPr lang="en-US" altLang="zh-CN" sz="1400" dirty="0" smtClean="0"/>
          </a:p>
          <a:p>
            <a:pPr lvl="2"/>
            <a:r>
              <a:rPr lang="en-US" altLang="zh-CN" sz="1200" dirty="0" smtClean="0"/>
              <a:t>HEPSPEC06</a:t>
            </a:r>
          </a:p>
          <a:p>
            <a:r>
              <a:rPr lang="zh-CN" altLang="en-US" sz="1800" dirty="0" smtClean="0"/>
              <a:t>测试结果</a:t>
            </a:r>
            <a:endParaRPr lang="zh-CN" altLang="en-US" sz="2000" dirty="0" smtClean="0"/>
          </a:p>
          <a:p>
            <a:pPr lvl="1"/>
            <a:r>
              <a:rPr lang="en-US" altLang="zh-CN" sz="1400" dirty="0" smtClean="0"/>
              <a:t>CPU</a:t>
            </a:r>
            <a:r>
              <a:rPr lang="zh-CN" altLang="zh-CN" sz="1400" dirty="0" smtClean="0"/>
              <a:t>计算能力的平均值</a:t>
            </a:r>
            <a:r>
              <a:rPr lang="zh-CN" altLang="en-US" sz="1400" dirty="0" smtClean="0"/>
              <a:t>由</a:t>
            </a:r>
            <a:r>
              <a:rPr lang="en-US" altLang="zh-CN" sz="1400" dirty="0" smtClean="0"/>
              <a:t>10.47</a:t>
            </a:r>
            <a:r>
              <a:rPr lang="zh-CN" altLang="zh-CN" sz="1400" dirty="0" smtClean="0"/>
              <a:t>提高到</a:t>
            </a:r>
            <a:r>
              <a:rPr lang="en-US" altLang="zh-CN" sz="1400" dirty="0" smtClean="0"/>
              <a:t>10.7</a:t>
            </a:r>
          </a:p>
          <a:p>
            <a:pPr lvl="1"/>
            <a:r>
              <a:rPr lang="zh-CN" altLang="zh-CN" sz="1400" dirty="0" smtClean="0"/>
              <a:t>由优化前的区间</a:t>
            </a:r>
            <a:r>
              <a:rPr lang="en-US" altLang="zh-CN" sz="1400" dirty="0" smtClean="0"/>
              <a:t>[10.2,10.9)</a:t>
            </a:r>
            <a:r>
              <a:rPr lang="zh-CN" altLang="zh-CN" sz="1400" dirty="0" smtClean="0"/>
              <a:t>往右偏移为</a:t>
            </a:r>
            <a:r>
              <a:rPr lang="en-US" altLang="zh-CN" sz="1400" dirty="0" smtClean="0"/>
              <a:t>[10.2,11.1)</a:t>
            </a:r>
          </a:p>
          <a:p>
            <a:pPr lvl="1"/>
            <a:r>
              <a:rPr lang="zh-CN" altLang="zh-CN" sz="1400" dirty="0" smtClean="0"/>
              <a:t>扩展</a:t>
            </a:r>
            <a:r>
              <a:rPr lang="zh-CN" altLang="zh-CN" sz="1400" dirty="0" smtClean="0"/>
              <a:t>页表选项关闭后</a:t>
            </a:r>
            <a:r>
              <a:rPr lang="zh-CN" altLang="en-US" sz="1400" dirty="0" smtClean="0"/>
              <a:t>，区间右移到</a:t>
            </a:r>
            <a:r>
              <a:rPr lang="en-US" altLang="zh-CN" sz="1400" dirty="0" smtClean="0"/>
              <a:t>[10.9</a:t>
            </a:r>
            <a:r>
              <a:rPr lang="zh-CN" altLang="zh-CN" sz="1400" dirty="0" smtClean="0"/>
              <a:t>，</a:t>
            </a:r>
            <a:r>
              <a:rPr lang="en-US" altLang="zh-CN" sz="1400" dirty="0" smtClean="0"/>
              <a:t>12.5</a:t>
            </a:r>
            <a:r>
              <a:rPr lang="zh-CN" altLang="zh-CN" sz="1400" dirty="0" smtClean="0"/>
              <a:t>）</a:t>
            </a:r>
            <a:r>
              <a:rPr lang="zh-CN" altLang="en-US" sz="1400" dirty="0" smtClean="0"/>
              <a:t>，性能进一步</a:t>
            </a:r>
            <a:r>
              <a:rPr lang="zh-CN" altLang="en-US" sz="1400" dirty="0" smtClean="0"/>
              <a:t>提升</a:t>
            </a:r>
            <a:endParaRPr lang="en-US" altLang="zh-CN" sz="1400" dirty="0" smtClean="0"/>
          </a:p>
          <a:p>
            <a:pPr lvl="1"/>
            <a:r>
              <a:rPr lang="zh-CN" altLang="en-US" sz="1400" dirty="0" smtClean="0">
                <a:solidFill>
                  <a:srgbClr val="FF0000"/>
                </a:solidFill>
              </a:rPr>
              <a:t>优化后</a:t>
            </a:r>
            <a:r>
              <a:rPr lang="en-US" altLang="zh-CN" sz="1400" dirty="0" smtClean="0">
                <a:solidFill>
                  <a:srgbClr val="FF0000"/>
                </a:solidFill>
              </a:rPr>
              <a:t>KVM</a:t>
            </a:r>
            <a:r>
              <a:rPr lang="zh-CN" altLang="zh-CN" sz="1400" dirty="0">
                <a:solidFill>
                  <a:srgbClr val="FF0000"/>
                </a:solidFill>
              </a:rPr>
              <a:t>虚拟机的计算能力提高了约</a:t>
            </a:r>
            <a:r>
              <a:rPr lang="en-US" altLang="zh-CN" sz="1400" dirty="0">
                <a:solidFill>
                  <a:srgbClr val="FF0000"/>
                </a:solidFill>
              </a:rPr>
              <a:t>3%</a:t>
            </a:r>
          </a:p>
          <a:p>
            <a:pPr lvl="1"/>
            <a:endParaRPr lang="zh-CN" altLang="zh-CN" sz="1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优化后的</a:t>
            </a:r>
            <a:r>
              <a:rPr lang="en-US" altLang="zh-CN" dirty="0" smtClean="0"/>
              <a:t>CPU</a:t>
            </a:r>
            <a:r>
              <a:rPr lang="zh-CN" altLang="en-US" dirty="0" smtClean="0"/>
              <a:t>性能</a:t>
            </a:r>
            <a:endParaRPr lang="zh-CN" alt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" y="1188721"/>
            <a:ext cx="4581144" cy="4956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3"/>
          <p:cNvGraphicFramePr/>
          <p:nvPr/>
        </p:nvGraphicFramePr>
        <p:xfrm>
          <a:off x="4422312" y="1651648"/>
          <a:ext cx="4831416" cy="2737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圆角矩形标注 6"/>
          <p:cNvSpPr/>
          <p:nvPr/>
        </p:nvSpPr>
        <p:spPr>
          <a:xfrm>
            <a:off x="2404872" y="6217920"/>
            <a:ext cx="896112" cy="466344"/>
          </a:xfrm>
          <a:prstGeom prst="wedgeRoundRectCallout">
            <a:avLst>
              <a:gd name="adj1" fmla="val -57803"/>
              <a:gd name="adj2" fmla="val -16207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rgbClr val="FF0000"/>
                </a:solidFill>
              </a:rPr>
              <a:t>优化前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5053584" y="1103376"/>
            <a:ext cx="896112" cy="466344"/>
          </a:xfrm>
          <a:prstGeom prst="wedgeRoundRectCallout">
            <a:avLst>
              <a:gd name="adj1" fmla="val -110864"/>
              <a:gd name="adj2" fmla="val 6341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rgbClr val="FF0000"/>
                </a:solidFill>
              </a:rPr>
              <a:t>优化后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 smtClean="0"/>
              <a:t>优化后的磁盘</a:t>
            </a:r>
            <a:r>
              <a:rPr lang="en-US" altLang="zh-CN" sz="4000" dirty="0" smtClean="0"/>
              <a:t>IO</a:t>
            </a:r>
            <a:r>
              <a:rPr lang="zh-CN" altLang="en-US" sz="4000" dirty="0" smtClean="0"/>
              <a:t>性能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62456"/>
            <a:ext cx="3383280" cy="4768469"/>
          </a:xfrm>
        </p:spPr>
        <p:txBody>
          <a:bodyPr/>
          <a:lstStyle/>
          <a:p>
            <a:r>
              <a:rPr lang="zh-CN" altLang="zh-CN" sz="1600" dirty="0" smtClean="0"/>
              <a:t>测试环境</a:t>
            </a:r>
            <a:endParaRPr lang="en-US" altLang="zh-CN" sz="1600" dirty="0" smtClean="0"/>
          </a:p>
          <a:p>
            <a:pPr lvl="1"/>
            <a:r>
              <a:rPr lang="en-US" altLang="zh-CN" sz="1200" dirty="0" smtClean="0"/>
              <a:t>Intel(R) Xeon(R) CPU X5650</a:t>
            </a:r>
            <a:r>
              <a:rPr lang="zh-CN" altLang="zh-CN" sz="1200" dirty="0" smtClean="0"/>
              <a:t>（</a:t>
            </a:r>
            <a:r>
              <a:rPr lang="en-US" altLang="zh-CN" sz="1200" dirty="0" smtClean="0"/>
              <a:t>2.67GHz</a:t>
            </a:r>
            <a:r>
              <a:rPr lang="zh-CN" altLang="zh-CN" sz="1200" dirty="0" smtClean="0"/>
              <a:t>），</a:t>
            </a:r>
            <a:r>
              <a:rPr lang="en-US" altLang="zh-CN" sz="1200" dirty="0" smtClean="0"/>
              <a:t>8</a:t>
            </a:r>
            <a:r>
              <a:rPr lang="zh-CN" altLang="zh-CN" sz="1200" dirty="0" smtClean="0"/>
              <a:t>核，</a:t>
            </a:r>
            <a:r>
              <a:rPr lang="en-US" altLang="zh-CN" sz="1200" dirty="0" smtClean="0"/>
              <a:t>24GB</a:t>
            </a:r>
            <a:r>
              <a:rPr lang="zh-CN" altLang="zh-CN" sz="1200" dirty="0" smtClean="0"/>
              <a:t>内存</a:t>
            </a:r>
            <a:endParaRPr lang="en-US" altLang="zh-CN" sz="1200" dirty="0" smtClean="0"/>
          </a:p>
          <a:p>
            <a:pPr lvl="1"/>
            <a:r>
              <a:rPr lang="zh-CN" altLang="zh-CN" sz="1200" dirty="0" smtClean="0"/>
              <a:t>系统版本：</a:t>
            </a:r>
            <a:r>
              <a:rPr lang="en-US" altLang="zh-CN" sz="1200" dirty="0" smtClean="0"/>
              <a:t>SLC release 5.5 (Boron) 2.6.18-194.11.3.el5.cve20103081</a:t>
            </a:r>
            <a:r>
              <a:rPr lang="zh-CN" altLang="zh-CN" sz="1200" dirty="0" smtClean="0"/>
              <a:t>，</a:t>
            </a:r>
            <a:r>
              <a:rPr lang="en-US" altLang="zh-CN" sz="1200" dirty="0" smtClean="0"/>
              <a:t>64bit</a:t>
            </a:r>
          </a:p>
          <a:p>
            <a:pPr lvl="1"/>
            <a:r>
              <a:rPr lang="en-US" altLang="zh-CN" sz="1200" dirty="0" smtClean="0"/>
              <a:t>KVM-83</a:t>
            </a:r>
          </a:p>
          <a:p>
            <a:r>
              <a:rPr lang="zh-CN" altLang="en-US" sz="1600" dirty="0" smtClean="0"/>
              <a:t>测试方法</a:t>
            </a:r>
            <a:endParaRPr lang="en-US" altLang="zh-CN" sz="1600" dirty="0" smtClean="0"/>
          </a:p>
          <a:p>
            <a:pPr lvl="1"/>
            <a:r>
              <a:rPr lang="zh-CN" altLang="zh-CN" sz="1400" dirty="0" smtClean="0"/>
              <a:t>在物理机上运行</a:t>
            </a:r>
            <a:r>
              <a:rPr lang="en-US" altLang="zh-CN" sz="1400" dirty="0" smtClean="0"/>
              <a:t>8</a:t>
            </a:r>
            <a:r>
              <a:rPr lang="zh-CN" altLang="zh-CN" sz="1400" dirty="0" smtClean="0"/>
              <a:t>个虚拟机，每个虚拟机分配</a:t>
            </a:r>
            <a:r>
              <a:rPr lang="en-US" altLang="zh-CN" sz="1400" dirty="0" smtClean="0"/>
              <a:t>1</a:t>
            </a:r>
            <a:r>
              <a:rPr lang="zh-CN" altLang="zh-CN" sz="1400" dirty="0" smtClean="0"/>
              <a:t>个</a:t>
            </a:r>
            <a:r>
              <a:rPr lang="en-US" altLang="zh-CN" sz="1400" dirty="0" smtClean="0"/>
              <a:t>CPU</a:t>
            </a:r>
            <a:r>
              <a:rPr lang="zh-CN" altLang="zh-CN" sz="1400" dirty="0" smtClean="0"/>
              <a:t>，</a:t>
            </a:r>
            <a:r>
              <a:rPr lang="en-US" altLang="zh-CN" sz="1400" dirty="0" smtClean="0"/>
              <a:t>2GB</a:t>
            </a:r>
            <a:r>
              <a:rPr lang="zh-CN" altLang="zh-CN" sz="1400" dirty="0" smtClean="0"/>
              <a:t>内存，使用</a:t>
            </a:r>
            <a:r>
              <a:rPr lang="en-US" altLang="zh-CN" sz="1400" dirty="0" smtClean="0"/>
              <a:t>IOZONE</a:t>
            </a:r>
            <a:r>
              <a:rPr lang="zh-CN" altLang="zh-CN" sz="1400" dirty="0" smtClean="0"/>
              <a:t>同时在</a:t>
            </a:r>
            <a:r>
              <a:rPr lang="en-US" altLang="zh-CN" sz="1400" dirty="0" smtClean="0"/>
              <a:t>8</a:t>
            </a:r>
            <a:r>
              <a:rPr lang="zh-CN" altLang="zh-CN" sz="1400" dirty="0" smtClean="0"/>
              <a:t>个虚拟机上执行</a:t>
            </a:r>
            <a:endParaRPr lang="en-US" altLang="zh-CN" sz="1400" dirty="0" smtClean="0"/>
          </a:p>
          <a:p>
            <a:pPr lvl="1"/>
            <a:r>
              <a:rPr lang="zh-CN" altLang="zh-CN" sz="1400" dirty="0" smtClean="0"/>
              <a:t>在物理机上</a:t>
            </a:r>
            <a:r>
              <a:rPr lang="zh-CN" altLang="en-US" sz="1400" dirty="0" smtClean="0"/>
              <a:t>并行</a:t>
            </a:r>
            <a:r>
              <a:rPr lang="en-US" altLang="zh-CN" sz="1400" dirty="0" smtClean="0"/>
              <a:t>8</a:t>
            </a:r>
            <a:r>
              <a:rPr lang="zh-CN" altLang="zh-CN" sz="1400" dirty="0" smtClean="0"/>
              <a:t>个</a:t>
            </a:r>
            <a:r>
              <a:rPr lang="en-US" altLang="zh-CN" sz="1400" dirty="0" smtClean="0"/>
              <a:t>IOZONE</a:t>
            </a:r>
            <a:r>
              <a:rPr lang="zh-CN" altLang="zh-CN" sz="1400" dirty="0" smtClean="0"/>
              <a:t>的进程</a:t>
            </a:r>
            <a:endParaRPr lang="en-US" altLang="zh-CN" sz="1400" dirty="0" smtClean="0"/>
          </a:p>
          <a:p>
            <a:r>
              <a:rPr lang="zh-CN" altLang="en-US" sz="1600" dirty="0" smtClean="0"/>
              <a:t>测试工具</a:t>
            </a:r>
            <a:endParaRPr lang="en-US" altLang="zh-CN" sz="1600" dirty="0" smtClean="0"/>
          </a:p>
          <a:p>
            <a:pPr lvl="1"/>
            <a:r>
              <a:rPr lang="en-US" altLang="zh-CN" sz="1200" dirty="0" smtClean="0"/>
              <a:t>IOZONE</a:t>
            </a:r>
          </a:p>
          <a:p>
            <a:r>
              <a:rPr lang="zh-CN" altLang="en-US" sz="1600" dirty="0" smtClean="0"/>
              <a:t>实验结果</a:t>
            </a:r>
            <a:endParaRPr lang="en-US" altLang="zh-CN" sz="1600" dirty="0" smtClean="0"/>
          </a:p>
          <a:p>
            <a:pPr lvl="1"/>
            <a:r>
              <a:rPr lang="zh-CN" altLang="zh-CN" sz="1400" b="1" dirty="0" smtClean="0">
                <a:solidFill>
                  <a:srgbClr val="FF0000"/>
                </a:solidFill>
              </a:rPr>
              <a:t>绑定</a:t>
            </a:r>
            <a:r>
              <a:rPr lang="en-US" altLang="zh-CN" sz="1400" b="1" dirty="0" smtClean="0">
                <a:solidFill>
                  <a:srgbClr val="FF0000"/>
                </a:solidFill>
              </a:rPr>
              <a:t>VCPU</a:t>
            </a:r>
            <a:r>
              <a:rPr lang="zh-CN" altLang="zh-CN" sz="1400" b="1" dirty="0" smtClean="0">
                <a:solidFill>
                  <a:srgbClr val="FF0000"/>
                </a:solidFill>
              </a:rPr>
              <a:t>与物理</a:t>
            </a:r>
            <a:r>
              <a:rPr lang="en-US" altLang="zh-CN" sz="1400" b="1" dirty="0" smtClean="0">
                <a:solidFill>
                  <a:srgbClr val="FF0000"/>
                </a:solidFill>
              </a:rPr>
              <a:t>CPU</a:t>
            </a:r>
            <a:r>
              <a:rPr lang="zh-CN" altLang="zh-CN" sz="1400" b="1" dirty="0" smtClean="0">
                <a:solidFill>
                  <a:srgbClr val="FF0000"/>
                </a:solidFill>
              </a:rPr>
              <a:t>和关闭扩展页表选项，对磁盘</a:t>
            </a:r>
            <a:r>
              <a:rPr lang="en-US" altLang="zh-CN" sz="1400" b="1" dirty="0" smtClean="0">
                <a:solidFill>
                  <a:srgbClr val="FF0000"/>
                </a:solidFill>
              </a:rPr>
              <a:t>IO</a:t>
            </a:r>
            <a:r>
              <a:rPr lang="zh-CN" altLang="zh-CN" sz="1400" b="1" dirty="0" smtClean="0">
                <a:solidFill>
                  <a:srgbClr val="FF0000"/>
                </a:solidFill>
              </a:rPr>
              <a:t>性能的影响不大</a:t>
            </a:r>
            <a:endParaRPr lang="en-US" altLang="zh-CN" sz="1400" b="1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6096" y="1214628"/>
            <a:ext cx="5090160" cy="225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1335" y="3641409"/>
            <a:ext cx="5064308" cy="228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高能物理作业在</a:t>
            </a:r>
            <a:r>
              <a:rPr lang="en-US" altLang="zh-CN" sz="3600" dirty="0" smtClean="0"/>
              <a:t>KVM</a:t>
            </a:r>
            <a:r>
              <a:rPr lang="zh-CN" altLang="en-US" sz="3600" dirty="0" smtClean="0"/>
              <a:t>虚拟机的性能测试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高能物理计算</a:t>
            </a:r>
            <a:endParaRPr lang="en-US" altLang="zh-CN" dirty="0" smtClean="0"/>
          </a:p>
          <a:p>
            <a:pPr lvl="1"/>
            <a:r>
              <a:rPr lang="en-US" altLang="zh-CN" dirty="0"/>
              <a:t>CMS</a:t>
            </a:r>
            <a:r>
              <a:rPr lang="zh-CN" altLang="en-US" dirty="0" smtClean="0"/>
              <a:t>实验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BES</a:t>
            </a:r>
            <a:r>
              <a:rPr lang="zh-CN" altLang="en-US" dirty="0" smtClean="0"/>
              <a:t>实验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CMS</a:t>
            </a:r>
            <a:r>
              <a:rPr lang="zh-CN" altLang="en-US" dirty="0" smtClean="0"/>
              <a:t>实验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1208" y="1097281"/>
            <a:ext cx="2523744" cy="4764023"/>
          </a:xfrm>
        </p:spPr>
        <p:txBody>
          <a:bodyPr/>
          <a:lstStyle/>
          <a:p>
            <a:r>
              <a:rPr lang="zh-CN" altLang="en-US" sz="1400" dirty="0" smtClean="0"/>
              <a:t>虚拟机</a:t>
            </a:r>
            <a:endParaRPr lang="en-US" altLang="zh-CN" sz="1400" dirty="0" smtClean="0"/>
          </a:p>
          <a:p>
            <a:pPr lvl="1"/>
            <a:r>
              <a:rPr lang="en-US" altLang="zh-CN" sz="1000" dirty="0" smtClean="0"/>
              <a:t>1</a:t>
            </a:r>
            <a:r>
              <a:rPr lang="zh-CN" altLang="en-US" sz="1000" dirty="0" smtClean="0"/>
              <a:t>个</a:t>
            </a:r>
            <a:r>
              <a:rPr lang="en-US" altLang="zh-CN" sz="1000" dirty="0" smtClean="0"/>
              <a:t>CPU</a:t>
            </a:r>
            <a:r>
              <a:rPr lang="zh-CN" altLang="en-US" sz="1000" dirty="0" smtClean="0"/>
              <a:t>，</a:t>
            </a:r>
            <a:r>
              <a:rPr lang="en-US" altLang="zh-CN" sz="1000" dirty="0" smtClean="0"/>
              <a:t>2GB</a:t>
            </a:r>
            <a:r>
              <a:rPr lang="zh-CN" altLang="en-US" sz="1000" dirty="0" smtClean="0"/>
              <a:t>内存</a:t>
            </a:r>
            <a:endParaRPr lang="en-US" altLang="zh-CN" sz="1000" dirty="0" smtClean="0"/>
          </a:p>
          <a:p>
            <a:r>
              <a:rPr lang="zh-CN" altLang="en-US" sz="1400" dirty="0" smtClean="0"/>
              <a:t>物理机</a:t>
            </a:r>
            <a:endParaRPr lang="en-US" altLang="zh-CN" sz="1400" dirty="0" smtClean="0"/>
          </a:p>
          <a:p>
            <a:pPr lvl="1"/>
            <a:r>
              <a:rPr lang="en-US" altLang="zh-CN" sz="1000" dirty="0" smtClean="0"/>
              <a:t>8</a:t>
            </a:r>
            <a:r>
              <a:rPr lang="zh-CN" altLang="en-US" sz="1000" dirty="0" smtClean="0"/>
              <a:t>个</a:t>
            </a:r>
            <a:r>
              <a:rPr lang="en-US" altLang="zh-CN" sz="1000" dirty="0" smtClean="0"/>
              <a:t>CPU</a:t>
            </a:r>
            <a:r>
              <a:rPr lang="zh-CN" altLang="en-US" sz="1000" dirty="0" smtClean="0"/>
              <a:t>，</a:t>
            </a:r>
            <a:r>
              <a:rPr lang="en-US" altLang="zh-CN" sz="1000" dirty="0" smtClean="0"/>
              <a:t>16GB</a:t>
            </a:r>
            <a:r>
              <a:rPr lang="zh-CN" altLang="en-US" sz="1000" dirty="0" smtClean="0"/>
              <a:t>内存</a:t>
            </a:r>
            <a:endParaRPr lang="en-US" altLang="zh-CN" sz="1000" dirty="0" smtClean="0"/>
          </a:p>
          <a:p>
            <a:r>
              <a:rPr lang="zh-CN" altLang="en-US" sz="1400" dirty="0" smtClean="0"/>
              <a:t>提交</a:t>
            </a:r>
            <a:r>
              <a:rPr lang="en-US" altLang="zh-CN" sz="1400" dirty="0" smtClean="0"/>
              <a:t>10</a:t>
            </a:r>
            <a:r>
              <a:rPr lang="zh-CN" altLang="en-US" sz="1400" dirty="0" smtClean="0"/>
              <a:t>个</a:t>
            </a:r>
            <a:r>
              <a:rPr lang="en-US" altLang="zh-CN" sz="1400" dirty="0" smtClean="0"/>
              <a:t>CMS</a:t>
            </a:r>
            <a:r>
              <a:rPr lang="zh-CN" altLang="en-US" sz="1400" dirty="0" smtClean="0"/>
              <a:t>作业，分别运行在物理机和</a:t>
            </a:r>
            <a:r>
              <a:rPr lang="en-US" altLang="zh-CN" sz="1400" dirty="0" smtClean="0"/>
              <a:t>KVM</a:t>
            </a:r>
            <a:r>
              <a:rPr lang="zh-CN" altLang="en-US" sz="1400" dirty="0" smtClean="0"/>
              <a:t>虚拟机上</a:t>
            </a:r>
            <a:endParaRPr lang="en-US" altLang="zh-CN" sz="1400" dirty="0" smtClean="0"/>
          </a:p>
          <a:p>
            <a:r>
              <a:rPr lang="en-US" altLang="zh-CN" sz="1400" dirty="0" smtClean="0"/>
              <a:t>10</a:t>
            </a:r>
            <a:r>
              <a:rPr lang="zh-CN" altLang="en-US" sz="1400" dirty="0" smtClean="0"/>
              <a:t>个</a:t>
            </a:r>
            <a:r>
              <a:rPr lang="en-US" altLang="zh-CN" sz="1400" dirty="0" smtClean="0"/>
              <a:t>RFIO</a:t>
            </a:r>
            <a:r>
              <a:rPr lang="zh-CN" altLang="en-US" sz="1400" dirty="0" smtClean="0"/>
              <a:t>访问协议，</a:t>
            </a:r>
            <a:r>
              <a:rPr lang="en-US" altLang="zh-CN" sz="1400" dirty="0" smtClean="0"/>
              <a:t>10</a:t>
            </a:r>
            <a:r>
              <a:rPr lang="zh-CN" altLang="en-US" sz="1400" dirty="0" smtClean="0"/>
              <a:t>个</a:t>
            </a:r>
            <a:r>
              <a:rPr lang="en-US" altLang="zh-CN" sz="1400" dirty="0" smtClean="0"/>
              <a:t>XROOT</a:t>
            </a:r>
            <a:r>
              <a:rPr lang="zh-CN" altLang="en-US" sz="1400" dirty="0" smtClean="0"/>
              <a:t>协议访问文件</a:t>
            </a:r>
            <a:endParaRPr lang="en-US" altLang="zh-CN" sz="1400" dirty="0" smtClean="0"/>
          </a:p>
          <a:p>
            <a:r>
              <a:rPr lang="zh-CN" altLang="en-US" sz="1400" dirty="0" smtClean="0"/>
              <a:t>比较</a:t>
            </a:r>
            <a:r>
              <a:rPr lang="en-US" altLang="zh-CN" sz="1400" dirty="0" smtClean="0"/>
              <a:t>CPU time</a:t>
            </a:r>
            <a:r>
              <a:rPr lang="zh-CN" altLang="en-US" sz="1400" dirty="0" smtClean="0"/>
              <a:t>、</a:t>
            </a:r>
            <a:r>
              <a:rPr lang="en-US" altLang="zh-CN" sz="1400" dirty="0" smtClean="0"/>
              <a:t>Wall time</a:t>
            </a:r>
          </a:p>
          <a:p>
            <a:r>
              <a:rPr lang="zh-CN" altLang="en-US" sz="1400" dirty="0" smtClean="0"/>
              <a:t>实验表明，虚拟机上运行同样的</a:t>
            </a:r>
            <a:r>
              <a:rPr lang="en-US" altLang="zh-CN" sz="1400" dirty="0" smtClean="0"/>
              <a:t>CMS</a:t>
            </a:r>
            <a:r>
              <a:rPr lang="zh-CN" altLang="en-US" sz="1400" dirty="0" smtClean="0"/>
              <a:t>作业有一定性能损耗，损耗多少与作业有关，</a:t>
            </a:r>
            <a:r>
              <a:rPr lang="en-US" altLang="zh-CN" sz="1400" dirty="0" smtClean="0"/>
              <a:t>RFIO</a:t>
            </a:r>
            <a:r>
              <a:rPr lang="zh-CN" altLang="en-US" sz="1400" dirty="0" smtClean="0"/>
              <a:t>类型的损耗不大，</a:t>
            </a:r>
            <a:r>
              <a:rPr lang="en-US" altLang="zh-CN" sz="1400" dirty="0" smtClean="0"/>
              <a:t>XROOTD</a:t>
            </a:r>
            <a:r>
              <a:rPr lang="zh-CN" altLang="en-US" sz="1400" dirty="0" smtClean="0"/>
              <a:t>作业相对大些</a:t>
            </a:r>
            <a:endParaRPr lang="en-US" altLang="zh-CN" sz="1400" dirty="0" smtClean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6347" y="3311844"/>
            <a:ext cx="4922709" cy="275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4823" y="542926"/>
            <a:ext cx="4933377" cy="265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BES</a:t>
            </a:r>
            <a:r>
              <a:rPr lang="zh-CN" altLang="en-US" sz="3600" dirty="0" smtClean="0"/>
              <a:t>实验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06362"/>
            <a:ext cx="8074152" cy="5188376"/>
          </a:xfrm>
        </p:spPr>
        <p:txBody>
          <a:bodyPr/>
          <a:lstStyle/>
          <a:p>
            <a:r>
              <a:rPr lang="en-US" altLang="zh-CN" sz="1800" dirty="0" smtClean="0"/>
              <a:t>BES</a:t>
            </a:r>
            <a:r>
              <a:rPr lang="zh-CN" altLang="en-US" sz="1800" dirty="0" smtClean="0"/>
              <a:t>模拟作业 （</a:t>
            </a:r>
            <a:r>
              <a:rPr lang="en-US" altLang="zh-CN" sz="1800" dirty="0" smtClean="0"/>
              <a:t>BOSS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6.6.0 </a:t>
            </a:r>
            <a:r>
              <a:rPr lang="zh-CN" altLang="en-US" sz="1800" dirty="0" smtClean="0"/>
              <a:t>）</a:t>
            </a:r>
            <a:endParaRPr lang="en-US" altLang="zh-CN" sz="1800" dirty="0" smtClean="0"/>
          </a:p>
          <a:p>
            <a:pPr lvl="1"/>
            <a:r>
              <a:rPr lang="zh-CN" altLang="en-US" sz="1600" dirty="0" smtClean="0"/>
              <a:t>物理机和虚拟机上各运行如下作业，事例数</a:t>
            </a:r>
            <a:r>
              <a:rPr lang="en-US" altLang="zh-CN" sz="1600" dirty="0" smtClean="0"/>
              <a:t>1000</a:t>
            </a:r>
          </a:p>
          <a:p>
            <a:pPr lvl="1">
              <a:buNone/>
            </a:pPr>
            <a:r>
              <a:rPr lang="en-US" altLang="zh-CN" sz="700" dirty="0" err="1" smtClean="0"/>
              <a:t>BesRndmGenSvc.RndmSeed</a:t>
            </a:r>
            <a:r>
              <a:rPr lang="en-US" altLang="zh-CN" sz="700" dirty="0" smtClean="0"/>
              <a:t>=483366;</a:t>
            </a:r>
          </a:p>
          <a:p>
            <a:pPr lvl="1">
              <a:buNone/>
            </a:pPr>
            <a:r>
              <a:rPr lang="en-US" altLang="zh-CN" sz="700" dirty="0" smtClean="0"/>
              <a:t>#include "$BESSIMROOT/share/G4Svc_BesSim.txt"</a:t>
            </a:r>
          </a:p>
          <a:p>
            <a:pPr lvl="1">
              <a:buNone/>
            </a:pPr>
            <a:r>
              <a:rPr lang="en-US" altLang="zh-CN" sz="700" dirty="0" smtClean="0"/>
              <a:t>#include "$CALIBSVCROOT/share/calibConfig_sim.txt"</a:t>
            </a:r>
          </a:p>
          <a:p>
            <a:pPr lvl="1">
              <a:buNone/>
            </a:pPr>
            <a:r>
              <a:rPr lang="en-US" altLang="zh-CN" sz="700" dirty="0" err="1" smtClean="0"/>
              <a:t>RealizationSvc.RunIdList</a:t>
            </a:r>
            <a:r>
              <a:rPr lang="en-US" altLang="zh-CN" sz="700" dirty="0" smtClean="0"/>
              <a:t>= {-9989};</a:t>
            </a:r>
          </a:p>
          <a:p>
            <a:pPr lvl="1">
              <a:buNone/>
            </a:pPr>
            <a:r>
              <a:rPr lang="en-US" altLang="zh-CN" sz="700" dirty="0" smtClean="0"/>
              <a:t>#include "$ROOTIOROOT/share/jobOptions_Digi2Root.txt"</a:t>
            </a:r>
          </a:p>
          <a:p>
            <a:pPr lvl="1">
              <a:buNone/>
            </a:pPr>
            <a:r>
              <a:rPr lang="en-US" altLang="zh-CN" sz="700" dirty="0" err="1" smtClean="0"/>
              <a:t>DatabaseSvc.SqliteDbPath</a:t>
            </a:r>
            <a:r>
              <a:rPr lang="en-US" altLang="zh-CN" sz="700" dirty="0" smtClean="0"/>
              <a:t>="/</a:t>
            </a:r>
            <a:r>
              <a:rPr lang="en-US" altLang="zh-CN" sz="700" dirty="0" err="1" smtClean="0"/>
              <a:t>panfs</a:t>
            </a:r>
            <a:r>
              <a:rPr lang="en-US" altLang="zh-CN" sz="700" dirty="0" smtClean="0"/>
              <a:t>/panfs.ihep.ac.cn/home/data/</a:t>
            </a:r>
            <a:r>
              <a:rPr lang="en-US" altLang="zh-CN" sz="700" dirty="0" err="1" smtClean="0"/>
              <a:t>dengzy</a:t>
            </a:r>
            <a:r>
              <a:rPr lang="en-US" altLang="zh-CN" sz="700" dirty="0" smtClean="0"/>
              <a:t>/</a:t>
            </a:r>
            <a:r>
              <a:rPr lang="en-US" altLang="zh-CN" sz="700" dirty="0" err="1" smtClean="0"/>
              <a:t>pacman_bak</a:t>
            </a:r>
            <a:r>
              <a:rPr lang="en-US" altLang="zh-CN" sz="700" dirty="0" smtClean="0"/>
              <a:t>/database";</a:t>
            </a:r>
          </a:p>
          <a:p>
            <a:pPr lvl="1">
              <a:buNone/>
            </a:pPr>
            <a:r>
              <a:rPr lang="en-US" altLang="zh-CN" sz="700" dirty="0" err="1" smtClean="0"/>
              <a:t>RootCnvSvc.digiRootOutputFile</a:t>
            </a:r>
            <a:r>
              <a:rPr lang="en-US" altLang="zh-CN" sz="700" dirty="0" smtClean="0"/>
              <a:t>= "/</a:t>
            </a:r>
            <a:r>
              <a:rPr lang="en-US" altLang="zh-CN" sz="700" dirty="0" err="1" smtClean="0"/>
              <a:t>scratchfs</a:t>
            </a:r>
            <a:r>
              <a:rPr lang="en-US" altLang="zh-CN" sz="700" dirty="0" smtClean="0"/>
              <a:t>/cc/</a:t>
            </a:r>
            <a:r>
              <a:rPr lang="en-US" altLang="zh-CN" sz="700" dirty="0" err="1" smtClean="0"/>
              <a:t>shijy</a:t>
            </a:r>
            <a:r>
              <a:rPr lang="en-US" altLang="zh-CN" sz="700" dirty="0" smtClean="0"/>
              <a:t>/rhopi-bws0106-1.rtraw";</a:t>
            </a:r>
          </a:p>
          <a:p>
            <a:pPr lvl="1">
              <a:buNone/>
            </a:pPr>
            <a:r>
              <a:rPr lang="en-US" altLang="zh-CN" sz="700" dirty="0" err="1" smtClean="0"/>
              <a:t>MessageSvc.OutputLevel</a:t>
            </a:r>
            <a:r>
              <a:rPr lang="en-US" altLang="zh-CN" sz="700" dirty="0" smtClean="0"/>
              <a:t>= 5;</a:t>
            </a:r>
          </a:p>
          <a:p>
            <a:pPr lvl="1">
              <a:buNone/>
            </a:pPr>
            <a:r>
              <a:rPr lang="en-US" altLang="zh-CN" sz="700" dirty="0" err="1" smtClean="0">
                <a:solidFill>
                  <a:srgbClr val="FF0000"/>
                </a:solidFill>
              </a:rPr>
              <a:t>ApplicationMgr.EvtMax</a:t>
            </a:r>
            <a:r>
              <a:rPr lang="en-US" altLang="zh-CN" sz="700" dirty="0" smtClean="0">
                <a:solidFill>
                  <a:srgbClr val="FF0000"/>
                </a:solidFill>
              </a:rPr>
              <a:t>=10000;</a:t>
            </a:r>
          </a:p>
          <a:p>
            <a:r>
              <a:rPr lang="zh-CN" altLang="en-US" sz="1800" dirty="0" smtClean="0"/>
              <a:t>实验环境一</a:t>
            </a:r>
            <a:endParaRPr lang="en-US" altLang="zh-CN" sz="1800" dirty="0" smtClean="0"/>
          </a:p>
          <a:p>
            <a:pPr lvl="1"/>
            <a:r>
              <a:rPr lang="zh-CN" altLang="en-US" sz="1600" dirty="0" smtClean="0"/>
              <a:t>虚拟机   </a:t>
            </a:r>
            <a:r>
              <a:rPr lang="en-US" altLang="zh-CN" sz="1600" dirty="0" smtClean="0"/>
              <a:t>1</a:t>
            </a:r>
            <a:r>
              <a:rPr lang="en-US" altLang="zh-CN" sz="1200" dirty="0" smtClean="0"/>
              <a:t>CPU cores</a:t>
            </a:r>
            <a:r>
              <a:rPr lang="zh-CN" altLang="en-US" sz="1200" dirty="0" smtClean="0"/>
              <a:t>，</a:t>
            </a:r>
            <a:r>
              <a:rPr lang="en-US" altLang="zh-CN" sz="1200" dirty="0" smtClean="0"/>
              <a:t>2GB</a:t>
            </a:r>
            <a:r>
              <a:rPr lang="zh-CN" altLang="en-US" sz="1200" dirty="0" smtClean="0"/>
              <a:t>内存</a:t>
            </a:r>
            <a:endParaRPr lang="en-US" altLang="zh-CN" sz="1200" dirty="0" smtClean="0"/>
          </a:p>
          <a:p>
            <a:pPr lvl="1"/>
            <a:r>
              <a:rPr lang="zh-CN" altLang="en-US" sz="1600" dirty="0" smtClean="0"/>
              <a:t>物理机    </a:t>
            </a:r>
            <a:r>
              <a:rPr lang="en-US" altLang="zh-CN" sz="1200" dirty="0" smtClean="0"/>
              <a:t>8CPU cores</a:t>
            </a:r>
            <a:r>
              <a:rPr lang="zh-CN" altLang="en-US" sz="1200" dirty="0" smtClean="0"/>
              <a:t>，</a:t>
            </a:r>
            <a:r>
              <a:rPr lang="en-US" altLang="zh-CN" sz="1200" dirty="0" smtClean="0"/>
              <a:t>16GB</a:t>
            </a:r>
            <a:r>
              <a:rPr lang="zh-CN" altLang="en-US" sz="1200" dirty="0" smtClean="0"/>
              <a:t>内存</a:t>
            </a:r>
            <a:endParaRPr lang="en-US" altLang="zh-CN" sz="1200" dirty="0" smtClean="0"/>
          </a:p>
          <a:p>
            <a:r>
              <a:rPr lang="zh-CN" altLang="en-US" sz="1800" dirty="0"/>
              <a:t>实验</a:t>
            </a:r>
            <a:r>
              <a:rPr lang="zh-CN" altLang="en-US" sz="1800" dirty="0" smtClean="0"/>
              <a:t>环境</a:t>
            </a:r>
            <a:r>
              <a:rPr lang="zh-CN" altLang="en-US" sz="1800" dirty="0"/>
              <a:t>二</a:t>
            </a:r>
            <a:endParaRPr lang="en-US" altLang="zh-CN" sz="1800" dirty="0"/>
          </a:p>
          <a:p>
            <a:pPr lvl="1"/>
            <a:r>
              <a:rPr lang="zh-CN" altLang="en-US" sz="1600" dirty="0"/>
              <a:t>虚拟机   </a:t>
            </a:r>
            <a:r>
              <a:rPr lang="en-US" altLang="zh-CN" sz="1600" dirty="0" smtClean="0"/>
              <a:t>2</a:t>
            </a:r>
            <a:r>
              <a:rPr lang="en-US" altLang="zh-CN" sz="1200" dirty="0" smtClean="0"/>
              <a:t>CPU </a:t>
            </a:r>
            <a:r>
              <a:rPr lang="en-US" altLang="zh-CN" sz="1200" dirty="0"/>
              <a:t>cores</a:t>
            </a:r>
            <a:r>
              <a:rPr lang="zh-CN" altLang="en-US" sz="1200" dirty="0"/>
              <a:t>，</a:t>
            </a:r>
            <a:r>
              <a:rPr lang="en-US" altLang="zh-CN" sz="1200" dirty="0"/>
              <a:t>2GB</a:t>
            </a:r>
            <a:r>
              <a:rPr lang="zh-CN" altLang="en-US" sz="1200" dirty="0"/>
              <a:t>内存</a:t>
            </a:r>
            <a:endParaRPr lang="en-US" altLang="zh-CN" sz="1200" dirty="0"/>
          </a:p>
          <a:p>
            <a:pPr lvl="1"/>
            <a:r>
              <a:rPr lang="zh-CN" altLang="en-US" sz="1600" dirty="0"/>
              <a:t>物理机    </a:t>
            </a:r>
            <a:r>
              <a:rPr lang="en-US" altLang="zh-CN" sz="1200" dirty="0"/>
              <a:t>8CPU cores</a:t>
            </a:r>
            <a:r>
              <a:rPr lang="zh-CN" altLang="en-US" sz="1200" dirty="0"/>
              <a:t>，</a:t>
            </a:r>
            <a:r>
              <a:rPr lang="en-US" altLang="zh-CN" sz="1200" dirty="0"/>
              <a:t>16GB</a:t>
            </a:r>
            <a:r>
              <a:rPr lang="zh-CN" altLang="en-US" sz="1200" dirty="0" smtClean="0"/>
              <a:t>内存</a:t>
            </a:r>
            <a:endParaRPr lang="en-US" altLang="zh-CN" sz="1200" dirty="0" smtClean="0"/>
          </a:p>
          <a:p>
            <a:r>
              <a:rPr lang="zh-CN" altLang="en-US" sz="2000" dirty="0" smtClean="0"/>
              <a:t>实验结果</a:t>
            </a:r>
            <a:endParaRPr lang="en-US" altLang="zh-CN" sz="2000" dirty="0" smtClean="0"/>
          </a:p>
          <a:p>
            <a:pPr lvl="1"/>
            <a:r>
              <a:rPr lang="zh-CN" altLang="en-US" sz="1600" dirty="0" smtClean="0"/>
              <a:t>实验一：虚拟机上运行时间为</a:t>
            </a:r>
            <a:r>
              <a:rPr lang="en-US" altLang="zh-CN" sz="1600" dirty="0" smtClean="0"/>
              <a:t>1:58:42</a:t>
            </a:r>
            <a:r>
              <a:rPr lang="zh-CN" altLang="en-US" sz="1600" dirty="0" smtClean="0"/>
              <a:t>，物理机上运行时间</a:t>
            </a:r>
            <a:r>
              <a:rPr lang="en-US" altLang="zh-CN" sz="1600" dirty="0" smtClean="0"/>
              <a:t>1:42:04</a:t>
            </a:r>
            <a:r>
              <a:rPr lang="zh-CN" altLang="en-US" sz="1600" dirty="0" smtClean="0"/>
              <a:t>，性能降低了</a:t>
            </a:r>
            <a:r>
              <a:rPr lang="en-US" altLang="zh-CN" sz="1600" dirty="0" smtClean="0">
                <a:solidFill>
                  <a:srgbClr val="FF0000"/>
                </a:solidFill>
              </a:rPr>
              <a:t>16%</a:t>
            </a:r>
          </a:p>
          <a:p>
            <a:pPr lvl="1"/>
            <a:r>
              <a:rPr lang="zh-CN" altLang="en-US" sz="1600" dirty="0" smtClean="0"/>
              <a:t>实验二：虚拟机上运行时间为</a:t>
            </a:r>
            <a:r>
              <a:rPr lang="en-US" altLang="zh-CN" sz="1600" dirty="0" smtClean="0"/>
              <a:t>1:45:05</a:t>
            </a:r>
            <a:r>
              <a:rPr lang="zh-CN" altLang="en-US" sz="1600" dirty="0" smtClean="0"/>
              <a:t>，物理机上运行时间</a:t>
            </a:r>
            <a:r>
              <a:rPr lang="en-US" altLang="zh-CN" sz="1600" dirty="0" smtClean="0"/>
              <a:t>1:42:04</a:t>
            </a:r>
            <a:r>
              <a:rPr lang="zh-CN" altLang="en-US" sz="1600" dirty="0" smtClean="0"/>
              <a:t>，性能降低了</a:t>
            </a:r>
            <a:r>
              <a:rPr lang="en-US" altLang="zh-CN" sz="1600" dirty="0" smtClean="0">
                <a:solidFill>
                  <a:srgbClr val="FF0000"/>
                </a:solidFill>
              </a:rPr>
              <a:t>2.9%</a:t>
            </a:r>
          </a:p>
          <a:p>
            <a:pPr lvl="1"/>
            <a:endParaRPr lang="en-US" altLang="zh-CN" sz="2000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9864" y="3314163"/>
            <a:ext cx="3638550" cy="16668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6035" y="1618174"/>
            <a:ext cx="3619500" cy="163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altLang="zh-CN" dirty="0" smtClean="0"/>
              <a:t>BES</a:t>
            </a:r>
            <a:r>
              <a:rPr lang="zh-CN" altLang="en-US" dirty="0" smtClean="0"/>
              <a:t>实验</a:t>
            </a:r>
            <a:endParaRPr lang="zh-CN" altLang="en-US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57200" y="1225296"/>
            <a:ext cx="8074152" cy="4905629"/>
          </a:xfrm>
        </p:spPr>
        <p:txBody>
          <a:bodyPr/>
          <a:lstStyle/>
          <a:p>
            <a:r>
              <a:rPr lang="en-US" altLang="zh-CN" sz="1800" dirty="0" smtClean="0"/>
              <a:t>BES</a:t>
            </a:r>
            <a:r>
              <a:rPr lang="zh-CN" altLang="en-US" sz="1800" dirty="0" smtClean="0"/>
              <a:t>分析作业 （</a:t>
            </a:r>
            <a:r>
              <a:rPr lang="en-US" altLang="zh-CN" sz="1800" dirty="0" smtClean="0"/>
              <a:t>BOSS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6.6.2 </a:t>
            </a:r>
            <a:r>
              <a:rPr lang="zh-CN" altLang="en-US" sz="1800" dirty="0" smtClean="0"/>
              <a:t>）</a:t>
            </a:r>
            <a:endParaRPr lang="en-US" altLang="zh-CN" sz="1800" dirty="0" smtClean="0"/>
          </a:p>
          <a:p>
            <a:pPr lvl="1"/>
            <a:r>
              <a:rPr lang="zh-CN" altLang="en-US" sz="1600" dirty="0" smtClean="0"/>
              <a:t>物理机和虚拟机上各运行如下作业，</a:t>
            </a:r>
            <a:r>
              <a:rPr lang="en-US" altLang="zh-CN" sz="1600" dirty="0" err="1" smtClean="0"/>
              <a:t>ApplicationMgr.EvtMax</a:t>
            </a:r>
            <a:r>
              <a:rPr lang="en-US" altLang="zh-CN" sz="1600" dirty="0" smtClean="0"/>
              <a:t> = 1E9</a:t>
            </a:r>
          </a:p>
          <a:p>
            <a:pPr lvl="1">
              <a:buNone/>
            </a:pPr>
            <a:r>
              <a:rPr lang="en-US" altLang="zh-CN" sz="700" dirty="0" smtClean="0"/>
              <a:t>"/besfs2/offline/data/663-1/</a:t>
            </a:r>
            <a:r>
              <a:rPr lang="en-US" altLang="zh-CN" sz="700" dirty="0" err="1" smtClean="0"/>
              <a:t>jpsi</a:t>
            </a:r>
            <a:r>
              <a:rPr lang="en-US" altLang="zh-CN" sz="700" dirty="0" smtClean="0"/>
              <a:t>/tmp2/120520/run_0028145_All_file006_SFO-1.dst",</a:t>
            </a:r>
          </a:p>
          <a:p>
            <a:pPr lvl="1">
              <a:buNone/>
            </a:pPr>
            <a:r>
              <a:rPr lang="en-US" altLang="zh-CN" sz="700" dirty="0" smtClean="0"/>
              <a:t>"/besfs2/offline/data/663-1/</a:t>
            </a:r>
            <a:r>
              <a:rPr lang="en-US" altLang="zh-CN" sz="700" dirty="0" err="1" smtClean="0"/>
              <a:t>jpsi</a:t>
            </a:r>
            <a:r>
              <a:rPr lang="en-US" altLang="zh-CN" sz="700" dirty="0" smtClean="0"/>
              <a:t>/tmp2/120520/run_0028145_All_file006_SFO-2.dst"</a:t>
            </a:r>
          </a:p>
          <a:p>
            <a:pPr lvl="1">
              <a:buNone/>
            </a:pPr>
            <a:r>
              <a:rPr lang="en-US" altLang="zh-CN" sz="700" dirty="0" smtClean="0"/>
              <a:t>};</a:t>
            </a:r>
          </a:p>
          <a:p>
            <a:pPr lvl="1">
              <a:buNone/>
            </a:pPr>
            <a:endParaRPr lang="en-US" altLang="zh-CN" sz="700" dirty="0" smtClean="0"/>
          </a:p>
          <a:p>
            <a:pPr lvl="1">
              <a:buNone/>
            </a:pPr>
            <a:r>
              <a:rPr lang="en-US" altLang="zh-CN" sz="700" dirty="0" smtClean="0"/>
              <a:t>// Set output level threshold (2=DEBUG, 3=INFO, 4=WARNING, 5=ERROR, 6=FATAL )</a:t>
            </a:r>
          </a:p>
          <a:p>
            <a:pPr lvl="1">
              <a:buNone/>
            </a:pPr>
            <a:r>
              <a:rPr lang="en-US" altLang="zh-CN" sz="700" dirty="0" err="1" smtClean="0"/>
              <a:t>MessageSvc.OutputLevel</a:t>
            </a:r>
            <a:r>
              <a:rPr lang="en-US" altLang="zh-CN" sz="700" dirty="0" smtClean="0"/>
              <a:t> = 6;</a:t>
            </a:r>
          </a:p>
          <a:p>
            <a:pPr lvl="1">
              <a:buNone/>
            </a:pPr>
            <a:endParaRPr lang="en-US" altLang="zh-CN" sz="700" dirty="0" smtClean="0"/>
          </a:p>
          <a:p>
            <a:pPr lvl="1">
              <a:buNone/>
            </a:pPr>
            <a:r>
              <a:rPr lang="en-US" altLang="zh-CN" sz="700" dirty="0" smtClean="0"/>
              <a:t>// Number of events to be processed (default is 10)</a:t>
            </a:r>
          </a:p>
          <a:p>
            <a:pPr lvl="1">
              <a:buNone/>
            </a:pPr>
            <a:r>
              <a:rPr lang="en-US" altLang="zh-CN" sz="700" dirty="0" err="1" smtClean="0"/>
              <a:t>ApplicationMgr.EvtMax</a:t>
            </a:r>
            <a:r>
              <a:rPr lang="en-US" altLang="zh-CN" sz="700" dirty="0" smtClean="0"/>
              <a:t> = 1E9;</a:t>
            </a:r>
          </a:p>
          <a:p>
            <a:pPr lvl="1">
              <a:buNone/>
            </a:pPr>
            <a:endParaRPr lang="en-US" altLang="zh-CN" sz="700" dirty="0" smtClean="0"/>
          </a:p>
          <a:p>
            <a:pPr lvl="1">
              <a:buNone/>
            </a:pPr>
            <a:r>
              <a:rPr lang="en-US" altLang="zh-CN" sz="700" dirty="0" err="1" smtClean="0"/>
              <a:t>ApplicationMgr.HistogramPersistency</a:t>
            </a:r>
            <a:r>
              <a:rPr lang="en-US" altLang="zh-CN" sz="700" dirty="0" smtClean="0"/>
              <a:t> = "ROOT";</a:t>
            </a:r>
          </a:p>
          <a:p>
            <a:r>
              <a:rPr lang="zh-CN" altLang="en-US" sz="1800" dirty="0" smtClean="0"/>
              <a:t>实验环境</a:t>
            </a:r>
            <a:endParaRPr lang="en-US" altLang="zh-CN" sz="1800" dirty="0" smtClean="0"/>
          </a:p>
          <a:p>
            <a:pPr lvl="1"/>
            <a:r>
              <a:rPr lang="zh-CN" altLang="en-US" sz="1600" dirty="0" smtClean="0"/>
              <a:t>虚拟机   </a:t>
            </a:r>
            <a:r>
              <a:rPr lang="en-US" altLang="zh-CN" sz="1200" dirty="0" smtClean="0"/>
              <a:t>1CPU cores</a:t>
            </a:r>
            <a:r>
              <a:rPr lang="zh-CN" altLang="en-US" sz="1200" dirty="0" smtClean="0"/>
              <a:t>，</a:t>
            </a:r>
            <a:r>
              <a:rPr lang="en-US" altLang="zh-CN" sz="1200" dirty="0" smtClean="0"/>
              <a:t>2GB</a:t>
            </a:r>
            <a:r>
              <a:rPr lang="zh-CN" altLang="en-US" sz="1200" dirty="0" smtClean="0"/>
              <a:t>内存</a:t>
            </a:r>
            <a:endParaRPr lang="en-US" altLang="zh-CN" sz="1200" dirty="0" smtClean="0"/>
          </a:p>
          <a:p>
            <a:pPr lvl="1"/>
            <a:r>
              <a:rPr lang="zh-CN" altLang="en-US" sz="1600" dirty="0" smtClean="0"/>
              <a:t>物理机    </a:t>
            </a:r>
            <a:r>
              <a:rPr lang="en-US" altLang="zh-CN" sz="1200" dirty="0" smtClean="0"/>
              <a:t>8CPU cores</a:t>
            </a:r>
            <a:r>
              <a:rPr lang="zh-CN" altLang="en-US" sz="1200" dirty="0" smtClean="0"/>
              <a:t>，</a:t>
            </a:r>
            <a:r>
              <a:rPr lang="en-US" altLang="zh-CN" sz="1200" dirty="0" smtClean="0"/>
              <a:t>16GB</a:t>
            </a:r>
            <a:r>
              <a:rPr lang="zh-CN" altLang="en-US" sz="1200" dirty="0" smtClean="0"/>
              <a:t>内存</a:t>
            </a:r>
            <a:endParaRPr lang="en-US" altLang="zh-CN" sz="1200" dirty="0" smtClean="0"/>
          </a:p>
          <a:p>
            <a:r>
              <a:rPr lang="zh-CN" altLang="en-US" sz="2000" dirty="0" smtClean="0"/>
              <a:t>实验结果</a:t>
            </a:r>
            <a:endParaRPr lang="en-US" altLang="zh-CN" sz="2000" dirty="0" smtClean="0"/>
          </a:p>
          <a:p>
            <a:pPr lvl="1"/>
            <a:r>
              <a:rPr lang="zh-CN" altLang="en-US" sz="1600" dirty="0" smtClean="0"/>
              <a:t>虚拟机上作业运行时间为</a:t>
            </a:r>
            <a:r>
              <a:rPr lang="en-US" altLang="zh-CN" sz="1600" dirty="0" smtClean="0"/>
              <a:t>8:04:47</a:t>
            </a:r>
            <a:r>
              <a:rPr lang="zh-CN" altLang="en-US" sz="1600" dirty="0" smtClean="0"/>
              <a:t>，物理机上运行时间</a:t>
            </a:r>
            <a:r>
              <a:rPr lang="en-US" altLang="zh-CN" sz="1600" dirty="0" smtClean="0"/>
              <a:t>7:48:32</a:t>
            </a:r>
            <a:r>
              <a:rPr lang="zh-CN" altLang="en-US" sz="1600" dirty="0" smtClean="0"/>
              <a:t>，虚拟上运行时间多了</a:t>
            </a:r>
            <a:r>
              <a:rPr lang="en-US" altLang="zh-CN" sz="1600" dirty="0" smtClean="0"/>
              <a:t>975s</a:t>
            </a:r>
            <a:r>
              <a:rPr lang="zh-CN" altLang="en-US" sz="1600" dirty="0" smtClean="0"/>
              <a:t>，性能降低</a:t>
            </a:r>
            <a:r>
              <a:rPr lang="zh-CN" altLang="en-US" sz="1600" dirty="0" smtClean="0">
                <a:solidFill>
                  <a:srgbClr val="FF0000"/>
                </a:solidFill>
              </a:rPr>
              <a:t>约为</a:t>
            </a:r>
            <a:r>
              <a:rPr lang="en-US" altLang="zh-CN" sz="1600" dirty="0" smtClean="0">
                <a:solidFill>
                  <a:srgbClr val="FF0000"/>
                </a:solidFill>
              </a:rPr>
              <a:t>3%</a:t>
            </a:r>
          </a:p>
          <a:p>
            <a:pPr lvl="1"/>
            <a:endParaRPr lang="en-US" altLang="zh-C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1"/>
          <p:cNvSpPr>
            <a:spLocks noChangeArrowheads="1"/>
          </p:cNvSpPr>
          <p:nvPr/>
        </p:nvSpPr>
        <p:spPr bwMode="auto">
          <a:xfrm>
            <a:off x="4100513" y="4083050"/>
            <a:ext cx="4679950" cy="23749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9863" y="2801938"/>
            <a:ext cx="2089150" cy="5984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zh-CN" altLang="en-US" dirty="0">
                <a:solidFill>
                  <a:srgbClr val="000000"/>
                </a:solidFill>
              </a:rPr>
              <a:t>分布式计算系统接口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316413" y="5783263"/>
            <a:ext cx="21336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/>
              <a:t>物理机器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303713" y="5006975"/>
            <a:ext cx="838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/>
              <a:t>虚拟机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522913" y="5006975"/>
            <a:ext cx="838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dirty="0"/>
              <a:t>虚拟机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513513" y="5768975"/>
            <a:ext cx="2057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/>
              <a:t>物理机器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513513" y="5006975"/>
            <a:ext cx="838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dirty="0"/>
              <a:t>虚拟机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732713" y="5006975"/>
            <a:ext cx="838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/>
              <a:t>虚拟机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303713" y="4244975"/>
            <a:ext cx="4267200" cy="609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/>
              <a:t>虚拟计算环境</a:t>
            </a: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4913313" y="2035175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dirty="0"/>
              <a:t>资源管理</a:t>
            </a:r>
          </a:p>
          <a:p>
            <a:pPr algn="ctr"/>
            <a:r>
              <a:rPr lang="zh-CN" altLang="en-US" dirty="0"/>
              <a:t>调度器</a:t>
            </a:r>
            <a:endParaRPr lang="en-US" altLang="zh-CN" dirty="0"/>
          </a:p>
          <a:p>
            <a:pPr algn="ctr"/>
            <a:r>
              <a:rPr lang="en-US" altLang="zh-CN" dirty="0" err="1" smtClean="0"/>
              <a:t>OpenStack</a:t>
            </a:r>
            <a:endParaRPr lang="zh-CN" alt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473075" y="4945063"/>
            <a:ext cx="1524000" cy="1219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dirty="0"/>
              <a:t>分布式任务</a:t>
            </a:r>
          </a:p>
          <a:p>
            <a:pPr algn="ctr"/>
            <a:r>
              <a:rPr lang="zh-CN" altLang="en-US" dirty="0" smtClean="0"/>
              <a:t>管理调度器</a:t>
            </a:r>
            <a:endParaRPr lang="en-US" altLang="zh-CN" dirty="0"/>
          </a:p>
          <a:p>
            <a:pPr algn="ctr"/>
            <a:r>
              <a:rPr lang="en-US" altLang="zh-CN" dirty="0" smtClean="0"/>
              <a:t>Torque/Maui</a:t>
            </a:r>
            <a:endParaRPr lang="zh-CN" altLang="en-US" dirty="0"/>
          </a:p>
        </p:txBody>
      </p:sp>
      <p:cxnSp>
        <p:nvCxnSpPr>
          <p:cNvPr id="15" name="AutoShape 14"/>
          <p:cNvCxnSpPr>
            <a:cxnSpLocks noChangeShapeType="1"/>
          </p:cNvCxnSpPr>
          <p:nvPr/>
        </p:nvCxnSpPr>
        <p:spPr bwMode="auto">
          <a:xfrm rot="10800000">
            <a:off x="1622425" y="1998663"/>
            <a:ext cx="3287713" cy="568325"/>
          </a:xfrm>
          <a:prstGeom prst="curvedConnector3">
            <a:avLst>
              <a:gd name="adj1" fmla="val 50023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3" idx="2"/>
            <a:endCxn id="12" idx="0"/>
          </p:cNvCxnSpPr>
          <p:nvPr/>
        </p:nvCxnSpPr>
        <p:spPr bwMode="auto">
          <a:xfrm rot="16200000" flipH="1">
            <a:off x="5370513" y="3178175"/>
            <a:ext cx="1295400" cy="838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209675" y="3365500"/>
            <a:ext cx="2035175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sz="1600" dirty="0"/>
              <a:t>提交任务（批处理、</a:t>
            </a:r>
          </a:p>
          <a:p>
            <a:r>
              <a:rPr lang="en-US" altLang="zh-CN" sz="1600" dirty="0"/>
              <a:t>MPI</a:t>
            </a:r>
            <a:r>
              <a:rPr lang="zh-CN" altLang="en-US" sz="1600" dirty="0"/>
              <a:t>、</a:t>
            </a:r>
            <a:r>
              <a:rPr lang="en-US" altLang="zh-CN" sz="1600" dirty="0" err="1" smtClean="0"/>
              <a:t>Mapreduce</a:t>
            </a:r>
            <a:r>
              <a:rPr lang="zh-CN" altLang="en-US" sz="1600" dirty="0" smtClean="0"/>
              <a:t>、</a:t>
            </a:r>
            <a:endParaRPr lang="en-US" altLang="zh-CN" sz="1600" dirty="0" smtClean="0"/>
          </a:p>
          <a:p>
            <a:r>
              <a:rPr lang="zh-CN" altLang="en-US" sz="1600" dirty="0" smtClean="0"/>
              <a:t>网格作业等</a:t>
            </a:r>
            <a:r>
              <a:rPr lang="zh-CN" altLang="en-US" sz="1600" dirty="0"/>
              <a:t>任务）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209800" y="4500563"/>
            <a:ext cx="121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1600"/>
              <a:t>查询与修改</a:t>
            </a:r>
          </a:p>
          <a:p>
            <a:pPr algn="ctr"/>
            <a:r>
              <a:rPr lang="zh-CN" altLang="en-US" sz="1600"/>
              <a:t>队列</a:t>
            </a: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6742113" y="1196975"/>
            <a:ext cx="1828800" cy="1828800"/>
          </a:xfrm>
          <a:prstGeom prst="flowChartMulti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/>
              <a:t>资源需求信息</a:t>
            </a:r>
          </a:p>
          <a:p>
            <a:pPr algn="ctr"/>
            <a:r>
              <a:rPr lang="zh-CN" altLang="en-US"/>
              <a:t>（最小要求、</a:t>
            </a:r>
          </a:p>
          <a:p>
            <a:pPr algn="ctr"/>
            <a:r>
              <a:rPr lang="zh-CN" altLang="en-US"/>
              <a:t>最大要求、</a:t>
            </a:r>
          </a:p>
          <a:p>
            <a:pPr algn="ctr"/>
            <a:r>
              <a:rPr lang="zh-CN" altLang="en-US"/>
              <a:t>软硬件环境等）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056313" y="3482975"/>
            <a:ext cx="259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1600"/>
              <a:t>虚拟机启动、暂停、</a:t>
            </a:r>
          </a:p>
          <a:p>
            <a:pPr algn="ctr"/>
            <a:r>
              <a:rPr lang="zh-CN" altLang="en-US" sz="1600"/>
              <a:t>撤销、迁移</a:t>
            </a:r>
          </a:p>
        </p:txBody>
      </p:sp>
      <p:cxnSp>
        <p:nvCxnSpPr>
          <p:cNvPr id="21" name="AutoShape 20"/>
          <p:cNvCxnSpPr>
            <a:cxnSpLocks noChangeShapeType="1"/>
            <a:stCxn id="13" idx="3"/>
            <a:endCxn id="19" idx="1"/>
          </p:cNvCxnSpPr>
          <p:nvPr/>
        </p:nvCxnSpPr>
        <p:spPr bwMode="auto">
          <a:xfrm flipV="1">
            <a:off x="6284913" y="2111375"/>
            <a:ext cx="457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2963863" y="5516563"/>
            <a:ext cx="863600" cy="555625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1600"/>
              <a:t>电源</a:t>
            </a:r>
          </a:p>
          <a:p>
            <a:pPr algn="ctr"/>
            <a:r>
              <a:rPr lang="zh-CN" altLang="en-US" sz="1600"/>
              <a:t>管理</a:t>
            </a:r>
          </a:p>
        </p:txBody>
      </p:sp>
      <p:cxnSp>
        <p:nvCxnSpPr>
          <p:cNvPr id="23" name="AutoShape 22"/>
          <p:cNvCxnSpPr>
            <a:cxnSpLocks noChangeShapeType="1"/>
            <a:stCxn id="22" idx="2"/>
            <a:endCxn id="6" idx="1"/>
          </p:cNvCxnSpPr>
          <p:nvPr/>
        </p:nvCxnSpPr>
        <p:spPr bwMode="auto">
          <a:xfrm rot="5400000" flipH="1" flipV="1">
            <a:off x="3844925" y="5600701"/>
            <a:ext cx="22225" cy="920750"/>
          </a:xfrm>
          <a:prstGeom prst="curvedConnector4">
            <a:avLst>
              <a:gd name="adj1" fmla="val -1028569"/>
              <a:gd name="adj2" fmla="val 73449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4" name="AutoShape 20"/>
          <p:cNvCxnSpPr>
            <a:cxnSpLocks noChangeShapeType="1"/>
          </p:cNvCxnSpPr>
          <p:nvPr/>
        </p:nvCxnSpPr>
        <p:spPr bwMode="auto">
          <a:xfrm flipH="1" flipV="1">
            <a:off x="1209675" y="3403600"/>
            <a:ext cx="19050" cy="153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346075" y="3644900"/>
            <a:ext cx="9366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1600"/>
              <a:t>结果</a:t>
            </a:r>
          </a:p>
          <a:p>
            <a:pPr algn="ctr"/>
            <a:r>
              <a:rPr lang="zh-CN" altLang="en-US" sz="1600"/>
              <a:t>返回</a:t>
            </a:r>
          </a:p>
        </p:txBody>
      </p:sp>
      <p:sp>
        <p:nvSpPr>
          <p:cNvPr id="26" name="圆角矩形 25"/>
          <p:cNvSpPr/>
          <p:nvPr/>
        </p:nvSpPr>
        <p:spPr>
          <a:xfrm>
            <a:off x="3865563" y="945770"/>
            <a:ext cx="5143500" cy="4857750"/>
          </a:xfrm>
          <a:prstGeom prst="roundRect">
            <a:avLst/>
          </a:prstGeom>
          <a:noFill/>
          <a:ln w="53975">
            <a:solidFill>
              <a:srgbClr val="FF0000">
                <a:alpha val="80000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27" name="图片 27" descr="group_sunston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0963" y="258763"/>
            <a:ext cx="214312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" name="AutoShape 14"/>
          <p:cNvCxnSpPr>
            <a:cxnSpLocks noChangeShapeType="1"/>
          </p:cNvCxnSpPr>
          <p:nvPr/>
        </p:nvCxnSpPr>
        <p:spPr bwMode="auto">
          <a:xfrm rot="5400000" flipH="1">
            <a:off x="3417888" y="841375"/>
            <a:ext cx="1568450" cy="14033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9" name="TextBox 29"/>
          <p:cNvSpPr txBox="1">
            <a:spLocks noChangeArrowheads="1"/>
          </p:cNvSpPr>
          <p:nvPr/>
        </p:nvSpPr>
        <p:spPr bwMode="auto">
          <a:xfrm>
            <a:off x="3443288" y="296863"/>
            <a:ext cx="1643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/>
              <a:t>计算服务门户</a:t>
            </a:r>
          </a:p>
        </p:txBody>
      </p:sp>
      <p:pic>
        <p:nvPicPr>
          <p:cNvPr id="30" name="Picture 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988" y="1379538"/>
            <a:ext cx="1087437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1" name="AutoShape 14"/>
          <p:cNvCxnSpPr>
            <a:cxnSpLocks noChangeShapeType="1"/>
          </p:cNvCxnSpPr>
          <p:nvPr/>
        </p:nvCxnSpPr>
        <p:spPr bwMode="auto">
          <a:xfrm rot="10800000" flipV="1">
            <a:off x="1960563" y="2919413"/>
            <a:ext cx="3011487" cy="27178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2" name="TextBox 29"/>
          <p:cNvSpPr txBox="1">
            <a:spLocks noChangeArrowheads="1"/>
          </p:cNvSpPr>
          <p:nvPr/>
        </p:nvSpPr>
        <p:spPr bwMode="auto">
          <a:xfrm>
            <a:off x="1531938" y="1500188"/>
            <a:ext cx="1189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/>
              <a:t>云终端</a:t>
            </a:r>
          </a:p>
        </p:txBody>
      </p:sp>
      <p:sp>
        <p:nvSpPr>
          <p:cNvPr id="33" name="标题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658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云计算平台的进展情况</a:t>
            </a:r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>
          <a:xfrm>
            <a:off x="457200" y="1098550"/>
            <a:ext cx="8229600" cy="50323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000" dirty="0" smtClean="0"/>
              <a:t>已经部署</a:t>
            </a:r>
            <a:r>
              <a:rPr lang="en-US" altLang="zh-CN" sz="2000" dirty="0"/>
              <a:t>4</a:t>
            </a:r>
            <a:r>
              <a:rPr lang="zh-CN" altLang="en-US" sz="2000" dirty="0" smtClean="0"/>
              <a:t>个物理节点，</a:t>
            </a:r>
            <a:r>
              <a:rPr lang="en-US" altLang="zh-CN" sz="2000" dirty="0" smtClean="0"/>
              <a:t>32</a:t>
            </a:r>
            <a:r>
              <a:rPr lang="zh-CN" altLang="en-US" sz="2000" dirty="0" smtClean="0"/>
              <a:t>个虚拟机，提供的服务有：</a:t>
            </a:r>
            <a:r>
              <a:rPr lang="en-US" altLang="zh-CN" sz="2000" dirty="0" err="1" smtClean="0"/>
              <a:t>nagios</a:t>
            </a:r>
            <a:r>
              <a:rPr lang="zh-CN" altLang="en-US" sz="2000" dirty="0" smtClean="0"/>
              <a:t>服务、计算中心的工作周报、月报系统、</a:t>
            </a:r>
            <a:r>
              <a:rPr lang="en-US" altLang="zh-CN" sz="2000" dirty="0" err="1" smtClean="0"/>
              <a:t>CloudOffice</a:t>
            </a:r>
            <a:r>
              <a:rPr lang="zh-CN" altLang="en-US" sz="2000" dirty="0" smtClean="0"/>
              <a:t>、</a:t>
            </a:r>
            <a:r>
              <a:rPr lang="en-US" altLang="zh-CN" sz="2000" dirty="0" smtClean="0"/>
              <a:t>SDN</a:t>
            </a:r>
            <a:r>
              <a:rPr lang="zh-CN" altLang="en-US" sz="2000" dirty="0" smtClean="0"/>
              <a:t>服务等</a:t>
            </a:r>
            <a:endParaRPr lang="en-US" altLang="zh-CN" sz="2000" dirty="0" smtClean="0"/>
          </a:p>
          <a:p>
            <a:pPr lvl="1">
              <a:lnSpc>
                <a:spcPct val="150000"/>
              </a:lnSpc>
            </a:pPr>
            <a:r>
              <a:rPr lang="zh-CN" altLang="en-US" sz="1800" dirty="0" smtClean="0"/>
              <a:t>虚拟机管理软件： </a:t>
            </a:r>
            <a:r>
              <a:rPr lang="en-US" altLang="zh-CN" sz="1800" dirty="0" err="1" smtClean="0"/>
              <a:t>OpenStack</a:t>
            </a:r>
            <a:endParaRPr lang="en-US" altLang="zh-CN" sz="1800" dirty="0" smtClean="0"/>
          </a:p>
          <a:p>
            <a:pPr lvl="1">
              <a:lnSpc>
                <a:spcPct val="150000"/>
              </a:lnSpc>
            </a:pPr>
            <a:r>
              <a:rPr lang="zh-CN" altLang="en-US" sz="1800" dirty="0" smtClean="0"/>
              <a:t>虚拟机</a:t>
            </a:r>
            <a:r>
              <a:rPr lang="en-US" altLang="zh-CN" sz="1800" dirty="0" smtClean="0"/>
              <a:t>hypervisor 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KVM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/>
              <a:t>面向天体物理的云计算平台建设与研究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2000" dirty="0" err="1" smtClean="0"/>
              <a:t>CloudScheduler</a:t>
            </a:r>
            <a:r>
              <a:rPr lang="zh-CN" altLang="en-US" sz="2000" dirty="0" smtClean="0"/>
              <a:t>的设计开发，负责虚拟集群的调度</a:t>
            </a:r>
            <a:endParaRPr lang="en-US" altLang="zh-CN" sz="2000" dirty="0" smtClean="0"/>
          </a:p>
          <a:p>
            <a:pPr lvl="1">
              <a:lnSpc>
                <a:spcPct val="150000"/>
              </a:lnSpc>
            </a:pPr>
            <a:r>
              <a:rPr lang="zh-CN" altLang="en-US" sz="1600" dirty="0" smtClean="0"/>
              <a:t>与作业调度系统</a:t>
            </a:r>
            <a:r>
              <a:rPr lang="en-US" altLang="zh-CN" sz="1600" dirty="0" smtClean="0"/>
              <a:t>PBS</a:t>
            </a:r>
            <a:r>
              <a:rPr lang="zh-CN" altLang="en-US" sz="1600" dirty="0" smtClean="0"/>
              <a:t>结合，负责虚拟机的远程启动、停止、重启等操作</a:t>
            </a:r>
            <a:endParaRPr lang="en-US" altLang="zh-CN" sz="1600" dirty="0" smtClean="0"/>
          </a:p>
          <a:p>
            <a:pPr lvl="1">
              <a:lnSpc>
                <a:spcPct val="150000"/>
              </a:lnSpc>
            </a:pPr>
            <a:r>
              <a:rPr lang="zh-CN" altLang="en-US" sz="1600" dirty="0" smtClean="0"/>
              <a:t>每个虚拟机有生命周期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266085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zh-CN" smtClean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5912" y="0"/>
            <a:ext cx="8847786" cy="3903015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682" y="2626969"/>
            <a:ext cx="4181805" cy="335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 r="14550"/>
          <a:stretch>
            <a:fillRect/>
          </a:stretch>
        </p:blipFill>
        <p:spPr bwMode="auto">
          <a:xfrm>
            <a:off x="4605257" y="2620757"/>
            <a:ext cx="4358441" cy="3359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13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报告内容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7574"/>
            <a:ext cx="8229600" cy="459444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CN" altLang="en-US" dirty="0" smtClean="0">
                <a:ea typeface="楷体" pitchFamily="49" charset="-122"/>
              </a:rPr>
              <a:t>研究背景及意义</a:t>
            </a:r>
            <a:endParaRPr lang="en-US" altLang="zh-CN" dirty="0" smtClean="0">
              <a:ea typeface="楷体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KVM</a:t>
            </a:r>
            <a:r>
              <a:rPr lang="zh-CN" altLang="en-US" dirty="0" smtClean="0">
                <a:ea typeface="楷体" pitchFamily="49" charset="-122"/>
              </a:rPr>
              <a:t>虚拟机性能测试</a:t>
            </a:r>
            <a:endParaRPr lang="en-US" altLang="zh-CN" dirty="0" smtClean="0">
              <a:ea typeface="楷体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 smtClean="0">
                <a:ea typeface="楷体" pitchFamily="49" charset="-122"/>
              </a:rPr>
              <a:t>性能优化与结果</a:t>
            </a:r>
            <a:endParaRPr lang="en-US" altLang="zh-CN" dirty="0" smtClean="0">
              <a:ea typeface="楷体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KVM</a:t>
            </a:r>
            <a:r>
              <a:rPr lang="zh-CN" altLang="en-US" dirty="0"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虚拟机的应用</a:t>
            </a:r>
            <a:endParaRPr lang="en-US" altLang="zh-CN" dirty="0">
              <a:latin typeface="Times New Roman" panose="02020603050405020304" pitchFamily="18" charset="0"/>
              <a:ea typeface="楷体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 smtClean="0">
                <a:ea typeface="楷体" pitchFamily="49" charset="-122"/>
              </a:rPr>
              <a:t>小结</a:t>
            </a:r>
            <a:endParaRPr lang="zh-CN" altLang="en-US" dirty="0"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小结与展望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zh-CN" sz="2000" dirty="0" smtClean="0"/>
              <a:t>在客户机操作系统的</a:t>
            </a:r>
            <a:r>
              <a:rPr lang="en-US" altLang="zh-CN" sz="2000" dirty="0" smtClean="0"/>
              <a:t>VCPU</a:t>
            </a:r>
            <a:r>
              <a:rPr lang="zh-CN" altLang="zh-CN" sz="2000" dirty="0" smtClean="0"/>
              <a:t>与物理</a:t>
            </a:r>
            <a:r>
              <a:rPr lang="en-US" altLang="zh-CN" sz="2000" dirty="0" smtClean="0"/>
              <a:t>CPU</a:t>
            </a:r>
            <a:r>
              <a:rPr lang="zh-CN" altLang="zh-CN" sz="2000" dirty="0" smtClean="0"/>
              <a:t>绑定和关闭扩展页表选项时，</a:t>
            </a:r>
            <a:r>
              <a:rPr lang="en-US" altLang="zh-CN" sz="2000" dirty="0" smtClean="0"/>
              <a:t>KVM</a:t>
            </a:r>
            <a:r>
              <a:rPr lang="zh-CN" altLang="zh-CN" sz="2000" dirty="0" smtClean="0"/>
              <a:t>虚拟机的</a:t>
            </a:r>
            <a:r>
              <a:rPr lang="en-US" altLang="zh-CN" sz="2000" dirty="0" smtClean="0"/>
              <a:t>CPU</a:t>
            </a:r>
            <a:r>
              <a:rPr lang="zh-CN" altLang="zh-CN" sz="2000" dirty="0" smtClean="0"/>
              <a:t>性能最好，损失率约为</a:t>
            </a:r>
            <a:r>
              <a:rPr lang="en-US" altLang="zh-CN" sz="2000" dirty="0" smtClean="0"/>
              <a:t>3%</a:t>
            </a:r>
            <a:r>
              <a:rPr lang="zh-CN" altLang="zh-CN" sz="2000" dirty="0" smtClean="0"/>
              <a:t>，</a:t>
            </a:r>
            <a:r>
              <a:rPr lang="en-US" altLang="zh-CN" sz="2000" dirty="0" smtClean="0"/>
              <a:t>CPU</a:t>
            </a:r>
            <a:r>
              <a:rPr lang="zh-CN" altLang="zh-CN" sz="2000" dirty="0" smtClean="0"/>
              <a:t>计算能力与优化前相比，提高了</a:t>
            </a:r>
            <a:r>
              <a:rPr lang="en-US" altLang="zh-CN" sz="2000" dirty="0" smtClean="0"/>
              <a:t>%6~8%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/>
              <a:t>优化后的</a:t>
            </a:r>
            <a:r>
              <a:rPr lang="zh-CN" altLang="zh-CN" sz="2000" dirty="0" smtClean="0"/>
              <a:t>磁盘</a:t>
            </a:r>
            <a:r>
              <a:rPr lang="en-US" altLang="zh-CN" sz="2000" dirty="0" smtClean="0"/>
              <a:t>IO</a:t>
            </a:r>
            <a:r>
              <a:rPr lang="zh-CN" altLang="zh-CN" sz="2000" dirty="0" smtClean="0"/>
              <a:t>性能的提升不大，这与</a:t>
            </a:r>
            <a:r>
              <a:rPr lang="en-US" altLang="zh-CN" sz="2000" dirty="0" smtClean="0"/>
              <a:t>KVM</a:t>
            </a:r>
            <a:r>
              <a:rPr lang="zh-CN" altLang="zh-CN" sz="2000" dirty="0" smtClean="0"/>
              <a:t>虚拟机的</a:t>
            </a:r>
            <a:r>
              <a:rPr lang="en-US" altLang="zh-CN" sz="2000" dirty="0" smtClean="0"/>
              <a:t>IO</a:t>
            </a:r>
            <a:r>
              <a:rPr lang="zh-CN" altLang="zh-CN" sz="2000" dirty="0" smtClean="0"/>
              <a:t>虚拟化有关，需要进一步从</a:t>
            </a:r>
            <a:r>
              <a:rPr lang="en-US" altLang="zh-CN" sz="2000" dirty="0" smtClean="0"/>
              <a:t>KVM</a:t>
            </a:r>
            <a:r>
              <a:rPr lang="zh-CN" altLang="zh-CN" sz="2000" dirty="0" smtClean="0"/>
              <a:t>客户机操作系统源码分析与优化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zh-CN" altLang="zh-CN" sz="2000" dirty="0" smtClean="0">
                <a:solidFill>
                  <a:srgbClr val="FF0000"/>
                </a:solidFill>
              </a:rPr>
              <a:t>优化后的</a:t>
            </a:r>
            <a:r>
              <a:rPr lang="en-US" altLang="zh-CN" sz="2000" dirty="0" smtClean="0">
                <a:solidFill>
                  <a:srgbClr val="FF0000"/>
                </a:solidFill>
              </a:rPr>
              <a:t>KVM</a:t>
            </a:r>
            <a:r>
              <a:rPr lang="zh-CN" altLang="zh-CN" sz="2000" dirty="0" smtClean="0">
                <a:solidFill>
                  <a:srgbClr val="FF0000"/>
                </a:solidFill>
              </a:rPr>
              <a:t>虚拟机比较适合</a:t>
            </a:r>
            <a:r>
              <a:rPr lang="en-US" altLang="zh-CN" sz="2000" dirty="0" smtClean="0">
                <a:solidFill>
                  <a:srgbClr val="FF0000"/>
                </a:solidFill>
              </a:rPr>
              <a:t>CPU</a:t>
            </a:r>
            <a:r>
              <a:rPr lang="zh-CN" altLang="zh-CN" sz="2000" dirty="0" smtClean="0">
                <a:solidFill>
                  <a:srgbClr val="FF0000"/>
                </a:solidFill>
              </a:rPr>
              <a:t>密集型</a:t>
            </a:r>
            <a:r>
              <a:rPr lang="zh-CN" altLang="en-US" sz="2000" dirty="0" smtClean="0">
                <a:solidFill>
                  <a:srgbClr val="FF0000"/>
                </a:solidFill>
              </a:rPr>
              <a:t>和网络</a:t>
            </a:r>
            <a:r>
              <a:rPr lang="en-US" altLang="zh-CN" sz="2000" dirty="0" smtClean="0">
                <a:solidFill>
                  <a:srgbClr val="FF0000"/>
                </a:solidFill>
              </a:rPr>
              <a:t>IO</a:t>
            </a:r>
            <a:r>
              <a:rPr lang="zh-CN" altLang="en-US" sz="2000" dirty="0" smtClean="0">
                <a:solidFill>
                  <a:srgbClr val="FF0000"/>
                </a:solidFill>
              </a:rPr>
              <a:t>密集型</a:t>
            </a:r>
            <a:r>
              <a:rPr lang="zh-CN" altLang="zh-CN" sz="2000" dirty="0" smtClean="0">
                <a:solidFill>
                  <a:srgbClr val="FF0000"/>
                </a:solidFill>
              </a:rPr>
              <a:t>的应用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rgbClr val="FF0000"/>
                </a:solidFill>
              </a:rPr>
              <a:t>下一步对</a:t>
            </a:r>
            <a:r>
              <a:rPr lang="en-US" altLang="zh-CN" sz="2000" dirty="0" smtClean="0">
                <a:solidFill>
                  <a:srgbClr val="FF0000"/>
                </a:solidFill>
              </a:rPr>
              <a:t>YBJ</a:t>
            </a:r>
            <a:r>
              <a:rPr lang="zh-CN" altLang="en-US" sz="2000" dirty="0" smtClean="0">
                <a:solidFill>
                  <a:srgbClr val="FF0000"/>
                </a:solidFill>
              </a:rPr>
              <a:t>、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DaYaBay</a:t>
            </a:r>
            <a:r>
              <a:rPr lang="zh-CN" altLang="en-US" sz="2000" dirty="0" smtClean="0">
                <a:solidFill>
                  <a:srgbClr val="FF0000"/>
                </a:solidFill>
              </a:rPr>
              <a:t>、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Atalas</a:t>
            </a:r>
            <a:r>
              <a:rPr lang="zh-CN" altLang="en-US" sz="2000" dirty="0">
                <a:solidFill>
                  <a:srgbClr val="FF0000"/>
                </a:solidFill>
              </a:rPr>
              <a:t>作业</a:t>
            </a:r>
            <a:r>
              <a:rPr lang="zh-CN" altLang="en-US" sz="2000" dirty="0" smtClean="0">
                <a:solidFill>
                  <a:srgbClr val="FF0000"/>
                </a:solidFill>
              </a:rPr>
              <a:t>的测试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endParaRPr lang="en-US" altLang="zh-CN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600200"/>
            <a:ext cx="8229600" cy="45307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9400" smtClean="0"/>
              <a:t>谢谢大家！</a:t>
            </a:r>
          </a:p>
        </p:txBody>
      </p:sp>
    </p:spTree>
  </p:cSld>
  <p:clrMapOvr>
    <a:masterClrMapping/>
  </p:clrMapOvr>
  <p:transition advTm="728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集群环境及存在问题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1947" y="1334729"/>
            <a:ext cx="2934929" cy="4490883"/>
          </a:xfrm>
        </p:spPr>
        <p:txBody>
          <a:bodyPr/>
          <a:lstStyle/>
          <a:p>
            <a:r>
              <a:rPr lang="zh-CN" altLang="en-US" sz="2400" dirty="0" smtClean="0"/>
              <a:t>计算资源情况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共</a:t>
            </a:r>
            <a:r>
              <a:rPr lang="en-US" altLang="zh-CN" sz="2000" dirty="0" smtClean="0"/>
              <a:t>7288</a:t>
            </a:r>
            <a:r>
              <a:rPr lang="zh-CN" altLang="en-US" sz="2000" dirty="0" smtClean="0"/>
              <a:t>个核，</a:t>
            </a:r>
            <a:r>
              <a:rPr lang="en-US" altLang="zh-CN" sz="2000" dirty="0" smtClean="0"/>
              <a:t>BES</a:t>
            </a:r>
            <a:r>
              <a:rPr lang="zh-CN" altLang="en-US" sz="2000" dirty="0" smtClean="0"/>
              <a:t>应用占有</a:t>
            </a:r>
            <a:r>
              <a:rPr lang="en-US" altLang="zh-CN" sz="2000" dirty="0" smtClean="0"/>
              <a:t>4606</a:t>
            </a:r>
            <a:r>
              <a:rPr lang="zh-CN" altLang="en-US" sz="2000" dirty="0" smtClean="0"/>
              <a:t>核</a:t>
            </a:r>
            <a:endParaRPr lang="en-US" altLang="zh-CN" sz="2000" dirty="0" smtClean="0"/>
          </a:p>
          <a:p>
            <a:r>
              <a:rPr lang="zh-CN" altLang="en-US" sz="2400" dirty="0" smtClean="0"/>
              <a:t>存在问题</a:t>
            </a:r>
            <a:endParaRPr lang="en-US" altLang="zh-CN" sz="2400" dirty="0" smtClean="0"/>
          </a:p>
          <a:p>
            <a:pPr lvl="1"/>
            <a:r>
              <a:rPr lang="zh-CN" altLang="en-US" sz="2000" smtClean="0"/>
              <a:t>多应用抢占</a:t>
            </a:r>
            <a:endParaRPr lang="en-US" altLang="zh-CN" sz="2000" dirty="0" smtClean="0"/>
          </a:p>
          <a:p>
            <a:pPr lvl="1"/>
            <a:r>
              <a:rPr lang="zh-CN" altLang="en-US" sz="2000" dirty="0" smtClean="0"/>
              <a:t>资源利用率不高</a:t>
            </a:r>
            <a:endParaRPr lang="en-US" altLang="zh-CN" sz="2000" dirty="0" smtClean="0"/>
          </a:p>
          <a:p>
            <a:pPr lvl="1"/>
            <a:r>
              <a:rPr lang="zh-CN" altLang="en-US" sz="2000" dirty="0" smtClean="0"/>
              <a:t>资源共享性差</a:t>
            </a:r>
            <a:endParaRPr lang="en-US" altLang="zh-CN" sz="2000" dirty="0" smtClean="0"/>
          </a:p>
          <a:p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3705" y="1177720"/>
            <a:ext cx="5235831" cy="4869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计算集群虚拟化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1" y="1062318"/>
            <a:ext cx="4168588" cy="5068607"/>
          </a:xfrm>
        </p:spPr>
        <p:txBody>
          <a:bodyPr/>
          <a:lstStyle/>
          <a:p>
            <a:r>
              <a:rPr lang="zh-CN" altLang="en-US" sz="2000" dirty="0"/>
              <a:t>集群虚拟</a:t>
            </a:r>
            <a:r>
              <a:rPr lang="zh-CN" altLang="en-US" sz="2000" dirty="0" smtClean="0"/>
              <a:t>化带来的好处</a:t>
            </a:r>
            <a:endParaRPr lang="en-US" altLang="zh-CN" sz="2000" dirty="0" smtClean="0"/>
          </a:p>
          <a:p>
            <a:pPr lvl="1"/>
            <a:r>
              <a:rPr lang="zh-CN" altLang="en-US" sz="1800" dirty="0" smtClean="0"/>
              <a:t>提高资源利用率</a:t>
            </a:r>
            <a:endParaRPr lang="en-US" altLang="zh-CN" sz="1800" dirty="0" smtClean="0"/>
          </a:p>
          <a:p>
            <a:pPr lvl="1"/>
            <a:r>
              <a:rPr lang="zh-CN" altLang="en-US" sz="1800" dirty="0" smtClean="0"/>
              <a:t>提高资源调度效率</a:t>
            </a:r>
          </a:p>
          <a:p>
            <a:pPr lvl="1"/>
            <a:r>
              <a:rPr lang="zh-CN" altLang="en-US" sz="1800" dirty="0" smtClean="0"/>
              <a:t>简化管理</a:t>
            </a:r>
            <a:endParaRPr lang="zh-CN" altLang="en-US" sz="1600" dirty="0" smtClean="0"/>
          </a:p>
          <a:p>
            <a:pPr lvl="1"/>
            <a:r>
              <a:rPr lang="zh-CN" altLang="en-US" sz="1800" dirty="0" smtClean="0"/>
              <a:t>集中管理，提高数据安全性</a:t>
            </a:r>
          </a:p>
          <a:p>
            <a:pPr lvl="1"/>
            <a:r>
              <a:rPr lang="zh-CN" altLang="en-US" sz="1800" dirty="0" smtClean="0"/>
              <a:t>提高平台异构性，支持更多的应用</a:t>
            </a:r>
          </a:p>
          <a:p>
            <a:pPr lvl="1"/>
            <a:r>
              <a:rPr lang="zh-CN" altLang="en-US" sz="1800" dirty="0" smtClean="0"/>
              <a:t>绿色、节能</a:t>
            </a:r>
          </a:p>
          <a:p>
            <a:r>
              <a:rPr lang="zh-CN" altLang="en-US" sz="1800" dirty="0" smtClean="0"/>
              <a:t>基本方案：</a:t>
            </a:r>
            <a:r>
              <a:rPr lang="en-US" altLang="zh-CN" sz="1800" dirty="0" smtClean="0"/>
              <a:t>KVM</a:t>
            </a:r>
            <a:r>
              <a:rPr lang="zh-CN" altLang="en-US" sz="1800" dirty="0" smtClean="0"/>
              <a:t>虚拟机</a:t>
            </a:r>
            <a:r>
              <a:rPr lang="en-US" altLang="zh-CN" sz="1800" dirty="0" smtClean="0"/>
              <a:t>+</a:t>
            </a:r>
            <a:r>
              <a:rPr lang="en-US" altLang="zh-CN" sz="1800" dirty="0" err="1" smtClean="0"/>
              <a:t>OpenStack</a:t>
            </a:r>
            <a:endParaRPr lang="en-US" altLang="zh-CN" sz="1800" dirty="0"/>
          </a:p>
          <a:p>
            <a:r>
              <a:rPr lang="en-US" altLang="zh-CN" sz="1800" dirty="0" smtClean="0"/>
              <a:t>KVM</a:t>
            </a:r>
            <a:r>
              <a:rPr lang="zh-CN" altLang="zh-CN" sz="1800" dirty="0" smtClean="0"/>
              <a:t>基于</a:t>
            </a:r>
            <a:r>
              <a:rPr lang="en-US" altLang="zh-CN" sz="1800" dirty="0" smtClean="0"/>
              <a:t> Intel VT </a:t>
            </a:r>
            <a:r>
              <a:rPr lang="zh-CN" altLang="zh-CN" sz="1800" dirty="0" smtClean="0"/>
              <a:t>技术和</a:t>
            </a:r>
            <a:r>
              <a:rPr lang="en-US" altLang="zh-CN" sz="1800" dirty="0" smtClean="0"/>
              <a:t> AMD SVM </a:t>
            </a:r>
            <a:r>
              <a:rPr lang="zh-CN" altLang="zh-CN" sz="1800" dirty="0" smtClean="0"/>
              <a:t>技术的硬件辅助虚拟化方案，并结合</a:t>
            </a:r>
            <a:r>
              <a:rPr lang="en-US" altLang="zh-CN" sz="1800" dirty="0" smtClean="0"/>
              <a:t> QEMU </a:t>
            </a:r>
            <a:r>
              <a:rPr lang="zh-CN" altLang="zh-CN" sz="1800" dirty="0" smtClean="0"/>
              <a:t>模拟器实现设备的虚拟化</a:t>
            </a:r>
            <a:r>
              <a:rPr lang="zh-CN" altLang="en-US" sz="1800" dirty="0" smtClean="0"/>
              <a:t>，具有良好的性能</a:t>
            </a:r>
            <a:endParaRPr lang="en-US" altLang="zh-CN" sz="1800" dirty="0" smtClean="0"/>
          </a:p>
          <a:p>
            <a:r>
              <a:rPr lang="en-US" altLang="zh-CN" sz="1800" dirty="0" smtClean="0"/>
              <a:t>IO</a:t>
            </a:r>
            <a:r>
              <a:rPr lang="zh-CN" altLang="en-US" sz="1800" dirty="0" smtClean="0"/>
              <a:t>密集型应用下，开销和性能上有待提高</a:t>
            </a:r>
            <a:endParaRPr lang="en-US" altLang="zh-CN" sz="1800" dirty="0" smtClean="0"/>
          </a:p>
          <a:p>
            <a:r>
              <a:rPr lang="zh-CN" altLang="en-US" sz="1800" dirty="0" smtClean="0"/>
              <a:t>多核环境下，</a:t>
            </a:r>
            <a:r>
              <a:rPr lang="en-US" altLang="zh-CN" sz="1800" dirty="0" smtClean="0"/>
              <a:t>KVM</a:t>
            </a:r>
            <a:r>
              <a:rPr lang="zh-CN" altLang="en-US" sz="1800" dirty="0" smtClean="0"/>
              <a:t>的性能存在挑战</a:t>
            </a:r>
            <a:endParaRPr lang="en-US" altLang="zh-CN" sz="1800" dirty="0" smtClean="0"/>
          </a:p>
        </p:txBody>
      </p:sp>
      <p:pic>
        <p:nvPicPr>
          <p:cNvPr id="6145" name="图片 10" descr="图片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3752" y="1284193"/>
            <a:ext cx="48768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图片 11" descr="图片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8662" y="3492315"/>
            <a:ext cx="47815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KVM</a:t>
            </a:r>
            <a:r>
              <a:rPr lang="zh-CN" altLang="en-US" dirty="0" smtClean="0"/>
              <a:t>虚拟机的性能测试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KVM</a:t>
            </a:r>
            <a:r>
              <a:rPr lang="zh-CN" altLang="en-US" sz="2800" dirty="0" smtClean="0"/>
              <a:t>性能测试</a:t>
            </a:r>
            <a:endParaRPr lang="en-US" altLang="zh-CN" sz="2800" dirty="0" smtClean="0"/>
          </a:p>
          <a:p>
            <a:pPr lvl="1"/>
            <a:r>
              <a:rPr lang="en-US" altLang="zh-CN" sz="2400" dirty="0" smtClean="0"/>
              <a:t>CPU</a:t>
            </a:r>
          </a:p>
          <a:p>
            <a:pPr lvl="1"/>
            <a:r>
              <a:rPr lang="zh-CN" altLang="en-US" sz="2400" dirty="0" smtClean="0"/>
              <a:t>磁盘</a:t>
            </a:r>
            <a:r>
              <a:rPr lang="en-US" altLang="zh-CN" sz="2400" dirty="0" smtClean="0"/>
              <a:t>IO</a:t>
            </a:r>
          </a:p>
          <a:p>
            <a:pPr lvl="1"/>
            <a:r>
              <a:rPr lang="zh-CN" altLang="en-US" sz="2400" dirty="0" smtClean="0"/>
              <a:t>网络</a:t>
            </a:r>
            <a:r>
              <a:rPr lang="en-US" altLang="zh-CN" sz="2400" dirty="0" smtClean="0"/>
              <a:t>IO</a:t>
            </a:r>
          </a:p>
          <a:p>
            <a:r>
              <a:rPr lang="zh-CN" altLang="en-US" sz="2800" dirty="0" smtClean="0"/>
              <a:t>基准测试工具</a:t>
            </a:r>
            <a:endParaRPr lang="en-US" altLang="zh-CN" sz="2800" dirty="0" smtClean="0"/>
          </a:p>
          <a:p>
            <a:pPr lvl="1"/>
            <a:r>
              <a:rPr lang="en-US" altLang="zh-CN" sz="2400" dirty="0" smtClean="0"/>
              <a:t>CPU benchmarks: HEPSPEC06</a:t>
            </a:r>
          </a:p>
          <a:p>
            <a:pPr lvl="1"/>
            <a:r>
              <a:rPr lang="en-US" altLang="zh-CN" sz="2400" dirty="0" smtClean="0"/>
              <a:t>I/O benchmarks: IOZONE</a:t>
            </a:r>
          </a:p>
          <a:p>
            <a:pPr lvl="1"/>
            <a:r>
              <a:rPr lang="en-US" altLang="zh-CN" sz="2400" dirty="0" smtClean="0"/>
              <a:t>Network benchmarks: IPERF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CPU</a:t>
            </a:r>
            <a:r>
              <a:rPr lang="zh-CN" altLang="en-US" dirty="0" smtClean="0"/>
              <a:t>的基准测试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35024"/>
            <a:ext cx="4279392" cy="4672583"/>
          </a:xfrm>
        </p:spPr>
        <p:txBody>
          <a:bodyPr/>
          <a:lstStyle/>
          <a:p>
            <a:r>
              <a:rPr lang="zh-CN" altLang="zh-CN" sz="2000" dirty="0" smtClean="0"/>
              <a:t>测试环境</a:t>
            </a:r>
            <a:endParaRPr lang="en-US" altLang="zh-CN" sz="2000" dirty="0" smtClean="0"/>
          </a:p>
          <a:p>
            <a:pPr lvl="1"/>
            <a:r>
              <a:rPr lang="en-US" altLang="zh-CN" sz="1800" dirty="0" smtClean="0"/>
              <a:t>Intel(R) Xeon(R) CPU X5650</a:t>
            </a:r>
            <a:r>
              <a:rPr lang="zh-CN" altLang="zh-CN" sz="1800" dirty="0" smtClean="0"/>
              <a:t>（</a:t>
            </a:r>
            <a:r>
              <a:rPr lang="en-US" altLang="zh-CN" sz="1800" dirty="0" smtClean="0"/>
              <a:t>2.67GHz</a:t>
            </a:r>
            <a:r>
              <a:rPr lang="zh-CN" altLang="zh-CN" sz="1800" dirty="0" smtClean="0"/>
              <a:t>），</a:t>
            </a:r>
            <a:r>
              <a:rPr lang="en-US" altLang="zh-CN" sz="1800" dirty="0" smtClean="0"/>
              <a:t>8</a:t>
            </a:r>
            <a:r>
              <a:rPr lang="zh-CN" altLang="zh-CN" sz="1800" dirty="0" smtClean="0"/>
              <a:t>核，</a:t>
            </a:r>
            <a:r>
              <a:rPr lang="en-US" altLang="zh-CN" sz="1800" dirty="0" smtClean="0"/>
              <a:t>24GB</a:t>
            </a:r>
            <a:r>
              <a:rPr lang="zh-CN" altLang="zh-CN" sz="1800" dirty="0" smtClean="0"/>
              <a:t>内存</a:t>
            </a:r>
            <a:endParaRPr lang="en-US" altLang="zh-CN" sz="1800" dirty="0" smtClean="0"/>
          </a:p>
          <a:p>
            <a:pPr lvl="1"/>
            <a:r>
              <a:rPr lang="zh-CN" altLang="zh-CN" sz="1800" dirty="0" smtClean="0"/>
              <a:t>系统版本：</a:t>
            </a:r>
            <a:r>
              <a:rPr lang="en-US" altLang="zh-CN" sz="1800" dirty="0" smtClean="0"/>
              <a:t>SLC release 5.5 (Boron) 2.6.18-194.11.3.el5.cve20103081</a:t>
            </a:r>
            <a:r>
              <a:rPr lang="zh-CN" altLang="zh-CN" sz="1800" dirty="0" smtClean="0"/>
              <a:t>，</a:t>
            </a:r>
            <a:r>
              <a:rPr lang="en-US" altLang="zh-CN" sz="1800" dirty="0" smtClean="0"/>
              <a:t>64bit</a:t>
            </a:r>
          </a:p>
          <a:p>
            <a:pPr lvl="1"/>
            <a:r>
              <a:rPr lang="en-US" altLang="zh-CN" sz="1800" dirty="0" smtClean="0"/>
              <a:t>KVM-83</a:t>
            </a:r>
          </a:p>
          <a:p>
            <a:r>
              <a:rPr lang="zh-CN" altLang="en-US" sz="2000" dirty="0" smtClean="0"/>
              <a:t>测试工具</a:t>
            </a:r>
            <a:endParaRPr lang="en-US" altLang="zh-CN" sz="2000" dirty="0" smtClean="0"/>
          </a:p>
          <a:p>
            <a:pPr lvl="1"/>
            <a:r>
              <a:rPr lang="en-US" altLang="zh-CN" sz="1800" dirty="0" smtClean="0"/>
              <a:t>HEPSPEC06</a:t>
            </a:r>
          </a:p>
          <a:p>
            <a:r>
              <a:rPr lang="zh-CN" altLang="en-US" sz="2000" dirty="0" smtClean="0"/>
              <a:t>测试结果</a:t>
            </a:r>
            <a:endParaRPr lang="zh-CN" altLang="en-US" sz="2400" dirty="0" smtClean="0"/>
          </a:p>
          <a:p>
            <a:pPr lvl="1"/>
            <a:r>
              <a:rPr lang="en-US" altLang="zh-CN" sz="1600" dirty="0" smtClean="0"/>
              <a:t>KVM</a:t>
            </a:r>
            <a:r>
              <a:rPr lang="zh-CN" altLang="en-US" sz="1600" dirty="0" smtClean="0"/>
              <a:t>上</a:t>
            </a:r>
            <a:r>
              <a:rPr lang="zh-CN" altLang="zh-CN" sz="1600" dirty="0" smtClean="0"/>
              <a:t>平均大小为</a:t>
            </a:r>
            <a:r>
              <a:rPr lang="en-US" altLang="zh-CN" sz="1600" dirty="0" smtClean="0"/>
              <a:t>10.47</a:t>
            </a:r>
          </a:p>
          <a:p>
            <a:pPr lvl="1"/>
            <a:r>
              <a:rPr lang="zh-CN" altLang="zh-CN" sz="1600" dirty="0" smtClean="0"/>
              <a:t>物理机上为</a:t>
            </a:r>
            <a:r>
              <a:rPr lang="en-US" altLang="zh-CN" sz="1600" dirty="0" smtClean="0"/>
              <a:t>11.77</a:t>
            </a:r>
          </a:p>
          <a:p>
            <a:pPr lvl="1"/>
            <a:r>
              <a:rPr lang="en-US" altLang="zh-CN" sz="1600" dirty="0" smtClean="0">
                <a:solidFill>
                  <a:srgbClr val="FF0000"/>
                </a:solidFill>
              </a:rPr>
              <a:t>CPU</a:t>
            </a:r>
            <a:r>
              <a:rPr lang="zh-CN" altLang="en-US" sz="1600" dirty="0" smtClean="0">
                <a:solidFill>
                  <a:srgbClr val="FF0000"/>
                </a:solidFill>
              </a:rPr>
              <a:t>计算能力损失</a:t>
            </a:r>
            <a:r>
              <a:rPr lang="en-US" altLang="zh-CN" sz="1600" dirty="0" smtClean="0">
                <a:solidFill>
                  <a:srgbClr val="FF0000"/>
                </a:solidFill>
              </a:rPr>
              <a:t>~10%</a:t>
            </a:r>
            <a:endParaRPr lang="zh-CN" altLang="zh-CN" sz="1600" dirty="0" smtClean="0">
              <a:solidFill>
                <a:srgbClr val="FF0000"/>
              </a:solidFill>
            </a:endParaRPr>
          </a:p>
        </p:txBody>
      </p:sp>
      <p:pic>
        <p:nvPicPr>
          <p:cNvPr id="5" name="图片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1460" y="1602563"/>
            <a:ext cx="3061252" cy="3929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磁盘</a:t>
            </a:r>
            <a:r>
              <a:rPr lang="en-US" altLang="zh-CN" dirty="0" smtClean="0"/>
              <a:t>IO</a:t>
            </a:r>
            <a:r>
              <a:rPr lang="zh-CN" altLang="en-US" dirty="0" smtClean="0"/>
              <a:t>的性能测试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9304"/>
            <a:ext cx="3319272" cy="4841621"/>
          </a:xfrm>
        </p:spPr>
        <p:txBody>
          <a:bodyPr/>
          <a:lstStyle/>
          <a:p>
            <a:r>
              <a:rPr lang="zh-CN" altLang="zh-CN" sz="1600" dirty="0" smtClean="0"/>
              <a:t>测试环境</a:t>
            </a:r>
            <a:endParaRPr lang="en-US" altLang="zh-CN" sz="1600" dirty="0" smtClean="0"/>
          </a:p>
          <a:p>
            <a:pPr lvl="1"/>
            <a:r>
              <a:rPr lang="en-US" altLang="zh-CN" sz="1200" dirty="0" smtClean="0"/>
              <a:t>Intel(R) Xeon(R) CPU X5650</a:t>
            </a:r>
            <a:r>
              <a:rPr lang="zh-CN" altLang="zh-CN" sz="1200" dirty="0" smtClean="0"/>
              <a:t>（</a:t>
            </a:r>
            <a:r>
              <a:rPr lang="en-US" altLang="zh-CN" sz="1200" dirty="0" smtClean="0"/>
              <a:t>2.67GHz</a:t>
            </a:r>
            <a:r>
              <a:rPr lang="zh-CN" altLang="zh-CN" sz="1200" dirty="0" smtClean="0"/>
              <a:t>），</a:t>
            </a:r>
            <a:r>
              <a:rPr lang="en-US" altLang="zh-CN" sz="1200" dirty="0" smtClean="0"/>
              <a:t>8</a:t>
            </a:r>
            <a:r>
              <a:rPr lang="zh-CN" altLang="zh-CN" sz="1200" dirty="0" smtClean="0"/>
              <a:t>核，</a:t>
            </a:r>
            <a:r>
              <a:rPr lang="en-US" altLang="zh-CN" sz="1200" dirty="0" smtClean="0"/>
              <a:t>24GB</a:t>
            </a:r>
            <a:r>
              <a:rPr lang="zh-CN" altLang="zh-CN" sz="1200" dirty="0" smtClean="0"/>
              <a:t>内存</a:t>
            </a:r>
            <a:endParaRPr lang="en-US" altLang="zh-CN" sz="1200" dirty="0" smtClean="0"/>
          </a:p>
          <a:p>
            <a:pPr lvl="1"/>
            <a:r>
              <a:rPr lang="zh-CN" altLang="zh-CN" sz="1200" dirty="0" smtClean="0"/>
              <a:t>系统版本：</a:t>
            </a:r>
            <a:r>
              <a:rPr lang="en-US" altLang="zh-CN" sz="1200" dirty="0" smtClean="0"/>
              <a:t>SLC release 5.5 (Boron) 2.6.18-194.11.3.el5.cve20103081</a:t>
            </a:r>
            <a:r>
              <a:rPr lang="zh-CN" altLang="zh-CN" sz="1200" dirty="0" smtClean="0"/>
              <a:t>，</a:t>
            </a:r>
            <a:r>
              <a:rPr lang="en-US" altLang="zh-CN" sz="1200" dirty="0" smtClean="0"/>
              <a:t>64bit</a:t>
            </a:r>
          </a:p>
          <a:p>
            <a:pPr lvl="1"/>
            <a:r>
              <a:rPr lang="en-US" altLang="zh-CN" sz="1200" dirty="0" smtClean="0"/>
              <a:t>KVM-83</a:t>
            </a:r>
          </a:p>
          <a:p>
            <a:r>
              <a:rPr lang="zh-CN" altLang="en-US" sz="1600" dirty="0" smtClean="0"/>
              <a:t>测试方法</a:t>
            </a:r>
            <a:endParaRPr lang="en-US" altLang="zh-CN" sz="1600" dirty="0" smtClean="0"/>
          </a:p>
          <a:p>
            <a:pPr lvl="1"/>
            <a:r>
              <a:rPr lang="zh-CN" altLang="zh-CN" sz="1400" dirty="0" smtClean="0"/>
              <a:t>在物理机上运行</a:t>
            </a:r>
            <a:r>
              <a:rPr lang="en-US" altLang="zh-CN" sz="1400" dirty="0" smtClean="0"/>
              <a:t>8</a:t>
            </a:r>
            <a:r>
              <a:rPr lang="zh-CN" altLang="zh-CN" sz="1400" dirty="0" smtClean="0"/>
              <a:t>个虚拟机，每个虚拟机分配</a:t>
            </a:r>
            <a:r>
              <a:rPr lang="en-US" altLang="zh-CN" sz="1400" dirty="0" smtClean="0"/>
              <a:t>1</a:t>
            </a:r>
            <a:r>
              <a:rPr lang="zh-CN" altLang="zh-CN" sz="1400" dirty="0" smtClean="0"/>
              <a:t>个</a:t>
            </a:r>
            <a:r>
              <a:rPr lang="en-US" altLang="zh-CN" sz="1400" dirty="0" smtClean="0"/>
              <a:t>CPU</a:t>
            </a:r>
            <a:r>
              <a:rPr lang="zh-CN" altLang="zh-CN" sz="1400" dirty="0" smtClean="0"/>
              <a:t>，</a:t>
            </a:r>
            <a:r>
              <a:rPr lang="en-US" altLang="zh-CN" sz="1400" dirty="0" smtClean="0"/>
              <a:t>2GB</a:t>
            </a:r>
            <a:r>
              <a:rPr lang="zh-CN" altLang="zh-CN" sz="1400" dirty="0" smtClean="0"/>
              <a:t>内存，使用</a:t>
            </a:r>
            <a:r>
              <a:rPr lang="en-US" altLang="zh-CN" sz="1400" dirty="0" smtClean="0"/>
              <a:t>IOZONE</a:t>
            </a:r>
            <a:r>
              <a:rPr lang="zh-CN" altLang="zh-CN" sz="1400" dirty="0" smtClean="0"/>
              <a:t>同时在</a:t>
            </a:r>
            <a:r>
              <a:rPr lang="en-US" altLang="zh-CN" sz="1400" dirty="0" smtClean="0"/>
              <a:t>8</a:t>
            </a:r>
            <a:r>
              <a:rPr lang="zh-CN" altLang="zh-CN" sz="1400" dirty="0" smtClean="0"/>
              <a:t>个虚拟机上执行</a:t>
            </a:r>
            <a:endParaRPr lang="en-US" altLang="zh-CN" sz="1400" dirty="0" smtClean="0"/>
          </a:p>
          <a:p>
            <a:pPr lvl="1"/>
            <a:r>
              <a:rPr lang="zh-CN" altLang="zh-CN" sz="1400" dirty="0" smtClean="0"/>
              <a:t>在物理机上</a:t>
            </a:r>
            <a:r>
              <a:rPr lang="zh-CN" altLang="en-US" sz="1400" dirty="0" smtClean="0"/>
              <a:t>并行</a:t>
            </a:r>
            <a:r>
              <a:rPr lang="en-US" altLang="zh-CN" sz="1400" dirty="0" smtClean="0"/>
              <a:t>8</a:t>
            </a:r>
            <a:r>
              <a:rPr lang="zh-CN" altLang="zh-CN" sz="1400" dirty="0" smtClean="0"/>
              <a:t>个</a:t>
            </a:r>
            <a:r>
              <a:rPr lang="en-US" altLang="zh-CN" sz="1400" dirty="0" smtClean="0"/>
              <a:t>IOZONE</a:t>
            </a:r>
            <a:r>
              <a:rPr lang="zh-CN" altLang="zh-CN" sz="1400" dirty="0" smtClean="0"/>
              <a:t>的进程</a:t>
            </a:r>
            <a:endParaRPr lang="en-US" altLang="zh-CN" sz="1400" dirty="0" smtClean="0"/>
          </a:p>
          <a:p>
            <a:r>
              <a:rPr lang="zh-CN" altLang="en-US" sz="1600" dirty="0" smtClean="0"/>
              <a:t>测试工具</a:t>
            </a:r>
            <a:endParaRPr lang="en-US" altLang="zh-CN" sz="1600" dirty="0" smtClean="0"/>
          </a:p>
          <a:p>
            <a:pPr lvl="1"/>
            <a:r>
              <a:rPr lang="en-US" altLang="zh-CN" sz="1200" dirty="0" smtClean="0"/>
              <a:t>IOZONE</a:t>
            </a:r>
          </a:p>
          <a:p>
            <a:r>
              <a:rPr lang="zh-CN" altLang="en-US" sz="1600" dirty="0" smtClean="0"/>
              <a:t>结果分析</a:t>
            </a:r>
            <a:endParaRPr lang="en-US" altLang="zh-CN" sz="1600" dirty="0" smtClean="0"/>
          </a:p>
          <a:p>
            <a:pPr lvl="1"/>
            <a:r>
              <a:rPr lang="en-US" altLang="zh-CN" sz="1400" b="1" dirty="0" smtClean="0"/>
              <a:t>KVM</a:t>
            </a:r>
            <a:r>
              <a:rPr lang="zh-CN" altLang="zh-CN" sz="1400" b="1" dirty="0" smtClean="0"/>
              <a:t>虚拟机在磁盘</a:t>
            </a:r>
            <a:r>
              <a:rPr lang="en-US" altLang="zh-CN" sz="1400" b="1" dirty="0" smtClean="0"/>
              <a:t>IO</a:t>
            </a:r>
            <a:r>
              <a:rPr lang="zh-CN" altLang="zh-CN" sz="1400" b="1" dirty="0" smtClean="0"/>
              <a:t>上的性能损失比较大，</a:t>
            </a:r>
            <a:r>
              <a:rPr lang="zh-CN" altLang="zh-CN" sz="1400" b="1" dirty="0" smtClean="0">
                <a:solidFill>
                  <a:srgbClr val="FF0000"/>
                </a:solidFill>
              </a:rPr>
              <a:t>损失率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约为</a:t>
            </a:r>
            <a:r>
              <a:rPr lang="en-US" altLang="zh-CN" sz="1400" b="1" dirty="0" smtClean="0">
                <a:solidFill>
                  <a:srgbClr val="FF0000"/>
                </a:solidFill>
              </a:rPr>
              <a:t>12%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图表 3"/>
          <p:cNvGraphicFramePr/>
          <p:nvPr/>
        </p:nvGraphicFramePr>
        <p:xfrm>
          <a:off x="4056358" y="1161288"/>
          <a:ext cx="4648730" cy="2151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图表 4"/>
          <p:cNvGraphicFramePr/>
          <p:nvPr/>
        </p:nvGraphicFramePr>
        <p:xfrm>
          <a:off x="4087368" y="3465576"/>
          <a:ext cx="4690872" cy="2359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网络</a:t>
            </a:r>
            <a:r>
              <a:rPr lang="en-US" altLang="zh-CN" sz="3600" dirty="0" smtClean="0"/>
              <a:t>IO</a:t>
            </a:r>
            <a:r>
              <a:rPr lang="zh-CN" altLang="en-US" sz="3600" dirty="0" smtClean="0"/>
              <a:t>的性能测试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9768" y="1042416"/>
            <a:ext cx="8119872" cy="2889504"/>
          </a:xfrm>
        </p:spPr>
        <p:txBody>
          <a:bodyPr/>
          <a:lstStyle/>
          <a:p>
            <a:r>
              <a:rPr lang="zh-CN" altLang="zh-CN" sz="1400" dirty="0" smtClean="0"/>
              <a:t>测试环境</a:t>
            </a:r>
            <a:endParaRPr lang="en-US" altLang="zh-CN" sz="1400" dirty="0" smtClean="0"/>
          </a:p>
          <a:p>
            <a:pPr lvl="1"/>
            <a:r>
              <a:rPr lang="en-US" altLang="zh-CN" sz="1100" dirty="0" smtClean="0"/>
              <a:t>Intel(R) Xeon(R) CPU X5650</a:t>
            </a:r>
            <a:r>
              <a:rPr lang="zh-CN" altLang="zh-CN" sz="1100" dirty="0" smtClean="0"/>
              <a:t>（</a:t>
            </a:r>
            <a:r>
              <a:rPr lang="en-US" altLang="zh-CN" sz="1100" dirty="0" smtClean="0"/>
              <a:t>2.67GHz</a:t>
            </a:r>
            <a:r>
              <a:rPr lang="zh-CN" altLang="zh-CN" sz="1100" dirty="0" smtClean="0"/>
              <a:t>），</a:t>
            </a:r>
            <a:r>
              <a:rPr lang="en-US" altLang="zh-CN" sz="1100" dirty="0" smtClean="0"/>
              <a:t>8</a:t>
            </a:r>
            <a:r>
              <a:rPr lang="zh-CN" altLang="zh-CN" sz="1100" dirty="0" smtClean="0"/>
              <a:t>核，</a:t>
            </a:r>
            <a:r>
              <a:rPr lang="en-US" altLang="zh-CN" sz="1100" dirty="0" smtClean="0"/>
              <a:t>24GB</a:t>
            </a:r>
            <a:r>
              <a:rPr lang="zh-CN" altLang="zh-CN" sz="1100" dirty="0" smtClean="0"/>
              <a:t>内存</a:t>
            </a:r>
            <a:endParaRPr lang="en-US" altLang="zh-CN" sz="1100" dirty="0" smtClean="0"/>
          </a:p>
          <a:p>
            <a:pPr lvl="1"/>
            <a:r>
              <a:rPr lang="zh-CN" altLang="zh-CN" sz="1100" dirty="0" smtClean="0"/>
              <a:t>系统版本：</a:t>
            </a:r>
            <a:r>
              <a:rPr lang="en-US" altLang="zh-CN" sz="1100" dirty="0" smtClean="0"/>
              <a:t>SLC release 5.5 (Boron) 2.6.18-194.11.3.el5.cve20103081</a:t>
            </a:r>
            <a:r>
              <a:rPr lang="zh-CN" altLang="zh-CN" sz="1100" dirty="0" smtClean="0"/>
              <a:t>，</a:t>
            </a:r>
            <a:r>
              <a:rPr lang="en-US" altLang="zh-CN" sz="1100" dirty="0" smtClean="0"/>
              <a:t>64bit</a:t>
            </a:r>
          </a:p>
          <a:p>
            <a:pPr lvl="1"/>
            <a:r>
              <a:rPr lang="en-US" altLang="zh-CN" sz="1100" dirty="0" smtClean="0"/>
              <a:t>KVM-83</a:t>
            </a:r>
          </a:p>
          <a:p>
            <a:r>
              <a:rPr lang="zh-CN" altLang="en-US" sz="1400" dirty="0" smtClean="0"/>
              <a:t>测试方法</a:t>
            </a:r>
            <a:endParaRPr lang="en-US" altLang="zh-CN" sz="1400" dirty="0" smtClean="0"/>
          </a:p>
          <a:p>
            <a:pPr lvl="1"/>
            <a:r>
              <a:rPr lang="zh-CN" altLang="zh-CN" sz="1200" dirty="0" smtClean="0"/>
              <a:t>物理机上运行</a:t>
            </a:r>
            <a:r>
              <a:rPr lang="en-US" altLang="zh-CN" sz="1200" dirty="0" smtClean="0"/>
              <a:t>8</a:t>
            </a:r>
            <a:r>
              <a:rPr lang="zh-CN" altLang="zh-CN" sz="1200" dirty="0" smtClean="0"/>
              <a:t>个虚拟机</a:t>
            </a:r>
            <a:r>
              <a:rPr lang="zh-CN" altLang="en-US" sz="1200" dirty="0" smtClean="0"/>
              <a:t>（</a:t>
            </a:r>
            <a:r>
              <a:rPr lang="en-US" altLang="zh-CN" sz="1200" dirty="0" smtClean="0"/>
              <a:t>1</a:t>
            </a:r>
            <a:r>
              <a:rPr lang="zh-CN" altLang="zh-CN" sz="1200" dirty="0" smtClean="0"/>
              <a:t>个</a:t>
            </a:r>
            <a:r>
              <a:rPr lang="en-US" altLang="zh-CN" sz="1200" dirty="0" smtClean="0"/>
              <a:t>CPU</a:t>
            </a:r>
            <a:r>
              <a:rPr lang="zh-CN" altLang="zh-CN" sz="1200" dirty="0" smtClean="0"/>
              <a:t>，</a:t>
            </a:r>
            <a:r>
              <a:rPr lang="en-US" altLang="zh-CN" sz="1200" dirty="0" smtClean="0"/>
              <a:t>2GB</a:t>
            </a:r>
            <a:r>
              <a:rPr lang="zh-CN" altLang="zh-CN" sz="1200" dirty="0" smtClean="0"/>
              <a:t>内存</a:t>
            </a:r>
            <a:r>
              <a:rPr lang="zh-CN" altLang="en-US" sz="1200" dirty="0" smtClean="0"/>
              <a:t>）</a:t>
            </a:r>
            <a:r>
              <a:rPr lang="zh-CN" altLang="zh-CN" sz="1200" dirty="0" smtClean="0"/>
              <a:t>，在客户机上使用</a:t>
            </a:r>
            <a:r>
              <a:rPr lang="en-US" altLang="zh-CN" sz="1200" dirty="0" smtClean="0"/>
              <a:t>IPERF</a:t>
            </a:r>
            <a:r>
              <a:rPr lang="zh-CN" altLang="zh-CN" sz="1200" dirty="0" smtClean="0"/>
              <a:t>同时与</a:t>
            </a:r>
            <a:r>
              <a:rPr lang="en-US" altLang="zh-CN" sz="1200" dirty="0" smtClean="0"/>
              <a:t>8</a:t>
            </a:r>
            <a:r>
              <a:rPr lang="zh-CN" altLang="zh-CN" sz="1200" dirty="0" smtClean="0"/>
              <a:t>个虚拟机上建立</a:t>
            </a:r>
            <a:r>
              <a:rPr lang="zh-CN" altLang="en-US" sz="1200" dirty="0" smtClean="0"/>
              <a:t>测试</a:t>
            </a:r>
            <a:endParaRPr lang="en-US" altLang="zh-CN" sz="1200" dirty="0" smtClean="0"/>
          </a:p>
          <a:p>
            <a:pPr lvl="1"/>
            <a:r>
              <a:rPr lang="zh-CN" altLang="zh-CN" sz="1200" dirty="0" smtClean="0"/>
              <a:t>在客户机上起</a:t>
            </a:r>
            <a:r>
              <a:rPr lang="en-US" altLang="zh-CN" sz="1200" dirty="0" smtClean="0"/>
              <a:t>8</a:t>
            </a:r>
            <a:r>
              <a:rPr lang="zh-CN" altLang="zh-CN" sz="1200" dirty="0" smtClean="0"/>
              <a:t>个并行的线程连接物理机</a:t>
            </a:r>
            <a:r>
              <a:rPr lang="zh-CN" altLang="en-US" sz="1200" dirty="0" smtClean="0"/>
              <a:t>测试</a:t>
            </a:r>
            <a:endParaRPr lang="en-US" altLang="zh-CN" sz="1200" dirty="0" smtClean="0"/>
          </a:p>
          <a:p>
            <a:r>
              <a:rPr lang="zh-CN" altLang="en-US" sz="1400" dirty="0" smtClean="0"/>
              <a:t>测试工具</a:t>
            </a:r>
            <a:endParaRPr lang="en-US" altLang="zh-CN" sz="1400" dirty="0" smtClean="0"/>
          </a:p>
          <a:p>
            <a:pPr lvl="1"/>
            <a:r>
              <a:rPr lang="en-US" altLang="zh-CN" sz="1100" dirty="0" smtClean="0"/>
              <a:t>IPERF       “-p 11522 -w 458742 -t 60”</a:t>
            </a:r>
            <a:r>
              <a:rPr lang="zh-CN" altLang="zh-CN" sz="1100" dirty="0" smtClean="0"/>
              <a:t>，</a:t>
            </a:r>
            <a:r>
              <a:rPr lang="en-US" altLang="zh-CN" sz="1100" dirty="0" smtClean="0"/>
              <a:t>TCP</a:t>
            </a:r>
            <a:r>
              <a:rPr lang="zh-CN" altLang="zh-CN" sz="1100" dirty="0" smtClean="0"/>
              <a:t>窗口值为</a:t>
            </a:r>
            <a:r>
              <a:rPr lang="en-US" altLang="zh-CN" sz="1100" dirty="0" smtClean="0"/>
              <a:t>256KB</a:t>
            </a:r>
            <a:r>
              <a:rPr lang="zh-CN" altLang="zh-CN" sz="1100" dirty="0" smtClean="0"/>
              <a:t>，测试时间持续</a:t>
            </a:r>
            <a:r>
              <a:rPr lang="en-US" altLang="zh-CN" sz="1100" dirty="0" smtClean="0"/>
              <a:t>60</a:t>
            </a:r>
            <a:r>
              <a:rPr lang="zh-CN" altLang="zh-CN" sz="1100" dirty="0" smtClean="0"/>
              <a:t>秒</a:t>
            </a:r>
            <a:endParaRPr lang="en-US" altLang="zh-CN" sz="1100" dirty="0" smtClean="0"/>
          </a:p>
          <a:p>
            <a:r>
              <a:rPr lang="zh-CN" altLang="en-US" sz="1400" dirty="0" smtClean="0"/>
              <a:t>结果分析</a:t>
            </a:r>
            <a:endParaRPr lang="en-US" altLang="zh-CN" sz="1400" dirty="0" smtClean="0"/>
          </a:p>
          <a:p>
            <a:pPr lvl="1"/>
            <a:r>
              <a:rPr lang="en-US" altLang="zh-CN" sz="1200" b="1" dirty="0" smtClean="0"/>
              <a:t>KVM</a:t>
            </a:r>
            <a:r>
              <a:rPr lang="zh-CN" altLang="zh-CN" sz="1200" b="1" dirty="0" smtClean="0"/>
              <a:t>虚拟机的网络</a:t>
            </a:r>
            <a:r>
              <a:rPr lang="en-US" altLang="zh-CN" sz="1200" b="1" dirty="0" smtClean="0"/>
              <a:t>IO</a:t>
            </a:r>
            <a:r>
              <a:rPr lang="zh-CN" altLang="zh-CN" sz="1200" b="1" dirty="0" smtClean="0"/>
              <a:t>与物理机上的相差不多，</a:t>
            </a:r>
            <a:r>
              <a:rPr lang="zh-CN" altLang="zh-CN" sz="1200" b="1" dirty="0" smtClean="0">
                <a:solidFill>
                  <a:srgbClr val="FF0000"/>
                </a:solidFill>
              </a:rPr>
              <a:t>损失率约为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3%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图表 3"/>
          <p:cNvGraphicFramePr/>
          <p:nvPr/>
        </p:nvGraphicFramePr>
        <p:xfrm>
          <a:off x="2223582" y="3690597"/>
          <a:ext cx="5036754" cy="2335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smtClean="0"/>
              <a:t>KVM</a:t>
            </a:r>
            <a:r>
              <a:rPr lang="zh-CN" altLang="en-US" sz="4000" dirty="0" smtClean="0"/>
              <a:t>性能优化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8912" y="1280160"/>
            <a:ext cx="8229600" cy="3072383"/>
          </a:xfrm>
        </p:spPr>
        <p:txBody>
          <a:bodyPr/>
          <a:lstStyle/>
          <a:p>
            <a:pPr>
              <a:lnSpc>
                <a:spcPts val="2300"/>
              </a:lnSpc>
            </a:pPr>
            <a:r>
              <a:rPr lang="zh-CN" altLang="en-US" sz="1800" dirty="0" smtClean="0"/>
              <a:t>默认条件下</a:t>
            </a:r>
            <a:endParaRPr lang="en-US" altLang="zh-CN" sz="1800" dirty="0" smtClean="0"/>
          </a:p>
          <a:p>
            <a:pPr lvl="1">
              <a:lnSpc>
                <a:spcPts val="2300"/>
              </a:lnSpc>
            </a:pPr>
            <a:r>
              <a:rPr lang="en-US" altLang="zh-CN" sz="1400" dirty="0" smtClean="0"/>
              <a:t>KVM</a:t>
            </a:r>
            <a:r>
              <a:rPr lang="zh-CN" altLang="zh-CN" sz="1400" dirty="0" smtClean="0"/>
              <a:t>虚拟机的</a:t>
            </a:r>
            <a:r>
              <a:rPr lang="en-US" altLang="zh-CN" sz="1400" dirty="0" smtClean="0"/>
              <a:t>CPU</a:t>
            </a:r>
            <a:r>
              <a:rPr lang="zh-CN" altLang="zh-CN" sz="1400" dirty="0" smtClean="0"/>
              <a:t>和磁盘</a:t>
            </a:r>
            <a:r>
              <a:rPr lang="en-US" altLang="zh-CN" sz="1400" dirty="0" smtClean="0"/>
              <a:t>IO</a:t>
            </a:r>
            <a:r>
              <a:rPr lang="zh-CN" altLang="zh-CN" sz="1400" dirty="0" smtClean="0"/>
              <a:t>性能的损失率</a:t>
            </a:r>
            <a:r>
              <a:rPr lang="zh-CN" altLang="en-US" sz="1400" dirty="0" smtClean="0"/>
              <a:t>为</a:t>
            </a:r>
            <a:r>
              <a:rPr lang="en-US" altLang="zh-CN" sz="1400" dirty="0" smtClean="0">
                <a:solidFill>
                  <a:srgbClr val="FF0000"/>
                </a:solidFill>
              </a:rPr>
              <a:t>10%</a:t>
            </a:r>
            <a:r>
              <a:rPr lang="zh-CN" altLang="en-US" sz="1400" dirty="0" smtClean="0"/>
              <a:t>和</a:t>
            </a:r>
            <a:r>
              <a:rPr lang="en-US" altLang="zh-CN" sz="1400" dirty="0" smtClean="0">
                <a:solidFill>
                  <a:srgbClr val="FF0000"/>
                </a:solidFill>
              </a:rPr>
              <a:t>12%</a:t>
            </a:r>
          </a:p>
          <a:p>
            <a:pPr lvl="1">
              <a:lnSpc>
                <a:spcPts val="2300"/>
              </a:lnSpc>
            </a:pPr>
            <a:r>
              <a:rPr lang="zh-CN" altLang="zh-CN" sz="1400" dirty="0" smtClean="0"/>
              <a:t>网络</a:t>
            </a:r>
            <a:r>
              <a:rPr lang="en-US" altLang="zh-CN" sz="1400" dirty="0" smtClean="0"/>
              <a:t>IO</a:t>
            </a:r>
            <a:r>
              <a:rPr lang="zh-CN" altLang="en-US" sz="1400" dirty="0" smtClean="0"/>
              <a:t>的</a:t>
            </a:r>
            <a:r>
              <a:rPr lang="zh-CN" altLang="zh-CN" sz="1400" dirty="0" smtClean="0"/>
              <a:t>损失率在</a:t>
            </a:r>
            <a:r>
              <a:rPr lang="en-US" altLang="zh-CN" sz="1400" dirty="0" smtClean="0">
                <a:solidFill>
                  <a:srgbClr val="FF0000"/>
                </a:solidFill>
              </a:rPr>
              <a:t>3%</a:t>
            </a:r>
            <a:r>
              <a:rPr lang="zh-CN" altLang="zh-CN" sz="1400" dirty="0" smtClean="0"/>
              <a:t>左右</a:t>
            </a:r>
            <a:endParaRPr lang="en-US" altLang="zh-CN" sz="1400" dirty="0" smtClean="0"/>
          </a:p>
          <a:p>
            <a:pPr>
              <a:lnSpc>
                <a:spcPts val="2300"/>
              </a:lnSpc>
            </a:pPr>
            <a:r>
              <a:rPr lang="en-US" altLang="zh-CN" sz="1800" dirty="0" smtClean="0">
                <a:solidFill>
                  <a:srgbClr val="FF0000"/>
                </a:solidFill>
              </a:rPr>
              <a:t>CPU</a:t>
            </a:r>
            <a:r>
              <a:rPr lang="zh-CN" altLang="en-US" sz="1800" dirty="0" smtClean="0">
                <a:solidFill>
                  <a:srgbClr val="FF0000"/>
                </a:solidFill>
              </a:rPr>
              <a:t>亲和性</a:t>
            </a:r>
            <a:endParaRPr lang="en-US" altLang="zh-CN" sz="1800" dirty="0" smtClean="0">
              <a:solidFill>
                <a:srgbClr val="FF0000"/>
              </a:solidFill>
            </a:endParaRPr>
          </a:p>
          <a:p>
            <a:pPr lvl="1">
              <a:lnSpc>
                <a:spcPts val="2300"/>
              </a:lnSpc>
            </a:pPr>
            <a:r>
              <a:rPr lang="zh-CN" altLang="zh-CN" sz="1600" dirty="0" smtClean="0"/>
              <a:t>将进程绑定到特定的一个或多个</a:t>
            </a:r>
            <a:r>
              <a:rPr lang="en-US" altLang="zh-CN" sz="1600" dirty="0" smtClean="0"/>
              <a:t>CPU</a:t>
            </a:r>
            <a:r>
              <a:rPr lang="zh-CN" altLang="zh-CN" sz="1600" dirty="0" smtClean="0"/>
              <a:t>上去执行，而不允许调度到其他的</a:t>
            </a:r>
            <a:r>
              <a:rPr lang="en-US" altLang="zh-CN" sz="1600" dirty="0" smtClean="0"/>
              <a:t>CPU</a:t>
            </a:r>
            <a:r>
              <a:rPr lang="zh-CN" altLang="zh-CN" sz="1600" dirty="0" smtClean="0"/>
              <a:t>上</a:t>
            </a:r>
            <a:endParaRPr lang="en-US" altLang="zh-CN" sz="1600" dirty="0" smtClean="0"/>
          </a:p>
          <a:p>
            <a:pPr lvl="1">
              <a:lnSpc>
                <a:spcPts val="2300"/>
              </a:lnSpc>
            </a:pPr>
            <a:r>
              <a:rPr lang="zh-CN" altLang="zh-CN" sz="1600" dirty="0" smtClean="0"/>
              <a:t>减少进程在处理器间频繁迁移，使</a:t>
            </a:r>
            <a:r>
              <a:rPr lang="en-US" altLang="zh-CN" sz="1600" dirty="0" smtClean="0"/>
              <a:t>Cache</a:t>
            </a:r>
            <a:r>
              <a:rPr lang="zh-CN" altLang="zh-CN" sz="1600" dirty="0" smtClean="0"/>
              <a:t>的命中率得到提高，从而提高进程的性能</a:t>
            </a:r>
            <a:endParaRPr lang="en-US" altLang="zh-CN" sz="1600" dirty="0" smtClean="0"/>
          </a:p>
          <a:p>
            <a:pPr>
              <a:lnSpc>
                <a:spcPts val="2300"/>
              </a:lnSpc>
            </a:pPr>
            <a:r>
              <a:rPr lang="zh-CN" altLang="zh-CN" sz="1800" dirty="0" smtClean="0">
                <a:solidFill>
                  <a:srgbClr val="FF0000"/>
                </a:solidFill>
              </a:rPr>
              <a:t>扩展页表</a:t>
            </a:r>
            <a:r>
              <a:rPr lang="en-US" altLang="zh-CN" sz="1800" dirty="0" smtClean="0">
                <a:solidFill>
                  <a:srgbClr val="FF0000"/>
                </a:solidFill>
              </a:rPr>
              <a:t>EPT</a:t>
            </a:r>
            <a:r>
              <a:rPr lang="zh-CN" altLang="zh-CN" sz="1800" dirty="0" smtClean="0">
                <a:solidFill>
                  <a:srgbClr val="FF0000"/>
                </a:solidFill>
              </a:rPr>
              <a:t>（</a:t>
            </a:r>
            <a:r>
              <a:rPr lang="en-US" altLang="zh-CN" sz="1800" dirty="0" err="1" smtClean="0">
                <a:solidFill>
                  <a:srgbClr val="FF0000"/>
                </a:solidFill>
              </a:rPr>
              <a:t>Extented</a:t>
            </a:r>
            <a:r>
              <a:rPr lang="en-US" altLang="zh-CN" sz="1800" dirty="0" smtClean="0">
                <a:solidFill>
                  <a:srgbClr val="FF0000"/>
                </a:solidFill>
              </a:rPr>
              <a:t> Page Table</a:t>
            </a:r>
            <a:r>
              <a:rPr lang="zh-CN" altLang="en-US" sz="1800" dirty="0" smtClean="0">
                <a:solidFill>
                  <a:srgbClr val="FF0000"/>
                </a:solidFill>
              </a:rPr>
              <a:t>）</a:t>
            </a:r>
            <a:endParaRPr lang="en-US" altLang="zh-CN" sz="1800" dirty="0" smtClean="0">
              <a:solidFill>
                <a:srgbClr val="FF0000"/>
              </a:solidFill>
            </a:endParaRPr>
          </a:p>
          <a:p>
            <a:pPr lvl="1">
              <a:lnSpc>
                <a:spcPts val="2300"/>
              </a:lnSpc>
            </a:pPr>
            <a:r>
              <a:rPr lang="en-US" altLang="zh-CN" sz="1600" dirty="0" smtClean="0">
                <a:cs typeface="+mn-cs"/>
              </a:rPr>
              <a:t>EPT </a:t>
            </a:r>
            <a:r>
              <a:rPr lang="zh-CN" altLang="zh-CN" sz="1600" dirty="0" smtClean="0">
                <a:cs typeface="+mn-cs"/>
              </a:rPr>
              <a:t>是</a:t>
            </a:r>
            <a:r>
              <a:rPr lang="en-US" altLang="zh-CN" sz="1600" dirty="0" smtClean="0">
                <a:cs typeface="+mn-cs"/>
              </a:rPr>
              <a:t>Intel </a:t>
            </a:r>
            <a:r>
              <a:rPr lang="zh-CN" altLang="zh-CN" sz="1600" dirty="0" smtClean="0">
                <a:cs typeface="+mn-cs"/>
              </a:rPr>
              <a:t>在</a:t>
            </a:r>
            <a:r>
              <a:rPr lang="en-US" altLang="zh-CN" sz="1600" dirty="0" smtClean="0">
                <a:cs typeface="+mn-cs"/>
              </a:rPr>
              <a:t>VT-x</a:t>
            </a:r>
            <a:r>
              <a:rPr lang="zh-CN" altLang="zh-CN" sz="1600" dirty="0" smtClean="0">
                <a:cs typeface="+mn-cs"/>
              </a:rPr>
              <a:t>技术基础上增加的一种硬件辅助内存虚拟化技术</a:t>
            </a:r>
            <a:endParaRPr lang="en-US" altLang="zh-CN" sz="1600" dirty="0" smtClean="0">
              <a:cs typeface="+mn-cs"/>
            </a:endParaRPr>
          </a:p>
          <a:p>
            <a:pPr lvl="1">
              <a:lnSpc>
                <a:spcPts val="2300"/>
              </a:lnSpc>
            </a:pPr>
            <a:r>
              <a:rPr lang="zh-CN" altLang="en-US" sz="1600" dirty="0" smtClean="0">
                <a:cs typeface="+mn-cs"/>
              </a:rPr>
              <a:t>关闭</a:t>
            </a:r>
            <a:r>
              <a:rPr lang="en-US" altLang="zh-CN" sz="1600" dirty="0" smtClean="0">
                <a:cs typeface="+mn-cs"/>
              </a:rPr>
              <a:t>EPT</a:t>
            </a:r>
            <a:r>
              <a:rPr lang="zh-CN" altLang="en-US" sz="1600" dirty="0" smtClean="0">
                <a:cs typeface="+mn-cs"/>
              </a:rPr>
              <a:t>选项   </a:t>
            </a:r>
            <a:r>
              <a:rPr lang="en-US" altLang="zh-CN" sz="1600" dirty="0" err="1" smtClean="0">
                <a:cs typeface="+mn-cs"/>
              </a:rPr>
              <a:t>modprobe</a:t>
            </a:r>
            <a:r>
              <a:rPr lang="en-US" altLang="zh-CN" sz="1600" dirty="0" smtClean="0">
                <a:cs typeface="+mn-cs"/>
              </a:rPr>
              <a:t> </a:t>
            </a:r>
            <a:r>
              <a:rPr lang="en-US" altLang="zh-CN" sz="1600" dirty="0" err="1" smtClean="0">
                <a:cs typeface="+mn-cs"/>
              </a:rPr>
              <a:t>kvm-intel</a:t>
            </a:r>
            <a:r>
              <a:rPr lang="en-US" altLang="zh-CN" sz="1600" dirty="0" smtClean="0">
                <a:cs typeface="+mn-cs"/>
              </a:rPr>
              <a:t> </a:t>
            </a:r>
            <a:r>
              <a:rPr lang="en-US" altLang="zh-CN" sz="1600" dirty="0" err="1" smtClean="0">
                <a:cs typeface="+mn-cs"/>
              </a:rPr>
              <a:t>enable_ept</a:t>
            </a:r>
            <a:r>
              <a:rPr lang="en-US" altLang="zh-CN" sz="1600" dirty="0" smtClean="0">
                <a:cs typeface="+mn-cs"/>
              </a:rPr>
              <a:t>=0</a:t>
            </a:r>
          </a:p>
          <a:p>
            <a:pPr lvl="1"/>
            <a:endParaRPr lang="en-US" altLang="zh-CN" sz="1600" dirty="0" smtClean="0"/>
          </a:p>
          <a:p>
            <a:pPr lvl="1"/>
            <a:endParaRPr lang="en-US" altLang="zh-CN" sz="2000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697480" y="4489703"/>
          <a:ext cx="3858768" cy="1531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Visio" r:id="rId3" imgW="2932711" imgH="1161767" progId="Visio.Drawing.11">
                  <p:embed/>
                </p:oleObj>
              </mc:Choice>
              <mc:Fallback>
                <p:oleObj name="Visio" r:id="rId3" imgW="2932711" imgH="1161767" progId="Visio.Drawing.11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480" y="4489703"/>
                        <a:ext cx="3858768" cy="15310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4698</TotalTime>
  <Words>1412</Words>
  <Application>Microsoft Office PowerPoint</Application>
  <PresentationFormat>全屏显示(4:3)</PresentationFormat>
  <Paragraphs>224</Paragraphs>
  <Slides>21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楷体</vt:lpstr>
      <vt:lpstr>宋体</vt:lpstr>
      <vt:lpstr>Arial</vt:lpstr>
      <vt:lpstr>Garamond</vt:lpstr>
      <vt:lpstr>Times New Roman</vt:lpstr>
      <vt:lpstr>Wingdings</vt:lpstr>
      <vt:lpstr>Edge</vt:lpstr>
      <vt:lpstr>Visio</vt:lpstr>
      <vt:lpstr>  KVM虚拟机性能优化与应用</vt:lpstr>
      <vt:lpstr>报告内容</vt:lpstr>
      <vt:lpstr>集群环境及存在问题</vt:lpstr>
      <vt:lpstr>计算集群虚拟化</vt:lpstr>
      <vt:lpstr>KVM虚拟机的性能测试</vt:lpstr>
      <vt:lpstr>CPU的基准测试</vt:lpstr>
      <vt:lpstr>磁盘IO的性能测试</vt:lpstr>
      <vt:lpstr>网络IO的性能测试</vt:lpstr>
      <vt:lpstr>KVM性能优化</vt:lpstr>
      <vt:lpstr>优化结果</vt:lpstr>
      <vt:lpstr>优化后的CPU性能</vt:lpstr>
      <vt:lpstr>优化后的磁盘IO性能</vt:lpstr>
      <vt:lpstr>高能物理作业在KVM虚拟机的性能测试</vt:lpstr>
      <vt:lpstr>CMS实验</vt:lpstr>
      <vt:lpstr>BES实验</vt:lpstr>
      <vt:lpstr>BES实验</vt:lpstr>
      <vt:lpstr>PowerPoint 演示文稿</vt:lpstr>
      <vt:lpstr>云计算平台的进展情况</vt:lpstr>
      <vt:lpstr>PowerPoint 演示文稿</vt:lpstr>
      <vt:lpstr>小结与展望</vt:lpstr>
      <vt:lpstr>PowerPoint 演示文稿</vt:lpstr>
    </vt:vector>
  </TitlesOfParts>
  <Company>IHEP-CC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Wang Lu</dc:creator>
  <cp:lastModifiedBy>HuangQiulan</cp:lastModifiedBy>
  <cp:revision>961</cp:revision>
  <dcterms:created xsi:type="dcterms:W3CDTF">2010-07-04T07:55:47Z</dcterms:created>
  <dcterms:modified xsi:type="dcterms:W3CDTF">2013-07-09T15:01:55Z</dcterms:modified>
</cp:coreProperties>
</file>