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1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  <p:sldMasterId id="2147483710" r:id="rId5"/>
    <p:sldMasterId id="2147483722" r:id="rId6"/>
    <p:sldMasterId id="2147483735" r:id="rId7"/>
    <p:sldMasterId id="2147483750" r:id="rId8"/>
    <p:sldMasterId id="2147483762" r:id="rId9"/>
    <p:sldMasterId id="2147483774" r:id="rId10"/>
    <p:sldMasterId id="2147483786" r:id="rId11"/>
    <p:sldMasterId id="2147483798" r:id="rId12"/>
  </p:sldMasterIdLst>
  <p:notesMasterIdLst>
    <p:notesMasterId r:id="rId54"/>
  </p:notesMasterIdLst>
  <p:sldIdLst>
    <p:sldId id="256" r:id="rId13"/>
    <p:sldId id="257" r:id="rId14"/>
    <p:sldId id="258" r:id="rId15"/>
    <p:sldId id="260" r:id="rId16"/>
    <p:sldId id="259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  <p:sldId id="277" r:id="rId32"/>
    <p:sldId id="278" r:id="rId33"/>
    <p:sldId id="279" r:id="rId34"/>
    <p:sldId id="296" r:id="rId35"/>
    <p:sldId id="281" r:id="rId36"/>
    <p:sldId id="297" r:id="rId37"/>
    <p:sldId id="298" r:id="rId38"/>
    <p:sldId id="284" r:id="rId39"/>
    <p:sldId id="285" r:id="rId40"/>
    <p:sldId id="286" r:id="rId41"/>
    <p:sldId id="287" r:id="rId42"/>
    <p:sldId id="288" r:id="rId43"/>
    <p:sldId id="299" r:id="rId44"/>
    <p:sldId id="300" r:id="rId45"/>
    <p:sldId id="301" r:id="rId46"/>
    <p:sldId id="302" r:id="rId47"/>
    <p:sldId id="303" r:id="rId48"/>
    <p:sldId id="304" r:id="rId49"/>
    <p:sldId id="292" r:id="rId50"/>
    <p:sldId id="293" r:id="rId51"/>
    <p:sldId id="305" r:id="rId52"/>
    <p:sldId id="295" r:id="rId5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6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8EDE1-B57D-F348-AC15-8D9122DD61EB}" type="datetimeFigureOut">
              <a:rPr kumimoji="1" lang="zh-CN" altLang="en-US" smtClean="0"/>
              <a:t>2013/9/13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78935-A22F-3A46-B95C-F323E2B7CD6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7020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782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</a:rPr>
              <a:pPr/>
              <a:t>28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371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</a:rPr>
              <a:pPr/>
              <a:t>29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94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</a:rPr>
              <a:pPr/>
              <a:t>30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8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</a:rPr>
              <a:pPr/>
              <a:t>31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999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86C4B7-F7CE-474D-A7F0-92C6F97ABEDE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0320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46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281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51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55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05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75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730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8888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DDC58-D316-4186-816F-C5B9E6AE0DD5}" type="slidenum">
              <a:rPr lang="en-GB" smtClean="0">
                <a:solidFill>
                  <a:prstClr val="black"/>
                </a:solidFill>
              </a:rPr>
              <a:pPr/>
              <a:t>27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08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31EB1-11C3-9048-AE7F-803B669A2F3A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918D8-AB4A-6943-BDAE-7764C99701A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890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A104F-3E57-6249-AE28-833F0D18DF25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F2886-CE03-8B46-B385-A6EB44A18EE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820096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07-E28E-46B8-B831-23BFBB4A9A7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265157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5749-55C8-4D05-875A-CE73FF36C7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9888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9957-FCB5-475A-BCD0-CCE1E5F7CA3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24249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D793-EAFD-4167-8033-E0183A642BC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3501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95F3-C11A-450A-9D48-ED990B05C0E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385997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EAB0-C870-494B-8B7D-A59C9C1C13B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4624"/>
            <a:ext cx="1804214" cy="1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68994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7283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172E-9BA6-4268-85DA-2D69489D597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2098"/>
            <a:ext cx="1372166" cy="1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008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A0E3-3F93-4077-AA05-02C4AD165A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481050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89B-B0C3-496E-B0BA-F7DFE769E34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45883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1BB-10AF-4E14-8CE3-A537A681BD2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021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D69C8-8D17-9E4E-A3FA-E5DA7BA2D764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3335-D25C-C84A-8D00-C9E39681D47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829767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CE06-E0CF-4363-B376-7997339AE5A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72742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07-E28E-46B8-B831-23BFBB4A9A7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472230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5749-55C8-4D05-875A-CE73FF36C7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0994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9957-FCB5-475A-BCD0-CCE1E5F7CA3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05605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D793-EAFD-4167-8033-E0183A642BC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02800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95F3-C11A-450A-9D48-ED990B05C0E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15504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EAB0-C870-494B-8B7D-A59C9C1C13B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4624"/>
            <a:ext cx="1804214" cy="1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9803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7283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172E-9BA6-4268-85DA-2D69489D597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2098"/>
            <a:ext cx="1372166" cy="1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49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A0E3-3F93-4077-AA05-02C4AD165A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2903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89B-B0C3-496E-B0BA-F7DFE769E34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1690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601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1BB-10AF-4E14-8CE3-A537A681BD2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6168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CE06-E0CF-4363-B376-7997339AE5A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8805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07-E28E-46B8-B831-23BFBB4A9A7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9840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5749-55C8-4D05-875A-CE73FF36C7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80367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9957-FCB5-475A-BCD0-CCE1E5F7CA3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276944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D793-EAFD-4167-8033-E0183A642BC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17010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95F3-C11A-450A-9D48-ED990B05C0E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35825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EAB0-C870-494B-8B7D-A59C9C1C13B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4624"/>
            <a:ext cx="1804214" cy="1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6699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7283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172E-9BA6-4268-85DA-2D69489D597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2098"/>
            <a:ext cx="1372166" cy="1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23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A0E3-3F93-4077-AA05-02C4AD165A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65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64472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89B-B0C3-496E-B0BA-F7DFE769E34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39117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1BB-10AF-4E14-8CE3-A537A681BD2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306963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CE06-E0CF-4363-B376-7997339AE5A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020769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07-E28E-46B8-B831-23BFBB4A9A7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2203055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5749-55C8-4D05-875A-CE73FF36C7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2225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9957-FCB5-475A-BCD0-CCE1E5F7CA3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5382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D793-EAFD-4167-8033-E0183A642BC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8492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95F3-C11A-450A-9D48-ED990B05C0E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2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9477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154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869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85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145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5067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9732D-2731-6947-B69A-BF88AFE61F06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1E19-A0A3-2B41-B7C8-C15FB20DBD7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725477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687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5019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7092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EAEAEA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1783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858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066800"/>
            <a:ext cx="6858000" cy="5181600"/>
          </a:xfrm>
        </p:spPr>
        <p:txBody>
          <a:bodyPr/>
          <a:lstStyle>
            <a:lvl3pPr>
              <a:buClr>
                <a:schemeClr val="accent4">
                  <a:lumMod val="20000"/>
                  <a:lumOff val="80000"/>
                </a:schemeClr>
              </a:buClr>
              <a:buSzPct val="25000"/>
              <a:buFont typeface="Wingdings" pitchFamily="2" charset="2"/>
              <a:buChar char="q"/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xfrm>
            <a:off x="762000" y="6324600"/>
            <a:ext cx="6248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Stuart Henderson, Project X </a:t>
            </a:r>
            <a:r>
              <a:rPr lang="en-US" dirty="0" err="1" smtClean="0"/>
              <a:t>MuSR</a:t>
            </a:r>
            <a:r>
              <a:rPr lang="en-US" dirty="0" smtClean="0"/>
              <a:t> Forum   October 17, 2012</a:t>
            </a:r>
            <a:endParaRPr 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152400" y="6324600"/>
            <a:ext cx="533400" cy="361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1C9121-044D-47E8-87E9-7D343DF06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57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6B174-2512-4EB2-9644-A07271A49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87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F46A8-FD07-46E5-AE5A-70CC02519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421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3B4C0-2146-4422-B95F-2DF7FDA8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76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A97B7-8AF9-4904-B4B5-EE14A07C5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88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B50BF-57BE-4EFC-8B79-AAF1FFE92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AC6C7-1111-004F-9A1C-5F9F7949FE51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E1D8-1560-7C48-AE5B-C885CC9DCAB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756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93FC5-743D-4EEE-ADFC-C8C4F3FFB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960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AA1A3-A743-4682-955B-17ACA2427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15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69D44-4044-4A11-9686-F95008F5A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396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Your Name, Fermilab - DOE Proton Accel. based Physics Review   June 8-12, 2009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4B869-81A0-4C18-8BC3-0C4263A4D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21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0"/>
            <a:ext cx="7370763" cy="647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3810000" cy="552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4FCA1-8E9E-4AB0-B29E-301DE2C0B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8614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0895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5867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9373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1180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13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473F4-AF05-2F42-80FA-42161771DEAC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380-C30C-5548-A782-2453EE50F10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83482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24060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46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33300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1946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6823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6814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631EB1-11C3-9048-AE7F-803B669A2F3A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918D8-AB4A-6943-BDAE-7764C99701A5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15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9732D-2731-6947-B69A-BF88AFE61F06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A61E19-A0A3-2B41-B7C8-C15FB20DBD7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18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CAC6C7-1111-004F-9A1C-5F9F7949FE51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CE1D8-1560-7C48-AE5B-C885CC9DCAB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36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2473F4-AF05-2F42-80FA-42161771DEAC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380-C30C-5548-A782-2453EE50F10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13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5DEA-7AF0-A44F-98CF-6D99A3B6B39F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1C01-4DD1-3446-B924-9DFBD4A8E08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03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0F5DEA-7AF0-A44F-98CF-6D99A3B6B39F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501C01-4DD1-3446-B924-9DFBD4A8E08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419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D9B1-A6FA-834E-85D7-1AA4B32E1F89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67571-1D3A-1A40-9CCA-F2B18EC18667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572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DD2B8-C2D5-314E-B039-C46795CD84D2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DEEA-6CD3-8F4C-AF18-70ADDC6CC4C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379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2127-C71B-1649-B53E-31A95D4520C1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8C661-00E1-6C4B-96FB-8901F09D6D1B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5475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4AC15-0B1F-4E4E-8518-C206DEE0B6B3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63411-5073-FA42-93D8-55141F3655B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5701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A104F-3E57-6249-AE28-833F0D18DF25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0F2886-CE03-8B46-B385-A6EB44A18EE4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6298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DD69C8-8D17-9E4E-A3FA-E5DA7BA2D764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A23335-D25C-C84A-8D00-C9E39681D47E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428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5892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0007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14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D9B1-A6FA-834E-85D7-1AA4B32E1F89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D67571-1D3A-1A40-9CCA-F2B18EC18667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5075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43922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58909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66853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162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953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228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161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017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D8487-8710-46A3-9426-7846F447D52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06816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2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DD2B8-C2D5-314E-B039-C46795CD84D2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BDEEA-6CD3-8F4C-AF18-70ADDC6CC4C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811131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788798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fld id="{7FC013A1-680C-4B56-BEAB-40F1916C27D5}" type="datetime1">
              <a:rPr lang="en-GB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7CEC-7426-473D-BB9A-C0489BA294D7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8093598" y="152401"/>
            <a:ext cx="821802" cy="762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18518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8186D-3DE1-4A96-9BCE-E780AE522C89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9453E-1DE5-426C-B922-979B5BCB3A31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722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FA98F-3183-4644-8506-B9AA8497F89E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2F5BE-86E4-4E9A-A8FB-7367990F2C5C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2706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14400"/>
            <a:ext cx="4229100" cy="5378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74020-CC3C-4E05-8BE9-0BEC7F1AB2ED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A4C39-1342-4DBF-BA2D-862D2705C813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12795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104A-C4FE-4AA5-B547-F2F9B8DF8E72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E0F29-8CEC-48E4-9081-B3B24D9ED4CA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7610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CF54-A0CD-4314-933C-8828B4262CDB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463A4-1425-4350-AC63-E9ADFA407B67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2767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46F17-BDFC-4DB5-ACBF-20117C79144C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E0678-3149-443B-8A5D-85EC3119747D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919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050A0-721D-4EC9-90D0-A5C397450646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EB195-D2B7-4D0A-8B1C-749C5BCD3FE8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109021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 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CFEDE-3B44-4F0A-9B22-90461C7CCD6A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D6649-B869-482D-9FB7-E5CAAFB5D891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407620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FCDAA-AB7B-45B5-A740-E3139A24EE78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CCB8F-D0CD-49E5-88AB-A8F3F4C00268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2905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F2127-C71B-1649-B53E-31A95D4520C1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B8C661-00E1-6C4B-96FB-8901F09D6D1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573381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152400"/>
            <a:ext cx="2152650" cy="6140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305550" cy="6140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6F38F-C467-4A6A-B37E-939A19BB853C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DD7CF-BEDA-4913-816E-1F120F320F8E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259311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C8F77-5E84-479E-BB6F-6F27934F9FB1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4971-6174-4D10-B2A6-1EA49BB7016B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313928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52400"/>
            <a:ext cx="782161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14400"/>
            <a:ext cx="4229100" cy="5378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14400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679825"/>
            <a:ext cx="4229100" cy="2613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3DB52-1600-4EB4-BAD9-4C2378FC87AD}" type="datetime1">
              <a:rPr lang="en-GB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13/09/2013</a:t>
            </a:fld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Corbel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96AA-51BA-4786-A951-9D5ECE8ABD0C}" type="slidenum">
              <a:rPr lang="en-US" altLang="en-US">
                <a:solidFill>
                  <a:srgbClr val="000000"/>
                </a:solidFill>
                <a:latin typeface="Corbel"/>
              </a:rPr>
              <a:pPr>
                <a:defRPr/>
              </a:pPr>
              <a:t>‹#›</a:t>
            </a:fld>
            <a:r>
              <a:rPr lang="en-US" altLang="en-US">
                <a:solidFill>
                  <a:srgbClr val="000000"/>
                </a:solidFill>
                <a:latin typeface="Corbel"/>
              </a:rPr>
              <a:t>/27</a:t>
            </a:r>
          </a:p>
        </p:txBody>
      </p:sp>
    </p:spTree>
    <p:extLst>
      <p:ext uri="{BB962C8B-B14F-4D97-AF65-F5344CB8AC3E}">
        <p14:creationId xmlns:p14="http://schemas.microsoft.com/office/powerpoint/2010/main" val="6973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EAB0-C870-494B-8B7D-A59C9C1C13B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4624"/>
            <a:ext cx="1804214" cy="1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975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7283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172E-9BA6-4268-85DA-2D69489D597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2098"/>
            <a:ext cx="1372166" cy="1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05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A0E3-3F93-4077-AA05-02C4AD165A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84109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89B-B0C3-496E-B0BA-F7DFE769E34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13087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1BB-10AF-4E14-8CE3-A537A681BD2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6536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CE06-E0CF-4363-B376-7997339AE5A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668080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9E607-E28E-46B8-B831-23BFBB4A9A72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037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将图片拖动到占位符，或单击添加图标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4AC15-0B1F-4E4E-8518-C206DEE0B6B3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363411-5073-FA42-93D8-55141F3655B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295479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5749-55C8-4D05-875A-CE73FF36C7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905717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9957-FCB5-475A-BCD0-CCE1E5F7CA3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07917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0D793-EAFD-4167-8033-E0183A642BCF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7964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95F3-C11A-450A-9D48-ED990B05C0E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711734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EAB0-C870-494B-8B7D-A59C9C1C13B9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44624"/>
            <a:ext cx="1804214" cy="180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2672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25760"/>
            <a:ext cx="7283152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D172E-9BA6-4268-85DA-2D69489D5974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32098"/>
            <a:ext cx="1372166" cy="1372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64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2A0E3-3F93-4077-AA05-02C4AD165A16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8760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889B-B0C3-496E-B0BA-F7DFE769E34D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32264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071BB-10AF-4E14-8CE3-A537A681BD2E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19896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0CE06-E0CF-4363-B376-7997339AE5A3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284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  <p:pic>
        <p:nvPicPr>
          <p:cNvPr id="7171" name="Picture 10" descr="symbol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fld id="{9C48A3C2-13A6-3D4C-8C49-D1911D5429B8}" type="datetimeFigureOut">
              <a:rPr lang="zh-CN" altLang="en-US"/>
              <a:pPr/>
              <a:t>2013/9/13</a:t>
            </a:fld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fld id="{A1622E53-BCDD-8544-B567-C7CEEE17C6AC}" type="slidenum">
              <a:rPr lang="zh-CN" altLang="en-US"/>
              <a:pPr/>
              <a:t>‹#›</a:t>
            </a:fld>
            <a:endParaRPr lang="en-US" altLang="zh-CN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532A4D-DFB0-454F-8503-07B04E7556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949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532A4D-DFB0-454F-8503-07B04E7556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32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532A4D-DFB0-454F-8503-07B04E7556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19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Fermi_Blue_subpage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9200" y="6400800"/>
            <a:ext cx="6248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ea typeface="+mn-ea"/>
                <a:cs typeface="+mn-cs"/>
              </a:rPr>
              <a:t>Your Name, Fermilab - DOE Proton Accel. based Physics Review   June 8-12, 2009</a:t>
            </a: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400800"/>
            <a:ext cx="5334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EB1761CB-7983-462B-BB06-C01934FD0D41}" type="slidenum">
              <a:rPr lang="en-US">
                <a:ea typeface="+mn-ea"/>
                <a:cs typeface="+mn-cs"/>
              </a:rPr>
              <a:pPr>
                <a:defRPr/>
              </a:pPr>
              <a:t>‹#›</a:t>
            </a:fld>
            <a:endParaRPr lang="en-US">
              <a:ea typeface="+mn-ea"/>
              <a:cs typeface="+mn-cs"/>
            </a:endParaRPr>
          </a:p>
        </p:txBody>
      </p:sp>
      <p:sp>
        <p:nvSpPr>
          <p:cNvPr id="1029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685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143000"/>
            <a:ext cx="6858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  <p:extLst>
      <p:ext uri="{BB962C8B-B14F-4D97-AF65-F5344CB8AC3E}">
        <p14:creationId xmlns:p14="http://schemas.microsoft.com/office/powerpoint/2010/main" val="258888020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62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pic>
        <p:nvPicPr>
          <p:cNvPr id="7171" name="Picture 10" descr="symbol1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994400"/>
            <a:ext cx="244157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7" descr="logo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fld id="{9C48A3C2-13A6-3D4C-8C49-D1911D5429B8}" type="datetimeFigureOut">
              <a:rPr lang="zh-CN" altLang="en-US">
                <a:solidFill>
                  <a:srgbClr val="000000"/>
                </a:solidFill>
              </a:rPr>
              <a:pPr/>
              <a:t>2013/9/13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charset="0"/>
                <a:ea typeface="仿宋_GB2312" charset="0"/>
                <a:cs typeface="仿宋_GB2312" charset="0"/>
              </a:defRPr>
            </a:lvl1pPr>
          </a:lstStyle>
          <a:p>
            <a:fld id="{A1622E53-BCDD-8544-B567-C7CEEE17C6AC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000000"/>
              </a:solidFill>
              <a:latin typeface="Calibri"/>
              <a:ea typeface="仿宋_GB2312"/>
            </a:endParaRPr>
          </a:p>
        </p:txBody>
      </p:sp>
    </p:spTree>
    <p:extLst>
      <p:ext uri="{BB962C8B-B14F-4D97-AF65-F5344CB8AC3E}">
        <p14:creationId xmlns:p14="http://schemas.microsoft.com/office/powerpoint/2010/main" val="56854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140AA7C-7BB1-404A-925B-7E83DA6985EF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CBECB-E6B9-4CF2-ABF0-89C6B79D862F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529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gradFill rotWithShape="0">
            <a:gsLst>
              <a:gs pos="0">
                <a:srgbClr val="EBF5FF"/>
              </a:gs>
              <a:gs pos="100000">
                <a:srgbClr val="7F96F9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square" lIns="92075" tIns="137160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14400"/>
            <a:ext cx="86106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21075" y="6557963"/>
            <a:ext cx="19050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hangingPunct="0">
              <a:defRPr/>
            </a:pPr>
            <a:fld id="{EE8DA35E-3B28-42A3-B0D6-11B70ED99CAA}" type="datetime1">
              <a:rPr kumimoji="1" lang="en-GB" altLang="en-US" smtClean="0">
                <a:solidFill>
                  <a:srgbClr val="000000"/>
                </a:solidFill>
                <a:ea typeface="+mn-ea"/>
                <a:cs typeface="+mn-cs"/>
              </a:rPr>
              <a:pPr eaLnBrk="0" hangingPunct="0">
                <a:defRPr/>
              </a:pPr>
              <a:t>13/09/2013</a:t>
            </a:fld>
            <a:endParaRPr kumimoji="1"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67463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eaLnBrk="0" hangingPunct="0">
              <a:defRPr/>
            </a:pPr>
            <a:endParaRPr kumimoji="1" lang="en-US" altLang="en-US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eaLnBrk="0" hangingPunct="0">
              <a:defRPr/>
            </a:pPr>
            <a:fld id="{F4F9ECCC-5760-4339-B592-055385547EC6}" type="slidenum">
              <a:rPr kumimoji="1" lang="en-US" altLang="en-US">
                <a:solidFill>
                  <a:srgbClr val="000000"/>
                </a:solidFill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r>
              <a:rPr kumimoji="1" lang="en-US" altLang="en-US">
                <a:solidFill>
                  <a:srgbClr val="000000"/>
                </a:solidFill>
                <a:ea typeface="+mn-ea"/>
                <a:cs typeface="+mn-cs"/>
              </a:rPr>
              <a:t>/27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6324600"/>
            <a:ext cx="86106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kumimoji="1" lang="en-US" sz="2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73050" y="6343650"/>
            <a:ext cx="1073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200" dirty="0">
                <a:solidFill>
                  <a:srgbClr val="000000"/>
                </a:solidFill>
                <a:ea typeface="+mn-ea"/>
                <a:cs typeface="+mn-cs"/>
              </a:rPr>
              <a:t>Patrick Janot</a:t>
            </a:r>
          </a:p>
        </p:txBody>
      </p:sp>
    </p:spTree>
    <p:extLst>
      <p:ext uri="{BB962C8B-B14F-4D97-AF65-F5344CB8AC3E}">
        <p14:creationId xmlns:p14="http://schemas.microsoft.com/office/powerpoint/2010/main" val="242266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FG Deanna's Hand" pitchFamily="2" charset="0"/>
        </a:defRPr>
      </a:lvl5pPr>
      <a:lvl6pPr marL="4572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6pPr>
      <a:lvl7pPr marL="9144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7pPr>
      <a:lvl8pPr marL="13716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8pPr>
      <a:lvl9pPr marL="1828800" algn="ctr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kumimoji="1" sz="3200" b="1">
          <a:solidFill>
            <a:srgbClr val="003399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q"/>
        <a:defRPr kumimoji="1" sz="2400" b="1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60000"/>
        <a:buFont typeface="Zapf Dingbats" charset="2"/>
        <a:buChar char="u"/>
        <a:defRPr kumimoji="1" sz="2000" b="1">
          <a:solidFill>
            <a:srgbClr val="0000C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65000"/>
        <a:buFont typeface="Zapf Dingbats" charset="2"/>
        <a:buChar char="l"/>
        <a:defRPr kumimoji="1" sz="2000" b="1">
          <a:solidFill>
            <a:srgbClr val="0099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99"/>
        </a:buClr>
        <a:buSzPct val="75000"/>
        <a:buFont typeface="Zapf Dingbats" charset="2"/>
        <a:buChar char="è"/>
        <a:defRPr kumimoji="1" sz="2000" b="1">
          <a:solidFill>
            <a:srgbClr val="CC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buChar char="»"/>
        <a:defRPr kumimoji="1"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Zapf Dingbats" charset="2"/>
        <a:defRPr kumimoji="1"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532A4D-DFB0-454F-8503-07B04E7556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208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A532A4D-DFB0-454F-8503-07B04E755637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13/09/2013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3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arXiv:1305.6498" TargetMode="External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3.png"/><Relationship Id="rId5" Type="http://schemas.openxmlformats.org/officeDocument/2006/relationships/image" Target="../media/image280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arxiv.org/abs/arXiv:1305.6498" TargetMode="External"/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7.xml"/><Relationship Id="rId4" Type="http://schemas.openxmlformats.org/officeDocument/2006/relationships/hyperlink" Target="http://tlep.web.cern.ch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conferenceDisplay.py?ovw=True&amp;confId=25771" TargetMode="External"/><Relationship Id="rId2" Type="http://schemas.openxmlformats.org/officeDocument/2006/relationships/hyperlink" Target="http://tlep.web.cern.ch/" TargetMode="External"/><Relationship Id="rId1" Type="http://schemas.openxmlformats.org/officeDocument/2006/relationships/slideLayout" Target="../slideLayouts/slideLayout117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dirty="0" smtClean="0"/>
              <a:t>TLEP</a:t>
            </a:r>
            <a:r>
              <a:rPr kumimoji="1" lang="zh-CN" altLang="en-US" dirty="0" smtClean="0"/>
              <a:t> — </a:t>
            </a:r>
            <a:r>
              <a:rPr kumimoji="1" lang="en-US" altLang="zh-CN" dirty="0" smtClean="0"/>
              <a:t>Status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Progress</a:t>
            </a:r>
            <a:endParaRPr kumimoji="1" lang="zh-CN" altLang="en-US" dirty="0"/>
          </a:p>
        </p:txBody>
      </p:sp>
      <p:sp>
        <p:nvSpPr>
          <p:cNvPr id="4" name="副标题 2"/>
          <p:cNvSpPr txBox="1">
            <a:spLocks/>
          </p:cNvSpPr>
          <p:nvPr/>
        </p:nvSpPr>
        <p:spPr bwMode="auto">
          <a:xfrm>
            <a:off x="971600" y="3551579"/>
            <a:ext cx="7272808" cy="225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rgbClr val="3333CC"/>
                </a:solidFill>
                <a:latin typeface="+mn-lt"/>
                <a:ea typeface="+mn-ea"/>
                <a:cs typeface="仿宋_GB2312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660033"/>
                </a:solidFill>
                <a:latin typeface="+mn-lt"/>
                <a:ea typeface="宋体" pitchFamily="2" charset="-122"/>
                <a:cs typeface="宋体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0066"/>
                </a:solidFill>
                <a:latin typeface="+mn-lt"/>
                <a:ea typeface="宋体" pitchFamily="2" charset="-122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006600"/>
                </a:solidFill>
                <a:latin typeface="+mn-lt"/>
                <a:ea typeface="宋体" pitchFamily="2" charset="-122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FF"/>
                </a:solidFill>
              </a:rPr>
              <a:t>秦  庆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r>
              <a:rPr lang="zh-CN" altLang="en-US" dirty="0" smtClean="0">
                <a:solidFill>
                  <a:srgbClr val="0000FF"/>
                </a:solidFill>
              </a:rPr>
              <a:t>中国科学院高能物理研究所</a:t>
            </a:r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FF"/>
              </a:solidFill>
            </a:endParaRPr>
          </a:p>
          <a:p>
            <a:endParaRPr lang="en-US" altLang="zh-CN" dirty="0" smtClean="0">
              <a:solidFill>
                <a:srgbClr val="000090"/>
              </a:solidFill>
            </a:endParaRPr>
          </a:p>
          <a:p>
            <a:r>
              <a:rPr lang="en-US" altLang="zh-CN" dirty="0" smtClean="0">
                <a:solidFill>
                  <a:srgbClr val="000090"/>
                </a:solidFill>
              </a:rPr>
              <a:t>All materials are from J. Ellis, A. </a:t>
            </a:r>
            <a:r>
              <a:rPr lang="en-US" altLang="zh-CN" dirty="0" err="1" smtClean="0">
                <a:solidFill>
                  <a:srgbClr val="000090"/>
                </a:solidFill>
              </a:rPr>
              <a:t>Blondel</a:t>
            </a:r>
            <a:r>
              <a:rPr lang="en-US" altLang="zh-CN" dirty="0" smtClean="0">
                <a:solidFill>
                  <a:srgbClr val="000090"/>
                </a:solidFill>
              </a:rPr>
              <a:t>, P. </a:t>
            </a:r>
            <a:r>
              <a:rPr lang="en-US" altLang="zh-CN" dirty="0" err="1" smtClean="0">
                <a:solidFill>
                  <a:srgbClr val="000090"/>
                </a:solidFill>
              </a:rPr>
              <a:t>Janot</a:t>
            </a:r>
            <a:r>
              <a:rPr lang="en-US" altLang="zh-CN" dirty="0" smtClean="0">
                <a:solidFill>
                  <a:srgbClr val="000090"/>
                </a:solidFill>
              </a:rPr>
              <a:t>, M. </a:t>
            </a:r>
            <a:r>
              <a:rPr lang="en-US" altLang="zh-CN" dirty="0" err="1" smtClean="0">
                <a:solidFill>
                  <a:srgbClr val="000090"/>
                </a:solidFill>
              </a:rPr>
              <a:t>Koratzinos</a:t>
            </a:r>
            <a:r>
              <a:rPr lang="en-US" altLang="zh-CN" dirty="0" smtClean="0">
                <a:solidFill>
                  <a:srgbClr val="000090"/>
                </a:solidFill>
              </a:rPr>
              <a:t>, and F. Zimmermann</a:t>
            </a:r>
            <a:endParaRPr lang="zh-CN" alt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094" y="1404773"/>
            <a:ext cx="21189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new tunnel for TLEP in the Geneva area?</a:t>
            </a:r>
            <a:endParaRPr lang="en-GB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587" y="-6197"/>
            <a:ext cx="48502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1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6" descr="HE_LHC%20option3_80km_UnderLake.pdf"/>
          <p:cNvPicPr/>
          <p:nvPr/>
        </p:nvPicPr>
        <p:blipFill>
          <a:blip r:embed="rId2" cstate="print"/>
          <a:srcRect l="535" t="6667" r="2890"/>
          <a:stretch>
            <a:fillRect/>
          </a:stretch>
        </p:blipFill>
        <p:spPr>
          <a:xfrm>
            <a:off x="-11689" y="697785"/>
            <a:ext cx="9144000" cy="6172200"/>
          </a:xfrm>
          <a:prstGeom prst="rect">
            <a:avLst/>
          </a:prstGeom>
        </p:spPr>
      </p:pic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799307"/>
            <a:ext cx="5976829" cy="923330"/>
          </a:xfrm>
          <a:prstGeom prst="rect">
            <a:avLst/>
          </a:prstGeom>
          <a:solidFill>
            <a:srgbClr val="E5F3EE"/>
          </a:solidFill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«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Pre-Feasibility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fr-CH" b="1" i="1" dirty="0" err="1">
                <a:solidFill>
                  <a:srgbClr val="00B050"/>
                </a:solidFill>
                <a:latin typeface="+mj-lt"/>
              </a:rPr>
              <a:t>S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tudy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for an 80-km tunnel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at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CERN»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John Osborne and Caroline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Waaijer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CERN, ARUP &amp; GADZ,  </a:t>
            </a:r>
            <a:r>
              <a:rPr lang="fr-CH" b="1" i="1" dirty="0" err="1" smtClean="0">
                <a:solidFill>
                  <a:srgbClr val="00B050"/>
                </a:solidFill>
                <a:latin typeface="+mj-lt"/>
              </a:rPr>
              <a:t>submitted</a:t>
            </a:r>
            <a:r>
              <a:rPr lang="fr-CH" b="1" i="1" dirty="0" smtClean="0">
                <a:solidFill>
                  <a:srgbClr val="00B050"/>
                </a:solidFill>
                <a:latin typeface="+mj-lt"/>
              </a:rPr>
              <a:t> to ESPG</a:t>
            </a:r>
            <a:endParaRPr lang="en-US" b="1" i="1" dirty="0" err="1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79" y="62191"/>
            <a:ext cx="918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TLEP tunnel in the Geneva area – “best” option</a:t>
            </a:r>
            <a:endParaRPr lang="en-GB" sz="3600" b="1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4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764901"/>
              </p:ext>
            </p:extLst>
          </p:nvPr>
        </p:nvGraphicFramePr>
        <p:xfrm>
          <a:off x="-15479" y="908720"/>
          <a:ext cx="9144001" cy="5728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3303"/>
                <a:gridCol w="815926"/>
                <a:gridCol w="1012645"/>
                <a:gridCol w="1097510"/>
                <a:gridCol w="1071539"/>
                <a:gridCol w="1071539"/>
                <a:gridCol w="1071539"/>
              </a:tblGrid>
              <a:tr h="264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LEP3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4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beam </a:t>
                      </a:r>
                      <a:r>
                        <a:rPr lang="en-GB" sz="2000" dirty="0">
                          <a:effectLst/>
                        </a:rPr>
                        <a:t>energy </a:t>
                      </a: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1400" dirty="0" err="1">
                          <a:effectLst/>
                        </a:rPr>
                        <a:t>b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[GeV]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circumference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de-DE" sz="2000" dirty="0" smtClean="0">
                          <a:effectLst/>
                        </a:rPr>
                        <a:t>[km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beam current [mA]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#bunches/beam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#e</a:t>
                      </a:r>
                      <a:r>
                        <a:rPr lang="de-DE" sz="1400" dirty="0">
                          <a:effectLst/>
                        </a:rPr>
                        <a:t>−</a:t>
                      </a:r>
                      <a:r>
                        <a:rPr lang="de-DE" sz="2000" dirty="0">
                          <a:effectLst/>
                        </a:rPr>
                        <a:t>/beam [10</a:t>
                      </a:r>
                      <a:r>
                        <a:rPr lang="de-DE" sz="2000" baseline="30000" dirty="0">
                          <a:effectLst/>
                        </a:rPr>
                        <a:t>12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horizontal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 smtClean="0">
                          <a:effectLst/>
                        </a:rPr>
                        <a:t>vertical emittance </a:t>
                      </a:r>
                      <a:r>
                        <a:rPr lang="de-DE" sz="2000" dirty="0">
                          <a:effectLst/>
                        </a:rPr>
                        <a:t>[nm]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bending </a:t>
                      </a:r>
                      <a:r>
                        <a:rPr lang="de-DE" sz="2000" dirty="0" smtClean="0">
                          <a:effectLst/>
                        </a:rPr>
                        <a:t>radius </a:t>
                      </a:r>
                      <a:r>
                        <a:rPr lang="en-GB" sz="2000" dirty="0">
                          <a:effectLst/>
                        </a:rPr>
                        <a:t>[km]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partition </a:t>
                      </a:r>
                      <a:r>
                        <a:rPr lang="en-GB" sz="2000" dirty="0">
                          <a:effectLst/>
                        </a:rPr>
                        <a:t>number </a:t>
                      </a:r>
                      <a:r>
                        <a:rPr lang="en-GB" sz="2000" dirty="0" err="1">
                          <a:effectLst/>
                        </a:rPr>
                        <a:t>J</a:t>
                      </a:r>
                      <a:r>
                        <a:rPr lang="en-GB" sz="1400" baseline="-25000" dirty="0" err="1">
                          <a:effectLst/>
                        </a:rPr>
                        <a:t>ε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momentum comp. </a:t>
                      </a:r>
                      <a:r>
                        <a:rPr lang="en-GB" sz="2000" dirty="0">
                          <a:effectLst/>
                        </a:rPr>
                        <a:t>α</a:t>
                      </a:r>
                      <a:r>
                        <a:rPr lang="en-GB" sz="1400" baseline="-25000" dirty="0">
                          <a:effectLst/>
                        </a:rPr>
                        <a:t>c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[10</a:t>
                      </a:r>
                      <a:r>
                        <a:rPr lang="en-GB" sz="2000" baseline="30000" dirty="0">
                          <a:effectLst/>
                        </a:rPr>
                        <a:t>−5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</a:rPr>
                        <a:t>SR </a:t>
                      </a:r>
                      <a:r>
                        <a:rPr lang="de-DE" sz="2000" dirty="0" smtClean="0">
                          <a:effectLst/>
                        </a:rPr>
                        <a:t>power/beam </a:t>
                      </a:r>
                      <a:r>
                        <a:rPr lang="de-DE" sz="2000" dirty="0">
                          <a:effectLst/>
                        </a:rPr>
                        <a:t>[MW]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 </a:t>
                      </a:r>
                      <a:r>
                        <a:rPr lang="de-DE" sz="2000" dirty="0" smtClean="0">
                          <a:effectLst/>
                        </a:rPr>
                        <a:t>[m</a:t>
                      </a:r>
                      <a:r>
                        <a:rPr lang="de-DE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β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[cm]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x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σ</a:t>
                      </a:r>
                      <a:r>
                        <a:rPr lang="de-DE" sz="2000" baseline="30000" dirty="0">
                          <a:effectLst/>
                        </a:rPr>
                        <a:t>∗</a:t>
                      </a:r>
                      <a:r>
                        <a:rPr lang="de-DE" sz="2000" baseline="-25000" dirty="0">
                          <a:effectLst/>
                        </a:rPr>
                        <a:t>y</a:t>
                      </a:r>
                      <a:r>
                        <a:rPr lang="de-DE" sz="2000" dirty="0">
                          <a:effectLst/>
                        </a:rPr>
                        <a:t> [</a:t>
                      </a:r>
                      <a:r>
                        <a:rPr lang="en-GB" sz="2000" dirty="0">
                          <a:effectLst/>
                        </a:rPr>
                        <a:t>μ</a:t>
                      </a:r>
                      <a:r>
                        <a:rPr lang="de-DE" sz="2000" dirty="0">
                          <a:effectLst/>
                        </a:rPr>
                        <a:t>m]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hourglass </a:t>
                      </a: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hg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ΔE</a:t>
                      </a:r>
                      <a:r>
                        <a:rPr lang="en-GB" sz="2000" baseline="30000" dirty="0" err="1" smtClean="0">
                          <a:effectLst/>
                        </a:rPr>
                        <a:t>SR</a:t>
                      </a:r>
                      <a:r>
                        <a:rPr lang="en-GB" sz="2000" baseline="-25000" dirty="0" err="1" smtClean="0">
                          <a:effectLst/>
                        </a:rPr>
                        <a:t>loss</a:t>
                      </a:r>
                      <a:r>
                        <a:rPr lang="en-GB" sz="2000" dirty="0" smtClean="0">
                          <a:effectLst/>
                        </a:rPr>
                        <a:t>/turn [GeV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104.5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270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3.41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2808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0.99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26.7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8.1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6.99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45.5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1180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2625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2000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30.8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</a:t>
                      </a:r>
                      <a:r>
                        <a:rPr lang="en-GB" sz="2000" dirty="0" smtClean="0">
                          <a:effectLst/>
                        </a:rPr>
                        <a:t>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0.71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0.04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24.3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</a:t>
                      </a:r>
                      <a:endParaRPr lang="en-GB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175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80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20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1.0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63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9.3</a:t>
                      </a:r>
                      <a:endParaRPr lang="en-GB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5479" y="46333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LEP3/TLEP parameters -1</a:t>
            </a:r>
          </a:p>
        </p:txBody>
      </p:sp>
      <p:sp>
        <p:nvSpPr>
          <p:cNvPr id="4" name="Rectangle 3"/>
          <p:cNvSpPr/>
          <p:nvPr/>
        </p:nvSpPr>
        <p:spPr>
          <a:xfrm>
            <a:off x="2945738" y="2780928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5738" y="1844824"/>
            <a:ext cx="5946742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2115" y="4509120"/>
            <a:ext cx="5946742" cy="64807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948264" y="815774"/>
            <a:ext cx="0" cy="3693346"/>
          </a:xfrm>
          <a:prstGeom prst="straightConnector1">
            <a:avLst/>
          </a:prstGeom>
          <a:ln w="47625">
            <a:solidFill>
              <a:srgbClr val="FF0000">
                <a:alpha val="50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42724" y="46333"/>
            <a:ext cx="3799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oon at </a:t>
            </a:r>
            <a:r>
              <a:rPr lang="en-US" sz="2400" b="1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SuperKEKB</a:t>
            </a:r>
            <a:r>
              <a:rPr lang="en-US" sz="24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:</a:t>
            </a:r>
            <a:endParaRPr lang="en-US" sz="2400" b="1" dirty="0" smtClean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*=0.03 m, 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b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*=0.03 cm </a:t>
            </a:r>
            <a:endParaRPr lang="en-GB" sz="24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490" y="6454222"/>
            <a:ext cx="3799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SuperKEKB:</a:t>
            </a:r>
            <a:r>
              <a:rPr lang="en-US" sz="2400" b="1" dirty="0" err="1" smtClean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e</a:t>
            </a:r>
            <a:r>
              <a:rPr lang="en-US" sz="2400" b="1" baseline="-25000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y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/</a:t>
            </a:r>
            <a:r>
              <a:rPr lang="en-US" sz="2400" b="1" dirty="0" smtClean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e</a:t>
            </a:r>
            <a:r>
              <a:rPr lang="en-US" sz="2400" b="1" baseline="-250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US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=0.25% </a:t>
            </a:r>
            <a:endParaRPr lang="en-GB" sz="24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131840" y="3429000"/>
            <a:ext cx="1656184" cy="3256054"/>
          </a:xfrm>
          <a:prstGeom prst="straightConnector1">
            <a:avLst/>
          </a:prstGeom>
          <a:ln w="47625">
            <a:solidFill>
              <a:srgbClr val="FF0000">
                <a:alpha val="50000"/>
              </a:srgb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10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385477"/>
              </p:ext>
            </p:extLst>
          </p:nvPr>
        </p:nvGraphicFramePr>
        <p:xfrm>
          <a:off x="0" y="764705"/>
          <a:ext cx="9144001" cy="58467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03848"/>
                <a:gridCol w="720080"/>
                <a:gridCol w="895777"/>
                <a:gridCol w="1094747"/>
                <a:gridCol w="1091868"/>
                <a:gridCol w="1091868"/>
                <a:gridCol w="1045813"/>
              </a:tblGrid>
              <a:tr h="290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LEP2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LHeC</a:t>
                      </a:r>
                      <a:endParaRPr lang="en-GB" sz="20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LEP3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TLEP-Z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TLEP-H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TLEP-t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419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V</a:t>
                      </a:r>
                      <a:r>
                        <a:rPr lang="en-GB" sz="2000" baseline="-25000" dirty="0" err="1" smtClean="0">
                          <a:effectLst/>
                        </a:rPr>
                        <a:t>RF,tot</a:t>
                      </a:r>
                      <a:r>
                        <a:rPr lang="en-GB" sz="2000" baseline="-25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[GV]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  <a:latin typeface="Symbol" pitchFamily="18" charset="2"/>
                        </a:rPr>
                        <a:t>d</a:t>
                      </a:r>
                      <a:r>
                        <a:rPr lang="en-GB" sz="2000" baseline="-25000" dirty="0" err="1">
                          <a:effectLst/>
                        </a:rPr>
                        <a:t>max,RF</a:t>
                      </a:r>
                      <a:r>
                        <a:rPr lang="en-GB" sz="2000" dirty="0">
                          <a:effectLst/>
                        </a:rPr>
                        <a:t> [%]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x</a:t>
                      </a:r>
                      <a:r>
                        <a:rPr lang="en-GB" sz="2000" dirty="0">
                          <a:effectLst/>
                        </a:rPr>
                        <a:t>/IP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ξ</a:t>
                      </a:r>
                      <a:r>
                        <a:rPr lang="en-GB" sz="2000" baseline="-25000" dirty="0" err="1">
                          <a:effectLst/>
                        </a:rPr>
                        <a:t>y</a:t>
                      </a:r>
                      <a:r>
                        <a:rPr lang="en-GB" sz="2000" dirty="0">
                          <a:effectLst/>
                        </a:rPr>
                        <a:t>/IP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s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[kHz]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E</a:t>
                      </a:r>
                      <a:r>
                        <a:rPr lang="en-GB" sz="2000" baseline="-25000" dirty="0" err="1">
                          <a:effectLst/>
                        </a:rPr>
                        <a:t>acc</a:t>
                      </a:r>
                      <a:r>
                        <a:rPr lang="en-GB" sz="2000" dirty="0">
                          <a:effectLst/>
                        </a:rPr>
                        <a:t> [MV/m]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eff. RF length [m]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f</a:t>
                      </a:r>
                      <a:r>
                        <a:rPr lang="en-GB" sz="2000" baseline="-25000" dirty="0" err="1">
                          <a:effectLst/>
                        </a:rPr>
                        <a:t>RF</a:t>
                      </a:r>
                      <a:r>
                        <a:rPr lang="en-GB" sz="2000" dirty="0">
                          <a:effectLst/>
                        </a:rPr>
                        <a:t> [MHz]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δ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rms</a:t>
                      </a:r>
                      <a:r>
                        <a:rPr lang="en-GB" sz="2000" dirty="0">
                          <a:effectLst/>
                        </a:rPr>
                        <a:t> [%]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σ</a:t>
                      </a:r>
                      <a:r>
                        <a:rPr lang="en-GB" sz="2000" baseline="30000" dirty="0" err="1">
                          <a:effectLst/>
                        </a:rPr>
                        <a:t>SR</a:t>
                      </a:r>
                      <a:r>
                        <a:rPr lang="en-GB" sz="2000" baseline="-25000" dirty="0" err="1">
                          <a:effectLst/>
                        </a:rPr>
                        <a:t>z,rms</a:t>
                      </a:r>
                      <a:r>
                        <a:rPr lang="en-GB" sz="2000" baseline="-25000" dirty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[cm]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i="1" dirty="0">
                          <a:effectLst/>
                        </a:rPr>
                        <a:t>L</a:t>
                      </a:r>
                      <a:r>
                        <a:rPr lang="en-GB" sz="2000" dirty="0">
                          <a:effectLst/>
                        </a:rPr>
                        <a:t>/IP[10</a:t>
                      </a:r>
                      <a:r>
                        <a:rPr lang="en-GB" sz="2000" baseline="30000" dirty="0">
                          <a:effectLst/>
                        </a:rPr>
                        <a:t>32</a:t>
                      </a:r>
                      <a:r>
                        <a:rPr lang="en-GB" sz="2000" dirty="0">
                          <a:effectLst/>
                        </a:rPr>
                        <a:t>cm</a:t>
                      </a:r>
                      <a:r>
                        <a:rPr lang="en-GB" sz="2000" baseline="30000" dirty="0">
                          <a:effectLst/>
                        </a:rPr>
                        <a:t>−2</a:t>
                      </a:r>
                      <a:r>
                        <a:rPr lang="en-GB" sz="2000" dirty="0">
                          <a:effectLst/>
                        </a:rPr>
                        <a:t>s</a:t>
                      </a:r>
                      <a:r>
                        <a:rPr lang="en-GB" sz="2000" baseline="30000" dirty="0">
                          <a:effectLst/>
                        </a:rPr>
                        <a:t>−1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number of IPs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 smtClean="0">
                          <a:effectLst/>
                        </a:rPr>
                        <a:t>Rad.Bhabha</a:t>
                      </a:r>
                      <a:r>
                        <a:rPr lang="en-GB" sz="2000" baseline="0" dirty="0" smtClean="0">
                          <a:effectLst/>
                        </a:rPr>
                        <a:t> </a:t>
                      </a:r>
                      <a:r>
                        <a:rPr lang="en-GB" sz="2000" baseline="0" dirty="0" err="1" smtClean="0">
                          <a:effectLst/>
                        </a:rPr>
                        <a:t>b.</a:t>
                      </a:r>
                      <a:r>
                        <a:rPr lang="en-GB" sz="2000" dirty="0" err="1" smtClean="0">
                          <a:effectLst/>
                        </a:rPr>
                        <a:t>lifetime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r>
                        <a:rPr lang="en-GB" sz="2000" dirty="0">
                          <a:effectLst/>
                        </a:rPr>
                        <a:t>[min]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ϒ</a:t>
                      </a:r>
                      <a:r>
                        <a:rPr lang="en-GB" sz="2000" baseline="-25000" dirty="0">
                          <a:effectLst/>
                        </a:rPr>
                        <a:t>BS</a:t>
                      </a:r>
                      <a:r>
                        <a:rPr lang="en-GB" sz="2000" dirty="0">
                          <a:effectLst/>
                        </a:rPr>
                        <a:t> [10</a:t>
                      </a:r>
                      <a:r>
                        <a:rPr lang="en-GB" sz="2000" baseline="30000" dirty="0">
                          <a:effectLst/>
                        </a:rPr>
                        <a:t>−4</a:t>
                      </a:r>
                      <a:r>
                        <a:rPr lang="en-GB" sz="2000" dirty="0">
                          <a:effectLst/>
                        </a:rPr>
                        <a:t>]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effectLst/>
                        </a:rPr>
                        <a:t>n</a:t>
                      </a:r>
                      <a:r>
                        <a:rPr lang="en-GB" sz="2000" baseline="-25000" dirty="0" err="1">
                          <a:effectLst/>
                        </a:rPr>
                        <a:t>γ</a:t>
                      </a:r>
                      <a:r>
                        <a:rPr lang="en-GB" sz="2000" dirty="0">
                          <a:effectLst/>
                        </a:rPr>
                        <a:t>/collision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20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000" baseline="30000" dirty="0" err="1" smtClean="0">
                          <a:effectLst/>
                        </a:rPr>
                        <a:t>BS</a:t>
                      </a:r>
                      <a:r>
                        <a:rPr lang="en-GB" sz="2000" baseline="-25000" dirty="0" err="1" smtClean="0">
                          <a:effectLst/>
                        </a:rPr>
                        <a:t>rms</a:t>
                      </a:r>
                      <a:r>
                        <a:rPr lang="en-GB" sz="2000" dirty="0" smtClean="0">
                          <a:effectLst/>
                        </a:rPr>
                        <a:t>/collision </a:t>
                      </a:r>
                      <a:r>
                        <a:rPr lang="en-GB" sz="2000" dirty="0">
                          <a:effectLst/>
                        </a:rPr>
                        <a:t>[MeV] 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3.64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0.77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0.065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7.5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485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352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0.3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0.5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11.9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721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N/A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0.16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0.07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5.7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0.08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600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0.23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18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0.60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44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4.0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0.12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1.29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700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0.06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0.19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10335</a:t>
                      </a:r>
                      <a:endParaRPr lang="en-GB" sz="20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2 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0.41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3.6</a:t>
                      </a:r>
                      <a:endParaRPr lang="en-GB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6.2</a:t>
                      </a:r>
                      <a:endParaRPr lang="en-GB" sz="20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9.4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0.17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4.9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0.43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700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0.22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0.25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95</a:t>
                      </a:r>
                      <a:endParaRPr lang="en-GB" sz="20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-35446" y="5899"/>
            <a:ext cx="59123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LEP3/TLEP parameters -2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3848" y="1700808"/>
            <a:ext cx="648072" cy="57606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3995936" y="476672"/>
            <a:ext cx="2376264" cy="1224136"/>
          </a:xfrm>
          <a:prstGeom prst="straightConnector1">
            <a:avLst/>
          </a:prstGeom>
          <a:ln w="4762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72200" y="0"/>
            <a:ext cx="27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LEP2 was not beam-beam limited</a:t>
            </a:r>
            <a:endParaRPr lang="en-GB" sz="24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534834"/>
            <a:ext cx="9252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LEP data for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94.5 - 101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GeV 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consistently suggest </a:t>
            </a:r>
            <a:r>
              <a:rPr lang="en-US" sz="16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 beam-beam limit of ~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0.115 (</a:t>
            </a:r>
            <a:r>
              <a:rPr lang="en-US" sz="1600" b="1" dirty="0" err="1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R.Assmann</a:t>
            </a:r>
            <a:r>
              <a:rPr lang="en-US" sz="16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, K. C.)</a:t>
            </a:r>
            <a:endParaRPr lang="en-GB" sz="16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8397" y="4077072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8397" y="4661520"/>
            <a:ext cx="5946742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33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92448"/>
            <a:ext cx="8010034" cy="762000"/>
          </a:xfrm>
        </p:spPr>
        <p:txBody>
          <a:bodyPr/>
          <a:lstStyle/>
          <a:p>
            <a:r>
              <a:rPr lang="en-US" sz="3200" b="1" dirty="0" smtClean="0"/>
              <a:t>Stuart’s Livingston Chart: Luminosity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Stuart Henderson, Higgs Factory Workshop, Nov. 14, 2012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54448"/>
            <a:ext cx="7772400" cy="554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-Point Star 5"/>
          <p:cNvSpPr/>
          <p:nvPr/>
        </p:nvSpPr>
        <p:spPr bwMode="auto">
          <a:xfrm>
            <a:off x="7565897" y="824136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 smtClean="0">
              <a:solidFill>
                <a:srgbClr val="EAEAEA"/>
              </a:solidFill>
              <a:ea typeface="+mn-ea"/>
              <a:cs typeface="+mn-cs"/>
            </a:endParaRPr>
          </a:p>
        </p:txBody>
      </p:sp>
      <p:sp>
        <p:nvSpPr>
          <p:cNvPr id="8" name="5-Point Star 7"/>
          <p:cNvSpPr/>
          <p:nvPr/>
        </p:nvSpPr>
        <p:spPr bwMode="auto">
          <a:xfrm>
            <a:off x="7568007" y="1844824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 smtClean="0">
              <a:solidFill>
                <a:srgbClr val="EAEAEA"/>
              </a:solidFill>
              <a:ea typeface="+mn-ea"/>
              <a:cs typeface="+mn-cs"/>
            </a:endParaRPr>
          </a:p>
        </p:txBody>
      </p:sp>
      <p:sp>
        <p:nvSpPr>
          <p:cNvPr id="9" name="5-Point Star 8"/>
          <p:cNvSpPr/>
          <p:nvPr/>
        </p:nvSpPr>
        <p:spPr bwMode="auto">
          <a:xfrm>
            <a:off x="7586356" y="1383060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 smtClean="0">
              <a:solidFill>
                <a:srgbClr val="EAEAEA"/>
              </a:solidFill>
              <a:ea typeface="+mn-ea"/>
              <a:cs typeface="+mn-cs"/>
            </a:endParaRPr>
          </a:p>
        </p:txBody>
      </p:sp>
      <p:sp>
        <p:nvSpPr>
          <p:cNvPr id="10" name="5-Point Star 9"/>
          <p:cNvSpPr/>
          <p:nvPr/>
        </p:nvSpPr>
        <p:spPr bwMode="auto">
          <a:xfrm>
            <a:off x="7586356" y="2492896"/>
            <a:ext cx="457200" cy="372616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endParaRPr lang="en-GB" sz="2400" smtClean="0">
              <a:solidFill>
                <a:srgbClr val="EAEAEA"/>
              </a:solidFill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0035" y="860551"/>
            <a:ext cx="1083951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TLEP-Z</a:t>
            </a:r>
            <a:endParaRPr lang="en-GB" sz="2000" b="1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1023" y="1355566"/>
            <a:ext cx="1168910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TLEP-W</a:t>
            </a:r>
            <a:endParaRPr lang="en-GB" sz="2000" b="1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202" y="1879130"/>
            <a:ext cx="1112805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TLEP-H</a:t>
            </a:r>
            <a:endParaRPr lang="en-GB" sz="2000" b="1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6504" y="2465402"/>
            <a:ext cx="1011815" cy="400110"/>
          </a:xfrm>
          <a:prstGeom prst="rect">
            <a:avLst/>
          </a:prstGeom>
          <a:solidFill>
            <a:srgbClr val="F8F8F8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Arial"/>
                <a:ea typeface="+mn-ea"/>
                <a:cs typeface="+mn-cs"/>
              </a:rPr>
              <a:t>TLEP-t</a:t>
            </a:r>
            <a:endParaRPr lang="en-GB" sz="2000" b="1" dirty="0">
              <a:solidFill>
                <a:srgbClr val="FF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28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beam-beam effect (single collision) 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52012" y="5308205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000" i="1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TLEP: negligible </a:t>
            </a:r>
            <a:r>
              <a:rPr lang="en-US" sz="4000" i="1" dirty="0" err="1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beamstrahlung</a:t>
            </a:r>
            <a:r>
              <a:rPr lang="en-US" sz="4000" i="1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 apart </a:t>
            </a:r>
            <a:r>
              <a:rPr lang="en-US" sz="4000" i="1" dirty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for </a:t>
            </a:r>
            <a:r>
              <a:rPr lang="en-US" sz="4000" i="1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effect on beam </a:t>
            </a:r>
            <a:r>
              <a:rPr lang="en-US" sz="4000" i="1" dirty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lifetime </a:t>
            </a:r>
            <a:endParaRPr lang="en-GB" sz="4000" i="1" dirty="0">
              <a:solidFill>
                <a:srgbClr val="0000CC"/>
              </a:solidFill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39728"/>
              </p:ext>
            </p:extLst>
          </p:nvPr>
        </p:nvGraphicFramePr>
        <p:xfrm>
          <a:off x="0" y="1412776"/>
          <a:ext cx="91440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3888"/>
                <a:gridCol w="1296144"/>
                <a:gridCol w="1224136"/>
                <a:gridCol w="1512168"/>
                <a:gridCol w="1547664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TLEP-H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TLEP-t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ILC (250)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ILC</a:t>
                      </a:r>
                      <a:r>
                        <a:rPr lang="en-US" sz="2800" baseline="0" dirty="0" smtClean="0"/>
                        <a:t> (350)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 energy </a:t>
                      </a:r>
                      <a:r>
                        <a:rPr lang="en-US" sz="2800" baseline="0" dirty="0" smtClean="0"/>
                        <a:t> [GeV]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175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0" dirty="0" smtClean="0"/>
                        <a:t>disruption</a:t>
                      </a:r>
                      <a:r>
                        <a:rPr lang="en-US" sz="2800" i="1" dirty="0" smtClean="0"/>
                        <a:t> </a:t>
                      </a:r>
                      <a:r>
                        <a:rPr lang="en-US" sz="2800" i="1" dirty="0" err="1" smtClean="0"/>
                        <a:t>D</a:t>
                      </a:r>
                      <a:r>
                        <a:rPr lang="en-US" sz="2800" i="1" baseline="-25000" dirty="0" err="1" smtClean="0"/>
                        <a:t>y</a:t>
                      </a:r>
                      <a:endParaRPr lang="en-GB" sz="28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23.4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84.5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ϒ</a:t>
                      </a:r>
                      <a:r>
                        <a:rPr lang="en-GB" sz="2800" baseline="-25000" dirty="0" smtClean="0">
                          <a:effectLst/>
                        </a:rPr>
                        <a:t>BS</a:t>
                      </a:r>
                      <a:r>
                        <a:rPr lang="en-GB" sz="2800" dirty="0" smtClean="0">
                          <a:effectLst/>
                        </a:rPr>
                        <a:t> [10</a:t>
                      </a:r>
                      <a:r>
                        <a:rPr lang="en-GB" sz="2800" baseline="30000" dirty="0" smtClean="0">
                          <a:effectLst/>
                        </a:rPr>
                        <a:t>−4</a:t>
                      </a:r>
                      <a:r>
                        <a:rPr lang="en-GB" sz="2800" dirty="0" smtClean="0">
                          <a:effectLst/>
                        </a:rPr>
                        <a:t>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310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err="1" smtClean="0">
                          <a:effectLst/>
                        </a:rPr>
                        <a:t>n</a:t>
                      </a:r>
                      <a:r>
                        <a:rPr lang="en-GB" sz="2800" baseline="-25000" dirty="0" err="1" smtClean="0">
                          <a:effectLst/>
                        </a:rPr>
                        <a:t>γ</a:t>
                      </a:r>
                      <a:r>
                        <a:rPr lang="en-GB" sz="2800" dirty="0" smtClean="0">
                          <a:effectLst/>
                        </a:rPr>
                        <a:t>/collision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0.51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1.17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1.24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aseline="0" dirty="0" err="1" smtClean="0">
                          <a:effectLst/>
                          <a:latin typeface="Symbol" pitchFamily="18" charset="2"/>
                        </a:rPr>
                        <a:t>Dd</a:t>
                      </a:r>
                      <a:r>
                        <a:rPr lang="en-GB" sz="2800" baseline="30000" dirty="0" err="1" smtClean="0">
                          <a:effectLst/>
                        </a:rPr>
                        <a:t>BS</a:t>
                      </a:r>
                      <a:r>
                        <a:rPr lang="en-GB" sz="2800" dirty="0" smtClean="0">
                          <a:effectLst/>
                        </a:rPr>
                        <a:t>/collision [MeV]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1265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2670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ymbol" pitchFamily="18" charset="2"/>
                          <a:ea typeface="+mn-ea"/>
                          <a:cs typeface="+mn-cs"/>
                        </a:rPr>
                        <a:t>Dd</a:t>
                      </a:r>
                      <a:r>
                        <a:rPr kumimoji="0" lang="en-GB" sz="2800" b="0" i="0" u="none" strike="noStrike" kern="1200" cap="none" spc="0" normalizeH="0" baseline="30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BS</a:t>
                      </a:r>
                      <a:r>
                        <a:rPr kumimoji="0" lang="en-GB" sz="2800" b="0" i="0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rms</a:t>
                      </a:r>
                      <a:r>
                        <a:rPr kumimoji="0" lang="en-GB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/collision [MeV] </a:t>
                      </a:r>
                      <a:endParaRPr kumimoji="0" lang="en-GB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1338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2760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491880" y="4005064"/>
            <a:ext cx="2520279" cy="1071736"/>
          </a:xfrm>
          <a:prstGeom prst="rect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17412" y="3964868"/>
            <a:ext cx="3126589" cy="11119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4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0" y="367029"/>
            <a:ext cx="9144000" cy="6601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LEP2: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beam lifetime ~ 6 h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due to </a:t>
            </a:r>
            <a:r>
              <a:rPr lang="en-GB" sz="3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radiative</a:t>
            </a: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Bhahba</a:t>
            </a: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scattering (</a:t>
            </a:r>
            <a:r>
              <a:rPr lang="en-GB" sz="3200" dirty="0">
                <a:solidFill>
                  <a:prstClr val="black"/>
                </a:solidFill>
                <a:latin typeface="Symbol" pitchFamily="18" charset="2"/>
                <a:ea typeface="+mn-ea"/>
                <a:cs typeface="+mn-cs"/>
              </a:rPr>
              <a:t>s</a:t>
            </a: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~0.215 b)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  <a:endParaRPr lang="en-GB" sz="11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TLEP: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with </a:t>
            </a:r>
            <a:r>
              <a:rPr lang="en-GB" sz="320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</a:t>
            </a: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~5x10</a:t>
            </a:r>
            <a:r>
              <a:rPr lang="en-GB" sz="3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34</a:t>
            </a: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cm</a:t>
            </a:r>
            <a:r>
              <a:rPr lang="en-GB" sz="3200" i="1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−</a:t>
            </a:r>
            <a:r>
              <a:rPr lang="en-GB" sz="3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</a:t>
            </a:r>
            <a:r>
              <a:rPr lang="en-GB" sz="3200" i="1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−</a:t>
            </a:r>
            <a:r>
              <a:rPr lang="en-GB" sz="3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at each of four IPs: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GB" sz="3200" b="1" dirty="0">
                <a:solidFill>
                  <a:srgbClr val="FF0000"/>
                </a:solidFill>
                <a:latin typeface="Symbol" pitchFamily="18" charset="2"/>
                <a:ea typeface="+mn-ea"/>
                <a:cs typeface="+mn-cs"/>
              </a:rPr>
              <a:t>t</a:t>
            </a:r>
            <a:r>
              <a:rPr lang="en-GB" sz="3200" b="1" baseline="-25000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beam,TLEP</a:t>
            </a:r>
            <a:r>
              <a:rPr lang="en-GB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~16 minutes from rad. </a:t>
            </a:r>
            <a:r>
              <a:rPr lang="en-GB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Bhabha</a:t>
            </a:r>
            <a:endParaRPr lang="en-GB" sz="32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additional lifetime limit due to </a:t>
            </a:r>
            <a:r>
              <a:rPr lang="en-GB" sz="3200" b="1" dirty="0" err="1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beamstrahlung</a:t>
            </a:r>
            <a:r>
              <a:rPr lang="en-GB" sz="32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	</a:t>
            </a:r>
            <a:r>
              <a:rPr lang="en-GB" sz="3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(1) large momentum acceptance (</a:t>
            </a:r>
            <a:r>
              <a:rPr lang="en-GB" sz="3200" dirty="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d</a:t>
            </a:r>
            <a:r>
              <a:rPr lang="en-GB" sz="3200" baseline="-250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max,RF</a:t>
            </a:r>
            <a:r>
              <a:rPr lang="en-GB" sz="3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≥3%), 	(</a:t>
            </a:r>
            <a:r>
              <a:rPr lang="en-GB" sz="32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2) flatter </a:t>
            </a:r>
            <a:r>
              <a:rPr lang="en-GB" sz="3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beams [smaller </a:t>
            </a:r>
            <a:r>
              <a:rPr lang="en-GB" sz="3200" dirty="0" err="1" smtClean="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e</a:t>
            </a:r>
            <a:r>
              <a:rPr lang="en-GB" sz="3200" baseline="-25000" dirty="0" err="1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y</a:t>
            </a:r>
            <a:r>
              <a:rPr lang="en-GB" sz="32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&amp; </a:t>
            </a:r>
            <a:r>
              <a:rPr lang="en-GB" sz="3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larger </a:t>
            </a:r>
            <a:r>
              <a:rPr lang="en-GB" sz="3200" dirty="0" err="1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b</a:t>
            </a:r>
            <a:r>
              <a:rPr lang="en-GB" sz="3200" baseline="-25000" dirty="0" err="1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x</a:t>
            </a:r>
            <a:r>
              <a:rPr lang="en-GB" sz="3200" baseline="300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*</a:t>
            </a:r>
            <a:r>
              <a:rPr lang="en-GB" sz="32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, </a:t>
            </a:r>
          </a:p>
          <a:p>
            <a:pPr lvl="1" defTabSz="696913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	</a:t>
            </a:r>
            <a:r>
              <a:rPr lang="en-GB" sz="32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	maintaining the same </a:t>
            </a:r>
            <a:r>
              <a:rPr lang="en-GB" sz="3200" i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L</a:t>
            </a:r>
            <a:r>
              <a:rPr lang="en-GB" sz="32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&amp; </a:t>
            </a:r>
            <a:r>
              <a:rPr lang="en-GB" sz="3200" dirty="0" err="1" smtClean="0">
                <a:solidFill>
                  <a:srgbClr val="0000FF"/>
                </a:solidFill>
                <a:latin typeface="Symbol" pitchFamily="18" charset="2"/>
                <a:ea typeface="+mn-ea"/>
                <a:cs typeface="+mn-cs"/>
              </a:rPr>
              <a:t>D</a:t>
            </a:r>
            <a:r>
              <a:rPr lang="en-GB" sz="3200" i="1" dirty="0" err="1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Q</a:t>
            </a:r>
            <a:r>
              <a:rPr lang="en-GB" sz="3200" baseline="-25000" dirty="0" err="1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bb</a:t>
            </a:r>
            <a:r>
              <a:rPr lang="en-GB" sz="3200" baseline="-250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GB" sz="32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constant],</a:t>
            </a:r>
            <a:r>
              <a:rPr lang="en-US" sz="3200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 	or </a:t>
            </a:r>
            <a:endParaRPr lang="en-US" sz="32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	(3) fast replenishing</a:t>
            </a:r>
            <a:endParaRPr lang="en-GB" sz="3200" dirty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	(Valery Telnov, Kaoru </a:t>
            </a:r>
            <a:r>
              <a:rPr lang="en-US" sz="2800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Yokoya</a:t>
            </a:r>
            <a:r>
              <a:rPr lang="en-US" sz="28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Marco Zanetti)</a:t>
            </a:r>
            <a:endParaRPr lang="en-GB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31576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beam </a:t>
            </a:r>
            <a:r>
              <a:rPr lang="en-US" sz="4800" b="1" dirty="0" smtClean="0">
                <a:solidFill>
                  <a:srgbClr val="0000FF"/>
                </a:solidFill>
                <a:latin typeface="Calibri"/>
                <a:ea typeface="+mn-ea"/>
                <a:cs typeface="+mn-cs"/>
              </a:rPr>
              <a:t>lifetime</a:t>
            </a:r>
            <a:endParaRPr lang="en-GB" sz="3600" b="1" dirty="0" smtClean="0">
              <a:solidFill>
                <a:srgbClr val="0000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703" y="3501008"/>
            <a:ext cx="3928127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000099"/>
                </a:solidFill>
                <a:latin typeface="Calibri"/>
                <a:ea typeface="+mn-ea"/>
                <a:cs typeface="+mn-cs"/>
              </a:rPr>
              <a:t>SuperKEKB</a:t>
            </a:r>
            <a:r>
              <a:rPr lang="en-US" sz="2800" b="1" dirty="0">
                <a:solidFill>
                  <a:srgbClr val="000099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2800" b="1" dirty="0">
                <a:solidFill>
                  <a:srgbClr val="000099"/>
                </a:solidFill>
                <a:latin typeface="Symbol" pitchFamily="18" charset="2"/>
                <a:ea typeface="+mn-ea"/>
                <a:cs typeface="+mn-cs"/>
              </a:rPr>
              <a:t>t</a:t>
            </a:r>
            <a:r>
              <a:rPr lang="en-US" sz="2800" b="1" dirty="0">
                <a:solidFill>
                  <a:srgbClr val="000099"/>
                </a:solidFill>
                <a:latin typeface="Calibri"/>
                <a:ea typeface="+mn-ea"/>
                <a:cs typeface="+mn-cs"/>
              </a:rPr>
              <a:t>~6 minutes!</a:t>
            </a:r>
            <a:endParaRPr lang="en-GB" sz="2800" b="1" dirty="0">
              <a:solidFill>
                <a:srgbClr val="000099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8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519" y="4138"/>
            <a:ext cx="70301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</a:rPr>
              <a:t>circular HFs – top-up injection</a:t>
            </a:r>
            <a:endParaRPr lang="en-GB" sz="4400" dirty="0">
              <a:solidFill>
                <a:prstClr val="black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5020" y="773579"/>
            <a:ext cx="9143999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0000FF"/>
                </a:solidFill>
              </a:rPr>
              <a:t>double ring with top-up injection</a:t>
            </a:r>
            <a:r>
              <a:rPr lang="en-US" sz="4000" dirty="0" smtClean="0">
                <a:solidFill>
                  <a:prstClr val="black"/>
                </a:solidFill>
              </a:rPr>
              <a:t/>
            </a:r>
            <a:br>
              <a:rPr lang="en-US" sz="4000" dirty="0" smtClean="0">
                <a:solidFill>
                  <a:prstClr val="black"/>
                </a:solidFill>
              </a:rPr>
            </a:br>
            <a:r>
              <a:rPr lang="en-US" sz="3600" dirty="0" smtClean="0">
                <a:solidFill>
                  <a:prstClr val="black"/>
                </a:solidFill>
              </a:rPr>
              <a:t>supports short lifetime &amp; high luminosity</a:t>
            </a:r>
            <a:endParaRPr lang="en-GB" sz="3200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3" y="2060848"/>
            <a:ext cx="8822841" cy="364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1073" y="5707930"/>
            <a:ext cx="8792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top-up experience: PEP-II, KEKB, light sources</a:t>
            </a:r>
            <a:endParaRPr lang="en-GB" sz="36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0272" y="2420888"/>
            <a:ext cx="114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A. Blondel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7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1840"/>
            <a:ext cx="51836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sz="3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eamstrahlung</a:t>
            </a:r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Comic Sans MS"/>
                <a:cs typeface="Comic Sans MS"/>
              </a:rPr>
              <a:t>lifetime</a:t>
            </a:r>
            <a:endParaRPr lang="en-GB" sz="3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2694" y="827190"/>
            <a:ext cx="868316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simulation w 360M </a:t>
            </a:r>
            <a:r>
              <a:rPr lang="en-US" sz="2400" dirty="0" err="1">
                <a:solidFill>
                  <a:prstClr val="black"/>
                </a:solidFill>
                <a:ea typeface="ＭＳ Ｐゴシック" pitchFamily="34" charset="-128"/>
              </a:rPr>
              <a:t>macroparticles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Symbol" pitchFamily="18" charset="2"/>
                <a:ea typeface="ＭＳ Ｐゴシック" pitchFamily="34" charset="-128"/>
              </a:rPr>
              <a:t>t</a:t>
            </a:r>
            <a:r>
              <a:rPr lang="en-US" sz="2400" dirty="0">
                <a:solidFill>
                  <a:prstClr val="black"/>
                </a:solidFill>
                <a:ea typeface="ＭＳ Ｐゴシック" pitchFamily="34" charset="-128"/>
              </a:rPr>
              <a:t> varies exponentially w energy acceptance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  <a:ea typeface="ＭＳ Ｐゴシック" pitchFamily="34" charset="-128"/>
              </a:rPr>
              <a:t>h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post-collision </a:t>
            </a:r>
            <a:r>
              <a:rPr lang="en-US" sz="2400" i="1" dirty="0">
                <a:solidFill>
                  <a:prstClr val="black"/>
                </a:solidFill>
              </a:rPr>
              <a:t>E</a:t>
            </a:r>
            <a:r>
              <a:rPr lang="en-US" sz="2400" dirty="0">
                <a:solidFill>
                  <a:prstClr val="black"/>
                </a:solidFill>
              </a:rPr>
              <a:t> tail → lifetime 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</a:rPr>
              <a:t>t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endParaRPr lang="en-GB" sz="24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654" y="2060848"/>
            <a:ext cx="8085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beam lifetime versus acceptance </a:t>
            </a:r>
            <a:r>
              <a:rPr lang="en-US" sz="2800" b="1" dirty="0" err="1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2800" b="1" baseline="-25000" dirty="0" err="1">
                <a:solidFill>
                  <a:srgbClr val="3333FF"/>
                </a:solidFill>
              </a:rPr>
              <a:t>max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en-US" sz="2800" dirty="0">
                <a:solidFill>
                  <a:prstClr val="black"/>
                </a:solidFill>
              </a:rPr>
              <a:t>for </a:t>
            </a:r>
            <a:r>
              <a:rPr lang="en-US" sz="2800" dirty="0" smtClean="0">
                <a:solidFill>
                  <a:prstClr val="black"/>
                </a:solidFill>
              </a:rPr>
              <a:t>4 IPs: 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16" y="2626958"/>
            <a:ext cx="7308304" cy="421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6340678"/>
            <a:ext cx="114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M. Zanetti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639" y="5576655"/>
            <a:ext cx="4591451" cy="52322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99"/>
                </a:solidFill>
              </a:rPr>
              <a:t>SuperKEKB</a:t>
            </a:r>
            <a:r>
              <a:rPr lang="en-US" sz="2800" b="1" dirty="0" smtClean="0">
                <a:solidFill>
                  <a:srgbClr val="000099"/>
                </a:solidFill>
              </a:rPr>
              <a:t>:</a:t>
            </a:r>
            <a:r>
              <a:rPr lang="en-US" sz="2800" b="1" dirty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Symbol" pitchFamily="18" charset="2"/>
              </a:rPr>
              <a:t>e</a:t>
            </a:r>
            <a:r>
              <a:rPr lang="en-US" sz="2800" b="1" baseline="-25000" dirty="0" err="1" smtClean="0">
                <a:solidFill>
                  <a:srgbClr val="000099"/>
                </a:solidFill>
              </a:rPr>
              <a:t>y</a:t>
            </a:r>
            <a:r>
              <a:rPr lang="en-US" sz="2800" b="1" dirty="0" smtClean="0">
                <a:solidFill>
                  <a:srgbClr val="000099"/>
                </a:solidFill>
              </a:rPr>
              <a:t>/</a:t>
            </a:r>
            <a:r>
              <a:rPr lang="en-US" sz="2800" b="1" dirty="0" smtClean="0">
                <a:solidFill>
                  <a:srgbClr val="000099"/>
                </a:solidFill>
                <a:latin typeface="Symbol" pitchFamily="18" charset="2"/>
              </a:rPr>
              <a:t>e</a:t>
            </a:r>
            <a:r>
              <a:rPr lang="en-US" sz="2800" b="1" baseline="-25000" dirty="0">
                <a:solidFill>
                  <a:srgbClr val="000099"/>
                </a:solidFill>
              </a:rPr>
              <a:t>x</a:t>
            </a:r>
            <a:r>
              <a:rPr lang="en-US" sz="2800" dirty="0" smtClean="0">
                <a:solidFill>
                  <a:srgbClr val="000099"/>
                </a:solidFill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</a:rPr>
              <a:t>&lt;0.25%!</a:t>
            </a:r>
            <a:endParaRPr lang="en-GB" sz="2800" b="1" dirty="0">
              <a:solidFill>
                <a:srgbClr val="000099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635897" y="4077072"/>
            <a:ext cx="1670952" cy="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397684" y="3815462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800" b="1" baseline="-25000" dirty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=0.4%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67744" y="3541544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800" b="1" baseline="-25000" dirty="0" err="1" smtClean="0">
                <a:solidFill>
                  <a:srgbClr val="FF0000"/>
                </a:solidFill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</a:rPr>
              <a:t>/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en-US" sz="2800" b="1" baseline="-25000" dirty="0">
                <a:solidFill>
                  <a:srgbClr val="FF0000"/>
                </a:solidFill>
              </a:rPr>
              <a:t>x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=0.1%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16832"/>
            <a:ext cx="9144000" cy="2077913"/>
          </a:xfrm>
          <a:prstGeom prst="rect">
            <a:avLst/>
          </a:prstGeom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58185" y="332656"/>
            <a:ext cx="89117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rgbClr val="FF0000"/>
                </a:solidFill>
                <a:latin typeface="Comic Sans MS"/>
                <a:cs typeface="Comic Sans MS"/>
              </a:rPr>
              <a:t>C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ircular HFs: </a:t>
            </a:r>
            <a:r>
              <a:rPr lang="en-US" sz="32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synchroton</a:t>
            </a:r>
            <a:r>
              <a:rPr lang="en-US" sz="3200" dirty="0" smtClean="0">
                <a:solidFill>
                  <a:srgbClr val="FF0000"/>
                </a:solidFill>
                <a:latin typeface="Comic Sans MS"/>
                <a:cs typeface="Comic Sans MS"/>
              </a:rPr>
              <a:t>-radiation heat load</a:t>
            </a:r>
            <a:endParaRPr lang="en-US" sz="3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152" y="4221088"/>
            <a:ext cx="9056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</a:rPr>
              <a:t>LEP3 and TLEP have 3-10 times less SR heat load per meter than PEP-II or SPEAR! (though higher photon energy) 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1118" y="6021288"/>
            <a:ext cx="3762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N. Kurita, U. Wienands, SLAC</a:t>
            </a:r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Outline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7931" y="1687833"/>
            <a:ext cx="4783332" cy="4525962"/>
          </a:xfrm>
        </p:spPr>
        <p:txBody>
          <a:bodyPr/>
          <a:lstStyle/>
          <a:p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LEP?</a:t>
            </a:r>
          </a:p>
          <a:p>
            <a:r>
              <a:rPr kumimoji="1" lang="en-US" altLang="zh-CN" dirty="0" smtClean="0"/>
              <a:t>LEP3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TLEP</a:t>
            </a:r>
          </a:p>
          <a:p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TLEP</a:t>
            </a:r>
          </a:p>
          <a:p>
            <a:r>
              <a:rPr kumimoji="1" lang="en-US" altLang="zh-CN" smtClean="0"/>
              <a:t>Conclusion</a:t>
            </a:r>
            <a:endParaRPr kumimoji="1" lang="en-US" altLang="zh-CN" dirty="0" smtClean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48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zh-CN" altLang="zh-CN" dirty="0" smtClean="0"/>
              <a:t>3</a:t>
            </a:r>
            <a:r>
              <a:rPr kumimoji="1" lang="en-US" altLang="zh-CN" dirty="0" smtClean="0"/>
              <a:t>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TLEP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207" y="1341438"/>
            <a:ext cx="7372929" cy="4525962"/>
          </a:xfrm>
        </p:spPr>
        <p:txBody>
          <a:bodyPr/>
          <a:lstStyle/>
          <a:p>
            <a:endParaRPr kumimoji="1" lang="en-US" altLang="zh-CN" dirty="0" smtClean="0"/>
          </a:p>
          <a:p>
            <a:endParaRPr kumimoji="1" lang="zh-CN" altLang="en-US" dirty="0"/>
          </a:p>
        </p:txBody>
      </p:sp>
      <p:sp>
        <p:nvSpPr>
          <p:cNvPr id="6" name="TextBox 1"/>
          <p:cNvSpPr txBox="1"/>
          <p:nvPr/>
        </p:nvSpPr>
        <p:spPr>
          <a:xfrm>
            <a:off x="630498" y="1340768"/>
            <a:ext cx="8094951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TLEP </a:t>
            </a:r>
            <a:r>
              <a:rPr lang="en-US" sz="3200" dirty="0">
                <a:solidFill>
                  <a:srgbClr val="0000FF"/>
                </a:solidFill>
              </a:rPr>
              <a:t>key </a:t>
            </a:r>
            <a:r>
              <a:rPr lang="en-US" sz="3200" dirty="0" smtClean="0">
                <a:solidFill>
                  <a:srgbClr val="0000FF"/>
                </a:solidFill>
              </a:rPr>
              <a:t>components</a:t>
            </a:r>
          </a:p>
          <a:p>
            <a:endParaRPr lang="en-US" sz="4400" dirty="0">
              <a:solidFill>
                <a:srgbClr val="0000FF"/>
              </a:solidFill>
            </a:endParaRPr>
          </a:p>
          <a:p>
            <a:r>
              <a:rPr lang="en-US" sz="300" dirty="0">
                <a:solidFill>
                  <a:prstClr val="black"/>
                </a:solidFill>
              </a:rPr>
              <a:t>    </a:t>
            </a:r>
          </a:p>
          <a:p>
            <a:r>
              <a:rPr lang="en-US" sz="300" dirty="0">
                <a:solidFill>
                  <a:prstClr val="black"/>
                </a:solidFill>
              </a:rPr>
              <a:t> 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tunnel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</a:rPr>
              <a:t>SRF </a:t>
            </a:r>
            <a:r>
              <a:rPr lang="en-US" sz="2800" dirty="0">
                <a:solidFill>
                  <a:prstClr val="black"/>
                </a:solidFill>
              </a:rPr>
              <a:t>system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err="1">
                <a:solidFill>
                  <a:prstClr val="black"/>
                </a:solidFill>
              </a:rPr>
              <a:t>cryoplants</a:t>
            </a:r>
            <a:endParaRPr lang="en-US" sz="2800" dirty="0">
              <a:solidFill>
                <a:prstClr val="black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magnets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>
                <a:solidFill>
                  <a:prstClr val="black"/>
                </a:solidFill>
              </a:rPr>
              <a:t>injector </a:t>
            </a:r>
            <a:r>
              <a:rPr lang="en-US" sz="2800" dirty="0" smtClean="0">
                <a:solidFill>
                  <a:prstClr val="black"/>
                </a:solidFill>
              </a:rPr>
              <a:t>ring</a:t>
            </a:r>
            <a:endParaRPr lang="en-US" sz="2800" dirty="0">
              <a:solidFill>
                <a:prstClr val="black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2800" dirty="0" smtClean="0">
                <a:solidFill>
                  <a:prstClr val="black"/>
                </a:solidFill>
              </a:rPr>
              <a:t>Detectors</a:t>
            </a:r>
            <a:r>
              <a:rPr lang="zh-CN" altLang="en-US" sz="2800" dirty="0" smtClean="0">
                <a:solidFill>
                  <a:prstClr val="black"/>
                </a:solidFill>
              </a:rPr>
              <a:t>                 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tunnel </a:t>
            </a:r>
            <a:r>
              <a:rPr lang="en-US" altLang="zh-CN" sz="2800" b="1" dirty="0">
                <a:solidFill>
                  <a:srgbClr val="FF0000"/>
                </a:solidFill>
              </a:rPr>
              <a:t>is main cost</a:t>
            </a:r>
          </a:p>
          <a:p>
            <a:r>
              <a:rPr lang="zh-CN" altLang="zh-CN" sz="2800" b="1" dirty="0">
                <a:solidFill>
                  <a:srgbClr val="0000CC"/>
                </a:solidFill>
              </a:rPr>
              <a:t> </a:t>
            </a:r>
            <a:r>
              <a:rPr lang="zh-CN" altLang="en-US" sz="2800" b="1" dirty="0" smtClean="0">
                <a:solidFill>
                  <a:srgbClr val="0000CC"/>
                </a:solidFill>
              </a:rPr>
              <a:t>                     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RF </a:t>
            </a:r>
            <a:r>
              <a:rPr lang="en-US" altLang="zh-CN" sz="2800" b="1" dirty="0">
                <a:solidFill>
                  <a:srgbClr val="0000CC"/>
                </a:solidFill>
              </a:rPr>
              <a:t>is </a:t>
            </a:r>
            <a:r>
              <a:rPr lang="en-US" altLang="zh-CN" sz="2800" b="1" dirty="0" smtClean="0">
                <a:solidFill>
                  <a:srgbClr val="0000CC"/>
                </a:solidFill>
              </a:rPr>
              <a:t>main </a:t>
            </a:r>
            <a:r>
              <a:rPr lang="en-US" altLang="zh-CN" sz="2800" b="1" dirty="0">
                <a:solidFill>
                  <a:srgbClr val="0000CC"/>
                </a:solidFill>
              </a:rPr>
              <a:t>system</a:t>
            </a:r>
          </a:p>
          <a:p>
            <a:pPr marL="571500" indent="-571500">
              <a:buFont typeface="Wingdings" pitchFamily="2" charset="2"/>
              <a:buChar char="§"/>
            </a:pP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3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073008" cy="1143000"/>
          </a:xfrm>
        </p:spPr>
        <p:txBody>
          <a:bodyPr>
            <a:noAutofit/>
          </a:bodyPr>
          <a:lstStyle/>
          <a:p>
            <a:r>
              <a:rPr lang="en-US" sz="4800" dirty="0" smtClean="0"/>
              <a:t>RF system parameters – 175 GeV</a:t>
            </a:r>
            <a:endParaRPr lang="en-GB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034012"/>
              </p:ext>
            </p:extLst>
          </p:nvPr>
        </p:nvGraphicFramePr>
        <p:xfrm>
          <a:off x="107504" y="1340768"/>
          <a:ext cx="903649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224136"/>
                <a:gridCol w="2088232"/>
                <a:gridCol w="1835696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LHeC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TLEP collider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TLEP inj.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</a:t>
                      </a:r>
                      <a:r>
                        <a:rPr lang="en-US" sz="2800" baseline="0" dirty="0" smtClean="0"/>
                        <a:t> energy [GeV]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175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175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frequency [MHz]</a:t>
                      </a:r>
                      <a:endParaRPr lang="en-GB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720 or 800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voltage [GV]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av</a:t>
                      </a:r>
                      <a:r>
                        <a:rPr lang="en-US" sz="2800" dirty="0" smtClean="0"/>
                        <a:t> gradient [MV/m]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eff. RF length [km]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</a:t>
                      </a:r>
                      <a:endParaRPr lang="en-GB" sz="2800" dirty="0"/>
                    </a:p>
                  </a:txBody>
                  <a:tcPr/>
                </a:tc>
              </a:tr>
              <a:tr h="4914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#cavities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RF efficiency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wall</a:t>
                      </a:r>
                      <a:r>
                        <a:rPr lang="en-US" sz="2400" dirty="0" err="1" smtClean="0">
                          <a:latin typeface="Calibri"/>
                        </a:rPr>
                        <a:t>→beam</a:t>
                      </a:r>
                      <a:r>
                        <a:rPr lang="en-US" sz="2400" dirty="0" smtClean="0">
                          <a:latin typeface="Calibri"/>
                        </a:rPr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55%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55%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55%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power throughput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[MW]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10</a:t>
                      </a:r>
                      <a:r>
                        <a:rPr lang="en-US" sz="2800" baseline="0" dirty="0" smtClean="0"/>
                        <a:t> (peak)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power / cavity [kW]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183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7965" y="6490024"/>
            <a:ext cx="2739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t</a:t>
            </a:r>
            <a:r>
              <a:rPr lang="en-US" sz="2000" b="1" i="1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otal TLEP RF ~ </a:t>
            </a:r>
            <a:r>
              <a:rPr lang="en-US" sz="2000" b="1" i="1" dirty="0" err="1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LHeC</a:t>
            </a:r>
            <a:r>
              <a:rPr lang="en-US" sz="2000" b="1" i="1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 RF!</a:t>
            </a:r>
            <a:endParaRPr lang="en-GB" sz="2000" b="1" i="1" dirty="0">
              <a:solidFill>
                <a:srgbClr val="0000CC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95936" y="2348880"/>
            <a:ext cx="5148064" cy="3096344"/>
          </a:xfrm>
          <a:prstGeom prst="rect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0072" y="5445224"/>
            <a:ext cx="2088232" cy="104480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4285" y="6457890"/>
            <a:ext cx="4991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h</a:t>
            </a:r>
            <a:r>
              <a:rPr lang="en-US" sz="2000" b="1" i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igh-power TLEP RF: more power throughput</a:t>
            </a:r>
            <a:endParaRPr lang="en-GB" sz="2000" b="1" i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569968" y="332656"/>
            <a:ext cx="2394520" cy="9361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0739" y="3974"/>
            <a:ext cx="13876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h</a:t>
            </a:r>
            <a:r>
              <a:rPr lang="en-US" sz="20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igh power</a:t>
            </a:r>
            <a:endParaRPr lang="en-GB" sz="2000" b="1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72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RF system parameters – 120 GeV*</a:t>
            </a:r>
            <a:endParaRPr lang="en-GB" sz="4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56448"/>
              </p:ext>
            </p:extLst>
          </p:nvPr>
        </p:nvGraphicFramePr>
        <p:xfrm>
          <a:off x="102320" y="1322844"/>
          <a:ext cx="9036496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224136"/>
                <a:gridCol w="2088232"/>
                <a:gridCol w="1835696"/>
              </a:tblGrid>
              <a:tr h="3708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LHeC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TLEP collider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TLEP inj.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beam</a:t>
                      </a:r>
                      <a:r>
                        <a:rPr lang="en-US" sz="2800" baseline="0" dirty="0" smtClean="0"/>
                        <a:t> energy [GeV]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frequency [MHz]</a:t>
                      </a:r>
                      <a:endParaRPr lang="en-GB" sz="28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720 or 800</a:t>
                      </a:r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total voltage [GV]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av</a:t>
                      </a:r>
                      <a:r>
                        <a:rPr lang="en-US" sz="2800" dirty="0" smtClean="0"/>
                        <a:t> gradient [MV/m]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eff. RF length [km]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0.6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#cavities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600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600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RF efficiency </a:t>
                      </a:r>
                      <a:r>
                        <a:rPr lang="en-US" sz="2400" dirty="0" smtClean="0"/>
                        <a:t>(</a:t>
                      </a:r>
                      <a:r>
                        <a:rPr lang="en-US" sz="2400" dirty="0" err="1" smtClean="0"/>
                        <a:t>wall</a:t>
                      </a:r>
                      <a:r>
                        <a:rPr lang="en-US" sz="2400" dirty="0" err="1" smtClean="0">
                          <a:latin typeface="Calibri"/>
                        </a:rPr>
                        <a:t>→beam</a:t>
                      </a:r>
                      <a:r>
                        <a:rPr lang="en-US" sz="2400" dirty="0" smtClean="0">
                          <a:latin typeface="Calibri"/>
                        </a:rPr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55%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55%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55%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power throughput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[MW]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23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1</a:t>
                      </a:r>
                      <a:r>
                        <a:rPr lang="en-US" sz="2800" baseline="0" dirty="0" smtClean="0"/>
                        <a:t> (peak)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power / cavity [kW]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17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38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&lt;2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457890"/>
            <a:ext cx="4663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*low power version with 20 MW total SR power</a:t>
            </a:r>
            <a:endParaRPr lang="en-GB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6270739" y="332656"/>
            <a:ext cx="2693749" cy="93610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B050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739" y="3974"/>
            <a:ext cx="1318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low power</a:t>
            </a:r>
            <a:endParaRPr lang="en-GB" sz="2000" b="1" dirty="0">
              <a:solidFill>
                <a:srgbClr val="00B05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8064" y="2348880"/>
            <a:ext cx="3995935" cy="3096344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8064" y="5445223"/>
            <a:ext cx="4158043" cy="1036135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3829" y="6457890"/>
            <a:ext cx="3792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i="1" dirty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b="1" i="1" dirty="0" smtClean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low power TLEP RF: much relaxed</a:t>
            </a:r>
            <a:endParaRPr lang="en-GB" sz="2000" b="1" i="1" dirty="0">
              <a:solidFill>
                <a:srgbClr val="00B05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3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TLEP implementation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At 350 </a:t>
            </a:r>
            <a:r>
              <a:rPr lang="en-US" sz="2000" dirty="0" err="1" smtClean="0"/>
              <a:t>GeV</a:t>
            </a:r>
            <a:r>
              <a:rPr lang="en-US" sz="2000" dirty="0" smtClean="0"/>
              <a:t>, beams lose 9 </a:t>
            </a:r>
            <a:r>
              <a:rPr lang="en-US" sz="2000" dirty="0" err="1" smtClean="0"/>
              <a:t>GeV</a:t>
            </a:r>
            <a:r>
              <a:rPr lang="en-US" sz="2000" dirty="0" smtClean="0"/>
              <a:t> / turn by synchrotron radiation</a:t>
            </a:r>
          </a:p>
          <a:p>
            <a:pPr lvl="1"/>
            <a:r>
              <a:rPr lang="en-US" sz="1600" dirty="0" smtClean="0"/>
              <a:t>Need 600 5-cell SC cavities @ 20 MV/m in CW mode </a:t>
            </a:r>
          </a:p>
          <a:p>
            <a:pPr lvl="2"/>
            <a:r>
              <a:rPr lang="en-US" sz="1600" dirty="0" smtClean="0"/>
              <a:t>Much less than ILC</a:t>
            </a:r>
            <a:r>
              <a:rPr lang="en-US" sz="1600" dirty="0"/>
              <a:t> </a:t>
            </a:r>
            <a:r>
              <a:rPr lang="en-US" sz="1400" dirty="0" smtClean="0"/>
              <a:t>(</a:t>
            </a:r>
            <a:r>
              <a:rPr lang="en-US" sz="1400" dirty="0"/>
              <a:t>8</a:t>
            </a:r>
            <a:r>
              <a:rPr lang="en-US" sz="1400" dirty="0" smtClean="0"/>
              <a:t>000 9-cell cavities@ 31 MV/m)</a:t>
            </a:r>
          </a:p>
          <a:p>
            <a:pPr lvl="2"/>
            <a:r>
              <a:rPr lang="en-US" sz="1600" dirty="0" smtClean="0"/>
              <a:t>Length ~900 m, similar to LEP (7 MV/m)</a:t>
            </a:r>
          </a:p>
          <a:p>
            <a:pPr lvl="1"/>
            <a:r>
              <a:rPr lang="en-US" sz="1600" dirty="0" smtClean="0"/>
              <a:t>200 kW/ cavity in CW : RF couplers are challenging</a:t>
            </a:r>
          </a:p>
          <a:p>
            <a:pPr lvl="2"/>
            <a:r>
              <a:rPr lang="en-US" sz="1600" dirty="0" smtClean="0"/>
              <a:t>Heat extraction, shielding against radiation, …</a:t>
            </a:r>
            <a:endParaRPr lang="en-US" sz="2000" dirty="0" smtClean="0"/>
          </a:p>
          <a:p>
            <a:r>
              <a:rPr lang="en-US" sz="2000" dirty="0" smtClean="0"/>
              <a:t>Luminosity is achieved with small vertical beam size : </a:t>
            </a:r>
            <a:r>
              <a:rPr lang="en-US" sz="2000" dirty="0" err="1" smtClean="0">
                <a:latin typeface="Symbol" charset="2"/>
                <a:cs typeface="Symbol" charset="2"/>
              </a:rPr>
              <a:t>s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 </a:t>
            </a:r>
            <a:r>
              <a:rPr lang="en-US" sz="2000" dirty="0"/>
              <a:t>~ </a:t>
            </a:r>
            <a:r>
              <a:rPr lang="en-US" sz="2000" dirty="0" smtClean="0"/>
              <a:t>100 nm</a:t>
            </a:r>
          </a:p>
          <a:p>
            <a:pPr lvl="1"/>
            <a:r>
              <a:rPr lang="en-US" sz="1600" dirty="0" smtClean="0"/>
              <a:t>A factor 30 smaller than at LEP2, but much more relaxed than ILC (6-8 nm)</a:t>
            </a:r>
          </a:p>
          <a:p>
            <a:pPr lvl="2"/>
            <a:r>
              <a:rPr lang="en-US" sz="1600" dirty="0" smtClean="0"/>
              <a:t>TLEP can </a:t>
            </a:r>
            <a:r>
              <a:rPr lang="en-US" sz="1600" dirty="0"/>
              <a:t>d</a:t>
            </a:r>
            <a:r>
              <a:rPr lang="en-US" sz="1600" dirty="0" smtClean="0"/>
              <a:t>eliver 1.3 × 10</a:t>
            </a:r>
            <a:r>
              <a:rPr lang="en-US" sz="1600" baseline="30000" dirty="0" smtClean="0"/>
              <a:t>34</a:t>
            </a:r>
            <a:r>
              <a:rPr lang="en-US" sz="1600" dirty="0" smtClean="0"/>
              <a:t> cm</a:t>
            </a:r>
            <a:r>
              <a:rPr lang="en-US" sz="1600" baseline="30000" dirty="0" smtClean="0"/>
              <a:t>-2</a:t>
            </a:r>
            <a:r>
              <a:rPr lang="en-US" sz="1600" dirty="0" smtClean="0"/>
              <a:t>s</a:t>
            </a:r>
            <a:r>
              <a:rPr lang="en-US" sz="1600" baseline="30000" dirty="0" smtClean="0"/>
              <a:t>-1</a:t>
            </a:r>
            <a:r>
              <a:rPr lang="en-US" sz="1600" dirty="0" smtClean="0"/>
              <a:t> per collision point at √s = 350 </a:t>
            </a:r>
            <a:r>
              <a:rPr lang="en-US" sz="1600" dirty="0" err="1" smtClean="0"/>
              <a:t>GeV</a:t>
            </a:r>
            <a:endParaRPr lang="en-US" sz="1600" dirty="0"/>
          </a:p>
          <a:p>
            <a:r>
              <a:rPr lang="en-US" sz="2000" dirty="0" smtClean="0"/>
              <a:t>Small beam </a:t>
            </a:r>
            <a:r>
              <a:rPr lang="en-US" sz="2000" dirty="0"/>
              <a:t>lifetime due to </a:t>
            </a:r>
            <a:r>
              <a:rPr lang="en-US" sz="2000" dirty="0" err="1"/>
              <a:t>Bhabha</a:t>
            </a:r>
            <a:r>
              <a:rPr lang="en-US" sz="2000" dirty="0"/>
              <a:t> scattering ~ 15 </a:t>
            </a:r>
            <a:r>
              <a:rPr lang="en-US" sz="2000" dirty="0" smtClean="0"/>
              <a:t>minutes</a:t>
            </a:r>
          </a:p>
          <a:p>
            <a:pPr lvl="1"/>
            <a:r>
              <a:rPr lang="en-US" sz="1600" dirty="0" smtClean="0"/>
              <a:t>Need efficient top-up injection</a:t>
            </a:r>
            <a:endParaRPr lang="en-US" sz="1600" dirty="0"/>
          </a:p>
          <a:p>
            <a:endParaRPr lang="en-US" dirty="0" smtClean="0"/>
          </a:p>
          <a:p>
            <a:pPr lvl="1"/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srgbClr val="000000"/>
                </a:solidFill>
                <a:latin typeface="Corbel"/>
              </a:rPr>
              <a:pPr>
                <a:defRPr/>
              </a:pPr>
              <a:t>23</a:t>
            </a:fld>
            <a:endParaRPr lang="en-US" altLang="en-US" dirty="0">
              <a:solidFill>
                <a:srgbClr val="000000"/>
              </a:solidFill>
              <a:latin typeface="Corbe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829" y="1295400"/>
            <a:ext cx="1998371" cy="994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870" y="990600"/>
            <a:ext cx="1181730" cy="135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673761" y="2209800"/>
            <a:ext cx="2098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kumimoji="1" lang="en-US" sz="1400" dirty="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BNL 5-cell 700 MHz cavity</a:t>
            </a:r>
            <a:endParaRPr kumimoji="1" lang="en-US" sz="1400" dirty="0">
              <a:solidFill>
                <a:srgbClr val="000000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24800" y="228600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kumimoji="1" lang="en-US" sz="1400" dirty="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RF Coupler</a:t>
            </a:r>
          </a:p>
          <a:p>
            <a:pPr eaLnBrk="0" hangingPunct="0"/>
            <a:r>
              <a:rPr kumimoji="1" lang="en-US" sz="1400" dirty="0" smtClean="0">
                <a:solidFill>
                  <a:srgbClr val="000000"/>
                </a:solidFill>
                <a:latin typeface="Corbel"/>
                <a:ea typeface="+mn-ea"/>
                <a:cs typeface="+mn-cs"/>
              </a:rPr>
              <a:t>(ESS/SPL)</a:t>
            </a:r>
            <a:endParaRPr kumimoji="1" lang="en-US" sz="1400" dirty="0">
              <a:solidFill>
                <a:srgbClr val="000000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535" y="4495800"/>
            <a:ext cx="3526905" cy="1700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14" descr="topu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107289"/>
            <a:ext cx="3124200" cy="210936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6" name="Picture 15"/>
          <p:cNvPicPr/>
          <p:nvPr/>
        </p:nvPicPr>
        <p:blipFill rotWithShape="1">
          <a:blip r:embed="rId6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86"/>
          <a:stretch/>
        </p:blipFill>
        <p:spPr>
          <a:xfrm>
            <a:off x="7315200" y="4114800"/>
            <a:ext cx="1600200" cy="1676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TextBox 16"/>
          <p:cNvSpPr txBox="1"/>
          <p:nvPr/>
        </p:nvSpPr>
        <p:spPr>
          <a:xfrm>
            <a:off x="381761" y="4462790"/>
            <a:ext cx="8374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kumimoji="1" lang="en-US" sz="1100" dirty="0">
                <a:solidFill>
                  <a:prstClr val="black"/>
                </a:solidFill>
                <a:ea typeface="+mn-ea"/>
                <a:cs typeface="+mn-cs"/>
              </a:rPr>
              <a:t>A. Blondel</a:t>
            </a:r>
            <a:endParaRPr kumimoji="1" lang="en-GB" sz="11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8399" y="4919990"/>
            <a:ext cx="11644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kumimoji="1" lang="en-US" sz="1100" dirty="0">
                <a:solidFill>
                  <a:prstClr val="black"/>
                </a:solidFill>
                <a:ea typeface="+mn-ea"/>
                <a:cs typeface="+mn-cs"/>
              </a:rPr>
              <a:t>F</a:t>
            </a:r>
            <a:r>
              <a:rPr kumimoji="1" lang="en-US" sz="1100" dirty="0" smtClean="0">
                <a:solidFill>
                  <a:prstClr val="black"/>
                </a:solidFill>
                <a:ea typeface="+mn-ea"/>
                <a:cs typeface="+mn-cs"/>
              </a:rPr>
              <a:t>. Zimmermann</a:t>
            </a:r>
            <a:endParaRPr kumimoji="1" lang="en-GB" sz="11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>
            <a:endCxn id="16" idx="1"/>
          </p:cNvCxnSpPr>
          <p:nvPr/>
        </p:nvCxnSpPr>
        <p:spPr bwMode="auto">
          <a:xfrm>
            <a:off x="6372200" y="4495800"/>
            <a:ext cx="9430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6580599" y="4724400"/>
            <a:ext cx="1820136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1556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5400" dirty="0" smtClean="0">
                <a:solidFill>
                  <a:prstClr val="black"/>
                </a:solidFill>
                <a:latin typeface="Calibri"/>
              </a:rPr>
              <a:t>power – LEP2 experience</a:t>
            </a:r>
            <a:endParaRPr lang="en-GB" sz="54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8" y="1300772"/>
            <a:ext cx="6121441" cy="1981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92" y="3573016"/>
            <a:ext cx="5850054" cy="252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3346" y="931440"/>
            <a:ext cx="23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G. Geschonke, LINAC96</a:t>
            </a:r>
            <a:endParaRPr lang="en-GB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2291743"/>
            <a:ext cx="2548198" cy="4154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LEP2 SC system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4 mA /beam,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3.6 GV total RF,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→ 25.9 MW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wall plug power,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i="1" dirty="0" smtClean="0">
                <a:solidFill>
                  <a:srgbClr val="0000CC"/>
                </a:solidFill>
                <a:latin typeface="Calibri"/>
                <a:ea typeface="+mn-ea"/>
                <a:cs typeface="+mn-cs"/>
              </a:rPr>
              <a:t>incl. cryogenics!</a:t>
            </a:r>
            <a:endParaRPr lang="en-US" sz="2400" i="1" dirty="0">
              <a:solidFill>
                <a:srgbClr val="0000CC"/>
              </a:solidFill>
              <a:latin typeface="Calibri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11 MW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SR power/beam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B050"/>
                </a:solidFill>
                <a:latin typeface="Calibri"/>
                <a:ea typeface="+mn-ea"/>
                <a:cs typeface="+mn-cs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→ efficiency ~42%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(2.5x ILC)</a:t>
            </a:r>
            <a:endParaRPr lang="en-GB" sz="24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566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 consumption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3933702"/>
              </p:ext>
            </p:extLst>
          </p:nvPr>
        </p:nvGraphicFramePr>
        <p:xfrm>
          <a:off x="467544" y="1824626"/>
          <a:ext cx="4366856" cy="153526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418622"/>
                <a:gridCol w="1524016"/>
                <a:gridCol w="1424218"/>
              </a:tblGrid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n-GB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TLEP 120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TLEP 175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RF systems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173-185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cryogenics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34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top-up ring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070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Total RF</a:t>
                      </a:r>
                      <a:endParaRPr lang="en-GB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186-198 MW</a:t>
                      </a:r>
                      <a:endParaRPr lang="en-GB" sz="18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212-224 MW</a:t>
                      </a:r>
                      <a:endParaRPr lang="en-GB" sz="18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779082"/>
              </p:ext>
            </p:extLst>
          </p:nvPr>
        </p:nvGraphicFramePr>
        <p:xfrm>
          <a:off x="539552" y="4149080"/>
          <a:ext cx="4320480" cy="219171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2618333"/>
                <a:gridCol w="1702147"/>
              </a:tblGrid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Power consumption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TLEP 175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RF including cryogenics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224MW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cooling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ventilation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21MW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magnet systems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general services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20MW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3102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Total</a:t>
                      </a:r>
                      <a:endParaRPr lang="en-GB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18745" algn="ctr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~280MW</a:t>
                      </a:r>
                      <a:endParaRPr lang="en-GB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758" y="1268760"/>
            <a:ext cx="3656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Highest consumer is RF:</a:t>
            </a:r>
            <a:endParaRPr lang="en-GB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481844"/>
            <a:ext cx="71113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Total power consumption for 350GeV running:</a:t>
            </a:r>
            <a:endParaRPr lang="en-GB" sz="2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088" y="6470108"/>
            <a:ext cx="52098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IPAC13 TUPME040, </a:t>
            </a:r>
            <a:r>
              <a:rPr lang="en-GB" b="1" dirty="0">
                <a:solidFill>
                  <a:prstClr val="black"/>
                </a:solidFill>
                <a:latin typeface="Calibri"/>
                <a:hlinkClick r:id="rId2"/>
              </a:rPr>
              <a:t>arXiv:1305.6498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[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physics.acc-ph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]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6096" y="1791980"/>
            <a:ext cx="2664296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white"/>
                </a:solidFill>
                <a:latin typeface="Calibri"/>
              </a:rPr>
              <a:t>Limited by Klystron CW efficiency of 65%. This is </a:t>
            </a:r>
            <a:r>
              <a:rPr lang="en-GB" b="1" dirty="0" smtClean="0">
                <a:solidFill>
                  <a:prstClr val="white"/>
                </a:solidFill>
                <a:latin typeface="Calibri"/>
              </a:rPr>
              <a:t>NOT</a:t>
            </a:r>
            <a:r>
              <a:rPr lang="en-GB" dirty="0" smtClean="0">
                <a:solidFill>
                  <a:prstClr val="white"/>
                </a:solidFill>
                <a:latin typeface="Calibri"/>
              </a:rPr>
              <a:t> aggressive and we hope to be able to do better after dedicated R&amp;D 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932040" y="2204864"/>
            <a:ext cx="504056" cy="21602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6056" y="4437112"/>
            <a:ext cx="3959932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CERN 2010 power demand: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Full operation 220MW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400" dirty="0" smtClean="0">
                <a:solidFill>
                  <a:prstClr val="white"/>
                </a:solidFill>
                <a:latin typeface="Calibri"/>
              </a:rPr>
              <a:t>Winter shutdown 50MW</a:t>
            </a:r>
            <a:endParaRPr lang="en-GB" sz="2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25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737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note on power consumption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TLEP is using </a:t>
            </a:r>
            <a:r>
              <a:rPr lang="en-GB" dirty="0" smtClean="0">
                <a:solidFill>
                  <a:srgbClr val="7030A0"/>
                </a:solidFill>
              </a:rPr>
              <a:t>~280MW </a:t>
            </a:r>
            <a:r>
              <a:rPr lang="en-GB" dirty="0" smtClean="0"/>
              <a:t>while in operation and probably </a:t>
            </a:r>
            <a:r>
              <a:rPr lang="en-GB" dirty="0" smtClean="0">
                <a:solidFill>
                  <a:srgbClr val="7030A0"/>
                </a:solidFill>
              </a:rPr>
              <a:t>~80MW </a:t>
            </a:r>
            <a:r>
              <a:rPr lang="en-GB" dirty="0" smtClean="0"/>
              <a:t>between physics fills. So for 1×10</a:t>
            </a:r>
            <a:r>
              <a:rPr lang="en-GB" baseline="30000" dirty="0" smtClean="0"/>
              <a:t>7</a:t>
            </a:r>
            <a:r>
              <a:rPr lang="en-GB" dirty="0" smtClean="0"/>
              <a:t> sec of operation and 1×10</a:t>
            </a:r>
            <a:r>
              <a:rPr lang="en-GB" baseline="30000" dirty="0" smtClean="0"/>
              <a:t>7 </a:t>
            </a:r>
            <a:r>
              <a:rPr lang="en-GB" dirty="0"/>
              <a:t>sec </a:t>
            </a:r>
            <a:r>
              <a:rPr lang="en-GB" dirty="0" smtClean="0"/>
              <a:t>of stand-by mode, total electricity consumption is ~1TWh</a:t>
            </a:r>
          </a:p>
          <a:p>
            <a:r>
              <a:rPr lang="en-GB" dirty="0" smtClean="0"/>
              <a:t>CERN is currently paying ~50CHF/</a:t>
            </a:r>
            <a:r>
              <a:rPr lang="en-GB" dirty="0" err="1" smtClean="0"/>
              <a:t>MWh</a:t>
            </a:r>
            <a:endParaRPr lang="en-GB" dirty="0" smtClean="0"/>
          </a:p>
          <a:p>
            <a:r>
              <a:rPr lang="en-GB" dirty="0" smtClean="0">
                <a:solidFill>
                  <a:srgbClr val="7030A0"/>
                </a:solidFill>
              </a:rPr>
              <a:t>TLEP yearly operation corresponds to ~50MHF/year</a:t>
            </a:r>
          </a:p>
          <a:p>
            <a:r>
              <a:rPr lang="en-GB" dirty="0" smtClean="0"/>
              <a:t>This should be seen in the context of the total project cost (less than 1% of the total cost of the project goes per year to electricity consumption)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3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/>
              <a:t>c</a:t>
            </a:r>
            <a:r>
              <a:rPr lang="en-US" sz="5400" dirty="0" smtClean="0"/>
              <a:t>ost - LEP experience</a:t>
            </a:r>
            <a:endParaRPr lang="en-GB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5" y="1085137"/>
            <a:ext cx="6891998" cy="3015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1" y="5193359"/>
            <a:ext cx="3813895" cy="1611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081" y="4110982"/>
            <a:ext cx="7741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</a:rPr>
              <a:t>total cost of TLEP = LEP cost x 3 x total Swiss </a:t>
            </a:r>
          </a:p>
          <a:p>
            <a:r>
              <a:rPr lang="en-US" sz="3200" b="1" dirty="0">
                <a:solidFill>
                  <a:srgbClr val="0000CC"/>
                </a:solidFill>
              </a:rPr>
              <a:t>inflation since 1990 (1.2?) = 4.7  BCHF </a:t>
            </a:r>
            <a:endParaRPr lang="en-GB" sz="3200" b="1" dirty="0">
              <a:solidFill>
                <a:srgbClr val="0000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1661" y="1556792"/>
            <a:ext cx="2449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CC"/>
                </a:solidFill>
              </a:rPr>
              <a:t>Source:</a:t>
            </a:r>
            <a:endParaRPr lang="en-GB" i="1" dirty="0">
              <a:solidFill>
                <a:srgbClr val="0000CC"/>
              </a:solidFill>
            </a:endParaRPr>
          </a:p>
          <a:p>
            <a:r>
              <a:rPr lang="en-GB" dirty="0">
                <a:solidFill>
                  <a:srgbClr val="0000CC"/>
                </a:solidFill>
              </a:rPr>
              <a:t>G. </a:t>
            </a:r>
            <a:r>
              <a:rPr lang="en-GB" dirty="0" err="1">
                <a:solidFill>
                  <a:srgbClr val="0000CC"/>
                </a:solidFill>
              </a:rPr>
              <a:t>Bachy</a:t>
            </a:r>
            <a:r>
              <a:rPr lang="en-GB" dirty="0">
                <a:solidFill>
                  <a:srgbClr val="0000CC"/>
                </a:solidFill>
              </a:rPr>
              <a:t>, A. Hofmann, S. Myers, E. Picasso, G. </a:t>
            </a:r>
            <a:r>
              <a:rPr lang="en-GB" dirty="0" err="1">
                <a:solidFill>
                  <a:srgbClr val="0000CC"/>
                </a:solidFill>
              </a:rPr>
              <a:t>Plass</a:t>
            </a:r>
            <a:r>
              <a:rPr lang="en-GB" dirty="0">
                <a:solidFill>
                  <a:srgbClr val="0000CC"/>
                </a:solidFill>
              </a:rPr>
              <a:t>, “The LEP Collider – Construction, Project Status and Outlook,” Part. Acc. 1990, Vol. 26, pp. 19-32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9561" y="5814445"/>
            <a:ext cx="4364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Swiss annual inflation oscillating around 1.0</a:t>
            </a:r>
            <a:endParaRPr lang="en-GB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45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0000FF"/>
                </a:solidFill>
              </a:rPr>
              <a:t>TLEP cost breakdown – extremely rough (</a:t>
            </a:r>
            <a:r>
              <a:rPr lang="en-US" sz="3200" b="1" dirty="0" err="1" smtClean="0">
                <a:solidFill>
                  <a:srgbClr val="0000FF"/>
                </a:solidFill>
              </a:rPr>
              <a:t>GEuro</a:t>
            </a:r>
            <a:r>
              <a:rPr lang="en-US" sz="3200" b="1" dirty="0" smtClean="0">
                <a:solidFill>
                  <a:srgbClr val="0000FF"/>
                </a:solidFill>
              </a:rPr>
              <a:t>)</a:t>
            </a:r>
            <a:endParaRPr lang="en-GB" sz="3200" b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3457952"/>
              </p:ext>
            </p:extLst>
          </p:nvPr>
        </p:nvGraphicFramePr>
        <p:xfrm>
          <a:off x="487906" y="764704"/>
          <a:ext cx="7869560" cy="38901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24254"/>
                <a:gridCol w="234530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TLEP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Bare tunnel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 </a:t>
                      </a:r>
                      <a:r>
                        <a:rPr lang="en-US" baseline="30000" dirty="0" smtClean="0"/>
                        <a:t>(1)</a:t>
                      </a:r>
                      <a:endParaRPr lang="en-GB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Services &amp; Additional infrastructure (electricity,</a:t>
                      </a:r>
                      <a:r>
                        <a:rPr lang="en-US" baseline="0" dirty="0" smtClean="0"/>
                        <a:t> cooling, ventilation, service cavern, RP, surface structure, access roads)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1.0</a:t>
                      </a:r>
                      <a:r>
                        <a:rPr lang="en-US" baseline="30000" dirty="0" smtClean="0"/>
                        <a:t>(2)</a:t>
                      </a:r>
                      <a:endParaRPr lang="en-GB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system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1.0 </a:t>
                      </a:r>
                      <a:r>
                        <a:rPr lang="en-US" baseline="30000" dirty="0" smtClean="0"/>
                        <a:t>(3)</a:t>
                      </a:r>
                      <a:endParaRPr lang="en-GB" baseline="30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Cryo</a:t>
                      </a:r>
                      <a:r>
                        <a:rPr lang="en-US" dirty="0" smtClean="0"/>
                        <a:t> system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1.0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30000" dirty="0" smtClean="0"/>
                        <a:t>(4)</a:t>
                      </a:r>
                      <a:endParaRPr lang="en-GB" baseline="0" dirty="0" smtClean="0"/>
                    </a:p>
                  </a:txBody>
                  <a:tcPr/>
                </a:tc>
              </a:tr>
              <a:tr h="379850">
                <a:tc>
                  <a:txBody>
                    <a:bodyPr/>
                    <a:lstStyle/>
                    <a:p>
                      <a:r>
                        <a:rPr lang="en-US" dirty="0" smtClean="0"/>
                        <a:t>Vacuum system &amp; 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0.5</a:t>
                      </a:r>
                      <a:r>
                        <a:rPr lang="en-US" baseline="30000" dirty="0" smtClean="0"/>
                        <a:t>(5)</a:t>
                      </a:r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Magnet system for collider &amp; injector ring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0.8</a:t>
                      </a:r>
                      <a:r>
                        <a:rPr lang="en-US" baseline="30000" dirty="0" smtClean="0"/>
                        <a:t>(6)</a:t>
                      </a:r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Pre-injector complex  SPS reinforcements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0.5</a:t>
                      </a:r>
                      <a:endParaRPr lang="en-GB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Total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7.9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69713" y="4549676"/>
            <a:ext cx="84045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(1): J. Osborne, </a:t>
            </a:r>
            <a:r>
              <a:rPr lang="en-US" dirty="0" err="1">
                <a:solidFill>
                  <a:prstClr val="black"/>
                </a:solidFill>
              </a:rPr>
              <a:t>Amrup</a:t>
            </a:r>
            <a:r>
              <a:rPr lang="en-US" dirty="0">
                <a:solidFill>
                  <a:prstClr val="black"/>
                </a:solidFill>
              </a:rPr>
              <a:t> study</a:t>
            </a:r>
          </a:p>
          <a:p>
            <a:r>
              <a:rPr lang="en-US" dirty="0">
                <a:solidFill>
                  <a:prstClr val="black"/>
                </a:solidFill>
              </a:rPr>
              <a:t>(2): very rough guess, conservative escalated extrapolation from LEP</a:t>
            </a:r>
          </a:p>
          <a:p>
            <a:r>
              <a:rPr lang="en-US" dirty="0">
                <a:solidFill>
                  <a:prstClr val="black"/>
                </a:solidFill>
              </a:rPr>
              <a:t>(3): B. </a:t>
            </a:r>
            <a:r>
              <a:rPr lang="en-US" dirty="0" err="1">
                <a:solidFill>
                  <a:prstClr val="black"/>
                </a:solidFill>
              </a:rPr>
              <a:t>Rimmer</a:t>
            </a:r>
            <a:r>
              <a:rPr lang="en-US" dirty="0">
                <a:solidFill>
                  <a:prstClr val="black"/>
                </a:solidFill>
              </a:rPr>
              <a:t>, SRF cost per GeV or per Watt for CEBAF upgrade, 2010</a:t>
            </a:r>
          </a:p>
          <a:p>
            <a:r>
              <a:rPr lang="en-US" dirty="0">
                <a:solidFill>
                  <a:prstClr val="black"/>
                </a:solidFill>
              </a:rPr>
              <a:t>(4): ½ LHC system [also, possibly some refurbished LHC plants could be reused]</a:t>
            </a:r>
          </a:p>
          <a:p>
            <a:r>
              <a:rPr lang="en-US" dirty="0">
                <a:solidFill>
                  <a:prstClr val="black"/>
                </a:solidFill>
              </a:rPr>
              <a:t>(5): factor 2.5 higher than KEK (K. Oide) estimate for 80 km ring</a:t>
            </a:r>
          </a:p>
          <a:p>
            <a:r>
              <a:rPr lang="en-US" dirty="0">
                <a:solidFill>
                  <a:prstClr val="black"/>
                </a:solidFill>
              </a:rPr>
              <a:t>(6): 24,000 magnets for collider &amp; injector; cost per magnet 30 </a:t>
            </a:r>
            <a:r>
              <a:rPr lang="en-US" dirty="0" err="1">
                <a:solidFill>
                  <a:prstClr val="black"/>
                </a:solidFill>
              </a:rPr>
              <a:t>kCHF</a:t>
            </a:r>
            <a:r>
              <a:rPr lang="en-US" dirty="0">
                <a:solidFill>
                  <a:prstClr val="black"/>
                </a:solidFill>
              </a:rPr>
              <a:t> (</a:t>
            </a:r>
            <a:r>
              <a:rPr lang="en-US" dirty="0" err="1">
                <a:solidFill>
                  <a:prstClr val="black"/>
                </a:solidFill>
              </a:rPr>
              <a:t>LHeC</a:t>
            </a:r>
            <a:r>
              <a:rPr lang="en-US" dirty="0">
                <a:solidFill>
                  <a:prstClr val="black"/>
                </a:solidFill>
              </a:rPr>
              <a:t>); 10% added; no cost saving from mass production assumed</a:t>
            </a:r>
          </a:p>
          <a:p>
            <a:r>
              <a:rPr lang="en-US" i="1" dirty="0">
                <a:solidFill>
                  <a:prstClr val="black"/>
                </a:solidFill>
              </a:rPr>
              <a:t>Note: detector costs not included</a:t>
            </a:r>
          </a:p>
        </p:txBody>
      </p:sp>
      <p:sp>
        <p:nvSpPr>
          <p:cNvPr id="6" name="TextBox 5"/>
          <p:cNvSpPr txBox="1"/>
          <p:nvPr/>
        </p:nvSpPr>
        <p:spPr>
          <a:xfrm rot="20589525">
            <a:off x="294688" y="2178462"/>
            <a:ext cx="8280408" cy="707886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</a:rPr>
              <a:t>preliminary – not endorsed by anybody</a:t>
            </a:r>
            <a:endParaRPr lang="en-GB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30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-171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prstClr val="black"/>
                </a:solidFill>
              </a:rPr>
              <a:t>TLEP cost – 3</a:t>
            </a:r>
            <a:r>
              <a:rPr lang="en-US" sz="3600" baseline="30000" dirty="0" smtClean="0">
                <a:solidFill>
                  <a:prstClr val="black"/>
                </a:solidFill>
              </a:rPr>
              <a:t>rd</a:t>
            </a:r>
            <a:r>
              <a:rPr lang="en-US" sz="3600" dirty="0" smtClean="0">
                <a:solidFill>
                  <a:prstClr val="black"/>
                </a:solidFill>
              </a:rPr>
              <a:t> estimate (</a:t>
            </a:r>
            <a:r>
              <a:rPr lang="en-US" sz="3600" dirty="0" err="1" smtClean="0">
                <a:solidFill>
                  <a:prstClr val="black"/>
                </a:solidFill>
              </a:rPr>
              <a:t>Shiltsev’s</a:t>
            </a:r>
            <a:r>
              <a:rPr lang="en-US" sz="3600" dirty="0" smtClean="0">
                <a:solidFill>
                  <a:prstClr val="black"/>
                </a:solidFill>
              </a:rPr>
              <a:t> L.E.P.</a:t>
            </a:r>
            <a:r>
              <a:rPr lang="en-US" sz="3600" baseline="30000" dirty="0" smtClean="0">
                <a:solidFill>
                  <a:prstClr val="black"/>
                </a:solidFill>
              </a:rPr>
              <a:t>1/</a:t>
            </a:r>
            <a:r>
              <a:rPr lang="en-US" sz="3600" baseline="30000" dirty="0">
                <a:solidFill>
                  <a:prstClr val="black"/>
                </a:solidFill>
              </a:rPr>
              <a:t>2</a:t>
            </a:r>
            <a:r>
              <a:rPr lang="en-US" sz="3600" dirty="0" smtClean="0">
                <a:solidFill>
                  <a:prstClr val="black"/>
                </a:solidFill>
              </a:rPr>
              <a:t> law)</a:t>
            </a:r>
            <a:endParaRPr lang="en-GB" sz="36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23528" y="1014216"/>
                <a:ext cx="8034828" cy="8794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cost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𝐺</m:t>
                          </m:r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$]=2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km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1/</m:t>
                          </m:r>
                          <m:r>
                            <a:rPr lang="en-GB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i="1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10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 baseline="-250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𝐸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TeV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CC"/>
                          </a:solidFill>
                          <a:latin typeface="Cambria Math"/>
                        </a:rPr>
                        <m:t>+2</m:t>
                      </m:r>
                      <m:sSup>
                        <m:sSupPr>
                          <m:ctrlPr>
                            <a:rPr lang="en-GB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100 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MW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i="1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GB" sz="2400" strike="dblStrike" baseline="300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014216"/>
                <a:ext cx="8034828" cy="879472"/>
              </a:xfrm>
              <a:prstGeom prst="rect">
                <a:avLst/>
              </a:prstGeom>
              <a:blipFill rotWithShape="1">
                <a:blip r:embed="rId3"/>
                <a:stretch>
                  <a:fillRect b="-13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5197" y="3188984"/>
                <a:ext cx="8040278" cy="5132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cost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Euro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cost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>
                            <a:solidFill>
                              <a:srgbClr val="0000CC"/>
                            </a:solidFill>
                            <a:latin typeface="Cambria Math"/>
                          </a:rPr>
                          <m:t>$</m:t>
                        </m:r>
                      </m:e>
                    </m:d>
                    <m:r>
                      <a:rPr lang="en-US" sz="2800">
                        <a:solidFill>
                          <a:srgbClr val="0000CC"/>
                        </a:solidFill>
                        <a:latin typeface="Cambria Math"/>
                      </a:rPr>
                      <m:t>/2.5</m:t>
                    </m:r>
                  </m:oMath>
                </a14:m>
                <a:r>
                  <a:rPr lang="en-GB" sz="2000" dirty="0">
                    <a:solidFill>
                      <a:srgbClr val="0000CC"/>
                    </a:solidFill>
                  </a:rPr>
                  <a:t>   [</a:t>
                </a:r>
                <a:r>
                  <a:rPr lang="en-GB" sz="2000" dirty="0" err="1">
                    <a:solidFill>
                      <a:srgbClr val="0000CC"/>
                    </a:solidFill>
                  </a:rPr>
                  <a:t>Shiltsev</a:t>
                </a:r>
                <a:r>
                  <a:rPr lang="en-GB" sz="2000" dirty="0">
                    <a:solidFill>
                      <a:srgbClr val="0000CC"/>
                    </a:solidFill>
                  </a:rPr>
                  <a:t> rule for US </a:t>
                </a:r>
                <a:r>
                  <a:rPr lang="en-GB" sz="2000" dirty="0" err="1">
                    <a:solidFill>
                      <a:srgbClr val="0000CC"/>
                    </a:solidFill>
                  </a:rPr>
                  <a:t>vs</a:t>
                </a:r>
                <a:r>
                  <a:rPr lang="en-GB" sz="2000" dirty="0">
                    <a:solidFill>
                      <a:srgbClr val="0000CC"/>
                    </a:solidFill>
                  </a:rPr>
                  <a:t> EU accounting]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97" y="3188984"/>
                <a:ext cx="8040278" cy="513282"/>
              </a:xfrm>
              <a:prstGeom prst="rect">
                <a:avLst/>
              </a:prstGeom>
              <a:blipFill rotWithShape="1">
                <a:blip r:embed="rId4"/>
                <a:stretch>
                  <a:fillRect r="-682" b="-17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28383" y="2194317"/>
                <a:ext cx="2912913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US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cost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=14.7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G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$</m:t>
                      </m:r>
                    </m:oMath>
                  </m:oMathPara>
                </a14:m>
                <a:endParaRPr lang="en-GB" sz="2400" strike="dblStrike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8383" y="2194317"/>
                <a:ext cx="2912913" cy="453137"/>
              </a:xfrm>
              <a:prstGeom prst="rect">
                <a:avLst/>
              </a:prstGeom>
              <a:blipFill rotWithShape="1">
                <a:blip r:embed="rId5"/>
                <a:stretch>
                  <a:fillRect r="-210" b="-6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9632" y="3861048"/>
                <a:ext cx="324794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EU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cost</m:t>
                      </m:r>
                      <m: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=5.9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G</m:t>
                      </m:r>
                      <m:r>
                        <m:rPr>
                          <m:sty m:val="p"/>
                        </m:rPr>
                        <a:rPr lang="en-US" sz="2400">
                          <a:solidFill>
                            <a:srgbClr val="FF0000"/>
                          </a:solidFill>
                          <a:latin typeface="Cambria Math"/>
                        </a:rPr>
                        <m:t>Euro</m:t>
                      </m:r>
                    </m:oMath>
                  </m:oMathPara>
                </a14:m>
                <a:endParaRPr lang="en-GB" sz="2400" strike="dblStrike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861048"/>
                <a:ext cx="3247940" cy="4531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5759"/>
              </p:ext>
            </p:extLst>
          </p:nvPr>
        </p:nvGraphicFramePr>
        <p:xfrm>
          <a:off x="182734" y="5301208"/>
          <a:ext cx="8778532" cy="992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500"/>
                <a:gridCol w="1800200"/>
                <a:gridCol w="3370199"/>
                <a:gridCol w="2194633"/>
              </a:tblGrid>
              <a:tr h="534928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cost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LEP scaling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conservative </a:t>
                      </a:r>
                      <a:r>
                        <a:rPr lang="en-US" sz="2400" b="1" baseline="0" dirty="0" smtClean="0"/>
                        <a:t>breakdown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L.E.P. </a:t>
                      </a:r>
                      <a:r>
                        <a:rPr lang="en-US" sz="2400" b="1" baseline="30000" dirty="0" smtClean="0"/>
                        <a:t>½ </a:t>
                      </a:r>
                      <a:r>
                        <a:rPr lang="en-US" sz="2400" b="1" dirty="0" smtClean="0"/>
                        <a:t>formula</a:t>
                      </a:r>
                      <a:endParaRPr lang="en-GB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[</a:t>
                      </a:r>
                      <a:r>
                        <a:rPr lang="en-US" sz="2400" b="1" dirty="0" err="1" smtClean="0"/>
                        <a:t>GEuro</a:t>
                      </a:r>
                      <a:r>
                        <a:rPr lang="en-US" sz="2400" b="1" dirty="0" smtClean="0"/>
                        <a:t>]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4.7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7.9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5.9</a:t>
                      </a:r>
                      <a:endParaRPr lang="en-GB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5197" y="4581128"/>
            <a:ext cx="4456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TLEP cost-estimate summary</a:t>
            </a:r>
            <a:endParaRPr lang="en-GB" sz="28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7039" y="2278536"/>
            <a:ext cx="3230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100 km, 240 GeV, 300 MW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9751" y="601975"/>
            <a:ext cx="30363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U. Chicago Workshop , Feb 25-26, 2013</a:t>
            </a:r>
            <a:endParaRPr lang="en-GB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51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1.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W</a:t>
            </a:r>
            <a:r>
              <a:rPr kumimoji="1" lang="en-US" altLang="zh-CN" dirty="0" smtClean="0"/>
              <a:t>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 smtClean="0"/>
              <a:t>LEP</a:t>
            </a:r>
            <a:r>
              <a:rPr kumimoji="1" lang="zh-CN" altLang="en-US" dirty="0" smtClean="0"/>
              <a:t> </a:t>
            </a:r>
            <a:r>
              <a:rPr kumimoji="1" lang="zh-CN" altLang="zh-CN" dirty="0" smtClean="0"/>
              <a:t>-</a:t>
            </a:r>
            <a:r>
              <a:rPr kumimoji="1" lang="en-US" altLang="zh-CN" dirty="0" smtClean="0"/>
              <a:t>--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Electron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Positron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Collider</a:t>
            </a:r>
            <a:r>
              <a:rPr kumimoji="1" lang="zh-CN" altLang="en-US" dirty="0" smtClean="0"/>
              <a:t>，迄今为止国际上曾建造和运行的最大、能量最高的正负电子对撞机</a:t>
            </a:r>
            <a:endParaRPr kumimoji="1" lang="en-US" altLang="zh-CN" dirty="0" smtClean="0"/>
          </a:p>
          <a:p>
            <a:r>
              <a:rPr kumimoji="1" lang="en-US" altLang="zh-CN" dirty="0" smtClean="0"/>
              <a:t>1981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5</a:t>
            </a:r>
            <a:r>
              <a:rPr kumimoji="1" lang="zh-CN" altLang="en-US" dirty="0" smtClean="0"/>
              <a:t>月</a:t>
            </a:r>
            <a:r>
              <a:rPr kumimoji="1" lang="en-US" altLang="zh-CN" dirty="0" smtClean="0"/>
              <a:t>22</a:t>
            </a:r>
            <a:r>
              <a:rPr kumimoji="1" lang="zh-CN" altLang="en-US" dirty="0" smtClean="0"/>
              <a:t>日，</a:t>
            </a:r>
            <a:r>
              <a:rPr kumimoji="1" lang="en-US" altLang="zh-CN" dirty="0" smtClean="0"/>
              <a:t>LEP</a:t>
            </a:r>
            <a:r>
              <a:rPr kumimoji="1" lang="zh-CN" altLang="en-US" dirty="0" smtClean="0"/>
              <a:t>获得</a:t>
            </a:r>
            <a:r>
              <a:rPr kumimoji="1" lang="en-US" altLang="zh-CN" dirty="0" smtClean="0"/>
              <a:t>CERN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Council</a:t>
            </a:r>
            <a:r>
              <a:rPr kumimoji="1" lang="zh-CN" altLang="en-US" dirty="0" smtClean="0"/>
              <a:t>的批准</a:t>
            </a:r>
            <a:endParaRPr kumimoji="1" lang="en-US" altLang="zh-CN" dirty="0" smtClean="0"/>
          </a:p>
          <a:p>
            <a:r>
              <a:rPr kumimoji="1" lang="en-US" altLang="zh-CN" dirty="0" smtClean="0"/>
              <a:t>1988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月</a:t>
            </a:r>
            <a:r>
              <a:rPr kumimoji="1" lang="en-US" altLang="zh-CN" dirty="0" smtClean="0"/>
              <a:t>8</a:t>
            </a:r>
            <a:r>
              <a:rPr kumimoji="1" lang="zh-CN" altLang="en-US" dirty="0" smtClean="0"/>
              <a:t>日，</a:t>
            </a:r>
            <a:r>
              <a:rPr kumimoji="1" lang="en-US" altLang="zh-CN" dirty="0" smtClean="0"/>
              <a:t>27</a:t>
            </a:r>
            <a:r>
              <a:rPr kumimoji="1" lang="zh-CN" altLang="en-US" dirty="0" smtClean="0"/>
              <a:t>公里长隧道建成</a:t>
            </a:r>
            <a:endParaRPr kumimoji="1" lang="en-US" altLang="zh-CN" dirty="0" smtClean="0"/>
          </a:p>
          <a:p>
            <a:r>
              <a:rPr kumimoji="1" lang="en-US" altLang="zh-CN" dirty="0" smtClean="0"/>
              <a:t>1989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7</a:t>
            </a:r>
            <a:r>
              <a:rPr kumimoji="1" lang="zh-CN" altLang="en-US" dirty="0" smtClean="0"/>
              <a:t>月</a:t>
            </a:r>
            <a:r>
              <a:rPr kumimoji="1" lang="en-US" altLang="zh-CN" dirty="0" smtClean="0"/>
              <a:t>4</a:t>
            </a:r>
            <a:r>
              <a:rPr kumimoji="1" lang="zh-CN" altLang="en-US" dirty="0" smtClean="0"/>
              <a:t>日，首次注入束流</a:t>
            </a:r>
            <a:endParaRPr kumimoji="1" lang="en-US" altLang="zh-CN" dirty="0" smtClean="0"/>
          </a:p>
          <a:p>
            <a:r>
              <a:rPr kumimoji="1" lang="en-US" altLang="zh-CN" dirty="0" smtClean="0"/>
              <a:t>1989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8</a:t>
            </a:r>
            <a:r>
              <a:rPr kumimoji="1" lang="zh-CN" altLang="en-US" dirty="0" smtClean="0"/>
              <a:t>月</a:t>
            </a:r>
            <a:r>
              <a:rPr kumimoji="1" lang="en-US" altLang="zh-CN" dirty="0" smtClean="0"/>
              <a:t>13</a:t>
            </a:r>
            <a:r>
              <a:rPr kumimoji="1" lang="zh-CN" altLang="en-US" dirty="0" smtClean="0"/>
              <a:t>日，首次对撞</a:t>
            </a:r>
            <a:endParaRPr kumimoji="1" lang="en-US" altLang="zh-CN" dirty="0" smtClean="0"/>
          </a:p>
          <a:p>
            <a:r>
              <a:rPr kumimoji="1" lang="en-US" altLang="zh-CN" dirty="0" smtClean="0"/>
              <a:t>2000</a:t>
            </a:r>
            <a:r>
              <a:rPr kumimoji="1" lang="zh-CN" altLang="en-US" dirty="0" smtClean="0"/>
              <a:t>年</a:t>
            </a:r>
            <a:r>
              <a:rPr kumimoji="1" lang="en-US" altLang="zh-CN" dirty="0" smtClean="0"/>
              <a:t>11</a:t>
            </a:r>
            <a:r>
              <a:rPr kumimoji="1" lang="zh-CN" altLang="en-US" dirty="0" smtClean="0"/>
              <a:t>月</a:t>
            </a:r>
            <a:r>
              <a:rPr kumimoji="1" lang="en-US" altLang="zh-CN" dirty="0" smtClean="0"/>
              <a:t>2</a:t>
            </a:r>
            <a:r>
              <a:rPr kumimoji="1" lang="zh-CN" altLang="en-US" dirty="0" smtClean="0"/>
              <a:t>日，停机，完成</a:t>
            </a:r>
            <a:r>
              <a:rPr kumimoji="1" lang="en-US" altLang="zh-CN" dirty="0" smtClean="0"/>
              <a:t>LEP</a:t>
            </a:r>
            <a:r>
              <a:rPr kumimoji="1" lang="zh-CN" altLang="en-US" dirty="0" smtClean="0"/>
              <a:t>的使命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7808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89" y="60768"/>
            <a:ext cx="8686993" cy="5539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00FF"/>
                </a:solidFill>
              </a:rPr>
              <a:t>TLEP/LEP3 key issues</a:t>
            </a:r>
          </a:p>
          <a:p>
            <a:endParaRPr lang="en-US" sz="1600" dirty="0">
              <a:solidFill>
                <a:srgbClr val="0000FF"/>
              </a:solidFill>
            </a:endParaRPr>
          </a:p>
          <a:p>
            <a:r>
              <a:rPr lang="en-US" sz="300" dirty="0">
                <a:solidFill>
                  <a:prstClr val="black"/>
                </a:solidFill>
              </a:rPr>
              <a:t>    </a:t>
            </a:r>
          </a:p>
          <a:p>
            <a:r>
              <a:rPr lang="en-US" sz="300" dirty="0">
                <a:solidFill>
                  <a:prstClr val="black"/>
                </a:solidFill>
              </a:rPr>
              <a:t> 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</a:rPr>
              <a:t>SR handling and </a:t>
            </a:r>
            <a:r>
              <a:rPr lang="en-US" sz="3600" b="1" dirty="0">
                <a:solidFill>
                  <a:srgbClr val="FF0000"/>
                </a:solidFill>
              </a:rPr>
              <a:t>radiation shielding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>
                <a:solidFill>
                  <a:prstClr val="black"/>
                </a:solidFill>
              </a:rPr>
              <a:t>optics effect of </a:t>
            </a:r>
            <a:r>
              <a:rPr lang="en-US" sz="3600" b="1" dirty="0">
                <a:solidFill>
                  <a:srgbClr val="FF0000"/>
                </a:solidFill>
              </a:rPr>
              <a:t>energy </a:t>
            </a:r>
            <a:r>
              <a:rPr lang="en-US" sz="3600" b="1" dirty="0" err="1">
                <a:solidFill>
                  <a:srgbClr val="FF0000"/>
                </a:solidFill>
              </a:rPr>
              <a:t>sawtooth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dirty="0" smtClean="0">
                <a:solidFill>
                  <a:prstClr val="black"/>
                </a:solidFill>
              </a:rPr>
              <a:t>beam</a:t>
            </a:r>
            <a:r>
              <a:rPr lang="en-US" sz="3600" dirty="0">
                <a:solidFill>
                  <a:prstClr val="black"/>
                </a:solidFill>
              </a:rPr>
              <a:t>-beam interaction for </a:t>
            </a:r>
            <a:r>
              <a:rPr lang="en-US" sz="3600" b="1" dirty="0">
                <a:solidFill>
                  <a:srgbClr val="FF0000"/>
                </a:solidFill>
              </a:rPr>
              <a:t>large </a:t>
            </a:r>
            <a:r>
              <a:rPr lang="en-US" sz="3600" b="1" i="1" dirty="0">
                <a:solidFill>
                  <a:srgbClr val="FF0000"/>
                </a:solidFill>
              </a:rPr>
              <a:t>Q</a:t>
            </a:r>
            <a:r>
              <a:rPr lang="en-US" sz="3600" b="1" i="1" baseline="-25000" dirty="0">
                <a:solidFill>
                  <a:srgbClr val="FF0000"/>
                </a:solidFill>
              </a:rPr>
              <a:t>s</a:t>
            </a:r>
            <a:r>
              <a:rPr lang="en-US" sz="3600" b="1" i="1" dirty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>
                <a:solidFill>
                  <a:prstClr val="black"/>
                </a:solidFill>
              </a:rPr>
              <a:t>	and significant </a:t>
            </a:r>
            <a:r>
              <a:rPr lang="en-US" sz="3600" b="1" dirty="0">
                <a:solidFill>
                  <a:srgbClr val="FF0000"/>
                </a:solidFill>
              </a:rPr>
              <a:t>hourglass effect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3600" b="1" baseline="-25000" dirty="0">
                <a:solidFill>
                  <a:srgbClr val="FF0000"/>
                </a:solidFill>
              </a:rPr>
              <a:t>y</a:t>
            </a:r>
            <a:r>
              <a:rPr lang="en-US" sz="3600" b="1" dirty="0">
                <a:solidFill>
                  <a:srgbClr val="FF0000"/>
                </a:solidFill>
              </a:rPr>
              <a:t>*=1 mm IR with large acceptance 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en-US" sz="3600" b="1" dirty="0">
                <a:solidFill>
                  <a:srgbClr val="FF0000"/>
                </a:solidFill>
              </a:rPr>
              <a:t>TERA-Z operation </a:t>
            </a:r>
            <a:r>
              <a:rPr lang="en-US" sz="3600" dirty="0">
                <a:solidFill>
                  <a:prstClr val="black"/>
                </a:solidFill>
              </a:rPr>
              <a:t>(impedance effects </a:t>
            </a:r>
          </a:p>
          <a:p>
            <a:pPr lvl="1"/>
            <a:r>
              <a:rPr lang="en-US" sz="3600" dirty="0">
                <a:solidFill>
                  <a:prstClr val="black"/>
                </a:solidFill>
              </a:rPr>
              <a:t> &amp; parasitic collisions)</a:t>
            </a:r>
          </a:p>
          <a:p>
            <a:pPr lvl="1"/>
            <a:r>
              <a:rPr lang="en-US" sz="3600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5877272"/>
            <a:ext cx="9433048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sz="3200" b="1" dirty="0">
                <a:solidFill>
                  <a:srgbClr val="0000CC"/>
                </a:solidFill>
              </a:rPr>
              <a:t>→ Conceptual Design Study by 2014/15!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76256" y="4869160"/>
            <a:ext cx="1230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see talk by </a:t>
            </a:r>
          </a:p>
          <a:p>
            <a:r>
              <a:rPr lang="en-US" dirty="0">
                <a:solidFill>
                  <a:prstClr val="black"/>
                </a:solidFill>
              </a:rPr>
              <a:t>N. Mounet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6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</a:t>
            </a:r>
            <a:r>
              <a:rPr lang="en-US" dirty="0" smtClean="0">
                <a:solidFill>
                  <a:srgbClr val="0000FF"/>
                </a:solidFill>
              </a:rPr>
              <a:t>ertical </a:t>
            </a:r>
            <a:r>
              <a:rPr lang="en-US" dirty="0" err="1" smtClean="0">
                <a:solidFill>
                  <a:srgbClr val="0000FF"/>
                </a:solidFill>
              </a:rPr>
              <a:t>rms</a:t>
            </a:r>
            <a:r>
              <a:rPr lang="en-US" dirty="0" smtClean="0">
                <a:solidFill>
                  <a:srgbClr val="0000FF"/>
                </a:solidFill>
              </a:rPr>
              <a:t> IP spot sizes in nm </a:t>
            </a:r>
            <a:endParaRPr lang="en-GB" dirty="0">
              <a:solidFill>
                <a:srgbClr val="0000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48611"/>
              </p:ext>
            </p:extLst>
          </p:nvPr>
        </p:nvGraphicFramePr>
        <p:xfrm>
          <a:off x="1691680" y="764704"/>
          <a:ext cx="5904656" cy="52904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4089"/>
                <a:gridCol w="2530567"/>
              </a:tblGrid>
              <a:tr h="657531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LEP2</a:t>
                      </a:r>
                      <a:endParaRPr lang="en-GB" sz="3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solidFill>
                            <a:schemeClr val="bg1"/>
                          </a:solidFill>
                        </a:rPr>
                        <a:t>3500</a:t>
                      </a:r>
                      <a:endParaRPr lang="en-GB" sz="32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KEKB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940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SLC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500 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LEP3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320 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TLEP-H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i="1" dirty="0" smtClean="0">
                          <a:solidFill>
                            <a:schemeClr val="tx2"/>
                          </a:solidFill>
                        </a:rPr>
                        <a:t>220</a:t>
                      </a:r>
                      <a:endParaRPr lang="en-GB" sz="3200" b="1" i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ATF2, FFTB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73 (</a:t>
                      </a:r>
                      <a:r>
                        <a:rPr lang="en-US" sz="3200" i="1" dirty="0" smtClean="0">
                          <a:solidFill>
                            <a:srgbClr val="0000FF"/>
                          </a:solidFill>
                        </a:rPr>
                        <a:t>35</a:t>
                      </a:r>
                      <a:r>
                        <a:rPr lang="en-US" sz="3200" dirty="0" smtClean="0">
                          <a:solidFill>
                            <a:srgbClr val="0000FF"/>
                          </a:solidFill>
                        </a:rPr>
                        <a:t>), 77</a:t>
                      </a:r>
                      <a:endParaRPr lang="en-GB" sz="320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i="1" dirty="0" err="1" smtClean="0">
                          <a:solidFill>
                            <a:srgbClr val="9933FF"/>
                          </a:solidFill>
                        </a:rPr>
                        <a:t>SuperKEKB</a:t>
                      </a:r>
                      <a:endParaRPr lang="en-GB" sz="3200" i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9933FF"/>
                          </a:solidFill>
                        </a:rPr>
                        <a:t>50</a:t>
                      </a:r>
                      <a:endParaRPr lang="en-GB" sz="3200" i="1" dirty="0">
                        <a:solidFill>
                          <a:srgbClr val="9933FF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CC0000"/>
                          </a:solidFill>
                        </a:rPr>
                        <a:t>ILC</a:t>
                      </a:r>
                      <a:endParaRPr lang="en-GB" sz="3200" i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CC0000"/>
                          </a:solidFill>
                        </a:rPr>
                        <a:t>5 – 8</a:t>
                      </a:r>
                      <a:endParaRPr lang="en-GB" sz="3200" i="1" dirty="0">
                        <a:solidFill>
                          <a:srgbClr val="CC0000"/>
                        </a:solidFill>
                      </a:endParaRPr>
                    </a:p>
                  </a:txBody>
                  <a:tcPr/>
                </a:tc>
              </a:tr>
              <a:tr h="524551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CLIC</a:t>
                      </a:r>
                      <a:endParaRPr lang="en-GB" sz="3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FF0000"/>
                          </a:solidFill>
                        </a:rPr>
                        <a:t>1 – 2 </a:t>
                      </a:r>
                      <a:endParaRPr lang="en-GB" sz="32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51520" y="764704"/>
            <a:ext cx="107933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in regular</a:t>
            </a:r>
          </a:p>
          <a:p>
            <a:r>
              <a:rPr lang="en-US" dirty="0">
                <a:solidFill>
                  <a:prstClr val="black"/>
                </a:solidFill>
              </a:rPr>
              <a:t>font:</a:t>
            </a:r>
          </a:p>
          <a:p>
            <a:r>
              <a:rPr lang="en-US" dirty="0">
                <a:solidFill>
                  <a:prstClr val="black"/>
                </a:solidFill>
              </a:rPr>
              <a:t>achieved</a:t>
            </a:r>
          </a:p>
          <a:p>
            <a:endParaRPr lang="en-US" dirty="0">
              <a:solidFill>
                <a:prstClr val="black"/>
              </a:solidFill>
            </a:endParaRPr>
          </a:p>
          <a:p>
            <a:r>
              <a:rPr lang="en-US" dirty="0">
                <a:solidFill>
                  <a:prstClr val="black"/>
                </a:solidFill>
              </a:rPr>
              <a:t>in italics:</a:t>
            </a:r>
          </a:p>
          <a:p>
            <a:r>
              <a:rPr lang="en-US" dirty="0">
                <a:solidFill>
                  <a:prstClr val="black"/>
                </a:solidFill>
              </a:rPr>
              <a:t>design</a:t>
            </a:r>
          </a:p>
          <a:p>
            <a:r>
              <a:rPr lang="en-US" dirty="0">
                <a:solidFill>
                  <a:prstClr val="black"/>
                </a:solidFill>
              </a:rPr>
              <a:t>values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5424" y="3717032"/>
            <a:ext cx="15025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>
                <a:solidFill>
                  <a:srgbClr val="006600"/>
                </a:solidFill>
              </a:rPr>
              <a:t>LEP3/TLEP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will learn </a:t>
            </a:r>
          </a:p>
          <a:p>
            <a:r>
              <a:rPr lang="en-US" sz="2000" b="1" i="1" dirty="0">
                <a:solidFill>
                  <a:srgbClr val="006600"/>
                </a:solidFill>
              </a:rPr>
              <a:t>from ATF2 &amp;</a:t>
            </a:r>
          </a:p>
          <a:p>
            <a:r>
              <a:rPr lang="en-US" sz="2000" b="1" i="1" dirty="0" err="1">
                <a:solidFill>
                  <a:srgbClr val="006600"/>
                </a:solidFill>
              </a:rPr>
              <a:t>SuperKEKB</a:t>
            </a:r>
            <a:endParaRPr lang="en-US" sz="2000" b="1" i="1" dirty="0">
              <a:solidFill>
                <a:srgbClr val="0066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164288" y="1052736"/>
            <a:ext cx="934297" cy="2124236"/>
          </a:xfrm>
          <a:custGeom>
            <a:avLst/>
            <a:gdLst>
              <a:gd name="connsiteX0" fmla="*/ 0 w 690621"/>
              <a:gd name="connsiteY0" fmla="*/ 0 h 1948070"/>
              <a:gd name="connsiteX1" fmla="*/ 689113 w 690621"/>
              <a:gd name="connsiteY1" fmla="*/ 649357 h 1948070"/>
              <a:gd name="connsiteX2" fmla="*/ 198783 w 690621"/>
              <a:gd name="connsiteY2" fmla="*/ 1881809 h 1948070"/>
              <a:gd name="connsiteX3" fmla="*/ 198783 w 690621"/>
              <a:gd name="connsiteY3" fmla="*/ 1881809 h 1948070"/>
              <a:gd name="connsiteX4" fmla="*/ 172278 w 690621"/>
              <a:gd name="connsiteY4" fmla="*/ 1948070 h 194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0621" h="1948070">
                <a:moveTo>
                  <a:pt x="0" y="0"/>
                </a:moveTo>
                <a:cubicBezTo>
                  <a:pt x="327991" y="167861"/>
                  <a:pt x="655983" y="335722"/>
                  <a:pt x="689113" y="649357"/>
                </a:cubicBezTo>
                <a:cubicBezTo>
                  <a:pt x="722243" y="962992"/>
                  <a:pt x="198783" y="1881809"/>
                  <a:pt x="198783" y="1881809"/>
                </a:cubicBezTo>
                <a:lnTo>
                  <a:pt x="198783" y="1881809"/>
                </a:lnTo>
                <a:lnTo>
                  <a:pt x="172278" y="1948070"/>
                </a:lnTo>
              </a:path>
            </a:pathLst>
          </a:custGeom>
          <a:noFill/>
          <a:ln w="50800"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19550" y="1196752"/>
            <a:ext cx="106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Symbol" pitchFamily="18" charset="2"/>
              </a:rPr>
              <a:t>b</a:t>
            </a:r>
            <a:r>
              <a:rPr lang="en-US" sz="2400" b="1" baseline="-25000" dirty="0">
                <a:solidFill>
                  <a:srgbClr val="002060"/>
                </a:solidFill>
              </a:rPr>
              <a:t>y</a:t>
            </a:r>
            <a:r>
              <a:rPr lang="en-US" sz="2400" b="1" baseline="30000" dirty="0">
                <a:solidFill>
                  <a:srgbClr val="002060"/>
                </a:solidFill>
              </a:rPr>
              <a:t>*</a:t>
            </a:r>
            <a:r>
              <a:rPr lang="en-US" sz="2400" b="1" dirty="0">
                <a:solidFill>
                  <a:srgbClr val="002060"/>
                </a:solidFill>
              </a:rPr>
              <a:t>: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5 cm→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1 mm</a:t>
            </a:r>
            <a:endParaRPr lang="en-GB" sz="24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2636912"/>
            <a:ext cx="5913744" cy="108012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7691" y="3717032"/>
            <a:ext cx="5913744" cy="1224136"/>
          </a:xfrm>
          <a:prstGeom prst="rect">
            <a:avLst/>
          </a:prstGeom>
          <a:noFill/>
          <a:ln w="508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52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970" y="0"/>
            <a:ext cx="7283152" cy="1143000"/>
          </a:xfrm>
        </p:spPr>
        <p:txBody>
          <a:bodyPr/>
          <a:lstStyle/>
          <a:p>
            <a:r>
              <a:rPr lang="en-US" dirty="0" smtClean="0"/>
              <a:t>TLEP parameter set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9982592"/>
              </p:ext>
            </p:extLst>
          </p:nvPr>
        </p:nvGraphicFramePr>
        <p:xfrm>
          <a:off x="1137503" y="980728"/>
          <a:ext cx="4680519" cy="5400664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72208"/>
                <a:gridCol w="729168"/>
                <a:gridCol w="693374"/>
                <a:gridCol w="692395"/>
                <a:gridCol w="693374"/>
              </a:tblGrid>
              <a:tr h="263991"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 dirty="0">
                          <a:effectLst/>
                        </a:rPr>
                        <a:t>TLEP Z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TLEP W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TLEP H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TLEP  t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E</a:t>
                      </a:r>
                      <a:r>
                        <a:rPr lang="en-US" sz="1100" baseline="-25000" dirty="0" err="1">
                          <a:effectLst/>
                        </a:rPr>
                        <a:t>beam</a:t>
                      </a:r>
                      <a:r>
                        <a:rPr lang="en-US" sz="1100" baseline="-25000" dirty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[GeV]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circumf. </a:t>
                      </a:r>
                      <a:r>
                        <a:rPr lang="en-US" sz="1100">
                          <a:effectLst/>
                        </a:rPr>
                        <a:t>[km] 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92015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beam current [mA]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1180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124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24.3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5.4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#bunches/beam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#e</a:t>
                      </a:r>
                      <a:r>
                        <a:rPr lang="de-DE" sz="1000" dirty="0">
                          <a:effectLst/>
                        </a:rPr>
                        <a:t>−</a:t>
                      </a:r>
                      <a:r>
                        <a:rPr lang="de-DE" sz="1100" dirty="0">
                          <a:effectLst/>
                        </a:rPr>
                        <a:t>/beam [10</a:t>
                      </a:r>
                      <a:r>
                        <a:rPr lang="de-DE" sz="1100" baseline="30000" dirty="0">
                          <a:effectLst/>
                        </a:rPr>
                        <a:t>12</a:t>
                      </a:r>
                      <a:r>
                        <a:rPr lang="de-DE" sz="1100" dirty="0">
                          <a:effectLst/>
                        </a:rPr>
                        <a:t>]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1960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40.8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9.0</a:t>
                      </a:r>
                      <a:endParaRPr lang="en-GB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horiz. emit. [nm] 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30.8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10 </a:t>
                      </a:r>
                      <a:endParaRPr lang="en-GB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vert. emit. [nm]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0.07</a:t>
                      </a:r>
                      <a:endParaRPr lang="en-GB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0.02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0.01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93568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bending rad. </a:t>
                      </a:r>
                      <a:r>
                        <a:rPr lang="en-GB" sz="1100" dirty="0">
                          <a:effectLst/>
                        </a:rPr>
                        <a:t>[km]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κ</a:t>
                      </a:r>
                      <a:r>
                        <a:rPr lang="de-DE" sz="1100" baseline="-25000" dirty="0">
                          <a:effectLst/>
                        </a:rPr>
                        <a:t>ε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mom. c. α</a:t>
                      </a:r>
                      <a:r>
                        <a:rPr lang="en-GB" sz="1000" baseline="-25000" dirty="0">
                          <a:effectLst/>
                        </a:rPr>
                        <a:t>c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100" dirty="0">
                          <a:effectLst/>
                        </a:rPr>
                        <a:t>[10</a:t>
                      </a:r>
                      <a:r>
                        <a:rPr lang="en-GB" sz="1100" baseline="30000" dirty="0">
                          <a:effectLst/>
                        </a:rPr>
                        <a:t>−5</a:t>
                      </a:r>
                      <a:r>
                        <a:rPr lang="en-GB" sz="1100" dirty="0">
                          <a:effectLst/>
                        </a:rPr>
                        <a:t>]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2.0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68776"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P</a:t>
                      </a:r>
                      <a:r>
                        <a:rPr lang="en-US" sz="1100" baseline="-25000" dirty="0" err="1">
                          <a:effectLst/>
                        </a:rPr>
                        <a:t>loss,SR</a:t>
                      </a:r>
                      <a:r>
                        <a:rPr lang="de-DE" sz="1100" dirty="0">
                          <a:effectLst/>
                        </a:rPr>
                        <a:t>/beam [MW]</a:t>
                      </a:r>
                      <a:endParaRPr lang="en-GB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β</a:t>
                      </a:r>
                      <a:r>
                        <a:rPr lang="de-DE" sz="1100" baseline="30000">
                          <a:effectLst/>
                        </a:rPr>
                        <a:t>∗</a:t>
                      </a:r>
                      <a:r>
                        <a:rPr lang="de-DE" sz="1100" baseline="-25000">
                          <a:effectLst/>
                        </a:rPr>
                        <a:t>x </a:t>
                      </a:r>
                      <a:r>
                        <a:rPr lang="de-DE" sz="1100">
                          <a:effectLst/>
                        </a:rPr>
                        <a:t>[m]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β</a:t>
                      </a:r>
                      <a:r>
                        <a:rPr lang="de-DE" sz="1100" baseline="30000">
                          <a:effectLst/>
                        </a:rPr>
                        <a:t>∗</a:t>
                      </a:r>
                      <a:r>
                        <a:rPr lang="de-DE" sz="1100" baseline="-25000">
                          <a:effectLst/>
                        </a:rPr>
                        <a:t>y</a:t>
                      </a:r>
                      <a:r>
                        <a:rPr lang="de-DE" sz="1100">
                          <a:effectLst/>
                        </a:rPr>
                        <a:t> [cm]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l">
                        <a:spcAft>
                          <a:spcPts val="300"/>
                        </a:spcAft>
                      </a:pPr>
                      <a:r>
                        <a:rPr lang="en-GB" sz="1100">
                          <a:effectLst/>
                        </a:rPr>
                        <a:t>σ</a:t>
                      </a:r>
                      <a:r>
                        <a:rPr lang="de-DE" sz="1100" baseline="30000">
                          <a:effectLst/>
                        </a:rPr>
                        <a:t>∗</a:t>
                      </a:r>
                      <a:r>
                        <a:rPr lang="de-DE" sz="1100" baseline="-25000">
                          <a:effectLst/>
                        </a:rPr>
                        <a:t>x</a:t>
                      </a:r>
                      <a:r>
                        <a:rPr lang="de-DE" sz="1100">
                          <a:effectLst/>
                        </a:rPr>
                        <a:t> [</a:t>
                      </a:r>
                      <a:r>
                        <a:rPr lang="en-GB" sz="1100">
                          <a:effectLst/>
                        </a:rPr>
                        <a:t>μ</a:t>
                      </a:r>
                      <a:r>
                        <a:rPr lang="de-DE" sz="1100">
                          <a:effectLst/>
                        </a:rPr>
                        <a:t>m]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78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68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σ</a:t>
                      </a:r>
                      <a:r>
                        <a:rPr lang="de-DE" sz="1100" baseline="30000">
                          <a:effectLst/>
                        </a:rPr>
                        <a:t>∗</a:t>
                      </a:r>
                      <a:r>
                        <a:rPr lang="de-DE" sz="1100" baseline="-25000">
                          <a:effectLst/>
                        </a:rPr>
                        <a:t>y</a:t>
                      </a:r>
                      <a:r>
                        <a:rPr lang="de-DE" sz="1100">
                          <a:effectLst/>
                        </a:rPr>
                        <a:t> [</a:t>
                      </a:r>
                      <a:r>
                        <a:rPr lang="en-GB" sz="1100">
                          <a:effectLst/>
                        </a:rPr>
                        <a:t>μ</a:t>
                      </a:r>
                      <a:r>
                        <a:rPr lang="de-DE" sz="1100">
                          <a:effectLst/>
                        </a:rPr>
                        <a:t>m]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0.27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935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hourglass F</a:t>
                      </a:r>
                      <a:r>
                        <a:rPr lang="en-GB" sz="1100" baseline="-25000">
                          <a:effectLst/>
                        </a:rPr>
                        <a:t>hg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0.71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0.75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0.65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E</a:t>
                      </a:r>
                      <a:r>
                        <a:rPr lang="en-GB" sz="1100" baseline="30000" dirty="0" err="1">
                          <a:effectLst/>
                        </a:rPr>
                        <a:t>SR</a:t>
                      </a:r>
                      <a:r>
                        <a:rPr lang="en-GB" sz="1100" baseline="-25000" dirty="0" err="1">
                          <a:effectLst/>
                        </a:rPr>
                        <a:t>loss</a:t>
                      </a:r>
                      <a:r>
                        <a:rPr lang="en-GB" sz="1100" dirty="0">
                          <a:effectLst/>
                        </a:rPr>
                        <a:t>/turn [GeV] </a:t>
                      </a:r>
                      <a:endParaRPr lang="en-GB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9.2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V</a:t>
                      </a:r>
                      <a:r>
                        <a:rPr lang="en-GB" sz="1100" baseline="-25000">
                          <a:effectLst/>
                        </a:rPr>
                        <a:t>RF</a:t>
                      </a:r>
                      <a:r>
                        <a:rPr lang="en-GB" sz="1100">
                          <a:effectLst/>
                        </a:rPr>
                        <a:t>,tot [GV]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</a:t>
                      </a:r>
                      <a:r>
                        <a:rPr lang="en-GB" sz="1100" baseline="-25000">
                          <a:effectLst/>
                        </a:rPr>
                        <a:t>max,RF</a:t>
                      </a:r>
                      <a:r>
                        <a:rPr lang="en-GB" sz="1100">
                          <a:effectLst/>
                        </a:rPr>
                        <a:t> [%]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5.5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4.9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95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ξ</a:t>
                      </a:r>
                      <a:r>
                        <a:rPr lang="en-GB" sz="1100" baseline="-25000">
                          <a:effectLst/>
                        </a:rPr>
                        <a:t>x</a:t>
                      </a:r>
                      <a:r>
                        <a:rPr lang="en-GB" sz="1100">
                          <a:effectLst/>
                        </a:rPr>
                        <a:t>/IP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0.10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440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ξ</a:t>
                      </a:r>
                      <a:r>
                        <a:rPr lang="en-GB" sz="1100" baseline="-25000">
                          <a:effectLst/>
                        </a:rPr>
                        <a:t>y</a:t>
                      </a:r>
                      <a:r>
                        <a:rPr lang="en-GB" sz="1100">
                          <a:effectLst/>
                        </a:rPr>
                        <a:t>/IP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0.07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0.10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0.10</a:t>
                      </a:r>
                      <a:endParaRPr lang="en-GB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20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</a:t>
                      </a:r>
                      <a:r>
                        <a:rPr lang="en-GB" sz="1100" baseline="-25000">
                          <a:effectLst/>
                        </a:rPr>
                        <a:t>s</a:t>
                      </a:r>
                      <a:r>
                        <a:rPr lang="en-GB" sz="1000">
                          <a:effectLst/>
                        </a:rPr>
                        <a:t> </a:t>
                      </a:r>
                      <a:r>
                        <a:rPr lang="en-GB" sz="1100">
                          <a:effectLst/>
                        </a:rPr>
                        <a:t>[kHz]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1.29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0.45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0.44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0.43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</a:t>
                      </a:r>
                      <a:r>
                        <a:rPr lang="en-GB" sz="1100" baseline="-25000">
                          <a:effectLst/>
                        </a:rPr>
                        <a:t>acc</a:t>
                      </a:r>
                      <a:r>
                        <a:rPr lang="en-GB" sz="1100">
                          <a:effectLst/>
                        </a:rPr>
                        <a:t> [MV/m]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eff. RF length [m]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600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</a:t>
                      </a:r>
                      <a:r>
                        <a:rPr lang="en-GB" sz="1100" baseline="-25000">
                          <a:effectLst/>
                        </a:rPr>
                        <a:t>RF</a:t>
                      </a:r>
                      <a:r>
                        <a:rPr lang="en-GB" sz="1100">
                          <a:effectLst/>
                        </a:rPr>
                        <a:t> [MHz]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700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6991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δ</a:t>
                      </a:r>
                      <a:r>
                        <a:rPr lang="en-GB" sz="1100" baseline="30000">
                          <a:effectLst/>
                        </a:rPr>
                        <a:t>SR</a:t>
                      </a:r>
                      <a:r>
                        <a:rPr lang="en-GB" sz="1100" baseline="-25000">
                          <a:effectLst/>
                        </a:rPr>
                        <a:t>rms</a:t>
                      </a:r>
                      <a:r>
                        <a:rPr lang="en-GB" sz="1100">
                          <a:effectLst/>
                        </a:rPr>
                        <a:t> [%]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0.06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0.10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0.22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440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σ</a:t>
                      </a:r>
                      <a:r>
                        <a:rPr lang="en-GB" sz="1100" baseline="30000">
                          <a:effectLst/>
                        </a:rPr>
                        <a:t>SR</a:t>
                      </a:r>
                      <a:r>
                        <a:rPr lang="en-GB" sz="1100" baseline="-25000">
                          <a:effectLst/>
                        </a:rPr>
                        <a:t>z,rms </a:t>
                      </a:r>
                      <a:r>
                        <a:rPr lang="en-GB" sz="1100">
                          <a:effectLst/>
                        </a:rPr>
                        <a:t>[cm]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0.19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0.22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0.17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0.25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2039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 /IP[10</a:t>
                      </a:r>
                      <a:r>
                        <a:rPr lang="en-GB" sz="1100" baseline="30000">
                          <a:effectLst/>
                        </a:rPr>
                        <a:t>32</a:t>
                      </a:r>
                      <a:r>
                        <a:rPr lang="en-GB" sz="1100">
                          <a:effectLst/>
                        </a:rPr>
                        <a:t>cm</a:t>
                      </a:r>
                      <a:r>
                        <a:rPr lang="en-GB" sz="1100" baseline="30000">
                          <a:effectLst/>
                        </a:rPr>
                        <a:t>−2</a:t>
                      </a:r>
                      <a:r>
                        <a:rPr lang="en-GB" sz="1100">
                          <a:effectLst/>
                        </a:rPr>
                        <a:t>s</a:t>
                      </a:r>
                      <a:r>
                        <a:rPr lang="en-GB" sz="1100" baseline="30000">
                          <a:effectLst/>
                        </a:rPr>
                        <a:t>−1</a:t>
                      </a:r>
                      <a:r>
                        <a:rPr lang="en-GB" sz="1100">
                          <a:effectLst/>
                        </a:rPr>
                        <a:t>]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5600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1600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130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IPs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 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  <a:tr h="1319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beam </a:t>
                      </a:r>
                      <a:r>
                        <a:rPr lang="en-GB" sz="1100" dirty="0" err="1">
                          <a:effectLst/>
                        </a:rPr>
                        <a:t>lifet</a:t>
                      </a:r>
                      <a:r>
                        <a:rPr lang="en-GB" sz="1100" dirty="0">
                          <a:effectLst/>
                        </a:rPr>
                        <a:t>. [min] </a:t>
                      </a:r>
                      <a:endParaRPr lang="en-GB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indent="118745" algn="just">
                        <a:spcAft>
                          <a:spcPts val="0"/>
                        </a:spcAft>
                      </a:pPr>
                      <a:r>
                        <a:rPr lang="en-US" sz="1100" kern="1200">
                          <a:effectLst/>
                        </a:rPr>
                        <a:t>25</a:t>
                      </a:r>
                      <a:endParaRPr lang="en-GB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n-GB" sz="110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</a:t>
                      </a:r>
                      <a:endParaRPr lang="en-GB" sz="1100" dirty="0">
                        <a:effectLst/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48492" marR="48492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16216" y="1988840"/>
            <a:ext cx="2376264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By definition, in a project like TLEP, from the moment a set of parameters is published it becomes obsolete and we now already have an improved set of parameters.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The new parameter set contains improvements to our understanding, but does not change the big picture.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6488668"/>
            <a:ext cx="5209824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IPAC13 TUPME040, </a:t>
            </a:r>
            <a:r>
              <a:rPr lang="en-GB" b="1" dirty="0">
                <a:solidFill>
                  <a:prstClr val="black"/>
                </a:solidFill>
                <a:latin typeface="Calibri"/>
                <a:hlinkClick r:id="rId2"/>
              </a:rPr>
              <a:t>arXiv:1305.6498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 [</a:t>
            </a:r>
            <a:r>
              <a:rPr lang="en-GB" b="1" dirty="0" err="1">
                <a:solidFill>
                  <a:prstClr val="black"/>
                </a:solidFill>
                <a:latin typeface="Calibri"/>
              </a:rPr>
              <a:t>physics.acc-ph</a:t>
            </a:r>
            <a:r>
              <a:rPr lang="en-GB" b="1" dirty="0">
                <a:solidFill>
                  <a:prstClr val="black"/>
                </a:solidFill>
                <a:latin typeface="Calibri"/>
              </a:rPr>
              <a:t>] 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87824" y="2085150"/>
            <a:ext cx="2736304" cy="21602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1485945"/>
            <a:ext cx="2088232" cy="430887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/>
              </a:rPr>
              <a:t>Too pessimistic! 2nm @120GeV or lower should he easy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" name="Elbow Connector 8"/>
          <p:cNvCxnSpPr>
            <a:endCxn id="7" idx="1"/>
          </p:cNvCxnSpPr>
          <p:nvPr/>
        </p:nvCxnSpPr>
        <p:spPr>
          <a:xfrm flipV="1">
            <a:off x="5724128" y="1701389"/>
            <a:ext cx="720080" cy="491773"/>
          </a:xfrm>
          <a:prstGeom prst="bentConnector3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87824" y="2615646"/>
            <a:ext cx="2736304" cy="21602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87824" y="5687126"/>
            <a:ext cx="2736304" cy="216024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6094457"/>
            <a:ext cx="1512168" cy="430887"/>
          </a:xfrm>
          <a:prstGeom prst="rect">
            <a:avLst/>
          </a:prstGeom>
          <a:ln>
            <a:solidFill>
              <a:srgbClr val="FF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1100" dirty="0" smtClean="0">
                <a:solidFill>
                  <a:prstClr val="black"/>
                </a:solidFill>
                <a:latin typeface="Calibri"/>
              </a:rPr>
              <a:t>Revised (taking into account BS) but similar</a:t>
            </a:r>
            <a:endParaRPr lang="en-GB" sz="11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4" name="Elbow Connector 13"/>
          <p:cNvCxnSpPr>
            <a:stCxn id="11" idx="3"/>
            <a:endCxn id="12" idx="1"/>
          </p:cNvCxnSpPr>
          <p:nvPr/>
        </p:nvCxnSpPr>
        <p:spPr>
          <a:xfrm>
            <a:off x="5724128" y="5795138"/>
            <a:ext cx="936104" cy="514763"/>
          </a:xfrm>
          <a:prstGeom prst="bentConnector3">
            <a:avLst/>
          </a:prstGeom>
          <a:ln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32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7283152" cy="1143000"/>
          </a:xfrm>
        </p:spPr>
        <p:txBody>
          <a:bodyPr/>
          <a:lstStyle/>
          <a:p>
            <a:r>
              <a:rPr lang="en-GB" dirty="0" smtClean="0"/>
              <a:t>Luminosity of TLEP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3482"/>
          </a:xfrm>
        </p:spPr>
        <p:txBody>
          <a:bodyPr>
            <a:normAutofit fontScale="85000" lnSpcReduction="20000"/>
          </a:bodyPr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3528" y="980728"/>
            <a:ext cx="7299246" cy="4151712"/>
            <a:chOff x="869315" y="637854"/>
            <a:chExt cx="7299246" cy="4151712"/>
          </a:xfrm>
        </p:grpSpPr>
        <p:pic>
          <p:nvPicPr>
            <p:cNvPr id="12" name="Picture 11" descr="RoyNew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315" y="637854"/>
              <a:ext cx="7299246" cy="4151712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2914305" y="1381488"/>
              <a:ext cx="36451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sz="1400" dirty="0" smtClean="0">
                  <a:solidFill>
                    <a:srgbClr val="0000CC"/>
                  </a:solidFill>
                  <a:latin typeface="Corbel"/>
                  <a:ea typeface="+mn-ea"/>
                  <a:cs typeface="+mn-cs"/>
                </a:rPr>
                <a:t>TLEP : Instantaneous </a:t>
              </a:r>
              <a:r>
                <a:rPr kumimoji="1" lang="en-US" sz="1400" dirty="0" err="1" smtClean="0">
                  <a:solidFill>
                    <a:srgbClr val="0000CC"/>
                  </a:solidFill>
                  <a:latin typeface="Corbel"/>
                  <a:ea typeface="+mn-ea"/>
                  <a:cs typeface="+mn-cs"/>
                </a:rPr>
                <a:t>lumi</a:t>
              </a:r>
              <a:r>
                <a:rPr kumimoji="1" lang="en-US" sz="1400" dirty="0" smtClean="0">
                  <a:solidFill>
                    <a:srgbClr val="0000CC"/>
                  </a:solidFill>
                  <a:latin typeface="Corbel"/>
                  <a:ea typeface="+mn-ea"/>
                  <a:cs typeface="+mn-cs"/>
                </a:rPr>
                <a:t> at each IP (for 4 IP’s)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sz="1400" dirty="0">
                  <a:solidFill>
                    <a:srgbClr val="0000CC"/>
                  </a:solidFill>
                  <a:latin typeface="Corbel"/>
                  <a:ea typeface="+mn-ea"/>
                  <a:cs typeface="+mn-cs"/>
                </a:rPr>
                <a:t> </a:t>
              </a:r>
              <a:r>
                <a:rPr kumimoji="1" lang="en-US" sz="1400" dirty="0" smtClean="0">
                  <a:solidFill>
                    <a:srgbClr val="0000CC"/>
                  </a:solidFill>
                  <a:latin typeface="Corbel"/>
                  <a:ea typeface="+mn-ea"/>
                  <a:cs typeface="+mn-cs"/>
                </a:rPr>
                <a:t>             </a:t>
              </a:r>
              <a:r>
                <a:rPr kumimoji="1" lang="en-US" sz="1400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Instantaneous </a:t>
              </a:r>
              <a:r>
                <a:rPr kumimoji="1" lang="en-US" sz="1400" dirty="0" err="1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lumi</a:t>
              </a:r>
              <a:r>
                <a:rPr kumimoji="1" lang="en-US" sz="1400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 summed over 4 IP’s</a:t>
              </a:r>
              <a:endParaRPr kumimoji="1" lang="en-US" sz="1400" dirty="0">
                <a:solidFill>
                  <a:srgbClr val="0000CC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57400" y="1484784"/>
              <a:ext cx="801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Z, 2.10</a:t>
              </a:r>
              <a:r>
                <a:rPr kumimoji="1" lang="en-US" baseline="30000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36</a:t>
              </a:r>
              <a:endParaRPr kumimoji="1" lang="en-US" baseline="30000" dirty="0">
                <a:solidFill>
                  <a:srgbClr val="CC0099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71954" y="1844824"/>
              <a:ext cx="10054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WW, </a:t>
              </a:r>
              <a:r>
                <a:rPr kumimoji="1" lang="en-US" dirty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6</a:t>
              </a:r>
              <a:r>
                <a:rPr kumimoji="1" lang="en-US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.10</a:t>
              </a:r>
              <a:r>
                <a:rPr kumimoji="1" lang="en-US" baseline="30000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35</a:t>
              </a:r>
              <a:endParaRPr kumimoji="1" lang="en-US" baseline="30000" dirty="0">
                <a:solidFill>
                  <a:srgbClr val="CC0099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62957" y="2204864"/>
              <a:ext cx="9284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HZ</a:t>
              </a:r>
              <a:r>
                <a:rPr kumimoji="1" lang="en-US" dirty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, </a:t>
              </a:r>
              <a:r>
                <a:rPr kumimoji="1" lang="en-US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2.10</a:t>
              </a:r>
              <a:r>
                <a:rPr kumimoji="1" lang="en-US" baseline="30000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35</a:t>
              </a:r>
              <a:endParaRPr kumimoji="1" lang="en-US" baseline="30000" dirty="0">
                <a:solidFill>
                  <a:srgbClr val="CC0099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482136" y="2564904"/>
              <a:ext cx="8643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1" lang="en-US" dirty="0" err="1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t</a:t>
              </a:r>
              <a:r>
                <a:rPr kumimoji="1" lang="en-US" dirty="0" err="1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t</a:t>
              </a:r>
              <a:r>
                <a:rPr kumimoji="1" lang="en-US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 , 5.10</a:t>
              </a:r>
              <a:r>
                <a:rPr kumimoji="1" lang="en-US" baseline="30000" dirty="0" smtClean="0">
                  <a:solidFill>
                    <a:srgbClr val="CC0099"/>
                  </a:solidFill>
                  <a:latin typeface="Corbel"/>
                  <a:ea typeface="+mn-ea"/>
                  <a:cs typeface="+mn-cs"/>
                </a:rPr>
                <a:t>34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9966" y="5157192"/>
            <a:ext cx="7272808" cy="16312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Why do we always quote  4 interaction points?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It is easier to extrapolate luminosity from the LEP experience.  </a:t>
            </a:r>
            <a:r>
              <a:rPr lang="en-GB" sz="2000" dirty="0" err="1" smtClean="0">
                <a:solidFill>
                  <a:prstClr val="white"/>
                </a:solidFill>
                <a:latin typeface="Calibri"/>
              </a:rPr>
              <a:t>Lumi</a:t>
            </a: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 of 2IPs is larger than half the </a:t>
            </a:r>
            <a:r>
              <a:rPr lang="en-GB" sz="2000" dirty="0" err="1" smtClean="0">
                <a:solidFill>
                  <a:prstClr val="white"/>
                </a:solidFill>
                <a:latin typeface="Calibri"/>
              </a:rPr>
              <a:t>lumi</a:t>
            </a: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 of 4IPs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According </a:t>
            </a:r>
            <a:r>
              <a:rPr lang="en-GB" sz="2000" dirty="0">
                <a:solidFill>
                  <a:prstClr val="white"/>
                </a:solidFill>
                <a:latin typeface="Calibri"/>
              </a:rPr>
              <a:t>to a particle physicist: </a:t>
            </a: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“</a:t>
            </a:r>
            <a:r>
              <a:rPr lang="en-GB" sz="2000" i="1" dirty="0" smtClean="0">
                <a:solidFill>
                  <a:prstClr val="white"/>
                </a:solidFill>
                <a:latin typeface="Calibri"/>
              </a:rPr>
              <a:t>give me an </a:t>
            </a:r>
            <a:r>
              <a:rPr lang="en-GB" sz="2000" i="1" dirty="0">
                <a:solidFill>
                  <a:prstClr val="white"/>
                </a:solidFill>
                <a:latin typeface="Calibri"/>
              </a:rPr>
              <a:t>experimental cavern and I guarantee you that it will be </a:t>
            </a:r>
            <a:r>
              <a:rPr lang="en-GB" sz="2000" i="1" dirty="0" smtClean="0">
                <a:solidFill>
                  <a:prstClr val="white"/>
                </a:solidFill>
                <a:latin typeface="Calibri"/>
              </a:rPr>
              <a:t>filled</a:t>
            </a:r>
            <a:r>
              <a:rPr lang="en-GB" sz="2000" dirty="0" smtClean="0">
                <a:solidFill>
                  <a:prstClr val="white"/>
                </a:solidFill>
                <a:latin typeface="Calibri"/>
              </a:rPr>
              <a:t>”</a:t>
            </a:r>
            <a:endParaRPr lang="en-GB" sz="20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33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57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Upgrade path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TLEP offers the unique possibility to be followed by a 100TeV </a:t>
            </a:r>
            <a:r>
              <a:rPr lang="en-GB" dirty="0" err="1" smtClean="0">
                <a:solidFill>
                  <a:srgbClr val="FF0000"/>
                </a:solidFill>
              </a:rPr>
              <a:t>pp</a:t>
            </a:r>
            <a:r>
              <a:rPr lang="en-GB" dirty="0" smtClean="0">
                <a:solidFill>
                  <a:srgbClr val="FF0000"/>
                </a:solidFill>
              </a:rPr>
              <a:t> collider (VHE-LHC)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Luminosity upgrade: a study will be launched to investigate if luminosity can be increased by a significant factor at high energies (240 and 250GeV E</a:t>
            </a:r>
            <a:r>
              <a:rPr lang="en-GB" baseline="-25000" dirty="0" smtClean="0">
                <a:solidFill>
                  <a:srgbClr val="7030A0"/>
                </a:solidFill>
              </a:rPr>
              <a:t>CM</a:t>
            </a:r>
            <a:r>
              <a:rPr lang="en-GB" dirty="0" smtClean="0">
                <a:solidFill>
                  <a:srgbClr val="7030A0"/>
                </a:solidFill>
              </a:rPr>
              <a:t>) by using a charge-compensated scheme of four colliding beams. We will aim to gain a factor of 10 (to be studied and verified)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3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TLEP Design Study: Structure</a:t>
            </a:r>
            <a:endParaRPr lang="en-US" sz="3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35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Content Placeholder 6"/>
          <p:cNvPicPr>
            <a:picLocks noChangeAspect="1"/>
          </p:cNvPicPr>
          <p:nvPr/>
        </p:nvPicPr>
        <p:blipFill>
          <a:blip r:embed="rId2"/>
          <a:srcRect l="-6203" r="-6203"/>
          <a:stretch>
            <a:fillRect/>
          </a:stretch>
        </p:blipFill>
        <p:spPr bwMode="auto">
          <a:xfrm>
            <a:off x="539552" y="1556792"/>
            <a:ext cx="7727776" cy="4827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 bwMode="auto">
          <a:xfrm>
            <a:off x="838200" y="990600"/>
            <a:ext cx="5410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kumimoji="1" lang="en-US" sz="1600" dirty="0" smtClean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1257300"/>
            <a:ext cx="727635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26 Working </a:t>
            </a:r>
            <a:r>
              <a:rPr lang="en-US" sz="2000" b="1" u="sng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Groups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: </a:t>
            </a:r>
            <a:r>
              <a:rPr lang="en-US" sz="2000" b="1" dirty="0">
                <a:solidFill>
                  <a:srgbClr val="CC0099"/>
                </a:solidFill>
                <a:latin typeface="Calibri"/>
                <a:ea typeface="+mn-ea"/>
                <a:cs typeface="+mn-cs"/>
              </a:rPr>
              <a:t>Accelerator</a:t>
            </a:r>
            <a:r>
              <a:rPr lang="en-US" sz="20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 / Experiment / </a:t>
            </a:r>
            <a:r>
              <a:rPr lang="en-US" sz="2000" b="1" dirty="0" smtClean="0">
                <a:solidFill>
                  <a:srgbClr val="009900"/>
                </a:solidFill>
                <a:latin typeface="Calibri"/>
                <a:ea typeface="+mn-ea"/>
                <a:cs typeface="+mn-cs"/>
              </a:rPr>
              <a:t>Phenomenology</a:t>
            </a:r>
            <a:endParaRPr lang="en-US" b="1" dirty="0">
              <a:solidFill>
                <a:srgbClr val="00990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91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mes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76" y="1916832"/>
            <a:ext cx="4195723" cy="4026768"/>
          </a:xfrm>
          <a:prstGeom prst="rect">
            <a:avLst/>
          </a:prstGeom>
        </p:spPr>
      </p:pic>
      <p:pic>
        <p:nvPicPr>
          <p:cNvPr id="7" name="Picture 6" descr="CountriesOrdered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4"/>
          <a:stretch/>
        </p:blipFill>
        <p:spPr>
          <a:xfrm>
            <a:off x="47852" y="2200774"/>
            <a:ext cx="4956196" cy="44995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TLEP Design Study: People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36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9654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296 subscribers from 23 countries (+CERN)</a:t>
            </a:r>
          </a:p>
          <a:p>
            <a:pPr lvl="1"/>
            <a:r>
              <a:rPr lang="en-US" sz="2000" dirty="0" smtClean="0"/>
              <a:t>Distribution reflects the level of awareness in the different countries</a:t>
            </a:r>
          </a:p>
          <a:p>
            <a:pPr lvl="2"/>
            <a:r>
              <a:rPr lang="en-US" sz="2000" dirty="0" smtClean="0"/>
              <a:t>4 physicists from China: </a:t>
            </a:r>
            <a:r>
              <a:rPr lang="en-US" sz="2000" b="1" dirty="0" smtClean="0"/>
              <a:t>subscribe at </a:t>
            </a:r>
            <a:r>
              <a:rPr lang="en-US" sz="2000" b="1" dirty="0" smtClean="0">
                <a:hlinkClick r:id="rId4"/>
              </a:rPr>
              <a:t>http://tlep.web.cern.ch</a:t>
            </a:r>
            <a:r>
              <a:rPr lang="en-US" sz="2000" b="1" dirty="0" smtClean="0"/>
              <a:t> ! </a:t>
            </a:r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2"/>
            <a:endParaRPr lang="en-US" sz="2000" dirty="0" smtClean="0"/>
          </a:p>
          <a:p>
            <a:pPr lvl="2"/>
            <a:endParaRPr lang="en-US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3523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this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269" y="1340768"/>
            <a:ext cx="8676227" cy="4925144"/>
          </a:xfrm>
        </p:spPr>
        <p:txBody>
          <a:bodyPr>
            <a:noAutofit/>
          </a:bodyPr>
          <a:lstStyle/>
          <a:p>
            <a:r>
              <a:rPr lang="en-US" sz="2400" dirty="0" smtClean="0">
                <a:hlinkClick r:id="rId2"/>
              </a:rPr>
              <a:t>http://tlep.web.cern.ch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Next event : Sixth </a:t>
            </a:r>
            <a:r>
              <a:rPr lang="en-US" sz="2400" dirty="0"/>
              <a:t>TLEP </a:t>
            </a:r>
            <a:r>
              <a:rPr lang="en-US" sz="2400" dirty="0" smtClean="0"/>
              <a:t>workshop 16-18 October 2013</a:t>
            </a:r>
            <a:r>
              <a:rPr lang="en-US" sz="2400" dirty="0"/>
              <a:t> </a:t>
            </a:r>
            <a:r>
              <a:rPr lang="en-US" sz="2000" b="0" dirty="0" smtClean="0">
                <a:latin typeface="Arial"/>
                <a:cs typeface="Arial"/>
                <a:hlinkClick r:id="rId3"/>
              </a:rPr>
              <a:t>http</a:t>
            </a:r>
            <a:r>
              <a:rPr lang="en-US" sz="2000" b="0" dirty="0">
                <a:latin typeface="Arial"/>
                <a:cs typeface="Arial"/>
                <a:hlinkClick r:id="rId3"/>
              </a:rPr>
              <a:t>://</a:t>
            </a:r>
            <a:r>
              <a:rPr lang="en-US" sz="2000" b="0" dirty="0" smtClean="0">
                <a:latin typeface="Arial"/>
                <a:cs typeface="Arial"/>
                <a:hlinkClick r:id="rId3"/>
              </a:rPr>
              <a:t>indico.cern.ch/conferenceDisplay.py?ovw=True&amp;confId=25771</a:t>
            </a:r>
            <a:endParaRPr lang="en-US" sz="2000" dirty="0" smtClean="0">
              <a:latin typeface="Arial"/>
              <a:cs typeface="Arial"/>
            </a:endParaRPr>
          </a:p>
          <a:p>
            <a:r>
              <a:rPr lang="en-US" sz="2400" dirty="0" smtClean="0">
                <a:cs typeface="Arial"/>
              </a:rPr>
              <a:t>Joint VHE-LHC + TLEP </a:t>
            </a:r>
            <a:r>
              <a:rPr lang="en-US" sz="2400" b="1" dirty="0" smtClean="0">
                <a:cs typeface="Arial"/>
              </a:rPr>
              <a:t>kick-off meeting </a:t>
            </a:r>
            <a:r>
              <a:rPr lang="en-US" sz="2400" dirty="0" smtClean="0">
                <a:cs typeface="Arial"/>
              </a:rPr>
              <a:t>in February 2014</a:t>
            </a:r>
            <a:endParaRPr lang="en-US" sz="2400" dirty="0"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37CEC-7426-473D-BB9A-C0489BA294D7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37</a:t>
            </a:fld>
            <a:endParaRPr lang="en-US" alt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t="20419" r="5126" b="6188"/>
          <a:stretch/>
        </p:blipFill>
        <p:spPr bwMode="auto">
          <a:xfrm>
            <a:off x="1259632" y="1988840"/>
            <a:ext cx="5841868" cy="31829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16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69" y="2361987"/>
            <a:ext cx="1053660" cy="61051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9288" y="1349231"/>
            <a:ext cx="541337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81100" y="1349231"/>
            <a:ext cx="500063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0213" y="1349231"/>
            <a:ext cx="522287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33613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81300" y="1349231"/>
            <a:ext cx="53498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16288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60800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00550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0300" y="1349231"/>
            <a:ext cx="541338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1638" y="1349231"/>
            <a:ext cx="554037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35675" y="1349231"/>
            <a:ext cx="561975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97650" y="1349231"/>
            <a:ext cx="539750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7164388" y="1349231"/>
            <a:ext cx="977900" cy="5746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60363" y="1493693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Calibri" pitchFamily="1" charset="0"/>
              </a:rPr>
              <a:t>1980</a:t>
            </a:r>
            <a:endParaRPr lang="en-GB" b="1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436688" y="1504806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1990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563813" y="1493693"/>
            <a:ext cx="6524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2000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87750" y="1500043"/>
            <a:ext cx="652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2010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670425" y="1514331"/>
            <a:ext cx="6524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2020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761038" y="1504806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2030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73" y="2361987"/>
            <a:ext cx="814196" cy="6105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29" y="2361986"/>
            <a:ext cx="1130929" cy="61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65667" y="2458171"/>
            <a:ext cx="592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alibri" pitchFamily="1" charset="0"/>
              </a:rPr>
              <a:t>LHC</a:t>
            </a:r>
            <a:endParaRPr lang="en-GB" sz="2000" b="1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964182" y="2475634"/>
            <a:ext cx="10620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4046857" y="2480396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111694" y="2489921"/>
            <a:ext cx="771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Proto.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61" y="2361987"/>
            <a:ext cx="1135111" cy="610514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079819" y="2361334"/>
            <a:ext cx="9366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080" y="3248144"/>
            <a:ext cx="815136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41" y="3248144"/>
            <a:ext cx="1211616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842042" y="3343996"/>
            <a:ext cx="941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Calibri" pitchFamily="1" charset="0"/>
              </a:rPr>
              <a:t>HL-LHC</a:t>
            </a:r>
            <a:endParaRPr lang="en-GB" sz="2000" b="1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347117" y="3353521"/>
            <a:ext cx="106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247230" y="3366221"/>
            <a:ext cx="869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022" y="3248144"/>
            <a:ext cx="1382057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070767" y="3239221"/>
            <a:ext cx="153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5833255"/>
            <a:ext cx="1938483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272" y="5835533"/>
            <a:ext cx="1488727" cy="59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864653" y="5932789"/>
            <a:ext cx="11095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000000"/>
                </a:solidFill>
                <a:latin typeface="Calibri" pitchFamily="1" charset="0"/>
              </a:rPr>
              <a:t>V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1" charset="0"/>
              </a:rPr>
              <a:t>HE-LHC</a:t>
            </a:r>
            <a:endParaRPr lang="en-GB" sz="2000" b="1" dirty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6039338" y="5924975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72" y="5833255"/>
            <a:ext cx="1642066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64" name="TextBox 63"/>
          <p:cNvSpPr txBox="1">
            <a:spLocks noChangeArrowheads="1"/>
          </p:cNvSpPr>
          <p:nvPr/>
        </p:nvSpPr>
        <p:spPr bwMode="auto">
          <a:xfrm>
            <a:off x="4232763" y="5842007"/>
            <a:ext cx="153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434234" name="TextBox 25"/>
          <p:cNvSpPr txBox="1">
            <a:spLocks noChangeArrowheads="1"/>
          </p:cNvSpPr>
          <p:nvPr/>
        </p:nvSpPr>
        <p:spPr bwMode="auto">
          <a:xfrm>
            <a:off x="385763" y="260350"/>
            <a:ext cx="42604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dirty="0" smtClean="0">
                <a:solidFill>
                  <a:srgbClr val="000000"/>
                </a:solidFill>
                <a:latin typeface="Calibri" pitchFamily="1" charset="0"/>
              </a:rPr>
              <a:t>tentative time line </a:t>
            </a:r>
            <a:endParaRPr lang="en-GB" sz="4000" dirty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869113" y="1514331"/>
            <a:ext cx="652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2040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9" y="5087820"/>
            <a:ext cx="1331763" cy="58814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934" y="5081345"/>
            <a:ext cx="1838767" cy="59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877029" y="5178602"/>
            <a:ext cx="6815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1" charset="0"/>
              </a:rPr>
              <a:t>TLEP</a:t>
            </a:r>
            <a:endParaRPr lang="en-GB" sz="2000" b="1" dirty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5324613" y="5202120"/>
            <a:ext cx="106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569563" y="5178602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349" y="5079068"/>
            <a:ext cx="1191540" cy="5969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4245139" y="5087820"/>
            <a:ext cx="1538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55273" y="5842007"/>
            <a:ext cx="744362" cy="588148"/>
          </a:xfrm>
          <a:prstGeom prst="rect">
            <a:avLst/>
          </a:prstGeom>
          <a:gradFill>
            <a:gsLst>
              <a:gs pos="0">
                <a:srgbClr val="CCCCFF"/>
              </a:gs>
              <a:gs pos="0">
                <a:srgbClr val="99CCFF"/>
              </a:gs>
              <a:gs pos="36000">
                <a:srgbClr val="9966FF"/>
              </a:gs>
              <a:gs pos="96000">
                <a:srgbClr val="CC99FF"/>
              </a:gs>
              <a:gs pos="98000">
                <a:srgbClr val="99CCFF"/>
              </a:gs>
              <a:gs pos="100000">
                <a:srgbClr val="CCCC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7742726" y="5924975"/>
            <a:ext cx="869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653337" y="5073130"/>
            <a:ext cx="746297" cy="602837"/>
          </a:xfrm>
          <a:prstGeom prst="rect">
            <a:avLst/>
          </a:prstGeom>
          <a:gradFill>
            <a:gsLst>
              <a:gs pos="0">
                <a:srgbClr val="CCCCFF"/>
              </a:gs>
              <a:gs pos="0">
                <a:srgbClr val="99CCFF"/>
              </a:gs>
              <a:gs pos="36000">
                <a:srgbClr val="9966FF"/>
              </a:gs>
              <a:gs pos="96000">
                <a:srgbClr val="CC99FF"/>
              </a:gs>
              <a:gs pos="98000">
                <a:srgbClr val="99CCFF"/>
              </a:gs>
              <a:gs pos="100000">
                <a:srgbClr val="CCCCF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0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7" y="4117684"/>
            <a:ext cx="770787" cy="6058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342" y="4126634"/>
            <a:ext cx="1221592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2032667" y="4066666"/>
            <a:ext cx="1582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000000"/>
                </a:solidFill>
                <a:latin typeface="Calibri" pitchFamily="1" charset="0"/>
              </a:rPr>
              <a:t>LHeC</a:t>
            </a:r>
            <a:endParaRPr lang="en-US" sz="2000" b="1" dirty="0" smtClean="0">
              <a:solidFill>
                <a:srgbClr val="000000"/>
              </a:solidFill>
              <a:latin typeface="Calibri" pitchFamily="1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1" charset="0"/>
              </a:rPr>
              <a:t>&amp; </a:t>
            </a:r>
            <a:r>
              <a:rPr lang="en-US" sz="2000" b="1" dirty="0" err="1" smtClean="0">
                <a:solidFill>
                  <a:srgbClr val="000000"/>
                </a:solidFill>
                <a:latin typeface="Calibri" pitchFamily="1" charset="0"/>
              </a:rPr>
              <a:t>SAPPHiRE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1" charset="0"/>
              </a:rPr>
              <a:t>?</a:t>
            </a:r>
            <a:endParaRPr lang="en-GB" sz="2000" b="1" dirty="0">
              <a:solidFill>
                <a:srgbClr val="000000"/>
              </a:solidFill>
              <a:latin typeface="Calibri" pitchFamily="1" charset="0"/>
            </a:endParaRP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4342377" y="4126433"/>
            <a:ext cx="113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Constr.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5330102" y="4243908"/>
            <a:ext cx="1046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latin typeface="Calibri" pitchFamily="1" charset="0"/>
              </a:rPr>
              <a:t>Physics</a:t>
            </a:r>
            <a:endParaRPr lang="en-GB" b="1" dirty="0">
              <a:solidFill>
                <a:srgbClr val="FFFFFF"/>
              </a:solidFill>
              <a:latin typeface="Calibri" pitchFamily="1" charset="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472" y="4117684"/>
            <a:ext cx="698505" cy="60585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</p:pic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601014" y="4140720"/>
            <a:ext cx="96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Design,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FF"/>
                </a:solidFill>
                <a:latin typeface="Calibri" pitchFamily="1" charset="0"/>
              </a:rPr>
              <a:t>R&amp;D</a:t>
            </a:r>
            <a:endParaRPr lang="en-GB" b="1">
              <a:solidFill>
                <a:srgbClr val="FFFFFF"/>
              </a:solidFill>
              <a:latin typeface="Calibri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65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35" grpId="0"/>
      <p:bldP spid="36" grpId="0"/>
      <p:bldP spid="37" grpId="0"/>
      <p:bldP spid="38" grpId="0"/>
      <p:bldP spid="41" grpId="0"/>
      <p:bldP spid="45" grpId="0"/>
      <p:bldP spid="46" grpId="0"/>
      <p:bldP spid="47" grpId="0"/>
      <p:bldP spid="50" grpId="0"/>
      <p:bldP spid="60" grpId="0"/>
      <p:bldP spid="61" grpId="0"/>
      <p:bldP spid="64" grpId="0"/>
      <p:bldP spid="67" grpId="0"/>
      <p:bldP spid="70" grpId="0"/>
      <p:bldP spid="71" grpId="0"/>
      <p:bldP spid="72" grpId="0"/>
      <p:bldP spid="74" grpId="0"/>
      <p:bldP spid="2" grpId="0" animBg="1"/>
      <p:bldP spid="62" grpId="0"/>
      <p:bldP spid="55" grpId="0" animBg="1"/>
      <p:bldP spid="65" grpId="0"/>
      <p:bldP spid="66" grpId="0"/>
      <p:bldP spid="75" grpId="0"/>
      <p:bldP spid="7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474293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908720"/>
            <a:ext cx="374441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00CC"/>
                </a:solidFill>
              </a:rPr>
              <a:t>TLEP Design Study </a:t>
            </a:r>
          </a:p>
          <a:p>
            <a:r>
              <a:rPr lang="en-US" sz="4400" b="1" dirty="0">
                <a:solidFill>
                  <a:srgbClr val="0000CC"/>
                </a:solidFill>
              </a:rPr>
              <a:t>Proposal</a:t>
            </a:r>
          </a:p>
          <a:p>
            <a:r>
              <a:rPr lang="en-US" sz="4400" b="1" dirty="0">
                <a:solidFill>
                  <a:srgbClr val="0000CC"/>
                </a:solidFill>
              </a:rPr>
              <a:t>(</a:t>
            </a:r>
            <a:r>
              <a:rPr lang="en-US" sz="4400" b="1" i="1" dirty="0">
                <a:solidFill>
                  <a:srgbClr val="0000CC"/>
                </a:solidFill>
              </a:rPr>
              <a:t>draft</a:t>
            </a:r>
            <a:r>
              <a:rPr lang="en-US" sz="4400" b="1" dirty="0">
                <a:solidFill>
                  <a:srgbClr val="0000CC"/>
                </a:solidFill>
              </a:rPr>
              <a:t>)</a:t>
            </a:r>
          </a:p>
          <a:p>
            <a:endParaRPr lang="en-US" sz="4400" dirty="0">
              <a:solidFill>
                <a:prstClr val="black"/>
              </a:solidFill>
            </a:endParaRPr>
          </a:p>
          <a:p>
            <a:r>
              <a:rPr lang="en-US" sz="4400" dirty="0">
                <a:solidFill>
                  <a:prstClr val="black"/>
                </a:solidFill>
              </a:rPr>
              <a:t>to be submitted to</a:t>
            </a:r>
          </a:p>
          <a:p>
            <a:r>
              <a:rPr lang="en-US" sz="4400" dirty="0">
                <a:solidFill>
                  <a:prstClr val="black"/>
                </a:solidFill>
              </a:rPr>
              <a:t>ECFA </a:t>
            </a:r>
          </a:p>
        </p:txBody>
      </p:sp>
      <p:sp>
        <p:nvSpPr>
          <p:cNvPr id="2" name="矩形 1"/>
          <p:cNvSpPr/>
          <p:nvPr/>
        </p:nvSpPr>
        <p:spPr>
          <a:xfrm rot="19937297">
            <a:off x="4742" y="3258921"/>
            <a:ext cx="9235321" cy="132343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Ambitious milestones should be set up:</a:t>
            </a:r>
            <a:endParaRPr lang="zh-CN" altLang="zh-CN" sz="2000" b="1" dirty="0">
              <a:solidFill>
                <a:srgbClr val="FF0000"/>
              </a:solidFill>
            </a:endParaRPr>
          </a:p>
          <a:p>
            <a:r>
              <a:rPr lang="en-US" altLang="zh-CN" sz="2000" b="1" dirty="0">
                <a:solidFill>
                  <a:srgbClr val="0000FF"/>
                </a:solidFill>
              </a:rPr>
              <a:t>CDR in 2 years, TDR in 5 years, in a timely fashion with an update of the EU strategy in 2017-18, after the first round of operation of the LHC@13-14TeV.</a:t>
            </a:r>
            <a:endParaRPr lang="zh-CN" altLang="zh-CN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40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LEP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accelerator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complex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tunnel</a:t>
            </a:r>
            <a:endParaRPr kumimoji="1" lang="zh-CN" altLang="en-US" dirty="0"/>
          </a:p>
        </p:txBody>
      </p:sp>
      <p:pic>
        <p:nvPicPr>
          <p:cNvPr id="4" name="内容占位符 3" descr="lep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17913" r="-719" b="25681"/>
          <a:stretch/>
        </p:blipFill>
        <p:spPr>
          <a:xfrm>
            <a:off x="4074081" y="1297328"/>
            <a:ext cx="5069920" cy="5560672"/>
          </a:xfrm>
        </p:spPr>
      </p:pic>
      <p:pic>
        <p:nvPicPr>
          <p:cNvPr id="6" name="Picture 2" descr="CERN_Accelerato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3" y="1810614"/>
            <a:ext cx="4059308" cy="43572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888249" y="2438117"/>
            <a:ext cx="526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200" b="1" dirty="0" smtClean="0"/>
              <a:t>LEP/</a:t>
            </a:r>
            <a:endParaRPr kumimoji="1"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202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TLEP is a 3-in-1 package:</a:t>
            </a:r>
          </a:p>
          <a:p>
            <a:pPr lvl="1"/>
            <a:r>
              <a:rPr lang="en-GB" sz="3000" dirty="0" smtClean="0">
                <a:solidFill>
                  <a:srgbClr val="FF0000"/>
                </a:solidFill>
              </a:rPr>
              <a:t>It is a powerful Higgs factory</a:t>
            </a:r>
          </a:p>
          <a:p>
            <a:pPr lvl="1"/>
            <a:r>
              <a:rPr lang="en-GB" sz="3000" dirty="0" smtClean="0">
                <a:solidFill>
                  <a:srgbClr val="0070C0"/>
                </a:solidFill>
              </a:rPr>
              <a:t>It is a high-intensity EW parameter buster</a:t>
            </a:r>
          </a:p>
          <a:p>
            <a:pPr lvl="1"/>
            <a:r>
              <a:rPr lang="en-GB" sz="3000" dirty="0" smtClean="0">
                <a:solidFill>
                  <a:srgbClr val="00B050"/>
                </a:solidFill>
              </a:rPr>
              <a:t>It offers the path to a 100TeV </a:t>
            </a:r>
            <a:r>
              <a:rPr lang="en-GB" sz="3000" dirty="0" err="1" smtClean="0">
                <a:solidFill>
                  <a:srgbClr val="00B050"/>
                </a:solidFill>
              </a:rPr>
              <a:t>pp</a:t>
            </a:r>
            <a:r>
              <a:rPr lang="en-GB" sz="3000" dirty="0" smtClean="0">
                <a:solidFill>
                  <a:srgbClr val="00B050"/>
                </a:solidFill>
              </a:rPr>
              <a:t> collider</a:t>
            </a:r>
          </a:p>
          <a:p>
            <a:r>
              <a:rPr lang="en-GB" dirty="0" smtClean="0"/>
              <a:t>TLEP is based on solid technology and offers little risk, has a price tag which is expensive but not out of reach, has reasonable consumption, offers multiple interaction points an d might even have an upgrade potential.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8D75D-6ACE-407C-8D8D-DA840D93263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40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364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69051" y="2787739"/>
            <a:ext cx="66823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0000FF"/>
                </a:solidFill>
              </a:rPr>
              <a:t>Thanks for your attention !</a:t>
            </a:r>
            <a:endParaRPr kumimoji="1" lang="zh-CN" altLang="en-US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LEP</a:t>
            </a:r>
            <a:r>
              <a:rPr kumimoji="1" lang="zh-CN" altLang="en-US" dirty="0" smtClean="0"/>
              <a:t>加速器运行成果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 smtClean="0"/>
              <a:t>起始运行能量：</a:t>
            </a:r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cm</a:t>
            </a:r>
            <a:r>
              <a:rPr kumimoji="1" lang="en-US" altLang="zh-CN" dirty="0" smtClean="0"/>
              <a:t>=91GeV</a:t>
            </a:r>
            <a:r>
              <a:rPr kumimoji="1" lang="zh-CN" altLang="en-US" dirty="0" smtClean="0"/>
              <a:t>，收集</a:t>
            </a:r>
            <a:r>
              <a:rPr kumimoji="1" lang="en-US" altLang="zh-CN" dirty="0" smtClean="0"/>
              <a:t>Z</a:t>
            </a:r>
            <a:r>
              <a:rPr kumimoji="1" lang="zh-CN" altLang="en-US" dirty="0" smtClean="0"/>
              <a:t>粒子及</a:t>
            </a:r>
            <a:r>
              <a:rPr kumimoji="1" lang="en-US" altLang="zh-CN" dirty="0" smtClean="0"/>
              <a:t>W</a:t>
            </a:r>
            <a:r>
              <a:rPr kumimoji="1" lang="zh-CN" altLang="en-US" dirty="0" smtClean="0"/>
              <a:t>粒子。加速器上有</a:t>
            </a:r>
            <a:r>
              <a:rPr kumimoji="1" lang="en-US" altLang="zh-CN" dirty="0" smtClean="0"/>
              <a:t>5176</a:t>
            </a:r>
            <a:r>
              <a:rPr kumimoji="1" lang="zh-CN" altLang="en-US" dirty="0" smtClean="0"/>
              <a:t>块磁铁和</a:t>
            </a:r>
            <a:r>
              <a:rPr kumimoji="1" lang="en-US" altLang="zh-CN" dirty="0" smtClean="0"/>
              <a:t>128</a:t>
            </a:r>
            <a:r>
              <a:rPr kumimoji="1" lang="zh-CN" altLang="en-US" dirty="0" smtClean="0"/>
              <a:t>个高频腔；</a:t>
            </a:r>
            <a:endParaRPr kumimoji="1" lang="en-US" altLang="zh-CN" dirty="0" smtClean="0"/>
          </a:p>
          <a:p>
            <a:r>
              <a:rPr kumimoji="1" lang="zh-CN" altLang="en-US" dirty="0" smtClean="0"/>
              <a:t>四个探测器</a:t>
            </a:r>
            <a:r>
              <a:rPr kumimoji="1" lang="en-US" altLang="zh-CN" dirty="0" smtClean="0"/>
              <a:t>/</a:t>
            </a:r>
            <a:r>
              <a:rPr kumimoji="1" lang="zh-CN" altLang="en-US" dirty="0" smtClean="0"/>
              <a:t>实验：</a:t>
            </a:r>
            <a:r>
              <a:rPr kumimoji="1" lang="en-US" altLang="zh-CN" dirty="0"/>
              <a:t>ALEPH, DELPHI, </a:t>
            </a:r>
            <a:r>
              <a:rPr kumimoji="1" lang="en-US" altLang="zh-CN" dirty="0" smtClean="0"/>
              <a:t>L3</a:t>
            </a:r>
            <a:r>
              <a:rPr kumimoji="1" lang="zh-CN" altLang="en-US" dirty="0" smtClean="0"/>
              <a:t>和</a:t>
            </a:r>
            <a:r>
              <a:rPr kumimoji="1" lang="en-US" altLang="zh-CN" dirty="0" smtClean="0"/>
              <a:t>OPAL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r>
              <a:rPr kumimoji="1" lang="en-US" altLang="zh-CN" dirty="0" smtClean="0"/>
              <a:t>1995</a:t>
            </a:r>
            <a:r>
              <a:rPr kumimoji="1" lang="zh-CN" altLang="en-US" dirty="0" smtClean="0"/>
              <a:t>年升级（</a:t>
            </a:r>
            <a:r>
              <a:rPr kumimoji="1" lang="en-US" altLang="zh-CN" dirty="0" smtClean="0"/>
              <a:t>LEP2</a:t>
            </a:r>
            <a:r>
              <a:rPr kumimoji="1" lang="zh-CN" altLang="en-US" dirty="0" smtClean="0"/>
              <a:t>），增加</a:t>
            </a:r>
            <a:r>
              <a:rPr kumimoji="1" lang="en-US" altLang="zh-CN" dirty="0" smtClean="0"/>
              <a:t>288</a:t>
            </a:r>
            <a:r>
              <a:rPr kumimoji="1" lang="zh-CN" altLang="en-US" dirty="0" smtClean="0"/>
              <a:t>个超导高频腔，提高运行能量，最终达到</a:t>
            </a:r>
            <a:r>
              <a:rPr kumimoji="1" lang="en-US" altLang="zh-CN" dirty="0" err="1" smtClean="0"/>
              <a:t>E</a:t>
            </a:r>
            <a:r>
              <a:rPr kumimoji="1" lang="en-US" altLang="zh-CN" baseline="-25000" dirty="0" err="1" smtClean="0"/>
              <a:t>cm</a:t>
            </a:r>
            <a:r>
              <a:rPr kumimoji="1" lang="en-US" altLang="zh-CN" dirty="0" smtClean="0"/>
              <a:t>=209GeV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r>
              <a:rPr kumimoji="1" lang="zh-CN" altLang="en-US" dirty="0" smtClean="0"/>
              <a:t>采用</a:t>
            </a:r>
            <a:r>
              <a:rPr kumimoji="1" lang="en-US" altLang="zh-CN" dirty="0" smtClean="0"/>
              <a:t>pretzel</a:t>
            </a:r>
            <a:r>
              <a:rPr kumimoji="1" lang="zh-CN" altLang="en-US" dirty="0" smtClean="0"/>
              <a:t>（麻花轨道）对撞方式，增加对撞束团数目，实现</a:t>
            </a:r>
            <a:r>
              <a:rPr kumimoji="1" lang="en-US" altLang="zh-CN" dirty="0" smtClean="0"/>
              <a:t>4×4</a:t>
            </a:r>
            <a:r>
              <a:rPr kumimoji="1" lang="zh-CN" altLang="en-US" dirty="0" smtClean="0"/>
              <a:t>束团对撞，</a:t>
            </a:r>
            <a:r>
              <a:rPr kumimoji="1" lang="en-US" altLang="zh-CN" dirty="0" err="1" smtClean="0"/>
              <a:t>I</a:t>
            </a:r>
            <a:r>
              <a:rPr kumimoji="1" lang="en-US" altLang="zh-CN" baseline="-25000" dirty="0" err="1" smtClean="0"/>
              <a:t>beam</a:t>
            </a:r>
            <a:r>
              <a:rPr kumimoji="1" lang="zh-CN" altLang="en-US" baseline="-25000" dirty="0" smtClean="0"/>
              <a:t>, </a:t>
            </a:r>
            <a:r>
              <a:rPr kumimoji="1" lang="en-US" altLang="zh-CN" baseline="-25000" dirty="0" smtClean="0"/>
              <a:t>max</a:t>
            </a:r>
            <a:r>
              <a:rPr kumimoji="1" lang="en-US" altLang="zh-CN" dirty="0" smtClean="0"/>
              <a:t>=6.2mA</a:t>
            </a:r>
            <a:r>
              <a:rPr kumimoji="1" lang="zh-CN" altLang="en-US" dirty="0" smtClean="0"/>
              <a:t>；</a:t>
            </a:r>
            <a:endParaRPr kumimoji="1" lang="en-US" altLang="zh-CN" dirty="0" smtClean="0"/>
          </a:p>
          <a:p>
            <a:r>
              <a:rPr kumimoji="1" lang="zh-CN" altLang="en-US" dirty="0" smtClean="0"/>
              <a:t>最高束束作用参数达到ξ</a:t>
            </a:r>
            <a:r>
              <a:rPr kumimoji="1" lang="en-US" altLang="zh-CN" baseline="-25000" dirty="0" smtClean="0"/>
              <a:t>y</a:t>
            </a:r>
            <a:r>
              <a:rPr kumimoji="1" lang="en-US" altLang="zh-CN" dirty="0" smtClean="0"/>
              <a:t>=0.083</a:t>
            </a:r>
            <a:r>
              <a:rPr kumimoji="1" lang="zh-CN" altLang="en-US" dirty="0" smtClean="0"/>
              <a:t>，峰值对撞亮度达到</a:t>
            </a:r>
            <a:r>
              <a:rPr kumimoji="1" lang="en-US" altLang="zh-CN" dirty="0" smtClean="0"/>
              <a:t>1.25×10</a:t>
            </a:r>
            <a:r>
              <a:rPr kumimoji="1" lang="en-US" altLang="zh-CN" baseline="30000" dirty="0" smtClean="0"/>
              <a:t>32</a:t>
            </a:r>
            <a:r>
              <a:rPr kumimoji="1" lang="en-US" altLang="zh-CN" dirty="0" smtClean="0"/>
              <a:t>cm</a:t>
            </a:r>
            <a:r>
              <a:rPr kumimoji="1" lang="en-US" altLang="zh-CN" baseline="30000" dirty="0" smtClean="0"/>
              <a:t>-2</a:t>
            </a:r>
            <a:r>
              <a:rPr kumimoji="1" lang="en-US" altLang="zh-CN" dirty="0" smtClean="0"/>
              <a:t>s</a:t>
            </a:r>
            <a:r>
              <a:rPr kumimoji="1" lang="en-US" altLang="zh-CN" baseline="30000" dirty="0" smtClean="0"/>
              <a:t>-1</a:t>
            </a:r>
            <a:r>
              <a:rPr kumimoji="1" lang="zh-CN" altLang="en-US" dirty="0" smtClean="0"/>
              <a:t>。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11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868093"/>
            <a:ext cx="7914799" cy="55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4332" y="221762"/>
            <a:ext cx="586470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LEP2 technology worked well </a:t>
            </a:r>
            <a:endParaRPr lang="en-GB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48264" y="6412686"/>
            <a:ext cx="1957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Blondel, P. Janot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81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 smtClean="0"/>
              <a:t>2. LEP3 and TLEP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36877" y="5802060"/>
            <a:ext cx="727007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r>
              <a:rPr lang="en-US" altLang="zh-CN" i="1" dirty="0" smtClean="0"/>
              <a:t>A</a:t>
            </a:r>
            <a:r>
              <a:rPr lang="en-US" i="1" dirty="0" smtClean="0"/>
              <a:t> long-term strategy for HEP!</a:t>
            </a:r>
            <a:endParaRPr lang="en-GB" i="1" dirty="0"/>
          </a:p>
        </p:txBody>
      </p:sp>
      <p:sp>
        <p:nvSpPr>
          <p:cNvPr id="5" name="Oval 3"/>
          <p:cNvSpPr/>
          <p:nvPr/>
        </p:nvSpPr>
        <p:spPr>
          <a:xfrm>
            <a:off x="2195757" y="3115448"/>
            <a:ext cx="3796547" cy="1623340"/>
          </a:xfrm>
          <a:prstGeom prst="ellipse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4"/>
          <p:cNvSpPr/>
          <p:nvPr/>
        </p:nvSpPr>
        <p:spPr>
          <a:xfrm>
            <a:off x="1249585" y="3049694"/>
            <a:ext cx="1430352" cy="464957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5"/>
          <p:cNvSpPr/>
          <p:nvPr/>
        </p:nvSpPr>
        <p:spPr>
          <a:xfrm>
            <a:off x="889545" y="2899424"/>
            <a:ext cx="720080" cy="2160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6"/>
          <p:cNvSpPr/>
          <p:nvPr/>
        </p:nvSpPr>
        <p:spPr>
          <a:xfrm>
            <a:off x="675809" y="2810716"/>
            <a:ext cx="451664" cy="108624"/>
          </a:xfrm>
          <a:prstGeom prst="ellipse">
            <a:avLst/>
          </a:prstGeom>
          <a:noFill/>
          <a:ln w="508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7"/>
          <p:cNvSpPr txBox="1"/>
          <p:nvPr/>
        </p:nvSpPr>
        <p:spPr>
          <a:xfrm>
            <a:off x="834814" y="2428585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PSB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1334620" y="2496636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PS (0.6 km)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265701" y="2789926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SPS (6.9 km)</a:t>
            </a:r>
            <a:endParaRPr lang="en-GB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4581108" y="2782553"/>
            <a:ext cx="1657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LHC (26.7 km)</a:t>
            </a:r>
            <a:endParaRPr lang="en-GB" sz="2000" b="1" dirty="0"/>
          </a:p>
        </p:txBody>
      </p:sp>
      <p:sp>
        <p:nvSpPr>
          <p:cNvPr id="13" name="Oval 11"/>
          <p:cNvSpPr/>
          <p:nvPr/>
        </p:nvSpPr>
        <p:spPr>
          <a:xfrm>
            <a:off x="79805" y="1642444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2"/>
          <p:cNvSpPr/>
          <p:nvPr/>
        </p:nvSpPr>
        <p:spPr>
          <a:xfrm>
            <a:off x="223821" y="1662440"/>
            <a:ext cx="6416556" cy="3248744"/>
          </a:xfrm>
          <a:prstGeom prst="ellipse">
            <a:avLst/>
          </a:prstGeom>
          <a:noFill/>
          <a:ln w="508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3"/>
          <p:cNvSpPr txBox="1"/>
          <p:nvPr/>
        </p:nvSpPr>
        <p:spPr>
          <a:xfrm>
            <a:off x="5722335" y="1389542"/>
            <a:ext cx="309892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</a:rPr>
              <a:t>TLEP (80 km,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</a:rPr>
              <a:t>       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</a:t>
            </a:r>
            <a:r>
              <a:rPr lang="en-US" sz="2800" b="1" baseline="30000" dirty="0" err="1" smtClean="0">
                <a:solidFill>
                  <a:srgbClr val="0000CC"/>
                </a:solidFill>
              </a:rPr>
              <a:t>+</a:t>
            </a:r>
            <a:r>
              <a:rPr lang="en-US" sz="2800" b="1" i="1" dirty="0" err="1" smtClean="0">
                <a:solidFill>
                  <a:srgbClr val="0000CC"/>
                </a:solidFill>
              </a:rPr>
              <a:t>e</a:t>
            </a:r>
            <a:r>
              <a:rPr lang="en-US" sz="2800" b="1" baseline="30000" dirty="0" smtClean="0">
                <a:solidFill>
                  <a:srgbClr val="0000CC"/>
                </a:solidFill>
              </a:rPr>
              <a:t>-</a:t>
            </a:r>
            <a:r>
              <a:rPr lang="en-US" sz="2800" b="1" dirty="0" smtClean="0">
                <a:solidFill>
                  <a:srgbClr val="0000CC"/>
                </a:solidFill>
              </a:rPr>
              <a:t>, up to</a:t>
            </a:r>
          </a:p>
          <a:p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0000CC"/>
                </a:solidFill>
              </a:rPr>
              <a:t>       ~350 GeV </a:t>
            </a:r>
            <a:r>
              <a:rPr lang="en-US" sz="2800" b="1" dirty="0" err="1" smtClean="0">
                <a:solidFill>
                  <a:srgbClr val="0000CC"/>
                </a:solidFill>
              </a:rPr>
              <a:t>c.m</a:t>
            </a:r>
            <a:r>
              <a:rPr lang="en-US" sz="2800" b="1" dirty="0" smtClean="0">
                <a:solidFill>
                  <a:srgbClr val="0000CC"/>
                </a:solidFill>
              </a:rPr>
              <a:t>.)</a:t>
            </a:r>
          </a:p>
          <a:p>
            <a:r>
              <a:rPr lang="en-US" sz="2800" b="1" i="1" dirty="0">
                <a:solidFill>
                  <a:srgbClr val="0000CC"/>
                </a:solidFill>
              </a:rPr>
              <a:t> </a:t>
            </a:r>
            <a:r>
              <a:rPr lang="en-US" sz="2800" b="1" i="1" dirty="0" smtClean="0">
                <a:solidFill>
                  <a:srgbClr val="0000CC"/>
                </a:solidFill>
              </a:rPr>
              <a:t>      </a:t>
            </a:r>
            <a:endParaRPr lang="en-US" sz="1600" b="1" dirty="0" smtClean="0">
              <a:solidFill>
                <a:srgbClr val="0000CC"/>
              </a:solidFill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6572423" y="3831936"/>
            <a:ext cx="218303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VHE-LHC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(</a:t>
            </a:r>
            <a:r>
              <a:rPr lang="en-US" sz="2800" b="1" i="1" dirty="0" err="1" smtClean="0">
                <a:solidFill>
                  <a:srgbClr val="FF0000"/>
                </a:solidFill>
              </a:rPr>
              <a:t>pp</a:t>
            </a:r>
            <a:r>
              <a:rPr lang="en-US" sz="2800" b="1" dirty="0" smtClean="0">
                <a:solidFill>
                  <a:srgbClr val="FF0000"/>
                </a:solidFill>
              </a:rPr>
              <a:t>, up to 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100 </a:t>
            </a:r>
            <a:r>
              <a:rPr lang="en-US" sz="2800" b="1" dirty="0" err="1">
                <a:solidFill>
                  <a:srgbClr val="FF0000"/>
                </a:solidFill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</a:rPr>
              <a:t>eV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c.m</a:t>
            </a:r>
            <a:r>
              <a:rPr lang="en-US" sz="2800" b="1" dirty="0" smtClean="0">
                <a:solidFill>
                  <a:srgbClr val="FF0000"/>
                </a:solidFill>
              </a:rPr>
              <a:t>.)</a:t>
            </a:r>
          </a:p>
        </p:txBody>
      </p:sp>
      <p:sp>
        <p:nvSpPr>
          <p:cNvPr id="17" name="Oval 15"/>
          <p:cNvSpPr/>
          <p:nvPr/>
        </p:nvSpPr>
        <p:spPr>
          <a:xfrm>
            <a:off x="407763" y="1713526"/>
            <a:ext cx="6416556" cy="324874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171481" y="5236303"/>
            <a:ext cx="67133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</a:t>
            </a:r>
            <a:r>
              <a:rPr lang="en-US" sz="2800" dirty="0" smtClean="0">
                <a:solidFill>
                  <a:srgbClr val="00B050"/>
                </a:solidFill>
              </a:rPr>
              <a:t>lso: </a:t>
            </a:r>
            <a:r>
              <a:rPr lang="en-US" sz="2800" b="1" i="1" dirty="0" smtClean="0">
                <a:solidFill>
                  <a:srgbClr val="00B050"/>
                </a:solidFill>
              </a:rPr>
              <a:t>e</a:t>
            </a:r>
            <a:r>
              <a:rPr lang="en-US" sz="2800" b="1" i="1" baseline="30000" dirty="0" smtClean="0">
                <a:solidFill>
                  <a:srgbClr val="00B050"/>
                </a:solidFill>
                <a:latin typeface="Calibri"/>
                <a:cs typeface="Calibri"/>
              </a:rPr>
              <a:t>±</a:t>
            </a:r>
            <a:r>
              <a:rPr lang="en-US" sz="2800" b="1" dirty="0" smtClean="0">
                <a:solidFill>
                  <a:srgbClr val="00B050"/>
                </a:solidFill>
              </a:rPr>
              <a:t> (200 GeV) – </a:t>
            </a:r>
            <a:r>
              <a:rPr lang="en-US" sz="2800" b="1" i="1" dirty="0" smtClean="0">
                <a:solidFill>
                  <a:srgbClr val="00B050"/>
                </a:solidFill>
              </a:rPr>
              <a:t>p</a:t>
            </a:r>
            <a:r>
              <a:rPr lang="en-US" sz="2800" b="1" dirty="0" smtClean="0">
                <a:solidFill>
                  <a:srgbClr val="00B050"/>
                </a:solidFill>
              </a:rPr>
              <a:t> (7 &amp; 50 </a:t>
            </a:r>
            <a:r>
              <a:rPr lang="en-US" sz="2800" b="1" dirty="0" err="1" smtClean="0">
                <a:solidFill>
                  <a:srgbClr val="00B050"/>
                </a:solidFill>
              </a:rPr>
              <a:t>TeV</a:t>
            </a:r>
            <a:r>
              <a:rPr lang="en-US" sz="2800" b="1" dirty="0" smtClean="0">
                <a:solidFill>
                  <a:srgbClr val="00B050"/>
                </a:solidFill>
              </a:rPr>
              <a:t>) </a:t>
            </a:r>
            <a:r>
              <a:rPr lang="en-US" sz="2800" dirty="0" smtClean="0">
                <a:solidFill>
                  <a:srgbClr val="00B050"/>
                </a:solidFill>
              </a:rPr>
              <a:t>collisions </a:t>
            </a:r>
            <a:endParaRPr lang="en-GB" sz="2800" dirty="0">
              <a:solidFill>
                <a:srgbClr val="00B050"/>
              </a:solidFill>
            </a:endParaRPr>
          </a:p>
        </p:txBody>
      </p:sp>
      <p:sp>
        <p:nvSpPr>
          <p:cNvPr id="19" name="Oval 19"/>
          <p:cNvSpPr/>
          <p:nvPr/>
        </p:nvSpPr>
        <p:spPr>
          <a:xfrm>
            <a:off x="2195757" y="3165014"/>
            <a:ext cx="3796547" cy="1623340"/>
          </a:xfrm>
          <a:prstGeom prst="ellipse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2679937" y="3433646"/>
            <a:ext cx="3097323" cy="1528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LEP3</a:t>
            </a:r>
          </a:p>
          <a:p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i="1" dirty="0" err="1">
                <a:solidFill>
                  <a:srgbClr val="C00000"/>
                </a:solidFill>
              </a:rPr>
              <a:t>e</a:t>
            </a:r>
            <a:r>
              <a:rPr lang="en-US" sz="2800" b="1" baseline="30000" dirty="0" err="1">
                <a:solidFill>
                  <a:srgbClr val="C00000"/>
                </a:solidFill>
              </a:rPr>
              <a:t>+</a:t>
            </a:r>
            <a:r>
              <a:rPr lang="en-US" sz="2800" b="1" i="1" dirty="0" err="1">
                <a:solidFill>
                  <a:srgbClr val="C00000"/>
                </a:solidFill>
              </a:rPr>
              <a:t>e</a:t>
            </a:r>
            <a:r>
              <a:rPr lang="en-US" sz="2800" b="1" baseline="30000" dirty="0">
                <a:solidFill>
                  <a:srgbClr val="C00000"/>
                </a:solidFill>
              </a:rPr>
              <a:t>-</a:t>
            </a:r>
            <a:r>
              <a:rPr lang="en-US" sz="2800" b="1" dirty="0">
                <a:solidFill>
                  <a:srgbClr val="C00000"/>
                </a:solidFill>
              </a:rPr>
              <a:t>, </a:t>
            </a:r>
            <a:r>
              <a:rPr lang="en-US" sz="2800" b="1" dirty="0" smtClean="0">
                <a:solidFill>
                  <a:srgbClr val="C00000"/>
                </a:solidFill>
              </a:rPr>
              <a:t>240 GeV </a:t>
            </a:r>
            <a:r>
              <a:rPr lang="en-US" sz="2800" b="1" dirty="0" err="1" smtClean="0">
                <a:solidFill>
                  <a:srgbClr val="C00000"/>
                </a:solidFill>
              </a:rPr>
              <a:t>c.m</a:t>
            </a:r>
            <a:r>
              <a:rPr lang="en-US" sz="2800" b="1" dirty="0" smtClean="0">
                <a:solidFill>
                  <a:srgbClr val="C00000"/>
                </a:solidFill>
              </a:rPr>
              <a:t>.)</a:t>
            </a:r>
          </a:p>
          <a:p>
            <a:endParaRPr lang="en-US" sz="1600" b="1" baseline="30000" dirty="0" smtClean="0">
              <a:solidFill>
                <a:srgbClr val="C00000"/>
              </a:solidFill>
            </a:endParaRPr>
          </a:p>
          <a:p>
            <a:endParaRPr lang="en-US" sz="1600" b="1" baseline="30000" dirty="0" smtClean="0">
              <a:solidFill>
                <a:srgbClr val="C00000"/>
              </a:solidFill>
            </a:endParaRPr>
          </a:p>
          <a:p>
            <a:endParaRPr lang="en-US" sz="1600" b="1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6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 animBg="1"/>
      <p:bldP spid="16" grpId="0"/>
      <p:bldP spid="17" grpId="0" animBg="1"/>
      <p:bldP spid="18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564" y="1060025"/>
            <a:ext cx="8185906" cy="5505183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altLang="zh-CN" sz="3200" dirty="0" smtClean="0"/>
              <a:t>I</a:t>
            </a:r>
            <a:r>
              <a:rPr lang="en-GB" sz="3200" dirty="0" err="1" smtClean="0"/>
              <a:t>nstallation</a:t>
            </a:r>
            <a:r>
              <a:rPr lang="en-GB" sz="3200" dirty="0" smtClean="0"/>
              <a:t> in the LHC tunnel “LEP3” 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inexpensive (&lt;0.1xLC)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tunnel exists</a:t>
            </a:r>
            <a:endParaRPr lang="en-GB" dirty="0" smtClean="0">
              <a:solidFill>
                <a:srgbClr val="0000FF"/>
              </a:solidFill>
            </a:endParaRP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reusing ATLAS and CMS detectors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000FF"/>
                </a:solidFill>
              </a:rPr>
              <a:t>+</a:t>
            </a:r>
            <a:r>
              <a:rPr lang="en-US" dirty="0" smtClean="0">
                <a:solidFill>
                  <a:srgbClr val="0000FF"/>
                </a:solidFill>
              </a:rPr>
              <a:t> reusing LHC </a:t>
            </a:r>
            <a:r>
              <a:rPr lang="en-US" dirty="0" err="1" smtClean="0">
                <a:solidFill>
                  <a:srgbClr val="0000FF"/>
                </a:solidFill>
              </a:rPr>
              <a:t>cryoplants</a:t>
            </a:r>
            <a:endParaRPr lang="en-US" dirty="0" smtClean="0">
              <a:solidFill>
                <a:srgbClr val="0000FF"/>
              </a:solidFill>
            </a:endParaRPr>
          </a:p>
          <a:p>
            <a:pPr lvl="1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interference with LHC and HL-LHC</a:t>
            </a:r>
            <a:endParaRPr lang="en-US" sz="32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en-US" altLang="zh-CN" sz="3200" dirty="0"/>
              <a:t>N</a:t>
            </a:r>
            <a:r>
              <a:rPr lang="en-US" sz="3200" dirty="0" smtClean="0"/>
              <a:t>ew larger tunnel “TLEP”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higher energy reach, 5-10x higher luminosity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decoupled from LHC/HL-LHC operation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 smtClean="0">
                <a:solidFill>
                  <a:srgbClr val="0000FF"/>
                </a:solidFill>
              </a:rPr>
              <a:t> construction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+ tunnel can later serve for HE-LHC (factor 3 in energy 	from tunnel alone) with LHC remaining as injector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- 4-5x more expensive (new tunnel, </a:t>
            </a:r>
            <a:r>
              <a:rPr lang="en-US" dirty="0" err="1" smtClean="0">
                <a:solidFill>
                  <a:srgbClr val="FF0000"/>
                </a:solidFill>
              </a:rPr>
              <a:t>cryoplants</a:t>
            </a:r>
            <a:r>
              <a:rPr lang="en-US" dirty="0" smtClean="0">
                <a:solidFill>
                  <a:srgbClr val="FF0000"/>
                </a:solidFill>
              </a:rPr>
              <a:t>, detectors)</a:t>
            </a: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6564" y="20512"/>
            <a:ext cx="7691078" cy="114300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 smtClean="0"/>
              <a:t>T</a:t>
            </a:r>
            <a:r>
              <a:rPr lang="en-US" dirty="0" smtClean="0"/>
              <a:t>wo options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5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02927"/>
            <a:ext cx="871296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</a:rPr>
              <a:t>k</a:t>
            </a:r>
            <a:r>
              <a:rPr lang="en-US" dirty="0" smtClean="0">
                <a:solidFill>
                  <a:srgbClr val="0000FF"/>
                </a:solidFill>
              </a:rPr>
              <a:t>ey parameters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3"/>
              <p:cNvSpPr>
                <a:spLocks noGrp="1"/>
              </p:cNvSpPr>
              <p:nvPr>
                <p:ph type="title"/>
              </p:nvPr>
            </p:nvSpPr>
            <p:spPr>
              <a:xfrm>
                <a:off x="39712" y="-306210"/>
                <a:ext cx="8996784" cy="1872208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>
                    <a:solidFill>
                      <a:srgbClr val="3333FF"/>
                    </a:solidFill>
                  </a:rPr>
                  <a:t>LEP3, TLEP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(</a:t>
                </a:r>
                <a:r>
                  <a:rPr lang="en-US" sz="2800" dirty="0" err="1"/>
                  <a:t>e</a:t>
                </a:r>
                <a:r>
                  <a:rPr lang="en-US" sz="2800" baseline="30000" dirty="0" err="1"/>
                  <a:t>+</a:t>
                </a:r>
                <a:r>
                  <a:rPr lang="en-US" sz="2800" dirty="0" err="1"/>
                  <a:t>e</a:t>
                </a:r>
                <a:r>
                  <a:rPr lang="en-US" sz="2800" baseline="30000" dirty="0"/>
                  <a:t>- </a:t>
                </a:r>
                <a:r>
                  <a:rPr lang="en-US" sz="2800" dirty="0"/>
                  <a:t>-&gt; ZH, </a:t>
                </a:r>
                <a:r>
                  <a:rPr lang="en-US" sz="2800" dirty="0" err="1" smtClean="0"/>
                  <a:t>e</a:t>
                </a:r>
                <a:r>
                  <a:rPr lang="en-US" sz="2800" baseline="30000" dirty="0" err="1" smtClean="0"/>
                  <a:t>+</a:t>
                </a:r>
                <a:r>
                  <a:rPr lang="en-US" sz="2800" dirty="0" err="1" smtClean="0"/>
                  <a:t>e</a:t>
                </a:r>
                <a:r>
                  <a:rPr lang="en-US" sz="2800" baseline="30000" dirty="0" smtClean="0"/>
                  <a:t>- </a:t>
                </a:r>
                <a:r>
                  <a:rPr lang="en-US" sz="2800" dirty="0">
                    <a:cs typeface="Calibri"/>
                  </a:rPr>
                  <a:t>→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W</a:t>
                </a:r>
                <a:r>
                  <a:rPr lang="en-US" sz="2800" baseline="30000" dirty="0" smtClean="0"/>
                  <a:t>+</a:t>
                </a:r>
                <a:r>
                  <a:rPr lang="en-US" sz="2800" dirty="0" smtClean="0"/>
                  <a:t>W</a:t>
                </a:r>
                <a:r>
                  <a:rPr lang="en-US" sz="2800" baseline="30000" dirty="0" smtClean="0"/>
                  <a:t>-</a:t>
                </a:r>
                <a:r>
                  <a:rPr lang="en-US" sz="2800" dirty="0" smtClean="0"/>
                  <a:t>, </a:t>
                </a:r>
                <a:r>
                  <a:rPr lang="en-US" sz="2800" dirty="0" err="1"/>
                  <a:t>e</a:t>
                </a:r>
                <a:r>
                  <a:rPr lang="en-US" sz="2800" baseline="30000" dirty="0" err="1"/>
                  <a:t>+</a:t>
                </a:r>
                <a:r>
                  <a:rPr lang="en-US" sz="2800" dirty="0" err="1"/>
                  <a:t>e</a:t>
                </a:r>
                <a:r>
                  <a:rPr lang="en-US" sz="2800" baseline="30000" dirty="0"/>
                  <a:t>- </a:t>
                </a:r>
                <a:r>
                  <a:rPr lang="en-US" sz="2800" dirty="0">
                    <a:cs typeface="Calibri"/>
                  </a:rPr>
                  <a:t>→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Z,[</a:t>
                </a:r>
                <a:r>
                  <a:rPr lang="en-US" sz="2800" dirty="0" err="1" smtClean="0"/>
                  <a:t>e</a:t>
                </a:r>
                <a:r>
                  <a:rPr lang="en-US" sz="2800" baseline="30000" dirty="0" err="1" smtClean="0"/>
                  <a:t>+</a:t>
                </a:r>
                <a:r>
                  <a:rPr lang="en-US" sz="2800" dirty="0" err="1" smtClean="0"/>
                  <a:t>e</a:t>
                </a:r>
                <a:r>
                  <a:rPr lang="en-US" sz="2800" baseline="30000" dirty="0" smtClean="0"/>
                  <a:t>-</a:t>
                </a:r>
                <a:r>
                  <a:rPr lang="en-US" sz="2800" dirty="0">
                    <a:cs typeface="Calibri"/>
                  </a:rPr>
                  <a:t>→</a:t>
                </a:r>
                <a:r>
                  <a:rPr lang="en-US" sz="2800" dirty="0" smtClean="0"/>
                  <a:t> </a:t>
                </a:r>
                <a:r>
                  <a:rPr lang="en-US" sz="2800" i="1" dirty="0" smtClean="0"/>
                  <a:t>t</a:t>
                </a:r>
                <a:r>
                  <a:rPr lang="en-US" sz="2800" dirty="0"/>
                  <a:t> )</a:t>
                </a:r>
              </a:p>
            </p:txBody>
          </p:sp>
        </mc:Choice>
        <mc:Fallback xmlns="">
          <p:sp>
            <p:nvSpPr>
              <p:cNvPr id="4" name="Tit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712" y="-306210"/>
                <a:ext cx="8996784" cy="1872208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062683"/>
              </p:ext>
            </p:extLst>
          </p:nvPr>
        </p:nvGraphicFramePr>
        <p:xfrm>
          <a:off x="39712" y="2060848"/>
          <a:ext cx="8996784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944"/>
                <a:gridCol w="2520280"/>
                <a:gridCol w="2408560"/>
              </a:tblGrid>
              <a:tr h="139040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LEP3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TLEP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circumference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26.7</a:t>
                      </a:r>
                      <a:r>
                        <a:rPr lang="en-US" sz="2800" baseline="0" dirty="0" smtClean="0"/>
                        <a:t> km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en-US" sz="2800" dirty="0" smtClean="0"/>
                        <a:t>80 km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 beam energy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120 GeV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175 GeV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max no. of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IPs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4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350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-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0.7x10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240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5x10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160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5x10</a:t>
                      </a:r>
                      <a:r>
                        <a:rPr lang="en-US" sz="2800" baseline="30000" dirty="0" smtClean="0"/>
                        <a:t>34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2.5x10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luminosity at 90 GeV </a:t>
                      </a:r>
                      <a:r>
                        <a:rPr lang="en-US" sz="2800" dirty="0" err="1" smtClean="0"/>
                        <a:t>c.m</a:t>
                      </a:r>
                      <a:r>
                        <a:rPr lang="en-US" sz="2800" dirty="0" smtClean="0"/>
                        <a:t>.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2x10</a:t>
                      </a:r>
                      <a:r>
                        <a:rPr lang="en-US" sz="2800" baseline="30000" dirty="0" smtClean="0"/>
                        <a:t>35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10</a:t>
                      </a:r>
                      <a:r>
                        <a:rPr lang="en-US" sz="2800" baseline="30000" dirty="0" smtClean="0"/>
                        <a:t>36 </a:t>
                      </a:r>
                      <a:r>
                        <a:rPr lang="en-US" sz="2800" dirty="0" smtClean="0"/>
                        <a:t>cm</a:t>
                      </a:r>
                      <a:r>
                        <a:rPr lang="en-US" sz="2800" baseline="30000" dirty="0" smtClean="0"/>
                        <a:t>-2</a:t>
                      </a:r>
                      <a:r>
                        <a:rPr lang="en-US" sz="2800" dirty="0" smtClean="0"/>
                        <a:t>s</a:t>
                      </a:r>
                      <a:r>
                        <a:rPr lang="en-US" sz="2800" baseline="30000" dirty="0" smtClean="0"/>
                        <a:t>-1</a:t>
                      </a:r>
                      <a:r>
                        <a:rPr lang="en-US" sz="2800" dirty="0" smtClean="0"/>
                        <a:t> </a:t>
                      </a:r>
                      <a:endParaRPr lang="en-GB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58399" y="6326276"/>
            <a:ext cx="8430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t the  </a:t>
            </a:r>
            <a:r>
              <a:rPr lang="en-US" sz="2400" i="1" dirty="0" smtClean="0"/>
              <a:t>Z</a:t>
            </a:r>
            <a:r>
              <a:rPr lang="en-US" sz="2400" dirty="0" smtClean="0"/>
              <a:t> pole repeating LEP physics programme in a few minutes…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22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主题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默认主题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heme1">
  <a:themeElements>
    <a:clrScheme name="Custom 3">
      <a:dk1>
        <a:srgbClr val="000000"/>
      </a:dk1>
      <a:lt1>
        <a:srgbClr val="FFFFFF"/>
      </a:lt1>
      <a:dk2>
        <a:srgbClr val="0033CC"/>
      </a:dk2>
      <a:lt2>
        <a:srgbClr val="5F5F5F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000000"/>
      </a:hlink>
      <a:folHlink>
        <a:srgbClr val="00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neric (Standard)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(Standard)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(Standard)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默认主题.thmx</Template>
  <TotalTime>2867</TotalTime>
  <Words>3059</Words>
  <Application>Microsoft Office PowerPoint</Application>
  <PresentationFormat>全屏显示(4:3)</PresentationFormat>
  <Paragraphs>962</Paragraphs>
  <Slides>41</Slides>
  <Notes>16</Notes>
  <HiddenSlides>0</HiddenSlides>
  <MMClips>0</MMClips>
  <ScaleCrop>false</ScaleCrop>
  <HeadingPairs>
    <vt:vector size="4" baseType="variant">
      <vt:variant>
        <vt:lpstr>主题</vt:lpstr>
      </vt:variant>
      <vt:variant>
        <vt:i4>12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默认主题</vt:lpstr>
      <vt:lpstr>Office Theme</vt:lpstr>
      <vt:lpstr>Factory</vt:lpstr>
      <vt:lpstr>1_Office Theme</vt:lpstr>
      <vt:lpstr>1_默认主题</vt:lpstr>
      <vt:lpstr>2_Office Theme</vt:lpstr>
      <vt:lpstr>2_Theme1</vt:lpstr>
      <vt:lpstr>3_Office Theme</vt:lpstr>
      <vt:lpstr>4_Office Theme</vt:lpstr>
      <vt:lpstr>5_Office Theme</vt:lpstr>
      <vt:lpstr>6_Office Theme</vt:lpstr>
      <vt:lpstr>7_Office Theme</vt:lpstr>
      <vt:lpstr>TLEP — Status &amp; Progress</vt:lpstr>
      <vt:lpstr>Outline</vt:lpstr>
      <vt:lpstr>1. What is LEP</vt:lpstr>
      <vt:lpstr>LEP accelerator complex &amp; tunnel</vt:lpstr>
      <vt:lpstr>LEP加速器运行成果</vt:lpstr>
      <vt:lpstr>PowerPoint 演示文稿</vt:lpstr>
      <vt:lpstr>2. LEP3 and TLEP</vt:lpstr>
      <vt:lpstr>Two options</vt:lpstr>
      <vt:lpstr>LEP3, TLEP (e+e- -&gt; ZH, e+e- → W+W-, e+e- → Z,[e+e-→ t )</vt:lpstr>
      <vt:lpstr>PowerPoint 演示文稿</vt:lpstr>
      <vt:lpstr>PowerPoint 演示文稿</vt:lpstr>
      <vt:lpstr>PowerPoint 演示文稿</vt:lpstr>
      <vt:lpstr>PowerPoint 演示文稿</vt:lpstr>
      <vt:lpstr>Stuart’s Livingston Chart: Luminosity</vt:lpstr>
      <vt:lpstr>beam-beam effect (single collision) </vt:lpstr>
      <vt:lpstr>PowerPoint 演示文稿</vt:lpstr>
      <vt:lpstr>PowerPoint 演示文稿</vt:lpstr>
      <vt:lpstr>PowerPoint 演示文稿</vt:lpstr>
      <vt:lpstr>PowerPoint 演示文稿</vt:lpstr>
      <vt:lpstr>3. Study on TLEP</vt:lpstr>
      <vt:lpstr>RF system parameters – 175 GeV</vt:lpstr>
      <vt:lpstr>RF system parameters – 120 GeV*</vt:lpstr>
      <vt:lpstr>TLEP implementation </vt:lpstr>
      <vt:lpstr>PowerPoint 演示文稿</vt:lpstr>
      <vt:lpstr>Power consumption</vt:lpstr>
      <vt:lpstr>A note on power consumption</vt:lpstr>
      <vt:lpstr>cost - LEP experience</vt:lpstr>
      <vt:lpstr>PowerPoint 演示文稿</vt:lpstr>
      <vt:lpstr>PowerPoint 演示文稿</vt:lpstr>
      <vt:lpstr>PowerPoint 演示文稿</vt:lpstr>
      <vt:lpstr>vertical rms IP spot sizes in nm </vt:lpstr>
      <vt:lpstr>TLEP parameter set</vt:lpstr>
      <vt:lpstr>Luminosity of TLEP</vt:lpstr>
      <vt:lpstr>Upgrade path</vt:lpstr>
      <vt:lpstr>TLEP Design Study: Structure</vt:lpstr>
      <vt:lpstr>TLEP Design Study: People</vt:lpstr>
      <vt:lpstr>Watch this space</vt:lpstr>
      <vt:lpstr>PowerPoint 演示文稿</vt:lpstr>
      <vt:lpstr>PowerPoint 演示文稿</vt:lpstr>
      <vt:lpstr>Conclusions 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TLEP简介</dc:title>
  <dc:creator>qin</dc:creator>
  <cp:lastModifiedBy>moyl</cp:lastModifiedBy>
  <cp:revision>33</cp:revision>
  <dcterms:created xsi:type="dcterms:W3CDTF">2013-09-09T15:55:17Z</dcterms:created>
  <dcterms:modified xsi:type="dcterms:W3CDTF">2013-09-13T05:10:21Z</dcterms:modified>
</cp:coreProperties>
</file>