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60" r:id="rId3"/>
    <p:sldId id="265" r:id="rId4"/>
    <p:sldId id="267" r:id="rId5"/>
    <p:sldId id="266" r:id="rId6"/>
    <p:sldId id="261" r:id="rId7"/>
    <p:sldId id="262" r:id="rId8"/>
    <p:sldId id="263" r:id="rId9"/>
    <p:sldId id="274" r:id="rId10"/>
    <p:sldId id="275" r:id="rId11"/>
    <p:sldId id="268" r:id="rId12"/>
    <p:sldId id="269" r:id="rId13"/>
    <p:sldId id="280" r:id="rId14"/>
    <p:sldId id="283" r:id="rId15"/>
    <p:sldId id="286" r:id="rId16"/>
    <p:sldId id="287" r:id="rId17"/>
    <p:sldId id="305" r:id="rId18"/>
    <p:sldId id="309" r:id="rId19"/>
    <p:sldId id="310" r:id="rId20"/>
    <p:sldId id="302" r:id="rId21"/>
    <p:sldId id="304" r:id="rId22"/>
    <p:sldId id="264" r:id="rId23"/>
    <p:sldId id="288" r:id="rId24"/>
    <p:sldId id="289" r:id="rId25"/>
    <p:sldId id="290" r:id="rId26"/>
    <p:sldId id="291" r:id="rId27"/>
    <p:sldId id="292" r:id="rId28"/>
    <p:sldId id="293" r:id="rId29"/>
    <p:sldId id="298" r:id="rId30"/>
    <p:sldId id="295" r:id="rId31"/>
    <p:sldId id="296" r:id="rId32"/>
    <p:sldId id="294" r:id="rId33"/>
    <p:sldId id="297" r:id="rId34"/>
    <p:sldId id="299" r:id="rId35"/>
    <p:sldId id="300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04B"/>
    <a:srgbClr val="000000"/>
    <a:srgbClr val="F35FA2"/>
    <a:srgbClr val="3AB897"/>
    <a:srgbClr val="3333CC"/>
    <a:srgbClr val="5FDAEB"/>
    <a:srgbClr val="44D4E8"/>
    <a:srgbClr val="1BC9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420" autoAdjust="0"/>
  </p:normalViewPr>
  <p:slideViewPr>
    <p:cSldViewPr>
      <p:cViewPr>
        <p:scale>
          <a:sx n="80" d="100"/>
          <a:sy n="80" d="100"/>
        </p:scale>
        <p:origin x="-30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26FB87-A581-4937-A540-3520420BA45C}" type="doc">
      <dgm:prSet loTypeId="urn:microsoft.com/office/officeart/2005/8/layout/vList2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2111ED98-18E9-47E2-8375-ED2E5AEE1636}">
      <dgm:prSet/>
      <dgm:spPr/>
      <dgm:t>
        <a:bodyPr/>
        <a:lstStyle/>
        <a:p>
          <a:pPr rtl="0"/>
          <a:r>
            <a:rPr lang="en-GB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Multi-messenger Astronomy</a:t>
          </a:r>
          <a:endParaRPr lang="fr-F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771753-84E6-494D-B6A1-9141C4D2B3D5}" type="parTrans" cxnId="{1CF40615-4F91-4F9D-9150-512CBFDD94D5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77F157-FCFC-46E7-90E3-CAA591A07CFC}" type="sibTrans" cxnId="{1CF40615-4F91-4F9D-9150-512CBFDD94D5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61714C-23C9-4E9B-ABA3-7251C6AFF80A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Motivation for Neutrino Astronomy</a:t>
          </a:r>
          <a:endParaRPr lang="fr-F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757EDF-B268-41C3-B133-8C4A260DEE94}" type="parTrans" cxnId="{513514B3-A30B-4E5B-A81C-2614743A101E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471AE5-0FFD-414A-82BD-53346EC45968}" type="sibTrans" cxnId="{513514B3-A30B-4E5B-A81C-2614743A101E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31F8F6-E080-4E94-A2BC-6A734117717C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Methods of HE Neutrino Detection </a:t>
          </a:r>
          <a:endParaRPr lang="en-GB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96F4EC-2ABD-4F17-AC40-047A7F1ADF87}" type="parTrans" cxnId="{3EB34CB5-AF19-4671-B598-F31632D90FF5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255EB-7AC7-4200-B29E-40949232E359}" type="sibTrans" cxnId="{3EB34CB5-AF19-4671-B598-F31632D90FF5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6BD-4A12-48F5-B737-CF95C4905FB9}">
      <dgm:prSet/>
      <dgm:spPr/>
      <dgm:t>
        <a:bodyPr/>
        <a:lstStyle/>
        <a:p>
          <a:pPr rtl="0"/>
          <a:r>
            <a:rPr lang="en-US" b="1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SuperNova</a:t>
          </a:r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Remnants as example</a:t>
          </a:r>
          <a:endParaRPr lang="fr-F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9D814-A9B7-44B4-A83E-9D5D013DD00C}" type="parTrans" cxnId="{388B6AD3-A4F9-4218-A832-8F575440DE77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27F4C8-9F00-4E70-8FA1-600FCBA6D883}" type="sibTrans" cxnId="{388B6AD3-A4F9-4218-A832-8F575440DE77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199FC3-6567-4B9D-A395-E3A7C1865D8A}">
      <dgm:prSet/>
      <dgm:spPr/>
      <dgm:t>
        <a:bodyPr/>
        <a:lstStyle/>
        <a:p>
          <a:pPr rtl="0"/>
          <a:r>
            <a:rPr lang="en-US" b="1" noProof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Search for Dark Matter</a:t>
          </a:r>
          <a:endParaRPr lang="en-US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44D24F-E2F5-402B-9C06-9556B7313198}" type="parTrans" cxnId="{66C413C6-113F-47A4-B78A-3172A111F4E1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604F99-3118-4E9D-9651-5AE8DD4414A0}" type="sibTrans" cxnId="{66C413C6-113F-47A4-B78A-3172A111F4E1}">
      <dgm:prSet/>
      <dgm:spPr/>
      <dgm:t>
        <a:bodyPr/>
        <a:lstStyle/>
        <a:p>
          <a:endParaRPr lang="en-GB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4C9696A-4A0B-43C1-8137-0767AE82D35B}">
      <dgm:prSet/>
      <dgm:spPr/>
      <dgm:t>
        <a:bodyPr/>
        <a:lstStyle/>
        <a:p>
          <a:pPr rtl="0"/>
          <a:r>
            <a: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Origin of Cosmic Rays</a:t>
          </a:r>
          <a:endParaRPr lang="fr-F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CC87A-A9E5-4200-ABC8-EE9B08CFF4C7}" type="parTrans" cxnId="{BF398C02-D5B1-4A93-969E-2AB037EBEF7D}">
      <dgm:prSet/>
      <dgm:spPr/>
      <dgm:t>
        <a:bodyPr/>
        <a:lstStyle/>
        <a:p>
          <a:endParaRPr lang="en-GB"/>
        </a:p>
      </dgm:t>
    </dgm:pt>
    <dgm:pt modelId="{86648D75-CB4C-4CE7-AC39-4D6DE4254283}" type="sibTrans" cxnId="{BF398C02-D5B1-4A93-969E-2AB037EBEF7D}">
      <dgm:prSet/>
      <dgm:spPr/>
      <dgm:t>
        <a:bodyPr/>
        <a:lstStyle/>
        <a:p>
          <a:endParaRPr lang="en-GB"/>
        </a:p>
      </dgm:t>
    </dgm:pt>
    <dgm:pt modelId="{04FD7534-D5E8-4412-ADE4-DD9A473564A0}" type="pres">
      <dgm:prSet presAssocID="{3626FB87-A581-4937-A540-3520420BA45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7546A72-91D9-4969-AE74-6D88B746518D}" type="pres">
      <dgm:prSet presAssocID="{2111ED98-18E9-47E2-8375-ED2E5AEE1636}" presName="parentText" presStyleLbl="node1" presStyleIdx="0" presStyleCnt="6" custLinFactY="-579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B39B65-9A4E-4283-B8B3-8D3B032B5B08}" type="pres">
      <dgm:prSet presAssocID="{7177F157-FCFC-46E7-90E3-CAA591A07CFC}" presName="spacer" presStyleCnt="0"/>
      <dgm:spPr/>
    </dgm:pt>
    <dgm:pt modelId="{E4D21A6E-0F6A-4C01-88B1-A66C6F68D081}" type="pres">
      <dgm:prSet presAssocID="{6161714C-23C9-4E9B-ABA3-7251C6AFF80A}" presName="parentText" presStyleLbl="node1" presStyleIdx="1" presStyleCnt="6" custLinFactY="-12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AB80582-19F7-45BD-A000-E5E21274A2ED}" type="pres">
      <dgm:prSet presAssocID="{31471AE5-0FFD-414A-82BD-53346EC45968}" presName="spacer" presStyleCnt="0"/>
      <dgm:spPr/>
    </dgm:pt>
    <dgm:pt modelId="{B4101C02-962B-4939-A24A-EEB12B862798}" type="pres">
      <dgm:prSet presAssocID="{24C9696A-4A0B-43C1-8137-0767AE82D35B}" presName="parentText" presStyleLbl="node1" presStyleIdx="2" presStyleCnt="6" custLinFactNeighborY="-1024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269EFE-AECC-4ACB-89DA-41EE16C83A9A}" type="pres">
      <dgm:prSet presAssocID="{86648D75-CB4C-4CE7-AC39-4D6DE4254283}" presName="spacer" presStyleCnt="0"/>
      <dgm:spPr/>
    </dgm:pt>
    <dgm:pt modelId="{7BA61805-E32C-4DA7-9F66-594A9B86D5D3}" type="pres">
      <dgm:prSet presAssocID="{B8B296BD-4A12-48F5-B737-CF95C4905FB9}" presName="parentText" presStyleLbl="node1" presStyleIdx="3" presStyleCnt="6" custLinFactNeighborY="8782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779CFA9-8479-4379-814D-F5699767177B}" type="pres">
      <dgm:prSet presAssocID="{3E27F4C8-9F00-4E70-8FA1-600FCBA6D883}" presName="spacer" presStyleCnt="0"/>
      <dgm:spPr/>
    </dgm:pt>
    <dgm:pt modelId="{F5084B97-E900-4CB4-8CBB-8991B4412121}" type="pres">
      <dgm:prSet presAssocID="{01199FC3-6567-4B9D-A395-E3A7C1865D8A}" presName="parentText" presStyleLbl="node1" presStyleIdx="4" presStyleCnt="6" custLinFactY="2187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253E80-FBB5-41AD-A0F4-2F98133E1E8A}" type="pres">
      <dgm:prSet presAssocID="{A9604F99-3118-4E9D-9651-5AE8DD4414A0}" presName="spacer" presStyleCnt="0"/>
      <dgm:spPr/>
    </dgm:pt>
    <dgm:pt modelId="{6DFE699F-54F0-48C7-91B4-557822C0CD80}" type="pres">
      <dgm:prSet presAssocID="{FF31F8F6-E080-4E94-A2BC-6A734117717C}" presName="parentText" presStyleLbl="node1" presStyleIdx="5" presStyleCnt="6" custLinFactY="4977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DBD79D3-50C1-429F-95EC-9ED5984E67D8}" type="presOf" srcId="{24C9696A-4A0B-43C1-8137-0767AE82D35B}" destId="{B4101C02-962B-4939-A24A-EEB12B862798}" srcOrd="0" destOrd="0" presId="urn:microsoft.com/office/officeart/2005/8/layout/vList2"/>
    <dgm:cxn modelId="{4ADB035D-E6B0-4B45-800A-1EBEA130B9FB}" type="presOf" srcId="{6161714C-23C9-4E9B-ABA3-7251C6AFF80A}" destId="{E4D21A6E-0F6A-4C01-88B1-A66C6F68D081}" srcOrd="0" destOrd="0" presId="urn:microsoft.com/office/officeart/2005/8/layout/vList2"/>
    <dgm:cxn modelId="{1CF40615-4F91-4F9D-9150-512CBFDD94D5}" srcId="{3626FB87-A581-4937-A540-3520420BA45C}" destId="{2111ED98-18E9-47E2-8375-ED2E5AEE1636}" srcOrd="0" destOrd="0" parTransId="{AE771753-84E6-494D-B6A1-9141C4D2B3D5}" sibTransId="{7177F157-FCFC-46E7-90E3-CAA591A07CFC}"/>
    <dgm:cxn modelId="{388B6AD3-A4F9-4218-A832-8F575440DE77}" srcId="{3626FB87-A581-4937-A540-3520420BA45C}" destId="{B8B296BD-4A12-48F5-B737-CF95C4905FB9}" srcOrd="3" destOrd="0" parTransId="{F429D814-A9B7-44B4-A83E-9D5D013DD00C}" sibTransId="{3E27F4C8-9F00-4E70-8FA1-600FCBA6D883}"/>
    <dgm:cxn modelId="{513514B3-A30B-4E5B-A81C-2614743A101E}" srcId="{3626FB87-A581-4937-A540-3520420BA45C}" destId="{6161714C-23C9-4E9B-ABA3-7251C6AFF80A}" srcOrd="1" destOrd="0" parTransId="{BA757EDF-B268-41C3-B133-8C4A260DEE94}" sibTransId="{31471AE5-0FFD-414A-82BD-53346EC45968}"/>
    <dgm:cxn modelId="{AA031415-71B3-4C02-ABC2-738D193EB6F7}" type="presOf" srcId="{2111ED98-18E9-47E2-8375-ED2E5AEE1636}" destId="{07546A72-91D9-4969-AE74-6D88B746518D}" srcOrd="0" destOrd="0" presId="urn:microsoft.com/office/officeart/2005/8/layout/vList2"/>
    <dgm:cxn modelId="{2344DE14-196A-46B6-8966-1115D1C1D193}" type="presOf" srcId="{FF31F8F6-E080-4E94-A2BC-6A734117717C}" destId="{6DFE699F-54F0-48C7-91B4-557822C0CD80}" srcOrd="0" destOrd="0" presId="urn:microsoft.com/office/officeart/2005/8/layout/vList2"/>
    <dgm:cxn modelId="{66C413C6-113F-47A4-B78A-3172A111F4E1}" srcId="{3626FB87-A581-4937-A540-3520420BA45C}" destId="{01199FC3-6567-4B9D-A395-E3A7C1865D8A}" srcOrd="4" destOrd="0" parTransId="{F644D24F-E2F5-402B-9C06-9556B7313198}" sibTransId="{A9604F99-3118-4E9D-9651-5AE8DD4414A0}"/>
    <dgm:cxn modelId="{3EB34CB5-AF19-4671-B598-F31632D90FF5}" srcId="{3626FB87-A581-4937-A540-3520420BA45C}" destId="{FF31F8F6-E080-4E94-A2BC-6A734117717C}" srcOrd="5" destOrd="0" parTransId="{8C96F4EC-2ABD-4F17-AC40-047A7F1ADF87}" sibTransId="{A50255EB-7AC7-4200-B29E-40949232E359}"/>
    <dgm:cxn modelId="{D0233F3B-153F-4E38-9170-2A2645AFC059}" type="presOf" srcId="{3626FB87-A581-4937-A540-3520420BA45C}" destId="{04FD7534-D5E8-4412-ADE4-DD9A473564A0}" srcOrd="0" destOrd="0" presId="urn:microsoft.com/office/officeart/2005/8/layout/vList2"/>
    <dgm:cxn modelId="{F6E3C4C3-62A0-42E9-B3C6-71325FB91F1A}" type="presOf" srcId="{B8B296BD-4A12-48F5-B737-CF95C4905FB9}" destId="{7BA61805-E32C-4DA7-9F66-594A9B86D5D3}" srcOrd="0" destOrd="0" presId="urn:microsoft.com/office/officeart/2005/8/layout/vList2"/>
    <dgm:cxn modelId="{8510BD10-5417-4AF5-A22E-AA3DD5D93302}" type="presOf" srcId="{01199FC3-6567-4B9D-A395-E3A7C1865D8A}" destId="{F5084B97-E900-4CB4-8CBB-8991B4412121}" srcOrd="0" destOrd="0" presId="urn:microsoft.com/office/officeart/2005/8/layout/vList2"/>
    <dgm:cxn modelId="{BF398C02-D5B1-4A93-969E-2AB037EBEF7D}" srcId="{3626FB87-A581-4937-A540-3520420BA45C}" destId="{24C9696A-4A0B-43C1-8137-0767AE82D35B}" srcOrd="2" destOrd="0" parTransId="{A5CCC87A-A9E5-4200-ABC8-EE9B08CFF4C7}" sibTransId="{86648D75-CB4C-4CE7-AC39-4D6DE4254283}"/>
    <dgm:cxn modelId="{573B45A4-50DC-4D87-A8C9-93B3A9F2A343}" type="presParOf" srcId="{04FD7534-D5E8-4412-ADE4-DD9A473564A0}" destId="{07546A72-91D9-4969-AE74-6D88B746518D}" srcOrd="0" destOrd="0" presId="urn:microsoft.com/office/officeart/2005/8/layout/vList2"/>
    <dgm:cxn modelId="{4ED0297E-F1C5-49E7-991C-4F5CA7C613E7}" type="presParOf" srcId="{04FD7534-D5E8-4412-ADE4-DD9A473564A0}" destId="{7DB39B65-9A4E-4283-B8B3-8D3B032B5B08}" srcOrd="1" destOrd="0" presId="urn:microsoft.com/office/officeart/2005/8/layout/vList2"/>
    <dgm:cxn modelId="{C73496F0-6D30-4488-8BF3-F5D488BF5825}" type="presParOf" srcId="{04FD7534-D5E8-4412-ADE4-DD9A473564A0}" destId="{E4D21A6E-0F6A-4C01-88B1-A66C6F68D081}" srcOrd="2" destOrd="0" presId="urn:microsoft.com/office/officeart/2005/8/layout/vList2"/>
    <dgm:cxn modelId="{13630F94-8CD5-4323-979E-0DC3368AC271}" type="presParOf" srcId="{04FD7534-D5E8-4412-ADE4-DD9A473564A0}" destId="{2AB80582-19F7-45BD-A000-E5E21274A2ED}" srcOrd="3" destOrd="0" presId="urn:microsoft.com/office/officeart/2005/8/layout/vList2"/>
    <dgm:cxn modelId="{06456284-742A-46C2-94D2-777A562BF413}" type="presParOf" srcId="{04FD7534-D5E8-4412-ADE4-DD9A473564A0}" destId="{B4101C02-962B-4939-A24A-EEB12B862798}" srcOrd="4" destOrd="0" presId="urn:microsoft.com/office/officeart/2005/8/layout/vList2"/>
    <dgm:cxn modelId="{662649A2-8E2A-4914-86C3-CC161F449726}" type="presParOf" srcId="{04FD7534-D5E8-4412-ADE4-DD9A473564A0}" destId="{3B269EFE-AECC-4ACB-89DA-41EE16C83A9A}" srcOrd="5" destOrd="0" presId="urn:microsoft.com/office/officeart/2005/8/layout/vList2"/>
    <dgm:cxn modelId="{51432EA1-33BA-489B-A9A5-04C034BA612A}" type="presParOf" srcId="{04FD7534-D5E8-4412-ADE4-DD9A473564A0}" destId="{7BA61805-E32C-4DA7-9F66-594A9B86D5D3}" srcOrd="6" destOrd="0" presId="urn:microsoft.com/office/officeart/2005/8/layout/vList2"/>
    <dgm:cxn modelId="{A37610F7-C365-4771-94A9-171406E24B11}" type="presParOf" srcId="{04FD7534-D5E8-4412-ADE4-DD9A473564A0}" destId="{B779CFA9-8479-4379-814D-F5699767177B}" srcOrd="7" destOrd="0" presId="urn:microsoft.com/office/officeart/2005/8/layout/vList2"/>
    <dgm:cxn modelId="{D69AFFF4-EADC-44DE-8241-4091BEA7B9E5}" type="presParOf" srcId="{04FD7534-D5E8-4412-ADE4-DD9A473564A0}" destId="{F5084B97-E900-4CB4-8CBB-8991B4412121}" srcOrd="8" destOrd="0" presId="urn:microsoft.com/office/officeart/2005/8/layout/vList2"/>
    <dgm:cxn modelId="{F0F9BD93-72EA-4A29-954D-19D94ACDC443}" type="presParOf" srcId="{04FD7534-D5E8-4412-ADE4-DD9A473564A0}" destId="{43253E80-FBB5-41AD-A0F4-2F98133E1E8A}" srcOrd="9" destOrd="0" presId="urn:microsoft.com/office/officeart/2005/8/layout/vList2"/>
    <dgm:cxn modelId="{B8B99677-05BE-45A5-A7A4-B220807E1EF3}" type="presParOf" srcId="{04FD7534-D5E8-4412-ADE4-DD9A473564A0}" destId="{6DFE699F-54F0-48C7-91B4-557822C0CD80}" srcOrd="1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A0FEC5-413E-468F-B80E-0F478E77723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97AAA8-B156-42D9-BB66-B599015399DB}">
      <dgm:prSet/>
      <dgm:spPr/>
      <dgm:t>
        <a:bodyPr/>
        <a:lstStyle/>
        <a:p>
          <a:pPr rtl="0"/>
          <a:r>
            <a:rPr lang="en-US" b="0" i="0" baseline="0" dirty="0" smtClean="0"/>
            <a:t>Search for cosmic-ray accelerators</a:t>
          </a:r>
          <a:endParaRPr lang="fr-FR" dirty="0"/>
        </a:p>
      </dgm:t>
    </dgm:pt>
    <dgm:pt modelId="{9F8CA3CE-D382-4B5E-86D9-1DE93FB65865}" type="parTrans" cxnId="{5C7D518E-DD9C-4E04-86EC-FAEE21D0E786}">
      <dgm:prSet/>
      <dgm:spPr/>
      <dgm:t>
        <a:bodyPr/>
        <a:lstStyle/>
        <a:p>
          <a:endParaRPr lang="en-GB"/>
        </a:p>
      </dgm:t>
    </dgm:pt>
    <dgm:pt modelId="{2AC51916-1AC8-4CAE-9B44-D41335C8597C}" type="sibTrans" cxnId="{5C7D518E-DD9C-4E04-86EC-FAEE21D0E786}">
      <dgm:prSet/>
      <dgm:spPr/>
      <dgm:t>
        <a:bodyPr/>
        <a:lstStyle/>
        <a:p>
          <a:endParaRPr lang="en-GB"/>
        </a:p>
      </dgm:t>
    </dgm:pt>
    <dgm:pt modelId="{D3CF5EBC-974A-4455-8449-E4CE9C8C89AB}">
      <dgm:prSet/>
      <dgm:spPr/>
      <dgm:t>
        <a:bodyPr/>
        <a:lstStyle/>
        <a:p>
          <a:pPr rtl="0"/>
          <a:r>
            <a:rPr lang="en-US" b="0" i="0" baseline="0" dirty="0" smtClean="0"/>
            <a:t>Active galactic nuclei</a:t>
          </a:r>
          <a:endParaRPr lang="fr-FR" dirty="0"/>
        </a:p>
      </dgm:t>
    </dgm:pt>
    <dgm:pt modelId="{A73625BB-B804-4E28-AAE5-84E996E35B3F}" type="parTrans" cxnId="{0CF2D68E-9640-42E5-9D86-95DCC0C0F7D9}">
      <dgm:prSet/>
      <dgm:spPr/>
      <dgm:t>
        <a:bodyPr/>
        <a:lstStyle/>
        <a:p>
          <a:endParaRPr lang="en-GB"/>
        </a:p>
      </dgm:t>
    </dgm:pt>
    <dgm:pt modelId="{284A511A-C88E-46D0-8657-910E5EB1E18B}" type="sibTrans" cxnId="{0CF2D68E-9640-42E5-9D86-95DCC0C0F7D9}">
      <dgm:prSet/>
      <dgm:spPr/>
      <dgm:t>
        <a:bodyPr/>
        <a:lstStyle/>
        <a:p>
          <a:endParaRPr lang="en-GB"/>
        </a:p>
      </dgm:t>
    </dgm:pt>
    <dgm:pt modelId="{3A2550D0-50EB-4062-B6C9-FAE4942C418A}">
      <dgm:prSet/>
      <dgm:spPr/>
      <dgm:t>
        <a:bodyPr/>
        <a:lstStyle/>
        <a:p>
          <a:pPr rtl="0"/>
          <a:r>
            <a:rPr lang="en-US" b="0" i="0" baseline="0" dirty="0" smtClean="0"/>
            <a:t>Supernova remnants</a:t>
          </a:r>
          <a:endParaRPr lang="fr-FR" dirty="0"/>
        </a:p>
      </dgm:t>
    </dgm:pt>
    <dgm:pt modelId="{FF4E3082-404C-4693-9FEC-A1320E79F238}" type="parTrans" cxnId="{B20AFAA1-13F7-4232-8AD8-7AF1A3383F41}">
      <dgm:prSet/>
      <dgm:spPr/>
      <dgm:t>
        <a:bodyPr/>
        <a:lstStyle/>
        <a:p>
          <a:endParaRPr lang="en-GB"/>
        </a:p>
      </dgm:t>
    </dgm:pt>
    <dgm:pt modelId="{1734E70E-CBC2-4B1D-9FA3-1F190D048BB4}" type="sibTrans" cxnId="{B20AFAA1-13F7-4232-8AD8-7AF1A3383F41}">
      <dgm:prSet/>
      <dgm:spPr/>
      <dgm:t>
        <a:bodyPr/>
        <a:lstStyle/>
        <a:p>
          <a:endParaRPr lang="en-GB"/>
        </a:p>
      </dgm:t>
    </dgm:pt>
    <dgm:pt modelId="{5B8A7DE2-EDF0-45E1-A959-F0E74A50C62D}">
      <dgm:prSet/>
      <dgm:spPr/>
      <dgm:t>
        <a:bodyPr/>
        <a:lstStyle/>
        <a:p>
          <a:pPr rtl="0"/>
          <a:r>
            <a:rPr lang="en-US" b="0" i="0" baseline="0" dirty="0" smtClean="0"/>
            <a:t>Gamma-ray bursts</a:t>
          </a:r>
          <a:endParaRPr lang="fr-FR" dirty="0"/>
        </a:p>
      </dgm:t>
    </dgm:pt>
    <dgm:pt modelId="{B3A3F20F-5E49-4B42-846F-E1D41AB6ACBF}" type="parTrans" cxnId="{B19FED86-CFD1-48C2-81A8-8AF2DEC9B4E8}">
      <dgm:prSet/>
      <dgm:spPr/>
      <dgm:t>
        <a:bodyPr/>
        <a:lstStyle/>
        <a:p>
          <a:endParaRPr lang="en-GB"/>
        </a:p>
      </dgm:t>
    </dgm:pt>
    <dgm:pt modelId="{755976EC-9C8F-436E-8546-CDE8A637D9E5}" type="sibTrans" cxnId="{B19FED86-CFD1-48C2-81A8-8AF2DEC9B4E8}">
      <dgm:prSet/>
      <dgm:spPr/>
      <dgm:t>
        <a:bodyPr/>
        <a:lstStyle/>
        <a:p>
          <a:endParaRPr lang="en-GB"/>
        </a:p>
      </dgm:t>
    </dgm:pt>
    <dgm:pt modelId="{02D18B1B-FD77-4520-AC30-962A3DDF0E3C}">
      <dgm:prSet/>
      <dgm:spPr/>
      <dgm:t>
        <a:bodyPr/>
        <a:lstStyle/>
        <a:p>
          <a:pPr rtl="0"/>
          <a:r>
            <a:rPr lang="en-US" dirty="0" smtClean="0"/>
            <a:t>Microquasars</a:t>
          </a:r>
          <a:endParaRPr lang="fr-FR" dirty="0"/>
        </a:p>
      </dgm:t>
    </dgm:pt>
    <dgm:pt modelId="{B28BB462-8C89-43EB-90E0-71DB4311F1C3}" type="parTrans" cxnId="{0084C99B-E8A3-437D-BE8C-1E7D03BE1300}">
      <dgm:prSet/>
      <dgm:spPr/>
      <dgm:t>
        <a:bodyPr/>
        <a:lstStyle/>
        <a:p>
          <a:endParaRPr lang="en-GB"/>
        </a:p>
      </dgm:t>
    </dgm:pt>
    <dgm:pt modelId="{ABE9F030-F0B7-4026-BDE2-A2D984DA75A5}" type="sibTrans" cxnId="{0084C99B-E8A3-437D-BE8C-1E7D03BE1300}">
      <dgm:prSet/>
      <dgm:spPr/>
      <dgm:t>
        <a:bodyPr/>
        <a:lstStyle/>
        <a:p>
          <a:endParaRPr lang="en-GB"/>
        </a:p>
      </dgm:t>
    </dgm:pt>
    <dgm:pt modelId="{7E894E86-5B53-4039-8B99-FF6D923FF51C}">
      <dgm:prSet/>
      <dgm:spPr/>
      <dgm:t>
        <a:bodyPr/>
        <a:lstStyle/>
        <a:p>
          <a:pPr rtl="0"/>
          <a:r>
            <a:rPr lang="en-US" b="0" i="0" baseline="0" dirty="0" smtClean="0"/>
            <a:t>Unknown</a:t>
          </a:r>
          <a:r>
            <a:rPr lang="en-US" b="0" i="0" dirty="0" smtClean="0"/>
            <a:t> objects</a:t>
          </a:r>
          <a:endParaRPr lang="en-US" b="0" i="0" baseline="0" dirty="0"/>
        </a:p>
      </dgm:t>
    </dgm:pt>
    <dgm:pt modelId="{CA605A82-8B83-4144-9367-9A9564E87743}" type="parTrans" cxnId="{B4123FC3-562F-4152-B053-5AF9B55A1DA1}">
      <dgm:prSet/>
      <dgm:spPr/>
      <dgm:t>
        <a:bodyPr/>
        <a:lstStyle/>
        <a:p>
          <a:endParaRPr lang="en-GB"/>
        </a:p>
      </dgm:t>
    </dgm:pt>
    <dgm:pt modelId="{AD5744CE-A602-43CB-B546-E6CF5C1EA441}" type="sibTrans" cxnId="{B4123FC3-562F-4152-B053-5AF9B55A1DA1}">
      <dgm:prSet/>
      <dgm:spPr/>
      <dgm:t>
        <a:bodyPr/>
        <a:lstStyle/>
        <a:p>
          <a:endParaRPr lang="en-GB"/>
        </a:p>
      </dgm:t>
    </dgm:pt>
    <dgm:pt modelId="{6D143836-82ED-4825-BAD0-C3157E00575D}" type="pres">
      <dgm:prSet presAssocID="{F3A0FEC5-413E-468F-B80E-0F478E7772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49C999B-9F93-4001-8D2A-5513D8C3E884}" type="pres">
      <dgm:prSet presAssocID="{7E97AAA8-B156-42D9-BB66-B599015399DB}" presName="comp" presStyleCnt="0"/>
      <dgm:spPr/>
    </dgm:pt>
    <dgm:pt modelId="{ADC74172-ACE9-46F9-AF20-667D6BE26938}" type="pres">
      <dgm:prSet presAssocID="{7E97AAA8-B156-42D9-BB66-B599015399DB}" presName="box" presStyleLbl="node1" presStyleIdx="0" presStyleCnt="1" custLinFactNeighborY="578"/>
      <dgm:spPr/>
      <dgm:t>
        <a:bodyPr/>
        <a:lstStyle/>
        <a:p>
          <a:endParaRPr lang="en-GB"/>
        </a:p>
      </dgm:t>
    </dgm:pt>
    <dgm:pt modelId="{77B854B7-DA41-4C87-9FB8-8FC80DDAFBBD}" type="pres">
      <dgm:prSet presAssocID="{7E97AAA8-B156-42D9-BB66-B599015399DB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10A730D-7211-4F64-8081-F0C88023B833}" type="pres">
      <dgm:prSet presAssocID="{7E97AAA8-B156-42D9-BB66-B599015399D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23FC3-562F-4152-B053-5AF9B55A1DA1}" srcId="{7E97AAA8-B156-42D9-BB66-B599015399DB}" destId="{7E894E86-5B53-4039-8B99-FF6D923FF51C}" srcOrd="4" destOrd="0" parTransId="{CA605A82-8B83-4144-9367-9A9564E87743}" sibTransId="{AD5744CE-A602-43CB-B546-E6CF5C1EA441}"/>
    <dgm:cxn modelId="{307999F0-9E38-41AA-AEE3-8AB961205A96}" type="presOf" srcId="{D3CF5EBC-974A-4455-8449-E4CE9C8C89AB}" destId="{E10A730D-7211-4F64-8081-F0C88023B833}" srcOrd="1" destOrd="1" presId="urn:microsoft.com/office/officeart/2005/8/layout/vList4"/>
    <dgm:cxn modelId="{BCFA3412-BB90-4C02-A0DB-AC67AC4D8628}" type="presOf" srcId="{F3A0FEC5-413E-468F-B80E-0F478E777231}" destId="{6D143836-82ED-4825-BAD0-C3157E00575D}" srcOrd="0" destOrd="0" presId="urn:microsoft.com/office/officeart/2005/8/layout/vList4"/>
    <dgm:cxn modelId="{408A9358-F362-4F3B-905C-9E03FBCDA538}" type="presOf" srcId="{5B8A7DE2-EDF0-45E1-A959-F0E74A50C62D}" destId="{E10A730D-7211-4F64-8081-F0C88023B833}" srcOrd="1" destOrd="3" presId="urn:microsoft.com/office/officeart/2005/8/layout/vList4"/>
    <dgm:cxn modelId="{77988062-301C-4EB8-B710-68BA2F8102A2}" type="presOf" srcId="{D3CF5EBC-974A-4455-8449-E4CE9C8C89AB}" destId="{ADC74172-ACE9-46F9-AF20-667D6BE26938}" srcOrd="0" destOrd="1" presId="urn:microsoft.com/office/officeart/2005/8/layout/vList4"/>
    <dgm:cxn modelId="{38792187-9637-41D9-B7D5-06EA9C73F28B}" type="presOf" srcId="{02D18B1B-FD77-4520-AC30-962A3DDF0E3C}" destId="{ADC74172-ACE9-46F9-AF20-667D6BE26938}" srcOrd="0" destOrd="4" presId="urn:microsoft.com/office/officeart/2005/8/layout/vList4"/>
    <dgm:cxn modelId="{69AC4038-6EF0-4CE0-BCBF-4E19DF05A835}" type="presOf" srcId="{7E894E86-5B53-4039-8B99-FF6D923FF51C}" destId="{E10A730D-7211-4F64-8081-F0C88023B833}" srcOrd="1" destOrd="5" presId="urn:microsoft.com/office/officeart/2005/8/layout/vList4"/>
    <dgm:cxn modelId="{E203C2F4-7048-46E7-BEC2-005FB5CE7DB3}" type="presOf" srcId="{7E894E86-5B53-4039-8B99-FF6D923FF51C}" destId="{ADC74172-ACE9-46F9-AF20-667D6BE26938}" srcOrd="0" destOrd="5" presId="urn:microsoft.com/office/officeart/2005/8/layout/vList4"/>
    <dgm:cxn modelId="{3460A57A-FAAF-45C7-A9AE-B03D43211CC4}" type="presOf" srcId="{5B8A7DE2-EDF0-45E1-A959-F0E74A50C62D}" destId="{ADC74172-ACE9-46F9-AF20-667D6BE26938}" srcOrd="0" destOrd="3" presId="urn:microsoft.com/office/officeart/2005/8/layout/vList4"/>
    <dgm:cxn modelId="{F4D3BC15-EA0A-4280-A492-774157777300}" type="presOf" srcId="{02D18B1B-FD77-4520-AC30-962A3DDF0E3C}" destId="{E10A730D-7211-4F64-8081-F0C88023B833}" srcOrd="1" destOrd="4" presId="urn:microsoft.com/office/officeart/2005/8/layout/vList4"/>
    <dgm:cxn modelId="{B20AFAA1-13F7-4232-8AD8-7AF1A3383F41}" srcId="{7E97AAA8-B156-42D9-BB66-B599015399DB}" destId="{3A2550D0-50EB-4062-B6C9-FAE4942C418A}" srcOrd="1" destOrd="0" parTransId="{FF4E3082-404C-4693-9FEC-A1320E79F238}" sibTransId="{1734E70E-CBC2-4B1D-9FA3-1F190D048BB4}"/>
    <dgm:cxn modelId="{1CE84445-0248-4268-AE50-1855F10BA894}" type="presOf" srcId="{7E97AAA8-B156-42D9-BB66-B599015399DB}" destId="{ADC74172-ACE9-46F9-AF20-667D6BE26938}" srcOrd="0" destOrd="0" presId="urn:microsoft.com/office/officeart/2005/8/layout/vList4"/>
    <dgm:cxn modelId="{0084C99B-E8A3-437D-BE8C-1E7D03BE1300}" srcId="{7E97AAA8-B156-42D9-BB66-B599015399DB}" destId="{02D18B1B-FD77-4520-AC30-962A3DDF0E3C}" srcOrd="3" destOrd="0" parTransId="{B28BB462-8C89-43EB-90E0-71DB4311F1C3}" sibTransId="{ABE9F030-F0B7-4026-BDE2-A2D984DA75A5}"/>
    <dgm:cxn modelId="{5C7D518E-DD9C-4E04-86EC-FAEE21D0E786}" srcId="{F3A0FEC5-413E-468F-B80E-0F478E777231}" destId="{7E97AAA8-B156-42D9-BB66-B599015399DB}" srcOrd="0" destOrd="0" parTransId="{9F8CA3CE-D382-4B5E-86D9-1DE93FB65865}" sibTransId="{2AC51916-1AC8-4CAE-9B44-D41335C8597C}"/>
    <dgm:cxn modelId="{B19FED86-CFD1-48C2-81A8-8AF2DEC9B4E8}" srcId="{7E97AAA8-B156-42D9-BB66-B599015399DB}" destId="{5B8A7DE2-EDF0-45E1-A959-F0E74A50C62D}" srcOrd="2" destOrd="0" parTransId="{B3A3F20F-5E49-4B42-846F-E1D41AB6ACBF}" sibTransId="{755976EC-9C8F-436E-8546-CDE8A637D9E5}"/>
    <dgm:cxn modelId="{A7286262-FDA4-4FFB-B6FC-F2F58A7752E7}" type="presOf" srcId="{3A2550D0-50EB-4062-B6C9-FAE4942C418A}" destId="{E10A730D-7211-4F64-8081-F0C88023B833}" srcOrd="1" destOrd="2" presId="urn:microsoft.com/office/officeart/2005/8/layout/vList4"/>
    <dgm:cxn modelId="{0CF2D68E-9640-42E5-9D86-95DCC0C0F7D9}" srcId="{7E97AAA8-B156-42D9-BB66-B599015399DB}" destId="{D3CF5EBC-974A-4455-8449-E4CE9C8C89AB}" srcOrd="0" destOrd="0" parTransId="{A73625BB-B804-4E28-AAE5-84E996E35B3F}" sibTransId="{284A511A-C88E-46D0-8657-910E5EB1E18B}"/>
    <dgm:cxn modelId="{03927E12-698F-46AE-8134-CEE67273E339}" type="presOf" srcId="{3A2550D0-50EB-4062-B6C9-FAE4942C418A}" destId="{ADC74172-ACE9-46F9-AF20-667D6BE26938}" srcOrd="0" destOrd="2" presId="urn:microsoft.com/office/officeart/2005/8/layout/vList4"/>
    <dgm:cxn modelId="{AF21B83B-9E9A-493A-BE5A-5700AF7FD465}" type="presOf" srcId="{7E97AAA8-B156-42D9-BB66-B599015399DB}" destId="{E10A730D-7211-4F64-8081-F0C88023B833}" srcOrd="1" destOrd="0" presId="urn:microsoft.com/office/officeart/2005/8/layout/vList4"/>
    <dgm:cxn modelId="{CEDD9170-C10A-4DCA-B436-8DBB821E6B2E}" type="presParOf" srcId="{6D143836-82ED-4825-BAD0-C3157E00575D}" destId="{C49C999B-9F93-4001-8D2A-5513D8C3E884}" srcOrd="0" destOrd="0" presId="urn:microsoft.com/office/officeart/2005/8/layout/vList4"/>
    <dgm:cxn modelId="{31E7BAB7-7EBC-4B2A-920C-93117CF331B8}" type="presParOf" srcId="{C49C999B-9F93-4001-8D2A-5513D8C3E884}" destId="{ADC74172-ACE9-46F9-AF20-667D6BE26938}" srcOrd="0" destOrd="0" presId="urn:microsoft.com/office/officeart/2005/8/layout/vList4"/>
    <dgm:cxn modelId="{FE88A04A-2371-41E8-A07F-D590C863E182}" type="presParOf" srcId="{C49C999B-9F93-4001-8D2A-5513D8C3E884}" destId="{77B854B7-DA41-4C87-9FB8-8FC80DDAFBBD}" srcOrd="1" destOrd="0" presId="urn:microsoft.com/office/officeart/2005/8/layout/vList4"/>
    <dgm:cxn modelId="{9B8EB8C8-EA70-4523-A49F-3DDFF661A7F9}" type="presParOf" srcId="{C49C999B-9F93-4001-8D2A-5513D8C3E884}" destId="{E10A730D-7211-4F64-8081-F0C88023B833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A0FEC5-413E-468F-B80E-0F478E77723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CF5EBC-974A-4455-8449-E4CE9C8C89AB}">
      <dgm:prSet custT="1"/>
      <dgm:spPr/>
      <dgm:t>
        <a:bodyPr/>
        <a:lstStyle/>
        <a:p>
          <a:pPr rtl="0"/>
          <a:r>
            <a:rPr lang="en-US" sz="2900" dirty="0" smtClean="0"/>
            <a:t>Search for Exotic Particles</a:t>
          </a:r>
          <a:endParaRPr lang="fr-FR" sz="2900" dirty="0"/>
        </a:p>
      </dgm:t>
    </dgm:pt>
    <dgm:pt modelId="{A73625BB-B804-4E28-AAE5-84E996E35B3F}" type="parTrans" cxnId="{0CF2D68E-9640-42E5-9D86-95DCC0C0F7D9}">
      <dgm:prSet/>
      <dgm:spPr/>
      <dgm:t>
        <a:bodyPr/>
        <a:lstStyle/>
        <a:p>
          <a:endParaRPr lang="en-GB"/>
        </a:p>
      </dgm:t>
    </dgm:pt>
    <dgm:pt modelId="{284A511A-C88E-46D0-8657-910E5EB1E18B}" type="sibTrans" cxnId="{0CF2D68E-9640-42E5-9D86-95DCC0C0F7D9}">
      <dgm:prSet/>
      <dgm:spPr/>
      <dgm:t>
        <a:bodyPr/>
        <a:lstStyle/>
        <a:p>
          <a:endParaRPr lang="en-GB"/>
        </a:p>
      </dgm:t>
    </dgm:pt>
    <dgm:pt modelId="{3A2550D0-50EB-4062-B6C9-FAE4942C418A}">
      <dgm:prSet custT="1"/>
      <dgm:spPr/>
      <dgm:t>
        <a:bodyPr/>
        <a:lstStyle/>
        <a:p>
          <a:pPr rtl="0"/>
          <a:r>
            <a:rPr lang="en-US" sz="2300" dirty="0" smtClean="0"/>
            <a:t>Dark Matter : WIMPs/Neutralinos</a:t>
          </a:r>
          <a:endParaRPr lang="fr-FR" sz="2300" dirty="0"/>
        </a:p>
      </dgm:t>
    </dgm:pt>
    <dgm:pt modelId="{FF4E3082-404C-4693-9FEC-A1320E79F238}" type="parTrans" cxnId="{B20AFAA1-13F7-4232-8AD8-7AF1A3383F41}">
      <dgm:prSet/>
      <dgm:spPr/>
      <dgm:t>
        <a:bodyPr/>
        <a:lstStyle/>
        <a:p>
          <a:endParaRPr lang="en-GB"/>
        </a:p>
      </dgm:t>
    </dgm:pt>
    <dgm:pt modelId="{1734E70E-CBC2-4B1D-9FA3-1F190D048BB4}" type="sibTrans" cxnId="{B20AFAA1-13F7-4232-8AD8-7AF1A3383F41}">
      <dgm:prSet/>
      <dgm:spPr/>
      <dgm:t>
        <a:bodyPr/>
        <a:lstStyle/>
        <a:p>
          <a:endParaRPr lang="en-GB"/>
        </a:p>
      </dgm:t>
    </dgm:pt>
    <dgm:pt modelId="{5B8A7DE2-EDF0-45E1-A959-F0E74A50C62D}">
      <dgm:prSet custT="1"/>
      <dgm:spPr/>
      <dgm:t>
        <a:bodyPr/>
        <a:lstStyle/>
        <a:p>
          <a:pPr rtl="0"/>
          <a:r>
            <a:rPr lang="en-US" sz="2300" dirty="0" smtClean="0"/>
            <a:t>Magnetic Monopoles</a:t>
          </a:r>
          <a:endParaRPr lang="fr-FR" sz="2300" dirty="0"/>
        </a:p>
      </dgm:t>
    </dgm:pt>
    <dgm:pt modelId="{B3A3F20F-5E49-4B42-846F-E1D41AB6ACBF}" type="parTrans" cxnId="{B19FED86-CFD1-48C2-81A8-8AF2DEC9B4E8}">
      <dgm:prSet/>
      <dgm:spPr/>
      <dgm:t>
        <a:bodyPr/>
        <a:lstStyle/>
        <a:p>
          <a:endParaRPr lang="en-GB"/>
        </a:p>
      </dgm:t>
    </dgm:pt>
    <dgm:pt modelId="{755976EC-9C8F-436E-8546-CDE8A637D9E5}" type="sibTrans" cxnId="{B19FED86-CFD1-48C2-81A8-8AF2DEC9B4E8}">
      <dgm:prSet/>
      <dgm:spPr/>
      <dgm:t>
        <a:bodyPr/>
        <a:lstStyle/>
        <a:p>
          <a:endParaRPr lang="en-GB"/>
        </a:p>
      </dgm:t>
    </dgm:pt>
    <dgm:pt modelId="{02D18B1B-FD77-4520-AC30-962A3DDF0E3C}">
      <dgm:prSet custT="1"/>
      <dgm:spPr/>
      <dgm:t>
        <a:bodyPr/>
        <a:lstStyle/>
        <a:p>
          <a:pPr rtl="0"/>
          <a:r>
            <a:rPr lang="en-US" sz="2300" dirty="0" err="1" smtClean="0"/>
            <a:t>Nuclearites</a:t>
          </a:r>
          <a:endParaRPr lang="fr-FR" sz="2300" dirty="0"/>
        </a:p>
      </dgm:t>
    </dgm:pt>
    <dgm:pt modelId="{B28BB462-8C89-43EB-90E0-71DB4311F1C3}" type="parTrans" cxnId="{0084C99B-E8A3-437D-BE8C-1E7D03BE1300}">
      <dgm:prSet/>
      <dgm:spPr/>
      <dgm:t>
        <a:bodyPr/>
        <a:lstStyle/>
        <a:p>
          <a:endParaRPr lang="en-GB"/>
        </a:p>
      </dgm:t>
    </dgm:pt>
    <dgm:pt modelId="{ABE9F030-F0B7-4026-BDE2-A2D984DA75A5}" type="sibTrans" cxnId="{0084C99B-E8A3-437D-BE8C-1E7D03BE1300}">
      <dgm:prSet/>
      <dgm:spPr/>
      <dgm:t>
        <a:bodyPr/>
        <a:lstStyle/>
        <a:p>
          <a:endParaRPr lang="en-GB"/>
        </a:p>
      </dgm:t>
    </dgm:pt>
    <dgm:pt modelId="{7E894E86-5B53-4039-8B99-FF6D923FF51C}">
      <dgm:prSet custT="1"/>
      <dgm:spPr/>
      <dgm:t>
        <a:bodyPr/>
        <a:lstStyle/>
        <a:p>
          <a:pPr rtl="0"/>
          <a:r>
            <a:rPr lang="en-US" sz="2300" b="0" i="0" baseline="0" dirty="0" smtClean="0"/>
            <a:t>Unknown</a:t>
          </a:r>
          <a:r>
            <a:rPr lang="en-US" sz="2300" b="0" i="0" dirty="0" smtClean="0"/>
            <a:t> imagined particles</a:t>
          </a:r>
          <a:endParaRPr lang="en-US" sz="2300" b="0" i="0" baseline="0" dirty="0"/>
        </a:p>
      </dgm:t>
    </dgm:pt>
    <dgm:pt modelId="{CA605A82-8B83-4144-9367-9A9564E87743}" type="parTrans" cxnId="{B4123FC3-562F-4152-B053-5AF9B55A1DA1}">
      <dgm:prSet/>
      <dgm:spPr/>
      <dgm:t>
        <a:bodyPr/>
        <a:lstStyle/>
        <a:p>
          <a:endParaRPr lang="en-GB"/>
        </a:p>
      </dgm:t>
    </dgm:pt>
    <dgm:pt modelId="{AD5744CE-A602-43CB-B546-E6CF5C1EA441}" type="sibTrans" cxnId="{B4123FC3-562F-4152-B053-5AF9B55A1DA1}">
      <dgm:prSet/>
      <dgm:spPr/>
      <dgm:t>
        <a:bodyPr/>
        <a:lstStyle/>
        <a:p>
          <a:endParaRPr lang="en-GB"/>
        </a:p>
      </dgm:t>
    </dgm:pt>
    <dgm:pt modelId="{6D143836-82ED-4825-BAD0-C3157E00575D}" type="pres">
      <dgm:prSet presAssocID="{F3A0FEC5-413E-468F-B80E-0F478E7772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B25148C-99B4-4226-B7FA-B24C761B1B44}" type="pres">
      <dgm:prSet presAssocID="{D3CF5EBC-974A-4455-8449-E4CE9C8C89AB}" presName="comp" presStyleCnt="0"/>
      <dgm:spPr/>
    </dgm:pt>
    <dgm:pt modelId="{C15D8113-7472-4419-9560-CF83B377D8B4}" type="pres">
      <dgm:prSet presAssocID="{D3CF5EBC-974A-4455-8449-E4CE9C8C89AB}" presName="box" presStyleLbl="node1" presStyleIdx="0" presStyleCnt="1" custLinFactNeighborX="1000"/>
      <dgm:spPr/>
      <dgm:t>
        <a:bodyPr/>
        <a:lstStyle/>
        <a:p>
          <a:endParaRPr lang="en-GB"/>
        </a:p>
      </dgm:t>
    </dgm:pt>
    <dgm:pt modelId="{9D71C3E9-2364-47BA-9726-F90786B3EBDE}" type="pres">
      <dgm:prSet presAssocID="{D3CF5EBC-974A-4455-8449-E4CE9C8C89AB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6B5F69-0D63-4262-9E3E-3D0A11EAA3EB}" type="pres">
      <dgm:prSet presAssocID="{D3CF5EBC-974A-4455-8449-E4CE9C8C89A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4123FC3-562F-4152-B053-5AF9B55A1DA1}" srcId="{D3CF5EBC-974A-4455-8449-E4CE9C8C89AB}" destId="{7E894E86-5B53-4039-8B99-FF6D923FF51C}" srcOrd="3" destOrd="0" parTransId="{CA605A82-8B83-4144-9367-9A9564E87743}" sibTransId="{AD5744CE-A602-43CB-B546-E6CF5C1EA441}"/>
    <dgm:cxn modelId="{87BF0870-7424-4947-8E81-7739EF6282C0}" type="presOf" srcId="{02D18B1B-FD77-4520-AC30-962A3DDF0E3C}" destId="{596B5F69-0D63-4262-9E3E-3D0A11EAA3EB}" srcOrd="1" destOrd="3" presId="urn:microsoft.com/office/officeart/2005/8/layout/vList4"/>
    <dgm:cxn modelId="{0380DB5C-FC23-4916-AFEF-A77B33121BB0}" type="presOf" srcId="{3A2550D0-50EB-4062-B6C9-FAE4942C418A}" destId="{C15D8113-7472-4419-9560-CF83B377D8B4}" srcOrd="0" destOrd="1" presId="urn:microsoft.com/office/officeart/2005/8/layout/vList4"/>
    <dgm:cxn modelId="{9663973D-4ABC-4BC4-994B-F699D0933D00}" type="presOf" srcId="{5B8A7DE2-EDF0-45E1-A959-F0E74A50C62D}" destId="{596B5F69-0D63-4262-9E3E-3D0A11EAA3EB}" srcOrd="1" destOrd="2" presId="urn:microsoft.com/office/officeart/2005/8/layout/vList4"/>
    <dgm:cxn modelId="{200764CC-E8E6-4EA6-9603-6667B963BD17}" type="presOf" srcId="{F3A0FEC5-413E-468F-B80E-0F478E777231}" destId="{6D143836-82ED-4825-BAD0-C3157E00575D}" srcOrd="0" destOrd="0" presId="urn:microsoft.com/office/officeart/2005/8/layout/vList4"/>
    <dgm:cxn modelId="{2E39635F-80A9-49F2-B2E5-4EFB293CCB28}" type="presOf" srcId="{D3CF5EBC-974A-4455-8449-E4CE9C8C89AB}" destId="{C15D8113-7472-4419-9560-CF83B377D8B4}" srcOrd="0" destOrd="0" presId="urn:microsoft.com/office/officeart/2005/8/layout/vList4"/>
    <dgm:cxn modelId="{B20AFAA1-13F7-4232-8AD8-7AF1A3383F41}" srcId="{D3CF5EBC-974A-4455-8449-E4CE9C8C89AB}" destId="{3A2550D0-50EB-4062-B6C9-FAE4942C418A}" srcOrd="0" destOrd="0" parTransId="{FF4E3082-404C-4693-9FEC-A1320E79F238}" sibTransId="{1734E70E-CBC2-4B1D-9FA3-1F190D048BB4}"/>
    <dgm:cxn modelId="{EC7CE13D-0172-4F73-ACBE-6F2AFBD28E04}" type="presOf" srcId="{7E894E86-5B53-4039-8B99-FF6D923FF51C}" destId="{596B5F69-0D63-4262-9E3E-3D0A11EAA3EB}" srcOrd="1" destOrd="4" presId="urn:microsoft.com/office/officeart/2005/8/layout/vList4"/>
    <dgm:cxn modelId="{0084C99B-E8A3-437D-BE8C-1E7D03BE1300}" srcId="{D3CF5EBC-974A-4455-8449-E4CE9C8C89AB}" destId="{02D18B1B-FD77-4520-AC30-962A3DDF0E3C}" srcOrd="2" destOrd="0" parTransId="{B28BB462-8C89-43EB-90E0-71DB4311F1C3}" sibTransId="{ABE9F030-F0B7-4026-BDE2-A2D984DA75A5}"/>
    <dgm:cxn modelId="{1C1DC1BF-A2E9-44F2-97B0-6AB91EE5982D}" type="presOf" srcId="{7E894E86-5B53-4039-8B99-FF6D923FF51C}" destId="{C15D8113-7472-4419-9560-CF83B377D8B4}" srcOrd="0" destOrd="4" presId="urn:microsoft.com/office/officeart/2005/8/layout/vList4"/>
    <dgm:cxn modelId="{B19FED86-CFD1-48C2-81A8-8AF2DEC9B4E8}" srcId="{D3CF5EBC-974A-4455-8449-E4CE9C8C89AB}" destId="{5B8A7DE2-EDF0-45E1-A959-F0E74A50C62D}" srcOrd="1" destOrd="0" parTransId="{B3A3F20F-5E49-4B42-846F-E1D41AB6ACBF}" sibTransId="{755976EC-9C8F-436E-8546-CDE8A637D9E5}"/>
    <dgm:cxn modelId="{B5D47337-6CA3-4064-89C4-3AF696F4DDB5}" type="presOf" srcId="{02D18B1B-FD77-4520-AC30-962A3DDF0E3C}" destId="{C15D8113-7472-4419-9560-CF83B377D8B4}" srcOrd="0" destOrd="3" presId="urn:microsoft.com/office/officeart/2005/8/layout/vList4"/>
    <dgm:cxn modelId="{0CF2D68E-9640-42E5-9D86-95DCC0C0F7D9}" srcId="{F3A0FEC5-413E-468F-B80E-0F478E777231}" destId="{D3CF5EBC-974A-4455-8449-E4CE9C8C89AB}" srcOrd="0" destOrd="0" parTransId="{A73625BB-B804-4E28-AAE5-84E996E35B3F}" sibTransId="{284A511A-C88E-46D0-8657-910E5EB1E18B}"/>
    <dgm:cxn modelId="{2C36C82F-D560-41FC-B372-E33255FEBADA}" type="presOf" srcId="{D3CF5EBC-974A-4455-8449-E4CE9C8C89AB}" destId="{596B5F69-0D63-4262-9E3E-3D0A11EAA3EB}" srcOrd="1" destOrd="0" presId="urn:microsoft.com/office/officeart/2005/8/layout/vList4"/>
    <dgm:cxn modelId="{83980BA7-F800-4677-B025-BDA34CBC710E}" type="presOf" srcId="{5B8A7DE2-EDF0-45E1-A959-F0E74A50C62D}" destId="{C15D8113-7472-4419-9560-CF83B377D8B4}" srcOrd="0" destOrd="2" presId="urn:microsoft.com/office/officeart/2005/8/layout/vList4"/>
    <dgm:cxn modelId="{8D7C11DF-F633-4F0D-8765-A7AE0C07721F}" type="presOf" srcId="{3A2550D0-50EB-4062-B6C9-FAE4942C418A}" destId="{596B5F69-0D63-4262-9E3E-3D0A11EAA3EB}" srcOrd="1" destOrd="1" presId="urn:microsoft.com/office/officeart/2005/8/layout/vList4"/>
    <dgm:cxn modelId="{F3706460-05F8-439A-A436-4A8E9A6288F8}" type="presParOf" srcId="{6D143836-82ED-4825-BAD0-C3157E00575D}" destId="{2B25148C-99B4-4226-B7FA-B24C761B1B44}" srcOrd="0" destOrd="0" presId="urn:microsoft.com/office/officeart/2005/8/layout/vList4"/>
    <dgm:cxn modelId="{99774491-4B31-42E3-87FC-89CFF9A2D3FB}" type="presParOf" srcId="{2B25148C-99B4-4226-B7FA-B24C761B1B44}" destId="{C15D8113-7472-4419-9560-CF83B377D8B4}" srcOrd="0" destOrd="0" presId="urn:microsoft.com/office/officeart/2005/8/layout/vList4"/>
    <dgm:cxn modelId="{F01EF13A-C412-4071-91E3-B4E107A83A70}" type="presParOf" srcId="{2B25148C-99B4-4226-B7FA-B24C761B1B44}" destId="{9D71C3E9-2364-47BA-9726-F90786B3EBDE}" srcOrd="1" destOrd="0" presId="urn:microsoft.com/office/officeart/2005/8/layout/vList4"/>
    <dgm:cxn modelId="{7B6FF8DA-4CB8-4D0C-9F07-F95A3C9241DE}" type="presParOf" srcId="{2B25148C-99B4-4226-B7FA-B24C761B1B44}" destId="{596B5F69-0D63-4262-9E3E-3D0A11EAA3EB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A0FEC5-413E-468F-B80E-0F478E77723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3CF5EBC-974A-4455-8449-E4CE9C8C89AB}">
      <dgm:prSet custT="1"/>
      <dgm:spPr/>
      <dgm:t>
        <a:bodyPr/>
        <a:lstStyle/>
        <a:p>
          <a:pPr rtl="0"/>
          <a:r>
            <a:rPr lang="fr-FR" sz="2900" dirty="0" smtClean="0"/>
            <a:t>Particle Physics</a:t>
          </a:r>
          <a:endParaRPr lang="fr-FR" sz="2900" dirty="0"/>
        </a:p>
      </dgm:t>
    </dgm:pt>
    <dgm:pt modelId="{A73625BB-B804-4E28-AAE5-84E996E35B3F}" type="parTrans" cxnId="{0CF2D68E-9640-42E5-9D86-95DCC0C0F7D9}">
      <dgm:prSet/>
      <dgm:spPr/>
      <dgm:t>
        <a:bodyPr/>
        <a:lstStyle/>
        <a:p>
          <a:endParaRPr lang="en-GB"/>
        </a:p>
      </dgm:t>
    </dgm:pt>
    <dgm:pt modelId="{284A511A-C88E-46D0-8657-910E5EB1E18B}" type="sibTrans" cxnId="{0CF2D68E-9640-42E5-9D86-95DCC0C0F7D9}">
      <dgm:prSet/>
      <dgm:spPr/>
      <dgm:t>
        <a:bodyPr/>
        <a:lstStyle/>
        <a:p>
          <a:endParaRPr lang="en-GB"/>
        </a:p>
      </dgm:t>
    </dgm:pt>
    <dgm:pt modelId="{3A2550D0-50EB-4062-B6C9-FAE4942C418A}">
      <dgm:prSet custT="1"/>
      <dgm:spPr/>
      <dgm:t>
        <a:bodyPr/>
        <a:lstStyle/>
        <a:p>
          <a:pPr rtl="0"/>
          <a:r>
            <a:rPr lang="fr-FR" sz="2300" dirty="0" smtClean="0"/>
            <a:t>Neutrino Oscillations</a:t>
          </a:r>
          <a:endParaRPr lang="fr-FR" sz="2300" dirty="0"/>
        </a:p>
      </dgm:t>
    </dgm:pt>
    <dgm:pt modelId="{FF4E3082-404C-4693-9FEC-A1320E79F238}" type="parTrans" cxnId="{B20AFAA1-13F7-4232-8AD8-7AF1A3383F41}">
      <dgm:prSet/>
      <dgm:spPr/>
      <dgm:t>
        <a:bodyPr/>
        <a:lstStyle/>
        <a:p>
          <a:endParaRPr lang="en-GB"/>
        </a:p>
      </dgm:t>
    </dgm:pt>
    <dgm:pt modelId="{1734E70E-CBC2-4B1D-9FA3-1F190D048BB4}" type="sibTrans" cxnId="{B20AFAA1-13F7-4232-8AD8-7AF1A3383F41}">
      <dgm:prSet/>
      <dgm:spPr/>
      <dgm:t>
        <a:bodyPr/>
        <a:lstStyle/>
        <a:p>
          <a:endParaRPr lang="en-GB"/>
        </a:p>
      </dgm:t>
    </dgm:pt>
    <dgm:pt modelId="{5B8A7DE2-EDF0-45E1-A959-F0E74A50C62D}">
      <dgm:prSet custT="1"/>
      <dgm:spPr/>
      <dgm:t>
        <a:bodyPr/>
        <a:lstStyle/>
        <a:p>
          <a:pPr rtl="0"/>
          <a:r>
            <a:rPr lang="fr-FR" sz="2300" dirty="0" smtClean="0"/>
            <a:t>High </a:t>
          </a:r>
          <a:r>
            <a:rPr lang="en-US" sz="2300" noProof="0" dirty="0" smtClean="0"/>
            <a:t>Energy</a:t>
          </a:r>
          <a:r>
            <a:rPr lang="fr-FR" sz="2300" dirty="0" smtClean="0"/>
            <a:t> Cross-sections</a:t>
          </a:r>
          <a:endParaRPr lang="fr-FR" sz="2300" dirty="0"/>
        </a:p>
      </dgm:t>
    </dgm:pt>
    <dgm:pt modelId="{B3A3F20F-5E49-4B42-846F-E1D41AB6ACBF}" type="parTrans" cxnId="{B19FED86-CFD1-48C2-81A8-8AF2DEC9B4E8}">
      <dgm:prSet/>
      <dgm:spPr/>
      <dgm:t>
        <a:bodyPr/>
        <a:lstStyle/>
        <a:p>
          <a:endParaRPr lang="en-GB"/>
        </a:p>
      </dgm:t>
    </dgm:pt>
    <dgm:pt modelId="{755976EC-9C8F-436E-8546-CDE8A637D9E5}" type="sibTrans" cxnId="{B19FED86-CFD1-48C2-81A8-8AF2DEC9B4E8}">
      <dgm:prSet/>
      <dgm:spPr/>
      <dgm:t>
        <a:bodyPr/>
        <a:lstStyle/>
        <a:p>
          <a:endParaRPr lang="en-GB"/>
        </a:p>
      </dgm:t>
    </dgm:pt>
    <dgm:pt modelId="{02D18B1B-FD77-4520-AC30-962A3DDF0E3C}">
      <dgm:prSet custT="1"/>
      <dgm:spPr/>
      <dgm:t>
        <a:bodyPr/>
        <a:lstStyle/>
        <a:p>
          <a:pPr rtl="0"/>
          <a:r>
            <a:rPr lang="fr-FR" sz="2300" dirty="0" smtClean="0"/>
            <a:t>Tests of Lorentz Invariance</a:t>
          </a:r>
          <a:endParaRPr lang="fr-FR" sz="2300" dirty="0"/>
        </a:p>
      </dgm:t>
    </dgm:pt>
    <dgm:pt modelId="{B28BB462-8C89-43EB-90E0-71DB4311F1C3}" type="parTrans" cxnId="{0084C99B-E8A3-437D-BE8C-1E7D03BE1300}">
      <dgm:prSet/>
      <dgm:spPr/>
      <dgm:t>
        <a:bodyPr/>
        <a:lstStyle/>
        <a:p>
          <a:endParaRPr lang="en-GB"/>
        </a:p>
      </dgm:t>
    </dgm:pt>
    <dgm:pt modelId="{ABE9F030-F0B7-4026-BDE2-A2D984DA75A5}" type="sibTrans" cxnId="{0084C99B-E8A3-437D-BE8C-1E7D03BE1300}">
      <dgm:prSet/>
      <dgm:spPr/>
      <dgm:t>
        <a:bodyPr/>
        <a:lstStyle/>
        <a:p>
          <a:endParaRPr lang="en-GB"/>
        </a:p>
      </dgm:t>
    </dgm:pt>
    <dgm:pt modelId="{6D143836-82ED-4825-BAD0-C3157E00575D}" type="pres">
      <dgm:prSet presAssocID="{F3A0FEC5-413E-468F-B80E-0F478E77723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B25148C-99B4-4226-B7FA-B24C761B1B44}" type="pres">
      <dgm:prSet presAssocID="{D3CF5EBC-974A-4455-8449-E4CE9C8C89AB}" presName="comp" presStyleCnt="0"/>
      <dgm:spPr/>
    </dgm:pt>
    <dgm:pt modelId="{C15D8113-7472-4419-9560-CF83B377D8B4}" type="pres">
      <dgm:prSet presAssocID="{D3CF5EBC-974A-4455-8449-E4CE9C8C89AB}" presName="box" presStyleLbl="node1" presStyleIdx="0" presStyleCnt="1" custLinFactNeighborX="1000"/>
      <dgm:spPr/>
      <dgm:t>
        <a:bodyPr/>
        <a:lstStyle/>
        <a:p>
          <a:endParaRPr lang="en-GB"/>
        </a:p>
      </dgm:t>
    </dgm:pt>
    <dgm:pt modelId="{9D71C3E9-2364-47BA-9726-F90786B3EBDE}" type="pres">
      <dgm:prSet presAssocID="{D3CF5EBC-974A-4455-8449-E4CE9C8C89AB}" presName="img" presStyleLbl="fgImgPlace1" presStyleIdx="0" presStyleCnt="1" custLinFactNeighborX="-2377" custLinFactNeighborY="-18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96B5F69-0D63-4262-9E3E-3D0A11EAA3EB}" type="pres">
      <dgm:prSet presAssocID="{D3CF5EBC-974A-4455-8449-E4CE9C8C89A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9C06960-0F23-47FA-8C61-52EBE0FF0026}" type="presOf" srcId="{02D18B1B-FD77-4520-AC30-962A3DDF0E3C}" destId="{C15D8113-7472-4419-9560-CF83B377D8B4}" srcOrd="0" destOrd="3" presId="urn:microsoft.com/office/officeart/2005/8/layout/vList4"/>
    <dgm:cxn modelId="{5A79B580-649F-41A0-9473-7E66E9B38504}" type="presOf" srcId="{02D18B1B-FD77-4520-AC30-962A3DDF0E3C}" destId="{596B5F69-0D63-4262-9E3E-3D0A11EAA3EB}" srcOrd="1" destOrd="3" presId="urn:microsoft.com/office/officeart/2005/8/layout/vList4"/>
    <dgm:cxn modelId="{30080AC6-97D5-4FA5-96F1-2C5140EBEBED}" type="presOf" srcId="{5B8A7DE2-EDF0-45E1-A959-F0E74A50C62D}" destId="{596B5F69-0D63-4262-9E3E-3D0A11EAA3EB}" srcOrd="1" destOrd="2" presId="urn:microsoft.com/office/officeart/2005/8/layout/vList4"/>
    <dgm:cxn modelId="{B20AFAA1-13F7-4232-8AD8-7AF1A3383F41}" srcId="{D3CF5EBC-974A-4455-8449-E4CE9C8C89AB}" destId="{3A2550D0-50EB-4062-B6C9-FAE4942C418A}" srcOrd="0" destOrd="0" parTransId="{FF4E3082-404C-4693-9FEC-A1320E79F238}" sibTransId="{1734E70E-CBC2-4B1D-9FA3-1F190D048BB4}"/>
    <dgm:cxn modelId="{18D5D9C7-19A9-4087-ACA6-A7147E982167}" type="presOf" srcId="{F3A0FEC5-413E-468F-B80E-0F478E777231}" destId="{6D143836-82ED-4825-BAD0-C3157E00575D}" srcOrd="0" destOrd="0" presId="urn:microsoft.com/office/officeart/2005/8/layout/vList4"/>
    <dgm:cxn modelId="{68E45A67-6650-4C87-9B55-A3E2BAB6DE0B}" type="presOf" srcId="{D3CF5EBC-974A-4455-8449-E4CE9C8C89AB}" destId="{C15D8113-7472-4419-9560-CF83B377D8B4}" srcOrd="0" destOrd="0" presId="urn:microsoft.com/office/officeart/2005/8/layout/vList4"/>
    <dgm:cxn modelId="{9733004C-0453-480E-9690-4830036E9607}" type="presOf" srcId="{3A2550D0-50EB-4062-B6C9-FAE4942C418A}" destId="{C15D8113-7472-4419-9560-CF83B377D8B4}" srcOrd="0" destOrd="1" presId="urn:microsoft.com/office/officeart/2005/8/layout/vList4"/>
    <dgm:cxn modelId="{0084C99B-E8A3-437D-BE8C-1E7D03BE1300}" srcId="{D3CF5EBC-974A-4455-8449-E4CE9C8C89AB}" destId="{02D18B1B-FD77-4520-AC30-962A3DDF0E3C}" srcOrd="2" destOrd="0" parTransId="{B28BB462-8C89-43EB-90E0-71DB4311F1C3}" sibTransId="{ABE9F030-F0B7-4026-BDE2-A2D984DA75A5}"/>
    <dgm:cxn modelId="{FB134B40-BB54-4B85-9D7F-E9FC09B9CE5B}" type="presOf" srcId="{5B8A7DE2-EDF0-45E1-A959-F0E74A50C62D}" destId="{C15D8113-7472-4419-9560-CF83B377D8B4}" srcOrd="0" destOrd="2" presId="urn:microsoft.com/office/officeart/2005/8/layout/vList4"/>
    <dgm:cxn modelId="{1C9D3E79-CAE9-4482-8A36-7710FE662E6A}" type="presOf" srcId="{D3CF5EBC-974A-4455-8449-E4CE9C8C89AB}" destId="{596B5F69-0D63-4262-9E3E-3D0A11EAA3EB}" srcOrd="1" destOrd="0" presId="urn:microsoft.com/office/officeart/2005/8/layout/vList4"/>
    <dgm:cxn modelId="{B19FED86-CFD1-48C2-81A8-8AF2DEC9B4E8}" srcId="{D3CF5EBC-974A-4455-8449-E4CE9C8C89AB}" destId="{5B8A7DE2-EDF0-45E1-A959-F0E74A50C62D}" srcOrd="1" destOrd="0" parTransId="{B3A3F20F-5E49-4B42-846F-E1D41AB6ACBF}" sibTransId="{755976EC-9C8F-436E-8546-CDE8A637D9E5}"/>
    <dgm:cxn modelId="{0CF2D68E-9640-42E5-9D86-95DCC0C0F7D9}" srcId="{F3A0FEC5-413E-468F-B80E-0F478E777231}" destId="{D3CF5EBC-974A-4455-8449-E4CE9C8C89AB}" srcOrd="0" destOrd="0" parTransId="{A73625BB-B804-4E28-AAE5-84E996E35B3F}" sibTransId="{284A511A-C88E-46D0-8657-910E5EB1E18B}"/>
    <dgm:cxn modelId="{3AC4F1DF-D7AC-478F-BA8A-212F17EF876B}" type="presOf" srcId="{3A2550D0-50EB-4062-B6C9-FAE4942C418A}" destId="{596B5F69-0D63-4262-9E3E-3D0A11EAA3EB}" srcOrd="1" destOrd="1" presId="urn:microsoft.com/office/officeart/2005/8/layout/vList4"/>
    <dgm:cxn modelId="{5C5B8BA3-FB73-43A7-914D-E4ABC28299FF}" type="presParOf" srcId="{6D143836-82ED-4825-BAD0-C3157E00575D}" destId="{2B25148C-99B4-4226-B7FA-B24C761B1B44}" srcOrd="0" destOrd="0" presId="urn:microsoft.com/office/officeart/2005/8/layout/vList4"/>
    <dgm:cxn modelId="{9221B159-2FBD-4098-9150-26FF9D9B55E8}" type="presParOf" srcId="{2B25148C-99B4-4226-B7FA-B24C761B1B44}" destId="{C15D8113-7472-4419-9560-CF83B377D8B4}" srcOrd="0" destOrd="0" presId="urn:microsoft.com/office/officeart/2005/8/layout/vList4"/>
    <dgm:cxn modelId="{5EAB1955-F64D-430F-B969-39580AC70D9D}" type="presParOf" srcId="{2B25148C-99B4-4226-B7FA-B24C761B1B44}" destId="{9D71C3E9-2364-47BA-9726-F90786B3EBDE}" srcOrd="1" destOrd="0" presId="urn:microsoft.com/office/officeart/2005/8/layout/vList4"/>
    <dgm:cxn modelId="{DA6D1D16-4453-4DB4-A706-1A97B25345F1}" type="presParOf" srcId="{2B25148C-99B4-4226-B7FA-B24C761B1B44}" destId="{596B5F69-0D63-4262-9E3E-3D0A11EAA3EB}" srcOrd="2" destOrd="0" presId="urn:microsoft.com/office/officeart/2005/8/layout/vList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C6BA1-6883-4313-AE9F-F57BB8D5BD91}" type="datetimeFigureOut">
              <a:rPr lang="fr-FR" smtClean="0"/>
              <a:pPr/>
              <a:t>18/09/2008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6C100-37D7-4BA5-AE0F-1433161CEF2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" name="Rectangle 51"/>
          <p:cNvSpPr>
            <a:spLocks noChangeArrowheads="1"/>
          </p:cNvSpPr>
          <p:nvPr/>
        </p:nvSpPr>
        <p:spPr bwMode="ltGray">
          <a:xfrm>
            <a:off x="0" y="476250"/>
            <a:ext cx="9147175" cy="63817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9098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gray">
          <a:xfrm>
            <a:off x="0" y="0"/>
            <a:ext cx="9144000" cy="609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2353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ltGray">
          <a:xfrm flipV="1">
            <a:off x="304800" y="685800"/>
            <a:ext cx="5257800" cy="6019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1600200" y="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110" name="Group 38"/>
          <p:cNvGrpSpPr>
            <a:grpSpLocks/>
          </p:cNvGrpSpPr>
          <p:nvPr/>
        </p:nvGrpSpPr>
        <p:grpSpPr bwMode="auto">
          <a:xfrm>
            <a:off x="1143000" y="2133600"/>
            <a:ext cx="8001000" cy="4724400"/>
            <a:chOff x="720" y="1344"/>
            <a:chExt cx="5040" cy="2976"/>
          </a:xfrm>
        </p:grpSpPr>
        <p:sp>
          <p:nvSpPr>
            <p:cNvPr id="3111" name="Rectangle 39"/>
            <p:cNvSpPr>
              <a:spLocks noChangeArrowheads="1"/>
            </p:cNvSpPr>
            <p:nvPr userDrawn="1"/>
          </p:nvSpPr>
          <p:spPr bwMode="gray">
            <a:xfrm>
              <a:off x="1032" y="1344"/>
              <a:ext cx="4728" cy="29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112" name="Group 40"/>
            <p:cNvGrpSpPr>
              <a:grpSpLocks/>
            </p:cNvGrpSpPr>
            <p:nvPr userDrawn="1"/>
          </p:nvGrpSpPr>
          <p:grpSpPr bwMode="auto">
            <a:xfrm>
              <a:off x="720" y="1344"/>
              <a:ext cx="624" cy="2976"/>
              <a:chOff x="768" y="1104"/>
              <a:chExt cx="624" cy="3216"/>
            </a:xfrm>
          </p:grpSpPr>
          <p:sp>
            <p:nvSpPr>
              <p:cNvPr id="3113" name="Oval 41"/>
              <p:cNvSpPr>
                <a:spLocks noChangeArrowheads="1"/>
              </p:cNvSpPr>
              <p:nvPr userDrawn="1"/>
            </p:nvSpPr>
            <p:spPr bwMode="gray">
              <a:xfrm>
                <a:off x="768" y="1104"/>
                <a:ext cx="624" cy="624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14" name="Rectangle 42"/>
              <p:cNvSpPr>
                <a:spLocks noChangeArrowheads="1"/>
              </p:cNvSpPr>
              <p:nvPr userDrawn="1"/>
            </p:nvSpPr>
            <p:spPr bwMode="gray">
              <a:xfrm>
                <a:off x="768" y="1440"/>
                <a:ext cx="576" cy="28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115" name="Rectangle 43"/>
          <p:cNvSpPr>
            <a:spLocks noChangeArrowheads="1"/>
          </p:cNvSpPr>
          <p:nvPr/>
        </p:nvSpPr>
        <p:spPr bwMode="ltGray">
          <a:xfrm>
            <a:off x="533400" y="6553200"/>
            <a:ext cx="8610600" cy="304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116" name="Rectangle 44"/>
          <p:cNvSpPr>
            <a:spLocks noChangeArrowheads="1"/>
          </p:cNvSpPr>
          <p:nvPr/>
        </p:nvSpPr>
        <p:spPr bwMode="ltGray">
          <a:xfrm>
            <a:off x="2124075" y="1860550"/>
            <a:ext cx="6791325" cy="501650"/>
          </a:xfrm>
          <a:prstGeom prst="rect">
            <a:avLst/>
          </a:prstGeom>
          <a:solidFill>
            <a:schemeClr val="hlink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en-US" altLang="ko-KR" sz="2800">
              <a:solidFill>
                <a:schemeClr val="bg1"/>
              </a:solidFill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3200400"/>
            <a:ext cx="6858000" cy="685800"/>
          </a:xfrm>
        </p:spPr>
        <p:txBody>
          <a:bodyPr/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871663"/>
            <a:ext cx="6400800" cy="457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2768"/>
          <a:stretch>
            <a:fillRect/>
          </a:stretch>
        </p:blipFill>
        <p:spPr bwMode="auto">
          <a:xfrm>
            <a:off x="5643570" y="620976"/>
            <a:ext cx="3500462" cy="121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1328718" cy="336550"/>
          </a:xfrm>
        </p:spPr>
        <p:txBody>
          <a:bodyPr/>
          <a:lstStyle/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>
          <a:xfrm>
            <a:off x="8215338" y="6521450"/>
            <a:ext cx="471462" cy="336550"/>
          </a:xfrm>
        </p:spPr>
        <p:txBody>
          <a:bodyPr/>
          <a:lstStyle/>
          <a:p>
            <a:fld id="{1060FAE8-036D-4645-83DD-732C55346B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>
          <a:xfrm>
            <a:off x="3124200" y="6521450"/>
            <a:ext cx="4805386" cy="336550"/>
          </a:xfrm>
        </p:spPr>
        <p:txBody>
          <a:bodyPr/>
          <a:lstStyle/>
          <a:p>
            <a:r>
              <a:rPr lang="en-US" dirty="0" smtClean="0"/>
              <a:t>Ultra High Energy Cosmic Neutrino Experiments, J. Carr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FE777-5431-45B2-95C5-CA880FD3E5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457200"/>
            <a:ext cx="2076450" cy="5940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76950" cy="5940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BCF41-9220-4BA4-9077-9FD94140EA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685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502602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2145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2145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44277DA8-5D9B-4A3B-B336-B4C1EDFEF2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21450"/>
            <a:ext cx="1042966" cy="3365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480" y="6521450"/>
            <a:ext cx="5214974" cy="3365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24" y="6521450"/>
            <a:ext cx="685776" cy="336550"/>
          </a:xfrm>
        </p:spPr>
        <p:txBody>
          <a:bodyPr/>
          <a:lstStyle>
            <a:lvl1pPr>
              <a:defRPr/>
            </a:lvl1pPr>
          </a:lstStyle>
          <a:p>
            <a:fld id="{92F61C21-763A-41A7-88A7-D6164F1ACA9A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68C25-0E68-4423-9328-89310707FA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5026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2338C-B65B-4C6F-9857-7FAC8241A5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BA7C4-766D-41E5-8CC9-B504977B11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825" y="6497700"/>
            <a:ext cx="1257280" cy="3365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1670" y="6509575"/>
            <a:ext cx="4857784" cy="3365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6898" y="6485825"/>
            <a:ext cx="828652" cy="336550"/>
          </a:xfrm>
        </p:spPr>
        <p:txBody>
          <a:bodyPr/>
          <a:lstStyle>
            <a:lvl1pPr>
              <a:defRPr/>
            </a:lvl1pPr>
          </a:lstStyle>
          <a:p>
            <a:fld id="{8EB3A7CC-CD69-4595-8ED2-6F06D7A979E9}" type="slidenum">
              <a:rPr lang="en-US" smtClean="0"/>
              <a:pPr/>
              <a:t>‹#›</a:t>
            </a:fld>
            <a:r>
              <a:rPr lang="en-US" dirty="0" smtClean="0"/>
              <a:t>/35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D0011-2A3D-4004-BA23-D1C6FE11F0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5185F-0E52-46F3-AF71-45192E5AF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39C076-B99B-45CE-819C-DC57253F0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roup 3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7" name="Rectangle 23"/>
            <p:cNvSpPr>
              <a:spLocks noChangeArrowheads="1"/>
            </p:cNvSpPr>
            <p:nvPr userDrawn="1"/>
          </p:nvSpPr>
          <p:spPr bwMode="gray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gray">
            <a:xfrm>
              <a:off x="0" y="4080"/>
              <a:ext cx="5760" cy="24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gray">
            <a:xfrm>
              <a:off x="5568" y="144"/>
              <a:ext cx="192" cy="408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1104" y="240"/>
              <a:ext cx="4464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50" name="Group 26"/>
            <p:cNvGrpSpPr>
              <a:grpSpLocks/>
            </p:cNvGrpSpPr>
            <p:nvPr userDrawn="1"/>
          </p:nvGrpSpPr>
          <p:grpSpPr bwMode="auto">
            <a:xfrm>
              <a:off x="0" y="656"/>
              <a:ext cx="5760" cy="96"/>
              <a:chOff x="0" y="672"/>
              <a:chExt cx="5760" cy="96"/>
            </a:xfrm>
          </p:grpSpPr>
          <p:sp>
            <p:nvSpPr>
              <p:cNvPr id="1051" name="Line 27"/>
              <p:cNvSpPr>
                <a:spLocks noChangeShapeType="1"/>
              </p:cNvSpPr>
              <p:nvPr userDrawn="1"/>
            </p:nvSpPr>
            <p:spPr bwMode="gray">
              <a:xfrm>
                <a:off x="0" y="67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gray">
              <a:xfrm>
                <a:off x="0" y="672"/>
                <a:ext cx="1104" cy="96"/>
              </a:xfrm>
              <a:prstGeom prst="rect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4572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96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214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1450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145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1"/>
                </a:solidFill>
              </a:defRPr>
            </a:lvl1pPr>
          </a:lstStyle>
          <a:p>
            <a:fld id="{F443501A-C670-4F8D-A71B-69F2CB4B39D6}" type="slidenum">
              <a:rPr lang="en-US" smtClean="0"/>
              <a:pPr/>
              <a:t>‹#›</a:t>
            </a:fld>
            <a:r>
              <a:rPr lang="en-US" dirty="0" smtClean="0"/>
              <a:t>:35</a:t>
            </a:r>
            <a:endParaRPr lang="en-US" dirty="0"/>
          </a:p>
        </p:txBody>
      </p:sp>
      <p:pic>
        <p:nvPicPr>
          <p:cNvPr id="17" name="Picture 16" descr="Log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00900" y="42386"/>
            <a:ext cx="1358102" cy="9303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50000"/>
        <a:buFont typeface="Wingdings 2" pitchFamily="18" charset="2"/>
        <a:buChar char="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 2" pitchFamily="18" charset="2"/>
        <a:buChar char="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Carr_All\talks\Summer%20Schools\Beijing\inputs\kepler_wwt_lg_web.mpg" TargetMode="External"/><Relationship Id="rId1" Type="http://schemas.openxmlformats.org/officeDocument/2006/relationships/video" Target="file:///C:\Carr_All\talks\Summer%20Schools\Beijing\inputs\sn_explosion_lg_web.mp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Colors" Target="../diagrams/colors4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12" Type="http://schemas.openxmlformats.org/officeDocument/2006/relationships/diagramQuickStyle" Target="../diagrams/quickStyle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11" Type="http://schemas.openxmlformats.org/officeDocument/2006/relationships/diagramLayout" Target="../diagrams/layout4.xml"/><Relationship Id="rId5" Type="http://schemas.openxmlformats.org/officeDocument/2006/relationships/diagramColors" Target="../diagrams/colors2.xml"/><Relationship Id="rId10" Type="http://schemas.openxmlformats.org/officeDocument/2006/relationships/diagramData" Target="../diagrams/data4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gif"/><Relationship Id="rId9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71638" y="2500306"/>
            <a:ext cx="6758014" cy="1014418"/>
          </a:xfrm>
        </p:spPr>
        <p:txBody>
          <a:bodyPr/>
          <a:lstStyle/>
          <a:p>
            <a:r>
              <a:rPr lang="en-US" sz="4000" dirty="0" smtClean="0"/>
              <a:t>Ultra High energy cosmic neutrino experiments</a:t>
            </a:r>
            <a:endParaRPr lang="en-US" sz="4000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 smtClean="0"/>
              <a:t>Part 1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2958" y="6572966"/>
            <a:ext cx="1328718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601708" y="6572966"/>
            <a:ext cx="471462" cy="336550"/>
          </a:xfrm>
        </p:spPr>
        <p:txBody>
          <a:bodyPr/>
          <a:lstStyle/>
          <a:p>
            <a:fld id="{1060FAE8-036D-4645-83DD-732C55346B3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2714612" y="6547208"/>
            <a:ext cx="4805386" cy="336550"/>
          </a:xfrm>
        </p:spPr>
        <p:txBody>
          <a:bodyPr/>
          <a:lstStyle/>
          <a:p>
            <a:r>
              <a:rPr lang="en-US" dirty="0" smtClean="0"/>
              <a:t>Ultra High Energy Cosmic Neutrino Experiments, J. Carr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43174" y="3714752"/>
            <a:ext cx="4916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J. Carr</a:t>
            </a:r>
          </a:p>
          <a:p>
            <a:r>
              <a:rPr lang="fr-FR" dirty="0" smtClean="0"/>
              <a:t>Centre de Physique de Particules de Marseille</a:t>
            </a:r>
          </a:p>
          <a:p>
            <a:r>
              <a:rPr lang="en-GB" dirty="0" smtClean="0"/>
              <a:t>IN2P3/ CNRS France</a:t>
            </a:r>
            <a:endParaRPr lang="en-GB" dirty="0"/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5583" y="4714884"/>
            <a:ext cx="2510929" cy="1720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 sources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14414" y="1357298"/>
            <a:ext cx="6279283" cy="5232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Still do not know origin of cosmic rays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1538" y="2214554"/>
            <a:ext cx="701993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Likely different source for different energy regimes</a:t>
            </a:r>
          </a:p>
          <a:p>
            <a:endParaRPr lang="en-GB" sz="2400" dirty="0" smtClean="0"/>
          </a:p>
          <a:p>
            <a:r>
              <a:rPr lang="en-GB" sz="2400" dirty="0" smtClean="0"/>
              <a:t>Galactic cosmic rays:</a:t>
            </a:r>
          </a:p>
          <a:p>
            <a:r>
              <a:rPr lang="en-GB" sz="2400" dirty="0" smtClean="0"/>
              <a:t>            Super Nova Remnants (SNR)</a:t>
            </a:r>
          </a:p>
          <a:p>
            <a:r>
              <a:rPr lang="en-GB" sz="2400" dirty="0" smtClean="0"/>
              <a:t>            Microquasars(</a:t>
            </a:r>
            <a:r>
              <a:rPr lang="en-GB" sz="2400" dirty="0" smtClean="0">
                <a:latin typeface="Calibri"/>
              </a:rPr>
              <a:t>µquasars)</a:t>
            </a:r>
            <a:r>
              <a:rPr lang="en-GB" sz="2400" dirty="0" smtClean="0"/>
              <a:t> </a:t>
            </a:r>
          </a:p>
          <a:p>
            <a:endParaRPr lang="en-GB" sz="2400" dirty="0" smtClean="0"/>
          </a:p>
          <a:p>
            <a:r>
              <a:rPr lang="en-GB" sz="2400" dirty="0" smtClean="0"/>
              <a:t>Extra galactic cosmic  rays</a:t>
            </a:r>
          </a:p>
          <a:p>
            <a:r>
              <a:rPr lang="en-GB" sz="2400" dirty="0" smtClean="0"/>
              <a:t>            Active Galactic Nuclei (AGN)</a:t>
            </a:r>
          </a:p>
          <a:p>
            <a:r>
              <a:rPr lang="en-GB" sz="2400" dirty="0" smtClean="0"/>
              <a:t>            Gamma Ray Bursts (GRB)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accelerators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tycho_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1"/>
              </a:clrFrom>
              <a:clrTo>
                <a:srgbClr val="0000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500570"/>
            <a:ext cx="1817834" cy="1791797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71802" y="5214950"/>
            <a:ext cx="58717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latin typeface="Arial" pitchFamily="34" charset="0"/>
                <a:cs typeface="Arial" pitchFamily="34" charset="0"/>
              </a:rPr>
              <a:t>R 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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10</a:t>
            </a:r>
            <a:r>
              <a:rPr lang="en-GB" sz="2400" baseline="30000" dirty="0">
                <a:latin typeface="Arial" pitchFamily="34" charset="0"/>
                <a:cs typeface="Arial" pitchFamily="34" charset="0"/>
              </a:rPr>
              <a:t>15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km, B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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10</a:t>
            </a:r>
            <a:r>
              <a:rPr lang="en-GB" sz="2400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10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T    E  1000 TeV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071802" y="2714620"/>
            <a:ext cx="5327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>
                <a:latin typeface="Arial" pitchFamily="34" charset="0"/>
                <a:cs typeface="Arial" pitchFamily="34" charset="0"/>
              </a:rPr>
              <a:t>R 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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10</a:t>
            </a:r>
            <a:r>
              <a:rPr lang="en-GB" sz="240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km, B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 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10</a:t>
            </a:r>
            <a:r>
              <a:rPr lang="en-GB" sz="2400" baseline="30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T </a:t>
            </a:r>
            <a:r>
              <a:rPr lang="en-GB" sz="2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en-GB" sz="2400" dirty="0">
                <a:latin typeface="Arial" pitchFamily="34" charset="0"/>
                <a:cs typeface="Arial" pitchFamily="34" charset="0"/>
                <a:sym typeface="Symbol" pitchFamily="18" charset="2"/>
              </a:rPr>
              <a:t> E  10 TeV</a:t>
            </a:r>
          </a:p>
        </p:txBody>
      </p:sp>
      <p:pic>
        <p:nvPicPr>
          <p:cNvPr id="10" name="Picture 9" descr="lh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2071678"/>
            <a:ext cx="2544791" cy="1781354"/>
          </a:xfrm>
          <a:prstGeom prst="rect">
            <a:avLst/>
          </a:prstGeom>
          <a:noFill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57158" y="1714488"/>
            <a:ext cx="2694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>
                <a:latin typeface="Arial" pitchFamily="34" charset="0"/>
                <a:cs typeface="Arial" pitchFamily="34" charset="0"/>
              </a:rPr>
              <a:t>Large 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Hadron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Collider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0" y="4029022"/>
            <a:ext cx="3334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000" dirty="0" err="1">
                <a:latin typeface="Arial" pitchFamily="34" charset="0"/>
                <a:cs typeface="Arial" pitchFamily="34" charset="0"/>
              </a:rPr>
              <a:t>Tycho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>
                <a:latin typeface="Arial" pitchFamily="34" charset="0"/>
                <a:cs typeface="Arial" pitchFamily="34" charset="0"/>
              </a:rPr>
              <a:t>SuperNova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Remnant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57224" y="1191268"/>
            <a:ext cx="6715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dirty="0" smtClean="0">
                <a:latin typeface="Arial" pitchFamily="34" charset="0"/>
                <a:cs typeface="Arial" pitchFamily="34" charset="0"/>
              </a:rPr>
              <a:t> Maximum energy of accelerator: E </a:t>
            </a:r>
            <a:r>
              <a:rPr lang="en-GB" sz="2800" dirty="0">
                <a:latin typeface="Arial" pitchFamily="34" charset="0"/>
                <a:cs typeface="Arial" pitchFamily="34" charset="0"/>
                <a:sym typeface="Symbol" pitchFamily="18" charset="2"/>
              </a:rPr>
              <a:t>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 BR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sz="2400" dirty="0" smtClean="0"/>
              <a:t>Terrestrial Accelerators</a:t>
            </a:r>
            <a:r>
              <a:rPr lang="en-GB" sz="2400" dirty="0" smtClean="0">
                <a:sym typeface="Symbol" pitchFamily="18" charset="2"/>
              </a:rPr>
              <a:t></a:t>
            </a:r>
            <a:r>
              <a:rPr lang="en-GB" sz="2400" dirty="0" smtClean="0"/>
              <a:t> Cosmic Accelerators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0"/>
            <a:ext cx="7955160" cy="99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84411" y="5929330"/>
            <a:ext cx="3430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600" dirty="0">
                <a:latin typeface="Arial" pitchFamily="34" charset="0"/>
                <a:cs typeface="Arial" pitchFamily="34" charset="0"/>
              </a:rPr>
              <a:t>Energy of particles accelerated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6228027">
            <a:off x="-763520" y="3370841"/>
            <a:ext cx="23658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600">
                <a:latin typeface="Arial" pitchFamily="34" charset="0"/>
                <a:cs typeface="Arial" pitchFamily="34" charset="0"/>
              </a:rPr>
              <a:t>Diameter of Collider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165225" y="5613694"/>
            <a:ext cx="22594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200" b="1" dirty="0">
                <a:latin typeface="Arial" pitchFamily="34" charset="0"/>
                <a:cs typeface="Arial" pitchFamily="34" charset="0"/>
              </a:rPr>
              <a:t>Cyclotron Berkeley 1937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846264" y="5173673"/>
            <a:ext cx="183686" cy="194736"/>
          </a:xfrm>
          <a:prstGeom prst="ellipse">
            <a:avLst/>
          </a:prstGeom>
          <a:noFill/>
          <a:ln w="57150">
            <a:solidFill>
              <a:srgbClr val="E51B8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12975" y="5152265"/>
            <a:ext cx="19832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200" b="1" dirty="0" err="1">
                <a:latin typeface="Arial" pitchFamily="34" charset="0"/>
                <a:cs typeface="Arial" pitchFamily="34" charset="0"/>
              </a:rPr>
              <a:t>Saturne</a:t>
            </a:r>
            <a:r>
              <a:rPr lang="en-GB" sz="1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200" b="1" dirty="0" err="1">
                <a:latin typeface="Arial" pitchFamily="34" charset="0"/>
                <a:cs typeface="Arial" pitchFamily="34" charset="0"/>
              </a:rPr>
              <a:t>Saclay</a:t>
            </a:r>
            <a:r>
              <a:rPr lang="en-GB" sz="1200" b="1" dirty="0">
                <a:latin typeface="Arial" pitchFamily="34" charset="0"/>
                <a:cs typeface="Arial" pitchFamily="34" charset="0"/>
              </a:rPr>
              <a:t>, 1964</a:t>
            </a:r>
          </a:p>
        </p:txBody>
      </p:sp>
      <p:pic>
        <p:nvPicPr>
          <p:cNvPr id="12" name="Picture 16" descr="massxfer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9118" y="2665906"/>
            <a:ext cx="1320336" cy="828663"/>
          </a:xfrm>
          <a:prstGeom prst="rect">
            <a:avLst/>
          </a:prstGeom>
          <a:noFill/>
        </p:spPr>
      </p:pic>
      <p:pic>
        <p:nvPicPr>
          <p:cNvPr id="13" name="Picture 17" descr="agn-artist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96" y="1357298"/>
            <a:ext cx="1423918" cy="1160128"/>
          </a:xfrm>
          <a:prstGeom prst="rect">
            <a:avLst/>
          </a:prstGeom>
          <a:noFill/>
        </p:spPr>
      </p:pic>
      <p:pic>
        <p:nvPicPr>
          <p:cNvPr id="14" name="Picture 18" descr="Crabe_V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15220"/>
            <a:ext cx="1037209" cy="8424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785918" y="4643446"/>
            <a:ext cx="214314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200" b="1" dirty="0">
                <a:latin typeface="Arial" pitchFamily="34" charset="0"/>
                <a:cs typeface="Arial" pitchFamily="34" charset="0"/>
              </a:rPr>
              <a:t>LHC 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CERN 2008</a:t>
            </a:r>
            <a:endParaRPr lang="en-GB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21"/>
          <p:cNvGrpSpPr>
            <a:grpSpLocks/>
          </p:cNvGrpSpPr>
          <p:nvPr/>
        </p:nvGrpSpPr>
        <p:grpSpPr bwMode="auto">
          <a:xfrm>
            <a:off x="3987929" y="4643446"/>
            <a:ext cx="298319" cy="273459"/>
            <a:chOff x="1884" y="984"/>
            <a:chExt cx="1098" cy="1068"/>
          </a:xfrm>
        </p:grpSpPr>
        <p:sp>
          <p:nvSpPr>
            <p:cNvPr id="17" name="Oval 22"/>
            <p:cNvSpPr>
              <a:spLocks noChangeArrowheads="1"/>
            </p:cNvSpPr>
            <p:nvPr/>
          </p:nvSpPr>
          <p:spPr bwMode="auto">
            <a:xfrm>
              <a:off x="1884" y="984"/>
              <a:ext cx="1020" cy="102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23"/>
            <p:cNvSpPr>
              <a:spLocks noChangeArrowheads="1"/>
            </p:cNvSpPr>
            <p:nvPr/>
          </p:nvSpPr>
          <p:spPr bwMode="auto">
            <a:xfrm>
              <a:off x="1962" y="1032"/>
              <a:ext cx="1020" cy="102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9" name="Group 24"/>
          <p:cNvGrpSpPr>
            <a:grpSpLocks/>
          </p:cNvGrpSpPr>
          <p:nvPr/>
        </p:nvGrpSpPr>
        <p:grpSpPr bwMode="auto">
          <a:xfrm>
            <a:off x="847725" y="5643578"/>
            <a:ext cx="149159" cy="164351"/>
            <a:chOff x="1920" y="2400"/>
            <a:chExt cx="612" cy="576"/>
          </a:xfrm>
        </p:grpSpPr>
        <p:sp>
          <p:nvSpPr>
            <p:cNvPr id="20" name="Oval 25"/>
            <p:cNvSpPr>
              <a:spLocks noChangeArrowheads="1"/>
            </p:cNvSpPr>
            <p:nvPr/>
          </p:nvSpPr>
          <p:spPr bwMode="auto">
            <a:xfrm>
              <a:off x="1920" y="2400"/>
              <a:ext cx="612" cy="56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2190" y="2400"/>
              <a:ext cx="66" cy="57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5022771" y="1785926"/>
            <a:ext cx="1906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200" b="1" dirty="0">
                <a:latin typeface="Arial" pitchFamily="34" charset="0"/>
                <a:cs typeface="Arial" pitchFamily="34" charset="0"/>
              </a:rPr>
              <a:t>Active Galactic Nuclei</a:t>
            </a:r>
          </a:p>
        </p:txBody>
      </p:sp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6946898" y="2937687"/>
            <a:ext cx="11970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200" b="1" dirty="0" err="1" smtClean="0">
                <a:latin typeface="Arial" pitchFamily="34" charset="0"/>
                <a:cs typeface="Arial" pitchFamily="34" charset="0"/>
              </a:rPr>
              <a:t>microquasar</a:t>
            </a:r>
            <a:endParaRPr lang="en-GB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5643570" y="3853502"/>
            <a:ext cx="18526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200" b="1" dirty="0" err="1" smtClean="0">
                <a:latin typeface="Arial" pitchFamily="34" charset="0"/>
                <a:cs typeface="Arial" pitchFamily="34" charset="0"/>
              </a:rPr>
              <a:t>SuperNova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200" b="1" dirty="0">
                <a:latin typeface="Arial" pitchFamily="34" charset="0"/>
                <a:cs typeface="Arial" pitchFamily="34" charset="0"/>
              </a:rPr>
              <a:t>Remnant </a:t>
            </a:r>
          </a:p>
        </p:txBody>
      </p:sp>
      <p:grpSp>
        <p:nvGrpSpPr>
          <p:cNvPr id="25" name="Group 32"/>
          <p:cNvGrpSpPr>
            <a:grpSpLocks/>
          </p:cNvGrpSpPr>
          <p:nvPr/>
        </p:nvGrpSpPr>
        <p:grpSpPr bwMode="auto">
          <a:xfrm>
            <a:off x="693738" y="1357298"/>
            <a:ext cx="7664476" cy="4561787"/>
            <a:chOff x="511" y="1207"/>
            <a:chExt cx="4858" cy="2430"/>
          </a:xfrm>
        </p:grpSpPr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511" y="1207"/>
              <a:ext cx="2437" cy="24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2932" y="1207"/>
              <a:ext cx="2437" cy="24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SuperNova</a:t>
            </a:r>
            <a:r>
              <a:rPr lang="en-GB" dirty="0" smtClean="0"/>
              <a:t> Remnants (SNR)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0034" y="1571612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SuperNova</a:t>
            </a:r>
            <a:r>
              <a:rPr lang="en-GB" dirty="0" smtClean="0"/>
              <a:t> star explosion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57818" y="1571612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ym typeface="Symbol"/>
              </a:rPr>
              <a:t>SuperNova</a:t>
            </a:r>
            <a:r>
              <a:rPr lang="en-GB" dirty="0" smtClean="0">
                <a:sym typeface="Symbol"/>
              </a:rPr>
              <a:t> Remnant </a:t>
            </a:r>
            <a:endParaRPr lang="en-GB" dirty="0"/>
          </a:p>
        </p:txBody>
      </p:sp>
      <p:pic>
        <p:nvPicPr>
          <p:cNvPr id="14" name="sn_explosion_lg_we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2500306"/>
            <a:ext cx="4429126" cy="2952750"/>
          </a:xfrm>
          <a:prstGeom prst="rect">
            <a:avLst/>
          </a:prstGeom>
        </p:spPr>
      </p:pic>
      <p:pic>
        <p:nvPicPr>
          <p:cNvPr id="16" name="kepler_wwt_lg_web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429124" y="2500306"/>
            <a:ext cx="4429124" cy="295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SNR locations in Galaxy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4" descr="C:\WINDOWS\Profiles\carr\Bureau\carr\images\galaxies\spiralarms.jpg"/>
          <p:cNvPicPr>
            <a:picLocks noChangeAspect="1" noChangeArrowheads="1"/>
          </p:cNvPicPr>
          <p:nvPr/>
        </p:nvPicPr>
        <p:blipFill>
          <a:blip r:embed="rId2"/>
          <a:srcRect l="3796" r="3824" b="41096"/>
          <a:stretch>
            <a:fillRect/>
          </a:stretch>
        </p:blipFill>
        <p:spPr bwMode="auto">
          <a:xfrm>
            <a:off x="1857356" y="1174936"/>
            <a:ext cx="5214974" cy="3254196"/>
          </a:xfrm>
          <a:prstGeom prst="rect">
            <a:avLst/>
          </a:prstGeom>
          <a:noFill/>
        </p:spPr>
      </p:pic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4215607" y="2190736"/>
            <a:ext cx="74612" cy="7461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5030788" y="2128033"/>
            <a:ext cx="74612" cy="7461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4383088" y="1823236"/>
            <a:ext cx="74612" cy="7461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4700588" y="2374087"/>
            <a:ext cx="74612" cy="7461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4192588" y="2443382"/>
            <a:ext cx="74612" cy="7461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643313" y="1960563"/>
            <a:ext cx="5949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FF00"/>
                </a:solidFill>
              </a:rPr>
              <a:t>Vela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078413" y="1857364"/>
            <a:ext cx="7573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FFFF00"/>
                </a:solidFill>
              </a:rPr>
              <a:t>Cas</a:t>
            </a:r>
            <a:r>
              <a:rPr lang="en-GB" sz="1600" b="1" dirty="0">
                <a:solidFill>
                  <a:srgbClr val="FFFF00"/>
                </a:solidFill>
              </a:rPr>
              <a:t> 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986213" y="1427163"/>
            <a:ext cx="6511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FF00"/>
                </a:solidFill>
              </a:rPr>
              <a:t>Crab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4735513" y="2376066"/>
            <a:ext cx="14927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</a:rPr>
              <a:t>Cygnus Loop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4419600" y="2248682"/>
            <a:ext cx="74613" cy="74613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4214810" y="1928802"/>
            <a:ext cx="5709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Sun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22" name="Picture 19" descr="A:\vela_rosa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7776" y="1857364"/>
            <a:ext cx="1551226" cy="1285884"/>
          </a:xfrm>
          <a:prstGeom prst="rect">
            <a:avLst/>
          </a:prstGeom>
          <a:noFill/>
        </p:spPr>
      </p:pic>
      <p:pic>
        <p:nvPicPr>
          <p:cNvPr id="23" name="Picture 20" descr="C:\WINDOWS\Profiles\carr\Bureau\carr\images\Supernovae\crab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61268"/>
            <a:ext cx="1500166" cy="1282956"/>
          </a:xfrm>
          <a:prstGeom prst="rect">
            <a:avLst/>
          </a:prstGeom>
          <a:noFill/>
        </p:spPr>
      </p:pic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0" y="1142984"/>
            <a:ext cx="15632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 smtClean="0"/>
              <a:t>Crab (SN1054)</a:t>
            </a:r>
            <a:endParaRPr lang="en-GB" sz="1600" dirty="0"/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0" y="2872010"/>
            <a:ext cx="160814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 err="1"/>
              <a:t>Cas</a:t>
            </a:r>
            <a:r>
              <a:rPr lang="en-GB" sz="1600" dirty="0"/>
              <a:t> </a:t>
            </a:r>
            <a:r>
              <a:rPr lang="en-GB" sz="1600" dirty="0" smtClean="0"/>
              <a:t>A(SN1680)</a:t>
            </a:r>
            <a:endParaRPr lang="en-GB" sz="1600" dirty="0"/>
          </a:p>
        </p:txBody>
      </p:sp>
      <p:sp>
        <p:nvSpPr>
          <p:cNvPr id="28" name="Text Box 29"/>
          <p:cNvSpPr txBox="1">
            <a:spLocks noChangeArrowheads="1"/>
          </p:cNvSpPr>
          <p:nvPr/>
        </p:nvSpPr>
        <p:spPr bwMode="auto">
          <a:xfrm>
            <a:off x="7286644" y="1428736"/>
            <a:ext cx="1415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 smtClean="0"/>
              <a:t>Vela( -10000)</a:t>
            </a:r>
            <a:endParaRPr lang="en-GB" sz="1600" dirty="0"/>
          </a:p>
        </p:txBody>
      </p: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7286644" y="3857621"/>
            <a:ext cx="1571332" cy="2208099"/>
            <a:chOff x="1480" y="3072"/>
            <a:chExt cx="725" cy="989"/>
          </a:xfrm>
        </p:grpSpPr>
        <p:pic>
          <p:nvPicPr>
            <p:cNvPr id="46" name="Picture 32" descr="C:\WINDOWS\Profiles\carr\Bureau\carr\images\Supernovae\cynus_loop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80" y="3336"/>
              <a:ext cx="725" cy="725"/>
            </a:xfrm>
            <a:prstGeom prst="rect">
              <a:avLst/>
            </a:prstGeom>
            <a:noFill/>
          </p:spPr>
        </p:pic>
        <p:sp>
          <p:nvSpPr>
            <p:cNvPr id="47" name="Text Box 33"/>
            <p:cNvSpPr txBox="1">
              <a:spLocks noChangeArrowheads="1"/>
            </p:cNvSpPr>
            <p:nvPr/>
          </p:nvSpPr>
          <p:spPr bwMode="auto">
            <a:xfrm>
              <a:off x="1513" y="3072"/>
              <a:ext cx="642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smtClean="0"/>
                <a:t>Cygnus Loop</a:t>
              </a:r>
            </a:p>
            <a:p>
              <a:pPr algn="ctr"/>
              <a:r>
                <a:rPr lang="en-GB" sz="1600" dirty="0" smtClean="0"/>
                <a:t>(-20000)</a:t>
              </a:r>
              <a:endParaRPr lang="en-GB" sz="1600" dirty="0"/>
            </a:p>
          </p:txBody>
        </p:sp>
      </p:grpSp>
      <p:sp>
        <p:nvSpPr>
          <p:cNvPr id="32" name="Text Box 35"/>
          <p:cNvSpPr txBox="1">
            <a:spLocks noChangeArrowheads="1"/>
          </p:cNvSpPr>
          <p:nvPr/>
        </p:nvSpPr>
        <p:spPr bwMode="auto">
          <a:xfrm>
            <a:off x="3408363" y="2643182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FF00"/>
                </a:solidFill>
              </a:rPr>
              <a:t>SN1006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285720" y="4785190"/>
            <a:ext cx="849312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/>
              <a:t>SN1006</a:t>
            </a:r>
          </a:p>
        </p:txBody>
      </p:sp>
      <p:grpSp>
        <p:nvGrpSpPr>
          <p:cNvPr id="34" name="Group 37"/>
          <p:cNvGrpSpPr>
            <a:grpSpLocks/>
          </p:cNvGrpSpPr>
          <p:nvPr/>
        </p:nvGrpSpPr>
        <p:grpSpPr bwMode="auto">
          <a:xfrm>
            <a:off x="1785918" y="4429132"/>
            <a:ext cx="5441969" cy="2051039"/>
            <a:chOff x="1203" y="2400"/>
            <a:chExt cx="3714" cy="1992"/>
          </a:xfrm>
        </p:grpSpPr>
        <p:grpSp>
          <p:nvGrpSpPr>
            <p:cNvPr id="37" name="Group 38"/>
            <p:cNvGrpSpPr>
              <a:grpSpLocks/>
            </p:cNvGrpSpPr>
            <p:nvPr/>
          </p:nvGrpSpPr>
          <p:grpSpPr bwMode="auto">
            <a:xfrm>
              <a:off x="1203" y="2400"/>
              <a:ext cx="3714" cy="1992"/>
              <a:chOff x="159" y="1424"/>
              <a:chExt cx="3186" cy="2028"/>
            </a:xfrm>
          </p:grpSpPr>
          <p:pic>
            <p:nvPicPr>
              <p:cNvPr id="39" name="Picture 39" descr="D:\Program Files\WS_FTP\snrgal.gif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59" y="1424"/>
                <a:ext cx="3186" cy="2028"/>
              </a:xfrm>
              <a:prstGeom prst="rect">
                <a:avLst/>
              </a:prstGeom>
              <a:noFill/>
            </p:spPr>
          </p:pic>
          <p:grpSp>
            <p:nvGrpSpPr>
              <p:cNvPr id="40" name="Group 40"/>
              <p:cNvGrpSpPr>
                <a:grpSpLocks/>
              </p:cNvGrpSpPr>
              <p:nvPr/>
            </p:nvGrpSpPr>
            <p:grpSpPr bwMode="auto">
              <a:xfrm>
                <a:off x="1489" y="1962"/>
                <a:ext cx="527" cy="300"/>
                <a:chOff x="805" y="1812"/>
                <a:chExt cx="527" cy="300"/>
              </a:xfrm>
            </p:grpSpPr>
            <p:sp>
              <p:nvSpPr>
                <p:cNvPr id="44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805" y="1812"/>
                  <a:ext cx="354" cy="2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SN1006</a:t>
                  </a:r>
                </a:p>
              </p:txBody>
            </p:sp>
            <p:sp>
              <p:nvSpPr>
                <p:cNvPr id="45" name="Line 42"/>
                <p:cNvSpPr>
                  <a:spLocks noChangeShapeType="1"/>
                </p:cNvSpPr>
                <p:nvPr/>
              </p:nvSpPr>
              <p:spPr bwMode="auto">
                <a:xfrm>
                  <a:off x="1128" y="1962"/>
                  <a:ext cx="204" cy="1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41" name="Text Box 43"/>
              <p:cNvSpPr txBox="1">
                <a:spLocks noChangeArrowheads="1"/>
              </p:cNvSpPr>
              <p:nvPr/>
            </p:nvSpPr>
            <p:spPr bwMode="auto">
              <a:xfrm>
                <a:off x="2575" y="2129"/>
                <a:ext cx="601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b="1"/>
                  <a:t>SN1054 (Crab)</a:t>
                </a:r>
              </a:p>
            </p:txBody>
          </p:sp>
          <p:sp>
            <p:nvSpPr>
              <p:cNvPr id="42" name="Line 44"/>
              <p:cNvSpPr>
                <a:spLocks noChangeShapeType="1"/>
              </p:cNvSpPr>
              <p:nvPr/>
            </p:nvSpPr>
            <p:spPr bwMode="auto">
              <a:xfrm>
                <a:off x="2964" y="2310"/>
                <a:ext cx="204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Text Box 45"/>
              <p:cNvSpPr txBox="1">
                <a:spLocks noChangeArrowheads="1"/>
              </p:cNvSpPr>
              <p:nvPr/>
            </p:nvSpPr>
            <p:spPr bwMode="auto">
              <a:xfrm>
                <a:off x="265" y="2088"/>
                <a:ext cx="610" cy="3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200" b="1"/>
                  <a:t>SN1680 (CasA)</a:t>
                </a:r>
              </a:p>
              <a:p>
                <a:endParaRPr lang="en-GB" sz="1200" b="1"/>
              </a:p>
            </p:txBody>
          </p:sp>
        </p:grp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1652" y="3238"/>
              <a:ext cx="287" cy="1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312748" y="5901434"/>
            <a:ext cx="443262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Radio catalogue 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300 SNR in Galaxy</a:t>
            </a:r>
            <a:endParaRPr lang="en-GB" sz="2000" dirty="0">
              <a:solidFill>
                <a:srgbClr val="0070C0"/>
              </a:solidFill>
            </a:endParaRPr>
          </a:p>
        </p:txBody>
      </p:sp>
      <p:pic>
        <p:nvPicPr>
          <p:cNvPr id="52" name="Picture 51" descr="Sn10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214686"/>
            <a:ext cx="1500166" cy="150016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083600"/>
            <a:ext cx="1500166" cy="137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 of SNR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8218" y="1071546"/>
            <a:ext cx="3857652" cy="322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1214422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Phase I </a:t>
            </a:r>
          </a:p>
          <a:p>
            <a:r>
              <a:rPr lang="en-GB" sz="1600" dirty="0" smtClean="0"/>
              <a:t>“Free expansion” </a:t>
            </a:r>
          </a:p>
          <a:p>
            <a:r>
              <a:rPr lang="en-GB" sz="1600" dirty="0" smtClean="0"/>
              <a:t>100-1000 years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071678"/>
            <a:ext cx="22012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Phase II </a:t>
            </a:r>
          </a:p>
          <a:p>
            <a:r>
              <a:rPr lang="en-GB" sz="1600" dirty="0" smtClean="0"/>
              <a:t>“Adiabatic expansion” </a:t>
            </a:r>
          </a:p>
          <a:p>
            <a:r>
              <a:rPr lang="en-GB" sz="1600" dirty="0" smtClean="0"/>
              <a:t>or “</a:t>
            </a:r>
            <a:r>
              <a:rPr lang="en-GB" sz="1600" dirty="0" err="1" smtClean="0"/>
              <a:t>Sedov</a:t>
            </a:r>
            <a:r>
              <a:rPr lang="en-GB" sz="1600" dirty="0" smtClean="0"/>
              <a:t>-Taylor”</a:t>
            </a:r>
          </a:p>
          <a:p>
            <a:r>
              <a:rPr lang="en-GB" sz="1600" dirty="0" smtClean="0"/>
              <a:t> 1000-10000 years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214686"/>
            <a:ext cx="2064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Phase III </a:t>
            </a:r>
          </a:p>
          <a:p>
            <a:r>
              <a:rPr lang="en-GB" sz="1600" dirty="0" smtClean="0"/>
              <a:t> “</a:t>
            </a:r>
            <a:r>
              <a:rPr lang="en-GB" sz="1600" dirty="0" err="1" smtClean="0"/>
              <a:t>Radiative</a:t>
            </a:r>
            <a:r>
              <a:rPr lang="en-GB" sz="1600" dirty="0" smtClean="0"/>
              <a:t> phase” </a:t>
            </a:r>
          </a:p>
          <a:p>
            <a:r>
              <a:rPr lang="en-GB" sz="1600" dirty="0" smtClean="0"/>
              <a:t>10000-100000 years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4071942"/>
            <a:ext cx="19062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Phase IV  </a:t>
            </a:r>
          </a:p>
          <a:p>
            <a:r>
              <a:rPr lang="en-GB" sz="1600" dirty="0" smtClean="0"/>
              <a:t>“Sub-sonic phase” </a:t>
            </a:r>
          </a:p>
          <a:p>
            <a:r>
              <a:rPr lang="en-GB" sz="1600" dirty="0" smtClean="0"/>
              <a:t>&gt;100000 years</a:t>
            </a:r>
            <a:endParaRPr lang="en-GB" sz="1600" dirty="0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70" y="1214423"/>
            <a:ext cx="314050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Object 4"/>
          <p:cNvGraphicFramePr>
            <a:graphicFrameLocks noChangeAspect="1"/>
          </p:cNvGraphicFramePr>
          <p:nvPr/>
        </p:nvGraphicFramePr>
        <p:xfrm>
          <a:off x="1785918" y="5572140"/>
          <a:ext cx="5329237" cy="790575"/>
        </p:xfrm>
        <a:graphic>
          <a:graphicData uri="http://schemas.openxmlformats.org/presentationml/2006/ole">
            <p:oleObj spid="_x0000_s18441" name="Equation" r:id="rId5" imgW="2641320" imgH="419040" progId="Equation.3">
              <p:embed/>
            </p:oleObj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1472" y="4929198"/>
            <a:ext cx="7170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</a:rPr>
              <a:t>Maximum energy of cosmic ray acceleration 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around time of transition phase I to phase II (</a:t>
            </a:r>
            <a:r>
              <a:rPr lang="en-GB" sz="2000" dirty="0" smtClean="0">
                <a:solidFill>
                  <a:srgbClr val="000000"/>
                </a:solidFill>
                <a:sym typeface="Symbol"/>
              </a:rPr>
              <a:t>1000 years old)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Multi-messenger Astronomy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428992" y="1214422"/>
            <a:ext cx="2928958" cy="5214974"/>
            <a:chOff x="1920" y="576"/>
            <a:chExt cx="2406" cy="3648"/>
          </a:xfrm>
        </p:grpSpPr>
        <p:pic>
          <p:nvPicPr>
            <p:cNvPr id="7" name="Picture 8" descr="mult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0" y="576"/>
              <a:ext cx="2406" cy="364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</p:spPr>
        </p:pic>
        <p:pic>
          <p:nvPicPr>
            <p:cNvPr id="8" name="Picture 9" descr="Slide0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3334" b="5556"/>
            <a:stretch>
              <a:fillRect/>
            </a:stretch>
          </p:blipFill>
          <p:spPr bwMode="auto">
            <a:xfrm>
              <a:off x="1920" y="720"/>
              <a:ext cx="2352" cy="1254"/>
            </a:xfrm>
            <a:prstGeom prst="rect">
              <a:avLst/>
            </a:prstGeom>
            <a:noFill/>
          </p:spPr>
        </p:pic>
      </p:grp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86314" y="5143512"/>
            <a:ext cx="6080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472" y="2143116"/>
            <a:ext cx="211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Visible Light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472" y="3643314"/>
            <a:ext cx="2242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Gamma rays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4348" y="5286388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Neutrinos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285860"/>
            <a:ext cx="8858280" cy="5072098"/>
            <a:chOff x="0" y="1285860"/>
            <a:chExt cx="8858280" cy="5072098"/>
          </a:xfrm>
        </p:grpSpPr>
        <p:sp>
          <p:nvSpPr>
            <p:cNvPr id="8" name="Rectangle 7"/>
            <p:cNvSpPr/>
            <p:nvPr/>
          </p:nvSpPr>
          <p:spPr>
            <a:xfrm>
              <a:off x="0" y="1285860"/>
              <a:ext cx="8858280" cy="507209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4612" y="1357298"/>
              <a:ext cx="6130488" cy="4505338"/>
            </a:xfrm>
            <a:prstGeom prst="rect">
              <a:avLst/>
            </a:prstGeom>
            <a:noFill/>
          </p:spPr>
        </p:pic>
        <p:grpSp>
          <p:nvGrpSpPr>
            <p:cNvPr id="10" name="Group 16"/>
            <p:cNvGrpSpPr/>
            <p:nvPr/>
          </p:nvGrpSpPr>
          <p:grpSpPr>
            <a:xfrm>
              <a:off x="309401" y="1857364"/>
              <a:ext cx="2690963" cy="3629759"/>
              <a:chOff x="0" y="1049338"/>
              <a:chExt cx="2690963" cy="3629759"/>
            </a:xfrm>
          </p:grpSpPr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>
                <a:off x="0" y="3848100"/>
                <a:ext cx="2507418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400" dirty="0" smtClean="0">
                    <a:solidFill>
                      <a:schemeClr val="bg1"/>
                    </a:solidFill>
                    <a:latin typeface="Comic Sans MS" pitchFamily="66" charset="0"/>
                  </a:rPr>
                  <a:t>mass: </a:t>
                </a:r>
                <a:endParaRPr lang="en-GB" sz="2400" dirty="0">
                  <a:solidFill>
                    <a:schemeClr val="bg1"/>
                  </a:solidFill>
                  <a:latin typeface="Comic Sans MS" pitchFamily="66" charset="0"/>
                </a:endParaRPr>
              </a:p>
              <a:p>
                <a:pPr eaLnBrk="0" hangingPunct="0"/>
                <a:r>
                  <a:rPr lang="en-GB" sz="2400" dirty="0">
                    <a:solidFill>
                      <a:schemeClr val="bg1"/>
                    </a:solidFill>
                    <a:latin typeface="Comic Sans MS" pitchFamily="66" charset="0"/>
                  </a:rPr>
                  <a:t>M(R)   = v</a:t>
                </a:r>
                <a:r>
                  <a:rPr lang="en-GB" sz="2400" baseline="30000" dirty="0">
                    <a:solidFill>
                      <a:schemeClr val="bg1"/>
                    </a:solidFill>
                    <a:latin typeface="Comic Sans MS" pitchFamily="66" charset="0"/>
                  </a:rPr>
                  <a:t>2</a:t>
                </a:r>
                <a:r>
                  <a:rPr lang="en-GB" sz="2400" dirty="0">
                    <a:solidFill>
                      <a:schemeClr val="bg1"/>
                    </a:solidFill>
                    <a:latin typeface="Comic Sans MS" pitchFamily="66" charset="0"/>
                  </a:rPr>
                  <a:t> R / G</a:t>
                </a:r>
              </a:p>
            </p:txBody>
          </p:sp>
          <p:sp>
            <p:nvSpPr>
              <p:cNvPr id="15" name="Oval 4"/>
              <p:cNvSpPr>
                <a:spLocks noChangeArrowheads="1"/>
              </p:cNvSpPr>
              <p:nvPr/>
            </p:nvSpPr>
            <p:spPr bwMode="auto">
              <a:xfrm rot="-1940699">
                <a:off x="838200" y="2327275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>
                <a:off x="1981200" y="1641475"/>
                <a:ext cx="304800" cy="3048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0" y="1985963"/>
                <a:ext cx="1239838" cy="1560512"/>
              </a:xfrm>
              <a:custGeom>
                <a:avLst/>
                <a:gdLst/>
                <a:ahLst/>
                <a:cxnLst>
                  <a:cxn ang="0">
                    <a:pos x="757" y="227"/>
                  </a:cxn>
                  <a:cxn ang="0">
                    <a:pos x="764" y="40"/>
                  </a:cxn>
                  <a:cxn ang="0">
                    <a:pos x="655" y="9"/>
                  </a:cxn>
                  <a:cxn ang="0">
                    <a:pos x="523" y="25"/>
                  </a:cxn>
                  <a:cxn ang="0">
                    <a:pos x="398" y="110"/>
                  </a:cxn>
                  <a:cxn ang="0">
                    <a:pos x="344" y="142"/>
                  </a:cxn>
                  <a:cxn ang="0">
                    <a:pos x="297" y="173"/>
                  </a:cxn>
                  <a:cxn ang="0">
                    <a:pos x="227" y="235"/>
                  </a:cxn>
                  <a:cxn ang="0">
                    <a:pos x="164" y="297"/>
                  </a:cxn>
                  <a:cxn ang="0">
                    <a:pos x="79" y="383"/>
                  </a:cxn>
                  <a:cxn ang="0">
                    <a:pos x="40" y="453"/>
                  </a:cxn>
                  <a:cxn ang="0">
                    <a:pos x="235" y="944"/>
                  </a:cxn>
                  <a:cxn ang="0">
                    <a:pos x="328" y="975"/>
                  </a:cxn>
                  <a:cxn ang="0">
                    <a:pos x="422" y="960"/>
                  </a:cxn>
                  <a:cxn ang="0">
                    <a:pos x="429" y="936"/>
                  </a:cxn>
                  <a:cxn ang="0">
                    <a:pos x="437" y="929"/>
                  </a:cxn>
                </a:cxnLst>
                <a:rect l="0" t="0" r="r" b="b"/>
                <a:pathLst>
                  <a:path w="781" h="983">
                    <a:moveTo>
                      <a:pt x="757" y="227"/>
                    </a:moveTo>
                    <a:cubicBezTo>
                      <a:pt x="758" y="208"/>
                      <a:pt x="781" y="62"/>
                      <a:pt x="764" y="40"/>
                    </a:cubicBezTo>
                    <a:cubicBezTo>
                      <a:pt x="754" y="28"/>
                      <a:pt x="676" y="13"/>
                      <a:pt x="655" y="9"/>
                    </a:cubicBezTo>
                    <a:cubicBezTo>
                      <a:pt x="611" y="12"/>
                      <a:pt x="560" y="0"/>
                      <a:pt x="523" y="25"/>
                    </a:cubicBezTo>
                    <a:cubicBezTo>
                      <a:pt x="481" y="54"/>
                      <a:pt x="449" y="95"/>
                      <a:pt x="398" y="110"/>
                    </a:cubicBezTo>
                    <a:cubicBezTo>
                      <a:pt x="340" y="170"/>
                      <a:pt x="412" y="104"/>
                      <a:pt x="344" y="142"/>
                    </a:cubicBezTo>
                    <a:cubicBezTo>
                      <a:pt x="260" y="190"/>
                      <a:pt x="370" y="147"/>
                      <a:pt x="297" y="173"/>
                    </a:cubicBezTo>
                    <a:cubicBezTo>
                      <a:pt x="278" y="201"/>
                      <a:pt x="255" y="217"/>
                      <a:pt x="227" y="235"/>
                    </a:cubicBezTo>
                    <a:cubicBezTo>
                      <a:pt x="208" y="263"/>
                      <a:pt x="189" y="276"/>
                      <a:pt x="164" y="297"/>
                    </a:cubicBezTo>
                    <a:cubicBezTo>
                      <a:pt x="131" y="324"/>
                      <a:pt x="115" y="359"/>
                      <a:pt x="79" y="383"/>
                    </a:cubicBezTo>
                    <a:cubicBezTo>
                      <a:pt x="71" y="408"/>
                      <a:pt x="40" y="453"/>
                      <a:pt x="40" y="453"/>
                    </a:cubicBezTo>
                    <a:cubicBezTo>
                      <a:pt x="0" y="611"/>
                      <a:pt x="45" y="896"/>
                      <a:pt x="235" y="944"/>
                    </a:cubicBezTo>
                    <a:cubicBezTo>
                      <a:pt x="264" y="964"/>
                      <a:pt x="293" y="967"/>
                      <a:pt x="328" y="975"/>
                    </a:cubicBezTo>
                    <a:cubicBezTo>
                      <a:pt x="360" y="972"/>
                      <a:pt x="400" y="983"/>
                      <a:pt x="422" y="960"/>
                    </a:cubicBezTo>
                    <a:cubicBezTo>
                      <a:pt x="428" y="954"/>
                      <a:pt x="425" y="944"/>
                      <a:pt x="429" y="936"/>
                    </a:cubicBezTo>
                    <a:cubicBezTo>
                      <a:pt x="431" y="933"/>
                      <a:pt x="434" y="931"/>
                      <a:pt x="437" y="929"/>
                    </a:cubicBezTo>
                  </a:path>
                </a:pathLst>
              </a:custGeom>
              <a:noFill/>
              <a:ln w="571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762000" y="1412875"/>
                <a:ext cx="1274763" cy="1595438"/>
              </a:xfrm>
              <a:custGeom>
                <a:avLst/>
                <a:gdLst/>
                <a:ahLst/>
                <a:cxnLst>
                  <a:cxn ang="0">
                    <a:pos x="608" y="0"/>
                  </a:cxn>
                  <a:cxn ang="0">
                    <a:pos x="709" y="62"/>
                  </a:cxn>
                  <a:cxn ang="0">
                    <a:pos x="779" y="140"/>
                  </a:cxn>
                  <a:cxn ang="0">
                    <a:pos x="803" y="281"/>
                  </a:cxn>
                  <a:cxn ang="0">
                    <a:pos x="795" y="397"/>
                  </a:cxn>
                  <a:cxn ang="0">
                    <a:pos x="787" y="436"/>
                  </a:cxn>
                  <a:cxn ang="0">
                    <a:pos x="772" y="483"/>
                  </a:cxn>
                  <a:cxn ang="0">
                    <a:pos x="709" y="631"/>
                  </a:cxn>
                  <a:cxn ang="0">
                    <a:pos x="655" y="725"/>
                  </a:cxn>
                  <a:cxn ang="0">
                    <a:pos x="647" y="748"/>
                  </a:cxn>
                  <a:cxn ang="0">
                    <a:pos x="624" y="756"/>
                  </a:cxn>
                  <a:cxn ang="0">
                    <a:pos x="585" y="826"/>
                  </a:cxn>
                  <a:cxn ang="0">
                    <a:pos x="538" y="896"/>
                  </a:cxn>
                  <a:cxn ang="0">
                    <a:pos x="468" y="935"/>
                  </a:cxn>
                  <a:cxn ang="0">
                    <a:pos x="257" y="1005"/>
                  </a:cxn>
                  <a:cxn ang="0">
                    <a:pos x="78" y="982"/>
                  </a:cxn>
                  <a:cxn ang="0">
                    <a:pos x="55" y="966"/>
                  </a:cxn>
                  <a:cxn ang="0">
                    <a:pos x="109" y="725"/>
                  </a:cxn>
                </a:cxnLst>
                <a:rect l="0" t="0" r="r" b="b"/>
                <a:pathLst>
                  <a:path w="803" h="1005">
                    <a:moveTo>
                      <a:pt x="608" y="0"/>
                    </a:moveTo>
                    <a:cubicBezTo>
                      <a:pt x="654" y="32"/>
                      <a:pt x="646" y="51"/>
                      <a:pt x="709" y="62"/>
                    </a:cubicBezTo>
                    <a:cubicBezTo>
                      <a:pt x="742" y="84"/>
                      <a:pt x="744" y="117"/>
                      <a:pt x="779" y="140"/>
                    </a:cubicBezTo>
                    <a:cubicBezTo>
                      <a:pt x="784" y="195"/>
                      <a:pt x="787" y="232"/>
                      <a:pt x="803" y="281"/>
                    </a:cubicBezTo>
                    <a:cubicBezTo>
                      <a:pt x="800" y="320"/>
                      <a:pt x="799" y="358"/>
                      <a:pt x="795" y="397"/>
                    </a:cubicBezTo>
                    <a:cubicBezTo>
                      <a:pt x="794" y="410"/>
                      <a:pt x="790" y="423"/>
                      <a:pt x="787" y="436"/>
                    </a:cubicBezTo>
                    <a:cubicBezTo>
                      <a:pt x="783" y="452"/>
                      <a:pt x="772" y="483"/>
                      <a:pt x="772" y="483"/>
                    </a:cubicBezTo>
                    <a:cubicBezTo>
                      <a:pt x="763" y="547"/>
                      <a:pt x="745" y="579"/>
                      <a:pt x="709" y="631"/>
                    </a:cubicBezTo>
                    <a:cubicBezTo>
                      <a:pt x="698" y="668"/>
                      <a:pt x="671" y="692"/>
                      <a:pt x="655" y="725"/>
                    </a:cubicBezTo>
                    <a:cubicBezTo>
                      <a:pt x="651" y="732"/>
                      <a:pt x="653" y="742"/>
                      <a:pt x="647" y="748"/>
                    </a:cubicBezTo>
                    <a:cubicBezTo>
                      <a:pt x="641" y="754"/>
                      <a:pt x="632" y="753"/>
                      <a:pt x="624" y="756"/>
                    </a:cubicBezTo>
                    <a:cubicBezTo>
                      <a:pt x="588" y="790"/>
                      <a:pt x="603" y="768"/>
                      <a:pt x="585" y="826"/>
                    </a:cubicBezTo>
                    <a:cubicBezTo>
                      <a:pt x="576" y="853"/>
                      <a:pt x="553" y="872"/>
                      <a:pt x="538" y="896"/>
                    </a:cubicBezTo>
                    <a:cubicBezTo>
                      <a:pt x="524" y="917"/>
                      <a:pt x="488" y="925"/>
                      <a:pt x="468" y="935"/>
                    </a:cubicBezTo>
                    <a:cubicBezTo>
                      <a:pt x="402" y="969"/>
                      <a:pt x="328" y="981"/>
                      <a:pt x="257" y="1005"/>
                    </a:cubicBezTo>
                    <a:cubicBezTo>
                      <a:pt x="192" y="1000"/>
                      <a:pt x="139" y="998"/>
                      <a:pt x="78" y="982"/>
                    </a:cubicBezTo>
                    <a:cubicBezTo>
                      <a:pt x="70" y="977"/>
                      <a:pt x="61" y="973"/>
                      <a:pt x="55" y="966"/>
                    </a:cubicBezTo>
                    <a:cubicBezTo>
                      <a:pt x="0" y="897"/>
                      <a:pt x="109" y="797"/>
                      <a:pt x="109" y="725"/>
                    </a:cubicBezTo>
                  </a:path>
                </a:pathLst>
              </a:custGeom>
              <a:noFill/>
              <a:ln w="7620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Line 8"/>
              <p:cNvSpPr>
                <a:spLocks noChangeShapeType="1"/>
              </p:cNvSpPr>
              <p:nvPr/>
            </p:nvSpPr>
            <p:spPr bwMode="auto">
              <a:xfrm flipV="1">
                <a:off x="1066800" y="1717675"/>
                <a:ext cx="914400" cy="76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1066800" y="1049338"/>
                <a:ext cx="1624163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2400" dirty="0" err="1" smtClean="0">
                    <a:solidFill>
                      <a:srgbClr val="FFFF00"/>
                    </a:solidFill>
                    <a:latin typeface="Comic Sans MS" pitchFamily="66" charset="0"/>
                  </a:rPr>
                  <a:t>velocity</a:t>
                </a:r>
                <a:r>
                  <a:rPr lang="fr-FR" sz="2400" dirty="0" smtClean="0">
                    <a:solidFill>
                      <a:srgbClr val="FFFF00"/>
                    </a:solidFill>
                    <a:latin typeface="Comic Sans MS" pitchFamily="66" charset="0"/>
                  </a:rPr>
                  <a:t>, </a:t>
                </a:r>
                <a:r>
                  <a:rPr lang="fr-FR" sz="2400" dirty="0">
                    <a:solidFill>
                      <a:srgbClr val="FFFF00"/>
                    </a:solidFill>
                    <a:latin typeface="Comic Sans MS" pitchFamily="66" charset="0"/>
                  </a:rPr>
                  <a:t>v</a:t>
                </a:r>
              </a:p>
            </p:txBody>
          </p:sp>
          <p:sp>
            <p:nvSpPr>
              <p:cNvPr id="21" name="Text Box 10"/>
              <p:cNvSpPr txBox="1">
                <a:spLocks noChangeArrowheads="1"/>
              </p:cNvSpPr>
              <p:nvPr/>
            </p:nvSpPr>
            <p:spPr bwMode="auto">
              <a:xfrm>
                <a:off x="425450" y="1511300"/>
                <a:ext cx="143661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sz="2400" dirty="0" smtClean="0">
                    <a:solidFill>
                      <a:srgbClr val="FFFF00"/>
                    </a:solidFill>
                    <a:latin typeface="Comic Sans MS" pitchFamily="66" charset="0"/>
                  </a:rPr>
                  <a:t>radius, </a:t>
                </a:r>
                <a:r>
                  <a:rPr lang="fr-FR" sz="2400" dirty="0">
                    <a:solidFill>
                      <a:srgbClr val="FFFF00"/>
                    </a:solidFill>
                    <a:latin typeface="Comic Sans MS" pitchFamily="66" charset="0"/>
                  </a:rPr>
                  <a:t>R</a:t>
                </a:r>
              </a:p>
            </p:txBody>
          </p:sp>
        </p:grp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000892" y="5432442"/>
              <a:ext cx="1789113" cy="42545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6643702" y="1714488"/>
              <a:ext cx="1133644" cy="36933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chemeClr val="bg1"/>
                  </a:solidFill>
                  <a:latin typeface="Arial Rounded MT Bold" pitchFamily="34" charset="0"/>
                </a:rPr>
                <a:t>observed</a:t>
              </a:r>
              <a:endParaRPr lang="en-US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7000892" y="2786058"/>
              <a:ext cx="1736373" cy="78483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chemeClr val="bg1"/>
                  </a:solidFill>
                  <a:latin typeface="Arial Rounded MT Bold" pitchFamily="34" charset="0"/>
                </a:rPr>
                <a:t>Expected from </a:t>
              </a:r>
            </a:p>
            <a:p>
              <a:pPr eaLnBrk="0" hangingPunct="0"/>
              <a:r>
                <a:rPr lang="en-US" dirty="0" smtClean="0">
                  <a:solidFill>
                    <a:schemeClr val="bg1"/>
                  </a:solidFill>
                  <a:latin typeface="Arial Rounded MT Bold" pitchFamily="34" charset="0"/>
                </a:rPr>
                <a:t> visible stars</a:t>
              </a:r>
            </a:p>
            <a:p>
              <a:pPr eaLnBrk="0" hangingPunct="0"/>
              <a:endParaRPr lang="en-US" sz="900" dirty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 for Dark Matter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28662" y="1285860"/>
            <a:ext cx="7015186" cy="5070382"/>
            <a:chOff x="928662" y="1284728"/>
            <a:chExt cx="7015186" cy="5070382"/>
          </a:xfrm>
        </p:grpSpPr>
        <p:pic>
          <p:nvPicPr>
            <p:cNvPr id="6" name="Picture 4" descr="1e06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8662" y="1284728"/>
              <a:ext cx="7015186" cy="5070382"/>
            </a:xfrm>
            <a:prstGeom prst="rect">
              <a:avLst/>
            </a:prstGeom>
            <a:noFill/>
          </p:spPr>
        </p:pic>
        <p:grpSp>
          <p:nvGrpSpPr>
            <p:cNvPr id="26" name="Group 25"/>
            <p:cNvGrpSpPr/>
            <p:nvPr/>
          </p:nvGrpSpPr>
          <p:grpSpPr>
            <a:xfrm>
              <a:off x="1714480" y="1357298"/>
              <a:ext cx="5578692" cy="4247879"/>
              <a:chOff x="1714480" y="1357298"/>
              <a:chExt cx="5578692" cy="424787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143108" y="1357298"/>
                <a:ext cx="46955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 smtClean="0">
                    <a:solidFill>
                      <a:schemeClr val="bg1"/>
                    </a:solidFill>
                  </a:rPr>
                  <a:t>“Bullet” colliding galaxies</a:t>
                </a:r>
                <a:endParaRPr lang="en-GB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14480" y="5143512"/>
                <a:ext cx="17924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Dark matter</a:t>
                </a:r>
                <a:endParaRPr lang="en-GB" sz="24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57686" y="4786322"/>
                <a:ext cx="21355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>
                    <a:solidFill>
                      <a:srgbClr val="F35FA2"/>
                    </a:solidFill>
                  </a:rPr>
                  <a:t>Normal Matter</a:t>
                </a:r>
                <a:endParaRPr lang="en-GB" sz="2400" dirty="0">
                  <a:solidFill>
                    <a:srgbClr val="F35FA2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500694" y="2571744"/>
                <a:ext cx="17924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 smtClean="0"/>
                  <a:t>Dark matter</a:t>
                </a:r>
                <a:endParaRPr lang="en-GB" sz="2400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928662" y="1285860"/>
            <a:ext cx="6740982" cy="5023328"/>
            <a:chOff x="1571604" y="1285860"/>
            <a:chExt cx="6740982" cy="5023328"/>
          </a:xfrm>
        </p:grpSpPr>
        <p:pic>
          <p:nvPicPr>
            <p:cNvPr id="29" name="Picture 28" descr="clusters.bmp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1604" y="1285860"/>
              <a:ext cx="6740982" cy="502332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597632" y="1370680"/>
              <a:ext cx="2909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Galaxy Clusters</a:t>
              </a:r>
            </a:p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dynamic stability</a:t>
              </a:r>
            </a:p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and</a:t>
              </a:r>
            </a:p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gravitational </a:t>
              </a:r>
              <a:r>
                <a:rPr lang="en-GB" sz="2400" dirty="0" err="1" smtClean="0">
                  <a:solidFill>
                    <a:schemeClr val="bg1"/>
                  </a:solidFill>
                </a:rPr>
                <a:t>lensing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462568" y="1285860"/>
            <a:ext cx="5584346" cy="5018102"/>
            <a:chOff x="1462568" y="1285860"/>
            <a:chExt cx="5584346" cy="5018102"/>
          </a:xfrm>
        </p:grpSpPr>
        <p:pic>
          <p:nvPicPr>
            <p:cNvPr id="32" name="Picture 3" descr="b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62568" y="1285860"/>
              <a:ext cx="5584346" cy="5018102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1873002" y="1356166"/>
              <a:ext cx="47708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Formation of large scale structure</a:t>
              </a:r>
            </a:p>
            <a:p>
              <a:pPr algn="ctr"/>
              <a:r>
                <a:rPr lang="en-GB" sz="2400" dirty="0" smtClean="0">
                  <a:solidFill>
                    <a:schemeClr val="bg1"/>
                  </a:solidFill>
                </a:rPr>
                <a:t>in the universe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Matter/Energy in the Universe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868" y="2046269"/>
            <a:ext cx="43370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 b="0">
                <a:solidFill>
                  <a:srgbClr val="00AE00"/>
                </a:solidFill>
                <a:latin typeface="Symbol" pitchFamily="18" charset="2"/>
              </a:rPr>
              <a:t>  W</a:t>
            </a:r>
            <a:r>
              <a:rPr lang="en-GB" sz="2400" b="0" baseline="-33000">
                <a:solidFill>
                  <a:srgbClr val="00AE00"/>
                </a:solidFill>
                <a:latin typeface="Symbol" pitchFamily="18" charset="2"/>
              </a:rPr>
              <a:t>M </a:t>
            </a:r>
            <a:r>
              <a:rPr lang="en-GB" sz="2400" b="0">
                <a:latin typeface="Symbol" pitchFamily="18" charset="2"/>
              </a:rPr>
              <a:t>=   </a:t>
            </a:r>
            <a:r>
              <a:rPr lang="en-GB" sz="2400" b="0">
                <a:solidFill>
                  <a:srgbClr val="CC6600"/>
                </a:solidFill>
                <a:latin typeface="Symbol" pitchFamily="18" charset="2"/>
              </a:rPr>
              <a:t>W</a:t>
            </a:r>
            <a:r>
              <a:rPr lang="en-GB" sz="2400" b="0" baseline="-33000">
                <a:solidFill>
                  <a:srgbClr val="CC6600"/>
                </a:solidFill>
                <a:latin typeface="New Century Schoolbook" charset="0"/>
              </a:rPr>
              <a:t>b</a:t>
            </a:r>
            <a:r>
              <a:rPr lang="en-GB" sz="2400" b="0">
                <a:latin typeface="New Century Schoolbook" charset="0"/>
              </a:rPr>
              <a:t> </a:t>
            </a:r>
            <a:r>
              <a:rPr lang="en-GB" sz="2400" b="0" baseline="-33000">
                <a:latin typeface="Symbol" pitchFamily="18" charset="2"/>
              </a:rPr>
              <a:t> </a:t>
            </a:r>
            <a:r>
              <a:rPr lang="en-GB" sz="2400" b="0">
                <a:latin typeface="Symbol" pitchFamily="18" charset="2"/>
              </a:rPr>
              <a:t>+ </a:t>
            </a:r>
            <a:r>
              <a:rPr lang="en-GB" sz="2400" b="0">
                <a:solidFill>
                  <a:srgbClr val="FF9933"/>
                </a:solidFill>
                <a:latin typeface="Symbol" pitchFamily="18" charset="2"/>
              </a:rPr>
              <a:t>W</a:t>
            </a:r>
            <a:r>
              <a:rPr lang="en-GB" sz="2400" b="0" baseline="-33000">
                <a:solidFill>
                  <a:srgbClr val="FF9933"/>
                </a:solidFill>
                <a:latin typeface="New Century Schoolbook" charset="0"/>
                <a:sym typeface="Symbol" pitchFamily="18" charset="2"/>
              </a:rPr>
              <a:t></a:t>
            </a:r>
            <a:r>
              <a:rPr lang="en-GB" sz="2400" b="0" baseline="-33000">
                <a:solidFill>
                  <a:srgbClr val="3B0D97"/>
                </a:solidFill>
                <a:latin typeface="New Century Schoolbook" charset="0"/>
              </a:rPr>
              <a:t> </a:t>
            </a:r>
            <a:r>
              <a:rPr lang="en-GB" sz="2400" b="0">
                <a:latin typeface="New Century Schoolbook" charset="0"/>
              </a:rPr>
              <a:t>+</a:t>
            </a:r>
            <a:r>
              <a:rPr lang="en-GB" sz="2400" b="0">
                <a:latin typeface="Symbol" pitchFamily="18" charset="2"/>
              </a:rPr>
              <a:t> </a:t>
            </a:r>
            <a:r>
              <a:rPr lang="en-GB" sz="2400" b="0">
                <a:solidFill>
                  <a:srgbClr val="3B0D97"/>
                </a:solidFill>
                <a:latin typeface="Symbol" pitchFamily="18" charset="2"/>
              </a:rPr>
              <a:t>W</a:t>
            </a:r>
            <a:r>
              <a:rPr lang="en-GB" sz="2400" b="0" baseline="-33000">
                <a:solidFill>
                  <a:srgbClr val="3B0D97"/>
                </a:solidFill>
                <a:latin typeface="New Century Schoolbook" charset="0"/>
              </a:rPr>
              <a:t>CDM  </a:t>
            </a:r>
            <a:r>
              <a:rPr lang="en-GB" sz="2400" b="0">
                <a:solidFill>
                  <a:srgbClr val="669900"/>
                </a:solidFill>
                <a:latin typeface="Symbol" pitchFamily="18" charset="2"/>
                <a:sym typeface="Symbol" pitchFamily="18" charset="2"/>
              </a:rPr>
              <a:t> 0.</a:t>
            </a:r>
            <a:r>
              <a:rPr lang="en-US" sz="2400" b="0">
                <a:solidFill>
                  <a:srgbClr val="669900"/>
                </a:solidFill>
                <a:latin typeface="Symbol" pitchFamily="18" charset="2"/>
                <a:sym typeface="Symbol" pitchFamily="18" charset="2"/>
              </a:rPr>
              <a:t>27</a:t>
            </a:r>
            <a:endParaRPr lang="en-GB" sz="2400" b="0" baseline="-33000">
              <a:solidFill>
                <a:srgbClr val="B80047"/>
              </a:solidFill>
              <a:latin typeface="Symbol" pitchFamily="18" charset="2"/>
            </a:endParaRPr>
          </a:p>
          <a:p>
            <a:r>
              <a:rPr lang="en-GB" sz="2400" b="0" baseline="-33000">
                <a:solidFill>
                  <a:srgbClr val="3B0D97"/>
                </a:solidFill>
                <a:latin typeface="New Century Schoolbook" charset="0"/>
              </a:rPr>
              <a:t>  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85984" y="1214422"/>
            <a:ext cx="4343400" cy="677108"/>
          </a:xfrm>
          <a:prstGeom prst="rect">
            <a:avLst/>
          </a:prstGeom>
          <a:noFill/>
          <a:ln w="5472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30263">
              <a:buSzPct val="85000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r>
              <a:rPr lang="en-GB" sz="2400" b="0" dirty="0" err="1">
                <a:latin typeface="Symbol" pitchFamily="18" charset="2"/>
              </a:rPr>
              <a:t>W</a:t>
            </a:r>
            <a:r>
              <a:rPr lang="en-GB" sz="2400" b="0" baseline="-25000" dirty="0" err="1"/>
              <a:t>total</a:t>
            </a:r>
            <a:r>
              <a:rPr lang="en-GB" sz="2400" b="0" dirty="0">
                <a:latin typeface="Symbol" pitchFamily="18" charset="2"/>
              </a:rPr>
              <a:t>   =   </a:t>
            </a:r>
            <a:r>
              <a:rPr lang="en-GB" sz="2400" b="0" dirty="0">
                <a:solidFill>
                  <a:srgbClr val="00AE00"/>
                </a:solidFill>
                <a:latin typeface="Symbol" pitchFamily="18" charset="2"/>
              </a:rPr>
              <a:t>W</a:t>
            </a:r>
            <a:r>
              <a:rPr lang="en-GB" sz="2400" b="0" baseline="-33000" dirty="0">
                <a:solidFill>
                  <a:srgbClr val="00AE00"/>
                </a:solidFill>
                <a:latin typeface="Symbol" pitchFamily="18" charset="2"/>
              </a:rPr>
              <a:t>M</a:t>
            </a:r>
            <a:r>
              <a:rPr lang="en-US" sz="2400" b="0" baseline="-33000" dirty="0">
                <a:solidFill>
                  <a:srgbClr val="00AE00"/>
                </a:solidFill>
                <a:latin typeface="Symbol" pitchFamily="18" charset="2"/>
              </a:rPr>
              <a:t>     </a:t>
            </a:r>
            <a:r>
              <a:rPr lang="en-GB" sz="2400" b="0" dirty="0">
                <a:latin typeface="Symbol" pitchFamily="18" charset="2"/>
              </a:rPr>
              <a:t> +</a:t>
            </a:r>
            <a:r>
              <a:rPr lang="en-GB" sz="2400" b="0" dirty="0">
                <a:solidFill>
                  <a:srgbClr val="B80047"/>
                </a:solidFill>
                <a:latin typeface="Symbol" pitchFamily="18" charset="2"/>
              </a:rPr>
              <a:t> </a:t>
            </a:r>
            <a:r>
              <a:rPr lang="en-US" sz="2400" b="0" dirty="0">
                <a:solidFill>
                  <a:srgbClr val="B80047"/>
                </a:solidFill>
                <a:latin typeface="Symbol" pitchFamily="18" charset="2"/>
              </a:rPr>
              <a:t>     </a:t>
            </a:r>
            <a:r>
              <a:rPr lang="en-GB" sz="2400" b="0" dirty="0">
                <a:solidFill>
                  <a:srgbClr val="B80047"/>
                </a:solidFill>
                <a:latin typeface="Symbol" pitchFamily="18" charset="2"/>
              </a:rPr>
              <a:t>W</a:t>
            </a:r>
            <a:r>
              <a:rPr lang="en-GB" sz="2400" b="0" baseline="-33000" dirty="0">
                <a:solidFill>
                  <a:srgbClr val="B80047"/>
                </a:solidFill>
                <a:latin typeface="Symbol" pitchFamily="18" charset="2"/>
              </a:rPr>
              <a:t>L</a:t>
            </a:r>
            <a:r>
              <a:rPr lang="en-US" sz="2400" b="0" baseline="-33000" dirty="0">
                <a:solidFill>
                  <a:srgbClr val="B80047"/>
                </a:solidFill>
                <a:latin typeface="Symbol" pitchFamily="18" charset="2"/>
              </a:rPr>
              <a:t>          </a:t>
            </a:r>
            <a:r>
              <a:rPr lang="en-GB" sz="2400" b="0" dirty="0">
                <a:solidFill>
                  <a:srgbClr val="B80047"/>
                </a:solidFill>
                <a:latin typeface="Symbol" pitchFamily="18" charset="2"/>
                <a:sym typeface="Symbol" pitchFamily="18" charset="2"/>
              </a:rPr>
              <a:t> 1</a:t>
            </a:r>
            <a:endParaRPr lang="en-GB" sz="2400" b="0" baseline="-33000" dirty="0">
              <a:solidFill>
                <a:srgbClr val="B80047"/>
              </a:solidFill>
              <a:latin typeface="Symbol" pitchFamily="18" charset="2"/>
            </a:endParaRPr>
          </a:p>
          <a:p>
            <a:pPr defTabSz="830263">
              <a:buSzPct val="85000"/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endParaRPr lang="en-GB" sz="2000" dirty="0">
              <a:latin typeface="New Century Schoolbook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43" y="1644632"/>
            <a:ext cx="979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00AE00"/>
                </a:solidFill>
              </a:rPr>
              <a:t>Matter: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543" y="5341919"/>
            <a:ext cx="2262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3B0D97"/>
                </a:solidFill>
              </a:rPr>
              <a:t>Cold Dark Matter :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55543" y="5640369"/>
            <a:ext cx="3377848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>
                <a:solidFill>
                  <a:srgbClr val="3B0D97"/>
                </a:solidFill>
                <a:latin typeface="Symbol" pitchFamily="18" charset="2"/>
              </a:rPr>
              <a:t> W</a:t>
            </a:r>
            <a:r>
              <a:rPr lang="en-GB" sz="2000" b="0" baseline="-33000">
                <a:solidFill>
                  <a:srgbClr val="3B0D97"/>
                </a:solidFill>
                <a:latin typeface="New Century Schoolbook" charset="0"/>
              </a:rPr>
              <a:t>CDM </a:t>
            </a:r>
            <a:r>
              <a:rPr lang="en-GB" sz="2000" b="0">
                <a:solidFill>
                  <a:srgbClr val="3B0D97"/>
                </a:solidFill>
                <a:latin typeface="New Century Schoolbook" charset="0"/>
                <a:sym typeface="Symbol" pitchFamily="18" charset="2"/>
              </a:rPr>
              <a:t></a:t>
            </a:r>
            <a:r>
              <a:rPr lang="en-GB" sz="2000" b="0">
                <a:solidFill>
                  <a:srgbClr val="3B0D97"/>
                </a:solidFill>
                <a:latin typeface="New Century Schoolbook" charset="0"/>
              </a:rPr>
              <a:t>  0.</a:t>
            </a:r>
            <a:r>
              <a:rPr lang="en-US" sz="2000" b="0">
                <a:solidFill>
                  <a:srgbClr val="3B0D97"/>
                </a:solidFill>
                <a:latin typeface="New Century Schoolbook" charset="0"/>
              </a:rPr>
              <a:t>2</a:t>
            </a:r>
            <a:r>
              <a:rPr lang="en-GB" sz="2000" b="0">
                <a:solidFill>
                  <a:srgbClr val="3B0D97"/>
                </a:solidFill>
                <a:latin typeface="New Century Schoolbook" charset="0"/>
              </a:rPr>
              <a:t>3</a:t>
            </a:r>
          </a:p>
          <a:p>
            <a:endParaRPr lang="en-GB" sz="900" b="0">
              <a:solidFill>
                <a:srgbClr val="3B0D97"/>
              </a:solidFill>
              <a:latin typeface="New Century Schoolbook" charset="0"/>
            </a:endParaRPr>
          </a:p>
          <a:p>
            <a:r>
              <a:rPr lang="en-GB" b="0">
                <a:solidFill>
                  <a:srgbClr val="3B0D97"/>
                </a:solidFill>
                <a:latin typeface="New Century Schoolbook" charset="0"/>
              </a:rPr>
              <a:t> WIMPS/neutralinos, axions</a:t>
            </a:r>
            <a:r>
              <a:rPr lang="en-US" b="0">
                <a:solidFill>
                  <a:srgbClr val="3B0D97"/>
                </a:solidFill>
                <a:latin typeface="New Century Schoolbook" charset="0"/>
              </a:rPr>
              <a:t>, …</a:t>
            </a:r>
            <a:endParaRPr lang="en-GB" sz="2000" b="0">
              <a:solidFill>
                <a:srgbClr val="3B0D97"/>
              </a:solidFill>
              <a:latin typeface="New Century Schoolbook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2193" y="4160819"/>
            <a:ext cx="23294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FF9933"/>
                </a:solidFill>
              </a:rPr>
              <a:t>Neutrinos:</a:t>
            </a:r>
          </a:p>
          <a:p>
            <a:r>
              <a:rPr lang="en-GB" sz="2000" b="0" dirty="0">
                <a:solidFill>
                  <a:srgbClr val="FF9933"/>
                </a:solidFill>
              </a:rPr>
              <a:t>   </a:t>
            </a:r>
            <a:r>
              <a:rPr lang="en-GB" sz="2400" b="0" dirty="0">
                <a:solidFill>
                  <a:srgbClr val="FF9933"/>
                </a:solidFill>
                <a:latin typeface="Symbol" pitchFamily="18" charset="2"/>
              </a:rPr>
              <a:t>W</a:t>
            </a:r>
            <a:r>
              <a:rPr lang="en-GB" sz="2400" b="0" baseline="-33000" dirty="0">
                <a:solidFill>
                  <a:srgbClr val="FF9933"/>
                </a:solidFill>
                <a:latin typeface="New Century Schoolbook" charset="0"/>
                <a:sym typeface="Symbol" pitchFamily="18" charset="2"/>
              </a:rPr>
              <a:t> </a:t>
            </a:r>
            <a:r>
              <a:rPr lang="en-GB" sz="2000" b="0" dirty="0">
                <a:solidFill>
                  <a:srgbClr val="FF9933"/>
                </a:solidFill>
                <a:latin typeface="Symbol" pitchFamily="18" charset="2"/>
              </a:rPr>
              <a:t>~ 0.003</a:t>
            </a:r>
          </a:p>
          <a:p>
            <a:r>
              <a:rPr lang="en-GB" sz="2000" b="0" dirty="0">
                <a:solidFill>
                  <a:srgbClr val="FF9933"/>
                </a:solidFill>
                <a:latin typeface="Symbol" pitchFamily="18" charset="2"/>
              </a:rPr>
              <a:t>   </a:t>
            </a:r>
            <a:r>
              <a:rPr lang="en-GB" dirty="0" smtClean="0">
                <a:solidFill>
                  <a:srgbClr val="FF9933"/>
                </a:solidFill>
              </a:rPr>
              <a:t> with</a:t>
            </a:r>
            <a:r>
              <a:rPr lang="en-GB" b="0" dirty="0" smtClean="0">
                <a:solidFill>
                  <a:srgbClr val="FF9933"/>
                </a:solidFill>
                <a:latin typeface="Symbol" pitchFamily="18" charset="2"/>
              </a:rPr>
              <a:t> </a:t>
            </a:r>
            <a:r>
              <a:rPr lang="en-GB" b="0" dirty="0">
                <a:solidFill>
                  <a:srgbClr val="FF9933"/>
                </a:solidFill>
                <a:latin typeface="Symbol" pitchFamily="18" charset="2"/>
              </a:rPr>
              <a:t>M(n) </a:t>
            </a:r>
            <a:r>
              <a:rPr lang="en-GB" b="0" dirty="0" smtClean="0">
                <a:solidFill>
                  <a:srgbClr val="FF9933"/>
                </a:solidFill>
                <a:latin typeface="Symbol" pitchFamily="18" charset="2"/>
              </a:rPr>
              <a:t>= </a:t>
            </a:r>
            <a:r>
              <a:rPr lang="en-GB" b="0" dirty="0">
                <a:solidFill>
                  <a:srgbClr val="FF9933"/>
                </a:solidFill>
                <a:latin typeface="Symbol" pitchFamily="18" charset="2"/>
              </a:rPr>
              <a:t>0.1</a:t>
            </a:r>
            <a:r>
              <a:rPr lang="en-GB" b="0" dirty="0">
                <a:solidFill>
                  <a:srgbClr val="FF9933"/>
                </a:solidFill>
              </a:rPr>
              <a:t> </a:t>
            </a:r>
            <a:r>
              <a:rPr lang="en-GB" b="0" dirty="0" err="1">
                <a:solidFill>
                  <a:srgbClr val="FF9933"/>
                </a:solidFill>
              </a:rPr>
              <a:t>eV</a:t>
            </a:r>
            <a:r>
              <a:rPr lang="en-GB" b="0" dirty="0">
                <a:solidFill>
                  <a:srgbClr val="FF9933"/>
                </a:solidFill>
              </a:rPr>
              <a:t> </a:t>
            </a:r>
            <a:endParaRPr lang="en-GB" sz="2000" b="0" dirty="0">
              <a:solidFill>
                <a:srgbClr val="FF9933"/>
              </a:solidFill>
              <a:latin typeface="Symbol" pitchFamily="18" charset="2"/>
            </a:endParaRPr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5857884" y="3214686"/>
            <a:ext cx="7681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Cold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Dark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Matter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4643438" y="4702742"/>
            <a:ext cx="1467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Dark Energy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872134" y="2713056"/>
            <a:ext cx="4827587" cy="3430588"/>
            <a:chOff x="3857620" y="2713056"/>
            <a:chExt cx="4827587" cy="3430588"/>
          </a:xfrm>
        </p:grpSpPr>
        <p:graphicFrame>
          <p:nvGraphicFramePr>
            <p:cNvPr id="13" name="Object 18"/>
            <p:cNvGraphicFramePr>
              <a:graphicFrameLocks noChangeAspect="1"/>
            </p:cNvGraphicFramePr>
            <p:nvPr/>
          </p:nvGraphicFramePr>
          <p:xfrm>
            <a:off x="3857620" y="2713056"/>
            <a:ext cx="4827587" cy="3430588"/>
          </p:xfrm>
          <a:graphic>
            <a:graphicData uri="http://schemas.openxmlformats.org/presentationml/2006/ole">
              <p:oleObj spid="_x0000_s64514" name="Graphique" r:id="rId3" imgW="5090040" imgH="3920400" progId="Excel.Sheet.8">
                <p:embed/>
              </p:oleObj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3914544" y="2786058"/>
              <a:ext cx="4714908" cy="3286148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-32" y="2970194"/>
            <a:ext cx="46418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 b="0" dirty="0">
                <a:solidFill>
                  <a:srgbClr val="CC6600"/>
                </a:solidFill>
                <a:latin typeface="New Century Schoolbook" charset="0"/>
              </a:rPr>
              <a:t>Baryonic  matter :</a:t>
            </a:r>
          </a:p>
          <a:p>
            <a:r>
              <a:rPr lang="en-GB" sz="2000" b="0" dirty="0">
                <a:solidFill>
                  <a:srgbClr val="CC6600"/>
                </a:solidFill>
                <a:latin typeface="New Century Schoolbook" charset="0"/>
              </a:rPr>
              <a:t>    </a:t>
            </a:r>
            <a:r>
              <a:rPr lang="en-GB" sz="2000" b="0" dirty="0" err="1">
                <a:solidFill>
                  <a:srgbClr val="CC6600"/>
                </a:solidFill>
                <a:latin typeface="Symbol" pitchFamily="18" charset="2"/>
              </a:rPr>
              <a:t>W</a:t>
            </a:r>
            <a:r>
              <a:rPr lang="en-GB" sz="2000" b="0" baseline="-33000" dirty="0" err="1">
                <a:solidFill>
                  <a:srgbClr val="CC6600"/>
                </a:solidFill>
                <a:latin typeface="New Century Schoolbook" charset="0"/>
              </a:rPr>
              <a:t>b</a:t>
            </a:r>
            <a:r>
              <a:rPr lang="en-GB" sz="2000" b="0" baseline="-33000" dirty="0">
                <a:solidFill>
                  <a:srgbClr val="CC6600"/>
                </a:solidFill>
                <a:latin typeface="New Century Schoolbook" charset="0"/>
              </a:rPr>
              <a:t> </a:t>
            </a:r>
            <a:r>
              <a:rPr lang="en-GB" sz="2000" b="0" dirty="0">
                <a:solidFill>
                  <a:srgbClr val="CC6600"/>
                </a:solidFill>
                <a:latin typeface="Symbol" pitchFamily="18" charset="2"/>
              </a:rPr>
              <a:t>~ 0.0</a:t>
            </a:r>
            <a:r>
              <a:rPr lang="en-US" sz="2000" b="0" dirty="0">
                <a:solidFill>
                  <a:srgbClr val="CC6600"/>
                </a:solidFill>
                <a:latin typeface="Symbol" pitchFamily="18" charset="2"/>
              </a:rPr>
              <a:t>4</a:t>
            </a:r>
            <a:endParaRPr lang="en-GB" sz="2000" b="0" dirty="0">
              <a:solidFill>
                <a:srgbClr val="CC6600"/>
              </a:solidFill>
              <a:latin typeface="Symbol" pitchFamily="18" charset="2"/>
            </a:endParaRPr>
          </a:p>
          <a:p>
            <a:r>
              <a:rPr lang="en-GB" sz="2000" b="0" dirty="0">
                <a:solidFill>
                  <a:srgbClr val="CC6600"/>
                </a:solidFill>
                <a:latin typeface="Symbol" pitchFamily="18" charset="2"/>
              </a:rPr>
              <a:t>    </a:t>
            </a:r>
            <a:r>
              <a:rPr lang="en-GB" b="0" dirty="0">
                <a:solidFill>
                  <a:srgbClr val="CC6600"/>
                </a:solidFill>
              </a:rPr>
              <a:t>stars, gas, brown dwarfs, white dwarfs</a:t>
            </a:r>
            <a:r>
              <a:rPr lang="en-GB" sz="2000" b="0" dirty="0">
                <a:solidFill>
                  <a:srgbClr val="CC6600"/>
                </a:solidFill>
              </a:rPr>
              <a:t> </a:t>
            </a:r>
          </a:p>
        </p:txBody>
      </p:sp>
      <p:cxnSp>
        <p:nvCxnSpPr>
          <p:cNvPr id="22" name="Straight Connector 21"/>
          <p:cNvCxnSpPr/>
          <p:nvPr/>
        </p:nvCxnSpPr>
        <p:spPr>
          <a:xfrm rot="10800000">
            <a:off x="3881182" y="2724531"/>
            <a:ext cx="4786346" cy="15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555593" y="2606657"/>
            <a:ext cx="3744615" cy="276999"/>
          </a:xfrm>
          <a:prstGeom prst="rect">
            <a:avLst/>
          </a:prstGeom>
          <a:noFill/>
          <a:ln w="5472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30263"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r>
              <a:rPr lang="en-GB" b="0" dirty="0">
                <a:solidFill>
                  <a:srgbClr val="CC6600"/>
                </a:solidFill>
              </a:rPr>
              <a:t>baryons</a:t>
            </a:r>
            <a:r>
              <a:rPr lang="en-GB" b="0" dirty="0"/>
              <a:t>  </a:t>
            </a:r>
            <a:r>
              <a:rPr lang="en-GB" b="0" dirty="0">
                <a:solidFill>
                  <a:srgbClr val="FF9933"/>
                </a:solidFill>
              </a:rPr>
              <a:t> neutrinos</a:t>
            </a:r>
            <a:r>
              <a:rPr lang="en-GB" b="0" dirty="0"/>
              <a:t>  </a:t>
            </a:r>
            <a:r>
              <a:rPr lang="en-GB" b="0" dirty="0">
                <a:solidFill>
                  <a:srgbClr val="3B0D97"/>
                </a:solidFill>
              </a:rPr>
              <a:t>cold dark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24298"/>
            <a:ext cx="6858000" cy="533400"/>
          </a:xfrm>
        </p:spPr>
        <p:txBody>
          <a:bodyPr/>
          <a:lstStyle/>
          <a:p>
            <a:r>
              <a:rPr lang="en-GB" dirty="0" smtClean="0"/>
              <a:t>Search for Dark Matter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825" y="6481703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1670" y="6493578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6898" y="6469828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4648200" y="4286208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7188200" y="2686008"/>
            <a:ext cx="946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</a:t>
            </a:r>
            <a:endParaRPr lang="en-GB" sz="240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4533900" y="3829008"/>
            <a:ext cx="34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FF0000"/>
                </a:solidFill>
                <a:sym typeface="Symbol" pitchFamily="18" charset="2"/>
              </a:rPr>
              <a:t>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49" name="Oval 6"/>
          <p:cNvSpPr>
            <a:spLocks noChangeArrowheads="1"/>
          </p:cNvSpPr>
          <p:nvPr/>
        </p:nvSpPr>
        <p:spPr bwMode="auto">
          <a:xfrm>
            <a:off x="6934200" y="3219408"/>
            <a:ext cx="1524000" cy="1524000"/>
          </a:xfrm>
          <a:prstGeom prst="ellipse">
            <a:avLst/>
          </a:prstGeom>
          <a:solidFill>
            <a:srgbClr val="CC99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 rot="35342483">
            <a:off x="8001000" y="4362408"/>
            <a:ext cx="152400" cy="1524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" name="Oval 8"/>
          <p:cNvSpPr>
            <a:spLocks noChangeArrowheads="1"/>
          </p:cNvSpPr>
          <p:nvPr/>
        </p:nvSpPr>
        <p:spPr bwMode="auto">
          <a:xfrm>
            <a:off x="457200" y="3067008"/>
            <a:ext cx="2057400" cy="20574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2" name="Oval 9"/>
          <p:cNvSpPr>
            <a:spLocks noChangeArrowheads="1"/>
          </p:cNvSpPr>
          <p:nvPr/>
        </p:nvSpPr>
        <p:spPr bwMode="auto">
          <a:xfrm>
            <a:off x="1295400" y="3905208"/>
            <a:ext cx="381000" cy="381000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3" name="Group 10"/>
          <p:cNvGrpSpPr>
            <a:grpSpLocks/>
          </p:cNvGrpSpPr>
          <p:nvPr/>
        </p:nvGrpSpPr>
        <p:grpSpPr bwMode="auto">
          <a:xfrm>
            <a:off x="0" y="2152608"/>
            <a:ext cx="2832100" cy="3200400"/>
            <a:chOff x="16" y="1104"/>
            <a:chExt cx="1784" cy="2016"/>
          </a:xfrm>
        </p:grpSpPr>
        <p:grpSp>
          <p:nvGrpSpPr>
            <p:cNvPr id="54" name="Group 11"/>
            <p:cNvGrpSpPr>
              <a:grpSpLocks/>
            </p:cNvGrpSpPr>
            <p:nvPr/>
          </p:nvGrpSpPr>
          <p:grpSpPr bwMode="auto">
            <a:xfrm>
              <a:off x="16" y="1104"/>
              <a:ext cx="1784" cy="2016"/>
              <a:chOff x="16" y="192"/>
              <a:chExt cx="1784" cy="2016"/>
            </a:xfrm>
          </p:grpSpPr>
          <p:sp>
            <p:nvSpPr>
              <p:cNvPr id="58" name="Freeform 12"/>
              <p:cNvSpPr>
                <a:spLocks/>
              </p:cNvSpPr>
              <p:nvPr/>
            </p:nvSpPr>
            <p:spPr bwMode="auto">
              <a:xfrm>
                <a:off x="16" y="664"/>
                <a:ext cx="1784" cy="1544"/>
              </a:xfrm>
              <a:custGeom>
                <a:avLst/>
                <a:gdLst/>
                <a:ahLst/>
                <a:cxnLst>
                  <a:cxn ang="0">
                    <a:pos x="608" y="592"/>
                  </a:cxn>
                  <a:cxn ang="0">
                    <a:pos x="272" y="1120"/>
                  </a:cxn>
                  <a:cxn ang="0">
                    <a:pos x="176" y="1408"/>
                  </a:cxn>
                  <a:cxn ang="0">
                    <a:pos x="320" y="1456"/>
                  </a:cxn>
                  <a:cxn ang="0">
                    <a:pos x="1088" y="880"/>
                  </a:cxn>
                  <a:cxn ang="0">
                    <a:pos x="1568" y="400"/>
                  </a:cxn>
                  <a:cxn ang="0">
                    <a:pos x="1760" y="160"/>
                  </a:cxn>
                  <a:cxn ang="0">
                    <a:pos x="1712" y="16"/>
                  </a:cxn>
                  <a:cxn ang="0">
                    <a:pos x="1472" y="64"/>
                  </a:cxn>
                  <a:cxn ang="0">
                    <a:pos x="944" y="304"/>
                  </a:cxn>
                  <a:cxn ang="0">
                    <a:pos x="224" y="736"/>
                  </a:cxn>
                  <a:cxn ang="0">
                    <a:pos x="32" y="880"/>
                  </a:cxn>
                  <a:cxn ang="0">
                    <a:pos x="32" y="1024"/>
                  </a:cxn>
                  <a:cxn ang="0">
                    <a:pos x="128" y="1072"/>
                  </a:cxn>
                  <a:cxn ang="0">
                    <a:pos x="320" y="1120"/>
                  </a:cxn>
                  <a:cxn ang="0">
                    <a:pos x="656" y="1072"/>
                  </a:cxn>
                  <a:cxn ang="0">
                    <a:pos x="1232" y="976"/>
                  </a:cxn>
                </a:cxnLst>
                <a:rect l="0" t="0" r="r" b="b"/>
                <a:pathLst>
                  <a:path w="1784" h="1544">
                    <a:moveTo>
                      <a:pt x="608" y="592"/>
                    </a:moveTo>
                    <a:cubicBezTo>
                      <a:pt x="476" y="788"/>
                      <a:pt x="344" y="984"/>
                      <a:pt x="272" y="1120"/>
                    </a:cubicBezTo>
                    <a:cubicBezTo>
                      <a:pt x="200" y="1256"/>
                      <a:pt x="168" y="1352"/>
                      <a:pt x="176" y="1408"/>
                    </a:cubicBezTo>
                    <a:cubicBezTo>
                      <a:pt x="184" y="1464"/>
                      <a:pt x="168" y="1544"/>
                      <a:pt x="320" y="1456"/>
                    </a:cubicBezTo>
                    <a:cubicBezTo>
                      <a:pt x="472" y="1368"/>
                      <a:pt x="880" y="1056"/>
                      <a:pt x="1088" y="880"/>
                    </a:cubicBezTo>
                    <a:cubicBezTo>
                      <a:pt x="1296" y="704"/>
                      <a:pt x="1456" y="520"/>
                      <a:pt x="1568" y="400"/>
                    </a:cubicBezTo>
                    <a:cubicBezTo>
                      <a:pt x="1680" y="280"/>
                      <a:pt x="1736" y="224"/>
                      <a:pt x="1760" y="160"/>
                    </a:cubicBezTo>
                    <a:cubicBezTo>
                      <a:pt x="1784" y="96"/>
                      <a:pt x="1760" y="32"/>
                      <a:pt x="1712" y="16"/>
                    </a:cubicBezTo>
                    <a:cubicBezTo>
                      <a:pt x="1664" y="0"/>
                      <a:pt x="1600" y="16"/>
                      <a:pt x="1472" y="64"/>
                    </a:cubicBezTo>
                    <a:cubicBezTo>
                      <a:pt x="1344" y="112"/>
                      <a:pt x="1152" y="192"/>
                      <a:pt x="944" y="304"/>
                    </a:cubicBezTo>
                    <a:cubicBezTo>
                      <a:pt x="736" y="416"/>
                      <a:pt x="376" y="640"/>
                      <a:pt x="224" y="736"/>
                    </a:cubicBezTo>
                    <a:cubicBezTo>
                      <a:pt x="72" y="832"/>
                      <a:pt x="64" y="832"/>
                      <a:pt x="32" y="880"/>
                    </a:cubicBezTo>
                    <a:cubicBezTo>
                      <a:pt x="0" y="928"/>
                      <a:pt x="16" y="992"/>
                      <a:pt x="32" y="1024"/>
                    </a:cubicBezTo>
                    <a:cubicBezTo>
                      <a:pt x="48" y="1056"/>
                      <a:pt x="80" y="1056"/>
                      <a:pt x="128" y="1072"/>
                    </a:cubicBezTo>
                    <a:cubicBezTo>
                      <a:pt x="176" y="1088"/>
                      <a:pt x="232" y="1120"/>
                      <a:pt x="320" y="1120"/>
                    </a:cubicBezTo>
                    <a:cubicBezTo>
                      <a:pt x="408" y="1120"/>
                      <a:pt x="504" y="1096"/>
                      <a:pt x="656" y="1072"/>
                    </a:cubicBezTo>
                    <a:cubicBezTo>
                      <a:pt x="808" y="1048"/>
                      <a:pt x="1136" y="992"/>
                      <a:pt x="1232" y="976"/>
                    </a:cubicBez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Line 13"/>
              <p:cNvSpPr>
                <a:spLocks noChangeShapeType="1"/>
              </p:cNvSpPr>
              <p:nvPr/>
            </p:nvSpPr>
            <p:spPr bwMode="auto">
              <a:xfrm>
                <a:off x="288" y="192"/>
                <a:ext cx="336" cy="1056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14"/>
              <p:cNvSpPr>
                <a:spLocks/>
              </p:cNvSpPr>
              <p:nvPr/>
            </p:nvSpPr>
            <p:spPr bwMode="auto">
              <a:xfrm>
                <a:off x="664" y="600"/>
                <a:ext cx="632" cy="1032"/>
              </a:xfrm>
              <a:custGeom>
                <a:avLst/>
                <a:gdLst/>
                <a:ahLst/>
                <a:cxnLst>
                  <a:cxn ang="0">
                    <a:pos x="584" y="1032"/>
                  </a:cxn>
                  <a:cxn ang="0">
                    <a:pos x="632" y="600"/>
                  </a:cxn>
                  <a:cxn ang="0">
                    <a:pos x="584" y="168"/>
                  </a:cxn>
                  <a:cxn ang="0">
                    <a:pos x="536" y="24"/>
                  </a:cxn>
                  <a:cxn ang="0">
                    <a:pos x="488" y="24"/>
                  </a:cxn>
                  <a:cxn ang="0">
                    <a:pos x="392" y="120"/>
                  </a:cxn>
                  <a:cxn ang="0">
                    <a:pos x="200" y="456"/>
                  </a:cxn>
                  <a:cxn ang="0">
                    <a:pos x="56" y="696"/>
                  </a:cxn>
                  <a:cxn ang="0">
                    <a:pos x="8" y="840"/>
                  </a:cxn>
                  <a:cxn ang="0">
                    <a:pos x="104" y="936"/>
                  </a:cxn>
                </a:cxnLst>
                <a:rect l="0" t="0" r="r" b="b"/>
                <a:pathLst>
                  <a:path w="632" h="1032">
                    <a:moveTo>
                      <a:pt x="584" y="1032"/>
                    </a:moveTo>
                    <a:cubicBezTo>
                      <a:pt x="608" y="888"/>
                      <a:pt x="632" y="744"/>
                      <a:pt x="632" y="600"/>
                    </a:cubicBezTo>
                    <a:cubicBezTo>
                      <a:pt x="632" y="456"/>
                      <a:pt x="600" y="264"/>
                      <a:pt x="584" y="168"/>
                    </a:cubicBezTo>
                    <a:cubicBezTo>
                      <a:pt x="568" y="72"/>
                      <a:pt x="552" y="48"/>
                      <a:pt x="536" y="24"/>
                    </a:cubicBezTo>
                    <a:cubicBezTo>
                      <a:pt x="520" y="0"/>
                      <a:pt x="512" y="8"/>
                      <a:pt x="488" y="24"/>
                    </a:cubicBezTo>
                    <a:cubicBezTo>
                      <a:pt x="464" y="40"/>
                      <a:pt x="440" y="48"/>
                      <a:pt x="392" y="120"/>
                    </a:cubicBezTo>
                    <a:cubicBezTo>
                      <a:pt x="344" y="192"/>
                      <a:pt x="256" y="360"/>
                      <a:pt x="200" y="456"/>
                    </a:cubicBezTo>
                    <a:cubicBezTo>
                      <a:pt x="144" y="552"/>
                      <a:pt x="88" y="632"/>
                      <a:pt x="56" y="696"/>
                    </a:cubicBezTo>
                    <a:cubicBezTo>
                      <a:pt x="24" y="760"/>
                      <a:pt x="0" y="800"/>
                      <a:pt x="8" y="840"/>
                    </a:cubicBezTo>
                    <a:cubicBezTo>
                      <a:pt x="16" y="880"/>
                      <a:pt x="60" y="908"/>
                      <a:pt x="104" y="936"/>
                    </a:cubicBez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Freeform 15"/>
              <p:cNvSpPr>
                <a:spLocks/>
              </p:cNvSpPr>
              <p:nvPr/>
            </p:nvSpPr>
            <p:spPr bwMode="auto">
              <a:xfrm>
                <a:off x="768" y="1328"/>
                <a:ext cx="256" cy="208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12"/>
                  </a:cxn>
                  <a:cxn ang="0">
                    <a:pos x="240" y="16"/>
                  </a:cxn>
                  <a:cxn ang="0">
                    <a:pos x="96" y="16"/>
                  </a:cxn>
                  <a:cxn ang="0">
                    <a:pos x="48" y="112"/>
                  </a:cxn>
                  <a:cxn ang="0">
                    <a:pos x="96" y="112"/>
                  </a:cxn>
                </a:cxnLst>
                <a:rect l="0" t="0" r="r" b="b"/>
                <a:pathLst>
                  <a:path w="256" h="208">
                    <a:moveTo>
                      <a:pt x="0" y="208"/>
                    </a:moveTo>
                    <a:cubicBezTo>
                      <a:pt x="76" y="176"/>
                      <a:pt x="152" y="144"/>
                      <a:pt x="192" y="112"/>
                    </a:cubicBezTo>
                    <a:cubicBezTo>
                      <a:pt x="232" y="80"/>
                      <a:pt x="256" y="32"/>
                      <a:pt x="240" y="16"/>
                    </a:cubicBezTo>
                    <a:cubicBezTo>
                      <a:pt x="224" y="0"/>
                      <a:pt x="128" y="0"/>
                      <a:pt x="96" y="16"/>
                    </a:cubicBezTo>
                    <a:cubicBezTo>
                      <a:pt x="64" y="32"/>
                      <a:pt x="48" y="96"/>
                      <a:pt x="48" y="112"/>
                    </a:cubicBezTo>
                    <a:cubicBezTo>
                      <a:pt x="48" y="128"/>
                      <a:pt x="72" y="120"/>
                      <a:pt x="96" y="112"/>
                    </a:cubicBez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288" y="1104"/>
              <a:ext cx="144" cy="480"/>
            </a:xfrm>
            <a:prstGeom prst="line">
              <a:avLst/>
            </a:prstGeom>
            <a:noFill/>
            <a:ln w="317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H="1">
              <a:off x="624" y="2688"/>
              <a:ext cx="192" cy="14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 flipH="1">
              <a:off x="768" y="1968"/>
              <a:ext cx="96" cy="144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304800" y="260980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3" name="Text Box 20"/>
          <p:cNvSpPr txBox="1">
            <a:spLocks noChangeArrowheads="1"/>
          </p:cNvSpPr>
          <p:nvPr/>
        </p:nvSpPr>
        <p:spPr bwMode="auto">
          <a:xfrm>
            <a:off x="1447800" y="367660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4" name="Text Box 21"/>
          <p:cNvSpPr txBox="1">
            <a:spLocks noChangeArrowheads="1"/>
          </p:cNvSpPr>
          <p:nvPr/>
        </p:nvSpPr>
        <p:spPr bwMode="auto">
          <a:xfrm>
            <a:off x="1524000" y="390520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5" name="Text Box 22"/>
          <p:cNvSpPr txBox="1">
            <a:spLocks noChangeArrowheads="1"/>
          </p:cNvSpPr>
          <p:nvPr/>
        </p:nvSpPr>
        <p:spPr bwMode="auto">
          <a:xfrm>
            <a:off x="1219200" y="360040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6" name="Text Box 23"/>
          <p:cNvSpPr txBox="1">
            <a:spLocks noChangeArrowheads="1"/>
          </p:cNvSpPr>
          <p:nvPr/>
        </p:nvSpPr>
        <p:spPr bwMode="auto">
          <a:xfrm>
            <a:off x="1219200" y="405760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1143000" y="3829008"/>
            <a:ext cx="350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400">
                <a:solidFill>
                  <a:srgbClr val="009900"/>
                </a:solidFill>
                <a:sym typeface="Symbol" pitchFamily="18" charset="2"/>
              </a:rPr>
              <a:t></a:t>
            </a:r>
            <a:endParaRPr lang="en-GB" sz="2400">
              <a:solidFill>
                <a:srgbClr val="009900"/>
              </a:solidFill>
            </a:endParaRPr>
          </a:p>
        </p:txBody>
      </p:sp>
      <p:sp>
        <p:nvSpPr>
          <p:cNvPr id="68" name="Line 25"/>
          <p:cNvSpPr>
            <a:spLocks noChangeShapeType="1"/>
          </p:cNvSpPr>
          <p:nvPr/>
        </p:nvSpPr>
        <p:spPr bwMode="auto">
          <a:xfrm>
            <a:off x="1524000" y="4133808"/>
            <a:ext cx="6477000" cy="301625"/>
          </a:xfrm>
          <a:prstGeom prst="line">
            <a:avLst/>
          </a:prstGeom>
          <a:noFill/>
          <a:ln w="28575">
            <a:solidFill>
              <a:srgbClr val="FF0000"/>
            </a:solidFill>
            <a:prstDash val="lg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9" name="Text Box 26"/>
          <p:cNvSpPr txBox="1">
            <a:spLocks noChangeArrowheads="1"/>
          </p:cNvSpPr>
          <p:nvPr/>
        </p:nvSpPr>
        <p:spPr bwMode="auto">
          <a:xfrm>
            <a:off x="1058863" y="2533608"/>
            <a:ext cx="7328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 Box 27"/>
          <p:cNvSpPr txBox="1">
            <a:spLocks noChangeArrowheads="1"/>
          </p:cNvSpPr>
          <p:nvPr/>
        </p:nvSpPr>
        <p:spPr bwMode="auto">
          <a:xfrm>
            <a:off x="7324725" y="3981408"/>
            <a:ext cx="1057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66CCFF"/>
                </a:solidFill>
              </a:rPr>
              <a:t>Detector</a:t>
            </a:r>
            <a:endParaRPr lang="en-GB" sz="2000" b="0">
              <a:solidFill>
                <a:srgbClr val="66CCFF"/>
              </a:solidFill>
            </a:endParaRPr>
          </a:p>
        </p:txBody>
      </p:sp>
      <p:sp>
        <p:nvSpPr>
          <p:cNvPr id="73" name="Text Box 30"/>
          <p:cNvSpPr txBox="1">
            <a:spLocks noChangeArrowheads="1"/>
          </p:cNvSpPr>
          <p:nvPr/>
        </p:nvSpPr>
        <p:spPr bwMode="auto">
          <a:xfrm>
            <a:off x="1293392" y="1328702"/>
            <a:ext cx="60933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N</a:t>
            </a:r>
            <a:r>
              <a:rPr lang="en-US" sz="2400" b="0" dirty="0" smtClean="0"/>
              <a:t>eutrino </a:t>
            </a:r>
            <a:r>
              <a:rPr lang="en-US" sz="2400" b="0" dirty="0"/>
              <a:t>detection from </a:t>
            </a:r>
            <a:r>
              <a:rPr lang="en-US" sz="2400" b="0" dirty="0" smtClean="0"/>
              <a:t>annihilations </a:t>
            </a:r>
            <a:r>
              <a:rPr lang="en-US" sz="2400" b="0" dirty="0"/>
              <a:t>in </a:t>
            </a:r>
            <a:r>
              <a:rPr lang="en-US" sz="2400" dirty="0" smtClean="0"/>
              <a:t>S</a:t>
            </a:r>
            <a:r>
              <a:rPr lang="en-US" sz="2400" b="0" dirty="0" smtClean="0"/>
              <a:t>un</a:t>
            </a:r>
          </a:p>
          <a:p>
            <a:pPr algn="ctr"/>
            <a:r>
              <a:rPr lang="en-US" sz="2400" dirty="0" smtClean="0"/>
              <a:t>(also in Galactic Centre and Earth Core)</a:t>
            </a:r>
            <a:endParaRPr lang="en-GB" sz="2400" b="0" dirty="0"/>
          </a:p>
        </p:txBody>
      </p:sp>
      <p:sp>
        <p:nvSpPr>
          <p:cNvPr id="74" name="Line 31"/>
          <p:cNvSpPr>
            <a:spLocks noChangeShapeType="1"/>
          </p:cNvSpPr>
          <p:nvPr/>
        </p:nvSpPr>
        <p:spPr bwMode="auto">
          <a:xfrm>
            <a:off x="1371600" y="4210008"/>
            <a:ext cx="1752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5" name="Line 32"/>
          <p:cNvSpPr>
            <a:spLocks noChangeShapeType="1"/>
          </p:cNvSpPr>
          <p:nvPr/>
        </p:nvSpPr>
        <p:spPr bwMode="auto">
          <a:xfrm>
            <a:off x="1676400" y="4057608"/>
            <a:ext cx="4114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6" name="Rectangle 33"/>
          <p:cNvSpPr>
            <a:spLocks noChangeArrowheads="1"/>
          </p:cNvSpPr>
          <p:nvPr/>
        </p:nvSpPr>
        <p:spPr bwMode="auto">
          <a:xfrm>
            <a:off x="3124200" y="5200608"/>
            <a:ext cx="2667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77" name="Group 34"/>
          <p:cNvGrpSpPr>
            <a:grpSpLocks/>
          </p:cNvGrpSpPr>
          <p:nvPr/>
        </p:nvGrpSpPr>
        <p:grpSpPr bwMode="auto">
          <a:xfrm>
            <a:off x="3184525" y="5276808"/>
            <a:ext cx="2606675" cy="838200"/>
            <a:chOff x="1392" y="3600"/>
            <a:chExt cx="1642" cy="528"/>
          </a:xfrm>
        </p:grpSpPr>
        <p:sp>
          <p:nvSpPr>
            <p:cNvPr id="78" name="Rectangle 35"/>
            <p:cNvSpPr>
              <a:spLocks noChangeArrowheads="1"/>
            </p:cNvSpPr>
            <p:nvPr/>
          </p:nvSpPr>
          <p:spPr bwMode="auto">
            <a:xfrm>
              <a:off x="2489" y="3855"/>
              <a:ext cx="18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altLang="en-GB" sz="2400">
                  <a:solidFill>
                    <a:srgbClr val="000000"/>
                  </a:solidFill>
                  <a:latin typeface="Symbol" pitchFamily="18" charset="2"/>
                </a:rPr>
                <a:t>®</a:t>
              </a:r>
              <a:endParaRPr lang="en-GB" altLang="en-GB" sz="2400">
                <a:latin typeface="Gadget" charset="0"/>
              </a:endParaRPr>
            </a:p>
          </p:txBody>
        </p:sp>
        <p:sp>
          <p:nvSpPr>
            <p:cNvPr id="79" name="Rectangle 36"/>
            <p:cNvSpPr>
              <a:spLocks noChangeArrowheads="1"/>
            </p:cNvSpPr>
            <p:nvPr/>
          </p:nvSpPr>
          <p:spPr bwMode="auto">
            <a:xfrm>
              <a:off x="2085" y="3866"/>
              <a:ext cx="37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altLang="en-GB" sz="2400" i="1">
                  <a:solidFill>
                    <a:srgbClr val="000000"/>
                  </a:solidFill>
                </a:rPr>
                <a:t>W,  f</a:t>
              </a:r>
              <a:endParaRPr lang="en-GB" altLang="en-GB" sz="2400">
                <a:latin typeface="Gadget" charset="0"/>
              </a:endParaRPr>
            </a:p>
          </p:txBody>
        </p:sp>
        <p:sp>
          <p:nvSpPr>
            <p:cNvPr id="80" name="Text Box 37"/>
            <p:cNvSpPr txBox="1">
              <a:spLocks noChangeArrowheads="1"/>
            </p:cNvSpPr>
            <p:nvPr/>
          </p:nvSpPr>
          <p:spPr bwMode="auto">
            <a:xfrm>
              <a:off x="2679" y="3840"/>
              <a:ext cx="3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solidFill>
                    <a:srgbClr val="FF0000"/>
                  </a:solidFill>
                  <a:sym typeface="Symbol" pitchFamily="18" charset="2"/>
                </a:rPr>
                <a:t></a:t>
              </a:r>
              <a:r>
                <a:rPr lang="en-GB" sz="2400">
                  <a:sym typeface="Symbol" pitchFamily="18" charset="2"/>
                </a:rPr>
                <a:t>X</a:t>
              </a:r>
              <a:endParaRPr lang="en-GB" sz="2400"/>
            </a:p>
          </p:txBody>
        </p:sp>
        <p:sp>
          <p:nvSpPr>
            <p:cNvPr id="81" name="Rectangle 38"/>
            <p:cNvSpPr>
              <a:spLocks noChangeArrowheads="1"/>
            </p:cNvSpPr>
            <p:nvPr/>
          </p:nvSpPr>
          <p:spPr bwMode="auto">
            <a:xfrm>
              <a:off x="1392" y="3600"/>
              <a:ext cx="1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altLang="en-GB" sz="2400" i="1">
                  <a:solidFill>
                    <a:srgbClr val="009900"/>
                  </a:solidFill>
                  <a:latin typeface="Symbol" pitchFamily="18" charset="2"/>
                </a:rPr>
                <a:t>c</a:t>
              </a:r>
              <a:endParaRPr lang="en-GB" altLang="en-GB" sz="2400">
                <a:solidFill>
                  <a:srgbClr val="009900"/>
                </a:solidFill>
                <a:latin typeface="Gadget" charset="0"/>
              </a:endParaRPr>
            </a:p>
          </p:txBody>
        </p:sp>
        <p:sp>
          <p:nvSpPr>
            <p:cNvPr id="82" name="Rectangle 39"/>
            <p:cNvSpPr>
              <a:spLocks noChangeArrowheads="1"/>
            </p:cNvSpPr>
            <p:nvPr/>
          </p:nvSpPr>
          <p:spPr bwMode="auto">
            <a:xfrm>
              <a:off x="1573" y="3600"/>
              <a:ext cx="105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altLang="en-GB" sz="2400" i="1">
                  <a:solidFill>
                    <a:srgbClr val="009900"/>
                  </a:solidFill>
                  <a:latin typeface="Symbol" pitchFamily="18" charset="2"/>
                </a:rPr>
                <a:t>c</a:t>
              </a:r>
              <a:endParaRPr lang="en-GB" altLang="en-GB" sz="2400">
                <a:solidFill>
                  <a:srgbClr val="009900"/>
                </a:solidFill>
                <a:latin typeface="Gadget" charset="0"/>
              </a:endParaRPr>
            </a:p>
          </p:txBody>
        </p:sp>
        <p:sp>
          <p:nvSpPr>
            <p:cNvPr id="83" name="Rectangle 40"/>
            <p:cNvSpPr>
              <a:spLocks noChangeArrowheads="1"/>
            </p:cNvSpPr>
            <p:nvPr/>
          </p:nvSpPr>
          <p:spPr bwMode="auto">
            <a:xfrm>
              <a:off x="1770" y="3616"/>
              <a:ext cx="18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GB" altLang="en-GB" sz="2400">
                  <a:solidFill>
                    <a:srgbClr val="000000"/>
                  </a:solidFill>
                  <a:latin typeface="Symbol" pitchFamily="18" charset="2"/>
                </a:rPr>
                <a:t>®</a:t>
              </a:r>
              <a:endParaRPr lang="en-GB" altLang="en-GB" sz="2400">
                <a:latin typeface="Gadget" charset="0"/>
              </a:endParaRPr>
            </a:p>
          </p:txBody>
        </p:sp>
        <p:sp>
          <p:nvSpPr>
            <p:cNvPr id="84" name="Rectangle 41"/>
            <p:cNvSpPr>
              <a:spLocks noChangeArrowheads="1"/>
            </p:cNvSpPr>
            <p:nvPr/>
          </p:nvSpPr>
          <p:spPr bwMode="auto">
            <a:xfrm>
              <a:off x="2062" y="3635"/>
              <a:ext cx="68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GB" altLang="en-GB" sz="2400" i="1">
                  <a:solidFill>
                    <a:srgbClr val="000000"/>
                  </a:solidFill>
                </a:rPr>
                <a:t>WW,  ff</a:t>
              </a:r>
              <a:endParaRPr lang="en-GB" altLang="en-GB" sz="2400">
                <a:latin typeface="Gadget" charset="0"/>
              </a:endParaRPr>
            </a:p>
          </p:txBody>
        </p:sp>
      </p:grpSp>
      <p:sp>
        <p:nvSpPr>
          <p:cNvPr id="85" name="Text Box 42"/>
          <p:cNvSpPr txBox="1">
            <a:spLocks noChangeArrowheads="1"/>
          </p:cNvSpPr>
          <p:nvPr/>
        </p:nvSpPr>
        <p:spPr bwMode="auto">
          <a:xfrm>
            <a:off x="312738" y="5353008"/>
            <a:ext cx="22018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28675">
              <a:buClr>
                <a:srgbClr val="000000"/>
              </a:buClr>
              <a:buSzPct val="45000"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GB" sz="1800" b="0">
                <a:solidFill>
                  <a:srgbClr val="009900"/>
                </a:solidFill>
              </a:rPr>
              <a:t> WIMP looses energy</a:t>
            </a:r>
            <a:endParaRPr lang="en-US" sz="1800" b="0">
              <a:solidFill>
                <a:srgbClr val="009900"/>
              </a:solidFill>
            </a:endParaRPr>
          </a:p>
          <a:p>
            <a:pPr algn="ctr" defTabSz="828675">
              <a:buClr>
                <a:srgbClr val="000000"/>
              </a:buClr>
              <a:buSzPct val="45000"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GB" sz="1800" b="0">
                <a:solidFill>
                  <a:srgbClr val="009900"/>
                </a:solidFill>
              </a:rPr>
              <a:t> by elastic </a:t>
            </a:r>
            <a:r>
              <a:rPr lang="en-US" sz="1800" b="0">
                <a:solidFill>
                  <a:srgbClr val="009900"/>
                </a:solidFill>
              </a:rPr>
              <a:t>collisions</a:t>
            </a:r>
            <a:r>
              <a:rPr lang="en-GB" sz="1800" b="0">
                <a:solidFill>
                  <a:srgbClr val="009900"/>
                </a:solidFill>
              </a:rPr>
              <a:t>  </a:t>
            </a:r>
            <a:endParaRPr lang="en-US" sz="1800" b="0">
              <a:solidFill>
                <a:srgbClr val="009900"/>
              </a:solidFill>
            </a:endParaRPr>
          </a:p>
          <a:p>
            <a:pPr algn="ctr" defTabSz="828675">
              <a:buClr>
                <a:srgbClr val="000000"/>
              </a:buClr>
              <a:buSzPct val="45000"/>
              <a:buFont typeface="StarBat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US" sz="1800" b="0">
                <a:solidFill>
                  <a:srgbClr val="009900"/>
                </a:solidFill>
              </a:rPr>
              <a:t>when</a:t>
            </a:r>
            <a:r>
              <a:rPr lang="en-GB" sz="1800" b="0">
                <a:solidFill>
                  <a:srgbClr val="009900"/>
                </a:solidFill>
              </a:rPr>
              <a:t> </a:t>
            </a:r>
            <a:r>
              <a:rPr lang="en-GB" sz="1800" b="0" i="1">
                <a:solidFill>
                  <a:srgbClr val="009900"/>
                </a:solidFill>
              </a:rPr>
              <a:t>v</a:t>
            </a:r>
            <a:r>
              <a:rPr lang="en-GB" sz="1800" b="0">
                <a:solidFill>
                  <a:srgbClr val="009900"/>
                </a:solidFill>
              </a:rPr>
              <a:t> &lt; </a:t>
            </a:r>
            <a:r>
              <a:rPr lang="en-GB" sz="1800" b="0" i="1">
                <a:solidFill>
                  <a:srgbClr val="009900"/>
                </a:solidFill>
              </a:rPr>
              <a:t>v</a:t>
            </a:r>
            <a:r>
              <a:rPr lang="en-GB" sz="1800" b="0" i="1" baseline="-33000">
                <a:solidFill>
                  <a:srgbClr val="009900"/>
                </a:solidFill>
              </a:rPr>
              <a:t>escape</a:t>
            </a:r>
            <a:r>
              <a:rPr lang="en-GB" sz="1800" b="0">
                <a:solidFill>
                  <a:srgbClr val="009900"/>
                </a:solidFill>
              </a:rPr>
              <a:t>capture</a:t>
            </a:r>
            <a:r>
              <a:rPr lang="en-US" sz="1800" b="0">
                <a:solidFill>
                  <a:srgbClr val="009900"/>
                </a:solidFill>
              </a:rPr>
              <a:t>d</a:t>
            </a:r>
            <a:endParaRPr lang="en-GB" sz="1800" b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Content : part 1 </a:t>
            </a:r>
            <a:endParaRPr lang="en-US" sz="3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graphicFrame>
        <p:nvGraphicFramePr>
          <p:cNvPr id="12" name="Diagram 11"/>
          <p:cNvGraphicFramePr/>
          <p:nvPr/>
        </p:nvGraphicFramePr>
        <p:xfrm>
          <a:off x="1428728" y="1428736"/>
          <a:ext cx="6143668" cy="4786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</a:t>
            </a:r>
            <a:r>
              <a:rPr lang="en-US" dirty="0" smtClean="0">
                <a:sym typeface="Symbol"/>
              </a:rPr>
              <a:t></a:t>
            </a:r>
            <a:r>
              <a:rPr lang="en-US" dirty="0" smtClean="0"/>
              <a:t> Astronomy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9" name="Diagram 8"/>
          <p:cNvGraphicFramePr/>
          <p:nvPr/>
        </p:nvGraphicFramePr>
        <p:xfrm>
          <a:off x="613882" y="1214422"/>
          <a:ext cx="7780338" cy="251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/>
          <p:cNvGraphicFramePr/>
          <p:nvPr/>
        </p:nvGraphicFramePr>
        <p:xfrm>
          <a:off x="585986" y="3857628"/>
          <a:ext cx="7780338" cy="251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642910" y="2143116"/>
          <a:ext cx="7780338" cy="2513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3" grpId="0">
        <p:bldAsOne/>
      </p:bldGraphic>
      <p:bldGraphic spid="8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Surprises are likely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61C21-763A-41A7-88A7-D6164F1ACA9A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857224" y="1500174"/>
          <a:ext cx="6769100" cy="4238625"/>
        </p:xfrm>
        <a:graphic>
          <a:graphicData uri="http://schemas.openxmlformats.org/presentationml/2006/ole">
            <p:oleObj spid="_x0000_s47106" name="Document" r:id="rId3" imgW="7995960" imgH="5114880" progId="Word.Document.8">
              <p:embed/>
            </p:oleObj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85786" y="1214422"/>
            <a:ext cx="7215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/>
              <a:t>  New astronomic instruments often give unexpected results</a:t>
            </a:r>
            <a:r>
              <a:rPr lang="en-US" sz="2000" dirty="0" smtClean="0"/>
              <a:t>:    </a:t>
            </a:r>
            <a:endParaRPr lang="en-US" sz="20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500958" y="5335801"/>
            <a:ext cx="1407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/>
              <a:t>(after </a:t>
            </a:r>
            <a:r>
              <a:rPr lang="en-US" sz="1400" dirty="0" err="1"/>
              <a:t>F.Halzen</a:t>
            </a:r>
            <a:r>
              <a:rPr lang="en-US" sz="1400" dirty="0"/>
              <a:t>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1438" y="5730662"/>
            <a:ext cx="88582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sz="1900" b="1" dirty="0">
                <a:solidFill>
                  <a:srgbClr val="CC0066"/>
                </a:solidFill>
              </a:rPr>
              <a:t>Neutrinos Telescopes are a completely </a:t>
            </a:r>
            <a:r>
              <a:rPr lang="en-US" sz="1900" b="1" dirty="0" smtClean="0">
                <a:solidFill>
                  <a:srgbClr val="CC0066"/>
                </a:solidFill>
              </a:rPr>
              <a:t>novel </a:t>
            </a:r>
            <a:r>
              <a:rPr lang="en-US" sz="1900" b="1" dirty="0">
                <a:solidFill>
                  <a:srgbClr val="CC0066"/>
                </a:solidFill>
              </a:rPr>
              <a:t>way to explore the </a:t>
            </a:r>
            <a:r>
              <a:rPr lang="en-US" sz="1900" b="1" dirty="0" smtClean="0">
                <a:solidFill>
                  <a:srgbClr val="CC0066"/>
                </a:solidFill>
              </a:rPr>
              <a:t>universe </a:t>
            </a:r>
            <a:endParaRPr lang="en-US" sz="1900" b="1" dirty="0">
              <a:solidFill>
                <a:srgbClr val="CC0066"/>
              </a:solidFill>
            </a:endParaRPr>
          </a:p>
          <a:p>
            <a:pPr algn="ctr"/>
            <a:r>
              <a:rPr lang="en-US" sz="1900" b="1" dirty="0">
                <a:solidFill>
                  <a:srgbClr val="CC0066"/>
                </a:solidFill>
              </a:rPr>
              <a:t>Can expect something new and dramatic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spectrum at Earth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16" descr="flux_neutrino_ener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227544"/>
            <a:ext cx="6464548" cy="5201852"/>
          </a:xfrm>
          <a:prstGeom prst="rect">
            <a:avLst/>
          </a:prstGeom>
          <a:noFill/>
        </p:spPr>
      </p:pic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3759059" y="1316795"/>
            <a:ext cx="1384445" cy="4493544"/>
            <a:chOff x="2880" y="731"/>
            <a:chExt cx="862" cy="3153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880" y="731"/>
              <a:ext cx="862" cy="3153"/>
            </a:xfrm>
            <a:prstGeom prst="rect">
              <a:avLst/>
            </a:prstGeom>
            <a:solidFill>
              <a:srgbClr val="66CCFF">
                <a:alpha val="52156"/>
              </a:srgb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971" y="890"/>
              <a:ext cx="564" cy="40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800" b="0" dirty="0">
                  <a:solidFill>
                    <a:schemeClr val="bg1"/>
                  </a:solidFill>
                </a:rPr>
                <a:t>under-</a:t>
              </a:r>
            </a:p>
            <a:p>
              <a:r>
                <a:rPr lang="de-DE" sz="1800" b="0" dirty="0">
                  <a:solidFill>
                    <a:schemeClr val="bg1"/>
                  </a:solidFill>
                </a:rPr>
                <a:t>ground</a:t>
              </a:r>
              <a:endParaRPr lang="en-GB" sz="18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4995267" y="1285860"/>
            <a:ext cx="1505559" cy="4524898"/>
            <a:chOff x="3651" y="709"/>
            <a:chExt cx="916" cy="3175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3651" y="709"/>
              <a:ext cx="907" cy="3175"/>
            </a:xfrm>
            <a:prstGeom prst="rect">
              <a:avLst/>
            </a:prstGeom>
            <a:solidFill>
              <a:srgbClr val="FF6699">
                <a:alpha val="52156"/>
              </a:srgb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651" y="890"/>
              <a:ext cx="916" cy="5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800" b="0">
                  <a:solidFill>
                    <a:schemeClr val="bg1"/>
                  </a:solidFill>
                </a:rPr>
                <a:t>optical:</a:t>
              </a:r>
            </a:p>
            <a:p>
              <a:r>
                <a:rPr lang="de-DE" sz="1800" b="0">
                  <a:solidFill>
                    <a:schemeClr val="bg1"/>
                  </a:solidFill>
                </a:rPr>
                <a:t>- deep water</a:t>
              </a:r>
            </a:p>
            <a:p>
              <a:r>
                <a:rPr lang="de-DE" sz="1800" b="0">
                  <a:solidFill>
                    <a:schemeClr val="bg1"/>
                  </a:solidFill>
                </a:rPr>
                <a:t>- deep ice</a:t>
              </a:r>
              <a:endParaRPr lang="en-GB" sz="1800" b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6333756" y="1316795"/>
            <a:ext cx="1390165" cy="4493544"/>
            <a:chOff x="4481" y="731"/>
            <a:chExt cx="1008" cy="3153"/>
          </a:xfrm>
        </p:grpSpPr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481" y="731"/>
              <a:ext cx="982" cy="3153"/>
            </a:xfrm>
            <a:prstGeom prst="rect">
              <a:avLst/>
            </a:prstGeom>
            <a:solidFill>
              <a:srgbClr val="66FF33">
                <a:alpha val="52156"/>
              </a:srgbClr>
            </a:solidFill>
            <a:ln w="317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4549" y="890"/>
              <a:ext cx="940" cy="57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Char char="-"/>
              </a:pPr>
              <a:r>
                <a:rPr lang="de-DE" sz="1800" b="0">
                  <a:solidFill>
                    <a:schemeClr val="bg1"/>
                  </a:solidFill>
                </a:rPr>
                <a:t> air showers</a:t>
              </a:r>
            </a:p>
            <a:p>
              <a:pPr>
                <a:buFontTx/>
                <a:buChar char="-"/>
              </a:pPr>
              <a:r>
                <a:rPr lang="de-DE" sz="1800" b="0">
                  <a:solidFill>
                    <a:schemeClr val="bg1"/>
                  </a:solidFill>
                </a:rPr>
                <a:t> radio</a:t>
              </a:r>
            </a:p>
            <a:p>
              <a:pPr>
                <a:buFontTx/>
                <a:buChar char="-"/>
              </a:pPr>
              <a:r>
                <a:rPr lang="de-DE" sz="1800" b="0">
                  <a:solidFill>
                    <a:schemeClr val="bg1"/>
                  </a:solidFill>
                </a:rPr>
                <a:t> acoustics</a:t>
              </a:r>
              <a:endParaRPr lang="en-GB" sz="1800" b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Supernova 1987a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2438" y="1171596"/>
            <a:ext cx="75905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 dirty="0">
                <a:latin typeface="Arial" pitchFamily="34" charset="0"/>
              </a:rPr>
              <a:t>       Most distance source of neutrinos so far observed</a:t>
            </a:r>
          </a:p>
          <a:p>
            <a:pPr algn="ctr" eaLnBrk="0" hangingPunct="0"/>
            <a:r>
              <a:rPr lang="en-GB" sz="2400" dirty="0">
                <a:latin typeface="Arial" pitchFamily="34" charset="0"/>
              </a:rPr>
              <a:t>L = 50 </a:t>
            </a:r>
            <a:r>
              <a:rPr lang="en-GB" sz="2400" dirty="0" err="1">
                <a:latin typeface="Arial" pitchFamily="34" charset="0"/>
              </a:rPr>
              <a:t>kpc</a:t>
            </a:r>
            <a:r>
              <a:rPr lang="en-GB" sz="2400" dirty="0">
                <a:latin typeface="Arial" pitchFamily="34" charset="0"/>
              </a:rPr>
              <a:t> (150</a:t>
            </a:r>
            <a:r>
              <a:rPr lang="en-GB" sz="2400" dirty="0">
                <a:latin typeface="Arial" pitchFamily="34" charset="0"/>
                <a:cs typeface="Times New Roman" pitchFamily="18" charset="0"/>
              </a:rPr>
              <a:t> light years</a:t>
            </a:r>
            <a:r>
              <a:rPr lang="en-GB" sz="2400" dirty="0">
                <a:latin typeface="Arial" pitchFamily="34" charset="0"/>
              </a:rPr>
              <a:t>)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92725" y="2526565"/>
            <a:ext cx="350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hlink"/>
                </a:solidFill>
                <a:latin typeface="Times New Roman" pitchFamily="18" charset="0"/>
              </a:rPr>
              <a:t>p  </a:t>
            </a:r>
            <a:r>
              <a:rPr lang="en-US" sz="2400" dirty="0">
                <a:solidFill>
                  <a:schemeClr val="hlink"/>
                </a:solidFill>
                <a:latin typeface="Symbol" pitchFamily="18" charset="2"/>
                <a:sym typeface="Symbol" pitchFamily="18" charset="2"/>
              </a:rPr>
              <a:t>+</a:t>
            </a:r>
            <a:r>
              <a:rPr lang="en-US" sz="2400" dirty="0">
                <a:solidFill>
                  <a:schemeClr val="hlink"/>
                </a:solidFill>
                <a:latin typeface="Times New Roman" pitchFamily="18" charset="0"/>
              </a:rPr>
              <a:t>  e</a:t>
            </a:r>
            <a:r>
              <a:rPr lang="en-US" sz="2400" baseline="30000" dirty="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</a:t>
            </a:r>
            <a:r>
              <a:rPr lang="en-US" sz="2400" dirty="0">
                <a:solidFill>
                  <a:schemeClr val="hlink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 dirty="0">
                <a:solidFill>
                  <a:schemeClr val="hlink"/>
                </a:solidFill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n</a:t>
            </a:r>
            <a:r>
              <a:rPr lang="en-US" sz="2400" dirty="0">
                <a:solidFill>
                  <a:schemeClr val="hlink"/>
                </a:solidFill>
                <a:latin typeface="Symbol" pitchFamily="18" charset="2"/>
                <a:sym typeface="Symbol" pitchFamily="18" charset="2"/>
              </a:rPr>
              <a:t> + </a:t>
            </a:r>
            <a:r>
              <a:rPr lang="en-US" sz="2400" b="1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e</a:t>
            </a:r>
          </a:p>
          <a:p>
            <a:pPr eaLnBrk="0" hangingPunct="0"/>
            <a:r>
              <a:rPr lang="en-US" sz="24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e</a:t>
            </a:r>
            <a:r>
              <a:rPr lang="en-US" sz="2400" baseline="300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+ </a:t>
            </a:r>
            <a:r>
              <a:rPr lang="en-US" sz="2400" dirty="0">
                <a:solidFill>
                  <a:schemeClr val="hlink"/>
                </a:solidFill>
                <a:latin typeface="Symbol" pitchFamily="18" charset="2"/>
                <a:sym typeface="Symbol" pitchFamily="18" charset="2"/>
              </a:rPr>
              <a:t>+</a:t>
            </a:r>
            <a:r>
              <a:rPr lang="en-US" sz="2400" baseline="300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 </a:t>
            </a:r>
            <a:r>
              <a:rPr lang="en-US" sz="2400" dirty="0">
                <a:solidFill>
                  <a:schemeClr val="hlink"/>
                </a:solidFill>
                <a:latin typeface="Times New Roman" pitchFamily="18" charset="0"/>
              </a:rPr>
              <a:t> e</a:t>
            </a:r>
            <a:r>
              <a:rPr lang="en-US" sz="2400" baseline="30000" dirty="0">
                <a:solidFill>
                  <a:schemeClr val="hlink"/>
                </a:solidFill>
                <a:latin typeface="Times New Roman" pitchFamily="18" charset="0"/>
                <a:sym typeface="Symbol" pitchFamily="18" charset="2"/>
              </a:rPr>
              <a:t></a:t>
            </a:r>
            <a:r>
              <a:rPr lang="en-US" sz="2400" dirty="0">
                <a:solidFill>
                  <a:schemeClr val="hlink"/>
                </a:solidFill>
                <a:latin typeface="Arial Rounded MT Bold" pitchFamily="34" charset="0"/>
                <a:sym typeface="Arial Rounded MT Bold" pitchFamily="34" charset="0"/>
              </a:rPr>
              <a:t> </a:t>
            </a:r>
            <a:r>
              <a:rPr lang="en-US" sz="2400" dirty="0">
                <a:solidFill>
                  <a:schemeClr val="hlink"/>
                </a:solidFill>
                <a:latin typeface="Arial Rounded MT Bold" pitchFamily="34" charset="0"/>
                <a:sym typeface="Symbol" pitchFamily="18" charset="2"/>
              </a:rPr>
              <a:t> </a:t>
            </a:r>
            <a:r>
              <a:rPr lang="en-US" sz="2400" b="1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e 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+ </a:t>
            </a:r>
            <a:r>
              <a:rPr lang="en-US" sz="2400" b="1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e, </a:t>
            </a:r>
            <a:r>
              <a:rPr lang="en-US" sz="2400" b="1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, </a:t>
            </a:r>
            <a:r>
              <a:rPr lang="en-US" sz="2400" b="1" baseline="-25000" dirty="0">
                <a:solidFill>
                  <a:schemeClr val="hlink"/>
                </a:solidFill>
                <a:latin typeface="Times New Roman" pitchFamily="18" charset="0"/>
                <a:sym typeface="Arial Rounded MT Bold" pitchFamily="34" charset="0"/>
              </a:rPr>
              <a:t> </a:t>
            </a:r>
            <a:r>
              <a:rPr lang="en-US" sz="2400" b="1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m </a:t>
            </a:r>
            <a:r>
              <a:rPr lang="en-US" sz="2400" dirty="0">
                <a:solidFill>
                  <a:schemeClr val="hlink"/>
                </a:solidFill>
                <a:latin typeface="Symbol" pitchFamily="18" charset="2"/>
                <a:sym typeface="Symbol" pitchFamily="18" charset="2"/>
              </a:rPr>
              <a:t>+</a:t>
            </a:r>
            <a:r>
              <a:rPr lang="en-US" sz="2400" b="1" baseline="-25000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 </a:t>
            </a:r>
            <a:r>
              <a:rPr lang="en-US" sz="2400" b="1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n</a:t>
            </a:r>
            <a:r>
              <a:rPr lang="en-US" sz="2400" b="1" baseline="-25000" dirty="0">
                <a:solidFill>
                  <a:schemeClr val="hlink"/>
                </a:solidFill>
                <a:latin typeface="Symbol" pitchFamily="18" charset="2"/>
                <a:sym typeface="Arial Rounded MT Bold" pitchFamily="34" charset="0"/>
              </a:rPr>
              <a:t>m 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3" y="2986109"/>
            <a:ext cx="44704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99738" y="2571744"/>
            <a:ext cx="1800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</a:rPr>
              <a:t>24 hours before</a:t>
            </a:r>
            <a:endParaRPr lang="en-GB" sz="1600" dirty="0">
              <a:latin typeface="Arial" pitchFamily="34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500298" y="2571744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Arial" pitchFamily="34" charset="0"/>
              </a:rPr>
              <a:t>4 hours </a:t>
            </a:r>
            <a:r>
              <a:rPr lang="en-GB" dirty="0" smtClean="0">
                <a:latin typeface="Arial" pitchFamily="34" charset="0"/>
              </a:rPr>
              <a:t>after </a:t>
            </a:r>
            <a:endParaRPr lang="en-GB" dirty="0">
              <a:latin typeface="Arial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64163" y="2185982"/>
            <a:ext cx="2863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dirty="0" smtClean="0">
                <a:solidFill>
                  <a:schemeClr val="hlink"/>
                </a:solidFill>
                <a:latin typeface="Arial" pitchFamily="34" charset="0"/>
              </a:rPr>
              <a:t>neutrinos observed </a:t>
            </a:r>
            <a:endParaRPr lang="en-GB" sz="2400" dirty="0">
              <a:solidFill>
                <a:schemeClr val="hlink"/>
              </a:solidFill>
              <a:latin typeface="Arial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643438" y="3187721"/>
            <a:ext cx="4357687" cy="324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3" name="Picture 13" descr="19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70296"/>
            <a:ext cx="3995738" cy="2830513"/>
          </a:xfrm>
          <a:prstGeom prst="rect">
            <a:avLst/>
          </a:prstGeom>
          <a:noFill/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858017" y="6072206"/>
            <a:ext cx="1271572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fr-FR" sz="1400" dirty="0">
                <a:solidFill>
                  <a:srgbClr val="000000"/>
                </a:solidFill>
                <a:latin typeface="Arial" pitchFamily="34" charset="0"/>
              </a:rPr>
              <a:t> time (sec)  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 rot="-5348066">
            <a:off x="4466431" y="4520428"/>
            <a:ext cx="804863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fr-FR" sz="1400">
                <a:solidFill>
                  <a:srgbClr val="000000"/>
                </a:solidFill>
                <a:latin typeface="Arial" pitchFamily="34" charset="0"/>
              </a:rPr>
              <a:t> events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 smtClean="0"/>
              <a:t>SuperNova</a:t>
            </a:r>
            <a:r>
              <a:rPr lang="en-GB" sz="3200" dirty="0" smtClean="0"/>
              <a:t> Remnant of SN1987a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85860"/>
            <a:ext cx="3937550" cy="45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2727" y="1285860"/>
            <a:ext cx="342684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28662" y="6000768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Complex system of optical rings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Underground experiments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4" descr="sk_build01"/>
          <p:cNvPicPr>
            <a:picLocks noChangeAspect="1" noChangeArrowheads="1"/>
          </p:cNvPicPr>
          <p:nvPr/>
        </p:nvPicPr>
        <p:blipFill>
          <a:blip r:embed="rId2"/>
          <a:srcRect l="10191" r="48785" b="9038"/>
          <a:stretch>
            <a:fillRect/>
          </a:stretch>
        </p:blipFill>
        <p:spPr bwMode="auto">
          <a:xfrm>
            <a:off x="5329238" y="2722574"/>
            <a:ext cx="2581275" cy="230663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7" name="Picture 5" descr="macro"/>
          <p:cNvPicPr>
            <a:picLocks noChangeAspect="1" noChangeArrowheads="1"/>
          </p:cNvPicPr>
          <p:nvPr/>
        </p:nvPicPr>
        <p:blipFill>
          <a:blip r:embed="rId3"/>
          <a:srcRect l="7603" t="17952" r="15868" b="16251"/>
          <a:stretch>
            <a:fillRect/>
          </a:stretch>
        </p:blipFill>
        <p:spPr bwMode="auto">
          <a:xfrm>
            <a:off x="1176338" y="2668599"/>
            <a:ext cx="3041650" cy="24034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116013" y="1933586"/>
            <a:ext cx="3267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000" dirty="0">
                <a:latin typeface="+mj-lt"/>
              </a:rPr>
              <a:t>MACRO </a:t>
            </a:r>
          </a:p>
          <a:p>
            <a:pPr algn="ctr" eaLnBrk="0" hangingPunct="0"/>
            <a:r>
              <a:rPr lang="en-GB" sz="2000" dirty="0">
                <a:latin typeface="+mj-lt"/>
              </a:rPr>
              <a:t>4 K tonnes iron in cavern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003800" y="1933586"/>
            <a:ext cx="33401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GB" sz="2000">
                <a:latin typeface="+mj-lt"/>
              </a:rPr>
              <a:t>SuperKamiokande </a:t>
            </a:r>
          </a:p>
          <a:p>
            <a:pPr algn="ctr" eaLnBrk="0" hangingPunct="0"/>
            <a:r>
              <a:rPr lang="en-GB" sz="2000">
                <a:latin typeface="+mj-lt"/>
              </a:rPr>
              <a:t>30 K tonnes water in cavern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Optical: Deep Water/Ice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0" y="3214686"/>
            <a:ext cx="3132138" cy="2349500"/>
            <a:chOff x="0" y="3571876"/>
            <a:chExt cx="3132138" cy="2349500"/>
          </a:xfrm>
        </p:grpSpPr>
        <p:pic>
          <p:nvPicPr>
            <p:cNvPr id="6" name="Picture 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571876"/>
              <a:ext cx="3132138" cy="2349500"/>
            </a:xfrm>
            <a:prstGeom prst="rect">
              <a:avLst/>
            </a:prstGeom>
            <a:noFill/>
          </p:spPr>
        </p:pic>
        <p:sp>
          <p:nvSpPr>
            <p:cNvPr id="7" name="Text Box 34"/>
            <p:cNvSpPr txBox="1">
              <a:spLocks noChangeArrowheads="1"/>
            </p:cNvSpPr>
            <p:nvPr/>
          </p:nvSpPr>
          <p:spPr bwMode="auto">
            <a:xfrm>
              <a:off x="395288" y="5516564"/>
              <a:ext cx="24860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AMANDA / ICECUBE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00694" y="3071810"/>
            <a:ext cx="3276600" cy="2457450"/>
            <a:chOff x="5500694" y="3429000"/>
            <a:chExt cx="3276600" cy="2457450"/>
          </a:xfrm>
        </p:grpSpPr>
        <p:pic>
          <p:nvPicPr>
            <p:cNvPr id="8" name="Picture 35" descr="vid1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00694" y="3429000"/>
              <a:ext cx="3276600" cy="2457450"/>
            </a:xfrm>
            <a:prstGeom prst="rect">
              <a:avLst/>
            </a:prstGeom>
            <a:noFill/>
          </p:spPr>
        </p:pic>
        <p:sp>
          <p:nvSpPr>
            <p:cNvPr id="9" name="Text Box 36"/>
            <p:cNvSpPr txBox="1">
              <a:spLocks noChangeArrowheads="1"/>
            </p:cNvSpPr>
            <p:nvPr/>
          </p:nvSpPr>
          <p:spPr bwMode="auto">
            <a:xfrm>
              <a:off x="6357950" y="5500702"/>
              <a:ext cx="18097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BAIKAL / GVD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43174" y="1374778"/>
            <a:ext cx="3311525" cy="2482850"/>
            <a:chOff x="2643174" y="1374778"/>
            <a:chExt cx="3311525" cy="2482850"/>
          </a:xfrm>
        </p:grpSpPr>
        <p:pic>
          <p:nvPicPr>
            <p:cNvPr id="10" name="Picture 37" descr="Photo 00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3174" y="1374778"/>
              <a:ext cx="3311525" cy="2482850"/>
            </a:xfrm>
            <a:prstGeom prst="rect">
              <a:avLst/>
            </a:prstGeom>
            <a:noFill/>
          </p:spPr>
        </p:pic>
        <p:sp>
          <p:nvSpPr>
            <p:cNvPr id="11" name="Text Box 38"/>
            <p:cNvSpPr txBox="1">
              <a:spLocks noChangeArrowheads="1"/>
            </p:cNvSpPr>
            <p:nvPr/>
          </p:nvSpPr>
          <p:spPr bwMode="auto">
            <a:xfrm>
              <a:off x="2713024" y="3113090"/>
              <a:ext cx="3192462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ANTARES /NEMO/NESTOR</a:t>
              </a:r>
            </a:p>
            <a:p>
              <a:pPr algn="ctr"/>
              <a:r>
                <a:rPr lang="en-US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KM3NeT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42910" y="5857892"/>
            <a:ext cx="7697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B050"/>
                </a:solidFill>
              </a:rPr>
              <a:t>These detectors are the subject of second presentation</a:t>
            </a:r>
            <a:endParaRPr lang="en-GB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Air Shower detection of </a:t>
            </a:r>
            <a:r>
              <a:rPr lang="en-GB" dirty="0" smtClean="0">
                <a:sym typeface="Symbol"/>
              </a:rPr>
              <a:t>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2" descr="photo_batiment_flu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143380"/>
            <a:ext cx="2954186" cy="1907217"/>
          </a:xfrm>
          <a:prstGeom prst="rect">
            <a:avLst/>
          </a:prstGeom>
          <a:noFill/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 flipH="1">
            <a:off x="2438400" y="2133600"/>
            <a:ext cx="228600" cy="31242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8" name="Picture 4" descr="det_mtn"/>
          <p:cNvPicPr>
            <a:picLocks noChangeAspect="1" noChangeArrowheads="1"/>
          </p:cNvPicPr>
          <p:nvPr/>
        </p:nvPicPr>
        <p:blipFill>
          <a:blip r:embed="rId4" cstate="print"/>
          <a:srcRect t="45455"/>
          <a:stretch>
            <a:fillRect/>
          </a:stretch>
        </p:blipFill>
        <p:spPr bwMode="auto">
          <a:xfrm>
            <a:off x="5000628" y="1714488"/>
            <a:ext cx="2965964" cy="1919713"/>
          </a:xfrm>
          <a:prstGeom prst="rect">
            <a:avLst/>
          </a:prstGeom>
          <a:noFill/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571604" y="1142984"/>
            <a:ext cx="59715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AUGER cosmic ray observatory</a:t>
            </a:r>
            <a:endParaRPr lang="en-GB" sz="3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357158" y="2000240"/>
          <a:ext cx="4267200" cy="3770313"/>
        </p:xfrm>
        <a:graphic>
          <a:graphicData uri="http://schemas.openxmlformats.org/presentationml/2006/ole">
            <p:oleObj spid="_x0000_s30722" name="Photo Editor Photo" r:id="rId5" imgW="6542857" imgH="5780952" progId="">
              <p:embed/>
            </p:oleObj>
          </a:graphicData>
        </a:graphic>
      </p:graphicFrame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2000232" y="5072074"/>
            <a:ext cx="4429156" cy="50006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2571736" y="2954653"/>
            <a:ext cx="3786214" cy="45719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Neutrino showers different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1199908"/>
            <a:ext cx="5214942" cy="39112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4000496" y="4643446"/>
            <a:ext cx="4814242" cy="1785950"/>
            <a:chOff x="1428728" y="1428736"/>
            <a:chExt cx="5072098" cy="1857388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/>
            <a:srcRect l="2583" r="5738" b="4255"/>
            <a:stretch>
              <a:fillRect/>
            </a:stretch>
          </p:blipFill>
          <p:spPr bwMode="auto">
            <a:xfrm>
              <a:off x="1428728" y="1428736"/>
              <a:ext cx="5072098" cy="18573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857620" y="1785926"/>
              <a:ext cx="2643206" cy="42862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81720" tIns="40680" rIns="81720" bIns="40680"/>
            <a:lstStyle/>
            <a:p>
              <a:pPr hangingPunct="0">
                <a:lnSpc>
                  <a:spcPct val="91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i="1" dirty="0">
                  <a:solidFill>
                    <a:srgbClr val="000000"/>
                  </a:solidFill>
                  <a:latin typeface="+mn-lt"/>
                  <a:ea typeface="DejaVu Sans" charset="0"/>
                  <a:cs typeface="DejaVu Sans" charset="0"/>
                </a:rPr>
                <a:t>Old </a:t>
              </a:r>
              <a:r>
                <a:rPr lang="en-GB" sz="2000" b="0" dirty="0">
                  <a:solidFill>
                    <a:srgbClr val="000000"/>
                  </a:solidFill>
                  <a:latin typeface="+mn-lt"/>
                  <a:ea typeface="DejaVu Sans" charset="0"/>
                  <a:cs typeface="DejaVu Sans" charset="0"/>
                </a:rPr>
                <a:t>hadronic shower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00628" y="1457764"/>
              <a:ext cx="1285884" cy="285752"/>
            </a:xfrm>
            <a:prstGeom prst="rect">
              <a:avLst/>
            </a:prstGeom>
            <a:solidFill>
              <a:srgbClr val="5FD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29860" y="3000372"/>
              <a:ext cx="1285884" cy="285752"/>
            </a:xfrm>
            <a:prstGeom prst="rect">
              <a:avLst/>
            </a:prstGeom>
            <a:solidFill>
              <a:srgbClr val="5FDA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5720" y="5143512"/>
            <a:ext cx="3480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Typical hadronic shower:</a:t>
            </a:r>
          </a:p>
          <a:p>
            <a:r>
              <a:rPr lang="en-GB" dirty="0" smtClean="0"/>
              <a:t>hadrons, electrons and photons </a:t>
            </a:r>
          </a:p>
          <a:p>
            <a:r>
              <a:rPr lang="en-GB" dirty="0" smtClean="0"/>
              <a:t>absorbed in upper atmosphere</a:t>
            </a:r>
          </a:p>
          <a:p>
            <a:r>
              <a:rPr lang="en-GB" dirty="0" smtClean="0"/>
              <a:t>muons arrive at detector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4000496" y="1142984"/>
            <a:ext cx="4824938" cy="3195637"/>
            <a:chOff x="4000496" y="1142984"/>
            <a:chExt cx="4824938" cy="3195637"/>
          </a:xfrm>
        </p:grpSpPr>
        <p:grpSp>
          <p:nvGrpSpPr>
            <p:cNvPr id="15" name="Group 14"/>
            <p:cNvGrpSpPr/>
            <p:nvPr/>
          </p:nvGrpSpPr>
          <p:grpSpPr>
            <a:xfrm>
              <a:off x="4000496" y="2357430"/>
              <a:ext cx="4814910" cy="1981191"/>
              <a:chOff x="1500166" y="4638641"/>
              <a:chExt cx="4672034" cy="1914558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30152" b="13371"/>
              <a:stretch>
                <a:fillRect/>
              </a:stretch>
            </p:blipFill>
            <p:spPr bwMode="auto">
              <a:xfrm>
                <a:off x="1500166" y="4638641"/>
                <a:ext cx="4672034" cy="191455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3286116" y="4857760"/>
                <a:ext cx="2857520" cy="3571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81720" tIns="40680" rIns="81720" bIns="40680"/>
              <a:lstStyle/>
              <a:p>
                <a:pPr hangingPunct="0">
                  <a:lnSpc>
                    <a:spcPct val="87000"/>
                  </a:lnSpc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2000" i="1" dirty="0"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rPr>
                  <a:t>Young </a:t>
                </a:r>
                <a:r>
                  <a:rPr lang="en-GB" sz="2000" b="0" dirty="0">
                    <a:solidFill>
                      <a:srgbClr val="000000"/>
                    </a:solidFill>
                    <a:latin typeface="Arial" charset="0"/>
                    <a:ea typeface="DejaVu Sans" charset="0"/>
                    <a:cs typeface="DejaVu Sans" charset="0"/>
                  </a:rPr>
                  <a:t>neutrino shower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357818" y="1142984"/>
              <a:ext cx="346761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Neutrino shower:</a:t>
              </a:r>
            </a:p>
            <a:p>
              <a:r>
                <a:rPr lang="en-GB" dirty="0" smtClean="0"/>
                <a:t>Interaction lower in atmosphere </a:t>
              </a:r>
            </a:p>
            <a:p>
              <a:r>
                <a:rPr lang="en-GB" dirty="0" smtClean="0"/>
                <a:t>More particles arrive at detector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28604"/>
            <a:ext cx="6858000" cy="533400"/>
          </a:xfrm>
        </p:spPr>
        <p:txBody>
          <a:bodyPr/>
          <a:lstStyle/>
          <a:p>
            <a:r>
              <a:rPr lang="en-GB" dirty="0" smtClean="0"/>
              <a:t>Radio detection of </a:t>
            </a:r>
            <a:r>
              <a:rPr lang="en-GB" dirty="0" smtClean="0">
                <a:sym typeface="Symbol"/>
              </a:rPr>
              <a:t>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7825" y="6499702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1670" y="6511577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76898" y="6529367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7224" y="2000239"/>
            <a:ext cx="7705751" cy="4453147"/>
          </a:xfrm>
          <a:prstGeom prst="rect">
            <a:avLst/>
          </a:prstGeom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1908175" y="2132215"/>
            <a:ext cx="6408738" cy="1368425"/>
            <a:chOff x="1202" y="1434"/>
            <a:chExt cx="4037" cy="862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4422" y="1434"/>
              <a:ext cx="817" cy="8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202" y="1439"/>
              <a:ext cx="3991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056438" y="4689675"/>
            <a:ext cx="647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200">
                <a:latin typeface="Times New Roman" pitchFamily="18" charset="0"/>
                <a:cs typeface="Times New Roman" pitchFamily="18" charset="0"/>
              </a:rPr>
              <a:t>ν</a:t>
            </a:r>
            <a:r>
              <a:rPr lang="de-DE" sz="1200"/>
              <a:t>Moon</a:t>
            </a:r>
          </a:p>
        </p:txBody>
      </p:sp>
      <p:pic>
        <p:nvPicPr>
          <p:cNvPr id="12" name="Picture 6" descr="14%20day%20moon%20s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9925" y="2122484"/>
            <a:ext cx="947738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radio antenna at Auger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214" y="2071678"/>
            <a:ext cx="779561" cy="103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100_063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6437" y="2071678"/>
            <a:ext cx="1353262" cy="101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 descr="PeterPrijsoverzich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2492575"/>
            <a:ext cx="639769" cy="10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New Station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>
            <a:off x="6372225" y="2852937"/>
            <a:ext cx="90011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142976" y="1214422"/>
            <a:ext cx="780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Many projects of radio detection of charged cosmic rays</a:t>
            </a:r>
          </a:p>
          <a:p>
            <a:pPr algn="ctr"/>
            <a:r>
              <a:rPr lang="en-GB" sz="2400" dirty="0" smtClean="0"/>
              <a:t>which can also detect neutrino showers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783" y="428603"/>
            <a:ext cx="6641307" cy="582151"/>
          </a:xfrm>
        </p:spPr>
        <p:txBody>
          <a:bodyPr/>
          <a:lstStyle/>
          <a:p>
            <a:pPr lvl="0"/>
            <a:r>
              <a:rPr lang="en-GB" sz="3600" dirty="0" smtClean="0"/>
              <a:t>Ways to observe the Universe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43755" y="6512709"/>
            <a:ext cx="1322328" cy="36731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10090" y="6524584"/>
            <a:ext cx="5109110" cy="36731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15318" y="6500834"/>
            <a:ext cx="871524" cy="36731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2" descr="cr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98" y="1850230"/>
            <a:ext cx="8649105" cy="243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oup 35"/>
          <p:cNvGrpSpPr/>
          <p:nvPr/>
        </p:nvGrpSpPr>
        <p:grpSpPr>
          <a:xfrm>
            <a:off x="1773686" y="2704305"/>
            <a:ext cx="1222353" cy="338554"/>
            <a:chOff x="1773686" y="2704305"/>
            <a:chExt cx="1222353" cy="338554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1773686" y="2980530"/>
              <a:ext cx="995101" cy="45719"/>
            </a:xfrm>
            <a:prstGeom prst="line">
              <a:avLst/>
            </a:prstGeom>
            <a:noFill/>
            <a:ln w="19050">
              <a:solidFill>
                <a:srgbClr val="FF5050"/>
              </a:solidFill>
              <a:round/>
              <a:headEnd/>
              <a:tailEnd type="stealth" w="lg" len="lg"/>
            </a:ln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673799" y="2704305"/>
              <a:ext cx="32224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r-FR" sz="1600" b="1">
                  <a:solidFill>
                    <a:srgbClr val="FF0000"/>
                  </a:solidFill>
                  <a:latin typeface="Century Gothic" pitchFamily="34" charset="0"/>
                </a:rPr>
                <a:t>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719712" y="2294730"/>
            <a:ext cx="3057096" cy="474343"/>
            <a:chOff x="1719712" y="2294730"/>
            <a:chExt cx="3057096" cy="474343"/>
          </a:xfrm>
        </p:grpSpPr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V="1">
              <a:off x="1719712" y="2723354"/>
              <a:ext cx="3057096" cy="45719"/>
            </a:xfrm>
            <a:prstGeom prst="line">
              <a:avLst/>
            </a:prstGeom>
            <a:noFill/>
            <a:ln w="28575">
              <a:solidFill>
                <a:srgbClr val="6699FF"/>
              </a:solidFill>
              <a:round/>
              <a:headEnd/>
              <a:tailEnd type="stealth" w="lg" len="lg"/>
            </a:ln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062736" y="2294730"/>
              <a:ext cx="1223512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r-FR" sz="1800" b="1" dirty="0" smtClean="0">
                  <a:solidFill>
                    <a:srgbClr val="6699FF"/>
                  </a:solidFill>
                  <a:latin typeface="Century Gothic" pitchFamily="34" charset="0"/>
                  <a:sym typeface="Symbol" pitchFamily="18" charset="2"/>
                </a:rPr>
                <a:t> HE </a:t>
              </a:r>
              <a:endParaRPr lang="fr-FR" sz="1800" b="1" dirty="0">
                <a:solidFill>
                  <a:srgbClr val="6699FF"/>
                </a:solidFill>
                <a:latin typeface="Century Gothic" pitchFamily="34" charset="0"/>
                <a:sym typeface="Symbol" pitchFamily="18" charset="2"/>
              </a:endParaRPr>
            </a:p>
          </p:txBody>
        </p:sp>
      </p:grpSp>
      <p:pic>
        <p:nvPicPr>
          <p:cNvPr id="15" name="Picture 11" descr="Rotating_earth_(small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40435">
            <a:off x="6377519" y="2252737"/>
            <a:ext cx="1512553" cy="174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98873" y="1885155"/>
            <a:ext cx="2296743" cy="2215389"/>
            <a:chOff x="98873" y="1885155"/>
            <a:chExt cx="2296743" cy="2215389"/>
          </a:xfrm>
        </p:grpSpPr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1273623" y="1885155"/>
              <a:ext cx="1121993" cy="793528"/>
              <a:chOff x="4570" y="720"/>
              <a:chExt cx="541" cy="458"/>
            </a:xfrm>
          </p:grpSpPr>
          <p:pic>
            <p:nvPicPr>
              <p:cNvPr id="17" name="Picture 13" descr="­snr_crab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70" y="720"/>
                <a:ext cx="541" cy="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4620" y="735"/>
                <a:ext cx="283" cy="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sz="1400">
                    <a:solidFill>
                      <a:schemeClr val="bg1"/>
                    </a:solidFill>
                    <a:latin typeface="Arial" charset="0"/>
                  </a:rPr>
                  <a:t>SNR</a:t>
                </a:r>
              </a:p>
            </p:txBody>
          </p:sp>
        </p:grpSp>
        <p:grpSp>
          <p:nvGrpSpPr>
            <p:cNvPr id="19" name="Group 15"/>
            <p:cNvGrpSpPr>
              <a:grpSpLocks/>
            </p:cNvGrpSpPr>
            <p:nvPr/>
          </p:nvGrpSpPr>
          <p:grpSpPr bwMode="auto">
            <a:xfrm>
              <a:off x="962472" y="3218655"/>
              <a:ext cx="1048529" cy="881889"/>
              <a:chOff x="5105" y="1056"/>
              <a:chExt cx="628" cy="509"/>
            </a:xfrm>
          </p:grpSpPr>
          <p:pic>
            <p:nvPicPr>
              <p:cNvPr id="20" name="Picture 16" descr="microquasar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105" y="1104"/>
                <a:ext cx="582" cy="4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 Box 17"/>
              <p:cNvSpPr txBox="1">
                <a:spLocks noChangeArrowheads="1"/>
              </p:cNvSpPr>
              <p:nvPr/>
            </p:nvSpPr>
            <p:spPr bwMode="auto">
              <a:xfrm>
                <a:off x="5235" y="1056"/>
                <a:ext cx="498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sz="1400" dirty="0" smtClean="0">
                    <a:solidFill>
                      <a:schemeClr val="bg1"/>
                    </a:solidFill>
                    <a:latin typeface="Calibri"/>
                  </a:rPr>
                  <a:t>µ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qua</a:t>
                </a:r>
                <a:r>
                  <a:rPr lang="en-US" sz="1400" dirty="0" smtClean="0">
                    <a:solidFill>
                      <a:schemeClr val="bg1"/>
                    </a:solidFill>
                    <a:latin typeface="Arial" charset="0"/>
                  </a:rPr>
                  <a:t>sar</a:t>
                </a:r>
                <a:endParaRPr lang="en-US" sz="140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</p:grpSp>
        <p:grpSp>
          <p:nvGrpSpPr>
            <p:cNvPr id="22" name="Group 18"/>
            <p:cNvGrpSpPr>
              <a:grpSpLocks/>
            </p:cNvGrpSpPr>
            <p:nvPr/>
          </p:nvGrpSpPr>
          <p:grpSpPr bwMode="auto">
            <a:xfrm>
              <a:off x="206824" y="2786855"/>
              <a:ext cx="929986" cy="997974"/>
              <a:chOff x="5188" y="1824"/>
              <a:chExt cx="529" cy="477"/>
            </a:xfrm>
          </p:grpSpPr>
          <p:pic>
            <p:nvPicPr>
              <p:cNvPr id="23" name="Picture 19" descr="GRB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188" y="1824"/>
                <a:ext cx="499" cy="4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 Box 20"/>
              <p:cNvSpPr txBox="1">
                <a:spLocks noChangeArrowheads="1"/>
              </p:cNvSpPr>
              <p:nvPr/>
            </p:nvSpPr>
            <p:spPr bwMode="auto">
              <a:xfrm>
                <a:off x="5376" y="1824"/>
                <a:ext cx="341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sz="1400">
                    <a:solidFill>
                      <a:schemeClr val="bg1"/>
                    </a:solidFill>
                    <a:latin typeface="Arial" charset="0"/>
                  </a:rPr>
                  <a:t>GRB</a:t>
                </a:r>
              </a:p>
            </p:txBody>
          </p:sp>
        </p:grpSp>
        <p:grpSp>
          <p:nvGrpSpPr>
            <p:cNvPr id="25" name="Group 21"/>
            <p:cNvGrpSpPr>
              <a:grpSpLocks/>
            </p:cNvGrpSpPr>
            <p:nvPr/>
          </p:nvGrpSpPr>
          <p:grpSpPr bwMode="auto">
            <a:xfrm>
              <a:off x="98873" y="2210591"/>
              <a:ext cx="1522705" cy="498987"/>
              <a:chOff x="4247" y="2256"/>
              <a:chExt cx="1056" cy="425"/>
            </a:xfrm>
          </p:grpSpPr>
          <p:pic>
            <p:nvPicPr>
              <p:cNvPr id="26" name="Picture 22" descr="AGN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263" y="2256"/>
                <a:ext cx="1040" cy="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23"/>
              <p:cNvSpPr txBox="1">
                <a:spLocks noChangeArrowheads="1"/>
              </p:cNvSpPr>
              <p:nvPr/>
            </p:nvSpPr>
            <p:spPr bwMode="auto">
              <a:xfrm>
                <a:off x="4247" y="2256"/>
                <a:ext cx="416" cy="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charset="0"/>
                  <a:buNone/>
                </a:pPr>
                <a:r>
                  <a:rPr lang="en-US" sz="1400" dirty="0">
                    <a:solidFill>
                      <a:schemeClr val="bg1"/>
                    </a:solidFill>
                    <a:latin typeface="Arial" charset="0"/>
                  </a:rPr>
                  <a:t>AGN</a:t>
                </a: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714348" y="4572008"/>
            <a:ext cx="752321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Cosmic ray protons:</a:t>
            </a:r>
          </a:p>
          <a:p>
            <a:r>
              <a:rPr lang="en-GB" dirty="0" smtClean="0"/>
              <a:t>                      - primary particle accelerated in source</a:t>
            </a:r>
          </a:p>
          <a:p>
            <a:r>
              <a:rPr lang="en-GB" dirty="0" smtClean="0"/>
              <a:t>                      - deviated by magnetic fields </a:t>
            </a:r>
          </a:p>
          <a:p>
            <a:r>
              <a:rPr lang="en-GB" dirty="0" smtClean="0"/>
              <a:t>                      - only points to source for E&gt;10</a:t>
            </a:r>
            <a:r>
              <a:rPr lang="en-GB" baseline="30000" dirty="0" smtClean="0"/>
              <a:t>19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r>
              <a:rPr lang="en-GB" dirty="0" smtClean="0"/>
              <a:t>                      - absorption on CMB, mean free path 50 </a:t>
            </a:r>
            <a:r>
              <a:rPr lang="en-GB" dirty="0" err="1" smtClean="0"/>
              <a:t>Mpc</a:t>
            </a:r>
            <a:r>
              <a:rPr lang="en-GB" dirty="0" smtClean="0"/>
              <a:t> at 5 10</a:t>
            </a:r>
            <a:r>
              <a:rPr lang="en-GB" baseline="30000" dirty="0" smtClean="0"/>
              <a:t>19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725012" y="4581067"/>
            <a:ext cx="62632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Cosmic ray neutrons:</a:t>
            </a:r>
          </a:p>
          <a:p>
            <a:r>
              <a:rPr lang="en-GB" dirty="0" smtClean="0"/>
              <a:t>                      - secondary particle from interaction in source</a:t>
            </a:r>
          </a:p>
          <a:p>
            <a:r>
              <a:rPr lang="en-GB" dirty="0" smtClean="0"/>
              <a:t>                      - not deviated by magnetic fields </a:t>
            </a:r>
          </a:p>
          <a:p>
            <a:r>
              <a:rPr lang="en-GB" dirty="0" smtClean="0"/>
              <a:t>                      - unstable, lifetime 15 minutes</a:t>
            </a:r>
          </a:p>
          <a:p>
            <a:r>
              <a:rPr lang="en-GB" dirty="0" smtClean="0"/>
              <a:t>                      - mean flight path </a:t>
            </a:r>
            <a:r>
              <a:rPr lang="en-GB" dirty="0" smtClean="0">
                <a:sym typeface="Symbol"/>
              </a:rPr>
              <a:t></a:t>
            </a:r>
            <a:r>
              <a:rPr lang="en-GB" dirty="0" smtClean="0"/>
              <a:t>10 </a:t>
            </a:r>
            <a:r>
              <a:rPr lang="en-GB" dirty="0" err="1" smtClean="0"/>
              <a:t>kpc</a:t>
            </a:r>
            <a:r>
              <a:rPr lang="en-GB" dirty="0" smtClean="0"/>
              <a:t> (galaxy) at 10</a:t>
            </a:r>
            <a:r>
              <a:rPr lang="en-GB" baseline="30000" dirty="0" smtClean="0"/>
              <a:t>18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719167" y="4566830"/>
            <a:ext cx="73532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High energy gamma rays:</a:t>
            </a:r>
          </a:p>
          <a:p>
            <a:r>
              <a:rPr lang="en-GB" dirty="0" smtClean="0"/>
              <a:t>                      - secondary particle from interaction in source</a:t>
            </a:r>
          </a:p>
          <a:p>
            <a:r>
              <a:rPr lang="en-GB" dirty="0" smtClean="0"/>
              <a:t>                                     or from synchrotron radiation in magnetic fields</a:t>
            </a:r>
          </a:p>
          <a:p>
            <a:r>
              <a:rPr lang="en-GB" dirty="0" smtClean="0"/>
              <a:t>                      - not deviated by magnetic fields </a:t>
            </a:r>
          </a:p>
          <a:p>
            <a:r>
              <a:rPr lang="en-GB" dirty="0" smtClean="0"/>
              <a:t>                      - mean free path </a:t>
            </a:r>
            <a:r>
              <a:rPr lang="en-GB" dirty="0" smtClean="0">
                <a:sym typeface="Symbol"/>
              </a:rPr>
              <a:t></a:t>
            </a:r>
            <a:r>
              <a:rPr lang="en-GB" dirty="0" smtClean="0"/>
              <a:t>10 </a:t>
            </a:r>
            <a:r>
              <a:rPr lang="en-GB" dirty="0" err="1" smtClean="0"/>
              <a:t>Mpc</a:t>
            </a:r>
            <a:r>
              <a:rPr lang="en-GB" dirty="0" smtClean="0"/>
              <a:t>  at 10</a:t>
            </a:r>
            <a:r>
              <a:rPr lang="en-GB" baseline="30000" dirty="0" smtClean="0"/>
              <a:t>14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1000100" y="4572008"/>
            <a:ext cx="6263253" cy="14773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dirty="0" smtClean="0"/>
              <a:t>Neutrinos:</a:t>
            </a:r>
          </a:p>
          <a:p>
            <a:r>
              <a:rPr lang="en-GB" dirty="0" smtClean="0"/>
              <a:t>                      - secondary particle from interaction in source</a:t>
            </a:r>
          </a:p>
          <a:p>
            <a:r>
              <a:rPr lang="en-GB" dirty="0" smtClean="0"/>
              <a:t>                      - not deviated by magnetic fields </a:t>
            </a:r>
          </a:p>
          <a:p>
            <a:r>
              <a:rPr lang="en-GB" dirty="0" smtClean="0"/>
              <a:t>                      - mean free path </a:t>
            </a:r>
            <a:r>
              <a:rPr lang="en-GB" dirty="0" smtClean="0">
                <a:sym typeface="Symbol"/>
              </a:rPr>
              <a:t>4</a:t>
            </a:r>
            <a:r>
              <a:rPr lang="en-GB" dirty="0" smtClean="0"/>
              <a:t>0 </a:t>
            </a:r>
            <a:r>
              <a:rPr lang="en-GB" dirty="0" err="1" smtClean="0"/>
              <a:t>Gpc</a:t>
            </a:r>
            <a:r>
              <a:rPr lang="en-GB" dirty="0" smtClean="0"/>
              <a:t>  at 4 10</a:t>
            </a:r>
            <a:r>
              <a:rPr lang="en-GB" baseline="30000" dirty="0" smtClean="0"/>
              <a:t>22</a:t>
            </a:r>
            <a:r>
              <a:rPr lang="en-GB" dirty="0" smtClean="0"/>
              <a:t> </a:t>
            </a:r>
            <a:r>
              <a:rPr lang="en-GB" dirty="0" err="1" smtClean="0"/>
              <a:t>eV</a:t>
            </a:r>
            <a:endParaRPr lang="en-GB" dirty="0" smtClean="0"/>
          </a:p>
          <a:p>
            <a:endParaRPr lang="en-GB" dirty="0"/>
          </a:p>
        </p:txBody>
      </p:sp>
      <p:grpSp>
        <p:nvGrpSpPr>
          <p:cNvPr id="44" name="Group 43"/>
          <p:cNvGrpSpPr/>
          <p:nvPr/>
        </p:nvGrpSpPr>
        <p:grpSpPr>
          <a:xfrm>
            <a:off x="4778824" y="2189954"/>
            <a:ext cx="1211083" cy="1995947"/>
            <a:chOff x="4778824" y="2189954"/>
            <a:chExt cx="1211083" cy="1995947"/>
          </a:xfrm>
        </p:grpSpPr>
        <p:graphicFrame>
          <p:nvGraphicFramePr>
            <p:cNvPr id="14" name="Object 10"/>
            <p:cNvGraphicFramePr>
              <a:graphicFrameLocks noChangeAspect="1"/>
            </p:cNvGraphicFramePr>
            <p:nvPr/>
          </p:nvGraphicFramePr>
          <p:xfrm>
            <a:off x="4778824" y="2189954"/>
            <a:ext cx="1211083" cy="1995947"/>
          </p:xfrm>
          <a:graphic>
            <a:graphicData uri="http://schemas.openxmlformats.org/presentationml/2006/ole">
              <p:oleObj spid="_x0000_s1026" name="Photo Editor Photo" r:id="rId9" imgW="3809524" imgH="1933333" progId="">
                <p:embed/>
              </p:oleObj>
            </a:graphicData>
          </a:graphic>
        </p:graphicFrame>
        <p:sp>
          <p:nvSpPr>
            <p:cNvPr id="43" name="TextBox 42"/>
            <p:cNvSpPr txBox="1"/>
            <p:nvPr/>
          </p:nvSpPr>
          <p:spPr>
            <a:xfrm>
              <a:off x="5046308" y="2260234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CMB</a:t>
              </a:r>
            </a:p>
            <a:p>
              <a:pPr algn="ctr"/>
              <a:r>
                <a:rPr lang="en-GB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IR </a:t>
              </a:r>
              <a:endPara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14348" y="4572008"/>
            <a:ext cx="68659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Classical astronomy: visible light</a:t>
            </a:r>
          </a:p>
          <a:p>
            <a:r>
              <a:rPr lang="en-GB" dirty="0" smtClean="0"/>
              <a:t>                      - see stars like the sun </a:t>
            </a:r>
          </a:p>
          <a:p>
            <a:r>
              <a:rPr lang="en-GB" dirty="0" smtClean="0"/>
              <a:t>Multi-wavelength astronomy: radio waves to </a:t>
            </a:r>
            <a:r>
              <a:rPr lang="en-GB" dirty="0" err="1" smtClean="0"/>
              <a:t>Xrays</a:t>
            </a:r>
            <a:endParaRPr lang="en-GB" dirty="0" smtClean="0"/>
          </a:p>
          <a:p>
            <a:r>
              <a:rPr lang="en-GB" dirty="0" smtClean="0"/>
              <a:t>                      - see other objects but do not understand everything</a:t>
            </a:r>
          </a:p>
          <a:p>
            <a:r>
              <a:rPr lang="en-GB" dirty="0" smtClean="0"/>
              <a:t>     </a:t>
            </a:r>
          </a:p>
          <a:p>
            <a:endParaRPr lang="en-GB" dirty="0"/>
          </a:p>
        </p:txBody>
      </p:sp>
      <p:sp>
        <p:nvSpPr>
          <p:cNvPr id="46" name="Donut 45"/>
          <p:cNvSpPr/>
          <p:nvPr/>
        </p:nvSpPr>
        <p:spPr>
          <a:xfrm>
            <a:off x="6422345" y="2143116"/>
            <a:ext cx="1643074" cy="1714512"/>
          </a:xfrm>
          <a:prstGeom prst="donut">
            <a:avLst>
              <a:gd name="adj" fmla="val 11704"/>
            </a:avLst>
          </a:prstGeom>
          <a:gradFill flip="none" rotWithShape="1">
            <a:gsLst>
              <a:gs pos="71000">
                <a:schemeClr val="tx1">
                  <a:lumMod val="75000"/>
                </a:schemeClr>
              </a:gs>
              <a:gs pos="50000">
                <a:srgbClr val="85C2FF"/>
              </a:gs>
              <a:gs pos="0">
                <a:srgbClr val="C4D6EB">
                  <a:alpha val="0"/>
                </a:srgbClr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37140" y="5676379"/>
            <a:ext cx="534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Some wavelength absorbed in Earth’s atmosphere</a:t>
            </a:r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578422" y="3245197"/>
            <a:ext cx="5136717" cy="398116"/>
            <a:chOff x="1578422" y="3245197"/>
            <a:chExt cx="5136717" cy="398116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697612" y="3245197"/>
              <a:ext cx="65994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r-FR" sz="1600" b="1" dirty="0" smtClean="0">
                  <a:solidFill>
                    <a:srgbClr val="FF9900"/>
                  </a:solidFill>
                  <a:latin typeface="Century Gothic" pitchFamily="34" charset="0"/>
                </a:rPr>
                <a:t>p</a:t>
              </a:r>
              <a:endParaRPr lang="fr-FR" sz="1600" b="1" dirty="0">
                <a:solidFill>
                  <a:srgbClr val="FF9900"/>
                </a:solidFill>
                <a:latin typeface="Century Gothic" pitchFamily="34" charset="0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 rot="10800000">
              <a:off x="1578422" y="3273981"/>
              <a:ext cx="5136717" cy="369332"/>
            </a:xfrm>
            <a:custGeom>
              <a:avLst/>
              <a:gdLst>
                <a:gd name="T0" fmla="*/ 0 w 3544"/>
                <a:gd name="T1" fmla="*/ 468 h 619"/>
                <a:gd name="T2" fmla="*/ 510 w 3544"/>
                <a:gd name="T3" fmla="*/ 14 h 619"/>
                <a:gd name="T4" fmla="*/ 1588 w 3544"/>
                <a:gd name="T5" fmla="*/ 553 h 619"/>
                <a:gd name="T6" fmla="*/ 2126 w 3544"/>
                <a:gd name="T7" fmla="*/ 411 h 619"/>
                <a:gd name="T8" fmla="*/ 2665 w 3544"/>
                <a:gd name="T9" fmla="*/ 581 h 619"/>
                <a:gd name="T10" fmla="*/ 3260 w 3544"/>
                <a:gd name="T11" fmla="*/ 383 h 619"/>
                <a:gd name="T12" fmla="*/ 3374 w 3544"/>
                <a:gd name="T13" fmla="*/ 326 h 619"/>
                <a:gd name="T14" fmla="*/ 3544 w 3544"/>
                <a:gd name="T15" fmla="*/ 241 h 6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44"/>
                <a:gd name="T25" fmla="*/ 0 h 619"/>
                <a:gd name="T26" fmla="*/ 3544 w 3544"/>
                <a:gd name="T27" fmla="*/ 619 h 6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44" h="619">
                  <a:moveTo>
                    <a:pt x="0" y="468"/>
                  </a:moveTo>
                  <a:cubicBezTo>
                    <a:pt x="122" y="234"/>
                    <a:pt x="245" y="0"/>
                    <a:pt x="510" y="14"/>
                  </a:cubicBezTo>
                  <a:cubicBezTo>
                    <a:pt x="775" y="28"/>
                    <a:pt x="1319" y="487"/>
                    <a:pt x="1588" y="553"/>
                  </a:cubicBezTo>
                  <a:cubicBezTo>
                    <a:pt x="1857" y="619"/>
                    <a:pt x="1947" y="406"/>
                    <a:pt x="2126" y="411"/>
                  </a:cubicBezTo>
                  <a:cubicBezTo>
                    <a:pt x="2305" y="416"/>
                    <a:pt x="2476" y="586"/>
                    <a:pt x="2665" y="581"/>
                  </a:cubicBezTo>
                  <a:cubicBezTo>
                    <a:pt x="2854" y="576"/>
                    <a:pt x="3142" y="426"/>
                    <a:pt x="3260" y="383"/>
                  </a:cubicBezTo>
                  <a:cubicBezTo>
                    <a:pt x="3378" y="340"/>
                    <a:pt x="3327" y="350"/>
                    <a:pt x="3374" y="326"/>
                  </a:cubicBezTo>
                  <a:cubicBezTo>
                    <a:pt x="3421" y="302"/>
                    <a:pt x="3482" y="271"/>
                    <a:pt x="3544" y="241"/>
                  </a:cubicBezTo>
                </a:path>
              </a:pathLst>
            </a:custGeom>
            <a:noFill/>
            <a:ln w="28575">
              <a:solidFill>
                <a:srgbClr val="FF9900"/>
              </a:solidFill>
              <a:round/>
              <a:headEnd type="stealth" w="lg" len="lg"/>
              <a:tailEnd/>
            </a:ln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29211" y="2723355"/>
            <a:ext cx="5341153" cy="441640"/>
            <a:chOff x="1529211" y="2723355"/>
            <a:chExt cx="5341153" cy="441640"/>
          </a:xfrm>
        </p:grpSpPr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5998024" y="2723355"/>
              <a:ext cx="31890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fr-FR" sz="1800" b="1">
                  <a:solidFill>
                    <a:schemeClr val="accent1"/>
                  </a:solidFill>
                  <a:latin typeface="Century Gothic" pitchFamily="34" charset="0"/>
                  <a:sym typeface="Symbol" pitchFamily="18" charset="2"/>
                </a:rPr>
                <a:t>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 flipV="1">
              <a:off x="1529211" y="3104355"/>
              <a:ext cx="5341153" cy="6064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lgDash"/>
              <a:round/>
              <a:headEnd/>
              <a:tailEnd type="stealth" w="lg" len="lg"/>
            </a:ln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14348" y="4604809"/>
            <a:ext cx="721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Some radiation absorbed on intergalactic photon fields: </a:t>
            </a:r>
          </a:p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                Cosmic Microwave Background </a:t>
            </a:r>
          </a:p>
          <a:p>
            <a:r>
              <a:rPr lang="en-GB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                                 and infra-red photon </a:t>
            </a:r>
            <a:endParaRPr lang="en-GB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4" grpId="0"/>
      <p:bldP spid="34" grpId="1"/>
      <p:bldP spid="39" grpId="0"/>
      <p:bldP spid="39" grpId="1"/>
      <p:bldP spid="40" grpId="0"/>
      <p:bldP spid="42" grpId="0"/>
      <p:bldP spid="46" grpId="0" animBg="1"/>
      <p:bldP spid="46" grpId="1" animBg="1"/>
      <p:bldP spid="47" grpId="0"/>
      <p:bldP spid="47" grpId="1"/>
      <p:bldP spid="48" grpId="2"/>
      <p:bldP spid="48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GLUE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4" descr="moongeom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20" y="1928802"/>
            <a:ext cx="3627437" cy="2906712"/>
          </a:xfrm>
          <a:prstGeom prst="rect">
            <a:avLst/>
          </a:prstGeom>
        </p:spPr>
      </p:pic>
      <p:pic>
        <p:nvPicPr>
          <p:cNvPr id="7" name="Picture 2" descr="F:\radiotelescopes.png"/>
          <p:cNvPicPr>
            <a:picLocks noChangeAspect="1" noChangeArrowheads="1"/>
          </p:cNvPicPr>
          <p:nvPr/>
        </p:nvPicPr>
        <p:blipFill>
          <a:blip r:embed="rId3"/>
          <a:srcRect t="14559" r="51583" b="13601"/>
          <a:stretch>
            <a:fillRect/>
          </a:stretch>
        </p:blipFill>
        <p:spPr bwMode="auto">
          <a:xfrm>
            <a:off x="4143372" y="1214422"/>
            <a:ext cx="4613148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ANITA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13" descr="C:\anita\Antarctic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929066"/>
            <a:ext cx="3173910" cy="2409820"/>
          </a:xfrm>
          <a:prstGeom prst="rect">
            <a:avLst/>
          </a:prstGeom>
          <a:noFill/>
        </p:spPr>
      </p:pic>
      <p:pic>
        <p:nvPicPr>
          <p:cNvPr id="9" name="Picture 14" descr="http://oberon.roma1.infn.it/boomerang/ldb/boomsballoonerebus.jpg"/>
          <p:cNvPicPr>
            <a:picLocks noChangeAspect="1" noChangeArrowheads="1"/>
          </p:cNvPicPr>
          <p:nvPr/>
        </p:nvPicPr>
        <p:blipFill>
          <a:blip r:embed="rId3"/>
          <a:srcRect l="16019" t="10852" r="16019" b="21704"/>
          <a:stretch>
            <a:fillRect/>
          </a:stretch>
        </p:blipFill>
        <p:spPr bwMode="auto">
          <a:xfrm>
            <a:off x="285720" y="1357298"/>
            <a:ext cx="2996905" cy="2031003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1298048"/>
            <a:ext cx="5303919" cy="441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Limits on Ultra High Energy </a:t>
            </a:r>
            <a:r>
              <a:rPr lang="en-GB" dirty="0" smtClean="0">
                <a:sym typeface="Symbol"/>
              </a:rPr>
              <a:t>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95" y="1214422"/>
            <a:ext cx="8406227" cy="5214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883" y="6512709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2962" y="6524584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8190" y="6500834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44" descr="ro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9167" y="1616863"/>
            <a:ext cx="2867025" cy="2247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3" descr="t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8592" y="1616863"/>
            <a:ext cx="2800350" cy="226218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2" descr="spa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20592" y="4083838"/>
            <a:ext cx="2886075" cy="1763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30" descr="Baikal-0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0017" y="4083838"/>
            <a:ext cx="2819400" cy="17811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90317" y="1561301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820592" y="1550188"/>
            <a:ext cx="11366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UK:</a:t>
            </a:r>
          </a:p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ACoRNE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811067" y="4055263"/>
            <a:ext cx="2683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ICE CUBE:</a:t>
            </a:r>
          </a:p>
          <a:p>
            <a:r>
              <a:rPr 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SPATS, CONDOR (hybrid)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840017" y="4045738"/>
            <a:ext cx="1597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Baïkal:</a:t>
            </a:r>
          </a:p>
          <a:p>
            <a:r>
              <a:rPr 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ITEP / Irkoutsk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Picture 27" descr="ond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7092" y="4066376"/>
            <a:ext cx="2495550" cy="17795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201217" y="4017163"/>
            <a:ext cx="22637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NEMO:</a:t>
            </a:r>
          </a:p>
          <a:p>
            <a:r>
              <a:rPr 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ONDE / Optical fibres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9" name="Picture 34" descr="storey2_deployment"/>
          <p:cNvPicPr>
            <a:picLocks noChangeAspect="1" noChangeArrowheads="1"/>
          </p:cNvPicPr>
          <p:nvPr/>
        </p:nvPicPr>
        <p:blipFill>
          <a:blip r:embed="rId7">
            <a:lum bright="20000" contrast="20000"/>
          </a:blip>
          <a:srcRect/>
          <a:stretch>
            <a:fillRect/>
          </a:stretch>
        </p:blipFill>
        <p:spPr bwMode="auto">
          <a:xfrm>
            <a:off x="229792" y="1600988"/>
            <a:ext cx="129540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5" descr="storey3_deployment"/>
          <p:cNvPicPr>
            <a:picLocks noChangeAspect="1" noChangeArrowheads="1"/>
          </p:cNvPicPr>
          <p:nvPr/>
        </p:nvPicPr>
        <p:blipFill>
          <a:blip r:embed="rId8">
            <a:lum bright="20000" contrast="20000"/>
          </a:blip>
          <a:srcRect/>
          <a:stretch>
            <a:fillRect/>
          </a:stretch>
        </p:blipFill>
        <p:spPr bwMode="auto">
          <a:xfrm>
            <a:off x="1525192" y="1610513"/>
            <a:ext cx="1219200" cy="2225675"/>
          </a:xfrm>
          <a:prstGeom prst="rect">
            <a:avLst/>
          </a:prstGeom>
          <a:noFill/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229792" y="1578763"/>
            <a:ext cx="2295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ANTARES:</a:t>
            </a:r>
          </a:p>
          <a:p>
            <a:r>
              <a:rPr 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AMADEUS (Erlangen)</a:t>
            </a:r>
            <a:endParaRPr lang="en-US" sz="1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Rectangle 37"/>
          <p:cNvSpPr>
            <a:spLocks noChangeArrowheads="1"/>
          </p:cNvSpPr>
          <p:nvPr/>
        </p:nvSpPr>
        <p:spPr bwMode="auto">
          <a:xfrm>
            <a:off x="239317" y="1616863"/>
            <a:ext cx="2505075" cy="2209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5811442" y="1585113"/>
            <a:ext cx="10874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Stanford:</a:t>
            </a:r>
          </a:p>
          <a:p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SAUND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2786050" y="3500438"/>
            <a:ext cx="26953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RONA  hydrophone array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5901930" y="3493288"/>
            <a:ext cx="2688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AUTEC hydrophone array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857404" y="428604"/>
            <a:ext cx="6858000" cy="533400"/>
          </a:xfrm>
        </p:spPr>
        <p:txBody>
          <a:bodyPr/>
          <a:lstStyle/>
          <a:p>
            <a:r>
              <a:rPr lang="en-GB" dirty="0" smtClean="0"/>
              <a:t>Acoustic detection of </a:t>
            </a:r>
            <a:r>
              <a:rPr lang="en-GB" dirty="0" smtClean="0">
                <a:sym typeface="Symbol"/>
              </a:rPr>
              <a:t>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Acoustic undersea detection 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ta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57620" y="1384714"/>
            <a:ext cx="4572032" cy="4714452"/>
          </a:xfrm>
          <a:prstGeom prst="rect">
            <a:avLst/>
          </a:prstGeo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314748" y="1857364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Neutrino interaction</a:t>
            </a:r>
            <a:endParaRPr lang="en-GB" sz="2400" dirty="0"/>
          </a:p>
        </p:txBody>
      </p:sp>
      <p:sp>
        <p:nvSpPr>
          <p:cNvPr id="10" name="Down Arrow 9"/>
          <p:cNvSpPr/>
          <p:nvPr/>
        </p:nvSpPr>
        <p:spPr>
          <a:xfrm>
            <a:off x="1557090" y="2394077"/>
            <a:ext cx="371704" cy="901930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1" name="TextBox 10"/>
          <p:cNvSpPr txBox="1"/>
          <p:nvPr/>
        </p:nvSpPr>
        <p:spPr>
          <a:xfrm>
            <a:off x="487495" y="3325035"/>
            <a:ext cx="2497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Hadronic shower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26066" y="4897293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Thermo-acoustic wave</a:t>
            </a:r>
            <a:endParaRPr lang="en-GB" sz="2400" dirty="0"/>
          </a:p>
        </p:txBody>
      </p:sp>
      <p:sp>
        <p:nvSpPr>
          <p:cNvPr id="16" name="Down Arrow 15"/>
          <p:cNvSpPr/>
          <p:nvPr/>
        </p:nvSpPr>
        <p:spPr>
          <a:xfrm>
            <a:off x="1571604" y="3894275"/>
            <a:ext cx="371704" cy="901930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NEMO acoustic detection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 descr="wSpec dati_fondo_scheda2_20050410_090000_1X_3216 at 000008"/>
          <p:cNvPicPr>
            <a:picLocks noChangeAspect="1" noChangeArrowheads="1"/>
          </p:cNvPicPr>
          <p:nvPr/>
        </p:nvPicPr>
        <p:blipFill>
          <a:blip r:embed="rId3"/>
          <a:srcRect t="9949" r="18627"/>
          <a:stretch>
            <a:fillRect/>
          </a:stretch>
        </p:blipFill>
        <p:spPr bwMode="auto">
          <a:xfrm>
            <a:off x="500034" y="2071678"/>
            <a:ext cx="4429156" cy="20049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5000628" y="4357694"/>
            <a:ext cx="3643338" cy="1928826"/>
            <a:chOff x="113" y="2659"/>
            <a:chExt cx="3039" cy="1406"/>
          </a:xfrm>
        </p:grpSpPr>
        <p:pic>
          <p:nvPicPr>
            <p:cNvPr id="8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3" y="2659"/>
              <a:ext cx="3039" cy="1406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2">
                  <a:alpha val="50000"/>
                </a:schemeClr>
              </a:outerShdw>
            </a:effectLst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2059" y="2702"/>
              <a:ext cx="757" cy="56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100" b="1" dirty="0">
                  <a:solidFill>
                    <a:schemeClr val="bg2"/>
                  </a:solidFill>
                </a:rPr>
                <a:t>1   animal</a:t>
              </a:r>
            </a:p>
            <a:p>
              <a:pPr eaLnBrk="0" hangingPunct="0"/>
              <a:r>
                <a:rPr lang="it-IT" sz="1100" b="1" dirty="0">
                  <a:solidFill>
                    <a:srgbClr val="0033CC"/>
                  </a:solidFill>
                </a:rPr>
                <a:t>2   animals</a:t>
              </a:r>
            </a:p>
            <a:p>
              <a:pPr eaLnBrk="0" hangingPunct="0"/>
              <a:r>
                <a:rPr lang="it-IT" sz="1100" b="1" dirty="0">
                  <a:solidFill>
                    <a:srgbClr val="FF3399"/>
                  </a:solidFill>
                </a:rPr>
                <a:t>3   animals</a:t>
              </a:r>
            </a:p>
            <a:p>
              <a:pPr eaLnBrk="0" hangingPunct="0"/>
              <a:r>
                <a:rPr lang="it-IT" sz="1100" b="1" dirty="0">
                  <a:solidFill>
                    <a:srgbClr val="FF0000"/>
                  </a:solidFill>
                </a:rPr>
                <a:t>&gt;3 animals</a:t>
              </a:r>
              <a:endParaRPr lang="en-US" sz="11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357158" y="4500570"/>
          <a:ext cx="3929090" cy="1650886"/>
        </p:xfrm>
        <a:graphic>
          <a:graphicData uri="http://schemas.openxmlformats.org/presentationml/2006/ole">
            <p:oleObj spid="_x0000_s37890" r:id="rId5" imgW="9580952" imgH="3924848" progId="PBrush">
              <p:embed/>
            </p:oleObj>
          </a:graphicData>
        </a:graphic>
      </p:graphicFrame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8" y="2000240"/>
            <a:ext cx="2480669" cy="20835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00232" y="1252823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Sperm whales not neutrinos detected !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404" y="428604"/>
            <a:ext cx="6858000" cy="533400"/>
          </a:xfrm>
        </p:spPr>
        <p:txBody>
          <a:bodyPr/>
          <a:lstStyle/>
          <a:p>
            <a:r>
              <a:rPr lang="en-GB" sz="3200" dirty="0" smtClean="0"/>
              <a:t>Why multi-messenger astronomy ?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883" y="6512709"/>
            <a:ext cx="1257280" cy="336550"/>
          </a:xfrm>
        </p:spPr>
        <p:txBody>
          <a:bodyPr/>
          <a:lstStyle/>
          <a:p>
            <a:r>
              <a:rPr lang="fr-FR" dirty="0" smtClean="0"/>
              <a:t>19 Sept 2008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52962" y="6524584"/>
            <a:ext cx="4857784" cy="336550"/>
          </a:xfrm>
        </p:spPr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58190" y="6500834"/>
            <a:ext cx="828652" cy="336550"/>
          </a:xfrm>
        </p:spPr>
        <p:txBody>
          <a:bodyPr/>
          <a:lstStyle/>
          <a:p>
            <a:fld id="{8EB3A7CC-CD69-4595-8ED2-6F06D7A979E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833585" y="5000636"/>
            <a:ext cx="5953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3               </a:t>
            </a:r>
            <a:r>
              <a:rPr lang="en-GB" sz="1600" dirty="0"/>
              <a:t>10</a:t>
            </a:r>
            <a:r>
              <a:rPr lang="en-GB" sz="1600" baseline="30000" dirty="0"/>
              <a:t>5                </a:t>
            </a:r>
            <a:r>
              <a:rPr lang="en-GB" sz="1600" dirty="0"/>
              <a:t>10</a:t>
            </a:r>
            <a:r>
              <a:rPr lang="en-GB" sz="1600" baseline="30000" dirty="0"/>
              <a:t>7                   </a:t>
            </a:r>
            <a:r>
              <a:rPr lang="en-GB" sz="1600" dirty="0"/>
              <a:t>10</a:t>
            </a:r>
            <a:r>
              <a:rPr lang="en-GB" sz="1600" baseline="30000" dirty="0"/>
              <a:t>9                </a:t>
            </a:r>
            <a:r>
              <a:rPr lang="en-GB" sz="1600" dirty="0"/>
              <a:t>10</a:t>
            </a:r>
            <a:r>
              <a:rPr lang="en-GB" sz="1600" baseline="30000" dirty="0"/>
              <a:t>11               </a:t>
            </a:r>
            <a:r>
              <a:rPr lang="en-GB" sz="1600" dirty="0"/>
              <a:t>10</a:t>
            </a:r>
            <a:r>
              <a:rPr lang="en-GB" sz="1600" baseline="30000" dirty="0"/>
              <a:t>13              </a:t>
            </a:r>
            <a:r>
              <a:rPr lang="en-GB" sz="1600" dirty="0"/>
              <a:t>10</a:t>
            </a:r>
            <a:r>
              <a:rPr lang="en-GB" sz="1600" baseline="30000" dirty="0"/>
              <a:t>15 </a:t>
            </a:r>
          </a:p>
          <a:p>
            <a:r>
              <a:rPr lang="en-GB" sz="1600" baseline="30000" dirty="0"/>
              <a:t>                                                                                                                             </a:t>
            </a:r>
            <a:r>
              <a:rPr lang="en-GB" sz="1600" dirty="0"/>
              <a:t>frequency(MHz)</a:t>
            </a:r>
            <a:r>
              <a:rPr lang="en-GB" sz="1600" baseline="30000" dirty="0"/>
              <a:t>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2844" y="1285860"/>
            <a:ext cx="8144299" cy="3694112"/>
            <a:chOff x="356791" y="1393271"/>
            <a:chExt cx="8144299" cy="3694112"/>
          </a:xfrm>
        </p:grpSpPr>
        <p:pic>
          <p:nvPicPr>
            <p:cNvPr id="7" name="Picture 3" descr="blk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96654" y="1425021"/>
              <a:ext cx="5805487" cy="3662362"/>
            </a:xfrm>
            <a:prstGeom prst="rect">
              <a:avLst/>
            </a:prstGeom>
            <a:noFill/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56791" y="1393271"/>
              <a:ext cx="13239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/>
                <a:t>Flux watts/m</a:t>
              </a:r>
              <a:r>
                <a:rPr lang="en-GB" sz="1600" baseline="30000" dirty="0"/>
                <a:t>2</a:t>
              </a:r>
              <a:endParaRPr lang="en-GB" sz="1600" dirty="0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306116" y="1825071"/>
              <a:ext cx="5730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/>
                <a:t>10</a:t>
              </a:r>
              <a:r>
                <a:rPr lang="en-GB" sz="1600" baseline="30000"/>
                <a:t>6</a:t>
              </a:r>
            </a:p>
            <a:p>
              <a:endParaRPr lang="en-GB" sz="1600" baseline="30000"/>
            </a:p>
            <a:p>
              <a:endParaRPr lang="en-GB" sz="1600" baseline="30000"/>
            </a:p>
            <a:p>
              <a:r>
                <a:rPr lang="en-GB" sz="1600"/>
                <a:t>10</a:t>
              </a:r>
              <a:r>
                <a:rPr lang="en-GB" sz="1600" baseline="30000"/>
                <a:t>2</a:t>
              </a:r>
            </a:p>
            <a:p>
              <a:endParaRPr lang="en-GB" sz="1600" baseline="30000"/>
            </a:p>
            <a:p>
              <a:endParaRPr lang="en-GB" sz="1600" baseline="30000"/>
            </a:p>
            <a:p>
              <a:endParaRPr lang="en-GB" sz="1600" baseline="30000"/>
            </a:p>
            <a:p>
              <a:r>
                <a:rPr lang="en-GB" sz="1600"/>
                <a:t>10</a:t>
              </a:r>
              <a:r>
                <a:rPr lang="en-GB" sz="1600" baseline="30000"/>
                <a:t>-2</a:t>
              </a:r>
            </a:p>
            <a:p>
              <a:endParaRPr lang="en-GB" sz="1600" baseline="30000"/>
            </a:p>
            <a:p>
              <a:endParaRPr lang="en-GB" sz="1600" baseline="30000"/>
            </a:p>
            <a:p>
              <a:endParaRPr lang="en-GB" sz="1600" baseline="30000"/>
            </a:p>
            <a:p>
              <a:r>
                <a:rPr lang="en-GB" sz="1600"/>
                <a:t>10</a:t>
              </a:r>
              <a:r>
                <a:rPr lang="en-GB" sz="1600" baseline="30000"/>
                <a:t>-6</a:t>
              </a:r>
            </a:p>
            <a:p>
              <a:endParaRPr lang="en-GB" sz="1600" baseline="30000"/>
            </a:p>
            <a:p>
              <a:endParaRPr lang="en-GB" sz="1600" baseline="30000"/>
            </a:p>
            <a:p>
              <a:endParaRPr lang="en-GB" sz="1600" baseline="30000"/>
            </a:p>
            <a:p>
              <a:r>
                <a:rPr lang="en-GB" sz="1600"/>
                <a:t>10</a:t>
              </a:r>
              <a:r>
                <a:rPr lang="en-GB" sz="1600" baseline="30000"/>
                <a:t>-12</a:t>
              </a: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4700191" y="4627008"/>
              <a:ext cx="5397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FR" sz="1600" b="1">
                  <a:solidFill>
                    <a:srgbClr val="00B050"/>
                  </a:solidFill>
                  <a:latin typeface="Tahoma" pitchFamily="34" charset="0"/>
                </a:rPr>
                <a:t>i.r.</a:t>
              </a:r>
              <a:endParaRPr lang="fr-FR" sz="2400" b="1">
                <a:solidFill>
                  <a:srgbClr val="00B050"/>
                </a:solidFill>
                <a:latin typeface="Tahoma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5203429" y="4627008"/>
              <a:ext cx="6604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FR" sz="1600" b="1" dirty="0">
                  <a:solidFill>
                    <a:srgbClr val="00B050"/>
                  </a:solidFill>
                  <a:latin typeface="Tahoma" pitchFamily="34" charset="0"/>
                </a:rPr>
                <a:t>u.v.</a:t>
              </a:r>
              <a:endParaRPr lang="fr-FR" sz="2400" b="1" dirty="0">
                <a:solidFill>
                  <a:srgbClr val="00B050"/>
                </a:solidFill>
                <a:latin typeface="Tahoma" pitchFamily="34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303441" y="2766458"/>
              <a:ext cx="11890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/>
                <a:t>T=10000K</a:t>
              </a: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08041" y="3020458"/>
              <a:ext cx="10747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/>
                <a:t>T=6000K</a:t>
              </a: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1993504" y="4627008"/>
              <a:ext cx="800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FR" sz="1600" b="1">
                  <a:solidFill>
                    <a:srgbClr val="00B050"/>
                  </a:solidFill>
                  <a:latin typeface="Tahoma" pitchFamily="34" charset="0"/>
                </a:rPr>
                <a:t>radio</a:t>
              </a:r>
              <a:endParaRPr lang="fr-FR" sz="2400" b="1">
                <a:solidFill>
                  <a:srgbClr val="00B050"/>
                </a:solidFill>
                <a:latin typeface="Tahoma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1955404" y="1579008"/>
              <a:ext cx="228139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sz="2000" dirty="0"/>
                <a:t>Thermal Radiation</a:t>
              </a:r>
            </a:p>
            <a:p>
              <a:pPr algn="ctr"/>
              <a:r>
                <a:rPr lang="en-GB" sz="2000" dirty="0"/>
                <a:t> from Stars</a:t>
              </a:r>
              <a:endParaRPr lang="en-US" sz="20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1928427" y="4429132"/>
              <a:ext cx="3572267" cy="1588"/>
            </a:xfrm>
            <a:prstGeom prst="straightConnector1">
              <a:avLst/>
            </a:prstGeom>
            <a:ln w="38100">
              <a:solidFill>
                <a:srgbClr val="20A04B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643174" y="4242714"/>
              <a:ext cx="221457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B050"/>
                  </a:solidFill>
                </a:rPr>
                <a:t>thermal radiation</a:t>
              </a:r>
              <a:endParaRPr lang="en-GB" sz="2000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428889" y="4429132"/>
              <a:ext cx="3072201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rot="5400000">
            <a:off x="5557618" y="3165476"/>
            <a:ext cx="3571900" cy="158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43042" y="1365238"/>
            <a:ext cx="6643734" cy="35719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443005" y="4127734"/>
            <a:ext cx="26068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sym typeface="Symbol" pitchFamily="18" charset="2"/>
              </a:rPr>
              <a:t>non-thermal radiation</a:t>
            </a:r>
            <a:endParaRPr lang="en-GB" sz="2000" dirty="0"/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5699094" y="4539924"/>
            <a:ext cx="2593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fr-FR" sz="1600" b="1" dirty="0">
                <a:solidFill>
                  <a:srgbClr val="FF0000"/>
                </a:solidFill>
                <a:latin typeface="Tahoma" pitchFamily="34" charset="0"/>
              </a:rPr>
              <a:t> X ray    gamma </a:t>
            </a:r>
            <a:r>
              <a:rPr lang="fr-FR" sz="1600" b="1" dirty="0" smtClean="0">
                <a:solidFill>
                  <a:srgbClr val="FF0000"/>
                </a:solidFill>
                <a:latin typeface="Tahoma" pitchFamily="34" charset="0"/>
              </a:rPr>
              <a:t>rays</a:t>
            </a:r>
            <a:endParaRPr lang="fr-FR" sz="16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32336" y="5569371"/>
            <a:ext cx="5840060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Observations in non-thermal radiation </a:t>
            </a:r>
          </a:p>
          <a:p>
            <a:pPr algn="ctr"/>
            <a:r>
              <a:rPr lang="en-GB" sz="2400" b="1" dirty="0" smtClean="0"/>
              <a:t>make new discoveries beyond stars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Neutrino Astronomy 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3" descr="C:\salsa\GZKAb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8672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929190" y="3774048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Char char=" "/>
            </a:pPr>
            <a:r>
              <a:rPr lang="en-GB" b="1" i="0" dirty="0" smtClean="0">
                <a:latin typeface="Symbol" pitchFamily="18" charset="2"/>
              </a:rPr>
              <a:t>g</a:t>
            </a:r>
            <a:r>
              <a:rPr lang="en-GB" b="1" i="0" dirty="0" smtClean="0"/>
              <a:t>  + </a:t>
            </a:r>
            <a:r>
              <a:rPr lang="en-GB" b="1" i="0" dirty="0" err="1" smtClean="0">
                <a:latin typeface="Symbol" pitchFamily="18" charset="2"/>
              </a:rPr>
              <a:t>g</a:t>
            </a:r>
            <a:r>
              <a:rPr lang="en-GB" b="1" i="0" baseline="-25000" dirty="0" err="1" smtClean="0"/>
              <a:t>CMB</a:t>
            </a:r>
            <a:r>
              <a:rPr lang="en-GB" b="1" i="0" baseline="-25000" dirty="0" smtClean="0"/>
              <a:t> </a:t>
            </a:r>
            <a:r>
              <a:rPr lang="en-GB" b="1" i="0" dirty="0" smtClean="0"/>
              <a:t> </a:t>
            </a:r>
            <a:r>
              <a:rPr lang="en-GB" b="1" i="0" dirty="0" smtClean="0">
                <a:sym typeface="Symbol"/>
              </a:rPr>
              <a:t> </a:t>
            </a:r>
            <a:r>
              <a:rPr lang="en-GB" b="1" i="0" dirty="0" smtClean="0"/>
              <a:t>e</a:t>
            </a:r>
            <a:r>
              <a:rPr lang="en-GB" b="1" i="0" baseline="30000" dirty="0"/>
              <a:t>+</a:t>
            </a:r>
            <a:r>
              <a:rPr lang="en-GB" b="1" i="0" dirty="0"/>
              <a:t> + </a:t>
            </a:r>
            <a:r>
              <a:rPr lang="en-GB" b="1" i="0" dirty="0" smtClean="0"/>
              <a:t>e</a:t>
            </a:r>
            <a:r>
              <a:rPr lang="en-GB" b="1" i="0" baseline="30000" dirty="0" smtClean="0">
                <a:sym typeface="Symbol"/>
              </a:rPr>
              <a:t></a:t>
            </a:r>
            <a:r>
              <a:rPr lang="en-GB" b="1" i="0" dirty="0" smtClean="0">
                <a:solidFill>
                  <a:srgbClr val="FF0000"/>
                </a:solidFill>
              </a:rPr>
              <a:t>   </a:t>
            </a:r>
            <a:endParaRPr lang="en-GB" b="1" i="0" dirty="0">
              <a:solidFill>
                <a:srgbClr val="FF000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929190" y="1916660"/>
            <a:ext cx="3276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i="0" dirty="0" smtClean="0">
                <a:solidFill>
                  <a:srgbClr val="FF0000"/>
                </a:solidFill>
              </a:rPr>
              <a:t>p + </a:t>
            </a:r>
            <a:r>
              <a:rPr lang="en-GB" b="1" i="0" dirty="0" err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b="1" i="0" baseline="-25000" dirty="0" err="1" smtClean="0">
                <a:solidFill>
                  <a:srgbClr val="FF0000"/>
                </a:solidFill>
              </a:rPr>
              <a:t>CMB</a:t>
            </a:r>
            <a:r>
              <a:rPr lang="en-GB" b="1" i="0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GB" b="1" i="0" dirty="0" smtClean="0">
                <a:solidFill>
                  <a:srgbClr val="FF0000"/>
                </a:solidFill>
              </a:rPr>
              <a:t> </a:t>
            </a:r>
            <a:r>
              <a:rPr lang="en-GB" b="1" i="0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b="1" i="0" baseline="30000" dirty="0" smtClean="0">
                <a:solidFill>
                  <a:srgbClr val="FF0000"/>
                </a:solidFill>
              </a:rPr>
              <a:t>+</a:t>
            </a:r>
            <a:r>
              <a:rPr lang="en-GB" b="1" dirty="0" smtClean="0">
                <a:solidFill>
                  <a:srgbClr val="FF0000"/>
                </a:solidFill>
                <a:sym typeface="Symbol"/>
              </a:rPr>
              <a:t> </a:t>
            </a:r>
            <a:r>
              <a:rPr lang="en-GB" b="1" i="0" dirty="0" smtClean="0">
                <a:solidFill>
                  <a:srgbClr val="FF0000"/>
                </a:solidFill>
              </a:rPr>
              <a:t>n + </a:t>
            </a:r>
            <a:r>
              <a:rPr lang="en-GB" b="1" i="0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GB" b="1" i="0" baseline="30000" dirty="0" smtClean="0">
                <a:solidFill>
                  <a:srgbClr val="FF0000"/>
                </a:solidFill>
                <a:latin typeface="Symbol" pitchFamily="18" charset="2"/>
              </a:rPr>
              <a:t>+</a:t>
            </a:r>
            <a:r>
              <a:rPr lang="en-GB" b="1" i="0" dirty="0" smtClean="0">
                <a:solidFill>
                  <a:srgbClr val="FF0000"/>
                </a:solidFill>
              </a:rPr>
              <a:t>   </a:t>
            </a:r>
            <a:endParaRPr lang="en-GB" b="1" i="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8842" y="5403851"/>
            <a:ext cx="3799438" cy="9541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ym typeface="Symbol"/>
              </a:rPr>
              <a:t>Only neutrinos arrive</a:t>
            </a:r>
          </a:p>
          <a:p>
            <a:r>
              <a:rPr lang="en-GB" sz="2800" b="1" dirty="0" smtClean="0">
                <a:sym typeface="Symbol"/>
              </a:rPr>
              <a:t> from whole universe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Rays arrive at Earth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7124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ny-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y-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ny-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ny-9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ny-10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ny-11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ny-all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116000"/>
            <a:ext cx="8940800" cy="536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Rays composition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55" y="1188442"/>
            <a:ext cx="8047646" cy="528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Cosmic Ray energy spectrum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3" descr="cosmic-ray flux2.jpg                                           001305E8Macintosh HD                   BE453E70:"/>
          <p:cNvPicPr>
            <a:picLocks noChangeAspect="1" noChangeArrowheads="1"/>
          </p:cNvPicPr>
          <p:nvPr/>
        </p:nvPicPr>
        <p:blipFill>
          <a:blip r:embed="rId2"/>
          <a:srcRect t="5618"/>
          <a:stretch>
            <a:fillRect/>
          </a:stretch>
        </p:blipFill>
        <p:spPr bwMode="auto">
          <a:xfrm>
            <a:off x="0" y="1500174"/>
            <a:ext cx="3931239" cy="458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929058" y="2143116"/>
            <a:ext cx="48577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 smtClean="0"/>
              <a:t>Cosmic Ray energy flux similar to starlight</a:t>
            </a:r>
          </a:p>
          <a:p>
            <a:pPr>
              <a:spcBef>
                <a:spcPct val="50000"/>
              </a:spcBef>
            </a:pPr>
            <a:r>
              <a:rPr lang="en-GB" sz="1600" dirty="0" smtClean="0"/>
              <a:t>  (</a:t>
            </a:r>
            <a:r>
              <a:rPr lang="en-GB" sz="1600" dirty="0" err="1" smtClean="0"/>
              <a:t>i</a:t>
            </a:r>
            <a:r>
              <a:rPr lang="en-GB" sz="1600" dirty="0" smtClean="0"/>
              <a:t>. e. ≈ total energy at earth of all stars except sun)</a:t>
            </a:r>
          </a:p>
          <a:p>
            <a:pPr>
              <a:spcBef>
                <a:spcPct val="50000"/>
              </a:spcBef>
            </a:pPr>
            <a:r>
              <a:rPr lang="en-GB" sz="1600" dirty="0" smtClean="0"/>
              <a:t>Energies up to </a:t>
            </a:r>
            <a:r>
              <a:rPr lang="en-GB" sz="1600" i="0" dirty="0" smtClean="0"/>
              <a:t> </a:t>
            </a:r>
            <a:r>
              <a:rPr lang="en-GB" sz="1600" i="0" dirty="0"/>
              <a:t>10</a:t>
            </a:r>
            <a:r>
              <a:rPr lang="en-GB" sz="1600" i="0" baseline="30000" dirty="0"/>
              <a:t> 7</a:t>
            </a:r>
            <a:r>
              <a:rPr lang="en-GB" sz="1600" i="0" dirty="0"/>
              <a:t> times the energy of LHC</a:t>
            </a:r>
            <a:r>
              <a:rPr lang="en-GB" sz="1600" i="0" dirty="0" smtClean="0"/>
              <a:t>!</a:t>
            </a:r>
          </a:p>
          <a:p>
            <a:pPr lvl="1" algn="ctr">
              <a:spcBef>
                <a:spcPct val="50000"/>
              </a:spcBef>
            </a:pPr>
            <a:endParaRPr lang="en-GB" sz="1600" dirty="0" smtClean="0"/>
          </a:p>
          <a:p>
            <a:pPr lvl="1">
              <a:spcBef>
                <a:spcPct val="50000"/>
              </a:spcBef>
            </a:pPr>
            <a:r>
              <a:rPr lang="en-GB" sz="2400" b="1" dirty="0" smtClean="0">
                <a:solidFill>
                  <a:srgbClr val="DD0222"/>
                </a:solidFill>
              </a:rPr>
              <a:t>Where do they come from ?</a:t>
            </a:r>
          </a:p>
          <a:p>
            <a:pPr lvl="1">
              <a:spcBef>
                <a:spcPct val="50000"/>
              </a:spcBef>
            </a:pPr>
            <a:r>
              <a:rPr lang="en-GB" sz="2400" b="1" i="0" dirty="0" smtClean="0">
                <a:solidFill>
                  <a:srgbClr val="DD0222"/>
                </a:solidFill>
              </a:rPr>
              <a:t>What are the sources ?</a:t>
            </a:r>
            <a:endParaRPr lang="en-GB" sz="240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571472" y="1357298"/>
            <a:ext cx="7815105" cy="5081614"/>
            <a:chOff x="3357554" y="1776386"/>
            <a:chExt cx="7815105" cy="5081614"/>
          </a:xfrm>
        </p:grpSpPr>
        <p:grpSp>
          <p:nvGrpSpPr>
            <p:cNvPr id="6" name="Group 5"/>
            <p:cNvGrpSpPr/>
            <p:nvPr/>
          </p:nvGrpSpPr>
          <p:grpSpPr>
            <a:xfrm>
              <a:off x="3357554" y="1776386"/>
              <a:ext cx="7815105" cy="5081614"/>
              <a:chOff x="490695" y="1285860"/>
              <a:chExt cx="7815105" cy="5081614"/>
            </a:xfrm>
          </p:grpSpPr>
          <p:pic>
            <p:nvPicPr>
              <p:cNvPr id="7" name="Picture 4" descr="viktorhess_00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90695" y="1857364"/>
                <a:ext cx="3442135" cy="451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>
                <a:off x="5105400" y="3338538"/>
                <a:ext cx="2667000" cy="2590800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889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6" descr="Wide upward diagonal"/>
              <p:cNvSpPr>
                <a:spLocks noChangeArrowheads="1"/>
              </p:cNvSpPr>
              <p:nvPr/>
            </p:nvSpPr>
            <p:spPr bwMode="auto">
              <a:xfrm>
                <a:off x="6248400" y="3186138"/>
                <a:ext cx="381000" cy="3048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Rectangle 7" descr="Light upward diagonal"/>
              <p:cNvSpPr>
                <a:spLocks noChangeArrowheads="1"/>
              </p:cNvSpPr>
              <p:nvPr/>
            </p:nvSpPr>
            <p:spPr bwMode="auto">
              <a:xfrm>
                <a:off x="6400800" y="2119338"/>
                <a:ext cx="76200" cy="1828800"/>
              </a:xfrm>
              <a:prstGeom prst="rect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Oval 9" descr="Light upward diagonal"/>
              <p:cNvSpPr>
                <a:spLocks noChangeArrowheads="1"/>
              </p:cNvSpPr>
              <p:nvPr/>
            </p:nvSpPr>
            <p:spPr bwMode="auto">
              <a:xfrm>
                <a:off x="6248400" y="1814538"/>
                <a:ext cx="381000" cy="304800"/>
              </a:xfrm>
              <a:prstGeom prst="ellipse">
                <a:avLst/>
              </a:prstGeom>
              <a:pattFill prst="ltUpDiag">
                <a:fgClr>
                  <a:schemeClr val="accent1"/>
                </a:fgClr>
                <a:bgClr>
                  <a:schemeClr val="bg1"/>
                </a:bgClr>
              </a:pattFill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Freeform 12" descr="Light upward diagonal"/>
              <p:cNvSpPr>
                <a:spLocks/>
              </p:cNvSpPr>
              <p:nvPr/>
            </p:nvSpPr>
            <p:spPr bwMode="auto">
              <a:xfrm>
                <a:off x="7162800" y="5624538"/>
                <a:ext cx="533400" cy="533400"/>
              </a:xfrm>
              <a:custGeom>
                <a:avLst/>
                <a:gdLst>
                  <a:gd name="T0" fmla="*/ 96 w 336"/>
                  <a:gd name="T1" fmla="*/ 0 h 336"/>
                  <a:gd name="T2" fmla="*/ 336 w 336"/>
                  <a:gd name="T3" fmla="*/ 336 h 336"/>
                  <a:gd name="T4" fmla="*/ 48 w 336"/>
                  <a:gd name="T5" fmla="*/ 336 h 336"/>
                  <a:gd name="T6" fmla="*/ 0 w 336"/>
                  <a:gd name="T7" fmla="*/ 96 h 336"/>
                  <a:gd name="T8" fmla="*/ 96 w 336"/>
                  <a:gd name="T9" fmla="*/ 0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6"/>
                  <a:gd name="T16" fmla="*/ 0 h 336"/>
                  <a:gd name="T17" fmla="*/ 336 w 336"/>
                  <a:gd name="T18" fmla="*/ 336 h 3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6" h="336">
                    <a:moveTo>
                      <a:pt x="96" y="0"/>
                    </a:moveTo>
                    <a:lnTo>
                      <a:pt x="336" y="336"/>
                    </a:lnTo>
                    <a:lnTo>
                      <a:pt x="48" y="336"/>
                    </a:lnTo>
                    <a:lnTo>
                      <a:pt x="0" y="96"/>
                    </a:lnTo>
                    <a:lnTo>
                      <a:pt x="96" y="0"/>
                    </a:lnTo>
                    <a:close/>
                  </a:path>
                </a:pathLst>
              </a:cu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889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6" descr="Light downward diagonal"/>
              <p:cNvSpPr>
                <a:spLocks/>
              </p:cNvSpPr>
              <p:nvPr/>
            </p:nvSpPr>
            <p:spPr bwMode="auto">
              <a:xfrm>
                <a:off x="5199063" y="5638826"/>
                <a:ext cx="600075" cy="544512"/>
              </a:xfrm>
              <a:custGeom>
                <a:avLst/>
                <a:gdLst>
                  <a:gd name="T0" fmla="*/ 228 w 378"/>
                  <a:gd name="T1" fmla="*/ 0 h 343"/>
                  <a:gd name="T2" fmla="*/ 0 w 378"/>
                  <a:gd name="T3" fmla="*/ 335 h 343"/>
                  <a:gd name="T4" fmla="*/ 304 w 378"/>
                  <a:gd name="T5" fmla="*/ 343 h 343"/>
                  <a:gd name="T6" fmla="*/ 354 w 378"/>
                  <a:gd name="T7" fmla="*/ 146 h 343"/>
                  <a:gd name="T8" fmla="*/ 378 w 378"/>
                  <a:gd name="T9" fmla="*/ 88 h 343"/>
                  <a:gd name="T10" fmla="*/ 228 w 378"/>
                  <a:gd name="T11" fmla="*/ 0 h 34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8"/>
                  <a:gd name="T19" fmla="*/ 0 h 343"/>
                  <a:gd name="T20" fmla="*/ 378 w 378"/>
                  <a:gd name="T21" fmla="*/ 343 h 34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8" h="343">
                    <a:moveTo>
                      <a:pt x="228" y="0"/>
                    </a:moveTo>
                    <a:lnTo>
                      <a:pt x="0" y="335"/>
                    </a:lnTo>
                    <a:lnTo>
                      <a:pt x="304" y="343"/>
                    </a:lnTo>
                    <a:lnTo>
                      <a:pt x="354" y="146"/>
                    </a:lnTo>
                    <a:lnTo>
                      <a:pt x="378" y="88"/>
                    </a:lnTo>
                    <a:lnTo>
                      <a:pt x="228" y="0"/>
                    </a:lnTo>
                    <a:close/>
                  </a:path>
                </a:pathLst>
              </a:custGeom>
              <a:pattFill prst="ltDnDiag">
                <a:fgClr>
                  <a:schemeClr val="tx1"/>
                </a:fgClr>
                <a:bgClr>
                  <a:schemeClr val="bg1"/>
                </a:bgClr>
              </a:pattFill>
              <a:ln w="889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Oval 17"/>
              <p:cNvSpPr>
                <a:spLocks noChangeArrowheads="1"/>
              </p:cNvSpPr>
              <p:nvPr/>
            </p:nvSpPr>
            <p:spPr bwMode="auto">
              <a:xfrm>
                <a:off x="6324600" y="3948138"/>
                <a:ext cx="228600" cy="1295400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2540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>
                <a:off x="4572000" y="6234138"/>
                <a:ext cx="3733800" cy="0"/>
              </a:xfrm>
              <a:prstGeom prst="line">
                <a:avLst/>
              </a:prstGeom>
              <a:noFill/>
              <a:ln w="889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AutoShape 20"/>
              <p:cNvSpPr>
                <a:spLocks noChangeArrowheads="1"/>
              </p:cNvSpPr>
              <p:nvPr/>
            </p:nvSpPr>
            <p:spPr bwMode="auto">
              <a:xfrm>
                <a:off x="6629400" y="4481538"/>
                <a:ext cx="381000" cy="228600"/>
              </a:xfrm>
              <a:prstGeom prst="rightArrow">
                <a:avLst>
                  <a:gd name="adj1" fmla="val 50000"/>
                  <a:gd name="adj2" fmla="val 4166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" name="AutoShape 21"/>
              <p:cNvSpPr>
                <a:spLocks noChangeArrowheads="1"/>
              </p:cNvSpPr>
              <p:nvPr/>
            </p:nvSpPr>
            <p:spPr bwMode="auto">
              <a:xfrm>
                <a:off x="5867400" y="4481538"/>
                <a:ext cx="381000" cy="228600"/>
              </a:xfrm>
              <a:prstGeom prst="leftArrow">
                <a:avLst>
                  <a:gd name="adj1" fmla="val 50000"/>
                  <a:gd name="adj2" fmla="val 4166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Text Box 22"/>
              <p:cNvSpPr txBox="1">
                <a:spLocks noChangeArrowheads="1"/>
              </p:cNvSpPr>
              <p:nvPr/>
            </p:nvSpPr>
            <p:spPr bwMode="auto">
              <a:xfrm>
                <a:off x="5943600" y="1738338"/>
                <a:ext cx="3619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00FF00"/>
                    </a:solidFill>
                  </a:rPr>
                  <a:t>+</a:t>
                </a:r>
                <a:endParaRPr lang="it-IT" sz="2400" b="1">
                  <a:solidFill>
                    <a:srgbClr val="00FF00"/>
                  </a:solidFill>
                </a:endParaRPr>
              </a:p>
            </p:txBody>
          </p:sp>
          <p:sp>
            <p:nvSpPr>
              <p:cNvPr id="20" name="Text Box 25"/>
              <p:cNvSpPr txBox="1">
                <a:spLocks noChangeArrowheads="1"/>
              </p:cNvSpPr>
              <p:nvPr/>
            </p:nvSpPr>
            <p:spPr bwMode="auto">
              <a:xfrm>
                <a:off x="5943600" y="3948138"/>
                <a:ext cx="96043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 b="1">
                    <a:solidFill>
                      <a:srgbClr val="00FF00"/>
                    </a:solidFill>
                  </a:rPr>
                  <a:t>+     +</a:t>
                </a:r>
                <a:endParaRPr lang="it-IT" sz="2400" b="1">
                  <a:solidFill>
                    <a:srgbClr val="00FF00"/>
                  </a:solidFill>
                </a:endParaRPr>
              </a:p>
            </p:txBody>
          </p:sp>
          <p:sp>
            <p:nvSpPr>
              <p:cNvPr id="21" name="Rectangle 26" descr="Wide upward diagonal"/>
              <p:cNvSpPr>
                <a:spLocks noChangeArrowheads="1"/>
              </p:cNvSpPr>
              <p:nvPr/>
            </p:nvSpPr>
            <p:spPr bwMode="auto">
              <a:xfrm>
                <a:off x="6324600" y="5243538"/>
                <a:ext cx="228600" cy="60960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889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>
                <a:off x="928662" y="5214950"/>
                <a:ext cx="2454518" cy="954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</a:t>
                </a:r>
                <a:r>
                  <a:rPr lang="en-US" sz="2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August 7, 1912 </a:t>
                </a:r>
              </a:p>
              <a:p>
                <a:pPr algn="ctr"/>
                <a:r>
                  <a:rPr lang="en-US" sz="2400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Aussig</a:t>
                </a:r>
                <a:r>
                  <a:rPr lang="en-US" sz="2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, Austria</a:t>
                </a:r>
                <a:endParaRPr lang="it-IT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428728" y="1285860"/>
                <a:ext cx="56510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/>
                  <a:t>Discovered by Victor Hess nearly 100 years ago</a:t>
                </a:r>
                <a:endParaRPr lang="en-GB" sz="2000" dirty="0"/>
              </a:p>
            </p:txBody>
          </p:sp>
        </p:grp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3"/>
            <a:srcRect l="43884" r="2337"/>
            <a:stretch>
              <a:fillRect/>
            </a:stretch>
          </p:blipFill>
          <p:spPr bwMode="auto">
            <a:xfrm>
              <a:off x="7215206" y="2260590"/>
              <a:ext cx="3786214" cy="45974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 of Cosmic Rays ?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19 Sept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Ultra High Energy Cosmic Neutrino Experiments, J. Carr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3A7CC-CD69-4595-8ED2-6F06D7A979E9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14349" y="1142984"/>
            <a:ext cx="7500989" cy="5305423"/>
            <a:chOff x="3000364" y="1142984"/>
            <a:chExt cx="7500989" cy="5305423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01024" y="1842684"/>
              <a:ext cx="2351173" cy="4605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6" name="Group 12"/>
            <p:cNvGrpSpPr/>
            <p:nvPr/>
          </p:nvGrpSpPr>
          <p:grpSpPr>
            <a:xfrm>
              <a:off x="3000364" y="1142984"/>
              <a:ext cx="7500989" cy="4572032"/>
              <a:chOff x="3000364" y="1142984"/>
              <a:chExt cx="7500989" cy="4572032"/>
            </a:xfrm>
          </p:grpSpPr>
          <p:sp>
            <p:nvSpPr>
              <p:cNvPr id="27" name="Rectangle 3"/>
              <p:cNvSpPr txBox="1">
                <a:spLocks noChangeArrowheads="1"/>
              </p:cNvSpPr>
              <p:nvPr/>
            </p:nvSpPr>
            <p:spPr>
              <a:xfrm>
                <a:off x="8001024" y="1142984"/>
                <a:ext cx="2500329" cy="1357322"/>
              </a:xfrm>
              <a:prstGeom prst="rect">
                <a:avLst/>
              </a:prstGeom>
            </p:spPr>
            <p:txBody>
              <a:bodyPr/>
              <a:lstStyle/>
              <a:p>
                <a:pPr marL="342900" marR="0" lvl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New York Times</a:t>
                </a:r>
              </a:p>
              <a:p>
                <a:pPr marL="342900" marR="0" lvl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itchFamily="34" charset="0"/>
                  </a:rPr>
                  <a:t>December 29, 1932</a:t>
                </a:r>
              </a:p>
            </p:txBody>
          </p:sp>
          <p:pic>
            <p:nvPicPr>
              <p:cNvPr id="28" name="Picture 5" descr="millika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57620" y="2655299"/>
                <a:ext cx="2162054" cy="3059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 Box 6"/>
              <p:cNvSpPr txBox="1">
                <a:spLocks noChangeArrowheads="1"/>
              </p:cNvSpPr>
              <p:nvPr/>
            </p:nvSpPr>
            <p:spPr bwMode="auto">
              <a:xfrm>
                <a:off x="3000364" y="1571612"/>
                <a:ext cx="3916457" cy="707886"/>
              </a:xfrm>
              <a:prstGeom prst="rect">
                <a:avLst/>
              </a:prstGeom>
              <a:noFill/>
              <a:ln w="1905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lvl="1" algn="ctr"/>
                <a:r>
                  <a:rPr lang="en-US" sz="2000" dirty="0">
                    <a:latin typeface="Arial" charset="0"/>
                  </a:rPr>
                  <a:t>Robert A. </a:t>
                </a:r>
                <a:r>
                  <a:rPr lang="en-US" sz="2000" dirty="0" smtClean="0">
                    <a:latin typeface="Arial" charset="0"/>
                  </a:rPr>
                  <a:t>Millikan</a:t>
                </a:r>
              </a:p>
              <a:p>
                <a:pPr algn="ctr"/>
                <a:r>
                  <a:rPr lang="en-US" sz="2000" i="0" dirty="0" smtClean="0"/>
                  <a:t> introduced name “Cosmic Rays”</a:t>
                </a:r>
                <a:endParaRPr lang="en-US" sz="2000" i="0" dirty="0">
                  <a:latin typeface="Arial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mple presentation slides">
  <a:themeElements>
    <a:clrScheme name="ms01_1 3">
      <a:dk1>
        <a:srgbClr val="0E3F96"/>
      </a:dk1>
      <a:lt1>
        <a:srgbClr val="FFFFFF"/>
      </a:lt1>
      <a:dk2>
        <a:srgbClr val="FFFFFF"/>
      </a:dk2>
      <a:lt2>
        <a:srgbClr val="B2B2B2"/>
      </a:lt2>
      <a:accent1>
        <a:srgbClr val="306FCC"/>
      </a:accent1>
      <a:accent2>
        <a:srgbClr val="99CCFF"/>
      </a:accent2>
      <a:accent3>
        <a:srgbClr val="FFFFFF"/>
      </a:accent3>
      <a:accent4>
        <a:srgbClr val="0A347F"/>
      </a:accent4>
      <a:accent5>
        <a:srgbClr val="ADBBE2"/>
      </a:accent5>
      <a:accent6>
        <a:srgbClr val="8AB9E7"/>
      </a:accent6>
      <a:hlink>
        <a:srgbClr val="25A2AF"/>
      </a:hlink>
      <a:folHlink>
        <a:srgbClr val="6666FF"/>
      </a:folHlink>
    </a:clrScheme>
    <a:fontScheme name="ms01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01_1 1">
        <a:dk1>
          <a:srgbClr val="808080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66BE0E"/>
        </a:accent2>
        <a:accent3>
          <a:srgbClr val="FFFFFF"/>
        </a:accent3>
        <a:accent4>
          <a:srgbClr val="6C6C6C"/>
        </a:accent4>
        <a:accent5>
          <a:srgbClr val="AAC0C4"/>
        </a:accent5>
        <a:accent6>
          <a:srgbClr val="5CAC0C"/>
        </a:accent6>
        <a:hlink>
          <a:srgbClr val="2CA9D0"/>
        </a:hlink>
        <a:folHlink>
          <a:srgbClr val="4841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2">
        <a:dk1>
          <a:srgbClr val="1D528D"/>
        </a:dk1>
        <a:lt1>
          <a:srgbClr val="FFFFFF"/>
        </a:lt1>
        <a:dk2>
          <a:srgbClr val="FFFFFF"/>
        </a:dk2>
        <a:lt2>
          <a:srgbClr val="CACACA"/>
        </a:lt2>
        <a:accent1>
          <a:srgbClr val="0099CC"/>
        </a:accent1>
        <a:accent2>
          <a:srgbClr val="8BC84E"/>
        </a:accent2>
        <a:accent3>
          <a:srgbClr val="FFFFFF"/>
        </a:accent3>
        <a:accent4>
          <a:srgbClr val="174578"/>
        </a:accent4>
        <a:accent5>
          <a:srgbClr val="AACAE2"/>
        </a:accent5>
        <a:accent6>
          <a:srgbClr val="7DB546"/>
        </a:accent6>
        <a:hlink>
          <a:srgbClr val="6E81E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01_1 3">
        <a:dk1>
          <a:srgbClr val="0E3F96"/>
        </a:dk1>
        <a:lt1>
          <a:srgbClr val="FFFFFF"/>
        </a:lt1>
        <a:dk2>
          <a:srgbClr val="FFFFFF"/>
        </a:dk2>
        <a:lt2>
          <a:srgbClr val="B2B2B2"/>
        </a:lt2>
        <a:accent1>
          <a:srgbClr val="306FCC"/>
        </a:accent1>
        <a:accent2>
          <a:srgbClr val="99CCFF"/>
        </a:accent2>
        <a:accent3>
          <a:srgbClr val="FFFFFF"/>
        </a:accent3>
        <a:accent4>
          <a:srgbClr val="0A347F"/>
        </a:accent4>
        <a:accent5>
          <a:srgbClr val="ADBBE2"/>
        </a:accent5>
        <a:accent6>
          <a:srgbClr val="8AB9E7"/>
        </a:accent6>
        <a:hlink>
          <a:srgbClr val="25A2AF"/>
        </a:hlink>
        <a:folHlink>
          <a:srgbClr val="6666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1726</Words>
  <Application>Microsoft PowerPoint</Application>
  <PresentationFormat>On-screen Show (4:3)</PresentationFormat>
  <Paragraphs>437</Paragraphs>
  <Slides>35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Sample presentation slides</vt:lpstr>
      <vt:lpstr>Photo Editor Photo</vt:lpstr>
      <vt:lpstr>Equation</vt:lpstr>
      <vt:lpstr>Graphique</vt:lpstr>
      <vt:lpstr>Document</vt:lpstr>
      <vt:lpstr>Image Paintbrush</vt:lpstr>
      <vt:lpstr>Ultra High energy cosmic neutrino experiments</vt:lpstr>
      <vt:lpstr>Content : part 1 </vt:lpstr>
      <vt:lpstr>Ways to observe the Universe</vt:lpstr>
      <vt:lpstr>Why multi-messenger astronomy ?</vt:lpstr>
      <vt:lpstr>Why Neutrino Astronomy ?</vt:lpstr>
      <vt:lpstr>Cosmic Rays arrive at Earth</vt:lpstr>
      <vt:lpstr>Cosmic Rays composition</vt:lpstr>
      <vt:lpstr>Cosmic Ray energy spectrum</vt:lpstr>
      <vt:lpstr>Origin of Cosmic Rays ?</vt:lpstr>
      <vt:lpstr>Cosmic Ray sources</vt:lpstr>
      <vt:lpstr>Particle accelerators</vt:lpstr>
      <vt:lpstr>Terrestrial Accelerators Cosmic Accelerators </vt:lpstr>
      <vt:lpstr>SuperNova Remnants (SNR)</vt:lpstr>
      <vt:lpstr>SNR locations in Galaxy</vt:lpstr>
      <vt:lpstr>Evolution of SNR</vt:lpstr>
      <vt:lpstr>Multi-messenger Astronomy</vt:lpstr>
      <vt:lpstr>Evidence for Dark Matter </vt:lpstr>
      <vt:lpstr>Matter/Energy in the Universe</vt:lpstr>
      <vt:lpstr>Search for Dark Matter</vt:lpstr>
      <vt:lpstr>Motivation for  Astronomy</vt:lpstr>
      <vt:lpstr>Surprises are likely</vt:lpstr>
      <vt:lpstr>Neutrino spectrum at Earth</vt:lpstr>
      <vt:lpstr>Supernova 1987a</vt:lpstr>
      <vt:lpstr>SuperNova Remnant of SN1987a</vt:lpstr>
      <vt:lpstr>Underground experiments</vt:lpstr>
      <vt:lpstr>Optical: Deep Water/Ice</vt:lpstr>
      <vt:lpstr>Air Shower detection of </vt:lpstr>
      <vt:lpstr>Neutrino showers different</vt:lpstr>
      <vt:lpstr>Radio detection of </vt:lpstr>
      <vt:lpstr>GLUE</vt:lpstr>
      <vt:lpstr>ANITA</vt:lpstr>
      <vt:lpstr>Limits on Ultra High Energy </vt:lpstr>
      <vt:lpstr>Acoustic detection of </vt:lpstr>
      <vt:lpstr>Acoustic undersea detection </vt:lpstr>
      <vt:lpstr>NEMO acoustic detection</vt:lpstr>
    </vt:vector>
  </TitlesOfParts>
  <Manager/>
  <Company>CPPM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/>
  <dc:creator>John CARR</dc:creator>
  <cp:keywords/>
  <dc:description/>
  <cp:lastModifiedBy>John CARR</cp:lastModifiedBy>
  <cp:revision>113</cp:revision>
  <dcterms:created xsi:type="dcterms:W3CDTF">2008-08-29T11:47:18Z</dcterms:created>
  <dcterms:modified xsi:type="dcterms:W3CDTF">2008-09-18T05:23:46Z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TC011812311033</vt:lpwstr>
  </property>
</Properties>
</file>