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水印)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水印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图片)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、顶部和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52396" y="1709953"/>
            <a:ext cx="6477000" cy="1115976"/>
          </a:xfrm>
        </p:spPr>
        <p:txBody>
          <a:bodyPr/>
          <a:lstStyle/>
          <a:p>
            <a:r>
              <a:rPr kumimoji="1" lang="en-US" altLang="zh-CN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Optimization of cuts</a:t>
            </a:r>
            <a:br>
              <a:rPr kumimoji="1" lang="en-US" altLang="zh-CN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kumimoji="1" lang="en-US" altLang="zh-CN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kumimoji="1" lang="en-US" altLang="zh-CN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</a:t>
            </a:r>
            <a:r>
              <a:rPr kumimoji="1" lang="en-US" altLang="zh-CN" sz="3200" b="1" dirty="0" smtClean="0">
                <a:ln w="1905"/>
                <a:solidFill>
                  <a:srgbClr val="33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Chun Du</a:t>
            </a:r>
            <a:endParaRPr kumimoji="1" lang="zh-CN" altLang="en-US" sz="3200" b="1" dirty="0">
              <a:ln w="1905"/>
              <a:solidFill>
                <a:srgbClr val="3366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01800" y="3470187"/>
            <a:ext cx="6477000" cy="1684137"/>
          </a:xfrm>
        </p:spPr>
        <p:txBody>
          <a:bodyPr>
            <a:noAutofit/>
          </a:bodyPr>
          <a:lstStyle/>
          <a:p>
            <a:r>
              <a:rPr kumimoji="1" lang="en-US" altLang="zh-CN" sz="28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    H  &gt;  b b~ + gamma gamma : 10 </a:t>
            </a:r>
            <a:r>
              <a:rPr kumimoji="1" lang="en-US" altLang="zh-CN" sz="28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fb</a:t>
            </a:r>
            <a:endParaRPr kumimoji="1" lang="en-US" altLang="zh-CN" sz="28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endParaRPr kumimoji="1" lang="en-US" altLang="zh-CN" sz="28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r>
              <a:rPr kumimoji="1" lang="en-US" altLang="zh-CN" sz="28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SM BG: </a:t>
            </a:r>
            <a:r>
              <a:rPr kumimoji="1" lang="en-US" altLang="zh-CN" sz="2800" dirty="0">
                <a:solidFill>
                  <a:srgbClr val="3366FF"/>
                </a:solidFill>
                <a:latin typeface="Times New Roman"/>
                <a:cs typeface="Times New Roman"/>
              </a:rPr>
              <a:t>b b~ + </a:t>
            </a:r>
            <a:r>
              <a:rPr kumimoji="1" lang="en-US" altLang="zh-CN" sz="28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gamma gamma : 880fb</a:t>
            </a:r>
          </a:p>
          <a:p>
            <a:endParaRPr kumimoji="1" lang="en-US" altLang="zh-CN" sz="28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endParaRPr kumimoji="1" lang="en-US" altLang="zh-CN" sz="2800" dirty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r>
              <a:rPr kumimoji="1" lang="en-US" altLang="zh-CN" sz="28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      LHC14 </a:t>
            </a:r>
            <a:r>
              <a:rPr kumimoji="1" lang="en-US" altLang="zh-CN" sz="28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TeV</a:t>
            </a:r>
            <a:r>
              <a:rPr kumimoji="1" lang="en-US" altLang="zh-CN" sz="28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         1000fb^-1</a:t>
            </a:r>
            <a:endParaRPr kumimoji="1" lang="zh-CN" altLang="en-US" sz="2800" dirty="0">
              <a:solidFill>
                <a:srgbClr val="3366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0268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819292" cy="1215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|&lt;2.5, 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150GeV,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&gt; 20GeV</a:t>
            </a:r>
            <a:r>
              <a:rPr kumimoji="1" lang="en-US" altLang="zh-CN" dirty="0" smtClean="0">
                <a:latin typeface="Times New Roman"/>
                <a:cs typeface="Times New Roman"/>
              </a:rPr>
              <a:t>,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10GeV</a:t>
            </a:r>
            <a:endParaRPr kumimoji="1" lang="zh-CN" altLang="en-US" dirty="0"/>
          </a:p>
        </p:txBody>
      </p:sp>
      <p:pic>
        <p:nvPicPr>
          <p:cNvPr id="5" name="图片 4" descr="sumPT_SB_canva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461" y="1569468"/>
            <a:ext cx="5056656" cy="528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75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937419"/>
            <a:ext cx="7313613" cy="868362"/>
          </a:xfrm>
        </p:spPr>
        <p:txBody>
          <a:bodyPr/>
          <a:lstStyle/>
          <a:p>
            <a:r>
              <a:rPr kumimoji="1" lang="en-US" altLang="zh-CN" dirty="0"/>
              <a:t>O</a:t>
            </a:r>
            <a:r>
              <a:rPr kumimoji="1" lang="en-US" altLang="zh-CN" dirty="0" smtClean="0"/>
              <a:t>ptimization</a:t>
            </a:r>
            <a:endParaRPr kumimoji="1"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66888" y="2158089"/>
            <a:ext cx="8266804" cy="43777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We use the default cuts |</a:t>
            </a:r>
            <a:r>
              <a:rPr kumimoji="1" lang="en-US" altLang="zh-CN" dirty="0" err="1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 &lt; 2.5, and optimize the other six cuts: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 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&gt;35GeV,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PT_subleading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&gt;20GeV,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 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photon &gt;35GeV,  </a:t>
            </a:r>
            <a:r>
              <a:rPr kumimoji="1" lang="en-US" altLang="zh-CN" dirty="0" err="1">
                <a:latin typeface="Times New Roman"/>
                <a:cs typeface="Times New Roman"/>
              </a:rPr>
              <a:t>PT_subleading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photon &gt;10GeV,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     116GeV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134GeV,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where leading means the larger one of the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/photon pairs,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subleading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means the smaller one.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               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Maximum value S/√(S+B) = 35.6167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3970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265970"/>
            <a:ext cx="7819292" cy="4052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PT_subleading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&gt;20GeV,</a:t>
            </a:r>
          </a:p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photon &gt;35GeV,  </a:t>
            </a:r>
            <a:r>
              <a:rPr kumimoji="1" lang="en-US" altLang="zh-CN" dirty="0" err="1">
                <a:latin typeface="Times New Roman"/>
                <a:cs typeface="Times New Roman"/>
              </a:rPr>
              <a:t>PT_subleading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photon &gt;10GeV,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116GeV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134GeV,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</a:t>
            </a:r>
          </a:p>
        </p:txBody>
      </p:sp>
      <p:pic>
        <p:nvPicPr>
          <p:cNvPr id="7" name="图片 6" descr="PTb1s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384" y="2024358"/>
            <a:ext cx="5945065" cy="483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1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265970"/>
            <a:ext cx="7819292" cy="4052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&gt;35GeV,</a:t>
            </a:r>
          </a:p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photon &gt;35GeV,  </a:t>
            </a:r>
            <a:r>
              <a:rPr kumimoji="1" lang="en-US" altLang="zh-CN" dirty="0" err="1">
                <a:latin typeface="Times New Roman"/>
                <a:cs typeface="Times New Roman"/>
              </a:rPr>
              <a:t>PT_subleading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photon &gt;10GeV,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116GeV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134GeV,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</a:t>
            </a:r>
          </a:p>
        </p:txBody>
      </p:sp>
      <p:pic>
        <p:nvPicPr>
          <p:cNvPr id="6" name="图片 5" descr="PTb2n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725" y="2032001"/>
            <a:ext cx="5911635" cy="480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384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207355"/>
            <a:ext cx="7819292" cy="371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&gt;35GeV,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PT_subleading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&gt;20GeV,</a:t>
            </a:r>
          </a:p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PT_subleading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photon &gt;10GeV,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116GeV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134GeV,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</a:t>
            </a:r>
          </a:p>
        </p:txBody>
      </p:sp>
      <p:pic>
        <p:nvPicPr>
          <p:cNvPr id="5" name="图片 4" descr="PTa1s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671" y="2071077"/>
            <a:ext cx="5811305" cy="472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93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207355"/>
            <a:ext cx="7819292" cy="371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&gt;35GeV,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PT_subleading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&gt;20GeV,</a:t>
            </a:r>
          </a:p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photon &gt;35GeV,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116GeV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134GeV,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</a:t>
            </a:r>
          </a:p>
        </p:txBody>
      </p:sp>
      <p:pic>
        <p:nvPicPr>
          <p:cNvPr id="5" name="图片 4" descr="PTa2n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280" y="2012462"/>
            <a:ext cx="5959696" cy="484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355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38511"/>
            <a:ext cx="7819292" cy="371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&gt;35GeV,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PT_subleading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&gt;20GeV,</a:t>
            </a:r>
          </a:p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photon &gt;35GeV,  </a:t>
            </a:r>
            <a:r>
              <a:rPr kumimoji="1" lang="en-US" altLang="zh-CN" dirty="0" err="1">
                <a:latin typeface="Times New Roman"/>
                <a:cs typeface="Times New Roman"/>
              </a:rPr>
              <a:t>PT_subleading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photon &gt;10GeV,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</a:t>
            </a:r>
          </a:p>
        </p:txBody>
      </p:sp>
      <p:pic>
        <p:nvPicPr>
          <p:cNvPr id="5" name="图片 4" descr="ma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68" y="2011164"/>
            <a:ext cx="5961294" cy="484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00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38511"/>
            <a:ext cx="7819292" cy="371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&gt;35GeV,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PT_subleading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&gt;20GeV,</a:t>
            </a:r>
          </a:p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photon &gt;35GeV,  </a:t>
            </a:r>
            <a:r>
              <a:rPr kumimoji="1" lang="en-US" altLang="zh-CN" dirty="0" err="1">
                <a:latin typeface="Times New Roman"/>
                <a:cs typeface="Times New Roman"/>
              </a:rPr>
              <a:t>PT_subleading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photon &gt;10GeV,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116GeV &lt; </a:t>
            </a:r>
            <a:r>
              <a:rPr kumimoji="1" lang="en-US" altLang="zh-CN" dirty="0" err="1">
                <a:latin typeface="Times New Roman"/>
                <a:cs typeface="Times New Roman"/>
              </a:rPr>
              <a:t>m_γγ</a:t>
            </a:r>
            <a:r>
              <a:rPr kumimoji="1" lang="en-US" altLang="zh-CN" dirty="0">
                <a:latin typeface="Times New Roman"/>
                <a:cs typeface="Times New Roman"/>
              </a:rPr>
              <a:t> &lt; 134GeV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</a:t>
            </a:r>
          </a:p>
        </p:txBody>
      </p:sp>
      <p:pic>
        <p:nvPicPr>
          <p:cNvPr id="5" name="图片 4" descr="mb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561" y="2087407"/>
            <a:ext cx="5867519" cy="477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19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313613" cy="868362"/>
          </a:xfrm>
        </p:spPr>
        <p:txBody>
          <a:bodyPr/>
          <a:lstStyle/>
          <a:p>
            <a:r>
              <a:rPr kumimoji="1" lang="en-US" altLang="zh-CN" sz="3600" dirty="0" err="1">
                <a:latin typeface="Times New Roman"/>
                <a:cs typeface="Times New Roman"/>
              </a:rPr>
              <a:t>Σ</a:t>
            </a:r>
            <a:r>
              <a:rPr kumimoji="1" lang="en-US" altLang="zh-CN" sz="3600" dirty="0">
                <a:latin typeface="Times New Roman"/>
                <a:cs typeface="Times New Roman"/>
              </a:rPr>
              <a:t> </a:t>
            </a:r>
            <a:r>
              <a:rPr kumimoji="1" lang="en-US" altLang="zh-CN" sz="3600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sz="3600" dirty="0" smtClean="0">
                <a:latin typeface="Times New Roman"/>
                <a:cs typeface="Times New Roman"/>
              </a:rPr>
              <a:t>,   </a:t>
            </a:r>
            <a:r>
              <a:rPr kumimoji="1" lang="en-US" altLang="zh-CN" sz="3600" dirty="0" err="1" smtClean="0">
                <a:latin typeface="Times New Roman"/>
                <a:cs typeface="Times New Roman"/>
              </a:rPr>
              <a:t>Σ</a:t>
            </a:r>
            <a:r>
              <a:rPr kumimoji="1" lang="en-US" altLang="zh-CN" sz="36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3600" dirty="0" err="1">
                <a:latin typeface="Times New Roman"/>
                <a:cs typeface="Times New Roman"/>
              </a:rPr>
              <a:t>PT_b</a:t>
            </a:r>
            <a:r>
              <a:rPr kumimoji="1" lang="en-US" altLang="zh-CN" sz="3600" dirty="0">
                <a:latin typeface="Times New Roman"/>
                <a:cs typeface="Times New Roman"/>
              </a:rPr>
              <a:t>, </a:t>
            </a:r>
            <a:r>
              <a:rPr kumimoji="1" lang="en-US" altLang="zh-CN" sz="3600" dirty="0" err="1" smtClean="0">
                <a:latin typeface="Times New Roman"/>
                <a:cs typeface="Times New Roman"/>
              </a:rPr>
              <a:t>γ</a:t>
            </a:r>
            <a:r>
              <a:rPr kumimoji="1" lang="en-US" altLang="zh-CN" sz="3600" dirty="0" smtClean="0">
                <a:latin typeface="Times New Roman"/>
                <a:cs typeface="Times New Roman"/>
              </a:rPr>
              <a:t>   Cuts</a:t>
            </a:r>
            <a:endParaRPr kumimoji="1" lang="zh-CN" altLang="en-US" sz="3600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775228" y="2696233"/>
            <a:ext cx="7819292" cy="3122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3200" dirty="0" smtClean="0">
                <a:latin typeface="Times New Roman"/>
                <a:cs typeface="Times New Roman"/>
              </a:rPr>
              <a:t>Following the optimization cuts:</a:t>
            </a:r>
          </a:p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&gt;35GeV,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PT_subleading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bjet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&gt;20GeV,</a:t>
            </a:r>
          </a:p>
          <a:p>
            <a:pPr marL="0" indent="0">
              <a:buNone/>
            </a:pP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photon &gt;35GeV,  </a:t>
            </a:r>
            <a:r>
              <a:rPr kumimoji="1" lang="en-US" altLang="zh-CN" dirty="0" err="1">
                <a:latin typeface="Times New Roman"/>
                <a:cs typeface="Times New Roman"/>
              </a:rPr>
              <a:t>PT_subleading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photon &gt;10GeV,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116GeV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134GeV,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</a:t>
            </a:r>
          </a:p>
        </p:txBody>
      </p:sp>
    </p:spTree>
    <p:extLst>
      <p:ext uri="{BB962C8B-B14F-4D97-AF65-F5344CB8AC3E}">
        <p14:creationId xmlns:p14="http://schemas.microsoft.com/office/powerpoint/2010/main" val="3169953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sumPT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14" y="1521501"/>
            <a:ext cx="6158995" cy="5007578"/>
          </a:xfrm>
          <a:prstGeom prst="rect">
            <a:avLst/>
          </a:prstGeom>
        </p:spPr>
      </p:pic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1385914" y="396913"/>
            <a:ext cx="7819292" cy="371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Optimization: </a:t>
            </a:r>
            <a:r>
              <a:rPr kumimoji="1" lang="en-US" altLang="zh-CN" dirty="0" err="1">
                <a:latin typeface="Times New Roman"/>
                <a:cs typeface="Times New Roman"/>
              </a:rPr>
              <a:t>Σ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0.25×m_H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S/√(S+B) = </a:t>
            </a:r>
            <a:r>
              <a:rPr kumimoji="1" lang="en-US" altLang="zh-CN" dirty="0" smtClean="0">
                <a:latin typeface="Times New Roman"/>
                <a:cs typeface="Times New Roman"/>
              </a:rPr>
              <a:t>35.6449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1006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313613" cy="121517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</a:t>
            </a:r>
            <a:r>
              <a:rPr kumimoji="1" lang="en-US" altLang="zh-CN" dirty="0">
                <a:latin typeface="Times New Roman"/>
                <a:cs typeface="Times New Roman"/>
              </a:rPr>
              <a:t>&lt;</a:t>
            </a:r>
            <a:r>
              <a:rPr kumimoji="1" lang="en-US" altLang="zh-CN" dirty="0" smtClean="0">
                <a:latin typeface="Times New Roman"/>
                <a:cs typeface="Times New Roman"/>
              </a:rPr>
              <a:t>2.5, 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150GeV, 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20GeV   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5" name="图片 4" descr="PTa1st_SB_canva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826" y="1578832"/>
            <a:ext cx="4794790" cy="501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639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385914" y="396913"/>
            <a:ext cx="7819292" cy="371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Optimization: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Σ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>
                <a:latin typeface="Times New Roman"/>
                <a:cs typeface="Times New Roman"/>
              </a:rPr>
              <a:t>PT_b</a:t>
            </a:r>
            <a:r>
              <a:rPr kumimoji="1" lang="en-US" altLang="zh-CN" dirty="0">
                <a:latin typeface="Times New Roman"/>
                <a:cs typeface="Times New Roman"/>
              </a:rPr>
              <a:t>, </a:t>
            </a:r>
            <a:r>
              <a:rPr kumimoji="1" lang="en-US" altLang="zh-CN" dirty="0" err="1">
                <a:latin typeface="Times New Roman"/>
                <a:cs typeface="Times New Roman"/>
              </a:rPr>
              <a:t>γ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&gt; 0.6×m_H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S/√(S+B) = </a:t>
            </a:r>
            <a:r>
              <a:rPr kumimoji="1" lang="en-US" altLang="zh-CN" dirty="0" smtClean="0">
                <a:latin typeface="Times New Roman"/>
                <a:cs typeface="Times New Roman"/>
              </a:rPr>
              <a:t>35.9053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</a:t>
            </a:r>
          </a:p>
        </p:txBody>
      </p:sp>
      <p:pic>
        <p:nvPicPr>
          <p:cNvPr id="5" name="图片 4" descr="sumP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14" y="1499118"/>
            <a:ext cx="6439129" cy="523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266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863093" cy="1864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</a:t>
            </a:r>
            <a:r>
              <a:rPr kumimoji="1" lang="en-US" altLang="zh-CN" dirty="0">
                <a:latin typeface="Times New Roman"/>
                <a:cs typeface="Times New Roman"/>
              </a:rPr>
              <a:t>&lt;</a:t>
            </a:r>
            <a:r>
              <a:rPr kumimoji="1" lang="en-US" altLang="zh-CN" dirty="0" smtClean="0">
                <a:latin typeface="Times New Roman"/>
                <a:cs typeface="Times New Roman"/>
              </a:rPr>
              <a:t>2.5,  100GeV &lt;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150GeV, 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err="1">
                <a:latin typeface="Times New Roman"/>
                <a:cs typeface="Times New Roman"/>
              </a:rPr>
              <a:t>PT_leading</a:t>
            </a:r>
            <a:r>
              <a:rPr kumimoji="1" lang="en-US" altLang="zh-CN" dirty="0">
                <a:latin typeface="Times New Roman"/>
                <a:cs typeface="Times New Roman"/>
              </a:rPr>
              <a:t> photon &gt;35GeV,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116GeV </a:t>
            </a:r>
            <a:r>
              <a:rPr kumimoji="1" lang="en-US" altLang="zh-CN" dirty="0" smtClean="0">
                <a:latin typeface="Times New Roman"/>
                <a:cs typeface="Times New Roman"/>
              </a:rPr>
              <a:t>&lt; </a:t>
            </a:r>
            <a:r>
              <a:rPr kumimoji="1" lang="en-US" altLang="zh-CN" dirty="0" err="1">
                <a:latin typeface="Times New Roman"/>
                <a:cs typeface="Times New Roman"/>
              </a:rPr>
              <a:t>m_γγ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&lt; 134GeV,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PT_leading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>
                <a:latin typeface="Times New Roman"/>
                <a:cs typeface="Times New Roman"/>
              </a:rPr>
              <a:t>bjet</a:t>
            </a:r>
            <a:r>
              <a:rPr kumimoji="1" lang="en-US" altLang="zh-CN" dirty="0">
                <a:latin typeface="Times New Roman"/>
                <a:cs typeface="Times New Roman"/>
              </a:rPr>
              <a:t> &gt;35GeV,  </a:t>
            </a:r>
            <a:r>
              <a:rPr kumimoji="1" lang="en-US" altLang="zh-CN" dirty="0" err="1">
                <a:latin typeface="Times New Roman"/>
                <a:cs typeface="Times New Roman"/>
              </a:rPr>
              <a:t>PT_subleading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err="1">
                <a:latin typeface="Times New Roman"/>
                <a:cs typeface="Times New Roman"/>
              </a:rPr>
              <a:t>bjet</a:t>
            </a:r>
            <a:r>
              <a:rPr kumimoji="1" lang="en-US" altLang="zh-CN" dirty="0">
                <a:latin typeface="Times New Roman"/>
                <a:cs typeface="Times New Roman"/>
              </a:rPr>
              <a:t> &gt;20GeV,</a:t>
            </a:r>
          </a:p>
          <a:p>
            <a:pPr marL="0" indent="0">
              <a:buNone/>
            </a:pPr>
            <a:endParaRPr kumimoji="1" lang="en-US" altLang="zh-CN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5" name="图片 4" descr="subleading phot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01" y="2227874"/>
            <a:ext cx="4327577" cy="452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5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768680" y="2102945"/>
            <a:ext cx="7863093" cy="4351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Opt by Chen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Ning</a:t>
            </a:r>
            <a:r>
              <a:rPr kumimoji="1" lang="en-US" altLang="zh-CN" dirty="0" smtClean="0">
                <a:latin typeface="Times New Roman"/>
                <a:cs typeface="Times New Roman"/>
              </a:rPr>
              <a:t>: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smtClean="0">
                <a:latin typeface="Times New Roman"/>
                <a:cs typeface="Times New Roman"/>
              </a:rPr>
              <a:t>Default: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</a:t>
            </a:r>
            <a:r>
              <a:rPr kumimoji="1" lang="en-US" altLang="zh-CN" dirty="0" smtClean="0">
                <a:latin typeface="Times New Roman"/>
                <a:cs typeface="Times New Roman"/>
              </a:rPr>
              <a:t>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</a:t>
            </a:r>
            <a:r>
              <a:rPr kumimoji="1" lang="en-US" altLang="zh-CN" dirty="0">
                <a:latin typeface="Times New Roman"/>
                <a:cs typeface="Times New Roman"/>
              </a:rPr>
              <a:t>&lt;</a:t>
            </a:r>
            <a:r>
              <a:rPr kumimoji="1" lang="en-US" altLang="zh-CN" dirty="0" smtClean="0">
                <a:latin typeface="Times New Roman"/>
                <a:cs typeface="Times New Roman"/>
              </a:rPr>
              <a:t>2.5,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&gt; </a:t>
            </a:r>
            <a:r>
              <a:rPr kumimoji="1" lang="en-US" altLang="zh-CN" dirty="0" smtClean="0">
                <a:latin typeface="Times New Roman"/>
                <a:cs typeface="Times New Roman"/>
              </a:rPr>
              <a:t>20GeV,  </a:t>
            </a:r>
            <a:r>
              <a:rPr kumimoji="1" lang="en-US" altLang="zh-CN" dirty="0" err="1">
                <a:latin typeface="Times New Roman"/>
                <a:cs typeface="Times New Roman"/>
              </a:rPr>
              <a:t>PT_γ</a:t>
            </a:r>
            <a:r>
              <a:rPr kumimoji="1" lang="en-US" altLang="zh-CN" dirty="0">
                <a:latin typeface="Times New Roman"/>
                <a:cs typeface="Times New Roman"/>
              </a:rPr>
              <a:t> &gt; 10GeV </a:t>
            </a:r>
            <a:endParaRPr kumimoji="1" lang="en-US" altLang="zh-CN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Invariant mass cut group:   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            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>
                <a:latin typeface="Times New Roman"/>
                <a:cs typeface="Times New Roman"/>
              </a:rPr>
              <a:t>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:  </a:t>
            </a:r>
            <a:r>
              <a:rPr kumimoji="1" lang="en-US" altLang="zh-CN" dirty="0" smtClean="0">
                <a:latin typeface="Times New Roman"/>
                <a:cs typeface="Times New Roman"/>
              </a:rPr>
              <a:t>125 ± 0.5n,  n = 2,3,4,…,50.</a:t>
            </a:r>
          </a:p>
          <a:p>
            <a:pPr marL="0" indent="0">
              <a:buNone/>
            </a:pP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sum of PT cut group:       </a:t>
            </a:r>
            <a:endParaRPr kumimoji="1" lang="en-US" altLang="zh-CN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</a:t>
            </a:r>
            <a:r>
              <a:rPr kumimoji="1" lang="en-US" altLang="zh-CN" dirty="0">
                <a:latin typeface="Times New Roman"/>
                <a:cs typeface="Times New Roman"/>
              </a:rPr>
              <a:t>  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          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Σ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~ (40GeV,  200GeV) step: 1GeV,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             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Σ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>
                <a:latin typeface="Times New Roman"/>
                <a:cs typeface="Times New Roman"/>
              </a:rPr>
              <a:t>PT_b</a:t>
            </a:r>
            <a:r>
              <a:rPr kumimoji="1" lang="en-US" altLang="zh-CN" dirty="0">
                <a:latin typeface="Times New Roman"/>
                <a:cs typeface="Times New Roman"/>
              </a:rPr>
              <a:t>, </a:t>
            </a:r>
            <a:r>
              <a:rPr kumimoji="1" lang="en-US" altLang="zh-CN" dirty="0" err="1">
                <a:latin typeface="Times New Roman"/>
                <a:cs typeface="Times New Roman"/>
              </a:rPr>
              <a:t>γ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~ (60GeV,  300GeV) step: 1GeV.</a:t>
            </a:r>
            <a:endParaRPr kumimoji="1" lang="en-US" altLang="zh-CN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768680" y="507991"/>
            <a:ext cx="7579058" cy="14283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en-US" altLang="zh-CN" sz="3900" dirty="0">
                <a:latin typeface="Times New Roman"/>
                <a:cs typeface="Times New Roman"/>
              </a:rPr>
              <a:t>New work : </a:t>
            </a:r>
            <a:endParaRPr kumimoji="1" lang="en-US" altLang="zh-CN" sz="39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sz="2800" dirty="0" smtClean="0">
                <a:latin typeface="Times New Roman"/>
                <a:cs typeface="Times New Roman"/>
              </a:rPr>
              <a:t>     </a:t>
            </a:r>
            <a:r>
              <a:rPr kumimoji="1" lang="en-US" altLang="zh-CN" sz="3600" dirty="0" err="1" smtClean="0">
                <a:latin typeface="Times New Roman"/>
                <a:cs typeface="Times New Roman"/>
              </a:rPr>
              <a:t>m_H</a:t>
            </a:r>
            <a:r>
              <a:rPr kumimoji="1" lang="en-US" altLang="zh-CN" sz="36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3600" dirty="0">
                <a:latin typeface="Times New Roman"/>
                <a:cs typeface="Times New Roman"/>
              </a:rPr>
              <a:t>= 300, 400, 500, 600, 800, </a:t>
            </a:r>
            <a:r>
              <a:rPr kumimoji="1" lang="en-US" altLang="zh-CN" sz="3600" dirty="0" smtClean="0">
                <a:latin typeface="Times New Roman"/>
                <a:cs typeface="Times New Roman"/>
              </a:rPr>
              <a:t>1000 </a:t>
            </a:r>
            <a:r>
              <a:rPr kumimoji="1" lang="en-US" altLang="zh-CN" sz="3600" dirty="0" err="1" smtClean="0">
                <a:latin typeface="Times New Roman"/>
                <a:cs typeface="Times New Roman"/>
              </a:rPr>
              <a:t>GeV</a:t>
            </a:r>
            <a:r>
              <a:rPr kumimoji="1" lang="en-US" altLang="zh-CN" sz="3600" dirty="0" smtClean="0">
                <a:latin typeface="Times New Roman"/>
                <a:cs typeface="Times New Roman"/>
              </a:rPr>
              <a:t> cases</a:t>
            </a:r>
          </a:p>
          <a:p>
            <a:pPr marL="0" indent="0">
              <a:buFontTx/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365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313613" cy="121517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</a:t>
            </a:r>
            <a:r>
              <a:rPr kumimoji="1" lang="en-US" altLang="zh-CN" dirty="0">
                <a:latin typeface="Times New Roman"/>
                <a:cs typeface="Times New Roman"/>
              </a:rPr>
              <a:t>&lt;</a:t>
            </a:r>
            <a:r>
              <a:rPr kumimoji="1" lang="en-US" altLang="zh-CN" dirty="0" smtClean="0">
                <a:latin typeface="Times New Roman"/>
                <a:cs typeface="Times New Roman"/>
              </a:rPr>
              <a:t>2.5, 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150GeV, 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20GeV   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5" name="图片 4" descr="PTa2nd_SB_canva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420" y="1578832"/>
            <a:ext cx="4802656" cy="50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3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313613" cy="121517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</a:t>
            </a:r>
            <a:r>
              <a:rPr kumimoji="1" lang="en-US" altLang="zh-CN" dirty="0">
                <a:latin typeface="Times New Roman"/>
                <a:cs typeface="Times New Roman"/>
              </a:rPr>
              <a:t>&lt;</a:t>
            </a:r>
            <a:r>
              <a:rPr kumimoji="1" lang="en-US" altLang="zh-CN" dirty="0" smtClean="0">
                <a:latin typeface="Times New Roman"/>
                <a:cs typeface="Times New Roman"/>
              </a:rPr>
              <a:t>2.5, 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150GeV, 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</a:t>
            </a:r>
            <a:r>
              <a:rPr kumimoji="1" lang="en-US" altLang="zh-CN" dirty="0" err="1">
                <a:latin typeface="Times New Roman"/>
                <a:cs typeface="Times New Roman"/>
              </a:rPr>
              <a:t>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10GeV   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5" name="图片 4" descr="PTb1st_SB_canva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691" y="1578831"/>
            <a:ext cx="4786923" cy="50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313613" cy="121517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</a:t>
            </a:r>
            <a:r>
              <a:rPr kumimoji="1" lang="en-US" altLang="zh-CN" dirty="0">
                <a:latin typeface="Times New Roman"/>
                <a:cs typeface="Times New Roman"/>
              </a:rPr>
              <a:t>&lt;</a:t>
            </a:r>
            <a:r>
              <a:rPr kumimoji="1" lang="en-US" altLang="zh-CN" dirty="0" smtClean="0">
                <a:latin typeface="Times New Roman"/>
                <a:cs typeface="Times New Roman"/>
              </a:rPr>
              <a:t>2.5, 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150GeV, 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</a:t>
            </a:r>
            <a:r>
              <a:rPr kumimoji="1" lang="en-US" altLang="zh-CN" dirty="0" err="1">
                <a:latin typeface="Times New Roman"/>
                <a:cs typeface="Times New Roman"/>
              </a:rPr>
              <a:t>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10GeV   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5" name="图片 4" descr="PTb2nd_SB_canva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574" y="1578832"/>
            <a:ext cx="4802656" cy="50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6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819292" cy="1215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</a:t>
            </a:r>
            <a:r>
              <a:rPr kumimoji="1" lang="en-US" altLang="zh-CN" dirty="0">
                <a:latin typeface="Times New Roman"/>
                <a:cs typeface="Times New Roman"/>
              </a:rPr>
              <a:t>&lt;</a:t>
            </a:r>
            <a:r>
              <a:rPr kumimoji="1" lang="en-US" altLang="zh-CN" dirty="0" smtClean="0">
                <a:latin typeface="Times New Roman"/>
                <a:cs typeface="Times New Roman"/>
              </a:rPr>
              <a:t>2.5, 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&gt; </a:t>
            </a:r>
            <a:r>
              <a:rPr kumimoji="1" lang="en-US" altLang="zh-CN" dirty="0" smtClean="0">
                <a:latin typeface="Times New Roman"/>
                <a:cs typeface="Times New Roman"/>
              </a:rPr>
              <a:t>20GeV,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10GeV,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Σ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0.3×m_H, </a:t>
            </a:r>
            <a:r>
              <a:rPr kumimoji="1" lang="en-US" altLang="zh-CN" dirty="0" err="1">
                <a:latin typeface="Times New Roman"/>
                <a:cs typeface="Times New Roman"/>
              </a:rPr>
              <a:t>Σ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, </a:t>
            </a:r>
            <a:r>
              <a:rPr kumimoji="1" lang="en-US" altLang="zh-CN" dirty="0" err="1">
                <a:latin typeface="Times New Roman"/>
                <a:cs typeface="Times New Roman"/>
              </a:rPr>
              <a:t>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&gt; 0.6×</a:t>
            </a:r>
            <a:r>
              <a:rPr kumimoji="1" lang="en-US" altLang="zh-CN" dirty="0">
                <a:latin typeface="Times New Roman"/>
                <a:cs typeface="Times New Roman"/>
              </a:rPr>
              <a:t>m_H</a:t>
            </a:r>
            <a:endParaRPr kumimoji="1" lang="en-US" altLang="zh-CN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5" name="图片 4" descr="maa_SB_canva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36" y="1578832"/>
            <a:ext cx="5047704" cy="527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71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819292" cy="1215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|&lt;2.5, 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 &lt; 150GeV,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&gt; </a:t>
            </a:r>
            <a:r>
              <a:rPr kumimoji="1" lang="en-US" altLang="zh-CN" dirty="0" smtClean="0">
                <a:latin typeface="Times New Roman"/>
                <a:cs typeface="Times New Roman"/>
              </a:rPr>
              <a:t>20GeV,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10GeV,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Σ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0.3×m_H, </a:t>
            </a:r>
            <a:r>
              <a:rPr kumimoji="1" lang="en-US" altLang="zh-CN" dirty="0" err="1">
                <a:latin typeface="Times New Roman"/>
                <a:cs typeface="Times New Roman"/>
              </a:rPr>
              <a:t>Σ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, </a:t>
            </a:r>
            <a:r>
              <a:rPr kumimoji="1" lang="en-US" altLang="zh-CN" dirty="0" err="1">
                <a:latin typeface="Times New Roman"/>
                <a:cs typeface="Times New Roman"/>
              </a:rPr>
              <a:t>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&gt; 0.6×</a:t>
            </a:r>
            <a:r>
              <a:rPr kumimoji="1" lang="en-US" altLang="zh-CN" dirty="0">
                <a:latin typeface="Times New Roman"/>
                <a:cs typeface="Times New Roman"/>
              </a:rPr>
              <a:t>m_H</a:t>
            </a:r>
            <a:endParaRPr kumimoji="1" lang="en-US" altLang="zh-CN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5" name="图片 4" descr="mbb_SB_canva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38" y="1578832"/>
            <a:ext cx="5047702" cy="527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84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819292" cy="12151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|&lt;2.5, 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&gt; </a:t>
            </a:r>
            <a:r>
              <a:rPr kumimoji="1" lang="en-US" altLang="zh-CN" dirty="0" smtClean="0">
                <a:latin typeface="Times New Roman"/>
                <a:cs typeface="Times New Roman"/>
              </a:rPr>
              <a:t>20GeV,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10GeV,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Σ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0.3×m_H, </a:t>
            </a:r>
            <a:r>
              <a:rPr kumimoji="1" lang="en-US" altLang="zh-CN" dirty="0" err="1">
                <a:latin typeface="Times New Roman"/>
                <a:cs typeface="Times New Roman"/>
              </a:rPr>
              <a:t>Σ</a:t>
            </a:r>
            <a:r>
              <a:rPr kumimoji="1" lang="en-US" altLang="zh-CN" dirty="0">
                <a:latin typeface="Times New Roman"/>
                <a:cs typeface="Times New Roman"/>
              </a:rPr>
              <a:t>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, </a:t>
            </a:r>
            <a:r>
              <a:rPr kumimoji="1" lang="en-US" altLang="zh-CN" dirty="0" err="1">
                <a:latin typeface="Times New Roman"/>
                <a:cs typeface="Times New Roman"/>
              </a:rPr>
              <a:t>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&gt; 0.6×</a:t>
            </a:r>
            <a:r>
              <a:rPr kumimoji="1" lang="en-US" altLang="zh-CN" dirty="0">
                <a:latin typeface="Times New Roman"/>
                <a:cs typeface="Times New Roman"/>
              </a:rPr>
              <a:t>m_H</a:t>
            </a:r>
            <a:endParaRPr kumimoji="1" lang="en-US" altLang="zh-CN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8" name="图片 7" descr="mbbaa_SB_canva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414" y="1578832"/>
            <a:ext cx="5047704" cy="527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1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914400" y="363662"/>
            <a:ext cx="7819292" cy="1215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|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η_b,γ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|&lt;2.5,  100GeV &lt;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m_γγ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,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m_bb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&lt; 150GeV,</a:t>
            </a:r>
          </a:p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  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PT_b</a:t>
            </a:r>
            <a:r>
              <a:rPr kumimoji="1" lang="en-US" altLang="zh-CN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&gt; 20GeV</a:t>
            </a:r>
            <a:r>
              <a:rPr kumimoji="1" lang="en-US" altLang="zh-CN" dirty="0" smtClean="0">
                <a:latin typeface="Times New Roman"/>
                <a:cs typeface="Times New Roman"/>
              </a:rPr>
              <a:t>,  </a:t>
            </a:r>
            <a:r>
              <a:rPr kumimoji="1" lang="en-US" altLang="zh-CN" dirty="0" err="1" smtClean="0">
                <a:latin typeface="Times New Roman"/>
                <a:cs typeface="Times New Roman"/>
              </a:rPr>
              <a:t>PT_γ</a:t>
            </a:r>
            <a:r>
              <a:rPr kumimoji="1" lang="en-US" altLang="zh-CN" dirty="0" smtClean="0">
                <a:latin typeface="Times New Roman"/>
                <a:cs typeface="Times New Roman"/>
              </a:rPr>
              <a:t> &gt; 10GeV</a:t>
            </a:r>
            <a:endParaRPr kumimoji="1" lang="zh-CN" altLang="en-US" dirty="0"/>
          </a:p>
        </p:txBody>
      </p:sp>
      <p:pic>
        <p:nvPicPr>
          <p:cNvPr id="5" name="图片 4" descr="sumPTb_SB_canva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077" y="1569471"/>
            <a:ext cx="5056655" cy="528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50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墨水池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墨水池.thmx</Template>
  <TotalTime>342</TotalTime>
  <Words>774</Words>
  <Application>Microsoft Macintosh PowerPoint</Application>
  <PresentationFormat>全屏显示(4:3)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墨水池</vt:lpstr>
      <vt:lpstr>Optimization of cuts             Chun Du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Optimization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Σ PT_b,   Σ PT_b, γ   Cuts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of cuts</dc:title>
  <dc:creator>chun du</dc:creator>
  <cp:lastModifiedBy>chun du</cp:lastModifiedBy>
  <cp:revision>23</cp:revision>
  <dcterms:created xsi:type="dcterms:W3CDTF">2013-11-11T12:22:45Z</dcterms:created>
  <dcterms:modified xsi:type="dcterms:W3CDTF">2013-11-19T13:04:15Z</dcterms:modified>
</cp:coreProperties>
</file>