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-14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2DF66AD8-BC4A-4004-9882-414398D930CA}" type="datetimeFigureOut">
              <a:rPr lang="en-US" smtClean="0"/>
              <a:t>13/11/19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三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13/11/19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13/11/19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张图片(带标题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图片(位于标题上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张图片(位于标题上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(带水印)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zh-CN" altLang="en-US" smtClean="0"/>
              <a:t>单击此处编辑母版标题样式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13/11/19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节(带水印)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节(带图片)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13/11/19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两项内容、顶部和底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13/11/19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8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9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52396" y="1709953"/>
            <a:ext cx="6477000" cy="1115976"/>
          </a:xfrm>
        </p:spPr>
        <p:txBody>
          <a:bodyPr/>
          <a:lstStyle/>
          <a:p>
            <a:r>
              <a:rPr kumimoji="1" lang="en-US" altLang="zh-CN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Optimization of cuts</a:t>
            </a:r>
            <a:br>
              <a:rPr kumimoji="1" lang="en-US" altLang="zh-CN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kumimoji="1" lang="en-US" altLang="zh-CN" sz="5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kumimoji="1" lang="en-US" altLang="zh-CN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</a:t>
            </a:r>
            <a:r>
              <a:rPr kumimoji="1" lang="en-US" altLang="zh-CN" sz="3200" b="1" dirty="0" smtClean="0">
                <a:ln w="1905"/>
                <a:solidFill>
                  <a:srgbClr val="3366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Chun Du</a:t>
            </a:r>
            <a:endParaRPr kumimoji="1" lang="zh-CN" altLang="en-US" sz="3200" b="1" dirty="0">
              <a:ln w="1905"/>
              <a:solidFill>
                <a:srgbClr val="3366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701800" y="3470187"/>
            <a:ext cx="6477000" cy="1684137"/>
          </a:xfrm>
        </p:spPr>
        <p:txBody>
          <a:bodyPr>
            <a:noAutofit/>
          </a:bodyPr>
          <a:lstStyle/>
          <a:p>
            <a:r>
              <a:rPr kumimoji="1" lang="en-US" altLang="zh-CN" sz="2800" dirty="0" smtClean="0">
                <a:solidFill>
                  <a:srgbClr val="3366FF"/>
                </a:solidFill>
                <a:latin typeface="Times New Roman"/>
                <a:cs typeface="Times New Roman"/>
              </a:rPr>
              <a:t>     H  &gt;  b b~ + gamma gamma : 10 </a:t>
            </a:r>
            <a:r>
              <a:rPr kumimoji="1" lang="en-US" altLang="zh-CN" sz="2800" dirty="0" err="1" smtClean="0">
                <a:solidFill>
                  <a:srgbClr val="3366FF"/>
                </a:solidFill>
                <a:latin typeface="Times New Roman"/>
                <a:cs typeface="Times New Roman"/>
              </a:rPr>
              <a:t>fb</a:t>
            </a:r>
            <a:endParaRPr kumimoji="1" lang="en-US" altLang="zh-CN" sz="2800" dirty="0" smtClean="0">
              <a:solidFill>
                <a:srgbClr val="3366FF"/>
              </a:solidFill>
              <a:latin typeface="Times New Roman"/>
              <a:cs typeface="Times New Roman"/>
            </a:endParaRPr>
          </a:p>
          <a:p>
            <a:endParaRPr kumimoji="1" lang="en-US" altLang="zh-CN" sz="2800" dirty="0" smtClean="0">
              <a:solidFill>
                <a:srgbClr val="3366FF"/>
              </a:solidFill>
              <a:latin typeface="Times New Roman"/>
              <a:cs typeface="Times New Roman"/>
            </a:endParaRPr>
          </a:p>
          <a:p>
            <a:r>
              <a:rPr kumimoji="1" lang="en-US" altLang="zh-CN" sz="2800" dirty="0" smtClean="0">
                <a:solidFill>
                  <a:srgbClr val="3366FF"/>
                </a:solidFill>
                <a:latin typeface="Times New Roman"/>
                <a:cs typeface="Times New Roman"/>
              </a:rPr>
              <a:t>SM BG: </a:t>
            </a:r>
            <a:r>
              <a:rPr kumimoji="1" lang="en-US" altLang="zh-CN" sz="2800" dirty="0">
                <a:solidFill>
                  <a:srgbClr val="3366FF"/>
                </a:solidFill>
                <a:latin typeface="Times New Roman"/>
                <a:cs typeface="Times New Roman"/>
              </a:rPr>
              <a:t>b b~ + </a:t>
            </a:r>
            <a:r>
              <a:rPr kumimoji="1" lang="en-US" altLang="zh-CN" sz="2800" dirty="0" smtClean="0">
                <a:solidFill>
                  <a:srgbClr val="3366FF"/>
                </a:solidFill>
                <a:latin typeface="Times New Roman"/>
                <a:cs typeface="Times New Roman"/>
              </a:rPr>
              <a:t>gamma gamma : 880fb</a:t>
            </a:r>
          </a:p>
          <a:p>
            <a:endParaRPr kumimoji="1" lang="en-US" altLang="zh-CN" sz="2800" dirty="0" smtClean="0">
              <a:solidFill>
                <a:srgbClr val="3366FF"/>
              </a:solidFill>
              <a:latin typeface="Times New Roman"/>
              <a:cs typeface="Times New Roman"/>
            </a:endParaRPr>
          </a:p>
          <a:p>
            <a:endParaRPr kumimoji="1" lang="en-US" altLang="zh-CN" sz="2800" dirty="0">
              <a:solidFill>
                <a:srgbClr val="3366FF"/>
              </a:solidFill>
              <a:latin typeface="Times New Roman"/>
              <a:cs typeface="Times New Roman"/>
            </a:endParaRPr>
          </a:p>
          <a:p>
            <a:r>
              <a:rPr kumimoji="1" lang="en-US" altLang="zh-CN" sz="2800" dirty="0" smtClean="0">
                <a:solidFill>
                  <a:srgbClr val="3366FF"/>
                </a:solidFill>
                <a:latin typeface="Times New Roman"/>
                <a:cs typeface="Times New Roman"/>
              </a:rPr>
              <a:t>       LHC14 </a:t>
            </a:r>
            <a:r>
              <a:rPr kumimoji="1" lang="en-US" altLang="zh-CN" sz="2800" dirty="0" err="1" smtClean="0">
                <a:solidFill>
                  <a:srgbClr val="3366FF"/>
                </a:solidFill>
                <a:latin typeface="Times New Roman"/>
                <a:cs typeface="Times New Roman"/>
              </a:rPr>
              <a:t>TeV</a:t>
            </a:r>
            <a:r>
              <a:rPr kumimoji="1" lang="en-US" altLang="zh-CN" sz="2800" dirty="0" smtClean="0">
                <a:solidFill>
                  <a:srgbClr val="3366FF"/>
                </a:solidFill>
                <a:latin typeface="Times New Roman"/>
                <a:cs typeface="Times New Roman"/>
              </a:rPr>
              <a:t>          1000fb^-1</a:t>
            </a:r>
            <a:endParaRPr kumimoji="1" lang="zh-CN" altLang="en-US" sz="2800" dirty="0">
              <a:solidFill>
                <a:srgbClr val="3366FF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50268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914400" y="363662"/>
            <a:ext cx="7819292" cy="12151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    |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η_b,γ</a:t>
            </a:r>
            <a:r>
              <a:rPr kumimoji="1" lang="en-US" altLang="zh-CN" dirty="0" smtClean="0">
                <a:latin typeface="Times New Roman"/>
                <a:cs typeface="Times New Roman"/>
              </a:rPr>
              <a:t>|&lt;2.5,  100GeV &lt;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m_γγ</a:t>
            </a:r>
            <a:r>
              <a:rPr kumimoji="1" lang="en-US" altLang="zh-CN" dirty="0" smtClean="0">
                <a:latin typeface="Times New Roman"/>
                <a:cs typeface="Times New Roman"/>
              </a:rPr>
              <a:t>,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m_bb</a:t>
            </a:r>
            <a:r>
              <a:rPr kumimoji="1" lang="en-US" altLang="zh-CN" dirty="0" smtClean="0">
                <a:latin typeface="Times New Roman"/>
                <a:cs typeface="Times New Roman"/>
              </a:rPr>
              <a:t> &lt; 150GeV,</a:t>
            </a:r>
          </a:p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   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PT_b</a:t>
            </a:r>
            <a:r>
              <a:rPr kumimoji="1" lang="en-US" altLang="zh-CN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>
                <a:latin typeface="Times New Roman"/>
                <a:cs typeface="Times New Roman"/>
              </a:rPr>
              <a:t>&gt; 20GeV</a:t>
            </a:r>
            <a:r>
              <a:rPr kumimoji="1" lang="en-US" altLang="zh-CN" dirty="0" smtClean="0">
                <a:latin typeface="Times New Roman"/>
                <a:cs typeface="Times New Roman"/>
              </a:rPr>
              <a:t>, 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PT_γ</a:t>
            </a:r>
            <a:r>
              <a:rPr kumimoji="1" lang="en-US" altLang="zh-CN" dirty="0" smtClean="0">
                <a:latin typeface="Times New Roman"/>
                <a:cs typeface="Times New Roman"/>
              </a:rPr>
              <a:t> &gt; 10GeV</a:t>
            </a:r>
            <a:endParaRPr kumimoji="1" lang="zh-CN" altLang="en-US" dirty="0"/>
          </a:p>
        </p:txBody>
      </p:sp>
      <p:pic>
        <p:nvPicPr>
          <p:cNvPr id="5" name="图片 4" descr="sumPT_SB_canvas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2461" y="1569468"/>
            <a:ext cx="5056656" cy="528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875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937419"/>
            <a:ext cx="7313613" cy="868362"/>
          </a:xfrm>
        </p:spPr>
        <p:txBody>
          <a:bodyPr/>
          <a:lstStyle/>
          <a:p>
            <a:r>
              <a:rPr kumimoji="1" lang="en-US" altLang="zh-CN" dirty="0"/>
              <a:t>O</a:t>
            </a:r>
            <a:r>
              <a:rPr kumimoji="1" lang="en-US" altLang="zh-CN" dirty="0" smtClean="0"/>
              <a:t>ptimization</a:t>
            </a:r>
            <a:endParaRPr kumimoji="1" lang="zh-CN" altLang="en-US" dirty="0"/>
          </a:p>
        </p:txBody>
      </p:sp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466888" y="2158089"/>
            <a:ext cx="8266804" cy="437778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  We use the default cuts |</a:t>
            </a:r>
            <a:r>
              <a:rPr kumimoji="1" lang="en-US" altLang="zh-CN" dirty="0" err="1">
                <a:latin typeface="Times New Roman"/>
                <a:cs typeface="Times New Roman"/>
              </a:rPr>
              <a:t>η_b,γ</a:t>
            </a:r>
            <a:r>
              <a:rPr kumimoji="1" lang="en-US" altLang="zh-CN" dirty="0" smtClean="0">
                <a:latin typeface="Times New Roman"/>
                <a:cs typeface="Times New Roman"/>
              </a:rPr>
              <a:t>| &lt; 2.5, and optimize the other six cuts:</a:t>
            </a:r>
          </a:p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         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PT_leading</a:t>
            </a:r>
            <a:r>
              <a:rPr kumimoji="1" lang="en-US" altLang="zh-CN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bjet</a:t>
            </a:r>
            <a:r>
              <a:rPr kumimoji="1" lang="en-US" altLang="zh-CN" dirty="0" smtClean="0">
                <a:latin typeface="Times New Roman"/>
                <a:cs typeface="Times New Roman"/>
              </a:rPr>
              <a:t> &gt;35GeV, 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PT_subleading</a:t>
            </a:r>
            <a:r>
              <a:rPr kumimoji="1" lang="en-US" altLang="zh-CN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bjet</a:t>
            </a:r>
            <a:r>
              <a:rPr kumimoji="1" lang="en-US" altLang="zh-CN" dirty="0" smtClean="0">
                <a:latin typeface="Times New Roman"/>
                <a:cs typeface="Times New Roman"/>
              </a:rPr>
              <a:t> &gt;20GeV,</a:t>
            </a:r>
          </a:p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         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PT_leading</a:t>
            </a:r>
            <a:r>
              <a:rPr kumimoji="1" lang="en-US" altLang="zh-CN" dirty="0" smtClean="0">
                <a:latin typeface="Times New Roman"/>
                <a:cs typeface="Times New Roman"/>
              </a:rPr>
              <a:t> photon &gt;35GeV,  </a:t>
            </a:r>
            <a:r>
              <a:rPr kumimoji="1" lang="en-US" altLang="zh-CN" dirty="0" err="1">
                <a:latin typeface="Times New Roman"/>
                <a:cs typeface="Times New Roman"/>
              </a:rPr>
              <a:t>PT_subleading</a:t>
            </a:r>
            <a:r>
              <a:rPr kumimoji="1" lang="en-US" altLang="zh-CN" dirty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photon &gt;10GeV,</a:t>
            </a:r>
            <a:endParaRPr kumimoji="1" lang="en-US" altLang="zh-CN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          116GeV &lt;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m_γγ</a:t>
            </a:r>
            <a:r>
              <a:rPr kumimoji="1" lang="en-US" altLang="zh-CN" dirty="0" smtClean="0">
                <a:latin typeface="Times New Roman"/>
                <a:cs typeface="Times New Roman"/>
              </a:rPr>
              <a:t> &lt; 134GeV, 100GeV &lt;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m_bb</a:t>
            </a:r>
            <a:r>
              <a:rPr kumimoji="1" lang="en-US" altLang="zh-CN" dirty="0" smtClean="0">
                <a:latin typeface="Times New Roman"/>
                <a:cs typeface="Times New Roman"/>
              </a:rPr>
              <a:t> &lt; 150GeV</a:t>
            </a:r>
          </a:p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where leading means the larger one of the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bjet</a:t>
            </a:r>
            <a:r>
              <a:rPr kumimoji="1" lang="en-US" altLang="zh-CN" dirty="0" smtClean="0">
                <a:latin typeface="Times New Roman"/>
                <a:cs typeface="Times New Roman"/>
              </a:rPr>
              <a:t>/photon pairs,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subleading</a:t>
            </a:r>
            <a:r>
              <a:rPr kumimoji="1" lang="en-US" altLang="zh-CN" dirty="0" smtClean="0">
                <a:latin typeface="Times New Roman"/>
                <a:cs typeface="Times New Roman"/>
              </a:rPr>
              <a:t> means the smaller one. </a:t>
            </a:r>
          </a:p>
          <a:p>
            <a:pPr marL="0" indent="0">
              <a:buNone/>
            </a:pPr>
            <a:r>
              <a:rPr kumimoji="1" lang="en-US" altLang="zh-CN" dirty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                   </a:t>
            </a:r>
            <a:r>
              <a:rPr kumimoji="1" lang="en-US" altLang="zh-CN" dirty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   Maximum value S/√(S+B) = 35.6167</a:t>
            </a:r>
            <a:endParaRPr kumimoji="1" lang="en-US" altLang="zh-CN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1139703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914400" y="265970"/>
            <a:ext cx="7819292" cy="40520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zh-CN" dirty="0" err="1" smtClean="0">
                <a:latin typeface="Times New Roman"/>
                <a:cs typeface="Times New Roman"/>
              </a:rPr>
              <a:t>PT_subleading</a:t>
            </a:r>
            <a:r>
              <a:rPr kumimoji="1" lang="en-US" altLang="zh-CN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bjet</a:t>
            </a:r>
            <a:r>
              <a:rPr kumimoji="1" lang="en-US" altLang="zh-CN" dirty="0" smtClean="0">
                <a:latin typeface="Times New Roman"/>
                <a:cs typeface="Times New Roman"/>
              </a:rPr>
              <a:t> &gt;20GeV,</a:t>
            </a:r>
          </a:p>
          <a:p>
            <a:pPr marL="0" indent="0">
              <a:buNone/>
            </a:pPr>
            <a:r>
              <a:rPr kumimoji="1" lang="en-US" altLang="zh-CN" dirty="0" err="1" smtClean="0">
                <a:latin typeface="Times New Roman"/>
                <a:cs typeface="Times New Roman"/>
              </a:rPr>
              <a:t>PT_leading</a:t>
            </a:r>
            <a:r>
              <a:rPr kumimoji="1" lang="en-US" altLang="zh-CN" dirty="0" smtClean="0">
                <a:latin typeface="Times New Roman"/>
                <a:cs typeface="Times New Roman"/>
              </a:rPr>
              <a:t> photon &gt;35GeV,  </a:t>
            </a:r>
            <a:r>
              <a:rPr kumimoji="1" lang="en-US" altLang="zh-CN" dirty="0" err="1">
                <a:latin typeface="Times New Roman"/>
                <a:cs typeface="Times New Roman"/>
              </a:rPr>
              <a:t>PT_subleading</a:t>
            </a:r>
            <a:r>
              <a:rPr kumimoji="1" lang="en-US" altLang="zh-CN" dirty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photon &gt;10GeV,</a:t>
            </a:r>
            <a:endParaRPr kumimoji="1" lang="en-US" altLang="zh-CN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116GeV &lt;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m_γγ</a:t>
            </a:r>
            <a:r>
              <a:rPr kumimoji="1" lang="en-US" altLang="zh-CN" dirty="0" smtClean="0">
                <a:latin typeface="Times New Roman"/>
                <a:cs typeface="Times New Roman"/>
              </a:rPr>
              <a:t> &lt; 134GeV, 100GeV &lt;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m_bb</a:t>
            </a:r>
            <a:r>
              <a:rPr kumimoji="1" lang="en-US" altLang="zh-CN" dirty="0" smtClean="0">
                <a:latin typeface="Times New Roman"/>
                <a:cs typeface="Times New Roman"/>
              </a:rPr>
              <a:t> &lt; 150GeV</a:t>
            </a:r>
          </a:p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    </a:t>
            </a:r>
          </a:p>
          <a:p>
            <a:pPr marL="0" indent="0">
              <a:buNone/>
            </a:pPr>
            <a:r>
              <a:rPr kumimoji="1" lang="en-US" altLang="zh-CN" dirty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    </a:t>
            </a:r>
            <a:endParaRPr kumimoji="1" lang="en-US" altLang="zh-CN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     </a:t>
            </a:r>
          </a:p>
        </p:txBody>
      </p:sp>
      <p:pic>
        <p:nvPicPr>
          <p:cNvPr id="7" name="图片 6" descr="PTb1st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384" y="2024358"/>
            <a:ext cx="5945065" cy="4833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510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914400" y="265970"/>
            <a:ext cx="7819292" cy="40520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zh-CN" dirty="0" err="1" smtClean="0">
                <a:latin typeface="Times New Roman"/>
                <a:cs typeface="Times New Roman"/>
              </a:rPr>
              <a:t>PT_leading</a:t>
            </a:r>
            <a:r>
              <a:rPr kumimoji="1" lang="en-US" altLang="zh-CN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bjet</a:t>
            </a:r>
            <a:r>
              <a:rPr kumimoji="1" lang="en-US" altLang="zh-CN" dirty="0" smtClean="0">
                <a:latin typeface="Times New Roman"/>
                <a:cs typeface="Times New Roman"/>
              </a:rPr>
              <a:t> &gt;35GeV,</a:t>
            </a:r>
          </a:p>
          <a:p>
            <a:pPr marL="0" indent="0">
              <a:buNone/>
            </a:pPr>
            <a:r>
              <a:rPr kumimoji="1" lang="en-US" altLang="zh-CN" dirty="0" err="1" smtClean="0">
                <a:latin typeface="Times New Roman"/>
                <a:cs typeface="Times New Roman"/>
              </a:rPr>
              <a:t>PT_leading</a:t>
            </a:r>
            <a:r>
              <a:rPr kumimoji="1" lang="en-US" altLang="zh-CN" dirty="0" smtClean="0">
                <a:latin typeface="Times New Roman"/>
                <a:cs typeface="Times New Roman"/>
              </a:rPr>
              <a:t> photon &gt;35GeV,  </a:t>
            </a:r>
            <a:r>
              <a:rPr kumimoji="1" lang="en-US" altLang="zh-CN" dirty="0" err="1">
                <a:latin typeface="Times New Roman"/>
                <a:cs typeface="Times New Roman"/>
              </a:rPr>
              <a:t>PT_subleading</a:t>
            </a:r>
            <a:r>
              <a:rPr kumimoji="1" lang="en-US" altLang="zh-CN" dirty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photon &gt;10GeV,</a:t>
            </a:r>
            <a:endParaRPr kumimoji="1" lang="en-US" altLang="zh-CN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116GeV &lt;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m_γγ</a:t>
            </a:r>
            <a:r>
              <a:rPr kumimoji="1" lang="en-US" altLang="zh-CN" dirty="0" smtClean="0">
                <a:latin typeface="Times New Roman"/>
                <a:cs typeface="Times New Roman"/>
              </a:rPr>
              <a:t> &lt; 134GeV, 100GeV &lt;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m_bb</a:t>
            </a:r>
            <a:r>
              <a:rPr kumimoji="1" lang="en-US" altLang="zh-CN" dirty="0" smtClean="0">
                <a:latin typeface="Times New Roman"/>
                <a:cs typeface="Times New Roman"/>
              </a:rPr>
              <a:t> &lt; 150GeV</a:t>
            </a:r>
          </a:p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    </a:t>
            </a:r>
          </a:p>
          <a:p>
            <a:pPr marL="0" indent="0">
              <a:buNone/>
            </a:pPr>
            <a:r>
              <a:rPr kumimoji="1" lang="en-US" altLang="zh-CN" dirty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    </a:t>
            </a:r>
            <a:endParaRPr kumimoji="1" lang="en-US" altLang="zh-CN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     </a:t>
            </a:r>
          </a:p>
        </p:txBody>
      </p:sp>
      <p:pic>
        <p:nvPicPr>
          <p:cNvPr id="6" name="图片 5" descr="PTb2nd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725" y="2032001"/>
            <a:ext cx="5911635" cy="4806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3848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914400" y="207355"/>
            <a:ext cx="7819292" cy="37198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zh-CN" dirty="0" err="1" smtClean="0">
                <a:latin typeface="Times New Roman"/>
                <a:cs typeface="Times New Roman"/>
              </a:rPr>
              <a:t>PT_leading</a:t>
            </a:r>
            <a:r>
              <a:rPr kumimoji="1" lang="en-US" altLang="zh-CN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bjet</a:t>
            </a:r>
            <a:r>
              <a:rPr kumimoji="1" lang="en-US" altLang="zh-CN" dirty="0" smtClean="0">
                <a:latin typeface="Times New Roman"/>
                <a:cs typeface="Times New Roman"/>
              </a:rPr>
              <a:t> &gt;35GeV, 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PT_subleading</a:t>
            </a:r>
            <a:r>
              <a:rPr kumimoji="1" lang="en-US" altLang="zh-CN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bjet</a:t>
            </a:r>
            <a:r>
              <a:rPr kumimoji="1" lang="en-US" altLang="zh-CN" dirty="0" smtClean="0">
                <a:latin typeface="Times New Roman"/>
                <a:cs typeface="Times New Roman"/>
              </a:rPr>
              <a:t> &gt;20GeV,</a:t>
            </a:r>
          </a:p>
          <a:p>
            <a:pPr marL="0" indent="0">
              <a:buNone/>
            </a:pPr>
            <a:r>
              <a:rPr kumimoji="1" lang="en-US" altLang="zh-CN" dirty="0" err="1" smtClean="0">
                <a:latin typeface="Times New Roman"/>
                <a:cs typeface="Times New Roman"/>
              </a:rPr>
              <a:t>PT_subleading</a:t>
            </a:r>
            <a:r>
              <a:rPr kumimoji="1" lang="en-US" altLang="zh-CN" dirty="0" smtClean="0">
                <a:latin typeface="Times New Roman"/>
                <a:cs typeface="Times New Roman"/>
              </a:rPr>
              <a:t> photon &gt;10GeV,</a:t>
            </a:r>
            <a:endParaRPr kumimoji="1" lang="en-US" altLang="zh-CN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116GeV &lt;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m_γγ</a:t>
            </a:r>
            <a:r>
              <a:rPr kumimoji="1" lang="en-US" altLang="zh-CN" dirty="0" smtClean="0">
                <a:latin typeface="Times New Roman"/>
                <a:cs typeface="Times New Roman"/>
              </a:rPr>
              <a:t> &lt; 134GeV, 100GeV &lt;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m_bb</a:t>
            </a:r>
            <a:r>
              <a:rPr kumimoji="1" lang="en-US" altLang="zh-CN" dirty="0" smtClean="0">
                <a:latin typeface="Times New Roman"/>
                <a:cs typeface="Times New Roman"/>
              </a:rPr>
              <a:t> &lt; 150GeV</a:t>
            </a:r>
          </a:p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    </a:t>
            </a:r>
          </a:p>
          <a:p>
            <a:pPr marL="0" indent="0">
              <a:buNone/>
            </a:pPr>
            <a:r>
              <a:rPr kumimoji="1" lang="en-US" altLang="zh-CN" dirty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    </a:t>
            </a:r>
            <a:endParaRPr kumimoji="1" lang="en-US" altLang="zh-CN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     </a:t>
            </a:r>
          </a:p>
        </p:txBody>
      </p:sp>
      <p:pic>
        <p:nvPicPr>
          <p:cNvPr id="5" name="图片 4" descr="PTa1st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2671" y="2071077"/>
            <a:ext cx="5811305" cy="4724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2933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914400" y="207355"/>
            <a:ext cx="7819292" cy="37198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zh-CN" dirty="0" err="1" smtClean="0">
                <a:latin typeface="Times New Roman"/>
                <a:cs typeface="Times New Roman"/>
              </a:rPr>
              <a:t>PT_leading</a:t>
            </a:r>
            <a:r>
              <a:rPr kumimoji="1" lang="en-US" altLang="zh-CN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bjet</a:t>
            </a:r>
            <a:r>
              <a:rPr kumimoji="1" lang="en-US" altLang="zh-CN" dirty="0" smtClean="0">
                <a:latin typeface="Times New Roman"/>
                <a:cs typeface="Times New Roman"/>
              </a:rPr>
              <a:t> &gt;35GeV, 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PT_subleading</a:t>
            </a:r>
            <a:r>
              <a:rPr kumimoji="1" lang="en-US" altLang="zh-CN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bjet</a:t>
            </a:r>
            <a:r>
              <a:rPr kumimoji="1" lang="en-US" altLang="zh-CN" dirty="0" smtClean="0">
                <a:latin typeface="Times New Roman"/>
                <a:cs typeface="Times New Roman"/>
              </a:rPr>
              <a:t> &gt;20GeV,</a:t>
            </a:r>
          </a:p>
          <a:p>
            <a:pPr marL="0" indent="0">
              <a:buNone/>
            </a:pPr>
            <a:r>
              <a:rPr kumimoji="1" lang="en-US" altLang="zh-CN" dirty="0" err="1" smtClean="0">
                <a:latin typeface="Times New Roman"/>
                <a:cs typeface="Times New Roman"/>
              </a:rPr>
              <a:t>PT_leading</a:t>
            </a:r>
            <a:r>
              <a:rPr kumimoji="1" lang="en-US" altLang="zh-CN" dirty="0" smtClean="0">
                <a:latin typeface="Times New Roman"/>
                <a:cs typeface="Times New Roman"/>
              </a:rPr>
              <a:t> photon &gt;35GeV,</a:t>
            </a:r>
            <a:endParaRPr kumimoji="1" lang="en-US" altLang="zh-CN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116GeV &lt;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m_γγ</a:t>
            </a:r>
            <a:r>
              <a:rPr kumimoji="1" lang="en-US" altLang="zh-CN" dirty="0" smtClean="0">
                <a:latin typeface="Times New Roman"/>
                <a:cs typeface="Times New Roman"/>
              </a:rPr>
              <a:t> &lt; 134GeV, 100GeV &lt;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m_bb</a:t>
            </a:r>
            <a:r>
              <a:rPr kumimoji="1" lang="en-US" altLang="zh-CN" dirty="0" smtClean="0">
                <a:latin typeface="Times New Roman"/>
                <a:cs typeface="Times New Roman"/>
              </a:rPr>
              <a:t> &lt; 150GeV</a:t>
            </a:r>
          </a:p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    </a:t>
            </a:r>
          </a:p>
          <a:p>
            <a:pPr marL="0" indent="0">
              <a:buNone/>
            </a:pPr>
            <a:r>
              <a:rPr kumimoji="1" lang="en-US" altLang="zh-CN" dirty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    </a:t>
            </a:r>
            <a:endParaRPr kumimoji="1" lang="en-US" altLang="zh-CN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     </a:t>
            </a:r>
          </a:p>
        </p:txBody>
      </p:sp>
      <p:pic>
        <p:nvPicPr>
          <p:cNvPr id="5" name="图片 4" descr="PTa2nd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280" y="2012462"/>
            <a:ext cx="5959696" cy="4845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3559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914400" y="338511"/>
            <a:ext cx="7819292" cy="37198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zh-CN" dirty="0" err="1" smtClean="0">
                <a:latin typeface="Times New Roman"/>
                <a:cs typeface="Times New Roman"/>
              </a:rPr>
              <a:t>PT_leading</a:t>
            </a:r>
            <a:r>
              <a:rPr kumimoji="1" lang="en-US" altLang="zh-CN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bjet</a:t>
            </a:r>
            <a:r>
              <a:rPr kumimoji="1" lang="en-US" altLang="zh-CN" dirty="0" smtClean="0">
                <a:latin typeface="Times New Roman"/>
                <a:cs typeface="Times New Roman"/>
              </a:rPr>
              <a:t> &gt;35GeV, 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PT_subleading</a:t>
            </a:r>
            <a:r>
              <a:rPr kumimoji="1" lang="en-US" altLang="zh-CN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bjet</a:t>
            </a:r>
            <a:r>
              <a:rPr kumimoji="1" lang="en-US" altLang="zh-CN" dirty="0" smtClean="0">
                <a:latin typeface="Times New Roman"/>
                <a:cs typeface="Times New Roman"/>
              </a:rPr>
              <a:t> &gt;20GeV,</a:t>
            </a:r>
          </a:p>
          <a:p>
            <a:pPr marL="0" indent="0">
              <a:buNone/>
            </a:pPr>
            <a:r>
              <a:rPr kumimoji="1" lang="en-US" altLang="zh-CN" dirty="0" err="1" smtClean="0">
                <a:latin typeface="Times New Roman"/>
                <a:cs typeface="Times New Roman"/>
              </a:rPr>
              <a:t>PT_leading</a:t>
            </a:r>
            <a:r>
              <a:rPr kumimoji="1" lang="en-US" altLang="zh-CN" dirty="0" smtClean="0">
                <a:latin typeface="Times New Roman"/>
                <a:cs typeface="Times New Roman"/>
              </a:rPr>
              <a:t> photon &gt;35GeV,  </a:t>
            </a:r>
            <a:r>
              <a:rPr kumimoji="1" lang="en-US" altLang="zh-CN" dirty="0" err="1">
                <a:latin typeface="Times New Roman"/>
                <a:cs typeface="Times New Roman"/>
              </a:rPr>
              <a:t>PT_subleading</a:t>
            </a:r>
            <a:r>
              <a:rPr kumimoji="1" lang="en-US" altLang="zh-CN" dirty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photon &gt;10GeV,</a:t>
            </a:r>
            <a:endParaRPr kumimoji="1" lang="en-US" altLang="zh-CN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100GeV &lt;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m_bb</a:t>
            </a:r>
            <a:r>
              <a:rPr kumimoji="1" lang="en-US" altLang="zh-CN" dirty="0" smtClean="0">
                <a:latin typeface="Times New Roman"/>
                <a:cs typeface="Times New Roman"/>
              </a:rPr>
              <a:t> &lt; 150GeV</a:t>
            </a:r>
          </a:p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    </a:t>
            </a:r>
          </a:p>
          <a:p>
            <a:pPr marL="0" indent="0">
              <a:buNone/>
            </a:pPr>
            <a:r>
              <a:rPr kumimoji="1" lang="en-US" altLang="zh-CN" dirty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    </a:t>
            </a:r>
            <a:endParaRPr kumimoji="1" lang="en-US" altLang="zh-CN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     </a:t>
            </a:r>
          </a:p>
        </p:txBody>
      </p:sp>
      <p:pic>
        <p:nvPicPr>
          <p:cNvPr id="5" name="图片 4" descr="maa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568" y="2011164"/>
            <a:ext cx="5961294" cy="4846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3009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914400" y="338511"/>
            <a:ext cx="7819292" cy="37198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zh-CN" dirty="0" err="1" smtClean="0">
                <a:latin typeface="Times New Roman"/>
                <a:cs typeface="Times New Roman"/>
              </a:rPr>
              <a:t>PT_leading</a:t>
            </a:r>
            <a:r>
              <a:rPr kumimoji="1" lang="en-US" altLang="zh-CN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bjet</a:t>
            </a:r>
            <a:r>
              <a:rPr kumimoji="1" lang="en-US" altLang="zh-CN" dirty="0" smtClean="0">
                <a:latin typeface="Times New Roman"/>
                <a:cs typeface="Times New Roman"/>
              </a:rPr>
              <a:t> &gt;35GeV, 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PT_subleading</a:t>
            </a:r>
            <a:r>
              <a:rPr kumimoji="1" lang="en-US" altLang="zh-CN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bjet</a:t>
            </a:r>
            <a:r>
              <a:rPr kumimoji="1" lang="en-US" altLang="zh-CN" dirty="0" smtClean="0">
                <a:latin typeface="Times New Roman"/>
                <a:cs typeface="Times New Roman"/>
              </a:rPr>
              <a:t> &gt;20GeV,</a:t>
            </a:r>
          </a:p>
          <a:p>
            <a:pPr marL="0" indent="0">
              <a:buNone/>
            </a:pPr>
            <a:r>
              <a:rPr kumimoji="1" lang="en-US" altLang="zh-CN" dirty="0" err="1" smtClean="0">
                <a:latin typeface="Times New Roman"/>
                <a:cs typeface="Times New Roman"/>
              </a:rPr>
              <a:t>PT_leading</a:t>
            </a:r>
            <a:r>
              <a:rPr kumimoji="1" lang="en-US" altLang="zh-CN" dirty="0" smtClean="0">
                <a:latin typeface="Times New Roman"/>
                <a:cs typeface="Times New Roman"/>
              </a:rPr>
              <a:t> photon &gt;35GeV,  </a:t>
            </a:r>
            <a:r>
              <a:rPr kumimoji="1" lang="en-US" altLang="zh-CN" dirty="0" err="1">
                <a:latin typeface="Times New Roman"/>
                <a:cs typeface="Times New Roman"/>
              </a:rPr>
              <a:t>PT_subleading</a:t>
            </a:r>
            <a:r>
              <a:rPr kumimoji="1" lang="en-US" altLang="zh-CN" dirty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photon &gt;10GeV,</a:t>
            </a:r>
            <a:endParaRPr kumimoji="1" lang="en-US" altLang="zh-CN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kumimoji="1" lang="en-US" altLang="zh-CN" dirty="0">
                <a:latin typeface="Times New Roman"/>
                <a:cs typeface="Times New Roman"/>
              </a:rPr>
              <a:t>116GeV &lt; </a:t>
            </a:r>
            <a:r>
              <a:rPr kumimoji="1" lang="en-US" altLang="zh-CN" dirty="0" err="1">
                <a:latin typeface="Times New Roman"/>
                <a:cs typeface="Times New Roman"/>
              </a:rPr>
              <a:t>m_γγ</a:t>
            </a:r>
            <a:r>
              <a:rPr kumimoji="1" lang="en-US" altLang="zh-CN" dirty="0">
                <a:latin typeface="Times New Roman"/>
                <a:cs typeface="Times New Roman"/>
              </a:rPr>
              <a:t> &lt; 134GeV</a:t>
            </a:r>
            <a:r>
              <a:rPr kumimoji="1" lang="en-US" altLang="zh-CN" dirty="0" smtClean="0">
                <a:latin typeface="Times New Roman"/>
                <a:cs typeface="Times New Roman"/>
              </a:rPr>
              <a:t>    </a:t>
            </a:r>
          </a:p>
          <a:p>
            <a:pPr marL="0" indent="0">
              <a:buNone/>
            </a:pPr>
            <a:r>
              <a:rPr kumimoji="1" lang="en-US" altLang="zh-CN" dirty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    </a:t>
            </a:r>
            <a:endParaRPr kumimoji="1" lang="en-US" altLang="zh-CN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     </a:t>
            </a:r>
          </a:p>
        </p:txBody>
      </p:sp>
      <p:pic>
        <p:nvPicPr>
          <p:cNvPr id="5" name="图片 4" descr="mbb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561" y="2087407"/>
            <a:ext cx="5867519" cy="4770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3198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914400" y="1371600"/>
            <a:ext cx="7313613" cy="868362"/>
          </a:xfrm>
        </p:spPr>
        <p:txBody>
          <a:bodyPr/>
          <a:lstStyle/>
          <a:p>
            <a:r>
              <a:rPr kumimoji="1" lang="en-US" altLang="zh-CN" sz="3600" dirty="0" err="1">
                <a:latin typeface="Times New Roman"/>
                <a:cs typeface="Times New Roman"/>
              </a:rPr>
              <a:t>Σ</a:t>
            </a:r>
            <a:r>
              <a:rPr kumimoji="1" lang="en-US" altLang="zh-CN" sz="3600" dirty="0">
                <a:latin typeface="Times New Roman"/>
                <a:cs typeface="Times New Roman"/>
              </a:rPr>
              <a:t> </a:t>
            </a:r>
            <a:r>
              <a:rPr kumimoji="1" lang="en-US" altLang="zh-CN" sz="3600" dirty="0" err="1" smtClean="0">
                <a:latin typeface="Times New Roman"/>
                <a:cs typeface="Times New Roman"/>
              </a:rPr>
              <a:t>PT_b</a:t>
            </a:r>
            <a:r>
              <a:rPr kumimoji="1" lang="en-US" altLang="zh-CN" sz="3600" dirty="0" smtClean="0">
                <a:latin typeface="Times New Roman"/>
                <a:cs typeface="Times New Roman"/>
              </a:rPr>
              <a:t>,   </a:t>
            </a:r>
            <a:r>
              <a:rPr kumimoji="1" lang="en-US" altLang="zh-CN" sz="3600" dirty="0" err="1" smtClean="0">
                <a:latin typeface="Times New Roman"/>
                <a:cs typeface="Times New Roman"/>
              </a:rPr>
              <a:t>Σ</a:t>
            </a:r>
            <a:r>
              <a:rPr kumimoji="1" lang="en-US" altLang="zh-CN" sz="3600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sz="3600" dirty="0" err="1">
                <a:latin typeface="Times New Roman"/>
                <a:cs typeface="Times New Roman"/>
              </a:rPr>
              <a:t>PT_b</a:t>
            </a:r>
            <a:r>
              <a:rPr kumimoji="1" lang="en-US" altLang="zh-CN" sz="3600" dirty="0">
                <a:latin typeface="Times New Roman"/>
                <a:cs typeface="Times New Roman"/>
              </a:rPr>
              <a:t>, </a:t>
            </a:r>
            <a:r>
              <a:rPr kumimoji="1" lang="en-US" altLang="zh-CN" sz="3600" dirty="0" err="1" smtClean="0">
                <a:latin typeface="Times New Roman"/>
                <a:cs typeface="Times New Roman"/>
              </a:rPr>
              <a:t>γ</a:t>
            </a:r>
            <a:r>
              <a:rPr kumimoji="1" lang="en-US" altLang="zh-CN" sz="3600" dirty="0" smtClean="0">
                <a:latin typeface="Times New Roman"/>
                <a:cs typeface="Times New Roman"/>
              </a:rPr>
              <a:t>   Cuts</a:t>
            </a:r>
            <a:endParaRPr kumimoji="1" lang="zh-CN" altLang="en-US" sz="3600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775228" y="2696233"/>
            <a:ext cx="7819292" cy="31224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zh-CN" sz="3200" dirty="0" smtClean="0">
                <a:latin typeface="Times New Roman"/>
                <a:cs typeface="Times New Roman"/>
              </a:rPr>
              <a:t>Following the optimization cuts:</a:t>
            </a:r>
          </a:p>
          <a:p>
            <a:pPr marL="0" indent="0">
              <a:buNone/>
            </a:pPr>
            <a:r>
              <a:rPr kumimoji="1" lang="en-US" altLang="zh-CN" dirty="0" err="1" smtClean="0">
                <a:latin typeface="Times New Roman"/>
                <a:cs typeface="Times New Roman"/>
              </a:rPr>
              <a:t>PT_leading</a:t>
            </a:r>
            <a:r>
              <a:rPr kumimoji="1" lang="en-US" altLang="zh-CN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bjet</a:t>
            </a:r>
            <a:r>
              <a:rPr kumimoji="1" lang="en-US" altLang="zh-CN" dirty="0" smtClean="0">
                <a:latin typeface="Times New Roman"/>
                <a:cs typeface="Times New Roman"/>
              </a:rPr>
              <a:t> &gt;35GeV, 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PT_subleading</a:t>
            </a:r>
            <a:r>
              <a:rPr kumimoji="1" lang="en-US" altLang="zh-CN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bjet</a:t>
            </a:r>
            <a:r>
              <a:rPr kumimoji="1" lang="en-US" altLang="zh-CN" dirty="0" smtClean="0">
                <a:latin typeface="Times New Roman"/>
                <a:cs typeface="Times New Roman"/>
              </a:rPr>
              <a:t> &gt;20GeV,</a:t>
            </a:r>
          </a:p>
          <a:p>
            <a:pPr marL="0" indent="0">
              <a:buNone/>
            </a:pPr>
            <a:r>
              <a:rPr kumimoji="1" lang="en-US" altLang="zh-CN" dirty="0" err="1" smtClean="0">
                <a:latin typeface="Times New Roman"/>
                <a:cs typeface="Times New Roman"/>
              </a:rPr>
              <a:t>PT_leading</a:t>
            </a:r>
            <a:r>
              <a:rPr kumimoji="1" lang="en-US" altLang="zh-CN" dirty="0" smtClean="0">
                <a:latin typeface="Times New Roman"/>
                <a:cs typeface="Times New Roman"/>
              </a:rPr>
              <a:t> photon &gt;35GeV,  </a:t>
            </a:r>
            <a:r>
              <a:rPr kumimoji="1" lang="en-US" altLang="zh-CN" dirty="0" err="1">
                <a:latin typeface="Times New Roman"/>
                <a:cs typeface="Times New Roman"/>
              </a:rPr>
              <a:t>PT_subleading</a:t>
            </a:r>
            <a:r>
              <a:rPr kumimoji="1" lang="en-US" altLang="zh-CN" dirty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photon &gt;10GeV,</a:t>
            </a:r>
            <a:endParaRPr kumimoji="1" lang="en-US" altLang="zh-CN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116GeV &lt;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m_γγ</a:t>
            </a:r>
            <a:r>
              <a:rPr kumimoji="1" lang="en-US" altLang="zh-CN" dirty="0" smtClean="0">
                <a:latin typeface="Times New Roman"/>
                <a:cs typeface="Times New Roman"/>
              </a:rPr>
              <a:t> &lt; 134GeV, 100GeV &lt;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m_bb</a:t>
            </a:r>
            <a:r>
              <a:rPr kumimoji="1" lang="en-US" altLang="zh-CN" dirty="0" smtClean="0">
                <a:latin typeface="Times New Roman"/>
                <a:cs typeface="Times New Roman"/>
              </a:rPr>
              <a:t> &lt; 150GeV</a:t>
            </a:r>
          </a:p>
        </p:txBody>
      </p:sp>
    </p:spTree>
    <p:extLst>
      <p:ext uri="{BB962C8B-B14F-4D97-AF65-F5344CB8AC3E}">
        <p14:creationId xmlns:p14="http://schemas.microsoft.com/office/powerpoint/2010/main" val="31699531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sumPTb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914" y="1521501"/>
            <a:ext cx="6158995" cy="5007578"/>
          </a:xfrm>
          <a:prstGeom prst="rect">
            <a:avLst/>
          </a:prstGeom>
        </p:spPr>
      </p:pic>
      <p:sp>
        <p:nvSpPr>
          <p:cNvPr id="5" name="内容占位符 2"/>
          <p:cNvSpPr>
            <a:spLocks noGrp="1"/>
          </p:cNvSpPr>
          <p:nvPr>
            <p:ph idx="1"/>
          </p:nvPr>
        </p:nvSpPr>
        <p:spPr>
          <a:xfrm>
            <a:off x="1385914" y="396913"/>
            <a:ext cx="7819292" cy="37198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Optimization: </a:t>
            </a:r>
            <a:r>
              <a:rPr kumimoji="1" lang="en-US" altLang="zh-CN" dirty="0" err="1">
                <a:latin typeface="Times New Roman"/>
                <a:cs typeface="Times New Roman"/>
              </a:rPr>
              <a:t>Σ</a:t>
            </a:r>
            <a:r>
              <a:rPr kumimoji="1" lang="en-US" altLang="zh-CN" dirty="0">
                <a:latin typeface="Times New Roman"/>
                <a:cs typeface="Times New Roman"/>
              </a:rPr>
              <a:t>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PT_b</a:t>
            </a:r>
            <a:r>
              <a:rPr kumimoji="1" lang="en-US" altLang="zh-CN" dirty="0" smtClean="0">
                <a:latin typeface="Times New Roman"/>
                <a:cs typeface="Times New Roman"/>
              </a:rPr>
              <a:t> &gt; 0.25×m_H</a:t>
            </a:r>
          </a:p>
          <a:p>
            <a:pPr marL="0" indent="0">
              <a:buNone/>
            </a:pPr>
            <a:r>
              <a:rPr kumimoji="1" lang="en-US" altLang="zh-CN" dirty="0">
                <a:latin typeface="Times New Roman"/>
                <a:cs typeface="Times New Roman"/>
              </a:rPr>
              <a:t> S/√(S+B) = </a:t>
            </a:r>
            <a:r>
              <a:rPr kumimoji="1" lang="en-US" altLang="zh-CN" dirty="0" smtClean="0">
                <a:latin typeface="Times New Roman"/>
                <a:cs typeface="Times New Roman"/>
              </a:rPr>
              <a:t>35.6449</a:t>
            </a:r>
          </a:p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    </a:t>
            </a:r>
          </a:p>
          <a:p>
            <a:pPr marL="0" indent="0">
              <a:buNone/>
            </a:pPr>
            <a:r>
              <a:rPr kumimoji="1" lang="en-US" altLang="zh-CN" dirty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    </a:t>
            </a:r>
            <a:endParaRPr kumimoji="1" lang="en-US" altLang="zh-CN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3410065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363662"/>
            <a:ext cx="7313613" cy="121517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    |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η_b,γ</a:t>
            </a:r>
            <a:r>
              <a:rPr kumimoji="1" lang="en-US" altLang="zh-CN" dirty="0" smtClean="0">
                <a:latin typeface="Times New Roman"/>
                <a:cs typeface="Times New Roman"/>
              </a:rPr>
              <a:t>|</a:t>
            </a:r>
            <a:r>
              <a:rPr kumimoji="1" lang="en-US" altLang="zh-CN" dirty="0">
                <a:latin typeface="Times New Roman"/>
                <a:cs typeface="Times New Roman"/>
              </a:rPr>
              <a:t>&lt;</a:t>
            </a:r>
            <a:r>
              <a:rPr kumimoji="1" lang="en-US" altLang="zh-CN" dirty="0" smtClean="0">
                <a:latin typeface="Times New Roman"/>
                <a:cs typeface="Times New Roman"/>
              </a:rPr>
              <a:t>2.5,  100GeV &lt;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m_γγ</a:t>
            </a:r>
            <a:r>
              <a:rPr kumimoji="1" lang="en-US" altLang="zh-CN" dirty="0" smtClean="0">
                <a:latin typeface="Times New Roman"/>
                <a:cs typeface="Times New Roman"/>
              </a:rPr>
              <a:t> ,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m_bb</a:t>
            </a:r>
            <a:r>
              <a:rPr kumimoji="1" lang="en-US" altLang="zh-CN" dirty="0" smtClean="0">
                <a:latin typeface="Times New Roman"/>
                <a:cs typeface="Times New Roman"/>
              </a:rPr>
              <a:t> &lt; 150GeV, </a:t>
            </a:r>
          </a:p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   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PT_b</a:t>
            </a:r>
            <a:r>
              <a:rPr kumimoji="1" lang="en-US" altLang="zh-CN" dirty="0" smtClean="0">
                <a:latin typeface="Times New Roman"/>
                <a:cs typeface="Times New Roman"/>
              </a:rPr>
              <a:t> &gt; 20GeV   </a:t>
            </a:r>
          </a:p>
          <a:p>
            <a:pPr marL="0" indent="0">
              <a:buNone/>
            </a:pPr>
            <a:endParaRPr kumimoji="1" lang="zh-CN" altLang="en-US" dirty="0"/>
          </a:p>
        </p:txBody>
      </p:sp>
      <p:pic>
        <p:nvPicPr>
          <p:cNvPr id="5" name="图片 4" descr="PTa1st_SB_canvas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1826" y="1578832"/>
            <a:ext cx="4794790" cy="5014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6394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1385914" y="396913"/>
            <a:ext cx="7819292" cy="37198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Optimization: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Σ</a:t>
            </a:r>
            <a:r>
              <a:rPr kumimoji="1" lang="en-US" altLang="zh-CN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err="1">
                <a:latin typeface="Times New Roman"/>
                <a:cs typeface="Times New Roman"/>
              </a:rPr>
              <a:t>PT_b</a:t>
            </a:r>
            <a:r>
              <a:rPr kumimoji="1" lang="en-US" altLang="zh-CN" dirty="0">
                <a:latin typeface="Times New Roman"/>
                <a:cs typeface="Times New Roman"/>
              </a:rPr>
              <a:t>, </a:t>
            </a:r>
            <a:r>
              <a:rPr kumimoji="1" lang="en-US" altLang="zh-CN" dirty="0" err="1">
                <a:latin typeface="Times New Roman"/>
                <a:cs typeface="Times New Roman"/>
              </a:rPr>
              <a:t>γ</a:t>
            </a:r>
            <a:r>
              <a:rPr kumimoji="1" lang="en-US" altLang="zh-CN" dirty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&gt; 0.6×m_H</a:t>
            </a:r>
          </a:p>
          <a:p>
            <a:pPr marL="0" indent="0">
              <a:buNone/>
            </a:pPr>
            <a:r>
              <a:rPr kumimoji="1" lang="en-US" altLang="zh-CN" dirty="0">
                <a:latin typeface="Times New Roman"/>
                <a:cs typeface="Times New Roman"/>
              </a:rPr>
              <a:t> S/√(S+B) = </a:t>
            </a:r>
            <a:r>
              <a:rPr kumimoji="1" lang="en-US" altLang="zh-CN" dirty="0" smtClean="0">
                <a:latin typeface="Times New Roman"/>
                <a:cs typeface="Times New Roman"/>
              </a:rPr>
              <a:t>35.9053</a:t>
            </a:r>
          </a:p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    </a:t>
            </a:r>
          </a:p>
          <a:p>
            <a:pPr marL="0" indent="0">
              <a:buNone/>
            </a:pPr>
            <a:r>
              <a:rPr kumimoji="1" lang="en-US" altLang="zh-CN" dirty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    </a:t>
            </a:r>
            <a:endParaRPr kumimoji="1" lang="en-US" altLang="zh-CN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     </a:t>
            </a:r>
          </a:p>
        </p:txBody>
      </p:sp>
      <p:pic>
        <p:nvPicPr>
          <p:cNvPr id="5" name="图片 4" descr="sumPT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914" y="1499118"/>
            <a:ext cx="6439129" cy="5235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2664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914400" y="363662"/>
            <a:ext cx="7863093" cy="18642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    |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η_b,γ</a:t>
            </a:r>
            <a:r>
              <a:rPr kumimoji="1" lang="en-US" altLang="zh-CN" dirty="0" smtClean="0">
                <a:latin typeface="Times New Roman"/>
                <a:cs typeface="Times New Roman"/>
              </a:rPr>
              <a:t>|</a:t>
            </a:r>
            <a:r>
              <a:rPr kumimoji="1" lang="en-US" altLang="zh-CN" dirty="0">
                <a:latin typeface="Times New Roman"/>
                <a:cs typeface="Times New Roman"/>
              </a:rPr>
              <a:t>&lt;</a:t>
            </a:r>
            <a:r>
              <a:rPr kumimoji="1" lang="en-US" altLang="zh-CN" dirty="0" smtClean="0">
                <a:latin typeface="Times New Roman"/>
                <a:cs typeface="Times New Roman"/>
              </a:rPr>
              <a:t>2.5,  100GeV &lt; </a:t>
            </a:r>
            <a:r>
              <a:rPr kumimoji="1" lang="en-US" altLang="zh-CN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m_bb</a:t>
            </a:r>
            <a:r>
              <a:rPr kumimoji="1" lang="en-US" altLang="zh-CN" dirty="0" smtClean="0">
                <a:latin typeface="Times New Roman"/>
                <a:cs typeface="Times New Roman"/>
              </a:rPr>
              <a:t> &lt; 150GeV, </a:t>
            </a:r>
          </a:p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   </a:t>
            </a:r>
            <a:r>
              <a:rPr kumimoji="1" lang="en-US" altLang="zh-CN" dirty="0">
                <a:latin typeface="Times New Roman"/>
                <a:cs typeface="Times New Roman"/>
              </a:rPr>
              <a:t> </a:t>
            </a:r>
            <a:r>
              <a:rPr kumimoji="1" lang="en-US" altLang="zh-CN" dirty="0" err="1">
                <a:latin typeface="Times New Roman"/>
                <a:cs typeface="Times New Roman"/>
              </a:rPr>
              <a:t>PT_leading</a:t>
            </a:r>
            <a:r>
              <a:rPr kumimoji="1" lang="en-US" altLang="zh-CN" dirty="0">
                <a:latin typeface="Times New Roman"/>
                <a:cs typeface="Times New Roman"/>
              </a:rPr>
              <a:t> photon &gt;35GeV, </a:t>
            </a:r>
            <a:r>
              <a:rPr kumimoji="1" lang="en-US" altLang="zh-CN" dirty="0" smtClean="0">
                <a:latin typeface="Times New Roman"/>
                <a:cs typeface="Times New Roman"/>
              </a:rPr>
              <a:t> 116GeV </a:t>
            </a:r>
            <a:r>
              <a:rPr kumimoji="1" lang="en-US" altLang="zh-CN" dirty="0" smtClean="0">
                <a:latin typeface="Times New Roman"/>
                <a:cs typeface="Times New Roman"/>
              </a:rPr>
              <a:t>&lt; </a:t>
            </a:r>
            <a:r>
              <a:rPr kumimoji="1" lang="en-US" altLang="zh-CN" dirty="0" err="1">
                <a:latin typeface="Times New Roman"/>
                <a:cs typeface="Times New Roman"/>
              </a:rPr>
              <a:t>m_γγ</a:t>
            </a:r>
            <a:r>
              <a:rPr kumimoji="1" lang="en-US" altLang="zh-CN" dirty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&lt; 134GeV,</a:t>
            </a:r>
          </a:p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   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PT_leading</a:t>
            </a:r>
            <a:r>
              <a:rPr kumimoji="1" lang="en-US" altLang="zh-CN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err="1">
                <a:latin typeface="Times New Roman"/>
                <a:cs typeface="Times New Roman"/>
              </a:rPr>
              <a:t>bjet</a:t>
            </a:r>
            <a:r>
              <a:rPr kumimoji="1" lang="en-US" altLang="zh-CN" dirty="0">
                <a:latin typeface="Times New Roman"/>
                <a:cs typeface="Times New Roman"/>
              </a:rPr>
              <a:t> &gt;35GeV,  </a:t>
            </a:r>
            <a:r>
              <a:rPr kumimoji="1" lang="en-US" altLang="zh-CN" dirty="0" err="1">
                <a:latin typeface="Times New Roman"/>
                <a:cs typeface="Times New Roman"/>
              </a:rPr>
              <a:t>PT_subleading</a:t>
            </a:r>
            <a:r>
              <a:rPr kumimoji="1" lang="en-US" altLang="zh-CN" dirty="0">
                <a:latin typeface="Times New Roman"/>
                <a:cs typeface="Times New Roman"/>
              </a:rPr>
              <a:t> </a:t>
            </a:r>
            <a:r>
              <a:rPr kumimoji="1" lang="en-US" altLang="zh-CN" dirty="0" err="1">
                <a:latin typeface="Times New Roman"/>
                <a:cs typeface="Times New Roman"/>
              </a:rPr>
              <a:t>bjet</a:t>
            </a:r>
            <a:r>
              <a:rPr kumimoji="1" lang="en-US" altLang="zh-CN" dirty="0">
                <a:latin typeface="Times New Roman"/>
                <a:cs typeface="Times New Roman"/>
              </a:rPr>
              <a:t> &gt;20GeV,</a:t>
            </a:r>
          </a:p>
          <a:p>
            <a:pPr marL="0" indent="0">
              <a:buNone/>
            </a:pPr>
            <a:endParaRPr kumimoji="1" lang="en-US" altLang="zh-CN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kumimoji="1" lang="zh-CN" altLang="en-US" dirty="0"/>
          </a:p>
        </p:txBody>
      </p:sp>
      <p:pic>
        <p:nvPicPr>
          <p:cNvPr id="5" name="图片 4" descr="subleading photon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5701" y="2227874"/>
            <a:ext cx="4327577" cy="4526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353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768680" y="2102945"/>
            <a:ext cx="7863093" cy="43516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Opt by Chen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Ning</a:t>
            </a:r>
            <a:r>
              <a:rPr kumimoji="1" lang="en-US" altLang="zh-CN" dirty="0" smtClean="0">
                <a:latin typeface="Times New Roman"/>
                <a:cs typeface="Times New Roman"/>
              </a:rPr>
              <a:t>:</a:t>
            </a:r>
          </a:p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    </a:t>
            </a:r>
            <a:r>
              <a:rPr kumimoji="1" lang="en-US" altLang="zh-CN" dirty="0" smtClean="0">
                <a:latin typeface="Times New Roman"/>
                <a:cs typeface="Times New Roman"/>
              </a:rPr>
              <a:t>Default:</a:t>
            </a:r>
            <a:r>
              <a:rPr kumimoji="1" lang="en-US" altLang="zh-CN" dirty="0" smtClean="0">
                <a:latin typeface="Times New Roman"/>
                <a:cs typeface="Times New Roman"/>
              </a:rPr>
              <a:t>   </a:t>
            </a:r>
            <a:r>
              <a:rPr kumimoji="1" lang="en-US" altLang="zh-CN" dirty="0" smtClean="0">
                <a:latin typeface="Times New Roman"/>
                <a:cs typeface="Times New Roman"/>
              </a:rPr>
              <a:t>|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η_b,γ</a:t>
            </a:r>
            <a:r>
              <a:rPr kumimoji="1" lang="en-US" altLang="zh-CN" dirty="0" smtClean="0">
                <a:latin typeface="Times New Roman"/>
                <a:cs typeface="Times New Roman"/>
              </a:rPr>
              <a:t>|</a:t>
            </a:r>
            <a:r>
              <a:rPr kumimoji="1" lang="en-US" altLang="zh-CN" dirty="0">
                <a:latin typeface="Times New Roman"/>
                <a:cs typeface="Times New Roman"/>
              </a:rPr>
              <a:t>&lt;</a:t>
            </a:r>
            <a:r>
              <a:rPr kumimoji="1" lang="en-US" altLang="zh-CN" dirty="0" smtClean="0">
                <a:latin typeface="Times New Roman"/>
                <a:cs typeface="Times New Roman"/>
              </a:rPr>
              <a:t>2.5, </a:t>
            </a:r>
            <a:r>
              <a:rPr kumimoji="1" lang="en-US" altLang="zh-CN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PT_b</a:t>
            </a:r>
            <a:r>
              <a:rPr kumimoji="1" lang="en-US" altLang="zh-CN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>
                <a:latin typeface="Times New Roman"/>
                <a:cs typeface="Times New Roman"/>
              </a:rPr>
              <a:t>&gt; </a:t>
            </a:r>
            <a:r>
              <a:rPr kumimoji="1" lang="en-US" altLang="zh-CN" dirty="0" smtClean="0">
                <a:latin typeface="Times New Roman"/>
                <a:cs typeface="Times New Roman"/>
              </a:rPr>
              <a:t>20GeV,  </a:t>
            </a:r>
            <a:r>
              <a:rPr kumimoji="1" lang="en-US" altLang="zh-CN" dirty="0" err="1">
                <a:latin typeface="Times New Roman"/>
                <a:cs typeface="Times New Roman"/>
              </a:rPr>
              <a:t>PT_γ</a:t>
            </a:r>
            <a:r>
              <a:rPr kumimoji="1" lang="en-US" altLang="zh-CN" dirty="0">
                <a:latin typeface="Times New Roman"/>
                <a:cs typeface="Times New Roman"/>
              </a:rPr>
              <a:t> &gt; 10GeV </a:t>
            </a:r>
            <a:endParaRPr kumimoji="1" lang="en-US" altLang="zh-CN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    Invariant mass cut group:   </a:t>
            </a:r>
          </a:p>
          <a:p>
            <a:pPr marL="0" indent="0">
              <a:buNone/>
            </a:pPr>
            <a:r>
              <a:rPr kumimoji="1" lang="en-US" altLang="zh-CN" dirty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                   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m_bb</a:t>
            </a:r>
            <a:r>
              <a:rPr kumimoji="1" lang="en-US" altLang="zh-CN" dirty="0">
                <a:latin typeface="Times New Roman"/>
                <a:cs typeface="Times New Roman"/>
              </a:rPr>
              <a:t>,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m_γγ</a:t>
            </a:r>
            <a:r>
              <a:rPr kumimoji="1" lang="en-US" altLang="zh-CN" dirty="0" smtClean="0">
                <a:latin typeface="Times New Roman"/>
                <a:cs typeface="Times New Roman"/>
              </a:rPr>
              <a:t> :  </a:t>
            </a:r>
            <a:r>
              <a:rPr kumimoji="1" lang="en-US" altLang="zh-CN" dirty="0" smtClean="0">
                <a:latin typeface="Times New Roman"/>
                <a:cs typeface="Times New Roman"/>
              </a:rPr>
              <a:t>125 ± 0.5n,  n = 2,3,4,…,50.</a:t>
            </a:r>
          </a:p>
          <a:p>
            <a:pPr marL="0" indent="0">
              <a:buNone/>
            </a:pPr>
            <a:r>
              <a:rPr kumimoji="1" lang="en-US" altLang="zh-CN" dirty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   sum of PT cut group:       </a:t>
            </a:r>
            <a:endParaRPr kumimoji="1" lang="en-US" altLang="zh-CN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   </a:t>
            </a:r>
            <a:r>
              <a:rPr kumimoji="1" lang="en-US" altLang="zh-CN" dirty="0">
                <a:latin typeface="Times New Roman"/>
                <a:cs typeface="Times New Roman"/>
              </a:rPr>
              <a:t>  </a:t>
            </a:r>
            <a:r>
              <a:rPr kumimoji="1" lang="en-US" altLang="zh-CN" dirty="0" smtClean="0">
                <a:latin typeface="Times New Roman"/>
                <a:cs typeface="Times New Roman"/>
              </a:rPr>
              <a:t>               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Σ</a:t>
            </a:r>
            <a:r>
              <a:rPr kumimoji="1" lang="en-US" altLang="zh-CN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PT_b</a:t>
            </a:r>
            <a:r>
              <a:rPr kumimoji="1" lang="en-US" altLang="zh-CN" dirty="0" smtClean="0">
                <a:latin typeface="Times New Roman"/>
                <a:cs typeface="Times New Roman"/>
              </a:rPr>
              <a:t> ~ (40GeV,  200GeV) step: 1GeV,</a:t>
            </a:r>
          </a:p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                    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Σ</a:t>
            </a:r>
            <a:r>
              <a:rPr kumimoji="1" lang="en-US" altLang="zh-CN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err="1">
                <a:latin typeface="Times New Roman"/>
                <a:cs typeface="Times New Roman"/>
              </a:rPr>
              <a:t>PT_b</a:t>
            </a:r>
            <a:r>
              <a:rPr kumimoji="1" lang="en-US" altLang="zh-CN" dirty="0">
                <a:latin typeface="Times New Roman"/>
                <a:cs typeface="Times New Roman"/>
              </a:rPr>
              <a:t>, </a:t>
            </a:r>
            <a:r>
              <a:rPr kumimoji="1" lang="en-US" altLang="zh-CN" dirty="0" err="1">
                <a:latin typeface="Times New Roman"/>
                <a:cs typeface="Times New Roman"/>
              </a:rPr>
              <a:t>γ</a:t>
            </a:r>
            <a:r>
              <a:rPr kumimoji="1" lang="en-US" altLang="zh-CN" dirty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~ (60GeV,  300GeV) step: 1GeV.</a:t>
            </a:r>
            <a:endParaRPr kumimoji="1" lang="en-US" altLang="zh-CN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kumimoji="1" lang="zh-CN" altLang="en-US" dirty="0"/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768680" y="507991"/>
            <a:ext cx="7579058" cy="1428385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463550" indent="-463550" algn="l" defTabSz="914400" rtl="0" eaLnBrk="1" latinLnBrk="0" hangingPunct="1">
              <a:spcBef>
                <a:spcPts val="2000"/>
              </a:spcBef>
              <a:buSzPct val="90000"/>
              <a:buFontTx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3"/>
              </a:buBlip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5713" indent="-341313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4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7025" indent="-341313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4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38338" indent="-341313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4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90763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2"/>
              </a:buBlip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25725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4"/>
              </a:buBlip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0213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2"/>
              </a:buBlip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13113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3"/>
              </a:buBlip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kumimoji="1" lang="en-US" altLang="zh-CN" sz="3900" dirty="0">
                <a:latin typeface="Times New Roman"/>
                <a:cs typeface="Times New Roman"/>
              </a:rPr>
              <a:t>New work : </a:t>
            </a:r>
            <a:endParaRPr kumimoji="1" lang="en-US" altLang="zh-CN" sz="3900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kumimoji="1" lang="en-US" altLang="zh-CN" sz="2800" dirty="0" smtClean="0">
                <a:latin typeface="Times New Roman"/>
                <a:cs typeface="Times New Roman"/>
              </a:rPr>
              <a:t>     </a:t>
            </a:r>
            <a:r>
              <a:rPr kumimoji="1" lang="en-US" altLang="zh-CN" sz="3600" dirty="0" err="1" smtClean="0">
                <a:latin typeface="Times New Roman"/>
                <a:cs typeface="Times New Roman"/>
              </a:rPr>
              <a:t>m_H</a:t>
            </a:r>
            <a:r>
              <a:rPr kumimoji="1" lang="en-US" altLang="zh-CN" sz="3600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sz="3600" dirty="0">
                <a:latin typeface="Times New Roman"/>
                <a:cs typeface="Times New Roman"/>
              </a:rPr>
              <a:t>= 300, 400, 500, 600, 800, </a:t>
            </a:r>
            <a:r>
              <a:rPr kumimoji="1" lang="en-US" altLang="zh-CN" sz="3600" dirty="0" smtClean="0">
                <a:latin typeface="Times New Roman"/>
                <a:cs typeface="Times New Roman"/>
              </a:rPr>
              <a:t>1000 </a:t>
            </a:r>
            <a:r>
              <a:rPr kumimoji="1" lang="en-US" altLang="zh-CN" sz="3600" dirty="0" err="1" smtClean="0">
                <a:latin typeface="Times New Roman"/>
                <a:cs typeface="Times New Roman"/>
              </a:rPr>
              <a:t>GeV</a:t>
            </a:r>
            <a:r>
              <a:rPr kumimoji="1" lang="en-US" altLang="zh-CN" sz="3600" dirty="0" smtClean="0">
                <a:latin typeface="Times New Roman"/>
                <a:cs typeface="Times New Roman"/>
              </a:rPr>
              <a:t> cases</a:t>
            </a:r>
          </a:p>
          <a:p>
            <a:pPr marL="0" indent="0">
              <a:buFontTx/>
              <a:buNone/>
            </a:pP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83658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914400" y="363662"/>
            <a:ext cx="7313613" cy="121517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    |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η_b,γ</a:t>
            </a:r>
            <a:r>
              <a:rPr kumimoji="1" lang="en-US" altLang="zh-CN" dirty="0" smtClean="0">
                <a:latin typeface="Times New Roman"/>
                <a:cs typeface="Times New Roman"/>
              </a:rPr>
              <a:t>|</a:t>
            </a:r>
            <a:r>
              <a:rPr kumimoji="1" lang="en-US" altLang="zh-CN" dirty="0">
                <a:latin typeface="Times New Roman"/>
                <a:cs typeface="Times New Roman"/>
              </a:rPr>
              <a:t>&lt;</a:t>
            </a:r>
            <a:r>
              <a:rPr kumimoji="1" lang="en-US" altLang="zh-CN" dirty="0" smtClean="0">
                <a:latin typeface="Times New Roman"/>
                <a:cs typeface="Times New Roman"/>
              </a:rPr>
              <a:t>2.5,  100GeV &lt;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m_γγ</a:t>
            </a:r>
            <a:r>
              <a:rPr kumimoji="1" lang="en-US" altLang="zh-CN" dirty="0" smtClean="0">
                <a:latin typeface="Times New Roman"/>
                <a:cs typeface="Times New Roman"/>
              </a:rPr>
              <a:t> ,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m_bb</a:t>
            </a:r>
            <a:r>
              <a:rPr kumimoji="1" lang="en-US" altLang="zh-CN" dirty="0" smtClean="0">
                <a:latin typeface="Times New Roman"/>
                <a:cs typeface="Times New Roman"/>
              </a:rPr>
              <a:t> &lt; 150GeV, </a:t>
            </a:r>
          </a:p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   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PT_b</a:t>
            </a:r>
            <a:r>
              <a:rPr kumimoji="1" lang="en-US" altLang="zh-CN" dirty="0" smtClean="0">
                <a:latin typeface="Times New Roman"/>
                <a:cs typeface="Times New Roman"/>
              </a:rPr>
              <a:t> &gt; 20GeV   </a:t>
            </a:r>
          </a:p>
          <a:p>
            <a:pPr marL="0" indent="0">
              <a:buNone/>
            </a:pPr>
            <a:endParaRPr kumimoji="1" lang="zh-CN" altLang="en-US" dirty="0"/>
          </a:p>
        </p:txBody>
      </p:sp>
      <p:pic>
        <p:nvPicPr>
          <p:cNvPr id="5" name="图片 4" descr="PTa2nd_SB_canvas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4420" y="1578832"/>
            <a:ext cx="4802656" cy="5022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735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914400" y="363662"/>
            <a:ext cx="7313613" cy="121517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    |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η_b,γ</a:t>
            </a:r>
            <a:r>
              <a:rPr kumimoji="1" lang="en-US" altLang="zh-CN" dirty="0" smtClean="0">
                <a:latin typeface="Times New Roman"/>
                <a:cs typeface="Times New Roman"/>
              </a:rPr>
              <a:t>|</a:t>
            </a:r>
            <a:r>
              <a:rPr kumimoji="1" lang="en-US" altLang="zh-CN" dirty="0">
                <a:latin typeface="Times New Roman"/>
                <a:cs typeface="Times New Roman"/>
              </a:rPr>
              <a:t>&lt;</a:t>
            </a:r>
            <a:r>
              <a:rPr kumimoji="1" lang="en-US" altLang="zh-CN" dirty="0" smtClean="0">
                <a:latin typeface="Times New Roman"/>
                <a:cs typeface="Times New Roman"/>
              </a:rPr>
              <a:t>2.5,  100GeV &lt;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m_γγ</a:t>
            </a:r>
            <a:r>
              <a:rPr kumimoji="1" lang="en-US" altLang="zh-CN" dirty="0" smtClean="0">
                <a:latin typeface="Times New Roman"/>
                <a:cs typeface="Times New Roman"/>
              </a:rPr>
              <a:t> ,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m_bb</a:t>
            </a:r>
            <a:r>
              <a:rPr kumimoji="1" lang="en-US" altLang="zh-CN" dirty="0" smtClean="0">
                <a:latin typeface="Times New Roman"/>
                <a:cs typeface="Times New Roman"/>
              </a:rPr>
              <a:t> &lt; 150GeV, </a:t>
            </a:r>
          </a:p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   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PT_</a:t>
            </a:r>
            <a:r>
              <a:rPr kumimoji="1" lang="en-US" altLang="zh-CN" dirty="0" err="1">
                <a:latin typeface="Times New Roman"/>
                <a:cs typeface="Times New Roman"/>
              </a:rPr>
              <a:t>γ</a:t>
            </a:r>
            <a:r>
              <a:rPr kumimoji="1" lang="en-US" altLang="zh-CN" dirty="0" smtClean="0">
                <a:latin typeface="Times New Roman"/>
                <a:cs typeface="Times New Roman"/>
              </a:rPr>
              <a:t> &gt; 10GeV   </a:t>
            </a:r>
          </a:p>
          <a:p>
            <a:pPr marL="0" indent="0">
              <a:buNone/>
            </a:pPr>
            <a:endParaRPr kumimoji="1" lang="zh-CN" altLang="en-US" dirty="0"/>
          </a:p>
        </p:txBody>
      </p:sp>
      <p:pic>
        <p:nvPicPr>
          <p:cNvPr id="5" name="图片 4" descr="PTb1st_SB_canvas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9691" y="1578831"/>
            <a:ext cx="4786923" cy="5006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1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914400" y="363662"/>
            <a:ext cx="7313613" cy="121517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    |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η_b,γ</a:t>
            </a:r>
            <a:r>
              <a:rPr kumimoji="1" lang="en-US" altLang="zh-CN" dirty="0" smtClean="0">
                <a:latin typeface="Times New Roman"/>
                <a:cs typeface="Times New Roman"/>
              </a:rPr>
              <a:t>|</a:t>
            </a:r>
            <a:r>
              <a:rPr kumimoji="1" lang="en-US" altLang="zh-CN" dirty="0">
                <a:latin typeface="Times New Roman"/>
                <a:cs typeface="Times New Roman"/>
              </a:rPr>
              <a:t>&lt;</a:t>
            </a:r>
            <a:r>
              <a:rPr kumimoji="1" lang="en-US" altLang="zh-CN" dirty="0" smtClean="0">
                <a:latin typeface="Times New Roman"/>
                <a:cs typeface="Times New Roman"/>
              </a:rPr>
              <a:t>2.5,  100GeV &lt;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m_γγ</a:t>
            </a:r>
            <a:r>
              <a:rPr kumimoji="1" lang="en-US" altLang="zh-CN" dirty="0" smtClean="0">
                <a:latin typeface="Times New Roman"/>
                <a:cs typeface="Times New Roman"/>
              </a:rPr>
              <a:t> ,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m_bb</a:t>
            </a:r>
            <a:r>
              <a:rPr kumimoji="1" lang="en-US" altLang="zh-CN" dirty="0" smtClean="0">
                <a:latin typeface="Times New Roman"/>
                <a:cs typeface="Times New Roman"/>
              </a:rPr>
              <a:t> &lt; 150GeV, </a:t>
            </a:r>
          </a:p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   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PT_</a:t>
            </a:r>
            <a:r>
              <a:rPr kumimoji="1" lang="en-US" altLang="zh-CN" dirty="0" err="1">
                <a:latin typeface="Times New Roman"/>
                <a:cs typeface="Times New Roman"/>
              </a:rPr>
              <a:t>γ</a:t>
            </a:r>
            <a:r>
              <a:rPr kumimoji="1" lang="en-US" altLang="zh-CN" dirty="0" smtClean="0">
                <a:latin typeface="Times New Roman"/>
                <a:cs typeface="Times New Roman"/>
              </a:rPr>
              <a:t> &gt; 10GeV   </a:t>
            </a:r>
          </a:p>
          <a:p>
            <a:pPr marL="0" indent="0">
              <a:buNone/>
            </a:pPr>
            <a:endParaRPr kumimoji="1" lang="zh-CN" altLang="en-US" dirty="0"/>
          </a:p>
        </p:txBody>
      </p:sp>
      <p:pic>
        <p:nvPicPr>
          <p:cNvPr id="5" name="图片 4" descr="PTb2nd_SB_canvas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2574" y="1578832"/>
            <a:ext cx="4802656" cy="5022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760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914400" y="363662"/>
            <a:ext cx="7819292" cy="12151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    |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η_b,γ</a:t>
            </a:r>
            <a:r>
              <a:rPr kumimoji="1" lang="en-US" altLang="zh-CN" dirty="0" smtClean="0">
                <a:latin typeface="Times New Roman"/>
                <a:cs typeface="Times New Roman"/>
              </a:rPr>
              <a:t>|</a:t>
            </a:r>
            <a:r>
              <a:rPr kumimoji="1" lang="en-US" altLang="zh-CN" dirty="0">
                <a:latin typeface="Times New Roman"/>
                <a:cs typeface="Times New Roman"/>
              </a:rPr>
              <a:t>&lt;</a:t>
            </a:r>
            <a:r>
              <a:rPr kumimoji="1" lang="en-US" altLang="zh-CN" dirty="0" smtClean="0">
                <a:latin typeface="Times New Roman"/>
                <a:cs typeface="Times New Roman"/>
              </a:rPr>
              <a:t>2.5,  100GeV &lt;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m_bb</a:t>
            </a:r>
            <a:r>
              <a:rPr kumimoji="1" lang="en-US" altLang="zh-CN" dirty="0" smtClean="0">
                <a:latin typeface="Times New Roman"/>
                <a:cs typeface="Times New Roman"/>
              </a:rPr>
              <a:t> &lt; 150GeV,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PT_b</a:t>
            </a:r>
            <a:r>
              <a:rPr kumimoji="1" lang="en-US" altLang="zh-CN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>
                <a:latin typeface="Times New Roman"/>
                <a:cs typeface="Times New Roman"/>
              </a:rPr>
              <a:t>&gt; </a:t>
            </a:r>
            <a:r>
              <a:rPr kumimoji="1" lang="en-US" altLang="zh-CN" dirty="0" smtClean="0">
                <a:latin typeface="Times New Roman"/>
                <a:cs typeface="Times New Roman"/>
              </a:rPr>
              <a:t>20GeV,</a:t>
            </a:r>
          </a:p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   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PT_γ</a:t>
            </a:r>
            <a:r>
              <a:rPr kumimoji="1" lang="en-US" altLang="zh-CN" dirty="0" smtClean="0">
                <a:latin typeface="Times New Roman"/>
                <a:cs typeface="Times New Roman"/>
              </a:rPr>
              <a:t> &gt; 10GeV,  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Σ</a:t>
            </a:r>
            <a:r>
              <a:rPr kumimoji="1" lang="en-US" altLang="zh-CN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PT_b</a:t>
            </a:r>
            <a:r>
              <a:rPr kumimoji="1" lang="en-US" altLang="zh-CN" dirty="0" smtClean="0">
                <a:latin typeface="Times New Roman"/>
                <a:cs typeface="Times New Roman"/>
              </a:rPr>
              <a:t> &gt; 0.3×m_H, </a:t>
            </a:r>
            <a:r>
              <a:rPr kumimoji="1" lang="en-US" altLang="zh-CN" dirty="0" err="1">
                <a:latin typeface="Times New Roman"/>
                <a:cs typeface="Times New Roman"/>
              </a:rPr>
              <a:t>Σ</a:t>
            </a:r>
            <a:r>
              <a:rPr kumimoji="1" lang="en-US" altLang="zh-CN" dirty="0">
                <a:latin typeface="Times New Roman"/>
                <a:cs typeface="Times New Roman"/>
              </a:rPr>
              <a:t>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PT_b</a:t>
            </a:r>
            <a:r>
              <a:rPr kumimoji="1" lang="en-US" altLang="zh-CN" dirty="0" smtClean="0">
                <a:latin typeface="Times New Roman"/>
                <a:cs typeface="Times New Roman"/>
              </a:rPr>
              <a:t>, </a:t>
            </a:r>
            <a:r>
              <a:rPr kumimoji="1" lang="en-US" altLang="zh-CN" dirty="0" err="1">
                <a:latin typeface="Times New Roman"/>
                <a:cs typeface="Times New Roman"/>
              </a:rPr>
              <a:t>γ</a:t>
            </a:r>
            <a:r>
              <a:rPr kumimoji="1" lang="en-US" altLang="zh-CN" dirty="0" smtClean="0">
                <a:latin typeface="Times New Roman"/>
                <a:cs typeface="Times New Roman"/>
              </a:rPr>
              <a:t>&gt; 0.6×</a:t>
            </a:r>
            <a:r>
              <a:rPr kumimoji="1" lang="en-US" altLang="zh-CN" dirty="0">
                <a:latin typeface="Times New Roman"/>
                <a:cs typeface="Times New Roman"/>
              </a:rPr>
              <a:t>m_H</a:t>
            </a:r>
            <a:endParaRPr kumimoji="1" lang="en-US" altLang="zh-CN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kumimoji="1" lang="zh-CN" altLang="en-US" dirty="0"/>
          </a:p>
        </p:txBody>
      </p:sp>
      <p:pic>
        <p:nvPicPr>
          <p:cNvPr id="5" name="图片 4" descr="maa_SB_canvas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2336" y="1578832"/>
            <a:ext cx="5047704" cy="5279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719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914400" y="363662"/>
            <a:ext cx="7819292" cy="12151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    |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η_b,γ</a:t>
            </a:r>
            <a:r>
              <a:rPr kumimoji="1" lang="en-US" altLang="zh-CN" dirty="0" smtClean="0">
                <a:latin typeface="Times New Roman"/>
                <a:cs typeface="Times New Roman"/>
              </a:rPr>
              <a:t>|&lt;2.5,  100GeV &lt;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m_γγ</a:t>
            </a:r>
            <a:r>
              <a:rPr kumimoji="1" lang="en-US" altLang="zh-CN" dirty="0" smtClean="0">
                <a:latin typeface="Times New Roman"/>
                <a:cs typeface="Times New Roman"/>
              </a:rPr>
              <a:t>  &lt; 150GeV,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PT_b</a:t>
            </a:r>
            <a:r>
              <a:rPr kumimoji="1" lang="en-US" altLang="zh-CN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>
                <a:latin typeface="Times New Roman"/>
                <a:cs typeface="Times New Roman"/>
              </a:rPr>
              <a:t>&gt; </a:t>
            </a:r>
            <a:r>
              <a:rPr kumimoji="1" lang="en-US" altLang="zh-CN" dirty="0" smtClean="0">
                <a:latin typeface="Times New Roman"/>
                <a:cs typeface="Times New Roman"/>
              </a:rPr>
              <a:t>20GeV,</a:t>
            </a:r>
          </a:p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   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PT_γ</a:t>
            </a:r>
            <a:r>
              <a:rPr kumimoji="1" lang="en-US" altLang="zh-CN" dirty="0" smtClean="0">
                <a:latin typeface="Times New Roman"/>
                <a:cs typeface="Times New Roman"/>
              </a:rPr>
              <a:t> &gt; 10GeV,  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Σ</a:t>
            </a:r>
            <a:r>
              <a:rPr kumimoji="1" lang="en-US" altLang="zh-CN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PT_b</a:t>
            </a:r>
            <a:r>
              <a:rPr kumimoji="1" lang="en-US" altLang="zh-CN" dirty="0" smtClean="0">
                <a:latin typeface="Times New Roman"/>
                <a:cs typeface="Times New Roman"/>
              </a:rPr>
              <a:t> &gt; 0.3×m_H, </a:t>
            </a:r>
            <a:r>
              <a:rPr kumimoji="1" lang="en-US" altLang="zh-CN" dirty="0" err="1">
                <a:latin typeface="Times New Roman"/>
                <a:cs typeface="Times New Roman"/>
              </a:rPr>
              <a:t>Σ</a:t>
            </a:r>
            <a:r>
              <a:rPr kumimoji="1" lang="en-US" altLang="zh-CN" dirty="0">
                <a:latin typeface="Times New Roman"/>
                <a:cs typeface="Times New Roman"/>
              </a:rPr>
              <a:t>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PT_b</a:t>
            </a:r>
            <a:r>
              <a:rPr kumimoji="1" lang="en-US" altLang="zh-CN" dirty="0" smtClean="0">
                <a:latin typeface="Times New Roman"/>
                <a:cs typeface="Times New Roman"/>
              </a:rPr>
              <a:t>, </a:t>
            </a:r>
            <a:r>
              <a:rPr kumimoji="1" lang="en-US" altLang="zh-CN" dirty="0" err="1">
                <a:latin typeface="Times New Roman"/>
                <a:cs typeface="Times New Roman"/>
              </a:rPr>
              <a:t>γ</a:t>
            </a:r>
            <a:r>
              <a:rPr kumimoji="1" lang="en-US" altLang="zh-CN" dirty="0" smtClean="0">
                <a:latin typeface="Times New Roman"/>
                <a:cs typeface="Times New Roman"/>
              </a:rPr>
              <a:t>&gt; 0.6×</a:t>
            </a:r>
            <a:r>
              <a:rPr kumimoji="1" lang="en-US" altLang="zh-CN" dirty="0">
                <a:latin typeface="Times New Roman"/>
                <a:cs typeface="Times New Roman"/>
              </a:rPr>
              <a:t>m_H</a:t>
            </a:r>
            <a:endParaRPr kumimoji="1" lang="en-US" altLang="zh-CN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kumimoji="1" lang="zh-CN" altLang="en-US" dirty="0"/>
          </a:p>
        </p:txBody>
      </p:sp>
      <p:pic>
        <p:nvPicPr>
          <p:cNvPr id="5" name="图片 4" descr="mbb_SB_canvas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2338" y="1578832"/>
            <a:ext cx="5047702" cy="5279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584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914400" y="363662"/>
            <a:ext cx="7819292" cy="121517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    |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η_b,γ</a:t>
            </a:r>
            <a:r>
              <a:rPr kumimoji="1" lang="en-US" altLang="zh-CN" dirty="0" smtClean="0">
                <a:latin typeface="Times New Roman"/>
                <a:cs typeface="Times New Roman"/>
              </a:rPr>
              <a:t>|&lt;2.5,  100GeV &lt;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m_γγ</a:t>
            </a:r>
            <a:r>
              <a:rPr kumimoji="1" lang="en-US" altLang="zh-CN" dirty="0" smtClean="0">
                <a:latin typeface="Times New Roman"/>
                <a:cs typeface="Times New Roman"/>
              </a:rPr>
              <a:t>,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m_bb</a:t>
            </a:r>
            <a:r>
              <a:rPr kumimoji="1" lang="en-US" altLang="zh-CN" dirty="0" smtClean="0">
                <a:latin typeface="Times New Roman"/>
                <a:cs typeface="Times New Roman"/>
              </a:rPr>
              <a:t> &lt; 150GeV,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PT_b</a:t>
            </a:r>
            <a:r>
              <a:rPr kumimoji="1" lang="en-US" altLang="zh-CN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>
                <a:latin typeface="Times New Roman"/>
                <a:cs typeface="Times New Roman"/>
              </a:rPr>
              <a:t>&gt; </a:t>
            </a:r>
            <a:r>
              <a:rPr kumimoji="1" lang="en-US" altLang="zh-CN" dirty="0" smtClean="0">
                <a:latin typeface="Times New Roman"/>
                <a:cs typeface="Times New Roman"/>
              </a:rPr>
              <a:t>20GeV,</a:t>
            </a:r>
          </a:p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   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PT_γ</a:t>
            </a:r>
            <a:r>
              <a:rPr kumimoji="1" lang="en-US" altLang="zh-CN" dirty="0" smtClean="0">
                <a:latin typeface="Times New Roman"/>
                <a:cs typeface="Times New Roman"/>
              </a:rPr>
              <a:t> &gt; 10GeV,  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Σ</a:t>
            </a:r>
            <a:r>
              <a:rPr kumimoji="1" lang="en-US" altLang="zh-CN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PT_b</a:t>
            </a:r>
            <a:r>
              <a:rPr kumimoji="1" lang="en-US" altLang="zh-CN" dirty="0" smtClean="0">
                <a:latin typeface="Times New Roman"/>
                <a:cs typeface="Times New Roman"/>
              </a:rPr>
              <a:t> &gt; 0.3×m_H, </a:t>
            </a:r>
            <a:r>
              <a:rPr kumimoji="1" lang="en-US" altLang="zh-CN" dirty="0" err="1">
                <a:latin typeface="Times New Roman"/>
                <a:cs typeface="Times New Roman"/>
              </a:rPr>
              <a:t>Σ</a:t>
            </a:r>
            <a:r>
              <a:rPr kumimoji="1" lang="en-US" altLang="zh-CN" dirty="0">
                <a:latin typeface="Times New Roman"/>
                <a:cs typeface="Times New Roman"/>
              </a:rPr>
              <a:t>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PT_b</a:t>
            </a:r>
            <a:r>
              <a:rPr kumimoji="1" lang="en-US" altLang="zh-CN" dirty="0" smtClean="0">
                <a:latin typeface="Times New Roman"/>
                <a:cs typeface="Times New Roman"/>
              </a:rPr>
              <a:t>, </a:t>
            </a:r>
            <a:r>
              <a:rPr kumimoji="1" lang="en-US" altLang="zh-CN" dirty="0" err="1">
                <a:latin typeface="Times New Roman"/>
                <a:cs typeface="Times New Roman"/>
              </a:rPr>
              <a:t>γ</a:t>
            </a:r>
            <a:r>
              <a:rPr kumimoji="1" lang="en-US" altLang="zh-CN" dirty="0" smtClean="0">
                <a:latin typeface="Times New Roman"/>
                <a:cs typeface="Times New Roman"/>
              </a:rPr>
              <a:t>&gt; 0.6×</a:t>
            </a:r>
            <a:r>
              <a:rPr kumimoji="1" lang="en-US" altLang="zh-CN" dirty="0">
                <a:latin typeface="Times New Roman"/>
                <a:cs typeface="Times New Roman"/>
              </a:rPr>
              <a:t>m_H</a:t>
            </a:r>
            <a:endParaRPr kumimoji="1" lang="en-US" altLang="zh-CN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kumimoji="1" lang="zh-CN" altLang="en-US" dirty="0"/>
          </a:p>
        </p:txBody>
      </p:sp>
      <p:pic>
        <p:nvPicPr>
          <p:cNvPr id="8" name="图片 7" descr="mbbaa_SB_canvas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1414" y="1578832"/>
            <a:ext cx="5047704" cy="5279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516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914400" y="363662"/>
            <a:ext cx="7819292" cy="12151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    |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η_b,γ</a:t>
            </a:r>
            <a:r>
              <a:rPr kumimoji="1" lang="en-US" altLang="zh-CN" dirty="0" smtClean="0">
                <a:latin typeface="Times New Roman"/>
                <a:cs typeface="Times New Roman"/>
              </a:rPr>
              <a:t>|&lt;2.5,  100GeV &lt;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m_γγ</a:t>
            </a:r>
            <a:r>
              <a:rPr kumimoji="1" lang="en-US" altLang="zh-CN" dirty="0" smtClean="0">
                <a:latin typeface="Times New Roman"/>
                <a:cs typeface="Times New Roman"/>
              </a:rPr>
              <a:t>,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m_bb</a:t>
            </a:r>
            <a:r>
              <a:rPr kumimoji="1" lang="en-US" altLang="zh-CN" dirty="0" smtClean="0">
                <a:latin typeface="Times New Roman"/>
                <a:cs typeface="Times New Roman"/>
              </a:rPr>
              <a:t> &lt; 150GeV,</a:t>
            </a:r>
          </a:p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   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PT_b</a:t>
            </a:r>
            <a:r>
              <a:rPr kumimoji="1" lang="en-US" altLang="zh-CN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>
                <a:latin typeface="Times New Roman"/>
                <a:cs typeface="Times New Roman"/>
              </a:rPr>
              <a:t>&gt; 20GeV</a:t>
            </a:r>
            <a:r>
              <a:rPr kumimoji="1" lang="en-US" altLang="zh-CN" dirty="0" smtClean="0">
                <a:latin typeface="Times New Roman"/>
                <a:cs typeface="Times New Roman"/>
              </a:rPr>
              <a:t>,  </a:t>
            </a:r>
            <a:r>
              <a:rPr kumimoji="1" lang="en-US" altLang="zh-CN" dirty="0" err="1" smtClean="0">
                <a:latin typeface="Times New Roman"/>
                <a:cs typeface="Times New Roman"/>
              </a:rPr>
              <a:t>PT_γ</a:t>
            </a:r>
            <a:r>
              <a:rPr kumimoji="1" lang="en-US" altLang="zh-CN" dirty="0" smtClean="0">
                <a:latin typeface="Times New Roman"/>
                <a:cs typeface="Times New Roman"/>
              </a:rPr>
              <a:t> &gt; 10GeV</a:t>
            </a:r>
            <a:endParaRPr kumimoji="1" lang="zh-CN" altLang="en-US" dirty="0"/>
          </a:p>
        </p:txBody>
      </p:sp>
      <p:pic>
        <p:nvPicPr>
          <p:cNvPr id="5" name="图片 4" descr="sumPTb_SB_canvas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1077" y="1569471"/>
            <a:ext cx="5056655" cy="5288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7509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墨水池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墨水池.thmx</Template>
  <TotalTime>342</TotalTime>
  <Words>774</Words>
  <Application>Microsoft Macintosh PowerPoint</Application>
  <PresentationFormat>全屏显示(4:3)</PresentationFormat>
  <Paragraphs>95</Paragraphs>
  <Slides>22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3" baseType="lpstr">
      <vt:lpstr>墨水池</vt:lpstr>
      <vt:lpstr>Optimization of cuts             Chun Du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Optimization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Σ PT_b,   Σ PT_b, γ   Cuts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Optimization of cuts</dc:title>
  <dc:creator>chun du</dc:creator>
  <cp:lastModifiedBy>chun du</cp:lastModifiedBy>
  <cp:revision>23</cp:revision>
  <dcterms:created xsi:type="dcterms:W3CDTF">2013-11-11T12:22:45Z</dcterms:created>
  <dcterms:modified xsi:type="dcterms:W3CDTF">2013-11-19T13:04:15Z</dcterms:modified>
</cp:coreProperties>
</file>