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9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水印)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水印)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图片)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、顶部和底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13/12/11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52396" y="1709953"/>
            <a:ext cx="6477000" cy="1115976"/>
          </a:xfrm>
        </p:spPr>
        <p:txBody>
          <a:bodyPr/>
          <a:lstStyle/>
          <a:p>
            <a:r>
              <a:rPr kumimoji="1" lang="en-US" altLang="zh-C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Invariant mass fit                    </a:t>
            </a:r>
            <a:br>
              <a:rPr kumimoji="1" lang="en-US" altLang="zh-C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kumimoji="1" lang="en-US" altLang="zh-C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kumimoji="1" lang="en-US" altLang="zh-CN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kumimoji="1" lang="en-US" altLang="zh-CN" sz="3200" b="1" dirty="0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Chun Du</a:t>
            </a:r>
            <a:endParaRPr kumimoji="1" lang="zh-CN" altLang="en-US" sz="3200" b="1" dirty="0">
              <a:ln w="1905"/>
              <a:solidFill>
                <a:srgbClr val="33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1800" y="3470187"/>
            <a:ext cx="6477000" cy="1684137"/>
          </a:xfrm>
        </p:spPr>
        <p:txBody>
          <a:bodyPr>
            <a:noAutofit/>
          </a:bodyPr>
          <a:lstStyle/>
          <a:p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    H  &gt;  b b~ + gamma gamma : 10 </a:t>
            </a:r>
            <a:r>
              <a:rPr kumimoji="1" lang="en-US" altLang="zh-CN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fb</a:t>
            </a:r>
            <a:endParaRPr kumimoji="1" lang="en-US" altLang="zh-CN" sz="2800" dirty="0" smtClean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endParaRPr kumimoji="1" lang="en-US" altLang="zh-CN" sz="2800" dirty="0" smtClean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SM BG: </a:t>
            </a:r>
            <a:r>
              <a:rPr kumimoji="1" lang="en-US" altLang="zh-CN" sz="2800" dirty="0">
                <a:solidFill>
                  <a:srgbClr val="3366FF"/>
                </a:solidFill>
                <a:latin typeface="Times New Roman"/>
                <a:cs typeface="Times New Roman"/>
              </a:rPr>
              <a:t>b b~ + </a:t>
            </a:r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gamma gamma : 880fb</a:t>
            </a:r>
          </a:p>
          <a:p>
            <a:endParaRPr kumimoji="1" lang="en-US" altLang="zh-CN" sz="2800" dirty="0" smtClean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endParaRPr kumimoji="1" lang="en-US" altLang="zh-CN" sz="2800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      LHC14 </a:t>
            </a:r>
            <a:r>
              <a:rPr kumimoji="1" lang="en-US" altLang="zh-CN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TeV</a:t>
            </a:r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         1000fb^-1</a:t>
            </a:r>
            <a:endParaRPr kumimoji="1" lang="zh-CN" altLang="en-US" sz="28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026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765"/>
            <a:ext cx="4552413" cy="4915657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72" y="857765"/>
            <a:ext cx="4888127" cy="49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270"/>
            <a:ext cx="4585402" cy="4932152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45" y="841270"/>
            <a:ext cx="4977255" cy="493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8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739"/>
            <a:ext cx="4634884" cy="4847418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73" y="956739"/>
            <a:ext cx="4888127" cy="484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5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720"/>
            <a:ext cx="4621269" cy="4833179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92" y="1022720"/>
            <a:ext cx="4910408" cy="48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4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693"/>
            <a:ext cx="4453448" cy="4657663"/>
          </a:xfrm>
          <a:prstGeom prst="rect">
            <a:avLst/>
          </a:prstGeom>
        </p:spPr>
      </p:pic>
      <p:pic>
        <p:nvPicPr>
          <p:cNvPr id="4" name="图片 3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45" y="1121693"/>
            <a:ext cx="4937374" cy="46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5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207"/>
            <a:ext cx="4469942" cy="4674913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35" y="1072207"/>
            <a:ext cx="5088664" cy="46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6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7044" y="759265"/>
            <a:ext cx="8016223" cy="5341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</a:t>
            </a:r>
          </a:p>
          <a:p>
            <a:pPr marL="0" indent="0">
              <a:buNone/>
            </a:pPr>
            <a:r>
              <a:rPr kumimoji="1" lang="en-US" altLang="zh-CN" sz="3200" dirty="0" smtClean="0">
                <a:latin typeface="Times New Roman"/>
                <a:cs typeface="Times New Roman"/>
              </a:rPr>
              <a:t>After selection:</a:t>
            </a:r>
          </a:p>
          <a:p>
            <a:pPr marL="0" indent="0">
              <a:buNone/>
            </a:pPr>
            <a:r>
              <a:rPr kumimoji="1" lang="en-US" altLang="zh-CN" sz="3200" dirty="0" smtClean="0">
                <a:latin typeface="Times New Roman"/>
                <a:cs typeface="Times New Roman"/>
              </a:rPr>
              <a:t>           |</a:t>
            </a:r>
            <a:r>
              <a:rPr kumimoji="1" lang="en-US" altLang="zh-CN" sz="3200" dirty="0" err="1" smtClean="0">
                <a:latin typeface="Times New Roman"/>
                <a:cs typeface="Times New Roman"/>
              </a:rPr>
              <a:t>η_b,γ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| &lt; 2.5,  </a:t>
            </a:r>
            <a:r>
              <a:rPr kumimoji="1" lang="en-US" altLang="zh-CN" sz="3200" dirty="0" err="1" smtClean="0">
                <a:latin typeface="Times New Roman"/>
                <a:cs typeface="Times New Roman"/>
              </a:rPr>
              <a:t>PT_b</a:t>
            </a:r>
            <a:r>
              <a:rPr kumimoji="1" lang="en-US" altLang="zh-CN" sz="3200" dirty="0">
                <a:latin typeface="Times New Roman"/>
                <a:cs typeface="Times New Roman"/>
              </a:rPr>
              <a:t>, </a:t>
            </a:r>
            <a:r>
              <a:rPr kumimoji="1" lang="en-US" altLang="zh-CN" sz="3200" dirty="0" err="1">
                <a:latin typeface="Times New Roman"/>
                <a:cs typeface="Times New Roman"/>
              </a:rPr>
              <a:t>γ</a:t>
            </a:r>
            <a:r>
              <a:rPr kumimoji="1" lang="en-US" altLang="zh-CN" sz="3200" dirty="0">
                <a:latin typeface="Times New Roman"/>
                <a:cs typeface="Times New Roman"/>
              </a:rPr>
              <a:t> 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&gt; 25GeV,   </a:t>
            </a:r>
          </a:p>
          <a:p>
            <a:pPr marL="0" indent="0">
              <a:buNone/>
            </a:pPr>
            <a:r>
              <a:rPr kumimoji="1" lang="en-US" altLang="zh-CN" sz="3200" dirty="0" smtClean="0"/>
              <a:t>  the distribution of invariant mass </a:t>
            </a:r>
            <a:r>
              <a:rPr kumimoji="1" lang="en-US" altLang="zh-CN" sz="3200" dirty="0" err="1"/>
              <a:t>M</a:t>
            </a:r>
            <a:r>
              <a:rPr kumimoji="1" lang="en-US" altLang="zh-CN" sz="3200" dirty="0" err="1" smtClean="0"/>
              <a:t>_</a:t>
            </a:r>
            <a:r>
              <a:rPr kumimoji="1" lang="en-US" altLang="zh-CN" sz="3200" dirty="0" err="1" smtClean="0">
                <a:latin typeface="Times New Roman"/>
                <a:cs typeface="Times New Roman"/>
              </a:rPr>
              <a:t>γ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3200" dirty="0" err="1" smtClean="0">
                <a:latin typeface="Times New Roman"/>
                <a:cs typeface="Times New Roman"/>
              </a:rPr>
              <a:t>γ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 b b and its fit plot for case </a:t>
            </a:r>
            <a:r>
              <a:rPr kumimoji="1" lang="en-US" altLang="zh-CN" sz="3200" dirty="0">
                <a:latin typeface="Times New Roman"/>
                <a:cs typeface="Times New Roman"/>
              </a:rPr>
              <a:t>M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_H = 300, 400, 500, 600, 800, 1000GeV: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6839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747"/>
            <a:ext cx="4733850" cy="4950923"/>
          </a:xfrm>
          <a:prstGeom prst="rect">
            <a:avLst/>
          </a:prstGeom>
        </p:spPr>
      </p:pic>
      <p:pic>
        <p:nvPicPr>
          <p:cNvPr id="2" name="图片 1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48" y="923747"/>
            <a:ext cx="4732152" cy="49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0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729"/>
            <a:ext cx="4621269" cy="4833179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90" y="989729"/>
            <a:ext cx="4910409" cy="48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58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711"/>
            <a:ext cx="4634884" cy="4847418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73" y="1055711"/>
            <a:ext cx="4888127" cy="484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7044" y="759265"/>
            <a:ext cx="8016223" cy="5341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</a:t>
            </a:r>
          </a:p>
          <a:p>
            <a:pPr marL="0" indent="0">
              <a:buNone/>
            </a:pPr>
            <a:r>
              <a:rPr kumimoji="1" lang="en-US" altLang="zh-CN" sz="3200" dirty="0" smtClean="0">
                <a:latin typeface="Times New Roman"/>
                <a:cs typeface="Times New Roman"/>
              </a:rPr>
              <a:t>After selection:</a:t>
            </a:r>
          </a:p>
          <a:p>
            <a:pPr marL="0" indent="0">
              <a:buNone/>
            </a:pPr>
            <a:r>
              <a:rPr kumimoji="1" lang="en-US" altLang="zh-CN" sz="3200" dirty="0" smtClean="0">
                <a:latin typeface="Times New Roman"/>
                <a:cs typeface="Times New Roman"/>
              </a:rPr>
              <a:t>           |</a:t>
            </a:r>
            <a:r>
              <a:rPr kumimoji="1" lang="en-US" altLang="zh-CN" sz="3200" dirty="0" err="1" smtClean="0">
                <a:latin typeface="Times New Roman"/>
                <a:cs typeface="Times New Roman"/>
              </a:rPr>
              <a:t>η_b,γ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| &lt; 2.5,  </a:t>
            </a:r>
            <a:r>
              <a:rPr kumimoji="1" lang="en-US" altLang="zh-CN" sz="3200" dirty="0" err="1" smtClean="0">
                <a:latin typeface="Times New Roman"/>
                <a:cs typeface="Times New Roman"/>
              </a:rPr>
              <a:t>PT_b</a:t>
            </a:r>
            <a:r>
              <a:rPr kumimoji="1" lang="en-US" altLang="zh-CN" sz="3200" dirty="0">
                <a:latin typeface="Times New Roman"/>
                <a:cs typeface="Times New Roman"/>
              </a:rPr>
              <a:t>, </a:t>
            </a:r>
            <a:r>
              <a:rPr kumimoji="1" lang="en-US" altLang="zh-CN" sz="3200" dirty="0" err="1">
                <a:latin typeface="Times New Roman"/>
                <a:cs typeface="Times New Roman"/>
              </a:rPr>
              <a:t>γ</a:t>
            </a:r>
            <a:r>
              <a:rPr kumimoji="1" lang="en-US" altLang="zh-CN" sz="3200" dirty="0">
                <a:latin typeface="Times New Roman"/>
                <a:cs typeface="Times New Roman"/>
              </a:rPr>
              <a:t> 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&gt; 25GeV,   </a:t>
            </a:r>
          </a:p>
          <a:p>
            <a:pPr marL="0" indent="0">
              <a:buNone/>
            </a:pPr>
            <a:r>
              <a:rPr kumimoji="1" lang="en-US" altLang="zh-CN" sz="3200" dirty="0" smtClean="0"/>
              <a:t>  the distribution of invariant mass </a:t>
            </a:r>
            <a:r>
              <a:rPr kumimoji="1" lang="en-US" altLang="zh-CN" sz="3200" dirty="0" err="1"/>
              <a:t>M</a:t>
            </a:r>
            <a:r>
              <a:rPr kumimoji="1" lang="en-US" altLang="zh-CN" sz="3200" dirty="0" err="1" smtClean="0"/>
              <a:t>_</a:t>
            </a:r>
            <a:r>
              <a:rPr kumimoji="1" lang="en-US" altLang="zh-CN" sz="3200" dirty="0" err="1" smtClean="0">
                <a:latin typeface="Times New Roman"/>
                <a:cs typeface="Times New Roman"/>
              </a:rPr>
              <a:t>γ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3200" dirty="0" err="1">
                <a:latin typeface="Times New Roman"/>
                <a:cs typeface="Times New Roman"/>
              </a:rPr>
              <a:t>γ</a:t>
            </a:r>
            <a:r>
              <a:rPr kumimoji="1" lang="en-US" altLang="zh-CN" sz="3200" dirty="0">
                <a:latin typeface="Times New Roman"/>
                <a:cs typeface="Times New Roman"/>
              </a:rPr>
              <a:t> 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and its fit plot for case </a:t>
            </a:r>
            <a:r>
              <a:rPr kumimoji="1" lang="en-US" altLang="zh-CN" sz="3200" dirty="0">
                <a:latin typeface="Times New Roman"/>
                <a:cs typeface="Times New Roman"/>
              </a:rPr>
              <a:t>M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_H = 300, 400, 500, 600, 800, 1000GeV: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44639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225"/>
            <a:ext cx="4634884" cy="4847418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73" y="1006225"/>
            <a:ext cx="4888127" cy="484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0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747"/>
            <a:ext cx="4618390" cy="4830168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73" y="923747"/>
            <a:ext cx="4888127" cy="48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5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252"/>
            <a:ext cx="4618390" cy="4830168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73" y="907252"/>
            <a:ext cx="4888127" cy="48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937419"/>
            <a:ext cx="7313613" cy="868362"/>
          </a:xfrm>
        </p:spPr>
        <p:txBody>
          <a:bodyPr/>
          <a:lstStyle/>
          <a:p>
            <a:r>
              <a:rPr kumimoji="1" lang="en-US" altLang="zh-CN" dirty="0" smtClean="0"/>
              <a:t>ΔR distribution</a:t>
            </a:r>
            <a:br>
              <a:rPr kumimoji="1" lang="en-US" altLang="zh-CN" dirty="0" smtClean="0"/>
            </a:br>
            <a:r>
              <a:rPr kumimoji="1" lang="en-US" altLang="zh-CN" sz="2800" dirty="0" err="1"/>
              <a:t>m</a:t>
            </a:r>
            <a:r>
              <a:rPr kumimoji="1" lang="en-US" altLang="zh-CN" sz="2800" dirty="0" err="1" smtClean="0"/>
              <a:t>_H</a:t>
            </a:r>
            <a:r>
              <a:rPr kumimoji="1" lang="en-US" altLang="zh-CN" sz="2800" dirty="0" smtClean="0"/>
              <a:t>=300GeV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939" y="2200070"/>
            <a:ext cx="7313613" cy="405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Basic cuts: </a:t>
            </a:r>
            <a:r>
              <a:rPr kumimoji="1" lang="en-US" altLang="zh-CN" dirty="0">
                <a:latin typeface="Times New Roman"/>
                <a:cs typeface="Times New Roman"/>
              </a:rPr>
              <a:t> 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kumimoji="1" lang="en-US" altLang="zh-CN" dirty="0">
                <a:latin typeface="Times New Roman"/>
                <a:cs typeface="Times New Roman"/>
              </a:rPr>
              <a:t> </a:t>
            </a:r>
            <a:r>
              <a:rPr kumimoji="1" lang="en-US" altLang="zh-CN" dirty="0" smtClean="0">
                <a:latin typeface="Times New Roman"/>
                <a:cs typeface="Times New Roman"/>
              </a:rPr>
              <a:t>         |</a:t>
            </a:r>
            <a:r>
              <a:rPr kumimoji="1" lang="en-US" altLang="zh-CN" dirty="0" err="1">
                <a:latin typeface="Times New Roman"/>
                <a:cs typeface="Times New Roman"/>
              </a:rPr>
              <a:t>η_b,γ</a:t>
            </a:r>
            <a:r>
              <a:rPr kumimoji="1" lang="en-US" altLang="zh-CN" dirty="0">
                <a:latin typeface="Times New Roman"/>
                <a:cs typeface="Times New Roman"/>
              </a:rPr>
              <a:t>| &lt; 2.5,  </a:t>
            </a:r>
            <a:r>
              <a:rPr kumimoji="1" lang="en-US" altLang="zh-CN" dirty="0" err="1">
                <a:latin typeface="Times New Roman"/>
                <a:cs typeface="Times New Roman"/>
              </a:rPr>
              <a:t>PT_b</a:t>
            </a:r>
            <a:r>
              <a:rPr kumimoji="1" lang="en-US" altLang="zh-CN" dirty="0">
                <a:latin typeface="Times New Roman"/>
                <a:cs typeface="Times New Roman"/>
              </a:rPr>
              <a:t>, </a:t>
            </a:r>
            <a:r>
              <a:rPr kumimoji="1" lang="en-US" altLang="zh-CN" dirty="0" err="1">
                <a:latin typeface="Times New Roman"/>
                <a:cs typeface="Times New Roman"/>
              </a:rPr>
              <a:t>γ</a:t>
            </a:r>
            <a:r>
              <a:rPr kumimoji="1" lang="en-US" altLang="zh-CN" dirty="0">
                <a:latin typeface="Times New Roman"/>
                <a:cs typeface="Times New Roman"/>
              </a:rPr>
              <a:t> &gt; </a:t>
            </a:r>
            <a:r>
              <a:rPr kumimoji="1" lang="en-US" altLang="zh-CN" dirty="0" smtClean="0">
                <a:latin typeface="Times New Roman"/>
                <a:cs typeface="Times New Roman"/>
              </a:rPr>
              <a:t>25GeV</a:t>
            </a:r>
          </a:p>
          <a:p>
            <a:pPr marL="0" indent="0"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Invariant mass cut:</a:t>
            </a:r>
          </a:p>
          <a:p>
            <a:pPr marL="0" indent="0">
              <a:buNone/>
            </a:pPr>
            <a:r>
              <a:rPr kumimoji="1" lang="en-US" altLang="zh-CN" dirty="0">
                <a:latin typeface="Times New Roman"/>
                <a:cs typeface="Times New Roman"/>
              </a:rPr>
              <a:t> </a:t>
            </a:r>
            <a:r>
              <a:rPr kumimoji="1" lang="en-US" altLang="zh-CN" dirty="0" smtClean="0">
                <a:latin typeface="Times New Roman"/>
                <a:cs typeface="Times New Roman"/>
              </a:rPr>
              <a:t>  123GeV &lt;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m_γγ</a:t>
            </a:r>
            <a:r>
              <a:rPr kumimoji="1" lang="en-US" altLang="zh-CN" dirty="0" smtClean="0">
                <a:latin typeface="Times New Roman"/>
                <a:cs typeface="Times New Roman"/>
              </a:rPr>
              <a:t> &lt; 127GeV, 110GeV </a:t>
            </a:r>
            <a:r>
              <a:rPr kumimoji="1" lang="en-US" altLang="zh-CN" dirty="0">
                <a:latin typeface="Times New Roman"/>
                <a:cs typeface="Times New Roman"/>
              </a:rPr>
              <a:t>&lt;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m_bb</a:t>
            </a:r>
            <a:r>
              <a:rPr kumimoji="1" lang="en-US" altLang="zh-CN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dirty="0">
                <a:latin typeface="Times New Roman"/>
                <a:cs typeface="Times New Roman"/>
              </a:rPr>
              <a:t>&lt; </a:t>
            </a:r>
            <a:r>
              <a:rPr kumimoji="1" lang="en-US" altLang="zh-CN" dirty="0" smtClean="0">
                <a:latin typeface="Times New Roman"/>
                <a:cs typeface="Times New Roman"/>
              </a:rPr>
              <a:t>140GeV</a:t>
            </a:r>
          </a:p>
          <a:p>
            <a:pPr marL="0" indent="0"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Sum of PT cut:</a:t>
            </a:r>
          </a:p>
          <a:p>
            <a:pPr marL="0" indent="0"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        </a:t>
            </a:r>
            <a:r>
              <a:rPr kumimoji="1" lang="zh-CN" altLang="en-US" dirty="0" smtClean="0">
                <a:latin typeface="Times New Roman"/>
                <a:cs typeface="Times New Roman"/>
              </a:rPr>
              <a:t>Σ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PT_b</a:t>
            </a:r>
            <a:r>
              <a:rPr kumimoji="1" lang="en-US" altLang="zh-CN" dirty="0" smtClean="0">
                <a:latin typeface="Times New Roman"/>
                <a:cs typeface="Times New Roman"/>
              </a:rPr>
              <a:t> &gt; 90GeV, </a:t>
            </a:r>
            <a:r>
              <a:rPr kumimoji="1" lang="zh-CN" altLang="en-US" dirty="0" smtClean="0">
                <a:latin typeface="Times New Roman"/>
                <a:cs typeface="Times New Roman"/>
              </a:rPr>
              <a:t>Σ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PT_b</a:t>
            </a:r>
            <a:r>
              <a:rPr kumimoji="1" lang="en-US" altLang="zh-CN" dirty="0" smtClean="0">
                <a:latin typeface="Times New Roman"/>
                <a:cs typeface="Times New Roman"/>
              </a:rPr>
              <a:t>,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γ</a:t>
            </a:r>
            <a:r>
              <a:rPr kumimoji="1" lang="en-US" altLang="zh-CN" dirty="0" smtClean="0">
                <a:latin typeface="Times New Roman"/>
                <a:cs typeface="Times New Roman"/>
              </a:rPr>
              <a:t> &gt; 230GeV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7200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Raa_02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74" y="-1069647"/>
            <a:ext cx="4959273" cy="6417884"/>
          </a:xfrm>
          <a:prstGeom prst="rect">
            <a:avLst/>
          </a:prstGeom>
        </p:spPr>
      </p:pic>
      <p:pic>
        <p:nvPicPr>
          <p:cNvPr id="5" name="图片 4" descr="DRaa_01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25" y="-1069647"/>
            <a:ext cx="4959274" cy="6417884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671991" y="5396857"/>
            <a:ext cx="1848575" cy="696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Basic cuts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784542" y="5134002"/>
            <a:ext cx="4303176" cy="10534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Basic cuts + Invariant mass cuts</a:t>
            </a:r>
          </a:p>
          <a:p>
            <a:pPr marL="0" indent="0">
              <a:buFontTx/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+ sum of PT cuts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9683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Rbb_02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74" y="-1047364"/>
            <a:ext cx="4989298" cy="6456738"/>
          </a:xfrm>
          <a:prstGeom prst="rect">
            <a:avLst/>
          </a:prstGeom>
        </p:spPr>
      </p:pic>
      <p:pic>
        <p:nvPicPr>
          <p:cNvPr id="5" name="图片 4" descr="DRbb_01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23" y="-1047364"/>
            <a:ext cx="4993714" cy="6462453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671991" y="5396857"/>
            <a:ext cx="1848575" cy="696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Basic cuts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784542" y="5134002"/>
            <a:ext cx="4303176" cy="10534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Basic cuts + Invariant mass cuts</a:t>
            </a:r>
          </a:p>
          <a:p>
            <a:pPr marL="0" indent="0">
              <a:buFontTx/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+ sum of PT cuts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194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225"/>
            <a:ext cx="4618390" cy="4734205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23" y="1006225"/>
            <a:ext cx="4904978" cy="47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5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747"/>
            <a:ext cx="4637041" cy="4849674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923747"/>
            <a:ext cx="4927599" cy="48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1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731"/>
            <a:ext cx="4589724" cy="4800188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3" y="989731"/>
            <a:ext cx="4910666" cy="48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7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730"/>
            <a:ext cx="4589724" cy="4800187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989730"/>
            <a:ext cx="4876799" cy="48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1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206"/>
            <a:ext cx="4621269" cy="4833179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99" y="1072206"/>
            <a:ext cx="4775199" cy="48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712"/>
            <a:ext cx="4542407" cy="4750701"/>
          </a:xfrm>
          <a:prstGeom prst="rect">
            <a:avLst/>
          </a:prstGeom>
        </p:spPr>
      </p:pic>
      <p:pic>
        <p:nvPicPr>
          <p:cNvPr id="3" name="图片 2" descr="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8" y="1055712"/>
            <a:ext cx="4995332" cy="475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7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727044" y="759265"/>
            <a:ext cx="8016223" cy="5341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</a:t>
            </a:r>
          </a:p>
          <a:p>
            <a:pPr marL="0" indent="0">
              <a:buNone/>
            </a:pPr>
            <a:r>
              <a:rPr kumimoji="1" lang="en-US" altLang="zh-CN" sz="3200" dirty="0" smtClean="0">
                <a:latin typeface="Times New Roman"/>
                <a:cs typeface="Times New Roman"/>
              </a:rPr>
              <a:t>After selection:</a:t>
            </a:r>
          </a:p>
          <a:p>
            <a:pPr marL="0" indent="0">
              <a:buNone/>
            </a:pPr>
            <a:r>
              <a:rPr kumimoji="1" lang="en-US" altLang="zh-CN" sz="3200" dirty="0" smtClean="0">
                <a:latin typeface="Times New Roman"/>
                <a:cs typeface="Times New Roman"/>
              </a:rPr>
              <a:t>           |</a:t>
            </a:r>
            <a:r>
              <a:rPr kumimoji="1" lang="en-US" altLang="zh-CN" sz="3200" dirty="0" err="1" smtClean="0">
                <a:latin typeface="Times New Roman"/>
                <a:cs typeface="Times New Roman"/>
              </a:rPr>
              <a:t>η_b,γ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| &lt; 2.5,  </a:t>
            </a:r>
            <a:r>
              <a:rPr kumimoji="1" lang="en-US" altLang="zh-CN" sz="3200" dirty="0" err="1" smtClean="0">
                <a:latin typeface="Times New Roman"/>
                <a:cs typeface="Times New Roman"/>
              </a:rPr>
              <a:t>PT_b</a:t>
            </a:r>
            <a:r>
              <a:rPr kumimoji="1" lang="en-US" altLang="zh-CN" sz="3200" dirty="0">
                <a:latin typeface="Times New Roman"/>
                <a:cs typeface="Times New Roman"/>
              </a:rPr>
              <a:t>, </a:t>
            </a:r>
            <a:r>
              <a:rPr kumimoji="1" lang="en-US" altLang="zh-CN" sz="3200" dirty="0" err="1">
                <a:latin typeface="Times New Roman"/>
                <a:cs typeface="Times New Roman"/>
              </a:rPr>
              <a:t>γ</a:t>
            </a:r>
            <a:r>
              <a:rPr kumimoji="1" lang="en-US" altLang="zh-CN" sz="3200" dirty="0">
                <a:latin typeface="Times New Roman"/>
                <a:cs typeface="Times New Roman"/>
              </a:rPr>
              <a:t> 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&gt; 25GeV,   </a:t>
            </a:r>
          </a:p>
          <a:p>
            <a:pPr marL="0" indent="0">
              <a:buNone/>
            </a:pPr>
            <a:r>
              <a:rPr kumimoji="1" lang="en-US" altLang="zh-CN" sz="3200" dirty="0" smtClean="0"/>
              <a:t>  the distribution of invariant mass </a:t>
            </a:r>
            <a:r>
              <a:rPr kumimoji="1" lang="en-US" altLang="zh-CN" sz="3200" dirty="0" err="1" smtClean="0"/>
              <a:t>M_</a:t>
            </a:r>
            <a:r>
              <a:rPr kumimoji="1" lang="en-US" altLang="zh-CN" sz="3200" dirty="0" err="1" smtClean="0">
                <a:latin typeface="Times New Roman"/>
                <a:cs typeface="Times New Roman"/>
              </a:rPr>
              <a:t>bb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 and its fit plot for case </a:t>
            </a:r>
            <a:r>
              <a:rPr kumimoji="1" lang="en-US" altLang="zh-CN" sz="3200" dirty="0">
                <a:latin typeface="Times New Roman"/>
                <a:cs typeface="Times New Roman"/>
              </a:rPr>
              <a:t>M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_H = 300, 400, 500, 600, 800, 1000GeV: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73801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墨水池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墨水池.thmx</Template>
  <TotalTime>862</TotalTime>
  <Words>254</Words>
  <Application>Microsoft Macintosh PowerPoint</Application>
  <PresentationFormat>全屏显示(4:3)</PresentationFormat>
  <Paragraphs>32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墨水池</vt:lpstr>
      <vt:lpstr>   Invariant mass fit                                  Chun Du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ΔR distribution m_H=300GeV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cuts</dc:title>
  <dc:creator>chun du</dc:creator>
  <cp:lastModifiedBy>chun du</cp:lastModifiedBy>
  <cp:revision>56</cp:revision>
  <dcterms:created xsi:type="dcterms:W3CDTF">2013-11-11T12:22:45Z</dcterms:created>
  <dcterms:modified xsi:type="dcterms:W3CDTF">2013-12-11T13:30:32Z</dcterms:modified>
</cp:coreProperties>
</file>