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74" r:id="rId3"/>
    <p:sldId id="275" r:id="rId4"/>
    <p:sldId id="276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8" r:id="rId13"/>
    <p:sldId id="269" r:id="rId14"/>
    <p:sldId id="270" r:id="rId15"/>
    <p:sldId id="272" r:id="rId16"/>
    <p:sldId id="263" r:id="rId17"/>
    <p:sldId id="264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54" d="100"/>
          <a:sy n="54" d="100"/>
        </p:scale>
        <p:origin x="-2672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/>
              <a:t>13/12/31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三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13/12/31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13/12/31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13/12/31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13/12/31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13/12/31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13/12/31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张图片(带标题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13/12/31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图片(位于标题上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13/12/31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张图片(位于标题上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13/12/31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13/12/31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13/12/31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13/12/31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(带水印)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zh-CN" altLang="en-US" smtClean="0"/>
              <a:t>单击此处编辑母版标题样式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13/12/31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13/12/31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节(带水印)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13/12/31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节(带图片)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13/12/31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13/12/31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13/12/31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项内容、顶部和底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13/12/31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13/12/31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1" y="503238"/>
            <a:ext cx="7313613" cy="868362"/>
          </a:xfrm>
        </p:spPr>
        <p:txBody>
          <a:bodyPr/>
          <a:lstStyle/>
          <a:p>
            <a:r>
              <a:rPr kumimoji="1" lang="en-US" altLang="zh-CN" dirty="0" smtClean="0"/>
              <a:t>Crystal ball plus </a:t>
            </a:r>
            <a:r>
              <a:rPr kumimoji="1" lang="en-US" altLang="zh-CN" dirty="0" err="1" smtClean="0"/>
              <a:t>gaussian</a:t>
            </a:r>
            <a:r>
              <a:rPr kumimoji="1" lang="en-US" altLang="zh-CN" dirty="0" smtClean="0"/>
              <a:t> fit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85552" y="1460648"/>
            <a:ext cx="3554692" cy="734095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zh-CN" dirty="0" err="1" smtClean="0">
                <a:latin typeface="Times New Roman"/>
                <a:cs typeface="Times New Roman"/>
              </a:rPr>
              <a:t>PT_b,</a:t>
            </a:r>
            <a:r>
              <a:rPr kumimoji="1" lang="en-US" altLang="zh-CN" dirty="0" err="1" smtClean="0">
                <a:latin typeface="Times New Roman"/>
                <a:ea typeface="Lucida Grande"/>
                <a:cs typeface="Times New Roman"/>
              </a:rPr>
              <a:t>ϒ</a:t>
            </a:r>
            <a:r>
              <a:rPr kumimoji="1" lang="en-US" altLang="zh-CN" dirty="0" smtClean="0">
                <a:latin typeface="Times New Roman"/>
                <a:ea typeface="Lucida Grande"/>
                <a:cs typeface="Times New Roman"/>
              </a:rPr>
              <a:t> &gt; 25 </a:t>
            </a:r>
            <a:r>
              <a:rPr kumimoji="1" lang="en-US" altLang="zh-CN" dirty="0" err="1" smtClean="0">
                <a:latin typeface="Times New Roman"/>
                <a:ea typeface="Lucida Grande"/>
                <a:cs typeface="Times New Roman"/>
              </a:rPr>
              <a:t>GeV</a:t>
            </a:r>
            <a:endParaRPr kumimoji="1" lang="zh-CN" altLang="en-US" dirty="0">
              <a:latin typeface="Times New Roman"/>
              <a:cs typeface="Times New Roman"/>
            </a:endParaRPr>
          </a:p>
        </p:txBody>
      </p:sp>
      <p:pic>
        <p:nvPicPr>
          <p:cNvPr id="4" name="图片 3" descr="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498" y="1867086"/>
            <a:ext cx="6689949" cy="499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359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ud_eta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8499"/>
            <a:ext cx="4503817" cy="5418667"/>
          </a:xfrm>
          <a:prstGeom prst="rect">
            <a:avLst/>
          </a:prstGeom>
        </p:spPr>
      </p:pic>
      <p:pic>
        <p:nvPicPr>
          <p:cNvPr id="2" name="图片 1" descr="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817" y="698500"/>
            <a:ext cx="4640183" cy="5418666"/>
          </a:xfrm>
          <a:prstGeom prst="rect">
            <a:avLst/>
          </a:prstGeom>
        </p:spPr>
      </p:pic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1718733" y="5501746"/>
            <a:ext cx="1752600" cy="741362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zh-CN" sz="3200" dirty="0" err="1" smtClean="0"/>
              <a:t>Whizard</a:t>
            </a:r>
            <a:endParaRPr kumimoji="1" lang="zh-CN" altLang="en-US" sz="3200" dirty="0"/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6798733" y="5521854"/>
            <a:ext cx="1752600" cy="741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63550" indent="-463550" algn="l" defTabSz="914400" rtl="0" eaLnBrk="1" latinLnBrk="0" hangingPunct="1">
              <a:spcBef>
                <a:spcPts val="2000"/>
              </a:spcBef>
              <a:buSzPct val="90000"/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5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025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8338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6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5"/>
              </a:buBlip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kumimoji="1" lang="en-US" altLang="zh-CN" sz="3200" dirty="0" smtClean="0"/>
              <a:t>MG5</a:t>
            </a:r>
            <a:endParaRPr kumimoji="1"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239944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s_eta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3167"/>
            <a:ext cx="4381500" cy="5249333"/>
          </a:xfrm>
          <a:prstGeom prst="rect">
            <a:avLst/>
          </a:prstGeom>
        </p:spPr>
      </p:pic>
      <p:pic>
        <p:nvPicPr>
          <p:cNvPr id="2" name="图片 1" descr="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1" y="783167"/>
            <a:ext cx="4762499" cy="5249333"/>
          </a:xfrm>
          <a:prstGeom prst="rect">
            <a:avLst/>
          </a:prstGeom>
        </p:spPr>
      </p:pic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6671733" y="5438775"/>
            <a:ext cx="1752600" cy="741362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zh-CN" sz="3200" dirty="0" smtClean="0"/>
              <a:t>MG5</a:t>
            </a:r>
            <a:endParaRPr kumimoji="1" lang="zh-CN" altLang="en-US" sz="3200" dirty="0"/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1701800" y="5438775"/>
            <a:ext cx="1752600" cy="741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63550" indent="-463550" algn="l" defTabSz="914400" rtl="0" eaLnBrk="1" latinLnBrk="0" hangingPunct="1">
              <a:spcBef>
                <a:spcPts val="2000"/>
              </a:spcBef>
              <a:buSzPct val="90000"/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5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025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8338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6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5"/>
              </a:buBlip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kumimoji="1" lang="en-US" altLang="zh-CN" sz="3200" dirty="0" err="1" smtClean="0"/>
              <a:t>Whizard</a:t>
            </a:r>
            <a:endParaRPr kumimoji="1"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023822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eta_L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3779"/>
            <a:ext cx="4679232" cy="4531822"/>
          </a:xfrm>
          <a:prstGeom prst="rect">
            <a:avLst/>
          </a:prstGeom>
        </p:spPr>
      </p:pic>
      <p:pic>
        <p:nvPicPr>
          <p:cNvPr id="5" name="图片 4" descr="eta_n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232" y="1863779"/>
            <a:ext cx="4464767" cy="4531822"/>
          </a:xfrm>
          <a:prstGeom prst="rect">
            <a:avLst/>
          </a:prstGeom>
        </p:spPr>
      </p:pic>
      <p:sp>
        <p:nvSpPr>
          <p:cNvPr id="6" name="内容占位符 2"/>
          <p:cNvSpPr txBox="1">
            <a:spLocks/>
          </p:cNvSpPr>
          <p:nvPr/>
        </p:nvSpPr>
        <p:spPr>
          <a:xfrm>
            <a:off x="1701800" y="5785772"/>
            <a:ext cx="1752600" cy="741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63550" indent="-463550" algn="l" defTabSz="914400" rtl="0" eaLnBrk="1" latinLnBrk="0" hangingPunct="1">
              <a:spcBef>
                <a:spcPts val="2000"/>
              </a:spcBef>
              <a:buSzPct val="90000"/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5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025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8338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6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5"/>
              </a:buBlip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kumimoji="1" lang="en-US" altLang="zh-CN" sz="3200" dirty="0" smtClean="0"/>
              <a:t>MG5 LR</a:t>
            </a:r>
            <a:endParaRPr kumimoji="1" lang="zh-CN" altLang="en-US" sz="3200" dirty="0"/>
          </a:p>
        </p:txBody>
      </p:sp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5358145" y="5816210"/>
            <a:ext cx="3785854" cy="7413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zh-CN" sz="3200" dirty="0" smtClean="0"/>
              <a:t>MG5 no polarization</a:t>
            </a:r>
            <a:endParaRPr kumimoji="1" lang="zh-CN" altLang="en-US" sz="3200" dirty="0"/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</p:spPr>
        <p:txBody>
          <a:bodyPr/>
          <a:lstStyle/>
          <a:p>
            <a:r>
              <a:rPr kumimoji="1" lang="en-US" altLang="zh-CN" dirty="0" smtClean="0">
                <a:latin typeface="Times New Roman"/>
                <a:cs typeface="Times New Roman"/>
              </a:rPr>
              <a:t>Other polarizations</a:t>
            </a:r>
            <a:endParaRPr kumimoji="1" lang="zh-CN" alt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8326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>
                <a:latin typeface="Times New Roman"/>
                <a:cs typeface="Times New Roman"/>
              </a:rPr>
              <a:t>Angular distribution of W+W-</a:t>
            </a:r>
            <a:endParaRPr kumimoji="1" lang="zh-CN" altLang="en-US" dirty="0">
              <a:latin typeface="Times New Roman"/>
              <a:cs typeface="Times New Roman"/>
            </a:endParaRPr>
          </a:p>
        </p:txBody>
      </p:sp>
      <p:pic>
        <p:nvPicPr>
          <p:cNvPr id="4" name="图片 3" descr="abgle_n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4644331" cy="5307692"/>
          </a:xfrm>
          <a:prstGeom prst="rect">
            <a:avLst/>
          </a:prstGeom>
        </p:spPr>
      </p:pic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858477" y="6116638"/>
            <a:ext cx="3785854" cy="7413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zh-CN" sz="3200" dirty="0" smtClean="0"/>
              <a:t>MG5 no polarization</a:t>
            </a:r>
            <a:endParaRPr kumimoji="1" lang="zh-CN" altLang="en-US" sz="3200" dirty="0"/>
          </a:p>
        </p:txBody>
      </p:sp>
      <p:pic>
        <p:nvPicPr>
          <p:cNvPr id="6" name="图片 5" descr="abgle_LR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412" y="1371600"/>
            <a:ext cx="4687587" cy="5307692"/>
          </a:xfrm>
          <a:prstGeom prst="rect">
            <a:avLst/>
          </a:prstGeom>
        </p:spPr>
      </p:pic>
      <p:sp>
        <p:nvSpPr>
          <p:cNvPr id="7" name="内容占位符 2"/>
          <p:cNvSpPr txBox="1">
            <a:spLocks/>
          </p:cNvSpPr>
          <p:nvPr/>
        </p:nvSpPr>
        <p:spPr>
          <a:xfrm>
            <a:off x="6291904" y="6082803"/>
            <a:ext cx="1752600" cy="741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63550" indent="-463550" algn="l" defTabSz="914400" rtl="0" eaLnBrk="1" latinLnBrk="0" hangingPunct="1">
              <a:spcBef>
                <a:spcPts val="2000"/>
              </a:spcBef>
              <a:buSzPct val="90000"/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5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025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8338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6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5"/>
              </a:buBlip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kumimoji="1" lang="en-US" altLang="zh-CN" sz="3200" dirty="0" smtClean="0"/>
              <a:t>MG5 LR</a:t>
            </a:r>
            <a:endParaRPr kumimoji="1"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754903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abgle_RL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1878"/>
            <a:ext cx="4620740" cy="4790624"/>
          </a:xfrm>
          <a:prstGeom prst="rect">
            <a:avLst/>
          </a:prstGeom>
        </p:spPr>
      </p:pic>
      <p:sp>
        <p:nvSpPr>
          <p:cNvPr id="7" name="内容占位符 2"/>
          <p:cNvSpPr txBox="1">
            <a:spLocks/>
          </p:cNvSpPr>
          <p:nvPr/>
        </p:nvSpPr>
        <p:spPr>
          <a:xfrm>
            <a:off x="1701800" y="5010574"/>
            <a:ext cx="1752600" cy="741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63550" indent="-463550" algn="l" defTabSz="914400" rtl="0" eaLnBrk="1" latinLnBrk="0" hangingPunct="1">
              <a:spcBef>
                <a:spcPts val="2000"/>
              </a:spcBef>
              <a:buSzPct val="90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025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8338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5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4"/>
              </a:buBlip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kumimoji="1" lang="en-US" altLang="zh-CN" sz="3200" dirty="0" smtClean="0"/>
              <a:t>MG5 RL</a:t>
            </a:r>
            <a:endParaRPr kumimoji="1" lang="zh-CN" altLang="en-US" sz="3200" dirty="0"/>
          </a:p>
        </p:txBody>
      </p:sp>
      <p:pic>
        <p:nvPicPr>
          <p:cNvPr id="9" name="图片 8" descr="1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413" y="891878"/>
            <a:ext cx="4687587" cy="4790624"/>
          </a:xfrm>
          <a:prstGeom prst="rect">
            <a:avLst/>
          </a:prstGeom>
        </p:spPr>
      </p:pic>
      <p:sp>
        <p:nvSpPr>
          <p:cNvPr id="10" name="内容占位符 2"/>
          <p:cNvSpPr txBox="1">
            <a:spLocks/>
          </p:cNvSpPr>
          <p:nvPr/>
        </p:nvSpPr>
        <p:spPr>
          <a:xfrm>
            <a:off x="6243764" y="5062069"/>
            <a:ext cx="1752600" cy="741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63550" indent="-463550" algn="l" defTabSz="914400" rtl="0" eaLnBrk="1" latinLnBrk="0" hangingPunct="1">
              <a:spcBef>
                <a:spcPts val="2000"/>
              </a:spcBef>
              <a:buSzPct val="90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025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8338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5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4"/>
              </a:buBlip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kumimoji="1" lang="en-US" altLang="zh-CN" sz="3200" dirty="0" smtClean="0"/>
              <a:t>MG5 RL</a:t>
            </a:r>
            <a:endParaRPr kumimoji="1"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431968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896760" y="180412"/>
            <a:ext cx="7313613" cy="868362"/>
          </a:xfrm>
        </p:spPr>
        <p:txBody>
          <a:bodyPr/>
          <a:lstStyle/>
          <a:p>
            <a:r>
              <a:rPr kumimoji="1" lang="en-US" altLang="zh-CN" sz="3200" dirty="0" smtClean="0">
                <a:latin typeface="Times New Roman"/>
                <a:cs typeface="Times New Roman"/>
              </a:rPr>
              <a:t>Ref: Collider Physics </a:t>
            </a:r>
            <a:br>
              <a:rPr kumimoji="1" lang="en-US" altLang="zh-CN" sz="3200" dirty="0" smtClean="0">
                <a:latin typeface="Times New Roman"/>
                <a:cs typeface="Times New Roman"/>
              </a:rPr>
            </a:br>
            <a:r>
              <a:rPr kumimoji="1" lang="en-US" altLang="zh-CN" sz="2400" dirty="0" smtClean="0">
                <a:latin typeface="Times New Roman"/>
                <a:cs typeface="Times New Roman"/>
              </a:rPr>
              <a:t>Vernon </a:t>
            </a:r>
            <a:r>
              <a:rPr kumimoji="1" lang="en-US" altLang="zh-CN" sz="2400" dirty="0" err="1" smtClean="0">
                <a:latin typeface="Times New Roman"/>
                <a:cs typeface="Times New Roman"/>
              </a:rPr>
              <a:t>D.Barger</a:t>
            </a:r>
            <a:r>
              <a:rPr kumimoji="1" lang="en-US" altLang="zh-CN" sz="2400" dirty="0" smtClean="0">
                <a:latin typeface="Times New Roman"/>
                <a:cs typeface="Times New Roman"/>
              </a:rPr>
              <a:t>  Roger </a:t>
            </a:r>
            <a:r>
              <a:rPr kumimoji="1" lang="en-US" altLang="zh-CN" sz="2400" dirty="0" err="1" smtClean="0">
                <a:latin typeface="Times New Roman"/>
                <a:cs typeface="Times New Roman"/>
              </a:rPr>
              <a:t>J.N.Phillips</a:t>
            </a:r>
            <a:endParaRPr kumimoji="1" lang="zh-CN" altLang="en-US" sz="2400" dirty="0">
              <a:latin typeface="Times New Roman"/>
              <a:cs typeface="Times New Roman"/>
            </a:endParaRPr>
          </a:p>
        </p:txBody>
      </p:sp>
      <p:pic>
        <p:nvPicPr>
          <p:cNvPr id="4" name="图片 3" descr="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3391"/>
            <a:ext cx="5889191" cy="5644610"/>
          </a:xfrm>
          <a:prstGeom prst="rect">
            <a:avLst/>
          </a:prstGeom>
        </p:spPr>
      </p:pic>
      <p:pic>
        <p:nvPicPr>
          <p:cNvPr id="5" name="图片 4" descr="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386" y="1213390"/>
            <a:ext cx="5252614" cy="208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988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8679" y="277650"/>
            <a:ext cx="7313613" cy="8675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zh-CN" sz="2800" dirty="0" err="1" smtClean="0"/>
              <a:t>Madgraph</a:t>
            </a:r>
            <a:r>
              <a:rPr kumimoji="1" lang="en-US" altLang="zh-CN" sz="2800" dirty="0" smtClean="0"/>
              <a:t> </a:t>
            </a:r>
            <a:r>
              <a:rPr kumimoji="1" lang="en-US" altLang="zh-CN" sz="2800" dirty="0"/>
              <a:t>+ </a:t>
            </a:r>
            <a:r>
              <a:rPr kumimoji="1" lang="en-US" altLang="zh-CN" sz="2800" dirty="0" err="1"/>
              <a:t>pythia</a:t>
            </a:r>
            <a:endParaRPr kumimoji="1" lang="zh-CN" altLang="en-US" sz="2800" dirty="0"/>
          </a:p>
        </p:txBody>
      </p:sp>
      <p:pic>
        <p:nvPicPr>
          <p:cNvPr id="4" name="图片 3" descr="未命名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34" y="884299"/>
            <a:ext cx="7369326" cy="597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28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14400" y="458068"/>
            <a:ext cx="7313613" cy="58744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zh-CN" sz="32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Whizard</a:t>
            </a:r>
            <a:r>
              <a:rPr kumimoji="1" lang="en-US" altLang="zh-CN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:      ww_h0cuxx</a:t>
            </a:r>
          </a:p>
          <a:p>
            <a:pPr marL="0" indent="0">
              <a:buNone/>
            </a:pPr>
            <a:r>
              <a:rPr kumimoji="1" lang="en-US" altLang="zh-CN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  </a:t>
            </a:r>
            <a:r>
              <a:rPr kumimoji="1" lang="en-US" altLang="zh-CN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         </a:t>
            </a:r>
            <a:r>
              <a:rPr kumimoji="1" lang="en-US" altLang="zh-CN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σ</a:t>
            </a:r>
            <a:r>
              <a:rPr kumimoji="1" lang="en-US" altLang="zh-CN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:</a:t>
            </a:r>
            <a:r>
              <a:rPr kumimoji="1" lang="en-US" altLang="zh-CN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kumimoji="1" lang="en-US" altLang="zh-CN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1.24E+02fb </a:t>
            </a:r>
            <a:endParaRPr kumimoji="1" lang="en-US" altLang="zh-CN" sz="3200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kumimoji="1" lang="en-US" altLang="zh-CN" sz="3200" dirty="0" err="1" smtClean="0">
                <a:latin typeface="Times New Roman"/>
                <a:cs typeface="Times New Roman"/>
              </a:rPr>
              <a:t>Madgraph</a:t>
            </a:r>
            <a:r>
              <a:rPr kumimoji="1" lang="en-US" altLang="zh-CN" sz="3200" dirty="0" smtClean="0">
                <a:latin typeface="Times New Roman"/>
                <a:cs typeface="Times New Roman"/>
              </a:rPr>
              <a:t> + </a:t>
            </a:r>
            <a:r>
              <a:rPr kumimoji="1" lang="en-US" altLang="zh-CN" sz="3200" dirty="0" err="1" smtClean="0"/>
              <a:t>pythia</a:t>
            </a:r>
            <a:r>
              <a:rPr kumimoji="1" lang="en-US" altLang="zh-CN" sz="3200" dirty="0" smtClean="0">
                <a:latin typeface="Times New Roman"/>
                <a:cs typeface="Times New Roman"/>
              </a:rPr>
              <a:t>:</a:t>
            </a:r>
            <a:endParaRPr kumimoji="1" lang="en-US" altLang="zh-CN" sz="32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kumimoji="1" lang="en-US" altLang="zh-CN" sz="3200" dirty="0">
                <a:latin typeface="Times New Roman"/>
                <a:cs typeface="Times New Roman"/>
              </a:rPr>
              <a:t> </a:t>
            </a:r>
            <a:r>
              <a:rPr kumimoji="1" lang="en-US" altLang="zh-CN" sz="3200" dirty="0" smtClean="0">
                <a:latin typeface="Times New Roman"/>
                <a:cs typeface="Times New Roman"/>
              </a:rPr>
              <a:t>       Basic cuts:</a:t>
            </a:r>
          </a:p>
          <a:p>
            <a:pPr marL="0" indent="0">
              <a:buNone/>
            </a:pPr>
            <a:r>
              <a:rPr kumimoji="1" lang="en-US" altLang="zh-CN" sz="3200" dirty="0">
                <a:latin typeface="Times New Roman"/>
                <a:cs typeface="Times New Roman"/>
              </a:rPr>
              <a:t> </a:t>
            </a:r>
            <a:r>
              <a:rPr kumimoji="1" lang="en-US" altLang="zh-CN" sz="3200" dirty="0" smtClean="0">
                <a:latin typeface="Times New Roman"/>
                <a:cs typeface="Times New Roman"/>
              </a:rPr>
              <a:t>                    </a:t>
            </a:r>
            <a:r>
              <a:rPr kumimoji="1" lang="en-US" altLang="zh-CN" sz="3200" dirty="0" err="1" smtClean="0">
                <a:latin typeface="Times New Roman"/>
                <a:cs typeface="Times New Roman"/>
              </a:rPr>
              <a:t>PT_j</a:t>
            </a:r>
            <a:r>
              <a:rPr kumimoji="1" lang="en-US" altLang="zh-CN" sz="3200" dirty="0" smtClean="0">
                <a:latin typeface="Times New Roman"/>
                <a:cs typeface="Times New Roman"/>
              </a:rPr>
              <a:t> &gt; 20GeV,  </a:t>
            </a:r>
            <a:r>
              <a:rPr kumimoji="1" lang="en-US" altLang="zh-CN" sz="3200" dirty="0" err="1" smtClean="0">
                <a:latin typeface="Times New Roman"/>
                <a:cs typeface="Times New Roman"/>
              </a:rPr>
              <a:t>eta_j</a:t>
            </a:r>
            <a:r>
              <a:rPr kumimoji="1" lang="en-US" altLang="zh-CN" sz="3200" dirty="0" smtClean="0">
                <a:latin typeface="Times New Roman"/>
                <a:cs typeface="Times New Roman"/>
              </a:rPr>
              <a:t> &lt; 5</a:t>
            </a:r>
          </a:p>
          <a:p>
            <a:pPr marL="0" indent="0">
              <a:buNone/>
            </a:pPr>
            <a:r>
              <a:rPr kumimoji="1" lang="en-US" altLang="zh-CN" sz="3200" dirty="0" smtClean="0">
                <a:latin typeface="Times New Roman"/>
                <a:cs typeface="Times New Roman"/>
              </a:rPr>
              <a:t>                     </a:t>
            </a:r>
            <a:r>
              <a:rPr kumimoji="1" lang="en-US" altLang="zh-CN" sz="3200" dirty="0" err="1" smtClean="0">
                <a:latin typeface="Times New Roman"/>
                <a:cs typeface="Times New Roman"/>
              </a:rPr>
              <a:t>σ</a:t>
            </a:r>
            <a:r>
              <a:rPr kumimoji="1" lang="en-US" altLang="zh-CN" sz="3200" dirty="0" smtClean="0">
                <a:latin typeface="Times New Roman"/>
                <a:cs typeface="Times New Roman"/>
              </a:rPr>
              <a:t>: 0.72E</a:t>
            </a:r>
            <a:r>
              <a:rPr kumimoji="1" lang="en-US" altLang="zh-CN" sz="3200" dirty="0">
                <a:latin typeface="Times New Roman"/>
                <a:cs typeface="Times New Roman"/>
              </a:rPr>
              <a:t>+02fb </a:t>
            </a:r>
            <a:endParaRPr kumimoji="1" lang="en-US" altLang="zh-CN" sz="32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kumimoji="1" lang="en-US" altLang="zh-CN" sz="3200" dirty="0" smtClean="0">
                <a:latin typeface="Times New Roman"/>
                <a:cs typeface="Times New Roman"/>
              </a:rPr>
              <a:t>        Shut down PT and eta cuts:</a:t>
            </a:r>
          </a:p>
          <a:p>
            <a:pPr marL="0" indent="0">
              <a:buNone/>
            </a:pPr>
            <a:r>
              <a:rPr kumimoji="1" lang="en-US" altLang="zh-CN" sz="3200" dirty="0">
                <a:latin typeface="Times New Roman"/>
                <a:cs typeface="Times New Roman"/>
              </a:rPr>
              <a:t> </a:t>
            </a:r>
            <a:r>
              <a:rPr kumimoji="1" lang="en-US" altLang="zh-CN" sz="3200" dirty="0" smtClean="0">
                <a:latin typeface="Times New Roman"/>
                <a:cs typeface="Times New Roman"/>
              </a:rPr>
              <a:t>                    </a:t>
            </a:r>
            <a:r>
              <a:rPr kumimoji="1" lang="en-US" altLang="zh-CN" sz="3200" dirty="0" err="1">
                <a:latin typeface="Times New Roman"/>
                <a:cs typeface="Times New Roman"/>
              </a:rPr>
              <a:t>σ</a:t>
            </a:r>
            <a:r>
              <a:rPr kumimoji="1" lang="en-US" altLang="zh-CN" sz="3200" dirty="0">
                <a:latin typeface="Times New Roman"/>
                <a:cs typeface="Times New Roman"/>
              </a:rPr>
              <a:t>: </a:t>
            </a:r>
            <a:r>
              <a:rPr kumimoji="1" lang="en-US" altLang="zh-CN" sz="3200" dirty="0" smtClean="0">
                <a:latin typeface="Times New Roman"/>
                <a:cs typeface="Times New Roman"/>
              </a:rPr>
              <a:t>1.24E</a:t>
            </a:r>
            <a:r>
              <a:rPr kumimoji="1" lang="en-US" altLang="zh-CN" sz="3200" dirty="0">
                <a:latin typeface="Times New Roman"/>
                <a:cs typeface="Times New Roman"/>
              </a:rPr>
              <a:t>+02fb </a:t>
            </a:r>
          </a:p>
          <a:p>
            <a:pPr marL="0" indent="0">
              <a:buNone/>
            </a:pPr>
            <a:endParaRPr kumimoji="1" lang="en-US" altLang="zh-CN" sz="32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kumimoji="1" lang="en-US" altLang="zh-CN" sz="32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29487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928999" y="196588"/>
            <a:ext cx="6477000" cy="1115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kumimoji="1" lang="en-US" altLang="zh-CN" sz="5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ww_h_LR</a:t>
            </a:r>
            <a:endParaRPr kumimoji="1" lang="zh-CN" altLang="en-US" sz="3200" b="1" dirty="0">
              <a:ln w="1905"/>
              <a:solidFill>
                <a:srgbClr val="3366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副标题 2"/>
          <p:cNvSpPr txBox="1">
            <a:spLocks/>
          </p:cNvSpPr>
          <p:nvPr/>
        </p:nvSpPr>
        <p:spPr>
          <a:xfrm>
            <a:off x="1431176" y="1459641"/>
            <a:ext cx="5974824" cy="51588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63550" indent="-463550" algn="l" defTabSz="914400" rtl="0" eaLnBrk="1" latinLnBrk="0" hangingPunct="1">
              <a:spcBef>
                <a:spcPts val="2000"/>
              </a:spcBef>
              <a:buSzPct val="9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025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8338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3"/>
              </a:buBlip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50000"/>
              </a:lnSpc>
              <a:buNone/>
            </a:pPr>
            <a:r>
              <a:rPr kumimoji="1" lang="en-US" altLang="zh-CN" sz="2800" dirty="0" err="1">
                <a:latin typeface="Times New Roman"/>
                <a:cs typeface="Times New Roman"/>
              </a:rPr>
              <a:t>Whizard</a:t>
            </a:r>
            <a:r>
              <a:rPr kumimoji="1" lang="en-US" altLang="zh-CN" sz="2800" dirty="0">
                <a:latin typeface="Times New Roman"/>
                <a:cs typeface="Times New Roman"/>
              </a:rPr>
              <a:t> Sample</a:t>
            </a:r>
            <a:r>
              <a:rPr kumimoji="1" lang="en-US" altLang="zh-CN" sz="2800" dirty="0" smtClean="0">
                <a:latin typeface="Times New Roman"/>
                <a:cs typeface="Times New Roman"/>
              </a:rPr>
              <a:t>:</a:t>
            </a:r>
            <a:endParaRPr kumimoji="1" lang="en-US" altLang="zh-CN" sz="2800" dirty="0">
              <a:latin typeface="Times New Roman"/>
              <a:cs typeface="Times New Roman"/>
            </a:endParaRPr>
          </a:p>
          <a:p>
            <a:pPr marL="0" indent="0">
              <a:lnSpc>
                <a:spcPct val="50000"/>
              </a:lnSpc>
              <a:buNone/>
            </a:pPr>
            <a:r>
              <a:rPr kumimoji="1" lang="en-US" altLang="zh-CN" dirty="0" smtClean="0">
                <a:latin typeface="Times New Roman"/>
                <a:cs typeface="Times New Roman"/>
              </a:rPr>
              <a:t>     ww_h0cuxx          </a:t>
            </a:r>
            <a:r>
              <a:rPr kumimoji="1" lang="en-US" altLang="zh-CN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1.35E+0</a:t>
            </a:r>
            <a:r>
              <a:rPr kumimoji="1" lang="zh-CN" altLang="zh-CN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4</a:t>
            </a:r>
            <a:r>
              <a:rPr kumimoji="1" lang="en-US" altLang="zh-CN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fb</a:t>
            </a:r>
            <a:r>
              <a:rPr kumimoji="1" lang="en-US" altLang="zh-CN" dirty="0" smtClean="0">
                <a:latin typeface="Times New Roman"/>
                <a:cs typeface="Times New Roman"/>
              </a:rPr>
              <a:t>         </a:t>
            </a:r>
            <a:r>
              <a:rPr kumimoji="1" lang="en-US" altLang="zh-CN" dirty="0">
                <a:latin typeface="Times New Roman"/>
                <a:cs typeface="Times New Roman"/>
              </a:rPr>
              <a:t>90.96%</a:t>
            </a:r>
          </a:p>
          <a:p>
            <a:pPr marL="0" indent="0">
              <a:lnSpc>
                <a:spcPct val="50000"/>
              </a:lnSpc>
              <a:buNone/>
            </a:pPr>
            <a:r>
              <a:rPr kumimoji="1" lang="en-US" altLang="zh-CN" dirty="0" smtClean="0">
                <a:latin typeface="Times New Roman"/>
                <a:cs typeface="Times New Roman"/>
              </a:rPr>
              <a:t>     ww_h0uubd          2.01E</a:t>
            </a:r>
            <a:r>
              <a:rPr kumimoji="1" lang="en-US" altLang="zh-CN" dirty="0">
                <a:latin typeface="Times New Roman"/>
                <a:cs typeface="Times New Roman"/>
              </a:rPr>
              <a:t>-</a:t>
            </a:r>
            <a:r>
              <a:rPr kumimoji="1" lang="en-US" altLang="zh-CN" dirty="0" smtClean="0">
                <a:latin typeface="Times New Roman"/>
                <a:cs typeface="Times New Roman"/>
              </a:rPr>
              <a:t>01fb          </a:t>
            </a:r>
            <a:r>
              <a:rPr kumimoji="1" lang="en-US" altLang="zh-CN" dirty="0">
                <a:latin typeface="Times New Roman"/>
                <a:cs typeface="Times New Roman"/>
              </a:rPr>
              <a:t>0.00%</a:t>
            </a:r>
          </a:p>
          <a:p>
            <a:pPr marL="0" indent="0">
              <a:lnSpc>
                <a:spcPct val="50000"/>
              </a:lnSpc>
              <a:buNone/>
            </a:pPr>
            <a:r>
              <a:rPr kumimoji="1" lang="en-US" altLang="zh-CN" dirty="0" smtClean="0">
                <a:latin typeface="Times New Roman"/>
                <a:cs typeface="Times New Roman"/>
              </a:rPr>
              <a:t>     ww_h0uusd           6.63E</a:t>
            </a:r>
            <a:r>
              <a:rPr kumimoji="1" lang="en-US" altLang="zh-CN" dirty="0">
                <a:latin typeface="Times New Roman"/>
                <a:cs typeface="Times New Roman"/>
              </a:rPr>
              <a:t>+</a:t>
            </a:r>
            <a:r>
              <a:rPr kumimoji="1" lang="en-US" altLang="zh-CN" dirty="0" smtClean="0">
                <a:latin typeface="Times New Roman"/>
                <a:cs typeface="Times New Roman"/>
              </a:rPr>
              <a:t>02fb         4.46%</a:t>
            </a:r>
            <a:endParaRPr kumimoji="1" lang="en-US" altLang="zh-CN" dirty="0">
              <a:latin typeface="Times New Roman"/>
              <a:cs typeface="Times New Roman"/>
            </a:endParaRPr>
          </a:p>
          <a:p>
            <a:pPr marL="0" indent="0">
              <a:lnSpc>
                <a:spcPct val="50000"/>
              </a:lnSpc>
              <a:buNone/>
            </a:pPr>
            <a:r>
              <a:rPr kumimoji="1" lang="en-US" altLang="zh-CN" dirty="0" smtClean="0">
                <a:latin typeface="Times New Roman"/>
                <a:cs typeface="Times New Roman"/>
              </a:rPr>
              <a:t>     ww_h0ccbs           2.28E</a:t>
            </a:r>
            <a:r>
              <a:rPr kumimoji="1" lang="en-US" altLang="zh-CN" dirty="0">
                <a:latin typeface="Times New Roman"/>
                <a:cs typeface="Times New Roman"/>
              </a:rPr>
              <a:t>+</a:t>
            </a:r>
            <a:r>
              <a:rPr kumimoji="1" lang="en-US" altLang="zh-CN" dirty="0" smtClean="0">
                <a:latin typeface="Times New Roman"/>
                <a:cs typeface="Times New Roman"/>
              </a:rPr>
              <a:t>01fb         0.15</a:t>
            </a:r>
            <a:r>
              <a:rPr kumimoji="1" lang="zh-CN" altLang="en-US" dirty="0" smtClean="0">
                <a:latin typeface="Times New Roman"/>
                <a:cs typeface="Times New Roman"/>
              </a:rPr>
              <a:t>％</a:t>
            </a:r>
            <a:endParaRPr kumimoji="1" lang="en-US" altLang="zh-CN" dirty="0">
              <a:latin typeface="Times New Roman"/>
              <a:cs typeface="Times New Roman"/>
            </a:endParaRPr>
          </a:p>
          <a:p>
            <a:pPr marL="0" indent="0">
              <a:lnSpc>
                <a:spcPct val="50000"/>
              </a:lnSpc>
              <a:buNone/>
            </a:pPr>
            <a:r>
              <a:rPr kumimoji="1" lang="en-US" altLang="zh-CN" dirty="0" smtClean="0">
                <a:latin typeface="Times New Roman"/>
                <a:cs typeface="Times New Roman"/>
              </a:rPr>
              <a:t>     ww_h0ccds           6.</a:t>
            </a:r>
            <a:r>
              <a:rPr kumimoji="1" lang="zh-CN" altLang="zh-CN" dirty="0">
                <a:latin typeface="Times New Roman"/>
                <a:cs typeface="Times New Roman"/>
              </a:rPr>
              <a:t>5</a:t>
            </a:r>
            <a:r>
              <a:rPr kumimoji="1" lang="en-US" altLang="zh-CN" dirty="0" smtClean="0">
                <a:latin typeface="Times New Roman"/>
                <a:cs typeface="Times New Roman"/>
              </a:rPr>
              <a:t>9E</a:t>
            </a:r>
            <a:r>
              <a:rPr kumimoji="1" lang="en-US" altLang="zh-CN" dirty="0">
                <a:latin typeface="Times New Roman"/>
                <a:cs typeface="Times New Roman"/>
              </a:rPr>
              <a:t>+</a:t>
            </a:r>
            <a:r>
              <a:rPr kumimoji="1" lang="en-US" altLang="zh-CN" dirty="0" smtClean="0">
                <a:latin typeface="Times New Roman"/>
                <a:cs typeface="Times New Roman"/>
              </a:rPr>
              <a:t>02fb         4.43%</a:t>
            </a:r>
          </a:p>
          <a:p>
            <a:pPr marL="0" indent="0">
              <a:lnSpc>
                <a:spcPct val="50000"/>
              </a:lnSpc>
              <a:buNone/>
            </a:pPr>
            <a:endParaRPr kumimoji="1" lang="en-US" altLang="zh-CN" sz="800" dirty="0" smtClean="0">
              <a:latin typeface="Times New Roman"/>
              <a:cs typeface="Times New Roman"/>
            </a:endParaRPr>
          </a:p>
          <a:p>
            <a:pPr marL="0" indent="0">
              <a:lnSpc>
                <a:spcPct val="50000"/>
              </a:lnSpc>
              <a:buNone/>
            </a:pPr>
            <a:r>
              <a:rPr kumimoji="1" lang="en-US" altLang="zh-CN" sz="2800" dirty="0" smtClean="0">
                <a:latin typeface="Times New Roman"/>
                <a:cs typeface="Times New Roman"/>
              </a:rPr>
              <a:t>MG5: </a:t>
            </a:r>
          </a:p>
          <a:p>
            <a:pPr marL="0" indent="0">
              <a:lnSpc>
                <a:spcPct val="50000"/>
              </a:lnSpc>
              <a:buNone/>
            </a:pPr>
            <a:r>
              <a:rPr kumimoji="1" lang="en-US" altLang="zh-CN" dirty="0" smtClean="0">
                <a:latin typeface="Times New Roman"/>
                <a:cs typeface="Times New Roman"/>
              </a:rPr>
              <a:t>          Basic </a:t>
            </a:r>
            <a:r>
              <a:rPr kumimoji="1" lang="en-US" altLang="zh-CN" dirty="0">
                <a:latin typeface="Times New Roman"/>
                <a:cs typeface="Times New Roman"/>
              </a:rPr>
              <a:t>cuts</a:t>
            </a:r>
            <a:r>
              <a:rPr kumimoji="1" lang="en-US" altLang="zh-CN" dirty="0" smtClean="0">
                <a:latin typeface="Times New Roman"/>
                <a:cs typeface="Times New Roman"/>
              </a:rPr>
              <a:t>:    </a:t>
            </a:r>
            <a:r>
              <a:rPr kumimoji="1" lang="en-US" altLang="zh-CN" dirty="0" err="1">
                <a:latin typeface="Times New Roman"/>
                <a:cs typeface="Times New Roman"/>
              </a:rPr>
              <a:t>PT_j</a:t>
            </a:r>
            <a:r>
              <a:rPr kumimoji="1" lang="en-US" altLang="zh-CN" dirty="0">
                <a:latin typeface="Times New Roman"/>
                <a:cs typeface="Times New Roman"/>
              </a:rPr>
              <a:t> &gt; 20GeV,  </a:t>
            </a:r>
            <a:r>
              <a:rPr kumimoji="1" lang="en-US" altLang="zh-CN" dirty="0" err="1">
                <a:latin typeface="Times New Roman"/>
                <a:cs typeface="Times New Roman"/>
              </a:rPr>
              <a:t>eta_j</a:t>
            </a:r>
            <a:r>
              <a:rPr kumimoji="1" lang="en-US" altLang="zh-CN" dirty="0">
                <a:latin typeface="Times New Roman"/>
                <a:cs typeface="Times New Roman"/>
              </a:rPr>
              <a:t> &lt; </a:t>
            </a:r>
            <a:r>
              <a:rPr kumimoji="1" lang="en-US" altLang="zh-CN" dirty="0" smtClean="0">
                <a:latin typeface="Times New Roman"/>
                <a:cs typeface="Times New Roman"/>
              </a:rPr>
              <a:t>5</a:t>
            </a:r>
          </a:p>
          <a:p>
            <a:pPr marL="0" indent="0">
              <a:lnSpc>
                <a:spcPct val="50000"/>
              </a:lnSpc>
              <a:buNone/>
            </a:pPr>
            <a:r>
              <a:rPr kumimoji="1" lang="en-US" altLang="zh-CN" dirty="0" smtClean="0">
                <a:latin typeface="Times New Roman"/>
                <a:cs typeface="Times New Roman"/>
              </a:rPr>
              <a:t>                        </a:t>
            </a:r>
            <a:r>
              <a:rPr kumimoji="1" lang="en-US" altLang="zh-CN" dirty="0" err="1">
                <a:latin typeface="Times New Roman"/>
                <a:cs typeface="Times New Roman"/>
              </a:rPr>
              <a:t>σ</a:t>
            </a:r>
            <a:r>
              <a:rPr kumimoji="1" lang="en-US" altLang="zh-CN" dirty="0">
                <a:latin typeface="Times New Roman"/>
                <a:cs typeface="Times New Roman"/>
              </a:rPr>
              <a:t>: </a:t>
            </a:r>
            <a:r>
              <a:rPr kumimoji="1" lang="en-US" altLang="zh-CN" dirty="0" smtClean="0">
                <a:latin typeface="Times New Roman"/>
                <a:cs typeface="Times New Roman"/>
              </a:rPr>
              <a:t>0.71E</a:t>
            </a:r>
            <a:r>
              <a:rPr kumimoji="1" lang="en-US" altLang="zh-CN" dirty="0">
                <a:latin typeface="Times New Roman"/>
                <a:cs typeface="Times New Roman"/>
              </a:rPr>
              <a:t>+04fb </a:t>
            </a:r>
          </a:p>
          <a:p>
            <a:pPr marL="0" indent="0">
              <a:lnSpc>
                <a:spcPct val="50000"/>
              </a:lnSpc>
              <a:buNone/>
            </a:pPr>
            <a:r>
              <a:rPr kumimoji="1" lang="en-US" altLang="zh-CN" dirty="0" smtClean="0">
                <a:latin typeface="Times New Roman"/>
                <a:cs typeface="Times New Roman"/>
              </a:rPr>
              <a:t>          Shut </a:t>
            </a:r>
            <a:r>
              <a:rPr kumimoji="1" lang="en-US" altLang="zh-CN" dirty="0">
                <a:latin typeface="Times New Roman"/>
                <a:cs typeface="Times New Roman"/>
              </a:rPr>
              <a:t>down PT and eta cuts:</a:t>
            </a:r>
          </a:p>
          <a:p>
            <a:pPr marL="0" indent="0">
              <a:lnSpc>
                <a:spcPct val="50000"/>
              </a:lnSpc>
              <a:buNone/>
            </a:pPr>
            <a:r>
              <a:rPr kumimoji="1" lang="en-US" altLang="zh-CN" dirty="0" smtClean="0">
                <a:latin typeface="Times New Roman"/>
                <a:cs typeface="Times New Roman"/>
              </a:rPr>
              <a:t>                        </a:t>
            </a:r>
            <a:r>
              <a:rPr kumimoji="1" lang="en-US" altLang="zh-CN" dirty="0" err="1" smtClean="0">
                <a:latin typeface="Times New Roman"/>
                <a:cs typeface="Times New Roman"/>
              </a:rPr>
              <a:t>σ</a:t>
            </a:r>
            <a:r>
              <a:rPr kumimoji="1" lang="en-US" altLang="zh-CN" dirty="0">
                <a:latin typeface="Times New Roman"/>
                <a:cs typeface="Times New Roman"/>
              </a:rPr>
              <a:t>: </a:t>
            </a:r>
            <a:r>
              <a:rPr kumimoji="1" lang="en-US" altLang="zh-CN" dirty="0" smtClean="0">
                <a:latin typeface="Times New Roman"/>
                <a:cs typeface="Times New Roman"/>
              </a:rPr>
              <a:t>1.38E</a:t>
            </a:r>
            <a:r>
              <a:rPr kumimoji="1" lang="en-US" altLang="zh-CN" dirty="0">
                <a:latin typeface="Times New Roman"/>
                <a:cs typeface="Times New Roman"/>
              </a:rPr>
              <a:t>+</a:t>
            </a:r>
            <a:r>
              <a:rPr kumimoji="1" lang="en-US" altLang="zh-CN" dirty="0" smtClean="0">
                <a:latin typeface="Times New Roman"/>
                <a:cs typeface="Times New Roman"/>
              </a:rPr>
              <a:t>04fb   </a:t>
            </a:r>
            <a:endParaRPr kumimoji="1" lang="en-US" altLang="zh-CN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1084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1246641" y="543504"/>
            <a:ext cx="7003539" cy="73409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en-US" altLang="zh-CN" dirty="0" err="1" smtClean="0">
                <a:latin typeface="Times New Roman"/>
                <a:cs typeface="Times New Roman"/>
              </a:rPr>
              <a:t>PT_b,</a:t>
            </a:r>
            <a:r>
              <a:rPr kumimoji="1" lang="en-US" altLang="zh-CN" dirty="0" err="1" smtClean="0">
                <a:latin typeface="Times New Roman"/>
                <a:ea typeface="Lucida Grande"/>
                <a:cs typeface="Times New Roman"/>
              </a:rPr>
              <a:t>ϒ_leading</a:t>
            </a:r>
            <a:r>
              <a:rPr kumimoji="1" lang="en-US" altLang="zh-CN" dirty="0" smtClean="0">
                <a:latin typeface="Times New Roman"/>
                <a:ea typeface="Lucida Grande"/>
                <a:cs typeface="Times New Roman"/>
              </a:rPr>
              <a:t> &gt; 30 </a:t>
            </a:r>
            <a:r>
              <a:rPr kumimoji="1" lang="en-US" altLang="zh-CN" dirty="0" err="1" smtClean="0">
                <a:latin typeface="Times New Roman"/>
                <a:ea typeface="Lucida Grande"/>
                <a:cs typeface="Times New Roman"/>
              </a:rPr>
              <a:t>GeV</a:t>
            </a:r>
            <a:r>
              <a:rPr kumimoji="1" lang="en-US" altLang="zh-CN" dirty="0" smtClean="0">
                <a:latin typeface="Times New Roman"/>
                <a:ea typeface="Lucida Grande"/>
                <a:cs typeface="Times New Roman"/>
              </a:rPr>
              <a:t>,    </a:t>
            </a:r>
            <a:r>
              <a:rPr kumimoji="1" lang="en-US" altLang="zh-CN" dirty="0" err="1" smtClean="0">
                <a:latin typeface="Times New Roman"/>
                <a:cs typeface="Times New Roman"/>
              </a:rPr>
              <a:t>PT_b</a:t>
            </a:r>
            <a:r>
              <a:rPr kumimoji="1" lang="en-US" altLang="zh-CN" dirty="0" err="1">
                <a:latin typeface="Times New Roman"/>
                <a:cs typeface="Times New Roman"/>
              </a:rPr>
              <a:t>,</a:t>
            </a:r>
            <a:r>
              <a:rPr kumimoji="1" lang="en-US" altLang="zh-CN" dirty="0" err="1" smtClean="0">
                <a:latin typeface="Times New Roman"/>
                <a:ea typeface="Lucida Grande"/>
                <a:cs typeface="Times New Roman"/>
              </a:rPr>
              <a:t>ϒ_subleading</a:t>
            </a:r>
            <a:r>
              <a:rPr kumimoji="1" lang="en-US" altLang="zh-CN" dirty="0" smtClean="0">
                <a:latin typeface="Times New Roman"/>
                <a:ea typeface="Lucida Grande"/>
                <a:cs typeface="Times New Roman"/>
              </a:rPr>
              <a:t> </a:t>
            </a:r>
            <a:r>
              <a:rPr kumimoji="1" lang="en-US" altLang="zh-CN" dirty="0">
                <a:latin typeface="Times New Roman"/>
                <a:ea typeface="Lucida Grande"/>
                <a:cs typeface="Times New Roman"/>
              </a:rPr>
              <a:t>&gt; </a:t>
            </a:r>
            <a:r>
              <a:rPr kumimoji="1" lang="en-US" altLang="zh-CN" dirty="0" smtClean="0">
                <a:latin typeface="Times New Roman"/>
                <a:ea typeface="Lucida Grande"/>
                <a:cs typeface="Times New Roman"/>
              </a:rPr>
              <a:t>25 </a:t>
            </a:r>
            <a:r>
              <a:rPr kumimoji="1" lang="en-US" altLang="zh-CN" dirty="0" err="1">
                <a:latin typeface="Times New Roman"/>
                <a:ea typeface="Lucida Grande"/>
                <a:cs typeface="Times New Roman"/>
              </a:rPr>
              <a:t>GeV</a:t>
            </a:r>
            <a:endParaRPr kumimoji="1" lang="zh-CN" altLang="en-US" dirty="0">
              <a:latin typeface="Times New Roman"/>
              <a:cs typeface="Times New Roman"/>
            </a:endParaRPr>
          </a:p>
        </p:txBody>
      </p:sp>
      <p:pic>
        <p:nvPicPr>
          <p:cNvPr id="5" name="图片 4" descr="30_25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80" y="1277599"/>
            <a:ext cx="72009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589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1246641" y="244774"/>
            <a:ext cx="7003539" cy="13143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en-US" altLang="zh-CN" dirty="0" err="1" smtClean="0">
                <a:latin typeface="Times New Roman"/>
                <a:cs typeface="Times New Roman"/>
              </a:rPr>
              <a:t>PT_</a:t>
            </a:r>
            <a:r>
              <a:rPr kumimoji="1" lang="en-US" altLang="zh-CN" dirty="0" err="1" smtClean="0">
                <a:latin typeface="Times New Roman"/>
                <a:ea typeface="Lucida Grande"/>
                <a:cs typeface="Times New Roman"/>
              </a:rPr>
              <a:t>ϒ_leading</a:t>
            </a:r>
            <a:r>
              <a:rPr kumimoji="1" lang="en-US" altLang="zh-CN" dirty="0" smtClean="0">
                <a:latin typeface="Times New Roman"/>
                <a:ea typeface="Lucida Grande"/>
                <a:cs typeface="Times New Roman"/>
              </a:rPr>
              <a:t> &gt; 30 </a:t>
            </a:r>
            <a:r>
              <a:rPr kumimoji="1" lang="en-US" altLang="zh-CN" dirty="0" err="1" smtClean="0">
                <a:latin typeface="Times New Roman"/>
                <a:ea typeface="Lucida Grande"/>
                <a:cs typeface="Times New Roman"/>
              </a:rPr>
              <a:t>GeV</a:t>
            </a:r>
            <a:r>
              <a:rPr kumimoji="1" lang="en-US" altLang="zh-CN" dirty="0" smtClean="0">
                <a:latin typeface="Times New Roman"/>
                <a:ea typeface="Lucida Grande"/>
                <a:cs typeface="Times New Roman"/>
              </a:rPr>
              <a:t>,    </a:t>
            </a:r>
            <a:r>
              <a:rPr kumimoji="1" lang="en-US" altLang="zh-CN" dirty="0" err="1" smtClean="0">
                <a:latin typeface="Times New Roman"/>
                <a:cs typeface="Times New Roman"/>
              </a:rPr>
              <a:t>PT_</a:t>
            </a:r>
            <a:r>
              <a:rPr kumimoji="1" lang="en-US" altLang="zh-CN" dirty="0" err="1" smtClean="0">
                <a:latin typeface="Times New Roman"/>
                <a:ea typeface="Lucida Grande"/>
                <a:cs typeface="Times New Roman"/>
              </a:rPr>
              <a:t>ϒ_subleading</a:t>
            </a:r>
            <a:r>
              <a:rPr kumimoji="1" lang="en-US" altLang="zh-CN" dirty="0" smtClean="0">
                <a:latin typeface="Times New Roman"/>
                <a:ea typeface="Lucida Grande"/>
                <a:cs typeface="Times New Roman"/>
              </a:rPr>
              <a:t> </a:t>
            </a:r>
            <a:r>
              <a:rPr kumimoji="1" lang="en-US" altLang="zh-CN" dirty="0">
                <a:latin typeface="Times New Roman"/>
                <a:ea typeface="Lucida Grande"/>
                <a:cs typeface="Times New Roman"/>
              </a:rPr>
              <a:t>&gt; </a:t>
            </a:r>
            <a:r>
              <a:rPr kumimoji="1" lang="en-US" altLang="zh-CN" dirty="0" smtClean="0">
                <a:latin typeface="Times New Roman"/>
                <a:ea typeface="Lucida Grande"/>
                <a:cs typeface="Times New Roman"/>
              </a:rPr>
              <a:t>25 </a:t>
            </a:r>
            <a:r>
              <a:rPr kumimoji="1" lang="en-US" altLang="zh-CN" dirty="0" err="1" smtClean="0">
                <a:latin typeface="Times New Roman"/>
                <a:ea typeface="Lucida Grande"/>
                <a:cs typeface="Times New Roman"/>
              </a:rPr>
              <a:t>GeV</a:t>
            </a:r>
            <a:r>
              <a:rPr kumimoji="1" lang="en-US" altLang="zh-CN" dirty="0" smtClean="0">
                <a:latin typeface="Times New Roman"/>
                <a:ea typeface="Lucida Grande"/>
                <a:cs typeface="Times New Roman"/>
              </a:rPr>
              <a:t>,</a:t>
            </a:r>
          </a:p>
          <a:p>
            <a:pPr marL="0" indent="0">
              <a:buNone/>
            </a:pPr>
            <a:r>
              <a:rPr kumimoji="1" lang="en-US" altLang="zh-CN" dirty="0" smtClean="0">
                <a:latin typeface="Times New Roman"/>
                <a:cs typeface="Times New Roman"/>
              </a:rPr>
              <a:t>  </a:t>
            </a:r>
            <a:r>
              <a:rPr kumimoji="1" lang="en-US" altLang="zh-CN" dirty="0" err="1" smtClean="0">
                <a:latin typeface="Times New Roman"/>
                <a:cs typeface="Times New Roman"/>
              </a:rPr>
              <a:t>PT_</a:t>
            </a:r>
            <a:r>
              <a:rPr kumimoji="1" lang="en-US" altLang="zh-CN" dirty="0" err="1" smtClean="0">
                <a:latin typeface="Times New Roman"/>
                <a:ea typeface="Lucida Grande"/>
                <a:cs typeface="Times New Roman"/>
              </a:rPr>
              <a:t>b_leading</a:t>
            </a:r>
            <a:r>
              <a:rPr kumimoji="1" lang="en-US" altLang="zh-CN" dirty="0" smtClean="0">
                <a:latin typeface="Times New Roman"/>
                <a:ea typeface="Lucida Grande"/>
                <a:cs typeface="Times New Roman"/>
              </a:rPr>
              <a:t> &gt;40 </a:t>
            </a:r>
            <a:r>
              <a:rPr kumimoji="1" lang="en-US" altLang="zh-CN" dirty="0" err="1">
                <a:latin typeface="Times New Roman"/>
                <a:ea typeface="Lucida Grande"/>
                <a:cs typeface="Times New Roman"/>
              </a:rPr>
              <a:t>GeV</a:t>
            </a:r>
            <a:r>
              <a:rPr kumimoji="1" lang="en-US" altLang="zh-CN" dirty="0">
                <a:latin typeface="Times New Roman"/>
                <a:ea typeface="Lucida Grande"/>
                <a:cs typeface="Times New Roman"/>
              </a:rPr>
              <a:t>,    </a:t>
            </a:r>
            <a:r>
              <a:rPr kumimoji="1" lang="en-US" altLang="zh-CN" dirty="0" err="1" smtClean="0">
                <a:latin typeface="Times New Roman"/>
                <a:cs typeface="Times New Roman"/>
              </a:rPr>
              <a:t>PT_</a:t>
            </a:r>
            <a:r>
              <a:rPr kumimoji="1" lang="en-US" altLang="zh-CN" dirty="0" err="1" smtClean="0">
                <a:latin typeface="Times New Roman"/>
                <a:ea typeface="Lucida Grande"/>
                <a:cs typeface="Times New Roman"/>
              </a:rPr>
              <a:t>b_subleading</a:t>
            </a:r>
            <a:r>
              <a:rPr kumimoji="1" lang="en-US" altLang="zh-CN" dirty="0" smtClean="0">
                <a:latin typeface="Times New Roman"/>
                <a:ea typeface="Lucida Grande"/>
                <a:cs typeface="Times New Roman"/>
              </a:rPr>
              <a:t> </a:t>
            </a:r>
            <a:r>
              <a:rPr kumimoji="1" lang="en-US" altLang="zh-CN" dirty="0">
                <a:latin typeface="Times New Roman"/>
                <a:ea typeface="Lucida Grande"/>
                <a:cs typeface="Times New Roman"/>
              </a:rPr>
              <a:t>&gt; </a:t>
            </a:r>
            <a:r>
              <a:rPr kumimoji="1" lang="en-US" altLang="zh-CN" dirty="0" smtClean="0">
                <a:latin typeface="Times New Roman"/>
                <a:ea typeface="Lucida Grande"/>
                <a:cs typeface="Times New Roman"/>
              </a:rPr>
              <a:t>30 </a:t>
            </a:r>
            <a:r>
              <a:rPr kumimoji="1" lang="en-US" altLang="zh-CN" dirty="0" err="1">
                <a:latin typeface="Times New Roman"/>
                <a:ea typeface="Lucida Grande"/>
                <a:cs typeface="Times New Roman"/>
              </a:rPr>
              <a:t>GeV</a:t>
            </a:r>
            <a:endParaRPr kumimoji="1" lang="zh-CN" alt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kumimoji="1" lang="zh-CN" altLang="en-US" dirty="0">
              <a:latin typeface="Times New Roman"/>
              <a:cs typeface="Times New Roman"/>
            </a:endParaRPr>
          </a:p>
        </p:txBody>
      </p:sp>
      <p:pic>
        <p:nvPicPr>
          <p:cNvPr id="5" name="图片 4" descr="40303025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80" y="1485900"/>
            <a:ext cx="72009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491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1246641" y="543504"/>
            <a:ext cx="7003539" cy="73409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en-US" altLang="zh-CN" dirty="0" err="1" smtClean="0">
                <a:latin typeface="Times New Roman"/>
                <a:cs typeface="Times New Roman"/>
              </a:rPr>
              <a:t>PT_b,</a:t>
            </a:r>
            <a:r>
              <a:rPr kumimoji="1" lang="en-US" altLang="zh-CN" dirty="0" err="1" smtClean="0">
                <a:latin typeface="Times New Roman"/>
                <a:ea typeface="Lucida Grande"/>
                <a:cs typeface="Times New Roman"/>
              </a:rPr>
              <a:t>ϒ_leading</a:t>
            </a:r>
            <a:r>
              <a:rPr kumimoji="1" lang="en-US" altLang="zh-CN" dirty="0" smtClean="0">
                <a:latin typeface="Times New Roman"/>
                <a:ea typeface="Lucida Grande"/>
                <a:cs typeface="Times New Roman"/>
              </a:rPr>
              <a:t> &gt; </a:t>
            </a:r>
            <a:r>
              <a:rPr kumimoji="1" lang="en-US" altLang="zh-CN" dirty="0" smtClean="0">
                <a:latin typeface="Times New Roman"/>
                <a:ea typeface="Lucida Grande"/>
                <a:cs typeface="Times New Roman"/>
              </a:rPr>
              <a:t>4</a:t>
            </a:r>
            <a:r>
              <a:rPr kumimoji="1" lang="en-US" altLang="zh-CN" dirty="0" smtClean="0">
                <a:latin typeface="Times New Roman"/>
                <a:ea typeface="Lucida Grande"/>
                <a:cs typeface="Times New Roman"/>
              </a:rPr>
              <a:t>0 </a:t>
            </a:r>
            <a:r>
              <a:rPr kumimoji="1" lang="en-US" altLang="zh-CN" dirty="0" err="1" smtClean="0">
                <a:latin typeface="Times New Roman"/>
                <a:ea typeface="Lucida Grande"/>
                <a:cs typeface="Times New Roman"/>
              </a:rPr>
              <a:t>GeV</a:t>
            </a:r>
            <a:r>
              <a:rPr kumimoji="1" lang="en-US" altLang="zh-CN" dirty="0" smtClean="0">
                <a:latin typeface="Times New Roman"/>
                <a:ea typeface="Lucida Grande"/>
                <a:cs typeface="Times New Roman"/>
              </a:rPr>
              <a:t>,    </a:t>
            </a:r>
            <a:r>
              <a:rPr kumimoji="1" lang="en-US" altLang="zh-CN" dirty="0" err="1" smtClean="0">
                <a:latin typeface="Times New Roman"/>
                <a:cs typeface="Times New Roman"/>
              </a:rPr>
              <a:t>PT_b</a:t>
            </a:r>
            <a:r>
              <a:rPr kumimoji="1" lang="en-US" altLang="zh-CN" dirty="0" err="1">
                <a:latin typeface="Times New Roman"/>
                <a:cs typeface="Times New Roman"/>
              </a:rPr>
              <a:t>,</a:t>
            </a:r>
            <a:r>
              <a:rPr kumimoji="1" lang="en-US" altLang="zh-CN" dirty="0" err="1" smtClean="0">
                <a:latin typeface="Times New Roman"/>
                <a:ea typeface="Lucida Grande"/>
                <a:cs typeface="Times New Roman"/>
              </a:rPr>
              <a:t>ϒ_subleading</a:t>
            </a:r>
            <a:r>
              <a:rPr kumimoji="1" lang="en-US" altLang="zh-CN" dirty="0" smtClean="0">
                <a:latin typeface="Times New Roman"/>
                <a:ea typeface="Lucida Grande"/>
                <a:cs typeface="Times New Roman"/>
              </a:rPr>
              <a:t> </a:t>
            </a:r>
            <a:r>
              <a:rPr kumimoji="1" lang="en-US" altLang="zh-CN" dirty="0">
                <a:latin typeface="Times New Roman"/>
                <a:ea typeface="Lucida Grande"/>
                <a:cs typeface="Times New Roman"/>
              </a:rPr>
              <a:t>&gt; </a:t>
            </a:r>
            <a:r>
              <a:rPr kumimoji="1" lang="zh-CN" altLang="zh-CN" dirty="0" smtClean="0">
                <a:latin typeface="Times New Roman"/>
                <a:ea typeface="Lucida Grande"/>
                <a:cs typeface="Times New Roman"/>
              </a:rPr>
              <a:t>3</a:t>
            </a:r>
            <a:r>
              <a:rPr kumimoji="1" lang="en-US" altLang="zh-CN" dirty="0" smtClean="0">
                <a:latin typeface="Times New Roman"/>
                <a:ea typeface="Lucida Grande"/>
                <a:cs typeface="Times New Roman"/>
              </a:rPr>
              <a:t>0</a:t>
            </a:r>
            <a:r>
              <a:rPr kumimoji="1" lang="en-US" altLang="zh-CN" dirty="0" smtClean="0">
                <a:latin typeface="Times New Roman"/>
                <a:ea typeface="Lucida Grande"/>
                <a:cs typeface="Times New Roman"/>
              </a:rPr>
              <a:t> </a:t>
            </a:r>
            <a:r>
              <a:rPr kumimoji="1" lang="en-US" altLang="zh-CN" dirty="0" err="1">
                <a:latin typeface="Times New Roman"/>
                <a:ea typeface="Lucida Grande"/>
                <a:cs typeface="Times New Roman"/>
              </a:rPr>
              <a:t>GeV</a:t>
            </a:r>
            <a:endParaRPr kumimoji="1" lang="zh-CN" altLang="en-US" dirty="0">
              <a:latin typeface="Times New Roman"/>
              <a:cs typeface="Times New Roman"/>
            </a:endParaRPr>
          </a:p>
        </p:txBody>
      </p:sp>
      <p:pic>
        <p:nvPicPr>
          <p:cNvPr id="5" name="图片 4" descr="40_30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80" y="1277599"/>
            <a:ext cx="72009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22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667000" y="58233"/>
            <a:ext cx="6477000" cy="1115976"/>
          </a:xfrm>
        </p:spPr>
        <p:txBody>
          <a:bodyPr/>
          <a:lstStyle/>
          <a:p>
            <a:r>
              <a:rPr kumimoji="1" lang="en-US" altLang="zh-CN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kumimoji="1" lang="en-US" altLang="zh-CN" sz="5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ww_h_RL</a:t>
            </a:r>
            <a:endParaRPr kumimoji="1" lang="zh-CN" altLang="en-US" sz="3200" b="1" dirty="0">
              <a:ln w="1905"/>
              <a:solidFill>
                <a:srgbClr val="3366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31175" y="1728165"/>
            <a:ext cx="7124735" cy="4226714"/>
          </a:xfrm>
        </p:spPr>
        <p:txBody>
          <a:bodyPr>
            <a:noAutofit/>
          </a:bodyPr>
          <a:lstStyle/>
          <a:p>
            <a:r>
              <a:rPr kumimoji="1" lang="en-US" altLang="zh-CN" sz="2800" dirty="0" err="1" smtClean="0">
                <a:solidFill>
                  <a:srgbClr val="3366FF"/>
                </a:solidFill>
                <a:latin typeface="Times New Roman"/>
                <a:cs typeface="Times New Roman"/>
              </a:rPr>
              <a:t>Whizard</a:t>
            </a:r>
            <a:r>
              <a:rPr kumimoji="1" lang="en-US" altLang="zh-CN" sz="28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 Sample:</a:t>
            </a:r>
          </a:p>
          <a:p>
            <a:endParaRPr kumimoji="1" lang="en-US" altLang="zh-CN" sz="2800" dirty="0">
              <a:solidFill>
                <a:srgbClr val="3366FF"/>
              </a:solidFill>
              <a:latin typeface="Times New Roman"/>
              <a:cs typeface="Times New Roman"/>
            </a:endParaRPr>
          </a:p>
          <a:p>
            <a:r>
              <a:rPr kumimoji="1" lang="en-US" altLang="zh-CN" sz="28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ww_h0cuxx          </a:t>
            </a:r>
            <a:r>
              <a:rPr kumimoji="1" lang="en-US" altLang="zh-CN" sz="2800" dirty="0" smtClean="0">
                <a:solidFill>
                  <a:srgbClr val="F3302F"/>
                </a:solidFill>
                <a:latin typeface="Times New Roman"/>
                <a:cs typeface="Times New Roman"/>
              </a:rPr>
              <a:t>1.24E+02fb</a:t>
            </a:r>
            <a:r>
              <a:rPr kumimoji="1" lang="en-US" altLang="zh-CN" sz="28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         90.96%</a:t>
            </a:r>
          </a:p>
          <a:p>
            <a:r>
              <a:rPr kumimoji="1" lang="en-US" altLang="zh-CN" sz="28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ww_h0uubd          1.84E-03fb          0.00%</a:t>
            </a:r>
          </a:p>
          <a:p>
            <a:r>
              <a:rPr kumimoji="1" lang="en-US" altLang="zh-CN" sz="28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ww_h0uusd           6.06E+00fb         4.45%</a:t>
            </a:r>
          </a:p>
          <a:p>
            <a:r>
              <a:rPr kumimoji="1" lang="en-US" altLang="zh-CN" sz="28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ww_h0ccbs           2.09E-01fb          0.15%</a:t>
            </a:r>
          </a:p>
          <a:p>
            <a:r>
              <a:rPr kumimoji="1" lang="en-US" altLang="zh-CN" sz="28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ww_h0ccds           6.05E+00fb         4.44%</a:t>
            </a:r>
          </a:p>
          <a:p>
            <a:endParaRPr kumimoji="1" lang="en-US" altLang="zh-CN" sz="2800" dirty="0">
              <a:solidFill>
                <a:srgbClr val="3366FF"/>
              </a:solidFill>
              <a:latin typeface="Times New Roman"/>
              <a:cs typeface="Times New Roman"/>
            </a:endParaRPr>
          </a:p>
          <a:p>
            <a:r>
              <a:rPr kumimoji="1" lang="en-US" altLang="zh-CN" sz="28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            x: down type quarks d, s, b</a:t>
            </a:r>
          </a:p>
          <a:p>
            <a:endParaRPr kumimoji="1" lang="en-US" altLang="zh-CN" sz="2800" dirty="0">
              <a:solidFill>
                <a:srgbClr val="3366FF"/>
              </a:solidFill>
              <a:latin typeface="Times New Roman"/>
              <a:cs typeface="Times New Roman"/>
            </a:endParaRPr>
          </a:p>
          <a:p>
            <a:r>
              <a:rPr kumimoji="1" lang="en-US" altLang="zh-CN" sz="28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Dominated process:   w &gt; c s~  (c~ s)   </a:t>
            </a:r>
          </a:p>
          <a:p>
            <a:r>
              <a:rPr kumimoji="1" lang="en-US" altLang="zh-CN" sz="2800" dirty="0">
                <a:solidFill>
                  <a:srgbClr val="3366FF"/>
                </a:solidFill>
                <a:latin typeface="Times New Roman"/>
                <a:cs typeface="Times New Roman"/>
              </a:rPr>
              <a:t> </a:t>
            </a:r>
            <a:r>
              <a:rPr kumimoji="1" lang="en-US" altLang="zh-CN" sz="28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                                  w &gt; u d~ (u~ d)</a:t>
            </a:r>
          </a:p>
        </p:txBody>
      </p:sp>
    </p:spTree>
    <p:extLst>
      <p:ext uri="{BB962C8B-B14F-4D97-AF65-F5344CB8AC3E}">
        <p14:creationId xmlns:p14="http://schemas.microsoft.com/office/powerpoint/2010/main" val="2450268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ud_Invmas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3837"/>
            <a:ext cx="4651378" cy="5575476"/>
          </a:xfrm>
          <a:prstGeom prst="rect">
            <a:avLst/>
          </a:prstGeom>
        </p:spPr>
      </p:pic>
      <p:pic>
        <p:nvPicPr>
          <p:cNvPr id="2" name="图片 1" descr="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091" y="593837"/>
            <a:ext cx="4664909" cy="5586479"/>
          </a:xfrm>
          <a:prstGeom prst="rect">
            <a:avLst/>
          </a:prstGeom>
        </p:spPr>
      </p:pic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1586779" y="5716153"/>
            <a:ext cx="1752600" cy="741362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zh-CN" sz="3200" dirty="0" err="1" smtClean="0"/>
              <a:t>Whizard</a:t>
            </a:r>
            <a:endParaRPr kumimoji="1" lang="zh-CN" altLang="en-US" sz="3200" dirty="0"/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6567813" y="5716153"/>
            <a:ext cx="1752600" cy="741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63550" indent="-463550" algn="l" defTabSz="914400" rtl="0" eaLnBrk="1" latinLnBrk="0" hangingPunct="1">
              <a:spcBef>
                <a:spcPts val="2000"/>
              </a:spcBef>
              <a:buSzPct val="90000"/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5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025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8338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6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5"/>
              </a:buBlip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kumimoji="1" lang="en-US" altLang="zh-CN" sz="3200" dirty="0" smtClean="0"/>
              <a:t>MG5</a:t>
            </a:r>
            <a:endParaRPr kumimoji="1"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691898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s_Invmas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341"/>
            <a:ext cx="4667873" cy="5624961"/>
          </a:xfrm>
          <a:prstGeom prst="rect">
            <a:avLst/>
          </a:prstGeom>
        </p:spPr>
      </p:pic>
      <p:pic>
        <p:nvPicPr>
          <p:cNvPr id="2" name="图片 1" descr="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597" y="577341"/>
            <a:ext cx="4681403" cy="5624961"/>
          </a:xfrm>
          <a:prstGeom prst="rect">
            <a:avLst/>
          </a:prstGeom>
        </p:spPr>
      </p:pic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1586779" y="5716153"/>
            <a:ext cx="1752600" cy="741362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zh-CN" sz="3200" dirty="0" err="1" smtClean="0"/>
              <a:t>Whizard</a:t>
            </a:r>
            <a:endParaRPr kumimoji="1" lang="zh-CN" altLang="en-US" sz="3200" dirty="0"/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6567813" y="5716153"/>
            <a:ext cx="1752600" cy="741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63550" indent="-463550" algn="l" defTabSz="914400" rtl="0" eaLnBrk="1" latinLnBrk="0" hangingPunct="1">
              <a:spcBef>
                <a:spcPts val="2000"/>
              </a:spcBef>
              <a:buSzPct val="90000"/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5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025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8338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6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5"/>
              </a:buBlip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kumimoji="1" lang="en-US" altLang="zh-CN" sz="3200" dirty="0" smtClean="0"/>
              <a:t>MG5</a:t>
            </a:r>
            <a:endParaRPr kumimoji="1"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758714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ud_P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865"/>
            <a:ext cx="4634884" cy="5707440"/>
          </a:xfrm>
          <a:prstGeom prst="rect">
            <a:avLst/>
          </a:prstGeom>
        </p:spPr>
      </p:pic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1718733" y="5501746"/>
            <a:ext cx="1752600" cy="741362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zh-CN" sz="3200" dirty="0" err="1" smtClean="0"/>
              <a:t>Whizard</a:t>
            </a:r>
            <a:endParaRPr kumimoji="1" lang="zh-CN" altLang="en-US" sz="3200" dirty="0"/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6798733" y="5521854"/>
            <a:ext cx="1752600" cy="741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63550" indent="-463550" algn="l" defTabSz="914400" rtl="0" eaLnBrk="1" latinLnBrk="0" hangingPunct="1">
              <a:spcBef>
                <a:spcPts val="2000"/>
              </a:spcBef>
              <a:buSzPct val="90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025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8338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5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4"/>
              </a:buBlip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kumimoji="1" lang="en-US" altLang="zh-CN" sz="3200" dirty="0" smtClean="0"/>
              <a:t>MG5</a:t>
            </a:r>
            <a:endParaRPr kumimoji="1" lang="zh-CN" altLang="en-US" sz="3200" dirty="0"/>
          </a:p>
        </p:txBody>
      </p:sp>
      <p:pic>
        <p:nvPicPr>
          <p:cNvPr id="3" name="图片 2" descr="1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446" y="494866"/>
            <a:ext cx="4588554" cy="5707440"/>
          </a:xfrm>
          <a:prstGeom prst="rect">
            <a:avLst/>
          </a:prstGeom>
        </p:spPr>
      </p:pic>
      <p:sp>
        <p:nvSpPr>
          <p:cNvPr id="7" name="内容占位符 2"/>
          <p:cNvSpPr txBox="1">
            <a:spLocks/>
          </p:cNvSpPr>
          <p:nvPr/>
        </p:nvSpPr>
        <p:spPr>
          <a:xfrm>
            <a:off x="6621248" y="5521854"/>
            <a:ext cx="1752600" cy="741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63550" indent="-463550" algn="l" defTabSz="914400" rtl="0" eaLnBrk="1" latinLnBrk="0" hangingPunct="1">
              <a:spcBef>
                <a:spcPts val="2000"/>
              </a:spcBef>
              <a:buSzPct val="90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025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8338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5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4"/>
              </a:buBlip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kumimoji="1" lang="en-US" altLang="zh-CN" sz="3200" dirty="0" smtClean="0"/>
              <a:t>MG5</a:t>
            </a:r>
            <a:endParaRPr kumimoji="1"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44290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s_P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369"/>
            <a:ext cx="4618390" cy="5789917"/>
          </a:xfrm>
          <a:prstGeom prst="rect">
            <a:avLst/>
          </a:prstGeom>
        </p:spPr>
      </p:pic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1718733" y="5501746"/>
            <a:ext cx="1752600" cy="741362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zh-CN" sz="3200" dirty="0" err="1" smtClean="0"/>
              <a:t>Whizard</a:t>
            </a:r>
            <a:endParaRPr kumimoji="1" lang="zh-CN" altLang="en-US" sz="3200" dirty="0"/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6798733" y="5521854"/>
            <a:ext cx="1752600" cy="741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63550" indent="-463550" algn="l" defTabSz="914400" rtl="0" eaLnBrk="1" latinLnBrk="0" hangingPunct="1">
              <a:spcBef>
                <a:spcPts val="2000"/>
              </a:spcBef>
              <a:buSzPct val="90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025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8338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5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4"/>
              </a:buBlip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kumimoji="1" lang="en-US" altLang="zh-CN" sz="3200" dirty="0" smtClean="0"/>
              <a:t>MG5</a:t>
            </a:r>
            <a:endParaRPr kumimoji="1" lang="zh-CN" altLang="en-US" sz="3200" dirty="0"/>
          </a:p>
        </p:txBody>
      </p:sp>
      <p:pic>
        <p:nvPicPr>
          <p:cNvPr id="3" name="图片 2" descr="1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25" y="478369"/>
            <a:ext cx="4686616" cy="5789917"/>
          </a:xfrm>
          <a:prstGeom prst="rect">
            <a:avLst/>
          </a:prstGeom>
        </p:spPr>
      </p:pic>
      <p:sp>
        <p:nvSpPr>
          <p:cNvPr id="7" name="内容占位符 2"/>
          <p:cNvSpPr txBox="1">
            <a:spLocks/>
          </p:cNvSpPr>
          <p:nvPr/>
        </p:nvSpPr>
        <p:spPr>
          <a:xfrm>
            <a:off x="6621248" y="5521854"/>
            <a:ext cx="1752600" cy="741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63550" indent="-463550" algn="l" defTabSz="914400" rtl="0" eaLnBrk="1" latinLnBrk="0" hangingPunct="1">
              <a:spcBef>
                <a:spcPts val="2000"/>
              </a:spcBef>
              <a:buSzPct val="90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025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8338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5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4"/>
              </a:buBlip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kumimoji="1" lang="en-US" altLang="zh-CN" sz="3200" dirty="0" smtClean="0"/>
              <a:t>MG5</a:t>
            </a:r>
            <a:endParaRPr kumimoji="1"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982499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墨水池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墨水池.thmx</Template>
  <TotalTime>1050</TotalTime>
  <Words>289</Words>
  <Application>Microsoft Macintosh PowerPoint</Application>
  <PresentationFormat>全屏显示(4:3)</PresentationFormat>
  <Paragraphs>64</Paragraphs>
  <Slides>18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墨水池</vt:lpstr>
      <vt:lpstr>Crystal ball plus gaussian fit</vt:lpstr>
      <vt:lpstr>PowerPoint 演示文稿</vt:lpstr>
      <vt:lpstr>PowerPoint 演示文稿</vt:lpstr>
      <vt:lpstr>PowerPoint 演示文稿</vt:lpstr>
      <vt:lpstr>   ww_h_RL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Other polarizations</vt:lpstr>
      <vt:lpstr>Angular distribution of W+W-</vt:lpstr>
      <vt:lpstr>PowerPoint 演示文稿</vt:lpstr>
      <vt:lpstr>Ref: Collider Physics  Vernon D.Barger  Roger J.N.Phillips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Optimization of cuts</dc:title>
  <dc:creator>chun du</dc:creator>
  <cp:lastModifiedBy>chun du</cp:lastModifiedBy>
  <cp:revision>54</cp:revision>
  <dcterms:created xsi:type="dcterms:W3CDTF">2013-11-11T12:22:45Z</dcterms:created>
  <dcterms:modified xsi:type="dcterms:W3CDTF">2013-12-31T09:04:18Z</dcterms:modified>
</cp:coreProperties>
</file>