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6" r:id="rId3"/>
    <p:sldId id="275" r:id="rId4"/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4" d="100"/>
          <a:sy n="54" d="100"/>
        </p:scale>
        <p:origin x="-120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三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(带标题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水印)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水印)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图片)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项内容、顶部和底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1140692" y="168711"/>
            <a:ext cx="6477000" cy="1115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400" dirty="0">
                <a:solidFill>
                  <a:srgbClr val="FF0000"/>
                </a:solidFill>
              </a:rPr>
              <a:t>The productions of </a:t>
            </a:r>
            <a:r>
              <a:rPr lang="en-US" altLang="zh-CN" sz="4400" dirty="0" smtClean="0">
                <a:solidFill>
                  <a:srgbClr val="FF0000"/>
                </a:solidFill>
              </a:rPr>
              <a:t>H</a:t>
            </a:r>
            <a:endParaRPr kumimoji="1" lang="zh-CN" alt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976041" y="1380369"/>
            <a:ext cx="7248274" cy="49603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zh-CN" sz="2800" b="1" dirty="0">
                <a:latin typeface="Times New Roman"/>
                <a:ea typeface="Apple LiSung Light"/>
                <a:cs typeface="Times New Roman"/>
              </a:rPr>
              <a:t>The Higgs production cross sections</a:t>
            </a:r>
            <a:r>
              <a:rPr lang="en-US" altLang="zh-CN" sz="2800" b="1" dirty="0" smtClean="0">
                <a:latin typeface="Times New Roman"/>
                <a:ea typeface="Apple LiSung Light"/>
                <a:cs typeface="Times New Roman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b="1" dirty="0" smtClean="0">
                <a:latin typeface="Times New Roman"/>
                <a:ea typeface="Apple LiSung Light"/>
                <a:cs typeface="Times New Roman"/>
              </a:rPr>
              <a:t>https</a:t>
            </a:r>
            <a:r>
              <a:rPr lang="en-US" altLang="zh-CN" b="1" dirty="0">
                <a:latin typeface="Times New Roman"/>
                <a:ea typeface="Apple LiSung Light"/>
                <a:cs typeface="Times New Roman"/>
              </a:rPr>
              <a:t>://</a:t>
            </a:r>
            <a:r>
              <a:rPr lang="en-US" altLang="zh-CN" b="1" dirty="0" err="1">
                <a:latin typeface="Times New Roman"/>
                <a:ea typeface="Apple LiSung Light"/>
                <a:cs typeface="Times New Roman"/>
              </a:rPr>
              <a:t>twiki.cern.ch</a:t>
            </a:r>
            <a:r>
              <a:rPr lang="en-US" altLang="zh-CN" b="1" dirty="0">
                <a:latin typeface="Times New Roman"/>
                <a:ea typeface="Apple LiSung Light"/>
                <a:cs typeface="Times New Roman"/>
              </a:rPr>
              <a:t>/</a:t>
            </a:r>
            <a:r>
              <a:rPr lang="en-US" altLang="zh-CN" b="1" dirty="0" err="1">
                <a:latin typeface="Times New Roman"/>
                <a:ea typeface="Apple LiSung Light"/>
                <a:cs typeface="Times New Roman"/>
              </a:rPr>
              <a:t>twiki</a:t>
            </a:r>
            <a:r>
              <a:rPr lang="en-US" altLang="zh-CN" b="1" dirty="0">
                <a:latin typeface="Times New Roman"/>
                <a:ea typeface="Apple LiSung Light"/>
                <a:cs typeface="Times New Roman"/>
              </a:rPr>
              <a:t>/bin/view/</a:t>
            </a:r>
            <a:r>
              <a:rPr lang="en-US" altLang="zh-CN" b="1" dirty="0" err="1">
                <a:latin typeface="Times New Roman"/>
                <a:ea typeface="Apple LiSung Light"/>
                <a:cs typeface="Times New Roman"/>
              </a:rPr>
              <a:t>LHCPhysics</a:t>
            </a:r>
            <a:r>
              <a:rPr lang="en-US" altLang="zh-CN" b="1" dirty="0">
                <a:latin typeface="Times New Roman"/>
                <a:ea typeface="Apple LiSung Light"/>
                <a:cs typeface="Times New Roman"/>
              </a:rPr>
              <a:t>/</a:t>
            </a:r>
            <a:r>
              <a:rPr lang="en-US" altLang="zh-CN" b="1" dirty="0" err="1" smtClean="0">
                <a:latin typeface="Times New Roman"/>
                <a:ea typeface="Apple LiSung Light"/>
                <a:cs typeface="Times New Roman"/>
              </a:rPr>
              <a:t>CrossSections</a:t>
            </a:r>
            <a:endParaRPr kumimoji="1" lang="en-US" altLang="zh-CN" sz="2800" dirty="0" smtClean="0">
              <a:latin typeface="Times New Roman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kumimoji="1" lang="en-US" altLang="zh-CN" sz="2800" dirty="0" smtClean="0">
                <a:latin typeface="Times New Roman"/>
                <a:cs typeface="Times New Roman"/>
              </a:rPr>
              <a:t>The 300GeV SM Higgs production(8TeV or 14TeV):</a:t>
            </a:r>
            <a:endParaRPr kumimoji="1" lang="en-US" altLang="zh-CN" sz="2800" dirty="0">
              <a:latin typeface="Times New Roman"/>
              <a:cs typeface="Times New Roman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kumimoji="1" lang="en-US" altLang="zh-CN" sz="2800" dirty="0" smtClean="0">
                <a:latin typeface="Times New Roman"/>
                <a:cs typeface="Times New Roman"/>
              </a:rPr>
              <a:t>     </a:t>
            </a:r>
            <a:r>
              <a:rPr lang="en-US" altLang="zh-CN" sz="2800" dirty="0" smtClean="0">
                <a:latin typeface="Times New Roman"/>
                <a:cs typeface="Times New Roman"/>
              </a:rPr>
              <a:t>(</a:t>
            </a:r>
            <a:r>
              <a:rPr lang="en-US" altLang="zh-CN" sz="2800" dirty="0" err="1" smtClean="0">
                <a:latin typeface="Times New Roman"/>
                <a:cs typeface="Times New Roman"/>
              </a:rPr>
              <a:t>i</a:t>
            </a:r>
            <a:r>
              <a:rPr lang="en-US" altLang="zh-CN" sz="2800" dirty="0" smtClean="0">
                <a:latin typeface="Times New Roman"/>
                <a:cs typeface="Times New Roman"/>
              </a:rPr>
              <a:t>)   </a:t>
            </a:r>
            <a:r>
              <a:rPr lang="en-US" altLang="zh-CN" sz="2800" dirty="0">
                <a:latin typeface="Times New Roman"/>
                <a:cs typeface="Times New Roman"/>
              </a:rPr>
              <a:t>gluon </a:t>
            </a:r>
            <a:r>
              <a:rPr lang="en-US" altLang="zh-CN" sz="2800" dirty="0" smtClean="0">
                <a:latin typeface="Times New Roman"/>
                <a:cs typeface="Times New Roman"/>
              </a:rPr>
              <a:t>fusion</a:t>
            </a:r>
          </a:p>
          <a:p>
            <a:pPr marL="0" indent="0">
              <a:lnSpc>
                <a:spcPct val="50000"/>
              </a:lnSpc>
              <a:buNone/>
            </a:pPr>
            <a:r>
              <a:rPr kumimoji="1" lang="en-US" altLang="zh-CN" sz="2800" dirty="0">
                <a:latin typeface="Times New Roman"/>
                <a:cs typeface="Times New Roman"/>
              </a:rPr>
              <a:t> 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   (ii)  </a:t>
            </a:r>
            <a:r>
              <a:rPr lang="en-US" altLang="zh-CN" sz="2800" dirty="0" smtClean="0">
                <a:latin typeface="Times New Roman"/>
                <a:cs typeface="Times New Roman"/>
              </a:rPr>
              <a:t>vector </a:t>
            </a:r>
            <a:r>
              <a:rPr lang="en-US" altLang="zh-CN" sz="2800" dirty="0">
                <a:latin typeface="Times New Roman"/>
                <a:cs typeface="Times New Roman"/>
              </a:rPr>
              <a:t>boson </a:t>
            </a:r>
            <a:r>
              <a:rPr lang="en-US" altLang="zh-CN" sz="2800" dirty="0" smtClean="0">
                <a:latin typeface="Times New Roman"/>
                <a:cs typeface="Times New Roman"/>
              </a:rPr>
              <a:t>fusion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zh-CN" sz="2800" dirty="0" smtClean="0">
                <a:latin typeface="Times New Roman"/>
                <a:cs typeface="Times New Roman"/>
              </a:rPr>
              <a:t>     (iii) associated </a:t>
            </a:r>
            <a:r>
              <a:rPr lang="en-US" altLang="zh-CN" sz="2800" dirty="0">
                <a:latin typeface="Times New Roman"/>
                <a:cs typeface="Times New Roman"/>
              </a:rPr>
              <a:t>with the vector </a:t>
            </a:r>
            <a:r>
              <a:rPr lang="en-US" altLang="zh-CN" sz="2800" dirty="0" smtClean="0">
                <a:latin typeface="Times New Roman"/>
                <a:cs typeface="Times New Roman"/>
              </a:rPr>
              <a:t>boson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zh-CN" sz="2800" dirty="0" smtClean="0">
                <a:latin typeface="Times New Roman"/>
                <a:cs typeface="Times New Roman"/>
              </a:rPr>
              <a:t>     (iv)  associated </a:t>
            </a:r>
            <a:r>
              <a:rPr lang="en-US" altLang="zh-CN" sz="2800" dirty="0">
                <a:latin typeface="Times New Roman"/>
                <a:cs typeface="Times New Roman"/>
              </a:rPr>
              <a:t>with heavy </a:t>
            </a:r>
            <a:r>
              <a:rPr lang="en-US" altLang="zh-CN" sz="2800" dirty="0" smtClean="0">
                <a:latin typeface="Times New Roman"/>
                <a:cs typeface="Times New Roman"/>
              </a:rPr>
              <a:t>quarks</a:t>
            </a:r>
            <a:endParaRPr kumimoji="1" lang="en-US" altLang="zh-CN" sz="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8999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96658" y="982610"/>
            <a:ext cx="7313613" cy="4056062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3200" dirty="0" smtClean="0">
                <a:latin typeface="Times New Roman"/>
                <a:cs typeface="Times New Roman"/>
              </a:rPr>
              <a:t>2HDM(p p </a:t>
            </a:r>
            <a:r>
              <a:rPr kumimoji="1" lang="en-US" altLang="zh-CN" sz="32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3200" dirty="0" smtClean="0">
                <a:latin typeface="Times New Roman"/>
                <a:cs typeface="Times New Roman"/>
              </a:rPr>
              <a:t> X H): </a:t>
            </a:r>
            <a:endParaRPr kumimoji="1" lang="en-US" altLang="zh-CN" sz="32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sz="3200" dirty="0">
                <a:latin typeface="Times New Roman"/>
                <a:cs typeface="Times New Roman"/>
              </a:rPr>
              <a:t>      We can obtain it from SM cases by tree-level and loop-level rescaling factors. These rescaling factors can be written as some form of the Higgs coupling ratios which contain parameters α and β.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8287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1140692" y="168711"/>
            <a:ext cx="6477000" cy="11159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Decay </a:t>
            </a:r>
            <a:r>
              <a:rPr lang="en-US" altLang="zh-CN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 of H and h</a:t>
            </a:r>
            <a:endParaRPr kumimoji="1" lang="zh-CN" altLang="en-US" sz="4400" dirty="0">
              <a:ln w="1905"/>
              <a:solidFill>
                <a:schemeClr val="accent1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1328864" y="1647772"/>
            <a:ext cx="7248274" cy="49603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kumimoji="1" lang="en-US" altLang="zh-CN" sz="2800" dirty="0" smtClean="0">
                <a:latin typeface="Times New Roman"/>
                <a:cs typeface="Times New Roman"/>
              </a:rPr>
              <a:t>The 125GeV and 300GeV SM Higgs decay Br for: </a:t>
            </a:r>
          </a:p>
          <a:p>
            <a:pPr marL="0" indent="0">
              <a:lnSpc>
                <a:spcPct val="50000"/>
              </a:lnSpc>
              <a:buNone/>
            </a:pPr>
            <a:r>
              <a:rPr kumimoji="1" lang="en-US" altLang="zh-CN" sz="2800" dirty="0">
                <a:latin typeface="Times New Roman"/>
                <a:cs typeface="Times New Roman"/>
              </a:rPr>
              <a:t> 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    bb </a:t>
            </a:r>
            <a:r>
              <a:rPr kumimoji="1" lang="en-US" altLang="zh-CN" sz="2800" dirty="0" err="1" smtClean="0">
                <a:latin typeface="Times New Roman"/>
                <a:cs typeface="Times New Roman"/>
              </a:rPr>
              <a:t>ττ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sz="2800" dirty="0" err="1" smtClean="0">
                <a:latin typeface="Times New Roman"/>
                <a:cs typeface="Times New Roman"/>
              </a:rPr>
              <a:t>μμ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sz="2800" dirty="0" err="1" smtClean="0">
                <a:latin typeface="Times New Roman"/>
                <a:cs typeface="Times New Roman"/>
              </a:rPr>
              <a:t>ss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cc </a:t>
            </a:r>
            <a:r>
              <a:rPr kumimoji="1" lang="en-US" altLang="zh-CN" sz="2800" dirty="0" err="1" smtClean="0">
                <a:latin typeface="Times New Roman"/>
                <a:cs typeface="Times New Roman"/>
              </a:rPr>
              <a:t>tt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sz="2800" dirty="0" err="1" smtClean="0">
                <a:latin typeface="Times New Roman"/>
                <a:cs typeface="Times New Roman"/>
              </a:rPr>
              <a:t>gg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sz="2800" dirty="0" err="1" smtClean="0">
                <a:latin typeface="Times New Roman"/>
                <a:cs typeface="Times New Roman"/>
              </a:rPr>
              <a:t>γγ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sz="2800" dirty="0" err="1" smtClean="0">
                <a:latin typeface="Times New Roman"/>
                <a:cs typeface="Times New Roman"/>
              </a:rPr>
              <a:t>Zγ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 WW ZZ</a:t>
            </a:r>
            <a:endParaRPr kumimoji="1" lang="en-US" altLang="zh-CN" sz="800" dirty="0" smtClean="0">
              <a:latin typeface="Times New Roman"/>
              <a:cs typeface="Times New Roman"/>
            </a:endParaRPr>
          </a:p>
          <a:p>
            <a:pPr marL="0" indent="0">
              <a:lnSpc>
                <a:spcPct val="50000"/>
              </a:lnSpc>
              <a:buNone/>
            </a:pPr>
            <a:endParaRPr kumimoji="1" lang="en-US" altLang="zh-CN" sz="2800" dirty="0" smtClean="0">
              <a:latin typeface="Times New Roman"/>
              <a:cs typeface="Times New Roman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kumimoji="1" lang="en-US" altLang="zh-CN" sz="2800" dirty="0" smtClean="0">
                <a:latin typeface="Times New Roman"/>
                <a:cs typeface="Times New Roman"/>
              </a:rPr>
              <a:t>2HDM: 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1" lang="en-US" altLang="zh-CN" sz="2800" dirty="0" smtClean="0">
                <a:latin typeface="Times New Roman"/>
                <a:cs typeface="Times New Roman"/>
              </a:rPr>
              <a:t>      </a:t>
            </a:r>
            <a:r>
              <a:rPr kumimoji="1" lang="en-US" altLang="zh-CN" sz="2800" dirty="0">
                <a:latin typeface="Times New Roman"/>
                <a:cs typeface="Times New Roman"/>
              </a:rPr>
              <a:t>W</a:t>
            </a:r>
            <a:r>
              <a:rPr kumimoji="1" lang="en-US" altLang="zh-CN" sz="2800" dirty="0" smtClean="0">
                <a:latin typeface="Times New Roman"/>
                <a:cs typeface="Times New Roman"/>
              </a:rPr>
              <a:t>e can obtain the H and h Br from SM cases by some rescaling factors which contain parameters α and β just like the production case.</a:t>
            </a:r>
          </a:p>
          <a:p>
            <a:pPr marL="0" indent="0">
              <a:lnSpc>
                <a:spcPct val="80000"/>
              </a:lnSpc>
              <a:buNone/>
            </a:pPr>
            <a:r>
              <a:rPr kumimoji="1" lang="en-US" altLang="zh-CN" sz="2800" dirty="0" smtClean="0">
                <a:latin typeface="Times New Roman"/>
                <a:cs typeface="Times New Roman"/>
              </a:rPr>
              <a:t>      In H decay Br calculation, we have to add another decay channel H to </a:t>
            </a:r>
            <a:r>
              <a:rPr kumimoji="1" lang="en-US" altLang="zh-CN" sz="2800" dirty="0" err="1" smtClean="0">
                <a:latin typeface="Times New Roman"/>
                <a:cs typeface="Times New Roman"/>
              </a:rPr>
              <a:t>hh</a:t>
            </a:r>
            <a:r>
              <a:rPr kumimoji="1" lang="en-US" altLang="zh-CN" sz="2800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28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3200" dirty="0" err="1" smtClean="0">
                <a:latin typeface="Times New Roman"/>
                <a:cs typeface="Times New Roman"/>
              </a:rPr>
              <a:t>Xsec</a:t>
            </a:r>
            <a:r>
              <a:rPr kumimoji="1" lang="en-US" altLang="zh-CN" sz="3200" dirty="0" smtClean="0">
                <a:latin typeface="Times New Roman"/>
                <a:cs typeface="Times New Roman"/>
              </a:rPr>
              <a:t> (</a:t>
            </a:r>
            <a:r>
              <a:rPr kumimoji="1" lang="en-US" altLang="zh-CN" sz="3200" dirty="0" err="1" smtClean="0">
                <a:latin typeface="Times New Roman"/>
                <a:cs typeface="Times New Roman"/>
              </a:rPr>
              <a:t>pp</a:t>
            </a:r>
            <a:r>
              <a:rPr kumimoji="1" lang="en-US" altLang="zh-CN" sz="3200" dirty="0">
                <a:latin typeface="Times New Roman"/>
                <a:cs typeface="Times New Roman"/>
              </a:rPr>
              <a:t>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 H  </a:t>
            </a:r>
            <a:r>
              <a:rPr kumimoji="1" lang="en-US" altLang="zh-CN" sz="3200" dirty="0" err="1" smtClean="0">
                <a:latin typeface="Times New Roman"/>
                <a:ea typeface="Wingdings"/>
                <a:cs typeface="Times New Roman"/>
                <a:sym typeface="Wingdings"/>
              </a:rPr>
              <a:t>hh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kumimoji="1" lang="en-US" altLang="zh-CN" sz="32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3200" dirty="0" err="1" smtClean="0">
                <a:latin typeface="Times New Roman"/>
                <a:ea typeface="Wingdings"/>
                <a:cs typeface="Times New Roman"/>
                <a:sym typeface="Wingdings"/>
              </a:rPr>
              <a:t>γγbb</a:t>
            </a:r>
            <a:r>
              <a:rPr kumimoji="1" lang="en-US" altLang="zh-CN" sz="3200" dirty="0" smtClean="0">
                <a:latin typeface="Lucida Grande"/>
                <a:ea typeface="Lucida Grande"/>
                <a:cs typeface="Lucida Grande"/>
                <a:sym typeface="Wingdings"/>
              </a:rPr>
              <a:t>)=</a:t>
            </a:r>
            <a:r>
              <a:rPr kumimoji="1" lang="en-US" altLang="zh-CN" sz="3200" dirty="0" err="1">
                <a:latin typeface="Times New Roman"/>
                <a:cs typeface="Times New Roman"/>
              </a:rPr>
              <a:t>Xsec</a:t>
            </a:r>
            <a:r>
              <a:rPr kumimoji="1" lang="en-US" altLang="zh-CN" sz="3200" dirty="0">
                <a:latin typeface="Times New Roman"/>
                <a:cs typeface="Times New Roman"/>
              </a:rPr>
              <a:t> (</a:t>
            </a:r>
            <a:r>
              <a:rPr kumimoji="1" lang="en-US" altLang="zh-CN" sz="3200" dirty="0" err="1">
                <a:latin typeface="Times New Roman"/>
                <a:cs typeface="Times New Roman"/>
              </a:rPr>
              <a:t>pp</a:t>
            </a:r>
            <a:r>
              <a:rPr kumimoji="1" lang="en-US" altLang="zh-CN" sz="3200" dirty="0">
                <a:latin typeface="Times New Roman"/>
                <a:cs typeface="Times New Roman"/>
              </a:rPr>
              <a:t>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 H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) × Br (</a:t>
            </a:r>
            <a:r>
              <a:rPr kumimoji="1" lang="en-US" altLang="zh-CN" sz="3200" dirty="0">
                <a:latin typeface="Times New Roman"/>
                <a:ea typeface="Wingdings"/>
                <a:cs typeface="Times New Roman"/>
                <a:sym typeface="Wingdings"/>
              </a:rPr>
              <a:t>H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 </a:t>
            </a:r>
            <a:r>
              <a:rPr kumimoji="1" lang="en-US" altLang="zh-CN" sz="3200" dirty="0" err="1" smtClean="0">
                <a:latin typeface="Times New Roman"/>
                <a:ea typeface="Wingdings"/>
                <a:cs typeface="Times New Roman"/>
                <a:sym typeface="Wingdings"/>
              </a:rPr>
              <a:t>hh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)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× 2 ×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Br (h  </a:t>
            </a:r>
            <a:r>
              <a:rPr kumimoji="1" lang="en-US" altLang="zh-CN" sz="3200" dirty="0" err="1" smtClean="0">
                <a:latin typeface="Times New Roman"/>
                <a:ea typeface="Wingdings"/>
                <a:cs typeface="Times New Roman"/>
                <a:sym typeface="Wingdings"/>
              </a:rPr>
              <a:t>γγ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 ) × Br(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h  bb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);</a:t>
            </a:r>
          </a:p>
          <a:p>
            <a:pPr marL="0" indent="0">
              <a:buNone/>
            </a:pPr>
            <a:r>
              <a:rPr kumimoji="1" lang="en-US" altLang="zh-CN" sz="3200" dirty="0" err="1">
                <a:latin typeface="Times New Roman"/>
                <a:cs typeface="Times New Roman"/>
              </a:rPr>
              <a:t>Xsec</a:t>
            </a:r>
            <a:r>
              <a:rPr kumimoji="1" lang="en-US" altLang="zh-CN" sz="3200" dirty="0">
                <a:latin typeface="Times New Roman"/>
                <a:cs typeface="Times New Roman"/>
              </a:rPr>
              <a:t> (</a:t>
            </a:r>
            <a:r>
              <a:rPr kumimoji="1" lang="en-US" altLang="zh-CN" sz="3200" dirty="0" err="1">
                <a:latin typeface="Times New Roman"/>
                <a:cs typeface="Times New Roman"/>
              </a:rPr>
              <a:t>pp</a:t>
            </a:r>
            <a:r>
              <a:rPr kumimoji="1" lang="en-US" altLang="zh-CN" sz="3200" dirty="0">
                <a:latin typeface="Times New Roman"/>
                <a:cs typeface="Times New Roman"/>
              </a:rPr>
              <a:t>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 H  </a:t>
            </a:r>
            <a:r>
              <a:rPr kumimoji="1" lang="en-US" altLang="zh-CN" sz="3200" dirty="0" err="1" smtClean="0">
                <a:latin typeface="Times New Roman"/>
                <a:ea typeface="Wingdings"/>
                <a:cs typeface="Times New Roman"/>
                <a:sym typeface="Wingdings"/>
              </a:rPr>
              <a:t>hh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kumimoji="1" lang="en-US" altLang="zh-CN" sz="32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kumimoji="1" lang="en-US" altLang="zh-CN" sz="3200" dirty="0" err="1" smtClean="0">
                <a:latin typeface="Times New Roman"/>
                <a:ea typeface="Wingdings"/>
                <a:cs typeface="Times New Roman"/>
                <a:sym typeface="Wingdings"/>
              </a:rPr>
              <a:t>bbbb</a:t>
            </a:r>
            <a:r>
              <a:rPr kumimoji="1" lang="en-US" altLang="zh-CN" sz="3200" dirty="0" smtClean="0">
                <a:latin typeface="Lucida Grande"/>
                <a:ea typeface="Lucida Grande"/>
                <a:cs typeface="Lucida Grande"/>
                <a:sym typeface="Wingdings"/>
              </a:rPr>
              <a:t>)</a:t>
            </a:r>
            <a:r>
              <a:rPr kumimoji="1" lang="en-US" altLang="zh-CN" sz="3200" dirty="0">
                <a:latin typeface="Lucida Grande"/>
                <a:ea typeface="Lucida Grande"/>
                <a:cs typeface="Lucida Grande"/>
                <a:sym typeface="Wingdings"/>
              </a:rPr>
              <a:t>=</a:t>
            </a:r>
            <a:r>
              <a:rPr kumimoji="1" lang="en-US" altLang="zh-CN" sz="3200" dirty="0" err="1">
                <a:latin typeface="Times New Roman"/>
                <a:cs typeface="Times New Roman"/>
              </a:rPr>
              <a:t>Xsec</a:t>
            </a:r>
            <a:r>
              <a:rPr kumimoji="1" lang="en-US" altLang="zh-CN" sz="3200" dirty="0">
                <a:latin typeface="Times New Roman"/>
                <a:cs typeface="Times New Roman"/>
              </a:rPr>
              <a:t> (</a:t>
            </a:r>
            <a:r>
              <a:rPr kumimoji="1" lang="en-US" altLang="zh-CN" sz="3200" dirty="0" err="1">
                <a:latin typeface="Times New Roman"/>
                <a:cs typeface="Times New Roman"/>
              </a:rPr>
              <a:t>pp</a:t>
            </a:r>
            <a:r>
              <a:rPr kumimoji="1" lang="en-US" altLang="zh-CN" sz="3200" dirty="0">
                <a:latin typeface="Times New Roman"/>
                <a:cs typeface="Times New Roman"/>
              </a:rPr>
              <a:t>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 H </a:t>
            </a:r>
            <a:r>
              <a:rPr kumimoji="1" lang="en-US" altLang="zh-CN" sz="3200" dirty="0">
                <a:latin typeface="Times New Roman"/>
                <a:ea typeface="Wingdings"/>
                <a:cs typeface="Times New Roman"/>
                <a:sym typeface="Wingdings"/>
              </a:rPr>
              <a:t>) × Br (H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 </a:t>
            </a:r>
            <a:r>
              <a:rPr kumimoji="1" lang="en-US" altLang="zh-CN" sz="3200" dirty="0" err="1" smtClean="0">
                <a:latin typeface="Times New Roman"/>
                <a:ea typeface="Wingdings"/>
                <a:cs typeface="Times New Roman"/>
                <a:sym typeface="Wingdings"/>
              </a:rPr>
              <a:t>hh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 </a:t>
            </a:r>
            <a:r>
              <a:rPr kumimoji="1" lang="en-US" altLang="zh-CN" sz="3200" dirty="0">
                <a:latin typeface="Times New Roman"/>
                <a:ea typeface="Wingdings"/>
                <a:cs typeface="Times New Roman"/>
                <a:sym typeface="Wingdings"/>
              </a:rPr>
              <a:t>) </a:t>
            </a:r>
            <a:r>
              <a:rPr kumimoji="1" lang="en-US" altLang="zh-CN" sz="3200" dirty="0">
                <a:latin typeface="Times New Roman"/>
                <a:ea typeface="Wingdings"/>
                <a:cs typeface="Times New Roman"/>
                <a:sym typeface="Wingdings"/>
              </a:rPr>
              <a:t>×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2 ×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Br (</a:t>
            </a:r>
            <a:r>
              <a:rPr kumimoji="1" lang="en-US" altLang="zh-CN" sz="3200" dirty="0">
                <a:latin typeface="Times New Roman"/>
                <a:ea typeface="Wingdings"/>
                <a:cs typeface="Times New Roman"/>
                <a:sym typeface="Wingdings"/>
              </a:rPr>
              <a:t>h 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bb) </a:t>
            </a:r>
            <a:r>
              <a:rPr kumimoji="1" lang="en-US" altLang="zh-CN" sz="3200" dirty="0">
                <a:latin typeface="Times New Roman"/>
                <a:ea typeface="Wingdings"/>
                <a:cs typeface="Times New Roman"/>
                <a:sym typeface="Wingdings"/>
              </a:rPr>
              <a:t>× 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Br(</a:t>
            </a:r>
            <a:r>
              <a:rPr kumimoji="1" lang="en-US" altLang="zh-CN" sz="3200" dirty="0" smtClean="0">
                <a:latin typeface="Times New Roman"/>
                <a:ea typeface="Wingdings"/>
                <a:cs typeface="Times New Roman"/>
                <a:sym typeface="Wingdings"/>
              </a:rPr>
              <a:t>h  bb</a:t>
            </a:r>
            <a:r>
              <a:rPr kumimoji="1" lang="en-US" altLang="zh-CN" sz="3200" dirty="0">
                <a:latin typeface="Times New Roman"/>
                <a:ea typeface="Wingdings"/>
                <a:cs typeface="Times New Roman"/>
                <a:sym typeface="Wingdings"/>
              </a:rPr>
              <a:t>);</a:t>
            </a:r>
          </a:p>
          <a:p>
            <a:pPr marL="0" indent="0">
              <a:buNone/>
            </a:pPr>
            <a:endParaRPr kumimoji="1" lang="en-US" altLang="zh-CN" sz="3200" dirty="0">
              <a:latin typeface="Times New Roman"/>
              <a:ea typeface="Wingdings"/>
              <a:cs typeface="Times New Roman"/>
              <a:sym typeface="Wingdings"/>
            </a:endParaRPr>
          </a:p>
          <a:p>
            <a:pPr marL="0" indent="0">
              <a:buNone/>
            </a:pPr>
            <a:endParaRPr kumimoji="1" lang="zh-CN" alt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2399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墨水池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墨水池.thmx</Template>
  <TotalTime>1574</TotalTime>
  <Words>273</Words>
  <Application>Microsoft Macintosh PowerPoint</Application>
  <PresentationFormat>全屏显示(4:3)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墨水池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Optimization of cuts</dc:title>
  <dc:creator>chun du</dc:creator>
  <cp:lastModifiedBy>chun du</cp:lastModifiedBy>
  <cp:revision>74</cp:revision>
  <dcterms:created xsi:type="dcterms:W3CDTF">2013-11-11T12:22:45Z</dcterms:created>
  <dcterms:modified xsi:type="dcterms:W3CDTF">2014-02-18T07:44:15Z</dcterms:modified>
</cp:coreProperties>
</file>