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9"/>
  </p:notesMasterIdLst>
  <p:sldIdLst>
    <p:sldId id="256" r:id="rId2"/>
    <p:sldId id="269" r:id="rId3"/>
    <p:sldId id="270" r:id="rId4"/>
    <p:sldId id="272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2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9992-5179-F244-B972-28F304291F15}" type="datetimeFigureOut">
              <a:rPr kumimoji="1" lang="zh-CN" altLang="en-US" smtClean="0"/>
              <a:t>2014/5/19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BC999-A761-9447-B997-E13FFBFE61C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23175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BC999-A761-9447-B997-E13FFBFE61CD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3562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2014/5/19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1124287" y="1820132"/>
            <a:ext cx="7376246" cy="4174269"/>
          </a:xfrm>
        </p:spPr>
        <p:txBody>
          <a:bodyPr>
            <a:noAutofit/>
          </a:bodyPr>
          <a:lstStyle/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2HDM  p p </a:t>
            </a:r>
            <a:r>
              <a:rPr kumimoji="1" lang="en-US" altLang="zh-CN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H</a:t>
            </a:r>
            <a:r>
              <a:rPr kumimoji="1" lang="en-US" altLang="zh-CN" sz="2800" b="1" dirty="0" smtClean="0">
                <a:sym typeface="Wingdings"/>
              </a:rPr>
              <a:t> </a:t>
            </a:r>
            <a:r>
              <a:rPr kumimoji="1" lang="en-US" altLang="zh-CN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h h </a:t>
            </a:r>
            <a:r>
              <a:rPr kumimoji="1" lang="en-US" altLang="zh-CN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w w </a:t>
            </a:r>
            <a:r>
              <a:rPr kumimoji="1" lang="en-US" altLang="zh-CN" sz="2800" b="1" dirty="0" err="1" smtClean="0">
                <a:sym typeface="Wingdings"/>
              </a:rPr>
              <a:t>γ</a:t>
            </a:r>
            <a:r>
              <a:rPr kumimoji="1" lang="en-US" altLang="zh-CN" sz="2800" b="1" dirty="0" smtClean="0">
                <a:sym typeface="Wingdings"/>
              </a:rPr>
              <a:t> </a:t>
            </a:r>
            <a:r>
              <a:rPr kumimoji="1" lang="en-US" altLang="zh-CN" sz="2800" b="1" dirty="0" err="1" smtClean="0">
                <a:sym typeface="Wingdings"/>
              </a:rPr>
              <a:t>γ</a:t>
            </a:r>
            <a:r>
              <a:rPr kumimoji="1" lang="en-US" altLang="zh-CN" sz="2800" b="1" dirty="0" smtClean="0">
                <a:sym typeface="Wingdings"/>
              </a:rPr>
              <a:t> collision study</a:t>
            </a:r>
          </a:p>
          <a:p>
            <a:pPr marL="457200" indent="-457200">
              <a:buFont typeface="Wingdings" charset="0"/>
              <a:buChar char=""/>
            </a:pPr>
            <a:endParaRPr kumimoji="1" lang="en-US" altLang="zh-CN" sz="2800" b="1" dirty="0" smtClean="0"/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MG5 + </a:t>
            </a:r>
            <a:r>
              <a:rPr kumimoji="1" lang="en-US" altLang="zh-CN" sz="2800" b="1" dirty="0" err="1" smtClean="0"/>
              <a:t>pythia</a:t>
            </a:r>
            <a:r>
              <a:rPr kumimoji="1" lang="en-US" altLang="zh-CN" sz="2800" b="1" dirty="0" smtClean="0"/>
              <a:t> + </a:t>
            </a:r>
            <a:r>
              <a:rPr kumimoji="1" lang="en-US" altLang="zh-CN" sz="2800" b="1" dirty="0" err="1" smtClean="0"/>
              <a:t>delphes</a:t>
            </a:r>
            <a:r>
              <a:rPr kumimoji="1" lang="en-US" altLang="zh-CN" sz="2800" b="1" dirty="0" smtClean="0"/>
              <a:t> 3.0.10</a:t>
            </a:r>
          </a:p>
          <a:p>
            <a:pPr marL="457200" indent="-457200">
              <a:buFont typeface="Wingdings" charset="0"/>
              <a:buChar char=""/>
            </a:pPr>
            <a:endParaRPr kumimoji="1" lang="en-US" altLang="zh-CN" sz="2800" b="1" dirty="0" smtClean="0"/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/>
              <a:t>Signal(</a:t>
            </a:r>
            <a:r>
              <a:rPr kumimoji="1" lang="en-US" altLang="zh-CN" sz="2800" b="1" dirty="0" err="1"/>
              <a:t>m_H</a:t>
            </a:r>
            <a:r>
              <a:rPr kumimoji="1" lang="en-US" altLang="zh-CN" sz="2800" b="1" dirty="0"/>
              <a:t> = 300GeV) and </a:t>
            </a:r>
            <a:r>
              <a:rPr kumimoji="1" lang="en-US" altLang="zh-CN" sz="2800" b="1" dirty="0" smtClean="0"/>
              <a:t>irreducible </a:t>
            </a:r>
            <a:r>
              <a:rPr kumimoji="1" lang="en-US" altLang="zh-CN" sz="2800" b="1" dirty="0"/>
              <a:t>background</a:t>
            </a:r>
            <a:r>
              <a:rPr kumimoji="1" lang="en-US" altLang="zh-CN" sz="2800" b="1" dirty="0" smtClean="0"/>
              <a:t>.</a:t>
            </a:r>
            <a:endParaRPr kumimoji="1" lang="zh-CN" altLang="en-US" sz="2800" b="1" dirty="0"/>
          </a:p>
        </p:txBody>
      </p:sp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714900" y="546985"/>
            <a:ext cx="6293224" cy="1400949"/>
          </a:xfrm>
        </p:spPr>
        <p:txBody>
          <a:bodyPr/>
          <a:lstStyle/>
          <a:p>
            <a:pPr lvl="1"/>
            <a:r>
              <a:rPr kumimoji="1" lang="en-US" altLang="zh-CN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F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ast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-simulation 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project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4010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>
            <a:spLocks/>
          </p:cNvSpPr>
          <p:nvPr/>
        </p:nvSpPr>
        <p:spPr>
          <a:xfrm>
            <a:off x="342364" y="0"/>
            <a:ext cx="9106436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PT of </a:t>
            </a:r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subleading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photon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图片 1" descr="PTa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16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75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>
            <a:spLocks/>
          </p:cNvSpPr>
          <p:nvPr/>
        </p:nvSpPr>
        <p:spPr>
          <a:xfrm>
            <a:off x="884233" y="0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PT of leading </a:t>
            </a:r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qjet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图片 1" descr="PTq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3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73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>
            <a:spLocks/>
          </p:cNvSpPr>
          <p:nvPr/>
        </p:nvSpPr>
        <p:spPr>
          <a:xfrm>
            <a:off x="884233" y="0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PT of </a:t>
            </a:r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subleading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qjet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图片 1" descr="PTq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99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196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>
            <a:spLocks/>
          </p:cNvSpPr>
          <p:nvPr/>
        </p:nvSpPr>
        <p:spPr>
          <a:xfrm>
            <a:off x="1392233" y="16934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PT of lepton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图片 1" descr="PT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66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19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>
            <a:spLocks/>
          </p:cNvSpPr>
          <p:nvPr/>
        </p:nvSpPr>
        <p:spPr>
          <a:xfrm>
            <a:off x="2154232" y="27958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ΔR_γγ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图片 1" descr="deltaRa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671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>
            <a:spLocks/>
          </p:cNvSpPr>
          <p:nvPr/>
        </p:nvSpPr>
        <p:spPr>
          <a:xfrm>
            <a:off x="2154232" y="27958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ΔR_qq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图片 1" descr="deltaR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17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57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1934098" y="0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ΔΦ_γγ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" name="图片 4" descr="deltaPhia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733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675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1934098" y="0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ΔΦ_qq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" name="图片 4" descr="deltaPhi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66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714900" y="546985"/>
            <a:ext cx="6293224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Semi-</a:t>
            </a:r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leptonic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decay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>
          <a:xfrm>
            <a:off x="1124287" y="1820132"/>
            <a:ext cx="7376246" cy="41742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Semi-</a:t>
            </a:r>
            <a:r>
              <a:rPr kumimoji="1" lang="en-US" altLang="zh-CN" sz="2800" b="1" dirty="0" err="1" smtClean="0"/>
              <a:t>leptonic</a:t>
            </a:r>
            <a:r>
              <a:rPr kumimoji="1" lang="en-US" altLang="zh-CN" sz="2800" b="1" dirty="0" smtClean="0"/>
              <a:t> decay w w </a:t>
            </a:r>
            <a:r>
              <a:rPr kumimoji="1" lang="en-US" altLang="zh-CN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 smtClean="0">
                <a:sym typeface="Wingdings"/>
              </a:rPr>
              <a:t> l v j j </a:t>
            </a:r>
          </a:p>
          <a:p>
            <a:pPr marL="457200" indent="-457200">
              <a:buFont typeface="Wingdings" charset="0"/>
              <a:buChar char=""/>
            </a:pP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/>
              <a:t>Signal: p p </a:t>
            </a:r>
            <a:r>
              <a:rPr kumimoji="1" lang="en-US" altLang="zh-CN" sz="28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H, (H </a:t>
            </a:r>
            <a:r>
              <a:rPr kumimoji="1" lang="en-US" altLang="zh-CN" sz="28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h h, h </a:t>
            </a:r>
            <a:r>
              <a:rPr kumimoji="1" lang="en-US" altLang="zh-CN" sz="28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err="1">
                <a:sym typeface="Wingdings"/>
              </a:rPr>
              <a:t>γ</a:t>
            </a: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err="1">
                <a:sym typeface="Wingdings"/>
              </a:rPr>
              <a:t>γ</a:t>
            </a:r>
            <a:r>
              <a:rPr kumimoji="1" lang="en-US" altLang="zh-CN" sz="2800" b="1" dirty="0">
                <a:sym typeface="Wingdings"/>
              </a:rPr>
              <a:t>, </a:t>
            </a:r>
            <a:r>
              <a:rPr kumimoji="1" lang="en-US" altLang="zh-CN" sz="2800" b="1" dirty="0" smtClean="0">
                <a:sym typeface="Wingdings"/>
              </a:rPr>
              <a:t>h </a:t>
            </a:r>
            <a:r>
              <a:rPr kumimoji="1" lang="en-US" altLang="zh-CN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 smtClean="0">
                <a:sym typeface="Wingdings"/>
              </a:rPr>
              <a:t> </a:t>
            </a:r>
            <a:r>
              <a:rPr kumimoji="1" lang="en-US" altLang="zh-CN" sz="2800" b="1" dirty="0">
                <a:sym typeface="Wingdings"/>
              </a:rPr>
              <a:t>w w </a:t>
            </a:r>
            <a:r>
              <a:rPr kumimoji="1" lang="en-US" altLang="zh-CN" sz="28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l v q q).</a:t>
            </a:r>
          </a:p>
          <a:p>
            <a:pPr marL="0" indent="0">
              <a:buNone/>
            </a:pPr>
            <a:r>
              <a:rPr kumimoji="1" lang="en-US" altLang="zh-CN" sz="2800" b="1" dirty="0" smtClean="0">
                <a:sym typeface="Wingdings"/>
              </a:rPr>
              <a:t>    add </a:t>
            </a:r>
            <a:r>
              <a:rPr kumimoji="1" lang="en-US" altLang="zh-CN" sz="2800" b="1" dirty="0">
                <a:sym typeface="Wingdings"/>
              </a:rPr>
              <a:t>process: </a:t>
            </a:r>
            <a:r>
              <a:rPr kumimoji="1" lang="en-US" altLang="zh-CN" sz="2800" b="1" dirty="0"/>
              <a:t>p p </a:t>
            </a:r>
            <a:r>
              <a:rPr kumimoji="1" lang="en-US" altLang="zh-CN" sz="28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H j, (H </a:t>
            </a:r>
            <a:r>
              <a:rPr kumimoji="1" lang="en-US" altLang="zh-CN" sz="28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h h, h </a:t>
            </a:r>
            <a:r>
              <a:rPr kumimoji="1" lang="en-US" altLang="zh-CN" sz="28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           </a:t>
            </a:r>
            <a:r>
              <a:rPr kumimoji="1" lang="en-US" altLang="zh-CN" sz="2800" b="1" dirty="0" err="1" smtClean="0">
                <a:sym typeface="Wingdings"/>
              </a:rPr>
              <a:t>γ</a:t>
            </a:r>
            <a:r>
              <a:rPr kumimoji="1" lang="en-US" altLang="zh-CN" sz="2800" b="1" dirty="0" smtClean="0">
                <a:sym typeface="Wingdings"/>
              </a:rPr>
              <a:t> </a:t>
            </a:r>
            <a:r>
              <a:rPr kumimoji="1" lang="en-US" altLang="zh-CN" sz="2800" b="1" dirty="0" err="1">
                <a:sym typeface="Wingdings"/>
              </a:rPr>
              <a:t>γ</a:t>
            </a:r>
            <a:r>
              <a:rPr kumimoji="1" lang="en-US" altLang="zh-CN" sz="2800" b="1" dirty="0">
                <a:sym typeface="Wingdings"/>
              </a:rPr>
              <a:t>, h </a:t>
            </a:r>
            <a:r>
              <a:rPr kumimoji="1" lang="en-US" altLang="zh-CN" sz="28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w w </a:t>
            </a:r>
            <a:r>
              <a:rPr kumimoji="1" lang="en-US" altLang="zh-CN" sz="28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l v q q).</a:t>
            </a:r>
          </a:p>
          <a:p>
            <a:pPr marL="0" indent="0">
              <a:buNone/>
            </a:pPr>
            <a:r>
              <a:rPr kumimoji="1" lang="en-US" altLang="zh-CN" sz="2800" b="1" dirty="0">
                <a:sym typeface="Wingdings"/>
              </a:rPr>
              <a:t>where l = </a:t>
            </a:r>
            <a:r>
              <a:rPr kumimoji="1" lang="en-US" altLang="zh-CN" sz="2800" b="1" dirty="0" smtClean="0">
                <a:sym typeface="Wingdings"/>
              </a:rPr>
              <a:t>e, μ, </a:t>
            </a:r>
            <a:r>
              <a:rPr kumimoji="1" lang="en-US" altLang="zh-CN" sz="2800" b="1" dirty="0" err="1" smtClean="0">
                <a:sym typeface="Wingdings"/>
              </a:rPr>
              <a:t>τ</a:t>
            </a:r>
            <a:r>
              <a:rPr kumimoji="1" lang="en-US" altLang="zh-CN" sz="2800" b="1" dirty="0" smtClean="0">
                <a:sym typeface="Wingdings"/>
              </a:rPr>
              <a:t>;  v </a:t>
            </a:r>
            <a:r>
              <a:rPr kumimoji="1" lang="en-US" altLang="zh-CN" sz="2800" b="1" dirty="0">
                <a:sym typeface="Wingdings"/>
              </a:rPr>
              <a:t>= </a:t>
            </a:r>
            <a:r>
              <a:rPr kumimoji="1" lang="en-US" altLang="zh-CN" sz="2800" b="1" dirty="0" err="1" smtClean="0">
                <a:sym typeface="Wingdings"/>
              </a:rPr>
              <a:t>v_e</a:t>
            </a:r>
            <a:r>
              <a:rPr kumimoji="1" lang="en-US" altLang="zh-CN" sz="2800" b="1" dirty="0" smtClean="0">
                <a:sym typeface="Wingdings"/>
              </a:rPr>
              <a:t>,  </a:t>
            </a:r>
            <a:r>
              <a:rPr kumimoji="1" lang="en-US" altLang="zh-CN" sz="2800" b="1" dirty="0" err="1" smtClean="0">
                <a:sym typeface="Wingdings"/>
              </a:rPr>
              <a:t>v_μ</a:t>
            </a:r>
            <a:r>
              <a:rPr kumimoji="1" lang="en-US" altLang="zh-CN" sz="2800" b="1" dirty="0" smtClean="0">
                <a:sym typeface="Wingdings"/>
              </a:rPr>
              <a:t>,  </a:t>
            </a:r>
            <a:r>
              <a:rPr kumimoji="1" lang="en-US" altLang="zh-CN" sz="2800" b="1" dirty="0" err="1">
                <a:sym typeface="Wingdings"/>
              </a:rPr>
              <a:t>v_τ</a:t>
            </a:r>
            <a:r>
              <a:rPr kumimoji="1" lang="en-US" altLang="zh-CN" sz="2800" b="1" dirty="0" smtClean="0">
                <a:sym typeface="Wingdings"/>
              </a:rPr>
              <a:t>.</a:t>
            </a:r>
          </a:p>
          <a:p>
            <a:pPr marL="0" indent="0">
              <a:buNone/>
            </a:pPr>
            <a:endParaRPr kumimoji="1" lang="en-US" altLang="zh-CN" sz="1800" b="1" dirty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Background:  p </a:t>
            </a:r>
            <a:r>
              <a:rPr kumimoji="1" lang="en-US" altLang="zh-CN" sz="2800" b="1" dirty="0"/>
              <a:t>p </a:t>
            </a:r>
            <a:r>
              <a:rPr kumimoji="1" lang="en-US" altLang="zh-CN" sz="28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err="1" smtClean="0">
                <a:sym typeface="Wingdings"/>
              </a:rPr>
              <a:t>γ</a:t>
            </a:r>
            <a:r>
              <a:rPr kumimoji="1" lang="en-US" altLang="zh-CN" sz="2800" b="1" dirty="0" smtClean="0">
                <a:sym typeface="Wingdings"/>
              </a:rPr>
              <a:t> </a:t>
            </a:r>
            <a:r>
              <a:rPr kumimoji="1" lang="en-US" altLang="zh-CN" sz="2800" b="1" dirty="0" err="1" smtClean="0">
                <a:sym typeface="Wingdings"/>
              </a:rPr>
              <a:t>γ</a:t>
            </a:r>
            <a:r>
              <a:rPr kumimoji="1" lang="en-US" altLang="zh-CN" sz="2800" b="1" dirty="0" smtClean="0">
                <a:sym typeface="Wingdings"/>
              </a:rPr>
              <a:t> q q l v.</a:t>
            </a:r>
            <a:endParaRPr kumimoji="1" lang="en-US" altLang="zh-CN" sz="2800" b="1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948472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714899" y="546985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Event selection</a:t>
            </a:r>
            <a:r>
              <a:rPr kumimoji="1" lang="zh-CN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－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overlap remove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>
          <a:xfrm>
            <a:off x="1124287" y="1820132"/>
            <a:ext cx="7376246" cy="41742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Electrons with ΔR(</a:t>
            </a:r>
            <a:r>
              <a:rPr kumimoji="1" lang="en-US" altLang="zh-CN" sz="2800" b="1" dirty="0" err="1" smtClean="0"/>
              <a:t>e,γ</a:t>
            </a:r>
            <a:r>
              <a:rPr kumimoji="1" lang="en-US" altLang="zh-CN" sz="2800" b="1" dirty="0" smtClean="0"/>
              <a:t>) &lt; 0.4 are removed;</a:t>
            </a:r>
            <a:endParaRPr kumimoji="1" lang="en-US" altLang="zh-CN" sz="2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Jets with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jet,e</a:t>
            </a:r>
            <a:r>
              <a:rPr kumimoji="1" lang="en-US" altLang="zh-CN" sz="2800" b="1" dirty="0" smtClean="0"/>
              <a:t>) </a:t>
            </a:r>
            <a:r>
              <a:rPr kumimoji="1" lang="en-US" altLang="zh-CN" sz="2800" b="1" dirty="0"/>
              <a:t>&lt; </a:t>
            </a:r>
            <a:r>
              <a:rPr kumimoji="1" lang="en-US" altLang="zh-CN" sz="2800" b="1" dirty="0" smtClean="0"/>
              <a:t>0.2 or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jet,</a:t>
            </a:r>
            <a:r>
              <a:rPr kumimoji="1" lang="en-US" altLang="zh-CN" sz="2800" b="1" dirty="0" err="1"/>
              <a:t>γ</a:t>
            </a:r>
            <a:r>
              <a:rPr kumimoji="1" lang="en-US" altLang="zh-CN" sz="2800" b="1" dirty="0"/>
              <a:t>) &lt; </a:t>
            </a:r>
            <a:r>
              <a:rPr kumimoji="1" lang="en-US" altLang="zh-CN" sz="2800" b="1" dirty="0" smtClean="0"/>
              <a:t>0.4 are removed;</a:t>
            </a:r>
          </a:p>
          <a:p>
            <a:pPr marL="0" indent="0">
              <a:buNone/>
            </a:pP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   </a:t>
            </a:r>
            <a:r>
              <a:rPr kumimoji="1" lang="en-US" altLang="zh-CN" sz="2800" b="1" dirty="0"/>
              <a:t>(</a:t>
            </a:r>
            <a:r>
              <a:rPr kumimoji="1" lang="en-US" altLang="zh-CN" sz="2800" b="1" dirty="0" err="1" smtClean="0"/>
              <a:t>BTag</a:t>
            </a:r>
            <a:r>
              <a:rPr kumimoji="1" lang="en-US" altLang="zh-CN" sz="2800" b="1" dirty="0" smtClean="0"/>
              <a:t> = 0 </a:t>
            </a:r>
            <a:r>
              <a:rPr kumimoji="1" lang="en-US" altLang="zh-CN" sz="2800" b="1" dirty="0"/>
              <a:t>and </a:t>
            </a:r>
            <a:r>
              <a:rPr kumimoji="1" lang="en-US" altLang="zh-CN" sz="2800" b="1" dirty="0" err="1" smtClean="0"/>
              <a:t>TauTag</a:t>
            </a:r>
            <a:r>
              <a:rPr kumimoji="1" lang="en-US" altLang="zh-CN" sz="2800" b="1" dirty="0" smtClean="0"/>
              <a:t> = 0)</a:t>
            </a:r>
            <a:endParaRPr kumimoji="1" lang="en-US" altLang="zh-CN" sz="2800" b="1" dirty="0">
              <a:sym typeface="Wingdings"/>
            </a:endParaRPr>
          </a:p>
          <a:p>
            <a:pPr marL="0" indent="0">
              <a:buNone/>
            </a:pPr>
            <a:r>
              <a:rPr kumimoji="1" lang="en-US" altLang="zh-CN" sz="1800" b="1" dirty="0" smtClean="0">
                <a:sym typeface="Wingdings"/>
              </a:rPr>
              <a:t>   </a:t>
            </a:r>
            <a:endParaRPr kumimoji="1" lang="en-US" altLang="zh-CN" sz="1800" b="1" dirty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err="1" smtClean="0"/>
              <a:t>Muons</a:t>
            </a:r>
            <a:r>
              <a:rPr kumimoji="1" lang="en-US" altLang="zh-CN" sz="2800" b="1" dirty="0" smtClean="0"/>
              <a:t> with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μ,jet</a:t>
            </a:r>
            <a:r>
              <a:rPr kumimoji="1" lang="en-US" altLang="zh-CN" sz="2800" b="1" dirty="0" smtClean="0"/>
              <a:t>) </a:t>
            </a:r>
            <a:r>
              <a:rPr kumimoji="1" lang="en-US" altLang="zh-CN" sz="2800" b="1" dirty="0"/>
              <a:t>&lt; </a:t>
            </a:r>
            <a:r>
              <a:rPr kumimoji="1" lang="en-US" altLang="zh-CN" sz="2800" b="1" dirty="0" smtClean="0"/>
              <a:t>0.4 </a:t>
            </a:r>
            <a:r>
              <a:rPr kumimoji="1" lang="en-US" altLang="zh-CN" sz="2800" b="1" dirty="0"/>
              <a:t>or 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μ,</a:t>
            </a:r>
            <a:r>
              <a:rPr kumimoji="1" lang="en-US" altLang="zh-CN" sz="2800" b="1" dirty="0" err="1"/>
              <a:t>γ</a:t>
            </a:r>
            <a:r>
              <a:rPr kumimoji="1" lang="en-US" altLang="zh-CN" sz="2800" b="1" dirty="0"/>
              <a:t>) &lt; </a:t>
            </a:r>
            <a:r>
              <a:rPr kumimoji="1" lang="en-US" altLang="zh-CN" sz="2800" b="1" dirty="0" smtClean="0"/>
              <a:t>0.4 </a:t>
            </a:r>
            <a:r>
              <a:rPr kumimoji="1" lang="en-US" altLang="zh-CN" sz="2800" b="1" dirty="0"/>
              <a:t>are removed</a:t>
            </a:r>
            <a:r>
              <a:rPr kumimoji="1" lang="en-US" altLang="zh-CN" sz="2800" b="1" dirty="0" smtClean="0"/>
              <a:t>.</a:t>
            </a:r>
            <a:endParaRPr kumimoji="1" lang="en-US" altLang="zh-CN" sz="2800" b="1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903966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714899" y="546985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Event selection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>
          <a:xfrm>
            <a:off x="1124287" y="1820132"/>
            <a:ext cx="7376246" cy="41742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Number of </a:t>
            </a:r>
            <a:r>
              <a:rPr kumimoji="1" lang="en-US" altLang="zh-CN" sz="2800" b="1" dirty="0" err="1" smtClean="0"/>
              <a:t>qjet</a:t>
            </a:r>
            <a:r>
              <a:rPr kumimoji="1" lang="en-US" altLang="zh-CN" sz="2800" b="1" dirty="0" smtClean="0"/>
              <a:t> &gt;= 2;</a:t>
            </a:r>
          </a:p>
          <a:p>
            <a:pPr marL="0" indent="0">
              <a:buNone/>
            </a:pPr>
            <a:r>
              <a:rPr kumimoji="1" lang="en-US" altLang="zh-CN" sz="2800" b="1" dirty="0" smtClean="0">
                <a:sym typeface="Wingdings"/>
              </a:rPr>
              <a:t>           </a:t>
            </a:r>
            <a:r>
              <a:rPr kumimoji="1" lang="en-US" altLang="zh-CN" sz="2800" b="1" dirty="0" err="1" smtClean="0">
                <a:sym typeface="Wingdings"/>
              </a:rPr>
              <a:t>m_qq</a:t>
            </a:r>
            <a:r>
              <a:rPr kumimoji="1" lang="en-US" altLang="zh-CN" sz="2800" b="1" dirty="0" smtClean="0">
                <a:sym typeface="Wingdings"/>
              </a:rPr>
              <a:t> of </a:t>
            </a:r>
            <a:r>
              <a:rPr kumimoji="1" lang="en-US" altLang="zh-CN" sz="2800" b="1" dirty="0" err="1" smtClean="0">
                <a:sym typeface="Wingdings"/>
              </a:rPr>
              <a:t>qjet</a:t>
            </a:r>
            <a:r>
              <a:rPr kumimoji="1" lang="en-US" altLang="zh-CN" sz="2800" b="1" dirty="0" smtClean="0">
                <a:sym typeface="Wingdings"/>
              </a:rPr>
              <a:t> pair closest to </a:t>
            </a:r>
            <a:r>
              <a:rPr kumimoji="1" lang="en-US" altLang="zh-CN" sz="2800" b="1" dirty="0" err="1" smtClean="0">
                <a:sym typeface="Wingdings"/>
              </a:rPr>
              <a:t>m_w</a:t>
            </a:r>
            <a:endParaRPr kumimoji="1" lang="en-US" altLang="zh-CN" sz="2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Number of photon &gt;= 2;</a:t>
            </a:r>
          </a:p>
          <a:p>
            <a:pPr marL="0" indent="0">
              <a:buNone/>
            </a:pP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          </a:t>
            </a:r>
            <a:r>
              <a:rPr kumimoji="1" lang="en-US" altLang="zh-CN" sz="2800" b="1" dirty="0" err="1" smtClean="0">
                <a:sym typeface="Wingdings"/>
              </a:rPr>
              <a:t>m_γγ</a:t>
            </a:r>
            <a:r>
              <a:rPr kumimoji="1" lang="en-US" altLang="zh-CN" sz="2800" b="1" dirty="0" smtClean="0">
                <a:sym typeface="Wingdings"/>
              </a:rPr>
              <a:t> of photon pair closest to </a:t>
            </a:r>
            <a:r>
              <a:rPr kumimoji="1" lang="en-US" altLang="zh-CN" sz="2800" b="1" dirty="0" err="1" smtClean="0">
                <a:sym typeface="Wingdings"/>
              </a:rPr>
              <a:t>m_h</a:t>
            </a:r>
            <a:endParaRPr kumimoji="1" lang="en-US" altLang="zh-CN" sz="2800" b="1" dirty="0">
              <a:sym typeface="Wingdings"/>
            </a:endParaRPr>
          </a:p>
          <a:p>
            <a:pPr marL="0" indent="0">
              <a:buNone/>
            </a:pPr>
            <a:endParaRPr kumimoji="1" lang="en-US" altLang="zh-CN" sz="1800" b="1" dirty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Number of electron or </a:t>
            </a:r>
            <a:r>
              <a:rPr kumimoji="1" lang="en-US" altLang="zh-CN" sz="2800" b="1" dirty="0" err="1" smtClean="0"/>
              <a:t>muon</a:t>
            </a:r>
            <a:r>
              <a:rPr kumimoji="1" lang="en-US" altLang="zh-CN" sz="2800" b="1" dirty="0" smtClean="0"/>
              <a:t> =1.</a:t>
            </a:r>
            <a:endParaRPr kumimoji="1" lang="en-US" altLang="zh-CN" sz="2800" b="1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57870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714899" y="22052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Basic cuts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>
          <a:xfrm>
            <a:off x="1124287" y="711200"/>
            <a:ext cx="7376246" cy="1270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400" b="1" dirty="0" smtClean="0"/>
              <a:t>|</a:t>
            </a:r>
            <a:r>
              <a:rPr kumimoji="1" lang="en-US" altLang="zh-CN" sz="2400" b="1" dirty="0" err="1" smtClean="0"/>
              <a:t>η_γ</a:t>
            </a:r>
            <a:r>
              <a:rPr kumimoji="1" lang="en-US" altLang="zh-CN" sz="2400" b="1" dirty="0" smtClean="0"/>
              <a:t>, q, l| &lt; 2.5;</a:t>
            </a:r>
            <a:endParaRPr kumimoji="1" lang="en-US" altLang="zh-CN" sz="24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endParaRPr kumimoji="1" lang="en-US" altLang="zh-CN" sz="10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lang="en-US" altLang="zh-CN" sz="2400" b="1" dirty="0" err="1"/>
              <a:t>PT_γ</a:t>
            </a:r>
            <a:r>
              <a:rPr lang="en-US" altLang="zh-CN" sz="2400" b="1" dirty="0"/>
              <a:t>, q </a:t>
            </a:r>
            <a:r>
              <a:rPr lang="en-US" altLang="zh-CN" sz="2400" b="1" dirty="0" smtClean="0"/>
              <a:t>&gt; </a:t>
            </a:r>
            <a:r>
              <a:rPr lang="en-US" altLang="zh-CN" sz="2400" b="1" dirty="0"/>
              <a:t>25 </a:t>
            </a:r>
            <a:r>
              <a:rPr lang="en-US" altLang="zh-CN" sz="2400" b="1" dirty="0" err="1"/>
              <a:t>GeV</a:t>
            </a:r>
            <a:r>
              <a:rPr lang="en-US" altLang="zh-CN" sz="2400" b="1" smtClean="0"/>
              <a:t>,    </a:t>
            </a:r>
            <a:r>
              <a:rPr lang="en-US" altLang="zh-CN" sz="2400" b="1" dirty="0" err="1"/>
              <a:t>PT_l</a:t>
            </a:r>
            <a:r>
              <a:rPr lang="en-US" altLang="zh-CN" sz="2400" b="1" dirty="0"/>
              <a:t> </a:t>
            </a:r>
            <a:r>
              <a:rPr lang="en-US" altLang="zh-CN" sz="2400" b="1" dirty="0" smtClean="0"/>
              <a:t>&gt; 15 </a:t>
            </a:r>
            <a:r>
              <a:rPr lang="en-US" altLang="zh-CN" sz="2400" b="1" dirty="0" err="1" smtClean="0"/>
              <a:t>GeV</a:t>
            </a:r>
            <a:r>
              <a:rPr kumimoji="1" lang="en-US" altLang="zh-CN" sz="2400" b="1" dirty="0" smtClean="0"/>
              <a:t>.</a:t>
            </a:r>
            <a:endParaRPr kumimoji="1" lang="en-US" altLang="zh-CN" sz="2400" b="1" dirty="0">
              <a:sym typeface="Wingdings"/>
            </a:endParaRPr>
          </a:p>
        </p:txBody>
      </p:sp>
      <p:sp>
        <p:nvSpPr>
          <p:cNvPr id="6" name="标题 2"/>
          <p:cNvSpPr txBox="1">
            <a:spLocks/>
          </p:cNvSpPr>
          <p:nvPr/>
        </p:nvSpPr>
        <p:spPr>
          <a:xfrm>
            <a:off x="714899" y="2059959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Generate events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副标题 1"/>
          <p:cNvSpPr txBox="1">
            <a:spLocks/>
          </p:cNvSpPr>
          <p:nvPr/>
        </p:nvSpPr>
        <p:spPr>
          <a:xfrm>
            <a:off x="1124287" y="2788502"/>
            <a:ext cx="7376246" cy="122667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400" b="1" dirty="0" smtClean="0"/>
              <a:t>Signal: 270070;</a:t>
            </a:r>
            <a:endParaRPr kumimoji="1" lang="en-US" altLang="zh-CN" sz="24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endParaRPr kumimoji="1" lang="en-US" altLang="zh-CN" sz="10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lang="en-US" altLang="zh-CN" sz="2400" b="1" dirty="0" smtClean="0"/>
              <a:t>Background: 1000000.</a:t>
            </a:r>
            <a:endParaRPr kumimoji="1" lang="en-US" altLang="zh-CN" sz="2400" b="1" dirty="0">
              <a:sym typeface="Wingdings"/>
            </a:endParaRPr>
          </a:p>
        </p:txBody>
      </p:sp>
      <p:sp>
        <p:nvSpPr>
          <p:cNvPr id="9" name="标题 2"/>
          <p:cNvSpPr txBox="1">
            <a:spLocks/>
          </p:cNvSpPr>
          <p:nvPr/>
        </p:nvSpPr>
        <p:spPr>
          <a:xfrm>
            <a:off x="714899" y="4065979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After selection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副标题 1"/>
          <p:cNvSpPr txBox="1">
            <a:spLocks/>
          </p:cNvSpPr>
          <p:nvPr/>
        </p:nvSpPr>
        <p:spPr>
          <a:xfrm>
            <a:off x="1124287" y="4890594"/>
            <a:ext cx="7376246" cy="122667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400" b="1" dirty="0" smtClean="0"/>
              <a:t>Signal: 18134;</a:t>
            </a:r>
            <a:endParaRPr kumimoji="1" lang="en-US" altLang="zh-CN" sz="24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endParaRPr kumimoji="1" lang="en-US" altLang="zh-CN" sz="10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lang="en-US" altLang="zh-CN" sz="2400" b="1" dirty="0" smtClean="0"/>
              <a:t>Background: 16194.</a:t>
            </a:r>
            <a:endParaRPr kumimoji="1" lang="en-US" altLang="zh-CN" sz="2400" b="1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17342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>
            <a:spLocks/>
          </p:cNvSpPr>
          <p:nvPr/>
        </p:nvSpPr>
        <p:spPr>
          <a:xfrm>
            <a:off x="714899" y="22052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m_γγ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" name="图片 3" descr="ma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65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6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>
            <a:spLocks/>
          </p:cNvSpPr>
          <p:nvPr/>
        </p:nvSpPr>
        <p:spPr>
          <a:xfrm>
            <a:off x="714899" y="22052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m</a:t>
            </a:r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_qq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图片 1" descr="m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17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2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>
            <a:spLocks/>
          </p:cNvSpPr>
          <p:nvPr/>
        </p:nvSpPr>
        <p:spPr>
          <a:xfrm>
            <a:off x="714899" y="22052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MissingET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图片 1" descr="ME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84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79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>
            <a:spLocks/>
          </p:cNvSpPr>
          <p:nvPr/>
        </p:nvSpPr>
        <p:spPr>
          <a:xfrm>
            <a:off x="342364" y="0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PT of leading photon distribution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图片 1" descr="PTa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18" y="100330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30985"/>
      </p:ext>
    </p:extLst>
  </p:cSld>
  <p:clrMapOvr>
    <a:masterClrMapping/>
  </p:clrMapOvr>
</p:sld>
</file>

<file path=ppt/theme/theme1.xml><?xml version="1.0" encoding="utf-8"?>
<a:theme xmlns:a="http://schemas.openxmlformats.org/drawingml/2006/main" name="气流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气流.thmx</Template>
  <TotalTime>891</TotalTime>
  <Words>336</Words>
  <Application>Microsoft Macintosh PowerPoint</Application>
  <PresentationFormat>全屏显示(4:3)</PresentationFormat>
  <Paragraphs>54</Paragraphs>
  <Slides>17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气流</vt:lpstr>
      <vt:lpstr>Fast-simulation project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 Mass Fast Simulation</dc:title>
  <dc:creator>chun du</dc:creator>
  <cp:lastModifiedBy>chun du</cp:lastModifiedBy>
  <cp:revision>47</cp:revision>
  <dcterms:created xsi:type="dcterms:W3CDTF">2013-08-27T07:10:04Z</dcterms:created>
  <dcterms:modified xsi:type="dcterms:W3CDTF">2014-05-19T14:55:40Z</dcterms:modified>
</cp:coreProperties>
</file>