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0"/>
  </p:notesMasterIdLst>
  <p:handoutMasterIdLst>
    <p:handoutMasterId r:id="rId11"/>
  </p:handoutMasterIdLst>
  <p:sldIdLst>
    <p:sldId id="262" r:id="rId2"/>
    <p:sldId id="261" r:id="rId3"/>
    <p:sldId id="264" r:id="rId4"/>
    <p:sldId id="265" r:id="rId5"/>
    <p:sldId id="266" r:id="rId6"/>
    <p:sldId id="267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248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A705C-6681-8D4F-8157-A12033309F6C}" type="datetimeFigureOut">
              <a:rPr kumimoji="1" lang="zh-CN" altLang="en-US" smtClean="0"/>
              <a:t>2014/7/15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DD223-4923-2243-B5D0-A85256EA06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937284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A51C6-6B8E-C545-AA03-19BE648EE969}" type="datetimeFigureOut">
              <a:rPr kumimoji="1" lang="zh-CN" altLang="en-US" smtClean="0"/>
              <a:t>2014/7/15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F401A-88EC-D343-964E-1C00FC7C91C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82973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0175-AAB3-8348-AB4F-5CD965D4AEC4}" type="datetime4">
              <a:rPr lang="zh-CN" altLang="x-none" smtClean="0"/>
              <a:t>2014年7月15日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B6B9-734D-5F4B-8CF4-4B0E3777271D}" type="datetime4">
              <a:rPr lang="zh-CN" altLang="x-none" smtClean="0"/>
              <a:t>2014年7月15日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031B-A578-094E-A941-60849C5EB646}" type="datetime4">
              <a:rPr lang="zh-CN" altLang="x-none" smtClean="0"/>
              <a:t>2014年7月15日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D3A5-66EB-5B48-AB4C-1887C0D1BA23}" type="datetime4">
              <a:rPr lang="zh-CN" altLang="x-none" smtClean="0"/>
              <a:t>2014年7月15日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B3EC-664F-B34B-9654-2F0FC1819406}" type="datetime4">
              <a:rPr lang="zh-CN" altLang="x-none" smtClean="0"/>
              <a:t>2014年7月15日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CF18-08C9-7B4B-B7FA-983714F21773}" type="datetime4">
              <a:rPr lang="zh-CN" altLang="x-none" smtClean="0"/>
              <a:t>2014年7月15日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27565-86CC-E44F-9FBF-EFBBC91C7710}" type="datetime4">
              <a:rPr lang="zh-CN" altLang="x-none" smtClean="0"/>
              <a:t>2014年7月15日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099C0-5951-F548-B048-2A3C235D2540}" type="datetime4">
              <a:rPr lang="zh-CN" altLang="x-none" smtClean="0"/>
              <a:t>2014年7月15日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DB9D-35A5-AF42-8640-D69B7642D059}" type="datetime4">
              <a:rPr lang="zh-CN" altLang="x-none" smtClean="0"/>
              <a:t>2014年7月15日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C847-AE96-054D-938E-C1289B856DAE}" type="datetime4">
              <a:rPr lang="zh-CN" altLang="x-none" smtClean="0"/>
              <a:t>2014年7月15日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61C1-B88B-3544-83A1-C0CA385925BE}" type="datetime4">
              <a:rPr lang="zh-CN" altLang="x-none" smtClean="0"/>
              <a:t>2014年7月15日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4FDEF8C-C6E6-694B-AFDF-9547EE3E6919}" type="datetime4">
              <a:rPr lang="zh-CN" altLang="x-none" smtClean="0"/>
              <a:t>2014年7月15日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Relationship Id="rId3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Relationship Id="rId3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0947" y="1479015"/>
            <a:ext cx="9144000" cy="754534"/>
          </a:xfrm>
        </p:spPr>
        <p:txBody>
          <a:bodyPr>
            <a:normAutofit fontScale="92500"/>
          </a:bodyPr>
          <a:lstStyle/>
          <a:p>
            <a:r>
              <a:rPr kumimoji="1" lang="en-US" altLang="zh-CN" sz="3600" dirty="0"/>
              <a:t>p</a:t>
            </a:r>
            <a:r>
              <a:rPr kumimoji="1" lang="en-US" altLang="zh-CN" sz="3600" dirty="0" smtClean="0"/>
              <a:t> p &gt; H, H &gt; h h, h &gt; w+ w- &gt; q q l v, h &gt; a a</a:t>
            </a:r>
            <a:endParaRPr kumimoji="1" lang="zh-CN" altLang="en-US" sz="36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2596962" y="392403"/>
            <a:ext cx="4013683" cy="734430"/>
          </a:xfrm>
        </p:spPr>
        <p:txBody>
          <a:bodyPr/>
          <a:lstStyle/>
          <a:p>
            <a:r>
              <a:rPr kumimoji="1" lang="en-US" altLang="zh-CN" dirty="0" err="1" smtClean="0"/>
              <a:t>Dephes</a:t>
            </a:r>
            <a:r>
              <a:rPr kumimoji="1" lang="en-US" altLang="zh-CN" dirty="0" smtClean="0"/>
              <a:t> Level</a:t>
            </a:r>
            <a:endParaRPr kumimoji="1" lang="zh-CN" altLang="en-US" dirty="0"/>
          </a:p>
        </p:txBody>
      </p:sp>
      <p:pic>
        <p:nvPicPr>
          <p:cNvPr id="8" name="图片 7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401750"/>
            <a:ext cx="4639818" cy="3225779"/>
          </a:xfrm>
          <a:prstGeom prst="rect">
            <a:avLst/>
          </a:prstGeom>
        </p:spPr>
      </p:pic>
      <p:pic>
        <p:nvPicPr>
          <p:cNvPr id="9" name="图片 8" descr="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054" y="2449725"/>
            <a:ext cx="4453181" cy="3185487"/>
          </a:xfrm>
          <a:prstGeom prst="rect">
            <a:avLst/>
          </a:prstGeom>
        </p:spPr>
      </p:pic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39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2944889" y="357616"/>
            <a:ext cx="3596169" cy="595269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 smtClean="0"/>
              <a:t>Parton level</a:t>
            </a:r>
            <a:endParaRPr kumimoji="1" lang="zh-CN" altLang="en-US" dirty="0"/>
          </a:p>
        </p:txBody>
      </p:sp>
      <p:pic>
        <p:nvPicPr>
          <p:cNvPr id="9" name="图片 8" descr="1log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059" y="952885"/>
            <a:ext cx="4836619" cy="3932417"/>
          </a:xfrm>
          <a:prstGeom prst="rect">
            <a:avLst/>
          </a:prstGeom>
        </p:spPr>
      </p:pic>
      <p:pic>
        <p:nvPicPr>
          <p:cNvPr id="8" name="图片 7" descr="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884"/>
            <a:ext cx="4773123" cy="3880793"/>
          </a:xfrm>
          <a:prstGeom prst="rect">
            <a:avLst/>
          </a:prstGeom>
        </p:spPr>
      </p:pic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963123" y="4833677"/>
            <a:ext cx="7620000" cy="1450264"/>
          </a:xfrm>
        </p:spPr>
        <p:txBody>
          <a:bodyPr/>
          <a:lstStyle/>
          <a:p>
            <a:r>
              <a:rPr kumimoji="1" lang="en-US" altLang="zh-CN" dirty="0" smtClean="0"/>
              <a:t>Distribution of </a:t>
            </a:r>
            <a:r>
              <a:rPr kumimoji="1" lang="en-US" altLang="zh-CN" dirty="0" err="1" smtClean="0"/>
              <a:t>qq</a:t>
            </a:r>
            <a:r>
              <a:rPr kumimoji="1" lang="en-US" altLang="zh-CN" dirty="0" smtClean="0"/>
              <a:t> and lv invariant mass are different. For </a:t>
            </a:r>
            <a:r>
              <a:rPr kumimoji="1" lang="en-US" altLang="zh-CN" dirty="0" err="1" smtClean="0"/>
              <a:t>hadronic</a:t>
            </a:r>
            <a:r>
              <a:rPr kumimoji="1" lang="en-US" altLang="zh-CN" dirty="0" smtClean="0"/>
              <a:t> decay channel, on shell W is preferred, and for </a:t>
            </a:r>
            <a:r>
              <a:rPr kumimoji="1" lang="en-US" altLang="zh-CN" dirty="0" err="1" smtClean="0"/>
              <a:t>leptonic</a:t>
            </a:r>
            <a:r>
              <a:rPr kumimoji="1" lang="en-US" altLang="zh-CN" dirty="0" smtClean="0"/>
              <a:t> decay case, off shell </a:t>
            </a:r>
            <a:r>
              <a:rPr kumimoji="1" lang="en-US" altLang="zh-CN" dirty="0"/>
              <a:t>W is </a:t>
            </a:r>
            <a:r>
              <a:rPr kumimoji="1" lang="en-US" altLang="zh-CN" dirty="0" smtClean="0"/>
              <a:t>dominated.</a:t>
            </a:r>
            <a:endParaRPr kumimoji="1" lang="zh-CN" altLang="en-US" dirty="0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244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4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611" y="3181067"/>
            <a:ext cx="4522388" cy="3676933"/>
          </a:xfrm>
          <a:prstGeom prst="rect">
            <a:avLst/>
          </a:prstGeom>
        </p:spPr>
      </p:pic>
      <p:pic>
        <p:nvPicPr>
          <p:cNvPr id="12" name="图片 11" descr="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181066"/>
            <a:ext cx="4621613" cy="3676933"/>
          </a:xfrm>
          <a:prstGeom prst="rect">
            <a:avLst/>
          </a:prstGeom>
        </p:spPr>
      </p:pic>
      <p:pic>
        <p:nvPicPr>
          <p:cNvPr id="11" name="图片 10" descr="2log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412" y="1"/>
            <a:ext cx="4404587" cy="3581154"/>
          </a:xfrm>
          <a:prstGeom prst="rect">
            <a:avLst/>
          </a:prstGeom>
        </p:spPr>
      </p:pic>
      <p:pic>
        <p:nvPicPr>
          <p:cNvPr id="10" name="图片 9" descr="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4621613" cy="3581154"/>
          </a:xfrm>
          <a:prstGeom prst="rect">
            <a:avLst/>
          </a:prstGeom>
        </p:spPr>
      </p:pic>
      <p:sp>
        <p:nvSpPr>
          <p:cNvPr id="14" name="页脚占位符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985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457200" y="411872"/>
            <a:ext cx="8080434" cy="6044792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kumimoji="1" lang="en-US" altLang="zh-CN" sz="3600" dirty="0" smtClean="0"/>
              <a:t>h </a:t>
            </a:r>
            <a:r>
              <a:rPr kumimoji="1" lang="en-US" altLang="zh-CN" sz="3600" dirty="0"/>
              <a:t>&gt; w+ w- &gt; q q l </a:t>
            </a:r>
            <a:r>
              <a:rPr kumimoji="1" lang="en-US" altLang="zh-CN" sz="3600" dirty="0" smtClean="0"/>
              <a:t>v</a:t>
            </a:r>
          </a:p>
          <a:p>
            <a:pPr marL="742950" indent="-742950">
              <a:buFont typeface="+mj-lt"/>
              <a:buAutoNum type="arabicPeriod"/>
            </a:pPr>
            <a:endParaRPr kumimoji="1" lang="en-US" altLang="zh-CN" dirty="0" smtClean="0"/>
          </a:p>
          <a:p>
            <a:pPr marL="742950" indent="-742950">
              <a:buFont typeface="+mj-lt"/>
              <a:buAutoNum type="arabicPeriod"/>
            </a:pPr>
            <a:r>
              <a:rPr kumimoji="1" lang="en-US" altLang="zh-CN" sz="3600" dirty="0" smtClean="0"/>
              <a:t>h </a:t>
            </a:r>
            <a:r>
              <a:rPr kumimoji="1" lang="en-US" altLang="zh-CN" sz="3600" dirty="0"/>
              <a:t>&gt; w+ w- &gt; </a:t>
            </a:r>
            <a:r>
              <a:rPr kumimoji="1" lang="en-US" altLang="zh-CN" sz="3600" dirty="0" smtClean="0"/>
              <a:t>l v q </a:t>
            </a:r>
            <a:r>
              <a:rPr kumimoji="1" lang="en-US" altLang="zh-CN" sz="3600" dirty="0"/>
              <a:t>q </a:t>
            </a:r>
            <a:endParaRPr kumimoji="1" lang="en-US" altLang="zh-CN" sz="3600" dirty="0" smtClean="0"/>
          </a:p>
          <a:p>
            <a:pPr marL="742950" indent="-742950">
              <a:buFont typeface="+mj-lt"/>
              <a:buAutoNum type="arabicPeriod"/>
            </a:pPr>
            <a:endParaRPr kumimoji="1" lang="en-US" altLang="zh-CN" dirty="0" smtClean="0"/>
          </a:p>
          <a:p>
            <a:pPr marL="742950" indent="-742950">
              <a:buFont typeface="+mj-lt"/>
              <a:buAutoNum type="arabicPeriod"/>
            </a:pPr>
            <a:r>
              <a:rPr kumimoji="1" lang="en-US" altLang="zh-CN" sz="3600" dirty="0" smtClean="0"/>
              <a:t>h </a:t>
            </a:r>
            <a:r>
              <a:rPr kumimoji="1" lang="en-US" altLang="zh-CN" sz="3600" dirty="0"/>
              <a:t>&gt; w+ w- &gt; q q </a:t>
            </a:r>
            <a:r>
              <a:rPr kumimoji="1" lang="en-US" altLang="zh-CN" sz="3600" dirty="0" smtClean="0"/>
              <a:t>l+ v,  </a:t>
            </a:r>
          </a:p>
          <a:p>
            <a:r>
              <a:rPr kumimoji="1" lang="en-US" altLang="zh-CN" sz="3600" dirty="0" smtClean="0"/>
              <a:t>     add process </a:t>
            </a:r>
            <a:r>
              <a:rPr kumimoji="1" lang="en-US" altLang="zh-CN" sz="3600" dirty="0"/>
              <a:t>h &gt; w+ w- &gt; q q </a:t>
            </a:r>
            <a:r>
              <a:rPr kumimoji="1" lang="en-US" altLang="zh-CN" sz="3600" dirty="0" smtClean="0"/>
              <a:t>l- v~</a:t>
            </a:r>
          </a:p>
          <a:p>
            <a:endParaRPr kumimoji="1" lang="en-US" altLang="zh-CN" dirty="0" smtClean="0"/>
          </a:p>
          <a:p>
            <a:r>
              <a:rPr kumimoji="1" lang="en-US" altLang="zh-CN" sz="3600" dirty="0" smtClean="0"/>
              <a:t>4.  SM: g g &gt; h &gt; </a:t>
            </a:r>
            <a:r>
              <a:rPr kumimoji="1" lang="en-US" altLang="zh-CN" sz="3600" dirty="0"/>
              <a:t>w+ w- &gt; q q l v</a:t>
            </a:r>
          </a:p>
          <a:p>
            <a:endParaRPr kumimoji="1" lang="en-US" altLang="zh-CN" sz="2800" dirty="0"/>
          </a:p>
          <a:p>
            <a:endParaRPr kumimoji="1"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06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57200" y="411872"/>
            <a:ext cx="8080434" cy="6044792"/>
          </a:xfrm>
        </p:spPr>
        <p:txBody>
          <a:bodyPr>
            <a:normAutofit/>
          </a:bodyPr>
          <a:lstStyle/>
          <a:p>
            <a:r>
              <a:rPr kumimoji="1" lang="en-US" altLang="zh-CN" sz="3600" dirty="0" smtClean="0"/>
              <a:t>5. </a:t>
            </a:r>
            <a:r>
              <a:rPr kumimoji="1" lang="en-US" altLang="zh-CN" sz="3600" dirty="0"/>
              <a:t>Higgs boson decay 3-body final states(h &gt; VV* &gt; </a:t>
            </a:r>
            <a:r>
              <a:rPr kumimoji="1" lang="en-US" altLang="zh-CN" sz="3600" dirty="0" err="1"/>
              <a:t>Vff</a:t>
            </a:r>
            <a:r>
              <a:rPr kumimoji="1" lang="en-US" altLang="zh-CN" sz="3600" dirty="0" smtClean="0"/>
              <a:t>)</a:t>
            </a:r>
          </a:p>
          <a:p>
            <a:r>
              <a:rPr kumimoji="1" lang="en-US" altLang="zh-CN" sz="3200" dirty="0" smtClean="0"/>
              <a:t>(</a:t>
            </a:r>
            <a:r>
              <a:rPr kumimoji="1" lang="en-US" altLang="zh-CN" sz="3200" dirty="0" err="1" smtClean="0"/>
              <a:t>qql+v</a:t>
            </a:r>
            <a:r>
              <a:rPr kumimoji="1" lang="en-US" altLang="zh-CN" sz="3200" dirty="0" smtClean="0"/>
              <a:t>) example:</a:t>
            </a:r>
            <a:endParaRPr kumimoji="1" lang="en-US" altLang="zh-CN" sz="3200" dirty="0"/>
          </a:p>
          <a:p>
            <a:r>
              <a:rPr kumimoji="1" lang="en-US" altLang="zh-CN" sz="2800" dirty="0" smtClean="0"/>
              <a:t> h </a:t>
            </a:r>
            <a:r>
              <a:rPr kumimoji="1" lang="en-US" altLang="zh-CN" sz="2800" dirty="0"/>
              <a:t>&gt; </a:t>
            </a:r>
            <a:r>
              <a:rPr kumimoji="1" lang="en-US" altLang="zh-CN" sz="2800" dirty="0" smtClean="0"/>
              <a:t>q q </a:t>
            </a:r>
            <a:r>
              <a:rPr kumimoji="1" lang="en-US" altLang="zh-CN" sz="2800" dirty="0" smtClean="0"/>
              <a:t>w, w </a:t>
            </a:r>
            <a:r>
              <a:rPr kumimoji="1" lang="en-US" altLang="zh-CN" sz="2800" dirty="0" smtClean="0"/>
              <a:t>&gt; </a:t>
            </a:r>
            <a:r>
              <a:rPr kumimoji="1" lang="en-US" altLang="zh-CN" sz="2800" dirty="0" smtClean="0"/>
              <a:t>l v </a:t>
            </a:r>
            <a:r>
              <a:rPr kumimoji="1" lang="en-US" altLang="zh-CN" sz="2800" dirty="0" smtClean="0"/>
              <a:t>(</a:t>
            </a:r>
            <a:r>
              <a:rPr kumimoji="1" lang="en-US" altLang="zh-CN" sz="2800" dirty="0" err="1" smtClean="0"/>
              <a:t>qq</a:t>
            </a:r>
            <a:r>
              <a:rPr kumimoji="1" lang="en-US" altLang="zh-CN" sz="2800" dirty="0" smtClean="0"/>
              <a:t> off shell)</a:t>
            </a:r>
          </a:p>
          <a:p>
            <a:r>
              <a:rPr kumimoji="1" lang="en-US" altLang="zh-CN" sz="2800" dirty="0" smtClean="0"/>
              <a:t> add process </a:t>
            </a:r>
            <a:r>
              <a:rPr kumimoji="1" lang="en-US" altLang="zh-CN" sz="2800" dirty="0"/>
              <a:t>h &gt; </a:t>
            </a:r>
            <a:r>
              <a:rPr kumimoji="1" lang="en-US" altLang="zh-CN" sz="2800" dirty="0" smtClean="0"/>
              <a:t>l </a:t>
            </a:r>
            <a:r>
              <a:rPr kumimoji="1" lang="en-US" altLang="zh-CN" sz="2800" dirty="0" smtClean="0"/>
              <a:t>v </a:t>
            </a:r>
            <a:r>
              <a:rPr kumimoji="1" lang="en-US" altLang="zh-CN" sz="2800" dirty="0" smtClean="0"/>
              <a:t>w, w </a:t>
            </a:r>
            <a:r>
              <a:rPr kumimoji="1" lang="en-US" altLang="zh-CN" sz="2800" dirty="0"/>
              <a:t>&gt; </a:t>
            </a:r>
            <a:r>
              <a:rPr kumimoji="1" lang="en-US" altLang="zh-CN" sz="2800" dirty="0" smtClean="0"/>
              <a:t>q q (</a:t>
            </a:r>
            <a:r>
              <a:rPr kumimoji="1" lang="en-US" altLang="zh-CN" sz="2800" dirty="0" err="1" smtClean="0"/>
              <a:t>qq</a:t>
            </a:r>
            <a:r>
              <a:rPr kumimoji="1" lang="en-US" altLang="zh-CN" sz="2800" dirty="0" smtClean="0"/>
              <a:t> on shell)</a:t>
            </a:r>
          </a:p>
          <a:p>
            <a:endParaRPr kumimoji="1" lang="en-US" altLang="zh-CN" dirty="0" smtClean="0"/>
          </a:p>
          <a:p>
            <a:r>
              <a:rPr kumimoji="1" lang="en-US" altLang="zh-CN" sz="3600" dirty="0" smtClean="0"/>
              <a:t>6. Generated </a:t>
            </a:r>
            <a:r>
              <a:rPr kumimoji="1" lang="en-US" altLang="zh-CN" sz="3600" dirty="0" err="1" smtClean="0"/>
              <a:t>qq</a:t>
            </a:r>
            <a:r>
              <a:rPr kumimoji="1" lang="en-US" altLang="zh-CN" sz="3600" dirty="0" smtClean="0"/>
              <a:t> on shell process and off shell case separately.</a:t>
            </a:r>
            <a:endParaRPr kumimoji="1" lang="en-US" altLang="zh-CN" sz="3600" dirty="0"/>
          </a:p>
          <a:p>
            <a:endParaRPr kumimoji="1" lang="en-US" altLang="zh-CN" sz="3600" dirty="0"/>
          </a:p>
          <a:p>
            <a:endParaRPr kumimoji="1"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854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pic>
        <p:nvPicPr>
          <p:cNvPr id="4" name="图片 3" descr="FF04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816" y="1129035"/>
            <a:ext cx="4875184" cy="3963774"/>
          </a:xfrm>
          <a:prstGeom prst="rect">
            <a:avLst/>
          </a:prstGeom>
        </p:spPr>
      </p:pic>
      <p:pic>
        <p:nvPicPr>
          <p:cNvPr id="3" name="图片 2" descr="FF03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29035"/>
            <a:ext cx="4795142" cy="389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229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>
            <a:spLocks/>
          </p:cNvSpPr>
          <p:nvPr/>
        </p:nvSpPr>
        <p:spPr>
          <a:xfrm>
            <a:off x="591959" y="420081"/>
            <a:ext cx="8450869" cy="8966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3600" dirty="0" smtClean="0"/>
              <a:t>Combination of </a:t>
            </a:r>
            <a:r>
              <a:rPr kumimoji="1" lang="en-US" altLang="zh-CN" sz="3600" dirty="0" err="1" smtClean="0"/>
              <a:t>qq</a:t>
            </a:r>
            <a:r>
              <a:rPr kumimoji="1" lang="en-US" altLang="zh-CN" sz="3600" dirty="0" smtClean="0"/>
              <a:t> on shell and off shell</a:t>
            </a:r>
            <a:endParaRPr kumimoji="1" lang="zh-CN" altLang="en-US" sz="3600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pic>
        <p:nvPicPr>
          <p:cNvPr id="9" name="图片 8" descr="FF06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944" y="1316717"/>
            <a:ext cx="5028056" cy="4088067"/>
          </a:xfrm>
          <a:prstGeom prst="rect">
            <a:avLst/>
          </a:prstGeom>
        </p:spPr>
      </p:pic>
      <p:pic>
        <p:nvPicPr>
          <p:cNvPr id="3" name="图片 2" descr="FF05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6717"/>
            <a:ext cx="4854477" cy="394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469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621423" y="452102"/>
            <a:ext cx="5791200" cy="641134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Theoretical analysis</a:t>
            </a:r>
            <a:endParaRPr kumimoji="1" lang="zh-CN" altLang="en-US" sz="3200" dirty="0"/>
          </a:p>
        </p:txBody>
      </p:sp>
      <p:pic>
        <p:nvPicPr>
          <p:cNvPr id="5" name="图片 4" descr="未命名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9934"/>
            <a:ext cx="9144000" cy="3556666"/>
          </a:xfrm>
          <a:prstGeom prst="rect">
            <a:avLst/>
          </a:prstGeom>
        </p:spPr>
      </p:pic>
      <p:pic>
        <p:nvPicPr>
          <p:cNvPr id="6" name="图片 5" descr="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01" y="4647150"/>
            <a:ext cx="1311258" cy="852954"/>
          </a:xfrm>
          <a:prstGeom prst="rect">
            <a:avLst/>
          </a:prstGeom>
        </p:spPr>
      </p:pic>
      <p:pic>
        <p:nvPicPr>
          <p:cNvPr id="7" name="图片 6" descr="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0" y="4356059"/>
            <a:ext cx="1651000" cy="1056179"/>
          </a:xfrm>
          <a:prstGeom prst="rect">
            <a:avLst/>
          </a:prstGeom>
        </p:spPr>
      </p:pic>
      <p:pic>
        <p:nvPicPr>
          <p:cNvPr id="8" name="图片 7" descr="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623" y="2097990"/>
            <a:ext cx="1651000" cy="1625600"/>
          </a:xfrm>
          <a:prstGeom prst="rect">
            <a:avLst/>
          </a:prstGeom>
        </p:spPr>
      </p:pic>
      <p:pic>
        <p:nvPicPr>
          <p:cNvPr id="9" name="图片 8" descr="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682" y="1706462"/>
            <a:ext cx="521735" cy="513708"/>
          </a:xfrm>
          <a:prstGeom prst="rect">
            <a:avLst/>
          </a:prstGeom>
        </p:spPr>
      </p:pic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1795394" y="5651296"/>
            <a:ext cx="5617229" cy="667301"/>
          </a:xfrm>
        </p:spPr>
        <p:txBody>
          <a:bodyPr>
            <a:normAutofit/>
          </a:bodyPr>
          <a:lstStyle/>
          <a:p>
            <a:r>
              <a:rPr kumimoji="1" lang="en-US" altLang="zh-CN" sz="2800" dirty="0" smtClean="0"/>
              <a:t> </a:t>
            </a:r>
            <a:r>
              <a:rPr kumimoji="1" lang="en-US" altLang="zh-CN" sz="2800" dirty="0" err="1" smtClean="0"/>
              <a:t>σ</a:t>
            </a:r>
            <a:r>
              <a:rPr kumimoji="1" lang="en-US" altLang="zh-CN" sz="2800" dirty="0" smtClean="0"/>
              <a:t>(</a:t>
            </a:r>
            <a:r>
              <a:rPr kumimoji="1" lang="en-US" altLang="zh-CN" sz="2800" dirty="0" err="1"/>
              <a:t>qq</a:t>
            </a:r>
            <a:r>
              <a:rPr kumimoji="1" lang="en-US" altLang="zh-CN" sz="2800" dirty="0"/>
              <a:t> on shell </a:t>
            </a:r>
            <a:r>
              <a:rPr kumimoji="1" lang="en-US" altLang="zh-CN" sz="2800" dirty="0" smtClean="0"/>
              <a:t>) = </a:t>
            </a:r>
            <a:r>
              <a:rPr kumimoji="1" lang="en-US" altLang="zh-CN" sz="2800" dirty="0" err="1"/>
              <a:t>σ</a:t>
            </a:r>
            <a:r>
              <a:rPr kumimoji="1" lang="en-US" altLang="zh-CN" sz="2800" dirty="0"/>
              <a:t>(</a:t>
            </a:r>
            <a:r>
              <a:rPr kumimoji="1" lang="en-US" altLang="zh-CN" sz="2800" dirty="0" err="1"/>
              <a:t>qq</a:t>
            </a:r>
            <a:r>
              <a:rPr kumimoji="1" lang="en-US" altLang="zh-CN" sz="2800" dirty="0"/>
              <a:t> </a:t>
            </a:r>
            <a:r>
              <a:rPr kumimoji="1" lang="en-US" altLang="zh-CN" sz="2800" dirty="0" smtClean="0"/>
              <a:t>off </a:t>
            </a:r>
            <a:r>
              <a:rPr kumimoji="1" lang="en-US" altLang="zh-CN" sz="2800" dirty="0"/>
              <a:t>shell ) </a:t>
            </a:r>
            <a:endParaRPr kumimoji="1" lang="zh-CN" altLang="en-US" sz="2800" dirty="0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74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基本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基本.thmx</Template>
  <TotalTime>391</TotalTime>
  <Words>236</Words>
  <Application>Microsoft Macintosh PowerPoint</Application>
  <PresentationFormat>全屏显示(4:3)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基本</vt:lpstr>
      <vt:lpstr>Dephes Level</vt:lpstr>
      <vt:lpstr>Parton level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Theoretical analysis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chun du</dc:creator>
  <cp:lastModifiedBy>chun du</cp:lastModifiedBy>
  <cp:revision>20</cp:revision>
  <dcterms:created xsi:type="dcterms:W3CDTF">2014-06-29T13:20:57Z</dcterms:created>
  <dcterms:modified xsi:type="dcterms:W3CDTF">2014-07-15T11:55:15Z</dcterms:modified>
</cp:coreProperties>
</file>