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1"/>
  </p:notesMasterIdLst>
  <p:handoutMasterIdLst>
    <p:handoutMasterId r:id="rId22"/>
  </p:handoutMasterIdLst>
  <p:sldIdLst>
    <p:sldId id="262" r:id="rId2"/>
    <p:sldId id="271" r:id="rId3"/>
    <p:sldId id="27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9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A705C-6681-8D4F-8157-A12033309F6C}" type="datetimeFigureOut">
              <a:rPr kumimoji="1" lang="zh-CN" altLang="en-US" smtClean="0"/>
              <a:t>2014/8/6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DD223-4923-2243-B5D0-A85256EA06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37284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A51C6-6B8E-C545-AA03-19BE648EE969}" type="datetimeFigureOut">
              <a:rPr kumimoji="1" lang="zh-CN" altLang="en-US" smtClean="0"/>
              <a:t>2014/8/6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F401A-88EC-D343-964E-1C00FC7C91C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82973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BC999-A761-9447-B997-E13FFBFE61CD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3562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E485-47EF-4240-A068-710BCB4E1756}" type="datetime4">
              <a:rPr lang="zh-CN" altLang="x-none" smtClean="0"/>
              <a:t>2014年8月6日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F23F-708E-984E-9ECA-DCBFCEB697FB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1D0-B967-3246-BF44-79CDD3EE6B04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7E3-A110-6247-A555-132302C6AC14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3DA5-6D29-BE4A-A13C-489460B5AE32}" type="datetime4">
              <a:rPr lang="zh-CN" altLang="x-none" smtClean="0"/>
              <a:t>2014年8月6日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0E29-1740-8146-80DF-ABCEE79A52AB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2CD7-9BB0-E245-9BF0-059EF3CD3531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7692-8AB0-7747-BA64-8F006248A575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B5-7E23-E944-96F8-847FFD7C36D6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9191-1EAE-344D-BCAB-1A6955CD0A7F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F17-D609-A646-A897-6052DB0258F1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5FADD9F-69B2-D844-884A-AD34BC6F8657}" type="datetime4">
              <a:rPr lang="zh-CN" altLang="x-none" smtClean="0"/>
              <a:t>2014年8月6日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Relationship Id="rId3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4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emf"/><Relationship Id="rId3" Type="http://schemas.openxmlformats.org/officeDocument/2006/relationships/image" Target="../media/image2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Relationship Id="rId3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emf"/><Relationship Id="rId3" Type="http://schemas.openxmlformats.org/officeDocument/2006/relationships/image" Target="../media/image2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emf"/><Relationship Id="rId3" Type="http://schemas.openxmlformats.org/officeDocument/2006/relationships/image" Target="../media/image28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emf"/><Relationship Id="rId3" Type="http://schemas.openxmlformats.org/officeDocument/2006/relationships/image" Target="../media/image3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emf"/><Relationship Id="rId3" Type="http://schemas.openxmlformats.org/officeDocument/2006/relationships/image" Target="../media/image3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emf"/><Relationship Id="rId3" Type="http://schemas.openxmlformats.org/officeDocument/2006/relationships/image" Target="../media/image3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emf"/><Relationship Id="rId3" Type="http://schemas.openxmlformats.org/officeDocument/2006/relationships/image" Target="../media/image3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5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6101" y="1126833"/>
            <a:ext cx="7571098" cy="1322892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zh-CN" sz="3600" dirty="0"/>
              <a:t>p</a:t>
            </a:r>
            <a:r>
              <a:rPr kumimoji="1" lang="en-US" altLang="zh-CN" sz="3600" dirty="0" smtClean="0"/>
              <a:t> p &gt; H, H &gt; h h, h &gt; a </a:t>
            </a:r>
            <a:r>
              <a:rPr kumimoji="1" lang="en-US" altLang="zh-CN" sz="3600" dirty="0"/>
              <a:t>a, h &gt; q q w, w &gt; l v </a:t>
            </a:r>
            <a:endParaRPr kumimoji="1" lang="en-US" altLang="zh-CN" sz="3600" dirty="0" smtClean="0"/>
          </a:p>
          <a:p>
            <a:r>
              <a:rPr kumimoji="1" lang="en-US" altLang="zh-CN" sz="3600" dirty="0" smtClean="0"/>
              <a:t>(or </a:t>
            </a:r>
            <a:r>
              <a:rPr kumimoji="1" lang="en-US" altLang="zh-CN" sz="3600" dirty="0"/>
              <a:t>h &gt; l v w, w &gt; q q </a:t>
            </a:r>
            <a:r>
              <a:rPr kumimoji="1" lang="en-US" altLang="zh-CN" sz="3600" dirty="0" smtClean="0"/>
              <a:t>)</a:t>
            </a:r>
            <a:endParaRPr kumimoji="1" lang="zh-CN" altLang="en-US" sz="36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2596962" y="110144"/>
            <a:ext cx="4013683" cy="734430"/>
          </a:xfrm>
        </p:spPr>
        <p:txBody>
          <a:bodyPr/>
          <a:lstStyle/>
          <a:p>
            <a:r>
              <a:rPr kumimoji="1" lang="en-US" altLang="zh-CN" dirty="0" err="1" smtClean="0"/>
              <a:t>Dephes</a:t>
            </a:r>
            <a:r>
              <a:rPr kumimoji="1" lang="en-US" altLang="zh-CN" dirty="0" smtClean="0"/>
              <a:t> Level</a:t>
            </a:r>
            <a:endParaRPr kumimoji="1" lang="zh-CN" altLang="en-US" dirty="0"/>
          </a:p>
        </p:txBody>
      </p:sp>
      <p:pic>
        <p:nvPicPr>
          <p:cNvPr id="8" name="图片 7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01750"/>
            <a:ext cx="4639818" cy="3225779"/>
          </a:xfrm>
          <a:prstGeom prst="rect">
            <a:avLst/>
          </a:prstGeom>
        </p:spPr>
      </p:pic>
      <p:pic>
        <p:nvPicPr>
          <p:cNvPr id="9" name="图片 8" descr="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054" y="2449725"/>
            <a:ext cx="4453181" cy="3185487"/>
          </a:xfrm>
          <a:prstGeom prst="rect">
            <a:avLst/>
          </a:prstGeom>
        </p:spPr>
      </p:pic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39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pic>
        <p:nvPicPr>
          <p:cNvPr id="5" name="图片 4" descr="delPhi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096" y="826889"/>
            <a:ext cx="4839904" cy="3935089"/>
          </a:xfrm>
          <a:prstGeom prst="rect">
            <a:avLst/>
          </a:prstGeom>
        </p:spPr>
      </p:pic>
      <p:pic>
        <p:nvPicPr>
          <p:cNvPr id="6" name="图片 5" descr="delPhia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6889"/>
            <a:ext cx="4839904" cy="3935089"/>
          </a:xfrm>
          <a:prstGeom prst="rect">
            <a:avLst/>
          </a:prstGeom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742856" y="5180918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Delta Phi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55160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pic>
        <p:nvPicPr>
          <p:cNvPr id="7" name="图片 6" descr="MTlv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"/>
            <a:ext cx="4058572" cy="3299826"/>
          </a:xfrm>
          <a:prstGeom prst="rect">
            <a:avLst/>
          </a:prstGeom>
        </p:spPr>
      </p:pic>
      <p:pic>
        <p:nvPicPr>
          <p:cNvPr id="5" name="图片 4" descr="MT6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450" y="2893151"/>
            <a:ext cx="4416550" cy="3590881"/>
          </a:xfrm>
          <a:prstGeom prst="rect">
            <a:avLst/>
          </a:prstGeom>
        </p:spPr>
      </p:pic>
      <p:pic>
        <p:nvPicPr>
          <p:cNvPr id="6" name="图片 5" descr="MT4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3151"/>
            <a:ext cx="4515772" cy="3671554"/>
          </a:xfrm>
          <a:prstGeom prst="rect">
            <a:avLst/>
          </a:prstGeom>
        </p:spPr>
      </p:pic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876506" y="1035246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Transverse mass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15359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Test_PTq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274" y="1316101"/>
            <a:ext cx="4924725" cy="4004053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5834" y="529234"/>
            <a:ext cx="7620000" cy="611315"/>
          </a:xfrm>
        </p:spPr>
        <p:txBody>
          <a:bodyPr>
            <a:normAutofit/>
          </a:bodyPr>
          <a:lstStyle/>
          <a:p>
            <a:r>
              <a:rPr kumimoji="1" lang="en-US" altLang="zh-CN" sz="2400" dirty="0" smtClean="0"/>
              <a:t>Distribution of </a:t>
            </a:r>
            <a:r>
              <a:rPr kumimoji="1" lang="en-US" altLang="zh-CN" sz="2400" dirty="0" err="1" smtClean="0"/>
              <a:t>qjets</a:t>
            </a:r>
            <a:r>
              <a:rPr kumimoji="1" lang="en-US" altLang="zh-CN" sz="2400" dirty="0" smtClean="0"/>
              <a:t> for </a:t>
            </a:r>
            <a:r>
              <a:rPr kumimoji="1" lang="en-US" altLang="zh-CN" sz="2400" dirty="0" err="1" smtClean="0"/>
              <a:t>delphes</a:t>
            </a:r>
            <a:r>
              <a:rPr kumimoji="1" lang="en-US" altLang="zh-CN" sz="2400" dirty="0" smtClean="0"/>
              <a:t> and </a:t>
            </a:r>
            <a:r>
              <a:rPr kumimoji="1" lang="en-US" altLang="zh-CN" sz="2400" dirty="0" err="1" smtClean="0"/>
              <a:t>parton</a:t>
            </a:r>
            <a:r>
              <a:rPr kumimoji="1" lang="en-US" altLang="zh-CN" sz="2400" dirty="0" smtClean="0"/>
              <a:t> level</a:t>
            </a:r>
            <a:endParaRPr kumimoji="1" lang="zh-CN" altLang="en-US" sz="2400" dirty="0"/>
          </a:p>
        </p:txBody>
      </p:sp>
      <p:pic>
        <p:nvPicPr>
          <p:cNvPr id="5" name="图片 4" descr="PTq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5856"/>
            <a:ext cx="4925027" cy="4004298"/>
          </a:xfrm>
          <a:prstGeom prst="rect">
            <a:avLst/>
          </a:prstGeom>
        </p:spPr>
      </p:pic>
      <p:sp>
        <p:nvSpPr>
          <p:cNvPr id="6" name="内容占位符 2"/>
          <p:cNvSpPr txBox="1">
            <a:spLocks/>
          </p:cNvSpPr>
          <p:nvPr/>
        </p:nvSpPr>
        <p:spPr>
          <a:xfrm>
            <a:off x="1979675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/>
              <a:t>P</a:t>
            </a:r>
            <a:r>
              <a:rPr kumimoji="1" lang="en-US" altLang="zh-CN" sz="2400" dirty="0" smtClean="0"/>
              <a:t>arton level</a:t>
            </a:r>
            <a:endParaRPr kumimoji="1" lang="zh-CN" altLang="en-US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6012818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err="1" smtClean="0"/>
              <a:t>Delphes</a:t>
            </a:r>
            <a:r>
              <a:rPr kumimoji="1" lang="en-US" altLang="zh-CN" sz="2400" dirty="0" smtClean="0"/>
              <a:t> level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39227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Test_PTq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10" y="1296478"/>
            <a:ext cx="4833290" cy="3929712"/>
          </a:xfrm>
          <a:prstGeom prst="rect">
            <a:avLst/>
          </a:prstGeom>
        </p:spPr>
      </p:pic>
      <p:pic>
        <p:nvPicPr>
          <p:cNvPr id="9" name="图片 8" descr="PTq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6478"/>
            <a:ext cx="4833289" cy="3929711"/>
          </a:xfrm>
          <a:prstGeom prst="rect">
            <a:avLst/>
          </a:prstGeom>
        </p:spPr>
      </p:pic>
      <p:sp>
        <p:nvSpPr>
          <p:cNvPr id="6" name="内容占位符 2"/>
          <p:cNvSpPr txBox="1">
            <a:spLocks/>
          </p:cNvSpPr>
          <p:nvPr/>
        </p:nvSpPr>
        <p:spPr>
          <a:xfrm>
            <a:off x="1979675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/>
              <a:t>P</a:t>
            </a:r>
            <a:r>
              <a:rPr kumimoji="1" lang="en-US" altLang="zh-CN" sz="2400" dirty="0" smtClean="0"/>
              <a:t>arton level</a:t>
            </a:r>
            <a:endParaRPr kumimoji="1" lang="zh-CN" altLang="en-US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6012818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err="1" smtClean="0"/>
              <a:t>Delphes</a:t>
            </a:r>
            <a:r>
              <a:rPr kumimoji="1" lang="en-US" altLang="zh-CN" sz="2400" dirty="0" smtClean="0"/>
              <a:t> level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5817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 txBox="1">
            <a:spLocks/>
          </p:cNvSpPr>
          <p:nvPr/>
        </p:nvSpPr>
        <p:spPr>
          <a:xfrm>
            <a:off x="6012818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err="1" smtClean="0"/>
              <a:t>Delphes</a:t>
            </a:r>
            <a:r>
              <a:rPr kumimoji="1" lang="en-US" altLang="zh-CN" sz="2400" dirty="0" smtClean="0"/>
              <a:t> level</a:t>
            </a:r>
            <a:endParaRPr kumimoji="1" lang="zh-CN" altLang="en-US" sz="2400" dirty="0"/>
          </a:p>
        </p:txBody>
      </p:sp>
      <p:pic>
        <p:nvPicPr>
          <p:cNvPr id="10" name="图片 9" descr="Test_Etaq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792" y="1041759"/>
            <a:ext cx="4886208" cy="3972737"/>
          </a:xfrm>
          <a:prstGeom prst="rect">
            <a:avLst/>
          </a:prstGeom>
        </p:spPr>
      </p:pic>
      <p:pic>
        <p:nvPicPr>
          <p:cNvPr id="9" name="图片 8" descr="Etaq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1759"/>
            <a:ext cx="4886208" cy="3972737"/>
          </a:xfrm>
          <a:prstGeom prst="rect">
            <a:avLst/>
          </a:prstGeom>
        </p:spPr>
      </p:pic>
      <p:sp>
        <p:nvSpPr>
          <p:cNvPr id="6" name="内容占位符 2"/>
          <p:cNvSpPr txBox="1">
            <a:spLocks/>
          </p:cNvSpPr>
          <p:nvPr/>
        </p:nvSpPr>
        <p:spPr>
          <a:xfrm>
            <a:off x="1979675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/>
              <a:t>P</a:t>
            </a:r>
            <a:r>
              <a:rPr kumimoji="1" lang="en-US" altLang="zh-CN" sz="2400" dirty="0" smtClean="0"/>
              <a:t>arton level</a:t>
            </a:r>
            <a:endParaRPr kumimoji="1" lang="zh-CN" altLang="en-US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79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 txBox="1">
            <a:spLocks/>
          </p:cNvSpPr>
          <p:nvPr/>
        </p:nvSpPr>
        <p:spPr>
          <a:xfrm>
            <a:off x="6012818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err="1" smtClean="0"/>
              <a:t>Delphes</a:t>
            </a:r>
            <a:r>
              <a:rPr kumimoji="1" lang="en-US" altLang="zh-CN" sz="2400" dirty="0" smtClean="0"/>
              <a:t> level</a:t>
            </a:r>
            <a:endParaRPr kumimoji="1" lang="zh-CN" altLang="en-US" sz="240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979675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/>
              <a:t>P</a:t>
            </a:r>
            <a:r>
              <a:rPr kumimoji="1" lang="en-US" altLang="zh-CN" sz="2400" dirty="0" smtClean="0"/>
              <a:t>arton level</a:t>
            </a:r>
            <a:endParaRPr kumimoji="1" lang="zh-CN" altLang="en-US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  <p:pic>
        <p:nvPicPr>
          <p:cNvPr id="2" name="图片 1" descr="Test_Etaq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139" y="1283517"/>
            <a:ext cx="4588862" cy="3730979"/>
          </a:xfrm>
          <a:prstGeom prst="rect">
            <a:avLst/>
          </a:prstGeom>
        </p:spPr>
      </p:pic>
      <p:pic>
        <p:nvPicPr>
          <p:cNvPr id="3" name="图片 2" descr="Etaq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3517"/>
            <a:ext cx="4588861" cy="373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669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 txBox="1">
            <a:spLocks/>
          </p:cNvSpPr>
          <p:nvPr/>
        </p:nvSpPr>
        <p:spPr>
          <a:xfrm>
            <a:off x="6012818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err="1" smtClean="0"/>
              <a:t>Delphes</a:t>
            </a:r>
            <a:r>
              <a:rPr kumimoji="1" lang="en-US" altLang="zh-CN" sz="2400" dirty="0" smtClean="0"/>
              <a:t> level</a:t>
            </a:r>
            <a:endParaRPr kumimoji="1" lang="zh-CN" altLang="en-US" sz="240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979675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/>
              <a:t>P</a:t>
            </a:r>
            <a:r>
              <a:rPr kumimoji="1" lang="en-US" altLang="zh-CN" sz="2400" dirty="0" smtClean="0"/>
              <a:t>arton level</a:t>
            </a:r>
            <a:endParaRPr kumimoji="1" lang="zh-CN" altLang="en-US" sz="2400" dirty="0"/>
          </a:p>
        </p:txBody>
      </p:sp>
      <p:pic>
        <p:nvPicPr>
          <p:cNvPr id="7" name="图片 6" descr="Test_Phiq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910" y="1156495"/>
            <a:ext cx="4745090" cy="3858001"/>
          </a:xfrm>
          <a:prstGeom prst="rect">
            <a:avLst/>
          </a:prstGeom>
        </p:spPr>
      </p:pic>
      <p:pic>
        <p:nvPicPr>
          <p:cNvPr id="5" name="图片 4" descr="Phiq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6495"/>
            <a:ext cx="4745090" cy="3858001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22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 txBox="1">
            <a:spLocks/>
          </p:cNvSpPr>
          <p:nvPr/>
        </p:nvSpPr>
        <p:spPr>
          <a:xfrm>
            <a:off x="6012818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err="1" smtClean="0"/>
              <a:t>Delphes</a:t>
            </a:r>
            <a:r>
              <a:rPr kumimoji="1" lang="en-US" altLang="zh-CN" sz="2400" dirty="0" smtClean="0"/>
              <a:t> level</a:t>
            </a:r>
            <a:endParaRPr kumimoji="1" lang="zh-CN" altLang="en-US" sz="240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979675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/>
              <a:t>P</a:t>
            </a:r>
            <a:r>
              <a:rPr kumimoji="1" lang="en-US" altLang="zh-CN" sz="2400" dirty="0" smtClean="0"/>
              <a:t>arton level</a:t>
            </a:r>
            <a:endParaRPr kumimoji="1" lang="zh-CN" altLang="en-US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  <p:pic>
        <p:nvPicPr>
          <p:cNvPr id="5" name="图片 4" descr="Test_Phiq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345" y="1204006"/>
            <a:ext cx="4686655" cy="3810490"/>
          </a:xfrm>
          <a:prstGeom prst="rect">
            <a:avLst/>
          </a:prstGeom>
        </p:spPr>
      </p:pic>
      <p:pic>
        <p:nvPicPr>
          <p:cNvPr id="7" name="图片 6" descr="Phiq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04007"/>
            <a:ext cx="4686654" cy="381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122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 txBox="1">
            <a:spLocks/>
          </p:cNvSpPr>
          <p:nvPr/>
        </p:nvSpPr>
        <p:spPr>
          <a:xfrm>
            <a:off x="6012818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err="1" smtClean="0"/>
              <a:t>Delphes</a:t>
            </a:r>
            <a:r>
              <a:rPr kumimoji="1" lang="en-US" altLang="zh-CN" sz="2400" dirty="0" smtClean="0"/>
              <a:t> level</a:t>
            </a:r>
            <a:endParaRPr kumimoji="1" lang="zh-CN" altLang="en-US" sz="240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979675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/>
              <a:t>P</a:t>
            </a:r>
            <a:r>
              <a:rPr kumimoji="1" lang="en-US" altLang="zh-CN" sz="2400" dirty="0" smtClean="0"/>
              <a:t>arton level</a:t>
            </a:r>
            <a:endParaRPr kumimoji="1" lang="zh-CN" altLang="en-US" sz="2400" dirty="0"/>
          </a:p>
        </p:txBody>
      </p:sp>
      <p:pic>
        <p:nvPicPr>
          <p:cNvPr id="3" name="图片 2" descr="Test_delPhi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096" y="1093749"/>
            <a:ext cx="4839904" cy="3935090"/>
          </a:xfrm>
          <a:prstGeom prst="rect">
            <a:avLst/>
          </a:prstGeom>
        </p:spPr>
      </p:pic>
      <p:pic>
        <p:nvPicPr>
          <p:cNvPr id="2" name="图片 1" descr="deltaPhiqq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3749"/>
            <a:ext cx="4822264" cy="3920747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615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 txBox="1">
            <a:spLocks/>
          </p:cNvSpPr>
          <p:nvPr/>
        </p:nvSpPr>
        <p:spPr>
          <a:xfrm>
            <a:off x="6012818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err="1" smtClean="0"/>
              <a:t>Delphes</a:t>
            </a:r>
            <a:r>
              <a:rPr kumimoji="1" lang="en-US" altLang="zh-CN" sz="2400" dirty="0" smtClean="0"/>
              <a:t> level</a:t>
            </a:r>
            <a:endParaRPr kumimoji="1" lang="zh-CN" altLang="en-US" sz="240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979675" y="5014496"/>
            <a:ext cx="2047643" cy="611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/>
              <a:t>P</a:t>
            </a:r>
            <a:r>
              <a:rPr kumimoji="1" lang="en-US" altLang="zh-CN" sz="2400" dirty="0" smtClean="0"/>
              <a:t>arton level</a:t>
            </a:r>
            <a:endParaRPr kumimoji="1" lang="zh-CN" altLang="en-US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19</a:t>
            </a:r>
            <a:endParaRPr lang="en-US" dirty="0"/>
          </a:p>
        </p:txBody>
      </p:sp>
      <p:pic>
        <p:nvPicPr>
          <p:cNvPr id="5" name="图片 4" descr="Test_delR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016" y="1146676"/>
            <a:ext cx="4786984" cy="3892063"/>
          </a:xfrm>
          <a:prstGeom prst="rect">
            <a:avLst/>
          </a:prstGeom>
        </p:spPr>
      </p:pic>
      <p:pic>
        <p:nvPicPr>
          <p:cNvPr id="7" name="图片 6" descr="deltaRqq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6676"/>
            <a:ext cx="4798009" cy="390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06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899" y="134677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Event selection</a:t>
            </a:r>
            <a:r>
              <a:rPr kumimoji="1" lang="zh-CN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－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overlap remove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1396745"/>
            <a:ext cx="7376246" cy="41742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Electrons with ΔR(</a:t>
            </a:r>
            <a:r>
              <a:rPr kumimoji="1" lang="en-US" altLang="zh-CN" sz="2800" b="1" dirty="0" err="1" smtClean="0"/>
              <a:t>e,γ</a:t>
            </a:r>
            <a:r>
              <a:rPr kumimoji="1" lang="en-US" altLang="zh-CN" sz="2800" b="1" dirty="0" smtClean="0"/>
              <a:t>) &lt; 0.4 are removed;</a:t>
            </a:r>
            <a:endParaRPr kumimoji="1" lang="en-US" altLang="zh-CN" sz="2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Jets with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jet,e</a:t>
            </a:r>
            <a:r>
              <a:rPr kumimoji="1" lang="en-US" altLang="zh-CN" sz="2800" b="1" dirty="0" smtClean="0"/>
              <a:t>) </a:t>
            </a:r>
            <a:r>
              <a:rPr kumimoji="1" lang="en-US" altLang="zh-CN" sz="2800" b="1" dirty="0"/>
              <a:t>&lt; </a:t>
            </a:r>
            <a:r>
              <a:rPr kumimoji="1" lang="en-US" altLang="zh-CN" sz="2800" b="1" dirty="0" smtClean="0"/>
              <a:t>0.2 or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jet,</a:t>
            </a:r>
            <a:r>
              <a:rPr kumimoji="1" lang="en-US" altLang="zh-CN" sz="2800" b="1" dirty="0" err="1"/>
              <a:t>γ</a:t>
            </a:r>
            <a:r>
              <a:rPr kumimoji="1" lang="en-US" altLang="zh-CN" sz="2800" b="1" dirty="0"/>
              <a:t>) &lt; </a:t>
            </a:r>
            <a:r>
              <a:rPr kumimoji="1" lang="en-US" altLang="zh-CN" sz="2800" b="1" dirty="0" smtClean="0"/>
              <a:t>0.4 are removed;</a:t>
            </a:r>
          </a:p>
          <a:p>
            <a:pPr marL="0" indent="0">
              <a:buNone/>
            </a:pP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   </a:t>
            </a:r>
            <a:r>
              <a:rPr kumimoji="1" lang="en-US" altLang="zh-CN" sz="2800" b="1" dirty="0"/>
              <a:t>(</a:t>
            </a:r>
            <a:r>
              <a:rPr kumimoji="1" lang="en-US" altLang="zh-CN" sz="2800" b="1" dirty="0" err="1" smtClean="0"/>
              <a:t>BTag</a:t>
            </a:r>
            <a:r>
              <a:rPr kumimoji="1" lang="en-US" altLang="zh-CN" sz="2800" b="1" dirty="0" smtClean="0"/>
              <a:t> = 0 </a:t>
            </a:r>
            <a:r>
              <a:rPr kumimoji="1" lang="en-US" altLang="zh-CN" sz="2800" b="1" dirty="0"/>
              <a:t>and </a:t>
            </a:r>
            <a:r>
              <a:rPr kumimoji="1" lang="en-US" altLang="zh-CN" sz="2800" b="1" dirty="0" err="1" smtClean="0"/>
              <a:t>TauTag</a:t>
            </a:r>
            <a:r>
              <a:rPr kumimoji="1" lang="en-US" altLang="zh-CN" sz="2800" b="1" dirty="0" smtClean="0"/>
              <a:t> = 0)</a:t>
            </a:r>
            <a:endParaRPr kumimoji="1" lang="en-US" altLang="zh-CN" sz="2800" b="1" dirty="0">
              <a:sym typeface="Wingdings"/>
            </a:endParaRPr>
          </a:p>
          <a:p>
            <a:pPr marL="0" indent="0">
              <a:buNone/>
            </a:pPr>
            <a:r>
              <a:rPr kumimoji="1" lang="en-US" altLang="zh-CN" sz="1800" b="1" dirty="0" smtClean="0">
                <a:sym typeface="Wingdings"/>
              </a:rPr>
              <a:t>   </a:t>
            </a:r>
            <a:endParaRPr kumimoji="1" lang="en-US" altLang="zh-CN" sz="1800" b="1" dirty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err="1" smtClean="0"/>
              <a:t>Muons</a:t>
            </a:r>
            <a:r>
              <a:rPr kumimoji="1" lang="en-US" altLang="zh-CN" sz="2800" b="1" dirty="0" smtClean="0"/>
              <a:t> with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μ,jet</a:t>
            </a:r>
            <a:r>
              <a:rPr kumimoji="1" lang="en-US" altLang="zh-CN" sz="2800" b="1" dirty="0" smtClean="0"/>
              <a:t>) </a:t>
            </a:r>
            <a:r>
              <a:rPr kumimoji="1" lang="en-US" altLang="zh-CN" sz="2800" b="1" dirty="0"/>
              <a:t>&lt; </a:t>
            </a:r>
            <a:r>
              <a:rPr kumimoji="1" lang="en-US" altLang="zh-CN" sz="2800" b="1" dirty="0" smtClean="0"/>
              <a:t>0.4 </a:t>
            </a:r>
            <a:r>
              <a:rPr kumimoji="1" lang="en-US" altLang="zh-CN" sz="2800" b="1" dirty="0"/>
              <a:t>or 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μ,</a:t>
            </a:r>
            <a:r>
              <a:rPr kumimoji="1" lang="en-US" altLang="zh-CN" sz="2800" b="1" dirty="0" err="1"/>
              <a:t>γ</a:t>
            </a:r>
            <a:r>
              <a:rPr kumimoji="1" lang="en-US" altLang="zh-CN" sz="2800" b="1" dirty="0"/>
              <a:t>) &lt; </a:t>
            </a:r>
            <a:r>
              <a:rPr kumimoji="1" lang="en-US" altLang="zh-CN" sz="2800" b="1" dirty="0" smtClean="0"/>
              <a:t>0.4 </a:t>
            </a:r>
            <a:r>
              <a:rPr kumimoji="1" lang="en-US" altLang="zh-CN" sz="2800" b="1" dirty="0"/>
              <a:t>are removed</a:t>
            </a:r>
            <a:r>
              <a:rPr kumimoji="1" lang="en-US" altLang="zh-CN" sz="2800" b="1" dirty="0" smtClean="0"/>
              <a:t>.</a:t>
            </a:r>
            <a:endParaRPr kumimoji="1" lang="en-US" altLang="zh-CN" sz="2800" b="1" dirty="0">
              <a:sym typeface="Wingdings"/>
            </a:endParaRP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2653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899" y="134677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Event selection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962385"/>
            <a:ext cx="7376246" cy="41742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</a:t>
            </a:r>
            <a:r>
              <a:rPr kumimoji="1" lang="en-US" altLang="zh-CN" sz="2800" b="1" dirty="0" err="1" smtClean="0"/>
              <a:t>qjet</a:t>
            </a:r>
            <a:r>
              <a:rPr kumimoji="1" lang="en-US" altLang="zh-CN" sz="2800" b="1" dirty="0" smtClean="0"/>
              <a:t> &gt;= 2;</a:t>
            </a:r>
          </a:p>
          <a:p>
            <a:pPr marL="0" indent="0">
              <a:buNone/>
            </a:pPr>
            <a:r>
              <a:rPr kumimoji="1" lang="en-US" altLang="zh-CN" sz="2800" b="1" dirty="0" smtClean="0">
                <a:sym typeface="Wingdings"/>
              </a:rPr>
              <a:t>           choose leading and </a:t>
            </a:r>
            <a:r>
              <a:rPr kumimoji="1" lang="en-US" altLang="zh-CN" sz="2800" b="1" dirty="0" err="1" smtClean="0">
                <a:sym typeface="Wingdings"/>
              </a:rPr>
              <a:t>subleading</a:t>
            </a:r>
            <a:r>
              <a:rPr kumimoji="1" lang="en-US" altLang="zh-CN" sz="2800" b="1" dirty="0" smtClean="0">
                <a:sym typeface="Wingdings"/>
              </a:rPr>
              <a:t> </a:t>
            </a:r>
            <a:r>
              <a:rPr kumimoji="1" lang="en-US" altLang="zh-CN" sz="2800" b="1" dirty="0" err="1" smtClean="0">
                <a:sym typeface="Wingdings"/>
              </a:rPr>
              <a:t>qjet</a:t>
            </a: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photon &gt;= 2;</a:t>
            </a:r>
          </a:p>
          <a:p>
            <a:pPr marL="0" indent="0">
              <a:buNone/>
            </a:pP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          </a:t>
            </a:r>
            <a:r>
              <a:rPr kumimoji="1" lang="en-US" altLang="zh-CN" sz="2800" b="1" dirty="0" err="1" smtClean="0">
                <a:sym typeface="Wingdings"/>
              </a:rPr>
              <a:t>m_γγ</a:t>
            </a:r>
            <a:r>
              <a:rPr kumimoji="1" lang="en-US" altLang="zh-CN" sz="2800" b="1" dirty="0" smtClean="0">
                <a:sym typeface="Wingdings"/>
              </a:rPr>
              <a:t> of photon pair closest to </a:t>
            </a:r>
            <a:r>
              <a:rPr kumimoji="1" lang="en-US" altLang="zh-CN" sz="2800" b="1" dirty="0" err="1" smtClean="0">
                <a:sym typeface="Wingdings"/>
              </a:rPr>
              <a:t>m_h</a:t>
            </a:r>
            <a:endParaRPr kumimoji="1" lang="en-US" altLang="zh-CN" sz="1800" b="1" dirty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electron or </a:t>
            </a:r>
            <a:r>
              <a:rPr kumimoji="1" lang="en-US" altLang="zh-CN" sz="2800" b="1" dirty="0" err="1" smtClean="0"/>
              <a:t>muon</a:t>
            </a:r>
            <a:r>
              <a:rPr kumimoji="1" lang="en-US" altLang="zh-CN" sz="2800" b="1" dirty="0" smtClean="0"/>
              <a:t> =1.</a:t>
            </a:r>
            <a:endParaRPr kumimoji="1" lang="en-US" altLang="zh-CN" sz="2800" b="1" dirty="0">
              <a:sym typeface="Wingdings"/>
            </a:endParaRPr>
          </a:p>
        </p:txBody>
      </p:sp>
      <p:sp>
        <p:nvSpPr>
          <p:cNvPr id="6" name="标题 2"/>
          <p:cNvSpPr txBox="1">
            <a:spLocks/>
          </p:cNvSpPr>
          <p:nvPr/>
        </p:nvSpPr>
        <p:spPr>
          <a:xfrm>
            <a:off x="714899" y="3755118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Basic cuts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副标题 1"/>
          <p:cNvSpPr txBox="1">
            <a:spLocks/>
          </p:cNvSpPr>
          <p:nvPr/>
        </p:nvSpPr>
        <p:spPr>
          <a:xfrm>
            <a:off x="1124287" y="4501654"/>
            <a:ext cx="7376246" cy="1270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|</a:t>
            </a:r>
            <a:r>
              <a:rPr kumimoji="1" lang="en-US" altLang="zh-CN" sz="2800" b="1" dirty="0" err="1" smtClean="0"/>
              <a:t>η_γ</a:t>
            </a:r>
            <a:r>
              <a:rPr kumimoji="1" lang="en-US" altLang="zh-CN" sz="2800" b="1" dirty="0" smtClean="0"/>
              <a:t>, q, l| &lt; 2.5;</a:t>
            </a:r>
            <a:endParaRPr kumimoji="1" lang="en-US" altLang="zh-CN" sz="2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lang="en-US" altLang="zh-CN" sz="2800" b="1" dirty="0" err="1"/>
              <a:t>PT_γ</a:t>
            </a:r>
            <a:r>
              <a:rPr lang="en-US" altLang="zh-CN" sz="2800" b="1" dirty="0"/>
              <a:t>, q </a:t>
            </a:r>
            <a:r>
              <a:rPr lang="en-US" altLang="zh-CN" sz="2800" b="1" dirty="0" smtClean="0"/>
              <a:t>&gt; </a:t>
            </a:r>
            <a:r>
              <a:rPr lang="en-US" altLang="zh-CN" sz="2800" b="1" dirty="0"/>
              <a:t>25 </a:t>
            </a:r>
            <a:r>
              <a:rPr lang="en-US" altLang="zh-CN" sz="2800" b="1" dirty="0" err="1"/>
              <a:t>GeV</a:t>
            </a:r>
            <a:r>
              <a:rPr lang="en-US" altLang="zh-CN" sz="2800" b="1" dirty="0" smtClean="0"/>
              <a:t>,    </a:t>
            </a:r>
            <a:r>
              <a:rPr lang="en-US" altLang="zh-CN" sz="2800" b="1" dirty="0" err="1"/>
              <a:t>PT_l</a:t>
            </a:r>
            <a:r>
              <a:rPr lang="en-US" altLang="zh-CN" sz="2800" b="1" dirty="0"/>
              <a:t> </a:t>
            </a:r>
            <a:r>
              <a:rPr lang="en-US" altLang="zh-CN" sz="2800" b="1" dirty="0" smtClean="0"/>
              <a:t>&gt; 15 </a:t>
            </a:r>
            <a:r>
              <a:rPr lang="en-US" altLang="zh-CN" sz="2800" b="1" dirty="0" err="1" smtClean="0"/>
              <a:t>GeV</a:t>
            </a:r>
            <a:r>
              <a:rPr kumimoji="1" lang="en-US" altLang="zh-CN" sz="2800" b="1" dirty="0" smtClean="0"/>
              <a:t>.</a:t>
            </a:r>
            <a:endParaRPr kumimoji="1" lang="en-US" altLang="zh-CN" sz="2800" b="1" dirty="0">
              <a:sym typeface="Wingdings"/>
            </a:endParaRP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6291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m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096" y="671446"/>
            <a:ext cx="4858903" cy="3950537"/>
          </a:xfrm>
          <a:prstGeom prst="rect">
            <a:avLst/>
          </a:prstGeom>
        </p:spPr>
      </p:pic>
      <p:pic>
        <p:nvPicPr>
          <p:cNvPr id="5" name="图片 4" descr="ma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446"/>
            <a:ext cx="4858902" cy="3950536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3107826" y="4875439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Invariant mass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4811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pic>
        <p:nvPicPr>
          <p:cNvPr id="5" name="图片 4" descr="ME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851" y="0"/>
            <a:ext cx="6356029" cy="5167777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390062" y="5149054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Missing ET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501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PTa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546" y="929604"/>
            <a:ext cx="4823454" cy="3921715"/>
          </a:xfrm>
          <a:prstGeom prst="rect">
            <a:avLst/>
          </a:prstGeom>
        </p:spPr>
      </p:pic>
      <p:pic>
        <p:nvPicPr>
          <p:cNvPr id="5" name="图片 4" descr="PTa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4981"/>
            <a:ext cx="4816840" cy="3916338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407702" y="5180919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PT of photon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50702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pic>
        <p:nvPicPr>
          <p:cNvPr id="5" name="图片 4" descr="PTq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400" y="979175"/>
            <a:ext cx="4880600" cy="3968178"/>
          </a:xfrm>
          <a:prstGeom prst="rect">
            <a:avLst/>
          </a:prstGeom>
        </p:spPr>
      </p:pic>
      <p:pic>
        <p:nvPicPr>
          <p:cNvPr id="6" name="图片 5" descr="PTq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03300"/>
            <a:ext cx="4850928" cy="3944053"/>
          </a:xfrm>
          <a:prstGeom prst="rect">
            <a:avLst/>
          </a:prstGeom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707577" y="5180918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PT of </a:t>
            </a:r>
            <a:r>
              <a:rPr kumimoji="1" lang="en-US" altLang="zh-CN" sz="3200" dirty="0" err="1" smtClean="0"/>
              <a:t>qjet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7005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  <p:pic>
        <p:nvPicPr>
          <p:cNvPr id="5" name="图片 4" descr="PT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086" y="0"/>
            <a:ext cx="6140386" cy="4992448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513540" y="5180918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PT of lepton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59285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  <p:pic>
        <p:nvPicPr>
          <p:cNvPr id="5" name="图片 4" descr="delR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485" y="-8235"/>
            <a:ext cx="4222512" cy="3433117"/>
          </a:xfrm>
          <a:prstGeom prst="rect">
            <a:avLst/>
          </a:prstGeom>
        </p:spPr>
      </p:pic>
      <p:pic>
        <p:nvPicPr>
          <p:cNvPr id="6" name="图片 5" descr="delRa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-2858"/>
            <a:ext cx="4215897" cy="3427740"/>
          </a:xfrm>
          <a:prstGeom prst="rect">
            <a:avLst/>
          </a:prstGeom>
        </p:spPr>
      </p:pic>
      <p:pic>
        <p:nvPicPr>
          <p:cNvPr id="3" name="图片 2" descr="delRqq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486" y="3059757"/>
            <a:ext cx="4222511" cy="3433118"/>
          </a:xfrm>
          <a:prstGeom prst="rect">
            <a:avLst/>
          </a:prstGeom>
        </p:spPr>
      </p:pic>
      <p:pic>
        <p:nvPicPr>
          <p:cNvPr id="2" name="图片 1" descr="delRaa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3" y="3059759"/>
            <a:ext cx="4222510" cy="3433116"/>
          </a:xfrm>
          <a:prstGeom prst="rect">
            <a:avLst/>
          </a:prstGeom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339374" y="6290167"/>
            <a:ext cx="3204975" cy="405416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zh-CN" sz="3200" dirty="0" smtClean="0"/>
              <a:t>Delta R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11966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基本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基本.thmx</Template>
  <TotalTime>448</TotalTime>
  <Words>254</Words>
  <Application>Microsoft Macintosh PowerPoint</Application>
  <PresentationFormat>全屏显示(4:3)</PresentationFormat>
  <Paragraphs>64</Paragraphs>
  <Slides>19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基本</vt:lpstr>
      <vt:lpstr>Dephes Level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chun du</dc:creator>
  <cp:lastModifiedBy>chun du</cp:lastModifiedBy>
  <cp:revision>27</cp:revision>
  <dcterms:created xsi:type="dcterms:W3CDTF">2014-06-29T13:20:57Z</dcterms:created>
  <dcterms:modified xsi:type="dcterms:W3CDTF">2014-08-06T09:19:04Z</dcterms:modified>
</cp:coreProperties>
</file>