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1"/>
  </p:notesMasterIdLst>
  <p:handoutMasterIdLst>
    <p:handoutMasterId r:id="rId12"/>
  </p:handoutMasterIdLst>
  <p:sldIdLst>
    <p:sldId id="262" r:id="rId2"/>
    <p:sldId id="273" r:id="rId3"/>
    <p:sldId id="271" r:id="rId4"/>
    <p:sldId id="272" r:id="rId5"/>
    <p:sldId id="263" r:id="rId6"/>
    <p:sldId id="264" r:id="rId7"/>
    <p:sldId id="265" r:id="rId8"/>
    <p:sldId id="267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>
    <p:restoredLeft sz="15620"/>
    <p:restoredTop sz="94660"/>
  </p:normalViewPr>
  <p:slideViewPr>
    <p:cSldViewPr snapToGrid="0" snapToObjects="1">
      <p:cViewPr>
        <p:scale>
          <a:sx n="72" d="100"/>
          <a:sy n="72" d="100"/>
        </p:scale>
        <p:origin x="-2152" y="-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A705C-6681-8D4F-8157-A12033309F6C}" type="datetimeFigureOut">
              <a:rPr kumimoji="1" lang="zh-CN" altLang="en-US" smtClean="0"/>
              <a:t>2014/8/20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7DD223-4923-2243-B5D0-A85256EA065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937284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3A51C6-6B8E-C545-AA03-19BE648EE969}" type="datetimeFigureOut">
              <a:rPr kumimoji="1" lang="zh-CN" altLang="en-US" smtClean="0"/>
              <a:t>2014/8/20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2F401A-88EC-D343-964E-1C00FC7C91C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82973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BC999-A761-9447-B997-E13FFBFE61CD}" type="slidenum">
              <a:rPr kumimoji="1" lang="zh-CN" altLang="en-US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35629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8E485-47EF-4240-A068-710BCB4E1756}" type="datetime4">
              <a:rPr lang="zh-CN" altLang="x-none" smtClean="0"/>
              <a:t>2014年8月20日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F23F-708E-984E-9ECA-DCBFCEB697FB}" type="datetime4">
              <a:rPr lang="zh-CN" altLang="x-none" smtClean="0"/>
              <a:t>2014年8月20日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F61D0-B967-3246-BF44-79CDD3EE6B04}" type="datetime4">
              <a:rPr lang="zh-CN" altLang="x-none" smtClean="0"/>
              <a:t>2014年8月20日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7E3-A110-6247-A555-132302C6AC14}" type="datetime4">
              <a:rPr lang="zh-CN" altLang="x-none" smtClean="0"/>
              <a:t>2014年8月20日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43DA5-6D29-BE4A-A13C-489460B5AE32}" type="datetime4">
              <a:rPr lang="zh-CN" altLang="x-none" smtClean="0"/>
              <a:t>2014年8月20日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0E29-1740-8146-80DF-ABCEE79A52AB}" type="datetime4">
              <a:rPr lang="zh-CN" altLang="x-none" smtClean="0"/>
              <a:t>2014年8月20日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2CD7-9BB0-E245-9BF0-059EF3CD3531}" type="datetime4">
              <a:rPr lang="zh-CN" altLang="x-none" smtClean="0"/>
              <a:t>2014年8月20日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7692-8AB0-7747-BA64-8F006248A575}" type="datetime4">
              <a:rPr lang="zh-CN" altLang="x-none" smtClean="0"/>
              <a:t>2014年8月20日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68B5-7E23-E944-96F8-847FFD7C36D6}" type="datetime4">
              <a:rPr lang="zh-CN" altLang="x-none" smtClean="0"/>
              <a:t>2014年8月20日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9191-1EAE-344D-BCAB-1A6955CD0A7F}" type="datetime4">
              <a:rPr lang="zh-CN" altLang="x-none" smtClean="0"/>
              <a:t>2014年8月20日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F17-D609-A646-A897-6052DB0258F1}" type="datetime4">
              <a:rPr lang="zh-CN" altLang="x-none" smtClean="0"/>
              <a:t>2014年8月20日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F5FADD9F-69B2-D844-884A-AD34BC6F8657}" type="datetime4">
              <a:rPr lang="zh-CN" altLang="x-none" smtClean="0"/>
              <a:t>2014年8月20日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Relationship Id="rId3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Relationship Id="rId3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Relationship Id="rId3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3618" y="1303245"/>
            <a:ext cx="7500538" cy="888833"/>
          </a:xfrm>
        </p:spPr>
        <p:txBody>
          <a:bodyPr>
            <a:noAutofit/>
          </a:bodyPr>
          <a:lstStyle/>
          <a:p>
            <a:r>
              <a:rPr kumimoji="1" lang="en-US" altLang="zh-CN" sz="2800" dirty="0"/>
              <a:t>p</a:t>
            </a:r>
            <a:r>
              <a:rPr kumimoji="1" lang="en-US" altLang="zh-CN" sz="2800" dirty="0" smtClean="0"/>
              <a:t> p &gt; H, H &gt; h h, h &gt; a </a:t>
            </a:r>
            <a:r>
              <a:rPr kumimoji="1" lang="en-US" altLang="zh-CN" sz="2800" dirty="0"/>
              <a:t>a, h &gt; </a:t>
            </a:r>
            <a:r>
              <a:rPr kumimoji="1" lang="en-US" altLang="zh-CN" sz="2800" dirty="0" smtClean="0"/>
              <a:t>w w &gt; l v l v</a:t>
            </a:r>
            <a:endParaRPr kumimoji="1" lang="zh-CN" altLang="en-US" sz="28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2596962" y="110144"/>
            <a:ext cx="4013683" cy="734430"/>
          </a:xfrm>
        </p:spPr>
        <p:txBody>
          <a:bodyPr/>
          <a:lstStyle/>
          <a:p>
            <a:r>
              <a:rPr kumimoji="1" lang="en-US" altLang="zh-CN" dirty="0" err="1" smtClean="0"/>
              <a:t>Dephes</a:t>
            </a:r>
            <a:r>
              <a:rPr kumimoji="1" lang="en-US" altLang="zh-CN" dirty="0" smtClean="0"/>
              <a:t> Level</a:t>
            </a:r>
            <a:endParaRPr kumimoji="1" lang="zh-CN" altLang="en-US" dirty="0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pic>
        <p:nvPicPr>
          <p:cNvPr id="2" name="图片 1" descr="未命名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0573" y="2015666"/>
            <a:ext cx="5477560" cy="439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390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sz="3200" dirty="0" smtClean="0"/>
              <a:t>SM BG:</a:t>
            </a:r>
          </a:p>
          <a:p>
            <a:r>
              <a:rPr kumimoji="1" lang="en-US" altLang="zh-CN" sz="3200" dirty="0" smtClean="0"/>
              <a:t>             p p &gt; l v l v a a </a:t>
            </a:r>
          </a:p>
          <a:p>
            <a:r>
              <a:rPr kumimoji="1" lang="en-US" altLang="zh-CN" sz="3200" dirty="0" smtClean="0"/>
              <a:t>             p p &gt; l l a a  </a:t>
            </a:r>
            <a:endParaRPr kumimoji="1" lang="zh-CN" altLang="en-US" sz="32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173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2"/>
          <p:cNvSpPr txBox="1">
            <a:spLocks/>
          </p:cNvSpPr>
          <p:nvPr/>
        </p:nvSpPr>
        <p:spPr>
          <a:xfrm>
            <a:off x="714899" y="134677"/>
            <a:ext cx="8259767" cy="82461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1"/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Event selection</a:t>
            </a:r>
            <a:r>
              <a:rPr kumimoji="1" lang="zh-CN" alt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－</a:t>
            </a:r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overlap remove</a:t>
            </a:r>
            <a:endParaRPr kumimoji="1"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" name="副标题 1"/>
          <p:cNvSpPr txBox="1">
            <a:spLocks/>
          </p:cNvSpPr>
          <p:nvPr/>
        </p:nvSpPr>
        <p:spPr>
          <a:xfrm>
            <a:off x="1124287" y="1396745"/>
            <a:ext cx="7376246" cy="417426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charset="0"/>
              <a:buChar char=""/>
            </a:pPr>
            <a:r>
              <a:rPr kumimoji="1" lang="en-US" altLang="zh-CN" sz="2800" b="1" dirty="0" smtClean="0"/>
              <a:t>Electrons with ΔR(</a:t>
            </a:r>
            <a:r>
              <a:rPr kumimoji="1" lang="en-US" altLang="zh-CN" sz="2800" b="1" dirty="0" err="1" smtClean="0"/>
              <a:t>e,γ</a:t>
            </a:r>
            <a:r>
              <a:rPr kumimoji="1" lang="en-US" altLang="zh-CN" sz="2800" b="1" dirty="0" smtClean="0"/>
              <a:t>) &lt; 0.4 are removed;</a:t>
            </a:r>
            <a:endParaRPr kumimoji="1" lang="en-US" altLang="zh-CN" sz="2800" b="1" dirty="0" smtClean="0">
              <a:sym typeface="Wingdings"/>
            </a:endParaRPr>
          </a:p>
          <a:p>
            <a:pPr marL="457200" indent="-457200">
              <a:buFont typeface="Wingdings" charset="0"/>
              <a:buChar char=""/>
            </a:pPr>
            <a:endParaRPr kumimoji="1" lang="en-US" altLang="zh-CN" sz="1800" b="1" dirty="0" smtClean="0">
              <a:sym typeface="Wingdings"/>
            </a:endParaRPr>
          </a:p>
          <a:p>
            <a:pPr marL="457200" indent="-457200">
              <a:buFont typeface="Wingdings" charset="0"/>
              <a:buChar char=""/>
            </a:pPr>
            <a:r>
              <a:rPr kumimoji="1" lang="en-US" altLang="zh-CN" sz="2800" b="1" dirty="0" smtClean="0"/>
              <a:t>Jets with </a:t>
            </a:r>
            <a:r>
              <a:rPr kumimoji="1" lang="en-US" altLang="zh-CN" sz="2800" b="1" dirty="0"/>
              <a:t>ΔR</a:t>
            </a:r>
            <a:r>
              <a:rPr kumimoji="1" lang="en-US" altLang="zh-CN" sz="2800" b="1" dirty="0" smtClean="0"/>
              <a:t>(</a:t>
            </a:r>
            <a:r>
              <a:rPr kumimoji="1" lang="en-US" altLang="zh-CN" sz="2800" b="1" dirty="0" err="1" smtClean="0"/>
              <a:t>jet,e</a:t>
            </a:r>
            <a:r>
              <a:rPr kumimoji="1" lang="en-US" altLang="zh-CN" sz="2800" b="1" dirty="0" smtClean="0"/>
              <a:t>) </a:t>
            </a:r>
            <a:r>
              <a:rPr kumimoji="1" lang="en-US" altLang="zh-CN" sz="2800" b="1" dirty="0"/>
              <a:t>&lt; </a:t>
            </a:r>
            <a:r>
              <a:rPr kumimoji="1" lang="en-US" altLang="zh-CN" sz="2800" b="1" dirty="0" smtClean="0"/>
              <a:t>0.2 or </a:t>
            </a:r>
            <a:r>
              <a:rPr kumimoji="1" lang="en-US" altLang="zh-CN" sz="2800" b="1" dirty="0"/>
              <a:t>ΔR</a:t>
            </a:r>
            <a:r>
              <a:rPr kumimoji="1" lang="en-US" altLang="zh-CN" sz="2800" b="1" dirty="0" smtClean="0"/>
              <a:t>(</a:t>
            </a:r>
            <a:r>
              <a:rPr kumimoji="1" lang="en-US" altLang="zh-CN" sz="2800" b="1" dirty="0" err="1" smtClean="0"/>
              <a:t>jet,</a:t>
            </a:r>
            <a:r>
              <a:rPr kumimoji="1" lang="en-US" altLang="zh-CN" sz="2800" b="1" dirty="0" err="1"/>
              <a:t>γ</a:t>
            </a:r>
            <a:r>
              <a:rPr kumimoji="1" lang="en-US" altLang="zh-CN" sz="2800" b="1" dirty="0"/>
              <a:t>) &lt; </a:t>
            </a:r>
            <a:r>
              <a:rPr kumimoji="1" lang="en-US" altLang="zh-CN" sz="2800" b="1" dirty="0" smtClean="0"/>
              <a:t>0.4 are removed;</a:t>
            </a:r>
          </a:p>
          <a:p>
            <a:pPr marL="0" indent="0">
              <a:buNone/>
            </a:pPr>
            <a:r>
              <a:rPr kumimoji="1" lang="en-US" altLang="zh-CN" sz="2800" b="1" dirty="0">
                <a:sym typeface="Wingdings"/>
              </a:rPr>
              <a:t> </a:t>
            </a:r>
            <a:r>
              <a:rPr kumimoji="1" lang="en-US" altLang="zh-CN" sz="2800" b="1" dirty="0" smtClean="0">
                <a:sym typeface="Wingdings"/>
              </a:rPr>
              <a:t>   </a:t>
            </a:r>
            <a:r>
              <a:rPr kumimoji="1" lang="en-US" altLang="zh-CN" sz="2800" b="1" dirty="0"/>
              <a:t>(</a:t>
            </a:r>
            <a:r>
              <a:rPr kumimoji="1" lang="en-US" altLang="zh-CN" sz="2800" b="1" dirty="0" err="1" smtClean="0"/>
              <a:t>BTag</a:t>
            </a:r>
            <a:r>
              <a:rPr kumimoji="1" lang="en-US" altLang="zh-CN" sz="2800" b="1" dirty="0" smtClean="0"/>
              <a:t> = 0 </a:t>
            </a:r>
            <a:r>
              <a:rPr kumimoji="1" lang="en-US" altLang="zh-CN" sz="2800" b="1" dirty="0"/>
              <a:t>and </a:t>
            </a:r>
            <a:r>
              <a:rPr kumimoji="1" lang="en-US" altLang="zh-CN" sz="2800" b="1" dirty="0" err="1" smtClean="0"/>
              <a:t>TauTag</a:t>
            </a:r>
            <a:r>
              <a:rPr kumimoji="1" lang="en-US" altLang="zh-CN" sz="2800" b="1" dirty="0" smtClean="0"/>
              <a:t> = 0)</a:t>
            </a:r>
            <a:endParaRPr kumimoji="1" lang="en-US" altLang="zh-CN" sz="2800" b="1" dirty="0">
              <a:sym typeface="Wingdings"/>
            </a:endParaRPr>
          </a:p>
          <a:p>
            <a:pPr marL="0" indent="0">
              <a:buNone/>
            </a:pPr>
            <a:r>
              <a:rPr kumimoji="1" lang="en-US" altLang="zh-CN" sz="1800" b="1" dirty="0" smtClean="0">
                <a:sym typeface="Wingdings"/>
              </a:rPr>
              <a:t>   </a:t>
            </a:r>
            <a:endParaRPr kumimoji="1" lang="en-US" altLang="zh-CN" sz="1800" b="1" dirty="0">
              <a:sym typeface="Wingdings"/>
            </a:endParaRPr>
          </a:p>
          <a:p>
            <a:pPr marL="457200" indent="-457200">
              <a:buFont typeface="Wingdings" charset="0"/>
              <a:buChar char=""/>
            </a:pPr>
            <a:r>
              <a:rPr kumimoji="1" lang="en-US" altLang="zh-CN" sz="2800" b="1" dirty="0" err="1" smtClean="0"/>
              <a:t>Muons</a:t>
            </a:r>
            <a:r>
              <a:rPr kumimoji="1" lang="en-US" altLang="zh-CN" sz="2800" b="1" dirty="0" smtClean="0"/>
              <a:t> with </a:t>
            </a:r>
            <a:r>
              <a:rPr kumimoji="1" lang="en-US" altLang="zh-CN" sz="2800" b="1" dirty="0"/>
              <a:t>ΔR</a:t>
            </a:r>
            <a:r>
              <a:rPr kumimoji="1" lang="en-US" altLang="zh-CN" sz="2800" b="1" dirty="0" smtClean="0"/>
              <a:t>(</a:t>
            </a:r>
            <a:r>
              <a:rPr kumimoji="1" lang="en-US" altLang="zh-CN" sz="2800" b="1" dirty="0" err="1" smtClean="0"/>
              <a:t>μ,jet</a:t>
            </a:r>
            <a:r>
              <a:rPr kumimoji="1" lang="en-US" altLang="zh-CN" sz="2800" b="1" dirty="0" smtClean="0"/>
              <a:t>) </a:t>
            </a:r>
            <a:r>
              <a:rPr kumimoji="1" lang="en-US" altLang="zh-CN" sz="2800" b="1" dirty="0"/>
              <a:t>&lt; </a:t>
            </a:r>
            <a:r>
              <a:rPr kumimoji="1" lang="en-US" altLang="zh-CN" sz="2800" b="1" dirty="0" smtClean="0"/>
              <a:t>0.4 </a:t>
            </a:r>
            <a:r>
              <a:rPr kumimoji="1" lang="en-US" altLang="zh-CN" sz="2800" b="1" dirty="0"/>
              <a:t>or ΔR</a:t>
            </a:r>
            <a:r>
              <a:rPr kumimoji="1" lang="en-US" altLang="zh-CN" sz="2800" b="1" dirty="0" smtClean="0"/>
              <a:t>(</a:t>
            </a:r>
            <a:r>
              <a:rPr kumimoji="1" lang="en-US" altLang="zh-CN" sz="2800" b="1" dirty="0" err="1" smtClean="0"/>
              <a:t>μ,</a:t>
            </a:r>
            <a:r>
              <a:rPr kumimoji="1" lang="en-US" altLang="zh-CN" sz="2800" b="1" dirty="0" err="1"/>
              <a:t>γ</a:t>
            </a:r>
            <a:r>
              <a:rPr kumimoji="1" lang="en-US" altLang="zh-CN" sz="2800" b="1" dirty="0"/>
              <a:t>) &lt; </a:t>
            </a:r>
            <a:r>
              <a:rPr kumimoji="1" lang="en-US" altLang="zh-CN" sz="2800" b="1" dirty="0" smtClean="0"/>
              <a:t>0.4 </a:t>
            </a:r>
            <a:r>
              <a:rPr kumimoji="1" lang="en-US" altLang="zh-CN" sz="2800" b="1" dirty="0"/>
              <a:t>are removed</a:t>
            </a:r>
            <a:r>
              <a:rPr kumimoji="1" lang="en-US" altLang="zh-CN" sz="2800" b="1" dirty="0" smtClean="0"/>
              <a:t>.</a:t>
            </a:r>
            <a:endParaRPr kumimoji="1" lang="en-US" altLang="zh-CN" sz="2800" b="1" dirty="0">
              <a:sym typeface="Wingdings"/>
            </a:endParaRPr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26538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2"/>
          <p:cNvSpPr txBox="1">
            <a:spLocks/>
          </p:cNvSpPr>
          <p:nvPr/>
        </p:nvSpPr>
        <p:spPr>
          <a:xfrm>
            <a:off x="714899" y="419947"/>
            <a:ext cx="8259767" cy="82461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1"/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Event selection</a:t>
            </a:r>
            <a:endParaRPr kumimoji="1"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" name="副标题 1"/>
          <p:cNvSpPr txBox="1">
            <a:spLocks/>
          </p:cNvSpPr>
          <p:nvPr/>
        </p:nvSpPr>
        <p:spPr>
          <a:xfrm>
            <a:off x="1124287" y="1438614"/>
            <a:ext cx="7376246" cy="417426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charset="0"/>
              <a:buChar char=""/>
            </a:pPr>
            <a:r>
              <a:rPr kumimoji="1" lang="en-US" altLang="zh-CN" sz="2800" b="1" dirty="0" smtClean="0"/>
              <a:t>Number of </a:t>
            </a:r>
            <a:r>
              <a:rPr kumimoji="1" lang="en-US" altLang="zh-CN" sz="2800" b="1" dirty="0" err="1" smtClean="0"/>
              <a:t>muon</a:t>
            </a:r>
            <a:r>
              <a:rPr kumimoji="1" lang="en-US" altLang="zh-CN" sz="2800" b="1" dirty="0" smtClean="0"/>
              <a:t> + electron = 2;</a:t>
            </a:r>
          </a:p>
          <a:p>
            <a:pPr marL="0" indent="0">
              <a:buNone/>
            </a:pPr>
            <a:endParaRPr kumimoji="1" lang="en-US" altLang="zh-CN" sz="1800" b="1" dirty="0" smtClean="0">
              <a:sym typeface="Wingdings"/>
            </a:endParaRPr>
          </a:p>
          <a:p>
            <a:pPr marL="457200" indent="-457200">
              <a:buFont typeface="Wingdings" charset="0"/>
              <a:buChar char=""/>
            </a:pPr>
            <a:r>
              <a:rPr kumimoji="1" lang="en-US" altLang="zh-CN" sz="2800" b="1" dirty="0" smtClean="0"/>
              <a:t>Number of photon &gt;= 2;</a:t>
            </a:r>
          </a:p>
          <a:p>
            <a:pPr marL="0" indent="0">
              <a:buNone/>
            </a:pPr>
            <a:r>
              <a:rPr kumimoji="1" lang="en-US" altLang="zh-CN" sz="2800" b="1" dirty="0">
                <a:sym typeface="Wingdings"/>
              </a:rPr>
              <a:t> </a:t>
            </a:r>
            <a:r>
              <a:rPr kumimoji="1" lang="en-US" altLang="zh-CN" sz="2800" b="1" dirty="0" smtClean="0">
                <a:sym typeface="Wingdings"/>
              </a:rPr>
              <a:t>          </a:t>
            </a:r>
            <a:r>
              <a:rPr kumimoji="1" lang="en-US" altLang="zh-CN" sz="2800" b="1" dirty="0" err="1" smtClean="0">
                <a:sym typeface="Wingdings"/>
              </a:rPr>
              <a:t>m_γγ</a:t>
            </a:r>
            <a:r>
              <a:rPr kumimoji="1" lang="en-US" altLang="zh-CN" sz="2800" b="1" dirty="0" smtClean="0">
                <a:sym typeface="Wingdings"/>
              </a:rPr>
              <a:t> of photon pair closest to </a:t>
            </a:r>
            <a:r>
              <a:rPr kumimoji="1" lang="en-US" altLang="zh-CN" sz="2800" b="1" dirty="0" err="1" smtClean="0">
                <a:sym typeface="Wingdings"/>
              </a:rPr>
              <a:t>m_h</a:t>
            </a:r>
            <a:r>
              <a:rPr kumimoji="1" lang="en-US" altLang="zh-CN" sz="1800" b="1" dirty="0" smtClean="0">
                <a:sym typeface="Wingdings"/>
              </a:rPr>
              <a:t>.</a:t>
            </a:r>
            <a:endParaRPr kumimoji="1" lang="en-US" altLang="zh-CN" sz="2800" b="1" dirty="0">
              <a:sym typeface="Wingdings"/>
            </a:endParaRPr>
          </a:p>
        </p:txBody>
      </p:sp>
      <p:sp>
        <p:nvSpPr>
          <p:cNvPr id="6" name="标题 2"/>
          <p:cNvSpPr txBox="1">
            <a:spLocks/>
          </p:cNvSpPr>
          <p:nvPr/>
        </p:nvSpPr>
        <p:spPr>
          <a:xfrm>
            <a:off x="714899" y="3755118"/>
            <a:ext cx="8259767" cy="82461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1"/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Basic cuts</a:t>
            </a:r>
            <a:endParaRPr kumimoji="1"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副标题 1"/>
          <p:cNvSpPr txBox="1">
            <a:spLocks/>
          </p:cNvSpPr>
          <p:nvPr/>
        </p:nvSpPr>
        <p:spPr>
          <a:xfrm>
            <a:off x="1124287" y="4776944"/>
            <a:ext cx="7376246" cy="12700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charset="0"/>
              <a:buChar char=""/>
            </a:pPr>
            <a:r>
              <a:rPr kumimoji="1" lang="en-US" altLang="zh-CN" sz="2800" b="1" dirty="0" smtClean="0"/>
              <a:t>|</a:t>
            </a:r>
            <a:r>
              <a:rPr kumimoji="1" lang="en-US" altLang="zh-CN" sz="2800" b="1" dirty="0" err="1" smtClean="0"/>
              <a:t>η_γ</a:t>
            </a:r>
            <a:r>
              <a:rPr kumimoji="1" lang="en-US" altLang="zh-CN" sz="2800" b="1" dirty="0"/>
              <a:t>,</a:t>
            </a:r>
            <a:r>
              <a:rPr kumimoji="1" lang="en-US" altLang="zh-CN" sz="2800" b="1" dirty="0" smtClean="0"/>
              <a:t> l| &lt; 2.5;</a:t>
            </a:r>
          </a:p>
          <a:p>
            <a:pPr marL="0" indent="0">
              <a:buNone/>
            </a:pPr>
            <a:endParaRPr kumimoji="1" lang="en-US" altLang="zh-CN" sz="1800" b="1" dirty="0" smtClean="0">
              <a:sym typeface="Wingdings"/>
            </a:endParaRPr>
          </a:p>
          <a:p>
            <a:pPr marL="457200" indent="-457200">
              <a:buFont typeface="Wingdings" charset="0"/>
              <a:buChar char=""/>
            </a:pPr>
            <a:r>
              <a:rPr lang="en-US" altLang="zh-CN" sz="2800" b="1" dirty="0" err="1" smtClean="0"/>
              <a:t>PT_γ</a:t>
            </a:r>
            <a:r>
              <a:rPr lang="en-US" altLang="zh-CN" sz="2800" b="1" dirty="0" smtClean="0"/>
              <a:t> &gt; </a:t>
            </a:r>
            <a:r>
              <a:rPr lang="en-US" altLang="zh-CN" sz="2800" b="1" dirty="0"/>
              <a:t>25 </a:t>
            </a:r>
            <a:r>
              <a:rPr lang="en-US" altLang="zh-CN" sz="2800" b="1" dirty="0" err="1"/>
              <a:t>GeV</a:t>
            </a:r>
            <a:r>
              <a:rPr lang="en-US" altLang="zh-CN" sz="2800" b="1" dirty="0" smtClean="0"/>
              <a:t>,    </a:t>
            </a:r>
            <a:r>
              <a:rPr lang="en-US" altLang="zh-CN" sz="2800" b="1" dirty="0" err="1"/>
              <a:t>PT_l</a:t>
            </a:r>
            <a:r>
              <a:rPr lang="en-US" altLang="zh-CN" sz="2800" b="1" dirty="0"/>
              <a:t> </a:t>
            </a:r>
            <a:r>
              <a:rPr lang="en-US" altLang="zh-CN" sz="2800" b="1" dirty="0" smtClean="0"/>
              <a:t>&gt; 15 </a:t>
            </a:r>
            <a:r>
              <a:rPr lang="en-US" altLang="zh-CN" sz="2800" b="1" dirty="0" err="1" smtClean="0"/>
              <a:t>GeV</a:t>
            </a:r>
            <a:r>
              <a:rPr kumimoji="1" lang="en-US" altLang="zh-CN" sz="2800" b="1" dirty="0" smtClean="0"/>
              <a:t>.</a:t>
            </a:r>
            <a:endParaRPr kumimoji="1" lang="en-US" altLang="zh-CN" sz="2800" b="1" dirty="0">
              <a:sym typeface="Wingdings"/>
            </a:endParaRPr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462910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maa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64" y="317541"/>
            <a:ext cx="6747915" cy="5486400"/>
          </a:xfrm>
          <a:prstGeom prst="rect">
            <a:avLst/>
          </a:prstGeom>
        </p:spPr>
      </p:pic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3072546" y="5498460"/>
            <a:ext cx="3502151" cy="610961"/>
          </a:xfrm>
        </p:spPr>
        <p:txBody>
          <a:bodyPr>
            <a:normAutofit/>
          </a:bodyPr>
          <a:lstStyle/>
          <a:p>
            <a:r>
              <a:rPr kumimoji="1" lang="en-US" altLang="zh-CN" sz="3200" dirty="0" smtClean="0"/>
              <a:t>Invariant mass</a:t>
            </a:r>
            <a:endParaRPr kumimoji="1" lang="zh-CN" altLang="en-US" sz="32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748112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MET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113" y="156590"/>
            <a:ext cx="7045485" cy="5728341"/>
          </a:xfrm>
          <a:prstGeom prst="rect">
            <a:avLst/>
          </a:prstGeom>
        </p:spPr>
      </p:pic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3390062" y="5273970"/>
            <a:ext cx="3502151" cy="610961"/>
          </a:xfrm>
        </p:spPr>
        <p:txBody>
          <a:bodyPr>
            <a:normAutofit/>
          </a:bodyPr>
          <a:lstStyle/>
          <a:p>
            <a:r>
              <a:rPr kumimoji="1" lang="en-US" altLang="zh-CN" sz="3200" dirty="0" smtClean="0"/>
              <a:t>Missing ET</a:t>
            </a:r>
            <a:endParaRPr kumimoji="1" lang="zh-CN" altLang="en-US" sz="32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75013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PTa2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897" y="1030749"/>
            <a:ext cx="4928101" cy="4006797"/>
          </a:xfrm>
          <a:prstGeom prst="rect">
            <a:avLst/>
          </a:prstGeom>
        </p:spPr>
      </p:pic>
      <p:pic>
        <p:nvPicPr>
          <p:cNvPr id="2" name="图片 1" descr="PTa1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0748"/>
            <a:ext cx="4928100" cy="4006798"/>
          </a:xfrm>
          <a:prstGeom prst="rect">
            <a:avLst/>
          </a:prstGeom>
        </p:spPr>
      </p:pic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407702" y="5180919"/>
            <a:ext cx="3502151" cy="610961"/>
          </a:xfrm>
        </p:spPr>
        <p:txBody>
          <a:bodyPr>
            <a:normAutofit/>
          </a:bodyPr>
          <a:lstStyle/>
          <a:p>
            <a:r>
              <a:rPr kumimoji="1" lang="en-US" altLang="zh-CN" sz="3200" dirty="0" smtClean="0"/>
              <a:t>PT of photon</a:t>
            </a:r>
            <a:endParaRPr kumimoji="1" lang="zh-CN" altLang="en-US" sz="32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250702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PTl2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096" y="1050418"/>
            <a:ext cx="4839904" cy="3935089"/>
          </a:xfrm>
          <a:prstGeom prst="rect">
            <a:avLst/>
          </a:prstGeom>
        </p:spPr>
      </p:pic>
      <p:pic>
        <p:nvPicPr>
          <p:cNvPr id="2" name="图片 1" descr="PTl1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0420"/>
            <a:ext cx="4805043" cy="3906746"/>
          </a:xfrm>
          <a:prstGeom prst="rect">
            <a:avLst/>
          </a:prstGeom>
        </p:spPr>
      </p:pic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3513540" y="5180918"/>
            <a:ext cx="3502151" cy="610961"/>
          </a:xfrm>
        </p:spPr>
        <p:txBody>
          <a:bodyPr>
            <a:normAutofit/>
          </a:bodyPr>
          <a:lstStyle/>
          <a:p>
            <a:r>
              <a:rPr kumimoji="1" lang="en-US" altLang="zh-CN" sz="3200" dirty="0" smtClean="0"/>
              <a:t>PT of lepton</a:t>
            </a:r>
            <a:endParaRPr kumimoji="1"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859285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MT6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0153" y="895199"/>
            <a:ext cx="4903847" cy="3987079"/>
          </a:xfrm>
          <a:prstGeom prst="rect">
            <a:avLst/>
          </a:prstGeom>
        </p:spPr>
      </p:pic>
      <p:pic>
        <p:nvPicPr>
          <p:cNvPr id="2" name="图片 1" descr="MT4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5199"/>
            <a:ext cx="4903847" cy="3987079"/>
          </a:xfrm>
          <a:prstGeom prst="rect">
            <a:avLst/>
          </a:prstGeom>
        </p:spPr>
      </p:pic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3152771" y="5034208"/>
            <a:ext cx="3502151" cy="610961"/>
          </a:xfrm>
        </p:spPr>
        <p:txBody>
          <a:bodyPr>
            <a:normAutofit/>
          </a:bodyPr>
          <a:lstStyle/>
          <a:p>
            <a:r>
              <a:rPr kumimoji="1" lang="en-US" altLang="zh-CN" sz="3200" dirty="0" smtClean="0"/>
              <a:t>Transverse mass</a:t>
            </a:r>
            <a:endParaRPr kumimoji="1"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9153590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基本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基本.thmx</Template>
  <TotalTime>443</TotalTime>
  <Words>188</Words>
  <Application>Microsoft Macintosh PowerPoint</Application>
  <PresentationFormat>全屏显示(4:3)</PresentationFormat>
  <Paragraphs>36</Paragraphs>
  <Slides>9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基本</vt:lpstr>
      <vt:lpstr>Dephes Level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chun du</dc:creator>
  <cp:lastModifiedBy>chun du</cp:lastModifiedBy>
  <cp:revision>27</cp:revision>
  <dcterms:created xsi:type="dcterms:W3CDTF">2014-06-29T13:20:57Z</dcterms:created>
  <dcterms:modified xsi:type="dcterms:W3CDTF">2014-08-20T13:28:37Z</dcterms:modified>
</cp:coreProperties>
</file>