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336" r:id="rId2"/>
    <p:sldId id="468" r:id="rId3"/>
    <p:sldId id="661" r:id="rId4"/>
    <p:sldId id="575" r:id="rId5"/>
    <p:sldId id="576" r:id="rId6"/>
    <p:sldId id="643" r:id="rId7"/>
    <p:sldId id="644" r:id="rId8"/>
    <p:sldId id="579" r:id="rId9"/>
    <p:sldId id="580" r:id="rId10"/>
    <p:sldId id="583" r:id="rId11"/>
    <p:sldId id="645" r:id="rId12"/>
    <p:sldId id="662" r:id="rId13"/>
    <p:sldId id="663" r:id="rId14"/>
    <p:sldId id="664" r:id="rId15"/>
    <p:sldId id="648" r:id="rId16"/>
    <p:sldId id="649" r:id="rId17"/>
    <p:sldId id="666" r:id="rId18"/>
    <p:sldId id="562" r:id="rId19"/>
    <p:sldId id="614" r:id="rId20"/>
    <p:sldId id="564" r:id="rId21"/>
    <p:sldId id="630" r:id="rId22"/>
    <p:sldId id="631" r:id="rId23"/>
    <p:sldId id="653" r:id="rId24"/>
    <p:sldId id="629" r:id="rId25"/>
    <p:sldId id="656" r:id="rId26"/>
    <p:sldId id="667" r:id="rId27"/>
    <p:sldId id="674" r:id="rId28"/>
    <p:sldId id="640" r:id="rId29"/>
    <p:sldId id="657" r:id="rId30"/>
    <p:sldId id="658" r:id="rId31"/>
    <p:sldId id="565" r:id="rId32"/>
    <p:sldId id="572" r:id="rId33"/>
    <p:sldId id="641" r:id="rId34"/>
    <p:sldId id="574" r:id="rId35"/>
    <p:sldId id="372" r:id="rId36"/>
    <p:sldId id="543" r:id="rId37"/>
    <p:sldId id="424" r:id="rId38"/>
    <p:sldId id="530" r:id="rId39"/>
    <p:sldId id="531" r:id="rId40"/>
    <p:sldId id="544" r:id="rId41"/>
    <p:sldId id="550" r:id="rId42"/>
    <p:sldId id="607" r:id="rId43"/>
    <p:sldId id="608" r:id="rId44"/>
    <p:sldId id="609" r:id="rId45"/>
    <p:sldId id="633" r:id="rId46"/>
    <p:sldId id="634" r:id="rId47"/>
    <p:sldId id="635" r:id="rId48"/>
    <p:sldId id="636" r:id="rId49"/>
    <p:sldId id="637" r:id="rId50"/>
    <p:sldId id="638" r:id="rId51"/>
    <p:sldId id="639" r:id="rId52"/>
    <p:sldId id="642" r:id="rId53"/>
    <p:sldId id="668" r:id="rId54"/>
    <p:sldId id="670" r:id="rId55"/>
    <p:sldId id="671" r:id="rId56"/>
    <p:sldId id="673" r:id="rId57"/>
  </p:sldIdLst>
  <p:sldSz cx="9144000" cy="6858000" type="screen4x3"/>
  <p:notesSz cx="6781800" cy="9880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CC0000"/>
    <a:srgbClr val="CC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4" autoAdjust="0"/>
  </p:normalViewPr>
  <p:slideViewPr>
    <p:cSldViewPr>
      <p:cViewPr varScale="1">
        <p:scale>
          <a:sx n="79" d="100"/>
          <a:sy n="79" d="100"/>
        </p:scale>
        <p:origin x="-1816" y="-104"/>
      </p:cViewPr>
      <p:guideLst>
        <p:guide orient="horz" pos="18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5D9C01-0786-E74B-92B5-9FB48BE4BB3F}" type="datetimeFigureOut">
              <a:rPr lang="en-US"/>
              <a:pPr>
                <a:defRPr/>
              </a:pPr>
              <a:t>12/1/13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971F79-9AD7-F648-9DA9-23B0F1478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9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A606AD-49A1-1F4D-BA27-385AAA737596}" type="datetimeFigureOut">
              <a:rPr lang="en-US"/>
              <a:pPr>
                <a:defRPr/>
              </a:pPr>
              <a:t>12/1/13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1363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692650"/>
            <a:ext cx="5426075" cy="4446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7A2A39-1173-784F-A8C6-535B55863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794768-9B25-5945-A4BC-AEDC59D10675}" type="slidenum">
              <a:rPr lang="en-US"/>
              <a:pPr/>
              <a:t>2</a:t>
            </a:fld>
            <a:endParaRPr lang="en-US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C96607-46F8-9043-B5C3-6F6393B60EA7}" type="slidenum">
              <a:rPr lang="en-US"/>
              <a:pPr/>
              <a:t>24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4C68A6-84BC-D246-B4A0-03A3C718673F}" type="slidenum">
              <a:rPr lang="en-US"/>
              <a:pPr/>
              <a:t>25</a:t>
            </a:fld>
            <a:endParaRPr lang="en-US"/>
          </a:p>
        </p:txBody>
      </p:sp>
      <p:sp>
        <p:nvSpPr>
          <p:cNvPr id="1024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03DC35-E2DC-3F47-ACD0-3EA6E8047A35}" type="slidenum">
              <a:rPr lang="en-GB"/>
              <a:pPr/>
              <a:t>29</a:t>
            </a:fld>
            <a:endParaRPr lang="en-GB"/>
          </a:p>
        </p:txBody>
      </p:sp>
      <p:sp>
        <p:nvSpPr>
          <p:cNvPr id="71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920750" y="750888"/>
            <a:ext cx="4938713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7895" y="4693102"/>
            <a:ext cx="5426010" cy="44466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22A65B-077F-5742-BE5C-5520F129E10C}" type="slidenum">
              <a:rPr lang="en-GB"/>
              <a:pPr/>
              <a:t>30</a:t>
            </a:fld>
            <a:endParaRPr lang="en-GB"/>
          </a:p>
        </p:txBody>
      </p:sp>
      <p:sp>
        <p:nvSpPr>
          <p:cNvPr id="81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920750" y="750888"/>
            <a:ext cx="4938713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7895" y="4693102"/>
            <a:ext cx="5426010" cy="44466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6E8CAB-2514-7546-A616-63E11A7C2711}" type="slidenum">
              <a:rPr lang="en-US"/>
              <a:pPr/>
              <a:t>36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803F5-EC7C-4A7F-89DE-7000888AA0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51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94947B-80DF-2545-ACA7-C538BEE9BAFD}" type="slidenum">
              <a:rPr lang="en-US"/>
              <a:pPr/>
              <a:t>54</a:t>
            </a:fld>
            <a:endParaRPr lang="en-US"/>
          </a:p>
        </p:txBody>
      </p:sp>
      <p:sp>
        <p:nvSpPr>
          <p:cNvPr id="92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96788" y="750090"/>
            <a:ext cx="4388224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C9A24-2AF8-B04F-B6A4-8758C870915F}" type="slidenum">
              <a:rPr lang="en-US"/>
              <a:pPr/>
              <a:t>5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C28481-4F0B-D048-844B-8D47A618C58E}" type="slidenum">
              <a:rPr lang="en-US"/>
              <a:pPr/>
              <a:t>7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13A2BA-33D2-904D-ABBF-DD11334F763B}" type="slidenum">
              <a:rPr lang="en-US"/>
              <a:pPr/>
              <a:t>8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B7D590-DBBF-E147-91CB-26E56E4AF90B}" type="slidenum">
              <a:rPr lang="en-US"/>
              <a:pPr/>
              <a:t>9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682337-ADB0-5545-9038-E50F990DB576}" type="slidenum">
              <a:rPr lang="en-US"/>
              <a:pPr/>
              <a:t>10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4BFEB9-671C-2F47-8211-CDD82FA7AAD0}" type="slidenum">
              <a:rPr lang="en-US"/>
              <a:pPr/>
              <a:t>11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9462FA-D334-BC4A-B052-6E149442B161}" type="slidenum">
              <a:rPr lang="en-US"/>
              <a:pPr/>
              <a:t>12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E35C0E-5C1D-1542-9844-7B851DB4AF9C}" type="slidenum">
              <a:rPr lang="en-US"/>
              <a:pPr/>
              <a:t>23</a:t>
            </a:fld>
            <a:endParaRPr lang="en-US"/>
          </a:p>
        </p:txBody>
      </p:sp>
      <p:sp>
        <p:nvSpPr>
          <p:cNvPr id="71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635519-B3EA-A74C-B07D-F85CC60D8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DBA95E-BA16-3748-A911-2A7F586D8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4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416769-1DEC-BC49-AD36-D0EB61214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1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fld id="{24AA103A-89E7-444D-A332-CB674B43133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4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9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8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2C9E52-2605-C443-A84C-9F890F102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EFC4C-F016-6147-91B9-92B11D41E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158A51-671C-A743-A0A5-6D13131C3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6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E58DF3-831D-1F40-805B-6F37265BB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691322-1778-5040-ACB2-9709E42B2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9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2DC17E-E703-8048-BE0B-B8DA4C28F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gif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g"/><Relationship Id="rId5" Type="http://schemas.openxmlformats.org/officeDocument/2006/relationships/image" Target="../media/image63.png"/><Relationship Id="rId6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320.png"/><Relationship Id="rId5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9.png"/><Relationship Id="rId5" Type="http://schemas.openxmlformats.org/officeDocument/2006/relationships/image" Target="../media/image75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48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6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49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848600" cy="2460625"/>
          </a:xfrm>
        </p:spPr>
        <p:txBody>
          <a:bodyPr/>
          <a:lstStyle/>
          <a:p>
            <a:r>
              <a:rPr lang="en-US" sz="4000" dirty="0" smtClean="0">
                <a:ea typeface="+mj-ea"/>
                <a:cs typeface="+mj-cs"/>
              </a:rPr>
              <a:t>THE </a:t>
            </a:r>
            <a:r>
              <a:rPr lang="en-US" sz="4000" dirty="0" err="1" smtClean="0">
                <a:ea typeface="+mj-ea"/>
                <a:cs typeface="+mj-cs"/>
              </a:rPr>
              <a:t>Calocube</a:t>
            </a:r>
            <a:r>
              <a:rPr lang="en-US" sz="4000" dirty="0" smtClean="0">
                <a:ea typeface="+mj-ea"/>
                <a:cs typeface="+mj-cs"/>
              </a:rPr>
              <a:t> PROJECT</a:t>
            </a: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3200" dirty="0" err="1" smtClean="0"/>
              <a:t>DevelopmenT</a:t>
            </a:r>
            <a:r>
              <a:rPr lang="en-US" sz="3200" dirty="0" smtClean="0"/>
              <a:t> </a:t>
            </a:r>
            <a:r>
              <a:rPr lang="cs-CZ" sz="3200" dirty="0" err="1" smtClean="0"/>
              <a:t>of</a:t>
            </a:r>
            <a:r>
              <a:rPr lang="en-US" sz="3200" dirty="0" smtClean="0"/>
              <a:t> </a:t>
            </a:r>
            <a:r>
              <a:rPr lang="en-US" sz="3200" dirty="0"/>
              <a:t> </a:t>
            </a:r>
            <a:r>
              <a:rPr lang="en-US" sz="3200" dirty="0" smtClean="0"/>
              <a:t>high </a:t>
            </a:r>
            <a:r>
              <a:rPr lang="en-US" sz="3200" dirty="0"/>
              <a:t> </a:t>
            </a:r>
            <a:r>
              <a:rPr lang="en-US" sz="3200" dirty="0" smtClean="0"/>
              <a:t>acceptance homogeneous</a:t>
            </a:r>
            <a:r>
              <a:rPr lang="en-US" sz="3200" dirty="0"/>
              <a:t> </a:t>
            </a:r>
            <a:r>
              <a:rPr lang="en-US" sz="3200" dirty="0" smtClean="0"/>
              <a:t>calorimetry</a:t>
            </a:r>
            <a:r>
              <a:rPr lang="en-US" sz="3200" dirty="0"/>
              <a:t> </a:t>
            </a:r>
            <a:r>
              <a:rPr lang="en-US" sz="3200" dirty="0" smtClean="0"/>
              <a:t>for Cosmic</a:t>
            </a:r>
            <a:r>
              <a:rPr lang="en-US" sz="3200" dirty="0"/>
              <a:t> </a:t>
            </a:r>
            <a:r>
              <a:rPr lang="en-US" sz="3200" dirty="0" smtClean="0"/>
              <a:t>Rays experiments</a:t>
            </a:r>
            <a:r>
              <a:rPr lang="en-US" sz="3200" dirty="0"/>
              <a:t>	</a:t>
            </a:r>
            <a:r>
              <a:rPr lang="en-US" sz="3200" dirty="0" smtClean="0"/>
              <a:t> in</a:t>
            </a:r>
            <a:r>
              <a:rPr lang="en-US" sz="3200" dirty="0"/>
              <a:t> </a:t>
            </a:r>
            <a:r>
              <a:rPr lang="en-US" sz="3200" dirty="0" smtClean="0"/>
              <a:t>space</a:t>
            </a:r>
            <a:r>
              <a:rPr lang="en-US" sz="3200" dirty="0"/>
              <a:t>	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6400800" cy="1828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2^ HERD International Workshop</a:t>
            </a:r>
            <a:endParaRPr lang="en-US" sz="20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Beijing, December 2</a:t>
            </a:r>
            <a:r>
              <a:rPr lang="en-US" sz="2000" baseline="30000" dirty="0" smtClean="0">
                <a:ea typeface="+mn-ea"/>
                <a:cs typeface="+mn-cs"/>
              </a:rPr>
              <a:t>nd</a:t>
            </a:r>
            <a:r>
              <a:rPr lang="en-US" sz="2000" dirty="0" smtClean="0">
                <a:ea typeface="+mn-ea"/>
                <a:cs typeface="+mn-cs"/>
              </a:rPr>
              <a:t>, 2013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Oscar Adriani</a:t>
            </a:r>
            <a:endParaRPr lang="en-US" sz="20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INFN Firenze and University of Florence</a:t>
            </a:r>
            <a:endParaRPr lang="en-US" sz="2000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The prototype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0" y="3982018"/>
            <a:ext cx="3732480" cy="279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49" y="762000"/>
            <a:ext cx="3032630" cy="228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200"/>
            <a:ext cx="2286000" cy="30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DSCN9673-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43100"/>
            <a:ext cx="2362200" cy="1771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1014948"/>
            <a:ext cx="35830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 Layers </a:t>
            </a:r>
          </a:p>
          <a:p>
            <a:r>
              <a:rPr lang="en-US" sz="2400" dirty="0" smtClean="0"/>
              <a:t>9x9 crystals in each layer </a:t>
            </a:r>
          </a:p>
          <a:p>
            <a:r>
              <a:rPr lang="en-US" sz="2400" dirty="0" smtClean="0"/>
              <a:t>126 Crystals in total</a:t>
            </a:r>
          </a:p>
          <a:p>
            <a:r>
              <a:rPr lang="en-US" sz="2400" dirty="0" smtClean="0"/>
              <a:t>126 Photo Diodes</a:t>
            </a:r>
          </a:p>
          <a:p>
            <a:r>
              <a:rPr lang="en-US" sz="2400" dirty="0" smtClean="0"/>
              <a:t>50.4 cm of </a:t>
            </a:r>
            <a:r>
              <a:rPr lang="en-US" sz="2400" dirty="0" err="1" smtClean="0"/>
              <a:t>CsI</a:t>
            </a:r>
            <a:r>
              <a:rPr lang="en-US" sz="2400" dirty="0" smtClean="0"/>
              <a:t>(</a:t>
            </a:r>
            <a:r>
              <a:rPr lang="en-US" sz="2400" dirty="0" err="1" smtClean="0"/>
              <a:t>Tl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27 X</a:t>
            </a:r>
            <a:r>
              <a:rPr lang="en-US" sz="2400" baseline="-25000" dirty="0" smtClean="0"/>
              <a:t>0</a:t>
            </a:r>
          </a:p>
          <a:p>
            <a:r>
              <a:rPr lang="en-US" sz="2400" dirty="0" smtClean="0"/>
              <a:t>1.44 </a:t>
            </a:r>
            <a:r>
              <a:rPr lang="en-US" sz="2400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/>
              <a:t>I</a:t>
            </a:r>
            <a:endParaRPr lang="en-US" sz="2400" baseline="-25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79409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/>
              <a:t>A glance at prototype's TB data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4419600" cy="7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 smtClean="0">
                <a:latin typeface="FreeSerif" charset="0"/>
              </a:rPr>
              <a:t>SPS H8 Ion Beam</a:t>
            </a:r>
            <a:r>
              <a:rPr lang="en-US" b="1" dirty="0">
                <a:latin typeface="FreeSerif" charset="0"/>
              </a:rPr>
              <a:t>: Z/A = 1/2, </a:t>
            </a:r>
            <a:r>
              <a:rPr lang="en-US" b="1" dirty="0" smtClean="0">
                <a:latin typeface="FreeSerif" charset="0"/>
              </a:rPr>
              <a:t>12.8 GV/c and 30 GV/c</a:t>
            </a:r>
            <a:endParaRPr lang="en-US" b="1" dirty="0">
              <a:latin typeface="FreeSerif" charset="0"/>
            </a:endParaRP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1177920" y="2208007"/>
            <a:ext cx="6785280" cy="4497593"/>
            <a:chOff x="818" y="1382"/>
            <a:chExt cx="4712" cy="3123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" y="1382"/>
              <a:ext cx="4712" cy="3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1509" name="Text Box 5"/>
            <p:cNvSpPr txBox="1">
              <a:spLocks noChangeArrowheads="1"/>
            </p:cNvSpPr>
            <p:nvPr/>
          </p:nvSpPr>
          <p:spPr bwMode="auto">
            <a:xfrm>
              <a:off x="2078" y="2870"/>
              <a:ext cx="3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baseline="33000">
                  <a:latin typeface="FreeSerif" charset="0"/>
                </a:rPr>
                <a:t>2</a:t>
              </a:r>
              <a:r>
                <a:rPr lang="en-US">
                  <a:latin typeface="FreeSerif" charset="0"/>
                </a:rPr>
                <a:t>H</a:t>
              </a:r>
            </a:p>
          </p:txBody>
        </p:sp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2440" y="3127"/>
              <a:ext cx="4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baseline="33000">
                  <a:latin typeface="FreeSerif" charset="0"/>
                </a:rPr>
                <a:t>4</a:t>
              </a:r>
              <a:r>
                <a:rPr lang="en-US">
                  <a:latin typeface="FreeSerif" charset="0"/>
                </a:rPr>
                <a:t>He</a:t>
              </a:r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3086" y="2239"/>
              <a:ext cx="1826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>
                  <a:latin typeface="FreeSerif" charset="0"/>
                </a:rPr>
                <a:t>For deuterium:</a:t>
              </a:r>
            </a:p>
            <a:p>
              <a:pPr>
                <a:lnSpc>
                  <a:spcPct val="100000"/>
                </a:lnSpc>
              </a:pPr>
              <a:r>
                <a:rPr lang="en-US">
                  <a:latin typeface="FreeSerif" charset="0"/>
                </a:rPr>
                <a:t>     S/N ~ 14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00600" y="9144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note: we can use the data from a precise silicon Z measuring system located in front of the prototype to have an exact identification of the nucleus charge!!!!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361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/>
              <a:t>Non interacting ions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409700"/>
            <a:ext cx="8048160" cy="518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0553" y="4191000"/>
            <a:ext cx="36026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2533C"/>
                </a:solidFill>
              </a:rPr>
              <a:t>H: 	Z=1 	&lt;ADC&gt;=330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He: 	Z=2	&lt;ADC&gt;=1300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Li: 	Z=3 	&lt;ADC&gt;=3000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Be: 	Z=4	&lt;ADC&gt;=5300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B: 	Z=5	&lt;ADC&gt;=8250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C: 	Z=6	&lt;ADC&gt;=12000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N	Z=7	&lt;ADC&gt;=16000</a:t>
            </a:r>
            <a:endParaRPr lang="en-US" sz="1600" b="1" dirty="0">
              <a:solidFill>
                <a:srgbClr val="D2533C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 rot="19351428">
            <a:off x="5033466" y="2243638"/>
            <a:ext cx="1143000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351428">
            <a:off x="3983534" y="3128462"/>
            <a:ext cx="1143000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351428">
            <a:off x="3253615" y="3939768"/>
            <a:ext cx="832136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351428">
            <a:off x="2517014" y="4587468"/>
            <a:ext cx="832136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351428">
            <a:off x="2063234" y="5253981"/>
            <a:ext cx="545907" cy="29257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351428">
            <a:off x="1685965" y="5598735"/>
            <a:ext cx="490305" cy="303195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5879068"/>
            <a:ext cx="52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He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179" y="5486400"/>
            <a:ext cx="42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Li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7779" y="5029200"/>
            <a:ext cx="49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2533C"/>
                </a:solidFill>
              </a:rPr>
              <a:t>B</a:t>
            </a:r>
            <a:r>
              <a:rPr lang="en-US" b="1" dirty="0" smtClean="0">
                <a:solidFill>
                  <a:srgbClr val="D2533C"/>
                </a:solidFill>
              </a:rPr>
              <a:t>e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3657600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B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4334" y="28310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C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4934" y="2069068"/>
            <a:ext cx="37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N</a:t>
            </a:r>
            <a:endParaRPr lang="en-US" b="1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74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419600" cy="3597155"/>
          </a:xfrm>
          <a:prstGeom prst="rect">
            <a:avLst/>
          </a:prstGeom>
        </p:spPr>
      </p:pic>
      <p:pic>
        <p:nvPicPr>
          <p:cNvPr id="4" name="Picture 3" descr="fig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50" y="1905000"/>
            <a:ext cx="4801250" cy="366144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 selected with the Pisa-Siena tracker located in front (non interacting 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5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/>
          <a:stretch/>
        </p:blipFill>
        <p:spPr>
          <a:xfrm>
            <a:off x="355600" y="1468206"/>
            <a:ext cx="8026400" cy="5389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44958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 linearity on the single crystal (non interacting 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/>
          <a:stretch/>
        </p:blipFill>
        <p:spPr>
          <a:xfrm>
            <a:off x="0" y="1442163"/>
            <a:ext cx="9144000" cy="541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as function of impact point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070225">
            <a:off x="2744283" y="2341784"/>
            <a:ext cx="317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see very clearly the PD!!!!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/>
          <a:stretch/>
        </p:blipFill>
        <p:spPr>
          <a:xfrm>
            <a:off x="850900" y="911412"/>
            <a:ext cx="7378700" cy="5946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5334000"/>
            <a:ext cx="118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 Signal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57800" y="3581400"/>
            <a:ext cx="990600" cy="1295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0" y="3200400"/>
            <a:ext cx="213299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Particles on the PD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Signals for different impact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1" y="3962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 contribution is compatible with the expectations!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9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Interacting ions:</a:t>
            </a:r>
            <a:br>
              <a:rPr lang="en-US" dirty="0" smtClean="0"/>
            </a:br>
            <a:r>
              <a:rPr lang="en-US" dirty="0" smtClean="0"/>
              <a:t>Energy </a:t>
            </a:r>
            <a:r>
              <a:rPr lang="en-US" dirty="0" smtClean="0"/>
              <a:t>deposit </a:t>
            </a:r>
            <a:r>
              <a:rPr lang="en-US" dirty="0"/>
              <a:t>f</a:t>
            </a:r>
            <a:r>
              <a:rPr lang="en-US" dirty="0" smtClean="0"/>
              <a:t>or various nuclei</a:t>
            </a:r>
            <a:endParaRPr lang="en-US" dirty="0"/>
          </a:p>
        </p:txBody>
      </p:sp>
      <p:pic>
        <p:nvPicPr>
          <p:cNvPr id="4" name="Content Placeholder 3" descr="fig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78" r="-144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086601" y="24384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Charge is selected with the placed-in-front tracking system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42672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Good Linearity even with the large area PD!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4102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6214646"/>
            <a:ext cx="263806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particle energy (GeV)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296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intense R&amp;D and new technologies are necessary to move forward from this starting point!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smtClean="0"/>
              <a:t>The CaloCube idea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Improve the existing Cubic Calorimeter concept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D2533C"/>
                </a:solidFill>
              </a:rPr>
              <a:t>Optimize the overall calorimeter performances, in particular the hadronic energy resolution</a:t>
            </a:r>
          </a:p>
          <a:p>
            <a:pPr lvl="1"/>
            <a:r>
              <a:rPr lang="en-US" dirty="0" smtClean="0"/>
              <a:t>Build up a really compensating calorimeter</a:t>
            </a:r>
          </a:p>
          <a:p>
            <a:pPr lvl="2"/>
            <a:r>
              <a:rPr lang="en-US" dirty="0" smtClean="0"/>
              <a:t>Cherenkov light</a:t>
            </a:r>
          </a:p>
          <a:p>
            <a:pPr lvl="2"/>
            <a:r>
              <a:rPr lang="en-US" dirty="0" smtClean="0"/>
              <a:t>Neutron induced signals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D2533C"/>
                </a:solidFill>
              </a:rPr>
              <a:t>Optimize the charge measurement</a:t>
            </a:r>
          </a:p>
          <a:p>
            <a:pPr lvl="1"/>
            <a:r>
              <a:rPr lang="en-US" dirty="0" smtClean="0"/>
              <a:t>Make use of the excellent results from the SPS test</a:t>
            </a:r>
          </a:p>
          <a:p>
            <a:pPr lvl="1"/>
            <a:r>
              <a:rPr lang="en-US" dirty="0" smtClean="0"/>
              <a:t>Smaller size cubes on the lateral faces</a:t>
            </a:r>
          </a:p>
          <a:p>
            <a:pPr lvl="1"/>
            <a:r>
              <a:rPr lang="en-US" dirty="0" smtClean="0"/>
              <a:t>Materials to reduce back scattering effect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D2533C"/>
                </a:solidFill>
              </a:rPr>
              <a:t>Build up a prototype fully space qualified</a:t>
            </a:r>
          </a:p>
          <a:p>
            <a:pPr lvl="1"/>
            <a:r>
              <a:rPr lang="en-US" dirty="0" smtClean="0"/>
              <a:t>Mechanics</a:t>
            </a:r>
          </a:p>
          <a:p>
            <a:pPr lvl="1"/>
            <a:r>
              <a:rPr lang="en-US" dirty="0" err="1" smtClean="0"/>
              <a:t>Thermics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y developing highly innovative techniques that are one of the core interest of the INFN CSN5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4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5410919" cy="1348173"/>
          </a:xfrm>
          <a:ln/>
        </p:spPr>
        <p:txBody>
          <a:bodyPr>
            <a:norm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/>
              <a:t>Our proposal for an ‘optimal’ CR detector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3120" y="1909128"/>
            <a:ext cx="8838480" cy="4720272"/>
          </a:xfrm>
          <a:ln/>
        </p:spPr>
        <p:txBody>
          <a:bodyPr/>
          <a:lstStyle/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b="1" dirty="0"/>
              <a:t>A </a:t>
            </a:r>
            <a:r>
              <a:rPr lang="en-US" sz="1800" b="1" dirty="0" smtClean="0">
                <a:solidFill>
                  <a:schemeClr val="tx2"/>
                </a:solidFill>
              </a:rPr>
              <a:t>3-D, deep</a:t>
            </a:r>
            <a:r>
              <a:rPr lang="en-US" sz="1800" b="1" dirty="0">
                <a:solidFill>
                  <a:schemeClr val="tx2"/>
                </a:solidFill>
              </a:rPr>
              <a:t>, homogeneous and isotropic calorimeter </a:t>
            </a:r>
            <a:r>
              <a:rPr lang="en-US" sz="1800" b="1" dirty="0"/>
              <a:t>can achieve </a:t>
            </a:r>
            <a:r>
              <a:rPr lang="en-US" sz="1800" b="1" dirty="0" smtClean="0"/>
              <a:t>these design </a:t>
            </a:r>
            <a:r>
              <a:rPr lang="en-US" sz="1800" b="1" dirty="0"/>
              <a:t>requirements: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depth and homogeneity to achieve energy </a:t>
            </a:r>
            <a:r>
              <a:rPr lang="en-US" sz="1800" dirty="0" smtClean="0"/>
              <a:t>resolution </a:t>
            </a:r>
            <a:r>
              <a:rPr lang="en-US" sz="1800" dirty="0" smtClean="0">
                <a:solidFill>
                  <a:schemeClr val="accent2"/>
                </a:solidFill>
              </a:rPr>
              <a:t>(but please remember that anyway a full containment HCAL is impossible in space!!!!)</a:t>
            </a:r>
            <a:endParaRPr lang="en-US" sz="1800" dirty="0">
              <a:solidFill>
                <a:schemeClr val="accent2"/>
              </a:solidFill>
            </a:endParaRP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isotropy </a:t>
            </a:r>
            <a:r>
              <a:rPr lang="en-US" sz="1800" dirty="0" smtClean="0"/>
              <a:t>(3-D) to </a:t>
            </a:r>
            <a:r>
              <a:rPr lang="en-US" sz="1800" dirty="0"/>
              <a:t>accept particles from all </a:t>
            </a:r>
            <a:r>
              <a:rPr lang="en-US" sz="1800" dirty="0" smtClean="0"/>
              <a:t>directions and increase GF</a:t>
            </a:r>
            <a:endParaRPr lang="en-US" sz="1800" dirty="0"/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b="1" dirty="0"/>
              <a:t>Proposal: a cubic calorimeter made of small cubic sensitive elements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can accept events from 5 sides (mechanical support on bottom side) → GF * 5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segmentation in every direction gives e/p rejection power by means of topological shower analysis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cubic, small (</a:t>
            </a:r>
            <a:r>
              <a:rPr lang="en-US" sz="1800" dirty="0" smtClean="0"/>
              <a:t>~Molière </a:t>
            </a:r>
            <a:r>
              <a:rPr lang="en-US" sz="1800" dirty="0"/>
              <a:t>radius) scintillating crystals for homogeneity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gaps between crystals increase GF and can be used for signal readout</a:t>
            </a:r>
          </a:p>
          <a:p>
            <a:pPr marL="1175057" lvl="2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/>
              <a:t>small degradation of energy resolution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must fulfill </a:t>
            </a:r>
            <a:r>
              <a:rPr lang="en-US" sz="1800" dirty="0" err="1"/>
              <a:t>mass&amp;power</a:t>
            </a:r>
            <a:r>
              <a:rPr lang="en-US" sz="1800" dirty="0"/>
              <a:t> budget of a space experiment</a:t>
            </a:r>
          </a:p>
          <a:p>
            <a:pPr marL="1175057" lvl="2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/>
              <a:t>modularity allows for easy resizing of the detector design depending on the available </a:t>
            </a:r>
            <a:r>
              <a:rPr lang="en-US" dirty="0" err="1"/>
              <a:t>mass&amp;power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10560" y="-36162"/>
            <a:ext cx="2219040" cy="1909640"/>
            <a:chOff x="6801120" y="3982019"/>
            <a:chExt cx="2219040" cy="1909640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7464960" y="4478871"/>
              <a:ext cx="1160640" cy="1160762"/>
            </a:xfrm>
            <a:prstGeom prst="cube">
              <a:avLst>
                <a:gd name="adj" fmla="val 25000"/>
              </a:avLst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6801120" y="5060691"/>
              <a:ext cx="580320" cy="1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8045281" y="3982019"/>
              <a:ext cx="1440" cy="5803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8624160" y="4064107"/>
              <a:ext cx="228960" cy="3312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V="1">
              <a:off x="7381440" y="5308397"/>
              <a:ext cx="498240" cy="583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H="1">
              <a:off x="8542080" y="5060691"/>
              <a:ext cx="478080" cy="1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 rot="19729211">
            <a:off x="163872" y="3648118"/>
            <a:ext cx="8369198" cy="58477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w="38100" cmpd="sng">
            <a:solidFill>
              <a:srgbClr val="93A2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From last year HERD workshop presentation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/>
              <a:t>Optimization of the overall calorimetric </a:t>
            </a:r>
            <a:r>
              <a:rPr lang="en-US" dirty="0" smtClean="0"/>
              <a:t>performances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chemeClr val="tx2"/>
                </a:solidFill>
              </a:rPr>
              <a:t>Optimize the hadronic energy resolution by means of the dual - or multiple - readout techniques and/or using cubes made by different materials</a:t>
            </a:r>
          </a:p>
          <a:p>
            <a:pPr lvl="2"/>
            <a:r>
              <a:rPr lang="en-US" dirty="0" smtClean="0"/>
              <a:t>Scintillation light, Cherenkov light, neutron related signals</a:t>
            </a:r>
          </a:p>
          <a:p>
            <a:pPr lvl="1"/>
            <a:r>
              <a:rPr lang="en-US" dirty="0" smtClean="0">
                <a:solidFill>
                  <a:srgbClr val="D2533C"/>
                </a:solidFill>
              </a:rPr>
              <a:t>Innovative analysis techniques (software compensation)</a:t>
            </a:r>
          </a:p>
          <a:p>
            <a:pPr lvl="2"/>
            <a:r>
              <a:rPr lang="en-US" dirty="0" smtClean="0"/>
              <a:t>Possible, due to the very fine granularity</a:t>
            </a:r>
          </a:p>
          <a:p>
            <a:pPr lvl="1"/>
            <a:r>
              <a:rPr lang="en-US" dirty="0" smtClean="0">
                <a:solidFill>
                  <a:srgbClr val="D2533C"/>
                </a:solidFill>
              </a:rPr>
              <a:t>Development of innovative light collection and detection systems</a:t>
            </a:r>
          </a:p>
          <a:p>
            <a:pPr lvl="2"/>
            <a:r>
              <a:rPr lang="en-US" dirty="0" smtClean="0"/>
              <a:t>Optical surface treatments directly on crystals, to collect/convert the UV Cherenkov light</a:t>
            </a:r>
          </a:p>
          <a:p>
            <a:pPr lvl="3"/>
            <a:r>
              <a:rPr lang="en-US" dirty="0" smtClean="0"/>
              <a:t>Dichroic filters</a:t>
            </a:r>
          </a:p>
          <a:p>
            <a:pPr lvl="3"/>
            <a:r>
              <a:rPr lang="en-US" dirty="0" smtClean="0"/>
              <a:t>WLS thin layers</a:t>
            </a:r>
          </a:p>
          <a:p>
            <a:pPr lvl="2"/>
            <a:r>
              <a:rPr lang="en-US" dirty="0" smtClean="0"/>
              <a:t>UV sensitive SiPM and small/large area – twin - Photo Diodes</a:t>
            </a:r>
          </a:p>
          <a:p>
            <a:pPr lvl="1"/>
            <a:r>
              <a:rPr lang="en-US" dirty="0" smtClean="0">
                <a:solidFill>
                  <a:srgbClr val="D2533C"/>
                </a:solidFill>
              </a:rPr>
              <a:t>New development of front end and readout electronics</a:t>
            </a:r>
          </a:p>
          <a:p>
            <a:pPr lvl="2"/>
            <a:r>
              <a:rPr lang="en-US" dirty="0" smtClean="0"/>
              <a:t>Huge required dynamic range (&gt;10</a:t>
            </a:r>
            <a:r>
              <a:rPr lang="en-US" baseline="30000" dirty="0" smtClean="0"/>
              <a:t>7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Fast, medium and slow (delayed) signals together</a:t>
            </a:r>
          </a:p>
          <a:p>
            <a:pPr lvl="2"/>
            <a:r>
              <a:rPr lang="en-US" dirty="0" smtClean="0"/>
              <a:t>New CASIS chip ASIC with integrated ADC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09600" y="3581400"/>
            <a:ext cx="8153400" cy="1905000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2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8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/>
          <a:stretch/>
        </p:blipFill>
        <p:spPr>
          <a:xfrm>
            <a:off x="0" y="927621"/>
            <a:ext cx="4648200" cy="3025808"/>
          </a:xfrm>
          <a:prstGeom prst="rect">
            <a:avLst/>
          </a:prstGeom>
        </p:spPr>
      </p:pic>
      <p:pic>
        <p:nvPicPr>
          <p:cNvPr id="4" name="Immagine 3" descr="ProtonCerenkovSignal3TeV_vs_fem.png"/>
          <p:cNvPicPr>
            <a:picLocks noChangeAspect="1"/>
          </p:cNvPicPr>
          <p:nvPr/>
        </p:nvPicPr>
        <p:blipFill rotWithShape="1">
          <a:blip r:embed="rId3"/>
          <a:srcRect l="2997" r="8849"/>
          <a:stretch/>
        </p:blipFill>
        <p:spPr>
          <a:xfrm>
            <a:off x="4310922" y="3124200"/>
            <a:ext cx="4833078" cy="3733800"/>
          </a:xfrm>
          <a:prstGeom prst="rect">
            <a:avLst/>
          </a:prstGeom>
        </p:spPr>
      </p:pic>
      <p:pic>
        <p:nvPicPr>
          <p:cNvPr id="5" name="Immagin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352800"/>
            <a:ext cx="1866900" cy="1651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The Principle of compensation: f</a:t>
            </a:r>
            <a:r>
              <a:rPr lang="en-US" baseline="-25000" dirty="0" smtClean="0"/>
              <a:t>em</a:t>
            </a:r>
            <a:endParaRPr lang="en-US" baseline="-25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8200" y="2133600"/>
            <a:ext cx="4371457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Cherenkov light detection is a tool to estimate f</a:t>
            </a:r>
            <a:r>
              <a:rPr lang="en-US" sz="2400" baseline="-25000" dirty="0" smtClean="0"/>
              <a:t>em </a:t>
            </a:r>
            <a:r>
              <a:rPr lang="en-US" sz="2400" dirty="0" smtClean="0"/>
              <a:t>in a CsI(Tl) CaloCube!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167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43400" y="3276600"/>
            <a:ext cx="4648200" cy="3429000"/>
            <a:chOff x="152400" y="381000"/>
            <a:chExt cx="8839200" cy="6019800"/>
          </a:xfrm>
        </p:grpSpPr>
        <p:pic>
          <p:nvPicPr>
            <p:cNvPr id="11" name="Immagine 1" descr="ShowerSignal_NormEpi0_NormLenght_Prot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3810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magine 2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3600" y="609600"/>
              <a:ext cx="2006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magine 10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51525" y="3505200"/>
              <a:ext cx="20732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magine 6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51525" y="3725863"/>
              <a:ext cx="16510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magine 8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3200" y="6210300"/>
              <a:ext cx="61976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52400" y="723900"/>
            <a:ext cx="4876800" cy="3390900"/>
            <a:chOff x="152400" y="419100"/>
            <a:chExt cx="8839200" cy="6019800"/>
          </a:xfrm>
        </p:grpSpPr>
        <p:pic>
          <p:nvPicPr>
            <p:cNvPr id="4" name="Immagine 1" descr="ShowerSignal_Prot1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2400" y="4191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Immagine 3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57600" y="609600"/>
              <a:ext cx="2006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magine 5" descr="latex-image-1.pd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00600" y="3346450"/>
              <a:ext cx="22098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magine 7" descr="latex-image-1.pd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98750" y="6248400"/>
              <a:ext cx="37465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magine 8" descr="latex-image-1.pd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00600" y="3581400"/>
              <a:ext cx="14859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magine 9" descr="latex-image-1.pd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430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 it works!</a:t>
            </a:r>
            <a:endParaRPr lang="en-US" dirty="0"/>
          </a:p>
        </p:txBody>
      </p:sp>
      <p:sp>
        <p:nvSpPr>
          <p:cNvPr id="18" name="Title 15"/>
          <p:cNvSpPr txBox="1">
            <a:spLocks/>
          </p:cNvSpPr>
          <p:nvPr/>
        </p:nvSpPr>
        <p:spPr>
          <a:xfrm>
            <a:off x="5181600" y="1066800"/>
            <a:ext cx="36576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E/E: </a:t>
            </a:r>
          </a:p>
          <a:p>
            <a:r>
              <a:rPr lang="en-US" dirty="0" smtClean="0"/>
              <a:t>35% </a:t>
            </a:r>
            <a:r>
              <a:rPr lang="en-US" dirty="0" smtClean="0">
                <a:sym typeface="Wingdings"/>
              </a:rPr>
              <a:t> 15%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662" y="4648200"/>
            <a:ext cx="43859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But…. Are we able to see the faint Cherenkov light in the large scintillation signal?</a:t>
            </a:r>
          </a:p>
          <a:p>
            <a:r>
              <a:rPr lang="en-US" dirty="0" smtClean="0"/>
              <a:t>We can profit of: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wavelength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time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9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568447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Black-wrapped CsI(Tl)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/>
          <a:stretch/>
        </p:blipFill>
        <p:spPr bwMode="auto">
          <a:xfrm>
            <a:off x="0" y="1709459"/>
            <a:ext cx="4114800" cy="420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/>
          <a:stretch/>
        </p:blipFill>
        <p:spPr bwMode="auto">
          <a:xfrm>
            <a:off x="3733800" y="1709459"/>
            <a:ext cx="4069750" cy="423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19200" y="4334247"/>
            <a:ext cx="1658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US" dirty="0" smtClean="0"/>
              <a:t>PMT without </a:t>
            </a:r>
            <a:r>
              <a:rPr lang="en-US" dirty="0"/>
              <a:t>UV filter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181600" y="3048000"/>
            <a:ext cx="15422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US" dirty="0" smtClean="0"/>
              <a:t>PMT with </a:t>
            </a:r>
            <a:r>
              <a:rPr lang="en-US" dirty="0"/>
              <a:t>UV filter 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239000" y="2012685"/>
            <a:ext cx="1601379" cy="1600111"/>
            <a:chOff x="864" y="830"/>
            <a:chExt cx="1208" cy="1163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523" y="1968"/>
              <a:ext cx="0" cy="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1334" y="1782"/>
              <a:ext cx="26" cy="4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 rot="1800000">
              <a:off x="1144" y="1110"/>
              <a:ext cx="765" cy="765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1398" y="1830"/>
              <a:ext cx="10" cy="2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1462" y="1847"/>
              <a:ext cx="6" cy="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1276" y="1765"/>
              <a:ext cx="18" cy="1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1228" y="1719"/>
              <a:ext cx="21" cy="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>
              <a:off x="1191" y="1670"/>
              <a:ext cx="23" cy="1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 rot="1800000">
              <a:off x="1476" y="1438"/>
              <a:ext cx="106" cy="10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 rot="1800000">
              <a:off x="1479" y="1390"/>
              <a:ext cx="4" cy="14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1800000">
              <a:off x="1446" y="1415"/>
              <a:ext cx="36" cy="72"/>
            </a:xfrm>
            <a:prstGeom prst="rect">
              <a:avLst/>
            </a:prstGeom>
            <a:solidFill>
              <a:srgbClr val="8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 rot="1800000">
              <a:off x="1580" y="1497"/>
              <a:ext cx="36" cy="72"/>
            </a:xfrm>
            <a:prstGeom prst="rect">
              <a:avLst/>
            </a:prstGeom>
            <a:solidFill>
              <a:srgbClr val="8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1107" y="1073"/>
              <a:ext cx="838" cy="838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1508" y="1876"/>
              <a:ext cx="35" cy="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526" y="946"/>
              <a:ext cx="0" cy="36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979" y="1493"/>
              <a:ext cx="1093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1526" y="1110"/>
              <a:ext cx="0" cy="8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864" y="830"/>
              <a:ext cx="517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/>
                <a:t>+30°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1209" y="1218"/>
              <a:ext cx="46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 sz="1100" dirty="0"/>
                <a:t>PT2</a:t>
              </a: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554" y="1550"/>
              <a:ext cx="40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PT1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 rot="1740000">
              <a:off x="1578" y="1449"/>
              <a:ext cx="4" cy="14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6"/>
          <p:cNvGrpSpPr>
            <a:grpSpLocks/>
          </p:cNvGrpSpPr>
          <p:nvPr/>
        </p:nvGrpSpPr>
        <p:grpSpPr bwMode="auto">
          <a:xfrm>
            <a:off x="7309370" y="3917685"/>
            <a:ext cx="1541360" cy="1340115"/>
            <a:chOff x="3974" y="900"/>
            <a:chExt cx="1209" cy="1085"/>
          </a:xfrm>
        </p:grpSpPr>
        <p:grpSp>
          <p:nvGrpSpPr>
            <p:cNvPr id="30" name="Group 27"/>
            <p:cNvGrpSpPr>
              <a:grpSpLocks/>
            </p:cNvGrpSpPr>
            <p:nvPr/>
          </p:nvGrpSpPr>
          <p:grpSpPr bwMode="auto">
            <a:xfrm>
              <a:off x="3974" y="900"/>
              <a:ext cx="1209" cy="1085"/>
              <a:chOff x="3974" y="900"/>
              <a:chExt cx="1209" cy="1085"/>
            </a:xfrm>
          </p:grpSpPr>
          <p:sp>
            <p:nvSpPr>
              <p:cNvPr id="31" name="Text Box 28"/>
              <p:cNvSpPr txBox="1">
                <a:spLocks noChangeArrowheads="1"/>
              </p:cNvSpPr>
              <p:nvPr/>
            </p:nvSpPr>
            <p:spPr bwMode="auto">
              <a:xfrm>
                <a:off x="4652" y="1268"/>
                <a:ext cx="402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55584" rIns="90000" bIns="45000"/>
              <a:lstStyle/>
              <a:p>
                <a:r>
                  <a:rPr lang="en-US" sz="1100" dirty="0">
                    <a:solidFill>
                      <a:srgbClr val="000000"/>
                    </a:solidFill>
                  </a:rPr>
                  <a:t>PT1</a:t>
                </a:r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>
                <a:off x="4804" y="1782"/>
                <a:ext cx="24" cy="4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Oval 30"/>
              <p:cNvSpPr>
                <a:spLocks noChangeArrowheads="1"/>
              </p:cNvSpPr>
              <p:nvPr/>
            </p:nvSpPr>
            <p:spPr bwMode="auto">
              <a:xfrm rot="19800000">
                <a:off x="4253" y="1110"/>
                <a:ext cx="765" cy="765"/>
              </a:xfrm>
              <a:prstGeom prst="ellips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>
                <a:off x="4870" y="1764"/>
                <a:ext cx="16" cy="1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4914" y="1721"/>
                <a:ext cx="19" cy="1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>
                <a:off x="4948" y="1674"/>
                <a:ext cx="21" cy="1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>
                <a:off x="4756" y="1830"/>
                <a:ext cx="8" cy="2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5"/>
              <p:cNvSpPr>
                <a:spLocks noChangeShapeType="1"/>
              </p:cNvSpPr>
              <p:nvPr/>
            </p:nvSpPr>
            <p:spPr bwMode="auto">
              <a:xfrm>
                <a:off x="4694" y="1846"/>
                <a:ext cx="4" cy="2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>
                <a:off x="4634" y="1852"/>
                <a:ext cx="0" cy="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 rot="19800000">
                <a:off x="4589" y="1438"/>
                <a:ext cx="97" cy="10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 rot="19380000">
                <a:off x="4597" y="1439"/>
                <a:ext cx="4" cy="14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9"/>
              <p:cNvSpPr>
                <a:spLocks noChangeArrowheads="1"/>
              </p:cNvSpPr>
              <p:nvPr/>
            </p:nvSpPr>
            <p:spPr bwMode="auto">
              <a:xfrm rot="19800000">
                <a:off x="4556" y="1494"/>
                <a:ext cx="36" cy="72"/>
              </a:xfrm>
              <a:prstGeom prst="rect">
                <a:avLst/>
              </a:prstGeom>
              <a:solidFill>
                <a:srgbClr val="8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 rot="19800000">
                <a:off x="4682" y="1416"/>
                <a:ext cx="36" cy="72"/>
              </a:xfrm>
              <a:prstGeom prst="rect">
                <a:avLst/>
              </a:prstGeom>
              <a:solidFill>
                <a:srgbClr val="8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4" name="Group 41"/>
              <p:cNvGrpSpPr>
                <a:grpSpLocks/>
              </p:cNvGrpSpPr>
              <p:nvPr/>
            </p:nvGrpSpPr>
            <p:grpSpPr bwMode="auto">
              <a:xfrm>
                <a:off x="4090" y="946"/>
                <a:ext cx="1093" cy="1039"/>
                <a:chOff x="4090" y="946"/>
                <a:chExt cx="1093" cy="1039"/>
              </a:xfrm>
            </p:grpSpPr>
            <p:sp>
              <p:nvSpPr>
                <p:cNvPr id="48" name="Oval 42"/>
                <p:cNvSpPr>
                  <a:spLocks noChangeArrowheads="1"/>
                </p:cNvSpPr>
                <p:nvPr/>
              </p:nvSpPr>
              <p:spPr bwMode="auto">
                <a:xfrm>
                  <a:off x="4217" y="1073"/>
                  <a:ext cx="838" cy="838"/>
                </a:xfrm>
                <a:prstGeom prst="ellipse">
                  <a:avLst/>
                </a:prstGeom>
                <a:noFill/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AutoShape 43"/>
                <p:cNvSpPr>
                  <a:spLocks noChangeArrowheads="1"/>
                </p:cNvSpPr>
                <p:nvPr/>
              </p:nvSpPr>
              <p:spPr bwMode="auto">
                <a:xfrm>
                  <a:off x="4619" y="1876"/>
                  <a:ext cx="35" cy="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44"/>
                <p:cNvSpPr>
                  <a:spLocks noChangeShapeType="1"/>
                </p:cNvSpPr>
                <p:nvPr/>
              </p:nvSpPr>
              <p:spPr bwMode="auto">
                <a:xfrm>
                  <a:off x="4637" y="946"/>
                  <a:ext cx="0" cy="36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45"/>
                <p:cNvSpPr>
                  <a:spLocks noChangeShapeType="1"/>
                </p:cNvSpPr>
                <p:nvPr/>
              </p:nvSpPr>
              <p:spPr bwMode="auto">
                <a:xfrm>
                  <a:off x="4090" y="1493"/>
                  <a:ext cx="1093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46"/>
                <p:cNvSpPr>
                  <a:spLocks noChangeShapeType="1"/>
                </p:cNvSpPr>
                <p:nvPr/>
              </p:nvSpPr>
              <p:spPr bwMode="auto">
                <a:xfrm>
                  <a:off x="4637" y="1110"/>
                  <a:ext cx="0" cy="87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" name="Text Box 47"/>
              <p:cNvSpPr txBox="1">
                <a:spLocks noChangeArrowheads="1"/>
              </p:cNvSpPr>
              <p:nvPr/>
            </p:nvSpPr>
            <p:spPr bwMode="auto">
              <a:xfrm>
                <a:off x="3974" y="900"/>
                <a:ext cx="517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60876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r>
                  <a:rPr lang="en-US"/>
                  <a:t>-30°</a:t>
                </a:r>
              </a:p>
            </p:txBody>
          </p:sp>
          <p:sp>
            <p:nvSpPr>
              <p:cNvPr id="46" name="Text Box 48"/>
              <p:cNvSpPr txBox="1">
                <a:spLocks noChangeArrowheads="1"/>
              </p:cNvSpPr>
              <p:nvPr/>
            </p:nvSpPr>
            <p:spPr bwMode="auto">
              <a:xfrm>
                <a:off x="4296" y="1455"/>
                <a:ext cx="340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55584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r>
                  <a:rPr lang="en-US" sz="1100" dirty="0"/>
                  <a:t>PT2</a:t>
                </a:r>
              </a:p>
            </p:txBody>
          </p:sp>
          <p:sp>
            <p:nvSpPr>
              <p:cNvPr id="47" name="Rectangle 49"/>
              <p:cNvSpPr>
                <a:spLocks noChangeArrowheads="1"/>
              </p:cNvSpPr>
              <p:nvPr/>
            </p:nvSpPr>
            <p:spPr bwMode="auto">
              <a:xfrm rot="19380000">
                <a:off x="4685" y="1383"/>
                <a:ext cx="4" cy="14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7767531" y="1707885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457200" y="381000"/>
            <a:ext cx="8228160" cy="913056"/>
          </a:xfrm>
          <a:prstGeom prst="rect">
            <a:avLst/>
          </a:prstGeom>
          <a:ln/>
        </p:spPr>
        <p:txBody>
          <a:bodyPr vert="horz" lIns="91440" tIns="25602" rIns="91440" bIns="4572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/>
              <a:t>BTF Test beam of the prototype with 500 MeV electrons at the end of September</a:t>
            </a:r>
            <a:endParaRPr lang="en-US" sz="2800" dirty="0" smtClean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/>
          <a:stretch/>
        </p:blipFill>
        <p:spPr bwMode="auto">
          <a:xfrm>
            <a:off x="0" y="2494982"/>
            <a:ext cx="3944471" cy="397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body"/>
          </p:nvPr>
        </p:nvSpPr>
        <p:spPr>
          <a:xfrm>
            <a:off x="457920" y="382344"/>
            <a:ext cx="8228160" cy="913056"/>
          </a:xfrm>
          <a:ln/>
        </p:spPr>
        <p:txBody>
          <a:bodyPr tIns="25602" anchor="t">
            <a:noAutofit/>
          </a:bodyPr>
          <a:lstStyle/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/>
              <a:t>BTF Test beam of the prototype with 500 MeV electrons at the end of September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259600" y="5015791"/>
            <a:ext cx="533400" cy="456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031000" y="4406191"/>
            <a:ext cx="16002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Scintillation light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1497600" y="4025191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1878600" y="3567991"/>
            <a:ext cx="16002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Cherenkov</a:t>
            </a:r>
          </a:p>
          <a:p>
            <a:pPr algn="ctr"/>
            <a:r>
              <a:rPr lang="en-US" dirty="0" smtClean="0"/>
              <a:t>Light</a:t>
            </a:r>
            <a:r>
              <a:rPr lang="en-US" dirty="0"/>
              <a:t>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96335"/>
            <a:ext cx="906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It seems that we could disentangle </a:t>
            </a:r>
            <a:r>
              <a:rPr lang="en-US" sz="2400" dirty="0" err="1" smtClean="0">
                <a:solidFill>
                  <a:srgbClr val="0000FF"/>
                </a:solidFill>
              </a:rPr>
              <a:t>Ch</a:t>
            </a:r>
            <a:r>
              <a:rPr lang="en-US" sz="2400" dirty="0" smtClean="0">
                <a:solidFill>
                  <a:srgbClr val="0000FF"/>
                </a:solidFill>
              </a:rPr>
              <a:t> from scintillator in CsI(Tl)!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3657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Angular dependence is an hint for Cherenkov detection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52400" y="1676400"/>
            <a:ext cx="8691186" cy="81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CsI cube wrapped in black, 2 phototubes, both with UV filters (DREAM-like</a:t>
            </a:r>
            <a:r>
              <a:rPr lang="en-US" dirty="0" smtClean="0"/>
              <a:t>)</a:t>
            </a:r>
          </a:p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Signal time profile averaged over many events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/>
          <a:stretch/>
        </p:blipFill>
        <p:spPr bwMode="auto">
          <a:xfrm>
            <a:off x="3824940" y="2494982"/>
            <a:ext cx="4056059" cy="398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7467650" y="2895600"/>
            <a:ext cx="1601379" cy="1600111"/>
            <a:chOff x="864" y="830"/>
            <a:chExt cx="1208" cy="1163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1523" y="1968"/>
              <a:ext cx="0" cy="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 flipH="1">
              <a:off x="1334" y="1782"/>
              <a:ext cx="26" cy="4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auto">
            <a:xfrm rot="1800000">
              <a:off x="1144" y="1110"/>
              <a:ext cx="765" cy="765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flipH="1">
              <a:off x="1398" y="1830"/>
              <a:ext cx="10" cy="2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 flipH="1">
              <a:off x="1462" y="1847"/>
              <a:ext cx="6" cy="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H="1">
              <a:off x="1276" y="1765"/>
              <a:ext cx="18" cy="1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 flipH="1">
              <a:off x="1228" y="1719"/>
              <a:ext cx="21" cy="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 flipH="1">
              <a:off x="1191" y="1670"/>
              <a:ext cx="23" cy="1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Rectangle 13"/>
            <p:cNvSpPr>
              <a:spLocks noChangeArrowheads="1"/>
            </p:cNvSpPr>
            <p:nvPr/>
          </p:nvSpPr>
          <p:spPr bwMode="auto">
            <a:xfrm rot="1800000">
              <a:off x="1476" y="1438"/>
              <a:ext cx="106" cy="10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Rectangle 14"/>
            <p:cNvSpPr>
              <a:spLocks noChangeArrowheads="1"/>
            </p:cNvSpPr>
            <p:nvPr/>
          </p:nvSpPr>
          <p:spPr bwMode="auto">
            <a:xfrm rot="1800000">
              <a:off x="1479" y="1390"/>
              <a:ext cx="4" cy="14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 rot="1800000">
              <a:off x="1446" y="1415"/>
              <a:ext cx="36" cy="72"/>
            </a:xfrm>
            <a:prstGeom prst="rect">
              <a:avLst/>
            </a:prstGeom>
            <a:solidFill>
              <a:srgbClr val="8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 rot="1800000">
              <a:off x="1580" y="1497"/>
              <a:ext cx="36" cy="72"/>
            </a:xfrm>
            <a:prstGeom prst="rect">
              <a:avLst/>
            </a:prstGeom>
            <a:solidFill>
              <a:srgbClr val="8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Oval 17"/>
            <p:cNvSpPr>
              <a:spLocks noChangeArrowheads="1"/>
            </p:cNvSpPr>
            <p:nvPr/>
          </p:nvSpPr>
          <p:spPr bwMode="auto">
            <a:xfrm>
              <a:off x="1107" y="1073"/>
              <a:ext cx="838" cy="838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AutoShape 18"/>
            <p:cNvSpPr>
              <a:spLocks noChangeArrowheads="1"/>
            </p:cNvSpPr>
            <p:nvPr/>
          </p:nvSpPr>
          <p:spPr bwMode="auto">
            <a:xfrm>
              <a:off x="1508" y="1876"/>
              <a:ext cx="35" cy="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>
              <a:off x="1526" y="946"/>
              <a:ext cx="0" cy="36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>
              <a:off x="979" y="1493"/>
              <a:ext cx="1093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21"/>
            <p:cNvSpPr>
              <a:spLocks noChangeShapeType="1"/>
            </p:cNvSpPr>
            <p:nvPr/>
          </p:nvSpPr>
          <p:spPr bwMode="auto">
            <a:xfrm>
              <a:off x="1526" y="1110"/>
              <a:ext cx="0" cy="8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Text Box 22"/>
            <p:cNvSpPr txBox="1">
              <a:spLocks noChangeArrowheads="1"/>
            </p:cNvSpPr>
            <p:nvPr/>
          </p:nvSpPr>
          <p:spPr bwMode="auto">
            <a:xfrm>
              <a:off x="864" y="830"/>
              <a:ext cx="517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/>
                <a:t>+30°</a:t>
              </a:r>
            </a:p>
          </p:txBody>
        </p:sp>
        <p:sp>
          <p:nvSpPr>
            <p:cNvPr id="13335" name="Text Box 23"/>
            <p:cNvSpPr txBox="1">
              <a:spLocks noChangeArrowheads="1"/>
            </p:cNvSpPr>
            <p:nvPr/>
          </p:nvSpPr>
          <p:spPr bwMode="auto">
            <a:xfrm>
              <a:off x="1209" y="1218"/>
              <a:ext cx="46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 sz="1100" dirty="0"/>
                <a:t>PT2</a:t>
              </a:r>
            </a:p>
          </p:txBody>
        </p:sp>
        <p:sp>
          <p:nvSpPr>
            <p:cNvPr id="13336" name="Text Box 24"/>
            <p:cNvSpPr txBox="1">
              <a:spLocks noChangeArrowheads="1"/>
            </p:cNvSpPr>
            <p:nvPr/>
          </p:nvSpPr>
          <p:spPr bwMode="auto">
            <a:xfrm>
              <a:off x="1554" y="1550"/>
              <a:ext cx="40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PT1</a:t>
              </a:r>
            </a:p>
          </p:txBody>
        </p:sp>
        <p:sp>
          <p:nvSpPr>
            <p:cNvPr id="13337" name="Rectangle 25"/>
            <p:cNvSpPr>
              <a:spLocks noChangeArrowheads="1"/>
            </p:cNvSpPr>
            <p:nvPr/>
          </p:nvSpPr>
          <p:spPr bwMode="auto">
            <a:xfrm rot="1740000">
              <a:off x="1578" y="1449"/>
              <a:ext cx="4" cy="14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7538020" y="4800600"/>
            <a:ext cx="1541360" cy="1340115"/>
            <a:chOff x="3974" y="900"/>
            <a:chExt cx="1209" cy="1085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3974" y="900"/>
              <a:ext cx="1209" cy="1085"/>
              <a:chOff x="3974" y="900"/>
              <a:chExt cx="1209" cy="1085"/>
            </a:xfrm>
          </p:grpSpPr>
          <p:sp>
            <p:nvSpPr>
              <p:cNvPr id="13340" name="Text Box 28"/>
              <p:cNvSpPr txBox="1">
                <a:spLocks noChangeArrowheads="1"/>
              </p:cNvSpPr>
              <p:nvPr/>
            </p:nvSpPr>
            <p:spPr bwMode="auto">
              <a:xfrm>
                <a:off x="4652" y="1268"/>
                <a:ext cx="402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55584" rIns="90000" bIns="45000"/>
              <a:lstStyle/>
              <a:p>
                <a:r>
                  <a:rPr lang="en-US" sz="1100" dirty="0">
                    <a:solidFill>
                      <a:srgbClr val="000000"/>
                    </a:solidFill>
                  </a:rPr>
                  <a:t>PT1</a:t>
                </a:r>
              </a:p>
            </p:txBody>
          </p:sp>
          <p:sp>
            <p:nvSpPr>
              <p:cNvPr id="13341" name="Line 29"/>
              <p:cNvSpPr>
                <a:spLocks noChangeShapeType="1"/>
              </p:cNvSpPr>
              <p:nvPr/>
            </p:nvSpPr>
            <p:spPr bwMode="auto">
              <a:xfrm>
                <a:off x="4804" y="1782"/>
                <a:ext cx="24" cy="4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Oval 30"/>
              <p:cNvSpPr>
                <a:spLocks noChangeArrowheads="1"/>
              </p:cNvSpPr>
              <p:nvPr/>
            </p:nvSpPr>
            <p:spPr bwMode="auto">
              <a:xfrm rot="19800000">
                <a:off x="4253" y="1110"/>
                <a:ext cx="765" cy="765"/>
              </a:xfrm>
              <a:prstGeom prst="ellips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Line 31"/>
              <p:cNvSpPr>
                <a:spLocks noChangeShapeType="1"/>
              </p:cNvSpPr>
              <p:nvPr/>
            </p:nvSpPr>
            <p:spPr bwMode="auto">
              <a:xfrm>
                <a:off x="4870" y="1764"/>
                <a:ext cx="16" cy="1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Line 32"/>
              <p:cNvSpPr>
                <a:spLocks noChangeShapeType="1"/>
              </p:cNvSpPr>
              <p:nvPr/>
            </p:nvSpPr>
            <p:spPr bwMode="auto">
              <a:xfrm>
                <a:off x="4914" y="1721"/>
                <a:ext cx="19" cy="1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Line 33"/>
              <p:cNvSpPr>
                <a:spLocks noChangeShapeType="1"/>
              </p:cNvSpPr>
              <p:nvPr/>
            </p:nvSpPr>
            <p:spPr bwMode="auto">
              <a:xfrm>
                <a:off x="4948" y="1674"/>
                <a:ext cx="21" cy="1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6" name="Line 34"/>
              <p:cNvSpPr>
                <a:spLocks noChangeShapeType="1"/>
              </p:cNvSpPr>
              <p:nvPr/>
            </p:nvSpPr>
            <p:spPr bwMode="auto">
              <a:xfrm>
                <a:off x="4756" y="1830"/>
                <a:ext cx="8" cy="2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Line 35"/>
              <p:cNvSpPr>
                <a:spLocks noChangeShapeType="1"/>
              </p:cNvSpPr>
              <p:nvPr/>
            </p:nvSpPr>
            <p:spPr bwMode="auto">
              <a:xfrm>
                <a:off x="4694" y="1846"/>
                <a:ext cx="4" cy="2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8" name="Line 36"/>
              <p:cNvSpPr>
                <a:spLocks noChangeShapeType="1"/>
              </p:cNvSpPr>
              <p:nvPr/>
            </p:nvSpPr>
            <p:spPr bwMode="auto">
              <a:xfrm>
                <a:off x="4634" y="1852"/>
                <a:ext cx="0" cy="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9" name="Rectangle 37"/>
              <p:cNvSpPr>
                <a:spLocks noChangeArrowheads="1"/>
              </p:cNvSpPr>
              <p:nvPr/>
            </p:nvSpPr>
            <p:spPr bwMode="auto">
              <a:xfrm rot="19800000">
                <a:off x="4589" y="1438"/>
                <a:ext cx="97" cy="10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Rectangle 38"/>
              <p:cNvSpPr>
                <a:spLocks noChangeArrowheads="1"/>
              </p:cNvSpPr>
              <p:nvPr/>
            </p:nvSpPr>
            <p:spPr bwMode="auto">
              <a:xfrm rot="19380000">
                <a:off x="4597" y="1439"/>
                <a:ext cx="4" cy="14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Rectangle 39"/>
              <p:cNvSpPr>
                <a:spLocks noChangeArrowheads="1"/>
              </p:cNvSpPr>
              <p:nvPr/>
            </p:nvSpPr>
            <p:spPr bwMode="auto">
              <a:xfrm rot="19800000">
                <a:off x="4556" y="1494"/>
                <a:ext cx="36" cy="72"/>
              </a:xfrm>
              <a:prstGeom prst="rect">
                <a:avLst/>
              </a:prstGeom>
              <a:solidFill>
                <a:srgbClr val="8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Rectangle 40"/>
              <p:cNvSpPr>
                <a:spLocks noChangeArrowheads="1"/>
              </p:cNvSpPr>
              <p:nvPr/>
            </p:nvSpPr>
            <p:spPr bwMode="auto">
              <a:xfrm rot="19800000">
                <a:off x="4682" y="1416"/>
                <a:ext cx="36" cy="72"/>
              </a:xfrm>
              <a:prstGeom prst="rect">
                <a:avLst/>
              </a:prstGeom>
              <a:solidFill>
                <a:srgbClr val="8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353" name="Group 41"/>
              <p:cNvGrpSpPr>
                <a:grpSpLocks/>
              </p:cNvGrpSpPr>
              <p:nvPr/>
            </p:nvGrpSpPr>
            <p:grpSpPr bwMode="auto">
              <a:xfrm>
                <a:off x="4090" y="946"/>
                <a:ext cx="1093" cy="1039"/>
                <a:chOff x="4090" y="946"/>
                <a:chExt cx="1093" cy="1039"/>
              </a:xfrm>
            </p:grpSpPr>
            <p:sp>
              <p:nvSpPr>
                <p:cNvPr id="13354" name="Oval 42"/>
                <p:cNvSpPr>
                  <a:spLocks noChangeArrowheads="1"/>
                </p:cNvSpPr>
                <p:nvPr/>
              </p:nvSpPr>
              <p:spPr bwMode="auto">
                <a:xfrm>
                  <a:off x="4217" y="1073"/>
                  <a:ext cx="838" cy="838"/>
                </a:xfrm>
                <a:prstGeom prst="ellipse">
                  <a:avLst/>
                </a:prstGeom>
                <a:noFill/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5" name="AutoShape 43"/>
                <p:cNvSpPr>
                  <a:spLocks noChangeArrowheads="1"/>
                </p:cNvSpPr>
                <p:nvPr/>
              </p:nvSpPr>
              <p:spPr bwMode="auto">
                <a:xfrm>
                  <a:off x="4619" y="1876"/>
                  <a:ext cx="35" cy="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6" name="Line 44"/>
                <p:cNvSpPr>
                  <a:spLocks noChangeShapeType="1"/>
                </p:cNvSpPr>
                <p:nvPr/>
              </p:nvSpPr>
              <p:spPr bwMode="auto">
                <a:xfrm>
                  <a:off x="4637" y="946"/>
                  <a:ext cx="0" cy="36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7" name="Line 45"/>
                <p:cNvSpPr>
                  <a:spLocks noChangeShapeType="1"/>
                </p:cNvSpPr>
                <p:nvPr/>
              </p:nvSpPr>
              <p:spPr bwMode="auto">
                <a:xfrm>
                  <a:off x="4090" y="1493"/>
                  <a:ext cx="1093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8" name="Line 46"/>
                <p:cNvSpPr>
                  <a:spLocks noChangeShapeType="1"/>
                </p:cNvSpPr>
                <p:nvPr/>
              </p:nvSpPr>
              <p:spPr bwMode="auto">
                <a:xfrm>
                  <a:off x="4637" y="1110"/>
                  <a:ext cx="0" cy="87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359" name="Text Box 47"/>
              <p:cNvSpPr txBox="1">
                <a:spLocks noChangeArrowheads="1"/>
              </p:cNvSpPr>
              <p:nvPr/>
            </p:nvSpPr>
            <p:spPr bwMode="auto">
              <a:xfrm>
                <a:off x="3974" y="900"/>
                <a:ext cx="517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60876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r>
                  <a:rPr lang="en-US"/>
                  <a:t>-30°</a:t>
                </a:r>
              </a:p>
            </p:txBody>
          </p:sp>
          <p:sp>
            <p:nvSpPr>
              <p:cNvPr id="13360" name="Text Box 48"/>
              <p:cNvSpPr txBox="1">
                <a:spLocks noChangeArrowheads="1"/>
              </p:cNvSpPr>
              <p:nvPr/>
            </p:nvSpPr>
            <p:spPr bwMode="auto">
              <a:xfrm>
                <a:off x="4296" y="1455"/>
                <a:ext cx="340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55584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r>
                  <a:rPr lang="en-US" sz="1100" dirty="0"/>
                  <a:t>PT2</a:t>
                </a:r>
              </a:p>
            </p:txBody>
          </p:sp>
          <p:sp>
            <p:nvSpPr>
              <p:cNvPr id="13361" name="Rectangle 49"/>
              <p:cNvSpPr>
                <a:spLocks noChangeArrowheads="1"/>
              </p:cNvSpPr>
              <p:nvPr/>
            </p:nvSpPr>
            <p:spPr bwMode="auto">
              <a:xfrm rot="19380000">
                <a:off x="4685" y="1383"/>
                <a:ext cx="4" cy="14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956567" y="2819400"/>
            <a:ext cx="78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PT1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4630119" y="2743200"/>
            <a:ext cx="826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PT2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96181" y="2590800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38862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Thanks to DREAM groups!!!!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20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5744604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Black-wrapped </a:t>
            </a:r>
            <a:r>
              <a:rPr lang="en-US" dirty="0" err="1"/>
              <a:t>Plexiglass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81921" cy="420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0" y="1709459"/>
            <a:ext cx="4564800" cy="43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34360" y="3816401"/>
            <a:ext cx="15422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US" dirty="0" smtClean="0"/>
              <a:t>PMT with </a:t>
            </a:r>
            <a:r>
              <a:rPr lang="en-US" dirty="0"/>
              <a:t>UV filter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255361" y="3732872"/>
            <a:ext cx="15422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US" dirty="0" smtClean="0"/>
              <a:t>PMT with </a:t>
            </a:r>
            <a:r>
              <a:rPr lang="en-US" dirty="0"/>
              <a:t>UV filter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920" y="382344"/>
            <a:ext cx="8228160" cy="913056"/>
          </a:xfrm>
          <a:prstGeom prst="rect">
            <a:avLst/>
          </a:prstGeom>
          <a:ln/>
        </p:spPr>
        <p:txBody>
          <a:bodyPr vert="horz" lIns="91440" tIns="25602" rIns="91440" bIns="4572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smtClean="0"/>
              <a:t>BTF Test beam of the prototype with 500 MeV electrons at the end of September</a:t>
            </a:r>
            <a:endParaRPr lang="en-US" sz="2800" dirty="0" smtClean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Full optical simulation of the system</a:t>
            </a:r>
            <a:endParaRPr lang="en-US" dirty="0"/>
          </a:p>
        </p:txBody>
      </p:sp>
      <p:pic>
        <p:nvPicPr>
          <p:cNvPr id="6" name="Picture 5" descr="simu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707"/>
            <a:ext cx="9144000" cy="4629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0668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introduced in the simulation the realistic behavior of the system: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UV filter characteristics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optical transparency as function of wavelength, measured in the lab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Wavelengths of the scintillating and Cherenkov light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25908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Nice agreement btw real data and simulations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276600"/>
            <a:ext cx="4114800" cy="19352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0" y="3733800"/>
            <a:ext cx="25712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UV filter </a:t>
            </a:r>
            <a:r>
              <a:rPr lang="en-US" dirty="0" err="1" smtClean="0"/>
              <a:t>transaparency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0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3" descr="cud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838200"/>
            <a:ext cx="2362200" cy="2362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0" y="1447800"/>
            <a:ext cx="4343400" cy="3581400"/>
            <a:chOff x="228600" y="381000"/>
            <a:chExt cx="8915400" cy="6057900"/>
          </a:xfrm>
        </p:grpSpPr>
        <p:pic>
          <p:nvPicPr>
            <p:cNvPr id="12" name="Immagine 1" descr="ShowerSignal_vs_NeutronNumber_Prot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4191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magine 12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800100" y="3333750"/>
              <a:ext cx="22479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magine 4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33800" y="6311900"/>
              <a:ext cx="1473200" cy="12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magine 5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0" y="1066800"/>
              <a:ext cx="1333500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magine 2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62200" y="3810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magine 3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4191000" y="3352800"/>
            <a:ext cx="4800600" cy="3429000"/>
            <a:chOff x="152400" y="381000"/>
            <a:chExt cx="8839200" cy="6172200"/>
          </a:xfrm>
        </p:grpSpPr>
        <p:pic>
          <p:nvPicPr>
            <p:cNvPr id="43010" name="Immagine 1" descr="ShowerSignal10ns_vs_NeutronNumber_Prot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2400" y="5334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1" name="Immagine 2" descr="latex-image-1.pd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-1460500" y="3352800"/>
              <a:ext cx="37211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2" name="Immagine 3" descr="latex-image-1.pd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733800" y="6311900"/>
              <a:ext cx="1473200" cy="12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Immagine 4" descr="latex-image-1.pd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57600" y="1524000"/>
              <a:ext cx="927100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Immagine 2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62200" y="3810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Immagine 3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CsI(Tl) + Plastic scintillators</a:t>
            </a:r>
            <a:br>
              <a:rPr lang="en-US" dirty="0" smtClean="0"/>
            </a:br>
            <a:r>
              <a:rPr lang="en-US" dirty="0" smtClean="0"/>
              <a:t>24x24x24 (1:1)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400" y="5029200"/>
            <a:ext cx="4267199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The number of neutrons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is correlated to the energy release</a:t>
            </a:r>
          </a:p>
          <a:p>
            <a:endParaRPr lang="en-US" sz="2000" dirty="0"/>
          </a:p>
          <a:p>
            <a:r>
              <a:rPr lang="en-US" sz="2000" dirty="0" smtClean="0"/>
              <a:t>And delayed signal in plastic scintillator is a good tool to estimate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502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technological challenge: </a:t>
            </a:r>
            <a:br>
              <a:rPr lang="en-US" dirty="0" smtClean="0"/>
            </a:br>
            <a:r>
              <a:rPr lang="en-US" dirty="0" smtClean="0"/>
              <a:t>life is not as easy as simulation….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r>
              <a:rPr lang="en-US" dirty="0" smtClean="0"/>
              <a:t>How technically optimize the Cherenkov or n detection in a difficult environment?</a:t>
            </a:r>
          </a:p>
          <a:p>
            <a:pPr lvl="1"/>
            <a:r>
              <a:rPr lang="en-US" dirty="0" smtClean="0"/>
              <a:t>Tiny gaps in between the crystals</a:t>
            </a:r>
          </a:p>
          <a:p>
            <a:pPr lvl="1"/>
            <a:r>
              <a:rPr lang="en-US" dirty="0" smtClean="0"/>
              <a:t>3-D homogeneity should be maintained</a:t>
            </a:r>
          </a:p>
          <a:p>
            <a:pPr lvl="1"/>
            <a:r>
              <a:rPr lang="en-US" dirty="0" smtClean="0"/>
              <a:t>Cherenkov signal is tiny </a:t>
            </a:r>
            <a:r>
              <a:rPr lang="en-US" dirty="0" err="1" smtClean="0"/>
              <a:t>wrt</a:t>
            </a:r>
            <a:r>
              <a:rPr lang="en-US" dirty="0" smtClean="0"/>
              <a:t> scintillation signal</a:t>
            </a:r>
          </a:p>
          <a:p>
            <a:pPr lvl="1"/>
            <a:r>
              <a:rPr lang="en-US" dirty="0" smtClean="0"/>
              <a:t>Reduced power consumption</a:t>
            </a:r>
          </a:p>
          <a:p>
            <a:r>
              <a:rPr lang="en-US" dirty="0" smtClean="0"/>
              <a:t>We are planning detailed R&amp;D activities to obtain the best possible performances</a:t>
            </a:r>
          </a:p>
          <a:p>
            <a:pPr lvl="1"/>
            <a:r>
              <a:rPr lang="en-US" dirty="0" smtClean="0">
                <a:solidFill>
                  <a:srgbClr val="D2533C"/>
                </a:solidFill>
              </a:rPr>
              <a:t>WLS or Dichroic UV filters optically deposited directly on the crystals </a:t>
            </a:r>
          </a:p>
          <a:p>
            <a:pPr lvl="1"/>
            <a:r>
              <a:rPr lang="en-US" dirty="0" smtClean="0"/>
              <a:t>UV sensitive light sensors</a:t>
            </a:r>
          </a:p>
          <a:p>
            <a:pPr lvl="1"/>
            <a:r>
              <a:rPr lang="en-US" dirty="0" smtClean="0"/>
              <a:t>Dedicated front end chips to handle:</a:t>
            </a:r>
          </a:p>
          <a:p>
            <a:pPr lvl="3"/>
            <a:r>
              <a:rPr lang="en-US" dirty="0" smtClean="0"/>
              <a:t>Huge </a:t>
            </a:r>
            <a:r>
              <a:rPr lang="en-US" dirty="0"/>
              <a:t>required dynamic range (&gt;10</a:t>
            </a:r>
            <a:r>
              <a:rPr lang="en-US" baseline="30000" dirty="0"/>
              <a:t>7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Fast, medium and slow (delayed) signals </a:t>
            </a:r>
            <a:r>
              <a:rPr lang="en-US" dirty="0" smtClean="0"/>
              <a:t>together</a:t>
            </a:r>
          </a:p>
          <a:p>
            <a:pPr lvl="3"/>
            <a:r>
              <a:rPr lang="en-US" dirty="0" smtClean="0"/>
              <a:t>Small power consumption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246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Wave-length </a:t>
            </a:r>
            <a:r>
              <a:rPr lang="en-GB" dirty="0" smtClean="0"/>
              <a:t>shifter deposition on crystals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1661262"/>
            <a:ext cx="8228160" cy="47395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195843" indent="-195843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This is a promising collaboration with colleagues from </a:t>
            </a:r>
            <a:r>
              <a:rPr lang="en-GB" sz="2000" dirty="0" smtClean="0"/>
              <a:t>CNR Naples</a:t>
            </a:r>
            <a:r>
              <a:rPr lang="en-GB" sz="2000" dirty="0"/>
              <a:t>.</a:t>
            </a:r>
          </a:p>
          <a:p>
            <a:pPr marL="195843" indent="-195843">
              <a:lnSpc>
                <a:spcPct val="140000"/>
              </a:lnSpc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Novel techniques using gold </a:t>
            </a:r>
            <a:r>
              <a:rPr lang="en-GB" sz="2000" dirty="0" err="1"/>
              <a:t>nano</a:t>
            </a:r>
            <a:r>
              <a:rPr lang="en-GB" sz="2000" dirty="0"/>
              <a:t>-clusters dispersed in </a:t>
            </a:r>
            <a:r>
              <a:rPr lang="en-GB" sz="2000" dirty="0" smtClean="0"/>
              <a:t>an optical </a:t>
            </a:r>
            <a:r>
              <a:rPr lang="en-GB" sz="2000" dirty="0"/>
              <a:t>resin matrix</a:t>
            </a:r>
          </a:p>
          <a:p>
            <a:pPr marL="195843" indent="-195843">
              <a:lnSpc>
                <a:spcPct val="140000"/>
              </a:lnSpc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Light absorption and re-emission are </a:t>
            </a:r>
            <a:r>
              <a:rPr lang="en-GB" sz="2000" dirty="0" smtClean="0"/>
              <a:t>tuneable </a:t>
            </a:r>
            <a:r>
              <a:rPr lang="en-GB" sz="2000" dirty="0"/>
              <a:t>by changing the gold </a:t>
            </a:r>
            <a:r>
              <a:rPr lang="en-GB" sz="2000" dirty="0" err="1"/>
              <a:t>nano</a:t>
            </a:r>
            <a:r>
              <a:rPr lang="en-GB" sz="2000" dirty="0"/>
              <a:t>-cluster coating</a:t>
            </a:r>
          </a:p>
          <a:p>
            <a:pPr marL="195843" indent="-195843">
              <a:lnSpc>
                <a:spcPct val="140000"/>
              </a:lnSpc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WLS can be coated and formed directly on the </a:t>
            </a:r>
            <a:r>
              <a:rPr lang="en-GB" sz="2000" dirty="0" smtClean="0"/>
              <a:t>crystal</a:t>
            </a:r>
          </a:p>
          <a:p>
            <a:pPr marL="195843" indent="-195843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Characteristic times for re-emission should be sub-nanosecond</a:t>
            </a:r>
          </a:p>
          <a:p>
            <a:pPr marL="195843" indent="-195843">
              <a:lnSpc>
                <a:spcPct val="140000"/>
              </a:lnSpc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Polymers used for the dispersion matrix and coating can be chosen so as to “protect” the crystal </a:t>
            </a:r>
            <a:r>
              <a:rPr lang="en-GB" sz="2000" dirty="0" smtClean="0"/>
              <a:t>itself</a:t>
            </a:r>
          </a:p>
          <a:p>
            <a:pPr marL="195843" indent="-195843">
              <a:lnSpc>
                <a:spcPct val="140000"/>
              </a:lnSpc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/>
              <a:t>We plan to have a few of our CsI crystals coated to check applicability to the </a:t>
            </a:r>
            <a:r>
              <a:rPr lang="en-GB" sz="2000" dirty="0" err="1"/>
              <a:t>Calocube</a:t>
            </a:r>
            <a:r>
              <a:rPr lang="en-GB" sz="2000" dirty="0"/>
              <a:t> </a:t>
            </a:r>
            <a:r>
              <a:rPr lang="en-GB" sz="2000" dirty="0" smtClean="0"/>
              <a:t>RD</a:t>
            </a:r>
            <a:endParaRPr lang="en-GB" sz="2000" dirty="0"/>
          </a:p>
          <a:p>
            <a:pPr marL="195843" indent="-195843">
              <a:lnSpc>
                <a:spcPct val="140000"/>
              </a:lnSpc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2012…..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lot of work has been done!!!!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Optimization of the idea and of the original design</a:t>
            </a:r>
          </a:p>
          <a:p>
            <a:endParaRPr lang="en-US" dirty="0"/>
          </a:p>
          <a:p>
            <a:r>
              <a:rPr lang="en-US" dirty="0" smtClean="0"/>
              <a:t>Prototype construction and test</a:t>
            </a:r>
          </a:p>
          <a:p>
            <a:endParaRPr lang="en-US" dirty="0" smtClean="0"/>
          </a:p>
          <a:p>
            <a:r>
              <a:rPr lang="en-US" dirty="0"/>
              <a:t>New ideas to improve the </a:t>
            </a:r>
            <a:r>
              <a:rPr lang="en-US" dirty="0" smtClean="0"/>
              <a:t>calorimetric performances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Proposal to INFN for a 3 years R&amp;D activity</a:t>
            </a:r>
          </a:p>
          <a:p>
            <a:pPr lvl="1"/>
            <a:r>
              <a:rPr lang="en-US" dirty="0" smtClean="0"/>
              <a:t>We have been financed for ~0.8 </a:t>
            </a:r>
            <a:r>
              <a:rPr lang="en-US" dirty="0" err="1" smtClean="0"/>
              <a:t>Meuro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302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4343400" cy="32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Wavelength spectrum </a:t>
            </a:r>
            <a:r>
              <a:rPr lang="en-GB" dirty="0" err="1" smtClean="0"/>
              <a:t>tunable</a:t>
            </a:r>
            <a:r>
              <a:rPr lang="en-GB" dirty="0" smtClean="0"/>
              <a:t> both in absorption and re-emission</a:t>
            </a:r>
            <a:endParaRPr lang="en-GB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66800" y="1600200"/>
            <a:ext cx="26985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GB" dirty="0">
                <a:solidFill>
                  <a:srgbClr val="0000FF"/>
                </a:solidFill>
              </a:rPr>
              <a:t>Blue – Absorption spectrum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14400" y="5029200"/>
            <a:ext cx="3034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GB" dirty="0">
                <a:solidFill>
                  <a:srgbClr val="00FF00"/>
                </a:solidFill>
              </a:rPr>
              <a:t>Green – Re-emission spectrum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267200" y="1752600"/>
            <a:ext cx="4186800" cy="4048923"/>
            <a:chOff x="747" y="1049"/>
            <a:chExt cx="4383" cy="367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" y="1049"/>
              <a:ext cx="4383" cy="3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2103" y="1118"/>
              <a:ext cx="1873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/>
              <a:r>
                <a:rPr lang="en-GB" dirty="0">
                  <a:solidFill>
                    <a:srgbClr val="0000FF"/>
                  </a:solidFill>
                </a:rPr>
                <a:t>Blue – Absorption spectrum</a:t>
              </a: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944" y="4504"/>
              <a:ext cx="1969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ctr"/>
              <a:r>
                <a:rPr lang="en-GB" dirty="0">
                  <a:solidFill>
                    <a:srgbClr val="FF0000"/>
                  </a:solidFill>
                </a:rPr>
                <a:t>Red – Re-emission spectrum</a:t>
              </a: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1395" y="3444"/>
              <a:ext cx="517" cy="287"/>
            </a:xfrm>
            <a:prstGeom prst="roundRect">
              <a:avLst>
                <a:gd name="adj" fmla="val 34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433" y="3353"/>
              <a:ext cx="921" cy="287"/>
            </a:xfrm>
            <a:prstGeom prst="roundRect">
              <a:avLst>
                <a:gd name="adj" fmla="val 34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3300" y="3597"/>
              <a:ext cx="1342" cy="111"/>
            </a:xfrm>
            <a:prstGeom prst="roundRect">
              <a:avLst>
                <a:gd name="adj" fmla="val 889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3095" y="3674"/>
              <a:ext cx="497" cy="3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297" y="3651"/>
              <a:ext cx="497" cy="3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1349" y="3651"/>
              <a:ext cx="497" cy="3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1440" y="3515"/>
              <a:ext cx="497" cy="3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work inside the call -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Optimization of the charge identifier system - CIS</a:t>
            </a:r>
          </a:p>
          <a:p>
            <a:pPr lvl="2"/>
            <a:r>
              <a:rPr lang="en-US" dirty="0" smtClean="0"/>
              <a:t>The integration of the charge identifier system inside the calorimeter is a real break through for a space experiment</a:t>
            </a:r>
          </a:p>
          <a:p>
            <a:pPr lvl="3"/>
            <a:r>
              <a:rPr lang="en-US" dirty="0" smtClean="0"/>
              <a:t>Huge reduction of mass and power</a:t>
            </a:r>
          </a:p>
          <a:p>
            <a:pPr lvl="3"/>
            <a:r>
              <a:rPr lang="en-US" dirty="0" smtClean="0"/>
              <a:t>Huge reduction of cost</a:t>
            </a:r>
          </a:p>
          <a:p>
            <a:pPr lvl="3"/>
            <a:r>
              <a:rPr lang="en-US" dirty="0" smtClean="0"/>
              <a:t>Great simplification of the overall structure</a:t>
            </a:r>
          </a:p>
          <a:p>
            <a:pPr lvl="2"/>
            <a:r>
              <a:rPr lang="en-US" dirty="0" smtClean="0"/>
              <a:t>Thinner size scintillators crystals/Cherenkov radiators</a:t>
            </a:r>
          </a:p>
          <a:p>
            <a:pPr lvl="2"/>
            <a:r>
              <a:rPr lang="en-US" dirty="0" smtClean="0"/>
              <a:t>Pixel structure</a:t>
            </a:r>
          </a:p>
          <a:p>
            <a:pPr lvl="2"/>
            <a:r>
              <a:rPr lang="en-US" dirty="0" smtClean="0"/>
              <a:t>Multiple readouts in the ion track</a:t>
            </a:r>
          </a:p>
          <a:p>
            <a:pPr lvl="2"/>
            <a:r>
              <a:rPr lang="en-US" dirty="0" smtClean="0"/>
              <a:t>Back scattering problem to be carefully studied</a:t>
            </a:r>
          </a:p>
          <a:p>
            <a:pPr lvl="1"/>
            <a:r>
              <a:rPr lang="en-US" dirty="0" smtClean="0"/>
              <a:t>R&amp;D on the front end electronics to reach: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arge dynamic range </a:t>
            </a:r>
          </a:p>
          <a:p>
            <a:pPr lvl="2"/>
            <a:r>
              <a:rPr lang="en-US" dirty="0" smtClean="0"/>
              <a:t>excellent linearity</a:t>
            </a:r>
          </a:p>
          <a:p>
            <a:pPr lvl="2"/>
            <a:r>
              <a:rPr lang="en-US" dirty="0" smtClean="0"/>
              <a:t>low power consumption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Positive hints are coming from the SPS beam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5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work inside the call -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Space qualification</a:t>
            </a:r>
          </a:p>
          <a:p>
            <a:r>
              <a:rPr lang="en-US" dirty="0" smtClean="0"/>
              <a:t>Basic idea:</a:t>
            </a:r>
          </a:p>
          <a:p>
            <a:pPr lvl="1"/>
            <a:r>
              <a:rPr lang="en-US" dirty="0" smtClean="0"/>
              <a:t>Demonstrate that such a complex device can be built with space qualified technologies</a:t>
            </a:r>
          </a:p>
          <a:p>
            <a:pPr lvl="2"/>
            <a:r>
              <a:rPr lang="en-US" dirty="0" smtClean="0"/>
              <a:t>Necessary step for a real proposal for space</a:t>
            </a:r>
          </a:p>
          <a:p>
            <a:pPr lvl="2"/>
            <a:r>
              <a:rPr lang="en-US" dirty="0" smtClean="0"/>
              <a:t>Production of a space qualified medium size prototype (~700 crystals)</a:t>
            </a:r>
          </a:p>
          <a:p>
            <a:pPr lvl="2"/>
            <a:r>
              <a:rPr lang="en-US" dirty="0" smtClean="0"/>
              <a:t>Composite materials mechanics</a:t>
            </a:r>
          </a:p>
          <a:p>
            <a:pPr lvl="2"/>
            <a:r>
              <a:rPr lang="en-US" dirty="0" smtClean="0"/>
              <a:t>Thermal aspects</a:t>
            </a:r>
          </a:p>
          <a:p>
            <a:pPr lvl="3"/>
            <a:r>
              <a:rPr lang="en-US" dirty="0" err="1" smtClean="0"/>
              <a:t>Microcooling</a:t>
            </a:r>
            <a:r>
              <a:rPr lang="en-US" dirty="0" smtClean="0"/>
              <a:t> technologies to cool down sensors and/or electronics</a:t>
            </a:r>
          </a:p>
          <a:p>
            <a:pPr lvl="2"/>
            <a:r>
              <a:rPr lang="en-US" dirty="0" smtClean="0"/>
              <a:t>Radiation damage issues </a:t>
            </a:r>
          </a:p>
        </p:txBody>
      </p:sp>
    </p:spTree>
    <p:extLst>
      <p:ext uri="{BB962C8B-B14F-4D97-AF65-F5344CB8AC3E}">
        <p14:creationId xmlns:p14="http://schemas.microsoft.com/office/powerpoint/2010/main" val="429039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r>
              <a:rPr lang="en-US" dirty="0" smtClean="0"/>
              <a:t>The CaloCube concept is really necessary for the next generation of cosmic ray experiments devoted to the HECR physics </a:t>
            </a:r>
          </a:p>
          <a:p>
            <a:pPr lvl="1"/>
            <a:r>
              <a:rPr lang="en-US" dirty="0" smtClean="0"/>
              <a:t>Large geometrical acceptance to probe the knee region</a:t>
            </a:r>
          </a:p>
          <a:p>
            <a:pPr lvl="1"/>
            <a:r>
              <a:rPr lang="en-US" dirty="0" smtClean="0"/>
              <a:t>Excellent electromagnetic energy resolution</a:t>
            </a:r>
          </a:p>
          <a:p>
            <a:pPr lvl="1"/>
            <a:r>
              <a:rPr lang="en-US" dirty="0" smtClean="0"/>
              <a:t>Excellent hadronic energy resolution with a thin detector (&lt;2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/>
              <a:t>I</a:t>
            </a:r>
            <a:r>
              <a:rPr lang="en-US" dirty="0" smtClean="0"/>
              <a:t>) </a:t>
            </a:r>
          </a:p>
          <a:p>
            <a:r>
              <a:rPr lang="en-US" dirty="0" smtClean="0"/>
              <a:t>An intense R&amp;D activity is necessary to go from the idea to a real experiment:</a:t>
            </a:r>
          </a:p>
          <a:p>
            <a:pPr lvl="1"/>
            <a:r>
              <a:rPr lang="en-US" dirty="0" smtClean="0"/>
              <a:t>I: Optimization of the calorimetric performances</a:t>
            </a:r>
          </a:p>
          <a:p>
            <a:pPr lvl="1"/>
            <a:r>
              <a:rPr lang="en-US" dirty="0" smtClean="0"/>
              <a:t>II: Optimization of the charge identifier system</a:t>
            </a:r>
          </a:p>
          <a:p>
            <a:pPr lvl="1"/>
            <a:r>
              <a:rPr lang="en-US" dirty="0" smtClean="0"/>
              <a:t>III: Space </a:t>
            </a:r>
            <a:r>
              <a:rPr lang="en-US" dirty="0" smtClean="0"/>
              <a:t>qualification</a:t>
            </a:r>
          </a:p>
          <a:p>
            <a:r>
              <a:rPr lang="en-US" dirty="0" smtClean="0"/>
              <a:t>We are studying novel promising techniques for the Cherenkov light detection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561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Backup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8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1" descr="DeltaInteractionLeongh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313" y="1676400"/>
            <a:ext cx="6175375" cy="4876800"/>
          </a:xfrm>
        </p:spPr>
      </p:pic>
      <p:sp>
        <p:nvSpPr>
          <p:cNvPr id="49154" name="CasellaDiTesto 3"/>
          <p:cNvSpPr txBox="1">
            <a:spLocks noChangeArrowheads="1"/>
          </p:cNvSpPr>
          <p:nvPr/>
        </p:nvSpPr>
        <p:spPr bwMode="auto">
          <a:xfrm>
            <a:off x="2463800" y="2286000"/>
            <a:ext cx="210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</a:rPr>
              <a:t>&lt;ΔX&gt; = 1.15 cm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Shower starting point resolution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313" y="1690688"/>
            <a:ext cx="3581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/>
              <a:t>Protons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908201"/>
            <a:ext cx="5198400" cy="464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354401" y="6243056"/>
            <a:ext cx="2243266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/>
              <a:t>Shower Length (cm)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 rot="16200000">
            <a:off x="-34279" y="3872660"/>
            <a:ext cx="1730318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/>
              <a:t>Signal / Energy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5240160" y="4634406"/>
            <a:ext cx="1313280" cy="1107477"/>
            <a:chOff x="3639" y="3218"/>
            <a:chExt cx="912" cy="769"/>
          </a:xfrm>
        </p:grpSpPr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3926" y="3397"/>
              <a:ext cx="626" cy="59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628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3" name="Oval 7"/>
            <p:cNvSpPr>
              <a:spLocks noChangeArrowheads="1"/>
            </p:cNvSpPr>
            <p:nvPr/>
          </p:nvSpPr>
          <p:spPr bwMode="auto">
            <a:xfrm rot="18960000">
              <a:off x="3680" y="3622"/>
              <a:ext cx="506" cy="175"/>
            </a:xfrm>
            <a:prstGeom prst="ellipse">
              <a:avLst/>
            </a:prstGeom>
            <a:solidFill>
              <a:srgbClr val="CCFF66"/>
            </a:solidFill>
            <a:ln w="26280">
              <a:solidFill>
                <a:srgbClr val="00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44" name="AutoShape 8"/>
            <p:cNvCxnSpPr>
              <a:cxnSpLocks noChangeShapeType="1"/>
            </p:cNvCxnSpPr>
            <p:nvPr/>
          </p:nvCxnSpPr>
          <p:spPr bwMode="auto">
            <a:xfrm flipH="1">
              <a:off x="3639" y="3218"/>
              <a:ext cx="787" cy="770"/>
            </a:xfrm>
            <a:prstGeom prst="straightConnector1">
              <a:avLst/>
            </a:prstGeom>
            <a:noFill/>
            <a:ln w="2844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3926" y="3603"/>
              <a:ext cx="0" cy="223"/>
            </a:xfrm>
            <a:prstGeom prst="line">
              <a:avLst/>
            </a:prstGeom>
            <a:noFill/>
            <a:ln w="26280">
              <a:solidFill>
                <a:srgbClr val="000099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Oval 10"/>
            <p:cNvSpPr>
              <a:spLocks noChangeArrowheads="1"/>
            </p:cNvSpPr>
            <p:nvPr/>
          </p:nvSpPr>
          <p:spPr bwMode="auto">
            <a:xfrm>
              <a:off x="4233" y="3375"/>
              <a:ext cx="35" cy="35"/>
            </a:xfrm>
            <a:prstGeom prst="ellipse">
              <a:avLst/>
            </a:prstGeom>
            <a:solidFill>
              <a:srgbClr val="FF0066"/>
            </a:solidFill>
            <a:ln w="2628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4091" y="3512"/>
              <a:ext cx="35" cy="35"/>
            </a:xfrm>
            <a:prstGeom prst="ellipse">
              <a:avLst/>
            </a:prstGeom>
            <a:solidFill>
              <a:srgbClr val="FF0066"/>
            </a:solidFill>
            <a:ln w="2628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3905" y="3684"/>
              <a:ext cx="35" cy="35"/>
            </a:xfrm>
            <a:prstGeom prst="ellipse">
              <a:avLst/>
            </a:prstGeom>
            <a:solidFill>
              <a:srgbClr val="FF0066"/>
            </a:solidFill>
            <a:ln w="2628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3615841" y="2423775"/>
            <a:ext cx="2011680" cy="77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>
                <a:latin typeface="FreeSerif" charset="0"/>
              </a:rPr>
              <a:t>Shower length can be used to reconstruct the correct energy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676400" y="2438400"/>
            <a:ext cx="190500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FreeSerif" charset="0"/>
              </a:rPr>
              <a:t>100 – 1000 </a:t>
            </a:r>
            <a:r>
              <a:rPr lang="en-US" dirty="0" err="1">
                <a:latin typeface="FreeSerif" charset="0"/>
              </a:rPr>
              <a:t>GeV</a:t>
            </a:r>
            <a:endParaRPr lang="en-US" dirty="0">
              <a:latin typeface="FreeSerif" charset="0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768640" y="2903345"/>
            <a:ext cx="2752157" cy="54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500" dirty="0">
                <a:solidFill>
                  <a:srgbClr val="FF0000"/>
                </a:solidFill>
                <a:latin typeface="FreeSerif" charset="0"/>
              </a:rPr>
              <a:t>Red points: profile histogram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500" dirty="0">
                <a:solidFill>
                  <a:srgbClr val="FF0000"/>
                </a:solidFill>
                <a:latin typeface="FreeSerif" charset="0"/>
              </a:rPr>
              <a:t>Fitted with logarithmic function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98240" y="1409909"/>
            <a:ext cx="3234240" cy="3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latin typeface="FreeSerif" charset="0"/>
              </a:rPr>
              <a:t>Energy estimation</a:t>
            </a:r>
          </a:p>
        </p:txBody>
      </p:sp>
    </p:spTree>
    <p:extLst>
      <p:ext uri="{BB962C8B-B14F-4D97-AF65-F5344CB8AC3E}">
        <p14:creationId xmlns:p14="http://schemas.microsoft.com/office/powerpoint/2010/main" val="3479143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prea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250"/>
            <a:ext cx="88392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asellaDiTesto 2"/>
          <p:cNvSpPr txBox="1">
            <a:spLocks noChangeArrowheads="1"/>
          </p:cNvSpPr>
          <p:nvPr/>
        </p:nvSpPr>
        <p:spPr bwMode="auto">
          <a:xfrm>
            <a:off x="1854200" y="2346325"/>
            <a:ext cx="1331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</a:rPr>
              <a:t>ΔE = 17%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39791" y="653318"/>
            <a:ext cx="182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Energy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314980"/>
            <a:ext cx="669674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D2533C"/>
                </a:solidFill>
              </a:rPr>
              <a:t>Proton  </a:t>
            </a:r>
            <a:r>
              <a:rPr lang="it-IT" sz="3200" dirty="0" err="1" smtClean="0">
                <a:solidFill>
                  <a:srgbClr val="D2533C"/>
                </a:solidFill>
              </a:rPr>
              <a:t>rejection</a:t>
            </a:r>
            <a:r>
              <a:rPr lang="it-IT" sz="3200" dirty="0" smtClean="0">
                <a:solidFill>
                  <a:srgbClr val="D2533C"/>
                </a:solidFill>
              </a:rPr>
              <a:t> </a:t>
            </a:r>
            <a:r>
              <a:rPr lang="it-IT" sz="3200" dirty="0" err="1" smtClean="0">
                <a:solidFill>
                  <a:srgbClr val="D2533C"/>
                </a:solidFill>
              </a:rPr>
              <a:t>factor</a:t>
            </a:r>
            <a:endParaRPr lang="it-IT" sz="3200" dirty="0">
              <a:solidFill>
                <a:srgbClr val="D2533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1066800"/>
            <a:ext cx="4310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Montecarlo study of proton contamination</a:t>
            </a:r>
          </a:p>
          <a:p>
            <a:r>
              <a:rPr lang="it-IT" dirty="0" smtClean="0"/>
              <a:t>using   </a:t>
            </a:r>
            <a:r>
              <a:rPr lang="it-IT" u="sng" dirty="0" smtClean="0"/>
              <a:t>CALORIMETER  INFORMATIONS ONLY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718992"/>
            <a:ext cx="6318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600" b="1" dirty="0" smtClean="0">
                <a:solidFill>
                  <a:schemeClr val="tx2"/>
                </a:solidFill>
              </a:rPr>
              <a:t>PARTICLES </a:t>
            </a:r>
            <a:r>
              <a:rPr lang="it-IT" sz="1600" b="1" dirty="0" err="1" smtClean="0">
                <a:solidFill>
                  <a:schemeClr val="tx2"/>
                </a:solidFill>
              </a:rPr>
              <a:t>propagation</a:t>
            </a:r>
            <a:r>
              <a:rPr lang="it-IT" sz="1600" b="1" dirty="0" smtClean="0">
                <a:solidFill>
                  <a:schemeClr val="tx2"/>
                </a:solidFill>
              </a:rPr>
              <a:t> &amp; detector </a:t>
            </a:r>
            <a:r>
              <a:rPr lang="it-IT" sz="1600" b="1" dirty="0" err="1" smtClean="0">
                <a:solidFill>
                  <a:schemeClr val="tx2"/>
                </a:solidFill>
              </a:rPr>
              <a:t>response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simulated</a:t>
            </a:r>
            <a:r>
              <a:rPr lang="it-IT" sz="1600" b="1" dirty="0" smtClean="0">
                <a:solidFill>
                  <a:schemeClr val="tx2"/>
                </a:solidFill>
              </a:rPr>
              <a:t> with FLUKA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600" b="1" dirty="0" err="1" smtClean="0">
                <a:solidFill>
                  <a:schemeClr val="tx2"/>
                </a:solidFill>
              </a:rPr>
              <a:t>Geometrical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cuts</a:t>
            </a:r>
            <a:r>
              <a:rPr lang="it-IT" sz="1600" b="1" dirty="0" smtClean="0">
                <a:solidFill>
                  <a:schemeClr val="tx2"/>
                </a:solidFill>
              </a:rPr>
              <a:t>  for  </a:t>
            </a:r>
            <a:r>
              <a:rPr lang="it-IT" sz="1600" b="1" dirty="0" err="1" smtClean="0">
                <a:solidFill>
                  <a:schemeClr val="tx2"/>
                </a:solidFill>
              </a:rPr>
              <a:t>shower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containment</a:t>
            </a:r>
            <a:endParaRPr lang="it-IT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it-IT" sz="1600" b="1" dirty="0" err="1" smtClean="0">
                <a:solidFill>
                  <a:schemeClr val="tx2"/>
                </a:solidFill>
              </a:rPr>
              <a:t>Cuts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based</a:t>
            </a:r>
            <a:r>
              <a:rPr lang="it-IT" sz="1600" b="1" dirty="0" smtClean="0">
                <a:solidFill>
                  <a:schemeClr val="tx2"/>
                </a:solidFill>
              </a:rPr>
              <a:t> on </a:t>
            </a:r>
            <a:r>
              <a:rPr lang="it-IT" sz="1600" b="1" dirty="0" err="1" smtClean="0">
                <a:solidFill>
                  <a:schemeClr val="tx2"/>
                </a:solidFill>
              </a:rPr>
              <a:t>longitudinal</a:t>
            </a:r>
            <a:r>
              <a:rPr lang="it-IT" sz="1600" b="1" dirty="0" smtClean="0">
                <a:solidFill>
                  <a:schemeClr val="tx2"/>
                </a:solidFill>
              </a:rPr>
              <a:t> and </a:t>
            </a:r>
            <a:r>
              <a:rPr lang="it-IT" sz="1600" b="1" dirty="0" err="1" smtClean="0">
                <a:solidFill>
                  <a:schemeClr val="tx2"/>
                </a:solidFill>
              </a:rPr>
              <a:t>lateral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development</a:t>
            </a:r>
            <a:endParaRPr lang="it-IT" sz="1600" b="1" dirty="0" smtClean="0">
              <a:solidFill>
                <a:schemeClr val="tx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41849" y="3202544"/>
            <a:ext cx="4601239" cy="3082705"/>
            <a:chOff x="340319" y="3267265"/>
            <a:chExt cx="4601239" cy="3082705"/>
          </a:xfrm>
        </p:grpSpPr>
        <p:grpSp>
          <p:nvGrpSpPr>
            <p:cNvPr id="10" name="Group 9"/>
            <p:cNvGrpSpPr/>
            <p:nvPr/>
          </p:nvGrpSpPr>
          <p:grpSpPr>
            <a:xfrm>
              <a:off x="711368" y="3267265"/>
              <a:ext cx="4230190" cy="2708550"/>
              <a:chOff x="4391197" y="4028561"/>
              <a:chExt cx="4230190" cy="270855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391197" y="4028561"/>
                <a:ext cx="4230190" cy="2708550"/>
                <a:chOff x="4611907" y="3501008"/>
                <a:chExt cx="4304724" cy="2958435"/>
              </a:xfrm>
            </p:grpSpPr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1907" y="3501008"/>
                  <a:ext cx="4304724" cy="29196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4107" y="3700668"/>
                  <a:ext cx="285750" cy="719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7740352" y="6151666"/>
                  <a:ext cx="8306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/>
                    <a:t>LatRMS4</a:t>
                  </a:r>
                  <a:endParaRPr lang="en-US" sz="1400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44302" y="5057672"/>
                <a:ext cx="92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protons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41192" y="5802568"/>
                <a:ext cx="10651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electrons</a:t>
                </a:r>
                <a:endParaRPr lang="en-US" b="1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16200000">
              <a:off x="-286167" y="4170525"/>
              <a:ext cx="1622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LONGITUDINAL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33544" y="5980638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LATERAL</a:t>
              </a:r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419600" y="281940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200" b="1" dirty="0" smtClean="0"/>
              <a:t>155.000  </a:t>
            </a:r>
            <a:r>
              <a:rPr lang="it-IT" sz="1200" b="1" dirty="0" err="1" smtClean="0"/>
              <a:t>protons</a:t>
            </a:r>
            <a:r>
              <a:rPr lang="it-IT" sz="1200" b="1" dirty="0" smtClean="0"/>
              <a:t>   </a:t>
            </a:r>
            <a:r>
              <a:rPr lang="it-IT" sz="1200" b="1" dirty="0" err="1" smtClean="0"/>
              <a:t>simulated</a:t>
            </a:r>
            <a:r>
              <a:rPr lang="it-IT" sz="1200" b="1" dirty="0" smtClean="0"/>
              <a:t>  </a:t>
            </a:r>
            <a:r>
              <a:rPr lang="it-IT" sz="1200" b="1" dirty="0" err="1" smtClean="0"/>
              <a:t>at</a:t>
            </a:r>
            <a:r>
              <a:rPr lang="it-IT" sz="1200" b="1" dirty="0" smtClean="0"/>
              <a:t> 1 </a:t>
            </a:r>
            <a:r>
              <a:rPr lang="it-IT" sz="1200" b="1" dirty="0" err="1" smtClean="0"/>
              <a:t>tev</a:t>
            </a:r>
            <a:r>
              <a:rPr lang="it-IT" sz="1200" b="1" dirty="0" smtClean="0"/>
              <a:t>   : </a:t>
            </a:r>
            <a:r>
              <a:rPr lang="it-IT" sz="1200" b="1" dirty="0" err="1" smtClean="0"/>
              <a:t>only</a:t>
            </a:r>
            <a:r>
              <a:rPr lang="it-IT" sz="1200" b="1" dirty="0" smtClean="0"/>
              <a:t>  1  </a:t>
            </a:r>
            <a:r>
              <a:rPr lang="it-IT" sz="1200" b="1" dirty="0" err="1" smtClean="0"/>
              <a:t>survive</a:t>
            </a:r>
            <a:r>
              <a:rPr lang="it-IT" sz="1200" b="1" dirty="0" smtClean="0"/>
              <a:t>  the </a:t>
            </a:r>
            <a:r>
              <a:rPr lang="it-IT" sz="1200" b="1" dirty="0" err="1" smtClean="0"/>
              <a:t>cuts</a:t>
            </a:r>
            <a:endParaRPr lang="it-IT" sz="1200" b="1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sz="1200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1200" b="1" dirty="0" smtClean="0"/>
              <a:t>The </a:t>
            </a:r>
            <a:r>
              <a:rPr lang="it-IT" sz="1200" b="1" dirty="0" err="1" smtClean="0"/>
              <a:t>corresponding</a:t>
            </a:r>
            <a:r>
              <a:rPr lang="it-IT" sz="1200" b="1" dirty="0" smtClean="0"/>
              <a:t> electron </a:t>
            </a:r>
            <a:r>
              <a:rPr lang="it-IT" sz="1200" b="1" dirty="0" err="1" smtClean="0"/>
              <a:t>efficiency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is</a:t>
            </a:r>
            <a:r>
              <a:rPr lang="it-IT" sz="1200" b="1" dirty="0" smtClean="0"/>
              <a:t> 37%  and </a:t>
            </a:r>
            <a:r>
              <a:rPr lang="it-IT" sz="1200" b="1" dirty="0" err="1" smtClean="0"/>
              <a:t>almost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constant</a:t>
            </a:r>
            <a:r>
              <a:rPr lang="it-IT" sz="1200" b="1" dirty="0" smtClean="0"/>
              <a:t> with </a:t>
            </a:r>
            <a:r>
              <a:rPr lang="it-IT" sz="1200" b="1" dirty="0" err="1" smtClean="0"/>
              <a:t>energy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above</a:t>
            </a:r>
            <a:r>
              <a:rPr lang="it-IT" sz="1200" b="1" dirty="0" smtClean="0"/>
              <a:t> 500gev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sz="1200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1200" b="1" dirty="0" smtClean="0"/>
              <a:t>Mc </a:t>
            </a:r>
            <a:r>
              <a:rPr lang="it-IT" sz="1200" b="1" dirty="0" err="1" smtClean="0"/>
              <a:t>study</a:t>
            </a:r>
            <a:r>
              <a:rPr lang="it-IT" sz="1200" b="1" dirty="0" smtClean="0"/>
              <a:t>  of </a:t>
            </a:r>
            <a:r>
              <a:rPr lang="it-IT" sz="1200" b="1" dirty="0" err="1" smtClean="0"/>
              <a:t>energy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dependence</a:t>
            </a:r>
            <a:r>
              <a:rPr lang="it-IT" sz="1200" b="1" dirty="0" smtClean="0"/>
              <a:t> of  </a:t>
            </a:r>
            <a:r>
              <a:rPr lang="it-IT" sz="1200" b="1" dirty="0" err="1" smtClean="0"/>
              <a:t>selection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efficiency</a:t>
            </a:r>
            <a:r>
              <a:rPr lang="it-IT" sz="1200" b="1" dirty="0"/>
              <a:t> </a:t>
            </a:r>
            <a:r>
              <a:rPr lang="it-IT" sz="1200" b="1" dirty="0" smtClean="0"/>
              <a:t>and  calo </a:t>
            </a:r>
            <a:r>
              <a:rPr lang="it-IT" sz="1200" b="1" dirty="0" err="1" smtClean="0"/>
              <a:t>energy</a:t>
            </a:r>
            <a:r>
              <a:rPr lang="it-IT" sz="1200" b="1" dirty="0" smtClean="0"/>
              <a:t>  </a:t>
            </a:r>
            <a:r>
              <a:rPr lang="it-IT" sz="1200" b="1" dirty="0" err="1" smtClean="0"/>
              <a:t>distribution</a:t>
            </a:r>
            <a:r>
              <a:rPr lang="it-IT" sz="1200" b="1" dirty="0" smtClean="0"/>
              <a:t> of  </a:t>
            </a:r>
            <a:r>
              <a:rPr lang="it-IT" sz="1200" b="1" dirty="0" err="1" smtClean="0"/>
              <a:t>misreconstructed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events</a:t>
            </a:r>
            <a:endParaRPr lang="en-US" sz="12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96036" y="4509121"/>
            <a:ext cx="3708412" cy="2448272"/>
            <a:chOff x="35497" y="2075479"/>
            <a:chExt cx="4239143" cy="3191572"/>
          </a:xfrm>
        </p:grpSpPr>
        <p:grpSp>
          <p:nvGrpSpPr>
            <p:cNvPr id="22" name="Group 21"/>
            <p:cNvGrpSpPr/>
            <p:nvPr/>
          </p:nvGrpSpPr>
          <p:grpSpPr>
            <a:xfrm>
              <a:off x="386208" y="2075479"/>
              <a:ext cx="3888432" cy="3191572"/>
              <a:chOff x="395536" y="2181643"/>
              <a:chExt cx="3888432" cy="319157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2270769"/>
                <a:ext cx="3888432" cy="2980436"/>
              </a:xfrm>
              <a:prstGeom prst="rect">
                <a:avLst/>
              </a:prstGeom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8443" y="5014079"/>
                <a:ext cx="554027" cy="359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891171" y="2181643"/>
                <a:ext cx="790223" cy="904940"/>
                <a:chOff x="967088" y="2211456"/>
                <a:chExt cx="790223" cy="904940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967088" y="2746579"/>
                  <a:ext cx="369564" cy="0"/>
                </a:xfrm>
                <a:prstGeom prst="line">
                  <a:avLst/>
                </a:prstGeom>
                <a:ln w="25400">
                  <a:solidFill>
                    <a:srgbClr val="2516E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1336651" y="2631808"/>
                  <a:ext cx="420660" cy="22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>
                      <a:solidFill>
                        <a:srgbClr val="2516E8"/>
                      </a:solidFill>
                    </a:rPr>
                    <a:t>10TeV</a:t>
                  </a:r>
                  <a:endParaRPr lang="en-US" sz="1200" b="1" dirty="0">
                    <a:solidFill>
                      <a:srgbClr val="2516E8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993485" y="2985264"/>
                  <a:ext cx="316769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314453" y="2861350"/>
                  <a:ext cx="399034" cy="2550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b="1" dirty="0" smtClean="0"/>
                    <a:t>1TeV</a:t>
                  </a:r>
                  <a:endParaRPr lang="en-US" sz="14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056697" y="2211456"/>
                  <a:ext cx="279954" cy="306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>
                      <a:latin typeface="Symbol" pitchFamily="18" charset="2"/>
                    </a:rPr>
                    <a:t>l</a:t>
                  </a:r>
                  <a:r>
                    <a:rPr lang="it-IT" sz="1100" dirty="0" smtClean="0">
                      <a:latin typeface="Symbol" pitchFamily="18" charset="2"/>
                    </a:rPr>
                    <a:t>1</a:t>
                  </a:r>
                  <a:endParaRPr lang="en-US" sz="1100" dirty="0">
                    <a:latin typeface="Symbol" pitchFamily="18" charset="2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 rot="16200000">
                  <a:off x="-126983" y="3828960"/>
                  <a:ext cx="775661" cy="4507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sz="1200" b="1" i="1" dirty="0" smtClean="0">
                                <a:latin typeface="Cambria Math"/>
                              </a:rPr>
                              <m:t>𝒅𝑭</m:t>
                            </m:r>
                            <m:d>
                              <m:dPr>
                                <m:ctrlPr>
                                  <a:rPr lang="it-IT" sz="12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it-IT" sz="1200" b="1" i="1" smtClean="0"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  <m:r>
                                  <a:rPr lang="it-IT" sz="1200" b="1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it-IT" sz="1200" b="1" i="1" dirty="0" smtClean="0">
                                    <a:latin typeface="Cambria Math"/>
                                    <a:ea typeface="Cambria Math"/>
                                  </a:rPr>
                                  <m:t>𝝀</m:t>
                                </m:r>
                              </m:e>
                            </m:d>
                          </m:num>
                          <m:den>
                            <m:r>
                              <a:rPr lang="it-IT" sz="1200" b="1" i="1" smtClean="0">
                                <a:latin typeface="Cambria Math"/>
                                <a:ea typeface="Cambria Math"/>
                              </a:rPr>
                              <m:t>𝒅</m:t>
                            </m:r>
                            <m:r>
                              <a:rPr lang="it-IT" sz="1200" b="1" i="1" smtClean="0">
                                <a:latin typeface="Cambria Math"/>
                                <a:ea typeface="Cambria Math"/>
                              </a:rPr>
                              <m:t>𝝂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26983" y="3828960"/>
                  <a:ext cx="775661" cy="45070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1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6582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6770" y="513060"/>
            <a:ext cx="5752741" cy="4049345"/>
            <a:chOff x="1831059" y="1630680"/>
            <a:chExt cx="5392701" cy="3596640"/>
          </a:xfrm>
        </p:grpSpPr>
        <p:grpSp>
          <p:nvGrpSpPr>
            <p:cNvPr id="6" name="Group 5"/>
            <p:cNvGrpSpPr/>
            <p:nvPr/>
          </p:nvGrpSpPr>
          <p:grpSpPr>
            <a:xfrm>
              <a:off x="1831059" y="1630680"/>
              <a:ext cx="5392701" cy="3596640"/>
              <a:chOff x="1831059" y="1630680"/>
              <a:chExt cx="5392701" cy="359664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240" y="1630680"/>
                <a:ext cx="5303520" cy="359664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868144" y="4857988"/>
                <a:ext cx="830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E(GeV)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1016092" y="2731798"/>
                <a:ext cx="1999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</a:t>
                </a:r>
                <a:r>
                  <a:rPr lang="it-IT" baseline="30000" dirty="0" smtClean="0"/>
                  <a:t>3</a:t>
                </a:r>
                <a:r>
                  <a:rPr lang="it-IT" dirty="0" smtClean="0"/>
                  <a:t>dN/dE(GeV</a:t>
                </a:r>
                <a:r>
                  <a:rPr lang="it-IT" baseline="30000" dirty="0" smtClean="0"/>
                  <a:t>2</a:t>
                </a:r>
                <a:r>
                  <a:rPr lang="it-IT" dirty="0" smtClean="0"/>
                  <a:t> ,s</a:t>
                </a:r>
                <a:r>
                  <a:rPr lang="it-IT" baseline="30000" dirty="0" smtClean="0"/>
                  <a:t>-1</a:t>
                </a:r>
                <a:r>
                  <a:rPr lang="it-IT" dirty="0" smtClean="0"/>
                  <a:t> )</a:t>
                </a:r>
                <a:endParaRPr lang="en-US" baseline="30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01623" y="2195422"/>
              <a:ext cx="2476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chemeClr val="tx2"/>
                  </a:solidFill>
                </a:rPr>
                <a:t>Protons in acceptance(9,55m</a:t>
              </a:r>
              <a:r>
                <a:rPr lang="it-IT" sz="1200" b="1" u="sng" baseline="30000" dirty="0" smtClean="0">
                  <a:solidFill>
                    <a:schemeClr val="tx2"/>
                  </a:solidFill>
                </a:rPr>
                <a:t>2</a:t>
              </a:r>
              <a:r>
                <a:rPr lang="it-IT" sz="1200" b="1" u="sng" dirty="0" smtClean="0">
                  <a:solidFill>
                    <a:schemeClr val="tx2"/>
                  </a:solidFill>
                </a:rPr>
                <a:t>sr)/dE</a:t>
              </a:r>
              <a:endParaRPr lang="en-US" sz="1200" b="1" u="sng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95197" y="2910951"/>
              <a:ext cx="2567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chemeClr val="tx2"/>
                  </a:solidFill>
                </a:rPr>
                <a:t>Electrons in acceptance(9,55m</a:t>
              </a:r>
              <a:r>
                <a:rPr lang="it-IT" sz="1200" b="1" u="sng" baseline="30000" dirty="0" smtClean="0">
                  <a:solidFill>
                    <a:schemeClr val="tx2"/>
                  </a:solidFill>
                </a:rPr>
                <a:t>2</a:t>
              </a:r>
              <a:r>
                <a:rPr lang="it-IT" sz="1200" b="1" u="sng" dirty="0" smtClean="0">
                  <a:solidFill>
                    <a:schemeClr val="tx2"/>
                  </a:solidFill>
                </a:rPr>
                <a:t>sr)/dE</a:t>
              </a:r>
              <a:endParaRPr lang="en-US" sz="1200" b="1" u="sng" dirty="0">
                <a:solidFill>
                  <a:schemeClr val="tx2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444208" y="2915475"/>
              <a:ext cx="89849" cy="2724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206362" y="2560344"/>
              <a:ext cx="565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vela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39351" y="3541383"/>
              <a:ext cx="1770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rgbClr val="639729"/>
                  </a:solidFill>
                </a:rPr>
                <a:t>Electrons detected/dE</a:t>
              </a:r>
              <a:r>
                <a:rPr lang="it-IT" sz="1200" b="1" baseline="-25000" dirty="0" smtClean="0">
                  <a:solidFill>
                    <a:srgbClr val="639729"/>
                  </a:solidFill>
                </a:rPr>
                <a:t>cal</a:t>
              </a:r>
              <a:endParaRPr lang="en-US" sz="1200" b="1" baseline="-25000" dirty="0">
                <a:solidFill>
                  <a:srgbClr val="639729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2071" y="4397408"/>
              <a:ext cx="2510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rgbClr val="639729"/>
                  </a:solidFill>
                </a:rPr>
                <a:t>Protons detected as electrons /dE</a:t>
              </a:r>
              <a:r>
                <a:rPr lang="it-IT" sz="1200" b="1" baseline="-25000" dirty="0" smtClean="0">
                  <a:solidFill>
                    <a:srgbClr val="639729"/>
                  </a:solidFill>
                </a:rPr>
                <a:t>cal</a:t>
              </a:r>
              <a:endParaRPr lang="en-US" sz="1200" b="1" baseline="-25000" dirty="0">
                <a:solidFill>
                  <a:srgbClr val="639729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72068" y="1334885"/>
            <a:ext cx="1690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Contamination :</a:t>
            </a:r>
          </a:p>
          <a:p>
            <a:r>
              <a:rPr lang="it-IT" dirty="0" smtClean="0"/>
              <a:t>0,5% at 1TeV</a:t>
            </a:r>
          </a:p>
          <a:p>
            <a:r>
              <a:rPr lang="it-IT" dirty="0" smtClean="0"/>
              <a:t>2%    at 4 TeV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44208" y="2860635"/>
            <a:ext cx="247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upper limit</a:t>
            </a:r>
          </a:p>
          <a:p>
            <a:r>
              <a:rPr lang="it-IT" dirty="0" smtClean="0"/>
              <a:t>90% CL  is obtained</a:t>
            </a:r>
          </a:p>
          <a:p>
            <a:r>
              <a:rPr lang="it-IT" dirty="0"/>
              <a:t>u</a:t>
            </a:r>
            <a:r>
              <a:rPr lang="it-IT" dirty="0" smtClean="0"/>
              <a:t>sing  a factor  X 3,89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472068" y="2869565"/>
            <a:ext cx="216024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99592" y="4941168"/>
                <a:ext cx="58060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 =   </a:t>
                </a:r>
                <a:r>
                  <a:rPr lang="en-US" dirty="0" smtClean="0"/>
                  <a:t>  = 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0,5 x 10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6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941168"/>
                <a:ext cx="5806013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7584" y="5733256"/>
                <a:ext cx="6277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  </a:t>
                </a:r>
                <a:r>
                  <a:rPr lang="en-US" sz="1600" b="1" dirty="0"/>
                  <a:t> </a:t>
                </a:r>
                <a:r>
                  <a:rPr lang="en-US" sz="1600" b="1" dirty="0" smtClean="0"/>
                  <a:t>X Electron Eff</a:t>
                </a:r>
                <a:r>
                  <a:rPr lang="en-US" dirty="0" smtClean="0"/>
                  <a:t>. ~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2 x 10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5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733256"/>
                <a:ext cx="6277168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669674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D2533C"/>
                </a:solidFill>
              </a:rPr>
              <a:t>Proton  </a:t>
            </a:r>
            <a:r>
              <a:rPr lang="it-IT" sz="3200" dirty="0" err="1" smtClean="0">
                <a:solidFill>
                  <a:srgbClr val="D2533C"/>
                </a:solidFill>
              </a:rPr>
              <a:t>rejection</a:t>
            </a:r>
            <a:r>
              <a:rPr lang="it-IT" sz="3200" dirty="0" smtClean="0">
                <a:solidFill>
                  <a:srgbClr val="D2533C"/>
                </a:solidFill>
              </a:rPr>
              <a:t> </a:t>
            </a:r>
            <a:r>
              <a:rPr lang="it-IT" sz="3200" dirty="0" err="1" smtClean="0">
                <a:solidFill>
                  <a:srgbClr val="D2533C"/>
                </a:solidFill>
              </a:rPr>
              <a:t>factor</a:t>
            </a:r>
            <a:endParaRPr lang="it-IT" sz="3200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starting point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334000" cy="5029200"/>
          </a:xfrm>
        </p:spPr>
        <p:txBody>
          <a:bodyPr rtlCol="0">
            <a:normAutofit fontScale="92500"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Exercise made on the assumption that the detector’s only weight is ~ 1600 kg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Mechanical support is not included in the weight estimation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 chosen material is </a:t>
            </a:r>
            <a:r>
              <a:rPr lang="en-US" dirty="0" smtClean="0">
                <a:solidFill>
                  <a:srgbClr val="D2533C"/>
                </a:solidFill>
                <a:ea typeface="+mn-ea"/>
                <a:cs typeface="+mn-cs"/>
              </a:rPr>
              <a:t>CsI(Tl)</a:t>
            </a: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D2533C"/>
                </a:solidFill>
                <a:ea typeface="+mn-ea"/>
              </a:rPr>
              <a:t>Density: 	4.51 g/cm</a:t>
            </a:r>
            <a:r>
              <a:rPr lang="en-US" baseline="30000" dirty="0" smtClean="0">
                <a:solidFill>
                  <a:srgbClr val="D2533C"/>
                </a:solidFill>
                <a:ea typeface="+mn-ea"/>
              </a:rPr>
              <a:t>3</a:t>
            </a: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D2533C"/>
                </a:solidFill>
                <a:ea typeface="+mn-ea"/>
              </a:rPr>
              <a:t>X</a:t>
            </a:r>
            <a:r>
              <a:rPr lang="en-US" baseline="-25000" dirty="0" smtClean="0">
                <a:solidFill>
                  <a:srgbClr val="D2533C"/>
                </a:solidFill>
                <a:ea typeface="+mn-ea"/>
              </a:rPr>
              <a:t>0</a:t>
            </a:r>
            <a:r>
              <a:rPr lang="en-US" dirty="0" smtClean="0">
                <a:solidFill>
                  <a:srgbClr val="D2533C"/>
                </a:solidFill>
                <a:ea typeface="+mn-ea"/>
              </a:rPr>
              <a:t>:		1.85 cm</a:t>
            </a: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D2533C"/>
                </a:solidFill>
                <a:ea typeface="+mn-ea"/>
              </a:rPr>
              <a:t>Moliere radius:	3.5 cm</a:t>
            </a: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D2533C"/>
                </a:solidFill>
                <a:latin typeface="Symbol" charset="2"/>
                <a:ea typeface="+mn-ea"/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D2533C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D2533C"/>
                </a:solidFill>
                <a:ea typeface="+mn-ea"/>
              </a:rPr>
              <a:t>:		37 cm</a:t>
            </a: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D2533C"/>
                </a:solidFill>
                <a:ea typeface="+mn-ea"/>
              </a:rPr>
              <a:t>Light yield: 	54.000 </a:t>
            </a:r>
            <a:r>
              <a:rPr lang="en-US" dirty="0" err="1">
                <a:solidFill>
                  <a:srgbClr val="D2533C"/>
                </a:solidFill>
                <a:ea typeface="+mn-ea"/>
              </a:rPr>
              <a:t>ph</a:t>
            </a:r>
            <a:r>
              <a:rPr lang="en-US" dirty="0">
                <a:solidFill>
                  <a:srgbClr val="D2533C"/>
                </a:solidFill>
                <a:ea typeface="+mn-ea"/>
              </a:rPr>
              <a:t>/MeV</a:t>
            </a: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D2533C"/>
                </a:solidFill>
                <a:latin typeface="Symbol" charset="2"/>
                <a:ea typeface="+mn-ea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D2533C"/>
                </a:solidFill>
                <a:ea typeface="+mn-ea"/>
              </a:rPr>
              <a:t>decay</a:t>
            </a:r>
            <a:r>
              <a:rPr lang="en-US" dirty="0" smtClean="0">
                <a:solidFill>
                  <a:srgbClr val="D2533C"/>
                </a:solidFill>
                <a:ea typeface="+mn-ea"/>
              </a:rPr>
              <a:t>:		1.3 </a:t>
            </a:r>
            <a:r>
              <a:rPr lang="en-US" dirty="0" err="1" smtClean="0">
                <a:solidFill>
                  <a:srgbClr val="D2533C"/>
                </a:solidFill>
                <a:latin typeface="Symbol" charset="2"/>
                <a:ea typeface="+mn-ea"/>
                <a:cs typeface="Symbol" charset="2"/>
              </a:rPr>
              <a:t>m</a:t>
            </a:r>
            <a:r>
              <a:rPr lang="en-US" dirty="0" err="1" smtClean="0">
                <a:solidFill>
                  <a:srgbClr val="D2533C"/>
                </a:solidFill>
                <a:ea typeface="+mn-ea"/>
              </a:rPr>
              <a:t>s</a:t>
            </a:r>
            <a:endParaRPr lang="en-US" dirty="0" smtClean="0">
              <a:solidFill>
                <a:srgbClr val="D2533C"/>
              </a:solidFill>
              <a:ea typeface="+mn-ea"/>
            </a:endParaRPr>
          </a:p>
          <a:p>
            <a:pPr marL="892175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D2533C"/>
                </a:solidFill>
                <a:latin typeface="Symbol" charset="2"/>
                <a:ea typeface="+mn-ea"/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D2533C"/>
                </a:solidFill>
                <a:ea typeface="+mn-ea"/>
              </a:rPr>
              <a:t>max</a:t>
            </a:r>
            <a:r>
              <a:rPr lang="en-US" dirty="0" smtClean="0">
                <a:solidFill>
                  <a:srgbClr val="D2533C"/>
                </a:solidFill>
                <a:ea typeface="+mn-ea"/>
              </a:rPr>
              <a:t>:		560 nm</a:t>
            </a:r>
            <a:endParaRPr lang="en-US" dirty="0">
              <a:solidFill>
                <a:srgbClr val="D2533C"/>
              </a:solidFill>
              <a:ea typeface="+mn-ea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Simulation and prototype beam tests used to characterize the </a:t>
            </a:r>
            <a:r>
              <a:rPr lang="en-US" dirty="0" smtClean="0">
                <a:ea typeface="+mn-ea"/>
                <a:cs typeface="+mn-cs"/>
              </a:rPr>
              <a:t>detector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820339"/>
              </p:ext>
            </p:extLst>
          </p:nvPr>
        </p:nvGraphicFramePr>
        <p:xfrm>
          <a:off x="5324475" y="2606040"/>
          <a:ext cx="3819525" cy="3566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71887"/>
                <a:gridCol w="1647638"/>
              </a:tblGrid>
              <a:tr h="391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N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N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20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20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 of small cube (cm)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3.6*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Crystal volume (cm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46.7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Gap (cm)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</a:t>
                      </a:r>
                      <a:endParaRPr lang="en-US" sz="1600" b="1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Mass (Kg)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1683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N.Crystals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8000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Size (cm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baseline="0" dirty="0" smtClean="0"/>
                        <a:t>)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78.0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78.0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78.0</a:t>
                      </a:r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Depth</a:t>
                      </a:r>
                      <a:r>
                        <a:rPr lang="en-US" sz="1600" baseline="0" dirty="0" smtClean="0"/>
                        <a:t>  </a:t>
                      </a:r>
                      <a:r>
                        <a:rPr lang="en-US" sz="1600" dirty="0" smtClean="0"/>
                        <a:t>(R.L.)</a:t>
                      </a:r>
                    </a:p>
                    <a:p>
                      <a:r>
                        <a:rPr lang="en-US" sz="1600" dirty="0" smtClean="0"/>
                        <a:t>   “        (I.L.)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Symbol"/>
                        </a:rPr>
                        <a:t>393939</a:t>
                      </a:r>
                      <a:endParaRPr lang="en-US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Symbol"/>
                        </a:rPr>
                        <a:t>1.81.81.8</a:t>
                      </a:r>
                      <a:endParaRPr lang="en-US" sz="1600" dirty="0" smtClean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Planar GF (m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sr)</a:t>
                      </a:r>
                      <a:r>
                        <a:rPr lang="en-US" sz="1600" baseline="0" dirty="0" smtClean="0"/>
                        <a:t> **</a:t>
                      </a:r>
                      <a:endParaRPr lang="en-US" sz="1600" dirty="0" smtClean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1.91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018243" y="6181725"/>
            <a:ext cx="212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1400" dirty="0"/>
              <a:t>(* one Moliere radius)</a:t>
            </a:r>
          </a:p>
          <a:p>
            <a:r>
              <a:rPr lang="en-US" sz="1400" dirty="0"/>
              <a:t>(** GF for only one face)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483275"/>
            <a:ext cx="3962400" cy="2031325"/>
          </a:xfrm>
          <a:prstGeom prst="rect">
            <a:avLst/>
          </a:prstGeom>
          <a:noFill/>
          <a:ln w="38100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See for </a:t>
            </a:r>
            <a:r>
              <a:rPr lang="en-US" dirty="0">
                <a:solidFill>
                  <a:srgbClr val="D2533C"/>
                </a:solidFill>
              </a:rPr>
              <a:t>example: </a:t>
            </a:r>
            <a:endParaRPr lang="en-US" dirty="0" smtClean="0">
              <a:solidFill>
                <a:srgbClr val="D2533C"/>
              </a:solidFill>
            </a:endParaRPr>
          </a:p>
          <a:p>
            <a:r>
              <a:rPr lang="en-US" dirty="0" smtClean="0">
                <a:solidFill>
                  <a:srgbClr val="D2533C"/>
                </a:solidFill>
              </a:rPr>
              <a:t>N</a:t>
            </a:r>
            <a:r>
              <a:rPr lang="en-US" dirty="0">
                <a:solidFill>
                  <a:srgbClr val="D2533C"/>
                </a:solidFill>
              </a:rPr>
              <a:t>. Mori, et al., </a:t>
            </a:r>
            <a:endParaRPr lang="en-US" dirty="0" smtClean="0">
              <a:solidFill>
                <a:srgbClr val="D2533C"/>
              </a:solidFill>
            </a:endParaRPr>
          </a:p>
          <a:p>
            <a:r>
              <a:rPr lang="en-US" dirty="0">
                <a:solidFill>
                  <a:srgbClr val="D2533C"/>
                </a:solidFill>
              </a:rPr>
              <a:t>Homogeneous and isotropic calorimetry for space </a:t>
            </a:r>
            <a:r>
              <a:rPr lang="en-US" dirty="0" smtClean="0">
                <a:solidFill>
                  <a:srgbClr val="D2533C"/>
                </a:solidFill>
              </a:rPr>
              <a:t>experiments</a:t>
            </a:r>
          </a:p>
          <a:p>
            <a:r>
              <a:rPr lang="en-US" dirty="0" smtClean="0">
                <a:solidFill>
                  <a:srgbClr val="D2533C"/>
                </a:solidFill>
              </a:rPr>
              <a:t>NIMA </a:t>
            </a:r>
            <a:r>
              <a:rPr lang="en-US" dirty="0">
                <a:solidFill>
                  <a:srgbClr val="D2533C"/>
                </a:solidFill>
              </a:rPr>
              <a:t>(2013</a:t>
            </a:r>
            <a:r>
              <a:rPr lang="en-US" dirty="0" smtClean="0">
                <a:solidFill>
                  <a:srgbClr val="D2533C"/>
                </a:solidFill>
              </a:rPr>
              <a:t>)</a:t>
            </a:r>
            <a:r>
              <a:rPr lang="en-US" dirty="0">
                <a:solidFill>
                  <a:srgbClr val="D2533C"/>
                </a:solidFill>
              </a:rPr>
              <a:t> </a:t>
            </a:r>
            <a:endParaRPr lang="en-US" dirty="0" smtClean="0">
              <a:solidFill>
                <a:srgbClr val="D2533C"/>
              </a:solidFill>
            </a:endParaRPr>
          </a:p>
          <a:p>
            <a:r>
              <a:rPr lang="en-US" dirty="0" smtClean="0">
                <a:solidFill>
                  <a:srgbClr val="D2533C"/>
                </a:solidFill>
              </a:rPr>
              <a:t>http</a:t>
            </a:r>
            <a:r>
              <a:rPr lang="en-US" dirty="0">
                <a:solidFill>
                  <a:srgbClr val="D2533C"/>
                </a:solidFill>
              </a:rPr>
              <a:t>://</a:t>
            </a:r>
            <a:r>
              <a:rPr lang="en-US" dirty="0" err="1">
                <a:solidFill>
                  <a:srgbClr val="D2533C"/>
                </a:solidFill>
              </a:rPr>
              <a:t>dx.doi.org</a:t>
            </a:r>
            <a:r>
              <a:rPr lang="en-US" dirty="0">
                <a:solidFill>
                  <a:srgbClr val="D2533C"/>
                </a:solidFill>
              </a:rPr>
              <a:t>/10.1016/j.nima.</a:t>
            </a:r>
            <a:r>
              <a:rPr lang="en-US" dirty="0" smtClean="0">
                <a:solidFill>
                  <a:srgbClr val="D2533C"/>
                </a:solidFill>
              </a:rPr>
              <a:t>2013.05.138i</a:t>
            </a:r>
            <a:endParaRPr lang="en-US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uniformity of the crystals</a:t>
            </a:r>
            <a:endParaRPr lang="en-US" dirty="0"/>
          </a:p>
        </p:txBody>
      </p:sp>
      <p:pic>
        <p:nvPicPr>
          <p:cNvPr id="4" name="Content Placeholder 3" descr="fi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32" r="-1243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191000" y="2743200"/>
            <a:ext cx="194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~14% Uniformity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32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1" descr="CherenkovSig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651000"/>
            <a:ext cx="454977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CasellaDiTesto 2"/>
          <p:cNvSpPr txBox="1">
            <a:spLocks noChangeArrowheads="1"/>
          </p:cNvSpPr>
          <p:nvPr/>
        </p:nvSpPr>
        <p:spPr bwMode="auto">
          <a:xfrm>
            <a:off x="2305050" y="1008063"/>
            <a:ext cx="4573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Dual readout –&gt; BGO: scintillation + Cherenkov </a:t>
            </a:r>
          </a:p>
        </p:txBody>
      </p:sp>
      <p:sp>
        <p:nvSpPr>
          <p:cNvPr id="46083" name="CasellaDiTesto 3"/>
          <p:cNvSpPr txBox="1">
            <a:spLocks noChangeArrowheads="1"/>
          </p:cNvSpPr>
          <p:nvPr/>
        </p:nvSpPr>
        <p:spPr bwMode="auto">
          <a:xfrm>
            <a:off x="5410200" y="1295400"/>
            <a:ext cx="325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400" u="sng"/>
              <a:t>Hardware compensation</a:t>
            </a:r>
          </a:p>
        </p:txBody>
      </p:sp>
      <p:pic>
        <p:nvPicPr>
          <p:cNvPr id="46084" name="Immagine 4" descr="UVfil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8188"/>
            <a:ext cx="4594225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asellaDiTesto 5"/>
          <p:cNvSpPr txBox="1">
            <a:spLocks noChangeArrowheads="1"/>
          </p:cNvSpPr>
          <p:nvPr/>
        </p:nvSpPr>
        <p:spPr bwMode="auto">
          <a:xfrm>
            <a:off x="307975" y="1350963"/>
            <a:ext cx="4651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Filter: 	250 ÷ 400 nm for Cherenkow light</a:t>
            </a:r>
          </a:p>
          <a:p>
            <a:r>
              <a:rPr lang="en-US"/>
              <a:t>	&gt;450 nm for Scintillator light</a:t>
            </a: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6096000" y="3276600"/>
            <a:ext cx="2878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Even better for CsI(Tl)</a:t>
            </a:r>
          </a:p>
          <a:p>
            <a:r>
              <a:rPr lang="en-US"/>
              <a:t>since the scintillation light</a:t>
            </a:r>
          </a:p>
          <a:p>
            <a:r>
              <a:rPr lang="en-US"/>
              <a:t>emission is very slow</a:t>
            </a:r>
          </a:p>
        </p:txBody>
      </p:sp>
      <p:pic>
        <p:nvPicPr>
          <p:cNvPr id="46087" name="Immagine 3" descr="Pages from Nuclear Instruments and Methods in Physics Research Section A Accelerators Spectrometers Detectors and Associated Equipment 2009 Akchuri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1"/>
          <a:stretch>
            <a:fillRect/>
          </a:stretch>
        </p:blipFill>
        <p:spPr bwMode="auto">
          <a:xfrm>
            <a:off x="0" y="-7938"/>
            <a:ext cx="81534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55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15900"/>
            <a:ext cx="9144000" cy="6642100"/>
            <a:chOff x="0" y="215900"/>
            <a:chExt cx="9144000" cy="6642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5900"/>
              <a:ext cx="9144000" cy="642072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705600" y="5715000"/>
              <a:ext cx="1483200" cy="114300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57220" y="36576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=F</a:t>
            </a:r>
            <a:r>
              <a:rPr lang="en-US" baseline="-25000" dirty="0" smtClean="0">
                <a:solidFill>
                  <a:srgbClr val="0000FF"/>
                </a:solidFill>
              </a:rPr>
              <a:t>em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85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1" descr="Pages from J. Phys. Conf. Ser. 2012 Groom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304800"/>
            <a:ext cx="8031162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19200" y="6096000"/>
            <a:ext cx="701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If S/E is significantly different from C/E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Good energy resolution!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5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Expected number of events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033292"/>
              </p:ext>
            </p:extLst>
          </p:nvPr>
        </p:nvGraphicFramePr>
        <p:xfrm>
          <a:off x="76200" y="2111477"/>
          <a:ext cx="7086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990600"/>
                <a:gridCol w="1257300"/>
                <a:gridCol w="1181100"/>
                <a:gridCol w="1181100"/>
                <a:gridCol w="1181100"/>
              </a:tblGrid>
              <a:tr h="365760"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Electrons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Effective GF (m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sr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dirty="0" smtClean="0"/>
                        <a:t>(E)/E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E&gt;0.5 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E&gt;1 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E&gt;2 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E&gt;4 TeV</a:t>
                      </a:r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>
                    <a:solidFill>
                      <a:srgbClr val="EFE9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~1%</a:t>
                      </a:r>
                      <a:endParaRPr lang="en-US" dirty="0"/>
                    </a:p>
                  </a:txBody>
                  <a:tcPr>
                    <a:solidFill>
                      <a:srgbClr val="EFE9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181.10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>
                    <a:solidFill>
                      <a:srgbClr val="E9D7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35.10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>
                    <a:solidFill>
                      <a:srgbClr val="E9D7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5.10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>
                    <a:solidFill>
                      <a:srgbClr val="E9D7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6.10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solidFill>
                      <a:srgbClr val="E9D7D3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933271"/>
            <a:ext cx="2749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Assumptions: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10 years exposure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p/e rejection factor ~ 10</a:t>
            </a:r>
            <a:r>
              <a:rPr lang="en-US" sz="1600" baseline="30000" dirty="0" smtClean="0"/>
              <a:t>5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Depth: 39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– 1.8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endParaRPr lang="en-US" sz="1600" dirty="0">
              <a:latin typeface="Symbol" charset="2"/>
              <a:cs typeface="Symbol" charset="2"/>
            </a:endParaRPr>
          </a:p>
        </p:txBody>
      </p:sp>
      <p:pic>
        <p:nvPicPr>
          <p:cNvPr id="6" name="Picture 5" descr="fig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9" t="9584" b="58683"/>
          <a:stretch/>
        </p:blipFill>
        <p:spPr>
          <a:xfrm>
            <a:off x="6477000" y="1219200"/>
            <a:ext cx="1832485" cy="1190811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491223"/>
              </p:ext>
            </p:extLst>
          </p:nvPr>
        </p:nvGraphicFramePr>
        <p:xfrm>
          <a:off x="76201" y="3711678"/>
          <a:ext cx="8991599" cy="1469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97"/>
                <a:gridCol w="685800"/>
                <a:gridCol w="762000"/>
                <a:gridCol w="762000"/>
                <a:gridCol w="838200"/>
                <a:gridCol w="838200"/>
                <a:gridCol w="762000"/>
                <a:gridCol w="762000"/>
                <a:gridCol w="609600"/>
                <a:gridCol w="609600"/>
                <a:gridCol w="685800"/>
                <a:gridCol w="609602"/>
              </a:tblGrid>
              <a:tr h="324465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Protons and Helium – </a:t>
                      </a:r>
                      <a:r>
                        <a:rPr lang="en-US" sz="1400" dirty="0" err="1" smtClean="0"/>
                        <a:t>Polygonato</a:t>
                      </a:r>
                      <a:r>
                        <a:rPr lang="en-US" sz="1400" dirty="0" smtClean="0"/>
                        <a:t> Model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613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Effective GF (m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sr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dirty="0" smtClean="0"/>
                        <a:t>(E)/E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E&gt;0.1 </a:t>
                      </a:r>
                      <a:r>
                        <a:rPr lang="en-US" sz="1400" dirty="0" err="1" smtClean="0"/>
                        <a:t>PeV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E&gt;0.5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</a:t>
                      </a:r>
                      <a:r>
                        <a:rPr lang="en-US" sz="1400" dirty="0" err="1" smtClean="0"/>
                        <a:t>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</a:t>
                      </a:r>
                      <a:r>
                        <a:rPr lang="en-US" sz="1400" dirty="0" err="1" smtClean="0"/>
                        <a:t>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E&gt;2 </a:t>
                      </a:r>
                      <a:r>
                        <a:rPr lang="en-US" sz="1400" dirty="0" err="1" smtClean="0"/>
                        <a:t>PeV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446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96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~4.0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35%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7.8.10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7.4.10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4.6.10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5.1.10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1.2.10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1.5.10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28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43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340204"/>
              </p:ext>
            </p:extLst>
          </p:nvPr>
        </p:nvGraphicFramePr>
        <p:xfrm>
          <a:off x="76201" y="5334000"/>
          <a:ext cx="8991599" cy="1469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97"/>
                <a:gridCol w="685800"/>
                <a:gridCol w="762000"/>
                <a:gridCol w="762000"/>
                <a:gridCol w="838200"/>
                <a:gridCol w="838200"/>
                <a:gridCol w="762000"/>
                <a:gridCol w="762000"/>
                <a:gridCol w="609600"/>
                <a:gridCol w="609600"/>
                <a:gridCol w="685800"/>
                <a:gridCol w="609602"/>
              </a:tblGrid>
              <a:tr h="324465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Heavier</a:t>
                      </a:r>
                      <a:r>
                        <a:rPr lang="en-US" sz="1400" baseline="0" dirty="0" smtClean="0"/>
                        <a:t> Nuclei</a:t>
                      </a:r>
                      <a:r>
                        <a:rPr lang="en-US" sz="1400" dirty="0" smtClean="0"/>
                        <a:t> (2&lt;Z&lt;25)– </a:t>
                      </a:r>
                      <a:r>
                        <a:rPr lang="en-US" sz="1400" dirty="0" err="1" smtClean="0"/>
                        <a:t>Polygonato</a:t>
                      </a:r>
                      <a:r>
                        <a:rPr lang="en-US" sz="1400" dirty="0" smtClean="0"/>
                        <a:t> Model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613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Effective GF (m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sr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dirty="0" smtClean="0"/>
                        <a:t>(E)/E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E&gt;0.1 </a:t>
                      </a:r>
                      <a:r>
                        <a:rPr lang="en-US" sz="1400" dirty="0" err="1" smtClean="0"/>
                        <a:t>PeV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E&gt;0.5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</a:t>
                      </a:r>
                      <a:r>
                        <a:rPr lang="en-US" sz="1400" dirty="0" err="1" smtClean="0"/>
                        <a:t>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</a:t>
                      </a:r>
                      <a:r>
                        <a:rPr lang="en-US" sz="1400" dirty="0" err="1" smtClean="0"/>
                        <a:t>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E&gt;2 </a:t>
                      </a:r>
                      <a:r>
                        <a:rPr lang="en-US" sz="1400" dirty="0" err="1" smtClean="0"/>
                        <a:t>PeV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E&gt;4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PeV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446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96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~4.8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32%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4.3.10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4.5.10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3.0.10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3.2.10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1.0.10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1.0.10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29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34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8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7772400" y="3352800"/>
            <a:ext cx="0" cy="612000"/>
          </a:xfrm>
          <a:prstGeom prst="straightConnector1">
            <a:avLst/>
          </a:prstGeom>
          <a:ln w="54991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48910" y="3048000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Knee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endCxn id="6" idx="1"/>
          </p:cNvCxnSpPr>
          <p:nvPr/>
        </p:nvCxnSpPr>
        <p:spPr>
          <a:xfrm flipV="1">
            <a:off x="4343400" y="1814606"/>
            <a:ext cx="2133600" cy="4713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947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 descr="Mip_Muon_Cs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91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Immagine 7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192838"/>
            <a:ext cx="31242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Immagin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582613"/>
            <a:ext cx="29718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Immagine 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1219200"/>
            <a:ext cx="19558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Immagin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1401763"/>
            <a:ext cx="19558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Immagin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638300"/>
            <a:ext cx="533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770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7" descr="MuonMipSc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91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Immagine 7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192838"/>
            <a:ext cx="31242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magin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582613"/>
            <a:ext cx="29718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Immagine 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1219200"/>
            <a:ext cx="19558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Immagine 8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4850" y="1635125"/>
            <a:ext cx="11684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Immagine 8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376363"/>
            <a:ext cx="18923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270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6" descr="Nsensor_Pro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91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Immagin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582613"/>
            <a:ext cx="29718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Immagine 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2650" y="1371600"/>
            <a:ext cx="1612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Immagine 1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6324600"/>
            <a:ext cx="28003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 rot="5400000">
            <a:off x="1475582" y="3047206"/>
            <a:ext cx="7620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090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7" descr="ShowerSignal_vs_Lenght_Pro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191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Immagin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1104106" y="3423444"/>
            <a:ext cx="28241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magin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6248400"/>
            <a:ext cx="1676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magine 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304800"/>
            <a:ext cx="29718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Immagin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749300"/>
            <a:ext cx="18669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339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7" descr="ShowerSignal_Pro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91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Immagin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381000"/>
            <a:ext cx="29718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Immagin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755650"/>
            <a:ext cx="18669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Immagine 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2550" y="6210300"/>
            <a:ext cx="38989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Immagine 6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3568700"/>
            <a:ext cx="22098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Immagine 8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3276600"/>
            <a:ext cx="1485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249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458200" cy="609600"/>
          </a:xfrm>
          <a:ln/>
        </p:spPr>
        <p:txBody>
          <a:bodyPr>
            <a:no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/>
              <a:t>Mechanical idea</a:t>
            </a:r>
            <a:endParaRPr lang="en-US" dirty="0"/>
          </a:p>
        </p:txBody>
      </p:sp>
      <p:pic>
        <p:nvPicPr>
          <p:cNvPr id="5" name="Picture 4" descr="pl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7239000" cy="4890451"/>
          </a:xfrm>
          <a:prstGeom prst="rect">
            <a:avLst/>
          </a:prstGeom>
        </p:spPr>
      </p:pic>
      <p:pic>
        <p:nvPicPr>
          <p:cNvPr id="4" name="Picture 3" descr="Ca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r="13756"/>
          <a:stretch/>
        </p:blipFill>
        <p:spPr>
          <a:xfrm>
            <a:off x="0" y="3970527"/>
            <a:ext cx="2749229" cy="28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16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381000"/>
            <a:ext cx="8915400" cy="6057900"/>
            <a:chOff x="228600" y="381000"/>
            <a:chExt cx="8915400" cy="6057900"/>
          </a:xfrm>
        </p:grpSpPr>
        <p:pic>
          <p:nvPicPr>
            <p:cNvPr id="44034" name="Immagine 1" descr="ShowerSignal_vs_NeutronNumber_Prot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4191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5" name="Immagine 12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800100" y="3333750"/>
              <a:ext cx="22479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6" name="Immagine 4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3800" y="6311900"/>
              <a:ext cx="1473200" cy="12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7" name="Immagine 5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4000" y="1066800"/>
              <a:ext cx="1333500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8" name="Immagine 2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62200" y="3810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9" name="Immagine 3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4329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9" descr="ShowerSignal_ProtTim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91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mmagin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506413"/>
            <a:ext cx="29718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Immagine 1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8725" y="641350"/>
            <a:ext cx="20732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Immagine 4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590800"/>
            <a:ext cx="10922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Immagin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8725" y="1228725"/>
            <a:ext cx="9906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Immagin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0" y="1828800"/>
            <a:ext cx="10922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Immagine 9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6248400"/>
            <a:ext cx="32131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Immagine 10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1300" y="2590800"/>
            <a:ext cx="11938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557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388"/>
            <a:ext cx="4038600" cy="3632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345950"/>
            <a:ext cx="7467600" cy="3512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2819400"/>
            <a:ext cx="243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Schott UG11 UV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7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363097"/>
            <a:ext cx="66294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4475093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Z=2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Z=1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1522765"/>
            <a:ext cx="16585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30GV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57200"/>
            <a:ext cx="7400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D2533C"/>
                </a:solidFill>
              </a:rPr>
              <a:t>Interacting</a:t>
            </a:r>
            <a:r>
              <a:rPr lang="it-IT" sz="2800" dirty="0" smtClean="0">
                <a:solidFill>
                  <a:srgbClr val="D2533C"/>
                </a:solidFill>
              </a:rPr>
              <a:t> </a:t>
            </a:r>
            <a:r>
              <a:rPr lang="it-IT" sz="2800" dirty="0" err="1" smtClean="0">
                <a:solidFill>
                  <a:srgbClr val="D2533C"/>
                </a:solidFill>
              </a:rPr>
              <a:t>ions</a:t>
            </a:r>
            <a:r>
              <a:rPr lang="it-IT" sz="2800" dirty="0" smtClean="0">
                <a:solidFill>
                  <a:srgbClr val="D2533C"/>
                </a:solidFill>
              </a:rPr>
              <a:t>:</a:t>
            </a:r>
          </a:p>
          <a:p>
            <a:r>
              <a:rPr lang="it-IT" sz="2800" dirty="0" smtClean="0">
                <a:solidFill>
                  <a:srgbClr val="D2533C"/>
                </a:solidFill>
              </a:rPr>
              <a:t>Total </a:t>
            </a:r>
            <a:r>
              <a:rPr lang="it-IT" sz="2800" dirty="0" err="1" smtClean="0">
                <a:solidFill>
                  <a:srgbClr val="D2533C"/>
                </a:solidFill>
              </a:rPr>
              <a:t>energy</a:t>
            </a:r>
            <a:r>
              <a:rPr lang="it-IT" sz="2800" dirty="0" smtClean="0">
                <a:solidFill>
                  <a:srgbClr val="D2533C"/>
                </a:solidFill>
              </a:rPr>
              <a:t> </a:t>
            </a:r>
            <a:r>
              <a:rPr lang="it-IT" sz="2800" dirty="0" err="1" smtClean="0">
                <a:solidFill>
                  <a:srgbClr val="D2533C"/>
                </a:solidFill>
              </a:rPr>
              <a:t>deposit</a:t>
            </a:r>
            <a:r>
              <a:rPr lang="it-IT" sz="2800" dirty="0" smtClean="0">
                <a:solidFill>
                  <a:srgbClr val="D2533C"/>
                </a:solidFill>
              </a:rPr>
              <a:t> VS </a:t>
            </a:r>
            <a:r>
              <a:rPr lang="it-IT" sz="2800" dirty="0" err="1" smtClean="0">
                <a:solidFill>
                  <a:srgbClr val="D2533C"/>
                </a:solidFill>
              </a:rPr>
              <a:t>shower-starting</a:t>
            </a:r>
            <a:r>
              <a:rPr lang="it-IT" sz="2800" dirty="0" smtClean="0">
                <a:solidFill>
                  <a:srgbClr val="D2533C"/>
                </a:solidFill>
              </a:rPr>
              <a:t> </a:t>
            </a:r>
            <a:r>
              <a:rPr lang="it-IT" sz="2800" dirty="0" err="1" smtClean="0">
                <a:solidFill>
                  <a:srgbClr val="D2533C"/>
                </a:solidFill>
              </a:rPr>
              <a:t>layer</a:t>
            </a:r>
            <a:endParaRPr lang="it-IT" sz="2800" dirty="0">
              <a:solidFill>
                <a:srgbClr val="D2533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6059269"/>
            <a:ext cx="335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Maximal</a:t>
            </a:r>
            <a:r>
              <a:rPr lang="it-IT" dirty="0" smtClean="0"/>
              <a:t>  </a:t>
            </a:r>
            <a:r>
              <a:rPr lang="it-IT" dirty="0" err="1" smtClean="0"/>
              <a:t>containment</a:t>
            </a:r>
            <a:r>
              <a:rPr lang="it-IT" dirty="0" smtClean="0"/>
              <a:t> 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starting-layer</a:t>
            </a:r>
            <a:r>
              <a:rPr lang="it-IT" dirty="0" smtClean="0"/>
              <a:t> == 2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2843808" y="2098829"/>
            <a:ext cx="1440160" cy="4283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 flipV="1">
            <a:off x="2843808" y="3610997"/>
            <a:ext cx="1440160" cy="27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18259" y="1810797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76256" y="1892097"/>
            <a:ext cx="0" cy="35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86400" y="22098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70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White-wrapped CsI(Tl)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709460"/>
            <a:ext cx="3925440" cy="37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0" y="1709460"/>
            <a:ext cx="3925440" cy="37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073601" y="3401638"/>
            <a:ext cx="15422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US"/>
              <a:t>PT w/ UV filter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55201" y="4396782"/>
            <a:ext cx="17769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US"/>
              <a:t>SiPM w/ UV filter </a:t>
            </a:r>
          </a:p>
        </p:txBody>
      </p:sp>
    </p:spTree>
    <p:extLst>
      <p:ext uri="{BB962C8B-B14F-4D97-AF65-F5344CB8AC3E}">
        <p14:creationId xmlns:p14="http://schemas.microsoft.com/office/powerpoint/2010/main" val="7158533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characterization of the CsI(Tl)</a:t>
            </a:r>
            <a:endParaRPr lang="en-US" dirty="0"/>
          </a:p>
        </p:txBody>
      </p:sp>
      <p:pic>
        <p:nvPicPr>
          <p:cNvPr id="7" name="Content Placeholder 6" descr="Emission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41" b="-10741"/>
          <a:stretch>
            <a:fillRect/>
          </a:stretch>
        </p:blipFill>
        <p:spPr>
          <a:xfrm>
            <a:off x="457200" y="1673225"/>
            <a:ext cx="4038600" cy="4718050"/>
          </a:xfrm>
        </p:spPr>
      </p:pic>
      <p:pic>
        <p:nvPicPr>
          <p:cNvPr id="8" name="Content Placeholder 7" descr="absorption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0" b="-8410"/>
          <a:stretch>
            <a:fillRect/>
          </a:stretch>
        </p:blipFill>
        <p:spPr>
          <a:xfrm>
            <a:off x="4648200" y="1584325"/>
            <a:ext cx="4114800" cy="4806950"/>
          </a:xfrm>
        </p:spPr>
      </p:pic>
      <p:sp>
        <p:nvSpPr>
          <p:cNvPr id="10" name="TextBox 9"/>
          <p:cNvSpPr txBox="1"/>
          <p:nvPr/>
        </p:nvSpPr>
        <p:spPr>
          <a:xfrm>
            <a:off x="2057400" y="1828800"/>
            <a:ext cx="113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350520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00" y="243840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550 nm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57400" y="2895600"/>
            <a:ext cx="0" cy="259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19400" y="4752201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410 nm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124200" y="5105400"/>
            <a:ext cx="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93373" y="472440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350nm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733800" y="5105400"/>
            <a:ext cx="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60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1333500"/>
            <a:ext cx="4267200" cy="3009900"/>
            <a:chOff x="152400" y="419100"/>
            <a:chExt cx="8839200" cy="6019800"/>
          </a:xfrm>
        </p:grpSpPr>
        <p:pic>
          <p:nvPicPr>
            <p:cNvPr id="32770" name="Immagine 7" descr="ShowerSignal_Prot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4191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1" name="Immagine 2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600" y="4191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2" name="Immagine 3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3" name="Immagine 4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22550" y="6210300"/>
              <a:ext cx="38989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Immagine 5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76900" y="2743200"/>
              <a:ext cx="22098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Immagine 8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80075" y="2951163"/>
              <a:ext cx="16510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4419600" y="2895600"/>
            <a:ext cx="4572000" cy="3581400"/>
            <a:chOff x="152400" y="381000"/>
            <a:chExt cx="8839200" cy="6096000"/>
          </a:xfrm>
        </p:grpSpPr>
        <p:pic>
          <p:nvPicPr>
            <p:cNvPr id="10" name="Immagine 1" descr="ShowerSignalCorr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2400" y="4191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magine 2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62200" y="3810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magine 3" descr="latex-image-1.pd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magine 2" descr="latex-image-1.pd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00400" y="6286500"/>
              <a:ext cx="30861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magine 5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91200" y="3721100"/>
              <a:ext cx="22098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magine 6" descr="latex-image-1.pd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791200" y="3886200"/>
              <a:ext cx="16256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itle 15"/>
          <p:cNvSpPr txBox="1">
            <a:spLocks/>
          </p:cNvSpPr>
          <p:nvPr/>
        </p:nvSpPr>
        <p:spPr>
          <a:xfrm>
            <a:off x="457200" y="228600"/>
            <a:ext cx="8229600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And it (partially) works</a:t>
            </a:r>
            <a:r>
              <a:rPr lang="en-US" dirty="0" smtClean="0"/>
              <a:t>! (Neutrons)</a:t>
            </a:r>
            <a:endParaRPr lang="en-US" dirty="0"/>
          </a:p>
        </p:txBody>
      </p:sp>
      <p:sp>
        <p:nvSpPr>
          <p:cNvPr id="17" name="Title 15"/>
          <p:cNvSpPr txBox="1">
            <a:spLocks/>
          </p:cNvSpPr>
          <p:nvPr/>
        </p:nvSpPr>
        <p:spPr>
          <a:xfrm>
            <a:off x="5181600" y="1066800"/>
            <a:ext cx="36576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E/E: </a:t>
            </a:r>
          </a:p>
          <a:p>
            <a:r>
              <a:rPr lang="en-US" dirty="0" smtClean="0"/>
              <a:t>32% </a:t>
            </a:r>
            <a:r>
              <a:rPr lang="en-US" dirty="0" smtClean="0">
                <a:sym typeface="Wingdings"/>
              </a:rPr>
              <a:t> 26%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2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readout sensors and the front-end chip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r>
              <a:rPr lang="en-US" sz="2000" dirty="0">
                <a:latin typeface="Georgia" charset="0"/>
              </a:rPr>
              <a:t>Minimum </a:t>
            </a:r>
            <a:r>
              <a:rPr lang="en-US" sz="2000" dirty="0">
                <a:solidFill>
                  <a:srgbClr val="D2533C"/>
                </a:solidFill>
                <a:latin typeface="Georgia" charset="0"/>
              </a:rPr>
              <a:t>2 Photo Diodes</a:t>
            </a:r>
            <a:r>
              <a:rPr lang="en-US" sz="2000" dirty="0">
                <a:latin typeface="Georgia" charset="0"/>
              </a:rPr>
              <a:t> are necessary </a:t>
            </a:r>
            <a:r>
              <a:rPr lang="en-US" sz="2000" dirty="0" smtClean="0">
                <a:latin typeface="Georgia" charset="0"/>
              </a:rPr>
              <a:t>on each crystal to </a:t>
            </a:r>
            <a:r>
              <a:rPr lang="en-US" sz="2000" dirty="0">
                <a:latin typeface="Georgia" charset="0"/>
              </a:rPr>
              <a:t>cover the whole huge dynamic range </a:t>
            </a:r>
            <a:r>
              <a:rPr lang="en-US" sz="2000" dirty="0" smtClean="0">
                <a:latin typeface="Georgia" charset="0"/>
              </a:rPr>
              <a:t> 1 </a:t>
            </a:r>
            <a:r>
              <a:rPr lang="en-US" sz="2000" dirty="0">
                <a:latin typeface="Georgia" charset="0"/>
              </a:rPr>
              <a:t>MIP</a:t>
            </a:r>
            <a:r>
              <a:rPr lang="en-US" sz="2000" dirty="0">
                <a:latin typeface="Georgia" charset="0"/>
                <a:sym typeface="Wingdings" charset="0"/>
              </a:rPr>
              <a:t>10</a:t>
            </a:r>
            <a:r>
              <a:rPr lang="en-US" sz="2000" baseline="30000" dirty="0">
                <a:latin typeface="Georgia" charset="0"/>
                <a:sym typeface="Wingdings" charset="0"/>
              </a:rPr>
              <a:t>7</a:t>
            </a:r>
            <a:r>
              <a:rPr lang="en-US" sz="2000" dirty="0">
                <a:latin typeface="Georgia" charset="0"/>
                <a:sym typeface="Wingdings" charset="0"/>
              </a:rPr>
              <a:t> </a:t>
            </a:r>
            <a:r>
              <a:rPr lang="en-US" sz="2000" dirty="0" smtClean="0">
                <a:latin typeface="Georgia" charset="0"/>
                <a:sym typeface="Wingdings" charset="0"/>
              </a:rPr>
              <a:t>MIPS</a:t>
            </a:r>
            <a:endParaRPr lang="en-US" sz="2000" baseline="-25000" dirty="0">
              <a:latin typeface="Georgia" charset="0"/>
              <a:sym typeface="Wingdings" charset="0"/>
            </a:endParaRPr>
          </a:p>
          <a:p>
            <a:pPr lvl="1"/>
            <a:r>
              <a:rPr lang="en-US" sz="1800" dirty="0" smtClean="0">
                <a:latin typeface="Georgia" charset="0"/>
              </a:rPr>
              <a:t>Large </a:t>
            </a:r>
            <a:r>
              <a:rPr lang="en-US" sz="1800" dirty="0">
                <a:latin typeface="Georgia" charset="0"/>
              </a:rPr>
              <a:t>Area </a:t>
            </a:r>
            <a:r>
              <a:rPr lang="en-US" sz="1800" dirty="0" err="1">
                <a:latin typeface="Georgia" charset="0"/>
              </a:rPr>
              <a:t>Excelitas</a:t>
            </a:r>
            <a:r>
              <a:rPr lang="en-US" sz="1800" dirty="0">
                <a:latin typeface="Georgia" charset="0"/>
              </a:rPr>
              <a:t> </a:t>
            </a:r>
            <a:r>
              <a:rPr lang="en-US" sz="1800" dirty="0">
                <a:solidFill>
                  <a:srgbClr val="D2533C"/>
                </a:solidFill>
                <a:latin typeface="Georgia" charset="0"/>
              </a:rPr>
              <a:t>VTH2090 9.2 x 9.2 mm</a:t>
            </a:r>
            <a:r>
              <a:rPr lang="en-US" sz="1800" baseline="30000" dirty="0">
                <a:solidFill>
                  <a:srgbClr val="D2533C"/>
                </a:solidFill>
                <a:latin typeface="Georgia" charset="0"/>
              </a:rPr>
              <a:t>2</a:t>
            </a:r>
            <a:r>
              <a:rPr lang="en-US" sz="1800" dirty="0">
                <a:latin typeface="Georgia" charset="0"/>
              </a:rPr>
              <a:t> for small </a:t>
            </a:r>
            <a:r>
              <a:rPr lang="en-US" sz="1800" dirty="0" smtClean="0">
                <a:latin typeface="Georgia" charset="0"/>
              </a:rPr>
              <a:t>signals</a:t>
            </a:r>
            <a:endParaRPr lang="en-US" sz="1800" dirty="0">
              <a:latin typeface="Georgia" charset="0"/>
            </a:endParaRPr>
          </a:p>
          <a:p>
            <a:pPr lvl="1"/>
            <a:r>
              <a:rPr lang="en-US" sz="1800" dirty="0">
                <a:latin typeface="Georgia" charset="0"/>
              </a:rPr>
              <a:t>Small area 0.5 x 0.5 mm</a:t>
            </a:r>
            <a:r>
              <a:rPr lang="en-US" sz="1800" baseline="30000" dirty="0">
                <a:latin typeface="Georgia" charset="0"/>
              </a:rPr>
              <a:t>2</a:t>
            </a:r>
            <a:r>
              <a:rPr lang="en-US" sz="1800" dirty="0">
                <a:latin typeface="Georgia" charset="0"/>
              </a:rPr>
              <a:t> for large </a:t>
            </a:r>
            <a:r>
              <a:rPr lang="en-US" sz="1800" dirty="0" smtClean="0">
                <a:latin typeface="Georgia" charset="0"/>
              </a:rPr>
              <a:t>signals</a:t>
            </a:r>
          </a:p>
          <a:p>
            <a:pPr lvl="1"/>
            <a:endParaRPr lang="en-US" sz="1800" dirty="0">
              <a:latin typeface="Georgia" charset="0"/>
            </a:endParaRPr>
          </a:p>
          <a:p>
            <a:r>
              <a:rPr lang="en-US" sz="2000" dirty="0" smtClean="0">
                <a:latin typeface="Georgia" charset="0"/>
              </a:rPr>
              <a:t>Front-End electronics: a big challenge!</a:t>
            </a:r>
          </a:p>
          <a:p>
            <a:r>
              <a:rPr lang="en-US" sz="2000" dirty="0">
                <a:latin typeface="Georgia" charset="0"/>
              </a:rPr>
              <a:t>The </a:t>
            </a:r>
            <a:r>
              <a:rPr lang="en-US" sz="2000" dirty="0">
                <a:solidFill>
                  <a:schemeClr val="tx2"/>
                </a:solidFill>
                <a:latin typeface="Georgia" charset="0"/>
              </a:rPr>
              <a:t>CASIS chip</a:t>
            </a:r>
            <a:r>
              <a:rPr lang="en-US" sz="2000" dirty="0">
                <a:latin typeface="Georgia" charset="0"/>
              </a:rPr>
              <a:t>, developed in Italy by INFN-Trieste, is very well suited for this </a:t>
            </a:r>
            <a:r>
              <a:rPr lang="en-US" sz="2000" dirty="0" smtClean="0">
                <a:latin typeface="Georgia" charset="0"/>
              </a:rPr>
              <a:t>purpose </a:t>
            </a:r>
          </a:p>
          <a:p>
            <a:pPr lvl="1"/>
            <a:r>
              <a:rPr lang="en-US" sz="1400" dirty="0"/>
              <a:t>IEEE TRANSACTIONS ON NUCLEAR SCIENCE, VOL. 57, NO. 5, OCTOBER 2010</a:t>
            </a:r>
            <a:endParaRPr lang="en-US" sz="1400" dirty="0">
              <a:latin typeface="Georgia" charset="0"/>
            </a:endParaRPr>
          </a:p>
          <a:p>
            <a:r>
              <a:rPr lang="en-US" sz="2000" dirty="0">
                <a:latin typeface="Georgia" charset="0"/>
              </a:rPr>
              <a:t>16 </a:t>
            </a:r>
            <a:r>
              <a:rPr lang="en-US" sz="2000" dirty="0" smtClean="0">
                <a:latin typeface="Georgia" charset="0"/>
              </a:rPr>
              <a:t>channels CSA+CDS</a:t>
            </a:r>
            <a:endParaRPr lang="en-US" sz="2000" dirty="0">
              <a:latin typeface="Georgia" charset="0"/>
            </a:endParaRPr>
          </a:p>
          <a:p>
            <a:r>
              <a:rPr lang="en-US" sz="2000" dirty="0">
                <a:latin typeface="Georgia" charset="0"/>
              </a:rPr>
              <a:t>Automatic switching btw low and high gain mode</a:t>
            </a:r>
          </a:p>
          <a:p>
            <a:r>
              <a:rPr lang="en-US" sz="2000" dirty="0">
                <a:latin typeface="Georgia" charset="0"/>
              </a:rPr>
              <a:t>2.8 </a:t>
            </a:r>
            <a:r>
              <a:rPr lang="en-US" sz="2000" dirty="0" err="1">
                <a:latin typeface="Georgia" charset="0"/>
              </a:rPr>
              <a:t>mW</a:t>
            </a:r>
            <a:r>
              <a:rPr lang="en-US" sz="2000" dirty="0">
                <a:latin typeface="Georgia" charset="0"/>
              </a:rPr>
              <a:t>/channel</a:t>
            </a:r>
          </a:p>
          <a:p>
            <a:r>
              <a:rPr lang="en-US" sz="2000" dirty="0">
                <a:latin typeface="Georgia" charset="0"/>
              </a:rPr>
              <a:t>3.10</a:t>
            </a:r>
            <a:r>
              <a:rPr lang="en-US" sz="2000" baseline="30000" dirty="0">
                <a:latin typeface="Georgia" charset="0"/>
              </a:rPr>
              <a:t>3</a:t>
            </a:r>
            <a:r>
              <a:rPr lang="en-US" sz="2000" dirty="0">
                <a:latin typeface="Georgia" charset="0"/>
              </a:rPr>
              <a:t> e</a:t>
            </a:r>
            <a:r>
              <a:rPr lang="en-US" sz="2000" baseline="30000" dirty="0">
                <a:latin typeface="Georgia" charset="0"/>
              </a:rPr>
              <a:t>-</a:t>
            </a:r>
            <a:r>
              <a:rPr lang="en-US" sz="2000" dirty="0">
                <a:latin typeface="Georgia" charset="0"/>
              </a:rPr>
              <a:t> noise for 100 pF input capacitance</a:t>
            </a:r>
          </a:p>
          <a:p>
            <a:r>
              <a:rPr lang="en-US" sz="2000" dirty="0">
                <a:latin typeface="Georgia" charset="0"/>
              </a:rPr>
              <a:t>53 </a:t>
            </a:r>
            <a:r>
              <a:rPr lang="en-US" sz="2000" dirty="0" err="1">
                <a:latin typeface="Georgia" charset="0"/>
              </a:rPr>
              <a:t>pC</a:t>
            </a:r>
            <a:r>
              <a:rPr lang="en-US" sz="2000" dirty="0">
                <a:latin typeface="Georgia" charset="0"/>
              </a:rPr>
              <a:t> maximum input </a:t>
            </a:r>
            <a:r>
              <a:rPr lang="en-US" sz="2000" dirty="0" smtClean="0">
                <a:latin typeface="Georgia" charset="0"/>
              </a:rPr>
              <a:t>charge</a:t>
            </a:r>
            <a:endParaRPr lang="en-US" sz="20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6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07841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>
                <a:latin typeface="+mn-lt"/>
              </a:rPr>
              <a:t>MC simulations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066800"/>
            <a:ext cx="8034569" cy="5584704"/>
          </a:xfrm>
          <a:ln/>
        </p:spPr>
        <p:txBody>
          <a:bodyPr/>
          <a:lstStyle/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 err="1"/>
              <a:t>Fluka</a:t>
            </a:r>
            <a:r>
              <a:rPr lang="en-US" sz="1800" b="1" dirty="0"/>
              <a:t>-based MC simulation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Scintillating crystals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Photodiodes</a:t>
            </a:r>
          </a:p>
          <a:p>
            <a:pPr marL="1175057" lvl="2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Energy deposits in the photodiodes due to ionization are taken into account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Carbon fiber support structure (filling the 3mm gap)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Isotropic generation on the top surface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Results are valid also for other sides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Simulated particles: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Electrons: 100 </a:t>
            </a:r>
            <a:r>
              <a:rPr lang="en-US" sz="1800" dirty="0" err="1"/>
              <a:t>GeV</a:t>
            </a:r>
            <a:r>
              <a:rPr lang="en-US" sz="1800" dirty="0"/>
              <a:t> → 1 </a:t>
            </a:r>
            <a:r>
              <a:rPr lang="en-US" sz="1800" dirty="0" err="1"/>
              <a:t>TeV</a:t>
            </a:r>
            <a:endParaRPr lang="en-US" sz="1800" dirty="0"/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Protons: 100 </a:t>
            </a:r>
            <a:r>
              <a:rPr lang="en-US" sz="1800" dirty="0" err="1"/>
              <a:t>GeV</a:t>
            </a:r>
            <a:r>
              <a:rPr lang="en-US" sz="1800" dirty="0"/>
              <a:t> → 100 </a:t>
            </a:r>
            <a:r>
              <a:rPr lang="en-US" sz="1800" dirty="0" err="1"/>
              <a:t>TeV</a:t>
            </a:r>
            <a:endParaRPr lang="en-US" sz="1800" dirty="0"/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about 10</a:t>
            </a:r>
            <a:r>
              <a:rPr lang="en-US" sz="1800" baseline="33000" dirty="0"/>
              <a:t>2</a:t>
            </a:r>
            <a:r>
              <a:rPr lang="en-US" sz="1800" dirty="0"/>
              <a:t> – 10</a:t>
            </a:r>
            <a:r>
              <a:rPr lang="en-US" sz="1800" baseline="33000" dirty="0"/>
              <a:t>5</a:t>
            </a:r>
            <a:r>
              <a:rPr lang="en-US" sz="1800" dirty="0"/>
              <a:t> events per energy value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Geometry factor, light collection and quantum efficiency of PD are taken into account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Requirements on shower containment (</a:t>
            </a:r>
            <a:r>
              <a:rPr lang="en-US" sz="1800" b="1" dirty="0" err="1"/>
              <a:t>fiducial</a:t>
            </a:r>
            <a:r>
              <a:rPr lang="en-US" sz="1800" b="1" dirty="0"/>
              <a:t> volume, length of reconstructed track, minimum energy deposit)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Nominal GF: (0.78*0.78*</a:t>
            </a:r>
            <a:r>
              <a:rPr lang="en-US" sz="1800" dirty="0">
                <a:cs typeface="FreeSerif" charset="0"/>
              </a:rPr>
              <a:t>π)*5*</a:t>
            </a:r>
            <a:r>
              <a:rPr lang="en-US" sz="1800" dirty="0" err="1">
                <a:cs typeface="FreeSerif" charset="0"/>
              </a:rPr>
              <a:t>ε</a:t>
            </a:r>
            <a:r>
              <a:rPr lang="en-US" sz="1800" dirty="0">
                <a:cs typeface="FreeSerif" charset="0"/>
              </a:rPr>
              <a:t> </a:t>
            </a:r>
            <a:r>
              <a:rPr lang="en-US" sz="1800" dirty="0"/>
              <a:t>m</a:t>
            </a:r>
            <a:r>
              <a:rPr lang="en-US" sz="1800" baseline="30000" dirty="0"/>
              <a:t>2</a:t>
            </a:r>
            <a:r>
              <a:rPr lang="en-US" sz="1800" dirty="0"/>
              <a:t>sr= 9.55*</a:t>
            </a:r>
            <a:r>
              <a:rPr lang="en-US" sz="1800" dirty="0" err="1">
                <a:cs typeface="FreeSerif" charset="0"/>
              </a:rPr>
              <a:t>ε</a:t>
            </a:r>
            <a:r>
              <a:rPr lang="en-US" sz="1800" dirty="0"/>
              <a:t> m</a:t>
            </a:r>
            <a:r>
              <a:rPr lang="en-US" sz="1800" baseline="30000" dirty="0"/>
              <a:t>2</a:t>
            </a:r>
            <a:r>
              <a:rPr lang="en-US" sz="1800" dirty="0"/>
              <a:t>sr</a:t>
            </a:r>
          </a:p>
        </p:txBody>
      </p:sp>
    </p:spTree>
    <p:extLst>
      <p:ext uri="{BB962C8B-B14F-4D97-AF65-F5344CB8AC3E}">
        <p14:creationId xmlns:p14="http://schemas.microsoft.com/office/powerpoint/2010/main" val="1824749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5" y="1918217"/>
            <a:ext cx="5421416" cy="379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944800" y="2167364"/>
            <a:ext cx="2894400" cy="12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Selection efficiency: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       </a:t>
            </a:r>
            <a:r>
              <a:rPr lang="en-US" dirty="0" err="1">
                <a:latin typeface="+mn-lt"/>
                <a:cs typeface="FreeSerif" charset="0"/>
              </a:rPr>
              <a:t>ε</a:t>
            </a:r>
            <a:r>
              <a:rPr lang="en-US" dirty="0">
                <a:latin typeface="+mn-lt"/>
                <a:cs typeface="FreeSerif" charset="0"/>
              </a:rPr>
              <a:t> ~ 36%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+mn-lt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400" b="1" dirty="0" err="1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400" b="1" baseline="-33000" dirty="0" err="1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400" b="1" dirty="0">
                <a:solidFill>
                  <a:srgbClr val="D2533C"/>
                </a:solidFill>
                <a:latin typeface="+mn-lt"/>
                <a:cs typeface="FreeSerif" charset="0"/>
              </a:rPr>
              <a:t> ~ 3.4 m</a:t>
            </a:r>
            <a:r>
              <a:rPr lang="en-US" sz="2400" b="1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400" b="1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>
                <a:latin typeface="+mn-lt"/>
              </a:rPr>
              <a:t>Electrons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89120" y="1752600"/>
            <a:ext cx="2717404" cy="31656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 b="1">
                <a:latin typeface="+mn-lt"/>
              </a:rPr>
              <a:t>Electrons 100 – 1000 GeV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066800" y="5715000"/>
            <a:ext cx="4268560" cy="2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300" b="1" dirty="0">
                <a:latin typeface="+mn-lt"/>
              </a:rPr>
              <a:t>(Measured Energy – Real Energy) / Real Energy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35681" y="2621010"/>
            <a:ext cx="1267739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500">
                <a:solidFill>
                  <a:srgbClr val="FF0000"/>
                </a:solidFill>
                <a:latin typeface="+mn-lt"/>
              </a:rPr>
              <a:t>Crystals only</a:t>
            </a:r>
          </a:p>
        </p:txBody>
      </p:sp>
      <p:cxnSp>
        <p:nvCxnSpPr>
          <p:cNvPr id="13319" name="AutoShape 7"/>
          <p:cNvCxnSpPr>
            <a:cxnSpLocks noChangeShapeType="1"/>
          </p:cNvCxnSpPr>
          <p:nvPr/>
        </p:nvCxnSpPr>
        <p:spPr bwMode="auto">
          <a:xfrm>
            <a:off x="2188800" y="2884559"/>
            <a:ext cx="630720" cy="525655"/>
          </a:xfrm>
          <a:prstGeom prst="straightConnector1">
            <a:avLst/>
          </a:prstGeom>
          <a:noFill/>
          <a:ln w="262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375360" y="3269078"/>
            <a:ext cx="2126986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>
                <a:latin typeface="+mn-lt"/>
              </a:rPr>
              <a:t>Crystals + photodiodes</a:t>
            </a:r>
          </a:p>
        </p:txBody>
      </p:sp>
      <p:cxnSp>
        <p:nvCxnSpPr>
          <p:cNvPr id="13321" name="AutoShape 9"/>
          <p:cNvCxnSpPr>
            <a:cxnSpLocks noChangeShapeType="1"/>
          </p:cNvCxnSpPr>
          <p:nvPr/>
        </p:nvCxnSpPr>
        <p:spPr bwMode="auto">
          <a:xfrm flipH="1">
            <a:off x="3588480" y="3616155"/>
            <a:ext cx="973440" cy="482450"/>
          </a:xfrm>
          <a:prstGeom prst="straightConnector1">
            <a:avLst/>
          </a:prstGeom>
          <a:noFill/>
          <a:ln w="26280">
            <a:solidFill>
              <a:srgbClr val="93A2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907840" y="3992035"/>
            <a:ext cx="2626560" cy="119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0" indent="0"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 smtClean="0">
                <a:latin typeface="+mn-lt"/>
              </a:rPr>
              <a:t>Non</a:t>
            </a:r>
            <a:r>
              <a:rPr lang="en-US" dirty="0">
                <a:latin typeface="+mn-lt"/>
              </a:rPr>
              <a:t>-</a:t>
            </a:r>
            <a:r>
              <a:rPr lang="en-US" dirty="0" err="1">
                <a:latin typeface="+mn-lt"/>
              </a:rPr>
              <a:t>gaussian</a:t>
            </a:r>
            <a:r>
              <a:rPr lang="en-US" dirty="0">
                <a:latin typeface="+mn-lt"/>
              </a:rPr>
              <a:t> tails </a:t>
            </a:r>
            <a:r>
              <a:rPr lang="en-US" dirty="0" smtClean="0">
                <a:latin typeface="+mn-lt"/>
              </a:rPr>
              <a:t>due to </a:t>
            </a:r>
            <a:r>
              <a:rPr lang="en-US" dirty="0">
                <a:latin typeface="+mn-lt"/>
              </a:rPr>
              <a:t>leakages and to energy losses in carbon fiber material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111840" y="2248012"/>
            <a:ext cx="1527895" cy="470454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500">
                <a:latin typeface="+mn-lt"/>
              </a:rPr>
              <a:t>RMS~2%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980321" y="5734618"/>
            <a:ext cx="2894400" cy="6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u="sng">
                <a:latin typeface="+mn-lt"/>
              </a:rPr>
              <a:t>Ionization effect on PD: 1.7%</a:t>
            </a:r>
          </a:p>
        </p:txBody>
      </p:sp>
    </p:spTree>
    <p:extLst>
      <p:ext uri="{BB962C8B-B14F-4D97-AF65-F5344CB8AC3E}">
        <p14:creationId xmlns:p14="http://schemas.microsoft.com/office/powerpoint/2010/main" val="17416801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latin typeface="+mn-lt"/>
              </a:rPr>
              <a:t>Protons </a:t>
            </a:r>
            <a:endParaRPr lang="en-US" dirty="0">
              <a:latin typeface="+mn-lt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64600" y="914400"/>
            <a:ext cx="523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latin typeface="+mn-lt"/>
              </a:rPr>
              <a:t>Energy </a:t>
            </a:r>
            <a:r>
              <a:rPr lang="en-US" dirty="0" smtClean="0">
                <a:latin typeface="+mn-lt"/>
              </a:rPr>
              <a:t>resolution (correction for leakage by looking at the shower starting point)</a:t>
            </a:r>
            <a:endParaRPr lang="en-US" dirty="0">
              <a:latin typeface="+mn-lt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54721" y="1660675"/>
            <a:ext cx="2894400" cy="239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Selection efficiencies: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  <a:cs typeface="FreeSerif" charset="0"/>
              </a:rPr>
              <a:t>ε</a:t>
            </a:r>
            <a:r>
              <a:rPr lang="en-US" baseline="33000" dirty="0" smtClean="0">
                <a:latin typeface="+mn-lt"/>
                <a:cs typeface="FreeSerif" charset="0"/>
              </a:rPr>
              <a:t>0.1</a:t>
            </a:r>
            <a:r>
              <a:rPr lang="en-US" baseline="33000" dirty="0">
                <a:latin typeface="+mn-lt"/>
                <a:cs typeface="FreeSerif" charset="0"/>
              </a:rPr>
              <a:t>-1TeV</a:t>
            </a:r>
            <a:r>
              <a:rPr lang="en-US" dirty="0">
                <a:latin typeface="+mn-lt"/>
                <a:cs typeface="FreeSerif" charset="0"/>
              </a:rPr>
              <a:t> ~ 35%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latin typeface="+mn-lt"/>
                <a:cs typeface="FreeSerif" charset="0"/>
              </a:rPr>
              <a:t>	ε</a:t>
            </a:r>
            <a:r>
              <a:rPr lang="en-US" baseline="33000" dirty="0" smtClean="0">
                <a:latin typeface="+mn-lt"/>
                <a:cs typeface="FreeSerif" charset="0"/>
              </a:rPr>
              <a:t>1TeV</a:t>
            </a:r>
            <a:r>
              <a:rPr lang="en-US" dirty="0" smtClean="0">
                <a:latin typeface="+mn-lt"/>
                <a:cs typeface="FreeSerif" charset="0"/>
              </a:rPr>
              <a:t>     </a:t>
            </a:r>
            <a:r>
              <a:rPr lang="en-US" dirty="0">
                <a:latin typeface="+mn-lt"/>
                <a:cs typeface="FreeSerif" charset="0"/>
              </a:rPr>
              <a:t>~ 41</a:t>
            </a:r>
            <a:r>
              <a:rPr lang="en-US" dirty="0" smtClean="0">
                <a:latin typeface="+mn-lt"/>
                <a:cs typeface="FreeSerif" charset="0"/>
              </a:rPr>
              <a:t>%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latin typeface="+mn-lt"/>
                <a:cs typeface="FreeSerif" charset="0"/>
              </a:rPr>
              <a:t>	ε</a:t>
            </a:r>
            <a:r>
              <a:rPr lang="en-US" baseline="33000" dirty="0" smtClean="0">
                <a:latin typeface="+mn-lt"/>
                <a:cs typeface="FreeSerif" charset="0"/>
              </a:rPr>
              <a:t>10TeV</a:t>
            </a:r>
            <a:r>
              <a:rPr lang="en-US" dirty="0" smtClean="0">
                <a:latin typeface="+mn-lt"/>
                <a:cs typeface="FreeSerif" charset="0"/>
              </a:rPr>
              <a:t>    </a:t>
            </a:r>
            <a:r>
              <a:rPr lang="en-US" dirty="0">
                <a:latin typeface="+mn-lt"/>
                <a:cs typeface="FreeSerif" charset="0"/>
              </a:rPr>
              <a:t>~ 47%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+mn-lt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000" baseline="-33000" dirty="0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0.1-1TeV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  ~ 3.3 m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000" baseline="-33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000" baseline="-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 </a:t>
            </a:r>
            <a:r>
              <a:rPr lang="en-US" sz="2000" baseline="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1TeV</a:t>
            </a:r>
            <a:r>
              <a:rPr lang="en-US" sz="2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  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~ 3.9 m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000" baseline="-33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000" baseline="-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</a:t>
            </a:r>
            <a:r>
              <a:rPr lang="en-US" sz="2000" baseline="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10TeV</a:t>
            </a:r>
            <a:r>
              <a:rPr lang="en-US" sz="2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 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~ 4.5 m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648961" y="4039624"/>
            <a:ext cx="2720160" cy="2569230"/>
            <a:chOff x="2534" y="2805"/>
            <a:chExt cx="1889" cy="1784"/>
          </a:xfrm>
        </p:grpSpPr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2534" y="2805"/>
              <a:ext cx="1877" cy="1783"/>
              <a:chOff x="2534" y="2805"/>
              <a:chExt cx="1877" cy="1783"/>
            </a:xfrm>
          </p:grpSpPr>
          <p:pic>
            <p:nvPicPr>
              <p:cNvPr id="1536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4" y="2855"/>
                <a:ext cx="1877" cy="1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5367" name="Text Box 7"/>
              <p:cNvSpPr txBox="1">
                <a:spLocks noChangeArrowheads="1"/>
              </p:cNvSpPr>
              <p:nvPr/>
            </p:nvSpPr>
            <p:spPr bwMode="auto">
              <a:xfrm>
                <a:off x="2534" y="2805"/>
                <a:ext cx="796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marL="215900" indent="-215900"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9pPr>
              </a:lstStyle>
              <a:p>
                <a:pPr>
                  <a:lnSpc>
                    <a:spcPct val="100000"/>
                  </a:lnSpc>
                  <a:buSzPct val="45000"/>
                  <a:buFont typeface="StarSymbol" charset="0"/>
                  <a:buNone/>
                </a:pPr>
                <a:r>
                  <a:rPr lang="en-US">
                    <a:latin typeface="+mn-lt"/>
                  </a:rPr>
                  <a:t>100 TeV</a:t>
                </a:r>
              </a:p>
            </p:txBody>
          </p:sp>
          <p:sp>
            <p:nvSpPr>
              <p:cNvPr id="15368" name="Text Box 8"/>
              <p:cNvSpPr txBox="1">
                <a:spLocks noChangeArrowheads="1"/>
              </p:cNvSpPr>
              <p:nvPr/>
            </p:nvSpPr>
            <p:spPr bwMode="auto">
              <a:xfrm>
                <a:off x="3427" y="4074"/>
                <a:ext cx="484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b="1">
                    <a:latin typeface="+mn-lt"/>
                  </a:rPr>
                  <a:t>40%</a:t>
                </a:r>
              </a:p>
            </p:txBody>
          </p:sp>
        </p:grp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765" y="4449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528481" y="4064107"/>
            <a:ext cx="2704320" cy="2580751"/>
            <a:chOff x="367" y="2822"/>
            <a:chExt cx="1878" cy="1792"/>
          </a:xfrm>
        </p:grpSpPr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2861"/>
              <a:ext cx="1877" cy="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367" y="2822"/>
              <a:ext cx="77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+mn-lt"/>
                </a:rPr>
                <a:t>10 TeV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1068" y="4069"/>
              <a:ext cx="47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+mn-lt"/>
                </a:rPr>
                <a:t>39%</a:t>
              </a: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576" y="4474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528480" y="1497758"/>
            <a:ext cx="2784960" cy="2526025"/>
            <a:chOff x="367" y="1040"/>
            <a:chExt cx="1934" cy="1754"/>
          </a:xfrm>
        </p:grpSpPr>
        <p:pic>
          <p:nvPicPr>
            <p:cNvPr id="1537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061"/>
              <a:ext cx="1934" cy="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7" name="Text Box 17"/>
            <p:cNvSpPr txBox="1">
              <a:spLocks noChangeArrowheads="1"/>
            </p:cNvSpPr>
            <p:nvPr/>
          </p:nvSpPr>
          <p:spPr bwMode="auto">
            <a:xfrm>
              <a:off x="367" y="1040"/>
              <a:ext cx="127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dirty="0">
                  <a:latin typeface="+mn-lt"/>
                </a:rPr>
                <a:t>100 – 1000 </a:t>
              </a:r>
              <a:r>
                <a:rPr lang="en-US" dirty="0" err="1">
                  <a:latin typeface="+mn-lt"/>
                </a:rPr>
                <a:t>GeV</a:t>
              </a:r>
              <a:endParaRPr lang="en-US" dirty="0">
                <a:latin typeface="+mn-lt"/>
              </a:endParaRPr>
            </a:p>
          </p:txBody>
        </p:sp>
        <p:sp>
          <p:nvSpPr>
            <p:cNvPr id="15378" name="Text Box 18"/>
            <p:cNvSpPr txBox="1">
              <a:spLocks noChangeArrowheads="1"/>
            </p:cNvSpPr>
            <p:nvPr/>
          </p:nvSpPr>
          <p:spPr bwMode="auto">
            <a:xfrm>
              <a:off x="1087" y="2136"/>
              <a:ext cx="46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+mn-lt"/>
                </a:rPr>
                <a:t>32%</a:t>
              </a:r>
            </a:p>
          </p:txBody>
        </p:sp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598" y="2654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grpSp>
        <p:nvGrpSpPr>
          <p:cNvPr id="15380" name="Group 20"/>
          <p:cNvGrpSpPr>
            <a:grpSpLocks/>
          </p:cNvGrpSpPr>
          <p:nvPr/>
        </p:nvGrpSpPr>
        <p:grpSpPr bwMode="auto">
          <a:xfrm>
            <a:off x="3663360" y="1497757"/>
            <a:ext cx="2718720" cy="2574990"/>
            <a:chOff x="2544" y="1040"/>
            <a:chExt cx="1888" cy="1788"/>
          </a:xfrm>
        </p:grpSpPr>
        <p:pic>
          <p:nvPicPr>
            <p:cNvPr id="15381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75"/>
              <a:ext cx="1888" cy="1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2550" y="1040"/>
              <a:ext cx="72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+mn-lt"/>
                </a:rPr>
                <a:t>1 TeV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3343" y="2285"/>
              <a:ext cx="46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+mn-lt"/>
                </a:rPr>
                <a:t>35%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2662" y="2688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00800" y="45720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Proton rejection factor with simple topological cuts: </a:t>
            </a:r>
          </a:p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2.10</a:t>
            </a:r>
            <a:r>
              <a:rPr lang="en-US" baseline="30000" dirty="0" smtClean="0">
                <a:solidFill>
                  <a:schemeClr val="tx2"/>
                </a:solidFill>
                <a:latin typeface="+mn-lt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-5.10</a:t>
            </a:r>
            <a:r>
              <a:rPr lang="en-US" baseline="30000" dirty="0" smtClean="0">
                <a:solidFill>
                  <a:schemeClr val="tx2"/>
                </a:solidFill>
                <a:latin typeface="+mn-lt"/>
              </a:rPr>
              <a:t>5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up to 10 </a:t>
            </a:r>
            <a:r>
              <a:rPr lang="en-US" dirty="0" err="1" smtClean="0">
                <a:solidFill>
                  <a:schemeClr val="tx2"/>
                </a:solidFill>
                <a:latin typeface="+mn-lt"/>
              </a:rPr>
              <a:t>TeV</a:t>
            </a:r>
            <a:endParaRPr lang="en-US" baseline="300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6055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72270</TotalTime>
  <Words>2611</Words>
  <Application>Microsoft Macintosh PowerPoint</Application>
  <PresentationFormat>On-screen Show (4:3)</PresentationFormat>
  <Paragraphs>496</Paragraphs>
  <Slides>56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Clarity</vt:lpstr>
      <vt:lpstr>THE Calocube PROJECT DevelopmenT of  high  acceptance homogeneous calorimetry for Cosmic Rays experiments  in space </vt:lpstr>
      <vt:lpstr>Our proposal for an ‘optimal’ CR detector</vt:lpstr>
      <vt:lpstr>Since 2012…..</vt:lpstr>
      <vt:lpstr>The starting point</vt:lpstr>
      <vt:lpstr>Mechanical idea</vt:lpstr>
      <vt:lpstr>The readout sensors and the front-end chip</vt:lpstr>
      <vt:lpstr>MC simulations</vt:lpstr>
      <vt:lpstr>Electrons</vt:lpstr>
      <vt:lpstr>Protons </vt:lpstr>
      <vt:lpstr>The prototype</vt:lpstr>
      <vt:lpstr>A glance at prototype's TB data</vt:lpstr>
      <vt:lpstr>Non interacting ions</vt:lpstr>
      <vt:lpstr>Charge selected with the Pisa-Siena tracker located in front (non interacting ions)</vt:lpstr>
      <vt:lpstr>Charge linearity on the single crystal (non interacting ions)</vt:lpstr>
      <vt:lpstr>Response as function of impact point</vt:lpstr>
      <vt:lpstr>Signals for different impact points</vt:lpstr>
      <vt:lpstr>Interacting ions: Energy deposit for various nuclei</vt:lpstr>
      <vt:lpstr>An intense R&amp;D and new technologies are necessary to move forward from this starting point!</vt:lpstr>
      <vt:lpstr>The CaloCube idea</vt:lpstr>
      <vt:lpstr>Optimization of the overall calorimetric performances (I)</vt:lpstr>
      <vt:lpstr>PowerPoint Presentation</vt:lpstr>
      <vt:lpstr>And it works!</vt:lpstr>
      <vt:lpstr>Black-wrapped CsI(Tl)</vt:lpstr>
      <vt:lpstr>PowerPoint Presentation</vt:lpstr>
      <vt:lpstr>Black-wrapped Plexiglass</vt:lpstr>
      <vt:lpstr>Full optical simulation of the system</vt:lpstr>
      <vt:lpstr>CsI(Tl) + Plastic scintillators 24x24x24 (1:1)</vt:lpstr>
      <vt:lpstr>The technological challenge:  life is not as easy as simulation….</vt:lpstr>
      <vt:lpstr>Wave-length shifter deposition on crystals</vt:lpstr>
      <vt:lpstr>Wavelength spectrum tunable both in absorption and re-emission</vt:lpstr>
      <vt:lpstr>The work inside the call - II</vt:lpstr>
      <vt:lpstr>The work inside the call - III</vt:lpstr>
      <vt:lpstr>Conclusions</vt:lpstr>
      <vt:lpstr>Backup</vt:lpstr>
      <vt:lpstr>Shower starting point resolution</vt:lpstr>
      <vt:lpstr>Protons</vt:lpstr>
      <vt:lpstr>PowerPoint Presentation</vt:lpstr>
      <vt:lpstr>PowerPoint Presentation</vt:lpstr>
      <vt:lpstr>PowerPoint Presentation</vt:lpstr>
      <vt:lpstr>Response uniformity of the crystals</vt:lpstr>
      <vt:lpstr>PowerPoint Presentation</vt:lpstr>
      <vt:lpstr>PowerPoint Presentation</vt:lpstr>
      <vt:lpstr>PowerPoint Presentation</vt:lpstr>
      <vt:lpstr>Expected number of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White-wrapped CsI(Tl)</vt:lpstr>
      <vt:lpstr>Optical characterization of the CsI(Tl)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</dc:creator>
  <cp:lastModifiedBy>Oscar Adriani</cp:lastModifiedBy>
  <cp:revision>346</cp:revision>
  <cp:lastPrinted>2012-01-27T10:32:47Z</cp:lastPrinted>
  <dcterms:created xsi:type="dcterms:W3CDTF">2012-01-25T14:36:39Z</dcterms:created>
  <dcterms:modified xsi:type="dcterms:W3CDTF">2013-12-01T23:11:08Z</dcterms:modified>
</cp:coreProperties>
</file>