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311" r:id="rId4"/>
    <p:sldId id="292" r:id="rId5"/>
    <p:sldId id="291" r:id="rId6"/>
    <p:sldId id="296" r:id="rId7"/>
    <p:sldId id="293" r:id="rId8"/>
    <p:sldId id="295" r:id="rId9"/>
    <p:sldId id="285" r:id="rId10"/>
    <p:sldId id="297" r:id="rId11"/>
    <p:sldId id="263" r:id="rId12"/>
    <p:sldId id="290" r:id="rId13"/>
    <p:sldId id="265" r:id="rId14"/>
    <p:sldId id="258" r:id="rId15"/>
    <p:sldId id="260" r:id="rId16"/>
    <p:sldId id="298" r:id="rId17"/>
    <p:sldId id="299" r:id="rId18"/>
    <p:sldId id="300" r:id="rId19"/>
    <p:sldId id="301" r:id="rId20"/>
    <p:sldId id="302" r:id="rId21"/>
    <p:sldId id="303" r:id="rId22"/>
    <p:sldId id="306" r:id="rId23"/>
    <p:sldId id="308" r:id="rId24"/>
    <p:sldId id="315" r:id="rId25"/>
    <p:sldId id="317" r:id="rId26"/>
    <p:sldId id="309" r:id="rId27"/>
    <p:sldId id="319" r:id="rId28"/>
    <p:sldId id="310" r:id="rId29"/>
    <p:sldId id="262" r:id="rId30"/>
    <p:sldId id="322" r:id="rId31"/>
    <p:sldId id="268" r:id="rId32"/>
    <p:sldId id="320" r:id="rId33"/>
    <p:sldId id="321" r:id="rId34"/>
    <p:sldId id="282" r:id="rId35"/>
    <p:sldId id="318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03" autoAdjust="0"/>
  </p:normalViewPr>
  <p:slideViewPr>
    <p:cSldViewPr>
      <p:cViewPr>
        <p:scale>
          <a:sx n="75" d="100"/>
          <a:sy n="75" d="100"/>
        </p:scale>
        <p:origin x="-3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5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6FC00-9281-4533-B26D-D85A71887B37}" type="datetimeFigureOut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BDE7-5176-495D-93CF-FD21CA4D2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6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6ECFD-5F38-487A-AF66-837B4A808BB9}" type="datetimeFigureOut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06D0-ACA3-44B0-B2B3-47EF92B23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6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AE9A9-5E11-4186-A3A8-A6B173D64B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17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ABFC8CC-89D9-4B28-B036-DCB50F4C2081}" type="slidenum">
              <a:rPr kumimoji="0" lang="zh-CN" altLang="en-US" smtClean="0">
                <a:solidFill>
                  <a:schemeClr val="tx1"/>
                </a:solidFill>
              </a:rPr>
              <a:pPr eaLnBrk="1" hangingPunct="1"/>
              <a:t>33</a:t>
            </a:fld>
            <a:endParaRPr kumimoji="0" lang="zh-CN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7DE3D36-BF80-4B1B-B605-A34BFB3DD785}" type="slidenum">
              <a:rPr kumimoji="0" lang="en-US" altLang="zh-CN" smtClean="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CN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AE9A9-5E11-4186-A3A8-A6B173D64B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17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06D0-ACA3-44B0-B2B3-47EF92B230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06D0-ACA3-44B0-B2B3-47EF92B2300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6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06D0-ACA3-44B0-B2B3-47EF92B2300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96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新添加了</a:t>
            </a:r>
            <a:r>
              <a:rPr lang="en-US" altLang="zh-CN" dirty="0" smtClean="0"/>
              <a:t>AMS02</a:t>
            </a:r>
            <a:r>
              <a:rPr lang="zh-CN" altLang="en-US" dirty="0" smtClean="0"/>
              <a:t>的质子和氦核测量数据，</a:t>
            </a:r>
            <a:r>
              <a:rPr lang="en-US" altLang="zh-CN" dirty="0" smtClean="0"/>
              <a:t>AMS02</a:t>
            </a:r>
            <a:r>
              <a:rPr lang="zh-CN" altLang="en-US" dirty="0" smtClean="0"/>
              <a:t>公布的能谱最后一个点都在</a:t>
            </a:r>
            <a:r>
              <a:rPr lang="en-US" altLang="zh-CN" dirty="0" smtClean="0"/>
              <a:t>1TeV</a:t>
            </a:r>
            <a:r>
              <a:rPr lang="zh-CN" altLang="en-US" dirty="0" smtClean="0"/>
              <a:t>附近</a:t>
            </a:r>
            <a:endParaRPr lang="en-US" altLang="zh-CN" dirty="0" smtClean="0"/>
          </a:p>
          <a:p>
            <a:r>
              <a:rPr lang="zh-CN" altLang="en-US" dirty="0" smtClean="0"/>
              <a:t>对</a:t>
            </a:r>
            <a:r>
              <a:rPr lang="en-US" altLang="zh-CN" dirty="0" smtClean="0"/>
              <a:t>AMS</a:t>
            </a:r>
            <a:r>
              <a:rPr lang="zh-CN" altLang="en-US" dirty="0" smtClean="0"/>
              <a:t>的结果，选取了从几十</a:t>
            </a:r>
            <a:r>
              <a:rPr lang="en-US" altLang="zh-CN" dirty="0" err="1" smtClean="0"/>
              <a:t>GeV</a:t>
            </a:r>
            <a:r>
              <a:rPr lang="zh-CN" altLang="en-US" dirty="0" smtClean="0"/>
              <a:t>开始到其公布的上限，每个谱选了均匀挑选了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个数据点，放在图中一并比较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06D0-ACA3-44B0-B2B3-47EF92B2300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46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06D0-ACA3-44B0-B2B3-47EF92B2300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3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F41A-F895-4F55-823A-7DCFEF2D35B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9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804248" y="6381328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7B3CCF0-DA17-42ED-903F-1B9A69E87565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72740" y="6381328"/>
            <a:ext cx="3474720" cy="365760"/>
          </a:xfrm>
        </p:spPr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9068" y="3505200"/>
            <a:ext cx="8725420" cy="499864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7"/>
          <p:cNvCxnSpPr/>
          <p:nvPr userDrawn="1"/>
        </p:nvCxnSpPr>
        <p:spPr>
          <a:xfrm>
            <a:off x="239068" y="3398520"/>
            <a:ext cx="8725420" cy="1588"/>
          </a:xfrm>
          <a:prstGeom prst="line">
            <a:avLst/>
          </a:prstGeom>
          <a:ln w="38100">
            <a:solidFill>
              <a:srgbClr val="D348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239068" y="2639596"/>
            <a:ext cx="8229600" cy="684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6381328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0" u="none">
                <a:solidFill>
                  <a:srgbClr val="D34817"/>
                </a:solidFill>
                <a:effectLst/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4AF8-1F9E-4F03-9194-2C7DDF0B63D1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3B5-2FC4-4E98-ABE2-F0BEAAF5C11D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7D13-F2BF-4C9E-B00B-701711E1C2F7}" type="datetime1">
              <a:rPr lang="zh-CN" altLang="en-US" smtClean="0"/>
              <a:t>2013-12-1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033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296-B6BD-4318-BB58-073AC548BA37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561662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FEB343B-5D90-489B-95F5-B794A80B7964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E617-C16F-4CDA-B431-32B2BDE09996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041648" cy="5400600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980728"/>
            <a:ext cx="4041648" cy="5400600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8" name="标题占位符 2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4008" y="980728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A83-3977-49A1-9B77-432767DDC325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7544" y="1828452"/>
            <a:ext cx="4038600" cy="4552875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4008" y="1818928"/>
            <a:ext cx="4038600" cy="4562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标题占位符 2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ED77-2F3B-47BC-937E-FB856C864764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6F6E-2C48-4F43-8947-608FE1F6EA8F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D5A-D65D-42B1-9DA4-AAB10907AC97}" type="datetime1">
              <a:rPr lang="zh-CN" altLang="en-US" smtClean="0"/>
              <a:t>2013-12-1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HERD 2nd workshop</a:t>
            </a:r>
            <a:endParaRPr lang="zh-CN" alt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4367" y="908719"/>
            <a:ext cx="8229600" cy="54006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394919" y="6367529"/>
            <a:ext cx="2289048" cy="34078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E4F90B-D6CF-465E-8740-9F87D412A093}" type="datetime1">
              <a:rPr lang="zh-CN" altLang="en-US" smtClean="0"/>
              <a:t>2013-12-1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81328"/>
            <a:ext cx="2609456" cy="340782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HERD 2nd workshop</a:t>
            </a:r>
            <a:endParaRPr lang="zh-CN" altLang="en-US" dirty="0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4367" y="836712"/>
            <a:ext cx="8229600" cy="0"/>
          </a:xfrm>
          <a:prstGeom prst="line">
            <a:avLst/>
          </a:prstGeom>
          <a:noFill/>
          <a:ln w="38100" cap="flat" cmpd="sng" algn="ctr">
            <a:solidFill>
              <a:srgbClr val="D348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34817"/>
                </a:solidFill>
              </a:defRPr>
            </a:lvl1pPr>
          </a:lstStyle>
          <a:p>
            <a:fld id="{0D04C81D-A9D5-4660-801D-9F00E30D51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8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424936" cy="2327317"/>
          </a:xfrm>
        </p:spPr>
        <p:txBody>
          <a:bodyPr/>
          <a:lstStyle/>
          <a:p>
            <a:pPr algn="ctr"/>
            <a:r>
              <a:rPr lang="en-US" altLang="zh-CN" sz="3600" dirty="0" smtClean="0"/>
              <a:t>Progress of HERD Simulation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547664" y="3573016"/>
            <a:ext cx="6192688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800" dirty="0" smtClean="0"/>
              <a:t>Ming XU (</a:t>
            </a:r>
            <a:r>
              <a:rPr lang="zh-CN" altLang="en-US" sz="2800" dirty="0" smtClean="0"/>
              <a:t>徐明</a:t>
            </a:r>
            <a:r>
              <a:rPr lang="en-US" altLang="zh-CN" sz="2800" dirty="0" smtClean="0"/>
              <a:t>), IHEP</a:t>
            </a:r>
          </a:p>
          <a:p>
            <a:pPr marL="0" indent="0" algn="ctr">
              <a:buNone/>
            </a:pPr>
            <a:r>
              <a:rPr lang="en-US" altLang="zh-CN" sz="2800" dirty="0" smtClean="0"/>
              <a:t>2013.12.02</a:t>
            </a:r>
          </a:p>
          <a:p>
            <a:pPr marL="0" indent="0" algn="ctr">
              <a:buNone/>
            </a:pPr>
            <a:r>
              <a:rPr lang="en-US" altLang="zh-CN" sz="2800" dirty="0" smtClean="0"/>
              <a:t>HERD 2</a:t>
            </a:r>
            <a:r>
              <a:rPr lang="en-US" altLang="zh-CN" sz="2800" baseline="30000" dirty="0" smtClean="0"/>
              <a:t>nd</a:t>
            </a:r>
            <a:r>
              <a:rPr lang="en-US" altLang="zh-CN" sz="2800" dirty="0" smtClean="0"/>
              <a:t> Workshop, IHEP, Beijing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2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08112"/>
          </a:xfrm>
        </p:spPr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imulation </a:t>
            </a:r>
            <a:r>
              <a:rPr lang="en-US" altLang="zh-CN" dirty="0"/>
              <a:t>S</a:t>
            </a:r>
            <a:r>
              <a:rPr lang="en-US" altLang="zh-CN" dirty="0" smtClean="0"/>
              <a:t>etup: Only CALO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332076" y="4337720"/>
            <a:ext cx="4041648" cy="252028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GEANT4</a:t>
            </a:r>
          </a:p>
          <a:p>
            <a:pPr lvl="1"/>
            <a:r>
              <a:rPr lang="en-US" altLang="zh-CN" dirty="0"/>
              <a:t>v</a:t>
            </a:r>
            <a:r>
              <a:rPr lang="en-US" altLang="zh-CN" dirty="0" smtClean="0"/>
              <a:t>ersion 4.9.2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lectron (50GeV-1TeV)</a:t>
            </a:r>
          </a:p>
          <a:p>
            <a:pPr lvl="1"/>
            <a:r>
              <a:rPr lang="en-US" altLang="zh-CN" dirty="0"/>
              <a:t>g</a:t>
            </a:r>
            <a:r>
              <a:rPr lang="en-US" altLang="zh-CN" dirty="0" smtClean="0"/>
              <a:t>amma (50GeV-1TeV)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roton (100GeV-5TeV)</a:t>
            </a:r>
          </a:p>
          <a:p>
            <a:pPr lvl="1"/>
            <a:r>
              <a:rPr lang="en-US" altLang="zh-CN" dirty="0" smtClean="0"/>
              <a:t>QGSP model</a:t>
            </a:r>
          </a:p>
          <a:p>
            <a:pPr lvl="1"/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98296" y="4257824"/>
            <a:ext cx="4041648" cy="252028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FLUKA</a:t>
            </a:r>
          </a:p>
          <a:p>
            <a:pPr lvl="1"/>
            <a:r>
              <a:rPr lang="en-US" altLang="zh-CN" dirty="0"/>
              <a:t>v</a:t>
            </a:r>
            <a:r>
              <a:rPr lang="en-US" altLang="zh-CN" dirty="0" smtClean="0"/>
              <a:t>ersion 2011.2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roton (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to </a:t>
            </a:r>
            <a:r>
              <a:rPr lang="en-US" altLang="zh-CN" dirty="0" err="1" smtClean="0"/>
              <a:t>PeV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h</a:t>
            </a:r>
            <a:r>
              <a:rPr lang="en-US" altLang="zh-CN" dirty="0" smtClean="0"/>
              <a:t>eavy nuclei (He, C, Fe, 100GeV to </a:t>
            </a:r>
            <a:r>
              <a:rPr lang="en-US" altLang="zh-CN" dirty="0" err="1" smtClean="0"/>
              <a:t>PeV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DPMJET3 model</a:t>
            </a:r>
            <a:endParaRPr lang="en-US" altLang="zh-CN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620" y="2780928"/>
            <a:ext cx="9036496" cy="12961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 smtClean="0"/>
              <a:t>Fine segmented (no gap)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 smtClean="0"/>
              <a:t>Weighs nothing (no mechanical support)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 smtClean="0"/>
              <a:t>simple readout chain, no saturation</a:t>
            </a:r>
          </a:p>
          <a:p>
            <a:pPr lvl="1"/>
            <a:r>
              <a:rPr lang="en-US" altLang="zh-CN" sz="2000" dirty="0" smtClean="0"/>
              <a:t> energy deposition with Poisson sampling (energy to N </a:t>
            </a:r>
            <a:r>
              <a:rPr lang="en-US" altLang="zh-CN" sz="2000" dirty="0" err="1" smtClean="0"/>
              <a:t>p.e.</a:t>
            </a:r>
            <a:r>
              <a:rPr lang="en-US" altLang="zh-CN" sz="2000" dirty="0" smtClean="0"/>
              <a:t>)</a:t>
            </a:r>
          </a:p>
          <a:p>
            <a:pPr lvl="1"/>
            <a:endParaRPr lang="zh-CN" altLang="en-US" dirty="0" smtClean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29898"/>
              </p:ext>
            </p:extLst>
          </p:nvPr>
        </p:nvGraphicFramePr>
        <p:xfrm>
          <a:off x="251518" y="980728"/>
          <a:ext cx="8568953" cy="16561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4098"/>
                <a:gridCol w="2592288"/>
                <a:gridCol w="1368152"/>
                <a:gridCol w="1080120"/>
                <a:gridCol w="1080120"/>
                <a:gridCol w="1584175"/>
              </a:tblGrid>
              <a:tr h="377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type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size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X0,λ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unit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read out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278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CALO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9261 LYSO cubes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1.85 </a:t>
                      </a:r>
                      <a:r>
                        <a:rPr lang="en-US" altLang="zh-CN" sz="2000" b="0" kern="100" baseline="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tons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63 </a:t>
                      </a:r>
                      <a:r>
                        <a:rPr lang="en-US" sz="2000" b="0" kern="100" dirty="0">
                          <a:effectLst/>
                          <a:latin typeface="+mn-lt"/>
                        </a:rPr>
                        <a:t>cm ×</a:t>
                      </a:r>
                      <a:endParaRPr lang="zh-CN" sz="20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63 </a:t>
                      </a:r>
                      <a:r>
                        <a:rPr lang="en-US" sz="2000" b="0" kern="100" dirty="0">
                          <a:effectLst/>
                          <a:latin typeface="+mn-lt"/>
                        </a:rPr>
                        <a:t>cm ×</a:t>
                      </a:r>
                      <a:endParaRPr lang="zh-CN" sz="20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63 </a:t>
                      </a:r>
                      <a:r>
                        <a:rPr lang="en-US" sz="2000" b="0" kern="100" dirty="0">
                          <a:effectLst/>
                          <a:latin typeface="+mn-lt"/>
                        </a:rPr>
                        <a:t>cm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55 </a:t>
                      </a:r>
                      <a:r>
                        <a:rPr lang="en-US" sz="2000" b="0" kern="100" dirty="0">
                          <a:effectLst/>
                          <a:latin typeface="+mn-lt"/>
                        </a:rPr>
                        <a:t>X0</a:t>
                      </a:r>
                      <a:endParaRPr lang="zh-CN" sz="20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</a:rPr>
                        <a:t>3 λ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3 cm ×</a:t>
                      </a:r>
                      <a:endParaRPr lang="zh-CN" sz="20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3 cm ×</a:t>
                      </a:r>
                      <a:endParaRPr lang="zh-CN" sz="20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3 cm</a:t>
                      </a:r>
                      <a:endParaRPr lang="zh-CN" sz="20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b="0" kern="100" dirty="0" err="1" smtClean="0">
                          <a:effectLst/>
                          <a:latin typeface="+mn-lt"/>
                        </a:rPr>
                        <a:t>wls</a:t>
                      </a:r>
                      <a:r>
                        <a:rPr lang="en-US" altLang="zh-CN" sz="2000" b="0" kern="100" dirty="0" smtClean="0">
                          <a:effectLst/>
                          <a:latin typeface="+mn-lt"/>
                        </a:rPr>
                        <a:t> fiber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en-US" altLang="zh-CN" sz="2000" b="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ICCD</a:t>
                      </a:r>
                      <a:endParaRPr lang="zh-CN" altLang="zh-CN" sz="20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08112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lectron </a:t>
            </a:r>
            <a:r>
              <a:rPr lang="en-US" altLang="zh-CN" dirty="0"/>
              <a:t>H</a:t>
            </a:r>
            <a:r>
              <a:rPr lang="en-US" altLang="zh-CN" dirty="0" smtClean="0"/>
              <a:t>it Map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6309368"/>
            <a:ext cx="1944216" cy="353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altLang="zh-CN" sz="2000" dirty="0"/>
              <a:t>c</a:t>
            </a:r>
            <a:r>
              <a:rPr lang="en-US" altLang="zh-CN" sz="2000" dirty="0" smtClean="0"/>
              <a:t>ell &gt; 0.1 MIP</a:t>
            </a:r>
            <a:endParaRPr lang="zh-CN" altLang="en-US" sz="2000" dirty="0" smtClean="0"/>
          </a:p>
        </p:txBody>
      </p:sp>
      <p:grpSp>
        <p:nvGrpSpPr>
          <p:cNvPr id="6" name="组合 5"/>
          <p:cNvGrpSpPr/>
          <p:nvPr/>
        </p:nvGrpSpPr>
        <p:grpSpPr>
          <a:xfrm>
            <a:off x="827584" y="928787"/>
            <a:ext cx="3312368" cy="5343913"/>
            <a:chOff x="827584" y="928787"/>
            <a:chExt cx="3312368" cy="53439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212855"/>
              <a:ext cx="3312368" cy="5059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968242" y="928787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200GeV</a:t>
              </a:r>
              <a:endParaRPr lang="zh-CN" altLang="en-US" sz="24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88024" y="917773"/>
            <a:ext cx="3528392" cy="5469795"/>
            <a:chOff x="4788024" y="917773"/>
            <a:chExt cx="3528392" cy="546979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229871"/>
              <a:ext cx="3528392" cy="5157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196961" y="917773"/>
              <a:ext cx="8863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1TeV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08112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roton </a:t>
            </a:r>
            <a:r>
              <a:rPr lang="en-US" altLang="zh-CN" dirty="0"/>
              <a:t>H</a:t>
            </a:r>
            <a:r>
              <a:rPr lang="en-US" altLang="zh-CN" dirty="0" smtClean="0"/>
              <a:t>it Map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67545" y="836712"/>
            <a:ext cx="3816424" cy="5876900"/>
            <a:chOff x="467545" y="836712"/>
            <a:chExt cx="3816424" cy="58769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196752"/>
              <a:ext cx="3816424" cy="5516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860231" y="836712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200GeV</a:t>
              </a:r>
              <a:endParaRPr lang="zh-CN" altLang="en-US" sz="24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74592" y="838657"/>
            <a:ext cx="3807583" cy="5767823"/>
            <a:chOff x="4674592" y="838657"/>
            <a:chExt cx="3807583" cy="57678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92" y="1089248"/>
              <a:ext cx="3807583" cy="5517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181577" y="838657"/>
              <a:ext cx="10578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50TeV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2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4367" y="95250"/>
                <a:ext cx="8229600" cy="684312"/>
              </a:xfrm>
            </p:spPr>
            <p:txBody>
              <a:bodyPr/>
              <a:lstStyle/>
              <a:p>
                <a:r>
                  <a:rPr lang="en-US" altLang="zh-CN" dirty="0"/>
                  <a:t>E</a:t>
                </a:r>
                <a:r>
                  <a:rPr lang="en-US" altLang="zh-CN" dirty="0" smtClean="0"/>
                  <a:t>lectron (</a:t>
                </a:r>
                <a14:m>
                  <m:oMath xmlns:m="http://schemas.openxmlformats.org/officeDocument/2006/math">
                    <m:r>
                      <a:rPr lang="zh-CN" altLang="el-GR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dirty="0" smtClean="0"/>
                  <a:t>) Energy </a:t>
                </a:r>
                <a:r>
                  <a:rPr lang="en-US" altLang="zh-CN" dirty="0"/>
                  <a:t>D</a:t>
                </a:r>
                <a:r>
                  <a:rPr lang="en-US" altLang="zh-CN" dirty="0" smtClean="0"/>
                  <a:t>etection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4367" y="95250"/>
                <a:ext cx="8229600" cy="684312"/>
              </a:xfrm>
              <a:blipFill rotWithShape="1">
                <a:blip r:embed="rId2"/>
                <a:stretch>
                  <a:fillRect l="-1926" b="-29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419527" cy="414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4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4701506" y="1340768"/>
                <a:ext cx="4334989" cy="4464496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EM resolution is parameterized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⊕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  <a:ea typeface="Cambria Math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  <a:ea typeface="Cambria Math"/>
                        </a:rPr>
                        <m:t>c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𝑎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: stochastic term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 smtClean="0">
                    <a:solidFill>
                      <a:srgbClr val="FF0000"/>
                    </a:solidFill>
                  </a:rPr>
                  <a:t>Fluctuations is signal generation process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𝑏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: noise term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 smtClean="0"/>
                  <a:t>Due to readout electronics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: constant term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 smtClean="0"/>
                  <a:t>Non-uniform response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 smtClean="0"/>
                  <a:t>Channel to channel inter-calibration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 smtClean="0"/>
                  <a:t>Energy leakage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/>
                  <a:t>E</a:t>
                </a:r>
                <a:r>
                  <a:rPr lang="en-US" altLang="zh-CN" dirty="0" smtClean="0"/>
                  <a:t>nergy  lost in dead material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3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701506" y="1340768"/>
                <a:ext cx="4334989" cy="4464496"/>
              </a:xfrm>
              <a:prstGeom prst="rect">
                <a:avLst/>
              </a:prstGeom>
              <a:blipFill rotWithShape="1">
                <a:blip r:embed="rId4"/>
                <a:stretch>
                  <a:fillRect l="-1406" t="-1913" r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roton </a:t>
            </a:r>
            <a:r>
              <a:rPr lang="en-US" altLang="zh-CN" dirty="0"/>
              <a:t>I</a:t>
            </a:r>
            <a:r>
              <a:rPr lang="en-US" altLang="zh-CN" dirty="0" smtClean="0"/>
              <a:t>nteractions in CALO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𝑝</m:t>
                    </m:r>
                    <m:r>
                      <a:rPr lang="en-US" altLang="zh-CN" sz="2400" b="0" i="1" smtClean="0">
                        <a:latin typeface="Cambria Math"/>
                      </a:rPr>
                      <m:t>+</m:t>
                    </m:r>
                    <m:r>
                      <a:rPr lang="en-US" altLang="zh-CN" sz="2400" b="0" i="1" smtClean="0">
                        <a:latin typeface="Cambria Math"/>
                      </a:rPr>
                      <m:t>𝑁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𝑝𝑛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zh-CN" altLang="en-US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altLang="zh-CN" sz="2400" dirty="0" smtClean="0"/>
                  <a:t>	energy escape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zh-CN" altLang="en-US" sz="2400" i="1" smtClean="0">
                        <a:latin typeface="Cambria Math"/>
                        <a:ea typeface="Cambria Math"/>
                      </a:rPr>
                      <m:t>𝛾𝛾</m:t>
                    </m:r>
                  </m:oMath>
                </a14:m>
                <a:r>
                  <a:rPr lang="en-US" altLang="zh-CN" sz="2400" dirty="0" smtClean="0"/>
                  <a:t>    	EM shower</a:t>
                </a:r>
              </a:p>
              <a:p>
                <a:endParaRPr lang="en-US" altLang="zh-CN" sz="3200" dirty="0"/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755576" y="2540484"/>
            <a:ext cx="7572437" cy="3744416"/>
            <a:chOff x="395536" y="1607290"/>
            <a:chExt cx="8189540" cy="46101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07290"/>
              <a:ext cx="4505325" cy="461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679130"/>
              <a:ext cx="3869060" cy="4487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1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>
            <a:normAutofit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roton </a:t>
            </a:r>
            <a:r>
              <a:rPr lang="en-US" altLang="zh-CN" dirty="0"/>
              <a:t>E</a:t>
            </a:r>
            <a:r>
              <a:rPr lang="en-US" altLang="zh-CN" dirty="0" smtClean="0"/>
              <a:t>nergy </a:t>
            </a:r>
            <a:r>
              <a:rPr lang="en-US" altLang="zh-CN" dirty="0"/>
              <a:t>R</a:t>
            </a:r>
            <a:r>
              <a:rPr lang="en-US" altLang="zh-CN" dirty="0" smtClean="0"/>
              <a:t>econstruction(100TeV)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683568" y="1196752"/>
            <a:ext cx="7371179" cy="5166928"/>
            <a:chOff x="683568" y="1196752"/>
            <a:chExt cx="7371179" cy="5166928"/>
          </a:xfrm>
        </p:grpSpPr>
        <p:sp>
          <p:nvSpPr>
            <p:cNvPr id="14" name="右箭头 13"/>
            <p:cNvSpPr/>
            <p:nvPr/>
          </p:nvSpPr>
          <p:spPr>
            <a:xfrm>
              <a:off x="3707904" y="5121188"/>
              <a:ext cx="140972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83568" y="1196752"/>
              <a:ext cx="7371179" cy="5166928"/>
              <a:chOff x="683568" y="1196752"/>
              <a:chExt cx="7371179" cy="516692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3568" y="1196752"/>
                <a:ext cx="7371179" cy="5166928"/>
                <a:chOff x="683568" y="1196752"/>
                <a:chExt cx="7371179" cy="5166928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5717" y="3809565"/>
                  <a:ext cx="2772235" cy="2554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68" y="1196752"/>
                  <a:ext cx="2855749" cy="23524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76" y="3933056"/>
                  <a:ext cx="2852457" cy="23071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7" name="组合 6"/>
                <p:cNvGrpSpPr/>
                <p:nvPr/>
              </p:nvGrpSpPr>
              <p:grpSpPr>
                <a:xfrm>
                  <a:off x="5265717" y="1268759"/>
                  <a:ext cx="2789030" cy="2353693"/>
                  <a:chOff x="5265717" y="1268759"/>
                  <a:chExt cx="2789030" cy="2353693"/>
                </a:xfrm>
              </p:grpSpPr>
              <p:pic>
                <p:nvPicPr>
                  <p:cNvPr id="102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5717" y="1268759"/>
                    <a:ext cx="2789030" cy="23536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6" name="直接连接符 5"/>
                  <p:cNvCxnSpPr/>
                  <p:nvPr/>
                </p:nvCxnSpPr>
                <p:spPr>
                  <a:xfrm flipV="1">
                    <a:off x="6732240" y="1412776"/>
                    <a:ext cx="0" cy="189792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肘形连接符 10"/>
                <p:cNvCxnSpPr/>
                <p:nvPr/>
              </p:nvCxnSpPr>
              <p:spPr>
                <a:xfrm rot="10800000" flipV="1">
                  <a:off x="2123727" y="3447020"/>
                  <a:ext cx="4399176" cy="378535"/>
                </a:xfrm>
                <a:prstGeom prst="bentConnector3">
                  <a:avLst>
                    <a:gd name="adj1" fmla="val -334"/>
                  </a:avLst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下箭头 11"/>
                <p:cNvSpPr/>
                <p:nvPr/>
              </p:nvSpPr>
              <p:spPr>
                <a:xfrm>
                  <a:off x="1763688" y="3325458"/>
                  <a:ext cx="462019" cy="96763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591997" y="3478726"/>
                <a:ext cx="3204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</a:t>
                </a:r>
                <a:r>
                  <a:rPr lang="en-US" altLang="zh-CN" dirty="0" smtClean="0"/>
                  <a:t>ith shower max cut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46218" y="4323092"/>
                <a:ext cx="17206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Reconstructed with liner function</a:t>
                </a:r>
                <a:endParaRPr lang="zh-CN" altLang="en-US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432946" y="1414669"/>
            <a:ext cx="3780736" cy="4443238"/>
            <a:chOff x="2432946" y="1412776"/>
            <a:chExt cx="3780736" cy="444323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946" y="1412776"/>
              <a:ext cx="3780736" cy="444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2754354" y="3068960"/>
              <a:ext cx="3257806" cy="1512168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3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ffective </a:t>
            </a:r>
            <a:r>
              <a:rPr lang="en-US" altLang="zh-CN" dirty="0"/>
              <a:t>G</a:t>
            </a:r>
            <a:r>
              <a:rPr lang="en-US" altLang="zh-CN" dirty="0" smtClean="0"/>
              <a:t>eometry </a:t>
            </a:r>
            <a:r>
              <a:rPr lang="en-US" altLang="zh-CN" dirty="0"/>
              <a:t>F</a:t>
            </a:r>
            <a:r>
              <a:rPr lang="en-US" altLang="zh-CN" dirty="0" smtClean="0"/>
              <a:t>actor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5004048" y="946076"/>
            <a:ext cx="3888431" cy="1623599"/>
            <a:chOff x="4634724" y="1484784"/>
            <a:chExt cx="3888431" cy="1911631"/>
          </a:xfrm>
        </p:grpSpPr>
        <p:pic>
          <p:nvPicPr>
            <p:cNvPr id="6" name="内容占位符 6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24" y="1484784"/>
              <a:ext cx="3888431" cy="1911631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4670727" y="1916833"/>
              <a:ext cx="3816424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146561" y="1196752"/>
                <a:ext cx="4576351" cy="40963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effective geometry factor means the counting efficiency: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CN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000" dirty="0"/>
                            <m:t> 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𝑒𝑓𝑓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𝑝𝑖𝑑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𝑟𝑒𝑐𝑜</m:t>
                          </m:r>
                        </m:sub>
                      </m:sSub>
                    </m:oMath>
                  </m:oMathPara>
                </a14:m>
                <a:endParaRPr lang="en-US" altLang="zh-CN" sz="1800" dirty="0" smtClean="0"/>
              </a:p>
              <a:p>
                <a:pPr marL="0" indent="0">
                  <a:buNone/>
                </a:pPr>
                <a:endParaRPr lang="en-US" altLang="zh-CN" sz="180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n-US" altLang="zh-CN" sz="1800" b="0" i="1" smtClean="0">
                        <a:latin typeface="Cambria Math"/>
                      </a:rPr>
                      <m:t>: </m:t>
                    </m:r>
                    <m:r>
                      <a:rPr lang="en-US" altLang="zh-CN" sz="1800" b="0" i="1" smtClean="0">
                        <a:latin typeface="Cambria Math"/>
                      </a:rPr>
                      <m:t>𝑛𝑢𝑚𝑏𝑒𝑟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𝑜𝑓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𝑜𝑏𝑠𝑒𝑟𝑣𝑒𝑑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𝑒𝑣𝑒𝑛𝑡𝑠</m:t>
                    </m:r>
                  </m:oMath>
                </a14:m>
                <a:endParaRPr lang="en-US" altLang="zh-CN" sz="1800" b="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/>
                      </a:rPr>
                      <m:t>𝐹</m:t>
                    </m:r>
                    <m:r>
                      <a:rPr lang="en-US" altLang="zh-CN" sz="1800" i="1">
                        <a:latin typeface="Cambria Math"/>
                      </a:rPr>
                      <m:t>: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𝐴𝑏𝑠𝑜𝑙𝑢𝑡𝑒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𝑓𝑙𝑢𝑥</m:t>
                    </m:r>
                    <m:r>
                      <a:rPr lang="en-US" altLang="zh-CN" sz="1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𝑠𝑟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CN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180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: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𝑒𝑓𝑓𝑖𝑐𝑡𝑖𝑣𝑒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𝑔𝑒𝑜𝑚𝑒𝑡𝑟𝑦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𝑓𝑎𝑐𝑡𝑜𝑟</m:t>
                    </m:r>
                    <m:r>
                      <a:rPr lang="en-US" altLang="zh-CN" sz="18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/>
                      </a:rPr>
                      <m:t>sr</m:t>
                    </m:r>
                    <m:r>
                      <a:rPr lang="en-US" altLang="zh-CN" sz="1800" b="0" i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180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ea typeface="Cambria Math"/>
                          </a:rPr>
                          <m:t>𝑒𝑥𝑝</m:t>
                        </m:r>
                      </m:sub>
                    </m:sSub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𝑒𝑥𝑝𝑜𝑠𝑢𝑟𝑒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𝑡𝑖𝑚𝑒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sz="180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  <a:ea typeface="Cambria Math"/>
                          </a:rPr>
                          <m:t>𝑝𝑖𝑑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: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𝑝𝑎𝑟𝑡𝑖𝑐𝑙𝑒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𝐼𝐷</m:t>
                    </m:r>
                    <m:r>
                      <a:rPr lang="en-US" altLang="zh-CN" sz="1800" b="0" i="1" smtClean="0"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</a:rPr>
                      <m:t>𝑒𝑓𝑓𝑖𝑐𝑖𝑒𝑛𝑐𝑦</m:t>
                    </m:r>
                  </m:oMath>
                </a14:m>
                <a:endParaRPr lang="en-US" altLang="zh-CN" sz="1800" b="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ea typeface="Cambria Math"/>
                          </a:rPr>
                          <m:t>𝑟𝑒𝑐𝑜</m:t>
                        </m:r>
                      </m:sub>
                    </m:sSub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𝑟𝑒𝑐𝑜𝑛𝑠𝑡𝑟𝑢𝑐𝑡𝑖𝑜𝑛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𝑒𝑓𝑓𝑖𝑐𝑖𝑒𝑛𝑐𝑦</m:t>
                    </m:r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8" name="内容占位符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6561" y="1196752"/>
                <a:ext cx="4576351" cy="4096314"/>
              </a:xfrm>
              <a:prstGeom prst="rect">
                <a:avLst/>
              </a:prstGeom>
              <a:blipFill rotWithShape="1">
                <a:blip r:embed="rId4"/>
                <a:stretch>
                  <a:fillRect l="-1859" t="-890" r="-2390" b="-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灯片编号占位符 2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7"/>
              <p:cNvSpPr txBox="1">
                <a:spLocks/>
              </p:cNvSpPr>
              <p:nvPr/>
            </p:nvSpPr>
            <p:spPr>
              <a:xfrm>
                <a:off x="4788023" y="1124744"/>
                <a:ext cx="4248473" cy="5518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vert="horz" wrap="square" rtlCol="0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Toy MC method: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using the counting ration between flat panel and CALO to estimate the CALO GF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𝐶𝐴𝐿𝑂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𝑔𝑒𝑛𝑒𝑟𝑎𝑡𝑒𝑑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𝑝𝑎𝑠𝑠𝑒𝑑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𝑔𝑒𝑛𝑒𝑟𝑎𝑡𝑑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b="1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𝒈𝒆𝒏𝒆𝒓𝒂𝒕𝒆𝒅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chemeClr val="tx2">
                        <a:lumMod val="50000"/>
                      </a:schemeClr>
                    </a:solidFill>
                  </a:rPr>
                  <a:t> of a flat panel is easy to know: </a:t>
                </a:r>
                <a14:m>
                  <m:oMath xmlns:m="http://schemas.openxmlformats.org/officeDocument/2006/math">
                    <m:r>
                      <a:rPr lang="zh-CN" altLang="el-GR" sz="20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altLang="zh-CN" sz="20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altLang="zh-CN" sz="20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𝒑𝒂𝒔𝒔𝒆𝒅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sz="2100" dirty="0"/>
                  <a:t>earth + </a:t>
                </a:r>
                <a:r>
                  <a:rPr lang="en-US" altLang="zh-CN" sz="2100" dirty="0" smtClean="0"/>
                  <a:t>atmosphere block</a:t>
                </a:r>
                <a:endParaRPr lang="en-US" altLang="zh-CN" sz="2100" dirty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sz="2100" dirty="0"/>
                  <a:t>m</a:t>
                </a:r>
                <a:r>
                  <a:rPr lang="en-US" altLang="zh-CN" sz="2100" dirty="0" smtClean="0"/>
                  <a:t>inimum path </a:t>
                </a:r>
                <a:r>
                  <a:rPr lang="en-US" altLang="zh-CN" sz="2100" dirty="0"/>
                  <a:t>l</a:t>
                </a:r>
                <a:r>
                  <a:rPr lang="en-US" altLang="zh-CN" sz="2100" dirty="0" smtClean="0"/>
                  <a:t>ength</a:t>
                </a:r>
              </a:p>
            </p:txBody>
          </p:sp>
        </mc:Choice>
        <mc:Fallback xmlns="">
          <p:sp>
            <p:nvSpPr>
              <p:cNvPr id="20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3" y="1124744"/>
                <a:ext cx="4248473" cy="5518818"/>
              </a:xfrm>
              <a:prstGeom prst="rect">
                <a:avLst/>
              </a:prstGeom>
              <a:blipFill rotWithShape="1">
                <a:blip r:embed="rId5"/>
                <a:stretch>
                  <a:fillRect l="-1288" r="-2003" b="-11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ffective </a:t>
            </a:r>
            <a:r>
              <a:rPr lang="en-US" altLang="zh-CN" dirty="0"/>
              <a:t>G</a:t>
            </a:r>
            <a:r>
              <a:rPr lang="en-US" altLang="zh-CN" dirty="0" smtClean="0"/>
              <a:t>eometry </a:t>
            </a:r>
            <a:r>
              <a:rPr lang="en-US" altLang="zh-CN" dirty="0"/>
              <a:t>F</a:t>
            </a:r>
            <a:r>
              <a:rPr lang="en-US" altLang="zh-CN" dirty="0" smtClean="0"/>
              <a:t>actor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92488" y="1437367"/>
            <a:ext cx="4731048" cy="417172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367"/>
            <a:ext cx="4392488" cy="417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 smtClean="0"/>
              <a:t>The CALO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908720"/>
            <a:ext cx="4176464" cy="54896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CR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nuclei detection capability is related to energy resolution and GF. Under </a:t>
            </a:r>
            <a:r>
              <a:rPr lang="en-US" altLang="zh-CN" sz="2400" dirty="0"/>
              <a:t>the weight constraint </a:t>
            </a:r>
            <a:r>
              <a:rPr lang="en-US" altLang="zh-CN" sz="2400" dirty="0" smtClean="0"/>
              <a:t>(totally 2t):</a:t>
            </a:r>
          </a:p>
          <a:p>
            <a:pPr marL="582930" indent="-4572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B050"/>
                </a:solidFill>
              </a:rPr>
              <a:t>g</a:t>
            </a:r>
            <a:r>
              <a:rPr lang="en-US" altLang="zh-CN" sz="2000" dirty="0" smtClean="0">
                <a:solidFill>
                  <a:srgbClr val="00B050"/>
                </a:solidFill>
              </a:rPr>
              <a:t>ood resolution</a:t>
            </a:r>
            <a:r>
              <a:rPr lang="zh-CN" altLang="en-US" sz="2000" dirty="0" smtClean="0">
                <a:solidFill>
                  <a:srgbClr val="00B050"/>
                </a:solidFill>
              </a:rPr>
              <a:t>，</a:t>
            </a:r>
            <a:r>
              <a:rPr lang="en-US" altLang="zh-CN" sz="2000" dirty="0" smtClean="0">
                <a:solidFill>
                  <a:srgbClr val="00B050"/>
                </a:solidFill>
              </a:rPr>
              <a:t>need “thick” CALO</a:t>
            </a:r>
            <a:r>
              <a:rPr lang="zh-CN" altLang="en-US" sz="2000" dirty="0" smtClean="0">
                <a:solidFill>
                  <a:srgbClr val="00B050"/>
                </a:solidFill>
              </a:rPr>
              <a:t>，</a:t>
            </a:r>
            <a:r>
              <a:rPr lang="en-US" altLang="zh-CN" sz="2000" dirty="0">
                <a:solidFill>
                  <a:srgbClr val="00B050"/>
                </a:solidFill>
              </a:rPr>
              <a:t>b</a:t>
            </a:r>
            <a:r>
              <a:rPr lang="en-US" altLang="zh-CN" sz="2000" dirty="0" smtClean="0">
                <a:solidFill>
                  <a:srgbClr val="00B050"/>
                </a:solidFill>
              </a:rPr>
              <a:t>ut GF decrease</a:t>
            </a:r>
          </a:p>
          <a:p>
            <a:pPr marL="582930" indent="-4572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7030A0"/>
                </a:solidFill>
              </a:rPr>
              <a:t>b</a:t>
            </a:r>
            <a:r>
              <a:rPr lang="en-US" altLang="zh-CN" sz="2000" dirty="0" smtClean="0">
                <a:solidFill>
                  <a:srgbClr val="7030A0"/>
                </a:solidFill>
              </a:rPr>
              <a:t>igger GF</a:t>
            </a:r>
            <a:r>
              <a:rPr lang="zh-CN" altLang="en-US" sz="2000" dirty="0" smtClean="0">
                <a:solidFill>
                  <a:srgbClr val="7030A0"/>
                </a:solidFill>
              </a:rPr>
              <a:t>，</a:t>
            </a:r>
            <a:r>
              <a:rPr lang="en-US" altLang="zh-CN" sz="2000" dirty="0" smtClean="0">
                <a:solidFill>
                  <a:srgbClr val="7030A0"/>
                </a:solidFill>
              </a:rPr>
              <a:t>need “flat” CALO</a:t>
            </a:r>
            <a:r>
              <a:rPr lang="zh-CN" altLang="en-US" sz="2000" dirty="0" smtClean="0">
                <a:solidFill>
                  <a:srgbClr val="7030A0"/>
                </a:solidFill>
              </a:rPr>
              <a:t>，</a:t>
            </a:r>
            <a:r>
              <a:rPr lang="en-US" altLang="zh-CN" sz="2000" dirty="0" smtClean="0">
                <a:solidFill>
                  <a:srgbClr val="7030A0"/>
                </a:solidFill>
              </a:rPr>
              <a:t>but worse resolution</a:t>
            </a:r>
          </a:p>
          <a:p>
            <a:pPr marL="0" indent="0">
              <a:buNone/>
            </a:pPr>
            <a:r>
              <a:rPr lang="en-US" altLang="zh-CN" sz="2000" dirty="0"/>
              <a:t>smear (folding) and </a:t>
            </a:r>
            <a:r>
              <a:rPr lang="en-US" altLang="zh-CN" sz="2000" dirty="0" smtClean="0"/>
              <a:t>unfolding method to get the reconstructed spectrum affected by these two factors, and the residual </a:t>
            </a:r>
            <a:r>
              <a:rPr lang="en-US" altLang="zh-CN" sz="2000" dirty="0"/>
              <a:t>of reconstructed spectrum and input spectrum tells which factor </a:t>
            </a:r>
            <a:r>
              <a:rPr lang="en-US" altLang="zh-CN" sz="2000" dirty="0" smtClean="0"/>
              <a:t>dominate </a:t>
            </a:r>
            <a:r>
              <a:rPr lang="en-US" altLang="zh-CN" sz="2000" dirty="0"/>
              <a:t>in CR </a:t>
            </a:r>
            <a:r>
              <a:rPr lang="en-US" altLang="zh-CN" sz="2000" dirty="0" smtClean="0"/>
              <a:t>nucleon </a:t>
            </a:r>
            <a:r>
              <a:rPr lang="en-US" altLang="zh-CN" sz="2000" dirty="0"/>
              <a:t>measurement.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19255"/>
              </p:ext>
            </p:extLst>
          </p:nvPr>
        </p:nvGraphicFramePr>
        <p:xfrm>
          <a:off x="4388396" y="3573016"/>
          <a:ext cx="4752528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223"/>
                <a:gridCol w="1005629"/>
                <a:gridCol w="1192278"/>
                <a:gridCol w="1144398"/>
              </a:tblGrid>
              <a:tr h="4320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structure</a:t>
                      </a:r>
                    </a:p>
                    <a:p>
                      <a:r>
                        <a:rPr lang="en-US" altLang="zh-CN" sz="1400" dirty="0" err="1" smtClean="0">
                          <a:solidFill>
                            <a:schemeClr val="bg1"/>
                          </a:solidFill>
                        </a:rPr>
                        <a:t>cm×cm×cm</a:t>
                      </a: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nucl.inter.length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GF (</a:t>
                      </a: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altLang="zh-CN" sz="1400" kern="1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</a:rPr>
                        <a:t>sr)</a:t>
                      </a:r>
                    </a:p>
                    <a:p>
                      <a:r>
                        <a:rPr lang="en-US" altLang="zh-CN" sz="1400" dirty="0" smtClean="0"/>
                        <a:t>@100TeV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resolution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</a:tr>
              <a:tr h="313078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63×63×63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2.6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20%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13078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7030A0"/>
                          </a:solidFill>
                        </a:rPr>
                        <a:t>77×77×42</a:t>
                      </a:r>
                      <a:endParaRPr lang="zh-CN" alt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7030A0"/>
                          </a:solidFill>
                        </a:rPr>
                        <a:t>30%</a:t>
                      </a:r>
                      <a:endParaRPr lang="zh-CN" alt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076056" y="1683719"/>
            <a:ext cx="1368152" cy="13681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thick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380312" y="1323679"/>
            <a:ext cx="990346" cy="2088232"/>
            <a:chOff x="7380312" y="1323679"/>
            <a:chExt cx="990346" cy="2088232"/>
          </a:xfrm>
        </p:grpSpPr>
        <p:sp>
          <p:nvSpPr>
            <p:cNvPr id="8" name="矩形 7"/>
            <p:cNvSpPr/>
            <p:nvPr/>
          </p:nvSpPr>
          <p:spPr>
            <a:xfrm rot="5400000">
              <a:off x="6831369" y="1872622"/>
              <a:ext cx="2088232" cy="99034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4328" y="2204864"/>
              <a:ext cx="720080" cy="360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flat</a:t>
              </a:r>
              <a:endParaRPr lang="zh-CN" altLang="en-US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8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oodness of Unfolding  </a:t>
            </a:r>
            <a:r>
              <a:rPr lang="en-US" altLang="zh-CN" dirty="0"/>
              <a:t>T</a:t>
            </a:r>
            <a:r>
              <a:rPr lang="en-US" altLang="zh-CN" dirty="0" smtClean="0"/>
              <a:t>est</a:t>
            </a: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48" y="1712431"/>
            <a:ext cx="4501252" cy="29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9" y="1700808"/>
            <a:ext cx="4452521" cy="30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4750401"/>
                <a:ext cx="3197286" cy="92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𝑡𝑟𝑢𝑡h</m:t>
                      </m:r>
                      <m:r>
                        <a:rPr lang="en-US" altLang="zh-CN" i="1">
                          <a:latin typeface="Cambria Math"/>
                        </a:rPr>
                        <m:t>→</m:t>
                      </m:r>
                      <m:r>
                        <a:rPr lang="en-US" altLang="zh-CN" b="0" i="1" smtClean="0">
                          <a:latin typeface="Cambria Math"/>
                        </a:rPr>
                        <m:t>𝑡𝑟𝑢𝑡h</m:t>
                      </m:r>
                      <m:r>
                        <a:rPr lang="en-US" altLang="zh-CN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en-US" altLang="zh-CN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𝑢𝑛𝑓𝑜𝑙𝑑𝑒𝑑</m:t>
                      </m:r>
                      <m:r>
                        <a:rPr lang="en-US" altLang="zh-CN" b="0" i="1" smtClean="0">
                          <a:latin typeface="Cambria Math"/>
                        </a:rPr>
                        <m:t>→</m:t>
                      </m:r>
                      <m:r>
                        <a:rPr lang="en-US" altLang="zh-CN" b="0" i="1" smtClean="0">
                          <a:latin typeface="Cambria Math"/>
                        </a:rPr>
                        <m:t>𝑢𝑛𝑓𝑜𝑙𝑑𝑒𝑑</m:t>
                      </m:r>
                      <m:r>
                        <a:rPr lang="en-US" altLang="zh-CN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750401"/>
                <a:ext cx="3197286" cy="9294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403648" y="5517232"/>
            <a:ext cx="6731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e</a:t>
            </a:r>
            <a:r>
              <a:rPr lang="en-US" altLang="zh-CN" sz="2800" dirty="0" smtClean="0">
                <a:solidFill>
                  <a:srgbClr val="FF0000"/>
                </a:solidFill>
              </a:rPr>
              <a:t>nergy resolution is more important 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in </a:t>
            </a:r>
            <a:r>
              <a:rPr lang="en-US" altLang="zh-CN" sz="2800" dirty="0">
                <a:solidFill>
                  <a:srgbClr val="FF0000"/>
                </a:solidFill>
              </a:rPr>
              <a:t>CR nuclei </a:t>
            </a:r>
            <a:r>
              <a:rPr lang="en-US" altLang="zh-CN" sz="2800" dirty="0" smtClean="0">
                <a:solidFill>
                  <a:srgbClr val="FF0000"/>
                </a:solidFill>
              </a:rPr>
              <a:t>spectrum measurement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HERD Mission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908720"/>
                <a:ext cx="8964488" cy="561662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 space mission devoted to CR physics, DM search and gamma ray astronomy</a:t>
                </a:r>
              </a:p>
              <a:p>
                <a:r>
                  <a:rPr lang="en-US" altLang="zh-CN" dirty="0" smtClean="0"/>
                  <a:t>Scientific goals of the mission:</a:t>
                </a:r>
              </a:p>
              <a:p>
                <a:pPr lvl="1">
                  <a:buFont typeface="Wingdings" pitchFamily="2" charset="2"/>
                  <a:buChar char="l"/>
                </a:pPr>
                <a:r>
                  <a:rPr lang="en-US" altLang="zh-CN" dirty="0" smtClean="0"/>
                  <a:t>DM search</a:t>
                </a:r>
              </a:p>
              <a:p>
                <a:pPr lvl="2"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zh-CN" altLang="el-GR" dirty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dirty="0"/>
                  <a:t> rays f</a:t>
                </a:r>
                <a:r>
                  <a:rPr lang="en-US" altLang="zh-CN" dirty="0" smtClean="0"/>
                  <a:t>rom 30GeV to </a:t>
                </a:r>
                <a:r>
                  <a:rPr lang="en-US" altLang="zh-CN" dirty="0" err="1" smtClean="0"/>
                  <a:t>TeV</a:t>
                </a:r>
                <a:r>
                  <a:rPr lang="en-US" altLang="zh-CN" dirty="0" smtClean="0"/>
                  <a:t> region, searching for spectrum anomalies that might result from DM annihilation</a:t>
                </a:r>
              </a:p>
              <a:p>
                <a:pPr lvl="1">
                  <a:buFont typeface="Wingdings" pitchFamily="2" charset="2"/>
                  <a:buChar char="l"/>
                </a:pPr>
                <a:r>
                  <a:rPr lang="en-US" altLang="zh-CN" dirty="0" smtClean="0"/>
                  <a:t>CR nucleon</a:t>
                </a:r>
              </a:p>
              <a:p>
                <a:pPr lvl="2">
                  <a:buFont typeface="Wingdings" pitchFamily="2" charset="2"/>
                  <a:buChar char="l"/>
                </a:pPr>
                <a:r>
                  <a:rPr lang="en-US" altLang="zh-CN" dirty="0" smtClean="0"/>
                  <a:t>CR chemical </a:t>
                </a:r>
                <a:r>
                  <a:rPr lang="en-US" altLang="zh-CN" dirty="0"/>
                  <a:t>components </a:t>
                </a:r>
                <a:r>
                  <a:rPr lang="en-US" altLang="zh-CN" dirty="0" smtClean="0"/>
                  <a:t>spectrum measurement from z = 1 to 26 for energies form hundreds of </a:t>
                </a:r>
                <a:r>
                  <a:rPr lang="en-US" altLang="zh-CN" dirty="0" err="1" smtClean="0"/>
                  <a:t>GeV</a:t>
                </a:r>
                <a:r>
                  <a:rPr lang="en-US" altLang="zh-CN" dirty="0" smtClean="0"/>
                  <a:t> To </a:t>
                </a:r>
                <a:r>
                  <a:rPr lang="en-US" altLang="zh-CN" dirty="0" err="1" smtClean="0"/>
                  <a:t>PeV</a:t>
                </a:r>
                <a:r>
                  <a:rPr lang="en-US" altLang="zh-CN" dirty="0" smtClean="0"/>
                  <a:t> with large geometry factor, </a:t>
                </a:r>
                <a:r>
                  <a:rPr lang="en-US" altLang="zh-CN" dirty="0"/>
                  <a:t>study </a:t>
                </a:r>
                <a:r>
                  <a:rPr lang="en-US" altLang="zh-CN" dirty="0" smtClean="0"/>
                  <a:t>the origin, </a:t>
                </a:r>
                <a:r>
                  <a:rPr lang="en-US" altLang="zh-CN" dirty="0"/>
                  <a:t>propagation </a:t>
                </a:r>
                <a:r>
                  <a:rPr lang="en-US" altLang="zh-CN" dirty="0" smtClean="0"/>
                  <a:t>and acceleration of CR</a:t>
                </a:r>
              </a:p>
              <a:p>
                <a:pPr lvl="1">
                  <a:buFont typeface="Wingdings" pitchFamily="2" charset="2"/>
                  <a:buChar char="l"/>
                </a:pPr>
                <a:r>
                  <a:rPr lang="en-US" altLang="zh-CN" dirty="0" smtClean="0"/>
                  <a:t>CR electron</a:t>
                </a:r>
              </a:p>
              <a:p>
                <a:pPr lvl="2">
                  <a:buFont typeface="Wingdings" pitchFamily="2" charset="2"/>
                  <a:buChar char="l"/>
                </a:pPr>
                <a:r>
                  <a:rPr lang="en-US" altLang="zh-CN" dirty="0" smtClean="0"/>
                  <a:t>Spectrum measurement </a:t>
                </a:r>
                <a:r>
                  <a:rPr lang="en-US" altLang="zh-CN" dirty="0" smtClean="0"/>
                  <a:t>from </a:t>
                </a:r>
                <a:r>
                  <a:rPr lang="en-US" altLang="zh-CN" dirty="0" smtClean="0"/>
                  <a:t>100GeV–10TeV with high energy resolution, show the </a:t>
                </a:r>
                <a:r>
                  <a:rPr lang="en-US" altLang="zh-CN" dirty="0"/>
                  <a:t>possible cutoff and different components of different origins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908720"/>
                <a:ext cx="8964488" cy="5616624"/>
              </a:xfrm>
              <a:blipFill rotWithShape="1">
                <a:blip r:embed="rId2"/>
                <a:stretch>
                  <a:fillRect l="-544" t="-977" r="-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lux of Each </a:t>
            </a:r>
            <a:r>
              <a:rPr lang="en-US" altLang="zh-CN" dirty="0"/>
              <a:t>C</a:t>
            </a:r>
            <a:r>
              <a:rPr lang="en-US" altLang="zh-CN" dirty="0" smtClean="0"/>
              <a:t>omponents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0934" y="5492654"/>
                <a:ext cx="7220904" cy="126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r>
                  <a:rPr lang="en-US" altLang="zh-CN" sz="2400" dirty="0"/>
                  <a:t>t</a:t>
                </a:r>
                <a:r>
                  <a:rPr lang="en-US" altLang="zh-CN" sz="2400" dirty="0" smtClean="0"/>
                  <a:t>o identify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zh-CN" altLang="el-GR" sz="2400" dirty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/>
                  <a:t>rays and electrons, excellent capability of proton rejection power is necessary</a:t>
                </a:r>
                <a:endParaRPr lang="zh-CN" alt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34" y="5492654"/>
                <a:ext cx="7220904" cy="1264541"/>
              </a:xfrm>
              <a:prstGeom prst="rect">
                <a:avLst/>
              </a:prstGeom>
              <a:blipFill rotWithShape="1">
                <a:blip r:embed="rId2"/>
                <a:stretch>
                  <a:fillRect l="-2278" r="-3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1115616" y="908720"/>
            <a:ext cx="6048672" cy="4880179"/>
            <a:chOff x="1115616" y="908720"/>
            <a:chExt cx="6048672" cy="48801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908720"/>
              <a:ext cx="6048672" cy="4880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3241452" y="1052736"/>
              <a:ext cx="2122636" cy="396044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8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 smtClean="0"/>
              <a:t>PID: MVA Method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4"/>
          <a:stretch>
            <a:fillRect/>
          </a:stretch>
        </p:blipFill>
        <p:spPr bwMode="auto">
          <a:xfrm>
            <a:off x="304800" y="1676400"/>
            <a:ext cx="4800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3515"/>
          <a:stretch>
            <a:fillRect/>
          </a:stretch>
        </p:blipFill>
        <p:spPr bwMode="auto">
          <a:xfrm>
            <a:off x="4495800" y="2514600"/>
            <a:ext cx="426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04800" y="9906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</a:rPr>
              <a:t>Define 8 parameters for a shower in CALO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0600" y="914400"/>
            <a:ext cx="7827963" cy="5715000"/>
            <a:chOff x="990600" y="914400"/>
            <a:chExt cx="7827963" cy="5715000"/>
          </a:xfrm>
        </p:grpSpPr>
        <p:sp>
          <p:nvSpPr>
            <p:cNvPr id="48" name="TextBox 9"/>
            <p:cNvSpPr txBox="1">
              <a:spLocks noChangeArrowheads="1"/>
            </p:cNvSpPr>
            <p:nvPr/>
          </p:nvSpPr>
          <p:spPr bwMode="auto">
            <a:xfrm>
              <a:off x="5791200" y="4953000"/>
              <a:ext cx="2667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400"/>
                <a:t>.</a:t>
              </a:r>
              <a:endParaRPr lang="zh-CN" altLang="en-US" sz="2400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" t="3871" r="68889" b="70323"/>
            <a:stretch>
              <a:fillRect/>
            </a:stretch>
          </p:blipFill>
          <p:spPr bwMode="auto">
            <a:xfrm>
              <a:off x="990600" y="914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8" t="3871" r="35555" b="70322"/>
            <a:stretch>
              <a:fillRect/>
            </a:stretch>
          </p:blipFill>
          <p:spPr bwMode="auto">
            <a:xfrm>
              <a:off x="3352800" y="914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00" t="3871" r="3333" b="70323"/>
            <a:stretch>
              <a:fillRect/>
            </a:stretch>
          </p:blipFill>
          <p:spPr bwMode="auto">
            <a:xfrm>
              <a:off x="5638800" y="914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" t="68387" r="68889" b="5806"/>
            <a:stretch>
              <a:fillRect/>
            </a:stretch>
          </p:blipFill>
          <p:spPr bwMode="auto">
            <a:xfrm>
              <a:off x="990600" y="4724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" t="36130" r="68889" b="38065"/>
            <a:stretch>
              <a:fillRect/>
            </a:stretch>
          </p:blipFill>
          <p:spPr bwMode="auto">
            <a:xfrm>
              <a:off x="990600" y="2819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00" t="36130" r="3333" b="38065"/>
            <a:stretch>
              <a:fillRect/>
            </a:stretch>
          </p:blipFill>
          <p:spPr bwMode="auto">
            <a:xfrm>
              <a:off x="5638800" y="2819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7" t="68387" r="36665" b="5806"/>
            <a:stretch>
              <a:fillRect/>
            </a:stretch>
          </p:blipFill>
          <p:spPr bwMode="auto">
            <a:xfrm>
              <a:off x="3276600" y="4724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7" t="36130" r="36665" b="38065"/>
            <a:stretch>
              <a:fillRect/>
            </a:stretch>
          </p:blipFill>
          <p:spPr bwMode="auto">
            <a:xfrm>
              <a:off x="3276600" y="2819400"/>
              <a:ext cx="2286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4"/>
            <p:cNvSpPr txBox="1">
              <a:spLocks noChangeArrowheads="1"/>
            </p:cNvSpPr>
            <p:nvPr/>
          </p:nvSpPr>
          <p:spPr bwMode="auto">
            <a:xfrm>
              <a:off x="1981200" y="21336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1</a:t>
              </a:r>
              <a:endParaRPr lang="zh-CN" altLang="en-US"/>
            </a:p>
          </p:txBody>
        </p:sp>
        <p:sp>
          <p:nvSpPr>
            <p:cNvPr id="58" name="TextBox 16"/>
            <p:cNvSpPr txBox="1">
              <a:spLocks noChangeArrowheads="1"/>
            </p:cNvSpPr>
            <p:nvPr/>
          </p:nvSpPr>
          <p:spPr bwMode="auto">
            <a:xfrm>
              <a:off x="4495800" y="21336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2</a:t>
              </a:r>
              <a:endParaRPr lang="zh-CN" altLang="en-US"/>
            </a:p>
          </p:txBody>
        </p:sp>
        <p:sp>
          <p:nvSpPr>
            <p:cNvPr id="59" name="TextBox 17"/>
            <p:cNvSpPr txBox="1">
              <a:spLocks noChangeArrowheads="1"/>
            </p:cNvSpPr>
            <p:nvPr/>
          </p:nvSpPr>
          <p:spPr bwMode="auto">
            <a:xfrm>
              <a:off x="7010400" y="19812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3</a:t>
              </a:r>
              <a:endParaRPr lang="zh-CN" altLang="en-US"/>
            </a:p>
          </p:txBody>
        </p:sp>
        <p:sp>
          <p:nvSpPr>
            <p:cNvPr id="60" name="TextBox 18"/>
            <p:cNvSpPr txBox="1">
              <a:spLocks noChangeArrowheads="1"/>
            </p:cNvSpPr>
            <p:nvPr/>
          </p:nvSpPr>
          <p:spPr bwMode="auto">
            <a:xfrm>
              <a:off x="2362200" y="38100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4</a:t>
              </a:r>
              <a:endParaRPr lang="zh-CN" altLang="en-US"/>
            </a:p>
          </p:txBody>
        </p: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4495800" y="39624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5</a:t>
              </a:r>
              <a:endParaRPr lang="zh-CN" altLang="en-US"/>
            </a:p>
          </p:txBody>
        </p:sp>
        <p:sp>
          <p:nvSpPr>
            <p:cNvPr id="62" name="TextBox 20"/>
            <p:cNvSpPr txBox="1">
              <a:spLocks noChangeArrowheads="1"/>
            </p:cNvSpPr>
            <p:nvPr/>
          </p:nvSpPr>
          <p:spPr bwMode="auto">
            <a:xfrm>
              <a:off x="6858000" y="40386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6</a:t>
              </a:r>
              <a:endParaRPr lang="zh-CN" altLang="en-US"/>
            </a:p>
          </p:txBody>
        </p:sp>
        <p:sp>
          <p:nvSpPr>
            <p:cNvPr id="63" name="TextBox 21"/>
            <p:cNvSpPr txBox="1">
              <a:spLocks noChangeArrowheads="1"/>
            </p:cNvSpPr>
            <p:nvPr/>
          </p:nvSpPr>
          <p:spPr bwMode="auto">
            <a:xfrm>
              <a:off x="2362200" y="59436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7</a:t>
              </a:r>
              <a:endParaRPr lang="zh-CN" altLang="en-US"/>
            </a:p>
          </p:txBody>
        </p:sp>
        <p:sp>
          <p:nvSpPr>
            <p:cNvPr id="64" name="TextBox 22"/>
            <p:cNvSpPr txBox="1">
              <a:spLocks noChangeArrowheads="1"/>
            </p:cNvSpPr>
            <p:nvPr/>
          </p:nvSpPr>
          <p:spPr bwMode="auto">
            <a:xfrm>
              <a:off x="4572000" y="5638800"/>
              <a:ext cx="719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/>
                <a:t>Var 8</a:t>
              </a:r>
              <a:endParaRPr lang="zh-CN" altLang="en-US"/>
            </a:p>
          </p:txBody>
        </p:sp>
        <p:sp>
          <p:nvSpPr>
            <p:cNvPr id="65" name="TextBox 22"/>
            <p:cNvSpPr txBox="1">
              <a:spLocks noChangeArrowheads="1"/>
            </p:cNvSpPr>
            <p:nvPr/>
          </p:nvSpPr>
          <p:spPr bwMode="auto">
            <a:xfrm>
              <a:off x="5791200" y="4876800"/>
              <a:ext cx="30273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accent2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0C0"/>
                  </a:solidFill>
                </a:rPr>
                <a:t>Signals: electrons</a:t>
              </a:r>
            </a:p>
            <a:p>
              <a:pPr eaLnBrk="1" hangingPunct="1"/>
              <a:r>
                <a:rPr lang="en-US" altLang="zh-CN" sz="2400">
                  <a:solidFill>
                    <a:srgbClr val="FF0000"/>
                  </a:solidFill>
                </a:rPr>
                <a:t>Background: protons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7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e/p Separation (TMVA)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38200" y="914400"/>
            <a:ext cx="7543800" cy="5562600"/>
            <a:chOff x="838200" y="914400"/>
            <a:chExt cx="7543800" cy="55626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" t="2597" r="5190" b="2597"/>
            <a:stretch>
              <a:fillRect/>
            </a:stretch>
          </p:blipFill>
          <p:spPr bwMode="auto">
            <a:xfrm>
              <a:off x="838200" y="914400"/>
              <a:ext cx="754380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6067425" y="1687513"/>
              <a:ext cx="0" cy="409416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6067425" y="2779713"/>
              <a:ext cx="16573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C00000"/>
                  </a:solidFill>
                </a:rPr>
                <a:t>6.0×10</a:t>
              </a:r>
              <a:r>
                <a:rPr lang="en-US" altLang="zh-CN" sz="2800" baseline="30000">
                  <a:solidFill>
                    <a:srgbClr val="C00000"/>
                  </a:solidFill>
                </a:rPr>
                <a:t>-6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6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xpected </a:t>
            </a:r>
            <a:r>
              <a:rPr lang="en-US" altLang="zh-CN" dirty="0"/>
              <a:t>P</a:t>
            </a:r>
            <a:r>
              <a:rPr lang="en-US" altLang="zh-CN" dirty="0" smtClean="0"/>
              <a:t>erformance </a:t>
            </a:r>
            <a:r>
              <a:rPr lang="en-US" altLang="zh-CN" dirty="0"/>
              <a:t>of </a:t>
            </a:r>
            <a:r>
              <a:rPr lang="en-US" altLang="zh-CN" dirty="0" smtClean="0"/>
              <a:t>HERD CALO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7941025"/>
              </p:ext>
            </p:extLst>
          </p:nvPr>
        </p:nvGraphicFramePr>
        <p:xfrm>
          <a:off x="467544" y="1412776"/>
          <a:ext cx="8230782" cy="286029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90069"/>
                <a:gridCol w="2840713"/>
              </a:tblGrid>
              <a:tr h="598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kern="100" dirty="0" smtClean="0">
                          <a:effectLst/>
                          <a:latin typeface="+mn-lt"/>
                        </a:rPr>
                        <a:t>γ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/e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range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 of GeV-10TeV</a:t>
                      </a:r>
                      <a:endParaRPr kumimoji="0" lang="zh-CN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  <a:tr h="382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nucleon 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range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up to </a:t>
                      </a:r>
                      <a:r>
                        <a:rPr lang="en-US" sz="2400" b="0" kern="100" dirty="0" err="1" smtClean="0">
                          <a:effectLst/>
                          <a:latin typeface="+mn-lt"/>
                        </a:rPr>
                        <a:t>PeV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  <a:tr h="298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kern="100" dirty="0" smtClean="0">
                          <a:effectLst/>
                          <a:latin typeface="+mn-lt"/>
                        </a:rPr>
                        <a:t>γ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/e 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resolution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&lt;1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%@200GeV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  <a:tr h="340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proton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resolution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20%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  <a:tr h="382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e/p separation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power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2400" b="0" kern="100" baseline="30000" dirty="0" smtClean="0">
                          <a:effectLst/>
                          <a:latin typeface="+mn-lt"/>
                        </a:rPr>
                        <a:t>-5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  <a:tr h="382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electron eff. geometrical factor</a:t>
                      </a:r>
                      <a:r>
                        <a:rPr lang="en-US" sz="2400" b="0" kern="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3.8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2400" b="0" kern="1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sr@200 </a:t>
                      </a:r>
                      <a:r>
                        <a:rPr lang="en-US" sz="2400" b="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  <a:tr h="382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proton eff. geometrical factor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2.6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2400" b="0" kern="1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sr@100 </a:t>
                      </a:r>
                      <a:r>
                        <a:rPr lang="en-US" sz="2400" b="0" kern="100" dirty="0" err="1">
                          <a:effectLst/>
                          <a:latin typeface="+mn-lt"/>
                        </a:rPr>
                        <a:t>TeV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752" marR="66752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xpected HERD Proton and He Spectrum 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" y="908720"/>
            <a:ext cx="9066459" cy="30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" y="3861048"/>
            <a:ext cx="9120718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71600" y="1052736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Horandel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model as HERD input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Only statistical error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890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>
            <a:normAutofit/>
          </a:bodyPr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xpected </a:t>
            </a:r>
            <a:r>
              <a:rPr lang="en-US" altLang="zh-CN" dirty="0"/>
              <a:t>HERD </a:t>
            </a:r>
            <a:r>
              <a:rPr lang="en-US" altLang="zh-CN" dirty="0" smtClean="0"/>
              <a:t>of Abundant </a:t>
            </a:r>
            <a:r>
              <a:rPr lang="en-US" altLang="zh-CN" dirty="0"/>
              <a:t>H</a:t>
            </a:r>
            <a:r>
              <a:rPr lang="en-US" altLang="zh-CN" dirty="0" smtClean="0"/>
              <a:t>eavy </a:t>
            </a:r>
            <a:r>
              <a:rPr lang="en-US" altLang="zh-CN" dirty="0"/>
              <a:t>N</a:t>
            </a:r>
            <a:r>
              <a:rPr lang="en-US" altLang="zh-CN" dirty="0" smtClean="0"/>
              <a:t>uclei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88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3826"/>
            <a:ext cx="9036496" cy="29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3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About DM: The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/>
                      </a:rPr>
                      <m:t> </m:t>
                    </m:r>
                    <m:r>
                      <a:rPr lang="zh-CN" altLang="el-GR" i="1" dirty="0">
                        <a:latin typeface="Cambria Math"/>
                      </a:rPr>
                      <m:t>𝛾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Ray Line 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926" b="-29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475655" y="1052736"/>
            <a:ext cx="6086475" cy="5124672"/>
            <a:chOff x="179512" y="960759"/>
            <a:chExt cx="6086475" cy="53054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60759"/>
              <a:ext cx="6086475" cy="530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对象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5408018"/>
                </p:ext>
              </p:extLst>
            </p:nvPr>
          </p:nvGraphicFramePr>
          <p:xfrm>
            <a:off x="1259731" y="1188343"/>
            <a:ext cx="23415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公式" r:id="rId5" imgW="1307880" imgH="482400" progId="Equation.3">
                    <p:embed/>
                  </p:oleObj>
                </mc:Choice>
                <mc:Fallback>
                  <p:oleObj name="公式" r:id="rId5" imgW="1307880" imgH="482400" progId="Equation.3">
                    <p:embed/>
                    <p:pic>
                      <p:nvPicPr>
                        <p:cNvPr id="0" name="对象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731" y="1188343"/>
                          <a:ext cx="2341563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9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908720"/>
                <a:ext cx="8568952" cy="5616624"/>
              </a:xfrm>
            </p:spPr>
            <p:txBody>
              <a:bodyPr/>
              <a:lstStyle/>
              <a:p>
                <a:r>
                  <a:rPr lang="en-US" altLang="zh-CN" dirty="0" smtClean="0"/>
                  <a:t>Dynamic range </a:t>
                </a:r>
                <a:r>
                  <a:rPr lang="en-US" altLang="zh-CN" dirty="0"/>
                  <a:t>e</a:t>
                </a:r>
                <a:r>
                  <a:rPr lang="en-US" altLang="zh-CN" dirty="0" smtClean="0"/>
                  <a:t>stimation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/>
                  <a:t>cell MIP response (</a:t>
                </a:r>
                <a:r>
                  <a:rPr lang="en-US" altLang="zh-CN" dirty="0" smtClean="0"/>
                  <a:t>LYSO, 3cm cube) ~ 30MeV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/>
                  <a:t>c</a:t>
                </a:r>
                <a:r>
                  <a:rPr lang="en-US" altLang="zh-CN" dirty="0" smtClean="0"/>
                  <a:t>ell MAX Energy deposit 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response(</a:t>
                </a:r>
                <a:r>
                  <a:rPr lang="en-US" altLang="zh-CN" dirty="0" err="1" smtClean="0"/>
                  <a:t>PeV</a:t>
                </a:r>
                <a:r>
                  <a:rPr lang="en-US" altLang="zh-CN" dirty="0" smtClean="0"/>
                  <a:t> shower) ~ 20TeV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 smtClean="0"/>
                  <a:t>dynamic range = 20TeV / (1/3 MIP) =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Dual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fiber readout for one cell (high/low gain) is a possible solution</a:t>
                </a:r>
                <a:endParaRPr lang="en-US" altLang="zh-CN" dirty="0" smtClean="0"/>
              </a:p>
              <a:p>
                <a:r>
                  <a:rPr lang="en-US" altLang="zh-CN" dirty="0" smtClean="0"/>
                  <a:t>Readout </a:t>
                </a:r>
                <a:r>
                  <a:rPr lang="en-US" altLang="zh-CN" dirty="0"/>
                  <a:t>sensor (ICCD frame requirement</a:t>
                </a:r>
                <a:r>
                  <a:rPr lang="en-US" altLang="zh-CN" dirty="0" smtClean="0"/>
                  <a:t>)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908720"/>
                <a:ext cx="8568952" cy="5616624"/>
              </a:xfrm>
              <a:blipFill rotWithShape="1">
                <a:blip r:embed="rId3"/>
                <a:stretch>
                  <a:fillRect l="-641" t="-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4366" y="95250"/>
            <a:ext cx="8689633" cy="68431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Dynamic Range and Readout Sensor Requirement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22619"/>
              </p:ext>
            </p:extLst>
          </p:nvPr>
        </p:nvGraphicFramePr>
        <p:xfrm>
          <a:off x="719572" y="3933056"/>
          <a:ext cx="756084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Trigger</a:t>
                      </a:r>
                      <a:r>
                        <a:rPr lang="en-US" altLang="zh-CN" baseline="0" dirty="0" smtClean="0"/>
                        <a:t> Threshold</a:t>
                      </a:r>
                    </a:p>
                    <a:p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baseline="0" dirty="0" err="1" smtClean="0"/>
                        <a:t>GeV</a:t>
                      </a:r>
                      <a:r>
                        <a:rPr lang="en-US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Counting Rate</a:t>
                      </a:r>
                    </a:p>
                    <a:p>
                      <a:r>
                        <a:rPr lang="en-US" altLang="zh-CN" dirty="0" smtClean="0"/>
                        <a:t>(Hz)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Detection</a:t>
                      </a:r>
                      <a:r>
                        <a:rPr lang="en-US" altLang="zh-CN" baseline="0" dirty="0" smtClean="0"/>
                        <a:t> Efficiency</a:t>
                      </a:r>
                    </a:p>
                    <a:p>
                      <a:r>
                        <a:rPr lang="en-US" altLang="zh-CN" baseline="0" dirty="0" smtClean="0"/>
                        <a:t>(200 frame)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Detection</a:t>
                      </a:r>
                      <a:r>
                        <a:rPr lang="en-US" altLang="zh-CN" baseline="0" dirty="0" smtClean="0"/>
                        <a:t> Efficiency</a:t>
                      </a:r>
                    </a:p>
                    <a:p>
                      <a:r>
                        <a:rPr lang="en-US" altLang="zh-CN" baseline="0" dirty="0" smtClean="0"/>
                        <a:t>(500 frame)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Detection</a:t>
                      </a:r>
                      <a:r>
                        <a:rPr lang="en-US" altLang="zh-CN" baseline="0" dirty="0" smtClean="0"/>
                        <a:t> Efficiency</a:t>
                      </a:r>
                    </a:p>
                    <a:p>
                      <a:r>
                        <a:rPr lang="en-US" altLang="zh-CN" baseline="0" dirty="0" smtClean="0"/>
                        <a:t>(1000 frame)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78%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92%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96%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5887144"/>
            <a:ext cx="7488832" cy="7920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s</a:t>
            </a:r>
            <a:r>
              <a:rPr lang="en-US" altLang="zh-CN" sz="2400" dirty="0" smtClean="0">
                <a:solidFill>
                  <a:srgbClr val="0070C0"/>
                </a:solidFill>
              </a:rPr>
              <a:t>ee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Zhi</a:t>
            </a:r>
            <a:r>
              <a:rPr lang="en-US" altLang="zh-CN" sz="2400" dirty="0" smtClean="0">
                <a:solidFill>
                  <a:srgbClr val="0070C0"/>
                </a:solidFill>
              </a:rPr>
              <a:t>-Gang WANG’s talk for details</a:t>
            </a:r>
            <a:endParaRPr lang="zh-CN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496944" cy="5616624"/>
          </a:xfrm>
        </p:spPr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altLang="zh-CN" sz="2600" dirty="0">
                <a:solidFill>
                  <a:schemeClr val="tx1"/>
                </a:solidFill>
              </a:rPr>
              <a:t>Large </a:t>
            </a:r>
            <a:r>
              <a:rPr lang="en-US" altLang="zh-CN" sz="2600" dirty="0" smtClean="0">
                <a:solidFill>
                  <a:schemeClr val="tx1"/>
                </a:solidFill>
              </a:rPr>
              <a:t>effective geometry </a:t>
            </a:r>
            <a:r>
              <a:rPr lang="en-US" altLang="zh-CN" sz="2600" dirty="0">
                <a:solidFill>
                  <a:schemeClr val="tx1"/>
                </a:solidFill>
              </a:rPr>
              <a:t>factor </a:t>
            </a:r>
            <a:r>
              <a:rPr lang="en-US" altLang="zh-CN" sz="2600" dirty="0" smtClean="0">
                <a:solidFill>
                  <a:schemeClr val="tx1"/>
                </a:solidFill>
              </a:rPr>
              <a:t> </a:t>
            </a:r>
          </a:p>
          <a:p>
            <a:pPr marL="662940" lvl="2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CN" sz="2400" dirty="0" smtClean="0"/>
              <a:t>&gt; 3m</a:t>
            </a:r>
            <a:r>
              <a:rPr lang="en-US" altLang="zh-CN" sz="2400" kern="100" baseline="30000" dirty="0" smtClean="0"/>
              <a:t>2</a:t>
            </a:r>
            <a:r>
              <a:rPr lang="en-US" altLang="zh-CN" sz="2400" dirty="0" smtClean="0"/>
              <a:t>sr for electron</a:t>
            </a:r>
          </a:p>
          <a:p>
            <a:pPr marL="662940" lvl="2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zh-CN" sz="2400" dirty="0" smtClean="0"/>
              <a:t>&gt; 2m</a:t>
            </a:r>
            <a:r>
              <a:rPr lang="en-US" altLang="zh-CN" sz="2400" kern="100" baseline="30000" dirty="0" smtClean="0"/>
              <a:t>2</a:t>
            </a:r>
            <a:r>
              <a:rPr lang="en-US" altLang="zh-CN" sz="2400" dirty="0" smtClean="0"/>
              <a:t>sr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proton</a:t>
            </a:r>
            <a:endParaRPr lang="en-US" altLang="zh-CN" sz="2400" dirty="0"/>
          </a:p>
          <a:p>
            <a:r>
              <a:rPr lang="en-US" altLang="zh-CN" dirty="0" smtClean="0"/>
              <a:t>Good nucleon </a:t>
            </a:r>
            <a:r>
              <a:rPr lang="en-US" altLang="zh-CN" dirty="0"/>
              <a:t>energy </a:t>
            </a:r>
            <a:r>
              <a:rPr lang="en-US" altLang="zh-CN" dirty="0" smtClean="0"/>
              <a:t>measurement (proton, 20%)</a:t>
            </a:r>
            <a:endParaRPr lang="en-US" altLang="zh-CN" dirty="0"/>
          </a:p>
          <a:p>
            <a:r>
              <a:rPr lang="en-US" altLang="zh-CN" dirty="0"/>
              <a:t>Good electron and gamma energy </a:t>
            </a:r>
            <a:r>
              <a:rPr lang="en-US" altLang="zh-CN" dirty="0" smtClean="0"/>
              <a:t>measurement (~</a:t>
            </a:r>
            <a:r>
              <a:rPr lang="en-US" altLang="zh-CN" dirty="0"/>
              <a:t>1%)</a:t>
            </a:r>
          </a:p>
          <a:p>
            <a:r>
              <a:rPr lang="en-US" altLang="zh-CN" dirty="0"/>
              <a:t>Good e/p separation power (</a:t>
            </a:r>
            <a:r>
              <a:rPr lang="en-US" altLang="zh-CN" sz="2400" kern="100" dirty="0"/>
              <a:t>&lt;</a:t>
            </a:r>
            <a:r>
              <a:rPr lang="en-US" altLang="zh-CN" sz="2400" kern="100" dirty="0" smtClean="0"/>
              <a:t>10</a:t>
            </a:r>
            <a:r>
              <a:rPr lang="en-US" altLang="zh-CN" sz="2400" kern="100" baseline="30000" dirty="0" smtClean="0"/>
              <a:t>-5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These factors are quite advanced and essential for CR spectrum measurement and the searching of DM.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085184"/>
            <a:ext cx="2376264" cy="864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altLang="zh-CN" sz="3600" i="1" dirty="0" smtClean="0">
                <a:latin typeface="Arial" pitchFamily="34" charset="0"/>
                <a:cs typeface="Arial" pitchFamily="34" charset="0"/>
              </a:rPr>
              <a:t>Thank You!</a:t>
            </a:r>
            <a:endParaRPr lang="zh-CN" altLang="en-US" sz="36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9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l-GR" sz="2400" dirty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sz="2400" dirty="0"/>
                  <a:t> smoking gun from DM </a:t>
                </a:r>
                <a:r>
                  <a:rPr lang="en-US" altLang="zh-CN" sz="2400" dirty="0" smtClean="0"/>
                  <a:t>annihilation</a:t>
                </a:r>
              </a:p>
              <a:p>
                <a:pPr lvl="1"/>
                <a:r>
                  <a:rPr lang="en-US" altLang="zh-CN" sz="2100" dirty="0"/>
                  <a:t>e</a:t>
                </a:r>
                <a:r>
                  <a:rPr lang="en-US" altLang="zh-CN" sz="2100" dirty="0" smtClean="0"/>
                  <a:t>nergy resolution</a:t>
                </a:r>
              </a:p>
              <a:p>
                <a:pPr lvl="1"/>
                <a:r>
                  <a:rPr lang="en-US" altLang="zh-CN" sz="2100" dirty="0" smtClean="0"/>
                  <a:t>PID</a:t>
                </a:r>
              </a:p>
              <a:p>
                <a:r>
                  <a:rPr lang="en-US" altLang="zh-CN" sz="2400" dirty="0" smtClean="0"/>
                  <a:t>CR </a:t>
                </a:r>
                <a:r>
                  <a:rPr lang="en-US" altLang="zh-CN" sz="2400" dirty="0"/>
                  <a:t>nuclei detection </a:t>
                </a:r>
                <a:r>
                  <a:rPr lang="en-US" altLang="zh-CN" sz="2400" dirty="0" smtClean="0"/>
                  <a:t>requirement</a:t>
                </a:r>
              </a:p>
              <a:p>
                <a:pPr lvl="1"/>
                <a:r>
                  <a:rPr lang="en-US" altLang="zh-CN" sz="2100" dirty="0"/>
                  <a:t>g</a:t>
                </a:r>
                <a:r>
                  <a:rPr lang="en-US" altLang="zh-CN" sz="2100" dirty="0" smtClean="0"/>
                  <a:t>eometry factor</a:t>
                </a:r>
              </a:p>
              <a:p>
                <a:pPr lvl="1"/>
                <a:r>
                  <a:rPr lang="en-US" altLang="zh-CN" sz="2100" dirty="0"/>
                  <a:t>d</a:t>
                </a:r>
                <a:r>
                  <a:rPr lang="en-US" altLang="zh-CN" sz="2100" dirty="0" smtClean="0"/>
                  <a:t>etector thickness</a:t>
                </a:r>
              </a:p>
              <a:p>
                <a:r>
                  <a:rPr lang="en-US" altLang="zh-CN" sz="2400" dirty="0"/>
                  <a:t>electron </a:t>
                </a:r>
                <a:r>
                  <a:rPr lang="en-US" altLang="zh-CN" sz="2400" dirty="0" smtClean="0"/>
                  <a:t>detection</a:t>
                </a:r>
              </a:p>
              <a:p>
                <a:pPr lvl="1"/>
                <a:r>
                  <a:rPr lang="en-US" altLang="zh-CN" sz="2100" dirty="0" smtClean="0"/>
                  <a:t>energy </a:t>
                </a:r>
                <a:r>
                  <a:rPr lang="en-US" altLang="zh-CN" sz="2100" dirty="0"/>
                  <a:t>resolution</a:t>
                </a:r>
              </a:p>
              <a:p>
                <a:pPr lvl="1"/>
                <a:r>
                  <a:rPr lang="en-US" altLang="zh-CN" sz="2100" dirty="0"/>
                  <a:t>PID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19" t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ission </a:t>
            </a:r>
            <a:r>
              <a:rPr lang="en-US" altLang="zh-CN" dirty="0"/>
              <a:t>R</a:t>
            </a:r>
            <a:r>
              <a:rPr lang="en-US" altLang="zh-CN" dirty="0" smtClean="0"/>
              <a:t>equirement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0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LYSO Crystal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70482"/>
              </p:ext>
            </p:extLst>
          </p:nvPr>
        </p:nvGraphicFramePr>
        <p:xfrm>
          <a:off x="179512" y="980728"/>
          <a:ext cx="8610600" cy="237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071"/>
                <a:gridCol w="1525670"/>
                <a:gridCol w="1199619"/>
                <a:gridCol w="1722120"/>
                <a:gridCol w="1722120"/>
              </a:tblGrid>
              <a:tr h="336037"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Crystal</a:t>
                      </a:r>
                      <a:endParaRPr lang="zh-CN" altLang="en-US" sz="2000" b="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err="1" smtClean="0"/>
                        <a:t>CsI</a:t>
                      </a:r>
                      <a:r>
                        <a:rPr lang="en-US" altLang="zh-CN" sz="2000" b="0" dirty="0" smtClean="0"/>
                        <a:t>(Na)</a:t>
                      </a:r>
                      <a:endParaRPr lang="zh-CN" altLang="en-US" sz="2000" b="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BGO</a:t>
                      </a:r>
                      <a:endParaRPr lang="zh-CN" altLang="en-US" sz="2000" b="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PWO</a:t>
                      </a:r>
                      <a:endParaRPr lang="zh-CN" altLang="en-US" sz="2000" b="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</a:rPr>
                        <a:t>LYSO</a:t>
                      </a:r>
                      <a:endParaRPr lang="zh-CN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Density (g/cm3)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4.51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7.13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8.3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</a:rPr>
                        <a:t>7.4</a:t>
                      </a:r>
                      <a:endParaRPr lang="zh-CN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1 X0 (cm)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1.86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1.12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0.89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</a:rPr>
                        <a:t>1.14</a:t>
                      </a:r>
                      <a:endParaRPr lang="zh-CN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altLang="zh-CN" sz="2000" b="0" kern="100" dirty="0" smtClean="0">
                          <a:effectLst/>
                        </a:rPr>
                        <a:t>1 λ (cm)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39.3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22.8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20.7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</a:rPr>
                        <a:t>20.9</a:t>
                      </a:r>
                      <a:endParaRPr lang="zh-CN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Decay time (ns)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690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300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30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Light yield (%)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88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21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/>
                        <a:t>0.3</a:t>
                      </a:r>
                      <a:endParaRPr lang="zh-CN" altLang="en-US" sz="20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zh-CN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63912"/>
              </p:ext>
            </p:extLst>
          </p:nvPr>
        </p:nvGraphicFramePr>
        <p:xfrm>
          <a:off x="2267744" y="4221088"/>
          <a:ext cx="3672408" cy="245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93"/>
                <a:gridCol w="1991815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Element</a:t>
                      </a:r>
                      <a:endParaRPr lang="zh-CN" altLang="en-US" sz="1800" b="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/>
                        <a:t>Mass Fraction(%)</a:t>
                      </a:r>
                      <a:endParaRPr lang="zh-CN" altLang="en-US" sz="1800" b="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</a:tr>
              <a:tr h="40488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Lu</a:t>
                      </a:r>
                      <a:endParaRPr lang="zh-CN" altLang="en-US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/>
                        <a:t>71.44</a:t>
                      </a:r>
                      <a:endParaRPr lang="zh-CN" altLang="en-US" sz="1800" b="0" dirty="0"/>
                    </a:p>
                  </a:txBody>
                  <a:tcPr marT="45716" marB="45716"/>
                </a:tc>
              </a:tr>
              <a:tr h="40488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Y</a:t>
                      </a:r>
                      <a:endParaRPr lang="zh-CN" altLang="en-US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/>
                        <a:t>4.03</a:t>
                      </a:r>
                      <a:endParaRPr lang="zh-CN" altLang="en-US" sz="1800" b="0" dirty="0"/>
                    </a:p>
                  </a:txBody>
                  <a:tcPr marT="45716" marB="45716"/>
                </a:tc>
              </a:tr>
              <a:tr h="40488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kern="100" dirty="0" smtClean="0">
                          <a:effectLst/>
                        </a:rPr>
                        <a:t>Si</a:t>
                      </a:r>
                      <a:endParaRPr lang="zh-CN" altLang="en-US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/>
                        <a:t>6.37</a:t>
                      </a:r>
                      <a:endParaRPr lang="zh-CN" altLang="en-US" sz="1800" b="0" dirty="0"/>
                    </a:p>
                  </a:txBody>
                  <a:tcPr marT="45716" marB="45716"/>
                </a:tc>
              </a:tr>
              <a:tr h="40488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O</a:t>
                      </a:r>
                      <a:endParaRPr lang="zh-CN" altLang="en-US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/>
                        <a:t>18.14</a:t>
                      </a:r>
                      <a:endParaRPr lang="zh-CN" altLang="en-US" sz="1800" b="0" dirty="0"/>
                    </a:p>
                  </a:txBody>
                  <a:tcPr marT="45716" marB="45716"/>
                </a:tc>
              </a:tr>
              <a:tr h="40488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err="1" smtClean="0"/>
                        <a:t>Ce</a:t>
                      </a:r>
                      <a:endParaRPr lang="zh-CN" altLang="en-US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/>
                        <a:t>0.02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5696" y="3635499"/>
                <a:ext cx="5112568" cy="432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r>
                  <a:rPr lang="en-US" altLang="zh-CN" i="1" dirty="0">
                    <a:solidFill>
                      <a:srgbClr val="FF0000"/>
                    </a:solidFill>
                  </a:rPr>
                  <a:t>Cerium-doped Lutetium Yttrium Orthosilicate</a:t>
                </a:r>
                <a:endParaRPr lang="en-US" altLang="zh-CN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1.8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0.2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𝑆𝑖𝑂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 Simulation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Configuration</a:t>
                </a:r>
                <a:endParaRPr lang="zh-CN" alt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635499"/>
                <a:ext cx="5112568" cy="432048"/>
              </a:xfrm>
              <a:prstGeom prst="rect">
                <a:avLst/>
              </a:prstGeom>
              <a:blipFill rotWithShape="1">
                <a:blip r:embed="rId2"/>
                <a:stretch>
                  <a:fillRect t="-30986" b="-46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1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08112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arth </a:t>
            </a:r>
            <a:r>
              <a:rPr lang="en-US" altLang="zh-CN" dirty="0"/>
              <a:t>A</a:t>
            </a:r>
            <a:r>
              <a:rPr lang="en-US" altLang="zh-CN" dirty="0" smtClean="0"/>
              <a:t>tmosphere Cover </a:t>
            </a:r>
            <a:r>
              <a:rPr lang="en-US" altLang="zh-CN" dirty="0"/>
              <a:t>E</a:t>
            </a:r>
            <a:r>
              <a:rPr lang="en-US" altLang="zh-CN" dirty="0" smtClean="0"/>
              <a:t>ffect </a:t>
            </a:r>
            <a:endParaRPr lang="zh-CN" altLang="en-US" dirty="0"/>
          </a:p>
        </p:txBody>
      </p:sp>
      <p:graphicFrame>
        <p:nvGraphicFramePr>
          <p:cNvPr id="17" name="内容占位符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7357024"/>
              </p:ext>
            </p:extLst>
          </p:nvPr>
        </p:nvGraphicFramePr>
        <p:xfrm>
          <a:off x="4355976" y="1600201"/>
          <a:ext cx="4464497" cy="47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326"/>
                <a:gridCol w="1157764"/>
                <a:gridCol w="1305407"/>
              </a:tblGrid>
              <a:tr h="6872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atmosphere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km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blocked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°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remained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°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85163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</a:tr>
              <a:tr h="851633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100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73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17</a:t>
                      </a:r>
                      <a:endParaRPr lang="zh-CN" altLang="en-US" b="0" dirty="0"/>
                    </a:p>
                  </a:txBody>
                  <a:tcPr/>
                </a:tc>
              </a:tr>
              <a:tr h="85163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</a:t>
                      </a:r>
                    </a:p>
                  </a:txBody>
                  <a:tcPr/>
                </a:tc>
              </a:tr>
              <a:tr h="85163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</a:tr>
              <a:tr h="687297">
                <a:tc gridSpan="3"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orbit @</a:t>
                      </a:r>
                      <a:r>
                        <a:rPr lang="en-US" altLang="zh-CN" dirty="0" smtClean="0"/>
                        <a:t>400km(H=400km)</a:t>
                      </a:r>
                    </a:p>
                    <a:p>
                      <a:r>
                        <a:rPr lang="en-US" altLang="zh-CN" dirty="0" smtClean="0"/>
                        <a:t>R(earth) = 6370km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68509" y="1487693"/>
            <a:ext cx="3684836" cy="4070916"/>
            <a:chOff x="5272878" y="2787084"/>
            <a:chExt cx="3684836" cy="4070916"/>
          </a:xfrm>
        </p:grpSpPr>
        <p:grpSp>
          <p:nvGrpSpPr>
            <p:cNvPr id="23" name="组合 22"/>
            <p:cNvGrpSpPr/>
            <p:nvPr/>
          </p:nvGrpSpPr>
          <p:grpSpPr>
            <a:xfrm>
              <a:off x="5272878" y="2787084"/>
              <a:ext cx="3684836" cy="4070916"/>
              <a:chOff x="5272878" y="2569675"/>
              <a:chExt cx="3684836" cy="4070916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272878" y="3253934"/>
                <a:ext cx="3629203" cy="338665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527142" y="3472464"/>
                <a:ext cx="3143194" cy="2933130"/>
              </a:xfrm>
              <a:prstGeom prst="ellipse">
                <a:avLst/>
              </a:prstGeom>
              <a:solidFill>
                <a:srgbClr val="0070C0"/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直接箭头连接符 31"/>
              <p:cNvCxnSpPr>
                <a:endCxn id="34" idx="2"/>
              </p:cNvCxnSpPr>
              <p:nvPr/>
            </p:nvCxnSpPr>
            <p:spPr>
              <a:xfrm flipH="1" flipV="1">
                <a:off x="7112272" y="2820539"/>
                <a:ext cx="1845442" cy="1256922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>
                <a:endCxn id="34" idx="2"/>
              </p:cNvCxnSpPr>
              <p:nvPr/>
            </p:nvCxnSpPr>
            <p:spPr>
              <a:xfrm flipV="1">
                <a:off x="5272878" y="2820539"/>
                <a:ext cx="1839394" cy="118452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6944253" y="2569675"/>
                <a:ext cx="336037" cy="25086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4" name="直接连接符 23"/>
            <p:cNvCxnSpPr>
              <a:endCxn id="31" idx="3"/>
            </p:cNvCxnSpPr>
            <p:nvPr/>
          </p:nvCxnSpPr>
          <p:spPr>
            <a:xfrm flipH="1">
              <a:off x="5987452" y="5156438"/>
              <a:ext cx="1111287" cy="103701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760527" y="5247770"/>
              <a:ext cx="864096" cy="431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zh-CN" dirty="0" smtClean="0"/>
                <a:t>R</a:t>
              </a:r>
              <a:endParaRPr lang="zh-CN" altLang="en-US" dirty="0" smtClean="0"/>
            </a:p>
          </p:txBody>
        </p:sp>
        <p:cxnSp>
          <p:nvCxnSpPr>
            <p:cNvPr id="26" name="直接连接符 25"/>
            <p:cNvCxnSpPr>
              <a:stCxn id="34" idx="2"/>
            </p:cNvCxnSpPr>
            <p:nvPr/>
          </p:nvCxnSpPr>
          <p:spPr>
            <a:xfrm flipH="1">
              <a:off x="7087479" y="3037948"/>
              <a:ext cx="24793" cy="211849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112271" y="4294870"/>
              <a:ext cx="864096" cy="431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zh-CN" dirty="0" smtClean="0"/>
                <a:t>R+H</a:t>
              </a:r>
              <a:endParaRPr lang="zh-CN" altLang="en-US" dirty="0" smtClean="0"/>
            </a:p>
          </p:txBody>
        </p:sp>
        <p:cxnSp>
          <p:nvCxnSpPr>
            <p:cNvPr id="28" name="直接连接符 27"/>
            <p:cNvCxnSpPr>
              <a:stCxn id="30" idx="5"/>
            </p:cNvCxnSpPr>
            <p:nvPr/>
          </p:nvCxnSpPr>
          <p:spPr>
            <a:xfrm flipH="1" flipV="1">
              <a:off x="7099876" y="5164672"/>
              <a:ext cx="1270721" cy="11973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96719" y="5359730"/>
              <a:ext cx="864096" cy="431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zh-CN" dirty="0" err="1" smtClean="0"/>
                <a:t>R+h</a:t>
              </a:r>
              <a:endParaRPr lang="zh-CN" alt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161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GF under Different Condition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6" name="内容占位符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65054"/>
            <a:ext cx="4041775" cy="3832717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751746"/>
            <a:ext cx="4041775" cy="3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Proton Energy </a:t>
            </a:r>
            <a:r>
              <a:rPr lang="en-US" altLang="zh-CN" dirty="0" err="1" smtClean="0"/>
              <a:t>Resol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</a:t>
            </a:r>
            <a:r>
              <a:rPr lang="en-US" altLang="zh-CN" dirty="0"/>
              <a:t>D</a:t>
            </a:r>
            <a:r>
              <a:rPr lang="en-US" altLang="zh-CN" dirty="0" smtClean="0"/>
              <a:t>etector </a:t>
            </a:r>
            <a:r>
              <a:rPr lang="en-US" altLang="zh-CN" dirty="0"/>
              <a:t>T</a:t>
            </a:r>
            <a:r>
              <a:rPr lang="en-US" altLang="zh-CN" dirty="0" smtClean="0"/>
              <a:t>hickness</a:t>
            </a:r>
            <a:endParaRPr lang="zh-CN" altLang="en-US" dirty="0" smtClean="0"/>
          </a:p>
        </p:txBody>
      </p:sp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304800" y="4803775"/>
            <a:ext cx="2684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ym typeface="Wingdings" pitchFamily="2" charset="2"/>
              </a:rPr>
              <a:t></a:t>
            </a:r>
            <a:r>
              <a:rPr lang="en-US" altLang="zh-CN" sz="2400"/>
              <a:t>63*63*63cm</a:t>
            </a:r>
          </a:p>
          <a:p>
            <a:r>
              <a:rPr lang="en-US" altLang="zh-CN" sz="2400"/>
              <a:t>3 nucl.inter.length,</a:t>
            </a:r>
          </a:p>
          <a:p>
            <a:r>
              <a:rPr lang="en-US" altLang="zh-CN" sz="2400">
                <a:solidFill>
                  <a:srgbClr val="FF3300"/>
                </a:solidFill>
              </a:rPr>
              <a:t>20% resolution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84288"/>
            <a:ext cx="25511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57300"/>
            <a:ext cx="26447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73175"/>
            <a:ext cx="2641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矩形 19"/>
          <p:cNvSpPr>
            <a:spLocks noChangeArrowheads="1"/>
          </p:cNvSpPr>
          <p:nvPr/>
        </p:nvSpPr>
        <p:spPr bwMode="auto">
          <a:xfrm>
            <a:off x="3200400" y="4803775"/>
            <a:ext cx="2684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ym typeface="Wingdings" pitchFamily="2" charset="2"/>
              </a:rPr>
              <a:t></a:t>
            </a:r>
            <a:r>
              <a:rPr lang="en-US" altLang="zh-CN" sz="2400"/>
              <a:t>77*77*42cm</a:t>
            </a:r>
          </a:p>
          <a:p>
            <a:r>
              <a:rPr lang="en-US" altLang="zh-CN" sz="2400"/>
              <a:t>2 nucl.inter.length,</a:t>
            </a:r>
          </a:p>
          <a:p>
            <a:r>
              <a:rPr lang="en-US" altLang="zh-CN" sz="2400">
                <a:solidFill>
                  <a:srgbClr val="FF3300"/>
                </a:solidFill>
              </a:rPr>
              <a:t>30% resolution</a:t>
            </a:r>
          </a:p>
        </p:txBody>
      </p:sp>
      <p:sp>
        <p:nvSpPr>
          <p:cNvPr id="22536" name="矩形 20"/>
          <p:cNvSpPr>
            <a:spLocks noChangeArrowheads="1"/>
          </p:cNvSpPr>
          <p:nvPr/>
        </p:nvSpPr>
        <p:spPr bwMode="auto">
          <a:xfrm>
            <a:off x="5973763" y="4827588"/>
            <a:ext cx="2941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ym typeface="Wingdings" pitchFamily="2" charset="2"/>
              </a:rPr>
              <a:t>90</a:t>
            </a:r>
            <a:r>
              <a:rPr lang="en-US" altLang="zh-CN" sz="2400"/>
              <a:t>*90*31cm</a:t>
            </a:r>
          </a:p>
          <a:p>
            <a:r>
              <a:rPr lang="en-US" altLang="zh-CN" sz="2400"/>
              <a:t>1.5 nucl.inter.length,</a:t>
            </a:r>
          </a:p>
          <a:p>
            <a:r>
              <a:rPr lang="en-US" altLang="zh-CN" sz="2400">
                <a:solidFill>
                  <a:srgbClr val="FF3300"/>
                </a:solidFill>
              </a:rPr>
              <a:t>50% resolution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985838" y="946150"/>
            <a:ext cx="1368425" cy="13684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82975" y="930275"/>
            <a:ext cx="2087563" cy="990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997575" y="914400"/>
            <a:ext cx="2816225" cy="685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1970088" y="5943600"/>
            <a:ext cx="3781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CALO weight</a:t>
            </a:r>
            <a:r>
              <a:rPr lang="en-US" altLang="zh-CN" sz="2800" dirty="0">
                <a:solidFill>
                  <a:srgbClr val="FF0000"/>
                </a:solidFill>
              </a:rPr>
              <a:t>: </a:t>
            </a:r>
            <a:r>
              <a:rPr lang="en-US" altLang="zh-CN" sz="2800" dirty="0" smtClean="0">
                <a:solidFill>
                  <a:srgbClr val="FF0000"/>
                </a:solidFill>
              </a:rPr>
              <a:t>1850 </a:t>
            </a:r>
            <a:r>
              <a:rPr lang="en-US" altLang="zh-CN" sz="2800" dirty="0">
                <a:solidFill>
                  <a:srgbClr val="FF0000"/>
                </a:solidFill>
              </a:rPr>
              <a:t>kg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541" name="矩形 16"/>
          <p:cNvSpPr>
            <a:spLocks noChangeArrowheads="1"/>
          </p:cNvSpPr>
          <p:nvPr/>
        </p:nvSpPr>
        <p:spPr bwMode="auto">
          <a:xfrm>
            <a:off x="914400" y="914400"/>
            <a:ext cx="14970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GF@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</a:rPr>
              <a:t>100 TeV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</a:rPr>
              <a:t>2.6</a:t>
            </a:r>
            <a:endParaRPr lang="zh-CN" altLang="en-US" sz="2800"/>
          </a:p>
        </p:txBody>
      </p:sp>
      <p:sp>
        <p:nvSpPr>
          <p:cNvPr id="22542" name="矩形 21"/>
          <p:cNvSpPr>
            <a:spLocks noChangeArrowheads="1"/>
          </p:cNvSpPr>
          <p:nvPr/>
        </p:nvSpPr>
        <p:spPr bwMode="auto">
          <a:xfrm>
            <a:off x="3975100" y="1143000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CFFFF"/>
                </a:solidFill>
              </a:rPr>
              <a:t>GF 3.0</a:t>
            </a:r>
            <a:endParaRPr lang="zh-CN" altLang="en-US" sz="2800">
              <a:solidFill>
                <a:srgbClr val="CCFFFF"/>
              </a:solidFill>
            </a:endParaRPr>
          </a:p>
        </p:txBody>
      </p:sp>
      <p:sp>
        <p:nvSpPr>
          <p:cNvPr id="22543" name="矩形 22"/>
          <p:cNvSpPr>
            <a:spLocks noChangeArrowheads="1"/>
          </p:cNvSpPr>
          <p:nvPr/>
        </p:nvSpPr>
        <p:spPr bwMode="auto">
          <a:xfrm>
            <a:off x="6781800" y="990600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</a:rPr>
              <a:t>GF 2.0</a:t>
            </a:r>
            <a:endParaRPr lang="zh-CN" altLang="en-US" sz="280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3400" y="2514600"/>
            <a:ext cx="2209800" cy="1219200"/>
          </a:xfrm>
          <a:prstGeom prst="rect">
            <a:avLst/>
          </a:prstGeom>
          <a:solidFill>
            <a:srgbClr val="FF00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29000" y="2590800"/>
            <a:ext cx="2209800" cy="685800"/>
          </a:xfrm>
          <a:prstGeom prst="rect">
            <a:avLst/>
          </a:prstGeom>
          <a:solidFill>
            <a:srgbClr val="FF00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324600" y="2819400"/>
            <a:ext cx="2209800" cy="838200"/>
          </a:xfrm>
          <a:prstGeom prst="rect">
            <a:avLst/>
          </a:prstGeom>
          <a:solidFill>
            <a:srgbClr val="FF00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7" name="灯片编号占位符 2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13525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B9773880-C031-4702-B1CD-1642942E67D7}" type="slidenum">
              <a:rPr kumimoji="0" lang="en-US" altLang="zh-CN" smtClean="0">
                <a:solidFill>
                  <a:schemeClr val="tx1"/>
                </a:solidFill>
              </a:rPr>
              <a:pPr eaLnBrk="1" hangingPunct="1"/>
              <a:t>33</a:t>
            </a:fld>
            <a:r>
              <a:rPr kumimoji="0" lang="en-US" altLang="zh-CN" smtClean="0">
                <a:solidFill>
                  <a:schemeClr val="tx1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136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U</a:t>
            </a:r>
            <a:r>
              <a:rPr lang="en-US" altLang="zh-CN" dirty="0" smtClean="0"/>
              <a:t>nfolding </a:t>
            </a:r>
            <a:r>
              <a:rPr lang="en-US" altLang="zh-CN" dirty="0"/>
              <a:t>W</a:t>
            </a:r>
            <a:r>
              <a:rPr lang="en-US" altLang="zh-CN" dirty="0" smtClean="0"/>
              <a:t>orkflow</a:t>
            </a:r>
            <a:endParaRPr lang="zh-CN" altLang="en-US" dirty="0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671084" y="311300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zh-CN" sz="160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2029193" y="233983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zh-CN" sz="160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495840" y="2697857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zh-CN" sz="160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18" name="TextBox 60"/>
          <p:cNvSpPr txBox="1">
            <a:spLocks noChangeArrowheads="1"/>
          </p:cNvSpPr>
          <p:nvPr/>
        </p:nvSpPr>
        <p:spPr bwMode="auto">
          <a:xfrm>
            <a:off x="5652120" y="235326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zh-CN" sz="160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7395685" y="53764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GB" altLang="zh-CN" sz="1800" dirty="0">
              <a:solidFill>
                <a:schemeClr val="tx2"/>
              </a:solidFill>
              <a:ea typeface="宋体" charset="-122"/>
            </a:endParaRPr>
          </a:p>
        </p:txBody>
      </p:sp>
      <p:cxnSp>
        <p:nvCxnSpPr>
          <p:cNvPr id="32" name="肘形连接符 31"/>
          <p:cNvCxnSpPr>
            <a:stCxn id="6" idx="2"/>
            <a:endCxn id="20" idx="0"/>
          </p:cNvCxnSpPr>
          <p:nvPr/>
        </p:nvCxnSpPr>
        <p:spPr>
          <a:xfrm rot="16200000" flipH="1">
            <a:off x="3889980" y="4239441"/>
            <a:ext cx="175207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25550" y="2050069"/>
            <a:ext cx="7731681" cy="4661043"/>
            <a:chOff x="-537922" y="2204491"/>
            <a:chExt cx="7731681" cy="4661043"/>
          </a:xfrm>
        </p:grpSpPr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-537922" y="5805428"/>
              <a:ext cx="1885837" cy="3385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zh-CN" sz="1600" dirty="0" smtClean="0">
                  <a:solidFill>
                    <a:schemeClr val="tx2"/>
                  </a:solidFill>
                  <a:ea typeface="宋体" charset="-122"/>
                </a:rPr>
                <a:t>training </a:t>
              </a:r>
              <a:r>
                <a:rPr lang="en-GB" altLang="zh-CN" sz="1600" dirty="0">
                  <a:solidFill>
                    <a:schemeClr val="tx2"/>
                  </a:solidFill>
                  <a:ea typeface="宋体" charset="-122"/>
                </a:rPr>
                <a:t>measured</a:t>
              </a: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2780044" y="3179273"/>
              <a:ext cx="1645002" cy="3385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zh-CN" sz="1600" dirty="0" smtClean="0">
                  <a:solidFill>
                    <a:schemeClr val="tx2"/>
                  </a:solidFill>
                  <a:ea typeface="宋体" charset="-122"/>
                </a:rPr>
                <a:t>response </a:t>
              </a:r>
              <a:r>
                <a:rPr lang="en-GB" altLang="zh-CN" sz="1600" dirty="0">
                  <a:solidFill>
                    <a:schemeClr val="tx2"/>
                  </a:solidFill>
                  <a:ea typeface="宋体" charset="-122"/>
                </a:rPr>
                <a:t>matrix</a:t>
              </a: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-354570" y="2204491"/>
              <a:ext cx="1326004" cy="3385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zh-CN" sz="1600" dirty="0" smtClean="0">
                  <a:solidFill>
                    <a:schemeClr val="tx2"/>
                  </a:solidFill>
                  <a:ea typeface="宋体" charset="-122"/>
                </a:rPr>
                <a:t>training </a:t>
              </a:r>
              <a:r>
                <a:rPr lang="en-GB" altLang="zh-CN" sz="1600" dirty="0">
                  <a:solidFill>
                    <a:schemeClr val="tx2"/>
                  </a:solidFill>
                  <a:ea typeface="宋体" charset="-122"/>
                </a:rPr>
                <a:t>truth</a:t>
              </a: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5640129" y="3179030"/>
              <a:ext cx="1553630" cy="3385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zh-CN" sz="1600" dirty="0" smtClean="0">
                  <a:solidFill>
                    <a:schemeClr val="tx2"/>
                  </a:solidFill>
                  <a:ea typeface="宋体" charset="-122"/>
                </a:rPr>
                <a:t>measured </a:t>
              </a:r>
              <a:r>
                <a:rPr lang="en-GB" altLang="zh-CN" sz="1600" dirty="0">
                  <a:solidFill>
                    <a:schemeClr val="tx2"/>
                  </a:solidFill>
                  <a:ea typeface="宋体" charset="-122"/>
                </a:rPr>
                <a:t>data</a:t>
              </a:r>
            </a:p>
          </p:txBody>
        </p: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3026907" y="5269902"/>
              <a:ext cx="1151277" cy="3385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zh-CN" sz="1600" dirty="0" err="1" smtClean="0">
                  <a:solidFill>
                    <a:schemeClr val="tx2"/>
                  </a:solidFill>
                  <a:latin typeface="Arial" charset="0"/>
                  <a:ea typeface="宋体" charset="-122"/>
                </a:rPr>
                <a:t>RooUnfold</a:t>
              </a:r>
              <a:endParaRPr lang="en-GB" altLang="zh-CN" sz="16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5066622" y="6280760"/>
              <a:ext cx="2052165" cy="58477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zh-CN" sz="1600" dirty="0" smtClean="0">
                  <a:solidFill>
                    <a:schemeClr val="tx2"/>
                  </a:solidFill>
                  <a:ea typeface="宋体" charset="-122"/>
                </a:rPr>
                <a:t>unfolded </a:t>
              </a:r>
              <a:r>
                <a:rPr lang="en-GB" altLang="zh-CN" sz="1600" dirty="0">
                  <a:solidFill>
                    <a:schemeClr val="tx2"/>
                  </a:solidFill>
                  <a:ea typeface="宋体" charset="-122"/>
                </a:rPr>
                <a:t>distribution</a:t>
              </a:r>
            </a:p>
            <a:p>
              <a:r>
                <a:rPr lang="en-GB" altLang="zh-CN" sz="1600" dirty="0">
                  <a:solidFill>
                    <a:schemeClr val="tx2"/>
                  </a:solidFill>
                  <a:ea typeface="宋体" charset="-122"/>
                </a:rPr>
                <a:t>and errors</a:t>
              </a:r>
            </a:p>
          </p:txBody>
        </p:sp>
        <p:cxnSp>
          <p:nvCxnSpPr>
            <p:cNvPr id="26" name="肘形连接符 25"/>
            <p:cNvCxnSpPr>
              <a:stCxn id="8" idx="3"/>
              <a:endCxn id="6" idx="1"/>
            </p:cNvCxnSpPr>
            <p:nvPr/>
          </p:nvCxnSpPr>
          <p:spPr>
            <a:xfrm>
              <a:off x="971434" y="2373768"/>
              <a:ext cx="1808610" cy="974782"/>
            </a:xfrm>
            <a:prstGeom prst="bentConnector3">
              <a:avLst>
                <a:gd name="adj1" fmla="val 60582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>
              <a:stCxn id="5" idx="3"/>
              <a:endCxn id="6" idx="1"/>
            </p:cNvCxnSpPr>
            <p:nvPr/>
          </p:nvCxnSpPr>
          <p:spPr>
            <a:xfrm flipV="1">
              <a:off x="1347915" y="3348550"/>
              <a:ext cx="1432129" cy="262615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16" idx="2"/>
              <a:endCxn id="20" idx="0"/>
            </p:cNvCxnSpPr>
            <p:nvPr/>
          </p:nvCxnSpPr>
          <p:spPr>
            <a:xfrm rot="5400000">
              <a:off x="4133586" y="2986544"/>
              <a:ext cx="1752318" cy="281439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连接符 37"/>
            <p:cNvCxnSpPr>
              <a:stCxn id="20" idx="3"/>
              <a:endCxn id="22" idx="1"/>
            </p:cNvCxnSpPr>
            <p:nvPr/>
          </p:nvCxnSpPr>
          <p:spPr>
            <a:xfrm>
              <a:off x="4178184" y="5439179"/>
              <a:ext cx="888438" cy="1133968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9" y="2522542"/>
            <a:ext cx="1634523" cy="141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0337" y="3948374"/>
            <a:ext cx="22814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sample from power law function(500GeV-5PeV)</a:t>
            </a:r>
          </a:p>
          <a:p>
            <a:endParaRPr lang="en-US" altLang="zh-CN" sz="1400" dirty="0" smtClean="0"/>
          </a:p>
          <a:p>
            <a:r>
              <a:rPr lang="en-US" altLang="zh-CN" sz="1400" dirty="0" err="1" smtClean="0"/>
              <a:t>Nsample</a:t>
            </a:r>
            <a:r>
              <a:rPr lang="en-US" altLang="zh-CN" sz="1400" dirty="0" smtClean="0"/>
              <a:t> depends on </a:t>
            </a:r>
            <a:r>
              <a:rPr lang="en-US" altLang="zh-CN" sz="1400" dirty="0" err="1" smtClean="0"/>
              <a:t>obs_time</a:t>
            </a:r>
            <a:r>
              <a:rPr lang="en-US" altLang="zh-CN" sz="1400" dirty="0" smtClean="0"/>
              <a:t> and GF </a:t>
            </a:r>
          </a:p>
          <a:p>
            <a:r>
              <a:rPr lang="en-US" altLang="zh-CN" sz="1400" dirty="0"/>
              <a:t>training truth with </a:t>
            </a:r>
            <a:r>
              <a:rPr lang="en-US" altLang="zh-CN" sz="1400" dirty="0" err="1"/>
              <a:t>gaussion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smearing</a:t>
            </a:r>
            <a:endParaRPr lang="zh-CN" altLang="en-US" sz="1400" dirty="0"/>
          </a:p>
        </p:txBody>
      </p:sp>
      <p:pic>
        <p:nvPicPr>
          <p:cNvPr id="10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" y="6090112"/>
            <a:ext cx="3922221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83" name="组合 1082"/>
          <p:cNvGrpSpPr/>
          <p:nvPr/>
        </p:nvGrpSpPr>
        <p:grpSpPr>
          <a:xfrm>
            <a:off x="6516216" y="1938075"/>
            <a:ext cx="2437161" cy="954107"/>
            <a:chOff x="6516216" y="1938075"/>
            <a:chExt cx="2437161" cy="954107"/>
          </a:xfrm>
        </p:grpSpPr>
        <p:sp>
          <p:nvSpPr>
            <p:cNvPr id="84" name="TextBox 83"/>
            <p:cNvSpPr txBox="1"/>
            <p:nvPr/>
          </p:nvSpPr>
          <p:spPr>
            <a:xfrm>
              <a:off x="6516216" y="1938075"/>
              <a:ext cx="24371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p</a:t>
              </a:r>
              <a:r>
                <a:rPr lang="en-US" altLang="zh-CN" sz="1400" dirty="0" smtClean="0"/>
                <a:t>ower law       gauss</a:t>
              </a:r>
            </a:p>
            <a:p>
              <a:r>
                <a:rPr lang="en-US" altLang="zh-CN" sz="1400" dirty="0" smtClean="0"/>
                <a:t>Integral the convoluted function with GF, resolution, </a:t>
              </a:r>
              <a:r>
                <a:rPr lang="en-US" altLang="zh-CN" sz="1400" dirty="0" err="1" smtClean="0"/>
                <a:t>obs_time</a:t>
              </a:r>
              <a:r>
                <a:rPr lang="en-US" altLang="zh-CN" sz="1400" dirty="0" smtClean="0"/>
                <a:t> and energy</a:t>
              </a:r>
              <a:endParaRPr lang="zh-CN" altLang="en-US" sz="1400" dirty="0"/>
            </a:p>
          </p:txBody>
        </p:sp>
        <p:sp>
          <p:nvSpPr>
            <p:cNvPr id="1044" name="流程图: 汇总连接 1043"/>
            <p:cNvSpPr/>
            <p:nvPr/>
          </p:nvSpPr>
          <p:spPr>
            <a:xfrm>
              <a:off x="7387782" y="1982670"/>
              <a:ext cx="233097" cy="247808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4" name="TextBox 8"/>
          <p:cNvSpPr txBox="1">
            <a:spLocks noChangeArrowheads="1"/>
          </p:cNvSpPr>
          <p:nvPr/>
        </p:nvSpPr>
        <p:spPr bwMode="auto">
          <a:xfrm>
            <a:off x="5966402" y="4579316"/>
            <a:ext cx="2579552" cy="338554"/>
          </a:xfrm>
          <a:prstGeom prst="rect">
            <a:avLst/>
          </a:prstGeom>
          <a:solidFill>
            <a:srgbClr val="FFC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zh-CN" sz="1600" dirty="0">
                <a:solidFill>
                  <a:schemeClr val="tx2"/>
                </a:solidFill>
                <a:ea typeface="宋体" charset="-122"/>
              </a:rPr>
              <a:t>g</a:t>
            </a:r>
            <a:r>
              <a:rPr lang="en-GB" altLang="zh-CN" sz="1600" dirty="0" smtClean="0">
                <a:solidFill>
                  <a:schemeClr val="tx2"/>
                </a:solidFill>
                <a:ea typeface="宋体" charset="-122"/>
              </a:rPr>
              <a:t>oodness of unfolding test</a:t>
            </a:r>
            <a:endParaRPr lang="en-GB" altLang="zh-CN" sz="1600" dirty="0">
              <a:solidFill>
                <a:schemeClr val="tx2"/>
              </a:solidFill>
              <a:ea typeface="宋体" charset="-122"/>
            </a:endParaRPr>
          </a:p>
        </p:txBody>
      </p:sp>
      <p:cxnSp>
        <p:nvCxnSpPr>
          <p:cNvPr id="165" name="肘形连接符 164"/>
          <p:cNvCxnSpPr>
            <a:stCxn id="22" idx="0"/>
            <a:endCxn id="164" idx="2"/>
          </p:cNvCxnSpPr>
          <p:nvPr/>
        </p:nvCxnSpPr>
        <p:spPr>
          <a:xfrm rot="5400000" flipH="1" flipV="1">
            <a:off x="6651943" y="5522104"/>
            <a:ext cx="1208468" cy="1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39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roton, 53TeV, 1cm cell, 100cm3, hit map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4C81D-A9D5-4660-801D-9F00E30D517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6" y="1014264"/>
            <a:ext cx="7575798" cy="561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6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4" descr="proton-rejection-_survey_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2432" y="3784505"/>
            <a:ext cx="4231215" cy="2687753"/>
          </a:xfrm>
        </p:spPr>
      </p:pic>
      <p:grpSp>
        <p:nvGrpSpPr>
          <p:cNvPr id="51" name="组合 50"/>
          <p:cNvGrpSpPr/>
          <p:nvPr/>
        </p:nvGrpSpPr>
        <p:grpSpPr>
          <a:xfrm>
            <a:off x="3318320" y="5101156"/>
            <a:ext cx="833476" cy="951060"/>
            <a:chOff x="3318320" y="5101156"/>
            <a:chExt cx="833476" cy="951060"/>
          </a:xfrm>
        </p:grpSpPr>
        <p:sp>
          <p:nvSpPr>
            <p:cNvPr id="21" name="矩形标注 20"/>
            <p:cNvSpPr/>
            <p:nvPr/>
          </p:nvSpPr>
          <p:spPr>
            <a:xfrm>
              <a:off x="3318320" y="5349288"/>
              <a:ext cx="833476" cy="206734"/>
            </a:xfrm>
            <a:prstGeom prst="wedgeRectCallout">
              <a:avLst>
                <a:gd name="adj1" fmla="val -105820"/>
                <a:gd name="adj2" fmla="val 9340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en-US" altLang="zh-CN" sz="1600" baseline="30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-5</a:t>
              </a:r>
              <a:r>
                <a:rPr lang="en-US" altLang="zh-CN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矩形标注 21"/>
            <p:cNvSpPr/>
            <p:nvPr/>
          </p:nvSpPr>
          <p:spPr>
            <a:xfrm>
              <a:off x="3318320" y="5101156"/>
              <a:ext cx="833476" cy="206734"/>
            </a:xfrm>
            <a:prstGeom prst="wedgeRectCallout">
              <a:avLst>
                <a:gd name="adj1" fmla="val -105740"/>
                <a:gd name="adj2" fmla="val 80704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en-US" altLang="zh-CN" sz="1600" baseline="30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-4</a:t>
              </a:r>
              <a:r>
                <a:rPr lang="en-US" altLang="zh-CN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标注 22"/>
            <p:cNvSpPr/>
            <p:nvPr/>
          </p:nvSpPr>
          <p:spPr>
            <a:xfrm>
              <a:off x="3318320" y="5845482"/>
              <a:ext cx="833476" cy="206734"/>
            </a:xfrm>
            <a:prstGeom prst="wedgeRectCallout">
              <a:avLst>
                <a:gd name="adj1" fmla="val -94579"/>
                <a:gd name="adj2" fmla="val -2616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en-US" altLang="zh-CN" sz="1600" baseline="30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-7</a:t>
              </a:r>
              <a:r>
                <a:rPr lang="en-US" altLang="zh-CN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圆角矩形标注 23"/>
            <p:cNvSpPr/>
            <p:nvPr/>
          </p:nvSpPr>
          <p:spPr>
            <a:xfrm>
              <a:off x="3318320" y="5597373"/>
              <a:ext cx="833476" cy="206734"/>
            </a:xfrm>
            <a:prstGeom prst="wedgeRoundRectCallout">
              <a:avLst>
                <a:gd name="adj1" fmla="val -109435"/>
                <a:gd name="adj2" fmla="val 32042"/>
                <a:gd name="adj3" fmla="val 16667"/>
              </a:avLst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en-US" altLang="zh-CN" sz="1600" baseline="30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-6</a:t>
              </a:r>
              <a:r>
                <a:rPr lang="en-US" altLang="zh-CN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圆角矩形标注 24"/>
              <p:cNvSpPr/>
              <p:nvPr/>
            </p:nvSpPr>
            <p:spPr>
              <a:xfrm>
                <a:off x="0" y="4873712"/>
                <a:ext cx="814258" cy="661622"/>
              </a:xfrm>
              <a:prstGeom prst="wedgeRoundRectCallout">
                <a:avLst>
                  <a:gd name="adj1" fmla="val 113637"/>
                  <a:gd name="adj2" fmla="val -1569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zh-CN" altLang="el-GR" sz="2000" dirty="0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/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p </a:t>
                </a:r>
              </a:p>
              <a:p>
                <a:r>
                  <a:rPr lang="en-US" altLang="zh-CN" sz="1600" dirty="0" smtClean="0">
                    <a:solidFill>
                      <a:schemeClr val="tx1"/>
                    </a:solidFill>
                  </a:rPr>
                  <a:t> 10</a:t>
                </a:r>
                <a:r>
                  <a:rPr lang="en-US" altLang="zh-CN" sz="1600" baseline="30000" dirty="0" smtClean="0">
                    <a:solidFill>
                      <a:schemeClr val="tx1"/>
                    </a:solidFill>
                  </a:rPr>
                  <a:t>-6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5" name="圆角矩形标注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73712"/>
                <a:ext cx="814258" cy="661622"/>
              </a:xfrm>
              <a:prstGeom prst="wedgeRoundRectCallout">
                <a:avLst>
                  <a:gd name="adj1" fmla="val 113637"/>
                  <a:gd name="adj2" fmla="val -15694"/>
                  <a:gd name="adj3" fmla="val 16667"/>
                </a:avLst>
              </a:prstGeom>
              <a:blipFill rotWithShape="1">
                <a:blip r:embed="rId4"/>
                <a:stretch>
                  <a:fillRect t="-893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-3138777" y="4101793"/>
            <a:ext cx="329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γ/p</a:t>
            </a:r>
            <a:endParaRPr lang="zh-CN" altLang="en-US" dirty="0"/>
          </a:p>
        </p:txBody>
      </p:sp>
      <p:grpSp>
        <p:nvGrpSpPr>
          <p:cNvPr id="48" name="组合 47"/>
          <p:cNvGrpSpPr/>
          <p:nvPr/>
        </p:nvGrpSpPr>
        <p:grpSpPr>
          <a:xfrm>
            <a:off x="402432" y="1281808"/>
            <a:ext cx="4252341" cy="2701172"/>
            <a:chOff x="402432" y="1144212"/>
            <a:chExt cx="4252341" cy="2701172"/>
          </a:xfrm>
        </p:grpSpPr>
        <p:pic>
          <p:nvPicPr>
            <p:cNvPr id="7" name="内容占位符 4" descr="energy-resolution-_survey_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432" y="1144212"/>
              <a:ext cx="4252341" cy="2701172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348013" y="2321507"/>
              <a:ext cx="825284" cy="1091731"/>
              <a:chOff x="7677848" y="4437112"/>
              <a:chExt cx="1260000" cy="1656144"/>
            </a:xfrm>
          </p:grpSpPr>
          <p:sp>
            <p:nvSpPr>
              <p:cNvPr id="9" name="矩形标注 8"/>
              <p:cNvSpPr/>
              <p:nvPr/>
            </p:nvSpPr>
            <p:spPr>
              <a:xfrm>
                <a:off x="7677848" y="4869160"/>
                <a:ext cx="1260000" cy="360000"/>
              </a:xfrm>
              <a:prstGeom prst="wedgeRectCallout">
                <a:avLst>
                  <a:gd name="adj1" fmla="val -106290"/>
                  <a:gd name="adj2" fmla="val 159802"/>
                </a:avLst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2.0%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圆角矩形标注 9"/>
              <p:cNvSpPr/>
              <p:nvPr/>
            </p:nvSpPr>
            <p:spPr>
              <a:xfrm>
                <a:off x="7677848" y="4437112"/>
                <a:ext cx="1260000" cy="360000"/>
              </a:xfrm>
              <a:prstGeom prst="wedgeRoundRectCallout">
                <a:avLst>
                  <a:gd name="adj1" fmla="val -113983"/>
                  <a:gd name="adj2" fmla="val 166953"/>
                  <a:gd name="adj3" fmla="val 16667"/>
                </a:avLst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5.0%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矩形标注 10"/>
              <p:cNvSpPr/>
              <p:nvPr/>
            </p:nvSpPr>
            <p:spPr>
              <a:xfrm>
                <a:off x="7677848" y="5733256"/>
                <a:ext cx="1260000" cy="360000"/>
              </a:xfrm>
              <a:prstGeom prst="wedgeRectCallout">
                <a:avLst>
                  <a:gd name="adj1" fmla="val -103716"/>
                  <a:gd name="adj2" fmla="val -6601"/>
                </a:avLst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1.0%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圆角矩形标注 11"/>
              <p:cNvSpPr/>
              <p:nvPr/>
            </p:nvSpPr>
            <p:spPr>
              <a:xfrm>
                <a:off x="7677848" y="5301209"/>
                <a:ext cx="1260000" cy="360000"/>
              </a:xfrm>
              <a:prstGeom prst="wedgeRoundRectCallout">
                <a:avLst>
                  <a:gd name="adj1" fmla="val -97216"/>
                  <a:gd name="adj2" fmla="val 83866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1.5%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807676" y="147576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800" dirty="0" smtClean="0">
                  <a:solidFill>
                    <a:srgbClr val="FF0000"/>
                  </a:solidFill>
                </a:rPr>
                <a:t>σ</a:t>
              </a:r>
              <a:r>
                <a:rPr lang="en-US" altLang="zh-CN" sz="2800" baseline="-25000" dirty="0" smtClean="0">
                  <a:solidFill>
                    <a:srgbClr val="FF0000"/>
                  </a:solidFill>
                </a:rPr>
                <a:t>E</a:t>
              </a:r>
              <a:endParaRPr lang="zh-CN" altLang="en-US" sz="2800" baseline="-250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649912" y="4221088"/>
                <a:ext cx="840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l-GR" sz="2400" dirty="0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/ p 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12" y="4221088"/>
                <a:ext cx="84029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90" t="-9211" r="-1021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4182628" y="1281808"/>
            <a:ext cx="4757296" cy="2766144"/>
            <a:chOff x="4223292" y="3718084"/>
            <a:chExt cx="4757296" cy="2766144"/>
          </a:xfrm>
        </p:grpSpPr>
        <p:pic>
          <p:nvPicPr>
            <p:cNvPr id="27" name="内容占位符 4" descr="electron-rejection-_survey_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5964" y="3718084"/>
              <a:ext cx="4354624" cy="2766144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7702471" y="4925183"/>
              <a:ext cx="824350" cy="1077458"/>
              <a:chOff x="7317808" y="4437112"/>
              <a:chExt cx="1260000" cy="1656144"/>
            </a:xfrm>
            <a:noFill/>
          </p:grpSpPr>
          <p:sp>
            <p:nvSpPr>
              <p:cNvPr id="29" name="矩形标注 28"/>
              <p:cNvSpPr/>
              <p:nvPr/>
            </p:nvSpPr>
            <p:spPr>
              <a:xfrm>
                <a:off x="7317808" y="4869160"/>
                <a:ext cx="1260000" cy="360001"/>
              </a:xfrm>
              <a:prstGeom prst="wedgeRectCallout">
                <a:avLst>
                  <a:gd name="adj1" fmla="val -109685"/>
                  <a:gd name="adj2" fmla="val 154773"/>
                </a:avLst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10</a:t>
                </a:r>
                <a:r>
                  <a:rPr lang="en-US" altLang="zh-CN" sz="1600" baseline="300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-2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矩形标注 29"/>
              <p:cNvSpPr/>
              <p:nvPr/>
            </p:nvSpPr>
            <p:spPr>
              <a:xfrm>
                <a:off x="7317808" y="4437112"/>
                <a:ext cx="1260000" cy="360001"/>
              </a:xfrm>
              <a:prstGeom prst="wedgeRectCallout">
                <a:avLst>
                  <a:gd name="adj1" fmla="val -109896"/>
                  <a:gd name="adj2" fmla="val 143497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10</a:t>
                </a:r>
                <a:r>
                  <a:rPr lang="en-US" altLang="zh-CN" sz="1600" baseline="300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-1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矩形标注 30"/>
              <p:cNvSpPr/>
              <p:nvPr/>
            </p:nvSpPr>
            <p:spPr>
              <a:xfrm>
                <a:off x="7317808" y="5733255"/>
                <a:ext cx="1260000" cy="360001"/>
              </a:xfrm>
              <a:prstGeom prst="wedgeRectCallout">
                <a:avLst>
                  <a:gd name="adj1" fmla="val -96665"/>
                  <a:gd name="adj2" fmla="val -8422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10</a:t>
                </a:r>
                <a:r>
                  <a:rPr lang="en-US" altLang="zh-CN" sz="1600" baseline="300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-4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圆角矩形标注 31"/>
              <p:cNvSpPr/>
              <p:nvPr/>
            </p:nvSpPr>
            <p:spPr>
              <a:xfrm>
                <a:off x="7317808" y="5301209"/>
                <a:ext cx="1260000" cy="360001"/>
              </a:xfrm>
              <a:prstGeom prst="wedgeRoundRectCallout">
                <a:avLst>
                  <a:gd name="adj1" fmla="val -97871"/>
                  <a:gd name="adj2" fmla="val 89767"/>
                  <a:gd name="adj3" fmla="val 16667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10</a:t>
                </a:r>
                <a:r>
                  <a:rPr lang="en-US" altLang="zh-CN" sz="1600" baseline="300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-3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3" name="圆角矩形标注 32"/>
            <p:cNvSpPr/>
            <p:nvPr/>
          </p:nvSpPr>
          <p:spPr>
            <a:xfrm>
              <a:off x="4223292" y="4784616"/>
              <a:ext cx="805343" cy="749554"/>
            </a:xfrm>
            <a:prstGeom prst="wedgeRoundRectCallout">
              <a:avLst>
                <a:gd name="adj1" fmla="val 114512"/>
                <a:gd name="adj2" fmla="val -1752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 </a:t>
              </a:r>
              <a:r>
                <a:rPr lang="el-GR" altLang="zh-CN" sz="1600" dirty="0">
                  <a:solidFill>
                    <a:schemeClr val="tx1"/>
                  </a:solidFill>
                </a:rPr>
                <a:t>ϒ 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/ e</a:t>
              </a:r>
              <a:endParaRPr lang="en-US" altLang="zh-CN" sz="1600" dirty="0">
                <a:solidFill>
                  <a:schemeClr val="tx1"/>
                </a:solidFill>
              </a:endParaRPr>
            </a:p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 10</a:t>
              </a:r>
              <a:r>
                <a:rPr lang="en-US" altLang="zh-CN" sz="1600" baseline="30000" dirty="0" smtClean="0">
                  <a:solidFill>
                    <a:schemeClr val="tx1"/>
                  </a:solidFill>
                </a:rPr>
                <a:t>-3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/>
                <p:cNvSpPr/>
                <p:nvPr/>
              </p:nvSpPr>
              <p:spPr>
                <a:xfrm>
                  <a:off x="6040308" y="4221088"/>
                  <a:ext cx="8579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l-GR" sz="2400" dirty="0">
                          <a:solidFill>
                            <a:srgbClr val="FF0000"/>
                          </a:solidFill>
                          <a:latin typeface="Cambria Math"/>
                        </a:rPr>
                        <m:t>𝛾</m:t>
                      </m:r>
                    </m:oMath>
                  </a14:m>
                  <a:r>
                    <a:rPr lang="en-US" altLang="zh-CN" sz="24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2400" dirty="0">
                      <a:solidFill>
                        <a:srgbClr val="FF0000"/>
                      </a:solidFill>
                    </a:rPr>
                    <a:t>/ 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</a:rPr>
                    <a:t>e </a:t>
                  </a:r>
                  <a:endParaRPr lang="en-US" altLang="zh-CN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矩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308" y="4221088"/>
                  <a:ext cx="85792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18" t="-9211" r="-9929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/>
          <p:cNvGrpSpPr/>
          <p:nvPr/>
        </p:nvGrpSpPr>
        <p:grpSpPr>
          <a:xfrm>
            <a:off x="4456137" y="3802074"/>
            <a:ext cx="4499528" cy="2698715"/>
            <a:chOff x="4427984" y="1129164"/>
            <a:chExt cx="4499528" cy="2698715"/>
          </a:xfrm>
        </p:grpSpPr>
        <p:pic>
          <p:nvPicPr>
            <p:cNvPr id="41" name="内容占位符 4" descr="receiving-angle-_survey_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9040" y="1129164"/>
              <a:ext cx="4248472" cy="2698715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7740352" y="2604831"/>
              <a:ext cx="680544" cy="734074"/>
              <a:chOff x="7317808" y="4869160"/>
              <a:chExt cx="1260000" cy="1224096"/>
            </a:xfrm>
            <a:noFill/>
          </p:grpSpPr>
          <p:sp>
            <p:nvSpPr>
              <p:cNvPr id="45" name="矩形标注 44"/>
              <p:cNvSpPr/>
              <p:nvPr/>
            </p:nvSpPr>
            <p:spPr>
              <a:xfrm>
                <a:off x="7317808" y="4869160"/>
                <a:ext cx="1260000" cy="360000"/>
              </a:xfrm>
              <a:prstGeom prst="wedgeRectCallout">
                <a:avLst>
                  <a:gd name="adj1" fmla="val -129579"/>
                  <a:gd name="adj2" fmla="val 11199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40°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矩形标注 45"/>
              <p:cNvSpPr/>
              <p:nvPr/>
            </p:nvSpPr>
            <p:spPr>
              <a:xfrm>
                <a:off x="7317808" y="5733256"/>
                <a:ext cx="1260000" cy="360000"/>
              </a:xfrm>
              <a:prstGeom prst="wedgeRectCallout">
                <a:avLst>
                  <a:gd name="adj1" fmla="val -123262"/>
                  <a:gd name="adj2" fmla="val -172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90°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圆角矩形标注 46"/>
              <p:cNvSpPr/>
              <p:nvPr/>
            </p:nvSpPr>
            <p:spPr>
              <a:xfrm>
                <a:off x="7317808" y="5301207"/>
                <a:ext cx="1260000" cy="360000"/>
              </a:xfrm>
              <a:prstGeom prst="wedgeRoundRectCallout">
                <a:avLst>
                  <a:gd name="adj1" fmla="val -128859"/>
                  <a:gd name="adj2" fmla="val 63513"/>
                  <a:gd name="adj3" fmla="val 16667"/>
                </a:avLst>
              </a:prstGeom>
              <a:grpFill/>
              <a:ln>
                <a:solidFill>
                  <a:srgbClr val="FF006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60°</a:t>
                </a:r>
                <a:endPara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3" name="圆角矩形标注 42"/>
            <p:cNvSpPr/>
            <p:nvPr/>
          </p:nvSpPr>
          <p:spPr>
            <a:xfrm>
              <a:off x="4427984" y="2842619"/>
              <a:ext cx="894527" cy="604551"/>
            </a:xfrm>
            <a:prstGeom prst="wedgeRoundRectCallout">
              <a:avLst>
                <a:gd name="adj1" fmla="val 75300"/>
                <a:gd name="adj2" fmla="val -13704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FOV &gt; </a:t>
              </a:r>
              <a:r>
                <a:rPr lang="en-US" altLang="zh-CN" sz="1600" dirty="0">
                  <a:solidFill>
                    <a:schemeClr val="tx1"/>
                  </a:solidFill>
                </a:rPr>
                <a:t>6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0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°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189516" y="1475766"/>
              <a:ext cx="585160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aseline="-25000" dirty="0" smtClean="0">
                  <a:solidFill>
                    <a:srgbClr val="FF0000"/>
                  </a:solidFill>
                </a:rPr>
                <a:t>FOV</a:t>
              </a:r>
              <a:endParaRPr lang="zh-CN" altLang="en-US" sz="3200" baseline="-250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题 13"/>
              <p:cNvSpPr>
                <a:spLocks noGrp="1"/>
              </p:cNvSpPr>
              <p:nvPr>
                <p:ph type="title"/>
              </p:nvPr>
            </p:nvSpPr>
            <p:spPr>
              <a:xfrm>
                <a:off x="470499" y="188640"/>
                <a:ext cx="8229600" cy="684312"/>
              </a:xfrm>
            </p:spPr>
            <p:txBody>
              <a:bodyPr>
                <a:noAutofit/>
              </a:bodyPr>
              <a:lstStyle/>
              <a:p>
                <a:pPr lvl="2" algn="l" rtl="0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zh-CN" altLang="el-GR" sz="2800" kern="1200" dirty="0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𝛾</m:t>
                    </m:r>
                  </m:oMath>
                </a14:m>
                <a:r>
                  <a:rPr lang="en-US" altLang="zh-CN" sz="2800" kern="1200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altLang="zh-CN" sz="2800" kern="1200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Smoking </a:t>
                </a:r>
                <a:r>
                  <a:rPr lang="en-US" altLang="zh-CN" sz="2800" kern="1200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G</a:t>
                </a:r>
                <a:r>
                  <a:rPr lang="en-US" altLang="zh-CN" sz="2800" kern="1200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un </a:t>
                </a:r>
                <a:r>
                  <a:rPr lang="en-US" altLang="zh-CN" sz="2800" kern="1200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from DM A</a:t>
                </a:r>
                <a:r>
                  <a:rPr lang="en-US" altLang="zh-CN" sz="2800" kern="1200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nnihilation </a:t>
                </a:r>
                <a:r>
                  <a:rPr lang="en-US" altLang="zh-CN" sz="2800" kern="1200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R</a:t>
                </a:r>
                <a:r>
                  <a:rPr lang="en-US" altLang="zh-CN" sz="2800" kern="1200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equirement </a:t>
                </a:r>
                <a:endParaRPr lang="zh-CN" altLang="en-US" sz="2800" kern="1200" dirty="0">
                  <a:solidFill>
                    <a:srgbClr val="0070C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4" name="标题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0499" y="188640"/>
                <a:ext cx="8229600" cy="684312"/>
              </a:xfrm>
              <a:blipFill rotWithShape="1">
                <a:blip r:embed="rId10"/>
                <a:stretch>
                  <a:fillRect r="-1926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673899" y="1801473"/>
            <a:ext cx="5976663" cy="3299683"/>
            <a:chOff x="1907697" y="1477310"/>
            <a:chExt cx="4762262" cy="329968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内容占位符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89851007"/>
                    </p:ext>
                  </p:extLst>
                </p:nvPr>
              </p:nvGraphicFramePr>
              <p:xfrm>
                <a:off x="1907697" y="1965927"/>
                <a:ext cx="4762262" cy="2811066"/>
              </p:xfrm>
              <a:graphic>
                <a:graphicData uri="http://schemas.openxmlformats.org/drawingml/2006/table">
                  <a:tbl>
                    <a:tblPr firstRow="1" bandRow="1">
                      <a:tableStyleId>{10A1B5D5-9B99-4C35-A422-299274C87663}</a:tableStyleId>
                    </a:tblPr>
                    <a:tblGrid>
                      <a:gridCol w="2881605"/>
                      <a:gridCol w="3095058"/>
                    </a:tblGrid>
                    <a:tr h="468511"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exposure time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 year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area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1m</a:t>
                            </a:r>
                            <a:r>
                              <a:rPr lang="en-US" altLang="zh-CN" sz="2400" baseline="30000" dirty="0" smtClean="0"/>
                              <a:t>2</a:t>
                            </a:r>
                            <a:r>
                              <a:rPr lang="en-US" altLang="zh-CN" sz="2400" dirty="0" smtClean="0"/>
                              <a:t> 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pPr marL="0" marR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altLang="zh-CN" sz="2400" dirty="0" smtClean="0"/>
                              <a:t>energy resolution</a:t>
                            </a:r>
                            <a:endParaRPr lang="zh-CN" altLang="en-US" sz="2400" b="0" dirty="0" smtClean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altLang="zh-CN" sz="2400" dirty="0" smtClean="0"/>
                              <a:t>1.5%</a:t>
                            </a:r>
                            <a:endParaRPr lang="zh-CN" altLang="en-US" sz="2400" b="0" dirty="0" smtClean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FOV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90°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pPr marL="0" marR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 xmlns:m="http://schemas.openxmlformats.org/officeDocument/2006/math">
                                <m:r>
                                  <a:rPr lang="zh-CN" altLang="el-GR" sz="24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oMath>
                            </a14:m>
                            <a:r>
                              <a:rPr lang="en-US" altLang="zh-CN" sz="2400" dirty="0" smtClean="0">
                                <a:solidFill>
                                  <a:schemeClr val="tx1"/>
                                </a:solidFill>
                              </a:rPr>
                              <a:t> </a:t>
                            </a:r>
                            <a:r>
                              <a:rPr lang="en-US" altLang="zh-CN" sz="2400" dirty="0">
                                <a:solidFill>
                                  <a:schemeClr val="tx1"/>
                                </a:solidFill>
                              </a:rPr>
                              <a:t>/ </a:t>
                            </a:r>
                            <a:r>
                              <a:rPr lang="en-US" altLang="zh-CN" sz="2400" dirty="0" smtClean="0">
                                <a:solidFill>
                                  <a:schemeClr val="tx1"/>
                                </a:solidFill>
                              </a:rPr>
                              <a:t>e </a:t>
                            </a:r>
                            <a:endParaRPr lang="en-US" altLang="zh-CN" sz="2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10</a:t>
                            </a:r>
                            <a:r>
                              <a:rPr lang="en-US" altLang="zh-CN" sz="2400" baseline="30000" dirty="0" smtClean="0"/>
                              <a:t>-4</a:t>
                            </a:r>
                            <a:r>
                              <a:rPr lang="en-US" altLang="zh-CN" sz="2400" dirty="0" smtClean="0"/>
                              <a:t> 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pPr marL="0" marR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 xmlns:m="http://schemas.openxmlformats.org/officeDocument/2006/math">
                                <m:r>
                                  <a:rPr lang="zh-CN" altLang="el-GR" sz="24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en-US" altLang="zh-CN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a14:m>
                            <a:r>
                              <a:rPr lang="en-US" altLang="zh-CN" sz="2400" dirty="0" smtClean="0">
                                <a:solidFill>
                                  <a:schemeClr val="tx1"/>
                                </a:solidFill>
                              </a:rPr>
                              <a:t>/ p </a:t>
                            </a:r>
                            <a:endParaRPr lang="en-US" altLang="zh-CN" sz="2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10</a:t>
                            </a:r>
                            <a:r>
                              <a:rPr lang="en-US" altLang="zh-CN" sz="2400" baseline="30000" dirty="0" smtClean="0"/>
                              <a:t>-7</a:t>
                            </a:r>
                            <a:r>
                              <a:rPr lang="en-US" altLang="zh-CN" sz="2400" dirty="0" smtClean="0"/>
                              <a:t> 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38" name="内容占位符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89851007"/>
                    </p:ext>
                  </p:extLst>
                </p:nvPr>
              </p:nvGraphicFramePr>
              <p:xfrm>
                <a:off x="1907697" y="1965927"/>
                <a:ext cx="4762262" cy="2811066"/>
              </p:xfrm>
              <a:graphic>
                <a:graphicData uri="http://schemas.openxmlformats.org/drawingml/2006/table">
                  <a:tbl>
                    <a:tblPr firstRow="1" bandRow="1">
                      <a:tableStyleId>{10A1B5D5-9B99-4C35-A422-299274C87663}</a:tableStyleId>
                    </a:tblPr>
                    <a:tblGrid>
                      <a:gridCol w="2881605"/>
                      <a:gridCol w="3095058"/>
                    </a:tblGrid>
                    <a:tr h="468511"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exposure time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 year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area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1m</a:t>
                            </a:r>
                            <a:r>
                              <a:rPr lang="en-US" altLang="zh-CN" sz="2400" baseline="30000" dirty="0" smtClean="0"/>
                              <a:t>2</a:t>
                            </a:r>
                            <a:r>
                              <a:rPr lang="en-US" altLang="zh-CN" sz="2400" dirty="0" smtClean="0"/>
                              <a:t> 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pPr marL="0" marR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altLang="zh-CN" sz="2400" dirty="0" smtClean="0"/>
                              <a:t>energy resolution</a:t>
                            </a:r>
                            <a:endParaRPr lang="zh-CN" altLang="en-US" sz="2400" b="0" dirty="0" smtClean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altLang="zh-CN" sz="2400" dirty="0" smtClean="0"/>
                              <a:t>1.5%</a:t>
                            </a:r>
                            <a:endParaRPr lang="zh-CN" altLang="en-US" sz="2400" b="0" dirty="0" smtClean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FOV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90°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blipFill rotWithShape="1">
                            <a:blip r:embed="rId11"/>
                            <a:stretch>
                              <a:fillRect l="-212" t="-407792" r="-107839" b="-128571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10</a:t>
                            </a:r>
                            <a:r>
                              <a:rPr lang="en-US" altLang="zh-CN" sz="2400" baseline="30000" dirty="0" smtClean="0"/>
                              <a:t>-4</a:t>
                            </a:r>
                            <a:r>
                              <a:rPr lang="en-US" altLang="zh-CN" sz="2400" dirty="0" smtClean="0"/>
                              <a:t> 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  <a:tr h="468511">
                      <a:tc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blipFill rotWithShape="1">
                            <a:blip r:embed="rId11"/>
                            <a:stretch>
                              <a:fillRect l="-212" t="-507792" r="-107839" b="-28571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altLang="zh-CN" sz="2400" dirty="0" smtClean="0"/>
                              <a:t>10</a:t>
                            </a:r>
                            <a:r>
                              <a:rPr lang="en-US" altLang="zh-CN" sz="2400" baseline="30000" dirty="0" smtClean="0"/>
                              <a:t>-7</a:t>
                            </a:r>
                            <a:r>
                              <a:rPr lang="en-US" altLang="zh-CN" sz="2400" dirty="0" smtClean="0"/>
                              <a:t> </a:t>
                            </a:r>
                            <a:endParaRPr lang="zh-CN" altLang="en-US" sz="2400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</a:tr>
                  </a:tbl>
                </a:graphicData>
              </a:graphic>
            </p:graphicFrame>
          </mc:Fallback>
        </mc:AlternateContent>
        <p:sp>
          <p:nvSpPr>
            <p:cNvPr id="39" name="矩形 38"/>
            <p:cNvSpPr/>
            <p:nvPr/>
          </p:nvSpPr>
          <p:spPr>
            <a:xfrm>
              <a:off x="1912605" y="1477310"/>
              <a:ext cx="43562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Configuration of standard detector</a:t>
              </a:r>
              <a:r>
                <a:rPr lang="en-US" altLang="zh-CN" sz="2400" dirty="0" smtClean="0"/>
                <a:t>: 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79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3546" y="188640"/>
            <a:ext cx="8229600" cy="68431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CR </a:t>
            </a:r>
            <a:r>
              <a:rPr lang="en-US" altLang="zh-CN" sz="2800" dirty="0"/>
              <a:t>N</a:t>
            </a:r>
            <a:r>
              <a:rPr lang="en-US" altLang="zh-CN" sz="2800" dirty="0" smtClean="0"/>
              <a:t>uclei </a:t>
            </a:r>
            <a:r>
              <a:rPr lang="en-US" altLang="zh-CN" sz="2800" dirty="0"/>
              <a:t>R</a:t>
            </a:r>
            <a:r>
              <a:rPr lang="en-US" altLang="zh-CN" sz="2800" dirty="0" smtClean="0"/>
              <a:t>equirement</a:t>
            </a:r>
            <a:r>
              <a:rPr lang="en-US" altLang="zh-CN" sz="2800" dirty="0"/>
              <a:t>:  G</a:t>
            </a:r>
            <a:r>
              <a:rPr lang="en-US" altLang="zh-CN" sz="2800" dirty="0" smtClean="0"/>
              <a:t>eometry </a:t>
            </a:r>
            <a:r>
              <a:rPr lang="en-US" altLang="zh-CN" sz="2800" dirty="0"/>
              <a:t>F</a:t>
            </a:r>
            <a:r>
              <a:rPr lang="en-US" altLang="zh-CN" sz="2800" dirty="0" smtClean="0"/>
              <a:t>actor</a:t>
            </a:r>
            <a:endParaRPr lang="zh-CN" altLang="en-US" sz="28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77102" y="956110"/>
            <a:ext cx="3478224" cy="2810734"/>
            <a:chOff x="1115616" y="914435"/>
            <a:chExt cx="3478224" cy="281073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04889"/>
              <a:ext cx="3189300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1115616" y="914435"/>
              <a:ext cx="34782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2000" dirty="0"/>
                <a:t>h</a:t>
              </a:r>
              <a:r>
                <a:rPr lang="en-US" altLang="zh-CN" sz="2000" dirty="0" smtClean="0"/>
                <a:t>eavy-dominated model</a:t>
              </a:r>
              <a:endParaRPr lang="en-US" altLang="zh-CN" sz="2000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2771800" y="1340768"/>
              <a:ext cx="0" cy="209637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510446" y="3647372"/>
            <a:ext cx="3445680" cy="2861142"/>
            <a:chOff x="1048960" y="3349094"/>
            <a:chExt cx="3445680" cy="2861142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717031"/>
              <a:ext cx="3189300" cy="2493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1048960" y="3349094"/>
              <a:ext cx="34456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2000" dirty="0" smtClean="0"/>
                <a:t>proton-dominated model</a:t>
              </a:r>
              <a:endParaRPr lang="en-US" altLang="zh-CN" sz="2000" dirty="0"/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2843808" y="3861048"/>
              <a:ext cx="0" cy="209637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168552" y="921742"/>
            <a:ext cx="3312368" cy="2875708"/>
            <a:chOff x="4303775" y="921742"/>
            <a:chExt cx="3312368" cy="2875708"/>
          </a:xfrm>
        </p:grpSpPr>
        <p:grpSp>
          <p:nvGrpSpPr>
            <p:cNvPr id="35" name="组合 34"/>
            <p:cNvGrpSpPr/>
            <p:nvPr/>
          </p:nvGrpSpPr>
          <p:grpSpPr>
            <a:xfrm>
              <a:off x="4303775" y="1215957"/>
              <a:ext cx="3312368" cy="2581493"/>
              <a:chOff x="4635215" y="1225783"/>
              <a:chExt cx="3312368" cy="2581493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5215" y="1225783"/>
                <a:ext cx="3312368" cy="2581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8" name="直接连接符 37"/>
              <p:cNvCxnSpPr/>
              <p:nvPr/>
            </p:nvCxnSpPr>
            <p:spPr>
              <a:xfrm flipV="1">
                <a:off x="6406815" y="1331678"/>
                <a:ext cx="0" cy="22330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矩形 2"/>
            <p:cNvSpPr/>
            <p:nvPr/>
          </p:nvSpPr>
          <p:spPr>
            <a:xfrm>
              <a:off x="5067263" y="921742"/>
              <a:ext cx="15872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CN" sz="2000" dirty="0"/>
                <a:t>m</a:t>
              </a:r>
              <a:r>
                <a:rPr lang="en-US" altLang="zh-CN" sz="2000" dirty="0" smtClean="0"/>
                <a:t>odel B</a:t>
              </a:r>
              <a:endParaRPr lang="en-US" altLang="zh-CN" sz="2000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3975596" y="3797450"/>
            <a:ext cx="4291930" cy="289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the integrated flux curve in 2 years </a:t>
            </a:r>
          </a:p>
          <a:p>
            <a:r>
              <a:rPr lang="en-US" altLang="zh-CN" sz="1600" i="1" dirty="0" smtClean="0"/>
              <a:t>P </a:t>
            </a:r>
            <a:r>
              <a:rPr lang="en-US" altLang="zh-CN" sz="1600" i="1" dirty="0"/>
              <a:t>(Atomic mass: ~ 1)</a:t>
            </a:r>
            <a:endParaRPr lang="zh-CN" altLang="zh-CN" sz="1600" i="1" dirty="0"/>
          </a:p>
          <a:p>
            <a:r>
              <a:rPr lang="en-US" altLang="zh-CN" sz="1600" i="1" dirty="0"/>
              <a:t>He(A: ~ 4)</a:t>
            </a:r>
            <a:endParaRPr lang="zh-CN" altLang="zh-CN" sz="1600" i="1" dirty="0"/>
          </a:p>
          <a:p>
            <a:r>
              <a:rPr lang="en-US" altLang="zh-CN" sz="1600" i="1" dirty="0"/>
              <a:t>L  (A: ~ 8) 3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Z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5</a:t>
            </a:r>
            <a:endParaRPr lang="zh-CN" altLang="zh-CN" sz="1600" i="1" dirty="0"/>
          </a:p>
          <a:p>
            <a:r>
              <a:rPr lang="en-US" altLang="zh-CN" sz="1600" i="1" dirty="0"/>
              <a:t>M (A: ~ 14) 6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Z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9</a:t>
            </a:r>
            <a:endParaRPr lang="zh-CN" altLang="zh-CN" sz="1600" i="1" dirty="0"/>
          </a:p>
          <a:p>
            <a:r>
              <a:rPr lang="en-US" altLang="zh-CN" sz="1600" i="1" dirty="0"/>
              <a:t>H ( A:  ~ 25) 10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Z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19</a:t>
            </a:r>
            <a:endParaRPr lang="zh-CN" altLang="zh-CN" sz="1600" i="1" dirty="0"/>
          </a:p>
          <a:p>
            <a:r>
              <a:rPr lang="en-US" altLang="zh-CN" sz="1600" i="1" dirty="0"/>
              <a:t>VH (A: ~ 35) 20</a:t>
            </a:r>
            <a:r>
              <a:rPr lang="zh-CN" altLang="zh-CN" sz="1600" i="1" dirty="0"/>
              <a:t>≤</a:t>
            </a:r>
            <a:r>
              <a:rPr lang="en-US" altLang="zh-CN" sz="1600" i="1" dirty="0"/>
              <a:t>Z</a:t>
            </a:r>
            <a:endParaRPr lang="zh-CN" altLang="zh-CN" sz="1600" i="1" dirty="0"/>
          </a:p>
          <a:p>
            <a:r>
              <a:rPr lang="en-US" altLang="zh-CN" sz="1600" i="1" dirty="0"/>
              <a:t>Fe (A: ~ 56</a:t>
            </a:r>
            <a:r>
              <a:rPr lang="en-US" altLang="zh-CN" sz="1600" i="1" dirty="0" smtClean="0"/>
              <a:t>)</a:t>
            </a:r>
          </a:p>
          <a:p>
            <a:r>
              <a:rPr lang="en-US" altLang="zh-CN" dirty="0" smtClean="0"/>
              <a:t>parallel </a:t>
            </a:r>
            <a:r>
              <a:rPr lang="en-US" altLang="zh-CN" dirty="0"/>
              <a:t>line means observe 10 events with different geometry factor</a:t>
            </a:r>
          </a:p>
          <a:p>
            <a:endParaRPr lang="en-US" altLang="zh-CN" sz="1600" dirty="0" smtClean="0"/>
          </a:p>
        </p:txBody>
      </p:sp>
      <p:grpSp>
        <p:nvGrpSpPr>
          <p:cNvPr id="6" name="组合 5"/>
          <p:cNvGrpSpPr/>
          <p:nvPr/>
        </p:nvGrpSpPr>
        <p:grpSpPr>
          <a:xfrm>
            <a:off x="3848423" y="3964204"/>
            <a:ext cx="5188073" cy="2722544"/>
            <a:chOff x="3848423" y="3964204"/>
            <a:chExt cx="5188073" cy="2722544"/>
          </a:xfrm>
        </p:grpSpPr>
        <p:grpSp>
          <p:nvGrpSpPr>
            <p:cNvPr id="44" name="组合 43"/>
            <p:cNvGrpSpPr/>
            <p:nvPr/>
          </p:nvGrpSpPr>
          <p:grpSpPr>
            <a:xfrm>
              <a:off x="3848423" y="3964204"/>
              <a:ext cx="5188073" cy="2722544"/>
              <a:chOff x="4085898" y="4134420"/>
              <a:chExt cx="4709044" cy="2348192"/>
            </a:xfrm>
          </p:grpSpPr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916" y="4797152"/>
                <a:ext cx="4271008" cy="1685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4085898" y="4134420"/>
                <a:ext cx="4709044" cy="79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</a:t>
                </a:r>
                <a:r>
                  <a:rPr lang="en-US" altLang="zh-CN" dirty="0" smtClean="0"/>
                  <a:t>uppose GF=1</a:t>
                </a:r>
                <a:r>
                  <a:rPr lang="en-US" altLang="zh-CN" kern="100" dirty="0" smtClean="0"/>
                  <a:t>m</a:t>
                </a:r>
                <a:r>
                  <a:rPr lang="en-US" altLang="zh-CN" kern="100" baseline="30000" dirty="0" smtClean="0"/>
                  <a:t>2</a:t>
                </a:r>
                <a:r>
                  <a:rPr lang="en-US" altLang="zh-CN" kern="100" dirty="0" smtClean="0"/>
                  <a:t>sr, and detection efficiency=100%</a:t>
                </a:r>
                <a:r>
                  <a:rPr lang="zh-CN" altLang="en-US" kern="100" dirty="0" smtClean="0"/>
                  <a:t>，</a:t>
                </a:r>
                <a:r>
                  <a:rPr lang="en-US" altLang="zh-CN" kern="100" dirty="0" smtClean="0"/>
                  <a:t>the table shows the number of observed events </a:t>
                </a:r>
                <a:r>
                  <a:rPr lang="en-US" altLang="zh-CN" kern="100" dirty="0" smtClean="0">
                    <a:solidFill>
                      <a:srgbClr val="FF0000"/>
                    </a:solidFill>
                  </a:rPr>
                  <a:t>beyond </a:t>
                </a:r>
                <a:r>
                  <a:rPr lang="en-US" altLang="zh-CN" kern="100" dirty="0" err="1" smtClean="0">
                    <a:solidFill>
                      <a:srgbClr val="FF0000"/>
                    </a:solidFill>
                  </a:rPr>
                  <a:t>PeV</a:t>
                </a:r>
                <a:r>
                  <a:rPr lang="en-US" altLang="zh-CN" kern="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kern="100" dirty="0" smtClean="0"/>
                  <a:t>in 2 years</a:t>
                </a:r>
                <a:endParaRPr lang="zh-CN" alt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427984" y="5375842"/>
              <a:ext cx="648072" cy="316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</a:rPr>
                <a:t>HD</a:t>
              </a:r>
              <a:endParaRPr lang="zh-CN" altLang="en-US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95536" y="116632"/>
            <a:ext cx="8928992" cy="68431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CR </a:t>
            </a:r>
            <a:r>
              <a:rPr lang="en-US" altLang="zh-CN" sz="2800" dirty="0"/>
              <a:t>N</a:t>
            </a:r>
            <a:r>
              <a:rPr lang="en-US" altLang="zh-CN" sz="2800" dirty="0" smtClean="0"/>
              <a:t>uclei </a:t>
            </a:r>
            <a:r>
              <a:rPr lang="en-US" altLang="zh-CN" sz="2800" dirty="0"/>
              <a:t>R</a:t>
            </a:r>
            <a:r>
              <a:rPr lang="en-US" altLang="zh-CN" sz="2800" dirty="0" smtClean="0"/>
              <a:t>equirement</a:t>
            </a:r>
            <a:r>
              <a:rPr lang="en-US" altLang="zh-CN" sz="2800" dirty="0"/>
              <a:t>: D</a:t>
            </a:r>
            <a:r>
              <a:rPr lang="en-US" altLang="zh-CN" sz="2800" dirty="0" smtClean="0"/>
              <a:t>etector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hickness</a:t>
            </a:r>
            <a:endParaRPr lang="zh-CN" altLang="en-US" sz="2800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6740" y="2234912"/>
            <a:ext cx="3037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</a:t>
            </a:r>
            <a:r>
              <a:rPr lang="en-US" altLang="zh-CN" sz="2400" dirty="0" smtClean="0"/>
              <a:t>efine 50</a:t>
            </a:r>
            <a:r>
              <a:rPr lang="en-US" altLang="zh-CN" sz="2400" dirty="0"/>
              <a:t>% events of the distribution as the </a:t>
            </a:r>
            <a:r>
              <a:rPr lang="en-US" altLang="zh-CN" sz="2400" dirty="0" smtClean="0"/>
              <a:t>minimum </a:t>
            </a:r>
            <a:r>
              <a:rPr lang="en-US" altLang="zh-CN" sz="2400" dirty="0" smtClean="0"/>
              <a:t>length </a:t>
            </a:r>
            <a:r>
              <a:rPr lang="en-US" altLang="zh-CN" sz="2400" dirty="0"/>
              <a:t>we need in a certain energy range</a:t>
            </a:r>
            <a:endParaRPr lang="zh-CN" altLang="en-US" sz="2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79512" y="1223263"/>
            <a:ext cx="5760640" cy="4895219"/>
            <a:chOff x="179512" y="1223263"/>
            <a:chExt cx="5760640" cy="4895219"/>
          </a:xfrm>
        </p:grpSpPr>
        <p:sp>
          <p:nvSpPr>
            <p:cNvPr id="2" name="矩形 1"/>
            <p:cNvSpPr/>
            <p:nvPr/>
          </p:nvSpPr>
          <p:spPr>
            <a:xfrm>
              <a:off x="323528" y="5410596"/>
              <a:ext cx="56166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/>
                <a:t>shower maximum distribution of different nuclei(proton, helium, carbon and </a:t>
              </a:r>
              <a:r>
                <a:rPr lang="en-US" altLang="zh-CN" sz="2000" dirty="0" smtClean="0"/>
                <a:t>iron</a:t>
              </a:r>
              <a:r>
                <a:rPr lang="en-US" altLang="zh-CN" sz="2000" dirty="0"/>
                <a:t>)@30TeV</a:t>
              </a:r>
            </a:p>
          </p:txBody>
        </p:sp>
        <p:pic>
          <p:nvPicPr>
            <p:cNvPr id="10" name="内容占位符 5" descr="屏幕剪辑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223263"/>
              <a:ext cx="5523246" cy="4050676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1403648" y="1439287"/>
              <a:ext cx="0" cy="15751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851920" y="3527518"/>
              <a:ext cx="0" cy="15751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115616" y="3527519"/>
              <a:ext cx="0" cy="15751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067944" y="1439287"/>
              <a:ext cx="0" cy="15751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内容占位符 8" descr="屏幕剪辑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3" y="1190098"/>
            <a:ext cx="5949515" cy="49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lectron </a:t>
            </a:r>
            <a:r>
              <a:rPr lang="en-US" altLang="zh-CN" dirty="0"/>
              <a:t>R</a:t>
            </a:r>
            <a:r>
              <a:rPr lang="en-US" altLang="zh-CN" dirty="0" smtClean="0"/>
              <a:t>equirement</a:t>
            </a:r>
            <a:endParaRPr lang="zh-CN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" y="1556792"/>
            <a:ext cx="4540541" cy="32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556792"/>
            <a:ext cx="4500233" cy="323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2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908720"/>
                <a:ext cx="8820472" cy="5616624"/>
              </a:xfrm>
            </p:spPr>
            <p:txBody>
              <a:bodyPr/>
              <a:lstStyle/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altLang="zh-CN" sz="2600" dirty="0" smtClean="0">
                    <a:solidFill>
                      <a:schemeClr val="tx1"/>
                    </a:solidFill>
                  </a:rPr>
                  <a:t>Large geometry factor (some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m</a:t>
                </a:r>
                <a:r>
                  <a:rPr lang="en-US" altLang="zh-CN" sz="2400" kern="1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sr</a:t>
                </a:r>
                <a:r>
                  <a:rPr lang="en-US" altLang="zh-CN" sz="26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altLang="zh-CN" dirty="0" smtClean="0"/>
                  <a:t>Good nucleon energy measurement (2 </a:t>
                </a:r>
                <a:r>
                  <a:rPr lang="en-US" altLang="zh-CN" dirty="0" err="1" smtClean="0"/>
                  <a:t>nucl.inter.length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Good electron and gamma energy resolution(~1%)</a:t>
                </a:r>
              </a:p>
              <a:p>
                <a:r>
                  <a:rPr lang="en-US" altLang="zh-CN" dirty="0"/>
                  <a:t>G</a:t>
                </a:r>
                <a:r>
                  <a:rPr lang="en-US" altLang="zh-CN" dirty="0" smtClean="0"/>
                  <a:t>ood e/p separation power (&lt;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dirty="0" smtClean="0"/>
                  <a:t>)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908720"/>
                <a:ext cx="8820472" cy="5616624"/>
              </a:xfrm>
              <a:blipFill rotWithShape="1">
                <a:blip r:embed="rId2"/>
                <a:stretch>
                  <a:fillRect l="-553" t="-1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ission </a:t>
            </a:r>
            <a:r>
              <a:rPr lang="en-US" altLang="zh-CN" dirty="0"/>
              <a:t>R</a:t>
            </a:r>
            <a:r>
              <a:rPr lang="en-US" altLang="zh-CN" dirty="0" smtClean="0"/>
              <a:t>equirement: Summary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46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RD_CSS_eng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425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aseline </a:t>
            </a:r>
            <a:r>
              <a:rPr lang="en-US" altLang="zh-CN" dirty="0"/>
              <a:t>D</a:t>
            </a:r>
            <a:r>
              <a:rPr lang="en-US" altLang="zh-CN" dirty="0" smtClean="0"/>
              <a:t>esign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0468" y="6355357"/>
            <a:ext cx="443899" cy="365125"/>
          </a:xfrm>
        </p:spPr>
        <p:txBody>
          <a:bodyPr/>
          <a:lstStyle/>
          <a:p>
            <a:fld id="{0D04C81D-A9D5-4660-801D-9F00E30D517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69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g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自定义 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solidFill>
          <a:srgbClr val="0070C0"/>
        </a:solidFill>
        <a:ln>
          <a:solidFill>
            <a:srgbClr val="0070C0"/>
          </a:solidFill>
        </a:ln>
      </a:spPr>
      <a:bodyPr wrap="none" lIns="0" tIns="0" rIns="0" bIns="0" anchor="ctr" anchorCtr="1">
        <a:no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10466</TotalTime>
  <Words>1637</Words>
  <Application>Microsoft Office PowerPoint</Application>
  <PresentationFormat>全屏显示(4:3)</PresentationFormat>
  <Paragraphs>424</Paragraphs>
  <Slides>35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ming</vt:lpstr>
      <vt:lpstr>公式</vt:lpstr>
      <vt:lpstr>Progress of HERD Simulation</vt:lpstr>
      <vt:lpstr>The HERD Mission</vt:lpstr>
      <vt:lpstr>Mission Requirement</vt:lpstr>
      <vt:lpstr>γ Smoking Gun from DM Annihilation Requirement </vt:lpstr>
      <vt:lpstr>CR Nuclei Requirement:  Geometry Factor</vt:lpstr>
      <vt:lpstr>CR Nuclei Requirement: Detector Thickness</vt:lpstr>
      <vt:lpstr>Electron Requirement</vt:lpstr>
      <vt:lpstr>Mission Requirement: Summary</vt:lpstr>
      <vt:lpstr>Baseline Design</vt:lpstr>
      <vt:lpstr>Simulation Setup: Only CALO</vt:lpstr>
      <vt:lpstr>Electron Hit Map</vt:lpstr>
      <vt:lpstr>Proton Hit Map</vt:lpstr>
      <vt:lpstr>Electron (γ) Energy Detection</vt:lpstr>
      <vt:lpstr>Proton Interactions in CALO</vt:lpstr>
      <vt:lpstr>Proton Energy Reconstruction(100TeV)</vt:lpstr>
      <vt:lpstr>Effective Geometry Factor</vt:lpstr>
      <vt:lpstr>Effective Geometry Factor</vt:lpstr>
      <vt:lpstr>The CALO Structure</vt:lpstr>
      <vt:lpstr>Goodness of Unfolding  Test</vt:lpstr>
      <vt:lpstr>Flux of Each Components</vt:lpstr>
      <vt:lpstr>PID: MVA Method</vt:lpstr>
      <vt:lpstr>e/p Separation (TMVA)</vt:lpstr>
      <vt:lpstr>Expected Performance of HERD CALO</vt:lpstr>
      <vt:lpstr>Expected HERD Proton and He Spectrum </vt:lpstr>
      <vt:lpstr>Expected HERD of Abundant Heavy Nuclei</vt:lpstr>
      <vt:lpstr>About DM: The γ Ray Line Spectrum</vt:lpstr>
      <vt:lpstr>Dynamic Range and Readout Sensor Requirement</vt:lpstr>
      <vt:lpstr>Summary</vt:lpstr>
      <vt:lpstr>Backup</vt:lpstr>
      <vt:lpstr>The LYSO Crystal</vt:lpstr>
      <vt:lpstr>Earth Atmosphere Cover Effect </vt:lpstr>
      <vt:lpstr>Effective GF under Different Condition</vt:lpstr>
      <vt:lpstr>Proton Energy Resol vs Detector Thickness</vt:lpstr>
      <vt:lpstr>Unfolding Workflow</vt:lpstr>
      <vt:lpstr>proton, 53TeV, 1cm cell, 100cm3, hit map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mingxu</dc:creator>
  <cp:lastModifiedBy>cmsroc</cp:lastModifiedBy>
  <cp:revision>185</cp:revision>
  <dcterms:created xsi:type="dcterms:W3CDTF">2013-11-17T06:37:02Z</dcterms:created>
  <dcterms:modified xsi:type="dcterms:W3CDTF">2013-12-01T14:03:24Z</dcterms:modified>
</cp:coreProperties>
</file>