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2" r:id="rId2"/>
    <p:sldId id="680" r:id="rId3"/>
    <p:sldId id="589" r:id="rId4"/>
    <p:sldId id="559" r:id="rId5"/>
    <p:sldId id="560" r:id="rId6"/>
    <p:sldId id="701" r:id="rId7"/>
    <p:sldId id="682" r:id="rId8"/>
    <p:sldId id="650" r:id="rId9"/>
    <p:sldId id="683" r:id="rId10"/>
    <p:sldId id="652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704" r:id="rId20"/>
    <p:sldId id="702" r:id="rId21"/>
    <p:sldId id="703" r:id="rId22"/>
    <p:sldId id="695" r:id="rId23"/>
    <p:sldId id="70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00FF"/>
    <a:srgbClr val="FF3300"/>
    <a:srgbClr val="CCFFFF"/>
    <a:srgbClr val="0066FF"/>
    <a:srgbClr val="33CCFF"/>
    <a:srgbClr val="CCEC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8" autoAdjust="0"/>
    <p:restoredTop sz="82482" autoAdjust="0"/>
  </p:normalViewPr>
  <p:slideViewPr>
    <p:cSldViewPr>
      <p:cViewPr>
        <p:scale>
          <a:sx n="68" d="100"/>
          <a:sy n="68" d="100"/>
        </p:scale>
        <p:origin x="-30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5B6A97-C8FA-4584-A9FF-EFD7820DCB26}" type="datetimeFigureOut">
              <a:rPr lang="zh-CN" altLang="en-US"/>
              <a:pPr>
                <a:defRPr/>
              </a:pPr>
              <a:t>13/12/02</a:t>
            </a:fld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BDC790-74FC-42B7-9A24-FBB8CD08C5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fld id="{3848BCE5-CB77-49C2-82D9-32CCC3E12D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ea typeface="宋体" pitchFamily="2" charset="-122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B09920-18EA-4EA5-A3DB-3D20041005D3}" type="slidenum">
              <a:rPr kumimoji="0" lang="zh-CN" altLang="en-US" sz="1200">
                <a:solidFill>
                  <a:schemeClr val="tx1"/>
                </a:solidFill>
              </a:rPr>
              <a:pPr algn="r"/>
              <a:t>5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7CF7B-4A90-412E-A893-E23A1FFBC8E6}" type="slidenum">
              <a:rPr lang="zh-CN" altLang="en-US" smtClean="0">
                <a:ea typeface="宋体" pitchFamily="2" charset="-122"/>
              </a:rPr>
              <a:pPr/>
              <a:t>16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231E1-0E57-46F8-8D71-8F2EB5219232}" type="slidenum">
              <a:rPr lang="zh-CN" altLang="en-US" smtClean="0">
                <a:ea typeface="宋体" pitchFamily="2" charset="-122"/>
              </a:rPr>
              <a:pPr/>
              <a:t>17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DAD76-B61D-4F34-93E0-6ABBD3DCE998}" type="slidenum">
              <a:rPr lang="zh-CN" altLang="en-US" smtClean="0">
                <a:ea typeface="宋体" pitchFamily="2" charset="-122"/>
              </a:rPr>
              <a:pPr/>
              <a:t>18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新添加了</a:t>
            </a:r>
            <a:r>
              <a:rPr lang="en-US" altLang="zh-CN" dirty="0" smtClean="0"/>
              <a:t>AMS02</a:t>
            </a:r>
            <a:r>
              <a:rPr lang="zh-CN" altLang="en-US" dirty="0" smtClean="0"/>
              <a:t>的质子和氦核测量数据，</a:t>
            </a:r>
            <a:r>
              <a:rPr lang="en-US" altLang="zh-CN" dirty="0" smtClean="0"/>
              <a:t>AMS02</a:t>
            </a:r>
            <a:r>
              <a:rPr lang="zh-CN" altLang="en-US" dirty="0" smtClean="0"/>
              <a:t>公布的能谱最后一个点都在</a:t>
            </a:r>
            <a:r>
              <a:rPr lang="en-US" altLang="zh-CN" dirty="0" smtClean="0"/>
              <a:t>1TeV</a:t>
            </a:r>
            <a:r>
              <a:rPr lang="zh-CN" altLang="en-US" dirty="0" smtClean="0"/>
              <a:t>附近</a:t>
            </a:r>
            <a:endParaRPr lang="en-US" altLang="zh-CN" dirty="0" smtClean="0"/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AMS</a:t>
            </a:r>
            <a:r>
              <a:rPr lang="zh-CN" altLang="en-US" dirty="0" smtClean="0"/>
              <a:t>的结果，选取了从几十</a:t>
            </a:r>
            <a:r>
              <a:rPr lang="en-US" altLang="zh-CN" dirty="0" err="1" smtClean="0"/>
              <a:t>GeV</a:t>
            </a:r>
            <a:r>
              <a:rPr lang="zh-CN" altLang="en-US" dirty="0" smtClean="0"/>
              <a:t>开始到其公布的上限，每个谱选了均匀挑选了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个数据点，放在图中一并比较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06D0-ACA3-44B0-B2B3-47EF92B2300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94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4B263CA-0591-488C-BB81-7F65B4F27059}" type="slidenum">
              <a:rPr kumimoji="0" lang="zh-CN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</a:t>
            </a:fld>
            <a:endParaRPr kumimoji="0" lang="en-US" altLang="zh-CN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E6EA2-D7A8-4945-947E-A6F45637EC63}" type="slidenum">
              <a:rPr lang="en-US" altLang="zh-CN" smtClean="0">
                <a:ea typeface="宋体" pitchFamily="2" charset="-122"/>
              </a:rPr>
              <a:pPr/>
              <a:t>7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ea typeface="宋体" pitchFamily="2" charset="-122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827A8-CE25-4111-B830-123FFFA6AF0C}" type="slidenum">
              <a:rPr lang="zh-CN" altLang="en-US" smtClean="0">
                <a:ea typeface="宋体" pitchFamily="2" charset="-122"/>
              </a:rPr>
              <a:pPr/>
              <a:t>9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4F8E2-9A24-4790-A490-4AEFC01A5AF3}" type="slidenum">
              <a:rPr lang="zh-CN" altLang="en-US" smtClean="0">
                <a:ea typeface="宋体" pitchFamily="2" charset="-122"/>
              </a:rPr>
              <a:pPr/>
              <a:t>10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37767-4736-4520-A75E-997714E34D7A}" type="slidenum">
              <a:rPr lang="zh-CN" altLang="en-US" smtClean="0">
                <a:ea typeface="宋体" pitchFamily="2" charset="-122"/>
              </a:rPr>
              <a:pPr/>
              <a:t>11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B84A2-3C03-4310-83AF-97E3EC54E015}" type="slidenum">
              <a:rPr lang="zh-CN" altLang="en-US" smtClean="0">
                <a:ea typeface="宋体" pitchFamily="2" charset="-122"/>
              </a:rPr>
              <a:pPr/>
              <a:t>12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A7850-E1C4-4FF4-BDFF-87269266D632}" type="slidenum">
              <a:rPr lang="zh-CN" altLang="en-US" smtClean="0">
                <a:ea typeface="宋体" pitchFamily="2" charset="-122"/>
              </a:rPr>
              <a:pPr/>
              <a:t>14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06C1-3925-42AD-9AEC-0BDB7CD9878F}" type="slidenum">
              <a:rPr lang="zh-CN" altLang="en-US" smtClean="0">
                <a:ea typeface="宋体" pitchFamily="2" charset="-122"/>
              </a:rPr>
              <a:pPr/>
              <a:t>15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ED52-F71A-4B15-9867-B9E956477A09}" type="datetime1">
              <a:rPr lang="zh-CN" altLang="en-US" smtClean="0"/>
              <a:pPr>
                <a:defRPr/>
              </a:pPr>
              <a:t>13/12/02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F5FE-053C-41C7-9BEA-63525123B34B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/23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9840-1049-4CF8-B74D-3CC1EADA8541}" type="datetime1">
              <a:rPr lang="zh-CN" altLang="en-US" smtClean="0"/>
              <a:pPr>
                <a:defRPr/>
              </a:pPr>
              <a:t>13/12/02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/23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EEAB-2749-4752-84F6-3CBFCC8F5EB3}" type="datetime1">
              <a:rPr lang="zh-CN" altLang="en-US" smtClean="0"/>
              <a:pPr>
                <a:defRPr/>
              </a:pPr>
              <a:t>13/12/02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2223-0880-45D6-9267-02419F0EB5C2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/23</a:t>
            </a: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B57F8B-F948-4967-AD7A-CB2DD9FB1DD1}" type="datetime1">
              <a:rPr lang="zh-CN" altLang="en-US" smtClean="0"/>
              <a:pPr>
                <a:defRPr/>
              </a:pPr>
              <a:t>13/12/02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6CEA0-A585-442F-A5F6-80740CEF7941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/23</a:t>
            </a:r>
            <a:endParaRPr lang="en-US" altLang="zh-CN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zh-CN" altLang="en-US" b="1">
              <a:solidFill>
                <a:schemeClr val="tx1"/>
              </a:solidFill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+mj-lt"/>
          <a:ea typeface="黑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3300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3300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3300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213" y="765175"/>
            <a:ext cx="8208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The</a:t>
            </a:r>
            <a:r>
              <a:rPr kumimoji="0" lang="en-US" altLang="zh-CN" sz="3600" kern="0" dirty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 H</a:t>
            </a: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igh </a:t>
            </a:r>
            <a:r>
              <a:rPr kumimoji="0" lang="en-US" altLang="zh-CN" sz="3600" kern="0" dirty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E</a:t>
            </a: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nergy cosmic </a:t>
            </a:r>
            <a:r>
              <a:rPr kumimoji="0" lang="en-US" altLang="zh-CN" sz="3600" kern="0" dirty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R</a:t>
            </a: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adiation </a:t>
            </a:r>
            <a:r>
              <a:rPr kumimoji="0" lang="en-US" altLang="zh-CN" sz="3600" kern="0" dirty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D</a:t>
            </a: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etection (</a:t>
            </a:r>
            <a:r>
              <a:rPr kumimoji="0" lang="en-US" altLang="zh-CN" sz="3600" kern="0" dirty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HERD</a:t>
            </a: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) facility </a:t>
            </a:r>
            <a:b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</a:br>
            <a:r>
              <a:rPr kumimoji="0" lang="en-US" altLang="zh-CN" sz="3600" kern="0" dirty="0">
                <a:solidFill>
                  <a:srgbClr val="FC1908"/>
                </a:solidFill>
                <a:latin typeface="+mj-lt"/>
                <a:ea typeface="黑体" pitchFamily="2" charset="-122"/>
                <a:cs typeface="+mj-cs"/>
              </a:rPr>
              <a:t>onboard China’s Space Station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3350" y="2492375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zh-CN" altLang="en-US" sz="2400" kern="0" dirty="0">
              <a:solidFill>
                <a:srgbClr val="FF3300"/>
              </a:solidFill>
              <a:latin typeface="+mn-lt"/>
              <a:ea typeface="黑体" pitchFamily="2" charset="-122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CN" sz="32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Shuang-Nan Zhang (</a:t>
            </a:r>
            <a:r>
              <a:rPr kumimoji="0" lang="zh-CN" altLang="en-US" sz="32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张双南</a:t>
            </a:r>
            <a:r>
              <a:rPr kumimoji="0" lang="en-US" altLang="zh-CN" sz="32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CN" sz="3200" kern="0" dirty="0">
                <a:solidFill>
                  <a:srgbClr val="0070C0"/>
                </a:solidFill>
                <a:latin typeface="+mn-lt"/>
                <a:ea typeface="黑体" pitchFamily="2" charset="-122"/>
              </a:rPr>
              <a:t>zhangsn@ihep.ac.cn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zh-CN" altLang="en-US" sz="3200" kern="0" dirty="0">
              <a:solidFill>
                <a:srgbClr val="FC1908"/>
              </a:solidFill>
              <a:latin typeface="+mn-lt"/>
              <a:ea typeface="黑体" pitchFamily="2" charset="-122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CN" sz="28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Center for Particle Astrophysics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CN" altLang="en-US" sz="28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粒子天体物理中心</a:t>
            </a:r>
            <a:r>
              <a:rPr kumimoji="0" lang="en-US" altLang="zh-CN" sz="28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CN" sz="28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Institute of High Energy Physics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CN" sz="2800" kern="0" dirty="0">
                <a:solidFill>
                  <a:srgbClr val="FC1908"/>
                </a:solidFill>
                <a:latin typeface="+mn-lt"/>
                <a:ea typeface="黑体" pitchFamily="2" charset="-122"/>
              </a:rPr>
              <a:t>Chinese Academy of Sciences</a:t>
            </a:r>
            <a:endParaRPr kumimoji="0" lang="en-US" altLang="zh-CN" sz="2400" kern="0" dirty="0">
              <a:solidFill>
                <a:srgbClr val="FC1908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F5FE-053C-41C7-9BEA-63525123B34B}" type="slidenum">
              <a:rPr lang="en-US" altLang="zh-CN" smtClean="0"/>
              <a:pPr>
                <a:defRPr/>
              </a:pPr>
              <a:t>1</a:t>
            </a:fld>
            <a:r>
              <a:rPr lang="en-US" altLang="zh-CN" dirty="0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Why LYSO detectors?</a:t>
            </a:r>
            <a:endParaRPr lang="zh-CN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600" y="1143000"/>
          <a:ext cx="8610600" cy="280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71"/>
                <a:gridCol w="1525670"/>
                <a:gridCol w="1199619"/>
                <a:gridCol w="1722120"/>
                <a:gridCol w="1722120"/>
              </a:tblGrid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Crystal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err="1" smtClean="0"/>
                        <a:t>CsI</a:t>
                      </a:r>
                      <a:r>
                        <a:rPr lang="en-US" altLang="zh-CN" sz="2400" b="0" dirty="0" smtClean="0"/>
                        <a:t>(Na)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BGO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PWO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LYSO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Density (g/cm3)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4.51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7.13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8.3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7.4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1 X0 (cm)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1.86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1.12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0.89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1.14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kern="100" dirty="0" smtClean="0">
                          <a:effectLst/>
                        </a:rPr>
                        <a:t>1 λ (cm)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39.3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22.8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20.7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20.9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Decay time (ns)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690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300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30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Light yield (%)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88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21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0.3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zh-CN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4038600"/>
            <a:ext cx="24193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2" name="TextBox 4"/>
          <p:cNvSpPr txBox="1">
            <a:spLocks noChangeArrowheads="1"/>
          </p:cNvSpPr>
          <p:nvPr/>
        </p:nvSpPr>
        <p:spPr bwMode="auto">
          <a:xfrm>
            <a:off x="3995738" y="4910138"/>
            <a:ext cx="3319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crystal + wls fiber</a:t>
            </a:r>
            <a:endParaRPr lang="zh-CN" altLang="en-US" sz="24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10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HERD reconstruction vs. energy resol.</a:t>
            </a:r>
            <a:endParaRPr lang="zh-CN" alt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1452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57200" y="5029200"/>
            <a:ext cx="8305800" cy="1570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/>
              <a:t>Under the weight limitation of 2 tons, </a:t>
            </a:r>
            <a:r>
              <a:rPr lang="en-US" altLang="zh-CN" sz="3200">
                <a:solidFill>
                  <a:srgbClr val="FF0000"/>
                </a:solidFill>
              </a:rPr>
              <a:t>resolution</a:t>
            </a:r>
            <a:r>
              <a:rPr lang="en-US" altLang="zh-CN" sz="3200"/>
              <a:t> is more important for spectral reconstruction, based on the current design.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18741" t="68750" r="59004" b="13542"/>
          <a:stretch>
            <a:fillRect/>
          </a:stretch>
        </p:blipFill>
        <p:spPr bwMode="auto">
          <a:xfrm>
            <a:off x="5715000" y="2438400"/>
            <a:ext cx="2895600" cy="1295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11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343400" y="914400"/>
            <a:ext cx="464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Simulation results: energy resolutions</a:t>
            </a:r>
            <a:endParaRPr lang="zh-CN" altLang="en-US" smtClean="0"/>
          </a:p>
        </p:txBody>
      </p:sp>
      <p:sp>
        <p:nvSpPr>
          <p:cNvPr id="9" name="矩形 8"/>
          <p:cNvSpPr/>
          <p:nvPr/>
        </p:nvSpPr>
        <p:spPr>
          <a:xfrm>
            <a:off x="5211763" y="2438400"/>
            <a:ext cx="3703637" cy="1558925"/>
          </a:xfrm>
          <a:prstGeom prst="rect">
            <a:avLst/>
          </a:prstGeom>
          <a:solidFill>
            <a:srgbClr val="FF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914400" y="5322888"/>
            <a:ext cx="56959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Electron &lt; 1%; Proton: ~20%</a:t>
            </a:r>
          </a:p>
          <a:p>
            <a:r>
              <a:rPr lang="en-US" altLang="zh-CN" sz="3200">
                <a:solidFill>
                  <a:srgbClr val="FF0000"/>
                </a:solidFill>
              </a:rPr>
              <a:t>Essential for spectral features!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648200" cy="43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0" y="274320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Electrons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752600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Protons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12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TMVA: Multi-Variable Analysis</a:t>
            </a:r>
            <a:endParaRPr lang="zh-CN" alt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r="52274"/>
          <a:stretch>
            <a:fillRect/>
          </a:stretch>
        </p:blipFill>
        <p:spPr bwMode="auto">
          <a:xfrm>
            <a:off x="304800" y="1676400"/>
            <a:ext cx="4800600" cy="28273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7576" t="13515"/>
          <a:stretch>
            <a:fillRect/>
          </a:stretch>
        </p:blipFill>
        <p:spPr bwMode="auto">
          <a:xfrm>
            <a:off x="4495800" y="2514600"/>
            <a:ext cx="4267200" cy="2438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28600" y="990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Define 8 parameters for a shower in CALO</a:t>
            </a:r>
            <a:endParaRPr lang="zh-CN" altLang="en-US" sz="28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2223-0880-45D6-9267-02419F0EB5C2}" type="slidenum">
              <a:rPr lang="en-US" altLang="zh-CN" smtClean="0"/>
              <a:pPr>
                <a:defRPr/>
              </a:pPr>
              <a:t>13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Distributions of the 8 parameters</a:t>
            </a:r>
            <a:endParaRPr lang="zh-CN" altLang="en-US" smtClean="0"/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5791200" y="4953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.</a:t>
            </a:r>
            <a:endParaRPr lang="zh-CN" altLang="en-US" sz="24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 l="4443" t="3871" r="68889" b="70323"/>
          <a:stretch>
            <a:fillRect/>
          </a:stretch>
        </p:blipFill>
        <p:spPr bwMode="auto">
          <a:xfrm>
            <a:off x="990600" y="914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 l="37778" t="3871" r="35555" b="70322"/>
          <a:stretch>
            <a:fillRect/>
          </a:stretch>
        </p:blipFill>
        <p:spPr bwMode="auto">
          <a:xfrm>
            <a:off x="3352800" y="914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 l="70000" t="3871" r="3333" b="70323"/>
          <a:stretch>
            <a:fillRect/>
          </a:stretch>
        </p:blipFill>
        <p:spPr bwMode="auto">
          <a:xfrm>
            <a:off x="5638800" y="914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 l="4443" t="68387" r="68889" b="5806"/>
          <a:stretch>
            <a:fillRect/>
          </a:stretch>
        </p:blipFill>
        <p:spPr bwMode="auto">
          <a:xfrm>
            <a:off x="990600" y="4724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3"/>
          <a:srcRect l="4443" t="36130" r="68889" b="38065"/>
          <a:stretch>
            <a:fillRect/>
          </a:stretch>
        </p:blipFill>
        <p:spPr bwMode="auto">
          <a:xfrm>
            <a:off x="990600" y="2819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3"/>
          <a:srcRect l="70000" t="36130" r="3333" b="38065"/>
          <a:stretch>
            <a:fillRect/>
          </a:stretch>
        </p:blipFill>
        <p:spPr bwMode="auto">
          <a:xfrm>
            <a:off x="5638800" y="2819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3"/>
          <a:srcRect l="36667" t="68387" r="36665" b="5806"/>
          <a:stretch>
            <a:fillRect/>
          </a:stretch>
        </p:blipFill>
        <p:spPr bwMode="auto">
          <a:xfrm>
            <a:off x="3276600" y="4724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3"/>
          <a:srcRect l="36667" t="36130" r="36665" b="38065"/>
          <a:stretch>
            <a:fillRect/>
          </a:stretch>
        </p:blipFill>
        <p:spPr bwMode="auto">
          <a:xfrm>
            <a:off x="3276600" y="2819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1981200" y="21336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1</a:t>
            </a:r>
            <a:endParaRPr lang="zh-CN" altLang="en-US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4495800" y="21336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2</a:t>
            </a:r>
            <a:endParaRPr lang="zh-CN" altLang="en-US"/>
          </a:p>
        </p:txBody>
      </p:sp>
      <p:sp>
        <p:nvSpPr>
          <p:cNvPr id="26638" name="TextBox 17"/>
          <p:cNvSpPr txBox="1">
            <a:spLocks noChangeArrowheads="1"/>
          </p:cNvSpPr>
          <p:nvPr/>
        </p:nvSpPr>
        <p:spPr bwMode="auto">
          <a:xfrm>
            <a:off x="7010400" y="19812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3</a:t>
            </a:r>
            <a:endParaRPr lang="zh-CN" altLang="en-US"/>
          </a:p>
        </p:txBody>
      </p:sp>
      <p:sp>
        <p:nvSpPr>
          <p:cNvPr id="26639" name="TextBox 18"/>
          <p:cNvSpPr txBox="1">
            <a:spLocks noChangeArrowheads="1"/>
          </p:cNvSpPr>
          <p:nvPr/>
        </p:nvSpPr>
        <p:spPr bwMode="auto">
          <a:xfrm>
            <a:off x="2362200" y="38100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4</a:t>
            </a:r>
            <a:endParaRPr lang="zh-CN" altLang="en-US"/>
          </a:p>
        </p:txBody>
      </p:sp>
      <p:sp>
        <p:nvSpPr>
          <p:cNvPr id="26640" name="TextBox 19"/>
          <p:cNvSpPr txBox="1">
            <a:spLocks noChangeArrowheads="1"/>
          </p:cNvSpPr>
          <p:nvPr/>
        </p:nvSpPr>
        <p:spPr bwMode="auto">
          <a:xfrm>
            <a:off x="4495800" y="39624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5</a:t>
            </a:r>
            <a:endParaRPr lang="zh-CN" altLang="en-US"/>
          </a:p>
        </p:txBody>
      </p:sp>
      <p:sp>
        <p:nvSpPr>
          <p:cNvPr id="26641" name="TextBox 20"/>
          <p:cNvSpPr txBox="1">
            <a:spLocks noChangeArrowheads="1"/>
          </p:cNvSpPr>
          <p:nvPr/>
        </p:nvSpPr>
        <p:spPr bwMode="auto">
          <a:xfrm>
            <a:off x="6858000" y="40386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6</a:t>
            </a:r>
            <a:endParaRPr lang="zh-CN" altLang="en-US"/>
          </a:p>
        </p:txBody>
      </p:sp>
      <p:sp>
        <p:nvSpPr>
          <p:cNvPr id="26642" name="TextBox 21"/>
          <p:cNvSpPr txBox="1">
            <a:spLocks noChangeArrowheads="1"/>
          </p:cNvSpPr>
          <p:nvPr/>
        </p:nvSpPr>
        <p:spPr bwMode="auto">
          <a:xfrm>
            <a:off x="2362200" y="59436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7</a:t>
            </a:r>
            <a:endParaRPr lang="zh-CN" altLang="en-US"/>
          </a:p>
        </p:txBody>
      </p:sp>
      <p:sp>
        <p:nvSpPr>
          <p:cNvPr id="26643" name="TextBox 22"/>
          <p:cNvSpPr txBox="1">
            <a:spLocks noChangeArrowheads="1"/>
          </p:cNvSpPr>
          <p:nvPr/>
        </p:nvSpPr>
        <p:spPr bwMode="auto">
          <a:xfrm>
            <a:off x="4572000" y="56388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Var 8</a:t>
            </a:r>
            <a:endParaRPr lang="zh-CN" altLang="en-US"/>
          </a:p>
        </p:txBody>
      </p:sp>
      <p:sp>
        <p:nvSpPr>
          <p:cNvPr id="26644" name="TextBox 22"/>
          <p:cNvSpPr txBox="1">
            <a:spLocks noChangeArrowheads="1"/>
          </p:cNvSpPr>
          <p:nvPr/>
        </p:nvSpPr>
        <p:spPr bwMode="auto">
          <a:xfrm>
            <a:off x="5791200" y="4876800"/>
            <a:ext cx="3027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</a:rPr>
              <a:t>Signals: electrons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Background: protons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14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 l="2789" t="2597" r="5190" b="2597"/>
          <a:stretch>
            <a:fillRect/>
          </a:stretch>
        </p:blipFill>
        <p:spPr bwMode="auto">
          <a:xfrm>
            <a:off x="838200" y="9144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 bwMode="auto">
          <a:xfrm flipV="1">
            <a:off x="6067425" y="1687513"/>
            <a:ext cx="0" cy="40941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矩形 8"/>
          <p:cNvSpPr>
            <a:spLocks noChangeArrowheads="1"/>
          </p:cNvSpPr>
          <p:nvPr/>
        </p:nvSpPr>
        <p:spPr bwMode="auto">
          <a:xfrm>
            <a:off x="6067425" y="2779713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6.0×10</a:t>
            </a:r>
            <a:r>
              <a:rPr lang="en-US" altLang="zh-CN" sz="2800" baseline="30000">
                <a:solidFill>
                  <a:srgbClr val="C00000"/>
                </a:solidFill>
              </a:rPr>
              <a:t>-6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76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e/p separation (TMVA)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15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392488" y="914400"/>
            <a:ext cx="4731048" cy="41717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392488" cy="417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HERD Eff. Geometrical Factor: CALO </a:t>
            </a:r>
            <a:endParaRPr lang="zh-CN" altLang="en-US" dirty="0" smtClean="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133600" y="1981200"/>
            <a:ext cx="189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All five sides</a:t>
            </a:r>
            <a:endParaRPr lang="zh-CN" altLang="en-US" sz="240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477000" y="2209800"/>
            <a:ext cx="189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All five sides</a:t>
            </a:r>
            <a:endParaRPr lang="zh-CN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181600"/>
            <a:ext cx="737354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16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Expected performance of HERD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610600" cy="44354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38800"/>
                <a:gridCol w="2971800"/>
              </a:tblGrid>
              <a:tr h="513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/e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range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tens of GeV-10TeV</a:t>
                      </a:r>
                      <a:endParaRPr lang="zh-CN" sz="24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nucleon 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range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up to </a:t>
                      </a:r>
                      <a:r>
                        <a:rPr lang="en-US" sz="2400" b="0" kern="100" dirty="0" err="1" smtClean="0">
                          <a:effectLst/>
                          <a:latin typeface="+mn-lt"/>
                        </a:rPr>
                        <a:t>PeV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97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/e </a:t>
                      </a:r>
                      <a:r>
                        <a:rPr lang="zh-CN" sz="2400" b="0" kern="100" dirty="0" smtClean="0">
                          <a:effectLst/>
                          <a:latin typeface="+mn-lt"/>
                        </a:rPr>
                        <a:t>angular resol</a:t>
                      </a: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altLang="zh-CN" sz="2400" b="0" kern="1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altLang="zh-CN" sz="2400" b="0" kern="1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top Si-strips</a:t>
                      </a: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0.1</a:t>
                      </a:r>
                      <a:r>
                        <a:rPr lang="en-US" sz="2400" b="0" kern="100" baseline="30000" dirty="0" smtClean="0">
                          <a:effectLst/>
                          <a:latin typeface="+mn-lt"/>
                        </a:rPr>
                        <a:t>o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3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nucleon charge </a:t>
                      </a:r>
                      <a:r>
                        <a:rPr lang="en-US" sz="2400" b="0" kern="100" dirty="0" err="1" smtClean="0">
                          <a:effectLst/>
                          <a:latin typeface="+mn-lt"/>
                        </a:rPr>
                        <a:t>resol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2400" b="0" kern="1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kern="1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lang="en-US" altLang="zh-CN" sz="2400" b="0" kern="1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Si-strips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0.1-0.15 </a:t>
                      </a:r>
                      <a:r>
                        <a:rPr lang="en-US" sz="2400" b="0" kern="100" dirty="0" err="1" smtClean="0">
                          <a:effectLst/>
                          <a:latin typeface="+mn-lt"/>
                        </a:rPr>
                        <a:t>c.u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0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/e 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resolution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&lt;1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%@200GeV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proton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resolution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20%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e/p separation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power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2400" b="0" kern="100" baseline="30000" dirty="0" smtClean="0">
                          <a:effectLst/>
                          <a:latin typeface="+mn-lt"/>
                        </a:rPr>
                        <a:t>-5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electron eff. geometrical factor</a:t>
                      </a:r>
                      <a:r>
                        <a:rPr lang="en-US" sz="2400" b="0" kern="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3.7 m</a:t>
                      </a:r>
                      <a:r>
                        <a:rPr lang="en-US" sz="2400" b="0" kern="100" baseline="30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sr@600 </a:t>
                      </a:r>
                      <a:r>
                        <a:rPr lang="en-US" sz="2400" b="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proton eff. geometrical factor (</a:t>
                      </a:r>
                      <a:r>
                        <a:rPr 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CALO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) 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2.6 m</a:t>
                      </a:r>
                      <a:r>
                        <a:rPr lang="en-US" sz="2400" b="0" kern="100" baseline="30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sr@400 </a:t>
                      </a:r>
                      <a:r>
                        <a:rPr lang="en-US" sz="2400" b="0" kern="100" dirty="0" err="1">
                          <a:effectLst/>
                          <a:latin typeface="+mn-lt"/>
                        </a:rPr>
                        <a:t>TeV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17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 t="2219"/>
          <a:stretch>
            <a:fillRect/>
          </a:stretch>
        </p:blipFill>
        <p:spPr bwMode="auto">
          <a:xfrm>
            <a:off x="762000" y="914400"/>
            <a:ext cx="7435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3400" y="5715000"/>
            <a:ext cx="8305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</a:rPr>
              <a:t>PAMELA: 2006-2016  </a:t>
            </a:r>
            <a:r>
              <a:rPr lang="en-US" altLang="zh-CN" sz="2400" dirty="0">
                <a:solidFill>
                  <a:srgbClr val="FF6699"/>
                </a:solidFill>
              </a:rPr>
              <a:t>CALET: 2015-2020; </a:t>
            </a:r>
            <a:r>
              <a:rPr lang="en-US" altLang="zh-CN" sz="2400" dirty="0"/>
              <a:t>AMS: 2011-2021; </a:t>
            </a:r>
            <a:r>
              <a:rPr lang="en-US" altLang="zh-CN" sz="2400" dirty="0">
                <a:solidFill>
                  <a:srgbClr val="CC6600"/>
                </a:solidFill>
              </a:rPr>
              <a:t>DAMPE: 2015-2020;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Fermi:</a:t>
            </a:r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2008-2018; </a:t>
            </a:r>
            <a:r>
              <a:rPr lang="en-US" altLang="zh-CN" sz="2400" dirty="0">
                <a:solidFill>
                  <a:srgbClr val="FF0000"/>
                </a:solidFill>
              </a:rPr>
              <a:t>HERD: 2020-2021</a:t>
            </a:r>
          </a:p>
        </p:txBody>
      </p:sp>
      <p:sp>
        <p:nvSpPr>
          <p:cNvPr id="31748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HERD sensitivity to gamma-ray line</a:t>
            </a:r>
            <a:endParaRPr lang="zh-CN" altLang="en-US" smtClean="0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962400" y="4267200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HERD 1 yr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18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219200" y="914400"/>
            <a:ext cx="6553200" cy="5263008"/>
            <a:chOff x="179512" y="960759"/>
            <a:chExt cx="6086475" cy="53054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60759"/>
              <a:ext cx="6086475" cy="530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对象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75408018"/>
                </p:ext>
              </p:extLst>
            </p:nvPr>
          </p:nvGraphicFramePr>
          <p:xfrm>
            <a:off x="1259731" y="1188343"/>
            <a:ext cx="2341563" cy="863600"/>
          </p:xfrm>
          <a:graphic>
            <a:graphicData uri="http://schemas.openxmlformats.org/presentationml/2006/ole">
              <p:oleObj spid="_x0000_s2050" name="公式" r:id="rId4" imgW="1307880" imgH="482400" progId="Equation.3">
                <p:embed/>
              </p:oleObj>
            </a:graphicData>
          </a:graphic>
        </p:graphicFrame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DM annihilation line of HERD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19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9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2223-0880-45D6-9267-02419F0EB5C2}" type="slidenum">
              <a:rPr lang="en-US" altLang="zh-CN" smtClean="0"/>
              <a:pPr>
                <a:defRPr/>
              </a:pPr>
              <a:t>2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12304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xpected HERD Proton and He Spectra 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" y="838200"/>
            <a:ext cx="9066459" cy="30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" y="3861048"/>
            <a:ext cx="9120718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1052736"/>
            <a:ext cx="3764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</a:rPr>
              <a:t>Horandel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model as HERD input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Only statistical error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890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67" y="95250"/>
            <a:ext cx="8229600" cy="684312"/>
          </a:xfrm>
        </p:spPr>
        <p:txBody>
          <a:bodyPr>
            <a:norm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xpected </a:t>
            </a:r>
            <a:r>
              <a:rPr lang="en-US" altLang="zh-CN" dirty="0"/>
              <a:t>HERD </a:t>
            </a:r>
            <a:r>
              <a:rPr lang="en-US" altLang="zh-CN" dirty="0" smtClean="0"/>
              <a:t>Spectra of C and Fe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8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7626"/>
            <a:ext cx="9036496" cy="29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93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New calorimeter readout technique: ICCD</a:t>
            </a:r>
            <a:endParaRPr lang="zh-CN" altLang="en-US" smtClean="0"/>
          </a:p>
        </p:txBody>
      </p:sp>
      <p:pic>
        <p:nvPicPr>
          <p:cNvPr id="34819" name="Picture 2" descr="HERD_CSS_eng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4616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410200" y="1447800"/>
            <a:ext cx="3733800" cy="1200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PD, APD, </a:t>
            </a:r>
            <a:r>
              <a:rPr kumimoji="0" lang="en-US" altLang="zh-CN" sz="2400" kern="0" dirty="0" err="1">
                <a:solidFill>
                  <a:srgbClr val="000099"/>
                </a:solidFill>
              </a:rPr>
              <a:t>SiPM</a:t>
            </a:r>
            <a:r>
              <a:rPr kumimoji="0" lang="en-US" altLang="zh-CN" sz="2400" kern="0" dirty="0">
                <a:solidFill>
                  <a:srgbClr val="000099"/>
                </a:solidFill>
              </a:rPr>
              <a:t>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C1908"/>
                </a:solidFill>
              </a:rPr>
              <a:t>Complicated system,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C1908"/>
                </a:solidFill>
              </a:rPr>
              <a:t>high power consumption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791200" y="838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Direct Coupling</a:t>
            </a:r>
          </a:p>
        </p:txBody>
      </p:sp>
      <p:sp>
        <p:nvSpPr>
          <p:cNvPr id="17" name="Freeform 43"/>
          <p:cNvSpPr>
            <a:spLocks/>
          </p:cNvSpPr>
          <p:nvPr/>
        </p:nvSpPr>
        <p:spPr bwMode="auto">
          <a:xfrm>
            <a:off x="3810000" y="1905000"/>
            <a:ext cx="1530350" cy="2643188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510" y="845"/>
              </a:cxn>
              <a:cxn ang="0">
                <a:pos x="510" y="114"/>
              </a:cxn>
              <a:cxn ang="0">
                <a:pos x="1044" y="114"/>
              </a:cxn>
              <a:cxn ang="0">
                <a:pos x="1044" y="0"/>
              </a:cxn>
              <a:cxn ang="0">
                <a:pos x="1226" y="220"/>
              </a:cxn>
              <a:cxn ang="0">
                <a:pos x="1044" y="434"/>
              </a:cxn>
              <a:cxn ang="0">
                <a:pos x="1044" y="335"/>
              </a:cxn>
              <a:cxn ang="0">
                <a:pos x="762" y="335"/>
              </a:cxn>
              <a:cxn ang="0">
                <a:pos x="762" y="1592"/>
              </a:cxn>
              <a:cxn ang="0">
                <a:pos x="1044" y="1592"/>
              </a:cxn>
              <a:cxn ang="0">
                <a:pos x="1044" y="1477"/>
              </a:cxn>
              <a:cxn ang="0">
                <a:pos x="1226" y="1698"/>
              </a:cxn>
              <a:cxn ang="0">
                <a:pos x="1044" y="1904"/>
              </a:cxn>
              <a:cxn ang="0">
                <a:pos x="1044" y="1813"/>
              </a:cxn>
              <a:cxn ang="0">
                <a:pos x="510" y="1813"/>
              </a:cxn>
              <a:cxn ang="0">
                <a:pos x="510" y="1074"/>
              </a:cxn>
              <a:cxn ang="0">
                <a:pos x="0" y="1074"/>
              </a:cxn>
              <a:cxn ang="0">
                <a:pos x="0" y="845"/>
              </a:cxn>
            </a:cxnLst>
            <a:rect l="0" t="0" r="r" b="b"/>
            <a:pathLst>
              <a:path w="1226" h="1904">
                <a:moveTo>
                  <a:pt x="0" y="845"/>
                </a:moveTo>
                <a:lnTo>
                  <a:pt x="510" y="845"/>
                </a:lnTo>
                <a:lnTo>
                  <a:pt x="510" y="114"/>
                </a:lnTo>
                <a:lnTo>
                  <a:pt x="1044" y="114"/>
                </a:lnTo>
                <a:lnTo>
                  <a:pt x="1044" y="0"/>
                </a:lnTo>
                <a:lnTo>
                  <a:pt x="1226" y="220"/>
                </a:lnTo>
                <a:lnTo>
                  <a:pt x="1044" y="434"/>
                </a:lnTo>
                <a:lnTo>
                  <a:pt x="1044" y="335"/>
                </a:lnTo>
                <a:lnTo>
                  <a:pt x="762" y="335"/>
                </a:lnTo>
                <a:lnTo>
                  <a:pt x="762" y="1592"/>
                </a:lnTo>
                <a:lnTo>
                  <a:pt x="1044" y="1592"/>
                </a:lnTo>
                <a:lnTo>
                  <a:pt x="1044" y="1477"/>
                </a:lnTo>
                <a:lnTo>
                  <a:pt x="1226" y="1698"/>
                </a:lnTo>
                <a:lnTo>
                  <a:pt x="1044" y="1904"/>
                </a:lnTo>
                <a:lnTo>
                  <a:pt x="1044" y="1813"/>
                </a:lnTo>
                <a:lnTo>
                  <a:pt x="510" y="1813"/>
                </a:lnTo>
                <a:lnTo>
                  <a:pt x="510" y="1074"/>
                </a:lnTo>
                <a:lnTo>
                  <a:pt x="0" y="1074"/>
                </a:lnTo>
                <a:lnTo>
                  <a:pt x="0" y="845"/>
                </a:lnTo>
                <a:close/>
              </a:path>
            </a:pathLst>
          </a:custGeom>
          <a:solidFill>
            <a:srgbClr val="6A99D8"/>
          </a:solidFill>
          <a:ln w="6350" cap="flat" cmpd="sng">
            <a:solidFill>
              <a:srgbClr val="6A99D8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kumimoji="0" lang="zh-CN" altLang="en-US" kern="0">
              <a:solidFill>
                <a:srgbClr val="000099"/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410200" y="2819400"/>
            <a:ext cx="3810000" cy="30464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MAPMT, </a:t>
            </a:r>
            <a:r>
              <a:rPr kumimoji="0" lang="en-US" altLang="zh-CN" sz="2400" kern="0" dirty="0" err="1">
                <a:solidFill>
                  <a:srgbClr val="000099"/>
                </a:solidFill>
              </a:rPr>
              <a:t>SiPM</a:t>
            </a:r>
            <a:r>
              <a:rPr kumimoji="0" lang="en-US" altLang="zh-CN" sz="2400" kern="0" dirty="0">
                <a:solidFill>
                  <a:srgbClr val="000099"/>
                </a:solidFill>
              </a:rPr>
              <a:t>: </a:t>
            </a:r>
            <a:r>
              <a:rPr kumimoji="0" lang="en-US" altLang="zh-CN" sz="2400" kern="0" dirty="0">
                <a:solidFill>
                  <a:srgbClr val="FC1908"/>
                </a:solidFill>
              </a:rPr>
              <a:t>high power consumption</a:t>
            </a:r>
            <a:endParaRPr kumimoji="0" lang="en-US" altLang="zh-CN" sz="2400" kern="0" dirty="0">
              <a:solidFill>
                <a:srgbClr val="000099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CCD: </a:t>
            </a:r>
            <a:r>
              <a:rPr kumimoji="0" lang="en-US" altLang="zh-CN" sz="2400" kern="0" dirty="0">
                <a:solidFill>
                  <a:srgbClr val="FC1908"/>
                </a:solidFill>
              </a:rPr>
              <a:t>No single photon detection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EMCCD, EBCCD: </a:t>
            </a:r>
            <a:r>
              <a:rPr kumimoji="0" lang="en-US" altLang="zh-CN" sz="2400" kern="0" dirty="0">
                <a:solidFill>
                  <a:srgbClr val="FC1908"/>
                </a:solidFill>
              </a:rPr>
              <a:t>no ns gate control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000099"/>
                </a:solidFill>
              </a:rPr>
              <a:t>ICCD: </a:t>
            </a:r>
            <a:r>
              <a:rPr kumimoji="0" lang="en-US" altLang="zh-CN" sz="2400" kern="0" dirty="0">
                <a:solidFill>
                  <a:srgbClr val="FC1908"/>
                </a:solidFill>
              </a:rPr>
              <a:t>no above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C1908"/>
                </a:solidFill>
              </a:rPr>
              <a:t>problems, but premature</a:t>
            </a:r>
            <a:endParaRPr kumimoji="0" lang="zh-CN" altLang="en-US" sz="2400" kern="0" dirty="0">
              <a:solidFill>
                <a:srgbClr val="FC1908"/>
              </a:solidFill>
            </a:endParaRP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1819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685800" y="4876800"/>
            <a:ext cx="272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Wavelength shifter</a:t>
            </a:r>
          </a:p>
          <a:p>
            <a:r>
              <a:rPr lang="en-US" altLang="zh-CN" sz="2400"/>
              <a:t>fiber readout</a:t>
            </a:r>
            <a:endParaRPr lang="zh-CN" altLang="en-US" sz="2400"/>
          </a:p>
        </p:txBody>
      </p:sp>
      <p:sp>
        <p:nvSpPr>
          <p:cNvPr id="34826" name="矩形 10"/>
          <p:cNvSpPr>
            <a:spLocks noChangeArrowheads="1"/>
          </p:cNvSpPr>
          <p:nvPr/>
        </p:nvSpPr>
        <p:spPr bwMode="auto">
          <a:xfrm>
            <a:off x="5410200" y="5029200"/>
            <a:ext cx="3505200" cy="838200"/>
          </a:xfrm>
          <a:prstGeom prst="rect">
            <a:avLst/>
          </a:prstGeom>
          <a:solidFill>
            <a:srgbClr val="FF00FF">
              <a:alpha val="3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kumimoji="0" lang="zh-CN" altLang="en-US" b="1">
              <a:solidFill>
                <a:schemeClr val="tx1"/>
              </a:solidFill>
            </a:endParaRP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3810000" y="5867400"/>
            <a:ext cx="484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</a:rPr>
              <a:t>Only ONE CCD chip needed!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22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960438"/>
            <a:ext cx="8686800" cy="53641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 smtClean="0"/>
              <a:t>Advantages of HERD: competitive ~2020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geometrical factor 10-20 X larger than all other experiments before 2020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Cosmic ray composition &amp; spectra up to </a:t>
            </a:r>
            <a:r>
              <a:rPr lang="en-US" altLang="zh-CN" dirty="0" err="1" smtClean="0"/>
              <a:t>PeV</a:t>
            </a:r>
            <a:r>
              <a:rPr lang="en-US" altLang="zh-CN" dirty="0" smtClean="0"/>
              <a:t> energy with 20% energy resolution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More talks on HERD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Ming XU (IHEP): CALO simulations</a:t>
            </a:r>
          </a:p>
          <a:p>
            <a:pPr lvl="1">
              <a:spcBef>
                <a:spcPts val="0"/>
              </a:spcBef>
            </a:pPr>
            <a:r>
              <a:rPr lang="en-US" altLang="zh-CN" dirty="0" err="1" smtClean="0"/>
              <a:t>Xin</a:t>
            </a:r>
            <a:r>
              <a:rPr lang="en-US" altLang="zh-CN" dirty="0" smtClean="0"/>
              <a:t> Wu (Geneva U.): silicon tracker simulations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Jing HUANG (IHEP): cosmic ray physics</a:t>
            </a:r>
          </a:p>
          <a:p>
            <a:pPr lvl="1">
              <a:spcBef>
                <a:spcPts val="0"/>
              </a:spcBef>
            </a:pPr>
            <a:r>
              <a:rPr lang="en-US" altLang="zh-CN" dirty="0" err="1" smtClean="0"/>
              <a:t>Zhigang</a:t>
            </a:r>
            <a:r>
              <a:rPr lang="en-US" altLang="zh-CN" dirty="0" smtClean="0"/>
              <a:t> WANG (IHEP): CALO lab test</a:t>
            </a:r>
          </a:p>
          <a:p>
            <a:pPr lvl="1">
              <a:spcBef>
                <a:spcPts val="0"/>
              </a:spcBef>
            </a:pPr>
            <a:r>
              <a:rPr lang="en-US" altLang="zh-CN" dirty="0" err="1" smtClean="0"/>
              <a:t>Bingliang</a:t>
            </a:r>
            <a:r>
              <a:rPr lang="en-US" altLang="zh-CN" dirty="0" smtClean="0"/>
              <a:t> HU (XIOPM): CALO ICCD readout</a:t>
            </a:r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23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China’s Space Station 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600" smtClean="0"/>
              <a:t>Three phases</a:t>
            </a:r>
          </a:p>
          <a:p>
            <a:pPr lvl="1">
              <a:lnSpc>
                <a:spcPct val="90000"/>
              </a:lnSpc>
            </a:pPr>
            <a:r>
              <a:rPr lang="en-US" altLang="zh-CN" sz="2600" smtClean="0"/>
              <a:t>1</a:t>
            </a:r>
            <a:r>
              <a:rPr lang="en-US" altLang="zh-CN" sz="2600" baseline="30000" smtClean="0"/>
              <a:t>st</a:t>
            </a:r>
            <a:r>
              <a:rPr lang="en-US" altLang="zh-CN" sz="2600" smtClean="0"/>
              <a:t> phase: so far 7 Chinese astronauts have been sent out and returned back successfully; many space science research has been done. </a:t>
            </a:r>
            <a:r>
              <a:rPr lang="en-US" altLang="zh-CN" sz="2600" smtClean="0">
                <a:solidFill>
                  <a:srgbClr val="000099"/>
                </a:solidFill>
              </a:rPr>
              <a:t>Completed successfully.</a:t>
            </a:r>
          </a:p>
          <a:p>
            <a:pPr lvl="1">
              <a:lnSpc>
                <a:spcPct val="90000"/>
              </a:lnSpc>
            </a:pPr>
            <a:r>
              <a:rPr lang="en-US" altLang="zh-CN" sz="2600" smtClean="0"/>
              <a:t>2</a:t>
            </a:r>
            <a:r>
              <a:rPr lang="en-US" altLang="zh-CN" sz="2600" baseline="30000" smtClean="0"/>
              <a:t>nd</a:t>
            </a:r>
            <a:r>
              <a:rPr lang="en-US" altLang="zh-CN" sz="2600" smtClean="0"/>
              <a:t> phase: spacelab: docking of 3 spaceships with astronauts delivering and installing scientific instruments. </a:t>
            </a:r>
            <a:r>
              <a:rPr lang="en-US" altLang="zh-CN" sz="2600" smtClean="0">
                <a:solidFill>
                  <a:srgbClr val="000099"/>
                </a:solidFill>
              </a:rPr>
              <a:t>1</a:t>
            </a:r>
            <a:r>
              <a:rPr lang="en-US" altLang="zh-CN" sz="2600" baseline="30000" smtClean="0">
                <a:solidFill>
                  <a:srgbClr val="000099"/>
                </a:solidFill>
              </a:rPr>
              <a:t>st</a:t>
            </a:r>
            <a:r>
              <a:rPr lang="en-US" altLang="zh-CN" sz="2600" smtClean="0">
                <a:solidFill>
                  <a:srgbClr val="000099"/>
                </a:solidFill>
              </a:rPr>
              <a:t> launch on Sept. 29, 2011.</a:t>
            </a:r>
          </a:p>
          <a:p>
            <a:pPr lvl="1">
              <a:lnSpc>
                <a:spcPct val="90000"/>
              </a:lnSpc>
            </a:pPr>
            <a:r>
              <a:rPr lang="en-US" altLang="zh-CN" sz="2600" smtClean="0"/>
              <a:t>3</a:t>
            </a:r>
            <a:r>
              <a:rPr lang="en-US" altLang="zh-CN" sz="2600" baseline="30000" smtClean="0"/>
              <a:t>rd</a:t>
            </a:r>
            <a:r>
              <a:rPr lang="en-US" altLang="zh-CN" sz="2600" smtClean="0"/>
              <a:t> phase: spacestation: several large experimental cabins with astronauts working onboard constantly. </a:t>
            </a:r>
            <a:r>
              <a:rPr lang="en-US" altLang="zh-CN" sz="2600" smtClean="0">
                <a:solidFill>
                  <a:srgbClr val="000099"/>
                </a:solidFill>
              </a:rPr>
              <a:t>1</a:t>
            </a:r>
            <a:r>
              <a:rPr lang="en-US" altLang="zh-CN" sz="2600" baseline="30000" smtClean="0">
                <a:solidFill>
                  <a:srgbClr val="000099"/>
                </a:solidFill>
              </a:rPr>
              <a:t>st</a:t>
            </a:r>
            <a:r>
              <a:rPr lang="en-US" altLang="zh-CN" sz="2600" smtClean="0">
                <a:solidFill>
                  <a:srgbClr val="000099"/>
                </a:solidFill>
              </a:rPr>
              <a:t> launch ~2018.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696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kumimoji="0" lang="en-US" altLang="zh-CN" sz="2400">
                <a:solidFill>
                  <a:schemeClr val="tx1"/>
                </a:solidFill>
              </a:rPr>
              <a:t>International collaborations on space science research have been and will continue to be an important part.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3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/>
              <a:t>Cosmic Lighthouse Program: China’s </a:t>
            </a:r>
            <a:r>
              <a:rPr lang="en-US" altLang="zh-CN" sz="2800" smtClean="0">
                <a:solidFill>
                  <a:srgbClr val="0066FF"/>
                </a:solidFill>
              </a:rPr>
              <a:t>Space Station</a:t>
            </a:r>
          </a:p>
        </p:txBody>
      </p:sp>
      <p:graphicFrame>
        <p:nvGraphicFramePr>
          <p:cNvPr id="285699" name="Group 3"/>
          <p:cNvGraphicFramePr>
            <a:graphicFrameLocks noGrp="1"/>
          </p:cNvGraphicFramePr>
          <p:nvPr/>
        </p:nvGraphicFramePr>
        <p:xfrm>
          <a:off x="0" y="895350"/>
          <a:ext cx="9144000" cy="5291456"/>
        </p:xfrm>
        <a:graphic>
          <a:graphicData uri="http://schemas.openxmlformats.org/drawingml/2006/table">
            <a:tbl>
              <a:tblPr/>
              <a:tblGrid>
                <a:gridCol w="3048000"/>
                <a:gridCol w="60960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Candidate 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Main Science Topics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Large scale imaging and spectroscopic survey facility (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approved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Dark energy, dark matter distribution, large scale structure of the universe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HERD (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concept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Dark matter properties, cosmic ray composition, high energy electron and gamma-rays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Soft X-ray-UV all sky monitor (?)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X-ray binaries, supernovae, gamma-ray bursts, active galactic nuclei, tidal disruption of stars by supermassive black holes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X-ray polarimeter (?)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Black holes, neutron stars, accretion disks, supernova remnants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Galactic warm-hot gas spectroscopic mapper (?)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The Milky Way, interstellar medium, missing baryons in the Universe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High sensitivity solar high energy detector (?)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Solar flares, high energy particle acceleration mechanism, space weather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Infrared spectroscopic survey telescope (?)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Stars, galaxies, active galactic nuclei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4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3A0A6C-CE25-4A1B-9CDC-1475735081F1}" type="slidenum">
              <a:rPr kumimoji="0" lang="en-US" altLang="zh-CN" sz="1400">
                <a:solidFill>
                  <a:srgbClr val="FA2704"/>
                </a:solidFill>
              </a:rPr>
              <a:pPr algn="r"/>
              <a:t>5</a:t>
            </a:fld>
            <a:r>
              <a:rPr kumimoji="0" lang="en-US" altLang="zh-CN" sz="1400">
                <a:solidFill>
                  <a:srgbClr val="FA2704"/>
                </a:solidFill>
              </a:rPr>
              <a:t>/35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987675" y="2060575"/>
            <a:ext cx="1622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4000">
                <a:solidFill>
                  <a:srgbClr val="FC1908"/>
                </a:solidFill>
                <a:ea typeface="黑体" pitchFamily="2" charset="-122"/>
              </a:rPr>
              <a:t>HERD</a:t>
            </a:r>
            <a:endParaRPr kumimoji="0" lang="zh-CN" altLang="en-US" sz="4000">
              <a:solidFill>
                <a:srgbClr val="FC1908"/>
              </a:solidFill>
              <a:ea typeface="黑体" pitchFamily="2" charset="-122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779838" y="5300663"/>
            <a:ext cx="239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Dark matter particle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7308850" y="4292600"/>
            <a:ext cx="903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proton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140200" y="4508500"/>
            <a:ext cx="509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He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227763" y="981075"/>
            <a:ext cx="15224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Gamma-ray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867400" y="2420938"/>
            <a:ext cx="1087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electron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600200" y="758825"/>
            <a:ext cx="151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bg1"/>
                </a:solidFill>
                <a:ea typeface="黑体" pitchFamily="2" charset="-122"/>
              </a:rPr>
              <a:t>background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F5FE-053C-41C7-9BEA-63525123B34B}" type="slidenum">
              <a:rPr lang="en-US" altLang="zh-CN" smtClean="0"/>
              <a:pPr>
                <a:defRPr/>
              </a:pPr>
              <a:t>5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4" name="Group 64"/>
          <p:cNvGraphicFramePr>
            <a:graphicFrameLocks noGrp="1"/>
          </p:cNvGraphicFramePr>
          <p:nvPr/>
        </p:nvGraphicFramePr>
        <p:xfrm>
          <a:off x="395288" y="1125538"/>
          <a:ext cx="8424862" cy="3390583"/>
        </p:xfrm>
        <a:graphic>
          <a:graphicData uri="http://schemas.openxmlformats.org/drawingml/2006/table">
            <a:tbl>
              <a:tblPr/>
              <a:tblGrid>
                <a:gridCol w="2592387"/>
                <a:gridCol w="58324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Science goals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Mission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Dark matter search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1908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R1: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Better statistical measurements of e/</a:t>
                      </a:r>
                      <a:r>
                        <a:rPr kumimoji="0" lang="el-GR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  <a:cs typeface="Arial" charset="0"/>
                        </a:rPr>
                        <a:t>γ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between 100 </a:t>
                      </a: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GeV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to 10 </a:t>
                      </a: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TeV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Origin of Galactic Cosmic rays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1908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R2: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Better spectral and composition measurements of CRs between 300 </a:t>
                      </a: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GeV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to </a:t>
                      </a: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PeV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* with a large geometrical factor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"/>
            <a:ext cx="9144000" cy="81915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HERD: H</a:t>
            </a:r>
            <a:r>
              <a:rPr lang="en-US" altLang="zh-CN" sz="3200" smtClean="0">
                <a:solidFill>
                  <a:schemeClr val="tx1"/>
                </a:solidFill>
              </a:rPr>
              <a:t>igh</a:t>
            </a:r>
            <a:r>
              <a:rPr lang="en-US" altLang="zh-CN" sz="3200" smtClean="0"/>
              <a:t> E</a:t>
            </a:r>
            <a:r>
              <a:rPr lang="en-US" altLang="zh-CN" sz="3200" smtClean="0">
                <a:solidFill>
                  <a:schemeClr val="tx1"/>
                </a:solidFill>
              </a:rPr>
              <a:t>nergy</a:t>
            </a:r>
            <a:r>
              <a:rPr lang="en-US" altLang="zh-CN" sz="3200" smtClean="0"/>
              <a:t> </a:t>
            </a:r>
            <a:r>
              <a:rPr lang="en-US" altLang="zh-CN" sz="3200" smtClean="0">
                <a:solidFill>
                  <a:schemeClr val="tx1"/>
                </a:solidFill>
              </a:rPr>
              <a:t>cosmic-</a:t>
            </a:r>
            <a:r>
              <a:rPr lang="en-US" altLang="zh-CN" sz="3200" smtClean="0"/>
              <a:t>R</a:t>
            </a:r>
            <a:r>
              <a:rPr lang="en-US" altLang="zh-CN" sz="3200" smtClean="0">
                <a:solidFill>
                  <a:schemeClr val="tx1"/>
                </a:solidFill>
              </a:rPr>
              <a:t>adiation</a:t>
            </a:r>
            <a:r>
              <a:rPr lang="en-US" altLang="zh-CN" sz="3200" smtClean="0"/>
              <a:t> D</a:t>
            </a:r>
            <a:r>
              <a:rPr lang="en-US" altLang="zh-CN" sz="3200" smtClean="0">
                <a:solidFill>
                  <a:schemeClr val="tx1"/>
                </a:solidFill>
              </a:rPr>
              <a:t>etector</a:t>
            </a:r>
          </a:p>
        </p:txBody>
      </p:sp>
      <p:sp>
        <p:nvSpPr>
          <p:cNvPr id="16401" name="Text Box 62"/>
          <p:cNvSpPr txBox="1">
            <a:spLocks noChangeArrowheads="1"/>
          </p:cNvSpPr>
          <p:nvPr/>
        </p:nvSpPr>
        <p:spPr bwMode="auto">
          <a:xfrm>
            <a:off x="447675" y="4572000"/>
            <a:ext cx="8445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2400">
                <a:solidFill>
                  <a:schemeClr val="tx1"/>
                </a:solidFill>
                <a:latin typeface="Calibri" pitchFamily="34" charset="0"/>
              </a:rPr>
              <a:t>Secondary science: monitoring of GRBs, microquasars, Blazars and other transients.</a:t>
            </a:r>
          </a:p>
          <a:p>
            <a:r>
              <a:rPr kumimoji="0" lang="en-US" altLang="zh-CN" sz="2400">
                <a:solidFill>
                  <a:srgbClr val="FF0000"/>
                </a:solidFill>
                <a:latin typeface="Calibri" pitchFamily="34" charset="0"/>
              </a:rPr>
              <a:t>*complementary to LHAASO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F5FE-053C-41C7-9BEA-63525123B34B}" type="slidenum">
              <a:rPr lang="en-US" altLang="zh-CN" smtClean="0"/>
              <a:pPr>
                <a:defRPr/>
              </a:pPr>
              <a:t>6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 preferRelativeResize="0"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708400" y="900113"/>
            <a:ext cx="36004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/>
          <p:cNvPicPr preferRelativeResize="0"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752850" y="3706813"/>
            <a:ext cx="35702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5563"/>
            <a:ext cx="8686800" cy="706437"/>
          </a:xfrm>
        </p:spPr>
        <p:txBody>
          <a:bodyPr/>
          <a:lstStyle/>
          <a:p>
            <a:r>
              <a:rPr lang="en-US" altLang="zh-CN" sz="2800" smtClean="0"/>
              <a:t>HERD Cosmic Ray Capability Requirement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7262813" y="1033463"/>
            <a:ext cx="1881187" cy="2225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dirty="0"/>
              <a:t>P (&lt;A&gt;</a:t>
            </a:r>
            <a:r>
              <a:rPr lang="zh-CN" altLang="en-US" dirty="0"/>
              <a:t> </a:t>
            </a:r>
            <a:r>
              <a:rPr lang="en-US" altLang="zh-CN" dirty="0"/>
              <a:t>~ 1)</a:t>
            </a:r>
          </a:p>
          <a:p>
            <a:pPr>
              <a:defRPr/>
            </a:pPr>
            <a:r>
              <a:rPr lang="en-US" altLang="zh-CN" dirty="0">
                <a:solidFill>
                  <a:srgbClr val="FA04CB"/>
                </a:solidFill>
              </a:rPr>
              <a:t>He (&lt;A&gt;</a:t>
            </a:r>
            <a:r>
              <a:rPr lang="zh-CN" altLang="en-US" dirty="0">
                <a:solidFill>
                  <a:srgbClr val="FA04CB"/>
                </a:solidFill>
              </a:rPr>
              <a:t> </a:t>
            </a:r>
            <a:r>
              <a:rPr lang="en-US" altLang="zh-CN" dirty="0">
                <a:solidFill>
                  <a:srgbClr val="FA04CB"/>
                </a:solidFill>
              </a:rPr>
              <a:t>~ 4)</a:t>
            </a:r>
          </a:p>
          <a:p>
            <a:pPr>
              <a:defRPr/>
            </a:pP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 (&lt;A&gt;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 8)</a:t>
            </a:r>
          </a:p>
          <a:p>
            <a:pPr>
              <a:defRPr/>
            </a:pPr>
            <a:r>
              <a:rPr lang="en-US" altLang="zh-CN" dirty="0">
                <a:solidFill>
                  <a:srgbClr val="1CE2DD"/>
                </a:solidFill>
              </a:rPr>
              <a:t>M (&lt;A&gt;</a:t>
            </a:r>
            <a:r>
              <a:rPr lang="zh-CN" altLang="en-US" dirty="0">
                <a:solidFill>
                  <a:srgbClr val="1CE2DD"/>
                </a:solidFill>
              </a:rPr>
              <a:t> </a:t>
            </a:r>
            <a:r>
              <a:rPr lang="en-US" altLang="zh-CN" dirty="0">
                <a:solidFill>
                  <a:srgbClr val="1CE2DD"/>
                </a:solidFill>
              </a:rPr>
              <a:t>~ 14)</a:t>
            </a:r>
          </a:p>
          <a:p>
            <a:pPr>
              <a:defRPr/>
            </a:pPr>
            <a:r>
              <a:rPr lang="en-US" altLang="zh-CN" dirty="0">
                <a:solidFill>
                  <a:srgbClr val="9A3E06"/>
                </a:solidFill>
              </a:rPr>
              <a:t>H (&lt;A&gt;</a:t>
            </a:r>
            <a:r>
              <a:rPr lang="zh-CN" altLang="en-US" dirty="0">
                <a:solidFill>
                  <a:srgbClr val="9A3E06"/>
                </a:solidFill>
              </a:rPr>
              <a:t> </a:t>
            </a:r>
            <a:r>
              <a:rPr lang="en-US" altLang="zh-CN" dirty="0">
                <a:solidFill>
                  <a:srgbClr val="9A3E06"/>
                </a:solidFill>
              </a:rPr>
              <a:t>~ 25)</a:t>
            </a:r>
          </a:p>
          <a:p>
            <a:pPr>
              <a:defRPr/>
            </a:pPr>
            <a:r>
              <a:rPr lang="en-US" altLang="zh-CN" dirty="0"/>
              <a:t>VH (&lt;A&gt;</a:t>
            </a:r>
            <a:r>
              <a:rPr lang="zh-CN" altLang="en-US" dirty="0"/>
              <a:t> </a:t>
            </a:r>
            <a:r>
              <a:rPr lang="en-US" altLang="zh-CN" dirty="0"/>
              <a:t>~ 35) </a:t>
            </a:r>
          </a:p>
          <a:p>
            <a:pPr>
              <a:defRPr/>
            </a:pPr>
            <a:r>
              <a:rPr lang="en-US" altLang="zh-CN" dirty="0">
                <a:solidFill>
                  <a:srgbClr val="F0740E"/>
                </a:solidFill>
              </a:rPr>
              <a:t>Fe (&lt;A&gt;</a:t>
            </a:r>
            <a:r>
              <a:rPr lang="zh-CN" altLang="en-US" dirty="0">
                <a:solidFill>
                  <a:srgbClr val="F0740E"/>
                </a:solidFill>
              </a:rPr>
              <a:t> </a:t>
            </a:r>
            <a:r>
              <a:rPr lang="en-US" altLang="zh-CN" dirty="0">
                <a:solidFill>
                  <a:srgbClr val="F0740E"/>
                </a:solidFill>
              </a:rPr>
              <a:t>~ 56)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308850" y="3641725"/>
            <a:ext cx="183515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CC"/>
                </a:solidFill>
              </a:rPr>
              <a:t>Except for L, up to PeV spectra feasible with </a:t>
            </a:r>
            <a:r>
              <a:rPr lang="en-US" altLang="zh-CN" sz="2400">
                <a:solidFill>
                  <a:srgbClr val="FF0000"/>
                </a:solidFill>
              </a:rPr>
              <a:t>GF~2-3 in ~years</a:t>
            </a:r>
            <a:r>
              <a:rPr lang="en-US" altLang="zh-CN" sz="2400">
                <a:solidFill>
                  <a:srgbClr val="0000CC"/>
                </a:solidFill>
              </a:rPr>
              <a:t>: </a:t>
            </a:r>
            <a:r>
              <a:rPr lang="en-US" altLang="zh-CN" sz="2400">
                <a:solidFill>
                  <a:srgbClr val="FC1908"/>
                </a:solidFill>
              </a:rPr>
              <a:t>discriminate between models</a:t>
            </a:r>
            <a:r>
              <a:rPr lang="en-US" altLang="zh-CN">
                <a:solidFill>
                  <a:srgbClr val="FC1908"/>
                </a:solidFill>
              </a:rPr>
              <a:t>.</a:t>
            </a:r>
          </a:p>
        </p:txBody>
      </p:sp>
      <p:pic>
        <p:nvPicPr>
          <p:cNvPr id="17415" name="Picture 8"/>
          <p:cNvPicPr preferRelativeResize="0"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323850" y="889000"/>
            <a:ext cx="36004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 preferRelativeResize="0"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627063" y="3716338"/>
            <a:ext cx="35274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Line 7"/>
          <p:cNvSpPr>
            <a:spLocks noChangeShapeType="1"/>
          </p:cNvSpPr>
          <p:nvPr/>
        </p:nvSpPr>
        <p:spPr bwMode="auto">
          <a:xfrm flipV="1">
            <a:off x="2528888" y="3849688"/>
            <a:ext cx="0" cy="2303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18" name="Text Box 6"/>
          <p:cNvSpPr txBox="1">
            <a:spLocks noChangeArrowheads="1"/>
          </p:cNvSpPr>
          <p:nvPr/>
        </p:nvSpPr>
        <p:spPr bwMode="auto">
          <a:xfrm rot="-5400000">
            <a:off x="-436562" y="5018087"/>
            <a:ext cx="1727200" cy="3968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N(E&gt;E0; 2 yr)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2528888" y="4546600"/>
            <a:ext cx="665162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>
                <a:solidFill>
                  <a:srgbClr val="FC1908"/>
                </a:solidFill>
              </a:rPr>
              <a:t>PeV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5738813" y="3849688"/>
            <a:ext cx="665162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>
                <a:solidFill>
                  <a:srgbClr val="FC1908"/>
                </a:solidFill>
              </a:rPr>
              <a:t>PeV</a:t>
            </a:r>
          </a:p>
        </p:txBody>
      </p:sp>
      <p:sp>
        <p:nvSpPr>
          <p:cNvPr id="17421" name="Line 7"/>
          <p:cNvSpPr>
            <a:spLocks noChangeShapeType="1"/>
          </p:cNvSpPr>
          <p:nvPr/>
        </p:nvSpPr>
        <p:spPr bwMode="auto">
          <a:xfrm flipV="1">
            <a:off x="5665788" y="3849688"/>
            <a:ext cx="0" cy="2303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1166813" y="2287588"/>
            <a:ext cx="137795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/>
              <a:t>Model 1</a:t>
            </a:r>
          </a:p>
          <a:p>
            <a:r>
              <a:rPr lang="en-US" altLang="zh-CN">
                <a:solidFill>
                  <a:srgbClr val="FF0000"/>
                </a:solidFill>
              </a:rPr>
              <a:t>Light model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4267200" y="2147888"/>
            <a:ext cx="1531938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/>
              <a:t>Model 2</a:t>
            </a:r>
          </a:p>
          <a:p>
            <a:r>
              <a:rPr lang="en-US" altLang="zh-CN">
                <a:solidFill>
                  <a:srgbClr val="FF0000"/>
                </a:solidFill>
              </a:rPr>
              <a:t>Heavy Model</a:t>
            </a:r>
          </a:p>
        </p:txBody>
      </p:sp>
      <p:sp>
        <p:nvSpPr>
          <p:cNvPr id="17424" name="Text Box 21"/>
          <p:cNvSpPr txBox="1">
            <a:spLocks noChangeArrowheads="1"/>
          </p:cNvSpPr>
          <p:nvPr/>
        </p:nvSpPr>
        <p:spPr bwMode="auto">
          <a:xfrm>
            <a:off x="2714625" y="6226175"/>
            <a:ext cx="650875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/>
              <a:t>TeV</a:t>
            </a:r>
          </a:p>
        </p:txBody>
      </p:sp>
      <p:sp>
        <p:nvSpPr>
          <p:cNvPr id="17425" name="Text Box 22"/>
          <p:cNvSpPr txBox="1">
            <a:spLocks noChangeArrowheads="1"/>
          </p:cNvSpPr>
          <p:nvPr/>
        </p:nvSpPr>
        <p:spPr bwMode="auto">
          <a:xfrm>
            <a:off x="5881688" y="6226175"/>
            <a:ext cx="650875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/>
              <a:t>TeV</a:t>
            </a:r>
          </a:p>
        </p:txBody>
      </p:sp>
      <p:sp>
        <p:nvSpPr>
          <p:cNvPr id="17426" name="Line 7"/>
          <p:cNvSpPr>
            <a:spLocks noChangeShapeType="1"/>
          </p:cNvSpPr>
          <p:nvPr/>
        </p:nvSpPr>
        <p:spPr bwMode="auto">
          <a:xfrm flipV="1">
            <a:off x="2667000" y="1033463"/>
            <a:ext cx="0" cy="2303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7" name="Line 7"/>
          <p:cNvSpPr>
            <a:spLocks noChangeShapeType="1"/>
          </p:cNvSpPr>
          <p:nvPr/>
        </p:nvSpPr>
        <p:spPr bwMode="auto">
          <a:xfrm flipV="1">
            <a:off x="5715000" y="1033463"/>
            <a:ext cx="0" cy="2303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>
            <a:off x="2700338" y="2833688"/>
            <a:ext cx="665162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>
                <a:solidFill>
                  <a:srgbClr val="FC1908"/>
                </a:solidFill>
              </a:rPr>
              <a:t>PeV</a:t>
            </a:r>
          </a:p>
        </p:txBody>
      </p:sp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5651500" y="2762250"/>
            <a:ext cx="665163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en-US" altLang="zh-CN">
                <a:solidFill>
                  <a:srgbClr val="FC1908"/>
                </a:solidFill>
              </a:rPr>
              <a:t>PeV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066800" y="5638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HERD</a:t>
            </a:r>
            <a:endParaRPr lang="zh-CN" altLang="en-US"/>
          </a:p>
        </p:txBody>
      </p:sp>
      <p:sp>
        <p:nvSpPr>
          <p:cNvPr id="17431" name="TextBox 25"/>
          <p:cNvSpPr txBox="1">
            <a:spLocks noChangeArrowheads="1"/>
          </p:cNvSpPr>
          <p:nvPr/>
        </p:nvSpPr>
        <p:spPr bwMode="auto">
          <a:xfrm>
            <a:off x="4191000" y="5638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HERD</a:t>
            </a:r>
            <a:endParaRPr lang="zh-CN" altLang="en-US"/>
          </a:p>
        </p:txBody>
      </p:sp>
      <p:sp>
        <p:nvSpPr>
          <p:cNvPr id="17432" name="TextBox 24"/>
          <p:cNvSpPr txBox="1">
            <a:spLocks noChangeArrowheads="1"/>
          </p:cNvSpPr>
          <p:nvPr/>
        </p:nvSpPr>
        <p:spPr bwMode="auto">
          <a:xfrm>
            <a:off x="346075" y="3708400"/>
            <a:ext cx="3006725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/>
              <a:t>Detection limit: N = 10 events</a:t>
            </a:r>
            <a:endParaRPr lang="zh-CN" altLang="en-US"/>
          </a:p>
        </p:txBody>
      </p:sp>
      <p:cxnSp>
        <p:nvCxnSpPr>
          <p:cNvPr id="17433" name="直接箭头连接符 26"/>
          <p:cNvCxnSpPr>
            <a:cxnSpLocks noChangeShapeType="1"/>
          </p:cNvCxnSpPr>
          <p:nvPr/>
        </p:nvCxnSpPr>
        <p:spPr bwMode="auto">
          <a:xfrm rot="5400000">
            <a:off x="952500" y="4381500"/>
            <a:ext cx="16002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F5FE-053C-41C7-9BEA-63525123B34B}" type="slidenum">
              <a:rPr lang="en-US" altLang="zh-CN" smtClean="0"/>
              <a:pPr>
                <a:defRPr/>
              </a:pPr>
              <a:t>7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Baseline design of HERD</a:t>
            </a:r>
            <a:endParaRPr lang="zh-CN" altLang="en-US" dirty="0" smtClean="0"/>
          </a:p>
        </p:txBody>
      </p:sp>
      <p:pic>
        <p:nvPicPr>
          <p:cNvPr id="19459" name="Picture 2" descr="HERD_CSS_eng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25513"/>
            <a:ext cx="73152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8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Characteristics of all components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41121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71600"/>
                <a:gridCol w="1143000"/>
                <a:gridCol w="1371600"/>
                <a:gridCol w="914400"/>
                <a:gridCol w="1295400"/>
                <a:gridCol w="2514600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type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size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X0,λ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unit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main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functions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307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tracker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(top)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Si strips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70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70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2 X0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2400" b="0" kern="100" dirty="0" smtClean="0">
                          <a:effectLst/>
                          <a:latin typeface="+mn-lt"/>
                        </a:rPr>
                        <a:t>7 x-y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2400" b="0" kern="100" dirty="0" smtClean="0">
                          <a:effectLst/>
                          <a:latin typeface="+mn-lt"/>
                        </a:rPr>
                        <a:t>(W </a:t>
                      </a:r>
                      <a:r>
                        <a:rPr lang="de-DE" sz="2400" b="0" kern="100" baseline="0" dirty="0" smtClean="0">
                          <a:effectLst/>
                          <a:latin typeface="+mn-lt"/>
                        </a:rPr>
                        <a:t>foils</a:t>
                      </a:r>
                      <a:r>
                        <a:rPr lang="de-DE" sz="2400" b="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Charge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Early shower</a:t>
                      </a:r>
                      <a:endParaRPr lang="zh-CN" altLang="en-US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Tracks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884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tracker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2400" b="0" kern="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sides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Si strips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65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50 cm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--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3 </a:t>
                      </a: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x-y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Nucleon</a:t>
                      </a:r>
                      <a:r>
                        <a:rPr lang="en-US" altLang="zh-CN" sz="2400" b="0" kern="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Track</a:t>
                      </a:r>
                      <a:endParaRPr lang="en-US" sz="2400" b="0" kern="10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Charge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1160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CALO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~10K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LYSO cubes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63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cm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55 </a:t>
                      </a:r>
                      <a:r>
                        <a:rPr lang="en-US" sz="2400" b="0" kern="100" dirty="0">
                          <a:effectLst/>
                          <a:latin typeface="+mn-lt"/>
                        </a:rPr>
                        <a:t>X0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effectLst/>
                          <a:latin typeface="+mn-lt"/>
                        </a:rPr>
                        <a:t>3 λ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3 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3 cm ×</a:t>
                      </a:r>
                      <a:endParaRPr lang="zh-CN" sz="2400" b="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3 cm</a:t>
                      </a: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it-IT" altLang="zh-CN" sz="2400" b="0" kern="100" dirty="0" smtClean="0">
                          <a:effectLst/>
                          <a:latin typeface="+mn-lt"/>
                        </a:rPr>
                        <a:t>e/</a:t>
                      </a:r>
                      <a:r>
                        <a:rPr lang="el-GR" altLang="zh-CN" sz="2400" b="0" kern="100" dirty="0" smtClean="0">
                          <a:effectLst/>
                          <a:latin typeface="+mn-lt"/>
                        </a:rPr>
                        <a:t>γ</a:t>
                      </a: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altLang="zh-CN" sz="2400" b="0" kern="100" dirty="0" smtClean="0">
                          <a:effectLst/>
                          <a:latin typeface="+mn-lt"/>
                        </a:rPr>
                        <a:t>energy</a:t>
                      </a:r>
                      <a:endParaRPr lang="zh-CN" altLang="zh-CN" sz="2400" b="0" kern="10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+mn-lt"/>
                        </a:rPr>
                        <a:t>nucleon </a:t>
                      </a:r>
                      <a:r>
                        <a:rPr lang="it-IT" altLang="zh-CN" sz="2400" b="0" kern="100" dirty="0" smtClean="0">
                          <a:effectLst/>
                          <a:latin typeface="+mn-lt"/>
                        </a:rPr>
                        <a:t>energy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2400" b="0" kern="100" dirty="0" smtClean="0">
                          <a:effectLst/>
                          <a:latin typeface="+mn-lt"/>
                        </a:rPr>
                        <a:t>e/p separation</a:t>
                      </a:r>
                      <a:endParaRPr lang="zh-CN" altLang="zh-CN" sz="2400" b="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2400" b="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20" name="TextBox 15"/>
          <p:cNvSpPr txBox="1">
            <a:spLocks noChangeArrowheads="1"/>
          </p:cNvSpPr>
          <p:nvPr/>
        </p:nvSpPr>
        <p:spPr bwMode="auto">
          <a:xfrm>
            <a:off x="1970088" y="5105400"/>
            <a:ext cx="5173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Total detector weight: ~2000 kg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83803-D3DF-4E5D-9248-AF0E34937B49}" type="slidenum">
              <a:rPr lang="en-US" altLang="zh-CN" smtClean="0"/>
              <a:pPr>
                <a:defRPr/>
              </a:pPr>
              <a:t>9</a:t>
            </a:fld>
            <a:r>
              <a:rPr lang="en-US" altLang="zh-CN" smtClean="0"/>
              <a:t>/23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</TotalTime>
  <Words>1078</Words>
  <Application>Microsoft PowerPoint</Application>
  <PresentationFormat>全屏显示(4:3)</PresentationFormat>
  <Paragraphs>259</Paragraphs>
  <Slides>23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默认设计模板</vt:lpstr>
      <vt:lpstr>公式</vt:lpstr>
      <vt:lpstr>幻灯片 1</vt:lpstr>
      <vt:lpstr>幻灯片 2</vt:lpstr>
      <vt:lpstr>China’s Space Station Program</vt:lpstr>
      <vt:lpstr>Cosmic Lighthouse Program: China’s Space Station</vt:lpstr>
      <vt:lpstr>幻灯片 5</vt:lpstr>
      <vt:lpstr>HERD: High Energy cosmic-Radiation Detector</vt:lpstr>
      <vt:lpstr>HERD Cosmic Ray Capability Requirement</vt:lpstr>
      <vt:lpstr>Baseline design of HERD</vt:lpstr>
      <vt:lpstr>Characteristics of all components</vt:lpstr>
      <vt:lpstr>Why LYSO detectors?</vt:lpstr>
      <vt:lpstr>HERD reconstruction vs. energy resol.</vt:lpstr>
      <vt:lpstr>Simulation results: energy resolutions</vt:lpstr>
      <vt:lpstr>TMVA: Multi-Variable Analysis</vt:lpstr>
      <vt:lpstr>Distributions of the 8 parameters</vt:lpstr>
      <vt:lpstr>e/p separation (TMVA)</vt:lpstr>
      <vt:lpstr>HERD Eff. Geometrical Factor: CALO </vt:lpstr>
      <vt:lpstr>Expected performance of HERD</vt:lpstr>
      <vt:lpstr>HERD sensitivity to gamma-ray line</vt:lpstr>
      <vt:lpstr>DM annihilation line of HERD</vt:lpstr>
      <vt:lpstr>Expected HERD Proton and He Spectra </vt:lpstr>
      <vt:lpstr>Expected HERD Spectra of C and Fe</vt:lpstr>
      <vt:lpstr>New calorimeter readout technique: ICCD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mzd</cp:lastModifiedBy>
  <cp:revision>701</cp:revision>
  <cp:lastPrinted>1601-01-01T00:00:00Z</cp:lastPrinted>
  <dcterms:created xsi:type="dcterms:W3CDTF">1601-01-01T00:00:00Z</dcterms:created>
  <dcterms:modified xsi:type="dcterms:W3CDTF">2013-12-02T00:46:44Z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