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80" r:id="rId3"/>
    <p:sldId id="281" r:id="rId4"/>
    <p:sldId id="27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97" r:id="rId18"/>
    <p:sldId id="279" r:id="rId19"/>
    <p:sldId id="256" r:id="rId20"/>
    <p:sldId id="260" r:id="rId21"/>
    <p:sldId id="264" r:id="rId22"/>
    <p:sldId id="265" r:id="rId23"/>
    <p:sldId id="263" r:id="rId24"/>
    <p:sldId id="295" r:id="rId25"/>
    <p:sldId id="290" r:id="rId26"/>
    <p:sldId id="299" r:id="rId27"/>
    <p:sldId id="301" r:id="rId28"/>
    <p:sldId id="302" r:id="rId29"/>
    <p:sldId id="303" r:id="rId30"/>
    <p:sldId id="307" r:id="rId31"/>
    <p:sldId id="308" r:id="rId32"/>
    <p:sldId id="305" r:id="rId33"/>
    <p:sldId id="306" r:id="rId34"/>
    <p:sldId id="282" r:id="rId35"/>
    <p:sldId id="296" r:id="rId36"/>
    <p:sldId id="298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B8DA0-9F18-4265-8A5B-4DD9544212B9}" type="datetimeFigureOut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5A162-9DF3-4E16-A0BD-79DBD71801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12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5A162-9DF3-4E16-A0BD-79DBD71801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94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5A162-9DF3-4E16-A0BD-79DBD71801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89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5A162-9DF3-4E16-A0BD-79DBD71801E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53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5A162-9DF3-4E16-A0BD-79DBD71801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52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994-8A58-440D-80BF-31869074EF17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0EF4-E693-492D-BFED-5949F9FE5A50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81E8-01E6-4E4D-A31F-0EF57718A39A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DF255-9321-467A-8D2A-05BDD4302398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9CB9A-5A42-481B-A45E-D37D3A42E4A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75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986516-C404-4FEC-8DF9-DA1788FFD22A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CFD2C-3570-4086-8532-84B5631A647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9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9B13F-71C1-4202-BC4E-6E026CE589A4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662F4-39FE-4ECF-B963-BE8FF92D192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7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5DBF8-59CA-45BF-83B5-4292DCA20DA7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10C34-A373-4414-A42A-61236DF970B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5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DE4B43-69B0-4E77-8AAD-51B17A54EA1B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F35F7-2938-40D1-B27C-702B61201FF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92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25D75-DD62-44EA-BE75-0E14B79020BA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223D1-CDF6-41E3-8073-759A741B75B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31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EDB1C-19FF-4EDF-A1A9-00954FED6B46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0ED39-0FB4-4277-B153-9A7292BE26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76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1C0F5-2337-41A7-B75B-4D460D9E48B0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B749E-A646-48CC-BEAA-211B103341D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0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5F89-AF58-4232-BC90-401E3CDAC434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28D23-1406-4B5A-AE0B-AE88A7BC5731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04E4-4D6D-4E94-9848-0280710F44B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81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4CECD-0403-4CC5-9E4D-B34ECA36D366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AE941-E1BB-4E28-8493-7EBA755F19B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9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D994F9-7803-4359-B99A-B9BD5F3F5BCA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0CFED-517B-4D34-BEEC-5663E32CBB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0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4027-FE06-4283-8DBB-8CFBC40BA103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A622-FC3D-48AB-A5FE-ACACC3E27558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6A5-0BB2-45E4-8152-8A2D0DBEB779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ECE2-9932-426C-983E-233D8460A970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20E2-01FF-4FDF-BB96-15E522D1CDDB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F712-3778-43FB-BDFF-C5368553699D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F734-1A89-46FB-A705-B48755901F0B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69ED-8187-43E3-862C-5E06AE0C30AD}" type="datetime1">
              <a:rPr lang="zh-CN" altLang="en-US" smtClean="0"/>
              <a:t>2013/12/16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EA9C7D-0D41-44BF-BA37-C3CB7A8BAE11}" type="datetime1">
              <a:rPr lang="zh-CN" altLang="en-US" smtClean="0">
                <a:solidFill>
                  <a:srgbClr val="000000"/>
                </a:solidFill>
              </a:rPr>
              <a:t>2013/12/16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AB56B0-B57E-4283-BE75-2FAAEE4DB953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wmf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6.wmf"/><Relationship Id="rId26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29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19.wmf"/><Relationship Id="rId32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21.wmf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2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Relationship Id="rId27" Type="http://schemas.openxmlformats.org/officeDocument/2006/relationships/oleObject" Target="../embeddings/oleObject20.bin"/><Relationship Id="rId30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CN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Machine Optimization and Final Focus Design</a:t>
            </a:r>
            <a:endParaRPr lang="zh-CN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Gao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Ming Xiao, </a:t>
            </a:r>
          </a:p>
          <a:p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Yiwei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Bai</a:t>
            </a:r>
          </a:p>
        </p:txBody>
      </p:sp>
      <p:pic>
        <p:nvPicPr>
          <p:cNvPr id="9218" name="Picture 2" descr="F:\office\资料\IHEP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680"/>
            <a:ext cx="20478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419872" y="611156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December 16-17, 2013</a:t>
            </a:r>
          </a:p>
          <a:p>
            <a:r>
              <a:rPr lang="en-US" altLang="zh-CN" i="1" dirty="0">
                <a:solidFill>
                  <a:srgbClr val="C0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IHEP, Beijing, China</a:t>
            </a:r>
            <a:endParaRPr lang="zh-CN" altLang="en-US" b="1" i="1" dirty="0">
              <a:solidFill>
                <a:srgbClr val="C0000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70617"/>
            <a:ext cx="33123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1F5F"/>
                </a:solidFill>
                <a:latin typeface="Times New Roman"/>
              </a:rPr>
              <a:t>International Workshop </a:t>
            </a:r>
            <a:r>
              <a:rPr lang="en-US" altLang="zh-CN" sz="1600" b="1" dirty="0">
                <a:solidFill>
                  <a:srgbClr val="001F5F"/>
                </a:solidFill>
                <a:latin typeface="Times New Roman"/>
              </a:rPr>
              <a:t>on Future High Energy </a:t>
            </a:r>
            <a:r>
              <a:rPr lang="en-US" altLang="zh-CN" sz="1600" b="1" dirty="0" smtClean="0">
                <a:solidFill>
                  <a:srgbClr val="001F5F"/>
                </a:solidFill>
                <a:latin typeface="Times New Roman"/>
              </a:rPr>
              <a:t>Circular Colliders</a:t>
            </a:r>
            <a:endParaRPr lang="zh-CN" altLang="en-US" sz="1600" i="1" dirty="0">
              <a:solidFill>
                <a:schemeClr val="accent2">
                  <a:lumMod val="7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15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Constraints from RF system</a:t>
            </a:r>
            <a:endParaRPr lang="zh-CN" altLang="en-US" sz="4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972230"/>
              </p:ext>
            </p:extLst>
          </p:nvPr>
        </p:nvGraphicFramePr>
        <p:xfrm>
          <a:off x="2555775" y="2132856"/>
          <a:ext cx="1438271" cy="36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8" name="Equation" r:id="rId4" imgW="939392" imgH="241195" progId="Equation.DSMT4">
                  <p:embed/>
                </p:oleObj>
              </mc:Choice>
              <mc:Fallback>
                <p:oleObj name="Equation" r:id="rId4" imgW="93939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5" y="2132856"/>
                        <a:ext cx="1438271" cy="363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583365"/>
              </p:ext>
            </p:extLst>
          </p:nvPr>
        </p:nvGraphicFramePr>
        <p:xfrm>
          <a:off x="2411760" y="3068960"/>
          <a:ext cx="1969243" cy="72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9" name="Equation" r:id="rId6" imgW="1371600" imgH="508000" progId="Equation.DSMT4">
                  <p:embed/>
                </p:oleObj>
              </mc:Choice>
              <mc:Fallback>
                <p:oleObj name="Equation" r:id="rId6" imgW="1371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068960"/>
                        <a:ext cx="1969243" cy="727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25531"/>
              </p:ext>
            </p:extLst>
          </p:nvPr>
        </p:nvGraphicFramePr>
        <p:xfrm>
          <a:off x="2015716" y="4358717"/>
          <a:ext cx="216874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" name="Equation" r:id="rId8" imgW="1714500" imgH="508000" progId="Equation.DSMT4">
                  <p:embed/>
                </p:oleObj>
              </mc:Choice>
              <mc:Fallback>
                <p:oleObj name="Equation" r:id="rId8" imgW="17145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716" y="4358717"/>
                        <a:ext cx="2168746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84387"/>
              </p:ext>
            </p:extLst>
          </p:nvPr>
        </p:nvGraphicFramePr>
        <p:xfrm>
          <a:off x="827584" y="5661248"/>
          <a:ext cx="303906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" name="Equation" r:id="rId10" imgW="2463800" imgH="520700" progId="Equation.DSMT4">
                  <p:embed/>
                </p:oleObj>
              </mc:Choice>
              <mc:Fallback>
                <p:oleObj name="Equation" r:id="rId10" imgW="2463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661248"/>
                        <a:ext cx="303906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40" y="1182643"/>
            <a:ext cx="3613008" cy="298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32" y="4149080"/>
            <a:ext cx="3657624" cy="263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8488" y="142263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Synchrotron radiation loss per turn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67751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Synchrotron phase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83984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Nature bunch length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06571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Momentum acceptance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07730"/>
              </p:ext>
            </p:extLst>
          </p:nvPr>
        </p:nvGraphicFramePr>
        <p:xfrm>
          <a:off x="3995936" y="5661248"/>
          <a:ext cx="826110" cy="56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" name="Equation" r:id="rId14" imgW="711000" imgH="482400" progId="Equation.DSMT4">
                  <p:embed/>
                </p:oleObj>
              </mc:Choice>
              <mc:Fallback>
                <p:oleObj name="Equation" r:id="rId14" imgW="711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661248"/>
                        <a:ext cx="826110" cy="564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5868144" y="1412776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solidFill>
                  <a:prstClr val="black"/>
                </a:solidFill>
                <a:sym typeface="Symbol"/>
              </a:rPr>
              <a:t>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=6.2 m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44208" y="4221088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solidFill>
                  <a:prstClr val="black"/>
                </a:solidFill>
                <a:sym typeface="Symbol"/>
              </a:rPr>
              <a:t>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=6.2 m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>
          <a:xfrm>
            <a:off x="6847644" y="641744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10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Choice</a:t>
            </a:r>
            <a:r>
              <a:rPr lang="zh-CN" altLang="en-US" dirty="0"/>
              <a:t> </a:t>
            </a:r>
            <a:r>
              <a:rPr lang="en-US" altLang="zh-CN" dirty="0" smtClean="0"/>
              <a:t>for RF technology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the maximum luminosity which we can obtain is </a:t>
            </a:r>
            <a:r>
              <a:rPr lang="en-US" altLang="zh-CN" sz="2000" dirty="0" smtClean="0">
                <a:solidFill>
                  <a:prstClr val="black"/>
                </a:solidFill>
              </a:rPr>
              <a:t>decided by the </a:t>
            </a:r>
            <a:r>
              <a:rPr lang="en-US" altLang="zh-CN" sz="2000" dirty="0">
                <a:solidFill>
                  <a:prstClr val="black"/>
                </a:solidFill>
              </a:rPr>
              <a:t>RF technology (frequency</a:t>
            </a:r>
            <a:r>
              <a:rPr lang="en-US" altLang="zh-CN" sz="2000" dirty="0" smtClean="0">
                <a:solidFill>
                  <a:prstClr val="black"/>
                </a:solidFill>
              </a:rPr>
              <a:t>). </a:t>
            </a:r>
            <a:r>
              <a:rPr lang="en-US" altLang="zh-CN" sz="2000" dirty="0" smtClean="0">
                <a:solidFill>
                  <a:srgbClr val="C00000"/>
                </a:solidFill>
              </a:rPr>
              <a:t>Higher RF frequency will give larger luminosity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From the beam dynamics point of view, lower RF frequency is a better choice because </a:t>
            </a:r>
            <a:r>
              <a:rPr lang="en-US" altLang="zh-CN" sz="2000" dirty="0">
                <a:solidFill>
                  <a:srgbClr val="C00000"/>
                </a:solidFill>
              </a:rPr>
              <a:t>the cavities with lower frequency have larger aperture and hence lower impendence</a:t>
            </a:r>
            <a:r>
              <a:rPr lang="en-US" altLang="zh-CN" sz="2000" dirty="0">
                <a:solidFill>
                  <a:prstClr val="black"/>
                </a:solidFill>
              </a:rPr>
              <a:t> which is a favor for the collective instabilities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there are still technical difficulties to directly use ILC 1.3 GHz SC technology on storage </a:t>
            </a:r>
            <a:r>
              <a:rPr lang="en-US" altLang="zh-CN" sz="2000" dirty="0" smtClean="0">
                <a:solidFill>
                  <a:prstClr val="black"/>
                </a:solidFill>
              </a:rPr>
              <a:t>rings, </a:t>
            </a:r>
            <a:r>
              <a:rPr lang="en-US" altLang="zh-CN" sz="2000" dirty="0">
                <a:solidFill>
                  <a:prstClr val="black"/>
                </a:solidFill>
              </a:rPr>
              <a:t>it’s better to choose the frequency lower than </a:t>
            </a:r>
            <a:r>
              <a:rPr lang="en-US" altLang="zh-CN" sz="2000" dirty="0" smtClean="0">
                <a:solidFill>
                  <a:prstClr val="black"/>
                </a:solidFill>
              </a:rPr>
              <a:t>1GHz. 700 </a:t>
            </a:r>
            <a:r>
              <a:rPr lang="en-US" altLang="zh-CN" sz="2000" dirty="0">
                <a:solidFill>
                  <a:prstClr val="black"/>
                </a:solidFill>
              </a:rPr>
              <a:t>MHz </a:t>
            </a:r>
            <a:r>
              <a:rPr lang="en-US" altLang="zh-CN" sz="2000" dirty="0" smtClean="0">
                <a:solidFill>
                  <a:prstClr val="black"/>
                </a:solidFill>
              </a:rPr>
              <a:t>is a good candidate with better gradient and lower impedance.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the requirement of enlarging energy acceptance is translated to design a low momentum compaction lattice and also larger RF voltage will relax this tolerance and lose the difficulties of lattice design. So we need to make a reasonable choice for the total RF voltage while balancing the constraints from the RF frequency and momentum compaction.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11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Optimization Parameter Design of </a:t>
            </a:r>
            <a:r>
              <a:rPr lang="en-US" altLang="zh-CN" dirty="0" smtClean="0"/>
              <a:t>CEPC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18302"/>
              </p:ext>
            </p:extLst>
          </p:nvPr>
        </p:nvGraphicFramePr>
        <p:xfrm>
          <a:off x="251520" y="1196742"/>
          <a:ext cx="8640960" cy="5544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1463624"/>
                <a:gridCol w="1344688"/>
                <a:gridCol w="1440160"/>
                <a:gridCol w="1584176"/>
              </a:tblGrid>
              <a:tr h="382387">
                <a:tc>
                  <a:txBody>
                    <a:bodyPr/>
                    <a:lstStyle/>
                    <a:p>
                      <a:endParaRPr lang="zh-CN" sz="1200" kern="100" dirty="0">
                        <a:effectLst/>
                        <a:latin typeface="Calibri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b="1" kern="100" dirty="0">
                          <a:effectLst/>
                        </a:rPr>
                        <a:t>350 MHz (LEP2-like) technology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 gridSpan="2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700 </a:t>
                      </a:r>
                      <a:r>
                        <a:rPr lang="en-US" sz="1200" b="1" kern="100" dirty="0" smtClean="0">
                          <a:effectLst/>
                        </a:rPr>
                        <a:t>MHz</a:t>
                      </a:r>
                      <a:r>
                        <a:rPr lang="en-US" sz="1200" b="1" kern="100" baseline="0" dirty="0" smtClean="0">
                          <a:effectLst/>
                        </a:rPr>
                        <a:t> </a:t>
                      </a:r>
                    </a:p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</a:rPr>
                        <a:t>technology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1.3 GHz (LEP3-like) </a:t>
                      </a:r>
                      <a:endParaRPr lang="en-US" sz="1200" b="1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</a:rPr>
                        <a:t>technology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Number of IPs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Energy (GeV)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120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Circumference (km)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SR loss/turn (GeV)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2.96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2.96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2.96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2.96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</a:t>
                      </a:r>
                      <a:r>
                        <a:rPr lang="en-US" sz="1200" kern="100" baseline="-25000">
                          <a:effectLst/>
                        </a:rPr>
                        <a:t>e</a:t>
                      </a:r>
                      <a:r>
                        <a:rPr lang="en-US" sz="1200" kern="100">
                          <a:effectLst/>
                        </a:rPr>
                        <a:t>/bunch (10</a:t>
                      </a:r>
                      <a:r>
                        <a:rPr lang="en-US" sz="1200" kern="100" baseline="30000">
                          <a:effectLst/>
                        </a:rPr>
                        <a:t>12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1.61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0.79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1.12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0.33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16.9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16.9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16.9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16.9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SR power /beam (MW)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</a:t>
                      </a:r>
                      <a:r>
                        <a:rPr lang="en-US" sz="1200" kern="100" baseline="-25000">
                          <a:effectLst/>
                        </a:rPr>
                        <a:t>0</a:t>
                      </a:r>
                      <a:r>
                        <a:rPr lang="en-US" sz="1200" kern="100">
                          <a:effectLst/>
                        </a:rPr>
                        <a:t> (T)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0.065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0.065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0.065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Bending radius (km)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6.2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</a:rPr>
                        <a:t>-4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0.43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0.21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Symbol"/>
                        </a:rPr>
                        <a:t></a:t>
                      </a:r>
                      <a:r>
                        <a:rPr lang="en-US" sz="1200" kern="100" baseline="-25000">
                          <a:effectLst/>
                        </a:rPr>
                        <a:t>IP</a:t>
                      </a:r>
                      <a:r>
                        <a:rPr lang="en-US" sz="1200" kern="100">
                          <a:effectLst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0.2/0.001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0.2/0.001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0.2/0.001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0.2/0.001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Emittance  x/y (nm)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29.7/0.15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14.6/0.073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29.1/0.15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6.1/0.03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Transverse  </a:t>
                      </a:r>
                      <a:r>
                        <a:rPr lang="en-US" sz="1200" kern="100">
                          <a:effectLst/>
                          <a:sym typeface="Symbol"/>
                        </a:rPr>
                        <a:t></a:t>
                      </a:r>
                      <a:r>
                        <a:rPr lang="en-US" sz="1200" kern="100" baseline="-25000">
                          <a:effectLst/>
                        </a:rPr>
                        <a:t>IP</a:t>
                      </a:r>
                      <a:r>
                        <a:rPr lang="en-US" sz="1200" kern="100">
                          <a:effectLst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77/0.38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54/0.27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76/0.38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35/0.17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Symbol"/>
                        </a:rPr>
                        <a:t></a:t>
                      </a:r>
                      <a:r>
                        <a:rPr lang="en-US" sz="1200" kern="100" baseline="-25000">
                          <a:effectLst/>
                        </a:rPr>
                        <a:t>x</a:t>
                      </a:r>
                      <a:r>
                        <a:rPr lang="en-US" sz="1200" kern="100">
                          <a:effectLst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0.103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0.103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0.073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0.103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Symbol"/>
                        </a:rPr>
                        <a:t></a:t>
                      </a:r>
                      <a:r>
                        <a:rPr lang="en-US" sz="1200" kern="100" baseline="-25000">
                          <a:effectLst/>
                        </a:rPr>
                        <a:t>y</a:t>
                      </a:r>
                      <a:r>
                        <a:rPr lang="en-US" sz="1200" kern="100">
                          <a:effectLst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0.103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0.103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0.073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0.103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V</a:t>
                      </a:r>
                      <a:r>
                        <a:rPr lang="en-US" sz="1200" kern="100" baseline="-25000">
                          <a:effectLst/>
                        </a:rPr>
                        <a:t>RF </a:t>
                      </a:r>
                      <a:r>
                        <a:rPr lang="en-US" sz="1200" kern="100">
                          <a:effectLst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4.1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f </a:t>
                      </a:r>
                      <a:r>
                        <a:rPr lang="en-US" sz="1200" kern="100" baseline="-25000">
                          <a:effectLst/>
                        </a:rPr>
                        <a:t>RF</a:t>
                      </a:r>
                      <a:r>
                        <a:rPr lang="en-US" sz="1200" kern="100">
                          <a:effectLst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350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704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704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Symbol"/>
                        </a:rPr>
                        <a:t></a:t>
                      </a:r>
                      <a:r>
                        <a:rPr lang="en-US" sz="1200" kern="100" baseline="-25000">
                          <a:effectLst/>
                        </a:rPr>
                        <a:t>z</a:t>
                      </a:r>
                      <a:r>
                        <a:rPr lang="en-US" sz="1200" kern="100">
                          <a:effectLst/>
                        </a:rPr>
                        <a:t> (mm)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4.6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0.95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0.13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Energy acceptance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3.5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Symbol"/>
                        </a:rPr>
                        <a:t></a:t>
                      </a:r>
                      <a:r>
                        <a:rPr lang="en-US" sz="1200" kern="100" baseline="-25000">
                          <a:effectLst/>
                        </a:rPr>
                        <a:t>BS </a:t>
                      </a:r>
                      <a:r>
                        <a:rPr lang="en-US" sz="1200" kern="100">
                          <a:effectLst/>
                        </a:rPr>
                        <a:t>(10</a:t>
                      </a:r>
                      <a:r>
                        <a:rPr lang="en-US" sz="1200" kern="100" baseline="30000">
                          <a:effectLst/>
                        </a:rPr>
                        <a:t>-4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9.7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13.8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13.8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21.3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</a:t>
                      </a:r>
                      <a:r>
                        <a:rPr lang="en-US" sz="1200" kern="100" baseline="-25000">
                          <a:effectLst/>
                          <a:sym typeface="Symbol"/>
                        </a:rPr>
                        <a:t>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0.86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0.39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Symbol"/>
                        </a:rPr>
                        <a:t></a:t>
                      </a:r>
                      <a:r>
                        <a:rPr lang="en-US" sz="1200" kern="100" baseline="-25000">
                          <a:effectLst/>
                        </a:rPr>
                        <a:t>BS</a:t>
                      </a:r>
                      <a:r>
                        <a:rPr lang="en-US" sz="1200" kern="100">
                          <a:effectLst/>
                        </a:rPr>
                        <a:t> (10</a:t>
                      </a:r>
                      <a:r>
                        <a:rPr lang="en-US" sz="1200" kern="100" baseline="30000">
                          <a:effectLst/>
                        </a:rPr>
                        <a:t>-4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4.3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Life time due to beamstrahlung (minute)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F (hour glass)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>
                          <a:effectLst/>
                        </a:rPr>
                        <a:t>0.49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0.68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0.68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</a:tr>
              <a:tr h="19119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L</a:t>
                      </a:r>
                      <a:r>
                        <a:rPr lang="en-US" sz="1200" kern="100" baseline="-25000">
                          <a:effectLst/>
                        </a:rPr>
                        <a:t>max</a:t>
                      </a:r>
                      <a:r>
                        <a:rPr lang="en-US" sz="1200" kern="100">
                          <a:effectLst/>
                        </a:rPr>
                        <a:t>/IP (10</a:t>
                      </a:r>
                      <a:r>
                        <a:rPr lang="en-US" sz="1200" kern="100" baseline="30000">
                          <a:effectLst/>
                        </a:rPr>
                        <a:t>34</a:t>
                      </a:r>
                      <a:r>
                        <a:rPr lang="en-US" sz="1200" kern="100">
                          <a:effectLst/>
                        </a:rPr>
                        <a:t>cm</a:t>
                      </a:r>
                      <a:r>
                        <a:rPr lang="en-US" sz="1200" kern="100" baseline="30000">
                          <a:effectLst/>
                        </a:rPr>
                        <a:t>-2</a:t>
                      </a:r>
                      <a:r>
                        <a:rPr lang="en-US" sz="1200" kern="100">
                          <a:effectLst/>
                        </a:rPr>
                        <a:t>s</a:t>
                      </a:r>
                      <a:r>
                        <a:rPr lang="en-US" sz="1200" kern="100" baseline="30000">
                          <a:effectLst/>
                        </a:rPr>
                        <a:t>-1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677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2.2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1367" marR="51367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92280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12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Linear lattice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" y="1170939"/>
            <a:ext cx="43434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0059"/>
            <a:ext cx="4392488" cy="34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647407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prstClr val="black"/>
                </a:solidFill>
              </a:rPr>
              <a:t>60</a:t>
            </a:r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 FODO cells in arc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prstClr val="black"/>
                </a:solidFill>
              </a:rPr>
              <a:t>16-fold symmetry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prstClr val="black"/>
                </a:solidFill>
              </a:rPr>
              <a:t>SC cavities and other </a:t>
            </a:r>
            <a:r>
              <a:rPr lang="en-US" altLang="zh-CN" sz="2000" dirty="0" smtClean="0"/>
              <a:t>cryogenic system are inserted in 14 linear sections.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42262" y="2544682"/>
            <a:ext cx="2251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Dispersion suppressor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13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Lower power design of CEPC</a:t>
            </a:r>
            <a:endParaRPr lang="zh-CN" altLang="en-US" sz="4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8913"/>
              </p:ext>
            </p:extLst>
          </p:nvPr>
        </p:nvGraphicFramePr>
        <p:xfrm>
          <a:off x="899592" y="1268760"/>
          <a:ext cx="7488834" cy="5468578"/>
        </p:xfrm>
        <a:graphic>
          <a:graphicData uri="http://schemas.openxmlformats.org/drawingml/2006/table">
            <a:tbl>
              <a:tblPr firstRow="1" bandRow="1"/>
              <a:tblGrid>
                <a:gridCol w="2736304"/>
                <a:gridCol w="1080120"/>
                <a:gridCol w="1224136"/>
                <a:gridCol w="1224136"/>
                <a:gridCol w="1224138"/>
              </a:tblGrid>
              <a:tr h="18645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7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Baseline</a:t>
                      </a:r>
                      <a:endParaRPr lang="zh-CN" sz="1400" b="1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en-US" altLang="zh-CN" sz="1400" b="1" i="1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power design</a:t>
                      </a:r>
                      <a:endParaRPr lang="zh-CN" sz="1400" b="1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7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7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(GeV)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2.96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2.96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2.96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2.96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8.45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6.76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5.07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(T)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-4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9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0.071/0.00048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0.056/0.00042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0.041/0.00035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  x/y (nm)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14.6/0.073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9.5/0.035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9.1/0.031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8.9/0.026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54/0.27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25.9/0.13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22.7/0.11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19.2/0.096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0.103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0.076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0.103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0.103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0.103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0.103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704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704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704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BS</a:t>
                      </a:r>
                      <a:r>
                        <a:rPr lang="en-US" sz="1200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-4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13.8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13.8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13.8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13.8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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BS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-4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to beamstrahlung (minute)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0.48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0.45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2.31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1.97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1.58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345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AC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power for RF source/two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(MW) 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205" marR="46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14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79208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CEPC low power scheme with recovered luminosity</a:t>
            </a:r>
            <a:endParaRPr lang="zh-CN" altLang="en-US" sz="3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28184"/>
              </p:ext>
            </p:extLst>
          </p:nvPr>
        </p:nvGraphicFramePr>
        <p:xfrm>
          <a:off x="539552" y="908720"/>
          <a:ext cx="7992889" cy="5779137"/>
        </p:xfrm>
        <a:graphic>
          <a:graphicData uri="http://schemas.openxmlformats.org/drawingml/2006/table">
            <a:tbl>
              <a:tblPr firstRow="1" bandRow="1" bandCol="1"/>
              <a:tblGrid>
                <a:gridCol w="2664296"/>
                <a:gridCol w="1512168"/>
                <a:gridCol w="1296144"/>
                <a:gridCol w="1224136"/>
                <a:gridCol w="1296145"/>
              </a:tblGrid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Baseline – 50 MW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Low power design – 25 MW</a:t>
                      </a:r>
                      <a:endParaRPr lang="zh-CN" sz="14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Aspect ratio (coupling factor)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~200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~200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~550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~1200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(GeV)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(GeV)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2.96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2.96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2.96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2.96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0.51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0.079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16.9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8.45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8.45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8.45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(T)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3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(10-4)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0.2/0.001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0.071/0.00048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0.13/0.00024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0.11/0.0001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  x/y (nm)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14.6/0.073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9.5/0.035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9.4/0.017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9.4/0.0073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54/0.27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25.9/0.13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34.9/0.063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32.4/0.027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0.103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0.076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0.103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0.016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0.103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0.103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0.103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0.103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704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704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704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 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sym typeface="Symbol"/>
                        </a:rPr>
                        <a:t></a:t>
                      </a:r>
                      <a:r>
                        <a:rPr lang="en-US" sz="1200" i="1" baseline="-25000" dirty="0">
                          <a:effectLst/>
                          <a:latin typeface="Times New Roman"/>
                        </a:rPr>
                        <a:t>z</a:t>
                      </a:r>
                      <a:r>
                        <a:rPr lang="en-US" sz="1200" dirty="0">
                          <a:effectLst/>
                          <a:latin typeface="Times New Roman"/>
                        </a:rPr>
                        <a:t> (mm)</a:t>
                      </a:r>
                      <a:r>
                        <a:rPr lang="zh-CN" sz="1200" dirty="0"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BS</a:t>
                      </a:r>
                      <a:r>
                        <a:rPr lang="en-US" sz="1200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-4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13.8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13.8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13.8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13.8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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BS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-4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to beamstrahlung (minute)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0.48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0.32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2.31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3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AC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power /two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(MW) *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3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Technology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Maturity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笑脸 8"/>
          <p:cNvSpPr/>
          <p:nvPr/>
        </p:nvSpPr>
        <p:spPr>
          <a:xfrm>
            <a:off x="3779912" y="6462560"/>
            <a:ext cx="216024" cy="215305"/>
          </a:xfrm>
          <a:prstGeom prst="smileyFace">
            <a:avLst/>
          </a:prstGeom>
          <a:solidFill>
            <a:schemeClr val="tx1">
              <a:alpha val="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笑脸 9"/>
          <p:cNvSpPr/>
          <p:nvPr/>
        </p:nvSpPr>
        <p:spPr>
          <a:xfrm>
            <a:off x="5284204" y="6471065"/>
            <a:ext cx="216024" cy="206800"/>
          </a:xfrm>
          <a:prstGeom prst="smileyFace">
            <a:avLst>
              <a:gd name="adj" fmla="val 47"/>
            </a:avLst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笑脸 10"/>
          <p:cNvSpPr/>
          <p:nvPr/>
        </p:nvSpPr>
        <p:spPr>
          <a:xfrm>
            <a:off x="6460318" y="6474301"/>
            <a:ext cx="216024" cy="206800"/>
          </a:xfrm>
          <a:prstGeom prst="smileyFace">
            <a:avLst>
              <a:gd name="adj" fmla="val -4653"/>
            </a:avLst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笑脸 11"/>
          <p:cNvSpPr/>
          <p:nvPr/>
        </p:nvSpPr>
        <p:spPr>
          <a:xfrm>
            <a:off x="7668344" y="6462561"/>
            <a:ext cx="216024" cy="206800"/>
          </a:xfrm>
          <a:prstGeom prst="smileyFace">
            <a:avLst>
              <a:gd name="adj" fmla="val -4653"/>
            </a:avLst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笑脸 12"/>
          <p:cNvSpPr/>
          <p:nvPr/>
        </p:nvSpPr>
        <p:spPr>
          <a:xfrm>
            <a:off x="7956376" y="6462561"/>
            <a:ext cx="216024" cy="206800"/>
          </a:xfrm>
          <a:prstGeom prst="smileyFace">
            <a:avLst>
              <a:gd name="adj" fmla="val -4653"/>
            </a:avLst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17568" y="638339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15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09" y="116632"/>
            <a:ext cx="9036496" cy="85010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comparison with exist machine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717359"/>
              </p:ext>
            </p:extLst>
          </p:nvPr>
        </p:nvGraphicFramePr>
        <p:xfrm>
          <a:off x="107504" y="1062001"/>
          <a:ext cx="8856984" cy="5320633"/>
        </p:xfrm>
        <a:graphic>
          <a:graphicData uri="http://schemas.openxmlformats.org/drawingml/2006/table">
            <a:tbl>
              <a:tblPr/>
              <a:tblGrid>
                <a:gridCol w="845041"/>
                <a:gridCol w="537753"/>
                <a:gridCol w="537753"/>
                <a:gridCol w="460932"/>
                <a:gridCol w="537753"/>
                <a:gridCol w="614575"/>
                <a:gridCol w="713767"/>
                <a:gridCol w="592205"/>
                <a:gridCol w="614575"/>
                <a:gridCol w="524541"/>
                <a:gridCol w="550966"/>
                <a:gridCol w="456684"/>
                <a:gridCol w="649006"/>
                <a:gridCol w="649006"/>
                <a:gridCol w="572427"/>
              </a:tblGrid>
              <a:tr h="47003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Parameters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PEP-X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ESRF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SSRF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70qjvmlqdrmdsdj"/>
                        </a:rPr>
                        <a:t>Swiss Light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70qjvmlqdrmdsdj"/>
                        </a:rPr>
                        <a:t>Source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Diamond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PETRA III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Positron Machine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NSLS-II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Spear-III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TLS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TPS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NSRL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CEPC-25MW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3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i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β</a:t>
                      </a:r>
                      <a:r>
                        <a:rPr lang="en-US" sz="110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IP</a:t>
                      </a:r>
                      <a:r>
                        <a:rPr lang="en-US" sz="1100" i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x/y (m)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3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/>
                          <a:ea typeface="宋体"/>
                        </a:rPr>
                        <a:t>0.071/0.00048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/>
                          <a:ea typeface="宋体"/>
                        </a:rPr>
                        <a:t>0.13/0.00024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/>
                          <a:ea typeface="宋体"/>
                        </a:rPr>
                        <a:t>0.11/0.0001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15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E(GeV)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4.5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6.03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2.4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6.0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1.5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0.8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120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120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120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Circumference(m)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2199.32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844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432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288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561.6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2304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620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234.126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120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518.4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50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50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Emittance(nm-rad)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0.094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4/0.025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3.9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4.8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2.74/0.0274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1/0.01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1.5/0.008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18.6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25.5(nature)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1.7(nature)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9.5/0.035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9.4/0.017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9.4/0.0073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γ (E/m</a:t>
                      </a:r>
                      <a:r>
                        <a:rPr lang="en-US" sz="1100" kern="1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c</a:t>
                      </a:r>
                      <a:r>
                        <a:rPr lang="en-US" sz="1100" kern="1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8806.26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11800.39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6849.32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4696.67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5870.84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11741.68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5870.84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5870.84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2935.42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5870.84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1565.56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234833.66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234833.66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234833.66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26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/>
                          <a:ea typeface="宋体"/>
                        </a:rPr>
                        <a:t> Normalized Emittance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/>
                          <a:ea typeface="宋体"/>
                        </a:rPr>
                        <a:t>(nm-rad)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827.79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47201.56/295.01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26712.348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22544.03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16086.10/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160.86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11741.68/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117.42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8806.26/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46.97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109197.62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74853.21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9980.43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2230919.77/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8219.18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2207436.39/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3992.17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2207436.39/1714.29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κ(Coupling Factor)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160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100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100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187.5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271.43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552.94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1287.67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470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Momentum compaction factor(E-4)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0.472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7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1.7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12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3.7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11.3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67.8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2.0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0.38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0.38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0.38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470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Energy loss per turn(keV)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3270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512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1250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20.9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286.4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912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128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853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2960000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2960000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2960000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Energy spead(%)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0.112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0.09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0.094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0.097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0.0756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0.13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0.13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Beam current(mA)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200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300--500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400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300(500)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8.45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8.45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8.45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Beam life time (h)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&gt;10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&lt;10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&gt;10(20)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0.5</a:t>
                      </a:r>
                      <a:endParaRPr lang="zh-CN" sz="11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0.5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0.5</a:t>
                      </a:r>
                      <a:endParaRPr lang="zh-CN" sz="11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4602" marR="64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16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504" y="2204864"/>
            <a:ext cx="867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en-US" altLang="zh-CN" sz="4400" dirty="0" smtClean="0"/>
              <a:t>70 </a:t>
            </a:r>
            <a:r>
              <a:rPr lang="en-US" altLang="zh-CN" sz="4400" dirty="0"/>
              <a:t>km Circular electron-positron Collider (CEPC) design</a:t>
            </a:r>
            <a:endParaRPr lang="zh-CN" altLang="en-US" sz="4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17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293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Beam parameter scan </a:t>
            </a:r>
            <a:r>
              <a:rPr lang="en-US" altLang="zh-CN" dirty="0" smtClean="0"/>
              <a:t>-1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79412" y="1178719"/>
            <a:ext cx="8850601" cy="5430164"/>
            <a:chOff x="179412" y="1178719"/>
            <a:chExt cx="8850601" cy="54301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12" y="1240433"/>
              <a:ext cx="4392488" cy="2640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359" y="1178719"/>
              <a:ext cx="4430654" cy="2658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14" y="3925540"/>
              <a:ext cx="4355504" cy="2615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693" y="3943424"/>
              <a:ext cx="4422320" cy="2665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483768" y="3573016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 smtClean="0"/>
                <a:t>L</a:t>
              </a:r>
              <a:r>
                <a:rPr lang="en-US" altLang="zh-CN" sz="1400" i="1" baseline="-25000" dirty="0" smtClean="0"/>
                <a:t>0</a:t>
              </a:r>
              <a:endParaRPr lang="zh-CN" altLang="en-US" sz="1400" i="1" baseline="-25000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7090022" y="3573016"/>
              <a:ext cx="3209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400" i="1" dirty="0">
                  <a:solidFill>
                    <a:prstClr val="black"/>
                  </a:solidFill>
                </a:rPr>
                <a:t>L</a:t>
              </a:r>
              <a:r>
                <a:rPr lang="en-US" altLang="zh-CN" sz="1400" i="1" baseline="-25000" dirty="0">
                  <a:solidFill>
                    <a:prstClr val="black"/>
                  </a:solidFill>
                </a:rPr>
                <a:t>0</a:t>
              </a:r>
              <a:endParaRPr lang="zh-CN" altLang="en-US" sz="1400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28392" y="6212306"/>
              <a:ext cx="3209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400" i="1" dirty="0">
                  <a:solidFill>
                    <a:prstClr val="black"/>
                  </a:solidFill>
                </a:rPr>
                <a:t>L</a:t>
              </a:r>
              <a:r>
                <a:rPr lang="en-US" altLang="zh-CN" sz="1400" i="1" baseline="-25000" dirty="0">
                  <a:solidFill>
                    <a:prstClr val="black"/>
                  </a:solidFill>
                </a:rPr>
                <a:t>0</a:t>
              </a:r>
              <a:endParaRPr lang="zh-CN" altLang="en-US" sz="1400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929561" y="6301106"/>
              <a:ext cx="3209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400" i="1" dirty="0">
                  <a:solidFill>
                    <a:prstClr val="black"/>
                  </a:solidFill>
                </a:rPr>
                <a:t>L</a:t>
              </a:r>
              <a:r>
                <a:rPr lang="en-US" altLang="zh-CN" sz="1400" i="1" baseline="-25000" dirty="0">
                  <a:solidFill>
                    <a:prstClr val="black"/>
                  </a:solidFill>
                </a:rPr>
                <a:t>0</a:t>
              </a:r>
              <a:endParaRPr lang="zh-CN" altLang="en-US" sz="1400" i="1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660232" y="6454994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18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CN" dirty="0"/>
              <a:t>Beam parameter scan </a:t>
            </a:r>
            <a:r>
              <a:rPr lang="en-US" altLang="zh-CN" dirty="0" smtClean="0"/>
              <a:t>-2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79512" y="1102928"/>
            <a:ext cx="8905642" cy="5638440"/>
            <a:chOff x="179512" y="1102928"/>
            <a:chExt cx="8905642" cy="563844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15120"/>
              <a:ext cx="4432308" cy="266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820" y="1102928"/>
              <a:ext cx="4473334" cy="2688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3" y="3861048"/>
              <a:ext cx="4779563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555776" y="3471639"/>
              <a:ext cx="3209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400" i="1" dirty="0">
                  <a:solidFill>
                    <a:prstClr val="black"/>
                  </a:solidFill>
                </a:rPr>
                <a:t>L</a:t>
              </a:r>
              <a:r>
                <a:rPr lang="en-US" altLang="zh-CN" sz="1400" i="1" baseline="-25000" dirty="0">
                  <a:solidFill>
                    <a:prstClr val="black"/>
                  </a:solidFill>
                </a:rPr>
                <a:t>0</a:t>
              </a:r>
              <a:endParaRPr lang="zh-CN" altLang="en-US" sz="1400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896112" y="3471639"/>
              <a:ext cx="3209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400" i="1" dirty="0">
                  <a:solidFill>
                    <a:prstClr val="black"/>
                  </a:solidFill>
                </a:rPr>
                <a:t>L</a:t>
              </a:r>
              <a:r>
                <a:rPr lang="en-US" altLang="zh-CN" sz="1400" i="1" baseline="-25000" dirty="0">
                  <a:solidFill>
                    <a:prstClr val="black"/>
                  </a:solidFill>
                </a:rPr>
                <a:t>0</a:t>
              </a:r>
              <a:endParaRPr lang="zh-CN" altLang="en-US" sz="1400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451359" y="6433591"/>
              <a:ext cx="3209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400" i="1" dirty="0">
                  <a:solidFill>
                    <a:prstClr val="black"/>
                  </a:solidFill>
                </a:rPr>
                <a:t>L</a:t>
              </a:r>
              <a:r>
                <a:rPr lang="en-US" altLang="zh-CN" sz="1400" i="1" baseline="-25000" dirty="0">
                  <a:solidFill>
                    <a:prstClr val="black"/>
                  </a:solidFill>
                </a:rPr>
                <a:t>0</a:t>
              </a:r>
              <a:endParaRPr lang="zh-CN" altLang="en-US" sz="1400" i="1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19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55576" y="1628800"/>
            <a:ext cx="764319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50 km CEPC optimized design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70 km CEPC optimized design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CEPC final focus design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2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2976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altLang="zh-CN" dirty="0"/>
              <a:t>RF parameter </a:t>
            </a:r>
            <a:r>
              <a:rPr lang="en-US" altLang="zh-CN" dirty="0" smtClean="0"/>
              <a:t>scan </a:t>
            </a:r>
            <a:r>
              <a:rPr lang="en-US" altLang="zh-CN" dirty="0"/>
              <a:t>for 70km CEPC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888986"/>
            <a:ext cx="4619009" cy="278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20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36104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CN" sz="4000" dirty="0"/>
              <a:t>Optimized machine </a:t>
            </a:r>
            <a:r>
              <a:rPr lang="en-US" altLang="zh-CN" sz="4000" dirty="0" smtClean="0"/>
              <a:t>parameters for 70km CEPC</a:t>
            </a:r>
            <a:endParaRPr lang="zh-CN" altLang="en-US" sz="4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286507"/>
              </p:ext>
            </p:extLst>
          </p:nvPr>
        </p:nvGraphicFramePr>
        <p:xfrm>
          <a:off x="323529" y="1196752"/>
          <a:ext cx="8100391" cy="5336670"/>
        </p:xfrm>
        <a:graphic>
          <a:graphicData uri="http://schemas.openxmlformats.org/drawingml/2006/table">
            <a:tbl>
              <a:tblPr firstRow="1" bandRow="1"/>
              <a:tblGrid>
                <a:gridCol w="2736303"/>
                <a:gridCol w="1296144"/>
                <a:gridCol w="1368152"/>
                <a:gridCol w="1351944"/>
                <a:gridCol w="1347848"/>
              </a:tblGrid>
              <a:tr h="2160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Baseline design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Low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power design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(GeV)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(GeV)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0.43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0.49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0.43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0.45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23.3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23.3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11.7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(T)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0.047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563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8.56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8.56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7248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0.1/0.0005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0.1/0.0005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  x/y (nm)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9.4/0.094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11.3/0.19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9.4/0.047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10.3/0.094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0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30.7/0.31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34.9/0.43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30.6/0.15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32.1/0.22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0.062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5.8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5.8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572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4.4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BS</a:t>
                      </a:r>
                      <a:r>
                        <a:rPr lang="en-US" sz="1200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-4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12.2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0.58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0.58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0.58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0.58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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BS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-4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58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to beamstrahlung (minute)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066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3.5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71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AC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power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for RF source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/two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(MW) 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21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dirty="0"/>
              <a:t>Lattice </a:t>
            </a:r>
            <a:r>
              <a:rPr lang="en-US" altLang="zh-CN" dirty="0" smtClean="0"/>
              <a:t>design</a:t>
            </a:r>
            <a:r>
              <a:rPr lang="en-US" altLang="zh-CN" dirty="0"/>
              <a:t> </a:t>
            </a:r>
            <a:r>
              <a:rPr lang="en-US" altLang="zh-CN" dirty="0" smtClean="0"/>
              <a:t>for 70km CEPC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1" y="1484784"/>
            <a:ext cx="4149423" cy="322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04" y="2502188"/>
            <a:ext cx="424338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410969" y="4685184"/>
            <a:ext cx="2105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/>
              </a:rPr>
              <a:t>60</a:t>
            </a:r>
            <a:r>
              <a:rPr lang="en-US" altLang="zh-CN" dirty="0">
                <a:latin typeface="Times New Roman"/>
                <a:cs typeface="Times New Roman"/>
                <a:sym typeface="Symbol"/>
              </a:rPr>
              <a:t></a:t>
            </a:r>
            <a:r>
              <a:rPr lang="en-US" altLang="zh-CN" dirty="0">
                <a:latin typeface="Times New Roman"/>
              </a:rPr>
              <a:t> FODO ARC cell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687049" y="2132856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kern="100" dirty="0">
                <a:latin typeface="Times New Roman"/>
                <a:cs typeface="Times New Roman"/>
              </a:rPr>
              <a:t>Dispersion suppressor</a:t>
            </a:r>
            <a:endParaRPr lang="zh-CN" altLang="zh-CN" sz="1200" kern="100" dirty="0"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1511" y="53732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solidFill>
                  <a:srgbClr val="C00000"/>
                </a:solidFill>
                <a:latin typeface="Times New Roman"/>
                <a:cs typeface="Times New Roman"/>
              </a:rPr>
              <a:t>Parameters from lattice design:</a:t>
            </a:r>
            <a:endParaRPr lang="zh-CN" altLang="zh-CN" sz="2000" kern="100" dirty="0">
              <a:solidFill>
                <a:srgbClr val="C00000"/>
              </a:solidFill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"/>
            </a:pPr>
            <a:r>
              <a:rPr lang="en-US" altLang="zh-CN" sz="2000" i="1" kern="100" dirty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</a:t>
            </a:r>
            <a:r>
              <a:rPr lang="en-US" altLang="zh-CN" sz="2000" kern="100" dirty="0">
                <a:solidFill>
                  <a:srgbClr val="C00000"/>
                </a:solidFill>
                <a:latin typeface="Times New Roman"/>
                <a:cs typeface="Times New Roman"/>
              </a:rPr>
              <a:t>=8.56 km</a:t>
            </a:r>
            <a:endParaRPr lang="zh-CN" altLang="zh-CN" sz="2000" kern="100" dirty="0">
              <a:solidFill>
                <a:srgbClr val="C00000"/>
              </a:solidFill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"/>
            </a:pPr>
            <a:r>
              <a:rPr lang="en-US" altLang="zh-CN" sz="2000" i="1" kern="100" dirty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</a:t>
            </a:r>
            <a:r>
              <a:rPr lang="en-US" altLang="zh-CN" sz="2000" kern="1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x</a:t>
            </a:r>
            <a:r>
              <a:rPr lang="en-US" altLang="zh-CN" sz="2000" kern="100" dirty="0">
                <a:solidFill>
                  <a:srgbClr val="C00000"/>
                </a:solidFill>
                <a:latin typeface="Times New Roman"/>
                <a:cs typeface="Times New Roman"/>
              </a:rPr>
              <a:t>=9.5 nm</a:t>
            </a:r>
            <a:endParaRPr lang="zh-CN" altLang="zh-CN" sz="2000" kern="100" dirty="0">
              <a:solidFill>
                <a:srgbClr val="C00000"/>
              </a:solidFill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"/>
            </a:pPr>
            <a:r>
              <a:rPr lang="en-US" altLang="zh-CN" sz="2000" i="1" kern="100" dirty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</a:t>
            </a:r>
            <a:r>
              <a:rPr lang="en-US" altLang="zh-CN" sz="2000" kern="1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lang="en-US" altLang="zh-CN" sz="2000" kern="100" dirty="0">
                <a:solidFill>
                  <a:srgbClr val="C00000"/>
                </a:solidFill>
                <a:latin typeface="Times New Roman"/>
                <a:cs typeface="Times New Roman"/>
              </a:rPr>
              <a:t>=4.7</a:t>
            </a:r>
            <a:r>
              <a:rPr lang="en-US" altLang="zh-CN" sz="2000" kern="100" dirty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</a:t>
            </a:r>
            <a:r>
              <a:rPr lang="en-US" altLang="zh-CN" sz="2000" kern="100" dirty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lang="en-US" altLang="zh-CN" sz="2000" kern="100" baseline="30000" dirty="0">
                <a:solidFill>
                  <a:srgbClr val="C00000"/>
                </a:solidFill>
                <a:latin typeface="Times New Roman"/>
                <a:cs typeface="Times New Roman"/>
              </a:rPr>
              <a:t>-5</a:t>
            </a:r>
            <a:endParaRPr lang="zh-CN" altLang="zh-CN" sz="2000" kern="100" dirty="0">
              <a:solidFill>
                <a:srgbClr val="C00000"/>
              </a:solidFill>
              <a:cs typeface="Times New Roman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22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3.  CEPC final </a:t>
            </a:r>
            <a:r>
              <a:rPr lang="en-US" altLang="zh-CN" dirty="0"/>
              <a:t>focus </a:t>
            </a:r>
            <a:r>
              <a:rPr lang="en-US" altLang="zh-CN" dirty="0" smtClean="0"/>
              <a:t>design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23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Procedure &amp; Method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CEPC design parameters :</a:t>
            </a:r>
          </a:p>
          <a:p>
            <a:pPr>
              <a:buFontTx/>
              <a:buNone/>
            </a:pPr>
            <a:r>
              <a:rPr lang="en-US" altLang="zh-CN" dirty="0">
                <a:cs typeface="Times New Roman" pitchFamily="18" charset="0"/>
              </a:rPr>
              <a:t>   </a:t>
            </a:r>
            <a:r>
              <a:rPr lang="en-US" altLang="zh-CN" dirty="0" smtClean="0">
                <a:cs typeface="Times New Roman" pitchFamily="18" charset="0"/>
              </a:rPr>
              <a:t>three </a:t>
            </a:r>
            <a:r>
              <a:rPr lang="en-US" altLang="zh-CN" dirty="0">
                <a:cs typeface="Times New Roman" pitchFamily="18" charset="0"/>
              </a:rPr>
              <a:t>cases of </a:t>
            </a:r>
            <a:r>
              <a:rPr lang="el-GR" altLang="zh-CN" dirty="0"/>
              <a:t>β</a:t>
            </a:r>
            <a:r>
              <a:rPr lang="en-US" altLang="zh-CN" baseline="-25000" dirty="0" smtClean="0"/>
              <a:t>y</a:t>
            </a:r>
            <a:r>
              <a:rPr lang="en-US" altLang="zh-CN" dirty="0" smtClean="0"/>
              <a:t>=1mm, </a:t>
            </a:r>
            <a:r>
              <a:rPr lang="el-GR" altLang="zh-CN" dirty="0" smtClean="0"/>
              <a:t>β</a:t>
            </a:r>
            <a:r>
              <a:rPr lang="en-US" altLang="zh-CN" baseline="-25000" dirty="0" smtClean="0"/>
              <a:t>y</a:t>
            </a:r>
            <a:r>
              <a:rPr lang="en-US" altLang="zh-CN" dirty="0" smtClean="0"/>
              <a:t>=0.35mm and </a:t>
            </a:r>
            <a:r>
              <a:rPr lang="el-GR" altLang="zh-CN" dirty="0"/>
              <a:t>β</a:t>
            </a:r>
            <a:r>
              <a:rPr lang="en-US" altLang="zh-CN" baseline="-25000" dirty="0" smtClean="0"/>
              <a:t>y</a:t>
            </a:r>
            <a:r>
              <a:rPr lang="en-US" altLang="zh-CN" dirty="0" smtClean="0"/>
              <a:t>=0.1mm 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FFADA program</a:t>
            </a:r>
          </a:p>
          <a:p>
            <a:r>
              <a:rPr lang="en-US" altLang="zh-CN" dirty="0"/>
              <a:t>Matching section, CCS, Final Doublet.</a:t>
            </a:r>
          </a:p>
          <a:p>
            <a:r>
              <a:rPr lang="en-US" altLang="zh-CN" dirty="0" smtClean="0"/>
              <a:t>Non-local  chromaticity correction scheme.</a:t>
            </a:r>
          </a:p>
          <a:p>
            <a:r>
              <a:rPr lang="en-US" altLang="zh-CN" dirty="0" smtClean="0"/>
              <a:t>Local correction was combined in 0.35mm and 0.1mm lattice.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FD2C-3570-4086-8532-84B5631A647A}" type="slidenum">
              <a:rPr lang="en-US" altLang="zh-CN" sz="1600" smtClean="0"/>
              <a:pPr/>
              <a:t>24</a:t>
            </a:fld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7504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1mm-baseline design</a:t>
            </a:r>
            <a:endParaRPr lang="zh-CN" alt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6958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443711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QD0</a:t>
            </a:r>
            <a:r>
              <a:rPr lang="en-US" altLang="zh-CN" dirty="0" smtClean="0"/>
              <a:t>=5.4 m</a:t>
            </a:r>
          </a:p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QF1</a:t>
            </a:r>
            <a:r>
              <a:rPr lang="en-US" altLang="zh-CN" dirty="0" smtClean="0"/>
              <a:t>=2.8 m</a:t>
            </a:r>
          </a:p>
          <a:p>
            <a:r>
              <a:rPr lang="en-US" altLang="zh-CN" dirty="0" smtClean="0"/>
              <a:t>K</a:t>
            </a:r>
            <a:r>
              <a:rPr lang="en-US" altLang="zh-CN" baseline="-25000" dirty="0" smtClean="0"/>
              <a:t>QD0</a:t>
            </a:r>
            <a:r>
              <a:rPr lang="en-US" altLang="zh-CN" dirty="0" smtClean="0"/>
              <a:t>=K</a:t>
            </a:r>
            <a:r>
              <a:rPr lang="en-US" altLang="zh-CN" baseline="-25000" dirty="0" smtClean="0"/>
              <a:t>QF1</a:t>
            </a:r>
            <a:r>
              <a:rPr lang="en-US" altLang="zh-CN" dirty="0" smtClean="0"/>
              <a:t>=0.08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602128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L=870 m, L*=2.5 m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45669" y="2060848"/>
            <a:ext cx="1531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IP beta=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0.2m/0.001m</a:t>
            </a:r>
            <a:endParaRPr lang="en-US" altLang="zh-CN" dirty="0">
              <a:solidFill>
                <a:srgbClr val="00206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23D1-CDF6-41E3-8073-759A741B75BE}" type="slidenum">
              <a:rPr lang="en-US" altLang="zh-CN" smtClean="0">
                <a:solidFill>
                  <a:srgbClr val="000000"/>
                </a:solidFill>
              </a:rPr>
              <a:pPr/>
              <a:t>25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95320" cy="7780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Beam size after second order correction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6290" y="544522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Beam size order-by-order analysis by MAPCLASS.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</a:rPr>
              <a:t>2nd order correction </a:t>
            </a:r>
            <a:r>
              <a:rPr lang="en-US" altLang="zh-CN" sz="2000" dirty="0" smtClean="0"/>
              <a:t>is enough!</a:t>
            </a:r>
            <a:endParaRPr lang="zh-CN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20" y="1556792"/>
            <a:ext cx="5532710" cy="364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23D1-CDF6-41E3-8073-759A741B75BE}" type="slidenum">
              <a:rPr lang="en-US" altLang="zh-CN" smtClean="0">
                <a:solidFill>
                  <a:srgbClr val="000000"/>
                </a:solidFill>
              </a:rPr>
              <a:pPr/>
              <a:t>26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055" y="125760"/>
            <a:ext cx="8229600" cy="926976"/>
          </a:xfrm>
        </p:spPr>
        <p:txBody>
          <a:bodyPr/>
          <a:lstStyle/>
          <a:p>
            <a:r>
              <a:rPr lang="en-US" altLang="zh-CN" sz="4000" dirty="0"/>
              <a:t>0.35mm lattice-low power design (15MW)</a:t>
            </a:r>
            <a:endParaRPr lang="zh-CN" alt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3687" r="14441" b="7671"/>
          <a:stretch/>
        </p:blipFill>
        <p:spPr bwMode="auto">
          <a:xfrm>
            <a:off x="2591914" y="1268760"/>
            <a:ext cx="5150572" cy="43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3212976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LQD0=3.5 </a:t>
            </a:r>
            <a:r>
              <a:rPr lang="en-US" altLang="zh-CN" dirty="0"/>
              <a:t>m</a:t>
            </a:r>
          </a:p>
          <a:p>
            <a:r>
              <a:rPr lang="en-US" altLang="zh-CN" dirty="0" smtClean="0"/>
              <a:t>LQF1=2.0 </a:t>
            </a:r>
            <a:r>
              <a:rPr lang="en-US" altLang="zh-CN" dirty="0"/>
              <a:t>m</a:t>
            </a:r>
          </a:p>
          <a:p>
            <a:r>
              <a:rPr lang="en-US" altLang="zh-CN" dirty="0" smtClean="0"/>
              <a:t>KQD0=KQF1=0.15</a:t>
            </a:r>
          </a:p>
          <a:p>
            <a:r>
              <a:rPr lang="en-US" altLang="zh-CN" dirty="0" smtClean="0"/>
              <a:t>L*=2.5m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503548" y="5604775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Maximum beam size is at QF1.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Maximum pole strength at 20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 is </a:t>
            </a:r>
            <a:r>
              <a:rPr lang="en-US" altLang="zh-CN" dirty="0" smtClean="0">
                <a:solidFill>
                  <a:srgbClr val="C00000"/>
                </a:solidFill>
                <a:sym typeface="Symbol"/>
              </a:rPr>
              <a:t>8.0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T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8 </a:t>
            </a:r>
            <a:r>
              <a:rPr lang="en-US" altLang="zh-CN" dirty="0" err="1" smtClean="0">
                <a:solidFill>
                  <a:prstClr val="black"/>
                </a:solidFill>
                <a:sym typeface="Symbol"/>
              </a:rPr>
              <a:t>sextupoles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 in dispersion section to correct higher order aberration.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Additional </a:t>
            </a:r>
            <a:r>
              <a:rPr lang="en-US" altLang="zh-CN" dirty="0" err="1" smtClean="0">
                <a:solidFill>
                  <a:prstClr val="black"/>
                </a:solidFill>
                <a:sym typeface="Symbol"/>
              </a:rPr>
              <a:t>sextupoles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 were added at final doublet (local correction).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228184" y="1268760"/>
            <a:ext cx="144016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6516216" y="1340768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2280" y="112474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2060"/>
                </a:solidFill>
              </a:rPr>
              <a:t>Add two </a:t>
            </a:r>
            <a:r>
              <a:rPr lang="en-US" altLang="zh-CN" sz="1600" dirty="0" err="1" smtClean="0">
                <a:solidFill>
                  <a:srgbClr val="002060"/>
                </a:solidFill>
              </a:rPr>
              <a:t>sextupoles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2204864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IP beta=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0.041m/0.00035m</a:t>
            </a:r>
            <a:endParaRPr lang="en-US" altLang="zh-CN" dirty="0">
              <a:solidFill>
                <a:srgbClr val="00206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23D1-CDF6-41E3-8073-759A741B75BE}" type="slidenum">
              <a:rPr lang="en-US" altLang="zh-CN" smtClean="0">
                <a:solidFill>
                  <a:srgbClr val="000000"/>
                </a:solidFill>
              </a:rPr>
              <a:pPr/>
              <a:t>27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949569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Beam size order-by-order analysis</a:t>
            </a:r>
            <a:endParaRPr lang="zh-CN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73" y="3741201"/>
            <a:ext cx="6734027" cy="310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3321"/>
            <a:ext cx="655320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187624" y="3068960"/>
            <a:ext cx="3168352" cy="36004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3275856" y="3573016"/>
            <a:ext cx="360040" cy="864096"/>
          </a:xfrm>
          <a:prstGeom prst="straightConnector1">
            <a:avLst/>
          </a:prstGeom>
          <a:ln w="25400"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23D1-CDF6-41E3-8073-759A741B75BE}" type="slidenum">
              <a:rPr lang="en-US" altLang="zh-CN" smtClean="0">
                <a:solidFill>
                  <a:srgbClr val="000000"/>
                </a:solidFill>
              </a:rPr>
              <a:pPr/>
              <a:t>28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n-US" altLang="zh-CN" sz="4000" dirty="0" smtClean="0"/>
              <a:t>2</a:t>
            </a:r>
            <a:r>
              <a:rPr lang="en-US" altLang="zh-CN" sz="4000" baseline="30000" dirty="0" smtClean="0"/>
              <a:t>nd</a:t>
            </a:r>
            <a:r>
              <a:rPr lang="en-US" altLang="zh-CN" sz="4000" dirty="0" smtClean="0"/>
              <a:t> order contributions to beam size</a:t>
            </a:r>
            <a:endParaRPr lang="zh-CN" altLang="en-US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9493"/>
            <a:ext cx="4176464" cy="25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9235"/>
            <a:ext cx="4176464" cy="25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5" y="3789040"/>
            <a:ext cx="4160152" cy="250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9" y="1124744"/>
            <a:ext cx="419272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箭头连接符 3"/>
          <p:cNvCxnSpPr/>
          <p:nvPr/>
        </p:nvCxnSpPr>
        <p:spPr>
          <a:xfrm>
            <a:off x="3995936" y="2204864"/>
            <a:ext cx="115212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4067944" y="5044443"/>
            <a:ext cx="111612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8028384" y="3140968"/>
            <a:ext cx="0" cy="10081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23D1-CDF6-41E3-8073-759A741B75BE}" type="slidenum">
              <a:rPr lang="en-US" altLang="zh-CN" smtClean="0">
                <a:solidFill>
                  <a:srgbClr val="000000"/>
                </a:solidFill>
              </a:rPr>
              <a:pPr/>
              <a:t>29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772816"/>
            <a:ext cx="8928992" cy="2880320"/>
          </a:xfrm>
        </p:spPr>
        <p:txBody>
          <a:bodyPr>
            <a:noAutofit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en-US" altLang="zh-CN" dirty="0" smtClean="0"/>
              <a:t>50 km Circular electron-positron Collider (CEPC) design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3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79296" cy="864096"/>
          </a:xfrm>
        </p:spPr>
        <p:txBody>
          <a:bodyPr/>
          <a:lstStyle/>
          <a:p>
            <a:r>
              <a:rPr lang="en-US" altLang="zh-CN" sz="4000" dirty="0" smtClean="0"/>
              <a:t>3rd </a:t>
            </a:r>
            <a:r>
              <a:rPr lang="en-US" altLang="zh-CN" sz="4000" dirty="0"/>
              <a:t>order contributions to beam size</a:t>
            </a:r>
            <a:endParaRPr lang="zh-CN" alt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59" y="3880644"/>
            <a:ext cx="4782441" cy="287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993497" y="6279158"/>
            <a:ext cx="2133600" cy="476250"/>
          </a:xfrm>
        </p:spPr>
        <p:txBody>
          <a:bodyPr/>
          <a:lstStyle/>
          <a:p>
            <a:fld id="{3B2223D1-CDF6-41E3-8073-759A741B75BE}" type="slidenum">
              <a:rPr lang="en-US" altLang="zh-CN" smtClean="0">
                <a:solidFill>
                  <a:srgbClr val="000000"/>
                </a:solidFill>
              </a:rPr>
              <a:pPr/>
              <a:t>30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Trial of 0.1mm lattice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3885" r="11076" b="7973"/>
          <a:stretch/>
        </p:blipFill>
        <p:spPr bwMode="auto">
          <a:xfrm>
            <a:off x="2915816" y="1124744"/>
            <a:ext cx="5785338" cy="465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79512" y="2708920"/>
            <a:ext cx="2145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LQD0=4.3 </a:t>
            </a:r>
            <a:r>
              <a:rPr lang="en-US" altLang="zh-CN" dirty="0"/>
              <a:t>m</a:t>
            </a:r>
          </a:p>
          <a:p>
            <a:r>
              <a:rPr lang="en-US" altLang="zh-CN" dirty="0" smtClean="0"/>
              <a:t>LQF1=2.0 </a:t>
            </a:r>
            <a:r>
              <a:rPr lang="en-US" altLang="zh-CN" dirty="0"/>
              <a:t>m</a:t>
            </a:r>
          </a:p>
          <a:p>
            <a:r>
              <a:rPr lang="en-US" altLang="zh-CN" dirty="0" smtClean="0"/>
              <a:t>KQD0=KQF1=0.15</a:t>
            </a:r>
          </a:p>
          <a:p>
            <a:r>
              <a:rPr lang="en-US" altLang="zh-CN" dirty="0" smtClean="0"/>
              <a:t>L*=1.3m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971600" y="5773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Total length: 970m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Maximum </a:t>
            </a:r>
            <a:r>
              <a:rPr lang="en-US" altLang="zh-CN" dirty="0">
                <a:solidFill>
                  <a:prstClr val="black"/>
                </a:solidFill>
              </a:rPr>
              <a:t>beam size is at QF1.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Maximum pole strength at 20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 is </a:t>
            </a:r>
            <a:r>
              <a:rPr lang="en-US" altLang="zh-CN" dirty="0" smtClean="0">
                <a:solidFill>
                  <a:srgbClr val="C00000"/>
                </a:solidFill>
                <a:sym typeface="Symbol"/>
              </a:rPr>
              <a:t>5.6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T.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1844824"/>
            <a:ext cx="1770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IP beta=</a:t>
            </a:r>
          </a:p>
          <a:p>
            <a:r>
              <a:rPr lang="en-US" altLang="zh-CN" smtClean="0">
                <a:solidFill>
                  <a:srgbClr val="002060"/>
                </a:solidFill>
              </a:rPr>
              <a:t>0.11m/0.0001m</a:t>
            </a:r>
            <a:endParaRPr lang="en-US" altLang="zh-CN" dirty="0">
              <a:solidFill>
                <a:srgbClr val="00206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23D1-CDF6-41E3-8073-759A741B75BE}" type="slidenum">
              <a:rPr lang="en-US" altLang="zh-CN" smtClean="0">
                <a:solidFill>
                  <a:srgbClr val="000000"/>
                </a:solidFill>
              </a:rPr>
              <a:pPr/>
              <a:t>31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size order-by-order analysis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25072" cy="346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827584" y="566124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</a:rPr>
              <a:t>Beam size order-by-order analysis by MAPCLASS.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</a:rPr>
              <a:t>Local chromaticity correction </a:t>
            </a:r>
            <a:r>
              <a:rPr lang="en-US" altLang="zh-CN" sz="2000" dirty="0">
                <a:solidFill>
                  <a:prstClr val="black"/>
                </a:solidFill>
              </a:rPr>
              <a:t>is essential!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23D1-CDF6-41E3-8073-759A741B75BE}" type="slidenum">
              <a:rPr lang="en-US" altLang="zh-CN" smtClean="0">
                <a:solidFill>
                  <a:srgbClr val="000000"/>
                </a:solidFill>
              </a:rPr>
              <a:pPr/>
              <a:t>32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683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2701" y="836712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 </a:t>
            </a:r>
            <a:r>
              <a:rPr lang="en-US" altLang="zh-CN" sz="2000" dirty="0"/>
              <a:t>general method of how to make an optimized parameter design of a circular </a:t>
            </a:r>
            <a:r>
              <a:rPr lang="en-US" altLang="zh-CN" sz="2000" dirty="0" err="1"/>
              <a:t>e+e</a:t>
            </a:r>
            <a:r>
              <a:rPr lang="en-US" altLang="zh-CN" sz="2000" dirty="0"/>
              <a:t>- Higgs Factory </a:t>
            </a:r>
            <a:r>
              <a:rPr lang="en-US" altLang="zh-CN" sz="2000" dirty="0" smtClean="0"/>
              <a:t>was given.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412701" y="154459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Based on beam parameters scan and RF parameters scan, a set of optimized parameter designs for 50 km Circular </a:t>
            </a:r>
            <a:r>
              <a:rPr lang="en-US" altLang="zh-CN" sz="2000" dirty="0" smtClean="0"/>
              <a:t>e-e+ Collider (CEPC) </a:t>
            </a:r>
            <a:r>
              <a:rPr lang="en-US" altLang="zh-CN" sz="2000" dirty="0"/>
              <a:t>with different RF frequency </a:t>
            </a:r>
            <a:r>
              <a:rPr lang="en-US" altLang="zh-CN" sz="2000" dirty="0" smtClean="0"/>
              <a:t>and different IP number were </a:t>
            </a:r>
            <a:r>
              <a:rPr lang="en-US" altLang="zh-CN" sz="2000" dirty="0"/>
              <a:t>proposed.</a:t>
            </a: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2183" y="2545502"/>
            <a:ext cx="81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 order to reduce the total AC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power, we decrease the SR power from 50 MW (baseline design) to 25 MW even to 15 MW (low power design) .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Luminosity: 3.1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2.3  10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34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 cm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-2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s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-1</a:t>
            </a:r>
            <a:endParaRPr lang="en-US" altLang="zh-CN" sz="2000" baseline="30000" dirty="0" smtClean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728" y="3565476"/>
            <a:ext cx="845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Recover the luminosity to the baseline design (3.1</a:t>
            </a:r>
            <a:r>
              <a:rPr lang="en-US" altLang="zh-CN" sz="2000" dirty="0">
                <a:solidFill>
                  <a:srgbClr val="FF0000"/>
                </a:solidFill>
                <a:ea typeface="GungsuhChe" panose="02030609000101010101" pitchFamily="49" charset="-127"/>
                <a:sym typeface="Symbol"/>
              </a:rPr>
              <a:t> </a:t>
            </a:r>
            <a:r>
              <a:rPr lang="en-US" altLang="zh-CN" sz="2000" dirty="0">
                <a:ea typeface="GungsuhChe" panose="02030609000101010101" pitchFamily="49" charset="-127"/>
                <a:sym typeface="Symbol"/>
              </a:rPr>
              <a:t>10</a:t>
            </a:r>
            <a:r>
              <a:rPr lang="en-US" altLang="zh-CN" sz="2000" baseline="30000" dirty="0">
                <a:ea typeface="GungsuhChe" panose="02030609000101010101" pitchFamily="49" charset="-127"/>
                <a:sym typeface="Symbol"/>
              </a:rPr>
              <a:t>34</a:t>
            </a:r>
            <a:r>
              <a:rPr lang="en-US" altLang="zh-CN" sz="2000" dirty="0">
                <a:ea typeface="GungsuhChe" panose="02030609000101010101" pitchFamily="49" charset="-127"/>
                <a:sym typeface="Symbol"/>
              </a:rPr>
              <a:t> cm</a:t>
            </a:r>
            <a:r>
              <a:rPr lang="en-US" altLang="zh-CN" sz="2000" baseline="30000" dirty="0">
                <a:ea typeface="GungsuhChe" panose="02030609000101010101" pitchFamily="49" charset="-127"/>
                <a:sym typeface="Symbol"/>
              </a:rPr>
              <a:t>-2</a:t>
            </a:r>
            <a:r>
              <a:rPr lang="en-US" altLang="zh-CN" sz="2000" dirty="0">
                <a:ea typeface="GungsuhChe" panose="02030609000101010101" pitchFamily="49" charset="-127"/>
                <a:sym typeface="Symbol"/>
              </a:rPr>
              <a:t>s</a:t>
            </a:r>
            <a:r>
              <a:rPr lang="en-US" altLang="zh-CN" sz="2000" baseline="30000" dirty="0">
                <a:ea typeface="GungsuhChe" panose="02030609000101010101" pitchFamily="49" charset="-127"/>
                <a:sym typeface="Symbol"/>
              </a:rPr>
              <a:t>-1</a:t>
            </a:r>
            <a:r>
              <a:rPr lang="en-US" altLang="zh-CN" sz="2000" dirty="0" smtClean="0"/>
              <a:t>) by the low power scheme.  But we undertake the challenge of technology (ultra-low </a:t>
            </a:r>
            <a:r>
              <a:rPr lang="en-US" altLang="zh-CN" sz="2000" dirty="0" smtClean="0">
                <a:sym typeface="Symbol"/>
              </a:rPr>
              <a:t>* and ultra-flat beam</a:t>
            </a:r>
            <a:r>
              <a:rPr lang="en-US" altLang="zh-CN" sz="2000" dirty="0" smtClean="0"/>
              <a:t>).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432183" y="5351619"/>
            <a:ext cx="827672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Design FFS for three different </a:t>
            </a:r>
            <a:r>
              <a:rPr lang="en-US" altLang="zh-CN" sz="2000" dirty="0" err="1" smtClean="0"/>
              <a:t>betay</a:t>
            </a:r>
            <a:r>
              <a:rPr lang="en-US" altLang="zh-CN" sz="2000" dirty="0" smtClean="0"/>
              <a:t> requirement. For each case, the IP beam dilution can be controlled after chromaticity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Next step: insert FFS in the ring, check DA and momentum acceptance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946" y="4586523"/>
            <a:ext cx="8939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70km CEPC optimized design was done.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   Luminosity</a:t>
            </a:r>
            <a:r>
              <a:rPr lang="en-US" altLang="zh-CN" sz="2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: 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3.5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</a:t>
            </a:r>
            <a:r>
              <a:rPr lang="en-US" altLang="zh-CN" sz="2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10</a:t>
            </a:r>
            <a:r>
              <a:rPr lang="en-US" altLang="zh-CN" sz="2000" baseline="30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34</a:t>
            </a:r>
            <a:r>
              <a:rPr lang="en-US" altLang="zh-CN" sz="2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cm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-2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s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-1 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(baseline)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  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2.3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</a:t>
            </a:r>
            <a:r>
              <a:rPr lang="en-US" altLang="zh-CN" sz="2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10</a:t>
            </a:r>
            <a:r>
              <a:rPr lang="en-US" altLang="zh-CN" sz="2000" baseline="30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34</a:t>
            </a:r>
            <a:r>
              <a:rPr lang="en-US" altLang="zh-CN" sz="2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 cm</a:t>
            </a:r>
            <a:r>
              <a:rPr lang="en-US" altLang="zh-CN" sz="2000" baseline="30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-2</a:t>
            </a:r>
            <a:r>
              <a:rPr lang="en-US" altLang="zh-CN" sz="2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s</a:t>
            </a:r>
            <a:r>
              <a:rPr lang="en-US" altLang="zh-CN" sz="2000" baseline="30000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-1 </a:t>
            </a:r>
            <a:r>
              <a:rPr lang="en-US" altLang="zh-CN" sz="2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(low power)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Symbol"/>
              </a:rPr>
              <a:t> </a:t>
            </a:r>
            <a:endParaRPr lang="zh-CN" altLang="en-US" sz="20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33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altLang="zh-CN" sz="2200" dirty="0"/>
              <a:t>J. </a:t>
            </a:r>
            <a:r>
              <a:rPr lang="en-US" altLang="zh-CN" sz="2200" dirty="0" err="1"/>
              <a:t>Gao</a:t>
            </a:r>
            <a:r>
              <a:rPr lang="en-US" altLang="zh-CN" sz="2200" dirty="0"/>
              <a:t>, </a:t>
            </a:r>
            <a:r>
              <a:rPr lang="en-US" altLang="zh-CN" sz="2200" dirty="0" smtClean="0"/>
              <a:t>“</a:t>
            </a:r>
            <a:r>
              <a:rPr lang="en-US" altLang="zh-CN" sz="2200" dirty="0" err="1"/>
              <a:t>emittance</a:t>
            </a:r>
            <a:r>
              <a:rPr lang="en-US" altLang="zh-CN" sz="2200" dirty="0"/>
              <a:t> growth and beam lifetime limitations due to beam-beam effects in </a:t>
            </a:r>
            <a:r>
              <a:rPr lang="en-US" altLang="zh-CN" sz="2200" dirty="0" err="1"/>
              <a:t>e+e</a:t>
            </a:r>
            <a:r>
              <a:rPr lang="en-US" altLang="zh-CN" sz="2200" dirty="0"/>
              <a:t>- storage rings</a:t>
            </a:r>
            <a:r>
              <a:rPr lang="en-US" altLang="zh-CN" sz="2200" dirty="0" smtClean="0"/>
              <a:t>”, </a:t>
            </a:r>
            <a:r>
              <a:rPr lang="en-US" altLang="zh-CN" sz="2200" dirty="0" err="1" smtClean="0"/>
              <a:t>Nucl</a:t>
            </a:r>
            <a:r>
              <a:rPr lang="en-US" altLang="zh-CN" sz="2200" dirty="0"/>
              <a:t>. Instr. and methods</a:t>
            </a:r>
            <a:r>
              <a:rPr lang="en-US" altLang="zh-CN" sz="2200" b="1" dirty="0"/>
              <a:t> A533</a:t>
            </a:r>
            <a:r>
              <a:rPr lang="zh-CN" altLang="zh-CN" sz="2200" dirty="0"/>
              <a:t>（</a:t>
            </a:r>
            <a:r>
              <a:rPr lang="en-US" altLang="zh-CN" sz="2200" dirty="0"/>
              <a:t>2004</a:t>
            </a:r>
            <a:r>
              <a:rPr lang="zh-CN" altLang="zh-CN" sz="2200" dirty="0"/>
              <a:t>）</a:t>
            </a:r>
            <a:r>
              <a:rPr lang="en-US" altLang="zh-CN" sz="2200" dirty="0"/>
              <a:t>p. 270-274.</a:t>
            </a:r>
            <a:endParaRPr lang="zh-CN" altLang="zh-CN" sz="2200" dirty="0"/>
          </a:p>
          <a:p>
            <a:pPr lvl="0"/>
            <a:r>
              <a:rPr lang="en-US" altLang="zh-CN" sz="2200" dirty="0"/>
              <a:t>V. </a:t>
            </a:r>
            <a:r>
              <a:rPr lang="en-US" altLang="zh-CN" sz="2200" dirty="0" err="1"/>
              <a:t>Telnov</a:t>
            </a:r>
            <a:r>
              <a:rPr lang="en-US" altLang="zh-CN" sz="2200" dirty="0"/>
              <a:t>, </a:t>
            </a:r>
            <a:r>
              <a:rPr lang="en-US" altLang="zh-CN" sz="2200" dirty="0" smtClean="0"/>
              <a:t>“Restriction </a:t>
            </a:r>
            <a:r>
              <a:rPr lang="en-US" altLang="zh-CN" sz="2200" dirty="0"/>
              <a:t>on the energy and luminosity of </a:t>
            </a:r>
            <a:r>
              <a:rPr lang="en-US" altLang="zh-CN" sz="2200" dirty="0" err="1"/>
              <a:t>e+e</a:t>
            </a:r>
            <a:r>
              <a:rPr lang="en-US" altLang="zh-CN" sz="2200" dirty="0"/>
              <a:t>- storage rings due to </a:t>
            </a:r>
            <a:r>
              <a:rPr lang="en-US" altLang="zh-CN" sz="2200" dirty="0" err="1" smtClean="0"/>
              <a:t>beamstrahlung</a:t>
            </a:r>
            <a:r>
              <a:rPr lang="en-US" altLang="zh-CN" sz="2200" dirty="0" smtClean="0"/>
              <a:t>”, </a:t>
            </a:r>
            <a:r>
              <a:rPr lang="en-US" altLang="zh-CN" sz="2200" dirty="0"/>
              <a:t>arXiv:1203.6563v, 29 March 2012.</a:t>
            </a:r>
            <a:endParaRPr lang="zh-CN" altLang="zh-CN" sz="2200" dirty="0"/>
          </a:p>
          <a:p>
            <a:pPr lvl="0"/>
            <a:r>
              <a:rPr lang="en-US" altLang="zh-CN" sz="2200" dirty="0"/>
              <a:t>V. </a:t>
            </a:r>
            <a:r>
              <a:rPr lang="en-US" altLang="zh-CN" sz="2200" dirty="0" err="1"/>
              <a:t>Telnov</a:t>
            </a:r>
            <a:r>
              <a:rPr lang="en-US" altLang="zh-CN" sz="2200" dirty="0"/>
              <a:t>, </a:t>
            </a:r>
            <a:r>
              <a:rPr lang="en-US" altLang="zh-CN" sz="2200" dirty="0" smtClean="0"/>
              <a:t>“Limitation </a:t>
            </a:r>
            <a:r>
              <a:rPr lang="en-US" altLang="zh-CN" sz="2200" dirty="0"/>
              <a:t>on the luminosity of </a:t>
            </a:r>
            <a:r>
              <a:rPr lang="en-US" altLang="zh-CN" sz="2200" dirty="0" err="1"/>
              <a:t>e+e</a:t>
            </a:r>
            <a:r>
              <a:rPr lang="en-US" altLang="zh-CN" sz="2200" dirty="0"/>
              <a:t>- storage rings due to </a:t>
            </a:r>
            <a:r>
              <a:rPr lang="en-US" altLang="zh-CN" sz="2200" dirty="0" err="1" smtClean="0"/>
              <a:t>beamstrahlung</a:t>
            </a:r>
            <a:r>
              <a:rPr lang="en-US" altLang="zh-CN" sz="2200" dirty="0" smtClean="0"/>
              <a:t>”, </a:t>
            </a:r>
            <a:r>
              <a:rPr lang="en-US" altLang="zh-CN" sz="2200" dirty="0"/>
              <a:t>HF2012, November 15, 2012.</a:t>
            </a:r>
            <a:endParaRPr lang="zh-CN" altLang="zh-CN" sz="2200" dirty="0"/>
          </a:p>
          <a:p>
            <a:pPr lvl="0"/>
            <a:r>
              <a:rPr lang="en-US" altLang="zh-CN" sz="2200" dirty="0" smtClean="0"/>
              <a:t>Dou </a:t>
            </a:r>
            <a:r>
              <a:rPr lang="en-US" altLang="zh-CN" sz="2200" dirty="0"/>
              <a:t>Wang, </a:t>
            </a:r>
            <a:r>
              <a:rPr lang="en-US" altLang="zh-CN" sz="2200" dirty="0" err="1"/>
              <a:t>Jie</a:t>
            </a:r>
            <a:r>
              <a:rPr lang="en-US" altLang="zh-CN" sz="2200" dirty="0"/>
              <a:t> </a:t>
            </a:r>
            <a:r>
              <a:rPr lang="en-US" altLang="zh-CN" sz="2200" dirty="0" err="1"/>
              <a:t>Gao</a:t>
            </a:r>
            <a:r>
              <a:rPr lang="en-US" altLang="zh-CN" sz="2200" dirty="0"/>
              <a:t> et al., “Optimization parameter design of a circular </a:t>
            </a:r>
            <a:r>
              <a:rPr lang="en-US" altLang="zh-CN" sz="2200" dirty="0" err="1"/>
              <a:t>e+e</a:t>
            </a:r>
            <a:r>
              <a:rPr lang="en-US" altLang="zh-CN" sz="2200" dirty="0"/>
              <a:t>- Higgs factory”, Chinese Physics C Vol. 37, No. 9 (2013).</a:t>
            </a:r>
            <a:endParaRPr lang="zh-CN" altLang="zh-CN" sz="2200" dirty="0"/>
          </a:p>
          <a:p>
            <a:pPr lvl="0"/>
            <a:r>
              <a:rPr lang="en-US" altLang="zh-CN" sz="2200" dirty="0"/>
              <a:t>Dou Wang, Ming Xiao</a:t>
            </a:r>
            <a:r>
              <a:rPr lang="en-US" altLang="zh-CN" sz="2200" dirty="0" smtClean="0"/>
              <a:t>, </a:t>
            </a:r>
            <a:r>
              <a:rPr lang="en-US" altLang="zh-CN" sz="2200" dirty="0" err="1" smtClean="0"/>
              <a:t>Jie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Gao, “CEPC low power design”, IHEP-AC-LC-Note2013-015, 7 Aug. 2013.</a:t>
            </a:r>
            <a:endParaRPr lang="zh-CN" altLang="zh-CN" sz="2200" dirty="0"/>
          </a:p>
          <a:p>
            <a:pPr lvl="0"/>
            <a:r>
              <a:rPr lang="en-US" altLang="zh-CN" sz="2200" dirty="0"/>
              <a:t>Dou Wang, Ming Xiao, </a:t>
            </a:r>
            <a:r>
              <a:rPr lang="en-US" altLang="zh-CN" sz="2200" dirty="0" err="1"/>
              <a:t>Jie</a:t>
            </a:r>
            <a:r>
              <a:rPr lang="en-US" altLang="zh-CN" sz="2200" dirty="0"/>
              <a:t> </a:t>
            </a:r>
            <a:r>
              <a:rPr lang="en-US" altLang="zh-CN" sz="2200" dirty="0" err="1"/>
              <a:t>Gao</a:t>
            </a:r>
            <a:r>
              <a:rPr lang="en-US" altLang="zh-CN" sz="2200" dirty="0"/>
              <a:t>, “CEPC low power scheme with ultra-low </a:t>
            </a:r>
            <a:r>
              <a:rPr lang="en-US" altLang="zh-CN" sz="2200" dirty="0" err="1"/>
              <a:t>betay</a:t>
            </a:r>
            <a:r>
              <a:rPr lang="en-US" altLang="zh-CN" sz="2200" dirty="0"/>
              <a:t>”, IHEP-AC-LC-Note2013-020, 9 Sep. 2013</a:t>
            </a:r>
            <a:r>
              <a:rPr lang="en-US" altLang="zh-CN" sz="2200" dirty="0" smtClean="0"/>
              <a:t>.</a:t>
            </a:r>
          </a:p>
          <a:p>
            <a:r>
              <a:rPr lang="en-US" altLang="zh-CN" sz="2200" dirty="0"/>
              <a:t>Dou Wang, Ming Xiao, </a:t>
            </a:r>
            <a:r>
              <a:rPr lang="en-US" altLang="zh-CN" sz="2200" dirty="0" err="1"/>
              <a:t>Jie</a:t>
            </a:r>
            <a:r>
              <a:rPr lang="en-US" altLang="zh-CN" sz="2200" dirty="0"/>
              <a:t> </a:t>
            </a:r>
            <a:r>
              <a:rPr lang="en-US" altLang="zh-CN" sz="2200" dirty="0" err="1"/>
              <a:t>Gao</a:t>
            </a:r>
            <a:r>
              <a:rPr lang="en-US" altLang="zh-CN" sz="2200" dirty="0"/>
              <a:t>, “CEPC low power scheme with </a:t>
            </a:r>
            <a:r>
              <a:rPr lang="en-US" altLang="zh-CN" sz="2200" dirty="0" smtClean="0"/>
              <a:t>recovered luminosity”, </a:t>
            </a:r>
            <a:r>
              <a:rPr lang="en-US" altLang="zh-CN" sz="2200" dirty="0"/>
              <a:t>IHEP-AC-LC-Note2013-022</a:t>
            </a:r>
            <a:r>
              <a:rPr lang="en-US" altLang="zh-CN" sz="2200" dirty="0" smtClean="0"/>
              <a:t>, 16 </a:t>
            </a:r>
            <a:r>
              <a:rPr lang="en-US" altLang="zh-CN" sz="2200" dirty="0"/>
              <a:t>Sep. 2013.</a:t>
            </a:r>
          </a:p>
          <a:p>
            <a:r>
              <a:rPr lang="en-US" altLang="zh-CN" sz="2200" dirty="0"/>
              <a:t>Dou Wang, Ming Xiao, </a:t>
            </a:r>
            <a:r>
              <a:rPr lang="en-US" altLang="zh-CN" sz="2200" dirty="0" err="1"/>
              <a:t>Jie</a:t>
            </a:r>
            <a:r>
              <a:rPr lang="en-US" altLang="zh-CN" sz="2200" dirty="0"/>
              <a:t> </a:t>
            </a:r>
            <a:r>
              <a:rPr lang="en-US" altLang="zh-CN" sz="2200" dirty="0" err="1"/>
              <a:t>Gao</a:t>
            </a:r>
            <a:r>
              <a:rPr lang="en-US" altLang="zh-CN" sz="2200" dirty="0"/>
              <a:t>, </a:t>
            </a:r>
            <a:r>
              <a:rPr lang="en-US" altLang="zh-CN" sz="2200" dirty="0" smtClean="0"/>
              <a:t>“</a:t>
            </a:r>
            <a:r>
              <a:rPr lang="en-US" altLang="zh-CN" sz="2200" dirty="0"/>
              <a:t>70 km CEPC optimized design</a:t>
            </a:r>
            <a:r>
              <a:rPr lang="en-US" altLang="zh-CN" sz="2200" dirty="0" smtClean="0"/>
              <a:t>”, </a:t>
            </a:r>
            <a:r>
              <a:rPr lang="en-US" altLang="zh-CN" sz="2200" dirty="0"/>
              <a:t>IHEP-AC-LC-Note2013-018</a:t>
            </a:r>
            <a:r>
              <a:rPr lang="en-US" altLang="zh-CN" sz="2200" dirty="0" smtClean="0"/>
              <a:t>, 23 Aug. </a:t>
            </a:r>
            <a:r>
              <a:rPr lang="en-US" altLang="zh-CN" sz="2200" dirty="0"/>
              <a:t>2013</a:t>
            </a:r>
            <a:r>
              <a:rPr lang="en-US" altLang="zh-CN" sz="2200" dirty="0" smtClean="0"/>
              <a:t>.</a:t>
            </a:r>
            <a:endParaRPr lang="zh-CN" altLang="zh-CN" sz="2200" dirty="0"/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34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704" y="2276872"/>
            <a:ext cx="52968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you!</a:t>
            </a:r>
            <a:endParaRPr lang="zh-CN" alt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35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Constraints from IP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2830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Beam-beam </a:t>
            </a:r>
            <a:r>
              <a:rPr lang="en-US" altLang="zh-CN" sz="2400" dirty="0">
                <a:solidFill>
                  <a:prstClr val="black"/>
                </a:solidFill>
              </a:rPr>
              <a:t>parameter limit coming from beam </a:t>
            </a:r>
            <a:r>
              <a:rPr lang="en-US" altLang="zh-CN" sz="2400" dirty="0" err="1">
                <a:solidFill>
                  <a:prstClr val="black"/>
                </a:solidFill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</a:rPr>
              <a:t>blow-up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331525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Beam lifetime limit </a:t>
            </a:r>
            <a:r>
              <a:rPr lang="en-US" altLang="zh-CN" sz="2400" dirty="0" smtClean="0">
                <a:solidFill>
                  <a:prstClr val="black"/>
                </a:solidFill>
              </a:rPr>
              <a:t>due </a:t>
            </a:r>
            <a:r>
              <a:rPr lang="en-US" altLang="zh-CN" sz="2400" dirty="0">
                <a:solidFill>
                  <a:prstClr val="black"/>
                </a:solidFill>
              </a:rPr>
              <a:t>to </a:t>
            </a:r>
            <a:r>
              <a:rPr lang="en-US" altLang="zh-CN" sz="2400" dirty="0" err="1" smtClean="0">
                <a:solidFill>
                  <a:prstClr val="black"/>
                </a:solidFill>
              </a:rPr>
              <a:t>beamstrahlung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481199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Extra energy spread due </a:t>
            </a:r>
            <a:r>
              <a:rPr lang="en-US" altLang="zh-CN" sz="2400" dirty="0">
                <a:solidFill>
                  <a:prstClr val="black"/>
                </a:solidFill>
              </a:rPr>
              <a:t>to </a:t>
            </a:r>
            <a:r>
              <a:rPr lang="en-US" altLang="zh-CN" sz="2400" dirty="0" err="1">
                <a:solidFill>
                  <a:prstClr val="black"/>
                </a:solidFill>
              </a:rPr>
              <a:t>beamstrahlung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475733"/>
              </p:ext>
            </p:extLst>
          </p:nvPr>
        </p:nvGraphicFramePr>
        <p:xfrm>
          <a:off x="3660559" y="2348880"/>
          <a:ext cx="200516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Equation" r:id="rId3" imgW="1244060" imgH="495085" progId="Equation.DSMT4">
                  <p:embed/>
                </p:oleObj>
              </mc:Choice>
              <mc:Fallback>
                <p:oleObj name="Equation" r:id="rId3" imgW="1244060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559" y="2348880"/>
                        <a:ext cx="200516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159310"/>
              </p:ext>
            </p:extLst>
          </p:nvPr>
        </p:nvGraphicFramePr>
        <p:xfrm>
          <a:off x="3768472" y="3933056"/>
          <a:ext cx="1892027" cy="73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Equation" r:id="rId5" imgW="1117440" imgH="431640" progId="Equation.DSMT4">
                  <p:embed/>
                </p:oleObj>
              </mc:Choice>
              <mc:Fallback>
                <p:oleObj name="Equation" r:id="rId5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472" y="3933056"/>
                        <a:ext cx="1892027" cy="734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45880"/>
              </p:ext>
            </p:extLst>
          </p:nvPr>
        </p:nvGraphicFramePr>
        <p:xfrm>
          <a:off x="4139952" y="5517232"/>
          <a:ext cx="1152128" cy="70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7" imgW="634725" imgH="393529" progId="Equation.DSMT4">
                  <p:embed/>
                </p:oleObj>
              </mc:Choice>
              <mc:Fallback>
                <p:oleObj name="Equation" r:id="rId7" imgW="63472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517232"/>
                        <a:ext cx="1152128" cy="702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87624" y="2564904"/>
            <a:ext cx="198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2"/>
                </a:solidFill>
              </a:rPr>
              <a:t>Gao’s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 theory</a:t>
            </a:r>
            <a:r>
              <a:rPr lang="en-US" altLang="zh-CN" b="1" dirty="0" smtClean="0">
                <a:solidFill>
                  <a:schemeClr val="tx2"/>
                </a:solidFill>
              </a:rPr>
              <a:t>: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407707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</a:rPr>
              <a:t>Valery </a:t>
            </a:r>
            <a:r>
              <a:rPr lang="en-US" altLang="zh-CN" sz="2000" b="1" dirty="0" err="1" smtClean="0">
                <a:solidFill>
                  <a:schemeClr val="tx2"/>
                </a:solidFill>
              </a:rPr>
              <a:t>Telnov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’ theory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4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luminosity of circular collider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730489"/>
              </p:ext>
            </p:extLst>
          </p:nvPr>
        </p:nvGraphicFramePr>
        <p:xfrm>
          <a:off x="1331640" y="2204864"/>
          <a:ext cx="509920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" name="Equation" r:id="rId3" imgW="3200400" imgH="444500" progId="Equation.DSMT4">
                  <p:embed/>
                </p:oleObj>
              </mc:Choice>
              <mc:Fallback>
                <p:oleObj name="Equation" r:id="rId3" imgW="320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04864"/>
                        <a:ext cx="5099203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28252"/>
              </p:ext>
            </p:extLst>
          </p:nvPr>
        </p:nvGraphicFramePr>
        <p:xfrm>
          <a:off x="1331640" y="4581128"/>
          <a:ext cx="5961865" cy="69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7" name="Equation" r:id="rId5" imgW="4140000" imgH="495000" progId="Equation.DSMT4">
                  <p:embed/>
                </p:oleObj>
              </mc:Choice>
              <mc:Fallback>
                <p:oleObj name="Equation" r:id="rId5" imgW="4140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581128"/>
                        <a:ext cx="5961865" cy="695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906470"/>
              </p:ext>
            </p:extLst>
          </p:nvPr>
        </p:nvGraphicFramePr>
        <p:xfrm>
          <a:off x="2411760" y="5589240"/>
          <a:ext cx="1152128" cy="3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" name="Equation" r:id="rId7" imgW="723600" imgH="228600" progId="Equation.DSMT4">
                  <p:embed/>
                </p:oleObj>
              </mc:Choice>
              <mc:Fallback>
                <p:oleObj name="Equation" r:id="rId7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589240"/>
                        <a:ext cx="1152128" cy="37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箭头连接符 9"/>
          <p:cNvCxnSpPr/>
          <p:nvPr/>
        </p:nvCxnSpPr>
        <p:spPr>
          <a:xfrm>
            <a:off x="2771800" y="2852936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38068"/>
              </p:ext>
            </p:extLst>
          </p:nvPr>
        </p:nvGraphicFramePr>
        <p:xfrm>
          <a:off x="3203848" y="3501008"/>
          <a:ext cx="2311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" name="Equation" r:id="rId9" imgW="1434960" imgH="495000" progId="Equation.DSMT4">
                  <p:embed/>
                </p:oleObj>
              </mc:Choice>
              <mc:Fallback>
                <p:oleObj name="Equation" r:id="rId9" imgW="14349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501008"/>
                        <a:ext cx="23114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683390" y="3789040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2060"/>
                </a:solidFill>
                <a:latin typeface="Calibri" pitchFamily="34" charset="0"/>
              </a:rPr>
              <a:t>Number of IPs</a:t>
            </a:r>
            <a:endParaRPr lang="zh-CN" altLang="en-US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76056" y="3861048"/>
            <a:ext cx="360040" cy="39191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5652120" y="3973190"/>
            <a:ext cx="792088" cy="8381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228184" y="5949280"/>
            <a:ext cx="106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C00000"/>
                </a:solidFill>
              </a:rPr>
              <a:t>SR power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372200" y="4581128"/>
            <a:ext cx="311190" cy="432048"/>
          </a:xfrm>
          <a:prstGeom prst="ellipse">
            <a:avLst/>
          </a:prstGeom>
          <a:solidFill>
            <a:srgbClr val="00206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6527795" y="5157192"/>
            <a:ext cx="0" cy="72008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5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Beam parameters calculation</a:t>
            </a:r>
            <a:endParaRPr lang="zh-CN" altLang="en-US" sz="4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02230"/>
              </p:ext>
            </p:extLst>
          </p:nvPr>
        </p:nvGraphicFramePr>
        <p:xfrm>
          <a:off x="128200" y="1463072"/>
          <a:ext cx="9001000" cy="947615"/>
        </p:xfrm>
        <a:graphic>
          <a:graphicData uri="http://schemas.openxmlformats.org/drawingml/2006/table">
            <a:tbl>
              <a:tblPr firstRow="1" firstCol="1" bandRow="1"/>
              <a:tblGrid>
                <a:gridCol w="800547"/>
                <a:gridCol w="1250302"/>
                <a:gridCol w="1388462"/>
                <a:gridCol w="973001"/>
                <a:gridCol w="972023"/>
                <a:gridCol w="972023"/>
                <a:gridCol w="694721"/>
                <a:gridCol w="832880"/>
                <a:gridCol w="1117041"/>
              </a:tblGrid>
              <a:tr h="587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Goal 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luminosity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 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/beam </a:t>
                      </a: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</a:t>
                      </a: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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aspect ratio </a:t>
                      </a: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Coupling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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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</a:t>
                      </a: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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120GeV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 km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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4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 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4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4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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 MW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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6.2 km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0.005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5%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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12%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6464" y="973951"/>
            <a:ext cx="399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</a:rPr>
              <a:t>Input parameters 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85173"/>
              </p:ext>
            </p:extLst>
          </p:nvPr>
        </p:nvGraphicFramePr>
        <p:xfrm>
          <a:off x="1043607" y="2564904"/>
          <a:ext cx="1881531" cy="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" name="Equation" r:id="rId3" imgW="1562100" imgH="444500" progId="Equation.DSMT4">
                  <p:embed/>
                </p:oleObj>
              </mc:Choice>
              <mc:Fallback>
                <p:oleObj name="Equation" r:id="rId3" imgW="1562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7" y="2564904"/>
                        <a:ext cx="1881531" cy="52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99664"/>
              </p:ext>
            </p:extLst>
          </p:nvPr>
        </p:nvGraphicFramePr>
        <p:xfrm>
          <a:off x="1331640" y="3140968"/>
          <a:ext cx="648072" cy="52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" name="Equation" r:id="rId5" imgW="520474" imgH="431613" progId="Equation.DSMT4">
                  <p:embed/>
                </p:oleObj>
              </mc:Choice>
              <mc:Fallback>
                <p:oleObj name="Equation" r:id="rId5" imgW="520474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140968"/>
                        <a:ext cx="648072" cy="529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017695"/>
              </p:ext>
            </p:extLst>
          </p:nvPr>
        </p:nvGraphicFramePr>
        <p:xfrm>
          <a:off x="1410640" y="3645024"/>
          <a:ext cx="1006138" cy="61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" name="Equation" r:id="rId7" imgW="799753" imgH="495085" progId="Equation.DSMT4">
                  <p:embed/>
                </p:oleObj>
              </mc:Choice>
              <mc:Fallback>
                <p:oleObj name="Equation" r:id="rId7" imgW="799753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640" y="3645024"/>
                        <a:ext cx="1006138" cy="615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711675"/>
              </p:ext>
            </p:extLst>
          </p:nvPr>
        </p:nvGraphicFramePr>
        <p:xfrm>
          <a:off x="1090701" y="4365104"/>
          <a:ext cx="1897123" cy="595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7" name="Equation" r:id="rId9" imgW="1536700" imgH="482600" progId="Equation.DSMT4">
                  <p:embed/>
                </p:oleObj>
              </mc:Choice>
              <mc:Fallback>
                <p:oleObj name="Equation" r:id="rId9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701" y="4365104"/>
                        <a:ext cx="1897123" cy="595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135330"/>
              </p:ext>
            </p:extLst>
          </p:nvPr>
        </p:nvGraphicFramePr>
        <p:xfrm>
          <a:off x="899592" y="5085184"/>
          <a:ext cx="219906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8" name="Equation" r:id="rId11" imgW="1866900" imgH="482600" progId="Equation.DSMT4">
                  <p:embed/>
                </p:oleObj>
              </mc:Choice>
              <mc:Fallback>
                <p:oleObj name="Equation" r:id="rId11" imgW="1866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085184"/>
                        <a:ext cx="2199062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33151"/>
              </p:ext>
            </p:extLst>
          </p:nvPr>
        </p:nvGraphicFramePr>
        <p:xfrm>
          <a:off x="1259632" y="5733256"/>
          <a:ext cx="113171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9" name="Equation" r:id="rId13" imgW="939392" imgH="482391" progId="Equation.DSMT4">
                  <p:embed/>
                </p:oleObj>
              </mc:Choice>
              <mc:Fallback>
                <p:oleObj name="Equation" r:id="rId13" imgW="939392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733256"/>
                        <a:ext cx="1131717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961265"/>
              </p:ext>
            </p:extLst>
          </p:nvPr>
        </p:nvGraphicFramePr>
        <p:xfrm>
          <a:off x="1416368" y="6381328"/>
          <a:ext cx="695887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0" name="Equation" r:id="rId15" imgW="571252" imgH="241195" progId="Equation.DSMT4">
                  <p:embed/>
                </p:oleObj>
              </mc:Choice>
              <mc:Fallback>
                <p:oleObj name="Equation" r:id="rId15" imgW="57125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368" y="6381328"/>
                        <a:ext cx="695887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1559253"/>
            <a:ext cx="4732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altLang="zh-CN" sz="600" dirty="0" smtClean="0">
              <a:solidFill>
                <a:prstClr val="black"/>
              </a:solidFill>
              <a:latin typeface="Arial" pitchFamily="34" charset="0"/>
              <a:cs typeface="宋体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prstClr val="black"/>
              </a:solidFill>
              <a:latin typeface="Arial" pitchFamily="34" charset="0"/>
              <a:cs typeface="宋体" pitchFamily="2" charset="-122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600" dirty="0" smtClean="0">
                <a:solidFill>
                  <a:prstClr val="black"/>
                </a:solidFill>
                <a:latin typeface="Arial" pitchFamily="34" charset="0"/>
                <a:cs typeface="宋体" pitchFamily="2" charset="-122"/>
              </a:rPr>
              <a:t> </a:t>
            </a:r>
            <a:endParaRPr lang="en-US" altLang="zh-CN" dirty="0" smtClean="0">
              <a:solidFill>
                <a:prstClr val="black"/>
              </a:solidFill>
              <a:latin typeface="Arial" pitchFamily="34" charset="0"/>
              <a:cs typeface="宋体" pitchFamily="2" charset="-122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974882"/>
              </p:ext>
            </p:extLst>
          </p:nvPr>
        </p:nvGraphicFramePr>
        <p:xfrm>
          <a:off x="6948264" y="2564904"/>
          <a:ext cx="720080" cy="65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1" name="Equation" r:id="rId17" imgW="533169" imgH="482391" progId="Equation.DSMT4">
                  <p:embed/>
                </p:oleObj>
              </mc:Choice>
              <mc:Fallback>
                <p:oleObj name="Equation" r:id="rId17" imgW="533169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564904"/>
                        <a:ext cx="720080" cy="655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209901"/>
              </p:ext>
            </p:extLst>
          </p:nvPr>
        </p:nvGraphicFramePr>
        <p:xfrm>
          <a:off x="5508104" y="2564904"/>
          <a:ext cx="720080" cy="62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2" name="Equation" r:id="rId19" imgW="507780" imgH="444307" progId="Equation.DSMT4">
                  <p:embed/>
                </p:oleObj>
              </mc:Choice>
              <mc:Fallback>
                <p:oleObj name="Equation" r:id="rId19" imgW="507780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564904"/>
                        <a:ext cx="720080" cy="628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726284"/>
              </p:ext>
            </p:extLst>
          </p:nvPr>
        </p:nvGraphicFramePr>
        <p:xfrm>
          <a:off x="6156176" y="3140968"/>
          <a:ext cx="70711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3" name="Equation" r:id="rId21" imgW="558800" imgH="457200" progId="Equation.DSMT4">
                  <p:embed/>
                </p:oleObj>
              </mc:Choice>
              <mc:Fallback>
                <p:oleObj name="Equation" r:id="rId21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140968"/>
                        <a:ext cx="707113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605286"/>
              </p:ext>
            </p:extLst>
          </p:nvPr>
        </p:nvGraphicFramePr>
        <p:xfrm>
          <a:off x="5940152" y="3717032"/>
          <a:ext cx="130992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" name="Equation" r:id="rId23" imgW="1079500" imgH="457200" progId="Equation.DSMT4">
                  <p:embed/>
                </p:oleObj>
              </mc:Choice>
              <mc:Fallback>
                <p:oleObj name="Equation" r:id="rId23" imgW="1079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717032"/>
                        <a:ext cx="1309920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424668"/>
              </p:ext>
            </p:extLst>
          </p:nvPr>
        </p:nvGraphicFramePr>
        <p:xfrm>
          <a:off x="6012160" y="4329100"/>
          <a:ext cx="112958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5" name="Equation" r:id="rId25" imgW="901700" imgH="457200" progId="Equation.DSMT4">
                  <p:embed/>
                </p:oleObj>
              </mc:Choice>
              <mc:Fallback>
                <p:oleObj name="Equation" r:id="rId25" imgW="901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329100"/>
                        <a:ext cx="1129587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907207"/>
              </p:ext>
            </p:extLst>
          </p:nvPr>
        </p:nvGraphicFramePr>
        <p:xfrm>
          <a:off x="5724128" y="5085184"/>
          <a:ext cx="2232248" cy="56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6" name="Equation" r:id="rId27" imgW="2032000" imgH="508000" progId="Equation.DSMT4">
                  <p:embed/>
                </p:oleObj>
              </mc:Choice>
              <mc:Fallback>
                <p:oleObj name="Equation" r:id="rId27" imgW="2032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085184"/>
                        <a:ext cx="2232248" cy="5609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521859"/>
              </p:ext>
            </p:extLst>
          </p:nvPr>
        </p:nvGraphicFramePr>
        <p:xfrm>
          <a:off x="6228184" y="5733256"/>
          <a:ext cx="720080" cy="49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7" name="Equation" r:id="rId29" imgW="647700" imgH="431800" progId="Equation.DSMT4">
                  <p:embed/>
                </p:oleObj>
              </mc:Choice>
              <mc:Fallback>
                <p:oleObj name="Equation" r:id="rId29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733256"/>
                        <a:ext cx="720080" cy="491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124981"/>
              </p:ext>
            </p:extLst>
          </p:nvPr>
        </p:nvGraphicFramePr>
        <p:xfrm>
          <a:off x="6228184" y="6344955"/>
          <a:ext cx="792089" cy="32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8" name="Equation" r:id="rId31" imgW="558800" imgH="228600" progId="Equation.DSMT4">
                  <p:embed/>
                </p:oleObj>
              </mc:Choice>
              <mc:Fallback>
                <p:oleObj name="Equation" r:id="rId31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6344955"/>
                        <a:ext cx="792089" cy="324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499992" y="256490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6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Beam parameter scan-1</a:t>
            </a:r>
            <a:endParaRPr lang="zh-CN" altLang="en-US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1" y="1052736"/>
            <a:ext cx="3843499" cy="284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00" y="1028321"/>
            <a:ext cx="3744416" cy="29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1" y="3895218"/>
            <a:ext cx="3882553" cy="284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04" y="3991510"/>
            <a:ext cx="3965608" cy="270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04248" y="6377133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7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Beam parameter </a:t>
            </a:r>
            <a:r>
              <a:rPr lang="en-US" altLang="zh-CN" sz="4000" dirty="0" smtClean="0"/>
              <a:t>scan-2</a:t>
            </a:r>
            <a:endParaRPr lang="zh-CN" altLang="en-U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7" y="1124744"/>
            <a:ext cx="40796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80319"/>
            <a:ext cx="4032448" cy="284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7" y="3819880"/>
            <a:ext cx="3987446" cy="294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1" y="4005064"/>
            <a:ext cx="3981939" cy="276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75620" y="640131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8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Machine parameter choice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1772816"/>
                <a:ext cx="8424936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CN" sz="2800" i="1" dirty="0" smtClean="0">
                    <a:solidFill>
                      <a:prstClr val="black"/>
                    </a:solidFill>
                  </a:rPr>
                  <a:t>Less IP give higher luminosity</a:t>
                </a:r>
              </a:p>
              <a:p>
                <a:r>
                  <a:rPr lang="en-US" altLang="zh-CN" sz="2400" dirty="0" smtClean="0">
                    <a:solidFill>
                      <a:prstClr val="black"/>
                    </a:solidFill>
                  </a:rPr>
                  <a:t>       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400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en-US" altLang="zh-CN" sz="2400" i="1" baseline="-25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IP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=1 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maximum luminosity efficiency (L/IP)</a:t>
                </a:r>
              </a:p>
              <a:p>
                <a:r>
                  <a:rPr lang="en-US" altLang="zh-CN" sz="2400" dirty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 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       keep 2 IPs to get larger total luminosity (=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  <a:sym typeface="Symbol"/>
                      </a:rPr>
                      <m:t>√</m:t>
                    </m:r>
                    <m:r>
                      <a:rPr lang="en-US" altLang="zh-CN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  <a:sym typeface="Symbol"/>
                      </a:rPr>
                      <m:t>2</m:t>
                    </m:r>
                  </m:oMath>
                </a14:m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*</a:t>
                </a:r>
                <a:r>
                  <a:rPr lang="en-US" altLang="zh-CN" sz="2400" dirty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 </a:t>
                </a:r>
                <a:r>
                  <a:rPr lang="en-US" altLang="zh-CN" sz="2400" i="1" dirty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L</a:t>
                </a:r>
                <a:r>
                  <a:rPr lang="en-US" altLang="zh-CN" sz="2400" dirty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/IP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)</a:t>
                </a:r>
                <a:endParaRPr lang="en-US" altLang="zh-CN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CN" sz="24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CN" sz="2800" i="1" dirty="0" smtClean="0">
                    <a:solidFill>
                      <a:prstClr val="black"/>
                    </a:solidFill>
                  </a:rPr>
                  <a:t>Larger bending radius give higher luminosity</a:t>
                </a:r>
              </a:p>
              <a:p>
                <a:r>
                  <a:rPr lang="en-US" altLang="zh-CN" sz="2400" dirty="0" smtClean="0">
                    <a:solidFill>
                      <a:prstClr val="black"/>
                    </a:solidFill>
                  </a:rPr>
                  <a:t>         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choose </a:t>
                </a:r>
                <a:r>
                  <a:rPr lang="en-US" altLang="zh-CN" sz="2400" i="1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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=6.2 m  </a:t>
                </a:r>
                <a:r>
                  <a:rPr lang="zh-CN" altLang="en-US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（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80%</a:t>
                </a:r>
                <a:r>
                  <a:rPr lang="zh-CN" altLang="en-US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 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filling factor for bending dipoles</a:t>
                </a:r>
                <a:r>
                  <a:rPr lang="zh-CN" altLang="en-US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）</a:t>
                </a:r>
                <a:endParaRPr lang="en-US" altLang="zh-CN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CN" sz="24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CN" sz="2800" i="1" dirty="0" smtClean="0">
                    <a:solidFill>
                      <a:prstClr val="black"/>
                    </a:solidFill>
                  </a:rPr>
                  <a:t>Higher momentum acceptance give higher luminosity</a:t>
                </a:r>
              </a:p>
              <a:p>
                <a:r>
                  <a:rPr lang="en-US" altLang="zh-CN" sz="2400" dirty="0" smtClean="0">
                    <a:solidFill>
                      <a:prstClr val="black"/>
                    </a:solidFill>
                  </a:rPr>
                  <a:t>         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How to choose </a:t>
                </a:r>
                <a:r>
                  <a:rPr lang="en-US" altLang="zh-CN" sz="2400" i="1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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?</a:t>
                </a:r>
              </a:p>
              <a:p>
                <a:r>
                  <a:rPr lang="en-US" altLang="zh-CN" sz="2400" dirty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 </a:t>
                </a:r>
                <a:r>
                  <a:rPr lang="en-US" altLang="zh-CN" sz="2400" dirty="0" smtClean="0">
                    <a:solidFill>
                      <a:schemeClr val="accent5">
                        <a:lumMod val="50000"/>
                      </a:schemeClr>
                    </a:solidFill>
                    <a:sym typeface="Symbol"/>
                  </a:rPr>
                  <a:t>        decided by RF parameters</a:t>
                </a:r>
                <a:endParaRPr lang="en-US" altLang="zh-CN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2816"/>
                <a:ext cx="8424936" cy="4339650"/>
              </a:xfrm>
              <a:prstGeom prst="rect">
                <a:avLst/>
              </a:prstGeom>
              <a:blipFill rotWithShape="1">
                <a:blip r:embed="rId2"/>
                <a:stretch>
                  <a:fillRect l="-1230" t="-1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600" smtClean="0">
                <a:solidFill>
                  <a:schemeClr val="tx1"/>
                </a:solidFill>
              </a:rPr>
              <a:t>9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2373</Words>
  <Application>Microsoft Office PowerPoint</Application>
  <PresentationFormat>全屏显示(4:3)</PresentationFormat>
  <Paragraphs>949</Paragraphs>
  <Slides>35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8" baseType="lpstr">
      <vt:lpstr>Office 主题</vt:lpstr>
      <vt:lpstr>默认设计模板</vt:lpstr>
      <vt:lpstr>Equation</vt:lpstr>
      <vt:lpstr>CEPC Machine Optimization and Final Focus Design</vt:lpstr>
      <vt:lpstr>Outline </vt:lpstr>
      <vt:lpstr>50 km Circular electron-positron Collider (CEPC) design</vt:lpstr>
      <vt:lpstr>Constraints from IP</vt:lpstr>
      <vt:lpstr>luminosity of circular collider</vt:lpstr>
      <vt:lpstr>Beam parameters calculation</vt:lpstr>
      <vt:lpstr>Beam parameter scan-1</vt:lpstr>
      <vt:lpstr>Beam parameter scan-2</vt:lpstr>
      <vt:lpstr>Machine parameter choice</vt:lpstr>
      <vt:lpstr>Constraints from RF system</vt:lpstr>
      <vt:lpstr>Choice for RF technology</vt:lpstr>
      <vt:lpstr>Optimization Parameter Design of CEPC</vt:lpstr>
      <vt:lpstr>Linear lattice design</vt:lpstr>
      <vt:lpstr>Lower power design of CEPC</vt:lpstr>
      <vt:lpstr>CEPC low power scheme with recovered luminosity</vt:lpstr>
      <vt:lpstr>Parameter comparison with exist machine</vt:lpstr>
      <vt:lpstr>PowerPoint 演示文稿</vt:lpstr>
      <vt:lpstr>Beam parameter scan -1</vt:lpstr>
      <vt:lpstr>Beam parameter scan -2</vt:lpstr>
      <vt:lpstr>RF parameter scan for 70km CEPC</vt:lpstr>
      <vt:lpstr>Optimized machine parameters for 70km CEPC</vt:lpstr>
      <vt:lpstr>Lattice design for 70km CEPC</vt:lpstr>
      <vt:lpstr>3.  CEPC final focus design</vt:lpstr>
      <vt:lpstr>Procedure &amp; Method</vt:lpstr>
      <vt:lpstr>1mm-baseline design</vt:lpstr>
      <vt:lpstr>Beam size after second order correction</vt:lpstr>
      <vt:lpstr>0.35mm lattice-low power design (15MW)</vt:lpstr>
      <vt:lpstr>Beam size order-by-order analysis</vt:lpstr>
      <vt:lpstr>2nd order contributions to beam size</vt:lpstr>
      <vt:lpstr>3rd order contributions to beam size</vt:lpstr>
      <vt:lpstr>Trial of 0.1mm lattice</vt:lpstr>
      <vt:lpstr>Beam size order-by-order analysis</vt:lpstr>
      <vt:lpstr>Summary</vt:lpstr>
      <vt:lpstr>References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parameter scan for 70km CEPC</dc:title>
  <dc:creator>Dou</dc:creator>
  <cp:lastModifiedBy>Dou</cp:lastModifiedBy>
  <cp:revision>91</cp:revision>
  <dcterms:created xsi:type="dcterms:W3CDTF">2013-10-09T09:13:31Z</dcterms:created>
  <dcterms:modified xsi:type="dcterms:W3CDTF">2013-12-16T01:57:39Z</dcterms:modified>
</cp:coreProperties>
</file>