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9" r:id="rId4"/>
    <p:sldId id="260" r:id="rId5"/>
    <p:sldId id="262" r:id="rId6"/>
    <p:sldId id="273" r:id="rId7"/>
    <p:sldId id="264" r:id="rId8"/>
    <p:sldId id="309" r:id="rId9"/>
    <p:sldId id="305" r:id="rId10"/>
    <p:sldId id="274" r:id="rId11"/>
    <p:sldId id="275" r:id="rId12"/>
    <p:sldId id="276" r:id="rId13"/>
    <p:sldId id="307" r:id="rId14"/>
    <p:sldId id="308" r:id="rId15"/>
    <p:sldId id="277" r:id="rId16"/>
    <p:sldId id="267" r:id="rId17"/>
    <p:sldId id="279" r:id="rId18"/>
    <p:sldId id="320" r:id="rId19"/>
    <p:sldId id="285" r:id="rId20"/>
    <p:sldId id="286" r:id="rId21"/>
    <p:sldId id="288" r:id="rId22"/>
    <p:sldId id="289" r:id="rId23"/>
    <p:sldId id="299" r:id="rId24"/>
    <p:sldId id="301" r:id="rId25"/>
    <p:sldId id="293" r:id="rId26"/>
    <p:sldId id="294" r:id="rId27"/>
    <p:sldId id="295" r:id="rId28"/>
    <p:sldId id="296" r:id="rId29"/>
    <p:sldId id="297" r:id="rId30"/>
    <p:sldId id="298" r:id="rId31"/>
    <p:sldId id="328" r:id="rId32"/>
    <p:sldId id="329" r:id="rId33"/>
    <p:sldId id="321" r:id="rId34"/>
    <p:sldId id="325" r:id="rId35"/>
    <p:sldId id="326" r:id="rId36"/>
    <p:sldId id="322" r:id="rId37"/>
    <p:sldId id="323" r:id="rId38"/>
    <p:sldId id="324" r:id="rId39"/>
    <p:sldId id="292" r:id="rId40"/>
    <p:sldId id="314" r:id="rId41"/>
    <p:sldId id="318" r:id="rId42"/>
    <p:sldId id="32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4" autoAdjust="0"/>
    <p:restoredTop sz="89176" autoAdjust="0"/>
  </p:normalViewPr>
  <p:slideViewPr>
    <p:cSldViewPr>
      <p:cViewPr varScale="1">
        <p:scale>
          <a:sx n="76" d="100"/>
          <a:sy n="76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121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91D46-D416-42C8-A02B-A063D61323F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E489AE7-0F82-41F2-A941-F5956DFBD135}">
      <dgm:prSet phldrT="[文本]"/>
      <dgm:spPr>
        <a:noFill/>
      </dgm:spPr>
      <dgm:t>
        <a:bodyPr/>
        <a:lstStyle/>
        <a:p>
          <a:r>
            <a:rPr lang="en-US" altLang="zh-CN" dirty="0" smtClean="0"/>
            <a:t>50Msps</a:t>
          </a:r>
          <a:endParaRPr lang="zh-CN" altLang="en-US" dirty="0"/>
        </a:p>
      </dgm:t>
    </dgm:pt>
    <dgm:pt modelId="{D7B95B3D-6D95-4346-ABF3-B53862CFF147}" type="parTrans" cxnId="{BD45D355-681B-4993-9E74-6AF2590BA9EE}">
      <dgm:prSet/>
      <dgm:spPr/>
      <dgm:t>
        <a:bodyPr/>
        <a:lstStyle/>
        <a:p>
          <a:endParaRPr lang="zh-CN" altLang="en-US"/>
        </a:p>
      </dgm:t>
    </dgm:pt>
    <dgm:pt modelId="{3EF98084-89E2-40D0-9E9C-447F084F630A}" type="sibTrans" cxnId="{BD45D355-681B-4993-9E74-6AF2590BA9EE}">
      <dgm:prSet/>
      <dgm:spPr/>
      <dgm:t>
        <a:bodyPr/>
        <a:lstStyle/>
        <a:p>
          <a:endParaRPr lang="zh-CN" altLang="en-US"/>
        </a:p>
      </dgm:t>
    </dgm:pt>
    <dgm:pt modelId="{2D3BB569-B124-46B7-8E02-D9BC175D96CA}">
      <dgm:prSet phldrT="[文本]"/>
      <dgm:spPr>
        <a:noFill/>
      </dgm:spPr>
      <dgm:t>
        <a:bodyPr/>
        <a:lstStyle/>
        <a:p>
          <a:r>
            <a:rPr lang="en-US" altLang="zh-CN" dirty="0" smtClean="0"/>
            <a:t>12 bits</a:t>
          </a:r>
          <a:endParaRPr lang="zh-CN" altLang="en-US" dirty="0"/>
        </a:p>
      </dgm:t>
    </dgm:pt>
    <dgm:pt modelId="{D73D8C63-3D87-4B7D-8B19-B1A386E0A48A}" type="parTrans" cxnId="{B2334236-210F-43D4-AACB-C2116E3ADF71}">
      <dgm:prSet/>
      <dgm:spPr/>
      <dgm:t>
        <a:bodyPr/>
        <a:lstStyle/>
        <a:p>
          <a:endParaRPr lang="zh-CN" altLang="en-US"/>
        </a:p>
      </dgm:t>
    </dgm:pt>
    <dgm:pt modelId="{EA83CB92-B774-4999-9FD0-9FC92E8D7BAB}" type="sibTrans" cxnId="{B2334236-210F-43D4-AACB-C2116E3ADF71}">
      <dgm:prSet/>
      <dgm:spPr/>
      <dgm:t>
        <a:bodyPr/>
        <a:lstStyle/>
        <a:p>
          <a:endParaRPr lang="zh-CN" altLang="en-US"/>
        </a:p>
      </dgm:t>
    </dgm:pt>
    <dgm:pt modelId="{306F7258-DF8B-45BC-9A7F-40496C400ECA}">
      <dgm:prSet phldrT="[文本]"/>
      <dgm:spPr>
        <a:noFill/>
      </dgm:spPr>
      <dgm:t>
        <a:bodyPr/>
        <a:lstStyle/>
        <a:p>
          <a:r>
            <a:rPr lang="en-US" altLang="zh-CN" dirty="0" smtClean="0"/>
            <a:t>704 channels</a:t>
          </a:r>
          <a:endParaRPr lang="zh-CN" altLang="en-US" dirty="0"/>
        </a:p>
      </dgm:t>
    </dgm:pt>
    <dgm:pt modelId="{E8F5B570-D436-4250-9363-D1BB69D90464}" type="parTrans" cxnId="{837A380A-2E98-49BE-A579-E2045E4AD45A}">
      <dgm:prSet/>
      <dgm:spPr/>
      <dgm:t>
        <a:bodyPr/>
        <a:lstStyle/>
        <a:p>
          <a:endParaRPr lang="zh-CN" altLang="en-US"/>
        </a:p>
      </dgm:t>
    </dgm:pt>
    <dgm:pt modelId="{0F11CAA1-0465-438A-B71A-118BD9B0F6E5}" type="sibTrans" cxnId="{837A380A-2E98-49BE-A579-E2045E4AD45A}">
      <dgm:prSet/>
      <dgm:spPr/>
      <dgm:t>
        <a:bodyPr/>
        <a:lstStyle/>
        <a:p>
          <a:endParaRPr lang="zh-CN" altLang="en-US"/>
        </a:p>
      </dgm:t>
    </dgm:pt>
    <dgm:pt modelId="{C2EB54AB-C106-47EB-92E4-827F2EA9B390}" type="pres">
      <dgm:prSet presAssocID="{78491D46-D416-42C8-A02B-A063D61323F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33DAA7E-1BB9-4177-884B-E39A0527B609}" type="pres">
      <dgm:prSet presAssocID="{AE489AE7-0F82-41F2-A941-F5956DFBD135}" presName="composite" presStyleCnt="0"/>
      <dgm:spPr/>
    </dgm:pt>
    <dgm:pt modelId="{260FDB68-FFC7-427D-8B0C-42D42E54F1C4}" type="pres">
      <dgm:prSet presAssocID="{AE489AE7-0F82-41F2-A941-F5956DFBD135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9EFB1B8-0D36-41D0-8290-5A5D405E6A33}" type="pres">
      <dgm:prSet presAssocID="{AE489AE7-0F82-41F2-A941-F5956DFBD13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6674B6B-304F-4062-AAD2-1767444D7B84}" type="pres">
      <dgm:prSet presAssocID="{3EF98084-89E2-40D0-9E9C-447F084F630A}" presName="spacing" presStyleCnt="0"/>
      <dgm:spPr/>
    </dgm:pt>
    <dgm:pt modelId="{779C3124-C82E-4AD3-8A06-B8B70C41992D}" type="pres">
      <dgm:prSet presAssocID="{2D3BB569-B124-46B7-8E02-D9BC175D96CA}" presName="composite" presStyleCnt="0"/>
      <dgm:spPr/>
    </dgm:pt>
    <dgm:pt modelId="{8465FA05-C40E-45B5-B0B7-01594763D256}" type="pres">
      <dgm:prSet presAssocID="{2D3BB569-B124-46B7-8E02-D9BC175D96CA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AF3CD9E-4013-466F-ACDA-51FA685319B1}" type="pres">
      <dgm:prSet presAssocID="{2D3BB569-B124-46B7-8E02-D9BC175D96CA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A7591DF-833D-4816-9C79-1C18B1AD1E6E}" type="pres">
      <dgm:prSet presAssocID="{EA83CB92-B774-4999-9FD0-9FC92E8D7BAB}" presName="spacing" presStyleCnt="0"/>
      <dgm:spPr/>
    </dgm:pt>
    <dgm:pt modelId="{FE85C9E7-C65A-4955-AD6A-004B982B60D8}" type="pres">
      <dgm:prSet presAssocID="{306F7258-DF8B-45BC-9A7F-40496C400ECA}" presName="composite" presStyleCnt="0"/>
      <dgm:spPr/>
    </dgm:pt>
    <dgm:pt modelId="{81A0348D-924E-48DC-8018-A701C4498F75}" type="pres">
      <dgm:prSet presAssocID="{306F7258-DF8B-45BC-9A7F-40496C400ECA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3351786-0F63-493F-863C-71098EC0C5A9}" type="pres">
      <dgm:prSet presAssocID="{306F7258-DF8B-45BC-9A7F-40496C400EC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37A380A-2E98-49BE-A579-E2045E4AD45A}" srcId="{78491D46-D416-42C8-A02B-A063D61323F6}" destId="{306F7258-DF8B-45BC-9A7F-40496C400ECA}" srcOrd="2" destOrd="0" parTransId="{E8F5B570-D436-4250-9363-D1BB69D90464}" sibTransId="{0F11CAA1-0465-438A-B71A-118BD9B0F6E5}"/>
    <dgm:cxn modelId="{B2334236-210F-43D4-AACB-C2116E3ADF71}" srcId="{78491D46-D416-42C8-A02B-A063D61323F6}" destId="{2D3BB569-B124-46B7-8E02-D9BC175D96CA}" srcOrd="1" destOrd="0" parTransId="{D73D8C63-3D87-4B7D-8B19-B1A386E0A48A}" sibTransId="{EA83CB92-B774-4999-9FD0-9FC92E8D7BAB}"/>
    <dgm:cxn modelId="{8A70C118-38FB-42F4-93BE-E0D9D1916466}" type="presOf" srcId="{306F7258-DF8B-45BC-9A7F-40496C400ECA}" destId="{53351786-0F63-493F-863C-71098EC0C5A9}" srcOrd="0" destOrd="0" presId="urn:microsoft.com/office/officeart/2005/8/layout/vList3#1"/>
    <dgm:cxn modelId="{BD45D355-681B-4993-9E74-6AF2590BA9EE}" srcId="{78491D46-D416-42C8-A02B-A063D61323F6}" destId="{AE489AE7-0F82-41F2-A941-F5956DFBD135}" srcOrd="0" destOrd="0" parTransId="{D7B95B3D-6D95-4346-ABF3-B53862CFF147}" sibTransId="{3EF98084-89E2-40D0-9E9C-447F084F630A}"/>
    <dgm:cxn modelId="{95AF5FEF-0AEE-4E1D-A73A-63EECD3E49DF}" type="presOf" srcId="{AE489AE7-0F82-41F2-A941-F5956DFBD135}" destId="{19EFB1B8-0D36-41D0-8290-5A5D405E6A33}" srcOrd="0" destOrd="0" presId="urn:microsoft.com/office/officeart/2005/8/layout/vList3#1"/>
    <dgm:cxn modelId="{79FB914D-9DC5-4783-B963-DFEF3987AE2B}" type="presOf" srcId="{78491D46-D416-42C8-A02B-A063D61323F6}" destId="{C2EB54AB-C106-47EB-92E4-827F2EA9B390}" srcOrd="0" destOrd="0" presId="urn:microsoft.com/office/officeart/2005/8/layout/vList3#1"/>
    <dgm:cxn modelId="{063F77A4-2A9E-450C-BFDB-49AB7A8D8698}" type="presOf" srcId="{2D3BB569-B124-46B7-8E02-D9BC175D96CA}" destId="{8AF3CD9E-4013-466F-ACDA-51FA685319B1}" srcOrd="0" destOrd="0" presId="urn:microsoft.com/office/officeart/2005/8/layout/vList3#1"/>
    <dgm:cxn modelId="{25CFCB6F-15FF-4635-8BCE-12FE0BB298CE}" type="presParOf" srcId="{C2EB54AB-C106-47EB-92E4-827F2EA9B390}" destId="{333DAA7E-1BB9-4177-884B-E39A0527B609}" srcOrd="0" destOrd="0" presId="urn:microsoft.com/office/officeart/2005/8/layout/vList3#1"/>
    <dgm:cxn modelId="{7123D33C-2DB0-46FA-B0B0-43B24E5C4ECC}" type="presParOf" srcId="{333DAA7E-1BB9-4177-884B-E39A0527B609}" destId="{260FDB68-FFC7-427D-8B0C-42D42E54F1C4}" srcOrd="0" destOrd="0" presId="urn:microsoft.com/office/officeart/2005/8/layout/vList3#1"/>
    <dgm:cxn modelId="{72BF92D1-864E-4D1F-9345-338AE99EFF4E}" type="presParOf" srcId="{333DAA7E-1BB9-4177-884B-E39A0527B609}" destId="{19EFB1B8-0D36-41D0-8290-5A5D405E6A33}" srcOrd="1" destOrd="0" presId="urn:microsoft.com/office/officeart/2005/8/layout/vList3#1"/>
    <dgm:cxn modelId="{C051DF71-879E-47B8-9867-6E490D3802D4}" type="presParOf" srcId="{C2EB54AB-C106-47EB-92E4-827F2EA9B390}" destId="{26674B6B-304F-4062-AAD2-1767444D7B84}" srcOrd="1" destOrd="0" presId="urn:microsoft.com/office/officeart/2005/8/layout/vList3#1"/>
    <dgm:cxn modelId="{3D625513-36E5-4610-9C34-54A488347A4B}" type="presParOf" srcId="{C2EB54AB-C106-47EB-92E4-827F2EA9B390}" destId="{779C3124-C82E-4AD3-8A06-B8B70C41992D}" srcOrd="2" destOrd="0" presId="urn:microsoft.com/office/officeart/2005/8/layout/vList3#1"/>
    <dgm:cxn modelId="{AC13451D-1E93-4492-A551-4701977C2DE1}" type="presParOf" srcId="{779C3124-C82E-4AD3-8A06-B8B70C41992D}" destId="{8465FA05-C40E-45B5-B0B7-01594763D256}" srcOrd="0" destOrd="0" presId="urn:microsoft.com/office/officeart/2005/8/layout/vList3#1"/>
    <dgm:cxn modelId="{FB02FC17-41DC-48A5-B34F-132B82A0386E}" type="presParOf" srcId="{779C3124-C82E-4AD3-8A06-B8B70C41992D}" destId="{8AF3CD9E-4013-466F-ACDA-51FA685319B1}" srcOrd="1" destOrd="0" presId="urn:microsoft.com/office/officeart/2005/8/layout/vList3#1"/>
    <dgm:cxn modelId="{790CA0F4-755C-4611-B27E-8B61572037F4}" type="presParOf" srcId="{C2EB54AB-C106-47EB-92E4-827F2EA9B390}" destId="{EA7591DF-833D-4816-9C79-1C18B1AD1E6E}" srcOrd="3" destOrd="0" presId="urn:microsoft.com/office/officeart/2005/8/layout/vList3#1"/>
    <dgm:cxn modelId="{DC1855E3-CB3E-4047-94CA-88485D51ECEC}" type="presParOf" srcId="{C2EB54AB-C106-47EB-92E4-827F2EA9B390}" destId="{FE85C9E7-C65A-4955-AD6A-004B982B60D8}" srcOrd="4" destOrd="0" presId="urn:microsoft.com/office/officeart/2005/8/layout/vList3#1"/>
    <dgm:cxn modelId="{8A9D1328-3125-40B9-BB97-3A81D5A6EA36}" type="presParOf" srcId="{FE85C9E7-C65A-4955-AD6A-004B982B60D8}" destId="{81A0348D-924E-48DC-8018-A701C4498F75}" srcOrd="0" destOrd="0" presId="urn:microsoft.com/office/officeart/2005/8/layout/vList3#1"/>
    <dgm:cxn modelId="{41C94347-928E-4471-8A57-54A43D2E2908}" type="presParOf" srcId="{FE85C9E7-C65A-4955-AD6A-004B982B60D8}" destId="{53351786-0F63-493F-863C-71098EC0C5A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485146-6D2B-4C5F-A2C2-16C877120FE5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CE32689-BBFC-41CD-AF97-3187F773A182}">
      <dgm:prSet custT="1"/>
      <dgm:spPr>
        <a:noFill/>
      </dgm:spPr>
      <dgm:t>
        <a:bodyPr/>
        <a:lstStyle/>
        <a:p>
          <a:pPr rtl="0"/>
          <a:r>
            <a:rPr lang="en-US" sz="1600" dirty="0" smtClean="0"/>
            <a:t>32 channels per boards, adapt to CASA boards</a:t>
          </a:r>
          <a:endParaRPr lang="zh-CN" sz="1600" dirty="0"/>
        </a:p>
      </dgm:t>
    </dgm:pt>
    <dgm:pt modelId="{E314397E-DDEF-4F55-8DA9-3C931ABD55E5}" type="parTrans" cxnId="{39DB30DC-25AF-4C24-93BE-7257476F3806}">
      <dgm:prSet/>
      <dgm:spPr/>
      <dgm:t>
        <a:bodyPr/>
        <a:lstStyle/>
        <a:p>
          <a:endParaRPr lang="zh-CN" altLang="en-US"/>
        </a:p>
      </dgm:t>
    </dgm:pt>
    <dgm:pt modelId="{5925132C-A701-48CC-B7EC-451CE0514754}" type="sibTrans" cxnId="{39DB30DC-25AF-4C24-93BE-7257476F3806}">
      <dgm:prSet/>
      <dgm:spPr/>
      <dgm:t>
        <a:bodyPr/>
        <a:lstStyle/>
        <a:p>
          <a:endParaRPr lang="zh-CN" altLang="en-US"/>
        </a:p>
      </dgm:t>
    </dgm:pt>
    <dgm:pt modelId="{8FF310BD-FEF8-40B7-9A19-5D318106FAD4}">
      <dgm:prSet custT="1"/>
      <dgm:spPr>
        <a:noFill/>
      </dgm:spPr>
      <dgm:t>
        <a:bodyPr/>
        <a:lstStyle/>
        <a:p>
          <a:pPr rtl="0"/>
          <a:r>
            <a:rPr lang="en-US" sz="1600" dirty="0" smtClean="0"/>
            <a:t>Totally 22 boards, each boards could become the master boards to communicate with computers</a:t>
          </a:r>
          <a:endParaRPr lang="zh-CN" sz="1600" dirty="0"/>
        </a:p>
      </dgm:t>
    </dgm:pt>
    <dgm:pt modelId="{E1BDE7B9-2E3D-409D-92A4-4E5BD5D18DD2}" type="parTrans" cxnId="{F190D03E-C873-49A5-98C2-21FFBA2B437D}">
      <dgm:prSet/>
      <dgm:spPr/>
      <dgm:t>
        <a:bodyPr/>
        <a:lstStyle/>
        <a:p>
          <a:endParaRPr lang="zh-CN" altLang="en-US"/>
        </a:p>
      </dgm:t>
    </dgm:pt>
    <dgm:pt modelId="{4464FDC2-D1F4-448C-9E3A-4CEAD27F54EA}" type="sibTrans" cxnId="{F190D03E-C873-49A5-98C2-21FFBA2B437D}">
      <dgm:prSet/>
      <dgm:spPr/>
      <dgm:t>
        <a:bodyPr/>
        <a:lstStyle/>
        <a:p>
          <a:endParaRPr lang="zh-CN" altLang="en-US"/>
        </a:p>
      </dgm:t>
    </dgm:pt>
    <dgm:pt modelId="{0847C225-6D27-42F6-A8EB-9E7C05E7C90B}">
      <dgm:prSet custT="1"/>
      <dgm:spPr>
        <a:noFill/>
      </dgm:spPr>
      <dgm:t>
        <a:bodyPr/>
        <a:lstStyle/>
        <a:p>
          <a:pPr rtl="0"/>
          <a:r>
            <a:rPr lang="en-US" sz="1600" dirty="0" smtClean="0"/>
            <a:t>If all the 704 channels communicate with computer through one </a:t>
          </a:r>
          <a:r>
            <a:rPr lang="en-US" sz="1600" dirty="0" err="1" smtClean="0"/>
            <a:t>ethernet</a:t>
          </a:r>
          <a:r>
            <a:rPr lang="en-US" sz="1600" dirty="0" smtClean="0"/>
            <a:t> cable, the max dead time will be </a:t>
          </a:r>
          <a:r>
            <a:rPr lang="en-US" sz="1600" dirty="0" err="1" smtClean="0"/>
            <a:t>upto</a:t>
          </a:r>
          <a:r>
            <a:rPr lang="en-US" sz="1600" dirty="0" smtClean="0"/>
            <a:t> 5ms</a:t>
          </a:r>
          <a:endParaRPr lang="zh-CN" sz="1600" dirty="0"/>
        </a:p>
      </dgm:t>
    </dgm:pt>
    <dgm:pt modelId="{87CF7D67-70FC-4B83-9446-EC5E853D7FAE}" type="parTrans" cxnId="{5BB48310-034A-487F-B5F5-E4B01A94A56C}">
      <dgm:prSet/>
      <dgm:spPr/>
      <dgm:t>
        <a:bodyPr/>
        <a:lstStyle/>
        <a:p>
          <a:endParaRPr lang="zh-CN" altLang="en-US"/>
        </a:p>
      </dgm:t>
    </dgm:pt>
    <dgm:pt modelId="{EAC14EF8-FA31-48ED-BE64-14D5B3F8DECD}" type="sibTrans" cxnId="{5BB48310-034A-487F-B5F5-E4B01A94A56C}">
      <dgm:prSet/>
      <dgm:spPr/>
      <dgm:t>
        <a:bodyPr/>
        <a:lstStyle/>
        <a:p>
          <a:endParaRPr lang="zh-CN" altLang="en-US"/>
        </a:p>
      </dgm:t>
    </dgm:pt>
    <dgm:pt modelId="{5362C427-A568-46EA-AFE4-A7CAED23C37E}" type="pres">
      <dgm:prSet presAssocID="{D9485146-6D2B-4C5F-A2C2-16C877120F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A28A20F-B401-4F80-90DA-1C2742B1EDA0}" type="pres">
      <dgm:prSet presAssocID="{DCE32689-BBFC-41CD-AF97-3187F773A182}" presName="linNode" presStyleCnt="0"/>
      <dgm:spPr/>
    </dgm:pt>
    <dgm:pt modelId="{4129F29F-1361-47CA-9F04-BF5143FF6ACD}" type="pres">
      <dgm:prSet presAssocID="{DCE32689-BBFC-41CD-AF97-3187F773A182}" presName="parentText" presStyleLbl="node1" presStyleIdx="0" presStyleCnt="3" custScaleX="277778" custLinFactNeighborX="1207" custLinFactNeighborY="-152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27ADB5-E790-4FEC-87FF-6EBA74574DF0}" type="pres">
      <dgm:prSet presAssocID="{5925132C-A701-48CC-B7EC-451CE0514754}" presName="sp" presStyleCnt="0"/>
      <dgm:spPr/>
    </dgm:pt>
    <dgm:pt modelId="{609244C4-ADA1-45B2-9CB0-9C75C09069B0}" type="pres">
      <dgm:prSet presAssocID="{8FF310BD-FEF8-40B7-9A19-5D318106FAD4}" presName="linNode" presStyleCnt="0"/>
      <dgm:spPr/>
    </dgm:pt>
    <dgm:pt modelId="{C513E666-C9F1-4BF3-80FA-B609C8AF7A9E}" type="pres">
      <dgm:prSet presAssocID="{8FF310BD-FEF8-40B7-9A19-5D318106FAD4}" presName="parentText" presStyleLbl="node1" presStyleIdx="1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E02E6E7-613A-4318-8CB8-12DA04F91705}" type="pres">
      <dgm:prSet presAssocID="{4464FDC2-D1F4-448C-9E3A-4CEAD27F54EA}" presName="sp" presStyleCnt="0"/>
      <dgm:spPr/>
    </dgm:pt>
    <dgm:pt modelId="{9AC2443F-A50F-4FAF-A273-F19944084CA6}" type="pres">
      <dgm:prSet presAssocID="{0847C225-6D27-42F6-A8EB-9E7C05E7C90B}" presName="linNode" presStyleCnt="0"/>
      <dgm:spPr/>
    </dgm:pt>
    <dgm:pt modelId="{0AF56C54-D5A0-449C-BEF1-469822666EAA}" type="pres">
      <dgm:prSet presAssocID="{0847C225-6D27-42F6-A8EB-9E7C05E7C90B}" presName="parentText" presStyleLbl="node1" presStyleIdx="2" presStyleCnt="3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6990FDB-0536-49B2-A8AE-8A4F993EE89F}" type="presOf" srcId="{D9485146-6D2B-4C5F-A2C2-16C877120FE5}" destId="{5362C427-A568-46EA-AFE4-A7CAED23C37E}" srcOrd="0" destOrd="0" presId="urn:microsoft.com/office/officeart/2005/8/layout/vList5"/>
    <dgm:cxn modelId="{39DB30DC-25AF-4C24-93BE-7257476F3806}" srcId="{D9485146-6D2B-4C5F-A2C2-16C877120FE5}" destId="{DCE32689-BBFC-41CD-AF97-3187F773A182}" srcOrd="0" destOrd="0" parTransId="{E314397E-DDEF-4F55-8DA9-3C931ABD55E5}" sibTransId="{5925132C-A701-48CC-B7EC-451CE0514754}"/>
    <dgm:cxn modelId="{44F46806-325E-4C1F-A103-9C5D37AECC81}" type="presOf" srcId="{0847C225-6D27-42F6-A8EB-9E7C05E7C90B}" destId="{0AF56C54-D5A0-449C-BEF1-469822666EAA}" srcOrd="0" destOrd="0" presId="urn:microsoft.com/office/officeart/2005/8/layout/vList5"/>
    <dgm:cxn modelId="{F190D03E-C873-49A5-98C2-21FFBA2B437D}" srcId="{D9485146-6D2B-4C5F-A2C2-16C877120FE5}" destId="{8FF310BD-FEF8-40B7-9A19-5D318106FAD4}" srcOrd="1" destOrd="0" parTransId="{E1BDE7B9-2E3D-409D-92A4-4E5BD5D18DD2}" sibTransId="{4464FDC2-D1F4-448C-9E3A-4CEAD27F54EA}"/>
    <dgm:cxn modelId="{3A5D76CA-8690-4497-9D4D-BE673FAF1976}" type="presOf" srcId="{8FF310BD-FEF8-40B7-9A19-5D318106FAD4}" destId="{C513E666-C9F1-4BF3-80FA-B609C8AF7A9E}" srcOrd="0" destOrd="0" presId="urn:microsoft.com/office/officeart/2005/8/layout/vList5"/>
    <dgm:cxn modelId="{5BB48310-034A-487F-B5F5-E4B01A94A56C}" srcId="{D9485146-6D2B-4C5F-A2C2-16C877120FE5}" destId="{0847C225-6D27-42F6-A8EB-9E7C05E7C90B}" srcOrd="2" destOrd="0" parTransId="{87CF7D67-70FC-4B83-9446-EC5E853D7FAE}" sibTransId="{EAC14EF8-FA31-48ED-BE64-14D5B3F8DECD}"/>
    <dgm:cxn modelId="{80835A08-A67D-41EC-91A1-BA855817C2D8}" type="presOf" srcId="{DCE32689-BBFC-41CD-AF97-3187F773A182}" destId="{4129F29F-1361-47CA-9F04-BF5143FF6ACD}" srcOrd="0" destOrd="0" presId="urn:microsoft.com/office/officeart/2005/8/layout/vList5"/>
    <dgm:cxn modelId="{8147DCE6-3826-4C7B-8F60-C62B92BB9E1E}" type="presParOf" srcId="{5362C427-A568-46EA-AFE4-A7CAED23C37E}" destId="{BA28A20F-B401-4F80-90DA-1C2742B1EDA0}" srcOrd="0" destOrd="0" presId="urn:microsoft.com/office/officeart/2005/8/layout/vList5"/>
    <dgm:cxn modelId="{EE7C44E3-8F04-4380-990C-586D48CD538F}" type="presParOf" srcId="{BA28A20F-B401-4F80-90DA-1C2742B1EDA0}" destId="{4129F29F-1361-47CA-9F04-BF5143FF6ACD}" srcOrd="0" destOrd="0" presId="urn:microsoft.com/office/officeart/2005/8/layout/vList5"/>
    <dgm:cxn modelId="{4E431169-AA6F-4A5A-B1C9-D5E27F53D6BE}" type="presParOf" srcId="{5362C427-A568-46EA-AFE4-A7CAED23C37E}" destId="{A727ADB5-E790-4FEC-87FF-6EBA74574DF0}" srcOrd="1" destOrd="0" presId="urn:microsoft.com/office/officeart/2005/8/layout/vList5"/>
    <dgm:cxn modelId="{6C6E25C2-DF2A-4BCD-96EB-883E7D595FE7}" type="presParOf" srcId="{5362C427-A568-46EA-AFE4-A7CAED23C37E}" destId="{609244C4-ADA1-45B2-9CB0-9C75C09069B0}" srcOrd="2" destOrd="0" presId="urn:microsoft.com/office/officeart/2005/8/layout/vList5"/>
    <dgm:cxn modelId="{18A4DDA0-9C43-4592-9FA3-968FB6761CAE}" type="presParOf" srcId="{609244C4-ADA1-45B2-9CB0-9C75C09069B0}" destId="{C513E666-C9F1-4BF3-80FA-B609C8AF7A9E}" srcOrd="0" destOrd="0" presId="urn:microsoft.com/office/officeart/2005/8/layout/vList5"/>
    <dgm:cxn modelId="{11529FB9-34AC-47BD-93EB-7E20020EB9B5}" type="presParOf" srcId="{5362C427-A568-46EA-AFE4-A7CAED23C37E}" destId="{FE02E6E7-613A-4318-8CB8-12DA04F91705}" srcOrd="3" destOrd="0" presId="urn:microsoft.com/office/officeart/2005/8/layout/vList5"/>
    <dgm:cxn modelId="{20BC8B13-E4EE-42A0-A725-86A96389791A}" type="presParOf" srcId="{5362C427-A568-46EA-AFE4-A7CAED23C37E}" destId="{9AC2443F-A50F-4FAF-A273-F19944084CA6}" srcOrd="4" destOrd="0" presId="urn:microsoft.com/office/officeart/2005/8/layout/vList5"/>
    <dgm:cxn modelId="{69FAFC4F-820C-485A-BA4D-C61C60B04DEA}" type="presParOf" srcId="{9AC2443F-A50F-4FAF-A273-F19944084CA6}" destId="{0AF56C54-D5A0-449C-BEF1-469822666EA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1D63DB-62A5-4ABA-8142-23A8154CEAA0}" type="doc">
      <dgm:prSet loTypeId="urn:microsoft.com/office/officeart/2005/8/layout/target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2D53BF47-094C-4BAE-B1C1-DDC0777AA86D}">
      <dgm:prSet phldrT="[文本]"/>
      <dgm:spPr/>
      <dgm:t>
        <a:bodyPr/>
        <a:lstStyle/>
        <a:p>
          <a:r>
            <a:rPr lang="en-US" altLang="zh-CN" dirty="0" smtClean="0"/>
            <a:t>Master Board</a:t>
          </a:r>
          <a:endParaRPr lang="zh-CN" altLang="en-US" dirty="0"/>
        </a:p>
      </dgm:t>
    </dgm:pt>
    <dgm:pt modelId="{E9A4DFAE-9F40-4F1A-8238-DC17D9161831}" type="parTrans" cxnId="{8A9C61BC-1DC7-4891-94E2-6A2FA18FAC7E}">
      <dgm:prSet/>
      <dgm:spPr/>
      <dgm:t>
        <a:bodyPr/>
        <a:lstStyle/>
        <a:p>
          <a:endParaRPr lang="zh-CN" altLang="en-US"/>
        </a:p>
      </dgm:t>
    </dgm:pt>
    <dgm:pt modelId="{3D264F0F-9729-4B70-A400-2652D2AE6350}" type="sibTrans" cxnId="{8A9C61BC-1DC7-4891-94E2-6A2FA18FAC7E}">
      <dgm:prSet/>
      <dgm:spPr/>
      <dgm:t>
        <a:bodyPr/>
        <a:lstStyle/>
        <a:p>
          <a:endParaRPr lang="zh-CN" altLang="en-US"/>
        </a:p>
      </dgm:t>
    </dgm:pt>
    <dgm:pt modelId="{6CC22523-583A-43EE-959B-5CC792F11738}">
      <dgm:prSet phldrT="[文本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2000" dirty="0" smtClean="0">
              <a:solidFill>
                <a:schemeClr val="bg1"/>
              </a:solidFill>
            </a:rPr>
            <a:t>32</a:t>
          </a:r>
        </a:p>
        <a:p>
          <a:r>
            <a:rPr lang="en-US" altLang="zh-CN" sz="2000" dirty="0" smtClean="0">
              <a:solidFill>
                <a:schemeClr val="bg1"/>
              </a:solidFill>
            </a:rPr>
            <a:t>channels</a:t>
          </a:r>
        </a:p>
        <a:p>
          <a:r>
            <a:rPr lang="en-US" altLang="zh-CN" sz="2000" dirty="0" smtClean="0">
              <a:solidFill>
                <a:schemeClr val="bg1"/>
              </a:solidFill>
            </a:rPr>
            <a:t>ADC</a:t>
          </a:r>
          <a:endParaRPr lang="zh-CN" altLang="en-US" sz="2000" dirty="0">
            <a:solidFill>
              <a:schemeClr val="bg1"/>
            </a:solidFill>
          </a:endParaRPr>
        </a:p>
      </dgm:t>
    </dgm:pt>
    <dgm:pt modelId="{1FED0B26-7468-4FDC-8C27-B960A2FF3090}" type="parTrans" cxnId="{2D07F98D-4056-4EAB-AD68-7920DF155285}">
      <dgm:prSet/>
      <dgm:spPr/>
      <dgm:t>
        <a:bodyPr/>
        <a:lstStyle/>
        <a:p>
          <a:endParaRPr lang="zh-CN" altLang="en-US"/>
        </a:p>
      </dgm:t>
    </dgm:pt>
    <dgm:pt modelId="{CD1A2260-24B6-4E32-95DB-973D635F2A26}" type="sibTrans" cxnId="{2D07F98D-4056-4EAB-AD68-7920DF155285}">
      <dgm:prSet/>
      <dgm:spPr/>
      <dgm:t>
        <a:bodyPr/>
        <a:lstStyle/>
        <a:p>
          <a:endParaRPr lang="zh-CN" altLang="en-US"/>
        </a:p>
      </dgm:t>
    </dgm:pt>
    <dgm:pt modelId="{8C6ACF02-DADB-49C9-B3BE-D1542C311739}">
      <dgm:prSet phldrT="[文本]"/>
      <dgm:spPr/>
      <dgm:t>
        <a:bodyPr/>
        <a:lstStyle/>
        <a:p>
          <a:r>
            <a:rPr lang="en-US" altLang="zh-CN" dirty="0" smtClean="0"/>
            <a:t>FPGA</a:t>
          </a:r>
          <a:endParaRPr lang="zh-CN" altLang="en-US" dirty="0"/>
        </a:p>
      </dgm:t>
    </dgm:pt>
    <dgm:pt modelId="{56157232-0B92-4F76-BCE8-5D9769B42C51}" type="parTrans" cxnId="{D0244756-008D-48CF-AFBA-E6DC1BB1D358}">
      <dgm:prSet/>
      <dgm:spPr/>
      <dgm:t>
        <a:bodyPr/>
        <a:lstStyle/>
        <a:p>
          <a:endParaRPr lang="zh-CN" altLang="en-US"/>
        </a:p>
      </dgm:t>
    </dgm:pt>
    <dgm:pt modelId="{AF1236EF-0CAC-427E-82E4-B081EFF5AF78}" type="sibTrans" cxnId="{D0244756-008D-48CF-AFBA-E6DC1BB1D358}">
      <dgm:prSet/>
      <dgm:spPr/>
      <dgm:t>
        <a:bodyPr/>
        <a:lstStyle/>
        <a:p>
          <a:endParaRPr lang="zh-CN" altLang="en-US"/>
        </a:p>
      </dgm:t>
    </dgm:pt>
    <dgm:pt modelId="{F753EEAF-254B-4DDC-8172-6BCF2D090352}">
      <dgm:prSet phldrT="[文本]"/>
      <dgm:spPr/>
      <dgm:t>
        <a:bodyPr/>
        <a:lstStyle/>
        <a:p>
          <a:r>
            <a:rPr lang="en-US" altLang="zh-CN" dirty="0" smtClean="0"/>
            <a:t>Local 32 Channel Buffer Rams</a:t>
          </a:r>
          <a:endParaRPr lang="zh-CN" altLang="en-US" dirty="0"/>
        </a:p>
      </dgm:t>
    </dgm:pt>
    <dgm:pt modelId="{10EDE585-AD85-45F1-82A9-8C125F2881A8}" type="parTrans" cxnId="{28128DD9-54F0-488E-BD20-35B12A67FB8A}">
      <dgm:prSet/>
      <dgm:spPr/>
      <dgm:t>
        <a:bodyPr/>
        <a:lstStyle/>
        <a:p>
          <a:endParaRPr lang="zh-CN" altLang="en-US"/>
        </a:p>
      </dgm:t>
    </dgm:pt>
    <dgm:pt modelId="{A5019553-38F6-41B0-A41E-53EB1569432D}" type="sibTrans" cxnId="{28128DD9-54F0-488E-BD20-35B12A67FB8A}">
      <dgm:prSet/>
      <dgm:spPr/>
      <dgm:t>
        <a:bodyPr/>
        <a:lstStyle/>
        <a:p>
          <a:endParaRPr lang="zh-CN" altLang="en-US"/>
        </a:p>
      </dgm:t>
    </dgm:pt>
    <dgm:pt modelId="{35CA3C80-9C89-488E-B879-4DD82A77DF9E}">
      <dgm:prSet phldrT="[文本]"/>
      <dgm:spPr/>
      <dgm:t>
        <a:bodyPr/>
        <a:lstStyle/>
        <a:p>
          <a:r>
            <a:rPr lang="en-US" altLang="zh-CN" dirty="0" smtClean="0"/>
            <a:t>System Control &amp; Channel Select</a:t>
          </a:r>
          <a:endParaRPr lang="zh-CN" altLang="en-US" dirty="0"/>
        </a:p>
      </dgm:t>
    </dgm:pt>
    <dgm:pt modelId="{577D486B-AECF-4B18-9F15-224D26BF831C}" type="parTrans" cxnId="{B84599F8-C6BC-4E1B-A5E4-AB40B8D67432}">
      <dgm:prSet/>
      <dgm:spPr/>
      <dgm:t>
        <a:bodyPr/>
        <a:lstStyle/>
        <a:p>
          <a:endParaRPr lang="zh-CN" altLang="en-US"/>
        </a:p>
      </dgm:t>
    </dgm:pt>
    <dgm:pt modelId="{2B1CA7A5-A660-4647-B10E-BAE8F7B3CC3E}" type="sibTrans" cxnId="{B84599F8-C6BC-4E1B-A5E4-AB40B8D67432}">
      <dgm:prSet/>
      <dgm:spPr/>
      <dgm:t>
        <a:bodyPr/>
        <a:lstStyle/>
        <a:p>
          <a:endParaRPr lang="zh-CN" altLang="en-US"/>
        </a:p>
      </dgm:t>
    </dgm:pt>
    <dgm:pt modelId="{B4237E69-3CB6-454B-B80D-54224CDDE3B1}">
      <dgm:prSet phldrT="[文本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W5300</a:t>
          </a:r>
        </a:p>
        <a:p>
          <a:r>
            <a:rPr lang="en-US" sz="2000" dirty="0" smtClean="0">
              <a:solidFill>
                <a:schemeClr val="bg1"/>
              </a:solidFill>
            </a:rPr>
            <a:t>Ethernet Interface</a:t>
          </a:r>
          <a:endParaRPr lang="zh-CN" altLang="en-US" sz="2000" dirty="0">
            <a:solidFill>
              <a:schemeClr val="bg1"/>
            </a:solidFill>
          </a:endParaRPr>
        </a:p>
      </dgm:t>
    </dgm:pt>
    <dgm:pt modelId="{3DE78DA3-AEE2-4B3B-B8FF-2DE70FDE3A0F}" type="parTrans" cxnId="{DBEADEC8-5002-49F9-9B64-4F38DA1D15BE}">
      <dgm:prSet/>
      <dgm:spPr/>
      <dgm:t>
        <a:bodyPr/>
        <a:lstStyle/>
        <a:p>
          <a:endParaRPr lang="zh-CN" altLang="en-US"/>
        </a:p>
      </dgm:t>
    </dgm:pt>
    <dgm:pt modelId="{801CC7CF-FA61-4965-AEBE-F83114B6B0D6}" type="sibTrans" cxnId="{DBEADEC8-5002-49F9-9B64-4F38DA1D15BE}">
      <dgm:prSet/>
      <dgm:spPr/>
      <dgm:t>
        <a:bodyPr/>
        <a:lstStyle/>
        <a:p>
          <a:endParaRPr lang="zh-CN" altLang="en-US"/>
        </a:p>
      </dgm:t>
    </dgm:pt>
    <dgm:pt modelId="{47161889-6B27-4320-B81A-391150195E84}" type="pres">
      <dgm:prSet presAssocID="{1A1D63DB-62A5-4ABA-8142-23A8154CEAA0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529D2F8F-AC5C-484B-874C-69346A4EA112}" type="pres">
      <dgm:prSet presAssocID="{1A1D63DB-62A5-4ABA-8142-23A8154CEAA0}" presName="outerBox" presStyleCnt="0"/>
      <dgm:spPr/>
    </dgm:pt>
    <dgm:pt modelId="{B19BDA92-124E-44D1-8569-0D98D7E70326}" type="pres">
      <dgm:prSet presAssocID="{1A1D63DB-62A5-4ABA-8142-23A8154CEAA0}" presName="outerBoxParent" presStyleLbl="node1" presStyleIdx="0" presStyleCnt="2" custLinFactNeighborX="-14793" custLinFactNeighborY="-3953"/>
      <dgm:spPr/>
      <dgm:t>
        <a:bodyPr/>
        <a:lstStyle/>
        <a:p>
          <a:endParaRPr lang="zh-CN" altLang="en-US"/>
        </a:p>
      </dgm:t>
    </dgm:pt>
    <dgm:pt modelId="{6914DA5C-E517-4FAC-B4ED-149BD22AD6D7}" type="pres">
      <dgm:prSet presAssocID="{1A1D63DB-62A5-4ABA-8142-23A8154CEAA0}" presName="outerBoxChildren" presStyleCnt="0"/>
      <dgm:spPr/>
    </dgm:pt>
    <dgm:pt modelId="{C35634AC-7BA0-4F1F-8D62-4F12D588F8DC}" type="pres">
      <dgm:prSet presAssocID="{6CC22523-583A-43EE-959B-5CC792F11738}" presName="oChild" presStyleLbl="fgAcc1" presStyleIdx="0" presStyleCnt="4" custScaleX="174387" custScaleY="319544" custLinFactY="20528" custLinFactNeighborX="18341" custLinFactNeighborY="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FCC1679-1CAF-44BF-B99E-E03FF0AD6C64}" type="pres">
      <dgm:prSet presAssocID="{CD1A2260-24B6-4E32-95DB-973D635F2A26}" presName="outerSibTrans" presStyleCnt="0"/>
      <dgm:spPr/>
    </dgm:pt>
    <dgm:pt modelId="{8709FD1C-9472-4CFD-8131-9AFD9A6103C9}" type="pres">
      <dgm:prSet presAssocID="{B4237E69-3CB6-454B-B80D-54224CDDE3B1}" presName="oChild" presStyleLbl="fgAcc1" presStyleIdx="1" presStyleCnt="4" custScaleX="173972" custScaleY="296711" custLinFactX="204338" custLinFactY="-16007" custLinFactNeighborX="300000" custLinFactNeighborY="-1000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784F8F2-24E4-447B-8E10-2E428172C641}" type="pres">
      <dgm:prSet presAssocID="{1A1D63DB-62A5-4ABA-8142-23A8154CEAA0}" presName="middleBox" presStyleCnt="0"/>
      <dgm:spPr/>
    </dgm:pt>
    <dgm:pt modelId="{1523F229-696F-46E6-A7E0-C6755D9CDA47}" type="pres">
      <dgm:prSet presAssocID="{1A1D63DB-62A5-4ABA-8142-23A8154CEAA0}" presName="middleBoxParent" presStyleLbl="node1" presStyleIdx="1" presStyleCnt="2" custScaleX="59992" custLinFactNeighborX="-13361" custLinFactNeighborY="988"/>
      <dgm:spPr/>
      <dgm:t>
        <a:bodyPr/>
        <a:lstStyle/>
        <a:p>
          <a:endParaRPr lang="zh-CN" altLang="en-US"/>
        </a:p>
      </dgm:t>
    </dgm:pt>
    <dgm:pt modelId="{6537B9C4-1EE3-4639-8FAE-E7F92BE15EBB}" type="pres">
      <dgm:prSet presAssocID="{1A1D63DB-62A5-4ABA-8142-23A8154CEAA0}" presName="middleBoxChildren" presStyleCnt="0"/>
      <dgm:spPr/>
    </dgm:pt>
    <dgm:pt modelId="{B4E88853-96AB-4DA5-9898-9EB29032D0BC}" type="pres">
      <dgm:prSet presAssocID="{F753EEAF-254B-4DDC-8172-6BCF2D090352}" presName="mChild" presStyleLbl="fgAcc1" presStyleIdx="2" presStyleCnt="4" custFlipHor="1" custScaleX="27077" custLinFactX="5378" custLinFactNeighborX="100000" custLinFactNeighborY="885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C29D65-C258-4BAA-AC27-2D5DFC496E8B}" type="pres">
      <dgm:prSet presAssocID="{A5019553-38F6-41B0-A41E-53EB1569432D}" presName="middleSibTrans" presStyleCnt="0"/>
      <dgm:spPr/>
    </dgm:pt>
    <dgm:pt modelId="{0C9C2C70-BFE6-4520-B8E2-F7B3E21A40C8}" type="pres">
      <dgm:prSet presAssocID="{35CA3C80-9C89-488E-B879-4DD82A77DF9E}" presName="mChild" presStyleLbl="fgAcc1" presStyleIdx="3" presStyleCnt="4" custFlipHor="1" custScaleX="27301" custLinFactX="7894" custLinFactNeighborX="100000" custLinFactNeighborY="-8525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1FB0987-9922-4056-AAA3-F9E18AB4BAEB}" type="presOf" srcId="{B4237E69-3CB6-454B-B80D-54224CDDE3B1}" destId="{8709FD1C-9472-4CFD-8131-9AFD9A6103C9}" srcOrd="0" destOrd="0" presId="urn:microsoft.com/office/officeart/2005/8/layout/target2"/>
    <dgm:cxn modelId="{D0244756-008D-48CF-AFBA-E6DC1BB1D358}" srcId="{1A1D63DB-62A5-4ABA-8142-23A8154CEAA0}" destId="{8C6ACF02-DADB-49C9-B3BE-D1542C311739}" srcOrd="1" destOrd="0" parTransId="{56157232-0B92-4F76-BCE8-5D9769B42C51}" sibTransId="{AF1236EF-0CAC-427E-82E4-B081EFF5AF78}"/>
    <dgm:cxn modelId="{DBEADEC8-5002-49F9-9B64-4F38DA1D15BE}" srcId="{2D53BF47-094C-4BAE-B1C1-DDC0777AA86D}" destId="{B4237E69-3CB6-454B-B80D-54224CDDE3B1}" srcOrd="1" destOrd="0" parTransId="{3DE78DA3-AEE2-4B3B-B8FF-2DE70FDE3A0F}" sibTransId="{801CC7CF-FA61-4965-AEBE-F83114B6B0D6}"/>
    <dgm:cxn modelId="{41E776ED-D56B-472D-B393-2F445CB1B3D5}" type="presOf" srcId="{6CC22523-583A-43EE-959B-5CC792F11738}" destId="{C35634AC-7BA0-4F1F-8D62-4F12D588F8DC}" srcOrd="0" destOrd="0" presId="urn:microsoft.com/office/officeart/2005/8/layout/target2"/>
    <dgm:cxn modelId="{7A5CF282-A999-4FBF-99D4-552D43F793CB}" type="presOf" srcId="{2D53BF47-094C-4BAE-B1C1-DDC0777AA86D}" destId="{B19BDA92-124E-44D1-8569-0D98D7E70326}" srcOrd="0" destOrd="0" presId="urn:microsoft.com/office/officeart/2005/8/layout/target2"/>
    <dgm:cxn modelId="{932990A8-3D28-4AD0-8994-2F018E98C198}" type="presOf" srcId="{8C6ACF02-DADB-49C9-B3BE-D1542C311739}" destId="{1523F229-696F-46E6-A7E0-C6755D9CDA47}" srcOrd="0" destOrd="0" presId="urn:microsoft.com/office/officeart/2005/8/layout/target2"/>
    <dgm:cxn modelId="{8A9C61BC-1DC7-4891-94E2-6A2FA18FAC7E}" srcId="{1A1D63DB-62A5-4ABA-8142-23A8154CEAA0}" destId="{2D53BF47-094C-4BAE-B1C1-DDC0777AA86D}" srcOrd="0" destOrd="0" parTransId="{E9A4DFAE-9F40-4F1A-8238-DC17D9161831}" sibTransId="{3D264F0F-9729-4B70-A400-2652D2AE6350}"/>
    <dgm:cxn modelId="{28128DD9-54F0-488E-BD20-35B12A67FB8A}" srcId="{8C6ACF02-DADB-49C9-B3BE-D1542C311739}" destId="{F753EEAF-254B-4DDC-8172-6BCF2D090352}" srcOrd="0" destOrd="0" parTransId="{10EDE585-AD85-45F1-82A9-8C125F2881A8}" sibTransId="{A5019553-38F6-41B0-A41E-53EB1569432D}"/>
    <dgm:cxn modelId="{D59781E5-2CD8-4029-8C81-84B93776EC1A}" type="presOf" srcId="{1A1D63DB-62A5-4ABA-8142-23A8154CEAA0}" destId="{47161889-6B27-4320-B81A-391150195E84}" srcOrd="0" destOrd="0" presId="urn:microsoft.com/office/officeart/2005/8/layout/target2"/>
    <dgm:cxn modelId="{B84599F8-C6BC-4E1B-A5E4-AB40B8D67432}" srcId="{8C6ACF02-DADB-49C9-B3BE-D1542C311739}" destId="{35CA3C80-9C89-488E-B879-4DD82A77DF9E}" srcOrd="1" destOrd="0" parTransId="{577D486B-AECF-4B18-9F15-224D26BF831C}" sibTransId="{2B1CA7A5-A660-4647-B10E-BAE8F7B3CC3E}"/>
    <dgm:cxn modelId="{DCE32A1B-78D7-4DC0-B6F1-6FC69A8ABBC4}" type="presOf" srcId="{35CA3C80-9C89-488E-B879-4DD82A77DF9E}" destId="{0C9C2C70-BFE6-4520-B8E2-F7B3E21A40C8}" srcOrd="0" destOrd="0" presId="urn:microsoft.com/office/officeart/2005/8/layout/target2"/>
    <dgm:cxn modelId="{14F91DD0-A56E-4664-B5A2-774665348C60}" type="presOf" srcId="{F753EEAF-254B-4DDC-8172-6BCF2D090352}" destId="{B4E88853-96AB-4DA5-9898-9EB29032D0BC}" srcOrd="0" destOrd="0" presId="urn:microsoft.com/office/officeart/2005/8/layout/target2"/>
    <dgm:cxn modelId="{2D07F98D-4056-4EAB-AD68-7920DF155285}" srcId="{2D53BF47-094C-4BAE-B1C1-DDC0777AA86D}" destId="{6CC22523-583A-43EE-959B-5CC792F11738}" srcOrd="0" destOrd="0" parTransId="{1FED0B26-7468-4FDC-8C27-B960A2FF3090}" sibTransId="{CD1A2260-24B6-4E32-95DB-973D635F2A26}"/>
    <dgm:cxn modelId="{A7595575-9C63-4F4C-A1F1-F32E08CED666}" type="presParOf" srcId="{47161889-6B27-4320-B81A-391150195E84}" destId="{529D2F8F-AC5C-484B-874C-69346A4EA112}" srcOrd="0" destOrd="0" presId="urn:microsoft.com/office/officeart/2005/8/layout/target2"/>
    <dgm:cxn modelId="{45992D48-FF8F-442B-8D8F-C82F9066687F}" type="presParOf" srcId="{529D2F8F-AC5C-484B-874C-69346A4EA112}" destId="{B19BDA92-124E-44D1-8569-0D98D7E70326}" srcOrd="0" destOrd="0" presId="urn:microsoft.com/office/officeart/2005/8/layout/target2"/>
    <dgm:cxn modelId="{D3E63488-9D1B-43AC-B6A3-D245BC878D7C}" type="presParOf" srcId="{529D2F8F-AC5C-484B-874C-69346A4EA112}" destId="{6914DA5C-E517-4FAC-B4ED-149BD22AD6D7}" srcOrd="1" destOrd="0" presId="urn:microsoft.com/office/officeart/2005/8/layout/target2"/>
    <dgm:cxn modelId="{996485BB-4A13-48EC-8B5B-9A9A5D52E4E7}" type="presParOf" srcId="{6914DA5C-E517-4FAC-B4ED-149BD22AD6D7}" destId="{C35634AC-7BA0-4F1F-8D62-4F12D588F8DC}" srcOrd="0" destOrd="0" presId="urn:microsoft.com/office/officeart/2005/8/layout/target2"/>
    <dgm:cxn modelId="{58D0D8D7-3CF3-48FF-A152-890ABD4D15CD}" type="presParOf" srcId="{6914DA5C-E517-4FAC-B4ED-149BD22AD6D7}" destId="{DFCC1679-1CAF-44BF-B99E-E03FF0AD6C64}" srcOrd="1" destOrd="0" presId="urn:microsoft.com/office/officeart/2005/8/layout/target2"/>
    <dgm:cxn modelId="{25EF034C-A681-492C-B232-3F1695BDEE78}" type="presParOf" srcId="{6914DA5C-E517-4FAC-B4ED-149BD22AD6D7}" destId="{8709FD1C-9472-4CFD-8131-9AFD9A6103C9}" srcOrd="2" destOrd="0" presId="urn:microsoft.com/office/officeart/2005/8/layout/target2"/>
    <dgm:cxn modelId="{8EBE383F-C6B5-47C7-8D8D-A56E8C440A19}" type="presParOf" srcId="{47161889-6B27-4320-B81A-391150195E84}" destId="{B784F8F2-24E4-447B-8E10-2E428172C641}" srcOrd="1" destOrd="0" presId="urn:microsoft.com/office/officeart/2005/8/layout/target2"/>
    <dgm:cxn modelId="{A88142FC-2109-41F0-A299-0C3ACBE478BE}" type="presParOf" srcId="{B784F8F2-24E4-447B-8E10-2E428172C641}" destId="{1523F229-696F-46E6-A7E0-C6755D9CDA47}" srcOrd="0" destOrd="0" presId="urn:microsoft.com/office/officeart/2005/8/layout/target2"/>
    <dgm:cxn modelId="{7A1A4123-F1C9-4DAC-AEC2-CE68D2EF806B}" type="presParOf" srcId="{B784F8F2-24E4-447B-8E10-2E428172C641}" destId="{6537B9C4-1EE3-4639-8FAE-E7F92BE15EBB}" srcOrd="1" destOrd="0" presId="urn:microsoft.com/office/officeart/2005/8/layout/target2"/>
    <dgm:cxn modelId="{EE8823B2-F57F-493F-AFBD-FA443B1E5F5E}" type="presParOf" srcId="{6537B9C4-1EE3-4639-8FAE-E7F92BE15EBB}" destId="{B4E88853-96AB-4DA5-9898-9EB29032D0BC}" srcOrd="0" destOrd="0" presId="urn:microsoft.com/office/officeart/2005/8/layout/target2"/>
    <dgm:cxn modelId="{78C0788C-3E01-4734-8BF8-BA26205231BC}" type="presParOf" srcId="{6537B9C4-1EE3-4639-8FAE-E7F92BE15EBB}" destId="{19C29D65-C258-4BAA-AC27-2D5DFC496E8B}" srcOrd="1" destOrd="0" presId="urn:microsoft.com/office/officeart/2005/8/layout/target2"/>
    <dgm:cxn modelId="{D277B605-DD1C-4152-9C84-BF4A695EFE5C}" type="presParOf" srcId="{6537B9C4-1EE3-4639-8FAE-E7F92BE15EBB}" destId="{0C9C2C70-BFE6-4520-B8E2-F7B3E21A40C8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7C831F-8957-447A-886A-5115F46669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9B6D10A-E173-44A6-A68A-33975404D4A9}">
      <dgm:prSet phldrT="[文本]"/>
      <dgm:spPr>
        <a:noFill/>
      </dgm:spPr>
      <dgm:t>
        <a:bodyPr/>
        <a:lstStyle/>
        <a:p>
          <a:r>
            <a:rPr lang="en-US" altLang="zh-CN" dirty="0" smtClean="0"/>
            <a:t>Sampling result of sine signals                              Parameters of test channel</a:t>
          </a:r>
          <a:endParaRPr lang="zh-CN" altLang="en-US" dirty="0"/>
        </a:p>
      </dgm:t>
    </dgm:pt>
    <dgm:pt modelId="{63B6008B-C47C-4F79-A18A-782B9FF46D07}" type="parTrans" cxnId="{AE8297A8-C919-476B-90AD-CE5C6EA79458}">
      <dgm:prSet/>
      <dgm:spPr/>
      <dgm:t>
        <a:bodyPr/>
        <a:lstStyle/>
        <a:p>
          <a:endParaRPr lang="zh-CN" altLang="en-US"/>
        </a:p>
      </dgm:t>
    </dgm:pt>
    <dgm:pt modelId="{56BA7BDD-B5F7-4F96-B3C5-C00E0C7B9F87}" type="sibTrans" cxnId="{AE8297A8-C919-476B-90AD-CE5C6EA79458}">
      <dgm:prSet/>
      <dgm:spPr/>
      <dgm:t>
        <a:bodyPr/>
        <a:lstStyle/>
        <a:p>
          <a:endParaRPr lang="zh-CN" altLang="en-US"/>
        </a:p>
      </dgm:t>
    </dgm:pt>
    <dgm:pt modelId="{EE72477B-4648-40F8-B49A-5F4B7681EDF6}" type="pres">
      <dgm:prSet presAssocID="{B37C831F-8957-447A-886A-5115F46669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5A647A1-7F84-493B-945D-E24D4D9A52C8}" type="pres">
      <dgm:prSet presAssocID="{49B6D10A-E173-44A6-A68A-33975404D4A9}" presName="linNode" presStyleCnt="0"/>
      <dgm:spPr/>
    </dgm:pt>
    <dgm:pt modelId="{73377BF8-4F75-4D2B-A0B2-FDD72209D4F5}" type="pres">
      <dgm:prSet presAssocID="{49B6D10A-E173-44A6-A68A-33975404D4A9}" presName="parentText" presStyleLbl="node1" presStyleIdx="0" presStyleCnt="1" custScaleX="277778" custLinFactNeighborX="1312" custLinFactNeighborY="9026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8297A8-C919-476B-90AD-CE5C6EA79458}" srcId="{B37C831F-8957-447A-886A-5115F466698A}" destId="{49B6D10A-E173-44A6-A68A-33975404D4A9}" srcOrd="0" destOrd="0" parTransId="{63B6008B-C47C-4F79-A18A-782B9FF46D07}" sibTransId="{56BA7BDD-B5F7-4F96-B3C5-C00E0C7B9F87}"/>
    <dgm:cxn modelId="{02CB86EB-1236-4920-906C-2411DF2CF7A5}" type="presOf" srcId="{49B6D10A-E173-44A6-A68A-33975404D4A9}" destId="{73377BF8-4F75-4D2B-A0B2-FDD72209D4F5}" srcOrd="0" destOrd="0" presId="urn:microsoft.com/office/officeart/2005/8/layout/vList5"/>
    <dgm:cxn modelId="{DBD1CA86-34BA-44E7-9245-72E4FEAA422D}" type="presOf" srcId="{B37C831F-8957-447A-886A-5115F466698A}" destId="{EE72477B-4648-40F8-B49A-5F4B7681EDF6}" srcOrd="0" destOrd="0" presId="urn:microsoft.com/office/officeart/2005/8/layout/vList5"/>
    <dgm:cxn modelId="{705E527F-C7BB-4357-AAE9-6A52B725D9BC}" type="presParOf" srcId="{EE72477B-4648-40F8-B49A-5F4B7681EDF6}" destId="{25A647A1-7F84-493B-945D-E24D4D9A52C8}" srcOrd="0" destOrd="0" presId="urn:microsoft.com/office/officeart/2005/8/layout/vList5"/>
    <dgm:cxn modelId="{68D510F8-5DDD-4492-8129-B5A1C629B515}" type="presParOf" srcId="{25A647A1-7F84-493B-945D-E24D4D9A52C8}" destId="{73377BF8-4F75-4D2B-A0B2-FDD72209D4F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37C831F-8957-447A-886A-5115F46669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9B6D10A-E173-44A6-A68A-33975404D4A9}">
      <dgm:prSet phldrT="[文本]"/>
      <dgm:spPr>
        <a:noFill/>
      </dgm:spPr>
      <dgm:t>
        <a:bodyPr/>
        <a:lstStyle/>
        <a:p>
          <a:r>
            <a:rPr lang="en-US" altLang="zh-CN" dirty="0" smtClean="0"/>
            <a:t>INL:&lt;1%</a:t>
          </a:r>
          <a:endParaRPr lang="zh-CN" altLang="en-US" dirty="0"/>
        </a:p>
      </dgm:t>
    </dgm:pt>
    <dgm:pt modelId="{63B6008B-C47C-4F79-A18A-782B9FF46D07}" type="parTrans" cxnId="{AE8297A8-C919-476B-90AD-CE5C6EA79458}">
      <dgm:prSet/>
      <dgm:spPr/>
      <dgm:t>
        <a:bodyPr/>
        <a:lstStyle/>
        <a:p>
          <a:endParaRPr lang="zh-CN" altLang="en-US"/>
        </a:p>
      </dgm:t>
    </dgm:pt>
    <dgm:pt modelId="{56BA7BDD-B5F7-4F96-B3C5-C00E0C7B9F87}" type="sibTrans" cxnId="{AE8297A8-C919-476B-90AD-CE5C6EA79458}">
      <dgm:prSet/>
      <dgm:spPr/>
      <dgm:t>
        <a:bodyPr/>
        <a:lstStyle/>
        <a:p>
          <a:endParaRPr lang="zh-CN" altLang="en-US"/>
        </a:p>
      </dgm:t>
    </dgm:pt>
    <dgm:pt modelId="{EE72477B-4648-40F8-B49A-5F4B7681EDF6}" type="pres">
      <dgm:prSet presAssocID="{B37C831F-8957-447A-886A-5115F46669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5A647A1-7F84-493B-945D-E24D4D9A52C8}" type="pres">
      <dgm:prSet presAssocID="{49B6D10A-E173-44A6-A68A-33975404D4A9}" presName="linNode" presStyleCnt="0"/>
      <dgm:spPr/>
    </dgm:pt>
    <dgm:pt modelId="{73377BF8-4F75-4D2B-A0B2-FDD72209D4F5}" type="pres">
      <dgm:prSet presAssocID="{49B6D10A-E173-44A6-A68A-33975404D4A9}" presName="parentText" presStyleLbl="node1" presStyleIdx="0" presStyleCnt="1" custScaleX="277778" custScaleY="100000" custLinFactNeighborX="1312" custLinFactNeighborY="9026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8297A8-C919-476B-90AD-CE5C6EA79458}" srcId="{B37C831F-8957-447A-886A-5115F466698A}" destId="{49B6D10A-E173-44A6-A68A-33975404D4A9}" srcOrd="0" destOrd="0" parTransId="{63B6008B-C47C-4F79-A18A-782B9FF46D07}" sibTransId="{56BA7BDD-B5F7-4F96-B3C5-C00E0C7B9F87}"/>
    <dgm:cxn modelId="{2F6B90ED-B258-4898-BF06-80DCE572C0F2}" type="presOf" srcId="{49B6D10A-E173-44A6-A68A-33975404D4A9}" destId="{73377BF8-4F75-4D2B-A0B2-FDD72209D4F5}" srcOrd="0" destOrd="0" presId="urn:microsoft.com/office/officeart/2005/8/layout/vList5"/>
    <dgm:cxn modelId="{19CF1FF7-A637-4990-BF49-EAE9C1175026}" type="presOf" srcId="{B37C831F-8957-447A-886A-5115F466698A}" destId="{EE72477B-4648-40F8-B49A-5F4B7681EDF6}" srcOrd="0" destOrd="0" presId="urn:microsoft.com/office/officeart/2005/8/layout/vList5"/>
    <dgm:cxn modelId="{29EC9F7E-EDC7-402B-9242-4C4D882DA8BA}" type="presParOf" srcId="{EE72477B-4648-40F8-B49A-5F4B7681EDF6}" destId="{25A647A1-7F84-493B-945D-E24D4D9A52C8}" srcOrd="0" destOrd="0" presId="urn:microsoft.com/office/officeart/2005/8/layout/vList5"/>
    <dgm:cxn modelId="{9790A818-08CA-4FFB-B55C-9DB6678D9C63}" type="presParOf" srcId="{25A647A1-7F84-493B-945D-E24D4D9A52C8}" destId="{73377BF8-4F75-4D2B-A0B2-FDD72209D4F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C831F-8957-447A-886A-5115F466698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9B6D10A-E173-44A6-A68A-33975404D4A9}">
      <dgm:prSet phldrT="[文本]"/>
      <dgm:spPr>
        <a:noFill/>
      </dgm:spPr>
      <dgm:t>
        <a:bodyPr/>
        <a:lstStyle/>
        <a:p>
          <a:r>
            <a:rPr lang="en-US" altLang="zh-CN" dirty="0" smtClean="0"/>
            <a:t>-3dB Bandwidth:&gt;10MHz</a:t>
          </a:r>
          <a:endParaRPr lang="zh-CN" altLang="en-US" dirty="0"/>
        </a:p>
      </dgm:t>
    </dgm:pt>
    <dgm:pt modelId="{63B6008B-C47C-4F79-A18A-782B9FF46D07}" type="parTrans" cxnId="{AE8297A8-C919-476B-90AD-CE5C6EA79458}">
      <dgm:prSet/>
      <dgm:spPr/>
      <dgm:t>
        <a:bodyPr/>
        <a:lstStyle/>
        <a:p>
          <a:endParaRPr lang="zh-CN" altLang="en-US"/>
        </a:p>
      </dgm:t>
    </dgm:pt>
    <dgm:pt modelId="{56BA7BDD-B5F7-4F96-B3C5-C00E0C7B9F87}" type="sibTrans" cxnId="{AE8297A8-C919-476B-90AD-CE5C6EA79458}">
      <dgm:prSet/>
      <dgm:spPr/>
      <dgm:t>
        <a:bodyPr/>
        <a:lstStyle/>
        <a:p>
          <a:endParaRPr lang="zh-CN" altLang="en-US"/>
        </a:p>
      </dgm:t>
    </dgm:pt>
    <dgm:pt modelId="{EE72477B-4648-40F8-B49A-5F4B7681EDF6}" type="pres">
      <dgm:prSet presAssocID="{B37C831F-8957-447A-886A-5115F46669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5A647A1-7F84-493B-945D-E24D4D9A52C8}" type="pres">
      <dgm:prSet presAssocID="{49B6D10A-E173-44A6-A68A-33975404D4A9}" presName="linNode" presStyleCnt="0"/>
      <dgm:spPr/>
    </dgm:pt>
    <dgm:pt modelId="{73377BF8-4F75-4D2B-A0B2-FDD72209D4F5}" type="pres">
      <dgm:prSet presAssocID="{49B6D10A-E173-44A6-A68A-33975404D4A9}" presName="parentText" presStyleLbl="node1" presStyleIdx="0" presStyleCnt="1" custScaleX="277778" custLinFactNeighborX="1312" custLinFactNeighborY="9026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AB583E9-FA9C-405F-B3A4-B703E76E9291}" type="presOf" srcId="{49B6D10A-E173-44A6-A68A-33975404D4A9}" destId="{73377BF8-4F75-4D2B-A0B2-FDD72209D4F5}" srcOrd="0" destOrd="0" presId="urn:microsoft.com/office/officeart/2005/8/layout/vList5"/>
    <dgm:cxn modelId="{AE8297A8-C919-476B-90AD-CE5C6EA79458}" srcId="{B37C831F-8957-447A-886A-5115F466698A}" destId="{49B6D10A-E173-44A6-A68A-33975404D4A9}" srcOrd="0" destOrd="0" parTransId="{63B6008B-C47C-4F79-A18A-782B9FF46D07}" sibTransId="{56BA7BDD-B5F7-4F96-B3C5-C00E0C7B9F87}"/>
    <dgm:cxn modelId="{5B7F6C68-F3A3-4BD7-AF26-9DAEB3810617}" type="presOf" srcId="{B37C831F-8957-447A-886A-5115F466698A}" destId="{EE72477B-4648-40F8-B49A-5F4B7681EDF6}" srcOrd="0" destOrd="0" presId="urn:microsoft.com/office/officeart/2005/8/layout/vList5"/>
    <dgm:cxn modelId="{0A3BAE9E-EB16-44AA-B8C7-624406A9D6B9}" type="presParOf" srcId="{EE72477B-4648-40F8-B49A-5F4B7681EDF6}" destId="{25A647A1-7F84-493B-945D-E24D4D9A52C8}" srcOrd="0" destOrd="0" presId="urn:microsoft.com/office/officeart/2005/8/layout/vList5"/>
    <dgm:cxn modelId="{87B0903C-9C8B-4939-92B7-553324DB8B4E}" type="presParOf" srcId="{25A647A1-7F84-493B-945D-E24D4D9A52C8}" destId="{73377BF8-4F75-4D2B-A0B2-FDD72209D4F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FB1B8-0D36-41D0-8290-5A5D405E6A33}">
      <dsp:nvSpPr>
        <dsp:cNvPr id="0" name=""/>
        <dsp:cNvSpPr/>
      </dsp:nvSpPr>
      <dsp:spPr>
        <a:xfrm rot="10800000">
          <a:off x="864983" y="397"/>
          <a:ext cx="2755363" cy="68385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61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dirty="0" smtClean="0"/>
            <a:t>50Msps</a:t>
          </a:r>
          <a:endParaRPr lang="zh-CN" altLang="en-US" sz="2900" kern="1200" dirty="0"/>
        </a:p>
      </dsp:txBody>
      <dsp:txXfrm rot="10800000">
        <a:off x="1035946" y="397"/>
        <a:ext cx="2584400" cy="683853"/>
      </dsp:txXfrm>
    </dsp:sp>
    <dsp:sp modelId="{260FDB68-FFC7-427D-8B0C-42D42E54F1C4}">
      <dsp:nvSpPr>
        <dsp:cNvPr id="0" name=""/>
        <dsp:cNvSpPr/>
      </dsp:nvSpPr>
      <dsp:spPr>
        <a:xfrm>
          <a:off x="523056" y="397"/>
          <a:ext cx="683853" cy="6838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3CD9E-4013-466F-ACDA-51FA685319B1}">
      <dsp:nvSpPr>
        <dsp:cNvPr id="0" name=""/>
        <dsp:cNvSpPr/>
      </dsp:nvSpPr>
      <dsp:spPr>
        <a:xfrm rot="10800000">
          <a:off x="864983" y="888387"/>
          <a:ext cx="2755363" cy="68385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61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dirty="0" smtClean="0"/>
            <a:t>12 bits</a:t>
          </a:r>
          <a:endParaRPr lang="zh-CN" altLang="en-US" sz="2900" kern="1200" dirty="0"/>
        </a:p>
      </dsp:txBody>
      <dsp:txXfrm rot="10800000">
        <a:off x="1035946" y="888387"/>
        <a:ext cx="2584400" cy="683853"/>
      </dsp:txXfrm>
    </dsp:sp>
    <dsp:sp modelId="{8465FA05-C40E-45B5-B0B7-01594763D256}">
      <dsp:nvSpPr>
        <dsp:cNvPr id="0" name=""/>
        <dsp:cNvSpPr/>
      </dsp:nvSpPr>
      <dsp:spPr>
        <a:xfrm>
          <a:off x="523056" y="888387"/>
          <a:ext cx="683853" cy="6838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51786-0F63-493F-863C-71098EC0C5A9}">
      <dsp:nvSpPr>
        <dsp:cNvPr id="0" name=""/>
        <dsp:cNvSpPr/>
      </dsp:nvSpPr>
      <dsp:spPr>
        <a:xfrm rot="10800000">
          <a:off x="864983" y="1776376"/>
          <a:ext cx="2755363" cy="683853"/>
        </a:xfrm>
        <a:prstGeom prst="homePlat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1561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900" kern="1200" dirty="0" smtClean="0"/>
            <a:t>704 channels</a:t>
          </a:r>
          <a:endParaRPr lang="zh-CN" altLang="en-US" sz="2900" kern="1200" dirty="0"/>
        </a:p>
      </dsp:txBody>
      <dsp:txXfrm rot="10800000">
        <a:off x="1035946" y="1776376"/>
        <a:ext cx="2584400" cy="683853"/>
      </dsp:txXfrm>
    </dsp:sp>
    <dsp:sp modelId="{81A0348D-924E-48DC-8018-A701C4498F75}">
      <dsp:nvSpPr>
        <dsp:cNvPr id="0" name=""/>
        <dsp:cNvSpPr/>
      </dsp:nvSpPr>
      <dsp:spPr>
        <a:xfrm>
          <a:off x="523056" y="1776376"/>
          <a:ext cx="683853" cy="6838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9F29F-1361-47CA-9F04-BF5143FF6ACD}">
      <dsp:nvSpPr>
        <dsp:cNvPr id="0" name=""/>
        <dsp:cNvSpPr/>
      </dsp:nvSpPr>
      <dsp:spPr>
        <a:xfrm>
          <a:off x="8220" y="0"/>
          <a:ext cx="8416715" cy="603348"/>
        </a:xfrm>
        <a:prstGeom prst="roundRect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32 channels per boards, adapt to CASA boards</a:t>
          </a:r>
          <a:endParaRPr lang="zh-CN" sz="1600" kern="1200" dirty="0"/>
        </a:p>
      </dsp:txBody>
      <dsp:txXfrm>
        <a:off x="37673" y="29453"/>
        <a:ext cx="8357809" cy="544442"/>
      </dsp:txXfrm>
    </dsp:sp>
    <dsp:sp modelId="{C513E666-C9F1-4BF3-80FA-B609C8AF7A9E}">
      <dsp:nvSpPr>
        <dsp:cNvPr id="0" name=""/>
        <dsp:cNvSpPr/>
      </dsp:nvSpPr>
      <dsp:spPr>
        <a:xfrm>
          <a:off x="4110" y="634429"/>
          <a:ext cx="8416715" cy="603348"/>
        </a:xfrm>
        <a:prstGeom prst="roundRect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Totally 22 boards, each boards could become the master boards to communicate with computers</a:t>
          </a:r>
          <a:endParaRPr lang="zh-CN" sz="1600" kern="1200" dirty="0"/>
        </a:p>
      </dsp:txBody>
      <dsp:txXfrm>
        <a:off x="33563" y="663882"/>
        <a:ext cx="8357809" cy="544442"/>
      </dsp:txXfrm>
    </dsp:sp>
    <dsp:sp modelId="{0AF56C54-D5A0-449C-BEF1-469822666EAA}">
      <dsp:nvSpPr>
        <dsp:cNvPr id="0" name=""/>
        <dsp:cNvSpPr/>
      </dsp:nvSpPr>
      <dsp:spPr>
        <a:xfrm>
          <a:off x="4110" y="1267945"/>
          <a:ext cx="8416715" cy="603348"/>
        </a:xfrm>
        <a:prstGeom prst="roundRect">
          <a:avLst/>
        </a:prstGeom>
        <a:noFill/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If all the 704 channels communicate with computer through one </a:t>
          </a:r>
          <a:r>
            <a:rPr lang="en-US" sz="1600" kern="1200" dirty="0" err="1" smtClean="0"/>
            <a:t>ethernet</a:t>
          </a:r>
          <a:r>
            <a:rPr lang="en-US" sz="1600" kern="1200" dirty="0" smtClean="0"/>
            <a:t> cable, the max dead time will be </a:t>
          </a:r>
          <a:r>
            <a:rPr lang="en-US" sz="1600" kern="1200" dirty="0" err="1" smtClean="0"/>
            <a:t>upto</a:t>
          </a:r>
          <a:r>
            <a:rPr lang="en-US" sz="1600" kern="1200" dirty="0" smtClean="0"/>
            <a:t> 5ms</a:t>
          </a:r>
          <a:endParaRPr lang="zh-CN" sz="1600" kern="1200" dirty="0"/>
        </a:p>
      </dsp:txBody>
      <dsp:txXfrm>
        <a:off x="33563" y="1297398"/>
        <a:ext cx="8357809" cy="5444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BDA92-124E-44D1-8569-0D98D7E70326}">
      <dsp:nvSpPr>
        <dsp:cNvPr id="0" name=""/>
        <dsp:cNvSpPr/>
      </dsp:nvSpPr>
      <dsp:spPr>
        <a:xfrm>
          <a:off x="0" y="0"/>
          <a:ext cx="5214973" cy="3400436"/>
        </a:xfrm>
        <a:prstGeom prst="roundRect">
          <a:avLst>
            <a:gd name="adj" fmla="val 8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2639116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kern="1200" dirty="0" smtClean="0"/>
            <a:t>Master Board</a:t>
          </a:r>
          <a:endParaRPr lang="zh-CN" altLang="en-US" sz="3200" kern="1200" dirty="0"/>
        </a:p>
      </dsp:txBody>
      <dsp:txXfrm>
        <a:off x="84656" y="84656"/>
        <a:ext cx="5045661" cy="3231124"/>
      </dsp:txXfrm>
    </dsp:sp>
    <dsp:sp modelId="{C35634AC-7BA0-4F1F-8D62-4F12D588F8DC}">
      <dsp:nvSpPr>
        <dsp:cNvPr id="0" name=""/>
        <dsp:cNvSpPr/>
      </dsp:nvSpPr>
      <dsp:spPr>
        <a:xfrm>
          <a:off x="-17098" y="941586"/>
          <a:ext cx="1364135" cy="1227452"/>
        </a:xfrm>
        <a:prstGeom prst="roundRect">
          <a:avLst>
            <a:gd name="adj" fmla="val 105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bg1"/>
              </a:solidFill>
            </a:rPr>
            <a:t>32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bg1"/>
              </a:solidFill>
            </a:rPr>
            <a:t>channels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>
              <a:solidFill>
                <a:schemeClr val="bg1"/>
              </a:solidFill>
            </a:rPr>
            <a:t>ADC</a:t>
          </a:r>
          <a:endParaRPr lang="zh-CN" altLang="en-US" sz="2000" kern="1200" dirty="0">
            <a:solidFill>
              <a:schemeClr val="bg1"/>
            </a:solidFill>
          </a:endParaRPr>
        </a:p>
      </dsp:txBody>
      <dsp:txXfrm>
        <a:off x="20650" y="979334"/>
        <a:ext cx="1288639" cy="1151956"/>
      </dsp:txXfrm>
    </dsp:sp>
    <dsp:sp modelId="{8709FD1C-9472-4CFD-8131-9AFD9A6103C9}">
      <dsp:nvSpPr>
        <dsp:cNvPr id="0" name=""/>
        <dsp:cNvSpPr/>
      </dsp:nvSpPr>
      <dsp:spPr>
        <a:xfrm>
          <a:off x="3786217" y="2016074"/>
          <a:ext cx="1360889" cy="1139745"/>
        </a:xfrm>
        <a:prstGeom prst="roundRect">
          <a:avLst>
            <a:gd name="adj" fmla="val 105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W5300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Ethernet Interface</a:t>
          </a:r>
          <a:endParaRPr lang="zh-CN" altLang="en-US" sz="2000" kern="1200" dirty="0">
            <a:solidFill>
              <a:schemeClr val="bg1"/>
            </a:solidFill>
          </a:endParaRPr>
        </a:p>
      </dsp:txBody>
      <dsp:txXfrm>
        <a:off x="3821268" y="2051125"/>
        <a:ext cx="1290787" cy="1069643"/>
      </dsp:txXfrm>
    </dsp:sp>
    <dsp:sp modelId="{1523F229-696F-46E6-A7E0-C6755D9CDA47}">
      <dsp:nvSpPr>
        <dsp:cNvPr id="0" name=""/>
        <dsp:cNvSpPr/>
      </dsp:nvSpPr>
      <dsp:spPr>
        <a:xfrm>
          <a:off x="1311478" y="873626"/>
          <a:ext cx="2424639" cy="2380305"/>
        </a:xfrm>
        <a:prstGeom prst="roundRect">
          <a:avLst>
            <a:gd name="adj" fmla="val 10500"/>
          </a:avLst>
        </a:prstGeom>
        <a:solidFill>
          <a:schemeClr val="accent3">
            <a:hueOff val="1594099"/>
            <a:satOff val="594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511494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200" kern="1200" dirty="0" smtClean="0"/>
            <a:t>FPGA</a:t>
          </a:r>
          <a:endParaRPr lang="zh-CN" altLang="en-US" sz="3200" kern="1200" dirty="0"/>
        </a:p>
      </dsp:txBody>
      <dsp:txXfrm>
        <a:off x="1384681" y="946829"/>
        <a:ext cx="2278233" cy="2233899"/>
      </dsp:txXfrm>
    </dsp:sp>
    <dsp:sp modelId="{B4E88853-96AB-4DA5-9898-9EB29032D0BC}">
      <dsp:nvSpPr>
        <dsp:cNvPr id="0" name=""/>
        <dsp:cNvSpPr/>
      </dsp:nvSpPr>
      <dsp:spPr>
        <a:xfrm flipH="1">
          <a:off x="1428749" y="2016074"/>
          <a:ext cx="1039628" cy="107113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062733"/>
              <a:satOff val="396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500" kern="1200" dirty="0" smtClean="0"/>
            <a:t>Local 32 Channel Buffer Rams</a:t>
          </a:r>
          <a:endParaRPr lang="zh-CN" altLang="en-US" sz="1500" kern="1200" dirty="0"/>
        </a:p>
      </dsp:txBody>
      <dsp:txXfrm>
        <a:off x="1460721" y="2048046"/>
        <a:ext cx="975684" cy="1007193"/>
      </dsp:txXfrm>
    </dsp:sp>
    <dsp:sp modelId="{0C9C2C70-BFE6-4520-B8E2-F7B3E21A40C8}">
      <dsp:nvSpPr>
        <dsp:cNvPr id="0" name=""/>
        <dsp:cNvSpPr/>
      </dsp:nvSpPr>
      <dsp:spPr>
        <a:xfrm flipH="1">
          <a:off x="2643204" y="1008037"/>
          <a:ext cx="1048228" cy="107113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594099"/>
              <a:satOff val="594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500" kern="1200" dirty="0" smtClean="0"/>
            <a:t>System Control &amp; Channel Select</a:t>
          </a:r>
          <a:endParaRPr lang="zh-CN" altLang="en-US" sz="1500" kern="1200" dirty="0"/>
        </a:p>
      </dsp:txBody>
      <dsp:txXfrm>
        <a:off x="2675441" y="1040274"/>
        <a:ext cx="983754" cy="10066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77BF8-4F75-4D2B-A0B2-FDD72209D4F5}">
      <dsp:nvSpPr>
        <dsp:cNvPr id="0" name=""/>
        <dsp:cNvSpPr/>
      </dsp:nvSpPr>
      <dsp:spPr>
        <a:xfrm>
          <a:off x="8030" y="0"/>
          <a:ext cx="8221569" cy="339709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kern="1200" dirty="0" smtClean="0"/>
            <a:t>Sampling result of sine signals                              Parameters of test channel</a:t>
          </a:r>
          <a:endParaRPr lang="zh-CN" altLang="en-US" sz="1600" kern="1200" dirty="0"/>
        </a:p>
      </dsp:txBody>
      <dsp:txXfrm>
        <a:off x="24613" y="16583"/>
        <a:ext cx="8188403" cy="3065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77BF8-4F75-4D2B-A0B2-FDD72209D4F5}">
      <dsp:nvSpPr>
        <dsp:cNvPr id="0" name=""/>
        <dsp:cNvSpPr/>
      </dsp:nvSpPr>
      <dsp:spPr>
        <a:xfrm>
          <a:off x="3136" y="0"/>
          <a:ext cx="3211573" cy="428628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/>
            <a:t>INL:&lt;1%</a:t>
          </a:r>
          <a:endParaRPr lang="zh-CN" altLang="en-US" sz="2100" kern="1200" dirty="0"/>
        </a:p>
      </dsp:txBody>
      <dsp:txXfrm>
        <a:off x="24060" y="20924"/>
        <a:ext cx="3169725" cy="3867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377BF8-4F75-4D2B-A0B2-FDD72209D4F5}">
      <dsp:nvSpPr>
        <dsp:cNvPr id="0" name=""/>
        <dsp:cNvSpPr/>
      </dsp:nvSpPr>
      <dsp:spPr>
        <a:xfrm>
          <a:off x="3136" y="0"/>
          <a:ext cx="3211573" cy="428628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-3dB Bandwidth:&gt;10MHz</a:t>
          </a:r>
          <a:endParaRPr lang="zh-CN" altLang="en-US" sz="2000" kern="1200" dirty="0"/>
        </a:p>
      </dsp:txBody>
      <dsp:txXfrm>
        <a:off x="24060" y="20924"/>
        <a:ext cx="3169725" cy="38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49C7C-E4DE-4C0E-8BDA-B6E764FDEDF3}" type="datetimeFigureOut">
              <a:rPr lang="zh-CN" altLang="en-US" smtClean="0"/>
              <a:t>2013/12/16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33F28-BE03-46B5-9414-A173502DA7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6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 believe everybody</a:t>
            </a:r>
            <a:r>
              <a:rPr lang="en-US" altLang="zh-CN" baseline="0" dirty="0" smtClean="0"/>
              <a:t> here knows that:</a:t>
            </a:r>
          </a:p>
          <a:p>
            <a:r>
              <a:rPr lang="en-US" altLang="zh-CN" baseline="0" dirty="0" smtClean="0"/>
              <a:t>ILC is a e+ e- linear collider with collision energy up to 500GeV;</a:t>
            </a:r>
          </a:p>
          <a:p>
            <a:r>
              <a:rPr lang="en-US" altLang="zh-CN" baseline="0" dirty="0" smtClean="0"/>
              <a:t>Two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 designs have been developed. One is ILD, which has a TPC as the central tracking detector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21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64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317A3-3C55-49CA-BE57-E333BA731714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From</a:t>
            </a:r>
            <a:r>
              <a:rPr lang="en-US" altLang="zh-CN" baseline="0" dirty="0" smtClean="0"/>
              <a:t> here, we can see that the requirement on TPC is unprecedented.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Its  momentum resolution is an order of magnitude better than any of the collider detectors to date.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8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study its feasibility,</a:t>
            </a:r>
            <a:r>
              <a:rPr lang="en-US" altLang="zh-CN" baseline="0" dirty="0" smtClean="0"/>
              <a:t> a LPTPC collaboration is setup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40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Besides many small prototype, the study in recent year mainly was carried on LP prototype.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was built to compare…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64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diffusion in the amplification region is much less for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Micromegas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21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INTERNATIONAL LINEAR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COLLIDER,Technical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Design Report - Volume 3,Physics and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Detectors,Detailed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Baseline Design (DBD) was finished in the December last year.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main features of TPC implementation are lightweight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endcaps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mounted on a</a:t>
            </a:r>
          </a:p>
          <a:p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fieldcage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endcaps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being read out by a system of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micropattern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gas detectors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either traditional pad-based readout or a novel highly granular pixelated system.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idea is to have concentric rows of modules, which are integrated with</a:t>
            </a:r>
          </a:p>
          <a:p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amplication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readout and mounted as a unit on the endplate.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16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inner and the outer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fieldcages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will be built using composite materials [76]. A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core made of honey-comb is covered on the inside and outside with a layer of glass-</a:t>
            </a:r>
          </a:p>
          <a:p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fibre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reinforced epoxy. On the drift-volume side of the inner and outer cylinders,</a:t>
            </a:r>
          </a:p>
          <a:p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Kapton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sheets with potential strips provide insulation and field-shaping electrodes.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potential of the strips is defined by a resistive divider mounted inside the gas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volume. Mirror strips on the back of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Kapton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sheets shield the field against the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grounds on the inside and outside of the system. On the outside of the TPC, each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cylinder will be covered with grounding sheets.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8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high precision goals require a careful control of the accumulated charge in the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TPC drift volume. 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 and detailed simulations have been performed to understand the impact of ions on detector performance which were produced during the primary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ionisation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during the amplification phase.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requirement of continuous operation during an ILC bunch train implies that no gating of positive ions will be possible during a bunch train.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836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 calculations [77] of distortions due to positive ions at a 500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ILC have shown that the </a:t>
            </a:r>
            <a:r>
              <a:rPr lang="en-US" altLang="zh-CN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eects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primary ions are manageable and that effects from ions between a possible gate and the amplification region are negligible.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33F28-BE03-46B5-9414-A173502DA70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8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zh-CN" alt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单击图标添加图片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12/16/2013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45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notesSlide" Target="../notesSlides/notesSlide11.xml"/><Relationship Id="rId16" Type="http://schemas.openxmlformats.org/officeDocument/2006/relationships/diagramLayout" Target="../diagrams/layout6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46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1268760"/>
            <a:ext cx="8472118" cy="1828800"/>
          </a:xfrm>
        </p:spPr>
        <p:txBody>
          <a:bodyPr>
            <a:normAutofit/>
          </a:bodyPr>
          <a:lstStyle/>
          <a:p>
            <a:r>
              <a:rPr lang="en-US" altLang="zh-CN" sz="4400" dirty="0">
                <a:effectLst/>
              </a:rPr>
              <a:t>ILC TPC </a:t>
            </a:r>
            <a:r>
              <a:rPr lang="en-US" altLang="zh-CN" sz="4400" dirty="0" smtClean="0">
                <a:effectLst/>
              </a:rPr>
              <a:t/>
            </a:r>
            <a:br>
              <a:rPr lang="en-US" altLang="zh-CN" sz="4400" dirty="0" smtClean="0">
                <a:effectLst/>
              </a:rPr>
            </a:br>
            <a:r>
              <a:rPr lang="en-US" altLang="zh-CN" sz="4400" cap="none" dirty="0" smtClean="0">
                <a:effectLst/>
              </a:rPr>
              <a:t>and</a:t>
            </a:r>
            <a:r>
              <a:rPr lang="en-US" altLang="zh-CN" sz="4400" dirty="0" smtClean="0">
                <a:effectLst/>
              </a:rPr>
              <a:t> </a:t>
            </a:r>
            <a:r>
              <a:rPr lang="en-US" altLang="zh-CN" sz="4400" cap="none" dirty="0">
                <a:effectLst/>
              </a:rPr>
              <a:t>R</a:t>
            </a:r>
            <a:r>
              <a:rPr lang="en-US" altLang="zh-CN" sz="4400" cap="none" dirty="0" smtClean="0">
                <a:effectLst/>
              </a:rPr>
              <a:t>elated </a:t>
            </a:r>
            <a:r>
              <a:rPr lang="en-US" altLang="zh-CN" sz="4400" cap="none" dirty="0">
                <a:effectLst/>
              </a:rPr>
              <a:t>S</a:t>
            </a:r>
            <a:r>
              <a:rPr lang="en-US" altLang="zh-CN" sz="4400" cap="none" dirty="0" smtClean="0">
                <a:effectLst/>
              </a:rPr>
              <a:t>tudy</a:t>
            </a:r>
            <a:r>
              <a:rPr lang="en-US" altLang="zh-CN" sz="4400" dirty="0" smtClean="0">
                <a:effectLst/>
              </a:rPr>
              <a:t> </a:t>
            </a:r>
            <a:r>
              <a:rPr lang="en-US" altLang="zh-CN" sz="4400" cap="none" dirty="0" smtClean="0">
                <a:effectLst/>
              </a:rPr>
              <a:t>in</a:t>
            </a:r>
            <a:r>
              <a:rPr lang="en-US" altLang="zh-CN" sz="4400" dirty="0" smtClean="0">
                <a:effectLst/>
              </a:rPr>
              <a:t> </a:t>
            </a:r>
            <a:r>
              <a:rPr lang="en-US" altLang="zh-CN" sz="4400" cap="none" dirty="0" smtClean="0">
                <a:effectLst/>
              </a:rPr>
              <a:t>China</a:t>
            </a:r>
            <a:endParaRPr lang="zh-CN" altLang="en-US" sz="4400" cap="none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15616" y="3861048"/>
            <a:ext cx="6400800" cy="20162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3800" dirty="0" err="1" smtClean="0"/>
              <a:t>Yulan</a:t>
            </a:r>
            <a:r>
              <a:rPr lang="en-US" altLang="zh-CN" sz="3800" dirty="0" smtClean="0"/>
              <a:t> Li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US" altLang="zh-CN" dirty="0" smtClean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4400" dirty="0" smtClean="0">
                <a:solidFill>
                  <a:schemeClr val="accent1"/>
                </a:solidFill>
              </a:rPr>
              <a:t>On behalf of CEPC Tracker Subgroup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altLang="zh-CN" sz="3200" dirty="0"/>
              <a:t>2013-12-16</a:t>
            </a:r>
            <a:endParaRPr lang="zh-CN" altLang="en-US" sz="3200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US" altLang="zh-CN" sz="4400" dirty="0" smtClean="0">
              <a:solidFill>
                <a:schemeClr val="accent1"/>
              </a:solidFill>
            </a:endParaRPr>
          </a:p>
          <a:p>
            <a:endParaRPr lang="en-US" altLang="zh-CN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ILD TPC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Implementation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55775"/>
            <a:ext cx="838200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6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The ILD TPC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Implementation (Cont.)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3240360"/>
          </a:xfrm>
        </p:spPr>
        <p:txBody>
          <a:bodyPr/>
          <a:lstStyle/>
          <a:p>
            <a:r>
              <a:rPr lang="en-US" altLang="zh-CN" dirty="0" smtClean="0"/>
              <a:t>Gas Amplification System:</a:t>
            </a:r>
          </a:p>
          <a:p>
            <a:pPr lvl="1"/>
            <a:r>
              <a:rPr lang="en-US" altLang="zh-CN" dirty="0" smtClean="0"/>
              <a:t>Either GEM or </a:t>
            </a:r>
            <a:r>
              <a:rPr lang="en-US" altLang="zh-CN" dirty="0" err="1" smtClean="0"/>
              <a:t>Micromegas</a:t>
            </a:r>
            <a:r>
              <a:rPr lang="en-US" altLang="zh-CN" dirty="0" smtClean="0"/>
              <a:t> </a:t>
            </a:r>
          </a:p>
          <a:p>
            <a:pPr lvl="1"/>
            <a:r>
              <a:rPr lang="en-US" altLang="zh-CN" dirty="0" smtClean="0"/>
              <a:t>wires: ruled out</a:t>
            </a:r>
          </a:p>
          <a:p>
            <a:r>
              <a:rPr lang="en-US" altLang="zh-CN" dirty="0" smtClean="0"/>
              <a:t>Gas:</a:t>
            </a:r>
          </a:p>
          <a:p>
            <a:pPr lvl="1"/>
            <a:r>
              <a:rPr lang="en-US" altLang="zh-CN" dirty="0"/>
              <a:t>has a </a:t>
            </a:r>
            <a:r>
              <a:rPr lang="en-US" altLang="zh-CN" dirty="0" smtClean="0"/>
              <a:t>small value </a:t>
            </a:r>
            <a:r>
              <a:rPr lang="en-US" altLang="zh-CN" dirty="0"/>
              <a:t>of transverse </a:t>
            </a:r>
            <a:r>
              <a:rPr lang="en-US" altLang="zh-CN" dirty="0" smtClean="0"/>
              <a:t>diffusion </a:t>
            </a:r>
            <a:r>
              <a:rPr lang="en-US" altLang="zh-CN" dirty="0"/>
              <a:t>in the high magnetic </a:t>
            </a:r>
            <a:r>
              <a:rPr lang="en-US" altLang="zh-CN" dirty="0" smtClean="0"/>
              <a:t>field.</a:t>
            </a:r>
          </a:p>
          <a:p>
            <a:pPr lvl="1"/>
            <a:r>
              <a:rPr lang="en-US" altLang="zh-CN" dirty="0" smtClean="0"/>
              <a:t>T2K gas: Ar-CF4(3</a:t>
            </a:r>
            <a:r>
              <a:rPr lang="en-US" altLang="zh-CN" dirty="0"/>
              <a:t>%)-</a:t>
            </a:r>
            <a:r>
              <a:rPr lang="en-US" altLang="zh-CN" dirty="0" err="1"/>
              <a:t>isobutane</a:t>
            </a:r>
            <a:r>
              <a:rPr lang="en-US" altLang="zh-CN" dirty="0"/>
              <a:t>(2</a:t>
            </a:r>
            <a:r>
              <a:rPr lang="en-US" altLang="zh-CN" dirty="0" smtClean="0"/>
              <a:t>%)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70" y="4797152"/>
            <a:ext cx="4848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348680" y="4437112"/>
            <a:ext cx="3743621" cy="180588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Endplate</a:t>
            </a:r>
          </a:p>
          <a:p>
            <a:pPr lvl="1"/>
            <a:r>
              <a:rPr lang="en-US" altLang="zh-CN" dirty="0" smtClean="0"/>
              <a:t>a thinned aluminum structure stabilized by a system of adjustable struts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06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922114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R</a:t>
            </a:r>
            <a:r>
              <a:rPr lang="en-US" altLang="zh-CN" sz="4000" dirty="0" smtClean="0"/>
              <a:t>eadout </a:t>
            </a:r>
            <a:r>
              <a:rPr lang="en-US" altLang="zh-CN" sz="4000" dirty="0"/>
              <a:t>M</a:t>
            </a:r>
            <a:r>
              <a:rPr lang="en-US" altLang="zh-CN" sz="4000" dirty="0" smtClean="0"/>
              <a:t>odule</a:t>
            </a:r>
            <a:endParaRPr lang="zh-CN" alt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4961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66" y="4797152"/>
            <a:ext cx="44005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圆角矩形标注 3"/>
          <p:cNvSpPr/>
          <p:nvPr/>
        </p:nvSpPr>
        <p:spPr>
          <a:xfrm>
            <a:off x="323528" y="5085184"/>
            <a:ext cx="1584176" cy="1368152"/>
          </a:xfrm>
          <a:prstGeom prst="wedgeRoundRectCallout">
            <a:avLst>
              <a:gd name="adj1" fmla="val 90542"/>
              <a:gd name="adj2" fmla="val 130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Two quad boards used with triple GEM</a:t>
            </a:r>
            <a:endParaRPr lang="zh-CN" altLang="en-US" dirty="0"/>
          </a:p>
        </p:txBody>
      </p:sp>
      <p:sp>
        <p:nvSpPr>
          <p:cNvPr id="5" name="圆角矩形标注 4"/>
          <p:cNvSpPr/>
          <p:nvPr/>
        </p:nvSpPr>
        <p:spPr>
          <a:xfrm>
            <a:off x="7020272" y="5229200"/>
            <a:ext cx="1656184" cy="1080120"/>
          </a:xfrm>
          <a:prstGeom prst="wedgeRoundRectCallout">
            <a:avLst>
              <a:gd name="adj1" fmla="val -103272"/>
              <a:gd name="adj2" fmla="val 184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/>
              <a:t>“</a:t>
            </a:r>
            <a:r>
              <a:rPr lang="en-US" altLang="zh-CN" dirty="0" err="1"/>
              <a:t>Octopuce</a:t>
            </a:r>
            <a:r>
              <a:rPr lang="en-US" altLang="zh-CN" dirty="0"/>
              <a:t>”</a:t>
            </a:r>
          </a:p>
          <a:p>
            <a:r>
              <a:rPr lang="en-US" altLang="zh-CN" dirty="0"/>
              <a:t>board with eight </a:t>
            </a:r>
            <a:r>
              <a:rPr lang="en-US" altLang="zh-CN" dirty="0" err="1"/>
              <a:t>Ingrids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12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CN" sz="4000" dirty="0" smtClean="0"/>
              <a:t>ASIC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Current version: ALTRO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for ALICE TPC,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used in GEM modules in LP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Next version: S-ALTRO: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fully-integrated </a:t>
            </a:r>
            <a:r>
              <a:rPr lang="en-US" altLang="zh-CN" sz="2000" dirty="0"/>
              <a:t>analog-digital </a:t>
            </a:r>
            <a:r>
              <a:rPr lang="en-US" altLang="zh-CN" sz="2000" dirty="0" smtClean="0"/>
              <a:t>chip more </a:t>
            </a:r>
            <a:r>
              <a:rPr lang="en-US" altLang="zh-CN" sz="2000" dirty="0"/>
              <a:t>compact than the original ALTRO, </a:t>
            </a:r>
            <a:endParaRPr lang="en-US" altLang="zh-CN" sz="2000" dirty="0" smtClean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allows </a:t>
            </a:r>
            <a:r>
              <a:rPr lang="en-US" altLang="zh-CN" sz="2000" dirty="0"/>
              <a:t>for power </a:t>
            </a:r>
            <a:r>
              <a:rPr lang="en-US" altLang="zh-CN" sz="2000" dirty="0" smtClean="0"/>
              <a:t>pulsing,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available within next 1 or 2 years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Next step: </a:t>
            </a:r>
            <a:r>
              <a:rPr lang="en-US" altLang="zh-CN" sz="2400" dirty="0" err="1" smtClean="0"/>
              <a:t>GdSP</a:t>
            </a:r>
            <a:r>
              <a:rPr lang="en-US" altLang="zh-CN" sz="2400" dirty="0" smtClean="0"/>
              <a:t>(Gaseous detector Signal Processor)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Higher density(64-128 channel/chip)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Lower power consumption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A programmable DSP instead of hard-wired digital processor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Joint effort with CMS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sz="2000" dirty="0" smtClean="0"/>
              <a:t>Aiming </a:t>
            </a:r>
            <a:r>
              <a:rPr lang="en-US" altLang="zh-CN" sz="2000" dirty="0"/>
              <a:t>to be ready by 2014-15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95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18654"/>
            <a:ext cx="8229600" cy="994122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P</a:t>
            </a:r>
            <a:r>
              <a:rPr lang="en-US" altLang="zh-CN" sz="4000" dirty="0" smtClean="0"/>
              <a:t>ower Management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92488"/>
          </a:xfrm>
        </p:spPr>
        <p:txBody>
          <a:bodyPr/>
          <a:lstStyle/>
          <a:p>
            <a:pPr>
              <a:spcBef>
                <a:spcPts val="900"/>
              </a:spcBef>
            </a:pPr>
            <a:r>
              <a:rPr lang="en-US" altLang="zh-CN" dirty="0" smtClean="0"/>
              <a:t>Power pulsing</a:t>
            </a:r>
          </a:p>
          <a:p>
            <a:pPr lvl="1">
              <a:spcBef>
                <a:spcPts val="900"/>
              </a:spcBef>
            </a:pPr>
            <a:r>
              <a:rPr lang="en-US" altLang="zh-CN" sz="2200" dirty="0" smtClean="0"/>
              <a:t>Demonstrated for the S-ALTRO16</a:t>
            </a:r>
          </a:p>
          <a:p>
            <a:pPr lvl="1">
              <a:spcBef>
                <a:spcPts val="900"/>
              </a:spcBef>
            </a:pPr>
            <a:r>
              <a:rPr lang="en-US" altLang="zh-CN" sz="2200" dirty="0" smtClean="0"/>
              <a:t>Not</a:t>
            </a:r>
            <a:r>
              <a:rPr lang="zh-CN" altLang="en-US" sz="2200" dirty="0"/>
              <a:t> </a:t>
            </a:r>
            <a:r>
              <a:rPr lang="en-US" altLang="zh-CN" sz="2200" dirty="0" smtClean="0"/>
              <a:t>yet for the </a:t>
            </a:r>
            <a:r>
              <a:rPr lang="en-US" altLang="zh-CN" sz="2200" dirty="0" err="1" smtClean="0"/>
              <a:t>GdSP</a:t>
            </a:r>
            <a:r>
              <a:rPr lang="en-US" altLang="zh-CN" sz="2200" dirty="0" smtClean="0"/>
              <a:t> and the whole electronics chain</a:t>
            </a:r>
          </a:p>
          <a:p>
            <a:pPr>
              <a:spcBef>
                <a:spcPts val="900"/>
              </a:spcBef>
            </a:pPr>
            <a:r>
              <a:rPr lang="en-US" altLang="zh-CN" dirty="0" smtClean="0"/>
              <a:t>Cooling</a:t>
            </a:r>
          </a:p>
          <a:p>
            <a:pPr lvl="1">
              <a:spcBef>
                <a:spcPts val="900"/>
              </a:spcBef>
            </a:pPr>
            <a:r>
              <a:rPr lang="en-US" altLang="zh-CN" sz="2200" dirty="0"/>
              <a:t>Two-phase CO2 cooling is </a:t>
            </a:r>
            <a:r>
              <a:rPr lang="en-US" altLang="zh-CN" sz="2200" dirty="0" smtClean="0"/>
              <a:t>planned</a:t>
            </a:r>
          </a:p>
          <a:p>
            <a:pPr>
              <a:spcBef>
                <a:spcPts val="900"/>
              </a:spcBef>
            </a:pPr>
            <a:r>
              <a:rPr lang="en-US" altLang="zh-CN" dirty="0"/>
              <a:t>both the cooling and the powering are areas where progress is being made </a:t>
            </a:r>
            <a:r>
              <a:rPr lang="en-US" altLang="zh-CN" dirty="0" smtClean="0"/>
              <a:t>for the </a:t>
            </a:r>
            <a:r>
              <a:rPr lang="en-US" altLang="zh-CN" dirty="0"/>
              <a:t>LHC upgrade </a:t>
            </a:r>
            <a:r>
              <a:rPr lang="en-US" altLang="zh-CN" dirty="0" smtClean="0"/>
              <a:t>project</a:t>
            </a:r>
          </a:p>
          <a:p>
            <a:pPr lvl="1">
              <a:spcBef>
                <a:spcPts val="900"/>
              </a:spcBef>
            </a:pPr>
            <a:r>
              <a:rPr lang="en-US" altLang="zh-CN" sz="2200" dirty="0"/>
              <a:t>the ILD detector will </a:t>
            </a:r>
            <a:r>
              <a:rPr lang="en-US" altLang="zh-CN" sz="2200" dirty="0" smtClean="0"/>
              <a:t>profit </a:t>
            </a:r>
            <a:r>
              <a:rPr lang="en-US" altLang="zh-CN" sz="2200" dirty="0"/>
              <a:t>from this </a:t>
            </a:r>
            <a:r>
              <a:rPr lang="en-US" altLang="zh-CN" sz="2200" dirty="0" smtClean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8377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CN" sz="4000" dirty="0" err="1" smtClean="0"/>
              <a:t>Fieldcage</a:t>
            </a:r>
            <a:endParaRPr lang="zh-CN" altLang="en-US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40768"/>
            <a:ext cx="403470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46" y="3880778"/>
            <a:ext cx="4635297" cy="263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9662" y="1898829"/>
            <a:ext cx="4088802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zh-CN" sz="2000" dirty="0" smtClean="0"/>
              <a:t>Material budget:</a:t>
            </a:r>
          </a:p>
          <a:p>
            <a:pPr marL="742950" lvl="1" indent="-285750">
              <a:buFont typeface="Wingdings" pitchFamily="2" charset="2"/>
              <a:buChar char="n"/>
            </a:pPr>
            <a:r>
              <a:rPr lang="en-US" altLang="zh-CN" dirty="0" smtClean="0"/>
              <a:t>1% X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 for the inner </a:t>
            </a:r>
            <a:r>
              <a:rPr lang="en-US" altLang="zh-CN" dirty="0" err="1" smtClean="0"/>
              <a:t>fieldcage</a:t>
            </a:r>
            <a:endParaRPr lang="en-US" altLang="zh-CN" dirty="0" smtClean="0"/>
          </a:p>
          <a:p>
            <a:pPr marL="742950" lvl="1" indent="-285750">
              <a:buFont typeface="Wingdings" pitchFamily="2" charset="2"/>
              <a:buChar char="n"/>
            </a:pPr>
            <a:r>
              <a:rPr lang="en-US" altLang="zh-CN" dirty="0" smtClean="0"/>
              <a:t>3% </a:t>
            </a:r>
            <a:r>
              <a:rPr lang="en-US" altLang="zh-CN" dirty="0"/>
              <a:t> X</a:t>
            </a:r>
            <a:r>
              <a:rPr lang="en-US" altLang="zh-CN" baseline="-25000" dirty="0"/>
              <a:t>0</a:t>
            </a:r>
            <a:r>
              <a:rPr lang="en-US" altLang="zh-CN" dirty="0"/>
              <a:t> </a:t>
            </a:r>
            <a:r>
              <a:rPr lang="en-US" altLang="zh-CN" dirty="0" smtClean="0"/>
              <a:t>for the outer </a:t>
            </a:r>
            <a:r>
              <a:rPr lang="en-US" altLang="zh-CN" dirty="0" err="1" smtClean="0"/>
              <a:t>fieldcage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7" y="4572846"/>
            <a:ext cx="3528391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lang="en-US" altLang="zh-CN" dirty="0"/>
              <a:t>Designs exist for the </a:t>
            </a:r>
            <a:r>
              <a:rPr lang="en-US" altLang="zh-CN" dirty="0" smtClean="0"/>
              <a:t>transition from </a:t>
            </a:r>
            <a:r>
              <a:rPr lang="en-US" altLang="zh-CN" dirty="0"/>
              <a:t>the </a:t>
            </a:r>
            <a:r>
              <a:rPr lang="en-US" altLang="zh-CN" dirty="0" err="1" smtClean="0"/>
              <a:t>fieldcage</a:t>
            </a:r>
            <a:r>
              <a:rPr lang="en-US" altLang="zh-CN" dirty="0" smtClean="0"/>
              <a:t> </a:t>
            </a:r>
            <a:r>
              <a:rPr lang="en-US" altLang="zh-CN" dirty="0"/>
              <a:t>to the </a:t>
            </a:r>
            <a:r>
              <a:rPr lang="en-US" altLang="zh-CN" dirty="0" err="1"/>
              <a:t>endcap</a:t>
            </a:r>
            <a:r>
              <a:rPr lang="en-US" altLang="zh-CN" dirty="0"/>
              <a:t>, </a:t>
            </a:r>
            <a:endParaRPr lang="en-US" altLang="zh-CN" dirty="0" smtClean="0"/>
          </a:p>
          <a:p>
            <a:pPr marL="285750" indent="-285750">
              <a:buFont typeface="Wingdings" pitchFamily="2" charset="2"/>
              <a:buChar char="n"/>
            </a:pPr>
            <a:r>
              <a:rPr lang="en-US" altLang="zh-CN" dirty="0" smtClean="0"/>
              <a:t>add </a:t>
            </a:r>
            <a:r>
              <a:rPr lang="en-US" altLang="zh-CN" dirty="0"/>
              <a:t>only minimal material in the </a:t>
            </a:r>
            <a:r>
              <a:rPr lang="en-US" altLang="zh-CN" dirty="0" smtClean="0"/>
              <a:t>corner region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49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Ion </a:t>
            </a:r>
            <a:r>
              <a:rPr lang="en-US" altLang="zh-CN" sz="4000" dirty="0" err="1"/>
              <a:t>B</a:t>
            </a:r>
            <a:r>
              <a:rPr lang="en-US" altLang="zh-CN" sz="4000" dirty="0" err="1" smtClean="0"/>
              <a:t>ackdrift</a:t>
            </a:r>
            <a:r>
              <a:rPr lang="en-US" altLang="zh-CN" sz="4000" dirty="0" smtClean="0"/>
              <a:t> - Ion </a:t>
            </a:r>
            <a:r>
              <a:rPr lang="en-US" altLang="zh-CN" sz="4000" dirty="0"/>
              <a:t>S</a:t>
            </a:r>
            <a:r>
              <a:rPr lang="en-US" altLang="zh-CN" sz="4000" dirty="0" smtClean="0"/>
              <a:t>heets</a:t>
            </a:r>
            <a:endParaRPr lang="zh-CN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81" y="4045409"/>
            <a:ext cx="4491903" cy="244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6" y="4045409"/>
            <a:ext cx="4177624" cy="2551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552" y="3676077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Primary 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949095" y="3676077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Secondary Ion disks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55" y="1568646"/>
            <a:ext cx="37433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0" y="1268760"/>
            <a:ext cx="5109619" cy="2160240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The time structure of ILC beam</a:t>
            </a:r>
          </a:p>
          <a:p>
            <a:pPr lvl="1"/>
            <a:r>
              <a:rPr lang="en-US" altLang="zh-CN" sz="2000" dirty="0" smtClean="0"/>
              <a:t>The TPC is active during the 1ms bunch followed by a 199ms pause;</a:t>
            </a:r>
          </a:p>
          <a:p>
            <a:pPr lvl="1"/>
            <a:r>
              <a:rPr lang="en-US" altLang="zh-CN" sz="2000" dirty="0"/>
              <a:t>the </a:t>
            </a:r>
            <a:r>
              <a:rPr lang="en-US" altLang="zh-CN" sz="2000" dirty="0" smtClean="0"/>
              <a:t>backflow </a:t>
            </a:r>
            <a:r>
              <a:rPr lang="en-US" altLang="zh-CN" sz="2000" dirty="0"/>
              <a:t>ions from the </a:t>
            </a:r>
            <a:r>
              <a:rPr lang="en-US" altLang="zh-CN" sz="2000" dirty="0" smtClean="0"/>
              <a:t>amplification </a:t>
            </a:r>
            <a:r>
              <a:rPr lang="en-US" altLang="zh-CN" sz="2000" dirty="0"/>
              <a:t>region take about 1 s to drift out </a:t>
            </a:r>
            <a:r>
              <a:rPr lang="en-US" altLang="zh-CN" sz="2000" dirty="0" smtClean="0"/>
              <a:t>of the </a:t>
            </a:r>
            <a:r>
              <a:rPr lang="en-US" altLang="zh-CN" sz="2000" dirty="0"/>
              <a:t>TPC.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840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Ion </a:t>
            </a:r>
            <a:r>
              <a:rPr lang="en-US" altLang="zh-CN" dirty="0" err="1" smtClean="0"/>
              <a:t>Backdrift</a:t>
            </a:r>
            <a:r>
              <a:rPr lang="en-US" altLang="zh-CN" dirty="0" smtClean="0"/>
              <a:t> - Gating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60466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Distortion due to ion</a:t>
            </a:r>
            <a:endParaRPr lang="zh-CN" alt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621463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251520" y="3789040"/>
            <a:ext cx="8229600" cy="295232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Gating is needed.</a:t>
            </a:r>
          </a:p>
          <a:p>
            <a:pPr lvl="1"/>
            <a:r>
              <a:rPr lang="en-US" altLang="zh-CN" dirty="0"/>
              <a:t>An ion gate can eliminate a sheet by gating before the ions can enter </a:t>
            </a:r>
            <a:r>
              <a:rPr lang="en-US" altLang="zh-CN" dirty="0" smtClean="0"/>
              <a:t>the drift </a:t>
            </a:r>
            <a:r>
              <a:rPr lang="en-US" altLang="zh-CN" dirty="0"/>
              <a:t>region.</a:t>
            </a:r>
            <a:endParaRPr lang="en-US" altLang="zh-CN" dirty="0" smtClean="0"/>
          </a:p>
          <a:p>
            <a:r>
              <a:rPr lang="en-US" altLang="zh-CN" dirty="0"/>
              <a:t>The current options of the ion gate are limited: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Wire gate: expected to work, but introduces mechanical complications to the MPGD modules; need to check </a:t>
            </a:r>
            <a:r>
              <a:rPr lang="en-US" altLang="zh-CN" sz="2000" dirty="0" err="1"/>
              <a:t>ExB</a:t>
            </a:r>
            <a:r>
              <a:rPr lang="en-US" altLang="zh-CN" sz="2000" dirty="0"/>
              <a:t> effect.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Thin GEM gate: offers the electron transmission of only 50%@ 1T → 30% loss in the point </a:t>
            </a:r>
            <a:r>
              <a:rPr lang="en-US" altLang="zh-CN" sz="2000" dirty="0" smtClean="0"/>
              <a:t>resolution, not good enough.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1538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ILC TPC</a:t>
            </a:r>
          </a:p>
          <a:p>
            <a:pPr lvl="1"/>
            <a:r>
              <a:rPr lang="en-US" altLang="zh-CN" dirty="0" smtClean="0"/>
              <a:t>LP1 study</a:t>
            </a:r>
          </a:p>
          <a:p>
            <a:pPr lvl="1"/>
            <a:r>
              <a:rPr lang="en-US" altLang="zh-CN" dirty="0"/>
              <a:t>The ILD TPC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mplementation in DBD</a:t>
            </a:r>
          </a:p>
          <a:p>
            <a:r>
              <a:rPr lang="en-US" altLang="zh-CN" dirty="0" smtClean="0"/>
              <a:t>TPC related study in China</a:t>
            </a:r>
          </a:p>
          <a:p>
            <a:pPr lvl="1"/>
            <a:r>
              <a:rPr lang="en-US" altLang="zh-CN" dirty="0" smtClean="0"/>
              <a:t>TU-TPC</a:t>
            </a:r>
          </a:p>
          <a:p>
            <a:pPr lvl="1"/>
            <a:r>
              <a:rPr lang="en-US" altLang="zh-CN" dirty="0" err="1" smtClean="0"/>
              <a:t>nTPC</a:t>
            </a:r>
            <a:r>
              <a:rPr lang="en-US" altLang="zh-CN" dirty="0" smtClean="0"/>
              <a:t> based on TU-TPC</a:t>
            </a:r>
          </a:p>
          <a:p>
            <a:r>
              <a:rPr lang="en-US" altLang="zh-CN" dirty="0"/>
              <a:t>Our plan towards CDR</a:t>
            </a:r>
          </a:p>
          <a:p>
            <a:pPr lvl="1"/>
            <a:r>
              <a:rPr lang="en-US" altLang="zh-CN" dirty="0"/>
              <a:t>Our plan</a:t>
            </a:r>
          </a:p>
          <a:p>
            <a:pPr lvl="1"/>
            <a:r>
              <a:rPr lang="en-US" altLang="zh-CN" dirty="0"/>
              <a:t> Silicon or Gas tracker?</a:t>
            </a:r>
          </a:p>
          <a:p>
            <a:pPr lvl="1"/>
            <a:r>
              <a:rPr lang="en-US" altLang="zh-CN" dirty="0"/>
              <a:t>If TPC, does the design of ILC TPC work for CEPC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35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Scheme of TU-TPC prototype</a:t>
            </a:r>
            <a:endParaRPr lang="zh-CN" altLang="en-US" dirty="0"/>
          </a:p>
        </p:txBody>
      </p:sp>
      <p:grpSp>
        <p:nvGrpSpPr>
          <p:cNvPr id="4" name="Group 6"/>
          <p:cNvGrpSpPr>
            <a:grpSpLocks noChangeAspect="1"/>
          </p:cNvGrpSpPr>
          <p:nvPr/>
        </p:nvGrpSpPr>
        <p:grpSpPr bwMode="auto">
          <a:xfrm rot="5400000">
            <a:off x="2190784" y="-187560"/>
            <a:ext cx="3970345" cy="6696746"/>
            <a:chOff x="503" y="1008"/>
            <a:chExt cx="4754" cy="2966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503" y="1008"/>
              <a:ext cx="4754" cy="2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" y="1008"/>
              <a:ext cx="4760" cy="2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27583" y="5301208"/>
            <a:ext cx="511256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altLang="zh-CN" b="1" dirty="0"/>
              <a:t>CERN Standard GEM</a:t>
            </a:r>
            <a:endParaRPr lang="en-US" altLang="zh-CN" dirty="0"/>
          </a:p>
          <a:p>
            <a:pPr marL="285750" indent="-28575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altLang="zh-CN" b="1" dirty="0" smtClean="0"/>
              <a:t>Triple-GEMs</a:t>
            </a:r>
            <a:endParaRPr lang="en-US" altLang="zh-CN" b="1" dirty="0"/>
          </a:p>
          <a:p>
            <a:pPr marL="285750" indent="-28575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altLang="zh-CN" b="1" dirty="0" smtClean="0"/>
              <a:t>Active </a:t>
            </a:r>
            <a:r>
              <a:rPr lang="en-US" altLang="zh-CN" b="1" dirty="0"/>
              <a:t>area: 100mm×100mm</a:t>
            </a:r>
          </a:p>
          <a:p>
            <a:pPr marL="285750" indent="-285750">
              <a:spcBef>
                <a:spcPts val="600"/>
              </a:spcBef>
              <a:buSzPct val="75000"/>
              <a:buFont typeface="Wingdings" pitchFamily="2" charset="2"/>
              <a:buChar char="n"/>
            </a:pPr>
            <a:r>
              <a:rPr lang="en-US" altLang="zh-CN" b="1" dirty="0" smtClean="0"/>
              <a:t>Drift </a:t>
            </a:r>
            <a:r>
              <a:rPr lang="en-US" altLang="zh-CN" b="1" dirty="0"/>
              <a:t>length: 500mm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5041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ILC TPC</a:t>
            </a:r>
          </a:p>
          <a:p>
            <a:pPr lvl="1"/>
            <a:r>
              <a:rPr lang="en-US" altLang="zh-CN" dirty="0" smtClean="0"/>
              <a:t>LP1 study</a:t>
            </a:r>
          </a:p>
          <a:p>
            <a:pPr lvl="1"/>
            <a:r>
              <a:rPr lang="en-US" altLang="zh-CN" dirty="0"/>
              <a:t>The ILD TPC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mplementation in DBD</a:t>
            </a:r>
          </a:p>
          <a:p>
            <a:r>
              <a:rPr lang="en-US" altLang="zh-CN" dirty="0" smtClean="0"/>
              <a:t>TPC related study in China</a:t>
            </a:r>
          </a:p>
          <a:p>
            <a:pPr lvl="1"/>
            <a:r>
              <a:rPr lang="en-US" altLang="zh-CN" dirty="0" smtClean="0"/>
              <a:t>TU-TPC</a:t>
            </a:r>
          </a:p>
          <a:p>
            <a:pPr lvl="1"/>
            <a:r>
              <a:rPr lang="en-US" altLang="zh-CN" dirty="0" err="1" smtClean="0"/>
              <a:t>nTPC</a:t>
            </a:r>
            <a:r>
              <a:rPr lang="en-US" altLang="zh-CN" dirty="0" smtClean="0"/>
              <a:t> based on TU-TPC</a:t>
            </a:r>
          </a:p>
          <a:p>
            <a:r>
              <a:rPr lang="en-US" altLang="zh-CN" dirty="0" smtClean="0"/>
              <a:t>Our plan towards CDR</a:t>
            </a:r>
          </a:p>
          <a:p>
            <a:pPr lvl="1"/>
            <a:r>
              <a:rPr lang="en-US" altLang="zh-CN" dirty="0" smtClean="0"/>
              <a:t>Our plan</a:t>
            </a:r>
          </a:p>
          <a:p>
            <a:pPr lvl="1"/>
            <a:r>
              <a:rPr lang="en-US" altLang="zh-CN" dirty="0" smtClean="0"/>
              <a:t> Silicon or Gas tracker?</a:t>
            </a:r>
          </a:p>
          <a:p>
            <a:pPr lvl="1"/>
            <a:r>
              <a:rPr lang="en-US" altLang="zh-CN" dirty="0" smtClean="0"/>
              <a:t>If TPC, does </a:t>
            </a:r>
            <a:r>
              <a:rPr lang="en-US" altLang="zh-CN" dirty="0"/>
              <a:t>the design of ILC </a:t>
            </a:r>
            <a:r>
              <a:rPr lang="en-US" altLang="zh-CN" dirty="0" smtClean="0"/>
              <a:t>TPC work for CEPC?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61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TU-TPC prototype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456144"/>
            <a:ext cx="3312368" cy="4709160"/>
          </a:xfrm>
        </p:spPr>
        <p:txBody>
          <a:bodyPr>
            <a:normAutofit/>
          </a:bodyPr>
          <a:lstStyle/>
          <a:p>
            <a:pPr marL="450850" indent="-314325"/>
            <a:r>
              <a:rPr lang="en-US" altLang="zh-CN" sz="2200" dirty="0" smtClean="0"/>
              <a:t>Readout pad </a:t>
            </a:r>
            <a:r>
              <a:rPr lang="en-US" altLang="zh-CN" sz="2200" dirty="0"/>
              <a:t>size: 9.5 mm ×1.5 mm</a:t>
            </a:r>
          </a:p>
          <a:p>
            <a:pPr marL="450850" indent="-314325"/>
            <a:r>
              <a:rPr lang="en-US" altLang="zh-CN" sz="2200" dirty="0" smtClean="0"/>
              <a:t>Pitch</a:t>
            </a:r>
            <a:r>
              <a:rPr lang="en-US" altLang="zh-CN" sz="2200" dirty="0"/>
              <a:t>: 10 mm ×1.6 mm</a:t>
            </a:r>
          </a:p>
          <a:p>
            <a:pPr marL="450850" indent="-314325"/>
            <a:r>
              <a:rPr lang="en-US" altLang="zh-CN" sz="2200" dirty="0" smtClean="0"/>
              <a:t>Staggered </a:t>
            </a:r>
            <a:r>
              <a:rPr lang="en-US" altLang="zh-CN" sz="2200" dirty="0"/>
              <a:t>10 x 62 pads placed</a:t>
            </a:r>
          </a:p>
          <a:p>
            <a:pPr marL="450850" indent="-314325"/>
            <a:r>
              <a:rPr lang="en-US" altLang="zh-CN" sz="2200" dirty="0" smtClean="0"/>
              <a:t>Only </a:t>
            </a:r>
            <a:r>
              <a:rPr lang="en-US" altLang="zh-CN" sz="2200" dirty="0"/>
              <a:t>10 x 32 pads read out due to the limitation of electronic channel numbe</a:t>
            </a:r>
            <a:r>
              <a:rPr lang="en-US" altLang="zh-CN" dirty="0"/>
              <a:t>r</a:t>
            </a:r>
            <a:endParaRPr lang="zh-CN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15296" y="576137"/>
            <a:ext cx="3957639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Whole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556792"/>
            <a:ext cx="3528391" cy="470916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Charge Resolution</a:t>
            </a:r>
            <a:r>
              <a:rPr lang="zh-CN" altLang="en-US" sz="2400" dirty="0" smtClean="0"/>
              <a:t>：</a:t>
            </a:r>
            <a:endParaRPr lang="en-US" altLang="zh-CN" sz="2400" dirty="0" smtClean="0"/>
          </a:p>
          <a:p>
            <a:pPr marL="534988" indent="0">
              <a:buNone/>
            </a:pPr>
            <a:r>
              <a:rPr lang="en-US" altLang="zh-CN" sz="2400" dirty="0" smtClean="0"/>
              <a:t>~</a:t>
            </a:r>
            <a:r>
              <a:rPr lang="en-US" altLang="zh-CN" sz="2400" dirty="0"/>
              <a:t>10fc</a:t>
            </a:r>
          </a:p>
          <a:p>
            <a:r>
              <a:rPr lang="en-US" altLang="zh-CN" sz="2400" dirty="0" smtClean="0"/>
              <a:t>Time </a:t>
            </a:r>
            <a:r>
              <a:rPr lang="en-US" altLang="zh-CN" sz="2400" dirty="0"/>
              <a:t>Resolution</a:t>
            </a:r>
            <a:r>
              <a:rPr lang="zh-CN" altLang="en-US" sz="2400" dirty="0"/>
              <a:t>： </a:t>
            </a:r>
            <a:endParaRPr lang="en-US" altLang="zh-CN" sz="2400" dirty="0" smtClean="0"/>
          </a:p>
          <a:p>
            <a:pPr marL="534988" indent="0">
              <a:buNone/>
            </a:pPr>
            <a:r>
              <a:rPr lang="en-US" altLang="zh-CN" sz="2400" dirty="0"/>
              <a:t>~600ps</a:t>
            </a:r>
          </a:p>
          <a:p>
            <a:r>
              <a:rPr lang="en-US" altLang="zh-CN" sz="2400" dirty="0" smtClean="0"/>
              <a:t>Charge </a:t>
            </a:r>
            <a:r>
              <a:rPr lang="en-US" altLang="zh-CN" sz="2400" dirty="0"/>
              <a:t>INL</a:t>
            </a:r>
            <a:r>
              <a:rPr lang="zh-CN" altLang="en-US" sz="2400" dirty="0" smtClean="0"/>
              <a:t>：</a:t>
            </a:r>
            <a:endParaRPr lang="en-US" altLang="zh-CN" sz="2400" dirty="0" smtClean="0"/>
          </a:p>
          <a:p>
            <a:pPr marL="534988" indent="0">
              <a:buNone/>
            </a:pPr>
            <a:r>
              <a:rPr lang="zh-CN" altLang="en-US" sz="2400" dirty="0"/>
              <a:t> </a:t>
            </a:r>
            <a:r>
              <a:rPr lang="en-US" altLang="zh-CN" sz="2400" dirty="0"/>
              <a:t>~1.0%</a:t>
            </a:r>
          </a:p>
          <a:p>
            <a:r>
              <a:rPr lang="en-US" altLang="zh-CN" sz="2400" dirty="0" smtClean="0"/>
              <a:t>Max </a:t>
            </a:r>
            <a:r>
              <a:rPr lang="en-US" altLang="zh-CN" sz="2400" dirty="0"/>
              <a:t>Counting Rate</a:t>
            </a:r>
            <a:r>
              <a:rPr lang="zh-CN" altLang="en-US" sz="2400" dirty="0" smtClean="0"/>
              <a:t>：</a:t>
            </a:r>
            <a:endParaRPr lang="en-US" altLang="zh-CN" sz="2400" dirty="0" smtClean="0"/>
          </a:p>
          <a:p>
            <a:pPr marL="534988" indent="0">
              <a:buNone/>
            </a:pPr>
            <a:r>
              <a:rPr lang="en-US" altLang="zh-CN" sz="2400" dirty="0"/>
              <a:t>~10</a:t>
            </a:r>
            <a:r>
              <a:rPr lang="en-US" altLang="zh-CN" sz="2400" baseline="30000" dirty="0"/>
              <a:t>5</a:t>
            </a:r>
            <a:r>
              <a:rPr lang="en-US" altLang="zh-CN" sz="2400" dirty="0"/>
              <a:t>/s</a:t>
            </a:r>
          </a:p>
          <a:p>
            <a:r>
              <a:rPr lang="en-US" altLang="zh-CN" sz="2400" dirty="0" err="1" smtClean="0"/>
              <a:t>PowerPC+VME</a:t>
            </a:r>
            <a:endParaRPr lang="en-US" altLang="zh-CN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85806" y="1154953"/>
            <a:ext cx="3528394" cy="519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8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en-US" altLang="zh-CN" dirty="0" smtClean="0"/>
              <a:t>Test @ KEK, Japan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2016264"/>
          </a:xfrm>
        </p:spPr>
        <p:txBody>
          <a:bodyPr>
            <a:normAutofit/>
          </a:bodyPr>
          <a:lstStyle/>
          <a:p>
            <a:r>
              <a:rPr lang="en-US" altLang="zh-CN" b="1" dirty="0"/>
              <a:t>1 Tesla</a:t>
            </a:r>
            <a:endParaRPr lang="en-US" altLang="zh-CN" dirty="0"/>
          </a:p>
          <a:p>
            <a:r>
              <a:rPr lang="en-US" altLang="zh-CN" b="1" dirty="0" smtClean="0"/>
              <a:t>Working Gas:</a:t>
            </a:r>
            <a:endParaRPr lang="en-US" altLang="zh-CN" dirty="0"/>
          </a:p>
          <a:p>
            <a:pPr lvl="1"/>
            <a:r>
              <a:rPr lang="en-US" altLang="zh-CN" b="1" dirty="0" smtClean="0"/>
              <a:t>P10 </a:t>
            </a:r>
            <a:r>
              <a:rPr lang="en-US" altLang="zh-CN" b="1" dirty="0"/>
              <a:t>(</a:t>
            </a:r>
            <a:r>
              <a:rPr lang="en-US" altLang="zh-CN" b="1" dirty="0" err="1" smtClean="0"/>
              <a:t>Ar</a:t>
            </a:r>
            <a:r>
              <a:rPr lang="en-US" altLang="zh-CN" b="1" dirty="0" smtClean="0"/>
              <a:t> : CH4 = 90 : 10</a:t>
            </a:r>
            <a:r>
              <a:rPr lang="en-US" altLang="zh-CN" b="1" dirty="0"/>
              <a:t>)</a:t>
            </a:r>
            <a:r>
              <a:rPr lang="zh-CN" altLang="en-US" dirty="0"/>
              <a:t>，</a:t>
            </a:r>
          </a:p>
          <a:p>
            <a:pPr lvl="1"/>
            <a:r>
              <a:rPr lang="en-US" altLang="zh-CN" b="1" dirty="0" smtClean="0"/>
              <a:t>ISO(</a:t>
            </a:r>
            <a:r>
              <a:rPr lang="en-US" altLang="zh-CN" b="1" dirty="0" err="1" smtClean="0"/>
              <a:t>Ar</a:t>
            </a:r>
            <a:r>
              <a:rPr lang="en-US" altLang="zh-CN" b="1" dirty="0" smtClean="0"/>
              <a:t> : CH4 : iC4H10 = 96 : 3 : 1</a:t>
            </a:r>
            <a:r>
              <a:rPr lang="en-US" altLang="zh-CN" b="1" dirty="0"/>
              <a:t>) 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8387" y="284974"/>
            <a:ext cx="3049908" cy="472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141" y="909688"/>
            <a:ext cx="297827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6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Test Results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4323345"/>
            <a:ext cx="2458616" cy="201626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altLang="zh-CN" sz="2400" dirty="0" smtClean="0"/>
              <a:t>Measurement </a:t>
            </a:r>
            <a:r>
              <a:rPr lang="en-US" altLang="zh-CN" sz="2400" dirty="0"/>
              <a:t>points fit the analytical formula very well</a:t>
            </a:r>
            <a:endParaRPr lang="zh-CN" altLang="en-US" sz="24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6264696" cy="275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42" y="3933056"/>
            <a:ext cx="6024557" cy="289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6516216" y="1124744"/>
            <a:ext cx="2627784" cy="20162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</a:pPr>
            <a:r>
              <a:rPr lang="en-US" altLang="zh-CN" sz="2400" dirty="0" smtClean="0"/>
              <a:t>Resolution can be as good as 100 </a:t>
            </a:r>
            <a:r>
              <a:rPr lang="en-US" altLang="zh-CN" sz="2400" dirty="0" err="1" smtClean="0"/>
              <a:t>μm</a:t>
            </a:r>
            <a:r>
              <a:rPr lang="en-US" altLang="zh-CN" sz="2400" dirty="0" smtClean="0"/>
              <a:t>@ Z ≈100 mm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038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altLang="zh-CN" dirty="0" err="1" smtClean="0"/>
              <a:t>nTPC</a:t>
            </a:r>
            <a:r>
              <a:rPr lang="en-US" altLang="zh-CN" dirty="0" smtClean="0"/>
              <a:t> based on TU-TPC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5222" y="1052736"/>
            <a:ext cx="8229600" cy="648072"/>
          </a:xfrm>
        </p:spPr>
        <p:txBody>
          <a:bodyPr/>
          <a:lstStyle/>
          <a:p>
            <a:r>
              <a:rPr lang="en-US" altLang="zh-CN" dirty="0"/>
              <a:t> a fast neutron spectrometer based </a:t>
            </a:r>
            <a:r>
              <a:rPr lang="en-US" altLang="zh-CN" dirty="0" smtClean="0"/>
              <a:t>on TU-TPC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615288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2658269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639" y="5013176"/>
            <a:ext cx="5030481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lvl="1" defTabSz="3394075">
              <a:lnSpc>
                <a:spcPct val="110000"/>
              </a:lnSpc>
              <a:spcBef>
                <a:spcPct val="15000"/>
              </a:spcBef>
              <a:buSzPct val="60000"/>
              <a:tabLst>
                <a:tab pos="95250" algn="l"/>
              </a:tabLst>
              <a:defRPr/>
            </a:pPr>
            <a:r>
              <a:rPr lang="en-US" altLang="zh-CN" sz="2000" dirty="0"/>
              <a:t>S</a:t>
            </a:r>
            <a:r>
              <a:rPr lang="en-US" altLang="zh-CN" sz="2000" dirty="0" smtClean="0"/>
              <a:t>cheme </a:t>
            </a:r>
            <a:r>
              <a:rPr lang="en-US" altLang="zh-CN" sz="2000" dirty="0"/>
              <a:t>of the fast neutron spectrometry</a:t>
            </a:r>
            <a:endParaRPr lang="zh-CN" altLang="en-US" sz="2000" dirty="0">
              <a:latin typeface="+mj-lt"/>
              <a:ea typeface="宋体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4208" y="4473564"/>
            <a:ext cx="2514253" cy="397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lvl="1" algn="r" defTabSz="3394075">
              <a:lnSpc>
                <a:spcPct val="110000"/>
              </a:lnSpc>
              <a:spcBef>
                <a:spcPct val="15000"/>
              </a:spcBef>
              <a:buSzPct val="60000"/>
              <a:tabLst>
                <a:tab pos="95250" algn="l"/>
              </a:tabLst>
              <a:defRPr/>
            </a:pPr>
            <a:r>
              <a:rPr lang="en-US" altLang="zh-CN" dirty="0"/>
              <a:t>Readout pads layout</a:t>
            </a:r>
            <a:endParaRPr lang="zh-CN" altLang="en-US" dirty="0">
              <a:latin typeface="+mj-lt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6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CASA-GEM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591874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CASAGEM: a multi-channel front-end ASIC for GEM detectors</a:t>
            </a:r>
            <a:endParaRPr lang="zh-CN" altLang="en-US" sz="2400" dirty="0"/>
          </a:p>
        </p:txBody>
      </p:sp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91" y="4149080"/>
            <a:ext cx="2344137" cy="201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13" y="2060848"/>
            <a:ext cx="4590859" cy="1608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22363"/>
              </p:ext>
            </p:extLst>
          </p:nvPr>
        </p:nvGraphicFramePr>
        <p:xfrm>
          <a:off x="539552" y="3277640"/>
          <a:ext cx="3528392" cy="26755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9152"/>
                <a:gridCol w="1939240"/>
              </a:tblGrid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Gain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2/4/20/40 mV/</a:t>
                      </a:r>
                      <a:r>
                        <a:rPr lang="en-US" altLang="zh-CN" sz="1200" dirty="0" err="1" smtClean="0"/>
                        <a:t>fC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Dynamic</a:t>
                      </a:r>
                      <a:r>
                        <a:rPr lang="en-US" altLang="zh-CN" sz="1200" baseline="0" dirty="0" smtClean="0"/>
                        <a:t> Range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Up to 1 </a:t>
                      </a:r>
                      <a:r>
                        <a:rPr lang="en-US" altLang="zh-CN" sz="1200" dirty="0" err="1" smtClean="0"/>
                        <a:t>pC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Shaper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CR-(RC)</a:t>
                      </a:r>
                      <a:r>
                        <a:rPr lang="en-US" altLang="zh-CN" sz="1200" baseline="30000" dirty="0" smtClean="0"/>
                        <a:t>5</a:t>
                      </a:r>
                      <a:endParaRPr lang="zh-CN" altLang="en-US" sz="1200" baseline="300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Peaking Time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100/200/300/400 ns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ENC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&lt;1000 e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INL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&lt;1%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355690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Power Consumption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&lt;10 </a:t>
                      </a:r>
                      <a:r>
                        <a:rPr lang="en-US" altLang="zh-CN" sz="1200" dirty="0" err="1" smtClean="0"/>
                        <a:t>mW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No. of Channels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16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  <a:tr h="289981"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Process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/>
                        <a:t>0.35 </a:t>
                      </a:r>
                      <a:r>
                        <a:rPr lang="el-GR" altLang="zh-CN" sz="1200" dirty="0" smtClean="0"/>
                        <a:t>μ</a:t>
                      </a:r>
                      <a:r>
                        <a:rPr lang="en-US" altLang="zh-CN" sz="1200" dirty="0" smtClean="0"/>
                        <a:t>m</a:t>
                      </a:r>
                      <a:r>
                        <a:rPr lang="en-US" altLang="zh-CN" sz="1200" baseline="0" dirty="0" smtClean="0"/>
                        <a:t> CMOS</a:t>
                      </a:r>
                      <a:endParaRPr lang="zh-CN" altLang="en-US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043608" y="2788495"/>
            <a:ext cx="17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Specifications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735955" y="6228020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Layout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360670" y="3745560"/>
            <a:ext cx="17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Block Diagram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84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Key Performances</a:t>
            </a:r>
            <a:endParaRPr lang="zh-CN" altLang="en-US" dirty="0"/>
          </a:p>
        </p:txBody>
      </p:sp>
      <p:pic>
        <p:nvPicPr>
          <p:cNvPr id="4" name="图片 3" descr="ENC80n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0" y="1690689"/>
            <a:ext cx="3177688" cy="18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C:\Users\huang-m11\Desktop\image\80ns\1500mV\time_CF-channel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78" y="1522457"/>
            <a:ext cx="3261667" cy="228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8" y="4464928"/>
            <a:ext cx="3771582" cy="206041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48821" y="1196752"/>
            <a:ext cx="195835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ENC @ </a:t>
            </a:r>
            <a:r>
              <a:rPr lang="en-US" altLang="zh-CN" dirty="0" err="1" smtClean="0"/>
              <a:t>tp</a:t>
            </a:r>
            <a:r>
              <a:rPr lang="en-US" altLang="zh-CN" dirty="0" smtClean="0"/>
              <a:t>=400ns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625759" y="3995772"/>
            <a:ext cx="208214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INL @ </a:t>
            </a:r>
            <a:r>
              <a:rPr lang="en-US" altLang="zh-CN" dirty="0" err="1" smtClean="0"/>
              <a:t>tp</a:t>
            </a:r>
            <a:r>
              <a:rPr lang="en-US" altLang="zh-CN" dirty="0" smtClean="0"/>
              <a:t>=400ns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822244" y="1124744"/>
            <a:ext cx="349417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Timing resolution @ </a:t>
            </a:r>
            <a:r>
              <a:rPr lang="en-US" altLang="zh-CN" dirty="0" err="1" smtClean="0"/>
              <a:t>tp</a:t>
            </a:r>
            <a:r>
              <a:rPr lang="en-US" altLang="zh-CN" dirty="0" smtClean="0"/>
              <a:t> = 400ns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76" y="4339117"/>
            <a:ext cx="4364756" cy="218622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03897" y="4893667"/>
            <a:ext cx="161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FWHM=25.7%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795780" y="3923764"/>
            <a:ext cx="201658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Fe-55 Spectrum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948347" y="2641169"/>
            <a:ext cx="119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i="1" dirty="0" err="1" smtClean="0">
                <a:latin typeface="Symbol" panose="05050102010706020507" pitchFamily="18" charset="2"/>
              </a:rPr>
              <a:t>s</a:t>
            </a:r>
            <a:r>
              <a:rPr lang="en-US" altLang="zh-CN" baseline="-25000" dirty="0" err="1" smtClean="0"/>
              <a:t>t</a:t>
            </a:r>
            <a:r>
              <a:rPr lang="en-US" altLang="zh-CN" dirty="0" smtClean="0"/>
              <a:t>= 388 </a:t>
            </a:r>
            <a:r>
              <a:rPr lang="en-US" altLang="zh-CN" dirty="0" err="1" smtClean="0"/>
              <a:t>ps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188298" y="2774197"/>
            <a:ext cx="225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ENC=173e + 165.e/pF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725719" y="5500965"/>
            <a:ext cx="139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INL&lt;0.313%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741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Batch Tests</a:t>
            </a:r>
            <a:endParaRPr lang="zh-CN" altLang="en-US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165339"/>
              </p:ext>
            </p:extLst>
          </p:nvPr>
        </p:nvGraphicFramePr>
        <p:xfrm>
          <a:off x="4257675" y="2357678"/>
          <a:ext cx="4397375" cy="1277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445"/>
                <a:gridCol w="720080"/>
                <a:gridCol w="674267"/>
                <a:gridCol w="794675"/>
                <a:gridCol w="813908"/>
              </a:tblGrid>
              <a:tr h="3545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Parameter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Mean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Max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Min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Std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45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Gain(mV/</a:t>
                      </a:r>
                      <a:r>
                        <a:rPr lang="en-US" sz="1400" kern="0" dirty="0" err="1">
                          <a:effectLst/>
                        </a:rPr>
                        <a:t>fC</a:t>
                      </a:r>
                      <a:r>
                        <a:rPr lang="en-US" sz="1400" kern="0" dirty="0">
                          <a:effectLst/>
                        </a:rPr>
                        <a:t>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3.38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3.56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3.22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0.074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45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Baseline(mV)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604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641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569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14.1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5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ENC(e)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1055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1743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734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118.4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3384" y="1963619"/>
            <a:ext cx="3648075" cy="19735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26820" y="3937120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Gain Distribution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115616" y="4837727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2 MPW runs and 100 chips have been produced and </a:t>
            </a:r>
            <a:r>
              <a:rPr lang="en-US" altLang="zh-CN" sz="2400" dirty="0" smtClean="0">
                <a:solidFill>
                  <a:srgbClr val="FF0000"/>
                </a:solidFill>
              </a:rPr>
              <a:t>NONE </a:t>
            </a:r>
            <a:r>
              <a:rPr lang="en-US" altLang="zh-CN" sz="2400" dirty="0" smtClean="0"/>
              <a:t>failure chip has been found so far!!!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88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DAQ of </a:t>
            </a:r>
            <a:r>
              <a:rPr lang="en-US" altLang="zh-CN" dirty="0" err="1" smtClean="0"/>
              <a:t>nTPC</a:t>
            </a:r>
            <a:endParaRPr lang="zh-CN" altLang="en-US" dirty="0"/>
          </a:p>
        </p:txBody>
      </p:sp>
      <p:pic>
        <p:nvPicPr>
          <p:cNvPr id="4" name="内容占位符 3" descr="da6a8e0f7840c622cb87daf9eef53d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3309" y="1521506"/>
            <a:ext cx="4292707" cy="2693312"/>
          </a:xfrm>
        </p:spPr>
      </p:pic>
      <p:graphicFrame>
        <p:nvGraphicFramePr>
          <p:cNvPr id="6" name="图示 5"/>
          <p:cNvGraphicFramePr/>
          <p:nvPr>
            <p:extLst>
              <p:ext uri="{D42A27DB-BD31-4B8C-83A1-F6EECF244321}">
                <p14:modId xmlns:p14="http://schemas.microsoft.com/office/powerpoint/2010/main" val="239943493"/>
              </p:ext>
            </p:extLst>
          </p:nvPr>
        </p:nvGraphicFramePr>
        <p:xfrm>
          <a:off x="4716016" y="1556792"/>
          <a:ext cx="4143404" cy="2460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923714982"/>
              </p:ext>
            </p:extLst>
          </p:nvPr>
        </p:nvGraphicFramePr>
        <p:xfrm>
          <a:off x="323528" y="4581128"/>
          <a:ext cx="8424936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301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DAQ of </a:t>
            </a:r>
            <a:r>
              <a:rPr lang="en-US" altLang="zh-CN" dirty="0" err="1" smtClean="0"/>
              <a:t>nTPC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147282"/>
              </p:ext>
            </p:extLst>
          </p:nvPr>
        </p:nvGraphicFramePr>
        <p:xfrm>
          <a:off x="2428860" y="3357562"/>
          <a:ext cx="5214974" cy="340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圆角矩形 4"/>
          <p:cNvSpPr/>
          <p:nvPr/>
        </p:nvSpPr>
        <p:spPr>
          <a:xfrm>
            <a:off x="142844" y="4429132"/>
            <a:ext cx="1428760" cy="9144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32channels</a:t>
            </a:r>
          </a:p>
          <a:p>
            <a:pPr algn="ctr"/>
            <a:r>
              <a:rPr lang="en-US" altLang="zh-CN" dirty="0" smtClean="0"/>
              <a:t>CASA</a:t>
            </a:r>
            <a:endParaRPr lang="zh-CN" altLang="en-US" dirty="0"/>
          </a:p>
        </p:txBody>
      </p:sp>
      <p:sp>
        <p:nvSpPr>
          <p:cNvPr id="6" name="右箭头 5"/>
          <p:cNvSpPr/>
          <p:nvPr/>
        </p:nvSpPr>
        <p:spPr>
          <a:xfrm>
            <a:off x="1571604" y="4643446"/>
            <a:ext cx="92869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52" name="computr1"/>
          <p:cNvSpPr>
            <a:spLocks noEditPoints="1" noChangeArrowheads="1"/>
          </p:cNvSpPr>
          <p:nvPr/>
        </p:nvSpPr>
        <p:spPr bwMode="auto">
          <a:xfrm>
            <a:off x="7786710" y="3857628"/>
            <a:ext cx="1214414" cy="1285884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直角上箭头 9"/>
          <p:cNvSpPr/>
          <p:nvPr/>
        </p:nvSpPr>
        <p:spPr>
          <a:xfrm>
            <a:off x="7643834" y="5214950"/>
            <a:ext cx="928694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上箭头 10"/>
          <p:cNvSpPr/>
          <p:nvPr/>
        </p:nvSpPr>
        <p:spPr>
          <a:xfrm rot="5400000">
            <a:off x="2973215" y="5527851"/>
            <a:ext cx="642942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直角上箭头 11"/>
          <p:cNvSpPr/>
          <p:nvPr/>
        </p:nvSpPr>
        <p:spPr>
          <a:xfrm>
            <a:off x="4929190" y="5429264"/>
            <a:ext cx="1143008" cy="73152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Local Sampling Data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571736" y="2643182"/>
            <a:ext cx="2357454" cy="6429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Slave Board</a:t>
            </a:r>
            <a:endParaRPr lang="zh-CN" altLang="en-US" sz="2800" dirty="0"/>
          </a:p>
        </p:txBody>
      </p:sp>
      <p:sp>
        <p:nvSpPr>
          <p:cNvPr id="16" name="圆角右箭头 15"/>
          <p:cNvSpPr/>
          <p:nvPr/>
        </p:nvSpPr>
        <p:spPr>
          <a:xfrm rot="5400000">
            <a:off x="6286512" y="4500570"/>
            <a:ext cx="785818" cy="928694"/>
          </a:xfrm>
          <a:prstGeom prst="bentArrow">
            <a:avLst>
              <a:gd name="adj1" fmla="val 25000"/>
              <a:gd name="adj2" fmla="val 324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圆角右箭头 16"/>
          <p:cNvSpPr/>
          <p:nvPr/>
        </p:nvSpPr>
        <p:spPr>
          <a:xfrm rot="5400000">
            <a:off x="4714876" y="3071810"/>
            <a:ext cx="1357322" cy="928694"/>
          </a:xfrm>
          <a:prstGeom prst="bentArrow">
            <a:avLst>
              <a:gd name="adj1" fmla="val 25000"/>
              <a:gd name="adj2" fmla="val 2482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785918" y="1928802"/>
            <a:ext cx="2357454" cy="6429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Slave Board</a:t>
            </a:r>
            <a:endParaRPr lang="zh-CN" altLang="en-US" sz="2800" dirty="0"/>
          </a:p>
        </p:txBody>
      </p:sp>
      <p:sp>
        <p:nvSpPr>
          <p:cNvPr id="19" name="圆角右箭头 18"/>
          <p:cNvSpPr/>
          <p:nvPr/>
        </p:nvSpPr>
        <p:spPr>
          <a:xfrm rot="5400000">
            <a:off x="4214810" y="2071678"/>
            <a:ext cx="500066" cy="642942"/>
          </a:xfrm>
          <a:prstGeom prst="bentArrow">
            <a:avLst>
              <a:gd name="adj1" fmla="val 25000"/>
              <a:gd name="adj2" fmla="val 324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42844" y="1214422"/>
            <a:ext cx="2357454" cy="6429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/>
              <a:t>Other Boards</a:t>
            </a:r>
            <a:endParaRPr lang="zh-CN" altLang="en-US" sz="2800" dirty="0"/>
          </a:p>
        </p:txBody>
      </p:sp>
      <p:sp>
        <p:nvSpPr>
          <p:cNvPr id="21" name="圆角右箭头 20"/>
          <p:cNvSpPr/>
          <p:nvPr/>
        </p:nvSpPr>
        <p:spPr>
          <a:xfrm rot="5400000">
            <a:off x="3428992" y="1357298"/>
            <a:ext cx="500066" cy="642942"/>
          </a:xfrm>
          <a:prstGeom prst="bentArrow">
            <a:avLst>
              <a:gd name="adj1" fmla="val 25000"/>
              <a:gd name="adj2" fmla="val 324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0298" y="1071546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… …</a:t>
            </a:r>
            <a:endParaRPr lang="zh-CN" altLang="en-US" sz="3200" dirty="0"/>
          </a:p>
        </p:txBody>
      </p:sp>
      <p:sp>
        <p:nvSpPr>
          <p:cNvPr id="24" name="圆角矩形 23"/>
          <p:cNvSpPr/>
          <p:nvPr/>
        </p:nvSpPr>
        <p:spPr>
          <a:xfrm>
            <a:off x="5148064" y="1428736"/>
            <a:ext cx="371021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Sampling data would be passed on from one board to the next board until the master board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062025" y="4286256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Pulsed Signal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86446" y="3500438"/>
            <a:ext cx="185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Sampling data</a:t>
            </a:r>
          </a:p>
          <a:p>
            <a:r>
              <a:rPr lang="en-US" altLang="zh-CN" dirty="0" smtClean="0"/>
              <a:t>from slave boards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84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CN" dirty="0" smtClean="0"/>
              <a:t>ILC, ILD and TPC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920880" cy="550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1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DAQ of </a:t>
            </a:r>
            <a:r>
              <a:rPr lang="en-US" altLang="zh-CN" dirty="0" err="1" smtClean="0"/>
              <a:t>nTPC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412776"/>
            <a:ext cx="3782721" cy="151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627354"/>
            <a:ext cx="381002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内容占位符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197832"/>
              </p:ext>
            </p:extLst>
          </p:nvPr>
        </p:nvGraphicFramePr>
        <p:xfrm>
          <a:off x="428596" y="6143644"/>
          <a:ext cx="8229600" cy="339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60392"/>
              </p:ext>
            </p:extLst>
          </p:nvPr>
        </p:nvGraphicFramePr>
        <p:xfrm>
          <a:off x="5429256" y="2984412"/>
          <a:ext cx="3214710" cy="42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897120"/>
              </p:ext>
            </p:extLst>
          </p:nvPr>
        </p:nvGraphicFramePr>
        <p:xfrm>
          <a:off x="5429256" y="5270428"/>
          <a:ext cx="3214710" cy="428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1814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Software development of TPC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889525" cy="2254687"/>
          </a:xfrm>
        </p:spPr>
        <p:txBody>
          <a:bodyPr>
            <a:noAutofit/>
          </a:bodyPr>
          <a:lstStyle/>
          <a:p>
            <a:r>
              <a:rPr lang="en-US" sz="1800" dirty="0" smtClean="0"/>
              <a:t>We join in the software development in the framework of LCTPC </a:t>
            </a:r>
            <a:r>
              <a:rPr lang="en-US" altLang="zh-CN" sz="1800" dirty="0" smtClean="0"/>
              <a:t>C</a:t>
            </a:r>
            <a:r>
              <a:rPr lang="en-US" sz="1800" dirty="0" smtClean="0"/>
              <a:t>ollaboration, and especially work closely with the ILC group of IPNS (KEK).</a:t>
            </a:r>
          </a:p>
          <a:p>
            <a:r>
              <a:rPr lang="en-US" sz="1800" dirty="0" smtClean="0"/>
              <a:t>A </a:t>
            </a:r>
            <a:r>
              <a:rPr lang="en-US" sz="1800" dirty="0" err="1" smtClean="0"/>
              <a:t>Kalman</a:t>
            </a:r>
            <a:r>
              <a:rPr lang="en-US" sz="1800" dirty="0" smtClean="0"/>
              <a:t> filter based software package, </a:t>
            </a:r>
            <a:r>
              <a:rPr lang="en-US" sz="1800" dirty="0" err="1" smtClean="0"/>
              <a:t>KalTest</a:t>
            </a:r>
            <a:r>
              <a:rPr lang="en-US" sz="1800" dirty="0" smtClean="0"/>
              <a:t>, has been developed for track fitting in both uniform and non-uniform magnetic field.</a:t>
            </a:r>
          </a:p>
          <a:p>
            <a:r>
              <a:rPr lang="en-US" sz="1800" dirty="0" smtClean="0"/>
              <a:t>A track reconstruction program taking advantage of </a:t>
            </a:r>
            <a:r>
              <a:rPr lang="en-US" sz="1800" dirty="0" err="1" smtClean="0"/>
              <a:t>KalTest</a:t>
            </a:r>
            <a:r>
              <a:rPr lang="en-US" sz="1800" dirty="0" smtClean="0"/>
              <a:t> has been implemented in </a:t>
            </a:r>
            <a:r>
              <a:rPr lang="en-US" sz="1800" dirty="0" err="1" smtClean="0"/>
              <a:t>MarlinTPC</a:t>
            </a:r>
            <a:r>
              <a:rPr lang="en-US" sz="1800" dirty="0" smtClean="0"/>
              <a:t>, which is the software framework of LCTPC research. The program is used by the GEM and </a:t>
            </a:r>
            <a:r>
              <a:rPr lang="en-US" sz="1800" dirty="0" err="1" smtClean="0"/>
              <a:t>Micromegas</a:t>
            </a:r>
            <a:r>
              <a:rPr lang="en-US" sz="1800" dirty="0" smtClean="0"/>
              <a:t> group in their analysis of detector performance from 2010.</a:t>
            </a:r>
          </a:p>
        </p:txBody>
      </p:sp>
      <p:pic>
        <p:nvPicPr>
          <p:cNvPr id="4" name="Picture 3" descr="mmtrack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86133"/>
            <a:ext cx="3863724" cy="2390117"/>
          </a:xfrm>
          <a:prstGeom prst="rect">
            <a:avLst/>
          </a:prstGeom>
        </p:spPr>
      </p:pic>
      <p:pic>
        <p:nvPicPr>
          <p:cNvPr id="5" name="Picture 4" descr="fulle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82" y="3686133"/>
            <a:ext cx="4214249" cy="2385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519" y="6110750"/>
            <a:ext cx="3339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Micromegas</a:t>
            </a:r>
            <a:r>
              <a:rPr lang="en-US" dirty="0" smtClean="0"/>
              <a:t> beam test data on the Large Prototype,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0525" y="6110750"/>
            <a:ext cx="370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Tracks reconstructed by </a:t>
            </a:r>
            <a:r>
              <a:rPr lang="en-US" dirty="0" err="1" smtClean="0"/>
              <a:t>MarlinTPC</a:t>
            </a:r>
            <a:r>
              <a:rPr lang="en-US" dirty="0" smtClean="0"/>
              <a:t> for full endplate 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KalTest</a:t>
            </a:r>
            <a:r>
              <a:rPr lang="en-US" dirty="0" smtClean="0"/>
              <a:t> software package</a:t>
            </a:r>
            <a:endParaRPr lang="en-US" dirty="0"/>
          </a:p>
        </p:txBody>
      </p:sp>
      <p:pic>
        <p:nvPicPr>
          <p:cNvPr id="3" name="Picture 2" descr="classdi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5" y="1586409"/>
            <a:ext cx="5204464" cy="43698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124744"/>
            <a:ext cx="5332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structure of </a:t>
            </a:r>
            <a:r>
              <a:rPr lang="en-US" sz="2400" dirty="0" err="1" smtClean="0"/>
              <a:t>KalTest</a:t>
            </a: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50585" y="1145960"/>
            <a:ext cx="3693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comparison of reconstructed results by the original </a:t>
            </a:r>
            <a:r>
              <a:rPr lang="en-US" dirty="0" err="1" smtClean="0"/>
              <a:t>Kaltest</a:t>
            </a:r>
            <a:r>
              <a:rPr lang="en-US" dirty="0" smtClean="0"/>
              <a:t> and recently updated version for non-uniform magnetic field: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82819" y="5966807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More details </a:t>
            </a:r>
            <a:r>
              <a:rPr lang="en-US" dirty="0"/>
              <a:t>of </a:t>
            </a:r>
            <a:r>
              <a:rPr lang="en-US" dirty="0" err="1"/>
              <a:t>KalTest</a:t>
            </a:r>
            <a:r>
              <a:rPr lang="en-US" dirty="0"/>
              <a:t> can be found at: </a:t>
            </a:r>
            <a:endParaRPr lang="en-US" dirty="0" smtClean="0"/>
          </a:p>
          <a:p>
            <a:pPr algn="ctr"/>
            <a:r>
              <a:rPr lang="de-DE" dirty="0" smtClean="0"/>
              <a:t>http</a:t>
            </a:r>
            <a:r>
              <a:rPr lang="de-DE" dirty="0"/>
              <a:t>://</a:t>
            </a:r>
            <a:r>
              <a:rPr lang="de-DE" dirty="0" err="1"/>
              <a:t>www-jlc.kek.jp</a:t>
            </a:r>
            <a:r>
              <a:rPr lang="de-DE" dirty="0"/>
              <a:t>/</a:t>
            </a:r>
            <a:r>
              <a:rPr lang="de-DE" dirty="0" err="1"/>
              <a:t>jlc</a:t>
            </a:r>
            <a:r>
              <a:rPr lang="de-DE" dirty="0"/>
              <a:t>/en/</a:t>
            </a:r>
            <a:r>
              <a:rPr lang="de-DE" dirty="0" err="1"/>
              <a:t>subg</a:t>
            </a:r>
            <a:r>
              <a:rPr lang="de-DE" dirty="0"/>
              <a:t>/soft/</a:t>
            </a:r>
            <a:r>
              <a:rPr lang="de-DE" dirty="0" err="1"/>
              <a:t>tracking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43852" y="6047181"/>
            <a:ext cx="340351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 err="1" smtClean="0"/>
              <a:t>Comp</a:t>
            </a:r>
            <a:r>
              <a:rPr lang="da-DK" sz="1600" dirty="0" smtClean="0"/>
              <a:t>. </a:t>
            </a:r>
            <a:r>
              <a:rPr lang="en-US" sz="1600" dirty="0" smtClean="0"/>
              <a:t>Phys. Comm. </a:t>
            </a:r>
            <a:r>
              <a:rPr lang="en-US" sz="1600" dirty="0"/>
              <a:t>(2013), http://</a:t>
            </a:r>
            <a:r>
              <a:rPr lang="en-US" sz="1600" dirty="0" err="1"/>
              <a:t>dx.doi.org</a:t>
            </a:r>
            <a:r>
              <a:rPr lang="en-US" sz="1600" dirty="0"/>
              <a:t>/10.1016/j.cpc.2013.11.003.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50585" y="2537841"/>
            <a:ext cx="3596780" cy="3398694"/>
            <a:chOff x="5442128" y="2164367"/>
            <a:chExt cx="3596780" cy="3398694"/>
          </a:xfrm>
        </p:grpSpPr>
        <p:pic>
          <p:nvPicPr>
            <p:cNvPr id="5" name="Picture 4" descr="nonunifor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28" y="3843966"/>
              <a:ext cx="3596780" cy="171909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5450585" y="2164367"/>
              <a:ext cx="3588323" cy="1715054"/>
              <a:chOff x="5450585" y="2164367"/>
              <a:chExt cx="3588323" cy="1715054"/>
            </a:xfrm>
          </p:grpSpPr>
          <p:pic>
            <p:nvPicPr>
              <p:cNvPr id="7" name="Picture 6" descr="uniform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0585" y="2164367"/>
                <a:ext cx="3588323" cy="1715054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701410" y="2679191"/>
                <a:ext cx="12181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Confidence level</a:t>
                </a:r>
                <a:endParaRPr lang="en-US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468648" y="2679191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1/P</a:t>
                </a:r>
                <a:endParaRPr lang="en-US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21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ILC TPC</a:t>
            </a:r>
          </a:p>
          <a:p>
            <a:pPr lvl="1"/>
            <a:r>
              <a:rPr lang="en-US" altLang="zh-CN" dirty="0" smtClean="0"/>
              <a:t>LP1 study</a:t>
            </a:r>
          </a:p>
          <a:p>
            <a:pPr lvl="1"/>
            <a:r>
              <a:rPr lang="en-US" altLang="zh-CN" dirty="0"/>
              <a:t>The ILD TPC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mplementation in DBD</a:t>
            </a:r>
          </a:p>
          <a:p>
            <a:r>
              <a:rPr lang="en-US" altLang="zh-CN" dirty="0" smtClean="0"/>
              <a:t>TPC related study in China</a:t>
            </a:r>
          </a:p>
          <a:p>
            <a:pPr lvl="1"/>
            <a:r>
              <a:rPr lang="en-US" altLang="zh-CN" dirty="0" smtClean="0"/>
              <a:t>TU-TPC</a:t>
            </a:r>
          </a:p>
          <a:p>
            <a:pPr lvl="1"/>
            <a:r>
              <a:rPr lang="en-US" altLang="zh-CN" dirty="0" err="1" smtClean="0"/>
              <a:t>nTPC</a:t>
            </a:r>
            <a:r>
              <a:rPr lang="en-US" altLang="zh-CN" dirty="0" smtClean="0"/>
              <a:t> based on TU-TPC</a:t>
            </a:r>
          </a:p>
          <a:p>
            <a:r>
              <a:rPr lang="en-US" altLang="zh-CN" dirty="0"/>
              <a:t>Our plan towards CDR</a:t>
            </a:r>
          </a:p>
          <a:p>
            <a:pPr lvl="1"/>
            <a:r>
              <a:rPr lang="en-US" altLang="zh-CN" dirty="0"/>
              <a:t>Our plan</a:t>
            </a:r>
          </a:p>
          <a:p>
            <a:pPr lvl="1"/>
            <a:r>
              <a:rPr lang="en-US" altLang="zh-CN" dirty="0"/>
              <a:t> Silicon or Gas tracker?</a:t>
            </a:r>
          </a:p>
          <a:p>
            <a:pPr lvl="1"/>
            <a:r>
              <a:rPr lang="en-US" altLang="zh-CN" dirty="0"/>
              <a:t>If TPC, does the design of ILC TPC work for CEPC</a:t>
            </a:r>
            <a:r>
              <a:rPr lang="en-US" altLang="zh-CN" dirty="0" smtClean="0"/>
              <a:t>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59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Our Plan Towards the CDR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980728"/>
            <a:ext cx="8136904" cy="187220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accent1"/>
                </a:solidFill>
              </a:rPr>
              <a:t>1</a:t>
            </a:r>
            <a:r>
              <a:rPr lang="en-US" altLang="zh-CN" baseline="30000" dirty="0" smtClean="0">
                <a:solidFill>
                  <a:schemeClr val="accent1"/>
                </a:solidFill>
              </a:rPr>
              <a:t>st</a:t>
            </a:r>
            <a:r>
              <a:rPr lang="en-US" altLang="zh-CN" dirty="0" smtClean="0">
                <a:solidFill>
                  <a:schemeClr val="accent1"/>
                </a:solidFill>
              </a:rPr>
              <a:t> period: 2013/9 – 2013/12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Collaboration setup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9 institutes, 22 researchers (students not included)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Group meeting, Bi-weekly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587465"/>
              </p:ext>
            </p:extLst>
          </p:nvPr>
        </p:nvGraphicFramePr>
        <p:xfrm>
          <a:off x="467544" y="2852936"/>
          <a:ext cx="8064896" cy="2664297"/>
        </p:xfrm>
        <a:graphic>
          <a:graphicData uri="http://schemas.openxmlformats.org/drawingml/2006/table">
            <a:tbl>
              <a:tblPr firstRow="1" firstCol="1" bandRow="1"/>
              <a:tblGrid>
                <a:gridCol w="3118396"/>
                <a:gridCol w="4946500"/>
              </a:tblGrid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Tsinghua University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Gao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Yuanning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Li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Yulan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Li </a:t>
                      </a:r>
                      <a:r>
                        <a:rPr lang="en-US" sz="1600" dirty="0" smtClean="0">
                          <a:effectLst/>
                          <a:latin typeface="Arial Unicode MS"/>
                          <a:ea typeface="宋体"/>
                        </a:rPr>
                        <a:t>Bo, Deng </a:t>
                      </a:r>
                      <a:r>
                        <a:rPr lang="en-US" sz="1600" dirty="0" err="1" smtClean="0">
                          <a:effectLst/>
                          <a:latin typeface="Arial Unicode MS"/>
                          <a:ea typeface="宋体"/>
                        </a:rPr>
                        <a:t>zhi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IHEP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Li Jin, Qi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Huirong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Zhang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Yulian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 Unicode MS"/>
                          <a:ea typeface="宋体"/>
                        </a:rPr>
                        <a:t>Shandong 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University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Zhu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Chengguang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UCAS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Zheng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Yangheng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Liu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Qian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Wang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Binlong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 Unicode MS"/>
                          <a:ea typeface="宋体"/>
                        </a:rPr>
                        <a:t>Lanzhou University</a:t>
                      </a:r>
                      <a:endParaRPr lang="zh-CN" sz="16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Hu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Bitao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Zhang Yi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 Unicode MS"/>
                          <a:ea typeface="宋体"/>
                        </a:rPr>
                        <a:t>Nankai University</a:t>
                      </a:r>
                      <a:endParaRPr lang="zh-CN" sz="16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Fu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Chunxu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Yang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Yujiao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 Unicode MS"/>
                          <a:ea typeface="宋体"/>
                        </a:rPr>
                        <a:t>Shanghai Jiaotong University</a:t>
                      </a:r>
                      <a:endParaRPr lang="zh-CN" sz="16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Yang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Haijun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Fu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Changbo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 Unicode MS"/>
                          <a:ea typeface="宋体"/>
                        </a:rPr>
                        <a:t>Nanjing University</a:t>
                      </a:r>
                      <a:endParaRPr lang="zh-CN" sz="16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Zhang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Huijun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60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 Unicode MS"/>
                          <a:ea typeface="宋体"/>
                        </a:rPr>
                        <a:t>CIAE</a:t>
                      </a:r>
                      <a:endParaRPr lang="zh-CN" sz="16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 Li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Xiaomei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Zhou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Shuhua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Zhoujing</a:t>
                      </a:r>
                      <a:r>
                        <a:rPr lang="en-US" sz="1600" dirty="0">
                          <a:effectLst/>
                          <a:latin typeface="Arial Unicode MS"/>
                          <a:ea typeface="宋体"/>
                        </a:rPr>
                        <a:t>, Hu </a:t>
                      </a:r>
                      <a:r>
                        <a:rPr lang="en-US" sz="1600" dirty="0" err="1">
                          <a:effectLst/>
                          <a:latin typeface="Arial Unicode MS"/>
                          <a:ea typeface="宋体"/>
                        </a:rPr>
                        <a:t>Shouyang</a:t>
                      </a:r>
                      <a:endParaRPr lang="zh-CN" sz="16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内容占位符 2"/>
          <p:cNvSpPr txBox="1">
            <a:spLocks/>
          </p:cNvSpPr>
          <p:nvPr/>
        </p:nvSpPr>
        <p:spPr>
          <a:xfrm>
            <a:off x="467544" y="5517232"/>
            <a:ext cx="8229600" cy="1080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Literature study: mainly based on ILC TDR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Prepare for the workshop &gt;&gt; this talk</a:t>
            </a:r>
          </a:p>
        </p:txBody>
      </p:sp>
    </p:spTree>
    <p:extLst>
      <p:ext uri="{BB962C8B-B14F-4D97-AF65-F5344CB8AC3E}">
        <p14:creationId xmlns:p14="http://schemas.microsoft.com/office/powerpoint/2010/main" val="146211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Our Plan Towards the CDR (cont.)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6612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accent1"/>
                </a:solidFill>
              </a:rPr>
              <a:t>2</a:t>
            </a:r>
            <a:r>
              <a:rPr lang="en-US" altLang="zh-CN" baseline="30000" dirty="0" smtClean="0">
                <a:solidFill>
                  <a:schemeClr val="accent1"/>
                </a:solidFill>
              </a:rPr>
              <a:t>nd</a:t>
            </a:r>
            <a:r>
              <a:rPr lang="en-US" altLang="zh-CN" dirty="0" smtClean="0">
                <a:solidFill>
                  <a:schemeClr val="accent1"/>
                </a:solidFill>
              </a:rPr>
              <a:t> period: 2013/12 – 2014/3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NSFC grant application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Figure out the key topics in the R&amp;D task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accent1"/>
                </a:solidFill>
              </a:rPr>
              <a:t>3</a:t>
            </a:r>
            <a:r>
              <a:rPr lang="en-US" altLang="zh-CN" baseline="30000" dirty="0" smtClean="0">
                <a:solidFill>
                  <a:schemeClr val="accent1"/>
                </a:solidFill>
              </a:rPr>
              <a:t>rd</a:t>
            </a:r>
            <a:r>
              <a:rPr lang="en-US" altLang="zh-CN" dirty="0" smtClean="0">
                <a:solidFill>
                  <a:schemeClr val="accent1"/>
                </a:solidFill>
              </a:rPr>
              <a:t> period: 2014/3 – 2014 /9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 Prepare for the CDR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Understand the requirement on tracking detector form PR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Give out the conceptual design of the tracking detector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/>
              <a:t>Performance simulation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altLang="zh-CN" dirty="0" smtClean="0">
                <a:solidFill>
                  <a:schemeClr val="accent1"/>
                </a:solidFill>
              </a:rPr>
              <a:t>4</a:t>
            </a:r>
            <a:r>
              <a:rPr lang="en-US" altLang="zh-CN" baseline="30000" dirty="0" smtClean="0">
                <a:solidFill>
                  <a:schemeClr val="accent1"/>
                </a:solidFill>
              </a:rPr>
              <a:t>th</a:t>
            </a:r>
            <a:r>
              <a:rPr lang="en-US" altLang="zh-CN" dirty="0" smtClean="0">
                <a:solidFill>
                  <a:schemeClr val="accent1"/>
                </a:solidFill>
              </a:rPr>
              <a:t> period: 2014/9-2014/12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dirty="0" smtClean="0"/>
              <a:t>Finish the CDR</a:t>
            </a:r>
          </a:p>
        </p:txBody>
      </p:sp>
    </p:spTree>
    <p:extLst>
      <p:ext uri="{BB962C8B-B14F-4D97-AF65-F5344CB8AC3E}">
        <p14:creationId xmlns:p14="http://schemas.microsoft.com/office/powerpoint/2010/main" val="38266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800" dirty="0" smtClean="0"/>
              <a:t> </a:t>
            </a:r>
            <a:r>
              <a:rPr lang="en-US" altLang="zh-CN" sz="4000" dirty="0" smtClean="0"/>
              <a:t>Performance comparison between silicon tracking and TPC (ILC)</a:t>
            </a:r>
            <a:endParaRPr lang="zh-CN" altLang="en-US" sz="40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013853"/>
              </p:ext>
            </p:extLst>
          </p:nvPr>
        </p:nvGraphicFramePr>
        <p:xfrm>
          <a:off x="395536" y="1988840"/>
          <a:ext cx="8215371" cy="4497977"/>
        </p:xfrm>
        <a:graphic>
          <a:graphicData uri="http://schemas.openxmlformats.org/drawingml/2006/table">
            <a:tbl>
              <a:tblPr/>
              <a:tblGrid>
                <a:gridCol w="2534721"/>
                <a:gridCol w="2840325"/>
                <a:gridCol w="2840325"/>
              </a:tblGrid>
              <a:tr h="868495"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TPC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in ILD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Silicon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in </a:t>
                      </a:r>
                      <a:r>
                        <a:rPr lang="en-US" sz="1800" b="1" i="0" u="none" strike="noStrike" baseline="0" dirty="0" err="1" smtClean="0">
                          <a:solidFill>
                            <a:srgbClr val="000000"/>
                          </a:solidFill>
                          <a:latin typeface="宋体"/>
                        </a:rPr>
                        <a:t>SiD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684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material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0.05X</a:t>
                      </a:r>
                      <a:r>
                        <a:rPr lang="en-US" sz="1800" b="1" i="0" u="none" strike="noStrike" baseline="-25000" dirty="0">
                          <a:solidFill>
                            <a:srgbClr val="000000"/>
                          </a:solidFill>
                          <a:latin typeface="宋体"/>
                        </a:rPr>
                        <a:t>0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 (vertical) 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0.25X</a:t>
                      </a:r>
                      <a:r>
                        <a:rPr lang="en-US" sz="1800" b="1" i="0" u="none" strike="noStrike" baseline="-25000" dirty="0" smtClean="0">
                          <a:solidFill>
                            <a:srgbClr val="000000"/>
                          </a:solidFill>
                          <a:latin typeface="宋体"/>
                        </a:rPr>
                        <a:t>0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(forward)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0.10-15X</a:t>
                      </a:r>
                      <a:r>
                        <a:rPr lang="en-US" sz="1800" b="1" i="0" u="none" strike="noStrike" baseline="-25000" dirty="0">
                          <a:solidFill>
                            <a:srgbClr val="000000"/>
                          </a:solidFill>
                          <a:latin typeface="宋体"/>
                        </a:rPr>
                        <a:t>0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 (vertical) 0.2-0.25X</a:t>
                      </a:r>
                      <a:r>
                        <a:rPr lang="en-US" sz="1800" b="1" i="0" u="none" strike="noStrike" baseline="-25000" dirty="0">
                          <a:solidFill>
                            <a:srgbClr val="000000"/>
                          </a:solidFill>
                          <a:latin typeface="宋体"/>
                        </a:rPr>
                        <a:t>0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 (forward)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4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momentum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resolution </a:t>
                      </a:r>
                      <a:r>
                        <a:rPr lang="el-GR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σ(1/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pt)=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Next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 page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magnet filed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3.5T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dE/dx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r_in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329mm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220mm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r_out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1808mm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1220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± 2350 mm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±1520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71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cost(no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conting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e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ncy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35.9MILCU (Jan 2012 US$)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95.7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MUS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$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9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M</a:t>
            </a:r>
            <a:r>
              <a:rPr lang="en-US" altLang="zh-CN" dirty="0" err="1" smtClean="0"/>
              <a:t>uon</a:t>
            </a:r>
            <a:r>
              <a:rPr lang="en-US" altLang="zh-CN" dirty="0" smtClean="0"/>
              <a:t> momentum resolution </a:t>
            </a:r>
            <a:endParaRPr lang="zh-CN" alt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443725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6165304"/>
            <a:ext cx="19716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331640" y="1212600"/>
            <a:ext cx="1981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SiD</a:t>
            </a:r>
            <a:r>
              <a:rPr lang="en-US" altLang="zh-CN" dirty="0" smtClean="0"/>
              <a:t> silicon tracking 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4750" t="2223" r="46980" b="30143"/>
          <a:stretch>
            <a:fillRect/>
          </a:stretch>
        </p:blipFill>
        <p:spPr bwMode="auto">
          <a:xfrm>
            <a:off x="4629820" y="1648156"/>
            <a:ext cx="4413262" cy="314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5940151" y="1228002"/>
            <a:ext cx="239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ILD </a:t>
            </a:r>
            <a:r>
              <a:rPr lang="en-US" altLang="zh-CN" dirty="0" err="1" smtClean="0"/>
              <a:t>TPC+silicon</a:t>
            </a:r>
            <a:r>
              <a:rPr lang="en-US" altLang="zh-CN" dirty="0" smtClean="0"/>
              <a:t> tracking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99592" y="5301208"/>
            <a:ext cx="795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Transverse momentum resolution for single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events as a function of the transverse momentum for different polar angles.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115616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The dashed lines indicate a fit to Equation</a:t>
            </a:r>
            <a:endParaRPr lang="zh-CN" altLang="en-US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132856"/>
            <a:ext cx="2448272" cy="200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接箭头连接符 13"/>
          <p:cNvCxnSpPr/>
          <p:nvPr/>
        </p:nvCxnSpPr>
        <p:spPr>
          <a:xfrm flipH="1">
            <a:off x="1115616" y="4005064"/>
            <a:ext cx="20162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5508104" y="4221088"/>
            <a:ext cx="31683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1043608" y="306896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5436096" y="3501008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5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TPC: </a:t>
            </a:r>
          </a:p>
          <a:p>
            <a:pPr lvl="1"/>
            <a:r>
              <a:rPr lang="en-US" altLang="zh-CN" dirty="0" smtClean="0"/>
              <a:t>Momentum resolution doesn’t lose the comparison.</a:t>
            </a:r>
          </a:p>
          <a:p>
            <a:pPr lvl="1"/>
            <a:r>
              <a:rPr lang="en-US" altLang="zh-CN" dirty="0" smtClean="0"/>
              <a:t>Minimum amount of material , less than Silicon</a:t>
            </a:r>
          </a:p>
          <a:p>
            <a:pPr lvl="1"/>
            <a:r>
              <a:rPr lang="en-US" altLang="zh-CN" dirty="0" err="1" smtClean="0"/>
              <a:t>dE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dx</a:t>
            </a:r>
            <a:r>
              <a:rPr lang="en-US" altLang="zh-CN" dirty="0" smtClean="0"/>
              <a:t>, for low momentum particles, good for calorimeter ( particle flow algorithm)</a:t>
            </a:r>
          </a:p>
          <a:p>
            <a:pPr lvl="1"/>
            <a:r>
              <a:rPr lang="en-US" altLang="zh-CN" dirty="0" smtClean="0"/>
              <a:t>Less cost</a:t>
            </a:r>
          </a:p>
          <a:p>
            <a:r>
              <a:rPr lang="en-US" altLang="zh-CN" dirty="0" smtClean="0"/>
              <a:t>Silicon</a:t>
            </a:r>
          </a:p>
          <a:p>
            <a:pPr lvl="1"/>
            <a:r>
              <a:rPr lang="en-US" altLang="zh-CN" dirty="0" smtClean="0"/>
              <a:t>Continuous data taking, better for data accumulation?</a:t>
            </a:r>
          </a:p>
          <a:p>
            <a:r>
              <a:rPr lang="en-US" altLang="zh-CN" dirty="0" smtClean="0"/>
              <a:t>Our background</a:t>
            </a:r>
          </a:p>
          <a:p>
            <a:r>
              <a:rPr lang="en-US" altLang="zh-CN" dirty="0" smtClean="0">
                <a:solidFill>
                  <a:schemeClr val="accent1"/>
                </a:solidFill>
              </a:rPr>
              <a:t>Final choose: </a:t>
            </a:r>
            <a:r>
              <a:rPr lang="en-US" altLang="zh-CN" dirty="0" smtClean="0">
                <a:solidFill>
                  <a:schemeClr val="accent1"/>
                </a:solidFill>
              </a:rPr>
              <a:t>TPC is one of the option, at least?</a:t>
            </a:r>
            <a:endParaRPr lang="en-US" altLang="zh-CN" dirty="0" smtClean="0">
              <a:solidFill>
                <a:schemeClr val="accent1"/>
              </a:solidFill>
            </a:endParaRPr>
          </a:p>
          <a:p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Does the design of ILC TPC work for CEPC</a:t>
            </a:r>
            <a:r>
              <a:rPr lang="en-US" altLang="zh-CN" sz="2800" dirty="0" smtClean="0"/>
              <a:t>?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principle</a:t>
            </a:r>
            <a:r>
              <a:rPr lang="en-US" altLang="zh-CN" dirty="0" smtClean="0"/>
              <a:t>, the answer is </a:t>
            </a:r>
            <a:r>
              <a:rPr lang="en-US" altLang="zh-CN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YES!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Final conclusion should be drawn in the CDR next year.</a:t>
            </a:r>
            <a:endParaRPr lang="en-US" altLang="zh-CN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A lot of issues needed to be addressed: </a:t>
            </a:r>
            <a:endParaRPr lang="en-US" altLang="zh-CN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The physics goals and its requirement on TPC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/>
              <a:t>Goals for performance and design </a:t>
            </a:r>
            <a:r>
              <a:rPr lang="en-US" altLang="zh-CN" dirty="0" smtClean="0"/>
              <a:t>parameters 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The time structure of the beam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How is the ion back flow? Do we need a gating? Is it possible?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Material budget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Field cage construction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Readout electronics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Power management: pulsing power, cooling</a:t>
            </a:r>
          </a:p>
          <a:p>
            <a:pPr lvl="2">
              <a:lnSpc>
                <a:spcPct val="110000"/>
              </a:lnSpc>
              <a:spcBef>
                <a:spcPts val="600"/>
              </a:spcBef>
            </a:pPr>
            <a:r>
              <a:rPr lang="en-US" altLang="zh-CN" dirty="0" smtClean="0"/>
              <a:t>Performance ~ readout channel</a:t>
            </a:r>
          </a:p>
          <a:p>
            <a:pPr lvl="1"/>
            <a:r>
              <a:rPr lang="en-US" altLang="zh-CN" dirty="0" smtClean="0"/>
              <a:t>Magnetic field</a:t>
            </a:r>
          </a:p>
          <a:p>
            <a:pPr lvl="2"/>
            <a:r>
              <a:rPr lang="en-US" altLang="zh-CN" dirty="0" smtClean="0"/>
              <a:t>Uniformity requirement</a:t>
            </a:r>
          </a:p>
          <a:p>
            <a:pPr lvl="2"/>
            <a:r>
              <a:rPr lang="en-US" altLang="zh-CN" dirty="0" smtClean="0"/>
              <a:t>Calibration</a:t>
            </a:r>
          </a:p>
          <a:p>
            <a:pPr lvl="1"/>
            <a:r>
              <a:rPr lang="en-US" altLang="zh-CN" dirty="0" smtClean="0"/>
              <a:t>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30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Goals for performance and design parameters for the TPC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128792" cy="521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9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9672" y="1700808"/>
            <a:ext cx="7086600" cy="1828800"/>
          </a:xfrm>
        </p:spPr>
        <p:txBody>
          <a:bodyPr/>
          <a:lstStyle/>
          <a:p>
            <a:r>
              <a:rPr lang="en-US" altLang="zh-CN" dirty="0" smtClean="0"/>
              <a:t>Thanks a lot !!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060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Mechanical Design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5197" y="980728"/>
            <a:ext cx="4464496" cy="4709160"/>
          </a:xfrm>
          <a:ln w="1905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en-US" altLang="zh-CN" sz="2600" dirty="0"/>
              <a:t>The TPC support structure will </a:t>
            </a:r>
            <a:r>
              <a:rPr lang="en-US" altLang="zh-CN" sz="2600" dirty="0" smtClean="0"/>
              <a:t>be:</a:t>
            </a:r>
          </a:p>
          <a:p>
            <a:pPr marL="717550" lvl="1" indent="-265113"/>
            <a:r>
              <a:rPr lang="en-US" altLang="zh-CN" sz="2200" dirty="0" smtClean="0"/>
              <a:t>non-magnetic</a:t>
            </a:r>
          </a:p>
          <a:p>
            <a:pPr marL="717550" lvl="1" indent="-265113"/>
            <a:r>
              <a:rPr lang="en-US" altLang="zh-CN" sz="2200" dirty="0" smtClean="0"/>
              <a:t>have </a:t>
            </a:r>
            <a:r>
              <a:rPr lang="en-US" altLang="zh-CN" sz="2200" dirty="0"/>
              <a:t>a low thermal </a:t>
            </a:r>
            <a:r>
              <a:rPr lang="en-US" altLang="zh-CN" sz="2200" dirty="0" smtClean="0"/>
              <a:t>expansion coefficient</a:t>
            </a:r>
          </a:p>
          <a:p>
            <a:pPr marL="717550" lvl="1" indent="-265113"/>
            <a:r>
              <a:rPr lang="en-US" altLang="zh-CN" sz="2200" dirty="0" smtClean="0"/>
              <a:t>be </a:t>
            </a:r>
            <a:r>
              <a:rPr lang="en-US" altLang="zh-CN" sz="2200" dirty="0"/>
              <a:t>robust in all directions (</a:t>
            </a:r>
            <a:r>
              <a:rPr lang="en-US" altLang="zh-CN" sz="2200" dirty="0" err="1"/>
              <a:t>x,y,z</a:t>
            </a:r>
            <a:r>
              <a:rPr lang="en-US" altLang="zh-CN" sz="2200" dirty="0" smtClean="0"/>
              <a:t>),</a:t>
            </a:r>
          </a:p>
          <a:p>
            <a:pPr marL="717550" lvl="1" indent="-265113"/>
            <a:r>
              <a:rPr lang="en-US" altLang="zh-CN" sz="2200" dirty="0" smtClean="0"/>
              <a:t>maintain </a:t>
            </a:r>
            <a:r>
              <a:rPr lang="en-US" altLang="zh-CN" sz="2200" dirty="0"/>
              <a:t>accuracy and stability </a:t>
            </a:r>
            <a:r>
              <a:rPr lang="en-US" altLang="zh-CN" sz="2200" dirty="0" smtClean="0"/>
              <a:t>over long </a:t>
            </a:r>
            <a:r>
              <a:rPr lang="en-US" altLang="zh-CN" sz="2200" dirty="0"/>
              <a:t>time </a:t>
            </a:r>
            <a:r>
              <a:rPr lang="en-US" altLang="zh-CN" sz="2200" dirty="0" smtClean="0"/>
              <a:t>periods </a:t>
            </a:r>
          </a:p>
          <a:p>
            <a:pPr marL="717550" lvl="1" indent="-265113"/>
            <a:r>
              <a:rPr lang="en-US" altLang="zh-CN" sz="2200" dirty="0" smtClean="0"/>
              <a:t>absorb </a:t>
            </a:r>
            <a:r>
              <a:rPr lang="en-US" altLang="zh-CN" sz="2200" dirty="0"/>
              <a:t>vibrations in particular the z </a:t>
            </a:r>
            <a:r>
              <a:rPr lang="en-US" altLang="zh-CN" sz="2200" dirty="0" smtClean="0"/>
              <a:t>direction</a:t>
            </a:r>
          </a:p>
          <a:p>
            <a:pPr marL="717550" lvl="1" indent="-265113"/>
            <a:r>
              <a:rPr lang="en-US" altLang="zh-CN" sz="2200" dirty="0" smtClean="0"/>
              <a:t>provide a position </a:t>
            </a:r>
            <a:r>
              <a:rPr lang="en-US" altLang="zh-CN" sz="2200" dirty="0"/>
              <a:t>accuracy of 100 </a:t>
            </a:r>
            <a:r>
              <a:rPr lang="en-US" altLang="zh-CN" sz="2200" dirty="0" smtClean="0"/>
              <a:t>µm </a:t>
            </a:r>
            <a:r>
              <a:rPr lang="en-US" altLang="zh-CN" sz="2200" dirty="0"/>
              <a:t>or better.</a:t>
            </a:r>
            <a:endParaRPr lang="zh-CN" altLang="en-US" sz="2200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716016" y="1744176"/>
            <a:ext cx="4176464" cy="470916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 smtClean="0"/>
              <a:t>Present design:</a:t>
            </a:r>
          </a:p>
          <a:p>
            <a:pPr lvl="1"/>
            <a:r>
              <a:rPr lang="en-US" altLang="zh-CN" sz="2200" dirty="0"/>
              <a:t>the TPC endplates are suspended from the </a:t>
            </a:r>
            <a:r>
              <a:rPr lang="en-US" altLang="zh-CN" sz="2200" dirty="0" smtClean="0"/>
              <a:t>solenoid</a:t>
            </a:r>
          </a:p>
          <a:p>
            <a:pPr lvl="1"/>
            <a:r>
              <a:rPr lang="en-US" altLang="zh-CN" sz="2200" dirty="0"/>
              <a:t>the </a:t>
            </a:r>
            <a:r>
              <a:rPr lang="en-US" altLang="zh-CN" sz="2200" dirty="0" smtClean="0"/>
              <a:t>weight is </a:t>
            </a:r>
            <a:r>
              <a:rPr lang="en-US" altLang="zh-CN" sz="2200" dirty="0"/>
              <a:t>not a problem</a:t>
            </a:r>
          </a:p>
          <a:p>
            <a:r>
              <a:rPr lang="en-US" altLang="zh-CN" sz="2200" dirty="0" smtClean="0"/>
              <a:t>The main challenge:</a:t>
            </a:r>
          </a:p>
          <a:p>
            <a:pPr lvl="1"/>
            <a:r>
              <a:rPr lang="en-US" altLang="zh-CN" sz="1800" dirty="0"/>
              <a:t>to provide a mechanism which </a:t>
            </a:r>
            <a:r>
              <a:rPr lang="en-US" altLang="zh-CN" sz="1800" dirty="0" smtClean="0"/>
              <a:t>does not </a:t>
            </a:r>
            <a:r>
              <a:rPr lang="en-US" altLang="zh-CN" sz="1800" dirty="0"/>
              <a:t>allow the TPC to move in the longitudinal </a:t>
            </a:r>
            <a:r>
              <a:rPr lang="en-US" altLang="zh-CN" sz="1800" dirty="0" smtClean="0"/>
              <a:t>direction</a:t>
            </a:r>
          </a:p>
          <a:p>
            <a:pPr lvl="1"/>
            <a:r>
              <a:rPr lang="en-US" altLang="zh-CN" sz="1800" dirty="0" smtClean="0"/>
              <a:t>Under study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321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Calibration and Internal Alignment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altLang="zh-CN" dirty="0"/>
              <a:t>A</a:t>
            </a:r>
            <a:r>
              <a:rPr lang="en-US" altLang="zh-CN" dirty="0" smtClean="0"/>
              <a:t> </a:t>
            </a:r>
            <a:r>
              <a:rPr lang="en-US" altLang="zh-CN" dirty="0"/>
              <a:t>laser system is foreseen and may be integrated into </a:t>
            </a:r>
            <a:r>
              <a:rPr lang="en-US" altLang="zh-CN" dirty="0" smtClean="0"/>
              <a:t>the field cage</a:t>
            </a:r>
          </a:p>
          <a:p>
            <a:pPr>
              <a:spcBef>
                <a:spcPts val="1200"/>
              </a:spcBef>
            </a:pPr>
            <a:r>
              <a:rPr lang="en-US" altLang="zh-CN" dirty="0"/>
              <a:t>Another possible solution is to illuminate calibration spots </a:t>
            </a:r>
            <a:r>
              <a:rPr lang="en-US" altLang="zh-CN" dirty="0" smtClean="0"/>
              <a:t>on the cathode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Such a system </a:t>
            </a:r>
            <a:r>
              <a:rPr lang="en-US" altLang="zh-CN" dirty="0" smtClean="0"/>
              <a:t>is being </a:t>
            </a:r>
            <a:r>
              <a:rPr lang="en-US" altLang="zh-CN" dirty="0"/>
              <a:t>tested at the </a:t>
            </a:r>
            <a:r>
              <a:rPr lang="en-US" altLang="zh-CN" dirty="0" smtClean="0"/>
              <a:t>LP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I</a:t>
            </a:r>
            <a:r>
              <a:rPr lang="en-US" altLang="zh-CN" dirty="0" smtClean="0"/>
              <a:t>s </a:t>
            </a:r>
            <a:r>
              <a:rPr lang="en-US" altLang="zh-CN" dirty="0"/>
              <a:t>being used at the T2K </a:t>
            </a:r>
            <a:r>
              <a:rPr lang="en-US" altLang="zh-CN" dirty="0" smtClean="0"/>
              <a:t>experiment</a:t>
            </a:r>
          </a:p>
          <a:p>
            <a:pPr>
              <a:spcBef>
                <a:spcPts val="1200"/>
              </a:spcBef>
            </a:pPr>
            <a:r>
              <a:rPr lang="en-US" altLang="zh-CN" dirty="0"/>
              <a:t>An important future task of the </a:t>
            </a:r>
            <a:r>
              <a:rPr lang="en-US" altLang="zh-CN" dirty="0" smtClean="0"/>
              <a:t>R&amp;D: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to demonstrate </a:t>
            </a:r>
            <a:r>
              <a:rPr lang="en-US" altLang="zh-CN" dirty="0" smtClean="0"/>
              <a:t>experimentally using </a:t>
            </a:r>
            <a:r>
              <a:rPr lang="en-US" altLang="zh-CN" dirty="0"/>
              <a:t>the LP that the distortions can be corrected</a:t>
            </a:r>
            <a:r>
              <a:rPr lang="en-US" altLang="zh-CN" dirty="0" smtClean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53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/>
              <a:t>LCTPC Collaboration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340767"/>
            <a:ext cx="7639050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61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Large Prototype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9" y="1412776"/>
            <a:ext cx="865555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3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LP readout</a:t>
            </a:r>
            <a:endParaRPr lang="zh-CN" alt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370273"/>
              </p:ext>
            </p:extLst>
          </p:nvPr>
        </p:nvGraphicFramePr>
        <p:xfrm>
          <a:off x="395536" y="1196752"/>
          <a:ext cx="8496944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120"/>
                <a:gridCol w="2750893"/>
                <a:gridCol w="1455603"/>
                <a:gridCol w="1440160"/>
                <a:gridCol w="1512168"/>
              </a:tblGrid>
              <a:tr h="33271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Readout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Pad size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Electronics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Groups</a:t>
                      </a:r>
                      <a:endParaRPr lang="en-US" dirty="0"/>
                    </a:p>
                  </a:txBody>
                  <a:tcPr anchor="ctr"/>
                </a:tc>
              </a:tr>
              <a:tr h="787810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MPGDs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Double</a:t>
                      </a:r>
                      <a:r>
                        <a:rPr lang="en-US" sz="2400" baseline="0" dirty="0" smtClean="0"/>
                        <a:t> GEM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(Laser-etched)</a:t>
                      </a:r>
                      <a:endParaRPr lang="en-US" sz="2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1×6mm</a:t>
                      </a:r>
                      <a:r>
                        <a:rPr lang="en-US" sz="2400" baseline="30000" dirty="0" smtClean="0"/>
                        <a:t>2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ALTRO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Asia</a:t>
                      </a:r>
                      <a:endParaRPr lang="en-US" sz="2400" dirty="0"/>
                    </a:p>
                  </a:txBody>
                  <a:tcPr anchor="ctr"/>
                </a:tc>
              </a:tr>
              <a:tr h="75258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Triple</a:t>
                      </a:r>
                      <a:r>
                        <a:rPr lang="en-US" sz="2400" baseline="0" dirty="0" smtClean="0"/>
                        <a:t> GEM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(wet-etched)</a:t>
                      </a:r>
                      <a:endParaRPr lang="en-US" sz="2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DESY</a:t>
                      </a:r>
                      <a:endParaRPr lang="en-US" sz="2400" dirty="0"/>
                    </a:p>
                  </a:txBody>
                  <a:tcPr anchor="ctr"/>
                </a:tc>
              </a:tr>
              <a:tr h="752589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Micromegas</a:t>
                      </a:r>
                      <a:endParaRPr lang="en-US" sz="2400" dirty="0" smtClean="0"/>
                    </a:p>
                    <a:p>
                      <a:pPr algn="ctr"/>
                      <a:r>
                        <a:rPr lang="en-US" sz="2400" dirty="0" smtClean="0"/>
                        <a:t>(Resistive anode)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3×7mm</a:t>
                      </a:r>
                      <a:r>
                        <a:rPr lang="en-US" sz="2400" baseline="30000" dirty="0" smtClean="0"/>
                        <a:t>2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AFTER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Saclay</a:t>
                      </a:r>
                      <a:r>
                        <a:rPr lang="en-US" sz="2400" dirty="0" smtClean="0"/>
                        <a:t>-Carleton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13336" b="13336"/>
          <a:stretch>
            <a:fillRect/>
          </a:stretch>
        </p:blipFill>
        <p:spPr>
          <a:xfrm>
            <a:off x="179512" y="4471130"/>
            <a:ext cx="1666721" cy="1387546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233" y="4471130"/>
            <a:ext cx="1741074" cy="1387546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775" y="5353822"/>
            <a:ext cx="1660697" cy="1387546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650" y="5353822"/>
            <a:ext cx="1689125" cy="1387546"/>
          </a:xfrm>
          <a:prstGeom prst="rect">
            <a:avLst/>
          </a:prstGeom>
        </p:spPr>
      </p:pic>
      <p:sp>
        <p:nvSpPr>
          <p:cNvPr id="9" name="Rectangle 12"/>
          <p:cNvSpPr/>
          <p:nvPr/>
        </p:nvSpPr>
        <p:spPr>
          <a:xfrm>
            <a:off x="2116409" y="4139788"/>
            <a:ext cx="64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GEM</a:t>
            </a:r>
          </a:p>
        </p:txBody>
      </p:sp>
      <p:sp>
        <p:nvSpPr>
          <p:cNvPr id="10" name="Rectangle 13"/>
          <p:cNvSpPr/>
          <p:nvPr/>
        </p:nvSpPr>
        <p:spPr>
          <a:xfrm>
            <a:off x="6453056" y="4889305"/>
            <a:ext cx="134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Micromegas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07" y="4471131"/>
            <a:ext cx="1997359" cy="138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altLang="zh-CN" dirty="0" smtClean="0"/>
              <a:t>Spatial Resolution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9603" b="9603"/>
          <a:stretch>
            <a:fillRect/>
          </a:stretch>
        </p:blipFill>
        <p:spPr>
          <a:xfrm>
            <a:off x="107504" y="1436162"/>
            <a:ext cx="4163655" cy="219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72816"/>
            <a:ext cx="1332091" cy="515648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457200" y="3960572"/>
            <a:ext cx="89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T2K gas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784064"/>
            <a:ext cx="3954914" cy="2867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30" y="3823673"/>
            <a:ext cx="3975802" cy="2788362"/>
          </a:xfrm>
          <a:prstGeom prst="rect">
            <a:avLst/>
          </a:prstGeom>
        </p:spPr>
      </p:pic>
      <p:sp>
        <p:nvSpPr>
          <p:cNvPr id="9" name="Rectangle 9"/>
          <p:cNvSpPr/>
          <p:nvPr/>
        </p:nvSpPr>
        <p:spPr>
          <a:xfrm>
            <a:off x="1045632" y="2684842"/>
            <a:ext cx="1461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T2K </a:t>
            </a:r>
            <a:r>
              <a:rPr lang="en-US" dirty="0" smtClean="0"/>
              <a:t>gas, GEM</a:t>
            </a:r>
            <a:endParaRPr lang="en-US" dirty="0"/>
          </a:p>
        </p:txBody>
      </p:sp>
      <p:sp>
        <p:nvSpPr>
          <p:cNvPr id="12" name="Rectangle 12"/>
          <p:cNvSpPr/>
          <p:nvPr/>
        </p:nvSpPr>
        <p:spPr>
          <a:xfrm>
            <a:off x="1729937" y="5730018"/>
            <a:ext cx="2385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T2K </a:t>
            </a:r>
            <a:r>
              <a:rPr lang="en-US" dirty="0" smtClean="0">
                <a:solidFill>
                  <a:schemeClr val="bg1"/>
                </a:solidFill>
              </a:rPr>
              <a:t>gas, </a:t>
            </a:r>
            <a:r>
              <a:rPr lang="en-US" dirty="0" err="1" smtClean="0">
                <a:solidFill>
                  <a:schemeClr val="bg1"/>
                </a:solidFill>
              </a:rPr>
              <a:t>Micromegas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417" y="1436162"/>
            <a:ext cx="4527852" cy="219021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8" y="2348880"/>
            <a:ext cx="1554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6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8983134" cy="452596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sz="2800" dirty="0" smtClean="0"/>
              <a:t>Through </a:t>
            </a:r>
            <a:r>
              <a:rPr lang="en-US" sz="2800" dirty="0"/>
              <a:t>series of test beam experiments using a Large Prototype TPC and through development of an analytic resolution formula to understand their </a:t>
            </a:r>
            <a:r>
              <a:rPr lang="en-US" sz="2800" dirty="0" smtClean="0"/>
              <a:t>results, </a:t>
            </a:r>
            <a:r>
              <a:rPr lang="en-US" sz="2800" dirty="0" smtClean="0">
                <a:solidFill>
                  <a:schemeClr val="accent1"/>
                </a:solidFill>
              </a:rPr>
              <a:t>the </a:t>
            </a:r>
            <a:r>
              <a:rPr lang="en-US" sz="2800" dirty="0">
                <a:solidFill>
                  <a:schemeClr val="accent1"/>
                </a:solidFill>
              </a:rPr>
              <a:t>basic principles to determine the spatial </a:t>
            </a:r>
            <a:r>
              <a:rPr lang="en-US" sz="2800" dirty="0" smtClean="0">
                <a:solidFill>
                  <a:schemeClr val="accent1"/>
                </a:solidFill>
              </a:rPr>
              <a:t>resolution is clarified.</a:t>
            </a:r>
            <a:endParaRPr lang="en-US" sz="2800" dirty="0">
              <a:solidFill>
                <a:schemeClr val="accent1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US" sz="2800" dirty="0" smtClean="0">
                <a:solidFill>
                  <a:schemeClr val="accent1"/>
                </a:solidFill>
              </a:rPr>
              <a:t>Both </a:t>
            </a:r>
            <a:r>
              <a:rPr lang="en-US" sz="2800" dirty="0">
                <a:solidFill>
                  <a:schemeClr val="accent1"/>
                </a:solidFill>
              </a:rPr>
              <a:t>the GEM and the restive anode </a:t>
            </a:r>
            <a:r>
              <a:rPr lang="en-US" sz="2800" dirty="0" smtClean="0">
                <a:solidFill>
                  <a:schemeClr val="accent1"/>
                </a:solidFill>
              </a:rPr>
              <a:t>readout </a:t>
            </a:r>
            <a:r>
              <a:rPr lang="en-US" sz="2800" dirty="0" err="1" smtClean="0">
                <a:solidFill>
                  <a:schemeClr val="accent1"/>
                </a:solidFill>
              </a:rPr>
              <a:t>Micromegas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modules meet the ILC’s σ</a:t>
            </a:r>
            <a:r>
              <a:rPr lang="en-US" sz="2800" baseline="-25000" dirty="0">
                <a:solidFill>
                  <a:schemeClr val="accent1"/>
                </a:solidFill>
              </a:rPr>
              <a:t>rφ</a:t>
            </a:r>
            <a:r>
              <a:rPr lang="en-US" sz="2800" dirty="0">
                <a:solidFill>
                  <a:schemeClr val="accent1"/>
                </a:solidFill>
              </a:rPr>
              <a:t> requirement</a:t>
            </a:r>
            <a:r>
              <a:rPr lang="en-US" sz="2800" dirty="0" smtClean="0">
                <a:solidFill>
                  <a:schemeClr val="accent1"/>
                </a:solidFill>
              </a:rPr>
              <a:t>.</a:t>
            </a:r>
          </a:p>
          <a:p>
            <a:pPr>
              <a:lnSpc>
                <a:spcPct val="125000"/>
              </a:lnSpc>
              <a:spcBef>
                <a:spcPts val="600"/>
              </a:spcBef>
            </a:pP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266189"/>
            <a:ext cx="762000" cy="365125"/>
          </a:xfrm>
        </p:spPr>
        <p:txBody>
          <a:bodyPr/>
          <a:lstStyle/>
          <a:p>
            <a:fld id="{4347A4CC-6720-A642-AC10-C4DE90CA8611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66189"/>
            <a:ext cx="2133600" cy="365125"/>
          </a:xfrm>
        </p:spPr>
        <p:txBody>
          <a:bodyPr/>
          <a:lstStyle/>
          <a:p>
            <a:fld id="{ED96BC50-038F-DB49-8683-500B3BD19E1D}" type="datetime1">
              <a:rPr lang="x-none" smtClean="0"/>
              <a:t>2013/12/16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8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顶峰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2924</TotalTime>
  <Words>2284</Words>
  <Application>Microsoft Office PowerPoint</Application>
  <PresentationFormat>全屏显示(4:3)</PresentationFormat>
  <Paragraphs>415</Paragraphs>
  <Slides>42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顶峰</vt:lpstr>
      <vt:lpstr>ILC TPC  and Related Study in China</vt:lpstr>
      <vt:lpstr>Contents</vt:lpstr>
      <vt:lpstr>ILC, ILD and TPC</vt:lpstr>
      <vt:lpstr>Goals for performance and design parameters for the TPC</vt:lpstr>
      <vt:lpstr>LCTPC Collaboration</vt:lpstr>
      <vt:lpstr>Large Prototype</vt:lpstr>
      <vt:lpstr>LP readout</vt:lpstr>
      <vt:lpstr>Spatial Resolution</vt:lpstr>
      <vt:lpstr>Summary</vt:lpstr>
      <vt:lpstr>The ILD TPC Implementation</vt:lpstr>
      <vt:lpstr>The ILD TPC Implementation (Cont.)</vt:lpstr>
      <vt:lpstr>Readout Module</vt:lpstr>
      <vt:lpstr>ASIC</vt:lpstr>
      <vt:lpstr>Power Management</vt:lpstr>
      <vt:lpstr>Fieldcage</vt:lpstr>
      <vt:lpstr>Ion Backdrift - Ion Sheets</vt:lpstr>
      <vt:lpstr>Ion Backdrift - Gating </vt:lpstr>
      <vt:lpstr>Contents</vt:lpstr>
      <vt:lpstr>Scheme of TU-TPC prototype</vt:lpstr>
      <vt:lpstr>TU-TPC prototype</vt:lpstr>
      <vt:lpstr>Whole system</vt:lpstr>
      <vt:lpstr>Test @ KEK, Japan</vt:lpstr>
      <vt:lpstr>Test Results</vt:lpstr>
      <vt:lpstr>nTPC based on TU-TPC</vt:lpstr>
      <vt:lpstr>CASA-GEM</vt:lpstr>
      <vt:lpstr>Key Performances</vt:lpstr>
      <vt:lpstr>Batch Tests</vt:lpstr>
      <vt:lpstr>DAQ of nTPC</vt:lpstr>
      <vt:lpstr>DAQ of nTPC</vt:lpstr>
      <vt:lpstr>DAQ of nTPC</vt:lpstr>
      <vt:lpstr>Software development of TPC</vt:lpstr>
      <vt:lpstr>The KalTest software package</vt:lpstr>
      <vt:lpstr>Contents</vt:lpstr>
      <vt:lpstr>Our Plan Towards the CDR</vt:lpstr>
      <vt:lpstr>Our Plan Towards the CDR (cont.)</vt:lpstr>
      <vt:lpstr> Performance comparison between silicon tracking and TPC (ILC)</vt:lpstr>
      <vt:lpstr>Muon momentum resolution </vt:lpstr>
      <vt:lpstr>Summary</vt:lpstr>
      <vt:lpstr>Does the design of ILC TPC work for CEPC?</vt:lpstr>
      <vt:lpstr>Thanks a lot !!</vt:lpstr>
      <vt:lpstr>Mechanical Design</vt:lpstr>
      <vt:lpstr>Calibration and Internal Alignment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liyulan</dc:creator>
  <cp:lastModifiedBy>liyulan</cp:lastModifiedBy>
  <cp:revision>98</cp:revision>
  <dcterms:created xsi:type="dcterms:W3CDTF">2013-12-04T01:16:33Z</dcterms:created>
  <dcterms:modified xsi:type="dcterms:W3CDTF">2013-12-16T10:17:58Z</dcterms:modified>
</cp:coreProperties>
</file>