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5" r:id="rId1"/>
    <p:sldMasterId id="2147483691" r:id="rId2"/>
    <p:sldMasterId id="2147483705" r:id="rId3"/>
    <p:sldMasterId id="2147483758" r:id="rId4"/>
    <p:sldMasterId id="2147483764" r:id="rId5"/>
    <p:sldMasterId id="2147483776" r:id="rId6"/>
    <p:sldMasterId id="2147483782" r:id="rId7"/>
  </p:sldMasterIdLst>
  <p:notesMasterIdLst>
    <p:notesMasterId r:id="rId62"/>
  </p:notesMasterIdLst>
  <p:handoutMasterIdLst>
    <p:handoutMasterId r:id="rId63"/>
  </p:handoutMasterIdLst>
  <p:sldIdLst>
    <p:sldId id="256" r:id="rId8"/>
    <p:sldId id="518" r:id="rId9"/>
    <p:sldId id="487" r:id="rId10"/>
    <p:sldId id="552" r:id="rId11"/>
    <p:sldId id="479" r:id="rId12"/>
    <p:sldId id="561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2" r:id="rId22"/>
    <p:sldId id="573" r:id="rId23"/>
    <p:sldId id="575" r:id="rId24"/>
    <p:sldId id="613" r:id="rId25"/>
    <p:sldId id="614" r:id="rId26"/>
    <p:sldId id="610" r:id="rId27"/>
    <p:sldId id="633" r:id="rId28"/>
    <p:sldId id="615" r:id="rId29"/>
    <p:sldId id="603" r:id="rId30"/>
    <p:sldId id="619" r:id="rId31"/>
    <p:sldId id="602" r:id="rId32"/>
    <p:sldId id="581" r:id="rId33"/>
    <p:sldId id="583" r:id="rId34"/>
    <p:sldId id="584" r:id="rId35"/>
    <p:sldId id="587" r:id="rId36"/>
    <p:sldId id="623" r:id="rId37"/>
    <p:sldId id="622" r:id="rId38"/>
    <p:sldId id="625" r:id="rId39"/>
    <p:sldId id="626" r:id="rId40"/>
    <p:sldId id="627" r:id="rId41"/>
    <p:sldId id="628" r:id="rId42"/>
    <p:sldId id="588" r:id="rId43"/>
    <p:sldId id="592" r:id="rId44"/>
    <p:sldId id="617" r:id="rId45"/>
    <p:sldId id="609" r:id="rId46"/>
    <p:sldId id="594" r:id="rId47"/>
    <p:sldId id="595" r:id="rId48"/>
    <p:sldId id="629" r:id="rId49"/>
    <p:sldId id="631" r:id="rId50"/>
    <p:sldId id="632" r:id="rId51"/>
    <p:sldId id="596" r:id="rId52"/>
    <p:sldId id="597" r:id="rId53"/>
    <p:sldId id="598" r:id="rId54"/>
    <p:sldId id="630" r:id="rId55"/>
    <p:sldId id="600" r:id="rId56"/>
    <p:sldId id="601" r:id="rId57"/>
    <p:sldId id="604" r:id="rId58"/>
    <p:sldId id="605" r:id="rId59"/>
    <p:sldId id="616" r:id="rId60"/>
    <p:sldId id="618" r:id="rId61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Century Gothic" panose="020B0502020202020204" pitchFamily="34" charset="0"/>
      <p:regular r:id="rId68"/>
      <p:bold r:id="rId69"/>
      <p:italic r:id="rId70"/>
      <p:boldItalic r:id="rId71"/>
    </p:embeddedFont>
    <p:embeddedFont>
      <p:font typeface="Times" panose="02020603050405020304" pitchFamily="18" charset="0"/>
      <p:regular r:id="rId72"/>
      <p:bold r:id="rId73"/>
      <p:italic r:id="rId74"/>
      <p:boldItalic r:id="rId75"/>
    </p:embeddedFont>
    <p:embeddedFont>
      <p:font typeface="Cambria Math" panose="02040503050406030204" pitchFamily="18" charset="0"/>
      <p:regular r:id="rId76"/>
    </p:embeddedFont>
    <p:embeddedFont>
      <p:font typeface="ＭＳ Ｐゴシック" panose="020B0600070205080204" pitchFamily="34" charset="-128"/>
      <p:regular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nem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000"/>
    <a:srgbClr val="0033CC"/>
    <a:srgbClr val="0B5CB5"/>
    <a:srgbClr val="0A397E"/>
    <a:srgbClr val="CC0000"/>
    <a:srgbClr val="C0C0C0"/>
    <a:srgbClr val="FF0066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6" autoAdjust="0"/>
    <p:restoredTop sz="92540" autoAdjust="0"/>
  </p:normalViewPr>
  <p:slideViewPr>
    <p:cSldViewPr>
      <p:cViewPr varScale="1">
        <p:scale>
          <a:sx n="46" d="100"/>
          <a:sy n="46" d="100"/>
        </p:scale>
        <p:origin x="-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font" Target="fonts/font9.fntdata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font" Target="fonts/font4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CB310BA0-050A-4997-B1AC-FD3BCC455418}" type="datetimeFigureOut">
              <a:rPr lang="en-GB" smtClean="0"/>
              <a:t>15/12/2013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2299761C-D337-4915-A6DD-157470CC0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7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F8632A1A-D26E-42D0-A2DF-B39D9B2C3CCA}" type="datetimeFigureOut">
              <a:rPr lang="en-GB" smtClean="0"/>
              <a:pPr/>
              <a:t>15/12/2013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05604DCD-C511-4B12-9DBB-AC80DD19A4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2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0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0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2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00E8F-1679-439B-89B9-717E9ECE1431}" type="slidenum">
              <a:rPr lang="en-GB" smtClean="0">
                <a:solidFill>
                  <a:prstClr val="black"/>
                </a:solidFill>
              </a:rPr>
              <a:pPr/>
              <a:t>51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7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Ph. Lebrun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IOP Day on TLEP, UCL, 29 October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4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Ph. Lebrun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IOP Day on TLEP, UCL, 29 October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4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Ph. Lebrun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IOP Day on TLEP, UCL, 29 October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9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Ph. Lebrun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IOP Day on TLEP, UCL, 29 October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Ph. Lebrun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IOP Day on TLEP, UCL, 29 October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9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DEC0-79F2-4FD8-A416-91409B99C42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80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869D-B7B3-4096-B6D6-478A38B7ADF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9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AE6E-EED3-4399-B24E-2A676427B01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0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3192-39C5-4C0F-B3FC-FD92CA7EAA4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1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DE58-3B71-408C-8360-2672B036A3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1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F049-C52F-4997-A48A-E0A4DE2C41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4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8A8A-71EF-431E-AB69-613A0C2779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8B07-CC08-4D9F-B24D-BE4730E782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20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FA4-CB2B-467C-A835-0E9878023B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74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52B-FBF8-415E-A651-E14AFC50196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5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71C-BA62-474D-A11A-065E37ADADF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74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3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26" y="2420888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09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5B3256-C881-F548-AAE3-C593ED9DDEC6}" type="datetimeFigureOut">
              <a:rPr lang="en-US" smtClean="0">
                <a:solidFill>
                  <a:srgbClr val="0C377B"/>
                </a:solidFill>
              </a:rPr>
              <a:pPr/>
              <a:t>12/15/2013</a:t>
            </a:fld>
            <a:endParaRPr lang="en-US">
              <a:solidFill>
                <a:srgbClr val="0C37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67D-9D41-D640-AA6D-A6437C686B9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2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26" y="2420888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C377B"/>
                </a:solidFill>
              </a:rPr>
              <a:t>Ph. Lebrun</a:t>
            </a:r>
            <a:endParaRPr lang="en-US">
              <a:solidFill>
                <a:srgbClr val="0C37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IOP Day on TLEP, UCL, 29 October 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6637-E496-4934-8F80-04F2992770E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D83-06BF-435E-93B2-D084E4F93E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75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D83-06BF-435E-93B2-D084E4F93E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51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D83-06BF-435E-93B2-D084E4F93E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93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D83-06BF-435E-93B2-D084E4F93E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84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D83-06BF-435E-93B2-D084E4F93E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2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D83-06BF-435E-93B2-D084E4F93E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10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D83-06BF-435E-93B2-D084E4F93E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31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D83-06BF-435E-93B2-D084E4F93E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62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D83-06BF-435E-93B2-D084E4F93E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1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Ph. Lebrun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IOP Day on TLEP, UCL, 29 October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66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D83-06BF-435E-93B2-D084E4F93E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28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D83-06BF-435E-93B2-D084E4F93E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52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744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26" y="2420888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46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C377B"/>
                </a:solidFill>
              </a:rPr>
              <a:t>Ph. Lebrun</a:t>
            </a:r>
            <a:endParaRPr lang="en-US">
              <a:solidFill>
                <a:srgbClr val="0C37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IOP Day on TLEP, UCL, 29 October 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6637-E496-4934-8F80-04F2992770E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2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5B3256-C881-F548-AAE3-C593ED9DDEC6}" type="datetimeFigureOut">
              <a:rPr lang="en-US" smtClean="0">
                <a:solidFill>
                  <a:srgbClr val="0C377B"/>
                </a:solidFill>
              </a:rPr>
              <a:pPr/>
              <a:t>12/15/2013</a:t>
            </a:fld>
            <a:endParaRPr lang="en-US">
              <a:solidFill>
                <a:srgbClr val="0C37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67D-9D41-D640-AA6D-A6437C686B9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85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422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1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26" y="2420888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8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Ph. Lebrun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IOP Day on TLEP, UCL, 29 October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20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C377B"/>
                </a:solidFill>
              </a:rPr>
              <a:t>Ph. Lebrun</a:t>
            </a:r>
            <a:endParaRPr lang="en-US">
              <a:solidFill>
                <a:srgbClr val="0C37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IOP Day on TLEP, UCL, 29 October 2013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6637-E496-4934-8F80-04F2992770E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1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5B3256-C881-F548-AAE3-C593ED9DDEC6}" type="datetimeFigureOut">
              <a:rPr lang="en-US" smtClean="0">
                <a:solidFill>
                  <a:srgbClr val="0C377B"/>
                </a:solidFill>
              </a:rPr>
              <a:pPr/>
              <a:t>12/15/2013</a:t>
            </a:fld>
            <a:endParaRPr lang="en-US">
              <a:solidFill>
                <a:srgbClr val="0C37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967D-9D41-D640-AA6D-A6437C686B9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Ph. Lebrun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IOP Day on TLEP, UCL, 29 October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4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Ph. Lebrun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IOP Day on TLEP, UCL, 29 October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1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Ph. Lebrun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IOP Day on TLEP, UCL, 29 October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3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Ph. Lebrun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IOP Day on TLEP, UCL, 29 October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56822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0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0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Future Circular Collider</a:t>
            </a:r>
            <a:r>
              <a:rPr lang="en-GB" sz="1000" b="1" baseline="0" dirty="0" smtClean="0">
                <a:solidFill>
                  <a:schemeClr val="bg1"/>
                </a:solidFill>
              </a:rPr>
              <a:t> Study</a:t>
            </a:r>
            <a:r>
              <a:rPr lang="en-GB" sz="1000" b="1" dirty="0" smtClean="0">
                <a:solidFill>
                  <a:schemeClr val="bg1"/>
                </a:solidFill>
              </a:rPr>
              <a:t/>
            </a:r>
            <a:br>
              <a:rPr lang="en-GB" sz="1000" b="1" dirty="0" smtClean="0">
                <a:solidFill>
                  <a:schemeClr val="bg1"/>
                </a:solidFill>
              </a:rPr>
            </a:br>
            <a:r>
              <a:rPr lang="en-US" sz="1000" b="0" dirty="0" smtClean="0">
                <a:solidFill>
                  <a:schemeClr val="bg1"/>
                </a:solidFill>
              </a:rPr>
              <a:t>Michael Benedikt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baseline="0" dirty="0" smtClean="0">
                <a:solidFill>
                  <a:schemeClr val="bg1"/>
                </a:solidFill>
              </a:rPr>
              <a:t>CERN </a:t>
            </a:r>
            <a:r>
              <a:rPr lang="en-GB" sz="1000" b="0" dirty="0" smtClean="0">
                <a:solidFill>
                  <a:schemeClr val="bg1"/>
                </a:solidFill>
              </a:rPr>
              <a:t>– Scientific Policy Committee 9</a:t>
            </a:r>
            <a:r>
              <a:rPr lang="en-GB" sz="1000" b="0" baseline="30000" dirty="0" smtClean="0">
                <a:solidFill>
                  <a:schemeClr val="bg1"/>
                </a:solidFill>
              </a:rPr>
              <a:t>th</a:t>
            </a:r>
            <a:r>
              <a:rPr lang="en-GB" sz="1000" b="0" dirty="0" smtClean="0">
                <a:solidFill>
                  <a:schemeClr val="bg1"/>
                </a:solidFill>
              </a:rPr>
              <a:t> December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4" r:id="rId2"/>
    <p:sldLayoutId id="2147483689" r:id="rId3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Ph. Lebrun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IOP Day on TLEP, UCL, 29 October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4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ADD1-9DE8-4380-AD14-68601526FB6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PP-130924-MBE_FCC Design Study_ED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4434-B0C2-421E-94DB-0985F1E75B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4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56822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0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0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FFFF"/>
                </a:solidFill>
              </a:rPr>
              <a:t>Future Circular Collider Study</a:t>
            </a:r>
            <a:br>
              <a:rPr lang="en-GB" sz="1000" b="1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Michael Benedikt</a:t>
            </a:r>
          </a:p>
          <a:p>
            <a:pPr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P5 Meeting 16 December 2013</a:t>
            </a:r>
          </a:p>
        </p:txBody>
      </p:sp>
    </p:spTree>
    <p:extLst>
      <p:ext uri="{BB962C8B-B14F-4D97-AF65-F5344CB8AC3E}">
        <p14:creationId xmlns:p14="http://schemas.microsoft.com/office/powerpoint/2010/main" val="242216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BD83-06BF-435E-93B2-D084E4F93E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CFCA-EC4A-4EC1-B557-CA7E928F2B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56822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0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0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FFFF"/>
                </a:solidFill>
              </a:rPr>
              <a:t>Future Circular Collider Study</a:t>
            </a:r>
            <a:br>
              <a:rPr lang="en-GB" sz="1000" b="1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Michael Benedikt</a:t>
            </a:r>
          </a:p>
          <a:p>
            <a:pPr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CERN – Scientific Policy Committee 9</a:t>
            </a:r>
            <a:r>
              <a:rPr lang="en-GB" sz="1000" baseline="30000" dirty="0" smtClean="0">
                <a:solidFill>
                  <a:srgbClr val="FFFFFF"/>
                </a:solidFill>
              </a:rPr>
              <a:t>th</a:t>
            </a:r>
            <a:r>
              <a:rPr lang="en-GB" sz="1000" dirty="0" smtClean="0">
                <a:solidFill>
                  <a:srgbClr val="FFFFFF"/>
                </a:solidFill>
              </a:rPr>
              <a:t> December 2013</a:t>
            </a:r>
          </a:p>
        </p:txBody>
      </p:sp>
    </p:spTree>
    <p:extLst>
      <p:ext uri="{BB962C8B-B14F-4D97-AF65-F5344CB8AC3E}">
        <p14:creationId xmlns:p14="http://schemas.microsoft.com/office/powerpoint/2010/main" val="192943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56822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0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0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FFFF"/>
                </a:solidFill>
              </a:rPr>
              <a:t>Future Circular Collider Study</a:t>
            </a:r>
            <a:br>
              <a:rPr lang="en-GB" sz="1000" b="1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Michael Benedikt</a:t>
            </a:r>
          </a:p>
          <a:p>
            <a:pPr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CERN – Scientific Policy Committee 9</a:t>
            </a:r>
            <a:r>
              <a:rPr lang="en-GB" sz="1000" baseline="30000" dirty="0" smtClean="0">
                <a:solidFill>
                  <a:srgbClr val="FFFFFF"/>
                </a:solidFill>
              </a:rPr>
              <a:t>th</a:t>
            </a:r>
            <a:r>
              <a:rPr lang="en-GB" sz="1000" dirty="0" smtClean="0">
                <a:solidFill>
                  <a:srgbClr val="FFFFFF"/>
                </a:solidFill>
              </a:rPr>
              <a:t> December 2013</a:t>
            </a:r>
          </a:p>
        </p:txBody>
      </p:sp>
    </p:spTree>
    <p:extLst>
      <p:ext uri="{BB962C8B-B14F-4D97-AF65-F5344CB8AC3E}">
        <p14:creationId xmlns:p14="http://schemas.microsoft.com/office/powerpoint/2010/main" val="17764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5.png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indico.cern.ch/e/fcc-kickof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fnal.gov/conferenceDisplay.py?confId=5775" TargetMode="External"/><Relationship Id="rId13" Type="http://schemas.openxmlformats.org/officeDocument/2006/relationships/hyperlink" Target="http://indico.cern.ch/conferenceDisplay.py?confId=257713" TargetMode="External"/><Relationship Id="rId3" Type="http://schemas.openxmlformats.org/officeDocument/2006/relationships/hyperlink" Target="http://indico.cern.ch/conferenceDisplay.py?confId=193791" TargetMode="External"/><Relationship Id="rId7" Type="http://schemas.openxmlformats.org/officeDocument/2006/relationships/hyperlink" Target="http://zucv5.web.cern.ch/zucv5/LEP3-PHSeminar.pdf" TargetMode="External"/><Relationship Id="rId12" Type="http://schemas.openxmlformats.org/officeDocument/2006/relationships/hyperlink" Target="https://indico.fnal.gov/conferenceDisplay.py?confId=6983" TargetMode="External"/><Relationship Id="rId2" Type="http://schemas.openxmlformats.org/officeDocument/2006/relationships/hyperlink" Target="http://arxiv.org/abs/1112.2518" TargetMode="External"/><Relationship Id="rId16" Type="http://schemas.openxmlformats.org/officeDocument/2006/relationships/hyperlink" Target="http://cern.ch/xbeam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indico.cern.ch/conferenceDisplay.py?confId=211018" TargetMode="External"/><Relationship Id="rId11" Type="http://schemas.openxmlformats.org/officeDocument/2006/relationships/hyperlink" Target="http://indico.cern.ch/conferenceDisplay.py?confId=240814" TargetMode="External"/><Relationship Id="rId5" Type="http://schemas.openxmlformats.org/officeDocument/2006/relationships/hyperlink" Target="http://arxiv.org/abs/1208.1662" TargetMode="External"/><Relationship Id="rId15" Type="http://schemas.openxmlformats.org/officeDocument/2006/relationships/hyperlink" Target="https://cern.ch/accnet" TargetMode="External"/><Relationship Id="rId10" Type="http://schemas.openxmlformats.org/officeDocument/2006/relationships/hyperlink" Target="https://indico.cern.ch/conferenceDisplay.py?confId=222458" TargetMode="External"/><Relationship Id="rId4" Type="http://schemas.openxmlformats.org/officeDocument/2006/relationships/hyperlink" Target="http://arxiv.org/abs/arXiv:1208.0504" TargetMode="External"/><Relationship Id="rId9" Type="http://schemas.openxmlformats.org/officeDocument/2006/relationships/hyperlink" Target="http://indico.cern.ch/conferenceDisplay.py?confId=213794" TargetMode="External"/><Relationship Id="rId14" Type="http://schemas.openxmlformats.org/officeDocument/2006/relationships/hyperlink" Target="http://tlep.web.cern.ch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1344820/files/cern-2011-003.pdf" TargetMode="External"/><Relationship Id="rId7" Type="http://schemas.openxmlformats.org/officeDocument/2006/relationships/hyperlink" Target="http://hilumilhc.web.cern.ch/HiLumiLHC/activities/HE-LHC/WP16/" TargetMode="External"/><Relationship Id="rId2" Type="http://schemas.openxmlformats.org/officeDocument/2006/relationships/hyperlink" Target="http://cds.cern.ch/record/1284326/files/CERN-ATS-2010-177.pdf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cern.ch/accnet" TargetMode="External"/><Relationship Id="rId5" Type="http://schemas.openxmlformats.org/officeDocument/2006/relationships/hyperlink" Target="https://indico.cern.ch/conferenceOtherViews.py?view=standard&amp;confId=223094" TargetMode="External"/><Relationship Id="rId4" Type="http://schemas.openxmlformats.org/officeDocument/2006/relationships/hyperlink" Target="http://hilumilhc.web.cern.ch/hilumilhc/activities/HE-LHC/WP16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764704"/>
            <a:ext cx="87326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CERN Future </a:t>
            </a:r>
            <a:r>
              <a:rPr lang="en-GB" sz="4000" dirty="0" smtClean="0">
                <a:solidFill>
                  <a:schemeClr val="bg1"/>
                </a:solidFill>
              </a:rPr>
              <a:t>Circular Colliders </a:t>
            </a:r>
            <a:r>
              <a:rPr lang="en-GB" sz="4000" dirty="0" smtClean="0">
                <a:solidFill>
                  <a:schemeClr val="bg1"/>
                </a:solidFill>
              </a:rPr>
              <a:t>Study</a:t>
            </a:r>
            <a:r>
              <a:rPr lang="en-GB" sz="4400" dirty="0" smtClean="0">
                <a:solidFill>
                  <a:schemeClr val="bg1"/>
                </a:solidFill>
              </a:rPr>
              <a:t/>
            </a:r>
            <a:br>
              <a:rPr lang="en-GB" sz="4400" dirty="0" smtClean="0">
                <a:solidFill>
                  <a:schemeClr val="bg1"/>
                </a:solidFill>
              </a:rPr>
            </a:br>
            <a:endParaRPr lang="en-GB" sz="2600" dirty="0" smtClean="0">
              <a:solidFill>
                <a:schemeClr val="bg1"/>
              </a:solidFill>
            </a:endParaRPr>
          </a:p>
          <a:p>
            <a:endParaRPr lang="en-GB" sz="2600" dirty="0" smtClean="0">
              <a:solidFill>
                <a:schemeClr val="bg1"/>
              </a:solidFill>
            </a:endParaRPr>
          </a:p>
          <a:p>
            <a:r>
              <a:rPr lang="en-US" sz="2400" b="0" dirty="0" smtClean="0">
                <a:solidFill>
                  <a:schemeClr val="bg1"/>
                </a:solidFill>
              </a:rPr>
              <a:t>Frank Zimmermann</a:t>
            </a:r>
            <a:endParaRPr lang="en-US" sz="2400" b="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International Workshop on Futur</a:t>
            </a:r>
            <a:r>
              <a:rPr lang="en-GB" sz="2000" dirty="0" smtClean="0">
                <a:solidFill>
                  <a:schemeClr val="bg1"/>
                </a:solidFill>
              </a:rPr>
              <a:t>e High Energy Circular Colliders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IHEP Beijing,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16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December</a:t>
            </a:r>
            <a:r>
              <a:rPr lang="en-US" sz="2000" b="0" baseline="0" dirty="0" smtClean="0">
                <a:solidFill>
                  <a:schemeClr val="bg1"/>
                </a:solidFill>
              </a:rPr>
              <a:t> </a:t>
            </a:r>
            <a:r>
              <a:rPr lang="en-US" sz="2000" b="0" baseline="0" dirty="0" smtClean="0">
                <a:solidFill>
                  <a:schemeClr val="bg1"/>
                </a:solidFill>
              </a:rPr>
              <a:t>2013</a:t>
            </a:r>
            <a:br>
              <a:rPr lang="en-US" sz="2000" b="0" baseline="0" dirty="0" smtClean="0">
                <a:solidFill>
                  <a:schemeClr val="bg1"/>
                </a:solidFill>
              </a:rPr>
            </a:br>
            <a:endParaRPr lang="en-US" sz="2000" b="0" baseline="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0498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kern="0" dirty="0">
                <a:solidFill>
                  <a:srgbClr val="FFFF00"/>
                </a:solidFill>
              </a:rPr>
              <a:t>Work supported by the </a:t>
            </a:r>
            <a:r>
              <a:rPr lang="en-US" sz="1400" b="1" i="1" kern="0" dirty="0">
                <a:solidFill>
                  <a:srgbClr val="FFFF00"/>
                </a:solidFill>
              </a:rPr>
              <a:t>European Commission </a:t>
            </a:r>
            <a:r>
              <a:rPr lang="en-US" sz="1400" i="1" kern="0" dirty="0">
                <a:solidFill>
                  <a:srgbClr val="FFFF00"/>
                </a:solidFill>
              </a:rPr>
              <a:t>under Capacities 7th Framework Programme, Grant Agreement 312453</a:t>
            </a:r>
            <a:endParaRPr lang="en-GB" sz="1400" i="1" kern="0" dirty="0">
              <a:solidFill>
                <a:srgbClr val="FFFF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18" y="5571265"/>
            <a:ext cx="1584176" cy="12378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562105"/>
            <a:ext cx="1008113" cy="44104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312" y="6003154"/>
            <a:ext cx="1214177" cy="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0384" y="3961009"/>
            <a:ext cx="6451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Many thanks to </a:t>
            </a:r>
            <a:r>
              <a:rPr lang="en-GB" sz="2000" dirty="0" smtClean="0">
                <a:solidFill>
                  <a:schemeClr val="bg1"/>
                </a:solidFill>
              </a:rPr>
              <a:t>Roy </a:t>
            </a:r>
            <a:r>
              <a:rPr lang="en-GB" sz="2000" dirty="0" err="1" smtClean="0">
                <a:solidFill>
                  <a:schemeClr val="bg1"/>
                </a:solidFill>
              </a:rPr>
              <a:t>Aleksan</a:t>
            </a:r>
            <a:r>
              <a:rPr lang="en-GB" sz="2000" dirty="0" smtClean="0">
                <a:solidFill>
                  <a:schemeClr val="bg1"/>
                </a:solidFill>
              </a:rPr>
              <a:t>, Michael </a:t>
            </a:r>
            <a:r>
              <a:rPr lang="en-GB" sz="2000" dirty="0" err="1">
                <a:solidFill>
                  <a:schemeClr val="bg1"/>
                </a:solidFill>
              </a:rPr>
              <a:t>Benedikt</a:t>
            </a:r>
            <a:r>
              <a:rPr lang="en-GB" sz="2000" dirty="0">
                <a:solidFill>
                  <a:schemeClr val="bg1"/>
                </a:solidFill>
              </a:rPr>
              <a:t> (</a:t>
            </a:r>
            <a:r>
              <a:rPr lang="en-GB" sz="2000" dirty="0" smtClean="0">
                <a:solidFill>
                  <a:schemeClr val="bg1"/>
                </a:solidFill>
              </a:rPr>
              <a:t>FCC Design </a:t>
            </a:r>
            <a:r>
              <a:rPr lang="en-GB" sz="2000" dirty="0">
                <a:solidFill>
                  <a:schemeClr val="bg1"/>
                </a:solidFill>
              </a:rPr>
              <a:t>Study Coordinator), Alain </a:t>
            </a:r>
            <a:r>
              <a:rPr lang="en-GB" sz="2000" dirty="0" err="1">
                <a:solidFill>
                  <a:schemeClr val="bg1"/>
                </a:solidFill>
              </a:rPr>
              <a:t>Blondel</a:t>
            </a:r>
            <a:r>
              <a:rPr lang="en-GB" sz="2000" dirty="0">
                <a:solidFill>
                  <a:schemeClr val="bg1"/>
                </a:solidFill>
              </a:rPr>
              <a:t> (FCC Kick-Off LOC Chair),  Frederick </a:t>
            </a:r>
            <a:r>
              <a:rPr lang="en-GB" sz="2000" dirty="0" err="1">
                <a:solidFill>
                  <a:schemeClr val="bg1"/>
                </a:solidFill>
              </a:rPr>
              <a:t>Bordry</a:t>
            </a:r>
            <a:r>
              <a:rPr lang="en-GB" sz="2000" dirty="0">
                <a:solidFill>
                  <a:schemeClr val="bg1"/>
                </a:solidFill>
              </a:rPr>
              <a:t> (new CERN DAT), Luca </a:t>
            </a:r>
            <a:r>
              <a:rPr lang="en-GB" sz="2000" dirty="0" err="1">
                <a:solidFill>
                  <a:schemeClr val="bg1"/>
                </a:solidFill>
              </a:rPr>
              <a:t>Bottura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 smtClean="0">
                <a:solidFill>
                  <a:schemeClr val="bg1"/>
                </a:solidFill>
              </a:rPr>
              <a:t>Francesco </a:t>
            </a:r>
            <a:r>
              <a:rPr lang="en-GB" sz="2000" dirty="0" err="1" smtClean="0">
                <a:solidFill>
                  <a:schemeClr val="bg1"/>
                </a:solidFill>
              </a:rPr>
              <a:t>Cerutti</a:t>
            </a:r>
            <a:r>
              <a:rPr lang="en-GB" sz="2000" dirty="0" smtClean="0">
                <a:solidFill>
                  <a:schemeClr val="bg1"/>
                </a:solidFill>
              </a:rPr>
              <a:t>, John Ellis, Hector Garcia, Cedric </a:t>
            </a:r>
            <a:r>
              <a:rPr lang="en-GB" sz="2000" dirty="0" err="1" smtClean="0">
                <a:solidFill>
                  <a:schemeClr val="bg1"/>
                </a:solidFill>
              </a:rPr>
              <a:t>Garion</a:t>
            </a:r>
            <a:r>
              <a:rPr lang="en-GB" sz="2000" dirty="0" smtClean="0">
                <a:solidFill>
                  <a:schemeClr val="bg1"/>
                </a:solidFill>
              </a:rPr>
              <a:t>,, Bernhard </a:t>
            </a:r>
            <a:r>
              <a:rPr lang="en-GB" sz="2000" dirty="0" err="1">
                <a:solidFill>
                  <a:schemeClr val="bg1"/>
                </a:solidFill>
              </a:rPr>
              <a:t>Holzer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 smtClean="0">
                <a:solidFill>
                  <a:schemeClr val="bg1"/>
                </a:solidFill>
              </a:rPr>
              <a:t> Patrick </a:t>
            </a:r>
            <a:r>
              <a:rPr lang="en-GB" sz="2000" dirty="0" err="1" smtClean="0">
                <a:solidFill>
                  <a:schemeClr val="bg1"/>
                </a:solidFill>
              </a:rPr>
              <a:t>Janot</a:t>
            </a:r>
            <a:r>
              <a:rPr lang="en-GB" sz="2000" dirty="0" smtClean="0">
                <a:solidFill>
                  <a:schemeClr val="bg1"/>
                </a:solidFill>
              </a:rPr>
              <a:t>, </a:t>
            </a:r>
            <a:r>
              <a:rPr lang="en-GB" sz="2000" dirty="0" err="1" smtClean="0">
                <a:solidFill>
                  <a:schemeClr val="bg1"/>
                </a:solidFill>
              </a:rPr>
              <a:t>Erk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Jensen, </a:t>
            </a:r>
            <a:r>
              <a:rPr lang="en-GB" sz="2000" dirty="0" err="1" smtClean="0">
                <a:solidFill>
                  <a:schemeClr val="bg1"/>
                </a:solidFill>
              </a:rPr>
              <a:t>Eberhard</a:t>
            </a:r>
            <a:r>
              <a:rPr lang="en-GB" sz="2000" dirty="0" smtClean="0">
                <a:solidFill>
                  <a:schemeClr val="bg1"/>
                </a:solidFill>
              </a:rPr>
              <a:t>  </a:t>
            </a:r>
            <a:r>
              <a:rPr lang="en-GB" sz="2000" dirty="0" err="1">
                <a:solidFill>
                  <a:schemeClr val="bg1"/>
                </a:solidFill>
              </a:rPr>
              <a:t>Keil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 smtClean="0">
                <a:solidFill>
                  <a:schemeClr val="bg1"/>
                </a:solidFill>
              </a:rPr>
              <a:t> Roberto </a:t>
            </a:r>
            <a:r>
              <a:rPr lang="en-GB" sz="2000" dirty="0" err="1" smtClean="0">
                <a:solidFill>
                  <a:schemeClr val="bg1"/>
                </a:solidFill>
              </a:rPr>
              <a:t>Kersevan</a:t>
            </a:r>
            <a:r>
              <a:rPr lang="en-GB" sz="2000" dirty="0" smtClean="0">
                <a:solidFill>
                  <a:schemeClr val="bg1"/>
                </a:solidFill>
              </a:rPr>
              <a:t>, Max Klein,  Mike </a:t>
            </a:r>
            <a:r>
              <a:rPr lang="en-GB" sz="2000" dirty="0" err="1">
                <a:solidFill>
                  <a:schemeClr val="bg1"/>
                </a:solidFill>
              </a:rPr>
              <a:t>Koratzinos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 err="1" smtClean="0">
                <a:solidFill>
                  <a:schemeClr val="bg1"/>
                </a:solidFill>
              </a:rPr>
              <a:t>Luisella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Lari</a:t>
            </a:r>
            <a:r>
              <a:rPr lang="en-GB" sz="2000" dirty="0" smtClean="0">
                <a:solidFill>
                  <a:schemeClr val="bg1"/>
                </a:solidFill>
              </a:rPr>
              <a:t>, Eugene </a:t>
            </a:r>
            <a:r>
              <a:rPr lang="en-GB" sz="2000" dirty="0" err="1">
                <a:solidFill>
                  <a:schemeClr val="bg1"/>
                </a:solidFill>
              </a:rPr>
              <a:t>Levichev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 smtClean="0">
                <a:solidFill>
                  <a:schemeClr val="bg1"/>
                </a:solidFill>
              </a:rPr>
              <a:t>Nicolas </a:t>
            </a:r>
            <a:r>
              <a:rPr lang="en-GB" sz="2000" dirty="0" err="1" smtClean="0">
                <a:solidFill>
                  <a:schemeClr val="bg1"/>
                </a:solidFill>
              </a:rPr>
              <a:t>Mounet</a:t>
            </a:r>
            <a:r>
              <a:rPr lang="en-GB" sz="2000" dirty="0" smtClean="0">
                <a:solidFill>
                  <a:schemeClr val="bg1"/>
                </a:solidFill>
              </a:rPr>
              <a:t>, Robert </a:t>
            </a:r>
            <a:r>
              <a:rPr lang="en-GB" sz="2000" dirty="0" err="1">
                <a:solidFill>
                  <a:schemeClr val="bg1"/>
                </a:solidFill>
              </a:rPr>
              <a:t>Rimmer</a:t>
            </a:r>
            <a:r>
              <a:rPr lang="en-GB" sz="2000" dirty="0">
                <a:solidFill>
                  <a:schemeClr val="bg1"/>
                </a:solidFill>
              </a:rPr>
              <a:t>, Daniel Schulte, Valery </a:t>
            </a:r>
            <a:r>
              <a:rPr lang="en-GB" sz="2000" dirty="0" err="1">
                <a:solidFill>
                  <a:schemeClr val="bg1"/>
                </a:solidFill>
              </a:rPr>
              <a:t>Telnov</a:t>
            </a:r>
            <a:r>
              <a:rPr lang="en-GB" sz="2000" dirty="0">
                <a:solidFill>
                  <a:schemeClr val="bg1"/>
                </a:solidFill>
              </a:rPr>
              <a:t>, Rogelio Tomas, </a:t>
            </a:r>
            <a:r>
              <a:rPr lang="en-GB" sz="2000" dirty="0" err="1" smtClean="0">
                <a:solidFill>
                  <a:schemeClr val="bg1"/>
                </a:solidFill>
              </a:rPr>
              <a:t>Jörg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Wenninger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88" y="4350466"/>
            <a:ext cx="1220301" cy="827093"/>
          </a:xfrm>
          <a:prstGeom prst="rect">
            <a:avLst/>
          </a:prstGeom>
        </p:spPr>
      </p:pic>
      <p:pic>
        <p:nvPicPr>
          <p:cNvPr id="11" name="Picture 10" descr="\\cern.ch\dfs\Users\m\mike\Documents\MyDocs\LEP3\TLEP logos\TLEP_HWZt_logo_lefthanded_colour_beig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6" y="4764012"/>
            <a:ext cx="918718" cy="94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6" y="4008404"/>
            <a:ext cx="1005228" cy="6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0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9686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Evolution of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Nb</a:t>
            </a:r>
            <a:r>
              <a:rPr lang="en-US" sz="3600" b="1" i="1" dirty="0" smtClean="0">
                <a:solidFill>
                  <a:srgbClr val="FFFF00"/>
                </a:solidFill>
              </a:rPr>
              <a:t>-Ti</a:t>
            </a:r>
            <a:r>
              <a:rPr lang="en-US" sz="3600" b="1" dirty="0" smtClean="0">
                <a:solidFill>
                  <a:srgbClr val="FFFF00"/>
                </a:solidFill>
              </a:rPr>
              <a:t> &amp; </a:t>
            </a:r>
            <a:r>
              <a:rPr lang="en-US" sz="3600" b="1" i="1" dirty="0" smtClean="0">
                <a:solidFill>
                  <a:srgbClr val="FFFF00"/>
                </a:solidFill>
              </a:rPr>
              <a:t>Nb</a:t>
            </a:r>
            <a:r>
              <a:rPr lang="en-US" sz="3600" b="1" baseline="-25000" dirty="0" smtClean="0">
                <a:solidFill>
                  <a:srgbClr val="FFFF00"/>
                </a:solidFill>
              </a:rPr>
              <a:t>3</a:t>
            </a:r>
            <a:r>
              <a:rPr lang="en-US" sz="3600" b="1" i="1" dirty="0" smtClean="0">
                <a:solidFill>
                  <a:srgbClr val="FFFF00"/>
                </a:solidFill>
              </a:rPr>
              <a:t>Sn</a:t>
            </a:r>
            <a:r>
              <a:rPr lang="en-US" sz="3600" b="1" dirty="0" smtClean="0">
                <a:solidFill>
                  <a:srgbClr val="FFFF00"/>
                </a:solidFill>
              </a:rPr>
              <a:t> SC Cable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1-12-05 at 10.14.00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8" y="1002838"/>
            <a:ext cx="8765690" cy="5250138"/>
          </a:xfrm>
          <a:prstGeom prst="rect">
            <a:avLst/>
          </a:prstGeom>
        </p:spPr>
      </p:pic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4179222" y="6330370"/>
            <a:ext cx="3684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kern="0" dirty="0" smtClean="0"/>
              <a:t>L. </a:t>
            </a:r>
            <a:r>
              <a:rPr lang="en-US" sz="2000" kern="0" dirty="0" err="1" smtClean="0"/>
              <a:t>Bottura</a:t>
            </a:r>
            <a:r>
              <a:rPr lang="en-US" sz="2000" kern="0" dirty="0" smtClean="0"/>
              <a:t>  (CERN), J</a:t>
            </a:r>
            <a:r>
              <a:rPr lang="en-US" sz="2000" kern="0" dirty="0" smtClean="0"/>
              <a:t>. </a:t>
            </a:r>
            <a:r>
              <a:rPr lang="en-US" sz="2000" kern="0" dirty="0" err="1" smtClean="0"/>
              <a:t>Parrell</a:t>
            </a:r>
            <a:r>
              <a:rPr lang="en-US" sz="2000" kern="0" dirty="0" smtClean="0"/>
              <a:t> (OST)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3111" y="2573328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FF0000"/>
                </a:solidFill>
              </a:rPr>
              <a:t>US-CDP</a:t>
            </a:r>
          </a:p>
        </p:txBody>
      </p:sp>
    </p:spTree>
    <p:extLst>
      <p:ext uri="{BB962C8B-B14F-4D97-AF65-F5344CB8AC3E}">
        <p14:creationId xmlns:p14="http://schemas.microsoft.com/office/powerpoint/2010/main" val="235094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3-07-03 at 9.4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38564"/>
            <a:ext cx="6126461" cy="4811269"/>
          </a:xfrm>
          <a:prstGeom prst="rect">
            <a:avLst/>
          </a:prstGeom>
        </p:spPr>
      </p:pic>
      <p:pic>
        <p:nvPicPr>
          <p:cNvPr id="4" name="Picture 3" descr="Screen Shot 2013-07-03 at 12.43.2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66" y="1819294"/>
            <a:ext cx="2870290" cy="2101820"/>
          </a:xfrm>
          <a:prstGeom prst="rect">
            <a:avLst/>
          </a:prstGeom>
        </p:spPr>
      </p:pic>
      <p:pic>
        <p:nvPicPr>
          <p:cNvPr id="5" name="Picture 4" descr="Screen Shot 2013-07-03 at 12.42.2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9" y="4086299"/>
            <a:ext cx="3051955" cy="1872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0392" y="3806979"/>
            <a:ext cx="903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16 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4887099"/>
            <a:ext cx="178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55A0"/>
                </a:solidFill>
              </a:rPr>
              <a:t>Flat racetracks no bore</a:t>
            </a:r>
            <a:endParaRPr lang="en-US" dirty="0">
              <a:solidFill>
                <a:srgbClr val="0055A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51711" y="1479718"/>
            <a:ext cx="2560249" cy="3084600"/>
            <a:chOff x="1651711" y="1153635"/>
            <a:chExt cx="2560249" cy="30846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651711" y="2179334"/>
              <a:ext cx="1912177" cy="2058901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non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2491320" y="1153635"/>
              <a:ext cx="1720640" cy="1025699"/>
              <a:chOff x="2491320" y="1153635"/>
              <a:chExt cx="1720640" cy="1025699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V="1">
                <a:off x="3563888" y="1459254"/>
                <a:ext cx="648072" cy="720080"/>
              </a:xfrm>
              <a:prstGeom prst="straightConnector1">
                <a:avLst/>
              </a:prstGeom>
              <a:ln w="31750">
                <a:solidFill>
                  <a:srgbClr val="FF8000"/>
                </a:solidFill>
                <a:prstDash val="sysDash"/>
                <a:tailEnd type="none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491320" y="1153635"/>
                <a:ext cx="1720640" cy="40011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srgbClr val="FF8000"/>
                    </a:solidFill>
                  </a:rPr>
                  <a:t>Record fields</a:t>
                </a:r>
                <a:endParaRPr lang="en-US" sz="2000" dirty="0">
                  <a:solidFill>
                    <a:srgbClr val="FF8000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563888" y="1679773"/>
            <a:ext cx="2401433" cy="825644"/>
            <a:chOff x="3563888" y="1353690"/>
            <a:chExt cx="2401433" cy="82564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563888" y="2179334"/>
              <a:ext cx="1800200" cy="0"/>
            </a:xfrm>
            <a:prstGeom prst="straightConnector1">
              <a:avLst/>
            </a:prstGeom>
            <a:ln w="31750">
              <a:solidFill>
                <a:srgbClr val="0000FF"/>
              </a:solidFill>
              <a:prstDash val="sysDash"/>
              <a:tailEnd type="non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656504" y="1353690"/>
              <a:ext cx="1308817" cy="70788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Practical magnets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33154" y="6328745"/>
            <a:ext cx="5887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Data by courtesy of L. Rossi (CERN)  and S. </a:t>
            </a:r>
            <a:r>
              <a:rPr lang="en-US" sz="2000" dirty="0" err="1" smtClean="0"/>
              <a:t>Caspi</a:t>
            </a:r>
            <a:r>
              <a:rPr lang="en-US" sz="2000" dirty="0" smtClean="0"/>
              <a:t> (LBNL)</a:t>
            </a:r>
            <a:endParaRPr lang="en-US" sz="20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3059" y="-14816"/>
            <a:ext cx="9150188" cy="1008000"/>
          </a:xfrm>
          <a:prstGeom prst="rect">
            <a:avLst/>
          </a:prstGeom>
          <a:solidFill>
            <a:srgbClr val="0C377B">
              <a:lumMod val="60000"/>
              <a:lumOff val="40000"/>
            </a:srgb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High-Field Dipoles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pic>
        <p:nvPicPr>
          <p:cNvPr id="3" name="Picture 2" descr="Screen Shot 2013-07-03 at 12.44.50 PM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35" y="586731"/>
            <a:ext cx="4341466" cy="120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BHSP02_CERN_Coil_Low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48880"/>
            <a:ext cx="4992554" cy="374441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0" y="915988"/>
            <a:ext cx="8507413" cy="17795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Demonstrate the required performance (11.25 T at 11850 A)</a:t>
            </a:r>
          </a:p>
          <a:p>
            <a:r>
              <a:rPr lang="en-US" dirty="0" smtClean="0"/>
              <a:t>Achieve accelerator </a:t>
            </a:r>
            <a:r>
              <a:rPr lang="en-US" dirty="0"/>
              <a:t>field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Study in depth mechanics and manufacturing </a:t>
            </a:r>
          </a:p>
          <a:p>
            <a:r>
              <a:rPr lang="en-US" dirty="0" smtClean="0"/>
              <a:t>Address specific issues such as quench protection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5718652"/>
            <a:ext cx="305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NOTE: virtual reality models</a:t>
            </a:r>
            <a:endParaRPr lang="en-US" dirty="0">
              <a:solidFill>
                <a:srgbClr val="0055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76056" y="2276872"/>
            <a:ext cx="3826755" cy="3852606"/>
            <a:chOff x="5076056" y="2276872"/>
            <a:chExt cx="3826755" cy="385260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6057" y="2276872"/>
              <a:ext cx="3826754" cy="2365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2" name="Picture 11" descr="IMG_1095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9" t="28193" r="-1" b="25126"/>
            <a:stretch/>
          </p:blipFill>
          <p:spPr>
            <a:xfrm>
              <a:off x="5076056" y="4642363"/>
              <a:ext cx="3826755" cy="148711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90358" y="2280688"/>
              <a:ext cx="3319163" cy="36933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FNAL MBHSP02 ready for test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93337" y="4708922"/>
              <a:ext cx="2763384" cy="36933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FFFF00"/>
                  </a:solidFill>
                </a:rPr>
                <a:t>CERN 54/61 </a:t>
              </a:r>
              <a:r>
                <a:rPr lang="en-US" i="1" dirty="0" smtClean="0">
                  <a:solidFill>
                    <a:srgbClr val="FFFF00"/>
                  </a:solidFill>
                </a:rPr>
                <a:t>practice</a:t>
              </a:r>
              <a:r>
                <a:rPr lang="en-US" dirty="0" smtClean="0">
                  <a:solidFill>
                    <a:srgbClr val="FFFF00"/>
                  </a:solidFill>
                </a:rPr>
                <a:t> coil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32640" y="1282037"/>
            <a:ext cx="2399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Next 2 years 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030"/>
          <p:cNvSpPr>
            <a:spLocks noChangeArrowheads="1"/>
          </p:cNvSpPr>
          <p:nvPr/>
        </p:nvSpPr>
        <p:spPr bwMode="auto">
          <a:xfrm>
            <a:off x="1564810" y="6330370"/>
            <a:ext cx="7579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 smtClean="0"/>
              <a:t>L. </a:t>
            </a:r>
            <a:r>
              <a:rPr lang="en-US" sz="2000" dirty="0" err="1" smtClean="0"/>
              <a:t>Bottura</a:t>
            </a:r>
            <a:r>
              <a:rPr lang="en-US" sz="2000" dirty="0" smtClean="0"/>
              <a:t> (CERN), D</a:t>
            </a:r>
            <a:r>
              <a:rPr lang="en-US" sz="2000" dirty="0"/>
              <a:t>. </a:t>
            </a:r>
            <a:r>
              <a:rPr lang="en-US" sz="2000" dirty="0"/>
              <a:t>Mitchell, F. Nobrega</a:t>
            </a:r>
            <a:r>
              <a:rPr lang="en-US" sz="2000" dirty="0"/>
              <a:t> (FNAL</a:t>
            </a:r>
            <a:r>
              <a:rPr lang="en-US" sz="2000" dirty="0" smtClean="0"/>
              <a:t>),  </a:t>
            </a:r>
            <a:r>
              <a:rPr lang="en-US" sz="2000" dirty="0"/>
              <a:t>M. </a:t>
            </a:r>
            <a:r>
              <a:rPr lang="en-US" sz="2000" dirty="0"/>
              <a:t>Karppinen (CERN)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2361965"/>
            <a:ext cx="203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FNAL short model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5479" y="4926684"/>
            <a:ext cx="124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CERN coil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19438" y="0"/>
            <a:ext cx="9150188" cy="908720"/>
          </a:xfrm>
          <a:prstGeom prst="rect">
            <a:avLst/>
          </a:prstGeom>
          <a:solidFill>
            <a:srgbClr val="0C377B">
              <a:lumMod val="60000"/>
              <a:lumOff val="40000"/>
            </a:srgb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11-T accelerator dipoles for HL-LHC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5 at 11.29.3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50" y="1136730"/>
            <a:ext cx="4859362" cy="3668342"/>
          </a:xfrm>
          <a:prstGeom prst="rect">
            <a:avLst/>
          </a:prstGeom>
        </p:spPr>
      </p:pic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0" y="1136730"/>
            <a:ext cx="3925888" cy="4908550"/>
          </a:xfrm>
        </p:spPr>
        <p:txBody>
          <a:bodyPr>
            <a:noAutofit/>
          </a:bodyPr>
          <a:lstStyle/>
          <a:p>
            <a:r>
              <a:rPr lang="en-US" sz="2800" dirty="0" smtClean="0"/>
              <a:t>Encouraging results !</a:t>
            </a:r>
          </a:p>
          <a:p>
            <a:pPr lvl="1"/>
            <a:r>
              <a:rPr lang="en-US" sz="2400" dirty="0" err="1" smtClean="0"/>
              <a:t>B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= 11.7 T (78% of expected SSL at 1.9 K)</a:t>
            </a:r>
          </a:p>
          <a:p>
            <a:pPr lvl="1"/>
            <a:r>
              <a:rPr lang="en-US" sz="2400" dirty="0" smtClean="0"/>
              <a:t>Improving field quality (reduced sub-element diameter, cored cable)</a:t>
            </a:r>
          </a:p>
          <a:p>
            <a:r>
              <a:rPr lang="en-US" sz="2800" dirty="0" smtClean="0"/>
              <a:t>Future work:</a:t>
            </a:r>
          </a:p>
          <a:p>
            <a:pPr lvl="1"/>
            <a:r>
              <a:rPr lang="en-US" sz="2400" dirty="0" smtClean="0"/>
              <a:t>Ramp-rate quench dependence</a:t>
            </a:r>
          </a:p>
          <a:p>
            <a:pPr lvl="1"/>
            <a:r>
              <a:rPr lang="en-US" sz="2400" dirty="0" smtClean="0"/>
              <a:t>Holding current quenches</a:t>
            </a:r>
          </a:p>
          <a:p>
            <a:pPr lvl="1"/>
            <a:r>
              <a:rPr lang="en-US" sz="2400" dirty="0" smtClean="0"/>
              <a:t>Geometric harmonics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7128" y="2452178"/>
            <a:ext cx="1228473" cy="359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MBHSP01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6764" y="2452178"/>
            <a:ext cx="1228473" cy="359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MBHSP02</a:t>
            </a:r>
            <a:endParaRPr lang="en-US" dirty="0">
              <a:solidFill>
                <a:srgbClr val="0055A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96087" y="1721613"/>
            <a:ext cx="3935503" cy="12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8366" y="1323304"/>
            <a:ext cx="990943" cy="35943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5A0"/>
                </a:solidFill>
              </a:rPr>
              <a:t>11850 A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8477" y="1914808"/>
            <a:ext cx="7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4.2 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2128" y="1730142"/>
            <a:ext cx="7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1.9 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Rectangle 1030"/>
          <p:cNvSpPr>
            <a:spLocks noChangeArrowheads="1"/>
          </p:cNvSpPr>
          <p:nvPr/>
        </p:nvSpPr>
        <p:spPr bwMode="auto">
          <a:xfrm>
            <a:off x="1892399" y="6330370"/>
            <a:ext cx="7251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 smtClean="0"/>
              <a:t>L. </a:t>
            </a:r>
            <a:r>
              <a:rPr lang="en-US" sz="2000" dirty="0" err="1" smtClean="0"/>
              <a:t>Bottura</a:t>
            </a:r>
            <a:r>
              <a:rPr lang="en-US" sz="2000" dirty="0" smtClean="0"/>
              <a:t> (CERN), G</a:t>
            </a:r>
            <a:r>
              <a:rPr lang="en-US" sz="2000" dirty="0" smtClean="0"/>
              <a:t>. </a:t>
            </a:r>
            <a:r>
              <a:rPr lang="en-US" sz="2000" dirty="0" smtClean="0"/>
              <a:t>Chlachidze, J. Di Marco, images E. Barzi  (FNAL)</a:t>
            </a:r>
            <a:endParaRPr lang="en-US" sz="2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611" y="-171400"/>
            <a:ext cx="9150188" cy="1152128"/>
          </a:xfrm>
          <a:prstGeom prst="rect">
            <a:avLst/>
          </a:prstGeom>
          <a:solidFill>
            <a:srgbClr val="0C377B">
              <a:lumMod val="60000"/>
              <a:lumOff val="40000"/>
            </a:srgb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FF00"/>
                </a:solidFill>
              </a:rPr>
              <a:t>HL-LHC 11-T performance </a:t>
            </a:r>
            <a:r>
              <a:rPr lang="en-US" b="1" dirty="0" smtClean="0">
                <a:solidFill>
                  <a:srgbClr val="FFFF00"/>
                </a:solidFill>
              </a:rPr>
              <a:t>so </a:t>
            </a:r>
            <a:r>
              <a:rPr lang="en-US" b="1" dirty="0">
                <a:solidFill>
                  <a:srgbClr val="FFFF00"/>
                </a:solidFill>
              </a:rPr>
              <a:t>far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14" y="1412776"/>
            <a:ext cx="5000859" cy="4320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059" y="1017686"/>
            <a:ext cx="5126916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SR heat load 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 MW total;  </a:t>
            </a:r>
          </a:p>
          <a:p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26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W/m/aperture</a:t>
            </a:r>
            <a:endParaRPr lang="en-US" sz="3200" dirty="0" smtClean="0">
              <a:solidFill>
                <a:srgbClr val="0000CC"/>
              </a:solidFill>
              <a:latin typeface="Calibri"/>
            </a:endParaRPr>
          </a:p>
          <a:p>
            <a:r>
              <a:rPr lang="en-US" sz="3600" dirty="0" smtClean="0">
                <a:solidFill>
                  <a:srgbClr val="0000CC"/>
                </a:solidFill>
                <a:latin typeface="Calibri"/>
              </a:rPr>
              <a:t>one option: dedicated </a:t>
            </a:r>
          </a:p>
          <a:p>
            <a:r>
              <a:rPr lang="en-US" sz="3600" dirty="0">
                <a:solidFill>
                  <a:srgbClr val="0000CC"/>
                </a:solidFill>
                <a:latin typeface="Calibri"/>
              </a:rPr>
              <a:t>w</a:t>
            </a:r>
            <a:r>
              <a:rPr lang="en-US" sz="3600" dirty="0" smtClean="0">
                <a:solidFill>
                  <a:srgbClr val="0000CC"/>
                </a:solidFill>
                <a:latin typeface="Calibri"/>
              </a:rPr>
              <a:t>arm photon stops</a:t>
            </a:r>
          </a:p>
          <a:p>
            <a:r>
              <a:rPr lang="en-US" sz="3600" dirty="0">
                <a:solidFill>
                  <a:srgbClr val="0000CC"/>
                </a:solidFill>
                <a:latin typeface="Calibri"/>
              </a:rPr>
              <a:t>i</a:t>
            </a:r>
            <a:r>
              <a:rPr lang="en-US" sz="3600" dirty="0" smtClean="0">
                <a:solidFill>
                  <a:srgbClr val="0000CC"/>
                </a:solidFill>
                <a:latin typeface="Calibri"/>
              </a:rPr>
              <a:t>n magnet interconnects</a:t>
            </a:r>
            <a:endParaRPr lang="en-US" sz="3600" dirty="0" smtClean="0">
              <a:solidFill>
                <a:srgbClr val="0000CC"/>
              </a:solidFill>
              <a:latin typeface="Calibri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as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developed by FNAL for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VLHC</a:t>
            </a: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3600" dirty="0" smtClean="0">
                <a:solidFill>
                  <a:srgbClr val="0000CC"/>
                </a:solidFill>
                <a:latin typeface="Calibri"/>
              </a:rPr>
              <a:t>with or w/o </a:t>
            </a:r>
            <a:r>
              <a:rPr lang="en-US" sz="3600" dirty="0" err="1" smtClean="0">
                <a:solidFill>
                  <a:srgbClr val="0000CC"/>
                </a:solidFill>
                <a:latin typeface="Calibri"/>
              </a:rPr>
              <a:t>anterchamber</a:t>
            </a:r>
            <a:endParaRPr lang="en-GB" sz="3200" dirty="0" smtClean="0">
              <a:solidFill>
                <a:prstClr val="black"/>
              </a:solidFill>
              <a:latin typeface="Calibri"/>
            </a:endParaRPr>
          </a:p>
          <a:p>
            <a:endParaRPr lang="en-GB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059" y="9686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</a:rPr>
              <a:t>FHC – extracting SR heat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271" y="4247742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C377B"/>
                </a:solidFill>
              </a:rPr>
              <a:t>M. </a:t>
            </a:r>
            <a:r>
              <a:rPr lang="en-US" dirty="0" err="1" smtClean="0">
                <a:solidFill>
                  <a:srgbClr val="0C377B"/>
                </a:solidFill>
              </a:rPr>
              <a:t>Geynisman</a:t>
            </a:r>
            <a:r>
              <a:rPr lang="en-US" dirty="0" smtClean="0">
                <a:solidFill>
                  <a:srgbClr val="0C377B"/>
                </a:solidFill>
              </a:rPr>
              <a:t> et al., “Report on the First VLHC Photon Stop Cryogenic Design </a:t>
            </a:r>
            <a:r>
              <a:rPr lang="en-US" dirty="0">
                <a:solidFill>
                  <a:srgbClr val="0C377B"/>
                </a:solidFill>
              </a:rPr>
              <a:t>Experiment,” Advances in cryogenic </a:t>
            </a:r>
            <a:r>
              <a:rPr lang="en-US" dirty="0" smtClean="0">
                <a:solidFill>
                  <a:srgbClr val="0C377B"/>
                </a:solidFill>
              </a:rPr>
              <a:t>engineering, Anchorage, </a:t>
            </a:r>
            <a:r>
              <a:rPr lang="it-IT" dirty="0">
                <a:solidFill>
                  <a:srgbClr val="0C377B"/>
                </a:solidFill>
              </a:rPr>
              <a:t>AIP Conf.Proc. 710 (2004) 379-388 </a:t>
            </a:r>
            <a:r>
              <a:rPr lang="it-IT" dirty="0" smtClean="0">
                <a:solidFill>
                  <a:srgbClr val="0C377B"/>
                </a:solidFill>
              </a:rPr>
              <a:t>; </a:t>
            </a:r>
          </a:p>
          <a:p>
            <a:r>
              <a:rPr lang="en-US" sz="1600" dirty="0" smtClean="0">
                <a:solidFill>
                  <a:srgbClr val="0C377B"/>
                </a:solidFill>
              </a:rPr>
              <a:t>Also P</a:t>
            </a:r>
            <a:r>
              <a:rPr lang="en-US" sz="1600" dirty="0">
                <a:solidFill>
                  <a:srgbClr val="0C377B"/>
                </a:solidFill>
              </a:rPr>
              <a:t>. </a:t>
            </a:r>
            <a:r>
              <a:rPr lang="en-US" sz="1600" dirty="0">
                <a:solidFill>
                  <a:srgbClr val="0C377B"/>
                </a:solidFill>
              </a:rPr>
              <a:t>Bauer et al., "Report on the First Cryogenic Photon Stop Experiment," FNAL TD-03-021, May </a:t>
            </a:r>
            <a:r>
              <a:rPr lang="en-US" sz="1600" dirty="0" smtClean="0">
                <a:solidFill>
                  <a:srgbClr val="0C377B"/>
                </a:solidFill>
              </a:rPr>
              <a:t>2003</a:t>
            </a:r>
            <a:endParaRPr lang="en-US" sz="1600" dirty="0">
              <a:solidFill>
                <a:srgbClr val="0C37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9686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FHC beam </a:t>
            </a:r>
            <a:r>
              <a:rPr lang="en-US" sz="4000" b="1" dirty="0" smtClean="0">
                <a:solidFill>
                  <a:srgbClr val="FFFF00"/>
                </a:solidFill>
              </a:rPr>
              <a:t>power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&amp; collimation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017686"/>
            <a:ext cx="91471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377B"/>
                </a:solidFill>
              </a:rPr>
              <a:t>Energy </a:t>
            </a:r>
            <a:r>
              <a:rPr lang="en-US" sz="2800" dirty="0" smtClean="0">
                <a:solidFill>
                  <a:srgbClr val="0C377B"/>
                </a:solidFill>
              </a:rPr>
              <a:t>stored: </a:t>
            </a:r>
            <a:r>
              <a:rPr lang="en-US" sz="2800" dirty="0" smtClean="0">
                <a:solidFill>
                  <a:srgbClr val="0C377B"/>
                </a:solidFill>
              </a:rPr>
              <a:t>8 GJ per beam </a:t>
            </a:r>
            <a:r>
              <a:rPr lang="en-US" sz="2000" dirty="0" smtClean="0">
                <a:solidFill>
                  <a:srgbClr val="0C377B"/>
                </a:solidFill>
              </a:rPr>
              <a:t>(LHC: 0.4 GJ)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C377B"/>
                </a:solidFill>
              </a:rPr>
              <a:t>beam dumping system design, interlock syste</a:t>
            </a:r>
            <a:r>
              <a:rPr lang="en-US" sz="2400" dirty="0">
                <a:solidFill>
                  <a:srgbClr val="0C377B"/>
                </a:solidFill>
              </a:rPr>
              <a:t>m</a:t>
            </a:r>
            <a:endParaRPr lang="en-US" sz="2400" dirty="0" smtClean="0">
              <a:solidFill>
                <a:srgbClr val="0C377B"/>
              </a:solidFill>
            </a:endParaRPr>
          </a:p>
          <a:p>
            <a:endParaRPr lang="en-US" sz="2800" dirty="0" smtClean="0">
              <a:solidFill>
                <a:srgbClr val="0C377B"/>
              </a:solidFill>
            </a:endParaRPr>
          </a:p>
          <a:p>
            <a:r>
              <a:rPr lang="en-US" sz="2800" dirty="0" smtClean="0">
                <a:solidFill>
                  <a:srgbClr val="0C377B"/>
                </a:solidFill>
              </a:rPr>
              <a:t>Collimation</a:t>
            </a:r>
            <a:endParaRPr lang="en-US" sz="2800" dirty="0" smtClean="0">
              <a:solidFill>
                <a:srgbClr val="0C377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C377B"/>
                </a:solidFill>
              </a:rPr>
              <a:t>higher energy density: </a:t>
            </a:r>
            <a:r>
              <a:rPr lang="en-US" sz="2800" dirty="0" smtClean="0">
                <a:solidFill>
                  <a:srgbClr val="0C377B"/>
                </a:solidFill>
              </a:rPr>
              <a:t>more </a:t>
            </a:r>
            <a:r>
              <a:rPr lang="en-US" sz="2800" dirty="0" smtClean="0">
                <a:solidFill>
                  <a:srgbClr val="0C377B"/>
                </a:solidFill>
              </a:rPr>
              <a:t>robust materials? </a:t>
            </a:r>
            <a:r>
              <a:rPr lang="en-US" dirty="0" smtClean="0">
                <a:solidFill>
                  <a:srgbClr val="0C377B"/>
                </a:solidFill>
              </a:rPr>
              <a:t>collimators are first </a:t>
            </a:r>
            <a:r>
              <a:rPr lang="en-US" dirty="0">
                <a:solidFill>
                  <a:srgbClr val="0C377B"/>
                </a:solidFill>
              </a:rPr>
              <a:t>hit by </a:t>
            </a:r>
            <a:r>
              <a:rPr lang="en-US" dirty="0" smtClean="0">
                <a:solidFill>
                  <a:srgbClr val="0C377B"/>
                </a:solidFill>
              </a:rPr>
              <a:t>beam in case of failure; LHC </a:t>
            </a:r>
            <a:r>
              <a:rPr lang="en-US" dirty="0">
                <a:solidFill>
                  <a:srgbClr val="0C377B"/>
                </a:solidFill>
              </a:rPr>
              <a:t>collimators made from </a:t>
            </a:r>
            <a:r>
              <a:rPr lang="en-US" dirty="0" err="1">
                <a:solidFill>
                  <a:srgbClr val="0C377B"/>
                </a:solidFill>
              </a:rPr>
              <a:t>fibre</a:t>
            </a:r>
            <a:r>
              <a:rPr lang="en-US" dirty="0">
                <a:solidFill>
                  <a:srgbClr val="0C377B"/>
                </a:solidFill>
              </a:rPr>
              <a:t>-reinforced carbon (</a:t>
            </a:r>
            <a:r>
              <a:rPr lang="en-US" dirty="0" smtClean="0">
                <a:solidFill>
                  <a:srgbClr val="0C377B"/>
                </a:solidFill>
              </a:rPr>
              <a:t>CFC); for FHC more robust composite materials?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C377B"/>
                </a:solidFill>
              </a:rPr>
              <a:t>cleaning efficiency degrading with beam energy </a:t>
            </a:r>
            <a:r>
              <a:rPr lang="en-US" dirty="0" smtClean="0">
                <a:solidFill>
                  <a:srgbClr val="0C377B"/>
                </a:solidFill>
              </a:rPr>
              <a:t>collimators minimize</a:t>
            </a:r>
            <a:r>
              <a:rPr lang="en-US" sz="1600" dirty="0" smtClean="0">
                <a:solidFill>
                  <a:srgbClr val="0C377B"/>
                </a:solidFill>
              </a:rPr>
              <a:t> </a:t>
            </a:r>
            <a:r>
              <a:rPr lang="en-US" dirty="0" smtClean="0">
                <a:solidFill>
                  <a:srgbClr val="0C377B"/>
                </a:solidFill>
              </a:rPr>
              <a:t>beam </a:t>
            </a:r>
            <a:r>
              <a:rPr lang="en-US" dirty="0">
                <a:solidFill>
                  <a:srgbClr val="0C377B"/>
                </a:solidFill>
              </a:rPr>
              <a:t>loss in the cold </a:t>
            </a:r>
            <a:r>
              <a:rPr lang="en-US" dirty="0" smtClean="0">
                <a:solidFill>
                  <a:srgbClr val="0C377B"/>
                </a:solidFill>
              </a:rPr>
              <a:t>regions; nuclear </a:t>
            </a:r>
            <a:r>
              <a:rPr lang="en-US" dirty="0">
                <a:solidFill>
                  <a:srgbClr val="0C377B"/>
                </a:solidFill>
              </a:rPr>
              <a:t>processes </a:t>
            </a:r>
            <a:r>
              <a:rPr lang="en-US" dirty="0" smtClean="0">
                <a:solidFill>
                  <a:srgbClr val="0C377B"/>
                </a:solidFill>
              </a:rPr>
              <a:t>inside collimator </a:t>
            </a:r>
            <a:r>
              <a:rPr lang="en-US" dirty="0">
                <a:solidFill>
                  <a:srgbClr val="0C377B"/>
                </a:solidFill>
              </a:rPr>
              <a:t>jaw </a:t>
            </a:r>
            <a:r>
              <a:rPr lang="en-US" dirty="0" smtClean="0">
                <a:solidFill>
                  <a:srgbClr val="0C377B"/>
                </a:solidFill>
              </a:rPr>
              <a:t>vary with energy (cross </a:t>
            </a:r>
            <a:r>
              <a:rPr lang="en-US" dirty="0">
                <a:solidFill>
                  <a:srgbClr val="0C377B"/>
                </a:solidFill>
              </a:rPr>
              <a:t>section of single-diffractive scattering </a:t>
            </a:r>
            <a:r>
              <a:rPr lang="en-US" dirty="0" smtClean="0">
                <a:solidFill>
                  <a:srgbClr val="0C377B"/>
                </a:solidFill>
              </a:rPr>
              <a:t>increases)  </a:t>
            </a:r>
            <a:endParaRPr lang="en-US" sz="2000" dirty="0" smtClean="0">
              <a:solidFill>
                <a:srgbClr val="0C377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C377B"/>
                </a:solidFill>
              </a:rPr>
              <a:t>s</a:t>
            </a:r>
            <a:r>
              <a:rPr lang="en-US" sz="2800" dirty="0" smtClean="0">
                <a:solidFill>
                  <a:srgbClr val="0C377B"/>
                </a:solidFill>
              </a:rPr>
              <a:t>maller beam sizes and collimator gaps </a:t>
            </a:r>
          </a:p>
          <a:p>
            <a:pPr lvl="2"/>
            <a:r>
              <a:rPr lang="en-US" dirty="0" smtClean="0">
                <a:solidFill>
                  <a:srgbClr val="0C377B"/>
                </a:solidFill>
              </a:rPr>
              <a:t>Full </a:t>
            </a:r>
            <a:r>
              <a:rPr lang="en-US" dirty="0">
                <a:solidFill>
                  <a:srgbClr val="0C377B"/>
                </a:solidFill>
              </a:rPr>
              <a:t>collimator gaps </a:t>
            </a:r>
            <a:r>
              <a:rPr lang="en-US" dirty="0" smtClean="0">
                <a:solidFill>
                  <a:srgbClr val="0C377B"/>
                </a:solidFill>
              </a:rPr>
              <a:t>of 1 </a:t>
            </a:r>
            <a:r>
              <a:rPr lang="en-US" dirty="0">
                <a:solidFill>
                  <a:srgbClr val="0C377B"/>
                </a:solidFill>
              </a:rPr>
              <a:t>mm or less, </a:t>
            </a:r>
            <a:r>
              <a:rPr lang="en-US" dirty="0" smtClean="0">
                <a:solidFill>
                  <a:srgbClr val="0C377B"/>
                </a:solidFill>
              </a:rPr>
              <a:t>requiring higher </a:t>
            </a:r>
            <a:r>
              <a:rPr lang="en-US" dirty="0">
                <a:solidFill>
                  <a:srgbClr val="0C377B"/>
                </a:solidFill>
              </a:rPr>
              <a:t>precision in collimator control, setup and reproducibility. 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C377B"/>
                </a:solidFill>
              </a:rPr>
              <a:t>m</a:t>
            </a:r>
            <a:r>
              <a:rPr lang="en-US" sz="2800" dirty="0" smtClean="0">
                <a:solidFill>
                  <a:srgbClr val="0C377B"/>
                </a:solidFill>
              </a:rPr>
              <a:t>agnets in cleaning insertion </a:t>
            </a:r>
            <a:endParaRPr lang="en-US" dirty="0" smtClean="0">
              <a:solidFill>
                <a:srgbClr val="0C377B"/>
              </a:solidFill>
            </a:endParaRPr>
          </a:p>
          <a:p>
            <a:pPr lvl="2"/>
            <a:r>
              <a:rPr lang="en-US" dirty="0">
                <a:solidFill>
                  <a:srgbClr val="0C377B"/>
                </a:solidFill>
              </a:rPr>
              <a:t>w</a:t>
            </a:r>
            <a:r>
              <a:rPr lang="en-US" dirty="0" smtClean="0">
                <a:solidFill>
                  <a:srgbClr val="0C377B"/>
                </a:solidFill>
              </a:rPr>
              <a:t>arm magnets at the technological limit; shielded superconducting magnets? </a:t>
            </a:r>
            <a:endParaRPr lang="en-US" dirty="0">
              <a:solidFill>
                <a:srgbClr val="0C37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-60561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Main Parameters </a:t>
            </a:r>
            <a:r>
              <a:rPr lang="en-US" sz="4000" b="1" dirty="0">
                <a:solidFill>
                  <a:srgbClr val="FFFF00"/>
                </a:solidFill>
              </a:rPr>
              <a:t>for </a:t>
            </a:r>
            <a:r>
              <a:rPr lang="en-US" sz="4000" b="1" dirty="0" smtClean="0">
                <a:solidFill>
                  <a:srgbClr val="FFFF00"/>
                </a:solidFill>
              </a:rPr>
              <a:t>FLC </a:t>
            </a:r>
            <a:r>
              <a:rPr lang="en-US" sz="4000" b="1" i="1" dirty="0" smtClean="0">
                <a:solidFill>
                  <a:srgbClr val="FFFF00"/>
                </a:solidFill>
              </a:rPr>
              <a:t>(TLEP)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917912"/>
                <a:ext cx="9147129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C377B"/>
                    </a:solidFill>
                  </a:rPr>
                  <a:t>Energy </a:t>
                </a:r>
                <a:r>
                  <a:rPr lang="en-US" sz="2400" dirty="0" err="1" smtClean="0">
                    <a:solidFill>
                      <a:srgbClr val="0C377B"/>
                    </a:solidFill>
                  </a:rPr>
                  <a:t>c.m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.		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91 (Z), 160 (W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)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, 240 (H), 350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GeV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0C377B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			(energy upgrade 500-ZHH/</a:t>
                </a:r>
                <a:r>
                  <a:rPr lang="en-US" sz="2400" dirty="0" err="1" smtClean="0">
                    <a:solidFill>
                      <a:srgbClr val="0C377B"/>
                    </a:solidFill>
                  </a:rPr>
                  <a:t>ttH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)</a:t>
                </a:r>
                <a:endParaRPr lang="en-US" sz="2400" dirty="0">
                  <a:solidFill>
                    <a:srgbClr val="0C377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C377B"/>
                    </a:solidFill>
                  </a:rPr>
                  <a:t>Circumference	 	~ 100 km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C377B"/>
                    </a:solidFill>
                  </a:rPr>
                  <a:t>Total SR power 		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≤ 100 MW 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C377B"/>
                    </a:solidFill>
                  </a:rPr>
                  <a:t>#IPs			4 </a:t>
                </a:r>
                <a:endParaRPr lang="en-US" sz="2400" dirty="0">
                  <a:solidFill>
                    <a:srgbClr val="0C377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C377B"/>
                    </a:solidFill>
                  </a:rPr>
                  <a:t>Beam-beam </a:t>
                </a:r>
                <a:r>
                  <a:rPr lang="en-US" sz="2000" dirty="0">
                    <a:solidFill>
                      <a:srgbClr val="0C377B"/>
                    </a:solidFill>
                  </a:rPr>
                  <a:t>tune </a:t>
                </a:r>
                <a:r>
                  <a:rPr lang="en-US" sz="2000" dirty="0" smtClean="0">
                    <a:solidFill>
                      <a:srgbClr val="0C377B"/>
                    </a:solidFill>
                  </a:rPr>
                  <a:t>shift / IP 	scaled from LEP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C377B"/>
                    </a:solidFill>
                  </a:rPr>
                  <a:t>Beam current		7 mA (TLEP-t) to 1400 mA (TLEP-Z)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solidFill>
                      <a:srgbClr val="0C377B"/>
                    </a:solidFill>
                  </a:rPr>
                  <a:t>Horiz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. </a:t>
                </a:r>
                <a:r>
                  <a:rPr lang="en-US" sz="2400" dirty="0">
                    <a:solidFill>
                      <a:srgbClr val="0C377B"/>
                    </a:solidFill>
                  </a:rPr>
                  <a:t>g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eom. </a:t>
                </a:r>
                <a:r>
                  <a:rPr lang="en-US" sz="2400" dirty="0" err="1">
                    <a:solidFill>
                      <a:srgbClr val="0C377B"/>
                    </a:solidFill>
                  </a:rPr>
                  <a:t>e</a:t>
                </a:r>
                <a:r>
                  <a:rPr lang="en-US" sz="2400" dirty="0" err="1" smtClean="0">
                    <a:solidFill>
                      <a:srgbClr val="0C377B"/>
                    </a:solidFill>
                  </a:rPr>
                  <a:t>mittance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	2-30 nm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C377B"/>
                    </a:solidFill>
                  </a:rPr>
                  <a:t>Vert. geom. </a:t>
                </a:r>
                <a:r>
                  <a:rPr lang="en-US" sz="2400" dirty="0" err="1" smtClean="0">
                    <a:solidFill>
                      <a:srgbClr val="0C377B"/>
                    </a:solidFill>
                  </a:rPr>
                  <a:t>Emittance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	2-60 pm</a:t>
                </a:r>
                <a:endParaRPr lang="en-US" sz="2400" dirty="0">
                  <a:solidFill>
                    <a:srgbClr val="0C377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C377B"/>
                    </a:solidFill>
                  </a:rPr>
                  <a:t>Luminosity / IP		6x10</a:t>
                </a:r>
                <a:r>
                  <a:rPr lang="en-US" sz="2400" baseline="30000" dirty="0" smtClean="0">
                    <a:solidFill>
                      <a:srgbClr val="0C377B"/>
                    </a:solidFill>
                  </a:rPr>
                  <a:t>35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 </a:t>
                </a:r>
                <a:r>
                  <a:rPr lang="en-US" sz="2400" dirty="0">
                    <a:solidFill>
                      <a:srgbClr val="0C377B"/>
                    </a:solidFill>
                  </a:rPr>
                  <a:t>cm</a:t>
                </a:r>
                <a:r>
                  <a:rPr lang="en-US" sz="2400" baseline="30000" dirty="0">
                    <a:solidFill>
                      <a:srgbClr val="0C377B"/>
                    </a:solidFill>
                  </a:rPr>
                  <a:t>-2</a:t>
                </a:r>
                <a:r>
                  <a:rPr lang="en-US" sz="2400" dirty="0">
                    <a:solidFill>
                      <a:srgbClr val="0C377B"/>
                    </a:solidFill>
                  </a:rPr>
                  <a:t>s</a:t>
                </a:r>
                <a:r>
                  <a:rPr lang="en-US" sz="2400" baseline="30000" dirty="0">
                    <a:solidFill>
                      <a:srgbClr val="0C377B"/>
                    </a:solidFill>
                  </a:rPr>
                  <a:t>-1 </a:t>
                </a:r>
                <a:r>
                  <a:rPr lang="en-US" sz="2400" dirty="0">
                    <a:solidFill>
                      <a:srgbClr val="0C377B"/>
                    </a:solidFill>
                  </a:rPr>
                  <a:t>at 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91 </a:t>
                </a:r>
                <a:r>
                  <a:rPr lang="en-US" sz="2400" dirty="0" err="1">
                    <a:solidFill>
                      <a:srgbClr val="0C377B"/>
                    </a:solidFill>
                  </a:rPr>
                  <a:t>GeV</a:t>
                </a:r>
                <a:r>
                  <a:rPr lang="en-US" sz="2400" dirty="0">
                    <a:solidFill>
                      <a:srgbClr val="0C377B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377B"/>
                    </a:solidFill>
                  </a:rPr>
                  <a:t>c.m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.</a:t>
                </a:r>
                <a:endParaRPr lang="en-US" sz="2400" dirty="0">
                  <a:solidFill>
                    <a:srgbClr val="0C377B"/>
                  </a:solidFill>
                </a:endParaRPr>
              </a:p>
              <a:p>
                <a:r>
                  <a:rPr lang="en-US" sz="2400" dirty="0" smtClean="0">
                    <a:solidFill>
                      <a:srgbClr val="0C377B"/>
                    </a:solidFill>
                  </a:rPr>
                  <a:t>				5x10</a:t>
                </a:r>
                <a:r>
                  <a:rPr lang="en-US" sz="2400" baseline="30000" dirty="0" smtClean="0">
                    <a:solidFill>
                      <a:srgbClr val="0C377B"/>
                    </a:solidFill>
                  </a:rPr>
                  <a:t>34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 cm</a:t>
                </a:r>
                <a:r>
                  <a:rPr lang="en-US" sz="2400" baseline="30000" dirty="0" smtClean="0">
                    <a:solidFill>
                      <a:srgbClr val="0C377B"/>
                    </a:solidFill>
                  </a:rPr>
                  <a:t>-2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s</a:t>
                </a:r>
                <a:r>
                  <a:rPr lang="en-US" sz="2400" baseline="30000" dirty="0" smtClean="0">
                    <a:solidFill>
                      <a:srgbClr val="0C377B"/>
                    </a:solidFill>
                  </a:rPr>
                  <a:t>-1 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at 240 </a:t>
                </a:r>
                <a:r>
                  <a:rPr lang="en-US" sz="2400" dirty="0" err="1" smtClean="0">
                    <a:solidFill>
                      <a:srgbClr val="0C377B"/>
                    </a:solidFill>
                  </a:rPr>
                  <a:t>GeV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C377B"/>
                    </a:solidFill>
                  </a:rPr>
                  <a:t>c.m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.</a:t>
                </a:r>
              </a:p>
              <a:p>
                <a:r>
                  <a:rPr lang="en-US" sz="2400" dirty="0" smtClean="0">
                    <a:solidFill>
                      <a:srgbClr val="0C377B"/>
                    </a:solidFill>
                  </a:rPr>
                  <a:t>				1x10</a:t>
                </a:r>
                <a:r>
                  <a:rPr lang="en-US" sz="2400" baseline="30000" dirty="0" smtClean="0">
                    <a:solidFill>
                      <a:srgbClr val="0C377B"/>
                    </a:solidFill>
                  </a:rPr>
                  <a:t>34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 </a:t>
                </a:r>
                <a:r>
                  <a:rPr lang="en-US" sz="2400" dirty="0">
                    <a:solidFill>
                      <a:srgbClr val="0C377B"/>
                    </a:solidFill>
                  </a:rPr>
                  <a:t>cm</a:t>
                </a:r>
                <a:r>
                  <a:rPr lang="en-US" sz="2400" baseline="30000" dirty="0">
                    <a:solidFill>
                      <a:srgbClr val="0C377B"/>
                    </a:solidFill>
                  </a:rPr>
                  <a:t>-2</a:t>
                </a:r>
                <a:r>
                  <a:rPr lang="en-US" sz="2400" dirty="0">
                    <a:solidFill>
                      <a:srgbClr val="0C377B"/>
                    </a:solidFill>
                  </a:rPr>
                  <a:t>s</a:t>
                </a:r>
                <a:r>
                  <a:rPr lang="en-US" sz="2400" baseline="30000" dirty="0">
                    <a:solidFill>
                      <a:srgbClr val="0C377B"/>
                    </a:solidFill>
                  </a:rPr>
                  <a:t>-1 </a:t>
                </a:r>
                <a:r>
                  <a:rPr lang="en-US" sz="2400" dirty="0">
                    <a:solidFill>
                      <a:srgbClr val="0C377B"/>
                    </a:solidFill>
                  </a:rPr>
                  <a:t>at 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350 </a:t>
                </a:r>
                <a:r>
                  <a:rPr lang="en-US" sz="2400" dirty="0" err="1">
                    <a:solidFill>
                      <a:srgbClr val="0C377B"/>
                    </a:solidFill>
                  </a:rPr>
                  <a:t>GeV</a:t>
                </a:r>
                <a:r>
                  <a:rPr lang="en-US" sz="2400" dirty="0">
                    <a:solidFill>
                      <a:srgbClr val="0C377B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377B"/>
                    </a:solidFill>
                  </a:rPr>
                  <a:t>c.m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.</a:t>
                </a:r>
                <a:endParaRPr lang="en-US" sz="2400" dirty="0">
                  <a:solidFill>
                    <a:srgbClr val="0C377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C377B"/>
                    </a:solidFill>
                  </a:rPr>
                  <a:t>Top-up 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injection</a:t>
                </a:r>
                <a:r>
                  <a:rPr lang="en-US" sz="2400" dirty="0">
                    <a:solidFill>
                      <a:srgbClr val="0C377B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to cope with short lifetime from rad. </a:t>
                </a:r>
                <a:r>
                  <a:rPr lang="en-US" sz="2400" dirty="0" err="1" smtClean="0">
                    <a:solidFill>
                      <a:srgbClr val="0C377B"/>
                    </a:solidFill>
                  </a:rPr>
                  <a:t>Bhabha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 scattering &amp;  </a:t>
                </a:r>
                <a:r>
                  <a:rPr lang="en-US" sz="2400" dirty="0" err="1" smtClean="0">
                    <a:solidFill>
                      <a:srgbClr val="0C377B"/>
                    </a:solidFill>
                  </a:rPr>
                  <a:t>beamstrahlung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C377B"/>
                    </a:solidFill>
                  </a:rPr>
                  <a:t>P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olarization 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at </a:t>
                </a:r>
                <a:r>
                  <a:rPr lang="en-US" sz="2400" i="1" dirty="0" smtClean="0">
                    <a:solidFill>
                      <a:srgbClr val="0C377B"/>
                    </a:solidFill>
                  </a:rPr>
                  <a:t>Z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 pole and </a:t>
                </a:r>
                <a:r>
                  <a:rPr lang="en-US" sz="2400" i="1" dirty="0" smtClean="0">
                    <a:solidFill>
                      <a:srgbClr val="0C377B"/>
                    </a:solidFill>
                  </a:rPr>
                  <a:t>WW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 threshold</a:t>
                </a:r>
                <a:endParaRPr lang="en-US" sz="2400" dirty="0">
                  <a:solidFill>
                    <a:srgbClr val="0C377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C377B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US" sz="2400" baseline="-25000" dirty="0" smtClean="0">
                    <a:solidFill>
                      <a:srgbClr val="0C377B"/>
                    </a:solidFill>
                    <a:cs typeface="Arial" panose="020B0604020202020204" pitchFamily="34" charset="0"/>
                  </a:rPr>
                  <a:t>y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* </a:t>
                </a:r>
                <a:r>
                  <a:rPr lang="en-US" sz="2400" dirty="0">
                    <a:solidFill>
                      <a:srgbClr val="0C377B"/>
                    </a:solidFill>
                  </a:rPr>
                  <a:t>	</a:t>
                </a:r>
                <a:r>
                  <a:rPr lang="en-US" sz="2400" dirty="0" smtClean="0">
                    <a:solidFill>
                      <a:srgbClr val="0C377B"/>
                    </a:solidFill>
                  </a:rPr>
                  <a:t>			1 mm ~ </a:t>
                </a:r>
                <a:r>
                  <a:rPr lang="en-US" sz="2400" dirty="0" err="1" smtClean="0">
                    <a:solidFill>
                      <a:srgbClr val="0C377B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sz="2400" baseline="-25000" dirty="0" err="1" smtClean="0">
                    <a:solidFill>
                      <a:srgbClr val="0C377B"/>
                    </a:solidFill>
                  </a:rPr>
                  <a:t>z</a:t>
                </a:r>
                <a:endParaRPr lang="en-GB" sz="2400" baseline="-25000" dirty="0">
                  <a:solidFill>
                    <a:srgbClr val="0C377B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7912"/>
                <a:ext cx="9147129" cy="5940088"/>
              </a:xfrm>
              <a:prstGeom prst="rect">
                <a:avLst/>
              </a:prstGeom>
              <a:blipFill rotWithShape="1">
                <a:blip r:embed="rId2"/>
                <a:stretch>
                  <a:fillRect l="-866" t="-719" r="-333" b="-1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21046595">
            <a:off x="1859670" y="3019830"/>
            <a:ext cx="5160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rgbClr val="FF0000"/>
                </a:solidFill>
              </a:rPr>
              <a:t>preliminary</a:t>
            </a:r>
            <a:endParaRPr lang="en-GB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25" y="1019282"/>
            <a:ext cx="9145016" cy="59477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 eaLnBrk="0" fontAlgn="base" hangingPunct="0">
              <a:spcBef>
                <a:spcPts val="5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 Lifetime limitation by </a:t>
            </a:r>
            <a:r>
              <a:rPr lang="en-US" sz="2800" b="1" kern="0" dirty="0" err="1" smtClean="0">
                <a:solidFill>
                  <a:srgbClr val="FF0000"/>
                </a:solidFill>
              </a:rPr>
              <a:t>beamstrahlung</a:t>
            </a:r>
            <a:r>
              <a:rPr lang="en-US" sz="2800" kern="0" dirty="0" smtClean="0">
                <a:solidFill>
                  <a:srgbClr val="000000"/>
                </a:solidFill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</a:rPr>
              <a:t>from 120 </a:t>
            </a:r>
            <a:r>
              <a:rPr lang="en-US" sz="2800" kern="0" dirty="0" err="1" smtClean="0">
                <a:solidFill>
                  <a:srgbClr val="000000"/>
                </a:solidFill>
              </a:rPr>
              <a:t>GeV</a:t>
            </a:r>
            <a:r>
              <a:rPr lang="en-US" sz="2800" kern="0" dirty="0" smtClean="0">
                <a:solidFill>
                  <a:srgbClr val="000000"/>
                </a:solidFill>
              </a:rPr>
              <a:t> requires </a:t>
            </a:r>
            <a:r>
              <a:rPr lang="en-US" sz="2800" b="1" kern="0" dirty="0" smtClean="0">
                <a:solidFill>
                  <a:srgbClr val="0033CC"/>
                </a:solidFill>
              </a:rPr>
              <a:t>robust ring optics with small </a:t>
            </a:r>
            <a:r>
              <a:rPr lang="en-US" sz="2800" b="1" kern="0" dirty="0" smtClean="0">
                <a:solidFill>
                  <a:srgbClr val="0033CC"/>
                </a:solidFill>
                <a:latin typeface="Symbol" panose="05050102010706020507" pitchFamily="18" charset="2"/>
              </a:rPr>
              <a:t>b</a:t>
            </a:r>
            <a:r>
              <a:rPr lang="en-US" sz="2800" b="1" kern="0" dirty="0" smtClean="0">
                <a:solidFill>
                  <a:srgbClr val="0033CC"/>
                </a:solidFill>
              </a:rPr>
              <a:t>*</a:t>
            </a:r>
            <a:r>
              <a:rPr lang="en-US" sz="2800" b="1" kern="0" baseline="-25000" dirty="0" smtClean="0">
                <a:solidFill>
                  <a:srgbClr val="0033CC"/>
                </a:solidFill>
              </a:rPr>
              <a:t>y</a:t>
            </a:r>
            <a:r>
              <a:rPr lang="en-US" sz="2800" b="1" kern="0" dirty="0" smtClean="0">
                <a:solidFill>
                  <a:srgbClr val="0033CC"/>
                </a:solidFill>
              </a:rPr>
              <a:t> (~ 1 mm) &amp; large momentum acceptance (≥ 2%).</a:t>
            </a:r>
          </a:p>
          <a:p>
            <a:pPr marL="742950" lvl="1" indent="-285750" eaLnBrk="0" fontAlgn="base" hangingPunct="0">
              <a:spcBef>
                <a:spcPts val="5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i="1" kern="0" dirty="0" err="1" smtClean="0">
                <a:solidFill>
                  <a:srgbClr val="000000"/>
                </a:solidFill>
              </a:rPr>
              <a:t>Nano</a:t>
            </a:r>
            <a:r>
              <a:rPr lang="en-US" sz="2400" i="1" kern="0" dirty="0" smtClean="0">
                <a:solidFill>
                  <a:srgbClr val="000000"/>
                </a:solidFill>
              </a:rPr>
              <a:t>-beam / crab waist schemes are considered as </a:t>
            </a:r>
            <a:r>
              <a:rPr lang="en-US" sz="2400" i="1" kern="0" dirty="0" smtClean="0">
                <a:solidFill>
                  <a:srgbClr val="000000"/>
                </a:solidFill>
              </a:rPr>
              <a:t>options</a:t>
            </a:r>
            <a:endParaRPr lang="en-US" sz="2400" i="1" kern="0" dirty="0" smtClean="0">
              <a:solidFill>
                <a:srgbClr val="000000"/>
              </a:solidFill>
            </a:endParaRPr>
          </a:p>
          <a:p>
            <a:pPr marL="227013" indent="-227013" eaLnBrk="0" fontAlgn="base" hangingPunct="0">
              <a:spcBef>
                <a:spcPts val="5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kern="0" dirty="0">
                <a:solidFill>
                  <a:srgbClr val="000000"/>
                </a:solidFill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</a:rPr>
              <a:t>Reaching </a:t>
            </a:r>
            <a:r>
              <a:rPr lang="en-US" sz="2800" b="1" kern="0" dirty="0">
                <a:solidFill>
                  <a:srgbClr val="0000CC"/>
                </a:solidFill>
              </a:rPr>
              <a:t>s</a:t>
            </a:r>
            <a:r>
              <a:rPr lang="en-US" sz="2800" b="1" kern="0" dirty="0" smtClean="0">
                <a:solidFill>
                  <a:srgbClr val="0000CC"/>
                </a:solidFill>
              </a:rPr>
              <a:t>mall vertical emittance</a:t>
            </a:r>
            <a:r>
              <a:rPr lang="en-US" sz="2800" b="1" kern="0" dirty="0" smtClean="0">
                <a:solidFill>
                  <a:srgbClr val="0000CC"/>
                </a:solidFill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</a:rPr>
              <a:t>in large </a:t>
            </a:r>
            <a:r>
              <a:rPr lang="en-US" sz="2800" kern="0" dirty="0" smtClean="0">
                <a:solidFill>
                  <a:srgbClr val="000000"/>
                </a:solidFill>
              </a:rPr>
              <a:t>machine</a:t>
            </a:r>
            <a:endParaRPr lang="en-US" sz="2800" kern="0" dirty="0" smtClean="0">
              <a:solidFill>
                <a:srgbClr val="000000"/>
              </a:solidFill>
            </a:endParaRPr>
          </a:p>
          <a:p>
            <a:pPr marL="227013" indent="-227013" eaLnBrk="0" fontAlgn="base" hangingPunct="0">
              <a:spcBef>
                <a:spcPts val="5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 Optimization of the machine layout compatible with </a:t>
            </a:r>
            <a:r>
              <a:rPr lang="en-US" sz="2800" b="1" kern="0" dirty="0" smtClean="0">
                <a:solidFill>
                  <a:srgbClr val="0033CC"/>
                </a:solidFill>
              </a:rPr>
              <a:t>high currents and larger number of bunches </a:t>
            </a:r>
            <a:r>
              <a:rPr lang="en-US" sz="2800" b="1" kern="0" dirty="0" smtClean="0">
                <a:solidFill>
                  <a:srgbClr val="0033CC"/>
                </a:solidFill>
              </a:rPr>
              <a:t>at Z</a:t>
            </a:r>
            <a:endParaRPr lang="en-US" sz="2800" b="1" kern="0" dirty="0" smtClean="0">
              <a:solidFill>
                <a:srgbClr val="0033CC"/>
              </a:solidFill>
            </a:endParaRPr>
          </a:p>
          <a:p>
            <a:pPr marL="800100" lvl="1" indent="-342900" eaLnBrk="0" fontAlgn="base" hangingPunct="0">
              <a:spcBef>
                <a:spcPts val="5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i="1" kern="0" dirty="0" smtClean="0">
                <a:solidFill>
                  <a:srgbClr val="000000"/>
                </a:solidFill>
              </a:rPr>
              <a:t>Number of rings and size of the RF </a:t>
            </a:r>
            <a:r>
              <a:rPr lang="en-US" sz="2400" i="1" kern="0" dirty="0" smtClean="0">
                <a:solidFill>
                  <a:srgbClr val="000000"/>
                </a:solidFill>
              </a:rPr>
              <a:t>system</a:t>
            </a:r>
            <a:endParaRPr lang="en-US" sz="2400" i="1" kern="0" dirty="0" smtClean="0">
              <a:solidFill>
                <a:srgbClr val="000000"/>
              </a:solidFill>
            </a:endParaRPr>
          </a:p>
          <a:p>
            <a:pPr marL="227013" indent="-227013" eaLnBrk="0" fontAlgn="base" hangingPunct="0">
              <a:spcBef>
                <a:spcPts val="5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0000CC"/>
                </a:solidFill>
              </a:rPr>
              <a:t> Polarization </a:t>
            </a:r>
            <a:r>
              <a:rPr lang="en-US" sz="2800" b="1" kern="0" dirty="0" smtClean="0">
                <a:solidFill>
                  <a:srgbClr val="0000CC"/>
                </a:solidFill>
              </a:rPr>
              <a:t>&amp; precise energy </a:t>
            </a:r>
            <a:r>
              <a:rPr lang="en-US" sz="2800" b="1" kern="0" dirty="0" smtClean="0">
                <a:solidFill>
                  <a:srgbClr val="0000CC"/>
                </a:solidFill>
              </a:rPr>
              <a:t>calibration at </a:t>
            </a:r>
            <a:r>
              <a:rPr lang="en-US" sz="2800" b="1" i="1" kern="0" dirty="0" smtClean="0">
                <a:solidFill>
                  <a:srgbClr val="0000CC"/>
                </a:solidFill>
              </a:rPr>
              <a:t>Z</a:t>
            </a:r>
            <a:r>
              <a:rPr lang="en-US" sz="2800" b="1" kern="0" dirty="0" smtClean="0">
                <a:solidFill>
                  <a:srgbClr val="0000CC"/>
                </a:solidFill>
              </a:rPr>
              <a:t> </a:t>
            </a:r>
            <a:r>
              <a:rPr lang="en-US" sz="2800" b="1" kern="0" dirty="0" smtClean="0">
                <a:solidFill>
                  <a:srgbClr val="0000CC"/>
                </a:solidFill>
              </a:rPr>
              <a:t>pole</a:t>
            </a:r>
            <a:r>
              <a:rPr lang="en-US" sz="2800" kern="0" dirty="0" smtClean="0">
                <a:solidFill>
                  <a:srgbClr val="000000"/>
                </a:solidFill>
              </a:rPr>
              <a:t>, with nat. </a:t>
            </a:r>
            <a:r>
              <a:rPr lang="en-US" sz="2800" kern="0" dirty="0" smtClean="0">
                <a:solidFill>
                  <a:srgbClr val="000000"/>
                </a:solidFill>
              </a:rPr>
              <a:t>polarization </a:t>
            </a:r>
            <a:r>
              <a:rPr lang="en-US" sz="2800" kern="0" dirty="0" smtClean="0">
                <a:solidFill>
                  <a:srgbClr val="000000"/>
                </a:solidFill>
              </a:rPr>
              <a:t>time ~150 h, </a:t>
            </a:r>
            <a:r>
              <a:rPr lang="en-US" sz="2800" b="1" kern="0" dirty="0">
                <a:solidFill>
                  <a:srgbClr val="0000CC"/>
                </a:solidFill>
              </a:rPr>
              <a:t>&amp;</a:t>
            </a:r>
            <a:r>
              <a:rPr lang="en-US" sz="2800" b="1" kern="0" dirty="0" smtClean="0">
                <a:solidFill>
                  <a:srgbClr val="0000CC"/>
                </a:solidFill>
              </a:rPr>
              <a:t> </a:t>
            </a:r>
            <a:r>
              <a:rPr lang="en-US" sz="2800" b="1" kern="0" dirty="0" smtClean="0">
                <a:solidFill>
                  <a:srgbClr val="0000CC"/>
                </a:solidFill>
              </a:rPr>
              <a:t>at  </a:t>
            </a:r>
            <a:r>
              <a:rPr lang="en-US" sz="2800" b="1" i="1" kern="0" dirty="0" smtClean="0">
                <a:solidFill>
                  <a:srgbClr val="0000CC"/>
                </a:solidFill>
              </a:rPr>
              <a:t>WW </a:t>
            </a:r>
            <a:r>
              <a:rPr lang="en-US" sz="2800" b="1" kern="0" dirty="0" smtClean="0">
                <a:solidFill>
                  <a:srgbClr val="0000CC"/>
                </a:solidFill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</a:rPr>
              <a:t>(~5 h)</a:t>
            </a:r>
            <a:endParaRPr lang="en-US" sz="2800" kern="0" dirty="0" smtClean="0">
              <a:solidFill>
                <a:srgbClr val="000000"/>
              </a:solidFill>
            </a:endParaRPr>
          </a:p>
          <a:p>
            <a:pPr marL="227013" indent="-227013" eaLnBrk="0" fontAlgn="base" hangingPunct="0">
              <a:spcBef>
                <a:spcPts val="5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 RF </a:t>
            </a:r>
            <a:r>
              <a:rPr lang="en-US" sz="2800" kern="0" dirty="0" smtClean="0">
                <a:solidFill>
                  <a:srgbClr val="000000"/>
                </a:solidFill>
              </a:rPr>
              <a:t>w </a:t>
            </a:r>
            <a:r>
              <a:rPr lang="en-US" sz="2800" b="1" kern="0" dirty="0" smtClean="0">
                <a:solidFill>
                  <a:srgbClr val="0000CC"/>
                </a:solidFill>
              </a:rPr>
              <a:t>&gt;50% </a:t>
            </a:r>
            <a:r>
              <a:rPr lang="en-US" sz="2800" b="1" kern="0" dirty="0" smtClean="0">
                <a:solidFill>
                  <a:srgbClr val="0000CC"/>
                </a:solidFill>
              </a:rPr>
              <a:t>wall-plug to </a:t>
            </a:r>
            <a:r>
              <a:rPr lang="en-US" sz="2800" b="1" kern="0" dirty="0" smtClean="0">
                <a:solidFill>
                  <a:srgbClr val="0000CC"/>
                </a:solidFill>
              </a:rPr>
              <a:t>beam power efficiency</a:t>
            </a:r>
          </a:p>
          <a:p>
            <a:pPr marL="227013" indent="-227013" eaLnBrk="0" fontAlgn="base" hangingPunct="0">
              <a:spcBef>
                <a:spcPts val="5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b="1" kern="0" dirty="0">
                <a:solidFill>
                  <a:srgbClr val="0000CC"/>
                </a:solidFill>
              </a:rPr>
              <a:t> O</a:t>
            </a:r>
            <a:r>
              <a:rPr lang="en-US" sz="2800" b="1" kern="0" dirty="0" err="1" smtClean="0">
                <a:solidFill>
                  <a:srgbClr val="0000CC"/>
                </a:solidFill>
              </a:rPr>
              <a:t>ptics</a:t>
            </a:r>
            <a:r>
              <a:rPr lang="en-US" sz="2800" b="1" kern="0" dirty="0" smtClean="0">
                <a:solidFill>
                  <a:srgbClr val="0000CC"/>
                </a:solidFill>
              </a:rPr>
              <a:t> changes with energy</a:t>
            </a:r>
            <a:r>
              <a:rPr lang="en-US" sz="2800" b="1" kern="0" dirty="0">
                <a:solidFill>
                  <a:srgbClr val="0000CC"/>
                </a:solidFill>
              </a:rPr>
              <a:t>;</a:t>
            </a:r>
            <a:r>
              <a:rPr lang="en-US" sz="2800" b="1" kern="0" dirty="0" smtClean="0">
                <a:solidFill>
                  <a:srgbClr val="0000CC"/>
                </a:solidFill>
              </a:rPr>
              <a:t> lepton injector chain</a:t>
            </a:r>
            <a:endParaRPr lang="en-GB" sz="2800" b="1" kern="0" dirty="0" smtClean="0">
              <a:solidFill>
                <a:srgbClr val="0000CC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059" y="11283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FF00"/>
                </a:solidFill>
              </a:rPr>
              <a:t>S</a:t>
            </a:r>
            <a:r>
              <a:rPr lang="en-US" sz="4000" b="1" dirty="0" smtClean="0">
                <a:solidFill>
                  <a:srgbClr val="FFFF00"/>
                </a:solidFill>
              </a:rPr>
              <a:t>ome </a:t>
            </a:r>
            <a:r>
              <a:rPr lang="en-US" sz="4000" b="1" dirty="0">
                <a:solidFill>
                  <a:srgbClr val="FFFF00"/>
                </a:solidFill>
              </a:rPr>
              <a:t>C</a:t>
            </a:r>
            <a:r>
              <a:rPr lang="en-US" sz="4000" b="1" dirty="0" smtClean="0">
                <a:solidFill>
                  <a:srgbClr val="FFFF00"/>
                </a:solidFill>
              </a:rPr>
              <a:t>hallenges for FLC </a:t>
            </a:r>
            <a:r>
              <a:rPr lang="en-US" sz="4000" b="1" i="1" dirty="0" smtClean="0">
                <a:solidFill>
                  <a:srgbClr val="FFFF00"/>
                </a:solidFill>
              </a:rPr>
              <a:t>(TLEP)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229" y="4408279"/>
            <a:ext cx="9285299" cy="259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</a:rPr>
              <a:t>m</a:t>
            </a:r>
            <a:r>
              <a:rPr lang="en-US" sz="3600" dirty="0" smtClean="0">
                <a:solidFill>
                  <a:srgbClr val="0000CC"/>
                </a:solidFill>
              </a:rPr>
              <a:t>itigations: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  <a:p>
            <a:pPr>
              <a:lnSpc>
                <a:spcPts val="3840"/>
              </a:lnSpc>
            </a:pPr>
            <a:r>
              <a:rPr lang="en-GB" sz="3200" b="1" dirty="0">
                <a:solidFill>
                  <a:srgbClr val="FF0000"/>
                </a:solidFill>
              </a:rPr>
              <a:t>	</a:t>
            </a:r>
            <a:r>
              <a:rPr lang="en-GB" sz="3200" dirty="0">
                <a:solidFill>
                  <a:srgbClr val="0000FF"/>
                </a:solidFill>
              </a:rPr>
              <a:t>(1) large momentum acceptance </a:t>
            </a:r>
            <a:r>
              <a:rPr lang="en-GB" sz="3200" dirty="0">
                <a:solidFill>
                  <a:srgbClr val="0000FF"/>
                </a:solidFill>
                <a:latin typeface="Symbol" pitchFamily="18" charset="2"/>
              </a:rPr>
              <a:t>h</a:t>
            </a:r>
          </a:p>
          <a:p>
            <a:pPr>
              <a:lnSpc>
                <a:spcPts val="3840"/>
              </a:lnSpc>
            </a:pPr>
            <a:r>
              <a:rPr lang="en-GB" sz="3200" dirty="0">
                <a:solidFill>
                  <a:srgbClr val="0000FF"/>
                </a:solidFill>
              </a:rPr>
              <a:t>	(2) flat beams [i.e. small </a:t>
            </a:r>
            <a:r>
              <a:rPr lang="en-GB" sz="3200" dirty="0" err="1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GB" sz="3200" baseline="-25000" dirty="0" err="1">
                <a:solidFill>
                  <a:srgbClr val="0000FF"/>
                </a:solidFill>
              </a:rPr>
              <a:t>y</a:t>
            </a:r>
            <a:r>
              <a:rPr lang="en-GB" sz="3200" dirty="0">
                <a:solidFill>
                  <a:srgbClr val="0000FF"/>
                </a:solidFill>
              </a:rPr>
              <a:t> &amp; large </a:t>
            </a:r>
            <a:r>
              <a:rPr lang="en-GB" sz="3200" dirty="0" err="1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GB" sz="3200" baseline="-25000" dirty="0" err="1">
                <a:solidFill>
                  <a:srgbClr val="0000FF"/>
                </a:solidFill>
              </a:rPr>
              <a:t>x</a:t>
            </a:r>
            <a:r>
              <a:rPr lang="en-GB" sz="3200" baseline="30000" dirty="0">
                <a:solidFill>
                  <a:srgbClr val="0000FF"/>
                </a:solidFill>
              </a:rPr>
              <a:t>*</a:t>
            </a:r>
            <a:r>
              <a:rPr lang="en-GB" sz="3200" dirty="0">
                <a:solidFill>
                  <a:srgbClr val="0000FF"/>
                </a:solidFill>
              </a:rPr>
              <a:t>]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ts val="3840"/>
              </a:lnSpc>
            </a:pPr>
            <a:endParaRPr lang="en-US" sz="3200" dirty="0">
              <a:solidFill>
                <a:srgbClr val="0000FF"/>
              </a:solidFill>
            </a:endParaRPr>
          </a:p>
          <a:p>
            <a:pPr>
              <a:lnSpc>
                <a:spcPts val="3840"/>
              </a:lnSpc>
            </a:pPr>
            <a:r>
              <a:rPr lang="en-US" sz="3200" dirty="0">
                <a:solidFill>
                  <a:srgbClr val="0000FF"/>
                </a:solidFill>
              </a:rPr>
              <a:t>	(3) fast </a:t>
            </a:r>
            <a:r>
              <a:rPr lang="en-US" sz="3200" dirty="0" smtClean="0">
                <a:solidFill>
                  <a:srgbClr val="0000FF"/>
                </a:solidFill>
              </a:rPr>
              <a:t>top up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980728"/>
            <a:ext cx="892899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synchrotron radiation in the strong field of opposing beam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800" dirty="0" smtClean="0">
                <a:solidFill>
                  <a:prstClr val="black"/>
                </a:solidFill>
              </a:rPr>
              <a:t>  </a:t>
            </a:r>
            <a:endParaRPr lang="en-GB" sz="800" dirty="0" smtClean="0">
              <a:solidFill>
                <a:prstClr val="black"/>
              </a:solidFill>
            </a:endParaRPr>
          </a:p>
          <a:p>
            <a:r>
              <a:rPr lang="en-GB" sz="2800" dirty="0" smtClean="0">
                <a:solidFill>
                  <a:prstClr val="black"/>
                </a:solidFill>
              </a:rPr>
              <a:t>makes some </a:t>
            </a:r>
            <a:r>
              <a:rPr lang="en-GB" sz="2800" i="1" dirty="0" smtClean="0">
                <a:solidFill>
                  <a:prstClr val="black"/>
                </a:solidFill>
              </a:rPr>
              <a:t>e</a:t>
            </a:r>
            <a:r>
              <a:rPr lang="en-GB" sz="2800" baseline="30000" dirty="0" smtClean="0">
                <a:solidFill>
                  <a:prstClr val="black"/>
                </a:solidFill>
              </a:rPr>
              <a:t>±</a:t>
            </a:r>
            <a:r>
              <a:rPr lang="en-GB" sz="2800" dirty="0" smtClean="0">
                <a:solidFill>
                  <a:prstClr val="black"/>
                </a:solidFill>
              </a:rPr>
              <a:t> emit significant part of their energy</a:t>
            </a:r>
          </a:p>
          <a:p>
            <a:endParaRPr lang="en-GB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100" dirty="0">
                <a:solidFill>
                  <a:prstClr val="black"/>
                </a:solidFill>
              </a:rPr>
              <a:t> </a:t>
            </a:r>
            <a:r>
              <a:rPr lang="en-US" sz="100" dirty="0" smtClean="0">
                <a:solidFill>
                  <a:prstClr val="black"/>
                </a:solidFill>
              </a:rPr>
              <a:t> </a:t>
            </a:r>
            <a:endParaRPr lang="en-US" sz="1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  <a:latin typeface="Symbol" panose="05050102010706020507" pitchFamily="18" charset="2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Symbol" panose="05050102010706020507" pitchFamily="18" charset="2"/>
              </a:rPr>
              <a:t>		</a:t>
            </a:r>
            <a:r>
              <a:rPr lang="en-US" sz="1400" dirty="0" smtClean="0">
                <a:solidFill>
                  <a:srgbClr val="0000CC"/>
                </a:solidFill>
                <a:latin typeface="Symbol" panose="05050102010706020507" pitchFamily="18" charset="2"/>
              </a:rPr>
              <a:t>	</a:t>
            </a:r>
            <a:r>
              <a:rPr lang="en-US" sz="600" dirty="0" smtClean="0">
                <a:solidFill>
                  <a:srgbClr val="0000CC"/>
                </a:solidFill>
                <a:latin typeface="Symbol" panose="05050102010706020507" pitchFamily="18" charset="2"/>
              </a:rPr>
              <a:t>  </a:t>
            </a:r>
          </a:p>
          <a:p>
            <a:r>
              <a:rPr lang="en-US" dirty="0">
                <a:solidFill>
                  <a:srgbClr val="0000CC"/>
                </a:solidFill>
                <a:latin typeface="Symbol" panose="05050102010706020507" pitchFamily="18" charset="2"/>
              </a:rPr>
              <a:t>	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			  </a:t>
            </a:r>
          </a:p>
          <a:p>
            <a:r>
              <a:rPr lang="en-US" sz="2800" dirty="0">
                <a:solidFill>
                  <a:srgbClr val="0000CC"/>
                </a:solidFill>
                <a:latin typeface="Symbol" panose="05050102010706020507" pitchFamily="18" charset="2"/>
              </a:rPr>
              <a:t>	</a:t>
            </a:r>
            <a:r>
              <a:rPr lang="en-US" sz="2800" dirty="0" smtClean="0">
                <a:solidFill>
                  <a:srgbClr val="0000CC"/>
                </a:solidFill>
                <a:latin typeface="Symbol" panose="05050102010706020507" pitchFamily="18" charset="2"/>
              </a:rPr>
              <a:t>			h</a:t>
            </a:r>
            <a:r>
              <a:rPr lang="en-US" sz="2800" dirty="0" smtClean="0">
                <a:solidFill>
                  <a:srgbClr val="0000CC"/>
                </a:solidFill>
              </a:rPr>
              <a:t>: momentum acceptance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Symbol" panose="05050102010706020507" pitchFamily="18" charset="2"/>
              </a:rPr>
              <a:t>				</a:t>
            </a:r>
            <a:r>
              <a:rPr lang="en-US" sz="2800" dirty="0" err="1" smtClean="0">
                <a:solidFill>
                  <a:srgbClr val="0000CC"/>
                </a:solidFill>
                <a:latin typeface="Symbol" panose="05050102010706020507" pitchFamily="18" charset="2"/>
              </a:rPr>
              <a:t>s</a:t>
            </a:r>
            <a:r>
              <a:rPr lang="en-US" sz="2800" baseline="-25000" dirty="0" err="1" smtClean="0">
                <a:solidFill>
                  <a:srgbClr val="0000CC"/>
                </a:solidFill>
              </a:rPr>
              <a:t>x</a:t>
            </a:r>
            <a:r>
              <a:rPr lang="en-US" sz="2800" dirty="0" smtClean="0">
                <a:solidFill>
                  <a:srgbClr val="0000CC"/>
                </a:solidFill>
              </a:rPr>
              <a:t>: horizontal beam size at IP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7553" y="2927074"/>
                <a:ext cx="3642985" cy="931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𝐵𝑆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20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𝐼𝑃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3/2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53" y="2927074"/>
                <a:ext cx="3642985" cy="9319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72185" y="2926921"/>
                <a:ext cx="2742226" cy="84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85" y="2926921"/>
                <a:ext cx="2742226" cy="8496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11229" y="3199039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with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6441" y="2926921"/>
            <a:ext cx="360040" cy="443246"/>
          </a:xfrm>
          <a:prstGeom prst="rect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0257" y="3157753"/>
            <a:ext cx="360040" cy="424828"/>
          </a:xfrm>
          <a:prstGeom prst="rect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5905" y="3162202"/>
            <a:ext cx="360040" cy="4616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365" y="5894976"/>
            <a:ext cx="9168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cs typeface="Calibri"/>
              </a:rPr>
              <a:t>	→</a:t>
            </a:r>
            <a:r>
              <a:rPr lang="en-US" sz="3200" dirty="0" smtClean="0">
                <a:solidFill>
                  <a:srgbClr val="0000FF"/>
                </a:solidFill>
              </a:rPr>
              <a:t>minimize </a:t>
            </a:r>
            <a:r>
              <a:rPr lang="en-US" sz="3200" dirty="0" err="1" smtClean="0">
                <a:solidFill>
                  <a:srgbClr val="0000FF"/>
                </a:solidFill>
                <a:latin typeface="Symbol" pitchFamily="18" charset="2"/>
              </a:rPr>
              <a:t>k</a:t>
            </a:r>
            <a:r>
              <a:rPr lang="en-US" sz="3200" baseline="-25000" dirty="0" err="1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3200" dirty="0" smtClean="0">
                <a:solidFill>
                  <a:srgbClr val="0000FF"/>
                </a:solidFill>
              </a:rPr>
              <a:t>=</a:t>
            </a:r>
            <a:r>
              <a:rPr lang="en-US" sz="3200" dirty="0" err="1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3200" dirty="0" smtClean="0">
                <a:solidFill>
                  <a:srgbClr val="0000FF"/>
                </a:solidFill>
              </a:rPr>
              <a:t>/</a:t>
            </a:r>
            <a:r>
              <a:rPr lang="en-US" sz="3200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3200" baseline="-25000" dirty="0" smtClean="0">
                <a:solidFill>
                  <a:srgbClr val="0000FF"/>
                </a:solidFill>
              </a:rPr>
              <a:t>x, </a:t>
            </a:r>
            <a:r>
              <a:rPr lang="en-US" sz="32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3200" dirty="0" err="1" smtClean="0">
                <a:solidFill>
                  <a:srgbClr val="0000FF"/>
                </a:solidFill>
              </a:rPr>
              <a:t>~</a:t>
            </a:r>
            <a:r>
              <a:rPr lang="en-US" sz="32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3200" dirty="0" smtClean="0">
                <a:solidFill>
                  <a:srgbClr val="0000FF"/>
                </a:solidFill>
              </a:rPr>
              <a:t>/</a:t>
            </a:r>
            <a:r>
              <a:rPr lang="en-US" sz="3200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3200" baseline="-25000" dirty="0" smtClean="0">
                <a:solidFill>
                  <a:srgbClr val="0000FF"/>
                </a:solidFill>
              </a:rPr>
              <a:t>x</a:t>
            </a:r>
            <a:r>
              <a:rPr lang="en-US" sz="3200" dirty="0" smtClean="0">
                <a:solidFill>
                  <a:srgbClr val="0000FF"/>
                </a:solidFill>
                <a:latin typeface="Symbol" pitchFamily="18" charset="2"/>
              </a:rPr>
              <a:t>) &amp; </a:t>
            </a:r>
            <a:r>
              <a:rPr lang="en-US" sz="3200" dirty="0" smtClean="0">
                <a:solidFill>
                  <a:srgbClr val="FF0000"/>
                </a:solidFill>
              </a:rPr>
              <a:t>respect </a:t>
            </a:r>
            <a:r>
              <a:rPr lang="en-US" sz="32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3200" dirty="0" err="1" smtClean="0">
                <a:solidFill>
                  <a:srgbClr val="FF0000"/>
                </a:solidFill>
                <a:cs typeface="Calibri"/>
              </a:rPr>
              <a:t>≥</a:t>
            </a:r>
            <a:r>
              <a:rPr lang="en-US" sz="3200" dirty="0" err="1" smtClean="0">
                <a:solidFill>
                  <a:srgbClr val="FF0000"/>
                </a:solidFill>
                <a:latin typeface="Symbol" pitchFamily="18" charset="2"/>
                <a:cs typeface="Calibri"/>
              </a:rPr>
              <a:t>s</a:t>
            </a:r>
            <a:r>
              <a:rPr lang="en-US" sz="3200" baseline="-25000" dirty="0" err="1" smtClean="0">
                <a:solidFill>
                  <a:srgbClr val="FF0000"/>
                </a:solidFill>
                <a:cs typeface="Calibri"/>
              </a:rPr>
              <a:t>z</a:t>
            </a:r>
            <a:r>
              <a:rPr lang="en-US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387" y="3858996"/>
            <a:ext cx="2969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V. Telnov, PRL 110 </a:t>
            </a:r>
            <a:r>
              <a:rPr lang="en-GB" sz="1600" dirty="0">
                <a:solidFill>
                  <a:srgbClr val="FF0000"/>
                </a:solidFill>
              </a:rPr>
              <a:t>(2013) 114801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6434" y="1467615"/>
            <a:ext cx="8327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u="sng" dirty="0" smtClean="0">
                <a:solidFill>
                  <a:srgbClr val="00B050"/>
                </a:solidFill>
              </a:rPr>
              <a:t>Note:</a:t>
            </a:r>
            <a:r>
              <a:rPr lang="en-US" sz="1600" dirty="0" smtClean="0">
                <a:solidFill>
                  <a:srgbClr val="00B050"/>
                </a:solidFill>
              </a:rPr>
              <a:t> Many theoretical  </a:t>
            </a:r>
            <a:r>
              <a:rPr lang="en-US" sz="1600" dirty="0" err="1" smtClean="0">
                <a:solidFill>
                  <a:srgbClr val="00B050"/>
                </a:solidFill>
              </a:rPr>
              <a:t>beamstrahlung</a:t>
            </a:r>
            <a:r>
              <a:rPr lang="en-US" sz="1600" dirty="0" smtClean="0">
                <a:solidFill>
                  <a:srgbClr val="00B050"/>
                </a:solidFill>
              </a:rPr>
              <a:t> studies  in 1980’s</a:t>
            </a:r>
            <a:r>
              <a:rPr lang="en-GB" sz="1600" dirty="0" smtClean="0">
                <a:solidFill>
                  <a:srgbClr val="00B050"/>
                </a:solidFill>
              </a:rPr>
              <a:t>. </a:t>
            </a:r>
            <a:r>
              <a:rPr lang="en-GB" sz="1600" dirty="0">
                <a:solidFill>
                  <a:srgbClr val="00B050"/>
                </a:solidFill>
              </a:rPr>
              <a:t>Example  </a:t>
            </a:r>
            <a:r>
              <a:rPr lang="en-GB" sz="1600" dirty="0" smtClean="0">
                <a:solidFill>
                  <a:srgbClr val="00B050"/>
                </a:solidFill>
              </a:rPr>
              <a:t>R. </a:t>
            </a:r>
            <a:r>
              <a:rPr lang="en-GB" sz="1600" dirty="0" err="1">
                <a:solidFill>
                  <a:srgbClr val="00B050"/>
                </a:solidFill>
              </a:rPr>
              <a:t>Blankenbecler</a:t>
            </a:r>
            <a:r>
              <a:rPr lang="en-GB" sz="1600" dirty="0">
                <a:solidFill>
                  <a:srgbClr val="00B050"/>
                </a:solidFill>
              </a:rPr>
              <a:t>, S.D. </a:t>
            </a:r>
            <a:r>
              <a:rPr lang="en-GB" sz="1600" dirty="0" err="1">
                <a:solidFill>
                  <a:srgbClr val="00B050"/>
                </a:solidFill>
              </a:rPr>
              <a:t>Drell</a:t>
            </a:r>
            <a:r>
              <a:rPr lang="en-GB" sz="1600" dirty="0">
                <a:solidFill>
                  <a:srgbClr val="00B050"/>
                </a:solidFill>
              </a:rPr>
              <a:t> ,  </a:t>
            </a:r>
            <a:r>
              <a:rPr lang="en-GB" sz="1600" dirty="0" smtClean="0">
                <a:solidFill>
                  <a:srgbClr val="00B050"/>
                </a:solidFill>
              </a:rPr>
              <a:t>“A </a:t>
            </a:r>
            <a:r>
              <a:rPr lang="en-GB" sz="1600" dirty="0">
                <a:solidFill>
                  <a:srgbClr val="00B050"/>
                </a:solidFill>
              </a:rPr>
              <a:t>Quantum Treatment of </a:t>
            </a:r>
            <a:r>
              <a:rPr lang="en-GB" sz="1600" dirty="0" err="1" smtClean="0">
                <a:solidFill>
                  <a:srgbClr val="00B050"/>
                </a:solidFill>
              </a:rPr>
              <a:t>Beamstrahlung</a:t>
            </a:r>
            <a:r>
              <a:rPr lang="en-GB" sz="1600" dirty="0" smtClean="0">
                <a:solidFill>
                  <a:srgbClr val="00B050"/>
                </a:solidFill>
              </a:rPr>
              <a:t>,” </a:t>
            </a:r>
            <a:r>
              <a:rPr lang="en-GB" sz="1600" dirty="0" err="1" smtClean="0">
                <a:solidFill>
                  <a:srgbClr val="00B050"/>
                </a:solidFill>
              </a:rPr>
              <a:t>Phys.Rev</a:t>
            </a:r>
            <a:r>
              <a:rPr lang="en-GB" sz="1600" dirty="0">
                <a:solidFill>
                  <a:srgbClr val="00B050"/>
                </a:solidFill>
              </a:rPr>
              <a:t>. D36 (1987) 277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</a:rPr>
              <a:t>l</a:t>
            </a:r>
            <a:r>
              <a:rPr lang="en-US" sz="5400" dirty="0" smtClean="0">
                <a:solidFill>
                  <a:prstClr val="white"/>
                </a:solidFill>
              </a:rPr>
              <a:t>ifetime limit: </a:t>
            </a:r>
            <a:r>
              <a:rPr lang="en-US" sz="5400" dirty="0" err="1" smtClean="0">
                <a:solidFill>
                  <a:prstClr val="white"/>
                </a:solidFill>
              </a:rPr>
              <a:t>beamstrahlung</a:t>
            </a:r>
            <a:r>
              <a:rPr lang="en-US" sz="5400" dirty="0" smtClean="0">
                <a:solidFill>
                  <a:prstClr val="white"/>
                </a:solidFill>
              </a:rPr>
              <a:t> (BS)</a:t>
            </a:r>
            <a:endParaRPr lang="en-GB" sz="5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553" y="2371168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&amp; then be lost→ </a:t>
            </a:r>
            <a:r>
              <a:rPr lang="en-GB" sz="2800" b="1" dirty="0">
                <a:solidFill>
                  <a:srgbClr val="FF0000"/>
                </a:solidFill>
              </a:rPr>
              <a:t>limited beam lifetime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833" y="4073882"/>
            <a:ext cx="381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</a:t>
            </a:r>
            <a:r>
              <a:rPr lang="en-US" b="1" dirty="0" smtClean="0">
                <a:solidFill>
                  <a:srgbClr val="008000"/>
                </a:solidFill>
              </a:rPr>
              <a:t>ote recent new  formula  from BINP!</a:t>
            </a:r>
            <a:endParaRPr lang="en-GB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2" grpId="0"/>
      <p:bldP spid="13" grpId="0"/>
      <p:bldP spid="17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171400"/>
            <a:ext cx="9144000" cy="5715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</a:rPr>
              <a:t>l</a:t>
            </a:r>
            <a:r>
              <a:rPr lang="en-US" sz="5400" dirty="0" smtClean="0">
                <a:solidFill>
                  <a:prstClr val="white"/>
                </a:solidFill>
              </a:rPr>
              <a:t>ifetime </a:t>
            </a:r>
            <a:r>
              <a:rPr lang="en-US" sz="5400" dirty="0" smtClean="0">
                <a:solidFill>
                  <a:prstClr val="white"/>
                </a:solidFill>
              </a:rPr>
              <a:t>values (summer 2013 baseline)</a:t>
            </a:r>
            <a:endParaRPr lang="en-GB" sz="5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6660899"/>
                  </p:ext>
                </p:extLst>
              </p:nvPr>
            </p:nvGraphicFramePr>
            <p:xfrm>
              <a:off x="0" y="417284"/>
              <a:ext cx="9144001" cy="637946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87825"/>
                    <a:gridCol w="1368152"/>
                    <a:gridCol w="1368152"/>
                    <a:gridCol w="1368152"/>
                    <a:gridCol w="1025860"/>
                    <a:gridCol w="1025860"/>
                  </a:tblGrid>
                  <a:tr h="1160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 i="0" u="non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</a:t>
                          </a:r>
                          <a:r>
                            <a:rPr lang="en-US" sz="2800" b="1" i="0" u="non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arameters</a:t>
                          </a:r>
                          <a:endParaRPr lang="en-GB" sz="2800" b="1" i="0" u="non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Z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W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H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 t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i="1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="1" baseline="-25000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c.m</a:t>
                          </a:r>
                          <a:r>
                            <a:rPr lang="en-US" sz="2400" b="1" baseline="-250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[GeV]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91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160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240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350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 current [mA]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1440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154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29.8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6.7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 bunches/beam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7500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3200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160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20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</a:t>
                          </a:r>
                          <a:r>
                            <a:rPr lang="de-DE" sz="2400" i="1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1800" i="1" baseline="30000" dirty="0" smtClean="0">
                              <a:effectLst/>
                              <a:latin typeface="Calibri"/>
                              <a:ea typeface="CMSY7"/>
                              <a:cs typeface="Times New Roman"/>
                            </a:rPr>
                            <a:t>±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bunch [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10</a:t>
                          </a:r>
                          <a:r>
                            <a:rPr lang="de-DE" sz="2400" baseline="30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4.0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1.0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3.7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0.88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7.0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y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de-DE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[nm] 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29.2, 0.06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3.3,0.017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7.5, 0.015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2,</a:t>
                          </a:r>
                          <a:r>
                            <a:rPr lang="en-US" sz="2400" b="0" baseline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 .002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de-DE" sz="2400" i="1" baseline="30000" dirty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x,y 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1000, </a:t>
                          </a:r>
                          <a:r>
                            <a:rPr lang="en-US" sz="2400" baseline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de-DE" sz="2400" i="1" baseline="30000" dirty="0" smtClean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x,y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μ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121, 0.25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26, 0.13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61, 0.12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45,.045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126,.13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en-US" sz="2400" b="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b="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z,rms</a:t>
                          </a:r>
                          <a:r>
                            <a:rPr lang="en-US" sz="2400" b="0" baseline="-25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[mm] 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(w BS)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2.93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1.98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2.11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0.77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1.95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SR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loss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/turn [GeV]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0.03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0.3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1.7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7.5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RF</a:t>
                          </a: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en-US" sz="24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[GV]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12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i="1" kern="12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𝓛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 /</a:t>
                          </a: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IP[10</a:t>
                          </a:r>
                          <a:r>
                            <a:rPr lang="en-US" sz="2400" b="1" baseline="300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34</a:t>
                          </a: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cm</a:t>
                          </a:r>
                          <a:r>
                            <a:rPr lang="en-US" sz="2400" b="1" i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−</a:t>
                          </a:r>
                          <a:r>
                            <a:rPr lang="en-US" sz="2400" b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2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s</a:t>
                          </a:r>
                          <a:r>
                            <a:rPr lang="en-US" sz="2400" b="1" i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−</a:t>
                          </a:r>
                          <a:r>
                            <a:rPr lang="en-US" sz="2400" b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1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]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59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16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1.3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#IPs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4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321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de-DE" sz="2400" b="1" baseline="-250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[min</a:t>
                          </a:r>
                          <a:r>
                            <a:rPr lang="de-DE" sz="24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 (</a:t>
                          </a: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r.Bhabha)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99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38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24</a:t>
                          </a:r>
                          <a:endParaRPr lang="en-GB" sz="2400" b="1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21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26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81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kumimoji="0" lang="de-DE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[min] (BS,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h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=2%)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&gt;10</a:t>
                          </a:r>
                          <a:r>
                            <a:rPr lang="de-DE" sz="2400" baseline="300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kern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&gt;10</a:t>
                          </a:r>
                          <a:r>
                            <a:rPr lang="de-DE" sz="2400" kern="1200" baseline="30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9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3.5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0.5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3159229"/>
                  </p:ext>
                </p:extLst>
              </p:nvPr>
            </p:nvGraphicFramePr>
            <p:xfrm>
              <a:off x="0" y="417284"/>
              <a:ext cx="9144001" cy="637946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87825"/>
                    <a:gridCol w="1368152"/>
                    <a:gridCol w="1368152"/>
                    <a:gridCol w="1368152"/>
                    <a:gridCol w="1025860"/>
                    <a:gridCol w="1025860"/>
                  </a:tblGrid>
                  <a:tr h="4907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 i="0" u="non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</a:t>
                          </a:r>
                          <a:r>
                            <a:rPr lang="en-US" sz="2800" b="1" i="0" u="non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arameters</a:t>
                          </a:r>
                          <a:endParaRPr lang="en-GB" sz="2800" b="1" i="0" u="non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Z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W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H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 t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i="1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="1" baseline="-25000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c.m</a:t>
                          </a:r>
                          <a:r>
                            <a:rPr lang="en-US" sz="2400" b="1" baseline="-250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[GeV]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91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160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240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350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 current [mA]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1440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154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29.8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6.7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 bunches/beam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7500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3200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160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20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</a:t>
                          </a:r>
                          <a:r>
                            <a:rPr lang="de-DE" sz="2400" i="1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1800" i="1" baseline="30000" dirty="0" smtClean="0">
                              <a:effectLst/>
                              <a:latin typeface="Calibri"/>
                              <a:ea typeface="CMSY7"/>
                              <a:cs typeface="Times New Roman"/>
                            </a:rPr>
                            <a:t>±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bunch [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10</a:t>
                          </a:r>
                          <a:r>
                            <a:rPr lang="de-DE" sz="2400" baseline="30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4.0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1.0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3.7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0.88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7.0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y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de-DE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[nm] 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29.2, 0.06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3.3,0.017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7.5, 0.015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2,</a:t>
                          </a:r>
                          <a:r>
                            <a:rPr lang="en-US" sz="2400" b="0" baseline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 .002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de-DE" sz="2400" i="1" baseline="30000" dirty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x,y 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1000, </a:t>
                          </a:r>
                          <a:r>
                            <a:rPr lang="en-US" sz="2400" baseline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de-DE" sz="2400" i="1" baseline="30000" dirty="0" smtClean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x,y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μ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121, 0.25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26, 0.13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61, 0.12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45,.045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126,.13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en-US" sz="2400" b="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b="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z,rms</a:t>
                          </a:r>
                          <a:r>
                            <a:rPr lang="en-US" sz="2400" b="0" baseline="-25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[mm] 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(w BS)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2.93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1.98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2.11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0.77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1.95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SR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loss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/turn [GeV]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0.03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0.3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1.7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7.5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RF</a:t>
                          </a: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en-US" sz="24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[GV]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12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136232" r="-206122" b="-3362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59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16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1.3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#IPs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4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de-DE" sz="2400" b="1" baseline="-250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[min</a:t>
                          </a:r>
                          <a:r>
                            <a:rPr lang="de-DE" sz="24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 (</a:t>
                          </a: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r.Bhabha)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99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38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24</a:t>
                          </a:r>
                          <a:endParaRPr lang="en-GB" sz="2400" b="1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21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26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kumimoji="0" lang="de-DE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[min] (BS,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h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=2%)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&gt;10</a:t>
                          </a:r>
                          <a:r>
                            <a:rPr lang="de-DE" sz="2400" baseline="300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&gt;10</a:t>
                          </a:r>
                          <a:r>
                            <a:rPr lang="de-DE" sz="2400" kern="1200" baseline="300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9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3.5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0.5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420887"/>
            <a:ext cx="2880319" cy="2062103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</a:t>
            </a:r>
            <a:r>
              <a:rPr lang="en-US" sz="3200" b="1" dirty="0" smtClean="0">
                <a:solidFill>
                  <a:srgbClr val="FFFF00"/>
                </a:solidFill>
              </a:rPr>
              <a:t>ultiple </a:t>
            </a:r>
            <a:r>
              <a:rPr lang="en-US" sz="3200" b="1" dirty="0" err="1">
                <a:solidFill>
                  <a:srgbClr val="FFFF00"/>
                </a:solidFill>
              </a:rPr>
              <a:t>b</a:t>
            </a:r>
            <a:r>
              <a:rPr lang="en-US" sz="3200" b="1" dirty="0" err="1" smtClean="0">
                <a:solidFill>
                  <a:srgbClr val="FFFF00"/>
                </a:solidFill>
              </a:rPr>
              <a:t>eamstrahlung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i</a:t>
            </a:r>
            <a:r>
              <a:rPr lang="en-US" sz="3200" b="1" dirty="0" smtClean="0">
                <a:solidFill>
                  <a:srgbClr val="FFFF00"/>
                </a:solidFill>
              </a:rPr>
              <a:t>ncreases bunch length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7078" y="2396447"/>
            <a:ext cx="2880319" cy="2062103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single </a:t>
            </a:r>
            <a:r>
              <a:rPr lang="en-US" sz="3200" b="1" dirty="0" err="1">
                <a:solidFill>
                  <a:srgbClr val="FFFF00"/>
                </a:solidFill>
              </a:rPr>
              <a:t>b</a:t>
            </a:r>
            <a:r>
              <a:rPr lang="en-US" sz="3200" b="1" dirty="0" err="1" smtClean="0">
                <a:solidFill>
                  <a:srgbClr val="FFFF00"/>
                </a:solidFill>
              </a:rPr>
              <a:t>eamstrahlung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l</a:t>
            </a:r>
            <a:r>
              <a:rPr lang="en-US" sz="3200" b="1" dirty="0" smtClean="0">
                <a:solidFill>
                  <a:srgbClr val="FFFF00"/>
                </a:solidFill>
              </a:rPr>
              <a:t>imits beam</a:t>
            </a:r>
          </a:p>
          <a:p>
            <a:r>
              <a:rPr lang="en-US" sz="3200" b="1" dirty="0" err="1" smtClean="0">
                <a:solidFill>
                  <a:srgbClr val="FFFF00"/>
                </a:solidFill>
              </a:rPr>
              <a:t>lifeitme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6231" y="6385318"/>
            <a:ext cx="2804357" cy="40011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</a:rPr>
              <a:t>ased on </a:t>
            </a:r>
            <a:r>
              <a:rPr lang="en-US" sz="2000" b="1" dirty="0" err="1" smtClean="0">
                <a:solidFill>
                  <a:srgbClr val="FF0000"/>
                </a:solidFill>
              </a:rPr>
              <a:t>Telnov</a:t>
            </a:r>
            <a:r>
              <a:rPr lang="en-US" sz="2000" b="1" dirty="0" smtClean="0">
                <a:solidFill>
                  <a:srgbClr val="FF0000"/>
                </a:solidFill>
              </a:rPr>
              <a:t> formula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358" y="1858759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/>
            <a:r>
              <a:rPr lang="en-GB" sz="1600" i="1" dirty="0" smtClean="0"/>
              <a:t>	with </a:t>
            </a:r>
            <a:r>
              <a:rPr lang="en-GB" sz="1600" i="1" dirty="0"/>
              <a:t>emphasis on </a:t>
            </a:r>
            <a:r>
              <a:rPr lang="en-GB" sz="1600" b="1" i="1" dirty="0">
                <a:solidFill>
                  <a:srgbClr val="FF0000"/>
                </a:solidFill>
              </a:rPr>
              <a:t>proton-proton and </a:t>
            </a:r>
            <a:r>
              <a:rPr lang="en-GB" sz="1600" b="1" i="1" dirty="0" smtClean="0">
                <a:solidFill>
                  <a:srgbClr val="FF0000"/>
                </a:solidFill>
              </a:rPr>
              <a:t>electron-positron</a:t>
            </a:r>
            <a:r>
              <a:rPr lang="en-GB" sz="1600" b="1" i="1" dirty="0">
                <a:solidFill>
                  <a:srgbClr val="FF0000"/>
                </a:solidFill>
              </a:rPr>
              <a:t> </a:t>
            </a:r>
            <a:r>
              <a:rPr lang="en-GB" sz="1600" b="1" i="1" dirty="0" smtClean="0">
                <a:solidFill>
                  <a:srgbClr val="FF0000"/>
                </a:solidFill>
              </a:rPr>
              <a:t>high-energy </a:t>
            </a:r>
            <a:r>
              <a:rPr lang="en-GB" sz="1600" b="1" i="1" dirty="0">
                <a:solidFill>
                  <a:srgbClr val="FF0000"/>
                </a:solidFill>
              </a:rPr>
              <a:t>frontier machines</a:t>
            </a:r>
            <a:r>
              <a:rPr lang="en-GB" sz="1600" i="1" dirty="0"/>
              <a:t>. These design studies should be coupled to a </a:t>
            </a:r>
            <a:r>
              <a:rPr lang="en-GB" sz="1600" i="1" dirty="0" smtClean="0"/>
              <a:t>vigorous accelerator </a:t>
            </a:r>
            <a:r>
              <a:rPr lang="en-GB" sz="1600" b="1" i="1" dirty="0"/>
              <a:t>R&amp;D programme</a:t>
            </a:r>
            <a:r>
              <a:rPr lang="en-GB" sz="1600" i="1" dirty="0"/>
              <a:t>, including </a:t>
            </a:r>
            <a:r>
              <a:rPr lang="en-GB" sz="1600" b="1" i="1" dirty="0">
                <a:solidFill>
                  <a:srgbClr val="FF0000"/>
                </a:solidFill>
              </a:rPr>
              <a:t>high-field magnets</a:t>
            </a:r>
            <a:r>
              <a:rPr lang="en-GB" sz="1600" b="1" i="1" dirty="0"/>
              <a:t> </a:t>
            </a:r>
            <a:r>
              <a:rPr lang="en-GB" b="1" i="1" dirty="0"/>
              <a:t>and </a:t>
            </a:r>
            <a:r>
              <a:rPr lang="en-GB" sz="1600" b="1" i="1" dirty="0">
                <a:solidFill>
                  <a:srgbClr val="008000"/>
                </a:solidFill>
              </a:rPr>
              <a:t>high-gradient </a:t>
            </a:r>
            <a:r>
              <a:rPr lang="en-GB" sz="1600" b="1" i="1" dirty="0" smtClean="0">
                <a:solidFill>
                  <a:srgbClr val="008000"/>
                </a:solidFill>
              </a:rPr>
              <a:t>accelerating structures</a:t>
            </a:r>
            <a:r>
              <a:rPr lang="en-GB" sz="1600" i="1" dirty="0"/>
              <a:t>, </a:t>
            </a:r>
            <a:r>
              <a:rPr lang="en-GB" sz="1600" b="1" i="1" dirty="0"/>
              <a:t>in collaboration with national institutes, laboratories and universities worldwide.</a:t>
            </a:r>
            <a:endParaRPr lang="fr-FR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7636"/>
            <a:ext cx="4759903" cy="33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2" y="6305510"/>
            <a:ext cx="446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h</a:t>
            </a:r>
            <a:r>
              <a:rPr lang="en-GB" sz="2400" b="1" dirty="0" smtClean="0">
                <a:solidFill>
                  <a:srgbClr val="FF0000"/>
                </a:solidFill>
              </a:rPr>
              <a:t>igh-field magnets: </a:t>
            </a:r>
            <a:r>
              <a:rPr lang="en-GB" sz="2400" b="1" u="sng" dirty="0" smtClean="0">
                <a:solidFill>
                  <a:srgbClr val="FF0000"/>
                </a:solidFill>
              </a:rPr>
              <a:t>VHE-LHC/FHC</a:t>
            </a:r>
            <a:endParaRPr lang="en-GB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19" y="982469"/>
            <a:ext cx="8548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smtClean="0">
                <a:latin typeface="Times-Roman"/>
              </a:rPr>
              <a:t>“to </a:t>
            </a:r>
            <a:r>
              <a:rPr lang="en-GB" dirty="0">
                <a:latin typeface="Times-Roman"/>
              </a:rPr>
              <a:t>propose an ambitious </a:t>
            </a:r>
            <a:r>
              <a:rPr lang="en-GB" b="1" dirty="0">
                <a:latin typeface="Times-Roman"/>
              </a:rPr>
              <a:t>post-LHC accelerator project at CERN </a:t>
            </a:r>
            <a:r>
              <a:rPr lang="en-GB" dirty="0">
                <a:latin typeface="Times-Roman"/>
              </a:rPr>
              <a:t>by the time of the next Strategy </a:t>
            </a:r>
            <a:r>
              <a:rPr lang="en-GB" dirty="0" smtClean="0">
                <a:latin typeface="Times-Roman"/>
              </a:rPr>
              <a:t>update”: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615" y="1562889"/>
            <a:ext cx="90490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/>
            <a:r>
              <a:rPr lang="en-GB" sz="1700" b="1" dirty="0" smtClean="0">
                <a:solidFill>
                  <a:srgbClr val="CC0000"/>
                </a:solidFill>
              </a:rPr>
              <a:t>d)	</a:t>
            </a:r>
            <a:r>
              <a:rPr lang="en-GB" sz="1700" b="1" i="1" dirty="0" smtClean="0">
                <a:solidFill>
                  <a:srgbClr val="CC0000"/>
                </a:solidFill>
              </a:rPr>
              <a:t>CERN </a:t>
            </a:r>
            <a:r>
              <a:rPr lang="en-GB" sz="1700" b="1" i="1" dirty="0">
                <a:solidFill>
                  <a:srgbClr val="CC0000"/>
                </a:solidFill>
              </a:rPr>
              <a:t>should undertake </a:t>
            </a:r>
            <a:r>
              <a:rPr lang="en-GB" sz="1700" b="1" i="1" dirty="0" smtClean="0">
                <a:solidFill>
                  <a:srgbClr val="CC0000"/>
                </a:solidFill>
              </a:rPr>
              <a:t>design studies </a:t>
            </a:r>
            <a:r>
              <a:rPr lang="en-GB" sz="1700" b="1" i="1" dirty="0">
                <a:solidFill>
                  <a:srgbClr val="CC0000"/>
                </a:solidFill>
              </a:rPr>
              <a:t>for accelerator projects in a global context, </a:t>
            </a:r>
            <a:endParaRPr lang="fr-FR" sz="1700" b="1" dirty="0">
              <a:solidFill>
                <a:srgbClr val="CC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16233"/>
            <a:ext cx="9143999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cs typeface="Calibri" pitchFamily="34" charset="0"/>
              </a:rPr>
              <a:t>European Strategy Update </a:t>
            </a:r>
            <a:r>
              <a:rPr lang="en-US" sz="3200" b="1" dirty="0" smtClean="0">
                <a:solidFill>
                  <a:srgbClr val="FFFF00"/>
                </a:solidFill>
                <a:cs typeface="Calibri" pitchFamily="34" charset="0"/>
              </a:rPr>
              <a:t>(ESU) on </a:t>
            </a:r>
            <a:r>
              <a:rPr lang="en-US" sz="3200" b="1" dirty="0" smtClean="0">
                <a:solidFill>
                  <a:srgbClr val="FFFF00"/>
                </a:solidFill>
                <a:cs typeface="Calibri" pitchFamily="34" charset="0"/>
              </a:rPr>
              <a:t>Particle Physics</a:t>
            </a:r>
          </a:p>
          <a:p>
            <a:pPr algn="ctr"/>
            <a:r>
              <a:rPr lang="en-US" sz="2400" b="1" i="1" dirty="0" smtClean="0">
                <a:solidFill>
                  <a:srgbClr val="FFFF00"/>
                </a:solidFill>
                <a:cs typeface="Calibri" pitchFamily="34" charset="0"/>
              </a:rPr>
              <a:t>Design studies and R&amp;D at </a:t>
            </a:r>
            <a:r>
              <a:rPr lang="en-US" sz="2400" b="1" i="1" dirty="0" smtClean="0">
                <a:solidFill>
                  <a:srgbClr val="FFFF00"/>
                </a:solidFill>
                <a:cs typeface="Calibri" pitchFamily="34" charset="0"/>
              </a:rPr>
              <a:t>the </a:t>
            </a:r>
            <a:r>
              <a:rPr lang="en-US" sz="2400" b="1" i="1" dirty="0" smtClean="0">
                <a:solidFill>
                  <a:srgbClr val="FFFF00"/>
                </a:solidFill>
                <a:cs typeface="Calibri" pitchFamily="34" charset="0"/>
              </a:rPr>
              <a:t>energy frontier</a:t>
            </a:r>
            <a:endParaRPr lang="en-GB" sz="2400" b="1" i="1" dirty="0">
              <a:solidFill>
                <a:srgbClr val="FFFF00"/>
              </a:solidFill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9908" y="6027003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h</a:t>
            </a:r>
            <a:r>
              <a:rPr lang="en-GB" sz="2400" b="1" dirty="0" smtClean="0">
                <a:solidFill>
                  <a:srgbClr val="008000"/>
                </a:solidFill>
              </a:rPr>
              <a:t>igh-gradient acceleration: </a:t>
            </a:r>
          </a:p>
          <a:p>
            <a:r>
              <a:rPr lang="en-GB" sz="2400" b="1" dirty="0" smtClean="0">
                <a:solidFill>
                  <a:srgbClr val="008000"/>
                </a:solidFill>
              </a:rPr>
              <a:t>CLIC and </a:t>
            </a:r>
            <a:r>
              <a:rPr lang="en-GB" sz="2400" b="1" u="sng" dirty="0" smtClean="0">
                <a:solidFill>
                  <a:srgbClr val="008000"/>
                </a:solidFill>
              </a:rPr>
              <a:t>TLEP/FLC</a:t>
            </a:r>
            <a:endParaRPr lang="en-GB" sz="2400" b="1" u="sng" dirty="0">
              <a:solidFill>
                <a:srgbClr val="008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541" y="2957636"/>
            <a:ext cx="2764371" cy="162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27" y="4185803"/>
            <a:ext cx="2682890" cy="184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99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2805" y="1997310"/>
            <a:ext cx="871370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flipH="1">
            <a:off x="6849967" y="5733256"/>
            <a:ext cx="219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A. Blondel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219178" cy="76470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8775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</a:rPr>
              <a:t>s</a:t>
            </a:r>
            <a:r>
              <a:rPr lang="en-US" dirty="0" smtClean="0">
                <a:solidFill>
                  <a:prstClr val="white"/>
                </a:solidFill>
              </a:rPr>
              <a:t>hort lifetime → </a:t>
            </a:r>
            <a:r>
              <a:rPr lang="en-US" dirty="0" smtClean="0">
                <a:solidFill>
                  <a:prstClr val="white"/>
                </a:solidFill>
              </a:rPr>
              <a:t>booster ring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128" y="1720747"/>
            <a:ext cx="258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or top up injection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nto collider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219178" cy="76470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8775">
              <a:spcBef>
                <a:spcPts val="0"/>
              </a:spcBef>
            </a:pPr>
            <a:r>
              <a:rPr lang="en-US" dirty="0" smtClean="0">
                <a:solidFill>
                  <a:prstClr val="white"/>
                </a:solidFill>
              </a:rPr>
              <a:t>IR Design</a:t>
            </a: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3" y="760334"/>
            <a:ext cx="8845961" cy="3532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27365"/>
            <a:ext cx="4055320" cy="2916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725144"/>
            <a:ext cx="24220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ff-momentum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ynamic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perture</a:t>
            </a:r>
          </a:p>
          <a:p>
            <a:r>
              <a:rPr lang="en-US" sz="2800" dirty="0">
                <a:latin typeface="Symbol" panose="05050102010706020507" pitchFamily="18" charset="2"/>
              </a:rPr>
              <a:t>d</a:t>
            </a:r>
            <a:r>
              <a:rPr lang="en-US" sz="2800" dirty="0" smtClean="0"/>
              <a:t>=1%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124744"/>
            <a:ext cx="3658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H. Garcia </a:t>
            </a:r>
            <a:r>
              <a:rPr lang="en-US" sz="2400" dirty="0" err="1" smtClean="0"/>
              <a:t>Moralez</a:t>
            </a:r>
            <a:r>
              <a:rPr lang="en-US" sz="2400" dirty="0" smtClean="0"/>
              <a:t>, R. Tomas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65554" y="755412"/>
            <a:ext cx="201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(reduced from 4 m)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1653" y="764704"/>
            <a:ext cx="1293901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892878"/>
            <a:ext cx="8586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eveloping FLC/TLEP parameters 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363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53731"/>
              </p:ext>
            </p:extLst>
          </p:nvPr>
        </p:nvGraphicFramePr>
        <p:xfrm>
          <a:off x="49192" y="4443107"/>
          <a:ext cx="741182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399160"/>
                <a:gridCol w="1369575"/>
                <a:gridCol w="1289012"/>
                <a:gridCol w="1409857"/>
              </a:tblGrid>
              <a:tr h="26282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628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dirty="0" smtClean="0"/>
                        <a:t>*</a:t>
                      </a:r>
                      <a:r>
                        <a:rPr lang="en-US" sz="1600" baseline="-25000" dirty="0" smtClean="0"/>
                        <a:t>x/y</a:t>
                      </a:r>
                      <a:r>
                        <a:rPr lang="en-US" sz="1600" dirty="0" smtClean="0"/>
                        <a:t> (mm)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 / 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 </a:t>
                      </a:r>
                      <a:r>
                        <a:rPr lang="en-US" sz="1600" dirty="0" smtClean="0"/>
                        <a:t>/ 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 / 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 </a:t>
                      </a:r>
                      <a:r>
                        <a:rPr lang="en-US" sz="1600" dirty="0" smtClean="0"/>
                        <a:t>/ 1</a:t>
                      </a:r>
                      <a:endParaRPr lang="en-GB" sz="1600" dirty="0"/>
                    </a:p>
                  </a:txBody>
                  <a:tcPr/>
                </a:tc>
              </a:tr>
              <a:tr h="262828">
                <a:tc>
                  <a:txBody>
                    <a:bodyPr/>
                    <a:lstStyle/>
                    <a:p>
                      <a:r>
                        <a:rPr lang="en-US" sz="1600" i="1" dirty="0" err="1" smtClean="0"/>
                        <a:t>N</a:t>
                      </a:r>
                      <a:r>
                        <a:rPr lang="en-US" sz="1600" i="1" baseline="-25000" dirty="0" err="1" smtClean="0"/>
                        <a:t>b</a:t>
                      </a:r>
                      <a:r>
                        <a:rPr lang="en-US" sz="1600" dirty="0" smtClean="0"/>
                        <a:t> [10</a:t>
                      </a:r>
                      <a:r>
                        <a:rPr lang="en-US" sz="1600" strike="noStrike" baseline="30000" dirty="0" smtClean="0"/>
                        <a:t>11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4.0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2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0" lang="en-US" sz="16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uLnTx/>
                          <a:uFillTx/>
                          <a:latin typeface="+mn-lt"/>
                        </a:rPr>
                        <a:t>z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[mm]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377B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5.9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9.1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8.2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6.6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2828"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600" baseline="-25000" dirty="0" err="1" smtClean="0">
                          <a:latin typeface="+mn-lt"/>
                        </a:rPr>
                        <a:t>x,y</a:t>
                      </a:r>
                      <a:r>
                        <a:rPr lang="en-US" sz="1600" dirty="0" smtClean="0"/>
                        <a:t>(nm, pm)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0.14, 1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0.44, 2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1, 2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2.1,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4.3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2828"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sz="1600" baseline="-25000" dirty="0" err="1" smtClean="0"/>
                        <a:t>x,y</a:t>
                      </a:r>
                      <a:r>
                        <a:rPr lang="en-US" sz="1600" baseline="0" dirty="0" smtClean="0"/>
                        <a:t>/IP</a:t>
                      </a: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B48C1"/>
                          </a:solidFill>
                        </a:rPr>
                        <a:t>.</a:t>
                      </a:r>
                      <a:r>
                        <a:rPr lang="en-US" sz="1600" b="0" dirty="0" smtClean="0">
                          <a:solidFill>
                            <a:srgbClr val="0B48C1"/>
                          </a:solidFill>
                        </a:rPr>
                        <a:t>032/.175</a:t>
                      </a:r>
                      <a:endParaRPr lang="en-GB" sz="1600" b="0" dirty="0">
                        <a:solidFill>
                          <a:srgbClr val="0B48C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B48C1"/>
                          </a:solidFill>
                        </a:rPr>
                        <a:t>.</a:t>
                      </a:r>
                      <a:r>
                        <a:rPr lang="en-US" sz="1600" b="0" dirty="0" smtClean="0">
                          <a:solidFill>
                            <a:srgbClr val="0B48C1"/>
                          </a:solidFill>
                        </a:rPr>
                        <a:t>031, .187</a:t>
                      </a:r>
                      <a:endParaRPr lang="en-GB" sz="1600" b="0" dirty="0">
                        <a:solidFill>
                          <a:srgbClr val="0B48C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B48C1"/>
                          </a:solidFill>
                        </a:rPr>
                        <a:t>.</a:t>
                      </a:r>
                      <a:r>
                        <a:rPr lang="en-US" sz="1600" b="0" dirty="0" smtClean="0">
                          <a:solidFill>
                            <a:srgbClr val="0B48C1"/>
                          </a:solidFill>
                        </a:rPr>
                        <a:t>029,</a:t>
                      </a:r>
                      <a:r>
                        <a:rPr lang="en-US" sz="1600" b="0" baseline="0" dirty="0" smtClean="0">
                          <a:solidFill>
                            <a:srgbClr val="0B48C1"/>
                          </a:solidFill>
                        </a:rPr>
                        <a:t> .160</a:t>
                      </a:r>
                      <a:endParaRPr lang="en-GB" sz="1600" b="0" dirty="0">
                        <a:solidFill>
                          <a:srgbClr val="0B48C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dirty="0" smtClean="0">
                          <a:solidFill>
                            <a:srgbClr val="0A397E"/>
                          </a:solidFill>
                        </a:rPr>
                        <a:t>024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dirty="0" smtClean="0"/>
                        <a:t>077</a:t>
                      </a:r>
                      <a:endParaRPr lang="en-GB" sz="1600" dirty="0"/>
                    </a:p>
                  </a:txBody>
                  <a:tcPr/>
                </a:tc>
              </a:tr>
              <a:tr h="2628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L/IP(10</a:t>
                      </a:r>
                      <a:r>
                        <a:rPr lang="en-US" sz="1600" baseline="30000" dirty="0" smtClean="0"/>
                        <a:t>32</a:t>
                      </a:r>
                      <a:r>
                        <a:rPr lang="en-US" sz="1600" dirty="0" smtClean="0"/>
                        <a:t>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22970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3980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933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129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69223"/>
              </p:ext>
            </p:extLst>
          </p:nvPr>
        </p:nvGraphicFramePr>
        <p:xfrm>
          <a:off x="49192" y="2714915"/>
          <a:ext cx="741182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399160"/>
                <a:gridCol w="1369575"/>
                <a:gridCol w="1289012"/>
                <a:gridCol w="1409857"/>
              </a:tblGrid>
              <a:tr h="298832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sz="1600" i="1" dirty="0" err="1" smtClean="0"/>
                        <a:t>N</a:t>
                      </a:r>
                      <a:r>
                        <a:rPr lang="en-US" sz="1600" i="1" baseline="-25000" dirty="0" err="1" smtClean="0"/>
                        <a:t>b</a:t>
                      </a:r>
                      <a:r>
                        <a:rPr lang="en-US" sz="1600" dirty="0" smtClean="0"/>
                        <a:t> [10</a:t>
                      </a:r>
                      <a:r>
                        <a:rPr lang="en-US" sz="1600" strike="noStrike" baseline="30000" dirty="0" smtClean="0"/>
                        <a:t>11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0.88</a:t>
                      </a:r>
                      <a:endParaRPr lang="en-GB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0" lang="en-US" sz="16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uLnTx/>
                          <a:uFillTx/>
                          <a:latin typeface="+mn-lt"/>
                        </a:rPr>
                        <a:t>z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[mm]</a:t>
                      </a:r>
                      <a:endParaRPr kumimoji="0" lang="en-GB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377B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B5CB5"/>
                          </a:solidFill>
                        </a:rPr>
                        <a:t>1.7</a:t>
                      </a:r>
                      <a:endParaRPr lang="en-GB" sz="1600" b="0" dirty="0">
                        <a:solidFill>
                          <a:srgbClr val="0B5CB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0.84</a:t>
                      </a:r>
                      <a:endParaRPr lang="en-GB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600" baseline="-25000" dirty="0" err="1" smtClean="0">
                          <a:latin typeface="+mn-lt"/>
                        </a:rPr>
                        <a:t>x,y</a:t>
                      </a:r>
                      <a:r>
                        <a:rPr lang="en-US" sz="1600" dirty="0" smtClean="0"/>
                        <a:t>(nm, pm)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30, </a:t>
                      </a:r>
                      <a:r>
                        <a:rPr lang="en-US" sz="1600" dirty="0" smtClean="0"/>
                        <a:t>90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4.1, 22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8.8, 19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2.3, 2.3</a:t>
                      </a:r>
                      <a:endParaRPr lang="en-GB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sz="1600" baseline="-25000" dirty="0" err="1" smtClean="0"/>
                        <a:t>x,y</a:t>
                      </a:r>
                      <a:r>
                        <a:rPr lang="en-US" sz="1600" baseline="0" dirty="0" smtClean="0"/>
                        <a:t>/IP</a:t>
                      </a: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.029/.024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.068, .051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.065,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.054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.055, .036</a:t>
                      </a:r>
                      <a:endParaRPr lang="en-GB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L/IP(10</a:t>
                      </a:r>
                      <a:r>
                        <a:rPr lang="en-US" sz="1600" baseline="30000" dirty="0" smtClean="0"/>
                        <a:t>32</a:t>
                      </a:r>
                      <a:r>
                        <a:rPr lang="en-US" sz="1600" dirty="0" smtClean="0"/>
                        <a:t>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2100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175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02366"/>
              </p:ext>
            </p:extLst>
          </p:nvPr>
        </p:nvGraphicFramePr>
        <p:xfrm>
          <a:off x="0" y="5995"/>
          <a:ext cx="882360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056"/>
                <a:gridCol w="1475991"/>
                <a:gridCol w="1367802"/>
                <a:gridCol w="1287343"/>
                <a:gridCol w="1408032"/>
                <a:gridCol w="1421378"/>
              </a:tblGrid>
              <a:tr h="31999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Parameter</a:t>
                      </a:r>
                      <a:endParaRPr lang="en-GB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TLEP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-Z</a:t>
                      </a:r>
                      <a:endParaRPr lang="en-GB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TLEP-W</a:t>
                      </a:r>
                      <a:endParaRPr lang="en-GB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TLEP-H</a:t>
                      </a:r>
                      <a:endParaRPr lang="en-GB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TLEP-t</a:t>
                      </a:r>
                      <a:endParaRPr lang="en-GB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C0000"/>
                          </a:solidFill>
                        </a:rPr>
                        <a:t>LEP2</a:t>
                      </a:r>
                      <a:endParaRPr lang="en-GB" sz="16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</a:tr>
              <a:tr h="316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GeV</a:t>
                      </a:r>
                      <a:r>
                        <a:rPr lang="en-US" sz="1600" baseline="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104</a:t>
                      </a:r>
                      <a:endParaRPr lang="en-GB" sz="1600" dirty="0"/>
                    </a:p>
                  </a:txBody>
                  <a:tcPr/>
                </a:tc>
              </a:tr>
              <a:tr h="316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r>
                        <a:rPr lang="en-US" sz="1600" baseline="0" dirty="0" smtClean="0"/>
                        <a:t> (mA)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</a:tr>
              <a:tr h="316900">
                <a:tc>
                  <a:txBody>
                    <a:bodyPr/>
                    <a:lstStyle/>
                    <a:p>
                      <a:r>
                        <a:rPr lang="en-US" sz="1600" i="1" dirty="0" err="1" smtClean="0"/>
                        <a:t>N</a:t>
                      </a:r>
                      <a:r>
                        <a:rPr lang="en-US" sz="1600" i="1" baseline="-25000" dirty="0" err="1" smtClean="0"/>
                        <a:t>b</a:t>
                      </a:r>
                      <a:r>
                        <a:rPr lang="en-US" sz="1600" dirty="0" smtClean="0"/>
                        <a:t> [10</a:t>
                      </a:r>
                      <a:r>
                        <a:rPr lang="en-US" sz="1600" strike="noStrike" baseline="30000" dirty="0" smtClean="0"/>
                        <a:t>11</a:t>
                      </a:r>
                      <a:r>
                        <a:rPr lang="en-US" sz="1600" dirty="0" smtClean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5.8</a:t>
                      </a:r>
                      <a:endParaRPr lang="en-GB" sz="1600" dirty="0"/>
                    </a:p>
                  </a:txBody>
                  <a:tcPr/>
                </a:tc>
              </a:tr>
              <a:tr h="31690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600" baseline="-25000" dirty="0" err="1" smtClean="0"/>
                        <a:t>z</a:t>
                      </a:r>
                      <a:r>
                        <a:rPr lang="en-US" sz="1600" baseline="0" dirty="0" smtClean="0"/>
                        <a:t> [mm]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2.93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16..1</a:t>
                      </a:r>
                      <a:endParaRPr lang="en-GB" sz="1600" dirty="0"/>
                    </a:p>
                  </a:txBody>
                  <a:tcPr/>
                </a:tc>
              </a:tr>
              <a:tr h="3169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dirty="0" smtClean="0"/>
                        <a:t>*</a:t>
                      </a:r>
                      <a:r>
                        <a:rPr lang="en-US" sz="1600" baseline="-25000" dirty="0" smtClean="0"/>
                        <a:t>x/y</a:t>
                      </a:r>
                      <a:r>
                        <a:rPr lang="en-US" sz="1600" dirty="0" smtClean="0"/>
                        <a:t> (mm)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 / 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 / 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 / 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 / 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 / 50</a:t>
                      </a:r>
                      <a:endParaRPr lang="en-GB" sz="1600" dirty="0"/>
                    </a:p>
                  </a:txBody>
                  <a:tcPr/>
                </a:tc>
              </a:tr>
              <a:tr h="316900"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600" baseline="-25000" dirty="0" err="1" smtClean="0">
                          <a:latin typeface="+mn-lt"/>
                        </a:rPr>
                        <a:t>x,y</a:t>
                      </a:r>
                      <a:r>
                        <a:rPr lang="en-US" sz="1600" dirty="0" smtClean="0"/>
                        <a:t>(nm, pm)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30, 60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3.3, 17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7.5, 15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2, 2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40,~250</a:t>
                      </a:r>
                      <a:endParaRPr lang="en-GB" sz="1600" dirty="0"/>
                    </a:p>
                  </a:txBody>
                  <a:tcPr/>
                </a:tc>
              </a:tr>
              <a:tr h="316900"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sz="1600" baseline="-25000" dirty="0" err="1" smtClean="0"/>
                        <a:t>x,y</a:t>
                      </a:r>
                      <a:r>
                        <a:rPr lang="en-US" sz="1600" baseline="0" dirty="0" smtClean="0"/>
                        <a:t>/IP</a:t>
                      </a: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.068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.086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.09</a:t>
                      </a:r>
                      <a:r>
                        <a:rPr lang="en-US" sz="1600" baseline="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.057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.066 (</a:t>
                      </a:r>
                      <a:r>
                        <a:rPr lang="en-US" sz="1600" i="1" dirty="0" smtClean="0"/>
                        <a:t>y</a:t>
                      </a:r>
                      <a:r>
                        <a:rPr lang="en-US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</a:tr>
              <a:tr h="316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L/IP(10</a:t>
                      </a:r>
                      <a:r>
                        <a:rPr lang="en-US" sz="1600" baseline="30000" dirty="0" smtClean="0"/>
                        <a:t>32</a:t>
                      </a:r>
                      <a:r>
                        <a:rPr lang="en-US" sz="1600" dirty="0" smtClean="0"/>
                        <a:t>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-3129" y="3074955"/>
            <a:ext cx="8823601" cy="3600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080" y="4731139"/>
            <a:ext cx="7251088" cy="1800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2088" y="698691"/>
            <a:ext cx="1925527" cy="954107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aseline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(analytical)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168" y="3064311"/>
            <a:ext cx="1828832" cy="769441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S. White,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TLEP6 WS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720" y="4740140"/>
            <a:ext cx="2071279" cy="1292662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A.Bogomyagkov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E.Levichev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D.Shatilov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TLEP6 WS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3142221"/>
            <a:ext cx="1845377" cy="1384995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aseline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(simulated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+ opt.)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7363" y="5068110"/>
            <a:ext cx="1334976" cy="1384995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ano</a:t>
            </a:r>
            <a:r>
              <a:rPr lang="en-US" sz="2800" dirty="0" smtClean="0">
                <a:solidFill>
                  <a:srgbClr val="FF0000"/>
                </a:solidFill>
              </a:rPr>
              <a:t>-beam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option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0792" y="5067487"/>
            <a:ext cx="4621928" cy="1384995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h</a:t>
            </a:r>
            <a:r>
              <a:rPr lang="en-US" sz="2800" b="1" dirty="0" smtClean="0">
                <a:solidFill>
                  <a:srgbClr val="008000"/>
                </a:solidFill>
              </a:rPr>
              <a:t>igher luminosity + much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better </a:t>
            </a:r>
            <a:r>
              <a:rPr lang="en-US" sz="2800" b="1" dirty="0" err="1" smtClean="0">
                <a:solidFill>
                  <a:srgbClr val="008000"/>
                </a:solidFill>
              </a:rPr>
              <a:t>beamstrahlung</a:t>
            </a:r>
            <a:r>
              <a:rPr lang="en-US" sz="2800" b="1" dirty="0" smtClean="0">
                <a:solidFill>
                  <a:srgbClr val="008000"/>
                </a:solidFill>
              </a:rPr>
              <a:t> lifetime (&gt;100 min)</a:t>
            </a:r>
            <a:endParaRPr lang="en-GB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59" y="9686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FF00"/>
                </a:solidFill>
              </a:rPr>
              <a:t>TMCI instability, 3 cm </a:t>
            </a:r>
            <a:r>
              <a:rPr lang="en-US" sz="2800" b="1" i="1" dirty="0" smtClean="0">
                <a:solidFill>
                  <a:srgbClr val="FFFF00"/>
                </a:solidFill>
              </a:rPr>
              <a:t>y</a:t>
            </a:r>
            <a:r>
              <a:rPr lang="en-US" sz="2800" b="1" dirty="0" smtClean="0">
                <a:solidFill>
                  <a:srgbClr val="FFFF00"/>
                </a:solidFill>
              </a:rPr>
              <a:t> half aperture, 5.5 m dipole 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" y="928760"/>
            <a:ext cx="9144000" cy="5929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65253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Mounet</a:t>
            </a:r>
            <a:r>
              <a:rPr lang="en-US" dirty="0" smtClean="0"/>
              <a:t>, S. White, TLEP6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6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9686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TLEP RF </a:t>
            </a:r>
            <a:r>
              <a:rPr lang="en-US" sz="4000" b="1" dirty="0" smtClean="0">
                <a:solidFill>
                  <a:srgbClr val="FFFF00"/>
                </a:solidFill>
              </a:rPr>
              <a:t>- relevant parameters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1768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77B"/>
                </a:solidFill>
              </a:rPr>
              <a:t>Main RF parameters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C377B"/>
                </a:solidFill>
              </a:rPr>
              <a:t>Synchrotron radiation power: 50 MW per beam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rgbClr val="0C377B"/>
                </a:solidFill>
              </a:rPr>
              <a:t>E</a:t>
            </a:r>
            <a:r>
              <a:rPr lang="en-US" dirty="0" smtClean="0">
                <a:solidFill>
                  <a:srgbClr val="0C377B"/>
                </a:solidFill>
              </a:rPr>
              <a:t>nergy loss per turn: 7.5 </a:t>
            </a:r>
            <a:r>
              <a:rPr lang="en-US" dirty="0" err="1" smtClean="0">
                <a:solidFill>
                  <a:srgbClr val="0C377B"/>
                </a:solidFill>
              </a:rPr>
              <a:t>GeV</a:t>
            </a:r>
            <a:r>
              <a:rPr lang="en-US" dirty="0" smtClean="0">
                <a:solidFill>
                  <a:srgbClr val="0C377B"/>
                </a:solidFill>
              </a:rPr>
              <a:t> </a:t>
            </a:r>
            <a:r>
              <a:rPr lang="en-US" dirty="0" smtClean="0">
                <a:solidFill>
                  <a:srgbClr val="0C377B"/>
                </a:solidFill>
              </a:rPr>
              <a:t>(at 175 </a:t>
            </a:r>
            <a:r>
              <a:rPr lang="en-US" dirty="0" err="1" smtClean="0">
                <a:solidFill>
                  <a:srgbClr val="0C377B"/>
                </a:solidFill>
              </a:rPr>
              <a:t>GeV</a:t>
            </a:r>
            <a:r>
              <a:rPr lang="en-US" dirty="0" smtClean="0">
                <a:solidFill>
                  <a:srgbClr val="0C377B"/>
                </a:solidFill>
              </a:rPr>
              <a:t>, 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C377B"/>
                </a:solidFill>
              </a:rPr>
              <a:t>Beam current up to 1.4 A (at 45 </a:t>
            </a:r>
            <a:r>
              <a:rPr lang="en-US" dirty="0" err="1" smtClean="0">
                <a:solidFill>
                  <a:srgbClr val="0C377B"/>
                </a:solidFill>
              </a:rPr>
              <a:t>GeV</a:t>
            </a:r>
            <a:r>
              <a:rPr lang="en-US" dirty="0" smtClean="0">
                <a:solidFill>
                  <a:srgbClr val="0C377B"/>
                </a:solidFill>
              </a:rPr>
              <a:t>, Z)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C377B"/>
                </a:solidFill>
              </a:rPr>
              <a:t>Up to 7500 bunches of up to 4 x 10</a:t>
            </a:r>
            <a:r>
              <a:rPr lang="en-US" baseline="30000" dirty="0" smtClean="0">
                <a:solidFill>
                  <a:srgbClr val="0C377B"/>
                </a:solidFill>
              </a:rPr>
              <a:t>11</a:t>
            </a:r>
            <a:r>
              <a:rPr lang="en-US" dirty="0" smtClean="0">
                <a:solidFill>
                  <a:srgbClr val="0C377B"/>
                </a:solidFill>
              </a:rPr>
              <a:t> e per ring.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C377B"/>
                </a:solidFill>
              </a:rPr>
              <a:t>CW operation </a:t>
            </a:r>
            <a:r>
              <a:rPr lang="en-US" sz="2400" dirty="0" smtClean="0">
                <a:solidFill>
                  <a:srgbClr val="0C377B"/>
                </a:solidFill>
              </a:rPr>
              <a:t>w. </a:t>
            </a:r>
            <a:r>
              <a:rPr lang="en-US" sz="2400" dirty="0" smtClean="0">
                <a:solidFill>
                  <a:srgbClr val="0C377B"/>
                </a:solidFill>
              </a:rPr>
              <a:t>top-up operation, </a:t>
            </a:r>
            <a:r>
              <a:rPr lang="en-US" sz="2400" dirty="0" smtClean="0">
                <a:solidFill>
                  <a:srgbClr val="FF0000"/>
                </a:solidFill>
              </a:rPr>
              <a:t>injectors </a:t>
            </a:r>
            <a:r>
              <a:rPr lang="en-US" sz="2400" dirty="0" smtClean="0">
                <a:solidFill>
                  <a:srgbClr val="FF0000"/>
                </a:solidFill>
              </a:rPr>
              <a:t>&amp; booster </a:t>
            </a:r>
            <a:r>
              <a:rPr lang="en-US" sz="2400" dirty="0" smtClean="0">
                <a:solidFill>
                  <a:srgbClr val="FF0000"/>
                </a:solidFill>
              </a:rPr>
              <a:t>pulsed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151950"/>
            <a:ext cx="914712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77B"/>
                </a:solidFill>
              </a:rPr>
              <a:t>First look on basic </a:t>
            </a:r>
            <a:r>
              <a:rPr lang="en-US" sz="2400" b="1" dirty="0" smtClean="0">
                <a:solidFill>
                  <a:srgbClr val="0C377B"/>
                </a:solidFill>
              </a:rPr>
              <a:t>frequency choice &amp; </a:t>
            </a:r>
            <a:r>
              <a:rPr lang="en-US" sz="2400" b="1" dirty="0" smtClean="0">
                <a:solidFill>
                  <a:srgbClr val="0C377B"/>
                </a:solidFill>
              </a:rPr>
              <a:t>RF system dimension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C377B"/>
                </a:solidFill>
              </a:rPr>
              <a:t>Frequency range </a:t>
            </a:r>
            <a:r>
              <a:rPr lang="en-US" sz="2400" dirty="0">
                <a:solidFill>
                  <a:srgbClr val="0C377B"/>
                </a:solidFill>
              </a:rPr>
              <a:t>(</a:t>
            </a:r>
            <a:r>
              <a:rPr lang="en-US" sz="2400" dirty="0" smtClean="0">
                <a:solidFill>
                  <a:srgbClr val="0C377B"/>
                </a:solidFill>
              </a:rPr>
              <a:t>200-800</a:t>
            </a:r>
            <a:r>
              <a:rPr lang="en-US" sz="2400" dirty="0" smtClean="0">
                <a:solidFill>
                  <a:srgbClr val="0C377B"/>
                </a:solidFill>
              </a:rPr>
              <a:t>) MHz with </a:t>
            </a:r>
            <a:r>
              <a:rPr lang="en-US" sz="2400" dirty="0" smtClean="0">
                <a:solidFill>
                  <a:srgbClr val="0C377B"/>
                </a:solidFill>
              </a:rPr>
              <a:t>400 </a:t>
            </a:r>
            <a:r>
              <a:rPr lang="en-US" sz="2400" dirty="0" smtClean="0">
                <a:solidFill>
                  <a:srgbClr val="0C377B"/>
                </a:solidFill>
              </a:rPr>
              <a:t>MHz </a:t>
            </a:r>
            <a:r>
              <a:rPr lang="en-US" sz="2400" dirty="0" smtClean="0">
                <a:solidFill>
                  <a:srgbClr val="0C377B"/>
                </a:solidFill>
              </a:rPr>
              <a:t>starting </a:t>
            </a:r>
            <a:r>
              <a:rPr lang="en-US" sz="2400" dirty="0" smtClean="0">
                <a:solidFill>
                  <a:srgbClr val="0C377B"/>
                </a:solidFill>
              </a:rPr>
              <a:t>point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C377B"/>
                </a:solidFill>
              </a:rPr>
              <a:t>Disadvantage </a:t>
            </a:r>
            <a:r>
              <a:rPr lang="en-US" sz="2400" b="1" dirty="0" smtClean="0">
                <a:solidFill>
                  <a:srgbClr val="0C377B"/>
                </a:solidFill>
              </a:rPr>
              <a:t>lower frequency</a:t>
            </a:r>
            <a:r>
              <a:rPr lang="en-US" sz="2400" dirty="0" smtClean="0">
                <a:solidFill>
                  <a:srgbClr val="0C377B"/>
                </a:solidFill>
              </a:rPr>
              <a:t>: mechanical stability, </a:t>
            </a:r>
            <a:r>
              <a:rPr lang="en-US" sz="2400" i="1" dirty="0" smtClean="0">
                <a:solidFill>
                  <a:srgbClr val="0C377B"/>
                </a:solidFill>
              </a:rPr>
              <a:t>He</a:t>
            </a:r>
            <a:r>
              <a:rPr lang="en-US" sz="2400" dirty="0" smtClean="0">
                <a:solidFill>
                  <a:srgbClr val="0C377B"/>
                </a:solidFill>
              </a:rPr>
              <a:t> amount for cooling, size …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C377B"/>
                </a:solidFill>
              </a:rPr>
              <a:t>Disadvantage higher frequency</a:t>
            </a:r>
            <a:r>
              <a:rPr lang="en-US" sz="2400" dirty="0" smtClean="0">
                <a:solidFill>
                  <a:srgbClr val="0C377B"/>
                </a:solidFill>
              </a:rPr>
              <a:t>: denser HOM spectrum (multi-cell), BBU limit, larger impedance, smaller coupler dimensions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C377B"/>
                </a:solidFill>
              </a:rPr>
              <a:t>Example scaling </a:t>
            </a:r>
            <a:r>
              <a:rPr lang="en-US" sz="2400" dirty="0" smtClean="0">
                <a:solidFill>
                  <a:srgbClr val="0C377B"/>
                </a:solidFill>
              </a:rPr>
              <a:t>from LHC </a:t>
            </a:r>
            <a:r>
              <a:rPr lang="en-US" sz="2400" dirty="0" smtClean="0">
                <a:solidFill>
                  <a:srgbClr val="0C377B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per beam</a:t>
            </a:r>
            <a:r>
              <a:rPr lang="en-US" sz="2400" dirty="0" smtClean="0">
                <a:solidFill>
                  <a:srgbClr val="0C377B"/>
                </a:solidFill>
              </a:rPr>
              <a:t>):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>
                <a:solidFill>
                  <a:srgbClr val="0C377B"/>
                </a:solidFill>
              </a:rPr>
              <a:t>LHC 400 MHz </a:t>
            </a:r>
            <a:r>
              <a:rPr lang="en-US" sz="2000" dirty="0">
                <a:solidFill>
                  <a:srgbClr val="0C377B"/>
                </a:solidFill>
                <a:sym typeface="Wingdings" panose="05000000000000000000" pitchFamily="2" charset="2"/>
              </a:rPr>
              <a:t> 2 </a:t>
            </a:r>
            <a:r>
              <a:rPr lang="en-US" sz="2000" dirty="0" smtClean="0">
                <a:solidFill>
                  <a:srgbClr val="0C377B"/>
                </a:solidFill>
                <a:sym typeface="Wingdings" panose="05000000000000000000" pitchFamily="2" charset="2"/>
              </a:rPr>
              <a:t>MV and ~250 </a:t>
            </a:r>
            <a:r>
              <a:rPr lang="en-US" sz="2000" dirty="0">
                <a:solidFill>
                  <a:srgbClr val="0C377B"/>
                </a:solidFill>
                <a:sym typeface="Wingdings" panose="05000000000000000000" pitchFamily="2" charset="2"/>
              </a:rPr>
              <a:t>kW </a:t>
            </a:r>
            <a:r>
              <a:rPr lang="en-US" sz="2000" dirty="0" smtClean="0">
                <a:solidFill>
                  <a:srgbClr val="0C377B"/>
                </a:solidFill>
                <a:sym typeface="Wingdings" panose="05000000000000000000" pitchFamily="2" charset="2"/>
              </a:rPr>
              <a:t>per cavity, (total </a:t>
            </a:r>
            <a:r>
              <a:rPr lang="en-US" sz="2000" dirty="0">
                <a:solidFill>
                  <a:srgbClr val="0C377B"/>
                </a:solidFill>
                <a:sym typeface="Wingdings" panose="05000000000000000000" pitchFamily="2" charset="2"/>
              </a:rPr>
              <a:t>8 </a:t>
            </a:r>
            <a:r>
              <a:rPr lang="en-US" sz="2000" dirty="0" smtClean="0">
                <a:solidFill>
                  <a:srgbClr val="0C377B"/>
                </a:solidFill>
                <a:sym typeface="Wingdings" panose="05000000000000000000" pitchFamily="2" charset="2"/>
              </a:rPr>
              <a:t>cavities)</a:t>
            </a:r>
            <a:endParaRPr lang="en-US" sz="2000" dirty="0">
              <a:solidFill>
                <a:srgbClr val="0C377B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Lepton collider ~500 cavities 20 MV / 100 kW RF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10 GV</a:t>
            </a:r>
            <a:r>
              <a:rPr lang="en-US" sz="2000" b="1" dirty="0" smtClean="0">
                <a:solidFill>
                  <a:srgbClr val="FF0000"/>
                </a:solidFill>
              </a:rPr>
              <a:t> / 50 MW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6216" y="1412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Erk</a:t>
            </a:r>
            <a:r>
              <a:rPr lang="en-US" dirty="0" smtClean="0"/>
              <a:t> Jensen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0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17628" y="599435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  <a:cs typeface="Calibri"/>
              </a:rPr>
              <a:t>Low </a:t>
            </a:r>
            <a:r>
              <a:rPr lang="en-US" sz="3200" b="1" dirty="0" smtClean="0">
                <a:solidFill>
                  <a:srgbClr val="0000CC"/>
                </a:solidFill>
                <a:latin typeface="Calibri"/>
                <a:cs typeface="Calibri"/>
              </a:rPr>
              <a:t>cost, </a:t>
            </a:r>
            <a:r>
              <a:rPr lang="en-US" sz="3200" b="1" dirty="0" smtClean="0">
                <a:solidFill>
                  <a:srgbClr val="0000CC"/>
                </a:solidFill>
                <a:latin typeface="Calibri"/>
                <a:cs typeface="Calibri"/>
              </a:rPr>
              <a:t>highly efficient </a:t>
            </a:r>
            <a:r>
              <a:rPr lang="en-US" sz="3200" b="1" dirty="0" smtClean="0">
                <a:solidFill>
                  <a:srgbClr val="0000CC"/>
                </a:solidFill>
                <a:latin typeface="Calibri"/>
                <a:cs typeface="Calibri"/>
              </a:rPr>
              <a:t>RF </a:t>
            </a:r>
            <a:r>
              <a:rPr lang="en-US" sz="3200" b="1" dirty="0" smtClean="0">
                <a:solidFill>
                  <a:srgbClr val="0000CC"/>
                </a:solidFill>
                <a:latin typeface="Calibri"/>
                <a:cs typeface="Calibri"/>
              </a:rPr>
              <a:t>source</a:t>
            </a:r>
            <a:endParaRPr lang="en-US" sz="3200" b="1" dirty="0" smtClean="0">
              <a:solidFill>
                <a:srgbClr val="0000CC"/>
              </a:solidFill>
              <a:latin typeface="Calibri"/>
              <a:cs typeface="Calibri"/>
            </a:endParaRP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b="1" dirty="0" smtClean="0">
                <a:solidFill>
                  <a:srgbClr val="0033CC"/>
                </a:solidFill>
                <a:latin typeface="Calibri"/>
                <a:cs typeface="Calibri"/>
              </a:rPr>
              <a:t>IOT’s, magnetrons, </a:t>
            </a:r>
            <a:r>
              <a:rPr lang="en-US" sz="2800" b="1" dirty="0" err="1" smtClean="0">
                <a:solidFill>
                  <a:srgbClr val="0033CC"/>
                </a:solidFill>
                <a:latin typeface="Calibri"/>
                <a:cs typeface="Calibri"/>
              </a:rPr>
              <a:t>diacrodes</a:t>
            </a:r>
            <a:r>
              <a:rPr lang="en-US" sz="2800" b="1" dirty="0" smtClean="0">
                <a:solidFill>
                  <a:srgbClr val="0033CC"/>
                </a:solidFill>
                <a:latin typeface="Calibri"/>
                <a:cs typeface="Calibri"/>
              </a:rPr>
              <a:t>, solid </a:t>
            </a:r>
            <a:r>
              <a:rPr lang="en-US" sz="2800" b="1" dirty="0" smtClean="0">
                <a:solidFill>
                  <a:srgbClr val="0033CC"/>
                </a:solidFill>
                <a:latin typeface="Calibri"/>
                <a:cs typeface="Calibri"/>
              </a:rPr>
              <a:t>state </a:t>
            </a:r>
            <a:r>
              <a:rPr lang="en-US" sz="2800" b="1" dirty="0" err="1" smtClean="0">
                <a:solidFill>
                  <a:srgbClr val="0033CC"/>
                </a:solidFill>
                <a:latin typeface="Calibri"/>
                <a:cs typeface="Calibri"/>
              </a:rPr>
              <a:t>ampliifers</a:t>
            </a:r>
            <a:r>
              <a:rPr lang="en-US" sz="2800" b="1" dirty="0" smtClean="0">
                <a:solidFill>
                  <a:srgbClr val="0033CC"/>
                </a:solidFill>
                <a:latin typeface="Calibri"/>
                <a:cs typeface="Calibri"/>
              </a:rPr>
              <a:t>?</a:t>
            </a:r>
            <a:endParaRPr lang="en-US" sz="2800" b="1" dirty="0" smtClean="0">
              <a:solidFill>
                <a:srgbClr val="0033CC"/>
              </a:solidFill>
              <a:latin typeface="Calibri"/>
              <a:cs typeface="Calibri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b="1" dirty="0" smtClean="0">
                <a:solidFill>
                  <a:srgbClr val="0033CC"/>
                </a:solidFill>
                <a:latin typeface="Calibri"/>
                <a:cs typeface="Calibri"/>
              </a:rPr>
              <a:t>Higher Q</a:t>
            </a:r>
            <a:r>
              <a:rPr lang="en-US" sz="3200" b="1" baseline="-25000" dirty="0" smtClean="0">
                <a:solidFill>
                  <a:srgbClr val="0033CC"/>
                </a:solidFill>
                <a:latin typeface="Calibri"/>
                <a:cs typeface="Calibri"/>
              </a:rPr>
              <a:t>0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High temp furnace treatments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b="1" dirty="0" smtClean="0">
                <a:solidFill>
                  <a:srgbClr val="0033CC"/>
                </a:solidFill>
                <a:latin typeface="Calibri"/>
                <a:cs typeface="Calibri"/>
              </a:rPr>
              <a:t>Nb</a:t>
            </a:r>
            <a:r>
              <a:rPr lang="en-US" sz="2800" b="1" baseline="-25000" dirty="0" smtClean="0">
                <a:solidFill>
                  <a:srgbClr val="0033CC"/>
                </a:solidFill>
                <a:latin typeface="Calibri"/>
                <a:cs typeface="Calibri"/>
              </a:rPr>
              <a:t>3</a:t>
            </a:r>
            <a:r>
              <a:rPr lang="en-US" sz="2800" b="1" dirty="0" smtClean="0">
                <a:solidFill>
                  <a:srgbClr val="0033CC"/>
                </a:solidFill>
                <a:latin typeface="Calibri"/>
                <a:cs typeface="Calibri"/>
              </a:rPr>
              <a:t>Sn</a:t>
            </a:r>
            <a:r>
              <a:rPr lang="en-US" sz="2800" dirty="0" smtClean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endParaRPr lang="en-US" sz="2800" dirty="0">
              <a:solidFill>
                <a:srgbClr val="0033CC"/>
              </a:solidFill>
              <a:latin typeface="Calibri"/>
              <a:cs typeface="Calibri"/>
            </a:endParaRP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MgB</a:t>
            </a:r>
            <a:r>
              <a:rPr lang="en-US" sz="28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or something new?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  <a:cs typeface="Calibri"/>
              </a:rPr>
              <a:t>Improved HOM damping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(on-cell dampers?)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First tried on ANL crab cavity, plan to try on JLAB MEIC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Higher packing factor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Calibri"/>
                <a:cs typeface="Calibri"/>
              </a:rPr>
              <a:t>Reduced </a:t>
            </a:r>
            <a:r>
              <a:rPr lang="en-US" sz="3200" b="1" dirty="0" err="1" smtClean="0">
                <a:solidFill>
                  <a:srgbClr val="0000CC"/>
                </a:solidFill>
                <a:latin typeface="Calibri"/>
                <a:cs typeface="Calibri"/>
              </a:rPr>
              <a:t>cryomodule</a:t>
            </a:r>
            <a:r>
              <a:rPr lang="en-US" sz="3200" b="1" dirty="0" smtClean="0">
                <a:solidFill>
                  <a:srgbClr val="0000CC"/>
                </a:solidFill>
                <a:latin typeface="Calibri"/>
                <a:cs typeface="Calibri"/>
              </a:rPr>
              <a:t> costs</a:t>
            </a:r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Cheaper materials, reduced labor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7589" y="-171400"/>
            <a:ext cx="9219178" cy="764703"/>
          </a:xfrm>
          <a:prstGeom prst="rect">
            <a:avLst/>
          </a:prstGeom>
          <a:solidFill>
            <a:srgbClr val="4E81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8775">
              <a:spcBef>
                <a:spcPts val="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R&amp;D issues for FLC </a:t>
            </a:r>
            <a:r>
              <a:rPr lang="en-US" sz="4000" b="1" dirty="0" smtClean="0">
                <a:solidFill>
                  <a:srgbClr val="FFFF00"/>
                </a:solidFill>
              </a:rPr>
              <a:t>SC RF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5829246"/>
            <a:ext cx="1043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</a:t>
            </a:r>
          </a:p>
          <a:p>
            <a:r>
              <a:rPr lang="en-US" dirty="0" err="1" smtClean="0"/>
              <a:t>Rimmer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JLAB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2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/>
              <p:cNvSpPr txBox="1">
                <a:spLocks/>
              </p:cNvSpPr>
              <p:nvPr/>
            </p:nvSpPr>
            <p:spPr>
              <a:xfrm>
                <a:off x="457200" y="764704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  <a:defRPr/>
                </a:pPr>
                <a:r>
                  <a:rPr lang="en-GB" sz="3200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High efficiency, high power RF sources?</a:t>
                </a:r>
              </a:p>
              <a:p>
                <a:pPr marL="4394200" lvl="1">
                  <a:defRPr/>
                </a:pPr>
                <a:r>
                  <a:rPr lang="en-GB" b="1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200 MHz: </a:t>
                </a:r>
                <a:r>
                  <a:rPr lang="en-GB" b="1" dirty="0" err="1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Tetrodes</a:t>
                </a:r>
                <a:r>
                  <a:rPr lang="en-GB" b="1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, </a:t>
                </a:r>
                <a:r>
                  <a:rPr lang="en-GB" b="1" dirty="0" err="1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Diacrodes</a:t>
                </a:r>
                <a:r>
                  <a:rPr lang="en-GB" b="1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;</a:t>
                </a:r>
                <a:br>
                  <a:rPr lang="en-GB" b="1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</a:br>
                <a:r>
                  <a:rPr lang="en-GB" b="1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probably least expensive/MW;</a:t>
                </a:r>
                <a:r>
                  <a:rPr lang="en-GB" b="1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/>
                </a:r>
                <a:br>
                  <a:rPr lang="en-GB" b="1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</a:br>
                <a:r>
                  <a:rPr lang="en-GB" b="1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efficiency &gt; 70%</a:t>
                </a:r>
              </a:p>
              <a:p>
                <a:pPr marL="4394200" lvl="1">
                  <a:defRPr/>
                </a:pPr>
                <a:r>
                  <a:rPr lang="en-GB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400 MHz, 800 MHz: </a:t>
                </a:r>
              </a:p>
              <a:p>
                <a:pPr marL="4664075" lvl="3" indent="-269875">
                  <a:buFont typeface="+mj-lt"/>
                  <a:buAutoNum type="arabicPeriod"/>
                  <a:defRPr/>
                </a:pPr>
                <a:r>
                  <a:rPr lang="en-GB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Klystrons: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>
                            <a:lumMod val="50000"/>
                            <a:lumOff val="50000"/>
                          </a:sysClr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GB" i="1" smtClean="0">
                        <a:solidFill>
                          <a:sysClr val="windowText" lastClr="000000">
                            <a:lumMod val="50000"/>
                            <a:lumOff val="50000"/>
                          </a:sysClr>
                        </a:solidFill>
                        <a:latin typeface="Cambria Math"/>
                        <a:ea typeface="Cambria Math"/>
                      </a:rPr>
                      <m:t>~65%</m:t>
                    </m:r>
                  </m:oMath>
                </a14:m>
                <a:r>
                  <a:rPr lang="en-GB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; R&amp;D for larger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ysClr val="windowText" lastClr="000000">
                            <a:lumMod val="50000"/>
                            <a:lumOff val="50000"/>
                          </a:sysClr>
                        </a:solidFill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GB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 has started</a:t>
                </a:r>
              </a:p>
              <a:p>
                <a:pPr marL="4664075" lvl="3" indent="-269875">
                  <a:buFont typeface="+mj-lt"/>
                  <a:buAutoNum type="arabicPeriod"/>
                  <a:defRPr/>
                </a:pPr>
                <a:r>
                  <a:rPr lang="en-GB" b="1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IOT</a:t>
                </a:r>
                <a:r>
                  <a:rPr lang="en-GB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s: today limited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ysClr val="windowText" lastClr="000000">
                            <a:lumMod val="50000"/>
                            <a:lumOff val="50000"/>
                          </a:sysClr>
                        </a:solidFill>
                        <a:latin typeface="Cambria Math"/>
                      </a:rPr>
                      <m:t>&lt;100 </m:t>
                    </m:r>
                    <m:r>
                      <m:rPr>
                        <m:sty m:val="p"/>
                      </m:rPr>
                      <a:rPr lang="en-GB" dirty="0" smtClean="0">
                        <a:solidFill>
                          <a:sysClr val="windowText" lastClr="000000">
                            <a:lumMod val="50000"/>
                            <a:lumOff val="50000"/>
                          </a:sysClr>
                        </a:solidFill>
                        <a:latin typeface="Cambria Math"/>
                      </a:rPr>
                      <m:t>kW</m:t>
                    </m:r>
                  </m:oMath>
                </a14:m>
                <a:r>
                  <a:rPr lang="en-GB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;</a:t>
                </a:r>
                <a:br>
                  <a:rPr lang="en-GB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</a:br>
                <a:r>
                  <a:rPr lang="en-GB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R&amp;D on MB IOT (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ysClr val="windowText" lastClr="000000">
                            <a:lumMod val="50000"/>
                            <a:lumOff val="50000"/>
                          </a:sysClr>
                        </a:solidFill>
                        <a:latin typeface="Cambria Math"/>
                      </a:rPr>
                      <m:t>1.5 </m:t>
                    </m:r>
                    <m:r>
                      <m:rPr>
                        <m:sty m:val="p"/>
                      </m:rPr>
                      <a:rPr lang="en-GB" dirty="0" smtClean="0">
                        <a:solidFill>
                          <a:sysClr val="windowText" lastClr="000000">
                            <a:lumMod val="50000"/>
                            <a:lumOff val="50000"/>
                          </a:sysClr>
                        </a:solidFill>
                        <a:latin typeface="Cambria Math"/>
                      </a:rPr>
                      <m:t>MW</m:t>
                    </m:r>
                  </m:oMath>
                </a14:m>
                <a:r>
                  <a:rPr lang="en-GB" dirty="0" smtClean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Century Gothic"/>
                  </a:rPr>
                  <a:t> pulsed) has started with ESS!</a:t>
                </a:r>
              </a:p>
            </p:txBody>
          </p:sp>
        </mc:Choice>
        <mc:Fallback xmlns="">
          <p:sp>
            <p:nvSpPr>
              <p:cNvPr id="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4704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852" t="-1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7200" y="4963786"/>
            <a:ext cx="2010213" cy="1894214"/>
            <a:chOff x="617571" y="4941168"/>
            <a:chExt cx="1794081" cy="1594866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941168"/>
              <a:ext cx="1309610" cy="131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17571" y="6259035"/>
              <a:ext cx="1794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prstClr val="black"/>
                  </a:solidFill>
                  <a:latin typeface="Century Gothic"/>
                </a:rPr>
                <a:t>Thales 1MW </a:t>
              </a:r>
              <a:r>
                <a:rPr lang="en-GB" sz="1200" dirty="0" err="1" smtClean="0">
                  <a:solidFill>
                    <a:prstClr val="black"/>
                  </a:solidFill>
                  <a:latin typeface="Century Gothic"/>
                </a:rPr>
                <a:t>diacrode</a:t>
              </a:r>
              <a:endParaRPr lang="en-GB" sz="1200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06080" y="4672988"/>
            <a:ext cx="2521412" cy="2038230"/>
            <a:chOff x="2627784" y="4941168"/>
            <a:chExt cx="2269332" cy="1595641"/>
          </a:xfrm>
        </p:grpSpPr>
        <p:pic>
          <p:nvPicPr>
            <p:cNvPr id="7" name="Picture 12" descr="Microwave generator (klystron) 0.476 - 0.915 MHz | VKP series CP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4941168"/>
              <a:ext cx="2269332" cy="1317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627784" y="6259810"/>
              <a:ext cx="2269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prstClr val="black"/>
                  </a:solidFill>
                  <a:latin typeface="Century Gothic"/>
                </a:rPr>
                <a:t>LEP 1.3 MW CW klystron</a:t>
              </a:r>
              <a:endParaRPr lang="en-GB" sz="1200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96" y="3983058"/>
            <a:ext cx="1618631" cy="281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04611" y="4091940"/>
            <a:ext cx="151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  <a:latin typeface="Century Gothic"/>
              </a:rPr>
              <a:t>CPI MB-IOT prototype, 1MW, 700MHz</a:t>
            </a:r>
            <a:endParaRPr lang="en-GB" sz="1200" dirty="0">
              <a:solidFill>
                <a:prstClr val="black"/>
              </a:solidFill>
              <a:latin typeface="Century Gothic"/>
            </a:endParaRPr>
          </a:p>
        </p:txBody>
      </p:sp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05841048"/>
              </p:ext>
            </p:extLst>
          </p:nvPr>
        </p:nvGraphicFramePr>
        <p:xfrm>
          <a:off x="400490" y="1496987"/>
          <a:ext cx="4133846" cy="3061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7" imgW="7353289" imgH="5715000" progId="Excel.Sheet.8">
                  <p:embed/>
                </p:oleObj>
              </mc:Choice>
              <mc:Fallback>
                <p:oleObj name="Worksheet" r:id="rId7" imgW="7353289" imgH="57150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90" y="1496987"/>
                        <a:ext cx="4133846" cy="3061395"/>
                      </a:xfrm>
                      <a:prstGeom prst="rect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-37589" y="-171400"/>
            <a:ext cx="9219178" cy="764703"/>
          </a:xfrm>
          <a:prstGeom prst="rect">
            <a:avLst/>
          </a:prstGeom>
          <a:solidFill>
            <a:srgbClr val="4E81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8775">
              <a:spcBef>
                <a:spcPts val="0"/>
              </a:spcBef>
            </a:pPr>
            <a:r>
              <a:rPr lang="en-US" sz="4000" dirty="0" smtClean="0">
                <a:solidFill>
                  <a:srgbClr val="FFFF00"/>
                </a:solidFill>
              </a:rPr>
              <a:t>RF power </a:t>
            </a:r>
            <a:r>
              <a:rPr lang="en-US" sz="4000" dirty="0" smtClean="0">
                <a:solidFill>
                  <a:srgbClr val="FFFF00"/>
                </a:solidFill>
              </a:rPr>
              <a:t>sources – frequency scaling 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1629" y="61831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Erk</a:t>
            </a:r>
            <a:r>
              <a:rPr lang="en-US" dirty="0" smtClean="0"/>
              <a:t> Jensen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5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37589" y="-171400"/>
            <a:ext cx="9219178" cy="764703"/>
          </a:xfrm>
          <a:prstGeom prst="rect">
            <a:avLst/>
          </a:prstGeom>
          <a:solidFill>
            <a:srgbClr val="4E81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8775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otential of </a:t>
            </a:r>
            <a:r>
              <a:rPr lang="en-US" i="1" dirty="0" smtClean="0">
                <a:solidFill>
                  <a:srgbClr val="FFFF00"/>
                </a:solidFill>
              </a:rPr>
              <a:t>Nb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i="1" dirty="0" smtClean="0">
                <a:solidFill>
                  <a:srgbClr val="FFFF00"/>
                </a:solidFill>
              </a:rPr>
              <a:t>Sn</a:t>
            </a:r>
            <a:r>
              <a:rPr lang="en-US" dirty="0" smtClean="0">
                <a:solidFill>
                  <a:srgbClr val="FFFF00"/>
                </a:solidFill>
              </a:rPr>
              <a:t> for SRF cavities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64" y="737984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Work\My Projects\Nb3Sn cavity\Nb3Sn measurements_from_Pashupat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3529" r="12727" b="5882"/>
          <a:stretch>
            <a:fillRect/>
          </a:stretch>
        </p:blipFill>
        <p:spPr bwMode="auto">
          <a:xfrm>
            <a:off x="-37589" y="3931525"/>
            <a:ext cx="2474162" cy="2140587"/>
          </a:xfrm>
          <a:prstGeom prst="rect">
            <a:avLst/>
          </a:prstGeom>
          <a:noFill/>
        </p:spPr>
      </p:pic>
      <p:sp>
        <p:nvSpPr>
          <p:cNvPr id="6" name="TextBox 13"/>
          <p:cNvSpPr txBox="1"/>
          <p:nvPr/>
        </p:nvSpPr>
        <p:spPr>
          <a:xfrm>
            <a:off x="128464" y="3931525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ysClr val="windowText" lastClr="000000"/>
                </a:solidFill>
              </a:rPr>
              <a:t>Data from P. </a:t>
            </a:r>
            <a:r>
              <a:rPr lang="en-US" sz="1200" dirty="0" err="1" smtClean="0">
                <a:solidFill>
                  <a:sysClr val="windowText" lastClr="000000"/>
                </a:solidFill>
              </a:rPr>
              <a:t>Dhakal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13901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C377B"/>
                </a:solidFill>
              </a:rPr>
              <a:t>R&amp;D </a:t>
            </a:r>
          </a:p>
          <a:p>
            <a:r>
              <a:rPr lang="en-US" dirty="0" smtClean="0">
                <a:solidFill>
                  <a:srgbClr val="0C377B"/>
                </a:solidFill>
              </a:rPr>
              <a:t>progressing</a:t>
            </a:r>
          </a:p>
          <a:p>
            <a:r>
              <a:rPr lang="en-US" dirty="0">
                <a:solidFill>
                  <a:srgbClr val="0C377B"/>
                </a:solidFill>
              </a:rPr>
              <a:t>a</a:t>
            </a:r>
            <a:r>
              <a:rPr lang="en-US" dirty="0" smtClean="0">
                <a:solidFill>
                  <a:srgbClr val="0C377B"/>
                </a:solidFill>
              </a:rPr>
              <a:t>t JLAB</a:t>
            </a:r>
          </a:p>
          <a:p>
            <a:r>
              <a:rPr lang="en-US" dirty="0" smtClean="0">
                <a:solidFill>
                  <a:srgbClr val="0C377B"/>
                </a:solidFill>
              </a:rPr>
              <a:t>&amp; Cornell</a:t>
            </a:r>
          </a:p>
          <a:p>
            <a:endParaRPr lang="en-GB" dirty="0">
              <a:solidFill>
                <a:srgbClr val="0C377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6317132"/>
            <a:ext cx="316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Robert </a:t>
            </a:r>
            <a:r>
              <a:rPr lang="en-US" sz="2400" dirty="0" err="1" smtClean="0">
                <a:solidFill>
                  <a:srgbClr val="000000"/>
                </a:solidFill>
              </a:rPr>
              <a:t>Rimmer</a:t>
            </a:r>
            <a:r>
              <a:rPr lang="en-US" sz="2400" dirty="0" smtClean="0">
                <a:solidFill>
                  <a:srgbClr val="000000"/>
                </a:solidFill>
              </a:rPr>
              <a:t>, JLAB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059" y="-51063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Synchrotron Radiation for FLC </a:t>
            </a:r>
            <a:r>
              <a:rPr lang="en-US" sz="3600" b="1" i="1" dirty="0" smtClean="0">
                <a:solidFill>
                  <a:srgbClr val="FFFF00"/>
                </a:solidFill>
              </a:rPr>
              <a:t>(TLEP)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4171" y="1196752"/>
                <a:ext cx="9056848" cy="46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CC"/>
                    </a:solidFill>
                    <a:latin typeface="Calibri"/>
                  </a:rPr>
                  <a:t>SR power per unit length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4000" dirty="0" smtClean="0">
                    <a:solidFill>
                      <a:srgbClr val="0000CC"/>
                    </a:solidFill>
                    <a:latin typeface="Calibri"/>
                  </a:rPr>
                  <a:t>8 W/cm/beam</a:t>
                </a:r>
              </a:p>
              <a:p>
                <a:r>
                  <a:rPr lang="en-US" sz="1200" dirty="0" smtClean="0">
                    <a:solidFill>
                      <a:prstClr val="black"/>
                    </a:solidFill>
                    <a:latin typeface="Calibri"/>
                  </a:rPr>
                  <a:t>  	</a:t>
                </a:r>
              </a:p>
              <a:p>
                <a:r>
                  <a:rPr lang="en-US" sz="3600" dirty="0" smtClean="0">
                    <a:solidFill>
                      <a:prstClr val="black"/>
                    </a:solidFill>
                    <a:latin typeface="Calibri"/>
                  </a:rPr>
                  <a:t>     compare SLAC PEP-II &amp; SPEAR3: 100 W/cm</a:t>
                </a:r>
              </a:p>
              <a:p>
                <a:endParaRPr lang="en-US" sz="4000" dirty="0" smtClean="0">
                  <a:solidFill>
                    <a:srgbClr val="0000CC"/>
                  </a:solidFill>
                  <a:latin typeface="Calibri"/>
                </a:endParaRPr>
              </a:p>
              <a:p>
                <a:r>
                  <a:rPr lang="en-US" sz="4000" dirty="0">
                    <a:solidFill>
                      <a:srgbClr val="0000CC"/>
                    </a:solidFill>
                    <a:latin typeface="Calibri"/>
                  </a:rPr>
                  <a:t>c</a:t>
                </a:r>
                <a:r>
                  <a:rPr lang="en-US" sz="4000" dirty="0" smtClean="0">
                    <a:solidFill>
                      <a:srgbClr val="0000CC"/>
                    </a:solidFill>
                    <a:latin typeface="Calibri"/>
                  </a:rPr>
                  <a:t>ritical photon energy </a:t>
                </a:r>
                <a:r>
                  <a:rPr lang="en-US" sz="4000" i="1" dirty="0" err="1" smtClean="0">
                    <a:solidFill>
                      <a:srgbClr val="0000CC"/>
                    </a:solidFill>
                    <a:latin typeface="Calibri"/>
                  </a:rPr>
                  <a:t>E</a:t>
                </a:r>
                <a:r>
                  <a:rPr lang="en-US" sz="4000" i="1" baseline="-25000" dirty="0" err="1" smtClean="0">
                    <a:solidFill>
                      <a:srgbClr val="0000CC"/>
                    </a:solidFill>
                    <a:latin typeface="Calibri"/>
                  </a:rPr>
                  <a:t>c</a:t>
                </a:r>
                <a:r>
                  <a:rPr lang="en-US" sz="4000" dirty="0" smtClean="0">
                    <a:solidFill>
                      <a:srgbClr val="0000CC"/>
                    </a:solidFill>
                    <a:latin typeface="Calibri"/>
                  </a:rPr>
                  <a:t>=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Calibri"/>
                  </a:rPr>
                  <a:t>(3/2)</a:t>
                </a:r>
                <a:r>
                  <a:rPr lang="en-US" sz="4000" i="1" dirty="0" smtClean="0">
                    <a:solidFill>
                      <a:srgbClr val="0000CC"/>
                    </a:solidFill>
                    <a:latin typeface="Calibri"/>
                  </a:rPr>
                  <a:t>ħc</a:t>
                </a:r>
                <a:r>
                  <a:rPr lang="en-US" sz="4000" dirty="0" smtClean="0">
                    <a:solidFill>
                      <a:srgbClr val="0000CC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4000" baseline="30000" dirty="0" smtClean="0">
                    <a:solidFill>
                      <a:srgbClr val="0000CC"/>
                    </a:solidFill>
                    <a:latin typeface="Calibri"/>
                  </a:rPr>
                  <a:t>3</a:t>
                </a:r>
                <a:r>
                  <a:rPr lang="en-US" sz="4000" dirty="0" smtClean="0">
                    <a:solidFill>
                      <a:srgbClr val="0000CC"/>
                    </a:solidFill>
                    <a:latin typeface="Calibri"/>
                  </a:rPr>
                  <a:t>/</a:t>
                </a:r>
                <a:r>
                  <a:rPr lang="en-US" sz="4000" dirty="0" smtClean="0">
                    <a:solidFill>
                      <a:srgbClr val="0000CC"/>
                    </a:solidFill>
                    <a:latin typeface="Symbol" panose="05050102010706020507" pitchFamily="18" charset="2"/>
                  </a:rPr>
                  <a:t>r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endParaRPr lang="en-US" sz="4000" dirty="0" smtClean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en-US" sz="3600" dirty="0">
                    <a:solidFill>
                      <a:prstClr val="black"/>
                    </a:solidFill>
                    <a:latin typeface="Calibri"/>
                  </a:rPr>
                  <a:t>	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libri"/>
                  </a:rPr>
                  <a:t> 0.35 MeV for TLEP-H (240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Calibri"/>
                  </a:rPr>
                  <a:t>GeV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Calibri"/>
                  </a:rPr>
                  <a:t>c.m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libri"/>
                  </a:rPr>
                  <a:t>.)</a:t>
                </a:r>
              </a:p>
              <a:p>
                <a:r>
                  <a:rPr lang="en-US" sz="3600" dirty="0">
                    <a:solidFill>
                      <a:prstClr val="black"/>
                    </a:solidFill>
                    <a:latin typeface="Calibri"/>
                  </a:rPr>
                  <a:t>	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libri"/>
                  </a:rPr>
                  <a:t> 1.08 MeV for TLEP-t (350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Calibri"/>
                  </a:rPr>
                  <a:t>GeV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Calibri"/>
                  </a:rPr>
                  <a:t>c.m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libri"/>
                  </a:rPr>
                  <a:t>.)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	</a:t>
                </a:r>
                <a:endParaRPr lang="en-US" sz="2000" dirty="0" smtClean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en-US" sz="36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Calibri"/>
                  </a:rPr>
                  <a:t>    compare LEP-2: 0.82 MeV (1.58 MeV design)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71" y="1196752"/>
                <a:ext cx="9056848" cy="4647426"/>
              </a:xfrm>
              <a:prstGeom prst="rect">
                <a:avLst/>
              </a:prstGeom>
              <a:blipFill rotWithShape="1">
                <a:blip r:embed="rId2"/>
                <a:stretch>
                  <a:fillRect l="-2355" t="-2359" r="-2086" b="-3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0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HE_LHC%20option3_80km_UnderLake.pdf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6399"/>
            <a:ext cx="9252520" cy="5663586"/>
          </a:xfrm>
          <a:prstGeom prst="rect">
            <a:avLst/>
          </a:prstGeom>
        </p:spPr>
      </p:pic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070597" y="3240048"/>
            <a:ext cx="3600400" cy="36004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293096"/>
            <a:ext cx="331236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000" b="1" dirty="0" smtClean="0"/>
              <a:t>15 T </a:t>
            </a:r>
            <a:r>
              <a:rPr lang="fr-CH" sz="2000" b="1" dirty="0" smtClean="0">
                <a:sym typeface="Symbol"/>
              </a:rPr>
              <a:t> 100 </a:t>
            </a:r>
            <a:r>
              <a:rPr lang="fr-CH" sz="2000" b="1" dirty="0" err="1" smtClean="0">
                <a:sym typeface="Symbol"/>
              </a:rPr>
              <a:t>TeV</a:t>
            </a:r>
            <a:r>
              <a:rPr lang="fr-CH" sz="2000" b="1" dirty="0" smtClean="0">
                <a:sym typeface="Symbol"/>
              </a:rPr>
              <a:t> in 100 km</a:t>
            </a:r>
          </a:p>
          <a:p>
            <a:r>
              <a:rPr lang="fr-CH" sz="2000" b="1" dirty="0" smtClean="0">
                <a:sym typeface="Symbol"/>
              </a:rPr>
              <a:t>20 T </a:t>
            </a:r>
            <a:r>
              <a:rPr lang="fr-CH" sz="2000" b="1" dirty="0">
                <a:sym typeface="Symbol"/>
              </a:rPr>
              <a:t> 100 </a:t>
            </a:r>
            <a:r>
              <a:rPr lang="fr-CH" sz="2000" b="1" dirty="0" err="1">
                <a:sym typeface="Symbol"/>
              </a:rPr>
              <a:t>TeV</a:t>
            </a:r>
            <a:r>
              <a:rPr lang="fr-CH" sz="2000" b="1" dirty="0">
                <a:sym typeface="Symbol"/>
              </a:rPr>
              <a:t> in </a:t>
            </a:r>
            <a:r>
              <a:rPr lang="fr-CH" sz="2000" b="1" dirty="0" smtClean="0">
                <a:sym typeface="Symbol"/>
              </a:rPr>
              <a:t>80 km</a:t>
            </a:r>
            <a:endParaRPr lang="fr-CH" sz="2000" b="1" dirty="0">
              <a:sym typeface="Symbo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06399"/>
            <a:ext cx="7242688" cy="1323439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cs typeface="Calibri" pitchFamily="34" charset="0"/>
              </a:rPr>
              <a:t>80-100 km tunnel infrastructure in Geneva area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cs typeface="Calibri" pitchFamily="34" charset="0"/>
              </a:rPr>
              <a:t>design driven by pp-collider requirements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cs typeface="Calibri" pitchFamily="34" charset="0"/>
              </a:rPr>
              <a:t>with possibility of e+-e- (TLEP) and p-e (</a:t>
            </a:r>
            <a:r>
              <a:rPr lang="en-US" sz="2000" kern="0" dirty="0" err="1">
                <a:solidFill>
                  <a:srgbClr val="FFFFFF"/>
                </a:solidFill>
                <a:cs typeface="Calibri" pitchFamily="34" charset="0"/>
              </a:rPr>
              <a:t>VLHeC</a:t>
            </a:r>
            <a:r>
              <a:rPr lang="en-US" sz="2000" kern="0" dirty="0">
                <a:solidFill>
                  <a:srgbClr val="FFFFFF"/>
                </a:solidFill>
                <a:cs typeface="Calibri" pitchFamily="3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cs typeface="Calibri" pitchFamily="34" charset="0"/>
              </a:rPr>
              <a:t>CERN-hosted study performed in international collaboration</a:t>
            </a:r>
            <a:endParaRPr lang="en-GB" sz="2000" kern="0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69"/>
            <a:ext cx="9143999" cy="11849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500" b="1" dirty="0" smtClean="0">
              <a:solidFill>
                <a:schemeClr val="bg1"/>
              </a:solidFill>
              <a:cs typeface="Calibri" pitchFamily="34" charset="0"/>
            </a:endParaRPr>
          </a:p>
          <a:p>
            <a:pPr algn="ctr"/>
            <a:endParaRPr lang="en-GB" sz="1000" b="1" dirty="0" smtClean="0">
              <a:solidFill>
                <a:schemeClr val="bg1"/>
              </a:solidFill>
              <a:cs typeface="Calibri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FFFF00"/>
                </a:solidFill>
                <a:cs typeface="Calibri" pitchFamily="34" charset="0"/>
              </a:rPr>
              <a:t>FCC Study (Future </a:t>
            </a:r>
            <a:r>
              <a:rPr lang="en-GB" sz="3200" b="1" dirty="0">
                <a:solidFill>
                  <a:srgbClr val="FFFF00"/>
                </a:solidFill>
                <a:cs typeface="Calibri" pitchFamily="34" charset="0"/>
              </a:rPr>
              <a:t>Circular Colliders)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  <a:cs typeface="Calibri" pitchFamily="34" charset="0"/>
              </a:rPr>
              <a:t>CDR and cost </a:t>
            </a:r>
            <a:r>
              <a:rPr lang="en-GB" sz="2400" b="1" dirty="0" smtClean="0">
                <a:solidFill>
                  <a:srgbClr val="FFFF00"/>
                </a:solidFill>
                <a:cs typeface="Calibri" pitchFamily="34" charset="0"/>
              </a:rPr>
              <a:t>review for </a:t>
            </a:r>
            <a:r>
              <a:rPr lang="en-GB" sz="2400" b="1" dirty="0">
                <a:solidFill>
                  <a:srgbClr val="FFFF00"/>
                </a:solidFill>
                <a:cs typeface="Calibri" pitchFamily="34" charset="0"/>
              </a:rPr>
              <a:t>the next ESU (2018</a:t>
            </a:r>
            <a:r>
              <a:rPr lang="en-GB" sz="2400" b="1" dirty="0" smtClean="0">
                <a:solidFill>
                  <a:srgbClr val="FFFF00"/>
                </a:solidFill>
                <a:cs typeface="Calibri" pitchFamily="34" charset="0"/>
              </a:rPr>
              <a:t>)</a:t>
            </a:r>
            <a:endParaRPr lang="en-GB" sz="2400" b="1" dirty="0">
              <a:solidFill>
                <a:srgbClr val="FFFF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98992"/>
            <a:ext cx="7560840" cy="494663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3059" y="-51063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TLEP SR compared with ESRF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748" y="6275926"/>
            <a:ext cx="4471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R. </a:t>
            </a:r>
            <a:r>
              <a:rPr lang="en-US" sz="2400" dirty="0" err="1" smtClean="0"/>
              <a:t>Kersevan</a:t>
            </a:r>
            <a:r>
              <a:rPr lang="en-US" sz="2400" dirty="0" smtClean="0"/>
              <a:t>, C. </a:t>
            </a:r>
            <a:r>
              <a:rPr lang="en-US" sz="2400" dirty="0" err="1" smtClean="0"/>
              <a:t>Garion</a:t>
            </a:r>
            <a:r>
              <a:rPr lang="en-US" sz="2400" dirty="0" smtClean="0"/>
              <a:t>, TLEP6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25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3059" y="0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</a:rPr>
              <a:t>f</a:t>
            </a:r>
            <a:r>
              <a:rPr lang="en-US" b="1" dirty="0" smtClean="0">
                <a:solidFill>
                  <a:srgbClr val="FFFF00"/>
                </a:solidFill>
              </a:rPr>
              <a:t>irst look at vacuum system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59" y="1262985"/>
            <a:ext cx="6768752" cy="508009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6412686"/>
            <a:ext cx="4471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R. </a:t>
            </a:r>
            <a:r>
              <a:rPr lang="en-US" sz="2400" dirty="0" err="1" smtClean="0"/>
              <a:t>Kersevan</a:t>
            </a:r>
            <a:r>
              <a:rPr lang="en-US" sz="2400" dirty="0" smtClean="0"/>
              <a:t>, C. </a:t>
            </a:r>
            <a:r>
              <a:rPr lang="en-US" sz="2400" dirty="0" err="1" smtClean="0"/>
              <a:t>Garion</a:t>
            </a:r>
            <a:r>
              <a:rPr lang="en-US" sz="2400" dirty="0" smtClean="0"/>
              <a:t>, TLEP6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29712" y="2837981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</a:rPr>
              <a:t>l</a:t>
            </a:r>
            <a:r>
              <a:rPr lang="en-US" sz="2000" b="1" dirty="0" smtClean="0">
                <a:solidFill>
                  <a:srgbClr val="0033CC"/>
                </a:solidFill>
              </a:rPr>
              <a:t>umped pumps</a:t>
            </a:r>
            <a:endParaRPr lang="en-GB" sz="20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111" y="407707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NEG coating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07904" y="1044029"/>
            <a:ext cx="4111625" cy="1025525"/>
          </a:xfrm>
        </p:spPr>
        <p:txBody>
          <a:bodyPr>
            <a:noAutofit/>
          </a:bodyPr>
          <a:lstStyle/>
          <a:p>
            <a:r>
              <a:rPr lang="en-US" sz="3200" b="1" dirty="0"/>
              <a:t>10.5 m long dipole for 1 </a:t>
            </a:r>
            <a:r>
              <a:rPr lang="en-US" sz="3200" b="1" dirty="0" smtClean="0"/>
              <a:t>beam </a:t>
            </a:r>
            <a:r>
              <a:rPr lang="en-US" sz="3200" b="1" dirty="0"/>
              <a:t>line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491"/>
            <a:ext cx="9144000" cy="4436125"/>
          </a:xfrm>
          <a:prstGeom prst="rect">
            <a:avLst/>
          </a:prstGeom>
        </p:spPr>
      </p:pic>
      <p:sp>
        <p:nvSpPr>
          <p:cNvPr id="32" name="Striped Right Arrow 31"/>
          <p:cNvSpPr/>
          <p:nvPr/>
        </p:nvSpPr>
        <p:spPr>
          <a:xfrm rot="20400000">
            <a:off x="4747335" y="3993822"/>
            <a:ext cx="1807119" cy="561443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49579" y="5294435"/>
            <a:ext cx="297145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FF0000"/>
                </a:solidFill>
              </a:rPr>
              <a:t>Beam pipe without shielding (no lead) but with cooling water channel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908" y="1417638"/>
            <a:ext cx="3146250" cy="1998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67544" y="1556792"/>
            <a:ext cx="2722894" cy="1752341"/>
          </a:xfrm>
          <a:prstGeom prst="ellipse">
            <a:avLst/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TLEP 80 km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57" y="2638354"/>
            <a:ext cx="1575137" cy="767880"/>
          </a:xfrm>
          <a:prstGeom prst="rect">
            <a:avLst/>
          </a:prstGeom>
        </p:spPr>
      </p:pic>
      <p:sp>
        <p:nvSpPr>
          <p:cNvPr id="37" name="Curved Right Arrow 36"/>
          <p:cNvSpPr/>
          <p:nvPr/>
        </p:nvSpPr>
        <p:spPr>
          <a:xfrm>
            <a:off x="467544" y="1556792"/>
            <a:ext cx="964858" cy="1906182"/>
          </a:xfrm>
          <a:prstGeom prst="curvedRightArrow">
            <a:avLst/>
          </a:prstGeom>
          <a:solidFill>
            <a:srgbClr val="FF3A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3059" y="0"/>
            <a:ext cx="9150188" cy="1008000"/>
          </a:xfrm>
          <a:prstGeom prst="rect">
            <a:avLst/>
          </a:prstGeom>
          <a:solidFill>
            <a:srgbClr val="0C377B">
              <a:lumMod val="60000"/>
              <a:lumOff val="40000"/>
            </a:srgb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FLUKA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model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for radiation study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084" y="6392379"/>
            <a:ext cx="207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L. </a:t>
            </a:r>
            <a:r>
              <a:rPr lang="en-US" sz="2800" dirty="0" err="1" smtClean="0"/>
              <a:t>Lari</a:t>
            </a:r>
            <a:r>
              <a:rPr lang="en-US" sz="2800" dirty="0" smtClean="0"/>
              <a:t>, TLEP6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08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>
            <a:off x="416128" y="2456612"/>
            <a:ext cx="8345897" cy="13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96532" y="2264111"/>
            <a:ext cx="216888" cy="337319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440" y="2274448"/>
            <a:ext cx="1373290" cy="337319"/>
          </a:xfrm>
          <a:prstGeom prst="rect">
            <a:avLst/>
          </a:prstGeom>
          <a:solidFill>
            <a:srgbClr val="D99694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54833" y="2274448"/>
            <a:ext cx="1373290" cy="337319"/>
          </a:xfrm>
          <a:prstGeom prst="rect">
            <a:avLst/>
          </a:prstGeom>
          <a:solidFill>
            <a:srgbClr val="D99694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441" y="2265863"/>
            <a:ext cx="145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10.5m Dipole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4633" y="2268363"/>
            <a:ext cx="151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10.5m Dipole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759652" y="2456612"/>
            <a:ext cx="4036" cy="20525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54833" y="2443108"/>
            <a:ext cx="16967" cy="20660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28123" y="2456612"/>
            <a:ext cx="0" cy="8031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95902" y="2443108"/>
            <a:ext cx="9922" cy="8270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25720" y="1254397"/>
            <a:ext cx="2507528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0000FF"/>
                </a:solidFill>
              </a:rPr>
              <a:t>1.5m </a:t>
            </a:r>
            <a:r>
              <a:rPr lang="en-US" dirty="0" err="1" smtClean="0">
                <a:solidFill>
                  <a:srgbClr val="0000FF"/>
                </a:solidFill>
              </a:rPr>
              <a:t>Quadrupole</a:t>
            </a:r>
            <a:r>
              <a:rPr lang="en-US" dirty="0" smtClean="0">
                <a:solidFill>
                  <a:srgbClr val="0000FF"/>
                </a:solidFill>
              </a:rPr>
              <a:t> implemented just as the analytical magnetic field 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32210" y="2893420"/>
            <a:ext cx="99351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19747" y="4293096"/>
            <a:ext cx="132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0.3 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3612" y="2890385"/>
            <a:ext cx="132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0.3 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3903149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* 24 cm long </a:t>
            </a:r>
            <a:r>
              <a:rPr lang="en-US" b="1" i="1" dirty="0" smtClean="0">
                <a:solidFill>
                  <a:srgbClr val="FF0000"/>
                </a:solidFill>
              </a:rPr>
              <a:t>Absorbers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296532" y="2443108"/>
            <a:ext cx="0" cy="8166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7132" y="2900849"/>
            <a:ext cx="132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0.3 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87002" y="2329299"/>
            <a:ext cx="525687" cy="28246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66553" y="2637695"/>
            <a:ext cx="11141" cy="9803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22274" y="2996629"/>
            <a:ext cx="13035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FF0000"/>
                </a:solidFill>
              </a:rPr>
              <a:t>Centered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6" y="1309590"/>
            <a:ext cx="1780793" cy="86813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569" y="1309591"/>
            <a:ext cx="1780793" cy="8681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67" y="4797152"/>
            <a:ext cx="2594442" cy="1449659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cxnSp>
        <p:nvCxnSpPr>
          <p:cNvPr id="44" name="Straight Arrow Connector 43"/>
          <p:cNvCxnSpPr/>
          <p:nvPr/>
        </p:nvCxnSpPr>
        <p:spPr>
          <a:xfrm>
            <a:off x="1751123" y="4365104"/>
            <a:ext cx="99351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353432" y="2315378"/>
            <a:ext cx="525687" cy="28246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45505" y="2318962"/>
            <a:ext cx="525687" cy="28246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03022" y="2446692"/>
            <a:ext cx="0" cy="8130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03022" y="2902370"/>
            <a:ext cx="99351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761135" y="2318160"/>
            <a:ext cx="525687" cy="28246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506930" y="2466611"/>
            <a:ext cx="0" cy="7931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513420" y="2470195"/>
            <a:ext cx="0" cy="7895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531294" y="2920814"/>
            <a:ext cx="99351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086134" y="2287952"/>
            <a:ext cx="216888" cy="337319"/>
          </a:xfrm>
          <a:prstGeom prst="rect">
            <a:avLst/>
          </a:prstGeom>
          <a:solidFill>
            <a:srgbClr val="E88309">
              <a:alpha val="30000"/>
            </a:srgb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srgbClr val="000000"/>
                </a:solidFill>
              </a:rPr>
              <a:t>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24804" y="2295116"/>
            <a:ext cx="216888" cy="337319"/>
          </a:xfrm>
          <a:prstGeom prst="rect">
            <a:avLst/>
          </a:prstGeom>
          <a:solidFill>
            <a:srgbClr val="E88309">
              <a:alpha val="30000"/>
            </a:srgb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srgbClr val="000000"/>
                </a:solidFill>
              </a:rPr>
              <a:t>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8762025" y="2456612"/>
            <a:ext cx="0" cy="8135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768515" y="2460196"/>
            <a:ext cx="0" cy="8099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768515" y="2902370"/>
            <a:ext cx="99351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8016230" y="2312139"/>
            <a:ext cx="525687" cy="28246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62092" y="2893420"/>
            <a:ext cx="132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0.3 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22106" y="2890385"/>
            <a:ext cx="132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0.3 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3356992"/>
            <a:ext cx="5426308" cy="2895041"/>
          </a:xfrm>
          <a:prstGeom prst="rect">
            <a:avLst/>
          </a:prstGeom>
          <a:ln w="28575" cmpd="sng">
            <a:solidFill>
              <a:srgbClr val="FFFF00"/>
            </a:solidFill>
          </a:ln>
        </p:spPr>
      </p:pic>
      <p:sp>
        <p:nvSpPr>
          <p:cNvPr id="62" name="Striped Right Arrow 61"/>
          <p:cNvSpPr/>
          <p:nvPr/>
        </p:nvSpPr>
        <p:spPr>
          <a:xfrm rot="19432448">
            <a:off x="4668746" y="5674084"/>
            <a:ext cx="715201" cy="561443"/>
          </a:xfrm>
          <a:prstGeom prst="stripedRightArrow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948264" y="4581128"/>
            <a:ext cx="365510" cy="8795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61159" y="4293096"/>
            <a:ext cx="13218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25 mm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843808" y="4104978"/>
            <a:ext cx="2484208" cy="620166"/>
          </a:xfrm>
          <a:prstGeom prst="rect">
            <a:avLst/>
          </a:prstGeom>
          <a:ln w="28575" cmpd="sng">
            <a:solidFill>
              <a:srgbClr val="FFFF00"/>
            </a:solidFill>
          </a:ln>
        </p:spPr>
      </p:pic>
      <p:sp>
        <p:nvSpPr>
          <p:cNvPr id="66" name="Curved Down Arrow 65"/>
          <p:cNvSpPr/>
          <p:nvPr/>
        </p:nvSpPr>
        <p:spPr>
          <a:xfrm rot="10800000">
            <a:off x="-331457" y="2648885"/>
            <a:ext cx="9367953" cy="1284170"/>
          </a:xfrm>
          <a:prstGeom prst="curvedDownArrow">
            <a:avLst>
              <a:gd name="adj1" fmla="val 21981"/>
              <a:gd name="adj2" fmla="val 107966"/>
              <a:gd name="adj3" fmla="val 25000"/>
            </a:avLst>
          </a:prstGeom>
          <a:solidFill>
            <a:srgbClr val="FF3A3F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91880" y="4293096"/>
            <a:ext cx="720080" cy="288032"/>
          </a:xfrm>
          <a:prstGeom prst="rightArrow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6156176" y="4365104"/>
            <a:ext cx="720080" cy="288032"/>
          </a:xfrm>
          <a:prstGeom prst="rightArrow">
            <a:avLst/>
          </a:prstGeom>
          <a:solidFill>
            <a:srgbClr val="CC0099"/>
          </a:solidFill>
          <a:ln>
            <a:noFill/>
          </a:ln>
          <a:effectLst>
            <a:outerShdw blurRad="50800" dist="43000" dir="108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80112" y="4005064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CC0099"/>
                </a:solidFill>
              </a:rPr>
              <a:t>Cu-OFS (0.085% Ag)</a:t>
            </a:r>
            <a:endParaRPr lang="en-US" dirty="0">
              <a:solidFill>
                <a:srgbClr val="CC0099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22762" y="2276872"/>
            <a:ext cx="3815236" cy="693035"/>
            <a:chOff x="322762" y="2276872"/>
            <a:chExt cx="3815236" cy="693035"/>
          </a:xfrm>
        </p:grpSpPr>
        <p:sp>
          <p:nvSpPr>
            <p:cNvPr id="72" name="Rectangle 71"/>
            <p:cNvSpPr/>
            <p:nvPr/>
          </p:nvSpPr>
          <p:spPr>
            <a:xfrm>
              <a:off x="323528" y="2276872"/>
              <a:ext cx="1512168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Lightning Bolt 88"/>
            <p:cNvSpPr/>
            <p:nvPr/>
          </p:nvSpPr>
          <p:spPr>
            <a:xfrm rot="211666">
              <a:off x="322762" y="2537859"/>
              <a:ext cx="3815236" cy="432048"/>
            </a:xfrm>
            <a:prstGeom prst="lightningBolt">
              <a:avLst/>
            </a:prstGeom>
            <a:gradFill>
              <a:gsLst>
                <a:gs pos="0">
                  <a:schemeClr val="accent1">
                    <a:shade val="63000"/>
                  </a:schemeClr>
                </a:gs>
                <a:gs pos="60000">
                  <a:schemeClr val="accent4"/>
                </a:gs>
                <a:gs pos="100000">
                  <a:srgbClr val="FF0000"/>
                </a:gs>
                <a:gs pos="15000">
                  <a:srgbClr val="FF0000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699792" y="2276872"/>
            <a:ext cx="3815236" cy="693035"/>
            <a:chOff x="322762" y="2276872"/>
            <a:chExt cx="3815236" cy="693035"/>
          </a:xfrm>
        </p:grpSpPr>
        <p:sp>
          <p:nvSpPr>
            <p:cNvPr id="92" name="Rectangle 91"/>
            <p:cNvSpPr/>
            <p:nvPr/>
          </p:nvSpPr>
          <p:spPr>
            <a:xfrm>
              <a:off x="323528" y="2276872"/>
              <a:ext cx="1512168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Lightning Bolt 92"/>
            <p:cNvSpPr/>
            <p:nvPr/>
          </p:nvSpPr>
          <p:spPr>
            <a:xfrm rot="211666">
              <a:off x="322762" y="2537859"/>
              <a:ext cx="3815236" cy="432048"/>
            </a:xfrm>
            <a:prstGeom prst="lightningBolt">
              <a:avLst/>
            </a:prstGeom>
            <a:gradFill>
              <a:gsLst>
                <a:gs pos="0">
                  <a:schemeClr val="accent1">
                    <a:shade val="63000"/>
                  </a:schemeClr>
                </a:gs>
                <a:gs pos="60000">
                  <a:schemeClr val="accent4"/>
                </a:gs>
                <a:gs pos="100000">
                  <a:srgbClr val="FF0000"/>
                </a:gs>
                <a:gs pos="15000">
                  <a:srgbClr val="FF0000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7308304" y="4581128"/>
            <a:ext cx="13218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(20:10)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156176" y="22675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</a:rPr>
              <a:t>QD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75656" y="5229200"/>
            <a:ext cx="13218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Lead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-3059" y="0"/>
            <a:ext cx="9150188" cy="1008000"/>
          </a:xfrm>
          <a:prstGeom prst="rect">
            <a:avLst/>
          </a:prstGeom>
          <a:solidFill>
            <a:srgbClr val="0C377B">
              <a:lumMod val="60000"/>
              <a:lumOff val="40000"/>
            </a:srgb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FLUKA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model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for radiation study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084" y="6392379"/>
            <a:ext cx="207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L. </a:t>
            </a:r>
            <a:r>
              <a:rPr lang="en-US" sz="2800" dirty="0" err="1" smtClean="0"/>
              <a:t>Lari</a:t>
            </a:r>
            <a:r>
              <a:rPr lang="en-US" sz="2800" dirty="0" smtClean="0"/>
              <a:t>, TLEP6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17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 animBg="1"/>
      <p:bldP spid="40" grpId="0" animBg="1"/>
      <p:bldP spid="45" grpId="0" animBg="1"/>
      <p:bldP spid="46" grpId="0" animBg="1"/>
      <p:bldP spid="49" grpId="0" animBg="1"/>
      <p:bldP spid="58" grpId="0" animBg="1"/>
      <p:bldP spid="62" grpId="0" animBg="1"/>
      <p:bldP spid="64" grpId="0"/>
      <p:bldP spid="66" grpId="0" animBg="1"/>
      <p:bldP spid="11" grpId="0" animBg="1"/>
      <p:bldP spid="68" grpId="0" animBg="1"/>
      <p:bldP spid="71" grpId="0"/>
      <p:bldP spid="71" grpId="1"/>
      <p:bldP spid="94" grpId="0"/>
      <p:bldP spid="9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581128"/>
            <a:ext cx="3245292" cy="1845235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2195736" y="5518012"/>
            <a:ext cx="842043" cy="2559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979712" y="5518012"/>
            <a:ext cx="216024" cy="24299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25760" y="1008000"/>
            <a:ext cx="8964488" cy="15986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Power in </a:t>
            </a:r>
            <a:r>
              <a:rPr lang="en-US" dirty="0" smtClean="0"/>
              <a:t>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 for all </a:t>
            </a:r>
            <a:r>
              <a:rPr lang="en-US" dirty="0" smtClean="0"/>
              <a:t>absorbers: </a:t>
            </a:r>
            <a:r>
              <a:rPr lang="en-US" dirty="0" smtClean="0">
                <a:solidFill>
                  <a:srgbClr val="0000FF"/>
                </a:solidFill>
              </a:rPr>
              <a:t>14.7 W</a:t>
            </a:r>
            <a:r>
              <a:rPr lang="en-US" dirty="0" smtClean="0"/>
              <a:t> </a:t>
            </a:r>
            <a:r>
              <a:rPr lang="en-US" dirty="0"/>
              <a:t>(shield) </a:t>
            </a:r>
            <a:r>
              <a:rPr lang="en-US" dirty="0"/>
              <a:t>&amp;</a:t>
            </a:r>
            <a:r>
              <a:rPr lang="en-US" dirty="0"/>
              <a:t> </a:t>
            </a:r>
            <a:r>
              <a:rPr lang="en-US" dirty="0" smtClean="0">
                <a:solidFill>
                  <a:srgbClr val="FF0000"/>
                </a:solidFill>
              </a:rPr>
              <a:t>4.5 W</a:t>
            </a:r>
            <a:r>
              <a:rPr lang="en-US" dirty="0" smtClean="0"/>
              <a:t> </a:t>
            </a:r>
            <a:r>
              <a:rPr lang="en-US" dirty="0"/>
              <a:t>(no shield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Power </a:t>
            </a:r>
            <a:r>
              <a:rPr lang="en-US" dirty="0" smtClean="0"/>
              <a:t>in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 for all </a:t>
            </a:r>
            <a:r>
              <a:rPr lang="en-US" dirty="0" smtClean="0"/>
              <a:t>magnets</a:t>
            </a:r>
            <a:r>
              <a:rPr lang="en-US" dirty="0" smtClean="0"/>
              <a:t>:</a:t>
            </a:r>
            <a:r>
              <a:rPr lang="en-US" dirty="0"/>
              <a:t> </a:t>
            </a:r>
            <a:r>
              <a:rPr lang="en-US" dirty="0" smtClean="0">
                <a:solidFill>
                  <a:srgbClr val="0000FF"/>
                </a:solidFill>
              </a:rPr>
              <a:t>6.7 W</a:t>
            </a:r>
            <a:r>
              <a:rPr lang="en-US" dirty="0" smtClean="0"/>
              <a:t> </a:t>
            </a:r>
            <a:r>
              <a:rPr lang="en-US" dirty="0"/>
              <a:t>(shield)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87 </a:t>
            </a:r>
            <a:r>
              <a:rPr lang="en-US" dirty="0">
                <a:solidFill>
                  <a:srgbClr val="FF0000"/>
                </a:solidFill>
              </a:rPr>
              <a:t>W </a:t>
            </a:r>
            <a:r>
              <a:rPr lang="en-US" dirty="0"/>
              <a:t>(no shield)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95536" y="2636912"/>
            <a:ext cx="8385585" cy="441340"/>
            <a:chOff x="376440" y="2204864"/>
            <a:chExt cx="8385585" cy="44134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16128" y="2456612"/>
              <a:ext cx="8345897" cy="1358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6296532" y="2264111"/>
              <a:ext cx="216888" cy="337319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6440" y="2274448"/>
              <a:ext cx="1373290" cy="337319"/>
            </a:xfrm>
            <a:prstGeom prst="rect">
              <a:avLst/>
            </a:prstGeom>
            <a:solidFill>
              <a:srgbClr val="D99694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54833" y="2274448"/>
              <a:ext cx="1373290" cy="337319"/>
            </a:xfrm>
            <a:prstGeom prst="rect">
              <a:avLst/>
            </a:prstGeom>
            <a:solidFill>
              <a:srgbClr val="D99694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6441" y="2265863"/>
              <a:ext cx="1459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    Dipole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4633" y="2268363"/>
              <a:ext cx="151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    Dipole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7002" y="2329299"/>
              <a:ext cx="525687" cy="2824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53432" y="2315378"/>
              <a:ext cx="525687" cy="2824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45505" y="2318962"/>
              <a:ext cx="525687" cy="2824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61135" y="2318160"/>
              <a:ext cx="525687" cy="2824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86134" y="2287952"/>
              <a:ext cx="216888" cy="337319"/>
            </a:xfrm>
            <a:prstGeom prst="rect">
              <a:avLst/>
            </a:prstGeom>
            <a:solidFill>
              <a:srgbClr val="E88309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24804" y="2295116"/>
              <a:ext cx="216888" cy="337319"/>
            </a:xfrm>
            <a:prstGeom prst="rect">
              <a:avLst/>
            </a:prstGeom>
            <a:solidFill>
              <a:srgbClr val="E88309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016230" y="2312139"/>
              <a:ext cx="525687" cy="28246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79712" y="2276872"/>
              <a:ext cx="648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srgbClr val="000000"/>
                  </a:solidFill>
                </a:rPr>
                <a:t>Abs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55976" y="2276872"/>
              <a:ext cx="648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srgbClr val="000000"/>
                  </a:solidFill>
                </a:rPr>
                <a:t>Abs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8104" y="2276872"/>
              <a:ext cx="648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srgbClr val="000000"/>
                  </a:solidFill>
                </a:rPr>
                <a:t>Abs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32240" y="2276872"/>
              <a:ext cx="648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srgbClr val="000000"/>
                  </a:solidFill>
                </a:rPr>
                <a:t>Abs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56376" y="2276872"/>
              <a:ext cx="648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srgbClr val="000000"/>
                  </a:solidFill>
                </a:rPr>
                <a:t>Abs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28184" y="22048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white"/>
                  </a:solidFill>
                </a:rPr>
                <a:t>Q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83568" y="31409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</a:rPr>
              <a:t>39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59832" y="31409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</a:rPr>
              <a:t>42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6176" y="31409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35696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</a:rPr>
              <a:t>0.9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39952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</a:rPr>
              <a:t>0.9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36096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</a:rPr>
              <a:t>0.9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60232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</a:rPr>
              <a:t>0.9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56376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</a:rPr>
              <a:t>0.9 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568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FF"/>
                </a:solidFill>
              </a:rPr>
              <a:t>1.7 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87824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FF"/>
                </a:solidFill>
              </a:rPr>
              <a:t>4.9 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84168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FF"/>
                </a:solidFill>
              </a:rPr>
              <a:t>0.1 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35696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00FF"/>
                </a:solidFill>
              </a:rPr>
              <a:t>7</a:t>
            </a:r>
            <a:r>
              <a:rPr lang="en-US" dirty="0" smtClean="0">
                <a:solidFill>
                  <a:srgbClr val="0000FF"/>
                </a:solidFill>
              </a:rPr>
              <a:t> 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11960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FF"/>
                </a:solidFill>
              </a:rPr>
              <a:t>7.2 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64088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FF"/>
                </a:solidFill>
              </a:rPr>
              <a:t>0.16 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32240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.2 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84368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FF"/>
                </a:solidFill>
              </a:rPr>
              <a:t>0.05 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71800" y="3068960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771800" y="3861048"/>
            <a:ext cx="1296144" cy="57606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47664" y="4221088"/>
            <a:ext cx="1296144" cy="57606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923928" y="4221088"/>
            <a:ext cx="1296144" cy="57606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627784" y="5518012"/>
            <a:ext cx="216024" cy="24299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48064" y="508518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i="1" dirty="0" smtClean="0">
                <a:solidFill>
                  <a:srgbClr val="660066"/>
                </a:solidFill>
              </a:rPr>
              <a:t>Heating of the in-pipe shield: need to move the H2O channel further in ?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3084" y="6392379"/>
            <a:ext cx="494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L. </a:t>
            </a:r>
            <a:r>
              <a:rPr lang="en-US" sz="2800" dirty="0" err="1" smtClean="0"/>
              <a:t>Lari</a:t>
            </a:r>
            <a:r>
              <a:rPr lang="en-US" sz="2800" dirty="0" smtClean="0"/>
              <a:t>, F. </a:t>
            </a:r>
            <a:r>
              <a:rPr lang="en-US" sz="2800" dirty="0" err="1" smtClean="0"/>
              <a:t>Cerutti</a:t>
            </a:r>
            <a:r>
              <a:rPr lang="en-US" sz="2800" dirty="0" smtClean="0"/>
              <a:t>, A. </a:t>
            </a:r>
            <a:r>
              <a:rPr lang="en-US" sz="2800" dirty="0" err="1" smtClean="0"/>
              <a:t>Ferrai</a:t>
            </a:r>
            <a:r>
              <a:rPr lang="en-US" sz="2800" dirty="0" smtClean="0"/>
              <a:t>, TLEP6</a:t>
            </a:r>
            <a:endParaRPr lang="en-GB" sz="2800" dirty="0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-3059" y="0"/>
            <a:ext cx="9150188" cy="1008000"/>
          </a:xfrm>
          <a:prstGeom prst="rect">
            <a:avLst/>
          </a:prstGeom>
          <a:solidFill>
            <a:srgbClr val="0C377B">
              <a:lumMod val="60000"/>
              <a:lumOff val="40000"/>
            </a:srgb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00"/>
                </a:solidFill>
                <a:latin typeface="Arial"/>
              </a:rPr>
              <a:t>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eating of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cooling water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7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5" grpId="0" animBg="1"/>
      <p:bldP spid="65" grpId="1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66" grpId="0" animBg="1"/>
      <p:bldP spid="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7488832" cy="54726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059" y="0"/>
            <a:ext cx="9150188" cy="1008000"/>
          </a:xfrm>
          <a:prstGeom prst="rect">
            <a:avLst/>
          </a:prstGeom>
          <a:solidFill>
            <a:srgbClr val="0C377B">
              <a:lumMod val="60000"/>
              <a:lumOff val="40000"/>
            </a:srgb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00"/>
                </a:solidFill>
                <a:latin typeface="Arial"/>
              </a:rPr>
              <a:t>p</a:t>
            </a:r>
            <a:r>
              <a:rPr lang="en-US" b="1" dirty="0" smtClean="0">
                <a:solidFill>
                  <a:srgbClr val="FFFF00"/>
                </a:solidFill>
                <a:latin typeface="Arial"/>
              </a:rPr>
              <a:t>eak dose on the coils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084" y="6392379"/>
            <a:ext cx="494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L. </a:t>
            </a:r>
            <a:r>
              <a:rPr lang="en-US" sz="2800" dirty="0" err="1" smtClean="0"/>
              <a:t>Lari</a:t>
            </a:r>
            <a:r>
              <a:rPr lang="en-US" sz="2800" dirty="0" smtClean="0"/>
              <a:t>, F. </a:t>
            </a:r>
            <a:r>
              <a:rPr lang="en-US" sz="2800" dirty="0" err="1" smtClean="0"/>
              <a:t>Cerutti</a:t>
            </a:r>
            <a:r>
              <a:rPr lang="en-US" sz="2800" dirty="0" smtClean="0"/>
              <a:t>, A. </a:t>
            </a:r>
            <a:r>
              <a:rPr lang="en-US" sz="2800" dirty="0" err="1" smtClean="0"/>
              <a:t>Ferrai</a:t>
            </a:r>
            <a:r>
              <a:rPr lang="en-US" sz="2800" dirty="0" smtClean="0"/>
              <a:t>, TLEP6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6069213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ozone production to be looked at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3608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1"/>
            <a:ext cx="9219178" cy="76470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58775">
              <a:spcBef>
                <a:spcPts val="0"/>
              </a:spcBef>
            </a:pPr>
            <a:r>
              <a:rPr lang="en-US" sz="4800" b="1" dirty="0" smtClean="0">
                <a:solidFill>
                  <a:srgbClr val="FFFF00"/>
                </a:solidFill>
              </a:rPr>
              <a:t>polarization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75" y="390667"/>
            <a:ext cx="5546082" cy="325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74" y="3573016"/>
            <a:ext cx="5792795" cy="3276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1531" y="4401101"/>
            <a:ext cx="25042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00CC"/>
                </a:solidFill>
                <a:latin typeface="Symbol" pitchFamily="18" charset="2"/>
              </a:rPr>
              <a:t>r</a:t>
            </a:r>
            <a:r>
              <a:rPr lang="en-US" sz="2000" b="1" dirty="0" smtClean="0">
                <a:solidFill>
                  <a:srgbClr val="0000CC"/>
                </a:solidFill>
              </a:rPr>
              <a:t> = 9000 m, </a:t>
            </a:r>
            <a:r>
              <a:rPr lang="en-US" sz="2000" b="1" i="1" dirty="0" smtClean="0">
                <a:solidFill>
                  <a:srgbClr val="0000CC"/>
                </a:solidFill>
              </a:rPr>
              <a:t>C</a:t>
            </a:r>
            <a:r>
              <a:rPr lang="en-US" sz="2000" b="1" dirty="0" smtClean="0">
                <a:solidFill>
                  <a:srgbClr val="0000CC"/>
                </a:solidFill>
              </a:rPr>
              <a:t> = 80 km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7954" y="3900078"/>
            <a:ext cx="23968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 Wienands, April 2013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46" y="3252629"/>
            <a:ext cx="30235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</a:rPr>
              <a:t>TLEP</a:t>
            </a:r>
          </a:p>
          <a:p>
            <a:r>
              <a:rPr lang="en-US" sz="2800" dirty="0">
                <a:solidFill>
                  <a:prstClr val="black"/>
                </a:solidFill>
              </a:rPr>
              <a:t>o</a:t>
            </a:r>
            <a:r>
              <a:rPr lang="en-US" sz="2800" dirty="0" smtClean="0">
                <a:solidFill>
                  <a:prstClr val="black"/>
                </a:solidFill>
              </a:rPr>
              <a:t>ptimized scenario </a:t>
            </a:r>
          </a:p>
          <a:p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46" y="1133301"/>
            <a:ext cx="30845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</a:rPr>
              <a:t>LEP</a:t>
            </a:r>
          </a:p>
          <a:p>
            <a:r>
              <a:rPr lang="en-US" sz="2800" dirty="0">
                <a:solidFill>
                  <a:prstClr val="black"/>
                </a:solidFill>
              </a:rPr>
              <a:t>o</a:t>
            </a:r>
            <a:r>
              <a:rPr lang="en-US" sz="2800" dirty="0" smtClean="0">
                <a:solidFill>
                  <a:prstClr val="black"/>
                </a:solidFill>
              </a:rPr>
              <a:t>bservations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+ model predictions</a:t>
            </a:r>
          </a:p>
          <a:p>
            <a:endParaRPr lang="en-GB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66797" y="954405"/>
                <a:ext cx="2088232" cy="1209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loss of polarization due to growing energy spread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type m:val="lin"/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𝝆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797" y="954405"/>
                <a:ext cx="2088232" cy="1209947"/>
              </a:xfrm>
              <a:prstGeom prst="rect">
                <a:avLst/>
              </a:prstGeom>
              <a:blipFill rotWithShape="1">
                <a:blip r:embed="rId4"/>
                <a:stretch>
                  <a:fillRect t="-2525" r="-2047" b="-5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5146" y="4315576"/>
            <a:ext cx="31587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</a:t>
            </a:r>
            <a:r>
              <a:rPr lang="fr-CH" sz="2000" b="1" u="sng" dirty="0">
                <a:solidFill>
                  <a:srgbClr val="0000CC"/>
                </a:solidFill>
                <a:sym typeface="Wingdings" pitchFamily="2" charset="2"/>
              </a:rPr>
              <a:t>100 </a:t>
            </a:r>
            <a:r>
              <a:rPr lang="fr-CH" sz="2000" b="1" u="sng" dirty="0" err="1">
                <a:solidFill>
                  <a:srgbClr val="0000CC"/>
                </a:solidFill>
                <a:sym typeface="Wingdings" pitchFamily="2" charset="2"/>
              </a:rPr>
              <a:t>keV</a:t>
            </a:r>
            <a:r>
              <a:rPr lang="fr-CH" sz="2000" b="1" u="sng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CH" sz="2000" b="1" u="sng" dirty="0" err="1">
                <a:solidFill>
                  <a:srgbClr val="0000CC"/>
                </a:solidFill>
                <a:sym typeface="Wingdings" pitchFamily="2" charset="2"/>
              </a:rPr>
              <a:t>beam</a:t>
            </a:r>
            <a:r>
              <a:rPr lang="fr-CH" sz="2000" b="1" u="sng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CH" sz="2000" b="1" u="sng" dirty="0" err="1">
                <a:solidFill>
                  <a:srgbClr val="0000CC"/>
                </a:solidFill>
                <a:sym typeface="Wingdings" pitchFamily="2" charset="2"/>
              </a:rPr>
              <a:t>energy</a:t>
            </a:r>
            <a:r>
              <a:rPr lang="fr-CH" sz="2000" b="1" u="sng" dirty="0">
                <a:solidFill>
                  <a:srgbClr val="0000CC"/>
                </a:solidFill>
                <a:sym typeface="Wingdings" pitchFamily="2" charset="2"/>
              </a:rPr>
              <a:t> calibration </a:t>
            </a:r>
            <a:r>
              <a:rPr lang="fr-CH" sz="2000" b="1" dirty="0" smtClean="0">
                <a:solidFill>
                  <a:prstClr val="black"/>
                </a:solidFill>
                <a:sym typeface="Wingdings" pitchFamily="2" charset="2"/>
              </a:rPr>
              <a:t>by</a:t>
            </a:r>
            <a:r>
              <a:rPr lang="fr-CH" sz="2000" b="1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CH" sz="2000" b="1" dirty="0" err="1" smtClean="0">
                <a:solidFill>
                  <a:srgbClr val="0000CC"/>
                </a:solidFill>
                <a:sym typeface="Wingdings" pitchFamily="2" charset="2"/>
              </a:rPr>
              <a:t>resonant</a:t>
            </a:r>
            <a:r>
              <a:rPr lang="fr-CH" sz="2000" b="1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CH" sz="2000" b="1" dirty="0" err="1" smtClean="0">
                <a:solidFill>
                  <a:srgbClr val="0000CC"/>
                </a:solidFill>
                <a:sym typeface="Wingdings" pitchFamily="2" charset="2"/>
              </a:rPr>
              <a:t>depolarization</a:t>
            </a:r>
            <a:r>
              <a:rPr lang="fr-CH" sz="2000" b="1" dirty="0" smtClean="0">
                <a:solidFill>
                  <a:srgbClr val="0000CC"/>
                </a:solidFill>
                <a:sym typeface="Wingdings" pitchFamily="2" charset="2"/>
              </a:rPr>
              <a:t>  (</a:t>
            </a:r>
            <a:r>
              <a:rPr lang="fr-CH" sz="2000" b="1" dirty="0" err="1" smtClean="0">
                <a:solidFill>
                  <a:srgbClr val="0000CC"/>
                </a:solidFill>
                <a:sym typeface="Wingdings" pitchFamily="2" charset="2"/>
              </a:rPr>
              <a:t>using</a:t>
            </a:r>
            <a:r>
              <a:rPr lang="fr-CH" sz="2000" b="1" dirty="0" smtClean="0">
                <a:solidFill>
                  <a:srgbClr val="0000CC"/>
                </a:solidFill>
                <a:sym typeface="Wingdings" pitchFamily="2" charset="2"/>
              </a:rPr>
              <a:t> pilot </a:t>
            </a:r>
            <a:r>
              <a:rPr lang="fr-CH" sz="2000" b="1" dirty="0" err="1" smtClean="0">
                <a:solidFill>
                  <a:srgbClr val="0000CC"/>
                </a:solidFill>
                <a:sym typeface="Wingdings" pitchFamily="2" charset="2"/>
              </a:rPr>
              <a:t>bunches</a:t>
            </a:r>
            <a:r>
              <a:rPr lang="fr-CH" sz="2000" b="1" dirty="0" smtClean="0">
                <a:solidFill>
                  <a:srgbClr val="0000CC"/>
                </a:solidFill>
                <a:sym typeface="Wingdings" pitchFamily="2" charset="2"/>
              </a:rPr>
              <a:t>) </a:t>
            </a:r>
            <a:r>
              <a:rPr lang="fr-CH" sz="2000" b="1" dirty="0" err="1" smtClean="0">
                <a:solidFill>
                  <a:prstClr val="black"/>
                </a:solidFill>
                <a:sym typeface="Wingdings" pitchFamily="2" charset="2"/>
              </a:rPr>
              <a:t>around</a:t>
            </a:r>
            <a:r>
              <a:rPr lang="fr-CH" sz="2000" b="1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i="1" dirty="0">
                <a:solidFill>
                  <a:prstClr val="black"/>
                </a:solidFill>
                <a:sym typeface="Wingdings" pitchFamily="2" charset="2"/>
              </a:rPr>
              <a:t>Z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peak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and </a:t>
            </a:r>
            <a:r>
              <a:rPr lang="fr-CH" sz="2000" b="1" i="1" dirty="0">
                <a:solidFill>
                  <a:prstClr val="black"/>
                </a:solidFill>
                <a:sym typeface="Wingdings" pitchFamily="2" charset="2"/>
              </a:rPr>
              <a:t>W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pair </a:t>
            </a:r>
            <a:r>
              <a:rPr lang="fr-CH" sz="2000" b="1" dirty="0" err="1" smtClean="0">
                <a:solidFill>
                  <a:prstClr val="black"/>
                </a:solidFill>
                <a:sym typeface="Wingdings" pitchFamily="2" charset="2"/>
              </a:rPr>
              <a:t>threshold</a:t>
            </a:r>
            <a:r>
              <a:rPr lang="fr-CH" sz="2000" b="1" dirty="0" smtClean="0">
                <a:solidFill>
                  <a:prstClr val="black"/>
                </a:solidFill>
                <a:sym typeface="Wingdings" pitchFamily="2" charset="2"/>
              </a:rPr>
              <a:t>:</a:t>
            </a: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srgbClr val="0000CC"/>
                </a:solidFill>
                <a:latin typeface="Times New Roman" pitchFamily="18" charset="0"/>
                <a:sym typeface="Symbol"/>
              </a:rPr>
              <a:t></a:t>
            </a:r>
            <a:r>
              <a:rPr lang="fr-CH" sz="2000" b="1" dirty="0" err="1">
                <a:solidFill>
                  <a:srgbClr val="0000CC"/>
                </a:solidFill>
                <a:latin typeface="Times New Roman" pitchFamily="18" charset="0"/>
                <a:sym typeface="Symbol"/>
              </a:rPr>
              <a:t>m</a:t>
            </a:r>
            <a:r>
              <a:rPr lang="fr-CH" sz="2000" b="1" baseline="-25000" dirty="0" err="1">
                <a:solidFill>
                  <a:srgbClr val="0000CC"/>
                </a:solidFill>
                <a:latin typeface="Times New Roman" pitchFamily="18" charset="0"/>
                <a:sym typeface="Symbol"/>
              </a:rPr>
              <a:t>Z</a:t>
            </a:r>
            <a:r>
              <a:rPr lang="fr-CH" sz="2000" b="1" baseline="-25000" dirty="0">
                <a:solidFill>
                  <a:srgbClr val="0000CC"/>
                </a:solidFill>
                <a:latin typeface="Times New Roman" pitchFamily="18" charset="0"/>
                <a:sym typeface="Symbol"/>
              </a:rPr>
              <a:t> </a:t>
            </a:r>
            <a:r>
              <a:rPr lang="fr-CH" sz="2000" b="1" dirty="0">
                <a:solidFill>
                  <a:srgbClr val="0000CC"/>
                </a:solidFill>
                <a:sym typeface="Symbol"/>
              </a:rPr>
              <a:t>~0.1 MeV, </a:t>
            </a:r>
            <a:r>
              <a:rPr lang="fr-CH" sz="2000" b="1" dirty="0">
                <a:solidFill>
                  <a:srgbClr val="0000CC"/>
                </a:solidFill>
                <a:latin typeface="Times New Roman" pitchFamily="18" charset="0"/>
                <a:sym typeface="Symbol"/>
              </a:rPr>
              <a:t></a:t>
            </a:r>
            <a:r>
              <a:rPr lang="fr-CH" sz="2000" b="1" baseline="-25000" dirty="0">
                <a:solidFill>
                  <a:srgbClr val="0000CC"/>
                </a:solidFill>
                <a:latin typeface="Times New Roman" pitchFamily="18" charset="0"/>
                <a:sym typeface="Symbol"/>
              </a:rPr>
              <a:t>Z </a:t>
            </a:r>
            <a:r>
              <a:rPr lang="fr-CH" sz="2000" b="1" dirty="0">
                <a:solidFill>
                  <a:srgbClr val="0000CC"/>
                </a:solidFill>
                <a:latin typeface="Times New Roman" pitchFamily="18" charset="0"/>
                <a:sym typeface="Symbol"/>
              </a:rPr>
              <a:t>~</a:t>
            </a:r>
            <a:r>
              <a:rPr lang="fr-CH" sz="2000" b="1" dirty="0">
                <a:solidFill>
                  <a:srgbClr val="0000CC"/>
                </a:solidFill>
                <a:sym typeface="Symbol"/>
              </a:rPr>
              <a:t>0.1 MeV,  m</a:t>
            </a:r>
            <a:r>
              <a:rPr lang="fr-CH" sz="2000" b="1" baseline="-25000" dirty="0">
                <a:solidFill>
                  <a:srgbClr val="0000CC"/>
                </a:solidFill>
                <a:sym typeface="Symbol"/>
              </a:rPr>
              <a:t>W</a:t>
            </a:r>
            <a:r>
              <a:rPr lang="fr-CH" sz="2000" b="1" dirty="0">
                <a:solidFill>
                  <a:srgbClr val="0000CC"/>
                </a:solidFill>
                <a:sym typeface="Symbol"/>
              </a:rPr>
              <a:t> ~ 0.5 MeV</a:t>
            </a:r>
            <a:endParaRPr lang="fr-CH" sz="20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3361" y="764704"/>
            <a:ext cx="145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A. Blondel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9732" y="585073"/>
            <a:ext cx="13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R. </a:t>
            </a:r>
            <a:r>
              <a:rPr lang="en-US" dirty="0" err="1" smtClean="0">
                <a:solidFill>
                  <a:prstClr val="black"/>
                </a:solidFill>
              </a:rPr>
              <a:t>Assmann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4764" y="5085184"/>
            <a:ext cx="23002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ower energy spread, high polarization up to </a:t>
            </a:r>
            <a:r>
              <a:rPr lang="en-US" b="1" i="1" dirty="0" smtClean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 threshold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4405" y="538906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LEP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4046" y="3853911"/>
            <a:ext cx="7809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TLEP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1309108">
            <a:off x="299049" y="2700005"/>
            <a:ext cx="8621078" cy="144655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</a:rPr>
              <a:t>polarization scaling (energy spread!):</a:t>
            </a:r>
          </a:p>
          <a:p>
            <a:pPr algn="ctr"/>
            <a:r>
              <a:rPr lang="en-GB" sz="4800" b="1" dirty="0">
                <a:solidFill>
                  <a:srgbClr val="0000CC"/>
                </a:solidFill>
              </a:rPr>
              <a:t>LEP at 61 GeV  → TLEP at 81 GeV </a:t>
            </a:r>
          </a:p>
        </p:txBody>
      </p:sp>
    </p:spTree>
    <p:extLst>
      <p:ext uri="{BB962C8B-B14F-4D97-AF65-F5344CB8AC3E}">
        <p14:creationId xmlns:p14="http://schemas.microsoft.com/office/powerpoint/2010/main" val="10005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059" y="1412775"/>
                <a:ext cx="915018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C377B"/>
                    </a:solidFill>
                  </a:rPr>
                  <a:t>Beam energy </a:t>
                </a:r>
                <a:r>
                  <a:rPr lang="en-US" sz="3200" i="1" dirty="0" smtClean="0">
                    <a:solidFill>
                      <a:srgbClr val="0C377B"/>
                    </a:solidFill>
                  </a:rPr>
                  <a:t>e</a:t>
                </a:r>
                <a:r>
                  <a:rPr lang="en-US" sz="3200" baseline="30000" dirty="0" smtClean="0">
                    <a:solidFill>
                      <a:srgbClr val="0C377B"/>
                    </a:solidFill>
                  </a:rPr>
                  <a:t>±</a:t>
                </a:r>
                <a:r>
                  <a:rPr lang="en-US" sz="3200" dirty="0" smtClean="0">
                    <a:solidFill>
                      <a:srgbClr val="0C377B"/>
                    </a:solidFill>
                  </a:rPr>
                  <a:t> 		60, 120, (250) </a:t>
                </a:r>
                <a:r>
                  <a:rPr lang="en-US" sz="3200" dirty="0" err="1" smtClean="0">
                    <a:solidFill>
                      <a:srgbClr val="0C377B"/>
                    </a:solidFill>
                  </a:rPr>
                  <a:t>GeV</a:t>
                </a:r>
                <a:r>
                  <a:rPr lang="en-US" sz="3200" dirty="0" smtClean="0">
                    <a:solidFill>
                      <a:srgbClr val="0C377B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C377B"/>
                    </a:solidFill>
                  </a:rPr>
                  <a:t>Beam energy p</a:t>
                </a:r>
                <a:r>
                  <a:rPr lang="en-US" sz="3200" dirty="0">
                    <a:solidFill>
                      <a:srgbClr val="0C377B"/>
                    </a:solidFill>
                  </a:rPr>
                  <a:t>	</a:t>
                </a:r>
                <a:r>
                  <a:rPr lang="en-US" sz="3200" dirty="0" smtClean="0">
                    <a:solidFill>
                      <a:srgbClr val="0C377B"/>
                    </a:solidFill>
                  </a:rPr>
                  <a:t>	50 </a:t>
                </a:r>
                <a:r>
                  <a:rPr lang="en-US" sz="3200" dirty="0" err="1" smtClean="0">
                    <a:solidFill>
                      <a:srgbClr val="0C377B"/>
                    </a:solidFill>
                  </a:rPr>
                  <a:t>TeV</a:t>
                </a:r>
                <a:endParaRPr lang="en-US" sz="3200" dirty="0">
                  <a:solidFill>
                    <a:srgbClr val="0C377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C377B"/>
                    </a:solidFill>
                  </a:rPr>
                  <a:t>Spot size			set by </a:t>
                </a:r>
                <a:r>
                  <a:rPr lang="en-US" sz="3200" i="1" dirty="0" smtClean="0">
                    <a:solidFill>
                      <a:srgbClr val="0C377B"/>
                    </a:solidFill>
                  </a:rPr>
                  <a:t>p (6x3 </a:t>
                </a:r>
                <a:r>
                  <a:rPr lang="en-US" sz="3600" i="1" dirty="0" smtClean="0">
                    <a:solidFill>
                      <a:srgbClr val="0C377B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3200" i="1" dirty="0" smtClean="0">
                    <a:solidFill>
                      <a:srgbClr val="0C377B"/>
                    </a:solidFill>
                  </a:rPr>
                  <a:t>m </a:t>
                </a:r>
                <a:r>
                  <a:rPr lang="en-US" sz="3200" i="1" dirty="0" err="1" smtClean="0">
                    <a:solidFill>
                      <a:srgbClr val="0C377B"/>
                    </a:solidFill>
                  </a:rPr>
                  <a:t>rms</a:t>
                </a:r>
                <a:r>
                  <a:rPr lang="en-US" sz="3200" i="1" dirty="0" smtClean="0">
                    <a:solidFill>
                      <a:srgbClr val="0C377B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C377B"/>
                    </a:solidFill>
                  </a:rPr>
                  <a:t>e</a:t>
                </a:r>
                <a:r>
                  <a:rPr lang="en-US" sz="3200" baseline="30000" dirty="0" smtClean="0">
                    <a:solidFill>
                      <a:srgbClr val="0C377B"/>
                    </a:solidFill>
                  </a:rPr>
                  <a:t>-</a:t>
                </a:r>
                <a:r>
                  <a:rPr lang="en-US" sz="3200" dirty="0" smtClean="0">
                    <a:solidFill>
                      <a:srgbClr val="0C377B"/>
                    </a:solidFill>
                  </a:rPr>
                  <a:t> current from FLC 	(SR </a:t>
                </a:r>
                <a:r>
                  <a:rPr lang="en-US" sz="3200" dirty="0">
                    <a:solidFill>
                      <a:srgbClr val="0C377B"/>
                    </a:solidFill>
                  </a:rPr>
                  <a:t>power ≤ </a:t>
                </a:r>
                <a:r>
                  <a:rPr lang="en-US" sz="3200" dirty="0" smtClean="0">
                    <a:solidFill>
                      <a:srgbClr val="0C377B"/>
                    </a:solidFill>
                  </a:rPr>
                  <a:t>50 MW)</a:t>
                </a:r>
                <a:endParaRPr lang="en-US" sz="3200" dirty="0">
                  <a:solidFill>
                    <a:srgbClr val="0C377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0C377B"/>
                    </a:solidFill>
                  </a:rPr>
                  <a:t>#IPs				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C377B"/>
                    </a:solidFill>
                  </a:rPr>
                  <a:t>Luminosity 	</a:t>
                </a:r>
                <a:r>
                  <a:rPr lang="en-US" sz="2800" dirty="0" smtClean="0">
                    <a:solidFill>
                      <a:srgbClr val="0C377B"/>
                    </a:solidFill>
                  </a:rPr>
                  <a:t>	</a:t>
                </a:r>
                <a:r>
                  <a:rPr lang="en-US" sz="2800" dirty="0">
                    <a:solidFill>
                      <a:srgbClr val="0C377B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0C377B"/>
                    </a:solidFill>
                  </a:rPr>
                  <a:t>2x10</a:t>
                </a:r>
                <a:r>
                  <a:rPr lang="en-US" sz="2800" baseline="30000" dirty="0" smtClean="0">
                    <a:solidFill>
                      <a:srgbClr val="0C377B"/>
                    </a:solidFill>
                  </a:rPr>
                  <a:t>35</a:t>
                </a:r>
                <a:r>
                  <a:rPr lang="en-US" sz="2800" dirty="0" smtClean="0">
                    <a:solidFill>
                      <a:srgbClr val="0C377B"/>
                    </a:solidFill>
                  </a:rPr>
                  <a:t> </a:t>
                </a:r>
                <a:r>
                  <a:rPr lang="en-US" sz="2800" dirty="0">
                    <a:solidFill>
                      <a:srgbClr val="0C377B"/>
                    </a:solidFill>
                  </a:rPr>
                  <a:t>cm</a:t>
                </a:r>
                <a:r>
                  <a:rPr lang="en-US" sz="2800" baseline="30000" dirty="0">
                    <a:solidFill>
                      <a:srgbClr val="0C377B"/>
                    </a:solidFill>
                  </a:rPr>
                  <a:t>-2</a:t>
                </a:r>
                <a:r>
                  <a:rPr lang="en-US" sz="2800" dirty="0">
                    <a:solidFill>
                      <a:srgbClr val="0C377B"/>
                    </a:solidFill>
                  </a:rPr>
                  <a:t>s</a:t>
                </a:r>
                <a:r>
                  <a:rPr lang="en-US" sz="2800" baseline="30000" dirty="0">
                    <a:solidFill>
                      <a:srgbClr val="0C377B"/>
                    </a:solidFill>
                  </a:rPr>
                  <a:t>-1 </a:t>
                </a:r>
                <a:r>
                  <a:rPr lang="en-US" sz="2800" dirty="0">
                    <a:solidFill>
                      <a:srgbClr val="0C377B"/>
                    </a:solidFill>
                  </a:rPr>
                  <a:t>at </a:t>
                </a:r>
                <a:r>
                  <a:rPr lang="en-US" sz="2800" dirty="0" smtClean="0">
                    <a:solidFill>
                      <a:srgbClr val="0C377B"/>
                    </a:solidFill>
                  </a:rPr>
                  <a:t>60 </a:t>
                </a:r>
                <a:r>
                  <a:rPr lang="en-US" sz="2800" dirty="0" err="1">
                    <a:solidFill>
                      <a:srgbClr val="0C377B"/>
                    </a:solidFill>
                  </a:rPr>
                  <a:t>GeV</a:t>
                </a:r>
                <a:r>
                  <a:rPr lang="en-US" sz="2800" dirty="0">
                    <a:solidFill>
                      <a:srgbClr val="0C377B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C377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C377B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C377B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2800" baseline="30000" dirty="0">
                  <a:solidFill>
                    <a:srgbClr val="0C377B"/>
                  </a:solidFill>
                </a:endParaRPr>
              </a:p>
              <a:p>
                <a:r>
                  <a:rPr lang="en-US" sz="2800" dirty="0" smtClean="0">
                    <a:solidFill>
                      <a:srgbClr val="0C377B"/>
                    </a:solidFill>
                  </a:rPr>
                  <a:t>			</a:t>
                </a:r>
                <a:r>
                  <a:rPr lang="en-US" sz="2800" dirty="0">
                    <a:solidFill>
                      <a:srgbClr val="0C377B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0C377B"/>
                    </a:solidFill>
                  </a:rPr>
                  <a:t>	10</a:t>
                </a:r>
                <a:r>
                  <a:rPr lang="en-US" sz="2800" baseline="30000" dirty="0" smtClean="0">
                    <a:solidFill>
                      <a:srgbClr val="0C377B"/>
                    </a:solidFill>
                  </a:rPr>
                  <a:t>34</a:t>
                </a:r>
                <a:r>
                  <a:rPr lang="en-US" sz="2800" dirty="0" smtClean="0">
                    <a:solidFill>
                      <a:srgbClr val="0C377B"/>
                    </a:solidFill>
                  </a:rPr>
                  <a:t> </a:t>
                </a:r>
                <a:r>
                  <a:rPr lang="en-US" sz="2800" dirty="0">
                    <a:solidFill>
                      <a:srgbClr val="0C377B"/>
                    </a:solidFill>
                  </a:rPr>
                  <a:t>cm</a:t>
                </a:r>
                <a:r>
                  <a:rPr lang="en-US" sz="2800" baseline="30000" dirty="0">
                    <a:solidFill>
                      <a:srgbClr val="0C377B"/>
                    </a:solidFill>
                  </a:rPr>
                  <a:t>-2</a:t>
                </a:r>
                <a:r>
                  <a:rPr lang="en-US" sz="2800" dirty="0">
                    <a:solidFill>
                      <a:srgbClr val="0C377B"/>
                    </a:solidFill>
                  </a:rPr>
                  <a:t>s</a:t>
                </a:r>
                <a:r>
                  <a:rPr lang="en-US" sz="2800" baseline="30000" dirty="0">
                    <a:solidFill>
                      <a:srgbClr val="0C377B"/>
                    </a:solidFill>
                  </a:rPr>
                  <a:t>-1 </a:t>
                </a:r>
                <a:r>
                  <a:rPr lang="en-US" sz="2800" dirty="0">
                    <a:solidFill>
                      <a:srgbClr val="0C377B"/>
                    </a:solidFill>
                  </a:rPr>
                  <a:t>at </a:t>
                </a:r>
                <a:r>
                  <a:rPr lang="en-US" sz="2800" dirty="0" smtClean="0">
                    <a:solidFill>
                      <a:srgbClr val="0C377B"/>
                    </a:solidFill>
                  </a:rPr>
                  <a:t>120 </a:t>
                </a:r>
                <a:r>
                  <a:rPr lang="en-US" sz="2800" dirty="0" err="1">
                    <a:solidFill>
                      <a:srgbClr val="0C377B"/>
                    </a:solidFill>
                  </a:rPr>
                  <a:t>GeV</a:t>
                </a:r>
                <a:r>
                  <a:rPr lang="en-US" sz="2800" dirty="0">
                    <a:solidFill>
                      <a:srgbClr val="0C377B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C377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C377B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rgbClr val="0C377B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C377B"/>
                  </a:solidFill>
                </a:endParaRPr>
              </a:p>
              <a:p>
                <a:r>
                  <a:rPr lang="en-US" sz="2800" dirty="0">
                    <a:solidFill>
                      <a:srgbClr val="0C377B"/>
                    </a:solidFill>
                  </a:rPr>
                  <a:t>				</a:t>
                </a:r>
                <a:r>
                  <a:rPr lang="en-US" sz="2800" dirty="0" smtClean="0">
                    <a:solidFill>
                      <a:srgbClr val="0C377B"/>
                    </a:solidFill>
                  </a:rPr>
                  <a:t>	~10</a:t>
                </a:r>
                <a:r>
                  <a:rPr lang="en-US" sz="2800" baseline="30000" dirty="0" smtClean="0">
                    <a:solidFill>
                      <a:srgbClr val="0C377B"/>
                    </a:solidFill>
                  </a:rPr>
                  <a:t>33</a:t>
                </a:r>
                <a:r>
                  <a:rPr lang="en-US" sz="2800" dirty="0" smtClean="0">
                    <a:solidFill>
                      <a:srgbClr val="0C377B"/>
                    </a:solidFill>
                  </a:rPr>
                  <a:t> </a:t>
                </a:r>
                <a:r>
                  <a:rPr lang="en-US" sz="2800" dirty="0">
                    <a:solidFill>
                      <a:srgbClr val="0C377B"/>
                    </a:solidFill>
                  </a:rPr>
                  <a:t>cm</a:t>
                </a:r>
                <a:r>
                  <a:rPr lang="en-US" sz="2800" baseline="30000" dirty="0">
                    <a:solidFill>
                      <a:srgbClr val="0C377B"/>
                    </a:solidFill>
                  </a:rPr>
                  <a:t>-2</a:t>
                </a:r>
                <a:r>
                  <a:rPr lang="en-US" sz="2800" dirty="0">
                    <a:solidFill>
                      <a:srgbClr val="0C377B"/>
                    </a:solidFill>
                  </a:rPr>
                  <a:t>s</a:t>
                </a:r>
                <a:r>
                  <a:rPr lang="en-US" sz="2800" baseline="30000" dirty="0">
                    <a:solidFill>
                      <a:srgbClr val="0C377B"/>
                    </a:solidFill>
                  </a:rPr>
                  <a:t>-1 </a:t>
                </a:r>
                <a:r>
                  <a:rPr lang="en-US" sz="2800" dirty="0">
                    <a:solidFill>
                      <a:srgbClr val="0C377B"/>
                    </a:solidFill>
                  </a:rPr>
                  <a:t>at </a:t>
                </a:r>
                <a:r>
                  <a:rPr lang="en-US" sz="2800" dirty="0" smtClean="0">
                    <a:solidFill>
                      <a:srgbClr val="0C377B"/>
                    </a:solidFill>
                  </a:rPr>
                  <a:t>250 </a:t>
                </a:r>
                <a:r>
                  <a:rPr lang="en-US" sz="2800" dirty="0" err="1">
                    <a:solidFill>
                      <a:srgbClr val="0C377B"/>
                    </a:solidFill>
                  </a:rPr>
                  <a:t>GeV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C377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C377B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rgbClr val="0C377B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800" i="1">
                        <a:solidFill>
                          <a:srgbClr val="0C377B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C377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3200" dirty="0" smtClean="0">
                  <a:solidFill>
                    <a:srgbClr val="0C377B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59" y="1412775"/>
                <a:ext cx="9150188" cy="4401205"/>
              </a:xfrm>
              <a:prstGeom prst="rect">
                <a:avLst/>
              </a:prstGeom>
              <a:blipFill rotWithShape="1">
                <a:blip r:embed="rId2"/>
                <a:stretch>
                  <a:fillRect l="-1465" t="-1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-3059" y="-30281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Main Parameters </a:t>
            </a:r>
            <a:r>
              <a:rPr lang="en-US" sz="4000" b="1" dirty="0">
                <a:solidFill>
                  <a:srgbClr val="FFFF00"/>
                </a:solidFill>
              </a:rPr>
              <a:t>for </a:t>
            </a:r>
            <a:r>
              <a:rPr lang="en-US" sz="4000" b="1" dirty="0" smtClean="0">
                <a:solidFill>
                  <a:srgbClr val="FFFF00"/>
                </a:solidFill>
              </a:rPr>
              <a:t>FLHC </a:t>
            </a:r>
            <a:r>
              <a:rPr lang="en-US" sz="4000" b="1" i="1" dirty="0" smtClean="0">
                <a:solidFill>
                  <a:srgbClr val="FFFF00"/>
                </a:solidFill>
              </a:rPr>
              <a:t>(</a:t>
            </a:r>
            <a:r>
              <a:rPr lang="en-US" sz="4000" b="1" i="1" dirty="0" err="1" smtClean="0">
                <a:solidFill>
                  <a:srgbClr val="FFFF00"/>
                </a:solidFill>
              </a:rPr>
              <a:t>VLHeC</a:t>
            </a:r>
            <a:r>
              <a:rPr lang="en-US" sz="4000" b="1" i="1" dirty="0" smtClean="0">
                <a:solidFill>
                  <a:srgbClr val="FFFF00"/>
                </a:solidFill>
              </a:rPr>
              <a:t>)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86864" y="2961574"/>
            <a:ext cx="3796547" cy="16233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40692" y="2895820"/>
            <a:ext cx="1430352" cy="464957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80652" y="2745550"/>
            <a:ext cx="720080" cy="2160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6916" y="2656842"/>
            <a:ext cx="451664" cy="1086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21" y="2274711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64A2">
                    <a:lumMod val="60000"/>
                    <a:lumOff val="40000"/>
                  </a:srgbClr>
                </a:solidFill>
              </a:rPr>
              <a:t>PSB</a:t>
            </a:r>
            <a:endParaRPr lang="en-GB" b="1" dirty="0">
              <a:solidFill>
                <a:srgbClr val="8064A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5727" y="234276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64A2">
                    <a:lumMod val="60000"/>
                    <a:lumOff val="40000"/>
                  </a:srgbClr>
                </a:solidFill>
              </a:rPr>
              <a:t>PS (0.6 km)</a:t>
            </a:r>
            <a:endParaRPr lang="en-GB" b="1" dirty="0">
              <a:solidFill>
                <a:srgbClr val="8064A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6808" y="2636052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64A2">
                    <a:lumMod val="60000"/>
                    <a:lumOff val="40000"/>
                  </a:srgbClr>
                </a:solidFill>
              </a:rPr>
              <a:t>SPS (6.9 km)</a:t>
            </a:r>
            <a:endParaRPr lang="en-GB" b="1" dirty="0">
              <a:solidFill>
                <a:srgbClr val="8064A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912" y="1488570"/>
            <a:ext cx="6416556" cy="3248744"/>
          </a:xfrm>
          <a:prstGeom prst="ellipse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782" y="2406813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LHC (26.7 </a:t>
            </a:r>
            <a:r>
              <a:rPr lang="en-US" sz="2000" b="1" dirty="0" smtClean="0">
                <a:solidFill>
                  <a:prstClr val="black"/>
                </a:solidFill>
              </a:rPr>
              <a:t>km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endParaRPr 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4928" y="1508566"/>
            <a:ext cx="6416556" cy="3248744"/>
          </a:xfrm>
          <a:prstGeom prst="ellipse">
            <a:avLst/>
          </a:prstGeom>
          <a:noFill/>
          <a:ln w="508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5221" y="1204872"/>
            <a:ext cx="30989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TLEP (80-100 km,</a:t>
            </a:r>
          </a:p>
          <a:p>
            <a:r>
              <a:rPr lang="en-US" sz="2800" b="1" i="1" dirty="0">
                <a:solidFill>
                  <a:srgbClr val="0000CC"/>
                </a:solidFill>
              </a:rPr>
              <a:t>        </a:t>
            </a:r>
            <a:r>
              <a:rPr lang="en-US" sz="2800" b="1" i="1" dirty="0" err="1">
                <a:solidFill>
                  <a:srgbClr val="0000CC"/>
                </a:solidFill>
              </a:rPr>
              <a:t>e</a:t>
            </a:r>
            <a:r>
              <a:rPr lang="en-US" sz="2800" b="1" baseline="30000" dirty="0" err="1">
                <a:solidFill>
                  <a:srgbClr val="0000CC"/>
                </a:solidFill>
              </a:rPr>
              <a:t>+</a:t>
            </a:r>
            <a:r>
              <a:rPr lang="en-US" sz="2800" b="1" i="1" dirty="0" err="1">
                <a:solidFill>
                  <a:srgbClr val="0000CC"/>
                </a:solidFill>
              </a:rPr>
              <a:t>e</a:t>
            </a:r>
            <a:r>
              <a:rPr lang="en-US" sz="2800" b="1" baseline="30000" dirty="0">
                <a:solidFill>
                  <a:srgbClr val="0000CC"/>
                </a:solidFill>
              </a:rPr>
              <a:t>-</a:t>
            </a:r>
            <a:r>
              <a:rPr lang="en-US" sz="2800" b="1" dirty="0">
                <a:solidFill>
                  <a:srgbClr val="0000CC"/>
                </a:solidFill>
              </a:rPr>
              <a:t>, up to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        ~350 GeV </a:t>
            </a:r>
            <a:r>
              <a:rPr lang="en-US" sz="2800" b="1" dirty="0" err="1">
                <a:solidFill>
                  <a:srgbClr val="0000CC"/>
                </a:solidFill>
              </a:rPr>
              <a:t>c.m</a:t>
            </a:r>
            <a:r>
              <a:rPr lang="en-US" sz="2800" b="1" dirty="0">
                <a:solidFill>
                  <a:srgbClr val="0000CC"/>
                </a:solidFill>
              </a:rPr>
              <a:t>.)</a:t>
            </a:r>
          </a:p>
          <a:p>
            <a:r>
              <a:rPr lang="en-US" sz="2800" b="1" i="1" dirty="0">
                <a:solidFill>
                  <a:srgbClr val="0000CC"/>
                </a:solidFill>
              </a:rPr>
              <a:t>       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1112" y="3644459"/>
            <a:ext cx="22942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VHE-LHC/FHC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</a:rPr>
              <a:t>pp</a:t>
            </a:r>
            <a:r>
              <a:rPr lang="en-US" sz="2800" b="1" dirty="0">
                <a:solidFill>
                  <a:srgbClr val="FF0000"/>
                </a:solidFill>
              </a:rPr>
              <a:t>, up to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100 </a:t>
            </a:r>
            <a:r>
              <a:rPr lang="en-US" sz="2800" b="1" dirty="0" err="1">
                <a:solidFill>
                  <a:srgbClr val="FF0000"/>
                </a:solidFill>
              </a:rPr>
              <a:t>TeV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c.m</a:t>
            </a:r>
            <a:r>
              <a:rPr lang="en-US" sz="2800" b="1" dirty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16" name="Oval 15"/>
          <p:cNvSpPr/>
          <p:nvPr/>
        </p:nvSpPr>
        <p:spPr>
          <a:xfrm>
            <a:off x="398870" y="1559652"/>
            <a:ext cx="6416556" cy="32487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002" y="5551615"/>
            <a:ext cx="922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&amp; </a:t>
            </a:r>
            <a:r>
              <a:rPr lang="en-US" sz="2800" b="1" i="1" dirty="0">
                <a:solidFill>
                  <a:srgbClr val="00B050"/>
                </a:solidFill>
              </a:rPr>
              <a:t>e</a:t>
            </a:r>
            <a:r>
              <a:rPr lang="en-US" sz="2800" b="1" i="1" baseline="30000" dirty="0">
                <a:solidFill>
                  <a:srgbClr val="00B050"/>
                </a:solidFill>
                <a:cs typeface="Calibri"/>
              </a:rPr>
              <a:t>±</a:t>
            </a:r>
            <a:r>
              <a:rPr lang="en-US" sz="2800" b="1" dirty="0">
                <a:solidFill>
                  <a:srgbClr val="00B050"/>
                </a:solidFill>
              </a:rPr>
              <a:t> (120 GeV) – </a:t>
            </a:r>
            <a:r>
              <a:rPr lang="en-US" sz="2800" b="1" i="1" dirty="0">
                <a:solidFill>
                  <a:srgbClr val="00B050"/>
                </a:solidFill>
              </a:rPr>
              <a:t>p</a:t>
            </a:r>
            <a:r>
              <a:rPr lang="en-US" sz="2800" b="1" dirty="0">
                <a:solidFill>
                  <a:srgbClr val="00B050"/>
                </a:solidFill>
              </a:rPr>
              <a:t> (7, 16 &amp; 50 </a:t>
            </a:r>
            <a:r>
              <a:rPr lang="en-US" sz="2800" b="1" dirty="0" err="1">
                <a:solidFill>
                  <a:srgbClr val="00B050"/>
                </a:solidFill>
              </a:rPr>
              <a:t>TeV</a:t>
            </a:r>
            <a:r>
              <a:rPr lang="en-US" sz="2800" b="1" dirty="0">
                <a:solidFill>
                  <a:srgbClr val="00B050"/>
                </a:solidFill>
              </a:rPr>
              <a:t>) </a:t>
            </a:r>
            <a:r>
              <a:rPr lang="en-US" sz="2800" dirty="0">
                <a:solidFill>
                  <a:srgbClr val="00B050"/>
                </a:solidFill>
              </a:rPr>
              <a:t>collisions (</a:t>
            </a:r>
            <a:r>
              <a:rPr lang="en-US" sz="2800" b="1" dirty="0">
                <a:solidFill>
                  <a:srgbClr val="00B050"/>
                </a:solidFill>
              </a:rPr>
              <a:t>[(V)HE-]</a:t>
            </a:r>
            <a:r>
              <a:rPr lang="en-US" sz="2800" b="1" dirty="0" err="1">
                <a:solidFill>
                  <a:srgbClr val="00B050"/>
                </a:solidFill>
              </a:rPr>
              <a:t>TLHeC</a:t>
            </a:r>
            <a:r>
              <a:rPr lang="en-US" sz="2800" dirty="0">
                <a:solidFill>
                  <a:srgbClr val="00B050"/>
                </a:solidFill>
              </a:rPr>
              <a:t>) 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679" y="6044057"/>
            <a:ext cx="9216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cs typeface="Calibri"/>
              </a:rPr>
              <a:t>≥</a:t>
            </a:r>
            <a:r>
              <a:rPr lang="en-US" sz="3200" b="1" dirty="0">
                <a:solidFill>
                  <a:srgbClr val="0000CC"/>
                </a:solidFill>
              </a:rPr>
              <a:t>50 years of </a:t>
            </a:r>
            <a:r>
              <a:rPr lang="en-US" sz="3200" b="1" i="1" dirty="0" err="1">
                <a:solidFill>
                  <a:srgbClr val="0000CC"/>
                </a:solidFill>
              </a:rPr>
              <a:t>e</a:t>
            </a:r>
            <a:r>
              <a:rPr lang="en-US" sz="3200" b="1" i="1" baseline="30000" dirty="0" err="1">
                <a:solidFill>
                  <a:srgbClr val="0000CC"/>
                </a:solidFill>
              </a:rPr>
              <a:t>+</a:t>
            </a:r>
            <a:r>
              <a:rPr lang="en-US" sz="3200" b="1" i="1" dirty="0" err="1">
                <a:solidFill>
                  <a:srgbClr val="0000CC"/>
                </a:solidFill>
              </a:rPr>
              <a:t>e</a:t>
            </a:r>
            <a:r>
              <a:rPr lang="en-US" sz="3200" b="1" i="1" baseline="30000" dirty="0">
                <a:solidFill>
                  <a:srgbClr val="0000CC"/>
                </a:solidFill>
              </a:rPr>
              <a:t>-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</a:rPr>
              <a:t>pp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</a:rPr>
              <a:t>ep</a:t>
            </a:r>
            <a:r>
              <a:rPr lang="en-US" sz="3200" b="1" i="1" dirty="0">
                <a:solidFill>
                  <a:srgbClr val="0000CC"/>
                </a:solidFill>
              </a:rPr>
              <a:t>/A</a:t>
            </a:r>
            <a:r>
              <a:rPr lang="en-US" sz="3200" b="1" dirty="0">
                <a:solidFill>
                  <a:srgbClr val="0000CC"/>
                </a:solidFill>
              </a:rPr>
              <a:t> physics at highest energies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-5443" y="0"/>
            <a:ext cx="9219178" cy="83772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8775">
              <a:spcBef>
                <a:spcPts val="0"/>
              </a:spcBef>
            </a:pPr>
            <a:r>
              <a:rPr lang="en-US" sz="4800" b="1" dirty="0">
                <a:solidFill>
                  <a:srgbClr val="FFFF00"/>
                </a:solidFill>
              </a:rPr>
              <a:t>p</a:t>
            </a:r>
            <a:r>
              <a:rPr lang="en-US" sz="4800" b="1" dirty="0" smtClean="0">
                <a:solidFill>
                  <a:srgbClr val="FFFF00"/>
                </a:solidFill>
              </a:rPr>
              <a:t>ossible long-term strategy</a:t>
            </a:r>
          </a:p>
        </p:txBody>
      </p:sp>
    </p:spTree>
    <p:extLst>
      <p:ext uri="{BB962C8B-B14F-4D97-AF65-F5344CB8AC3E}">
        <p14:creationId xmlns:p14="http://schemas.microsoft.com/office/powerpoint/2010/main" val="6119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2" grpId="0" animBg="1"/>
      <p:bldP spid="11" grpId="0"/>
      <p:bldP spid="13" grpId="0" animBg="1"/>
      <p:bldP spid="15" grpId="0"/>
      <p:bldP spid="16" grpId="0" animBg="1"/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14" y="2406760"/>
            <a:ext cx="1053660" cy="6105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14880" y="1349231"/>
            <a:ext cx="541337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692" y="1349231"/>
            <a:ext cx="500063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5805" y="1349231"/>
            <a:ext cx="522287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9205" y="1349231"/>
            <a:ext cx="53975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6892" y="1349231"/>
            <a:ext cx="534988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1880" y="1349231"/>
            <a:ext cx="53975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6392" y="1349231"/>
            <a:ext cx="53975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6142" y="1349231"/>
            <a:ext cx="53975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5892" y="1349231"/>
            <a:ext cx="541338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47230" y="1349231"/>
            <a:ext cx="554037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1267" y="1349231"/>
            <a:ext cx="561975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3242" y="1349231"/>
            <a:ext cx="53975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6929980" y="1349231"/>
            <a:ext cx="977900" cy="5746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5955" y="1493693"/>
            <a:ext cx="65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alibri" pitchFamily="1" charset="0"/>
              </a:rPr>
              <a:t>1980</a:t>
            </a:r>
            <a:endParaRPr lang="en-GB" b="1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02280" y="1504806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1990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29405" y="1493693"/>
            <a:ext cx="65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2000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53342" y="1500043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2010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36017" y="1514331"/>
            <a:ext cx="652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2020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26630" y="1504806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2030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18" y="2406760"/>
            <a:ext cx="814196" cy="6105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74" y="2406759"/>
            <a:ext cx="1130929" cy="6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02112" y="2502944"/>
            <a:ext cx="592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alibri" pitchFamily="1" charset="0"/>
              </a:rPr>
              <a:t>LHC</a:t>
            </a:r>
            <a:endParaRPr lang="en-GB" sz="2000" b="1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800627" y="2520407"/>
            <a:ext cx="1062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Constr.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83302" y="2525169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Physics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948139" y="2534694"/>
            <a:ext cx="77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Proto.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6" y="2406760"/>
            <a:ext cx="1135111" cy="6105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916264" y="2406107"/>
            <a:ext cx="936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Design,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R&amp;D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300" y="3450159"/>
            <a:ext cx="815136" cy="5969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61" y="3450159"/>
            <a:ext cx="130853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701262" y="3546011"/>
            <a:ext cx="94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alibri" pitchFamily="1" charset="0"/>
              </a:rPr>
              <a:t>HL-LHC</a:t>
            </a:r>
            <a:endParaRPr lang="en-GB" sz="2000" b="1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206337" y="3555536"/>
            <a:ext cx="106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Constr.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106450" y="3568236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Physics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42" y="3450159"/>
            <a:ext cx="1382057" cy="5969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929987" y="3441236"/>
            <a:ext cx="153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Design,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R&amp;D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54" y="5775878"/>
            <a:ext cx="1938483" cy="5969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88" y="5778156"/>
            <a:ext cx="1488727" cy="59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617869" y="5875412"/>
            <a:ext cx="1109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1" charset="0"/>
              </a:rPr>
              <a:t>VHE-LHC</a:t>
            </a:r>
            <a:endParaRPr lang="en-GB" sz="2000" b="1" dirty="0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792554" y="5867598"/>
            <a:ext cx="106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Constr.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88" y="5775878"/>
            <a:ext cx="1642066" cy="5969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985979" y="5784630"/>
            <a:ext cx="1538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Design,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R&amp;D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634705" y="1514331"/>
            <a:ext cx="65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2040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05" y="4610399"/>
            <a:ext cx="1407390" cy="5881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177" y="4610399"/>
            <a:ext cx="1818740" cy="5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630245" y="4701181"/>
            <a:ext cx="6815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1" charset="0"/>
              </a:rPr>
              <a:t>TLEP</a:t>
            </a:r>
            <a:endParaRPr lang="en-GB" sz="2000" b="1" dirty="0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077829" y="4724699"/>
            <a:ext cx="106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Constr.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322779" y="4701181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Physics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65" y="4601647"/>
            <a:ext cx="1191540" cy="5969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998355" y="4610399"/>
            <a:ext cx="1538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Design,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R&amp;D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08489" y="5784630"/>
            <a:ext cx="744362" cy="588148"/>
          </a:xfrm>
          <a:prstGeom prst="rect">
            <a:avLst/>
          </a:prstGeom>
          <a:gradFill>
            <a:gsLst>
              <a:gs pos="0">
                <a:srgbClr val="CCCCFF"/>
              </a:gs>
              <a:gs pos="0">
                <a:srgbClr val="99CCFF"/>
              </a:gs>
              <a:gs pos="36000">
                <a:srgbClr val="9966FF"/>
              </a:gs>
              <a:gs pos="96000">
                <a:srgbClr val="CC99FF"/>
              </a:gs>
              <a:gs pos="98000">
                <a:srgbClr val="99CCFF"/>
              </a:gs>
              <a:gs pos="100000">
                <a:srgbClr val="CCCC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495942" y="5867598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Physics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06553" y="4595709"/>
            <a:ext cx="746297" cy="602837"/>
          </a:xfrm>
          <a:prstGeom prst="rect">
            <a:avLst/>
          </a:prstGeom>
          <a:gradFill>
            <a:gsLst>
              <a:gs pos="0">
                <a:srgbClr val="CCCCFF"/>
              </a:gs>
              <a:gs pos="0">
                <a:srgbClr val="99CCFF"/>
              </a:gs>
              <a:gs pos="36000">
                <a:srgbClr val="9966FF"/>
              </a:gs>
              <a:gs pos="96000">
                <a:srgbClr val="CC99FF"/>
              </a:gs>
              <a:gs pos="98000">
                <a:srgbClr val="99CCFF"/>
              </a:gs>
              <a:gs pos="100000">
                <a:srgbClr val="CCCC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994697" y="4047059"/>
            <a:ext cx="1538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Design,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R&amp;D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0" y="1"/>
            <a:ext cx="9219178" cy="76470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4800" b="1" dirty="0">
                <a:solidFill>
                  <a:srgbClr val="FFFF00"/>
                </a:solidFill>
              </a:rPr>
              <a:t>a</a:t>
            </a:r>
            <a:r>
              <a:rPr lang="en-US" sz="4800" b="1" dirty="0" smtClean="0">
                <a:solidFill>
                  <a:srgbClr val="FFFF00"/>
                </a:solidFill>
              </a:rPr>
              <a:t> tentative time line</a:t>
            </a:r>
            <a:endParaRPr lang="en-GB" sz="4800" b="1" dirty="0">
              <a:solidFill>
                <a:srgbClr val="FFFF00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1999205" y="4595709"/>
            <a:ext cx="615441" cy="1628738"/>
          </a:xfrm>
          <a:prstGeom prst="leftBrac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318028" y="5361683"/>
            <a:ext cx="572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1" charset="0"/>
              </a:rPr>
              <a:t>FCC</a:t>
            </a:r>
            <a:endParaRPr lang="en-GB" sz="2000" b="1" dirty="0">
              <a:solidFill>
                <a:srgbClr val="000000"/>
              </a:solidFill>
              <a:latin typeface="Calibr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35" grpId="0"/>
      <p:bldP spid="36" grpId="0"/>
      <p:bldP spid="37" grpId="0"/>
      <p:bldP spid="38" grpId="0"/>
      <p:bldP spid="41" grpId="0"/>
      <p:bldP spid="45" grpId="0"/>
      <p:bldP spid="46" grpId="0"/>
      <p:bldP spid="47" grpId="0"/>
      <p:bldP spid="50" grpId="0"/>
      <p:bldP spid="60" grpId="0"/>
      <p:bldP spid="61" grpId="0"/>
      <p:bldP spid="64" grpId="0"/>
      <p:bldP spid="67" grpId="0"/>
      <p:bldP spid="70" grpId="0"/>
      <p:bldP spid="71" grpId="0"/>
      <p:bldP spid="72" grpId="0"/>
      <p:bldP spid="74" grpId="0"/>
      <p:bldP spid="2" grpId="0" animBg="1"/>
      <p:bldP spid="62" grpId="0"/>
      <p:bldP spid="55" grpId="0" animBg="1"/>
      <p:bldP spid="81" grpId="0"/>
      <p:bldP spid="3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71" y="851663"/>
            <a:ext cx="9035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 prepare international </a:t>
            </a:r>
            <a:r>
              <a:rPr lang="en-GB" sz="2400" dirty="0" smtClean="0"/>
              <a:t>collaborations, study </a:t>
            </a:r>
            <a:r>
              <a:rPr lang="en-GB" sz="2400" dirty="0" smtClean="0"/>
              <a:t>scope and topics </a:t>
            </a:r>
            <a:r>
              <a:rPr lang="en-GB" sz="2400" dirty="0" smtClean="0"/>
              <a:t>will be discussed in kick-off </a:t>
            </a:r>
            <a:r>
              <a:rPr lang="en-GB" sz="2400" dirty="0" smtClean="0"/>
              <a:t>meeting </a:t>
            </a:r>
            <a:r>
              <a:rPr lang="en-GB" sz="2400" dirty="0" smtClean="0"/>
              <a:t>at U. Geneva 12-15 </a:t>
            </a:r>
            <a:r>
              <a:rPr lang="en-GB" sz="2400" dirty="0" smtClean="0"/>
              <a:t>February </a:t>
            </a:r>
            <a:r>
              <a:rPr lang="en-GB" sz="2400" dirty="0" smtClean="0"/>
              <a:t>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CERN would like to promote global collaboration of future circular collider studies</a:t>
            </a:r>
            <a:endParaRPr lang="en-GB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059" y="-27384"/>
            <a:ext cx="9150188" cy="9816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Kick-Off </a:t>
            </a:r>
            <a:r>
              <a:rPr lang="en-US" sz="4000" b="1" dirty="0" smtClean="0">
                <a:solidFill>
                  <a:srgbClr val="FFFF00"/>
                </a:solidFill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</a:rPr>
              <a:t>eeting for FCC Study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0" y="2391203"/>
            <a:ext cx="8439514" cy="2601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4981739"/>
            <a:ext cx="90396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Earlier topical workshops on HE-LHC (2010), LEP3/TLEP (6 meetings in 2012-13) and VHE-LHC (2013) in the frame of </a:t>
            </a:r>
            <a:r>
              <a:rPr lang="en-US" sz="2000" dirty="0" err="1" smtClean="0"/>
              <a:t>EuCARD</a:t>
            </a:r>
            <a:r>
              <a:rPr lang="en-US" sz="2000" dirty="0" smtClean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Kick-off meeting covers accelerator, detectors, physics case, technology, infrastructure &amp; tunnel construction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Total no. of participants limited to 500 (early registration suggested)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2255391" y="452382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http://indico.cern.ch/e/fcc-kickoff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9780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277" y="1480333"/>
            <a:ext cx="8718550" cy="245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082022" y="1910482"/>
            <a:ext cx="18417" cy="340084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4515663" y="228582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today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2703" y="3394071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C377B"/>
                </a:solidFill>
              </a:rPr>
              <a:t>Project</a:t>
            </a:r>
            <a:endParaRPr lang="en-GB" sz="2800" b="1" dirty="0">
              <a:solidFill>
                <a:srgbClr val="0C377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5" y="3790781"/>
            <a:ext cx="4776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0700" indent="-1790700"/>
            <a:r>
              <a:rPr lang="en-GB" sz="1600" b="1" dirty="0" smtClean="0">
                <a:solidFill>
                  <a:srgbClr val="0C377B"/>
                </a:solidFill>
              </a:rPr>
              <a:t>Kick-off meeting: 11</a:t>
            </a:r>
            <a:r>
              <a:rPr lang="en-GB" sz="1600" b="1" baseline="30000" dirty="0" smtClean="0">
                <a:solidFill>
                  <a:srgbClr val="0C377B"/>
                </a:solidFill>
              </a:rPr>
              <a:t>th</a:t>
            </a:r>
            <a:r>
              <a:rPr lang="en-GB" sz="1600" b="1" dirty="0" smtClean="0">
                <a:solidFill>
                  <a:srgbClr val="0C377B"/>
                </a:solidFill>
              </a:rPr>
              <a:t> Nov. 2013 (</a:t>
            </a:r>
            <a:r>
              <a:rPr lang="en-GB" sz="1600" b="1" dirty="0" err="1" smtClean="0">
                <a:solidFill>
                  <a:srgbClr val="0C377B"/>
                </a:solidFill>
              </a:rPr>
              <a:t>Daresbury</a:t>
            </a:r>
            <a:r>
              <a:rPr lang="en-GB" sz="1600" b="1" dirty="0" smtClean="0">
                <a:solidFill>
                  <a:srgbClr val="0C377B"/>
                </a:solidFill>
              </a:rPr>
              <a:t>)</a:t>
            </a:r>
            <a:endParaRPr lang="en-GB" sz="1600" b="1" dirty="0">
              <a:solidFill>
                <a:srgbClr val="0C377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62" y="2051331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CDR and Cost Review 2018</a:t>
            </a:r>
            <a:endParaRPr lang="en-GB" dirty="0">
              <a:solidFill>
                <a:srgbClr val="008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7"/>
          <a:stretch/>
        </p:blipFill>
        <p:spPr bwMode="auto">
          <a:xfrm>
            <a:off x="4998715" y="4176992"/>
            <a:ext cx="3793161" cy="7229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8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9765" y="-60561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</a:rPr>
              <a:t>FCC </a:t>
            </a:r>
            <a:r>
              <a:rPr lang="en-US" b="1" dirty="0" smtClean="0">
                <a:solidFill>
                  <a:srgbClr val="FFFF00"/>
                </a:solidFill>
              </a:rPr>
              <a:t>official study </a:t>
            </a:r>
            <a:r>
              <a:rPr lang="en-US" b="1" dirty="0" smtClean="0">
                <a:solidFill>
                  <a:srgbClr val="FFFF00"/>
                </a:solidFill>
              </a:rPr>
              <a:t>milestones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209884" y="22777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ESU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86028" y="1916832"/>
            <a:ext cx="38100" cy="339449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04003" y="4778916"/>
            <a:ext cx="2504237" cy="584775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1790700" indent="-1790700" algn="ctr"/>
            <a:r>
              <a:rPr lang="en-GB" sz="1600" b="1" dirty="0" smtClean="0">
                <a:solidFill>
                  <a:srgbClr val="FF0000"/>
                </a:solidFill>
              </a:rPr>
              <a:t>Kick-off meeting</a:t>
            </a:r>
          </a:p>
          <a:p>
            <a:pPr marL="1790700" indent="-1790700" algn="ctr"/>
            <a:r>
              <a:rPr lang="en-GB" sz="1600" b="1" dirty="0" smtClean="0">
                <a:solidFill>
                  <a:srgbClr val="FF0000"/>
                </a:solidFill>
              </a:rPr>
              <a:t>12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1600" b="1" dirty="0" smtClean="0">
                <a:solidFill>
                  <a:srgbClr val="FF0000"/>
                </a:solidFill>
              </a:rPr>
              <a:t>-14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1600" b="1" dirty="0" smtClean="0">
                <a:solidFill>
                  <a:srgbClr val="FF0000"/>
                </a:solidFill>
              </a:rPr>
              <a:t> February 2014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0278" y="4890646"/>
            <a:ext cx="2839239" cy="33855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8000"/>
                </a:solidFill>
              </a:rPr>
              <a:t>CDR and Cost Review 2018</a:t>
            </a:r>
            <a:endParaRPr lang="en-GB" sz="1600" b="1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2022" y="4895082"/>
            <a:ext cx="613928" cy="307777"/>
          </a:xfrm>
          <a:prstGeom prst="rect">
            <a:avLst/>
          </a:prstGeom>
          <a:solidFill>
            <a:srgbClr val="009900">
              <a:alpha val="60000"/>
            </a:srgbClr>
          </a:solidFill>
          <a:ln w="31750">
            <a:solidFill>
              <a:schemeClr val="accent1">
                <a:shade val="5000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fr-CH" sz="1400" b="1" dirty="0" err="1" smtClean="0">
                <a:solidFill>
                  <a:srgbClr val="FFFFFF"/>
                </a:solidFill>
              </a:rPr>
              <a:t>Study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352" y="43327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4D4D4D"/>
                </a:solidFill>
              </a:rPr>
              <a:t>FCC</a:t>
            </a:r>
            <a:endParaRPr lang="en-GB" b="1" dirty="0">
              <a:solidFill>
                <a:srgbClr val="4D4D4D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24127" y="4337137"/>
            <a:ext cx="3067749" cy="409215"/>
          </a:xfrm>
          <a:prstGeom prst="rect">
            <a:avLst/>
          </a:prstGeom>
          <a:gradFill>
            <a:gsLst>
              <a:gs pos="45000">
                <a:srgbClr val="FFFFFF">
                  <a:alpha val="19000"/>
                </a:srgbClr>
              </a:gs>
              <a:gs pos="0">
                <a:schemeClr val="bg1">
                  <a:alpha val="0"/>
                  <a:lumMod val="0"/>
                  <a:lumOff val="100000"/>
                </a:schemeClr>
              </a:gs>
              <a:gs pos="100000">
                <a:schemeClr val="bg1">
                  <a:alpha val="57000"/>
                </a:schemeClr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240299"/>
            <a:ext cx="89644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913" indent="-188913"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CERN </a:t>
            </a:r>
            <a:r>
              <a:rPr lang="en-GB" sz="2400" dirty="0">
                <a:solidFill>
                  <a:srgbClr val="0C377B"/>
                </a:solidFill>
              </a:rPr>
              <a:t>is </a:t>
            </a:r>
            <a:r>
              <a:rPr lang="en-GB" sz="2400" dirty="0" smtClean="0">
                <a:solidFill>
                  <a:srgbClr val="0C377B"/>
                </a:solidFill>
              </a:rPr>
              <a:t>undertaking </a:t>
            </a:r>
            <a:r>
              <a:rPr lang="en-GB" sz="2400" dirty="0">
                <a:solidFill>
                  <a:srgbClr val="0C377B"/>
                </a:solidFill>
              </a:rPr>
              <a:t>an international study for the </a:t>
            </a:r>
            <a:r>
              <a:rPr lang="en-GB" sz="2400" dirty="0" smtClean="0">
                <a:solidFill>
                  <a:srgbClr val="0C377B"/>
                </a:solidFill>
              </a:rPr>
              <a:t>design of </a:t>
            </a:r>
            <a:r>
              <a:rPr lang="en-GB" sz="2400" dirty="0">
                <a:solidFill>
                  <a:srgbClr val="0C377B"/>
                </a:solidFill>
              </a:rPr>
              <a:t>future circular colliders </a:t>
            </a:r>
            <a:r>
              <a:rPr lang="en-GB" sz="2400" dirty="0" smtClean="0">
                <a:solidFill>
                  <a:srgbClr val="0C377B"/>
                </a:solidFill>
              </a:rPr>
              <a:t>(FCC) in </a:t>
            </a:r>
            <a:r>
              <a:rPr lang="en-GB" sz="2400" dirty="0">
                <a:solidFill>
                  <a:srgbClr val="0C377B"/>
                </a:solidFill>
              </a:rPr>
              <a:t>the 100 km </a:t>
            </a:r>
            <a:r>
              <a:rPr lang="en-GB" sz="2400" dirty="0" smtClean="0">
                <a:solidFill>
                  <a:srgbClr val="0C377B"/>
                </a:solidFill>
              </a:rPr>
              <a:t>range</a:t>
            </a:r>
            <a:endParaRPr lang="en-GB" sz="2400" dirty="0">
              <a:solidFill>
                <a:srgbClr val="0C377B"/>
              </a:solidFill>
            </a:endParaRPr>
          </a:p>
          <a:p>
            <a:pPr marL="188913" indent="-188913"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CDR </a:t>
            </a:r>
            <a:r>
              <a:rPr lang="en-GB" sz="2400" dirty="0">
                <a:solidFill>
                  <a:srgbClr val="0C377B"/>
                </a:solidFill>
              </a:rPr>
              <a:t>and cost review for </a:t>
            </a:r>
            <a:r>
              <a:rPr lang="en-GB" sz="2400" dirty="0" smtClean="0">
                <a:solidFill>
                  <a:srgbClr val="0C377B"/>
                </a:solidFill>
              </a:rPr>
              <a:t>next </a:t>
            </a:r>
            <a:r>
              <a:rPr lang="en-GB" sz="2400" dirty="0" smtClean="0">
                <a:solidFill>
                  <a:srgbClr val="0C377B"/>
                </a:solidFill>
              </a:rPr>
              <a:t>ESU (2018</a:t>
            </a:r>
            <a:r>
              <a:rPr lang="en-GB" sz="2400" dirty="0" smtClean="0">
                <a:solidFill>
                  <a:srgbClr val="0C377B"/>
                </a:solidFill>
              </a:rPr>
              <a:t>)</a:t>
            </a:r>
            <a:endParaRPr lang="en-GB" sz="2400" dirty="0" smtClean="0">
              <a:solidFill>
                <a:srgbClr val="0C377B"/>
              </a:solidFill>
            </a:endParaRPr>
          </a:p>
          <a:p>
            <a:pPr marL="188913" indent="-188913"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C377B"/>
                </a:solidFill>
              </a:rPr>
              <a:t>Main </a:t>
            </a:r>
            <a:r>
              <a:rPr lang="en-GB" sz="2400" dirty="0" smtClean="0">
                <a:solidFill>
                  <a:srgbClr val="0C377B"/>
                </a:solidFill>
              </a:rPr>
              <a:t>emphasis on </a:t>
            </a:r>
            <a:r>
              <a:rPr lang="en-GB" sz="2400" dirty="0">
                <a:solidFill>
                  <a:srgbClr val="0C377B"/>
                </a:solidFill>
              </a:rPr>
              <a:t>hadron collider </a:t>
            </a:r>
            <a:r>
              <a:rPr lang="en-GB" sz="2400" dirty="0" smtClean="0">
                <a:solidFill>
                  <a:srgbClr val="0C377B"/>
                </a:solidFill>
              </a:rPr>
              <a:t>(FHC) with 100 </a:t>
            </a:r>
            <a:r>
              <a:rPr lang="en-GB" sz="2400" dirty="0" err="1">
                <a:solidFill>
                  <a:srgbClr val="0C377B"/>
                </a:solidFill>
              </a:rPr>
              <a:t>TeV</a:t>
            </a:r>
            <a:r>
              <a:rPr lang="en-GB" sz="2400" dirty="0">
                <a:solidFill>
                  <a:srgbClr val="0C377B"/>
                </a:solidFill>
              </a:rPr>
              <a:t> </a:t>
            </a:r>
            <a:r>
              <a:rPr lang="en-GB" sz="2400" dirty="0" smtClean="0">
                <a:solidFill>
                  <a:srgbClr val="0C377B"/>
                </a:solidFill>
              </a:rPr>
              <a:t>cm at </a:t>
            </a:r>
            <a:r>
              <a:rPr lang="en-GB" sz="2400" dirty="0">
                <a:solidFill>
                  <a:srgbClr val="0C377B"/>
                </a:solidFill>
              </a:rPr>
              <a:t>the energy frontier</a:t>
            </a:r>
            <a:r>
              <a:rPr lang="en-GB" sz="2400" dirty="0" smtClean="0">
                <a:solidFill>
                  <a:srgbClr val="0C377B"/>
                </a:solidFill>
              </a:rPr>
              <a:t>, </a:t>
            </a:r>
            <a:r>
              <a:rPr lang="en-GB" sz="2400" dirty="0" smtClean="0">
                <a:solidFill>
                  <a:srgbClr val="0C377B"/>
                </a:solidFill>
              </a:rPr>
              <a:t>determining </a:t>
            </a:r>
            <a:r>
              <a:rPr lang="en-GB" sz="2400" dirty="0">
                <a:solidFill>
                  <a:srgbClr val="0C377B"/>
                </a:solidFill>
              </a:rPr>
              <a:t>the </a:t>
            </a:r>
            <a:r>
              <a:rPr lang="en-GB" sz="2400" dirty="0" smtClean="0">
                <a:solidFill>
                  <a:srgbClr val="0C377B"/>
                </a:solidFill>
              </a:rPr>
              <a:t>infrastructure</a:t>
            </a:r>
            <a:endParaRPr lang="en-GB" sz="2400" dirty="0">
              <a:solidFill>
                <a:srgbClr val="0C377B"/>
              </a:solidFill>
            </a:endParaRPr>
          </a:p>
          <a:p>
            <a:pPr marL="188913" indent="-188913" algn="just">
              <a:buFont typeface="Arial" pitchFamily="34" charset="0"/>
              <a:buChar char="•"/>
            </a:pPr>
            <a:r>
              <a:rPr lang="en-GB" sz="2400" dirty="0">
                <a:solidFill>
                  <a:srgbClr val="0C377B"/>
                </a:solidFill>
              </a:rPr>
              <a:t>S</a:t>
            </a:r>
            <a:r>
              <a:rPr lang="en-GB" sz="2400" dirty="0" smtClean="0">
                <a:solidFill>
                  <a:srgbClr val="0C377B"/>
                </a:solidFill>
              </a:rPr>
              <a:t>tudy </a:t>
            </a:r>
            <a:r>
              <a:rPr lang="en-GB" sz="2400" dirty="0">
                <a:solidFill>
                  <a:srgbClr val="0C377B"/>
                </a:solidFill>
              </a:rPr>
              <a:t>will </a:t>
            </a:r>
            <a:r>
              <a:rPr lang="en-GB" sz="2400" dirty="0" smtClean="0">
                <a:solidFill>
                  <a:srgbClr val="0C377B"/>
                </a:solidFill>
              </a:rPr>
              <a:t>also consider </a:t>
            </a:r>
            <a:r>
              <a:rPr lang="en-GB" sz="2400" dirty="0">
                <a:solidFill>
                  <a:srgbClr val="0C377B"/>
                </a:solidFill>
              </a:rPr>
              <a:t>an </a:t>
            </a:r>
            <a:r>
              <a:rPr lang="en-GB" sz="2400" dirty="0" err="1">
                <a:solidFill>
                  <a:srgbClr val="0C377B"/>
                </a:solidFill>
              </a:rPr>
              <a:t>e</a:t>
            </a:r>
            <a:r>
              <a:rPr lang="en-GB" sz="2400" baseline="30000" dirty="0" err="1">
                <a:solidFill>
                  <a:srgbClr val="0C377B"/>
                </a:solidFill>
              </a:rPr>
              <a:t>+</a:t>
            </a:r>
            <a:r>
              <a:rPr lang="en-GB" sz="2400" dirty="0" err="1">
                <a:solidFill>
                  <a:srgbClr val="0C377B"/>
                </a:solidFill>
              </a:rPr>
              <a:t>e</a:t>
            </a:r>
            <a:r>
              <a:rPr lang="en-GB" sz="2400" baseline="30000" dirty="0">
                <a:solidFill>
                  <a:srgbClr val="0C377B"/>
                </a:solidFill>
              </a:rPr>
              <a:t>-</a:t>
            </a:r>
            <a:r>
              <a:rPr lang="en-GB" sz="2400" dirty="0">
                <a:solidFill>
                  <a:srgbClr val="0C377B"/>
                </a:solidFill>
              </a:rPr>
              <a:t> </a:t>
            </a:r>
            <a:r>
              <a:rPr lang="en-GB" sz="2400" dirty="0" smtClean="0">
                <a:solidFill>
                  <a:srgbClr val="0C377B"/>
                </a:solidFill>
              </a:rPr>
              <a:t>collider </a:t>
            </a:r>
            <a:r>
              <a:rPr lang="en-GB" sz="2400" dirty="0" smtClean="0">
                <a:solidFill>
                  <a:srgbClr val="0C377B"/>
                </a:solidFill>
              </a:rPr>
              <a:t>(TLEP/FLC) as </a:t>
            </a:r>
            <a:r>
              <a:rPr lang="en-GB" sz="2400" dirty="0">
                <a:solidFill>
                  <a:srgbClr val="0C377B"/>
                </a:solidFill>
              </a:rPr>
              <a:t>potential intermediate step, and look at an e-p </a:t>
            </a:r>
            <a:r>
              <a:rPr lang="en-GB" sz="2400" dirty="0" smtClean="0">
                <a:solidFill>
                  <a:srgbClr val="0C377B"/>
                </a:solidFill>
              </a:rPr>
              <a:t>option</a:t>
            </a:r>
            <a:r>
              <a:rPr lang="en-GB" sz="2400" dirty="0" smtClean="0">
                <a:solidFill>
                  <a:srgbClr val="0C377B"/>
                </a:solidFill>
              </a:rPr>
              <a:t>.</a:t>
            </a:r>
          </a:p>
          <a:p>
            <a:pPr marL="188913" indent="-18891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C377B"/>
                </a:solidFill>
              </a:rPr>
              <a:t>FCC </a:t>
            </a:r>
            <a:r>
              <a:rPr lang="en-US" sz="2400" b="1" dirty="0" smtClean="0">
                <a:solidFill>
                  <a:srgbClr val="0C377B"/>
                </a:solidFill>
              </a:rPr>
              <a:t>kick-off meeting 12-15 </a:t>
            </a:r>
            <a:r>
              <a:rPr lang="en-US" sz="2400" b="1" dirty="0">
                <a:solidFill>
                  <a:srgbClr val="0C377B"/>
                </a:solidFill>
              </a:rPr>
              <a:t>February </a:t>
            </a:r>
            <a:r>
              <a:rPr lang="en-US" sz="2400" b="1" dirty="0" smtClean="0">
                <a:solidFill>
                  <a:srgbClr val="0C377B"/>
                </a:solidFill>
              </a:rPr>
              <a:t>2014 in </a:t>
            </a:r>
            <a:r>
              <a:rPr lang="en-US" sz="2400" b="1" dirty="0">
                <a:solidFill>
                  <a:srgbClr val="0C377B"/>
                </a:solidFill>
              </a:rPr>
              <a:t>Geneva </a:t>
            </a:r>
            <a:r>
              <a:rPr lang="en-US" sz="2400" b="1" dirty="0" smtClean="0">
                <a:solidFill>
                  <a:srgbClr val="0C377B"/>
                </a:solidFill>
              </a:rPr>
              <a:t>University</a:t>
            </a:r>
            <a:endParaRPr lang="en-US" sz="2400" b="1" dirty="0">
              <a:solidFill>
                <a:srgbClr val="0C377B"/>
              </a:solidFill>
            </a:endParaRPr>
          </a:p>
          <a:p>
            <a:pPr marL="1166813" lvl="1" indent="-173038"/>
            <a:r>
              <a:rPr lang="en-US" sz="2400" i="1" dirty="0" smtClean="0">
                <a:solidFill>
                  <a:srgbClr val="0C377B"/>
                </a:solidFill>
              </a:rPr>
              <a:t>- Establish </a:t>
            </a:r>
            <a:r>
              <a:rPr lang="en-US" sz="2400" i="1" dirty="0">
                <a:solidFill>
                  <a:srgbClr val="0C377B"/>
                </a:solidFill>
              </a:rPr>
              <a:t>international collaborations </a:t>
            </a:r>
          </a:p>
          <a:p>
            <a:pPr marL="1166813" lvl="1" indent="-173038">
              <a:buFontTx/>
              <a:buChar char="-"/>
            </a:pPr>
            <a:r>
              <a:rPr lang="en-US" sz="2400" i="1" dirty="0" smtClean="0">
                <a:solidFill>
                  <a:srgbClr val="0C377B"/>
                </a:solidFill>
              </a:rPr>
              <a:t>Define WPs and set-up </a:t>
            </a:r>
            <a:r>
              <a:rPr lang="en-US" sz="2400" i="1" dirty="0">
                <a:solidFill>
                  <a:srgbClr val="0C377B"/>
                </a:solidFill>
              </a:rPr>
              <a:t>study </a:t>
            </a:r>
            <a:r>
              <a:rPr lang="en-US" sz="2400" i="1" dirty="0" smtClean="0">
                <a:solidFill>
                  <a:srgbClr val="0C377B"/>
                </a:solidFill>
              </a:rPr>
              <a:t>groups</a:t>
            </a:r>
          </a:p>
          <a:p>
            <a:pPr marL="1166813" lvl="1" indent="-173038">
              <a:buFontTx/>
              <a:buChar char="-"/>
            </a:pPr>
            <a:r>
              <a:rPr lang="en-US" sz="2400" i="1" dirty="0" smtClean="0">
                <a:solidFill>
                  <a:srgbClr val="0C377B"/>
                </a:solidFill>
              </a:rPr>
              <a:t>International Advisory Committee (IAC</a:t>
            </a:r>
            <a:r>
              <a:rPr lang="en-US" sz="2400" i="1" dirty="0" smtClean="0">
                <a:solidFill>
                  <a:srgbClr val="0C377B"/>
                </a:solidFill>
              </a:rPr>
              <a:t>)</a:t>
            </a:r>
          </a:p>
          <a:p>
            <a:pPr marL="188913" lvl="0" indent="-188913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33CC"/>
                </a:solidFill>
              </a:rPr>
              <a:t>Collaboration with </a:t>
            </a:r>
            <a:r>
              <a:rPr lang="en-US" sz="2800" b="1" dirty="0" err="1">
                <a:solidFill>
                  <a:srgbClr val="0033CC"/>
                </a:solidFill>
              </a:rPr>
              <a:t>CepC</a:t>
            </a:r>
            <a:r>
              <a:rPr lang="en-US" sz="2800" b="1" dirty="0">
                <a:solidFill>
                  <a:srgbClr val="0033CC"/>
                </a:solidFill>
              </a:rPr>
              <a:t>/</a:t>
            </a:r>
            <a:r>
              <a:rPr lang="en-US" sz="2800" b="1" dirty="0" err="1">
                <a:solidFill>
                  <a:srgbClr val="0033CC"/>
                </a:solidFill>
              </a:rPr>
              <a:t>SppC</a:t>
            </a:r>
            <a:r>
              <a:rPr lang="en-US" sz="2800" b="1" dirty="0">
                <a:solidFill>
                  <a:srgbClr val="0033CC"/>
                </a:solidFill>
              </a:rPr>
              <a:t>/IHEP design study much welcome &amp; important to make progress!</a:t>
            </a:r>
          </a:p>
          <a:p>
            <a:pPr marL="1166813" lvl="1" indent="-173038">
              <a:buFontTx/>
              <a:buChar char="-"/>
            </a:pPr>
            <a:endParaRPr lang="en-US" sz="2400" i="1" dirty="0" smtClean="0">
              <a:solidFill>
                <a:srgbClr val="0C377B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059" y="-81343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</a:rPr>
              <a:t>FCC Summary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260648"/>
            <a:ext cx="6546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  <a:r>
              <a:rPr lang="en-US" sz="4000" dirty="0" smtClean="0"/>
              <a:t>hank you for your attention!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418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43" y="-30859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TLEP/FLC past </a:t>
            </a:r>
            <a:r>
              <a:rPr lang="en-US" dirty="0" smtClean="0"/>
              <a:t>events &amp; references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0086" y="751282"/>
            <a:ext cx="897391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A. Blondel, F. Zimmermann, </a:t>
            </a:r>
            <a:r>
              <a:rPr lang="en-US" sz="2000" i="1" dirty="0">
                <a:solidFill>
                  <a:prstClr val="black"/>
                </a:solidFill>
                <a:hlinkClick r:id="rId2"/>
              </a:rPr>
              <a:t>“A High Luminosity </a:t>
            </a:r>
            <a:r>
              <a:rPr lang="en-US" sz="2000" i="1" dirty="0" err="1">
                <a:solidFill>
                  <a:prstClr val="black"/>
                </a:solidFill>
                <a:hlinkClick r:id="rId2"/>
              </a:rPr>
              <a:t>e</a:t>
            </a:r>
            <a:r>
              <a:rPr lang="en-US" sz="2000" i="1" baseline="30000" dirty="0" err="1">
                <a:solidFill>
                  <a:prstClr val="black"/>
                </a:solidFill>
                <a:hlinkClick r:id="rId2"/>
              </a:rPr>
              <a:t>+</a:t>
            </a:r>
            <a:r>
              <a:rPr lang="en-US" sz="2000" i="1" dirty="0" err="1">
                <a:solidFill>
                  <a:prstClr val="black"/>
                </a:solidFill>
                <a:hlinkClick r:id="rId2"/>
              </a:rPr>
              <a:t>e</a:t>
            </a:r>
            <a:r>
              <a:rPr lang="en-US" sz="2000" i="1" baseline="30000" dirty="0">
                <a:solidFill>
                  <a:prstClr val="black"/>
                </a:solidFill>
                <a:hlinkClick r:id="rId2"/>
              </a:rPr>
              <a:t>-</a:t>
            </a:r>
            <a:r>
              <a:rPr lang="en-US" sz="2000" i="1" dirty="0">
                <a:solidFill>
                  <a:prstClr val="black"/>
                </a:solidFill>
                <a:hlinkClick r:id="rId2"/>
              </a:rPr>
              <a:t> Collider in the LHC Tunnel to </a:t>
            </a:r>
            <a:r>
              <a:rPr lang="en-US" sz="2000" i="1" dirty="0">
                <a:solidFill>
                  <a:prstClr val="black"/>
                </a:solidFill>
              </a:rPr>
              <a:t>	</a:t>
            </a:r>
            <a:r>
              <a:rPr lang="en-US" sz="2000" i="1" dirty="0">
                <a:solidFill>
                  <a:prstClr val="black"/>
                </a:solidFill>
                <a:hlinkClick r:id="rId2"/>
              </a:rPr>
              <a:t>study the Higgs Boson,” </a:t>
            </a:r>
            <a:r>
              <a:rPr lang="en-US" sz="2000" dirty="0">
                <a:solidFill>
                  <a:prstClr val="black"/>
                </a:solidFill>
              </a:rPr>
              <a:t>arXiv:1112.2518v1, 24.12.’11</a:t>
            </a:r>
          </a:p>
          <a:p>
            <a:r>
              <a:rPr lang="en-US" sz="2000" dirty="0">
                <a:solidFill>
                  <a:prstClr val="black"/>
                </a:solidFill>
              </a:rPr>
              <a:t>K. Oide, </a:t>
            </a:r>
            <a:r>
              <a:rPr lang="en-US" sz="2000" i="1" dirty="0">
                <a:solidFill>
                  <a:prstClr val="black"/>
                </a:solidFill>
              </a:rPr>
              <a:t>“</a:t>
            </a:r>
            <a:r>
              <a:rPr lang="en-US" sz="2000" i="1" dirty="0" err="1">
                <a:solidFill>
                  <a:prstClr val="black"/>
                </a:solidFill>
              </a:rPr>
              <a:t>SuperTRISTAN</a:t>
            </a:r>
            <a:r>
              <a:rPr lang="en-US" sz="2000" i="1" dirty="0">
                <a:solidFill>
                  <a:prstClr val="black"/>
                </a:solidFill>
              </a:rPr>
              <a:t> - A possibility of ring collider for Higgs factory,” </a:t>
            </a:r>
          </a:p>
          <a:p>
            <a:r>
              <a:rPr lang="en-US" sz="2000" dirty="0">
                <a:solidFill>
                  <a:prstClr val="black"/>
                </a:solidFill>
              </a:rPr>
              <a:t>	KEK Seminar, 13 February 2012</a:t>
            </a:r>
          </a:p>
          <a:p>
            <a:r>
              <a:rPr lang="en-US" sz="2000" b="1" dirty="0">
                <a:solidFill>
                  <a:prstClr val="black"/>
                </a:solidFill>
                <a:hlinkClick r:id="rId3"/>
              </a:rPr>
              <a:t>1</a:t>
            </a:r>
            <a:r>
              <a:rPr lang="en-US" sz="2000" b="1" baseline="30000" dirty="0">
                <a:solidFill>
                  <a:prstClr val="black"/>
                </a:solidFill>
                <a:hlinkClick r:id="rId3"/>
              </a:rPr>
              <a:t>st</a:t>
            </a:r>
            <a:r>
              <a:rPr lang="en-US" sz="2000" b="1" dirty="0">
                <a:solidFill>
                  <a:prstClr val="black"/>
                </a:solidFill>
                <a:hlinkClick r:id="rId3"/>
              </a:rPr>
              <a:t> EuCARD LEP3 workshop</a:t>
            </a:r>
            <a:r>
              <a:rPr lang="en-US" sz="2000" b="1" dirty="0">
                <a:solidFill>
                  <a:prstClr val="black"/>
                </a:solidFill>
              </a:rPr>
              <a:t>, CERN, 18 June 2012</a:t>
            </a:r>
          </a:p>
          <a:p>
            <a:r>
              <a:rPr lang="en-US" sz="2000" dirty="0">
                <a:solidFill>
                  <a:prstClr val="black"/>
                </a:solidFill>
              </a:rPr>
              <a:t>A. Blondel et al,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“</a:t>
            </a:r>
            <a:r>
              <a:rPr lang="en-US" sz="2000" i="1" dirty="0">
                <a:solidFill>
                  <a:prstClr val="black"/>
                </a:solidFill>
                <a:hlinkClick r:id="rId4"/>
              </a:rPr>
              <a:t>LEP3: A High Luminosity </a:t>
            </a:r>
            <a:r>
              <a:rPr lang="en-US" sz="2000" i="1" dirty="0" err="1">
                <a:solidFill>
                  <a:prstClr val="black"/>
                </a:solidFill>
                <a:hlinkClick r:id="rId4"/>
              </a:rPr>
              <a:t>e+e</a:t>
            </a:r>
            <a:r>
              <a:rPr lang="en-US" sz="2000" i="1" dirty="0">
                <a:solidFill>
                  <a:prstClr val="black"/>
                </a:solidFill>
                <a:hlinkClick r:id="rId4"/>
              </a:rPr>
              <a:t>- Collider to study the  Higgs Boson,”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	arXiv:1208.0504, submitted to ESPG Krakow</a:t>
            </a:r>
          </a:p>
          <a:p>
            <a:r>
              <a:rPr lang="en-US" sz="2000" dirty="0">
                <a:solidFill>
                  <a:prstClr val="black"/>
                </a:solidFill>
              </a:rPr>
              <a:t>P. </a:t>
            </a:r>
            <a:r>
              <a:rPr lang="en-US" sz="2000" dirty="0" err="1">
                <a:solidFill>
                  <a:prstClr val="black"/>
                </a:solidFill>
              </a:rPr>
              <a:t>Azzi</a:t>
            </a:r>
            <a:r>
              <a:rPr lang="en-US" sz="2000" dirty="0">
                <a:solidFill>
                  <a:prstClr val="black"/>
                </a:solidFill>
              </a:rPr>
              <a:t> et al, </a:t>
            </a:r>
            <a:r>
              <a:rPr lang="en-US" sz="2000" i="1" dirty="0">
                <a:solidFill>
                  <a:prstClr val="black"/>
                </a:solidFill>
                <a:hlinkClick r:id="rId5"/>
              </a:rPr>
              <a:t>“Prospective Studies for LEP3 with the CMS Detector,” </a:t>
            </a:r>
            <a:endParaRPr lang="en-US" sz="2000" i="1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	arXiv:1208.1662 (2012), submitted to ESPG Krakow</a:t>
            </a:r>
          </a:p>
          <a:p>
            <a:r>
              <a:rPr lang="en-US" sz="2000" b="1" dirty="0">
                <a:solidFill>
                  <a:prstClr val="black"/>
                </a:solidFill>
                <a:hlinkClick r:id="rId6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hlinkClick r:id="rId6"/>
              </a:rPr>
              <a:t>nd</a:t>
            </a:r>
            <a:r>
              <a:rPr lang="en-US" sz="2000" b="1" dirty="0">
                <a:solidFill>
                  <a:prstClr val="black"/>
                </a:solidFill>
                <a:hlinkClick r:id="rId6"/>
              </a:rPr>
              <a:t> EuCARD LEP3 workshop</a:t>
            </a:r>
            <a:r>
              <a:rPr lang="en-US" sz="2000" b="1" dirty="0">
                <a:solidFill>
                  <a:prstClr val="black"/>
                </a:solidFill>
              </a:rPr>
              <a:t>, CERN, 23 October 2012</a:t>
            </a:r>
          </a:p>
          <a:p>
            <a:r>
              <a:rPr lang="en-US" sz="2000" dirty="0">
                <a:solidFill>
                  <a:prstClr val="black"/>
                </a:solidFill>
              </a:rPr>
              <a:t>P. Janot, </a:t>
            </a:r>
            <a:r>
              <a:rPr lang="en-US" sz="2000" dirty="0">
                <a:solidFill>
                  <a:prstClr val="black"/>
                </a:solidFill>
                <a:hlinkClick r:id="rId7"/>
              </a:rPr>
              <a:t>“</a:t>
            </a:r>
            <a:r>
              <a:rPr lang="pt-BR" sz="2000" i="1" dirty="0">
                <a:solidFill>
                  <a:prstClr val="black"/>
                </a:solidFill>
                <a:hlinkClick r:id="rId7"/>
              </a:rPr>
              <a:t>A circular e</a:t>
            </a:r>
            <a:r>
              <a:rPr lang="pt-BR" sz="2000" i="1" baseline="30000" dirty="0">
                <a:solidFill>
                  <a:prstClr val="black"/>
                </a:solidFill>
                <a:hlinkClick r:id="rId7"/>
              </a:rPr>
              <a:t>+</a:t>
            </a:r>
            <a:r>
              <a:rPr lang="pt-BR" sz="2000" i="1" dirty="0">
                <a:solidFill>
                  <a:prstClr val="black"/>
                </a:solidFill>
                <a:hlinkClick r:id="rId7"/>
              </a:rPr>
              <a:t>e</a:t>
            </a:r>
            <a:r>
              <a:rPr lang="pt-BR" sz="2000" i="1" baseline="30000" dirty="0">
                <a:solidFill>
                  <a:prstClr val="black"/>
                </a:solidFill>
                <a:hlinkClick r:id="rId7"/>
              </a:rPr>
              <a:t>-</a:t>
            </a:r>
            <a:r>
              <a:rPr lang="pt-BR" sz="2000" i="1" dirty="0">
                <a:solidFill>
                  <a:prstClr val="black"/>
                </a:solidFill>
                <a:hlinkClick r:id="rId7"/>
              </a:rPr>
              <a:t> collider to study H(125),”</a:t>
            </a:r>
            <a:r>
              <a:rPr lang="pt-BR" sz="2000" i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PH Seminar, CERN, 30 October 2012</a:t>
            </a:r>
          </a:p>
          <a:p>
            <a:r>
              <a:rPr lang="en-US" sz="2000" b="1" dirty="0">
                <a:solidFill>
                  <a:prstClr val="black"/>
                </a:solidFill>
                <a:hlinkClick r:id="rId8"/>
              </a:rPr>
              <a:t>ICFA Higgs Factory Workshop:  Linear </a:t>
            </a:r>
            <a:r>
              <a:rPr lang="en-US" sz="2000" b="1" dirty="0" err="1">
                <a:solidFill>
                  <a:prstClr val="black"/>
                </a:solidFill>
                <a:hlinkClick r:id="rId8"/>
              </a:rPr>
              <a:t>vs</a:t>
            </a:r>
            <a:r>
              <a:rPr lang="en-US" sz="2000" b="1" dirty="0">
                <a:solidFill>
                  <a:prstClr val="black"/>
                </a:solidFill>
                <a:hlinkClick r:id="rId8"/>
              </a:rPr>
              <a:t> Circular, </a:t>
            </a:r>
            <a:r>
              <a:rPr lang="en-US" sz="2000" b="1" dirty="0">
                <a:solidFill>
                  <a:prstClr val="black"/>
                </a:solidFill>
              </a:rPr>
              <a:t>FNAL, 14-16 Nov. ’12</a:t>
            </a:r>
          </a:p>
          <a:p>
            <a:r>
              <a:rPr lang="en-US" sz="2000" dirty="0">
                <a:solidFill>
                  <a:prstClr val="black"/>
                </a:solidFill>
              </a:rPr>
              <a:t>A. Blondel, F. Zimmermann, </a:t>
            </a:r>
            <a:r>
              <a:rPr lang="en-US" sz="2000" i="1" dirty="0">
                <a:solidFill>
                  <a:prstClr val="black"/>
                </a:solidFill>
                <a:hlinkClick r:id="rId9"/>
              </a:rPr>
              <a:t>“Future possibilities for precise studies of the X(125) </a:t>
            </a:r>
            <a:r>
              <a:rPr lang="en-US" sz="2000" i="1" dirty="0">
                <a:solidFill>
                  <a:prstClr val="black"/>
                </a:solidFill>
              </a:rPr>
              <a:t>	</a:t>
            </a:r>
            <a:r>
              <a:rPr lang="en-US" sz="2000" i="1" dirty="0">
                <a:solidFill>
                  <a:prstClr val="black"/>
                </a:solidFill>
                <a:hlinkClick r:id="rId9"/>
              </a:rPr>
              <a:t>Higgs candidate,” </a:t>
            </a:r>
            <a:r>
              <a:rPr lang="en-US" sz="2000" dirty="0">
                <a:solidFill>
                  <a:prstClr val="black"/>
                </a:solidFill>
              </a:rPr>
              <a:t>CERN Colloquium, 22 Nov. 2012</a:t>
            </a:r>
          </a:p>
          <a:p>
            <a:r>
              <a:rPr lang="en-US" sz="2000" b="1" dirty="0">
                <a:solidFill>
                  <a:prstClr val="black"/>
                </a:solidFill>
                <a:hlinkClick r:id="rId10"/>
              </a:rPr>
              <a:t>3</a:t>
            </a:r>
            <a:r>
              <a:rPr lang="en-US" sz="2000" b="1" baseline="30000" dirty="0">
                <a:solidFill>
                  <a:prstClr val="black"/>
                </a:solidFill>
                <a:hlinkClick r:id="rId10"/>
              </a:rPr>
              <a:t>rd</a:t>
            </a:r>
            <a:r>
              <a:rPr lang="en-US" sz="2000" b="1" dirty="0">
                <a:solidFill>
                  <a:prstClr val="black"/>
                </a:solidFill>
                <a:hlinkClick r:id="rId10"/>
              </a:rPr>
              <a:t> TLEP3 Day</a:t>
            </a:r>
            <a:r>
              <a:rPr lang="en-US" sz="2000" b="1" dirty="0">
                <a:solidFill>
                  <a:prstClr val="black"/>
                </a:solidFill>
              </a:rPr>
              <a:t>, CERN, 10 January 2013</a:t>
            </a:r>
          </a:p>
          <a:p>
            <a:r>
              <a:rPr lang="en-US" sz="2000" dirty="0">
                <a:solidFill>
                  <a:srgbClr val="0033CC"/>
                </a:solidFill>
                <a:hlinkClick r:id="rId11"/>
              </a:rPr>
              <a:t>4</a:t>
            </a:r>
            <a:r>
              <a:rPr lang="en-US" sz="2000" baseline="30000" dirty="0">
                <a:solidFill>
                  <a:srgbClr val="0033CC"/>
                </a:solidFill>
                <a:hlinkClick r:id="rId11"/>
              </a:rPr>
              <a:t>th</a:t>
            </a:r>
            <a:r>
              <a:rPr lang="en-US" sz="2000" dirty="0">
                <a:solidFill>
                  <a:srgbClr val="0033CC"/>
                </a:solidFill>
                <a:hlinkClick r:id="rId11"/>
              </a:rPr>
              <a:t> TLEP mini-workshop,  </a:t>
            </a:r>
            <a:r>
              <a:rPr lang="en-US" sz="2000" dirty="0">
                <a:solidFill>
                  <a:srgbClr val="0033CC"/>
                </a:solidFill>
              </a:rPr>
              <a:t>CERN, 4-5 April </a:t>
            </a:r>
            <a:r>
              <a:rPr lang="en-US" sz="2000" dirty="0" smtClean="0">
                <a:solidFill>
                  <a:srgbClr val="0033CC"/>
                </a:solidFill>
              </a:rPr>
              <a:t>2013</a:t>
            </a:r>
          </a:p>
          <a:p>
            <a:r>
              <a:rPr lang="en-US" sz="2000" dirty="0">
                <a:solidFill>
                  <a:srgbClr val="0033CC"/>
                </a:solidFill>
                <a:hlinkClick r:id="rId12"/>
              </a:rPr>
              <a:t>5th TLEP mini-workshop</a:t>
            </a:r>
            <a:r>
              <a:rPr lang="en-US" sz="2000" dirty="0">
                <a:solidFill>
                  <a:srgbClr val="0033CC"/>
                </a:solidFill>
              </a:rPr>
              <a:t>, 25-26 </a:t>
            </a:r>
            <a:r>
              <a:rPr lang="en-US" sz="2000" dirty="0" smtClean="0">
                <a:solidFill>
                  <a:srgbClr val="0033CC"/>
                </a:solidFill>
              </a:rPr>
              <a:t>July 2013, </a:t>
            </a:r>
            <a:r>
              <a:rPr lang="en-US" sz="2000" dirty="0" err="1">
                <a:solidFill>
                  <a:srgbClr val="0033CC"/>
                </a:solidFill>
              </a:rPr>
              <a:t>Fermilab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endParaRPr lang="en-US" sz="2000" dirty="0" smtClean="0">
              <a:solidFill>
                <a:srgbClr val="0033CC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hlinkClick r:id="rId13"/>
              </a:rPr>
              <a:t>6</a:t>
            </a:r>
            <a:r>
              <a:rPr lang="en-US" sz="2400" baseline="30000" dirty="0" smtClean="0">
                <a:solidFill>
                  <a:prstClr val="black"/>
                </a:solidFill>
                <a:hlinkClick r:id="rId13"/>
              </a:rPr>
              <a:t>th</a:t>
            </a:r>
            <a:r>
              <a:rPr lang="en-US" sz="2400" dirty="0" smtClean="0">
                <a:solidFill>
                  <a:prstClr val="black"/>
                </a:solidFill>
                <a:hlinkClick r:id="rId13"/>
              </a:rPr>
              <a:t> TLEP workshop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(TLEP6)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sz="2000" dirty="0">
                <a:solidFill>
                  <a:prstClr val="black"/>
                </a:solidFill>
              </a:rPr>
              <a:t>CERN, 16-18 Oct. </a:t>
            </a:r>
            <a:r>
              <a:rPr lang="en-US" sz="2000" dirty="0" smtClean="0">
                <a:solidFill>
                  <a:prstClr val="black"/>
                </a:solidFill>
              </a:rPr>
              <a:t>2013 </a:t>
            </a:r>
          </a:p>
          <a:p>
            <a:pPr lvl="0"/>
            <a:r>
              <a:rPr lang="en-GB" sz="2800" dirty="0" smtClean="0">
                <a:solidFill>
                  <a:prstClr val="black"/>
                </a:solidFill>
                <a:hlinkClick r:id="rId14"/>
              </a:rPr>
              <a:t>http</a:t>
            </a:r>
            <a:r>
              <a:rPr lang="en-GB" sz="2800" dirty="0">
                <a:solidFill>
                  <a:prstClr val="black"/>
                </a:solidFill>
                <a:hlinkClick r:id="rId14"/>
              </a:rPr>
              <a:t>://</a:t>
            </a:r>
            <a:r>
              <a:rPr lang="en-GB" sz="2800" dirty="0" smtClean="0">
                <a:solidFill>
                  <a:prstClr val="black"/>
                </a:solidFill>
                <a:hlinkClick r:id="rId14"/>
              </a:rPr>
              <a:t>tlep.web.cern.ch</a:t>
            </a:r>
            <a:endParaRPr lang="en-GB" sz="2800" dirty="0" smtClean="0">
              <a:solidFill>
                <a:prstClr val="black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6136" y="5882042"/>
            <a:ext cx="6346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hlinkClick r:id="rId15"/>
              </a:rPr>
              <a:t>http://cern.ch/accnet</a:t>
            </a:r>
            <a:endParaRPr lang="en-GB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  <a:hlinkClick r:id="rId16"/>
              </a:rPr>
              <a:t>http://cern.ch/xbeam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VHE-LHC/FHC past events </a:t>
            </a:r>
            <a:r>
              <a:rPr lang="en-US" dirty="0" smtClean="0"/>
              <a:t>&amp; references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2836" y="1385004"/>
            <a:ext cx="89337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9750">
              <a:tabLst>
                <a:tab pos="901700" algn="l"/>
              </a:tabLst>
            </a:pPr>
            <a:r>
              <a:rPr lang="en-GB" sz="2000" dirty="0" smtClean="0">
                <a:solidFill>
                  <a:prstClr val="black"/>
                </a:solidFill>
              </a:rPr>
              <a:t>R. </a:t>
            </a:r>
            <a:r>
              <a:rPr lang="en-GB" sz="2000" dirty="0" err="1" smtClean="0">
                <a:solidFill>
                  <a:prstClr val="black"/>
                </a:solidFill>
              </a:rPr>
              <a:t>Assmann</a:t>
            </a:r>
            <a:r>
              <a:rPr lang="en-GB" sz="2000" dirty="0" smtClean="0">
                <a:solidFill>
                  <a:prstClr val="black"/>
                </a:solidFill>
              </a:rPr>
              <a:t>, R. </a:t>
            </a:r>
            <a:r>
              <a:rPr lang="en-GB" sz="2000" dirty="0">
                <a:solidFill>
                  <a:prstClr val="black"/>
                </a:solidFill>
              </a:rPr>
              <a:t>Bailey, </a:t>
            </a:r>
            <a:r>
              <a:rPr lang="en-GB" sz="2000" dirty="0" smtClean="0">
                <a:solidFill>
                  <a:prstClr val="black"/>
                </a:solidFill>
              </a:rPr>
              <a:t>O. </a:t>
            </a:r>
            <a:r>
              <a:rPr lang="en-GB" sz="2000" dirty="0" err="1">
                <a:solidFill>
                  <a:prstClr val="black"/>
                </a:solidFill>
              </a:rPr>
              <a:t>Brüning</a:t>
            </a:r>
            <a:r>
              <a:rPr lang="en-GB" sz="2000" dirty="0">
                <a:solidFill>
                  <a:prstClr val="black"/>
                </a:solidFill>
              </a:rPr>
              <a:t>, </a:t>
            </a:r>
            <a:r>
              <a:rPr lang="en-GB" sz="2000" dirty="0" smtClean="0">
                <a:solidFill>
                  <a:prstClr val="black"/>
                </a:solidFill>
              </a:rPr>
              <a:t>O. Dominguez, G. </a:t>
            </a:r>
            <a:r>
              <a:rPr lang="en-GB" sz="2000" dirty="0">
                <a:solidFill>
                  <a:prstClr val="black"/>
                </a:solidFill>
              </a:rPr>
              <a:t>de Rijk, </a:t>
            </a:r>
            <a:r>
              <a:rPr lang="en-GB" sz="2000" dirty="0" smtClean="0">
                <a:solidFill>
                  <a:prstClr val="black"/>
                </a:solidFill>
              </a:rPr>
              <a:t>J.M. </a:t>
            </a:r>
            <a:r>
              <a:rPr lang="en-GB" sz="2000" dirty="0">
                <a:solidFill>
                  <a:prstClr val="black"/>
                </a:solidFill>
              </a:rPr>
              <a:t>Jimenez, </a:t>
            </a:r>
            <a:r>
              <a:rPr lang="en-GB" sz="2000" dirty="0" smtClean="0">
                <a:solidFill>
                  <a:prstClr val="black"/>
                </a:solidFill>
              </a:rPr>
              <a:t>S. </a:t>
            </a:r>
            <a:r>
              <a:rPr lang="en-GB" sz="2000" dirty="0">
                <a:solidFill>
                  <a:prstClr val="black"/>
                </a:solidFill>
              </a:rPr>
              <a:t>Myers, </a:t>
            </a:r>
            <a:r>
              <a:rPr lang="en-GB" sz="2000" dirty="0" smtClean="0">
                <a:solidFill>
                  <a:prstClr val="black"/>
                </a:solidFill>
              </a:rPr>
              <a:t>	L. </a:t>
            </a:r>
            <a:r>
              <a:rPr lang="en-GB" sz="2000" dirty="0">
                <a:solidFill>
                  <a:prstClr val="black"/>
                </a:solidFill>
              </a:rPr>
              <a:t>Rossi, </a:t>
            </a:r>
            <a:r>
              <a:rPr lang="en-GB" sz="2000" dirty="0" smtClean="0">
                <a:solidFill>
                  <a:prstClr val="black"/>
                </a:solidFill>
              </a:rPr>
              <a:t>L. Tavian, E. </a:t>
            </a:r>
            <a:r>
              <a:rPr lang="en-GB" sz="2000" dirty="0">
                <a:solidFill>
                  <a:prstClr val="black"/>
                </a:solidFill>
              </a:rPr>
              <a:t>Todesco, </a:t>
            </a:r>
            <a:r>
              <a:rPr lang="en-GB" sz="2000" dirty="0" smtClean="0">
                <a:solidFill>
                  <a:prstClr val="black"/>
                </a:solidFill>
              </a:rPr>
              <a:t>F. Zimmermann</a:t>
            </a:r>
            <a:r>
              <a:rPr lang="en-GB" sz="2000" dirty="0">
                <a:solidFill>
                  <a:prstClr val="black"/>
                </a:solidFill>
              </a:rPr>
              <a:t>, </a:t>
            </a:r>
            <a:r>
              <a:rPr lang="en-GB" sz="2000" dirty="0" smtClean="0">
                <a:solidFill>
                  <a:prstClr val="black"/>
                </a:solidFill>
                <a:hlinkClick r:id="rId2"/>
              </a:rPr>
              <a:t>“</a:t>
            </a:r>
            <a:r>
              <a:rPr lang="en-US" sz="2000" dirty="0" smtClean="0">
                <a:solidFill>
                  <a:prstClr val="black"/>
                </a:solidFill>
                <a:hlinkClick r:id="rId2"/>
              </a:rPr>
              <a:t>First </a:t>
            </a:r>
            <a:r>
              <a:rPr lang="en-US" sz="2000" dirty="0">
                <a:solidFill>
                  <a:prstClr val="black"/>
                </a:solidFill>
                <a:hlinkClick r:id="rId2"/>
              </a:rPr>
              <a:t>Thoughts </a:t>
            </a:r>
            <a:r>
              <a:rPr lang="en-US" sz="2000" dirty="0" smtClean="0">
                <a:solidFill>
                  <a:prstClr val="black"/>
                </a:solidFill>
                <a:hlinkClick r:id="rId2"/>
              </a:rPr>
              <a:t>on </a:t>
            </a:r>
            <a:r>
              <a:rPr lang="en-US" sz="2000" dirty="0">
                <a:solidFill>
                  <a:prstClr val="black"/>
                </a:solidFill>
                <a:hlinkClick r:id="rId2"/>
              </a:rPr>
              <a:t>a </a:t>
            </a:r>
            <a:r>
              <a:rPr lang="en-US" sz="2000" dirty="0" smtClean="0">
                <a:solidFill>
                  <a:prstClr val="black"/>
                </a:solidFill>
                <a:hlinkClick r:id="rId2"/>
              </a:rPr>
              <a:t>Higher-</a:t>
            </a:r>
            <a:r>
              <a:rPr lang="en-US" sz="2000" dirty="0" smtClean="0">
                <a:solidFill>
                  <a:prstClr val="black"/>
                </a:solidFill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hlinkClick r:id="rId2"/>
              </a:rPr>
              <a:t>Energy </a:t>
            </a:r>
            <a:r>
              <a:rPr lang="en-US" sz="2000" dirty="0">
                <a:solidFill>
                  <a:prstClr val="black"/>
                </a:solidFill>
                <a:hlinkClick r:id="rId2"/>
              </a:rPr>
              <a:t>LHC,” </a:t>
            </a:r>
            <a:r>
              <a:rPr lang="en-US" sz="2000" dirty="0" smtClean="0">
                <a:solidFill>
                  <a:prstClr val="black"/>
                </a:solidFill>
              </a:rPr>
              <a:t>CERN-ATS-2010-177</a:t>
            </a:r>
            <a:endParaRPr lang="en-GB" sz="2000" dirty="0">
              <a:solidFill>
                <a:prstClr val="black"/>
              </a:solidFill>
            </a:endParaRPr>
          </a:p>
          <a:p>
            <a:pPr defTabSz="539750">
              <a:tabLst>
                <a:tab pos="901700" algn="l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E</a:t>
            </a:r>
            <a:r>
              <a:rPr lang="en-US" sz="2000" dirty="0">
                <a:solidFill>
                  <a:prstClr val="black"/>
                </a:solidFill>
              </a:rPr>
              <a:t>. Todesco, F. Zimmermann </a:t>
            </a: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</a:rPr>
              <a:t>eds</a:t>
            </a:r>
            <a:r>
              <a:rPr lang="en-US" sz="2000" dirty="0" smtClean="0">
                <a:solidFill>
                  <a:prstClr val="black"/>
                </a:solidFill>
              </a:rPr>
              <a:t>), </a:t>
            </a:r>
            <a:r>
              <a:rPr lang="en-US" sz="2000" b="1" dirty="0" smtClean="0">
                <a:solidFill>
                  <a:prstClr val="black"/>
                </a:solidFill>
                <a:hlinkClick r:id="rId3"/>
              </a:rPr>
              <a:t>“EuCARD-</a:t>
            </a:r>
            <a:r>
              <a:rPr lang="en-US" sz="2000" b="1" dirty="0" err="1" smtClean="0">
                <a:solidFill>
                  <a:prstClr val="black"/>
                </a:solidFill>
                <a:hlinkClick r:id="rId3"/>
              </a:rPr>
              <a:t>AccNet</a:t>
            </a:r>
            <a:r>
              <a:rPr lang="en-US" sz="2000" b="1" dirty="0" smtClean="0">
                <a:solidFill>
                  <a:prstClr val="black"/>
                </a:solidFill>
                <a:hlinkClick r:id="rId3"/>
              </a:rPr>
              <a:t>-</a:t>
            </a:r>
            <a:r>
              <a:rPr lang="en-US" sz="2000" b="1" dirty="0" err="1" smtClean="0">
                <a:solidFill>
                  <a:prstClr val="black"/>
                </a:solidFill>
                <a:hlinkClick r:id="rId3"/>
              </a:rPr>
              <a:t>EuroLumi</a:t>
            </a:r>
            <a:r>
              <a:rPr lang="en-US" sz="2000" b="1" dirty="0" smtClean="0">
                <a:solidFill>
                  <a:prstClr val="black"/>
                </a:solidFill>
                <a:hlinkClick r:id="rId3"/>
              </a:rPr>
              <a:t> </a:t>
            </a:r>
            <a:r>
              <a:rPr lang="en-US" sz="2000" b="1" dirty="0">
                <a:solidFill>
                  <a:prstClr val="black"/>
                </a:solidFill>
                <a:hlinkClick r:id="rId3"/>
              </a:rPr>
              <a:t>Workshop: </a:t>
            </a:r>
            <a:r>
              <a:rPr lang="en-US" sz="2000" b="1" dirty="0" smtClean="0">
                <a:solidFill>
                  <a:prstClr val="black"/>
                </a:solidFill>
                <a:hlinkClick r:id="rId3"/>
              </a:rPr>
              <a:t> The </a:t>
            </a:r>
            <a:r>
              <a:rPr lang="en-US" sz="2000" b="1" dirty="0" smtClean="0">
                <a:solidFill>
                  <a:prstClr val="black"/>
                </a:solidFill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  <a:hlinkClick r:id="rId3"/>
              </a:rPr>
              <a:t>High-Energy </a:t>
            </a:r>
            <a:r>
              <a:rPr lang="en-US" sz="2000" b="1" dirty="0">
                <a:solidFill>
                  <a:prstClr val="black"/>
                </a:solidFill>
                <a:hlinkClick r:id="rId3"/>
              </a:rPr>
              <a:t>Large Hadron </a:t>
            </a:r>
            <a:r>
              <a:rPr lang="en-US" sz="2000" b="1" dirty="0" smtClean="0">
                <a:solidFill>
                  <a:prstClr val="black"/>
                </a:solidFill>
                <a:hlinkClick r:id="rId3"/>
              </a:rPr>
              <a:t>Collider,”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Proc</a:t>
            </a:r>
            <a:r>
              <a:rPr lang="en-GB" sz="2000" b="1" dirty="0" smtClean="0">
                <a:solidFill>
                  <a:prstClr val="black"/>
                </a:solidFill>
              </a:rPr>
              <a:t>. EuCARD-</a:t>
            </a:r>
            <a:r>
              <a:rPr lang="en-GB" sz="2000" b="1" dirty="0" err="1" smtClean="0">
                <a:solidFill>
                  <a:prstClr val="black"/>
                </a:solidFill>
              </a:rPr>
              <a:t>AccNet</a:t>
            </a:r>
            <a:r>
              <a:rPr lang="en-GB" sz="2000" b="1" dirty="0" smtClean="0">
                <a:solidFill>
                  <a:prstClr val="black"/>
                </a:solidFill>
              </a:rPr>
              <a:t> </a:t>
            </a:r>
            <a:r>
              <a:rPr lang="en-GB" sz="2000" b="1" dirty="0">
                <a:solidFill>
                  <a:prstClr val="black"/>
                </a:solidFill>
              </a:rPr>
              <a:t>workshop </a:t>
            </a:r>
            <a:r>
              <a:rPr lang="en-GB" sz="2000" b="1" dirty="0" smtClean="0">
                <a:solidFill>
                  <a:prstClr val="black"/>
                </a:solidFill>
              </a:rPr>
              <a:t>	HE-LHC’10 , Malta,  14-16 October 2010</a:t>
            </a:r>
            <a:r>
              <a:rPr lang="en-GB" sz="2000" dirty="0" smtClean="0">
                <a:solidFill>
                  <a:prstClr val="black"/>
                </a:solidFill>
              </a:rPr>
              <a:t>, arXiv:1111.7188 </a:t>
            </a:r>
            <a:r>
              <a:rPr lang="en-GB" sz="2000" dirty="0">
                <a:solidFill>
                  <a:prstClr val="black"/>
                </a:solidFill>
              </a:rPr>
              <a:t>; </a:t>
            </a:r>
            <a:r>
              <a:rPr lang="en-GB" sz="2000" dirty="0" smtClean="0">
                <a:solidFill>
                  <a:prstClr val="black"/>
                </a:solidFill>
              </a:rPr>
              <a:t>CERN Yellow 	Report CERN-2011-003</a:t>
            </a:r>
          </a:p>
          <a:p>
            <a:pPr defTabSz="539750">
              <a:tabLst>
                <a:tab pos="901700" algn="l"/>
              </a:tabLst>
            </a:pPr>
            <a:r>
              <a:rPr lang="en-US" sz="2000" dirty="0" err="1" smtClean="0">
                <a:solidFill>
                  <a:prstClr val="black"/>
                </a:solidFill>
                <a:hlinkClick r:id="rId4"/>
              </a:rPr>
              <a:t>HiLumi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 LHC WP6 HE-LHC</a:t>
            </a:r>
            <a:endParaRPr lang="en-US" sz="2000" dirty="0" smtClean="0">
              <a:solidFill>
                <a:prstClr val="black"/>
              </a:solidFill>
            </a:endParaRPr>
          </a:p>
          <a:p>
            <a:pPr defTabSz="539750">
              <a:tabLst>
                <a:tab pos="901700" algn="l"/>
              </a:tabLst>
            </a:pPr>
            <a:r>
              <a:rPr lang="en-US" sz="2000" b="1" dirty="0">
                <a:solidFill>
                  <a:prstClr val="black"/>
                </a:solidFill>
                <a:hlinkClick r:id="rId5"/>
              </a:rPr>
              <a:t>Joint Snowmass-EuCARD/</a:t>
            </a:r>
            <a:r>
              <a:rPr lang="en-US" sz="2000" b="1" dirty="0" err="1">
                <a:solidFill>
                  <a:prstClr val="black"/>
                </a:solidFill>
                <a:hlinkClick r:id="rId5"/>
              </a:rPr>
              <a:t>AccNet-HiLumi</a:t>
            </a:r>
            <a:r>
              <a:rPr lang="en-US" sz="2000" b="1" dirty="0">
                <a:solidFill>
                  <a:prstClr val="black"/>
                </a:solidFill>
                <a:hlinkClick r:id="rId5"/>
              </a:rPr>
              <a:t> meeting `Frontier Capabilities for Hadron </a:t>
            </a:r>
            <a:r>
              <a:rPr lang="en-US" sz="2000" b="1" dirty="0" smtClean="0">
                <a:solidFill>
                  <a:prstClr val="black"/>
                </a:solidFill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  <a:hlinkClick r:id="rId5"/>
              </a:rPr>
              <a:t>Colliders 2013,‘</a:t>
            </a:r>
            <a:r>
              <a:rPr lang="en-US" sz="2000" b="1" dirty="0" smtClean="0">
                <a:solidFill>
                  <a:prstClr val="black"/>
                </a:solidFill>
              </a:rPr>
              <a:t> CERN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prstClr val="black"/>
                </a:solidFill>
              </a:rPr>
              <a:t>21-11 </a:t>
            </a:r>
            <a:r>
              <a:rPr lang="en-US" sz="2000" b="1" dirty="0">
                <a:solidFill>
                  <a:prstClr val="black"/>
                </a:solidFill>
              </a:rPr>
              <a:t>February </a:t>
            </a:r>
            <a:r>
              <a:rPr lang="en-US" sz="2000" b="1" dirty="0" smtClean="0">
                <a:solidFill>
                  <a:prstClr val="black"/>
                </a:solidFill>
              </a:rPr>
              <a:t>2013</a:t>
            </a:r>
            <a:endParaRPr lang="en-GB" sz="2000" b="1" dirty="0">
              <a:solidFill>
                <a:prstClr val="black"/>
              </a:solidFill>
            </a:endParaRPr>
          </a:p>
          <a:p>
            <a:pPr defTabSz="539750">
              <a:tabLst>
                <a:tab pos="901700" algn="l"/>
              </a:tabLst>
            </a:pP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810" y="5132596"/>
            <a:ext cx="6346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hlinkClick r:id="rId6"/>
              </a:rPr>
              <a:t>https</a:t>
            </a:r>
            <a:r>
              <a:rPr lang="en-GB" sz="2800" dirty="0" smtClean="0">
                <a:solidFill>
                  <a:prstClr val="black"/>
                </a:solidFill>
                <a:hlinkClick r:id="rId6"/>
              </a:rPr>
              <a:t>://cern.ch/accnet</a:t>
            </a:r>
            <a:endParaRPr lang="en-GB" sz="2800" dirty="0" smtClean="0">
              <a:solidFill>
                <a:prstClr val="black"/>
              </a:solidFill>
            </a:endParaRPr>
          </a:p>
          <a:p>
            <a:endParaRPr lang="en-GB" sz="2800" dirty="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138" y="4614227"/>
            <a:ext cx="8860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hlinkClick r:id="rId7"/>
              </a:rPr>
              <a:t>http://</a:t>
            </a:r>
            <a:r>
              <a:rPr lang="en-GB" sz="2400" dirty="0" smtClean="0">
                <a:solidFill>
                  <a:prstClr val="black"/>
                </a:solidFill>
                <a:hlinkClick r:id="rId7"/>
              </a:rPr>
              <a:t>hilumilhc.web.cern.ch/HiLumiLHC/activities/HE-LHC/WP16/</a:t>
            </a:r>
            <a:endParaRPr lang="en-GB" sz="2400" dirty="0" smtClean="0">
              <a:solidFill>
                <a:prstClr val="black"/>
              </a:solidFill>
            </a:endParaRPr>
          </a:p>
          <a:p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32718" y="2708920"/>
            <a:ext cx="327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solidFill>
                  <a:srgbClr val="0C377B"/>
                </a:solidFill>
              </a:rPr>
              <a:t>Additional slides</a:t>
            </a:r>
            <a:endParaRPr lang="en-US" sz="2800" i="1" dirty="0" smtClean="0">
              <a:solidFill>
                <a:srgbClr val="0C377B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059" y="11283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454606"/>
                  </p:ext>
                </p:extLst>
              </p:nvPr>
            </p:nvGraphicFramePr>
            <p:xfrm>
              <a:off x="-1" y="57912"/>
              <a:ext cx="9144001" cy="68000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87825"/>
                    <a:gridCol w="1368152"/>
                    <a:gridCol w="1368152"/>
                    <a:gridCol w="1368152"/>
                    <a:gridCol w="1025860"/>
                    <a:gridCol w="1025860"/>
                  </a:tblGrid>
                  <a:tr h="1160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 i="0" u="non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</a:t>
                          </a:r>
                          <a:r>
                            <a:rPr lang="en-US" sz="2800" b="1" i="0" u="non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arameters</a:t>
                          </a:r>
                          <a:endParaRPr lang="en-GB" sz="2800" b="1" i="0" u="non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Z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W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H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 t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i="1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="1" baseline="-25000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c.m</a:t>
                          </a:r>
                          <a:r>
                            <a:rPr lang="en-US" sz="2400" b="1" baseline="-250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[GeV]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91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160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240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350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 current [mA]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1440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154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29.8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6.7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 bunches/beam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7500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3200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167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160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20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</a:t>
                          </a:r>
                          <a:r>
                            <a:rPr lang="de-DE" sz="2400" i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1800" i="1"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−</a:t>
                          </a:r>
                          <a:r>
                            <a:rPr lang="de-DE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/bunch [</a:t>
                          </a:r>
                          <a:r>
                            <a:rPr lang="de-DE" sz="2400"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10</a:t>
                          </a:r>
                          <a:r>
                            <a:rPr lang="de-DE" sz="2400" baseline="300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</a:t>
                          </a:r>
                          <a:r>
                            <a:rPr lang="de-DE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4.0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1.0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3.7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0.88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7.0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y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de-DE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[nm] 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29.2, 0.06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3.3,0.017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7.5, 0.015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2,</a:t>
                          </a:r>
                          <a:r>
                            <a:rPr lang="en-US" sz="2400" b="0" baseline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 .002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de-DE" sz="2400" i="1" baseline="30000" dirty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x,y 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1000, </a:t>
                          </a:r>
                          <a:r>
                            <a:rPr lang="en-US" sz="2400" baseline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de-DE" sz="2400" i="1" baseline="30000" dirty="0" smtClean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x,y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μ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121, 0.25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26, 0.13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61, 0.12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45,.045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126,.13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en-US" sz="2400" b="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b="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z,rms</a:t>
                          </a:r>
                          <a:r>
                            <a:rPr lang="en-US" sz="2400" b="0" baseline="-25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[mm] 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(w BS)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2.93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1.98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2.11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0.77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1.95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SR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loss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/turn [GeV]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0.03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0.3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1.7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7.5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RF</a:t>
                          </a: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en-US" sz="24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[GV]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12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675640" algn="l"/>
                            </a:tabLst>
                          </a:pPr>
                          <a:r>
                            <a:rPr lang="en-US" sz="2400" b="0" i="1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ξ</a:t>
                          </a:r>
                          <a:r>
                            <a:rPr lang="en-US" sz="2400" b="0" i="1" baseline="-250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en-US" sz="2400" b="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,,y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/IP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	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0.068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0.086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0.094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0.057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i="1" kern="12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𝓛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 /</a:t>
                          </a: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IP[10</a:t>
                          </a:r>
                          <a:r>
                            <a:rPr lang="en-US" sz="2400" b="1" baseline="300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34</a:t>
                          </a: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cm</a:t>
                          </a:r>
                          <a:r>
                            <a:rPr lang="en-US" sz="2400" b="1" i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−</a:t>
                          </a:r>
                          <a:r>
                            <a:rPr lang="en-US" sz="2400" b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2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s</a:t>
                          </a:r>
                          <a:r>
                            <a:rPr lang="en-US" sz="2400" b="1" i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−</a:t>
                          </a:r>
                          <a:r>
                            <a:rPr lang="en-US" sz="2400" b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1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]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59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16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1.3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#IPs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4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321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de-DE" sz="2400" b="1" baseline="-250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[min</a:t>
                          </a:r>
                          <a:r>
                            <a:rPr lang="de-DE" sz="24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 </a:t>
                          </a: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</a:t>
                          </a:r>
                          <a:r>
                            <a:rPr lang="de-DE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rad.Bhabha)</a:t>
                          </a:r>
                          <a:endParaRPr lang="en-GB" sz="20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99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38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24</a:t>
                          </a:r>
                          <a:endParaRPr lang="en-GB" sz="2400" b="1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21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26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81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kumimoji="0" lang="de-DE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[min] 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(BS, 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h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=2%)</a:t>
                          </a:r>
                          <a:endParaRPr lang="en-GB" sz="20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&gt;10</a:t>
                          </a:r>
                          <a:r>
                            <a:rPr lang="de-DE" sz="2400" baseline="300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&gt;10</a:t>
                          </a:r>
                          <a:r>
                            <a:rPr lang="de-DE" sz="2400" kern="1200" baseline="300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9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3.5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0.5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9602531"/>
                  </p:ext>
                </p:extLst>
              </p:nvPr>
            </p:nvGraphicFramePr>
            <p:xfrm>
              <a:off x="-1" y="57912"/>
              <a:ext cx="9144001" cy="636988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87825"/>
                    <a:gridCol w="1368152"/>
                    <a:gridCol w="1368152"/>
                    <a:gridCol w="1368152"/>
                    <a:gridCol w="1025860"/>
                    <a:gridCol w="1025860"/>
                  </a:tblGrid>
                  <a:tr h="4596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 i="0" u="non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</a:t>
                          </a:r>
                          <a:r>
                            <a:rPr lang="en-US" sz="2800" b="1" i="0" u="non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arameters</a:t>
                          </a:r>
                          <a:endParaRPr lang="en-GB" sz="2800" b="1" i="0" u="non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Z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W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H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 t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i="1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="1" baseline="-25000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c.m</a:t>
                          </a:r>
                          <a:r>
                            <a:rPr lang="en-US" sz="2400" b="1" baseline="-250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[GeV]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91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160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240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350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 current [mA]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1440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154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29.8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6.7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 bunches/beam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7500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3200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167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160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20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</a:t>
                          </a:r>
                          <a:r>
                            <a:rPr lang="de-DE" sz="2400" i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1800" i="1"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−</a:t>
                          </a:r>
                          <a:r>
                            <a:rPr lang="de-DE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/bunch [</a:t>
                          </a:r>
                          <a:r>
                            <a:rPr lang="de-DE" sz="2400"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10</a:t>
                          </a:r>
                          <a:r>
                            <a:rPr lang="de-DE" sz="2400" baseline="300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</a:t>
                          </a:r>
                          <a:r>
                            <a:rPr lang="de-DE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4.0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1.0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3.7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0.88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7.0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y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de-DE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[nm] 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29.2, 0.06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3.3,0.017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7.5, 0.015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2,</a:t>
                          </a:r>
                          <a:r>
                            <a:rPr lang="en-US" sz="2400" b="0" baseline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 .002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de-DE" sz="2400" i="1" baseline="30000" dirty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x,y 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1000, </a:t>
                          </a:r>
                          <a:r>
                            <a:rPr lang="en-US" sz="2400" baseline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de-DE" sz="2400" i="1" baseline="30000" dirty="0" smtClean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x,y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μ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121, 0.25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26, 0.13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61, 0.12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45,.045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126,.13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en-US" sz="2400" b="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b="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z,rms</a:t>
                          </a:r>
                          <a:r>
                            <a:rPr lang="en-US" sz="2400" b="0" baseline="-25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[mm] 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(w BS)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2.93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1.98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2.11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0.77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1.95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SR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loss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/turn [GeV]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0.03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0.3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1.7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7.5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RF</a:t>
                          </a: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en-US" sz="24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[GV]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12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675640" algn="l"/>
                            </a:tabLst>
                          </a:pPr>
                          <a:r>
                            <a:rPr lang="en-US" sz="2400" b="0" i="1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ξ</a:t>
                          </a:r>
                          <a:r>
                            <a:rPr lang="en-US" sz="2400" b="0" i="1" baseline="-250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en-US" sz="2400" b="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,,y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/IP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	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0.068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0.086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0.094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0.057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250000" r="-206122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59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16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1.3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#IPs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4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de-DE" sz="2400" b="1" baseline="-250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[min</a:t>
                          </a:r>
                          <a:r>
                            <a:rPr lang="de-DE" sz="24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 </a:t>
                          </a: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</a:t>
                          </a:r>
                          <a:r>
                            <a:rPr lang="de-DE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rad.Bhabha)</a:t>
                          </a:r>
                          <a:endParaRPr lang="en-GB" sz="20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99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38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24</a:t>
                          </a:r>
                          <a:endParaRPr lang="en-GB" sz="2400" b="1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21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26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kumimoji="0" lang="de-DE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[min] 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(BS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h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=2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%)</a:t>
                          </a:r>
                          <a:endParaRPr lang="en-GB" sz="20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&gt;10</a:t>
                          </a:r>
                          <a:r>
                            <a:rPr lang="de-DE" sz="2400" baseline="300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&gt;10</a:t>
                          </a:r>
                          <a:r>
                            <a:rPr lang="de-DE" sz="2400" kern="1200" baseline="300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9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3.5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0.5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60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5706968"/>
                  </p:ext>
                </p:extLst>
              </p:nvPr>
            </p:nvGraphicFramePr>
            <p:xfrm>
              <a:off x="-1" y="57912"/>
              <a:ext cx="9144001" cy="68000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87825"/>
                    <a:gridCol w="1368152"/>
                    <a:gridCol w="1368152"/>
                    <a:gridCol w="1368152"/>
                    <a:gridCol w="1025860"/>
                    <a:gridCol w="1025860"/>
                  </a:tblGrid>
                  <a:tr h="1160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 i="0" u="non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</a:t>
                          </a:r>
                          <a:r>
                            <a:rPr lang="en-US" sz="2800" b="1" i="0" u="non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arameters</a:t>
                          </a:r>
                          <a:endParaRPr lang="en-GB" sz="2800" b="1" i="0" u="non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LEP2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W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H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 t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i="1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="1" baseline="-25000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c.m</a:t>
                          </a:r>
                          <a:r>
                            <a:rPr lang="en-US" sz="2400" b="1" baseline="-250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[GeV]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209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160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240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350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 current [mA]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154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29.8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6.7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 bunches/beam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3200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167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160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20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</a:t>
                          </a:r>
                          <a:r>
                            <a:rPr lang="de-DE" sz="2400" i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1800" i="1"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−</a:t>
                          </a:r>
                          <a:r>
                            <a:rPr lang="de-DE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/bunch [</a:t>
                          </a:r>
                          <a:r>
                            <a:rPr lang="de-DE" sz="2400"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10</a:t>
                          </a:r>
                          <a:r>
                            <a:rPr lang="de-DE" sz="2400" baseline="300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</a:t>
                          </a:r>
                          <a:r>
                            <a:rPr lang="de-DE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5.8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1.0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3.7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0.88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7.0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y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de-DE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[nm] 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48, 0.25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3.3,0.017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7.5, 0.015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2,</a:t>
                          </a:r>
                          <a:r>
                            <a:rPr lang="en-US" sz="2400" b="0" baseline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 .002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de-DE" sz="2400" i="1" baseline="30000" dirty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x,y 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1500, 50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1000, </a:t>
                          </a:r>
                          <a:r>
                            <a:rPr lang="en-US" sz="2400" baseline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de-DE" sz="2400" i="1" baseline="30000" dirty="0" smtClean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x,y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μ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270, 3.5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26, 0.13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61, 0.12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45,.045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126,.13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en-US" sz="2400" b="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b="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z,rms</a:t>
                          </a:r>
                          <a:r>
                            <a:rPr lang="en-US" sz="2400" b="0" baseline="-25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[mm] 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(w BS)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16.1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1.98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2.11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0.77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1.95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SR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loss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/turn [GeV]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3.41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0.3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1.7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7.5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RF</a:t>
                          </a: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en-US" sz="24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[GV]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3.64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12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675640" algn="l"/>
                            </a:tabLst>
                          </a:pPr>
                          <a:r>
                            <a:rPr lang="en-US" sz="2400" b="0" i="1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ξ</a:t>
                          </a:r>
                          <a:r>
                            <a:rPr lang="en-US" sz="2400" b="0" i="1" baseline="-250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en-US" sz="2400" b="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,,y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/IP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	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0.066 (</a:t>
                          </a:r>
                          <a:r>
                            <a:rPr lang="en-US" sz="2400" b="0" i="1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y</a:t>
                          </a: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)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0.086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0.094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0.057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i="1" kern="12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𝓛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 /</a:t>
                          </a: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IP[10</a:t>
                          </a:r>
                          <a:r>
                            <a:rPr lang="en-US" sz="2400" b="1" baseline="300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34</a:t>
                          </a: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cm</a:t>
                          </a:r>
                          <a:r>
                            <a:rPr lang="en-US" sz="2400" b="1" i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−</a:t>
                          </a:r>
                          <a:r>
                            <a:rPr lang="en-US" sz="2400" b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2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s</a:t>
                          </a:r>
                          <a:r>
                            <a:rPr lang="en-US" sz="2400" b="1" i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−</a:t>
                          </a:r>
                          <a:r>
                            <a:rPr lang="en-US" sz="2400" b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1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]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0.0125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16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1.3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#IPs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4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2321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de-DE" sz="2400" b="1" baseline="-250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[min</a:t>
                          </a:r>
                          <a:r>
                            <a:rPr lang="de-DE" sz="24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 </a:t>
                          </a: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</a:t>
                          </a:r>
                          <a:r>
                            <a:rPr lang="de-DE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rad.Bhabha)</a:t>
                          </a:r>
                          <a:endParaRPr lang="en-GB" sz="20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363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38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24</a:t>
                          </a:r>
                          <a:endParaRPr lang="en-GB" sz="2400" b="1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21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26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81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kumimoji="0" lang="de-DE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[min] 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(BS, 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h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=2%)</a:t>
                          </a:r>
                          <a:endParaRPr lang="en-GB" sz="20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de-DE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10</a:t>
                          </a:r>
                          <a:r>
                            <a:rPr lang="de-DE" sz="2400" baseline="300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</a:t>
                          </a:r>
                          <a:r>
                            <a:rPr lang="de-DE" sz="2400" baseline="300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&gt;10</a:t>
                          </a:r>
                          <a:r>
                            <a:rPr lang="de-DE" sz="2400" kern="1200" baseline="300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9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3.5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0.5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8278988"/>
                  </p:ext>
                </p:extLst>
              </p:nvPr>
            </p:nvGraphicFramePr>
            <p:xfrm>
              <a:off x="-1" y="57912"/>
              <a:ext cx="9144001" cy="63717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87825"/>
                    <a:gridCol w="1368152"/>
                    <a:gridCol w="1368152"/>
                    <a:gridCol w="1368152"/>
                    <a:gridCol w="1025860"/>
                    <a:gridCol w="1025860"/>
                  </a:tblGrid>
                  <a:tr h="4596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 i="0" u="non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</a:t>
                          </a:r>
                          <a:r>
                            <a:rPr lang="en-US" sz="2800" b="1" i="0" u="non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arameters</a:t>
                          </a:r>
                          <a:endParaRPr lang="en-GB" sz="2800" b="1" i="0" u="non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LEP2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W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H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 t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i="1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="1" baseline="-25000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c.m</a:t>
                          </a:r>
                          <a:r>
                            <a:rPr lang="en-US" sz="2400" b="1" baseline="-250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[GeV]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209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160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240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350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59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 current [mA]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154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29.8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6.7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 bunches/beam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3200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167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160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20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</a:t>
                          </a:r>
                          <a:r>
                            <a:rPr lang="de-DE" sz="2400" i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1800" i="1"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−</a:t>
                          </a:r>
                          <a:r>
                            <a:rPr lang="de-DE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/bunch [</a:t>
                          </a:r>
                          <a:r>
                            <a:rPr lang="de-DE" sz="2400"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10</a:t>
                          </a:r>
                          <a:r>
                            <a:rPr lang="de-DE" sz="2400" baseline="300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</a:t>
                          </a:r>
                          <a:r>
                            <a:rPr lang="de-DE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5.8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1.0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3.7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0.88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7.0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y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de-DE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[nm] 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48, 0.25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3.3,0.017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7.5, 0.015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2,</a:t>
                          </a:r>
                          <a:r>
                            <a:rPr lang="en-US" sz="2400" b="0" baseline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 .002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de-DE" sz="2400" i="1" baseline="30000" dirty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x,y 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1500, 50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500, 1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1000, </a:t>
                          </a:r>
                          <a:r>
                            <a:rPr lang="en-US" sz="2400" baseline="0" dirty="0" smtClean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de-DE" sz="2400" i="1" baseline="30000" dirty="0" smtClean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x,y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μ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270, 3.5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26, 0.13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61, 0.12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45,.045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126,.13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en-US" sz="2400" b="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b="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z,rms</a:t>
                          </a:r>
                          <a:r>
                            <a:rPr lang="en-US" sz="2400" b="0" baseline="-25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[mm] 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(w BS)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16.1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1.98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2.11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0.77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1.95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SR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loss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/turn [GeV]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3.41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0.3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1.7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7.5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RF</a:t>
                          </a: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en-US" sz="24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[GV]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3.64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12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675640" algn="l"/>
                            </a:tabLst>
                          </a:pPr>
                          <a:r>
                            <a:rPr lang="en-US" sz="2400" b="0" i="1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ξ</a:t>
                          </a:r>
                          <a:r>
                            <a:rPr lang="en-US" sz="2400" b="0" i="1" baseline="-250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en-US" sz="2400" b="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,,y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/IP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	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0.066 (</a:t>
                          </a:r>
                          <a:r>
                            <a:rPr lang="en-US" sz="2400" b="0" i="1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y</a:t>
                          </a:r>
                          <a:r>
                            <a:rPr lang="en-US" sz="2400" b="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)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0.086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0.094</a:t>
                          </a:r>
                          <a:endParaRPr lang="en-GB" sz="24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0.057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251563" r="-206122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0.0125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16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1.3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1.0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#IPs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kern="120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0000CC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1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4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de-DE" sz="2400" b="1" baseline="-250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[min</a:t>
                          </a:r>
                          <a:r>
                            <a:rPr lang="de-DE" sz="24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 </a:t>
                          </a: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</a:t>
                          </a:r>
                          <a:r>
                            <a:rPr lang="de-DE" sz="2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rad.Bhabha)</a:t>
                          </a:r>
                          <a:endParaRPr lang="en-GB" sz="20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363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38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24</a:t>
                          </a:r>
                          <a:endParaRPr lang="en-GB" sz="2400" b="1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21</a:t>
                          </a:r>
                          <a:endParaRPr lang="en-GB" sz="24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26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kumimoji="0" lang="de-DE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[min] 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(BS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h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=2</a:t>
                          </a:r>
                          <a:r>
                            <a:rPr kumimoji="0" lang="de-DE" sz="20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%)</a:t>
                          </a:r>
                          <a:endParaRPr lang="en-GB" sz="20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de-DE" sz="24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10</a:t>
                          </a:r>
                          <a:r>
                            <a:rPr lang="de-DE" sz="2400" baseline="30000" dirty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</a:t>
                          </a:r>
                          <a:r>
                            <a:rPr lang="de-DE" sz="2400" baseline="30000" dirty="0" smtClean="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kern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&gt;10</a:t>
                          </a:r>
                          <a:r>
                            <a:rPr lang="de-DE" sz="2400" kern="1200" baseline="300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9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3.5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0.5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6909570" y="1772816"/>
            <a:ext cx="2234430" cy="30469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c</a:t>
            </a:r>
            <a:r>
              <a:rPr lang="en-US" sz="4800" b="1" dirty="0" smtClean="0">
                <a:solidFill>
                  <a:srgbClr val="FF0000"/>
                </a:solidFill>
              </a:rPr>
              <a:t>om-</a:t>
            </a:r>
            <a:r>
              <a:rPr lang="en-US" sz="4800" b="1" dirty="0" err="1" smtClean="0">
                <a:solidFill>
                  <a:srgbClr val="FF0000"/>
                </a:solidFill>
              </a:rPr>
              <a:t>parison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with LEP2</a:t>
            </a:r>
            <a:endParaRPr lang="en-GB" sz="48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4427984" y="116632"/>
            <a:ext cx="2481586" cy="1656184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427984" y="4819804"/>
            <a:ext cx="2481586" cy="2038196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6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671916"/>
                  </p:ext>
                </p:extLst>
              </p:nvPr>
            </p:nvGraphicFramePr>
            <p:xfrm>
              <a:off x="-1" y="57912"/>
              <a:ext cx="9108515" cy="68000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87825"/>
                    <a:gridCol w="1296144"/>
                    <a:gridCol w="1368152"/>
                    <a:gridCol w="1008112"/>
                    <a:gridCol w="1008112"/>
                    <a:gridCol w="1440170"/>
                  </a:tblGrid>
                  <a:tr h="1160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 i="0" u="non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</a:t>
                          </a:r>
                          <a:r>
                            <a:rPr lang="en-US" sz="2800" b="1" i="0" u="non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arameters</a:t>
                          </a:r>
                          <a:endParaRPr lang="en-GB" sz="2800" b="1" i="0" u="non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W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H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 t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ZHH&amp;ttH</a:t>
                          </a:r>
                          <a:endParaRPr kumimoji="0" lang="en-GB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i="1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="1" baseline="-25000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c.m</a:t>
                          </a:r>
                          <a:r>
                            <a:rPr lang="en-US" sz="2400" b="1" baseline="-250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[GeV]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160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240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350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500</a:t>
                          </a:r>
                          <a:endParaRPr kumimoji="0" lang="en-GB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 current [mA]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154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29.8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6.7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1.6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 bunches/beam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3200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167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10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</a:t>
                          </a:r>
                          <a:r>
                            <a:rPr kumimoji="0" lang="de-DE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kumimoji="0" lang="de-DE" sz="1800" b="0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MSY7"/>
                              <a:cs typeface="Times New Roman"/>
                            </a:rPr>
                            <a:t>±</a:t>
                          </a:r>
                          <a:r>
                            <a:rPr kumimoji="0" lang="de-DE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/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bunch [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10</a:t>
                          </a:r>
                          <a:r>
                            <a:rPr lang="de-DE" sz="2400" baseline="30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1.0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3.7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0.88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7.0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3.3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y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de-DE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[nm] 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3.3,0.017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7.5, 0.015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2,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 .002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4., 0.004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de-DE" sz="2400" i="1" baseline="30000" dirty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x,y 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200, 1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500, 1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1000, 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1000, 1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de-DE" sz="2400" i="1" baseline="30000" dirty="0" smtClean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x,y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μ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26, 0.13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61, 0.12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45,.045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126,.13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63, 0.063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en-US" sz="2400" b="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b="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z,rms</a:t>
                          </a:r>
                          <a:r>
                            <a:rPr lang="en-US" sz="2400" b="0" baseline="-25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[mm] 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(w BS)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1.98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2.11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0.77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1.95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1.81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SR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loss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/turn [GeV]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0.3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1.7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7.5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31.4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RF</a:t>
                          </a: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en-US" sz="24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[GV]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12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35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675640" algn="l"/>
                            </a:tabLst>
                          </a:pPr>
                          <a:r>
                            <a:rPr lang="en-US" sz="2400" b="0" i="1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ξ</a:t>
                          </a:r>
                          <a:r>
                            <a:rPr lang="en-US" sz="2400" b="0" i="1" baseline="-250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en-US" sz="2400" b="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,,y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/IP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	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0.086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0.094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0.057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0.075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i="1" kern="120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𝓛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 /</a:t>
                          </a: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IP[10</a:t>
                          </a:r>
                          <a:r>
                            <a:rPr lang="en-US" sz="2400" b="1" baseline="300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34</a:t>
                          </a: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cm</a:t>
                          </a:r>
                          <a:r>
                            <a:rPr lang="en-US" sz="2400" b="1" i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−</a:t>
                          </a:r>
                          <a:r>
                            <a:rPr lang="en-US" sz="2400" b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2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s</a:t>
                          </a:r>
                          <a:r>
                            <a:rPr lang="en-US" sz="2400" b="1" i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−</a:t>
                          </a:r>
                          <a:r>
                            <a:rPr lang="en-US" sz="2400" b="1" baseline="30000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1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]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16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1.3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0.5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5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#IPs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4 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4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21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de-DE" sz="2400" b="1" baseline="-250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[min</a:t>
                          </a:r>
                          <a:r>
                            <a:rPr lang="de-DE" sz="24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 (</a:t>
                          </a: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rad.B)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38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24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21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26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13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81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kumimoji="0" lang="de-DE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[min] (BS,</a:t>
                          </a:r>
                          <a:r>
                            <a:rPr kumimoji="0" lang="de-DE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h</a:t>
                          </a:r>
                          <a:r>
                            <a:rPr kumimoji="0" lang="de-DE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=2%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)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&gt;10</a:t>
                          </a:r>
                          <a:r>
                            <a:rPr lang="de-DE" sz="2400" b="0" kern="12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9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3.5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0.5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~1(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h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=3%)</a:t>
                          </a:r>
                          <a:endParaRPr kumimoji="0" lang="en-GB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9529925"/>
                  </p:ext>
                </p:extLst>
              </p:nvPr>
            </p:nvGraphicFramePr>
            <p:xfrm>
              <a:off x="-1" y="57912"/>
              <a:ext cx="9108515" cy="677348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87825"/>
                    <a:gridCol w="1296144"/>
                    <a:gridCol w="1368152"/>
                    <a:gridCol w="1008112"/>
                    <a:gridCol w="1008112"/>
                    <a:gridCol w="1440170"/>
                  </a:tblGrid>
                  <a:tr h="4907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1" i="0" u="non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p</a:t>
                          </a:r>
                          <a:r>
                            <a:rPr lang="en-US" sz="2800" b="1" i="0" u="non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arameters</a:t>
                          </a:r>
                          <a:endParaRPr lang="en-GB" sz="2800" b="1" i="0" u="non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W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H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TLEP  t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ZHH&amp;ttH</a:t>
                          </a:r>
                          <a:endParaRPr kumimoji="0" lang="en-GB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i="1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="1" baseline="-25000" dirty="0" err="1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c.m</a:t>
                          </a:r>
                          <a:r>
                            <a:rPr lang="en-US" sz="2400" b="1" baseline="-25000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. </a:t>
                          </a:r>
                          <a:r>
                            <a:rPr lang="en-US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[GeV]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160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240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350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Times"/>
                              <a:ea typeface="Calibri"/>
                              <a:cs typeface="Times New Roman"/>
                            </a:rPr>
                            <a:t>500</a:t>
                          </a:r>
                          <a:endParaRPr kumimoji="0" lang="en-GB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 current [mA]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154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29.8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6.7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1.6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 bunches/beam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3200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167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160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10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</a:t>
                          </a:r>
                          <a:r>
                            <a:rPr kumimoji="0" lang="de-DE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kumimoji="0" lang="de-DE" sz="1800" b="0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MSY7"/>
                              <a:cs typeface="Times New Roman"/>
                            </a:rPr>
                            <a:t>±</a:t>
                          </a:r>
                          <a:r>
                            <a:rPr kumimoji="0" lang="de-DE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/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bunch [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CMR10"/>
                              <a:cs typeface="Times New Roman"/>
                            </a:rPr>
                            <a:t>10</a:t>
                          </a:r>
                          <a:r>
                            <a:rPr lang="de-DE" sz="2400" baseline="30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11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1.0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3.7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0.88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7.0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3.3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 </a:t>
                          </a:r>
                          <a:r>
                            <a:rPr lang="de-DE" sz="2400" b="0" dirty="0" smtClean="0"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de-DE" sz="2400" b="0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y</a:t>
                          </a:r>
                          <a:r>
                            <a:rPr lang="de-DE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de-DE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[nm] 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3.3,0.017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7.5, 0.015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2,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 .002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4., 0.004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β</a:t>
                          </a:r>
                          <a:r>
                            <a:rPr lang="de-DE" sz="2400" i="1" baseline="30000" dirty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x,y 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200, 1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500, 1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1000, 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1000, 1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de-DE" sz="2400" i="1" baseline="30000" dirty="0" smtClean="0">
                              <a:effectLst/>
                              <a:latin typeface="Cambria Math"/>
                              <a:ea typeface="CMSY7"/>
                              <a:cs typeface="Cambria Math"/>
                            </a:rPr>
                            <a:t>∗</a:t>
                          </a:r>
                          <a:r>
                            <a:rPr lang="de-DE" sz="2400" i="1" baseline="-25000" dirty="0" smtClean="0">
                              <a:effectLst/>
                              <a:latin typeface="Times New Roman"/>
                              <a:ea typeface="CMSY7"/>
                              <a:cs typeface="Times New Roman"/>
                            </a:rPr>
                            <a:t>x,y</a:t>
                          </a:r>
                          <a:r>
                            <a:rPr lang="de-DE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</a:t>
                          </a:r>
                          <a:r>
                            <a:rPr lang="en-US" sz="2400" i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μ</a:t>
                          </a:r>
                          <a:r>
                            <a:rPr lang="de-DE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26, 0.13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61, 0.12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45,.045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126,.13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63, 0.063</a:t>
                          </a:r>
                          <a:endParaRPr lang="en-GB" sz="240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σ</a:t>
                          </a:r>
                          <a:r>
                            <a:rPr lang="en-US" sz="2400" b="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b="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z,rms</a:t>
                          </a:r>
                          <a:r>
                            <a:rPr lang="en-US" sz="2400" b="0" baseline="-25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[mm] 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(w BS)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1.98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2.11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0.77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1.95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1.81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40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E</a:t>
                          </a:r>
                          <a:r>
                            <a:rPr lang="en-US" sz="2400" baseline="30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SR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loss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/turn [GeV]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0.3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1.7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7.5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31.4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V</a:t>
                          </a:r>
                          <a:r>
                            <a:rPr lang="en-US" sz="2400" baseline="-250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RF</a:t>
                          </a:r>
                          <a:r>
                            <a:rPr lang="en-US" sz="2400" i="1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en-US" sz="2400" dirty="0" err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tot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[GV] </a:t>
                          </a:r>
                          <a:endParaRPr lang="en-GB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12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35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675640" algn="l"/>
                            </a:tabLst>
                          </a:pPr>
                          <a:r>
                            <a:rPr lang="en-US" sz="2400" b="0" i="1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ξ</a:t>
                          </a:r>
                          <a:r>
                            <a:rPr lang="en-US" sz="2400" b="0" i="1" baseline="-250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r>
                            <a:rPr lang="en-US" sz="2400" b="0" i="1" baseline="-250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,,y</a:t>
                          </a:r>
                          <a:r>
                            <a:rPr lang="en-US" sz="2400" b="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/IP </a:t>
                          </a:r>
                          <a:r>
                            <a:rPr lang="en-US" sz="2400" b="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	</a:t>
                          </a:r>
                          <a:endParaRPr lang="en-GB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0.086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0.094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0.057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0.075</a:t>
                          </a:r>
                          <a:endParaRPr lang="en-GB" sz="2400" b="0" dirty="0"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230435" r="-205102" b="-3362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16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1.3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1.0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0.5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#IPs 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4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4 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Times New Roman"/>
                              <a:cs typeface="Times" pitchFamily="18" charset="0"/>
                            </a:rPr>
                            <a:t>4 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0000CC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4</a:t>
                          </a:r>
                          <a:endParaRPr lang="en-GB" sz="2400" b="1" dirty="0">
                            <a:solidFill>
                              <a:srgbClr val="0000CC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de-DE" sz="2400" b="1" baseline="-250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[min</a:t>
                          </a:r>
                          <a:r>
                            <a:rPr lang="de-DE" sz="2400" b="1" dirty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] (</a:t>
                          </a:r>
                          <a:r>
                            <a:rPr lang="de-DE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rad.B)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38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24</a:t>
                          </a:r>
                          <a:endParaRPr lang="en-GB" sz="2400" b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21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26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13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kumimoji="0" lang="de-DE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beam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[min] (BS,</a:t>
                          </a:r>
                          <a:r>
                            <a:rPr kumimoji="0" lang="de-DE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h</a:t>
                          </a:r>
                          <a:r>
                            <a:rPr kumimoji="0" lang="de-DE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=2%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)</a:t>
                          </a: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&gt;10</a:t>
                          </a:r>
                          <a:r>
                            <a:rPr lang="de-DE" sz="2400" b="0" kern="12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9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/>
                              <a:ea typeface="Calibri"/>
                              <a:cs typeface="Times New Roman"/>
                            </a:rPr>
                            <a:t>3.5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0.5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Times" pitchFamily="18" charset="0"/>
                            <a:ea typeface="Calibri"/>
                            <a:cs typeface="Times" pitchFamily="18" charset="0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" pitchFamily="18" charset="0"/>
                              <a:ea typeface="Calibri"/>
                              <a:cs typeface="Times" pitchFamily="18" charset="0"/>
                            </a:rPr>
                            <a:t>~1(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Symbol" pitchFamily="18" charset="2"/>
                              <a:ea typeface="Times New Roman"/>
                              <a:cs typeface="Times New Roman"/>
                            </a:rPr>
                            <a:t>h</a:t>
                          </a:r>
                          <a:r>
                            <a:rPr kumimoji="0" lang="de-DE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=3%)</a:t>
                          </a:r>
                          <a:endParaRPr kumimoji="0" lang="en-GB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45411" marR="45411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3962020" y="1412776"/>
            <a:ext cx="3171766" cy="286232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TLEP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</a:rPr>
              <a:t>energy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</a:rPr>
              <a:t>u</a:t>
            </a:r>
            <a:r>
              <a:rPr lang="en-US" sz="6000" b="1" dirty="0" smtClean="0">
                <a:solidFill>
                  <a:srgbClr val="FF0000"/>
                </a:solidFill>
              </a:rPr>
              <a:t>pgrade?</a:t>
            </a:r>
            <a:endParaRPr lang="en-GB" sz="60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04248" y="0"/>
            <a:ext cx="854149" cy="1412776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66309" y="4266565"/>
            <a:ext cx="792088" cy="2591435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58397" y="3933056"/>
            <a:ext cx="1485603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8053" y="6425952"/>
            <a:ext cx="1485603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Top-up</a:t>
            </a:r>
            <a:r>
              <a:rPr lang="fr-CH" dirty="0" smtClean="0"/>
              <a:t> </a:t>
            </a:r>
            <a:r>
              <a:rPr lang="fr-CH" dirty="0" err="1" smtClean="0"/>
              <a:t>scheme</a:t>
            </a:r>
            <a:endParaRPr lang="en-GB" dirty="0"/>
          </a:p>
        </p:txBody>
      </p:sp>
      <p:grpSp>
        <p:nvGrpSpPr>
          <p:cNvPr id="47" name="Group 46"/>
          <p:cNvGrpSpPr/>
          <p:nvPr/>
        </p:nvGrpSpPr>
        <p:grpSpPr>
          <a:xfrm>
            <a:off x="811234" y="1161025"/>
            <a:ext cx="7649198" cy="4860263"/>
            <a:chOff x="438478" y="1161024"/>
            <a:chExt cx="9102074" cy="580773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63619" y="6489616"/>
              <a:ext cx="3015952" cy="0"/>
            </a:xfrm>
            <a:prstGeom prst="straightConnector1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grpSp>
          <p:nvGrpSpPr>
            <p:cNvPr id="46" name="Group 45"/>
            <p:cNvGrpSpPr/>
            <p:nvPr/>
          </p:nvGrpSpPr>
          <p:grpSpPr>
            <a:xfrm>
              <a:off x="438478" y="1161024"/>
              <a:ext cx="9102074" cy="5807737"/>
              <a:chOff x="35496" y="1161024"/>
              <a:chExt cx="9102074" cy="580773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10653" y="5937710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alibri"/>
                  </a:rPr>
                  <a:t>20 GeV</a:t>
                </a:r>
                <a:endParaRPr lang="en-GB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65796" y="2205140"/>
                <a:ext cx="793168" cy="180020"/>
              </a:xfrm>
              <a:prstGeom prst="line">
                <a:avLst/>
              </a:prstGeom>
              <a:noFill/>
              <a:ln w="47625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94316" y="1558266"/>
                <a:ext cx="0" cy="2051030"/>
              </a:xfrm>
              <a:prstGeom prst="straightConnector1">
                <a:avLst/>
              </a:prstGeom>
              <a:noFill/>
              <a:ln w="34925" cap="flat" cmpd="sng" algn="ctr">
                <a:solidFill>
                  <a:srgbClr val="00B050"/>
                </a:solidFill>
                <a:prstDash val="solid"/>
                <a:headEnd type="none"/>
                <a:tailEnd type="arrow"/>
              </a:ln>
              <a:effectLst/>
            </p:spPr>
          </p:cxnSp>
          <p:grpSp>
            <p:nvGrpSpPr>
              <p:cNvPr id="45" name="Group 44"/>
              <p:cNvGrpSpPr/>
              <p:nvPr/>
            </p:nvGrpSpPr>
            <p:grpSpPr>
              <a:xfrm>
                <a:off x="35496" y="1161024"/>
                <a:ext cx="9102074" cy="5807737"/>
                <a:chOff x="65796" y="1161024"/>
                <a:chExt cx="9102074" cy="5807737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904406" y="1881104"/>
                  <a:ext cx="0" cy="504056"/>
                </a:xfrm>
                <a:prstGeom prst="line">
                  <a:avLst/>
                </a:prstGeom>
                <a:noFill/>
                <a:ln w="47625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grpSp>
              <p:nvGrpSpPr>
                <p:cNvPr id="44" name="Group 43"/>
                <p:cNvGrpSpPr/>
                <p:nvPr/>
              </p:nvGrpSpPr>
              <p:grpSpPr>
                <a:xfrm>
                  <a:off x="65796" y="1161024"/>
                  <a:ext cx="9102074" cy="5807737"/>
                  <a:chOff x="65796" y="1161024"/>
                  <a:chExt cx="9102074" cy="5807737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94316" y="4553153"/>
                    <a:ext cx="3015952" cy="1728192"/>
                    <a:chOff x="94316" y="4553153"/>
                    <a:chExt cx="3015952" cy="1728192"/>
                  </a:xfrm>
                </p:grpSpPr>
                <p:cxnSp>
                  <p:nvCxnSpPr>
                    <p:cNvPr id="7" name="Straight Connector 6"/>
                    <p:cNvCxnSpPr/>
                    <p:nvPr/>
                  </p:nvCxnSpPr>
                  <p:spPr>
                    <a:xfrm flipV="1">
                      <a:off x="94316" y="4553153"/>
                      <a:ext cx="720080" cy="1728192"/>
                    </a:xfrm>
                    <a:prstGeom prst="line">
                      <a:avLst/>
                    </a:prstGeom>
                    <a:noFill/>
                    <a:ln w="47625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" name="Straight Connector 7"/>
                    <p:cNvCxnSpPr/>
                    <p:nvPr/>
                  </p:nvCxnSpPr>
                  <p:spPr>
                    <a:xfrm>
                      <a:off x="814396" y="4553153"/>
                      <a:ext cx="180020" cy="0"/>
                    </a:xfrm>
                    <a:prstGeom prst="line">
                      <a:avLst/>
                    </a:prstGeom>
                    <a:noFill/>
                    <a:ln w="47625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" name="Straight Connector 8"/>
                    <p:cNvCxnSpPr/>
                    <p:nvPr/>
                  </p:nvCxnSpPr>
                  <p:spPr>
                    <a:xfrm>
                      <a:off x="994416" y="4553153"/>
                      <a:ext cx="540060" cy="1728192"/>
                    </a:xfrm>
                    <a:prstGeom prst="line">
                      <a:avLst/>
                    </a:prstGeom>
                    <a:noFill/>
                    <a:ln w="47625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flipH="1">
                      <a:off x="1534476" y="6281345"/>
                      <a:ext cx="1575792" cy="0"/>
                    </a:xfrm>
                    <a:prstGeom prst="line">
                      <a:avLst/>
                    </a:prstGeom>
                    <a:noFill/>
                    <a:ln w="47625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3110268" y="4553153"/>
                    <a:ext cx="3015952" cy="1728192"/>
                    <a:chOff x="3110268" y="4553153"/>
                    <a:chExt cx="3015952" cy="1728192"/>
                  </a:xfrm>
                </p:grpSpPr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 flipV="1">
                      <a:off x="3110268" y="4553153"/>
                      <a:ext cx="720080" cy="1728192"/>
                    </a:xfrm>
                    <a:prstGeom prst="line">
                      <a:avLst/>
                    </a:prstGeom>
                    <a:noFill/>
                    <a:ln w="47625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>
                      <a:off x="3830348" y="4553153"/>
                      <a:ext cx="180020" cy="0"/>
                    </a:xfrm>
                    <a:prstGeom prst="line">
                      <a:avLst/>
                    </a:prstGeom>
                    <a:noFill/>
                    <a:ln w="47625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>
                      <a:off x="4010368" y="4553153"/>
                      <a:ext cx="540060" cy="1728192"/>
                    </a:xfrm>
                    <a:prstGeom prst="line">
                      <a:avLst/>
                    </a:prstGeom>
                    <a:noFill/>
                    <a:ln w="47625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 flipH="1">
                      <a:off x="4550428" y="6281345"/>
                      <a:ext cx="1575792" cy="0"/>
                    </a:xfrm>
                    <a:prstGeom prst="line">
                      <a:avLst/>
                    </a:prstGeom>
                    <a:noFill/>
                    <a:ln w="47625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  <p:pic>
                <p:nvPicPr>
                  <p:cNvPr id="1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26220" y="4527455"/>
                    <a:ext cx="3041650" cy="17795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264446" y="6544816"/>
                    <a:ext cx="5613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a:t>10 s</a:t>
                    </a:r>
                    <a:endParaRPr lang="en-GB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9" name="Straight Arrow Connector 18"/>
                  <p:cNvCxnSpPr/>
                  <p:nvPr/>
                </p:nvCxnSpPr>
                <p:spPr>
                  <a:xfrm flipV="1">
                    <a:off x="94316" y="4176976"/>
                    <a:ext cx="0" cy="2312640"/>
                  </a:xfrm>
                  <a:prstGeom prst="straightConnector1">
                    <a:avLst/>
                  </a:prstGeom>
                  <a:noFill/>
                  <a:ln w="34925" cap="flat" cmpd="sng" algn="ctr">
                    <a:solidFill>
                      <a:srgbClr val="FF0000"/>
                    </a:solidFill>
                    <a:prstDash val="solid"/>
                    <a:headEnd type="none"/>
                    <a:tailEnd type="arrow"/>
                  </a:ln>
                  <a:effectLst/>
                </p:spPr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5796" y="3609296"/>
                    <a:ext cx="285924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FF0000"/>
                        </a:solidFill>
                        <a:latin typeface="Calibri"/>
                      </a:rPr>
                      <a:t>energy of accelerator ring</a:t>
                    </a:r>
                    <a:endParaRPr lang="en-GB" sz="2000" dirty="0">
                      <a:solidFill>
                        <a:srgbClr val="FF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10653" y="4132516"/>
                    <a:ext cx="9813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  <a:latin typeface="Calibri"/>
                      </a:rPr>
                      <a:t>120 GeV</a:t>
                    </a:r>
                    <a:endParaRPr lang="en-GB" b="1" dirty="0">
                      <a:solidFill>
                        <a:srgbClr val="FF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492910" y="4047118"/>
                    <a:ext cx="21741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a:t>injection into collider</a:t>
                    </a:r>
                    <a:endParaRPr lang="en-GB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738051" y="5476044"/>
                    <a:ext cx="150233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a:t>injection into </a:t>
                    </a:r>
                  </a:p>
                  <a:p>
                    <a: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a:t>accelerator</a:t>
                    </a:r>
                    <a:endParaRPr lang="en-GB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889264" y="1854950"/>
                    <a:ext cx="2941083" cy="674226"/>
                    <a:chOff x="889264" y="1854950"/>
                    <a:chExt cx="2941083" cy="674226"/>
                  </a:xfrm>
                </p:grpSpPr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>
                      <a:off x="889264" y="1854950"/>
                      <a:ext cx="2941083" cy="648072"/>
                    </a:xfrm>
                    <a:prstGeom prst="line">
                      <a:avLst/>
                    </a:prstGeom>
                    <a:noFill/>
                    <a:ln w="47625" cap="flat" cmpd="sng" algn="ctr">
                      <a:solidFill>
                        <a:srgbClr val="00B05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3785343" y="1881104"/>
                      <a:ext cx="0" cy="648072"/>
                    </a:xfrm>
                    <a:prstGeom prst="line">
                      <a:avLst/>
                    </a:prstGeom>
                    <a:noFill/>
                    <a:ln w="47625" cap="flat" cmpd="sng" algn="ctr">
                      <a:solidFill>
                        <a:srgbClr val="00B050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3785343" y="1881104"/>
                    <a:ext cx="2925942" cy="648072"/>
                    <a:chOff x="3785343" y="1881104"/>
                    <a:chExt cx="2925942" cy="648072"/>
                  </a:xfrm>
                </p:grpSpPr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3785343" y="1881104"/>
                      <a:ext cx="2880500" cy="648072"/>
                    </a:xfrm>
                    <a:prstGeom prst="line">
                      <a:avLst/>
                    </a:prstGeom>
                    <a:noFill/>
                    <a:ln w="47625" cap="flat" cmpd="sng" algn="ctr">
                      <a:solidFill>
                        <a:srgbClr val="00B05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6711285" y="1881104"/>
                      <a:ext cx="0" cy="648072"/>
                    </a:xfrm>
                    <a:prstGeom prst="line">
                      <a:avLst/>
                    </a:prstGeom>
                    <a:noFill/>
                    <a:ln w="47625" cap="flat" cmpd="sng" algn="ctr">
                      <a:solidFill>
                        <a:srgbClr val="00B050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6711285" y="1881104"/>
                    <a:ext cx="2456585" cy="504056"/>
                  </a:xfrm>
                  <a:prstGeom prst="line">
                    <a:avLst/>
                  </a:prstGeom>
                  <a:noFill/>
                  <a:ln w="47625" cap="flat" cmpd="sng" algn="ctr">
                    <a:solidFill>
                      <a:srgbClr val="00B050"/>
                    </a:solidFill>
                    <a:prstDash val="solid"/>
                  </a:ln>
                  <a:effectLst/>
                </p:spPr>
              </p:cxn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47989" y="1161024"/>
                    <a:ext cx="518161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00B050"/>
                        </a:solidFill>
                        <a:latin typeface="Calibri"/>
                      </a:rPr>
                      <a:t>beam current in collider (15 min. beam lifetime)</a:t>
                    </a:r>
                    <a:endParaRPr lang="en-GB" sz="2000" dirty="0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00045" y="1704544"/>
                    <a:ext cx="704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B050"/>
                        </a:solidFill>
                        <a:latin typeface="Calibri"/>
                      </a:rPr>
                      <a:t>100%</a:t>
                    </a:r>
                    <a:endParaRPr lang="en-GB" b="1" dirty="0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14312" y="2291644"/>
                    <a:ext cx="5870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B050"/>
                        </a:solidFill>
                        <a:latin typeface="Calibri"/>
                      </a:rPr>
                      <a:t>99%</a:t>
                    </a:r>
                    <a:endParaRPr lang="en-GB" b="1" dirty="0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940029" y="2664032"/>
                    <a:ext cx="273190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00B050"/>
                        </a:solidFill>
                        <a:latin typeface="Calibri"/>
                      </a:rPr>
                      <a:t>almost constant current </a:t>
                    </a:r>
                    <a:endParaRPr lang="en-GB" sz="2000" dirty="0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6126220" y="6260875"/>
                    <a:ext cx="2881751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FF0000"/>
                        </a:solidFill>
                        <a:latin typeface="Calibri"/>
                      </a:rPr>
                      <a:t>acceleration  time = 1.6 s </a:t>
                    </a:r>
                  </a:p>
                  <a:p>
                    <a:r>
                      <a:rPr lang="en-US" sz="2000" dirty="0">
                        <a:solidFill>
                          <a:srgbClr val="FF0000"/>
                        </a:solidFill>
                        <a:latin typeface="Calibri"/>
                      </a:rPr>
                      <a:t>(assuming SPS ramp rate)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051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572" y="1561439"/>
            <a:ext cx="8411631" cy="123110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Infrastructure</a:t>
            </a:r>
          </a:p>
          <a:p>
            <a:pPr algn="ctr"/>
            <a:r>
              <a:rPr lang="en-GB" dirty="0" smtClean="0"/>
              <a:t>tunnels, </a:t>
            </a:r>
            <a:r>
              <a:rPr lang="en-GB" dirty="0"/>
              <a:t>surface buildings, </a:t>
            </a:r>
            <a:r>
              <a:rPr lang="en-GB" dirty="0" smtClean="0"/>
              <a:t>transport (access roads), civil engineering, cooling ventilation, electricity, cryogenics,  communication &amp; IT, fabrication and installation processes, maintenance, environmental impact and monitoring, safety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61" y="2793963"/>
            <a:ext cx="3222604" cy="28931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Hadron collider</a:t>
            </a:r>
          </a:p>
          <a:p>
            <a:pPr algn="ctr"/>
            <a:r>
              <a:rPr lang="en-GB" dirty="0"/>
              <a:t>O</a:t>
            </a:r>
            <a:r>
              <a:rPr lang="en-GB" dirty="0" smtClean="0"/>
              <a:t>ptics and beam dynamics</a:t>
            </a:r>
          </a:p>
          <a:p>
            <a:pPr algn="ctr"/>
            <a:r>
              <a:rPr lang="en-GB" dirty="0" smtClean="0"/>
              <a:t>Functional specifications</a:t>
            </a:r>
          </a:p>
          <a:p>
            <a:pPr algn="ctr"/>
            <a:r>
              <a:rPr lang="en-GB" dirty="0"/>
              <a:t>Performance </a:t>
            </a:r>
            <a:r>
              <a:rPr lang="en-GB" dirty="0" smtClean="0"/>
              <a:t>specs</a:t>
            </a:r>
          </a:p>
          <a:p>
            <a:pPr algn="ctr"/>
            <a:r>
              <a:rPr lang="en-GB" dirty="0" smtClean="0"/>
              <a:t>Critical technical systems</a:t>
            </a:r>
          </a:p>
          <a:p>
            <a:pPr algn="ctr"/>
            <a:r>
              <a:rPr lang="en-GB" dirty="0" smtClean="0"/>
              <a:t>Related R+D programs</a:t>
            </a:r>
          </a:p>
          <a:p>
            <a:pPr algn="ctr"/>
            <a:r>
              <a:rPr lang="en-GB" i="1" dirty="0"/>
              <a:t>HE-LHC comparison</a:t>
            </a:r>
          </a:p>
          <a:p>
            <a:pPr algn="ctr"/>
            <a:r>
              <a:rPr lang="en-GB" dirty="0" smtClean="0"/>
              <a:t>Operation concept</a:t>
            </a:r>
          </a:p>
          <a:p>
            <a:pPr algn="ctr"/>
            <a:r>
              <a:rPr lang="en-GB" dirty="0"/>
              <a:t>Detector </a:t>
            </a:r>
            <a:r>
              <a:rPr lang="en-GB" dirty="0" smtClean="0"/>
              <a:t>concept</a:t>
            </a:r>
          </a:p>
          <a:p>
            <a:pPr algn="ctr"/>
            <a:r>
              <a:rPr lang="en-GB" dirty="0" smtClean="0"/>
              <a:t>Physics requirements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573" y="2795531"/>
            <a:ext cx="2592288" cy="3330000"/>
          </a:xfrm>
          <a:prstGeom prst="rect">
            <a:avLst/>
          </a:prstGeom>
          <a:solidFill>
            <a:srgbClr val="CCFF99">
              <a:alpha val="69804"/>
            </a:srgbClr>
          </a:solidFill>
          <a:ln w="38100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2000" b="1" dirty="0" smtClean="0"/>
              <a:t>Hadron injectors</a:t>
            </a:r>
          </a:p>
          <a:p>
            <a:pPr algn="ctr"/>
            <a:r>
              <a:rPr lang="en-GB" dirty="0" smtClean="0"/>
              <a:t>Beam optics and dynamics</a:t>
            </a:r>
          </a:p>
          <a:p>
            <a:pPr algn="ctr"/>
            <a:r>
              <a:rPr lang="en-GB" dirty="0" smtClean="0"/>
              <a:t>Functional specs</a:t>
            </a:r>
          </a:p>
          <a:p>
            <a:pPr algn="ctr"/>
            <a:r>
              <a:rPr lang="en-GB" dirty="0" smtClean="0"/>
              <a:t>Performance specs</a:t>
            </a:r>
          </a:p>
          <a:p>
            <a:pPr algn="ctr"/>
            <a:r>
              <a:rPr lang="en-GB" dirty="0" smtClean="0"/>
              <a:t>Critical technical systems</a:t>
            </a:r>
          </a:p>
          <a:p>
            <a:pPr algn="ctr"/>
            <a:r>
              <a:rPr lang="en-GB" dirty="0" smtClean="0"/>
              <a:t>Operation concept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94465" y="2794299"/>
            <a:ext cx="2592288" cy="28927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/>
            <a:r>
              <a:rPr lang="en-GB" sz="2000" b="1" dirty="0" smtClean="0"/>
              <a:t>e+ e- collider</a:t>
            </a:r>
          </a:p>
          <a:p>
            <a:pPr algn="ctr"/>
            <a:r>
              <a:rPr lang="en-GB" sz="1600" dirty="0" smtClean="0"/>
              <a:t>Optics and beam dynamics Functional specifications</a:t>
            </a:r>
          </a:p>
          <a:p>
            <a:pPr algn="ctr"/>
            <a:r>
              <a:rPr lang="en-GB" sz="1600" dirty="0"/>
              <a:t>Performance </a:t>
            </a:r>
            <a:r>
              <a:rPr lang="en-GB" sz="1600" dirty="0" smtClean="0"/>
              <a:t>specs</a:t>
            </a:r>
          </a:p>
          <a:p>
            <a:pPr algn="ctr"/>
            <a:r>
              <a:rPr lang="en-GB" sz="1600" dirty="0" smtClean="0"/>
              <a:t>Critical technical systems</a:t>
            </a:r>
          </a:p>
          <a:p>
            <a:pPr algn="ctr"/>
            <a:r>
              <a:rPr lang="en-GB" sz="1600" dirty="0" smtClean="0"/>
              <a:t>Related R+D programs</a:t>
            </a:r>
          </a:p>
          <a:p>
            <a:pPr algn="ctr"/>
            <a:r>
              <a:rPr lang="en-GB" sz="1600" dirty="0" smtClean="0"/>
              <a:t>Injector (Booster)</a:t>
            </a:r>
          </a:p>
          <a:p>
            <a:pPr algn="ctr"/>
            <a:r>
              <a:rPr lang="en-GB" sz="1600" dirty="0"/>
              <a:t>Operation concept</a:t>
            </a:r>
          </a:p>
          <a:p>
            <a:pPr algn="ctr"/>
            <a:r>
              <a:rPr lang="en-GB" sz="1600" dirty="0"/>
              <a:t>Detector </a:t>
            </a:r>
            <a:r>
              <a:rPr lang="en-GB" sz="1600" dirty="0" smtClean="0"/>
              <a:t>concept </a:t>
            </a:r>
          </a:p>
          <a:p>
            <a:pPr algn="ctr"/>
            <a:r>
              <a:rPr lang="en-GB" sz="1600" dirty="0" smtClean="0"/>
              <a:t>Physics requirements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62" y="5690793"/>
            <a:ext cx="5819341" cy="4390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/>
            <a:r>
              <a:rPr lang="en-GB" sz="2000" b="1" dirty="0" smtClean="0"/>
              <a:t>e- p option: </a:t>
            </a:r>
            <a:r>
              <a:rPr lang="en-GB" sz="1600" dirty="0" smtClean="0"/>
              <a:t>Physics, Integration, additional requirements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571" y="781545"/>
            <a:ext cx="8411631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bg1"/>
                </a:solidFill>
                <a:latin typeface="Times-Italic"/>
              </a:defRPr>
            </a:lvl1pPr>
          </a:lstStyle>
          <a:p>
            <a:r>
              <a:rPr lang="en-GB" sz="2400" b="1" i="0" dirty="0"/>
              <a:t>Future Circular Colliders - Conceptual  Design Study </a:t>
            </a:r>
          </a:p>
          <a:p>
            <a:r>
              <a:rPr lang="en-GB" sz="2400" b="1" i="0" dirty="0"/>
              <a:t>for next European Strategy Update </a:t>
            </a:r>
            <a:r>
              <a:rPr lang="en-GB" sz="2400" b="1" i="0" dirty="0" smtClean="0"/>
              <a:t>(2018)</a:t>
            </a:r>
            <a:endParaRPr lang="en-GB" sz="2400" b="1" i="0" dirty="0"/>
          </a:p>
        </p:txBody>
      </p:sp>
      <p:sp>
        <p:nvSpPr>
          <p:cNvPr id="3" name="Rectangle 2"/>
          <p:cNvSpPr/>
          <p:nvPr/>
        </p:nvSpPr>
        <p:spPr>
          <a:xfrm>
            <a:off x="-25362" y="-27386"/>
            <a:ext cx="9169361" cy="75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14400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FCC Study Scope and Structure</a:t>
            </a:r>
            <a:endParaRPr lang="fr-F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873047"/>
              </p:ext>
            </p:extLst>
          </p:nvPr>
        </p:nvGraphicFramePr>
        <p:xfrm>
          <a:off x="-77953" y="457200"/>
          <a:ext cx="9299905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3680"/>
                <a:gridCol w="1512168"/>
                <a:gridCol w="1296144"/>
                <a:gridCol w="225501"/>
                <a:gridCol w="1512168"/>
                <a:gridCol w="17402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FFF99"/>
                          </a:solidFill>
                        </a:rPr>
                        <a:t>collider parameter</a:t>
                      </a:r>
                      <a:r>
                        <a:rPr lang="en-GB" sz="2400" baseline="0" dirty="0" smtClean="0">
                          <a:solidFill>
                            <a:srgbClr val="FFFF99"/>
                          </a:solidFill>
                        </a:rPr>
                        <a:t>s</a:t>
                      </a:r>
                      <a:endParaRPr lang="en-GB" sz="2400" dirty="0">
                        <a:solidFill>
                          <a:srgbClr val="FFFF99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i="1" baseline="0" dirty="0" smtClean="0">
                          <a:latin typeface="+mn-lt"/>
                        </a:rPr>
                        <a:t>e</a:t>
                      </a:r>
                      <a:r>
                        <a:rPr lang="en-US" sz="2400" baseline="30000" dirty="0" smtClean="0">
                          <a:latin typeface="Calibri"/>
                        </a:rPr>
                        <a:t>± </a:t>
                      </a:r>
                      <a:r>
                        <a:rPr lang="en-US" sz="2400" dirty="0" smtClean="0"/>
                        <a:t>scenarios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400" b="1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±</a:t>
                      </a:r>
                      <a:endParaRPr kumimoji="0" lang="en-GB" sz="24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</a:t>
                      </a: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</a:rPr>
                        <a:t>±</a:t>
                      </a:r>
                      <a:endParaRPr kumimoji="0" lang="en-GB" sz="24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±</a:t>
                      </a:r>
                      <a:endParaRPr lang="en-GB" sz="24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smtClean="0"/>
                        <a:t>p</a:t>
                      </a:r>
                      <a:endParaRPr lang="en-GB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energy  [GeV]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250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50000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bunch spacing [</a:t>
                      </a:r>
                      <a:r>
                        <a:rPr lang="en-US" sz="24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400" dirty="0" err="1" smtClean="0"/>
                        <a:t>s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0.125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0.125 to 33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bunch</a:t>
                      </a:r>
                      <a:r>
                        <a:rPr lang="en-US" sz="2400" baseline="0" dirty="0" smtClean="0"/>
                        <a:t> intensity [10</a:t>
                      </a:r>
                      <a:r>
                        <a:rPr lang="en-US" sz="2400" baseline="30000" dirty="0" smtClean="0"/>
                        <a:t>11</a:t>
                      </a:r>
                      <a:r>
                        <a:rPr lang="en-US" sz="2400" baseline="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current [mA]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29.8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384 (max)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rms</a:t>
                      </a:r>
                      <a:r>
                        <a:rPr lang="en-US" sz="2400" dirty="0" smtClean="0"/>
                        <a:t> bunch length</a:t>
                      </a:r>
                      <a:r>
                        <a:rPr lang="en-US" sz="2400" baseline="0" dirty="0" smtClean="0"/>
                        <a:t> [cm]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0.21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rms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emittance</a:t>
                      </a:r>
                      <a:r>
                        <a:rPr lang="en-US" sz="2400" dirty="0" smtClean="0"/>
                        <a:t> [</a:t>
                      </a:r>
                      <a:r>
                        <a:rPr lang="en-US" sz="2400" dirty="0" smtClean="0">
                          <a:latin typeface="+mn-lt"/>
                        </a:rPr>
                        <a:t>nm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6.0, 3.0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7.5, 3.75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4, 2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0.06, 0.03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sz="2400" baseline="-25000" dirty="0" err="1" smtClean="0">
                          <a:latin typeface="+mn-lt"/>
                        </a:rPr>
                        <a:t>x,y</a:t>
                      </a:r>
                      <a:r>
                        <a:rPr lang="en-US" sz="2400" baseline="0" dirty="0" smtClean="0"/>
                        <a:t>*[mm]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5.0, 2.5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4.0, 2.0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9.3, 4.5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500, 250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2400" baseline="-25000" dirty="0" err="1" smtClean="0"/>
                        <a:t>x,y</a:t>
                      </a:r>
                      <a:r>
                        <a:rPr lang="en-US" sz="2400" dirty="0" smtClean="0"/>
                        <a:t>* [</a:t>
                      </a:r>
                      <a:r>
                        <a:rPr lang="en-US" sz="24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2400" dirty="0" smtClean="0"/>
                        <a:t>m]</a:t>
                      </a:r>
                      <a:endParaRPr lang="en-GB" sz="2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5.5, 2.7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b-b parameter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>
                          <a:latin typeface="Symbol" pitchFamily="18" charset="2"/>
                        </a:rPr>
                        <a:t>x</a:t>
                      </a:r>
                      <a:endParaRPr lang="en-GB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0.13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0.050</a:t>
                      </a:r>
                      <a:endPara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0.056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0.017</a:t>
                      </a:r>
                      <a:endParaRPr lang="en-GB" sz="2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hourglass reduction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0.42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0.36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0.68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CM energy [</a:t>
                      </a:r>
                      <a:r>
                        <a:rPr lang="en-US" sz="2400" dirty="0" err="1" smtClean="0"/>
                        <a:t>TeV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3.5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4.9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55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luminosity[10</a:t>
                      </a:r>
                      <a:r>
                        <a:rPr lang="en-US" sz="2400" baseline="30000" dirty="0" smtClean="0"/>
                        <a:t>34</a:t>
                      </a:r>
                      <a:r>
                        <a:rPr lang="en-US" sz="2400" dirty="0" smtClean="0"/>
                        <a:t>cm</a:t>
                      </a:r>
                      <a:r>
                        <a:rPr lang="en-US" sz="2400" baseline="30000" dirty="0" smtClean="0"/>
                        <a:t>-2</a:t>
                      </a: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-1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GB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0.07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-3154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CC"/>
                </a:solidFill>
              </a:rPr>
              <a:t>parameters for </a:t>
            </a:r>
            <a:r>
              <a:rPr lang="en-US" sz="3200" i="1" dirty="0" smtClean="0">
                <a:solidFill>
                  <a:srgbClr val="0000CC"/>
                </a:solidFill>
              </a:rPr>
              <a:t>FHLC </a:t>
            </a:r>
            <a:endParaRPr lang="en-GB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… and in formulae</a:t>
            </a:r>
            <a:endParaRPr lang="en-GB" sz="5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" y="1445063"/>
                <a:ext cx="9143999" cy="1231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  <m:r>
                        <a:rPr lang="en-GB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445063"/>
                <a:ext cx="9143999" cy="12315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1691680" y="2525183"/>
            <a:ext cx="1728192" cy="936710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5720" y="4499946"/>
                <a:ext cx="2091919" cy="983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𝜋𝛾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20" y="4499946"/>
                <a:ext cx="2091919" cy="9831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737639" y="2677583"/>
            <a:ext cx="2770465" cy="1887850"/>
          </a:xfrm>
          <a:prstGeom prst="straightConnector1">
            <a:avLst/>
          </a:prstGeom>
          <a:ln w="47625">
            <a:gradFill>
              <a:gsLst>
                <a:gs pos="100000">
                  <a:srgbClr val="FF0000"/>
                </a:gs>
                <a:gs pos="0">
                  <a:srgbClr val="FF0000"/>
                </a:gs>
                <a:gs pos="41000">
                  <a:srgbClr val="F0747B"/>
                </a:gs>
                <a:gs pos="76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9592" y="3312461"/>
                <a:ext cx="6153608" cy="125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𝑆𝑅</m:t>
                              </m:r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8.8575×</m:t>
                          </m:r>
                          <m:sSup>
                            <m:sSup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−5</m:t>
                              </m:r>
                            </m:sup>
                          </m:sSup>
                          <m:f>
                            <m:f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rgbClr val="0000FF"/>
                                  </a:solidFill>
                                </a:rPr>
                                <m:t>m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GB" sz="2800">
                                      <a:solidFill>
                                        <a:srgbClr val="0000FF"/>
                                      </a:solidFill>
                                    </a:rPr>
                                    <m:t>GeV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92" y="3312461"/>
                <a:ext cx="6153608" cy="12529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397438" y="3461893"/>
            <a:ext cx="2017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SR radiation </a:t>
            </a:r>
          </a:p>
          <a:p>
            <a:r>
              <a:rPr lang="en-US" sz="2800" i="1" dirty="0">
                <a:solidFill>
                  <a:srgbClr val="0000FF"/>
                </a:solidFill>
              </a:rPr>
              <a:t>p</a:t>
            </a:r>
            <a:r>
              <a:rPr lang="en-US" sz="2800" i="1" dirty="0" smtClean="0">
                <a:solidFill>
                  <a:srgbClr val="0000FF"/>
                </a:solidFill>
              </a:rPr>
              <a:t>ower limit</a:t>
            </a:r>
            <a:endParaRPr lang="en-GB" sz="2800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215" y="4745583"/>
            <a:ext cx="347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 smtClean="0">
                <a:solidFill>
                  <a:srgbClr val="FF0000"/>
                </a:solidFill>
              </a:rPr>
              <a:t>eam-beam limit</a:t>
            </a:r>
            <a:endParaRPr lang="en-GB" sz="28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55776" y="1445063"/>
                <a:ext cx="4572000" cy="12773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445063"/>
                <a:ext cx="4572000" cy="1277337"/>
              </a:xfrm>
              <a:prstGeom prst="rect">
                <a:avLst/>
              </a:prstGeom>
              <a:blipFill rotWithShape="1">
                <a:blip r:embed="rId6"/>
                <a:stretch>
                  <a:fillRect r="-44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592" y="5680370"/>
                <a:ext cx="7014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200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sz="32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92" y="5680370"/>
                <a:ext cx="70147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87624" y="5711148"/>
            <a:ext cx="4597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9BBB59">
                    <a:lumMod val="50000"/>
                  </a:srgbClr>
                </a:solidFill>
              </a:rPr>
              <a:t>c</a:t>
            </a:r>
            <a:r>
              <a:rPr lang="en-US" sz="2800" i="1" dirty="0" smtClean="0">
                <a:solidFill>
                  <a:srgbClr val="9BBB59">
                    <a:lumMod val="50000"/>
                  </a:srgbClr>
                </a:solidFill>
              </a:rPr>
              <a:t>onstrained by </a:t>
            </a:r>
            <a:r>
              <a:rPr lang="en-US" sz="2800" i="1" dirty="0" err="1" smtClean="0">
                <a:solidFill>
                  <a:srgbClr val="9BBB59">
                    <a:lumMod val="50000"/>
                  </a:srgbClr>
                </a:solidFill>
              </a:rPr>
              <a:t>beamstrahlung</a:t>
            </a:r>
            <a:endParaRPr lang="en-GB" sz="2800" i="1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22556" y="2835865"/>
            <a:ext cx="5783467" cy="3041407"/>
          </a:xfrm>
          <a:prstGeom prst="straightConnector1">
            <a:avLst/>
          </a:prstGeom>
          <a:ln w="47625">
            <a:gradFill>
              <a:gsLst>
                <a:gs pos="100000">
                  <a:schemeClr val="accent3">
                    <a:lumMod val="50000"/>
                  </a:schemeClr>
                </a:gs>
                <a:gs pos="0">
                  <a:schemeClr val="accent3">
                    <a:lumMod val="50000"/>
                  </a:schemeClr>
                </a:gs>
                <a:gs pos="36247">
                  <a:schemeClr val="bg1"/>
                </a:gs>
                <a:gs pos="67000">
                  <a:schemeClr val="bg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939604" y="6229301"/>
                <a:ext cx="2056332" cy="623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sz="320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srgbClr val="FF66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srgbClr val="FF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66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3200" i="1">
                                  <a:solidFill>
                                    <a:srgbClr val="FF6600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200" i="1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rgbClr val="FF6600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66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3200" i="1" smtClean="0">
                              <a:solidFill>
                                <a:srgbClr val="FF66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04" y="6229301"/>
                <a:ext cx="2056332" cy="6236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3995936" y="2676619"/>
            <a:ext cx="4248472" cy="3588526"/>
          </a:xfrm>
          <a:prstGeom prst="straightConnector1">
            <a:avLst/>
          </a:prstGeom>
          <a:ln w="47625">
            <a:gradFill>
              <a:gsLst>
                <a:gs pos="100000">
                  <a:srgbClr val="FF6600"/>
                </a:gs>
                <a:gs pos="0">
                  <a:srgbClr val="FF6600"/>
                </a:gs>
                <a:gs pos="36247">
                  <a:schemeClr val="bg1"/>
                </a:gs>
                <a:gs pos="67000">
                  <a:schemeClr val="bg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31584" y="6342560"/>
            <a:ext cx="531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6600"/>
                </a:solidFill>
              </a:rPr>
              <a:t> to be reduced as much as possible!</a:t>
            </a:r>
            <a:endParaRPr lang="en-GB" sz="2800" i="1" dirty="0">
              <a:solidFill>
                <a:srgbClr val="FF66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85421" y="3789040"/>
            <a:ext cx="496772" cy="6269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427984" y="3312461"/>
            <a:ext cx="413792" cy="49733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77242" y="3216193"/>
            <a:ext cx="662600" cy="5936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prstClr val="white"/>
                </a:solidFill>
              </a:rPr>
              <a:t>FLC (</a:t>
            </a:r>
            <a:r>
              <a:rPr lang="en-US" sz="5400" i="1" dirty="0" smtClean="0">
                <a:solidFill>
                  <a:prstClr val="white"/>
                </a:solidFill>
              </a:rPr>
              <a:t>TLEP</a:t>
            </a:r>
            <a:r>
              <a:rPr lang="en-US" sz="5400" dirty="0" smtClean="0">
                <a:solidFill>
                  <a:prstClr val="white"/>
                </a:solidFill>
              </a:rPr>
              <a:t>)  luminosity formulae</a:t>
            </a:r>
            <a:endParaRPr lang="en-GB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4" grpId="0"/>
      <p:bldP spid="15" grpId="0"/>
      <p:bldP spid="10" grpId="0"/>
      <p:bldP spid="12" grpId="0"/>
      <p:bldP spid="17" grpId="0"/>
      <p:bldP spid="27" grpId="0"/>
      <p:bldP spid="32" grpId="0"/>
      <p:bldP spid="33" grpId="0" animBg="1"/>
      <p:bldP spid="34" grpId="0" animBg="1"/>
      <p:bldP spid="3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</a:rPr>
              <a:t>l</a:t>
            </a:r>
            <a:r>
              <a:rPr lang="en-US" sz="5400" dirty="0" smtClean="0">
                <a:solidFill>
                  <a:prstClr val="white"/>
                </a:solidFill>
              </a:rPr>
              <a:t>ifetime limit: rad. </a:t>
            </a:r>
            <a:r>
              <a:rPr lang="en-US" sz="5400" dirty="0" err="1" smtClean="0">
                <a:solidFill>
                  <a:prstClr val="white"/>
                </a:solidFill>
              </a:rPr>
              <a:t>Bhabha</a:t>
            </a:r>
            <a:r>
              <a:rPr lang="en-US" sz="5400" dirty="0" smtClean="0">
                <a:solidFill>
                  <a:prstClr val="white"/>
                </a:solidFill>
              </a:rPr>
              <a:t> scattering</a:t>
            </a:r>
            <a:endParaRPr lang="en-GB" sz="5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126160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LEP2: </a:t>
            </a:r>
            <a:r>
              <a:rPr lang="en-GB" sz="3600" b="1" dirty="0">
                <a:solidFill>
                  <a:prstClr val="black"/>
                </a:solidFill>
                <a:latin typeface="Symbol" pitchFamily="18" charset="2"/>
              </a:rPr>
              <a:t>t</a:t>
            </a:r>
            <a:r>
              <a:rPr lang="en-GB" sz="3600" b="1" baseline="-25000" dirty="0">
                <a:solidFill>
                  <a:prstClr val="black"/>
                </a:solidFill>
              </a:rPr>
              <a:t>beam,LEP2</a:t>
            </a:r>
            <a:r>
              <a:rPr lang="en-GB" sz="3600" b="1" dirty="0">
                <a:solidFill>
                  <a:prstClr val="black"/>
                </a:solidFill>
              </a:rPr>
              <a:t>~ 6 h </a:t>
            </a:r>
            <a:r>
              <a:rPr lang="en-GB" sz="2800" dirty="0" smtClean="0">
                <a:solidFill>
                  <a:prstClr val="black"/>
                </a:solidFill>
              </a:rPr>
              <a:t>(~30% suppression: </a:t>
            </a:r>
            <a:r>
              <a:rPr lang="en-GB" sz="2800" dirty="0" smtClean="0">
                <a:solidFill>
                  <a:prstClr val="black"/>
                </a:solidFill>
                <a:latin typeface="Symbol" panose="05050102010706020507" pitchFamily="18" charset="2"/>
              </a:rPr>
              <a:t>s~</a:t>
            </a:r>
            <a:r>
              <a:rPr lang="en-GB" sz="2800" dirty="0" smtClean="0">
                <a:solidFill>
                  <a:prstClr val="black"/>
                </a:solidFill>
              </a:rPr>
              <a:t>0.21 barn)</a:t>
            </a:r>
            <a:endParaRPr lang="en-GB" sz="1100" b="1" dirty="0">
              <a:solidFill>
                <a:prstClr val="black"/>
              </a:solidFill>
            </a:endParaRPr>
          </a:p>
          <a:p>
            <a:r>
              <a:rPr lang="en-GB" sz="3600" dirty="0">
                <a:solidFill>
                  <a:prstClr val="black"/>
                </a:solidFill>
              </a:rPr>
              <a:t>TLEP </a:t>
            </a:r>
            <a:r>
              <a:rPr lang="en-GB" sz="3600" b="1" dirty="0">
                <a:solidFill>
                  <a:srgbClr val="FF0000"/>
                </a:solidFill>
              </a:rPr>
              <a:t>with </a:t>
            </a:r>
            <a:r>
              <a:rPr lang="en-GB" sz="3600" b="1" i="1" dirty="0">
                <a:solidFill>
                  <a:srgbClr val="FF0000"/>
                </a:solidFill>
              </a:rPr>
              <a:t>L</a:t>
            </a:r>
            <a:r>
              <a:rPr lang="en-GB" sz="3600" b="1" dirty="0">
                <a:solidFill>
                  <a:srgbClr val="FF0000"/>
                </a:solidFill>
              </a:rPr>
              <a:t>~5x10</a:t>
            </a:r>
            <a:r>
              <a:rPr lang="en-GB" sz="3600" b="1" baseline="30000" dirty="0">
                <a:solidFill>
                  <a:srgbClr val="FF0000"/>
                </a:solidFill>
              </a:rPr>
              <a:t>34</a:t>
            </a:r>
            <a:r>
              <a:rPr lang="en-GB" sz="3600" b="1" dirty="0">
                <a:solidFill>
                  <a:srgbClr val="FF0000"/>
                </a:solidFill>
              </a:rPr>
              <a:t> cm</a:t>
            </a:r>
            <a:r>
              <a:rPr lang="en-GB" sz="3600" b="1" i="1" baseline="30000" dirty="0">
                <a:solidFill>
                  <a:srgbClr val="FF0000"/>
                </a:solidFill>
              </a:rPr>
              <a:t>−</a:t>
            </a:r>
            <a:r>
              <a:rPr lang="en-GB" sz="3600" b="1" baseline="30000" dirty="0">
                <a:solidFill>
                  <a:srgbClr val="FF0000"/>
                </a:solidFill>
              </a:rPr>
              <a:t>2</a:t>
            </a:r>
            <a:r>
              <a:rPr lang="en-GB" sz="3600" b="1" dirty="0">
                <a:solidFill>
                  <a:srgbClr val="FF0000"/>
                </a:solidFill>
              </a:rPr>
              <a:t>s</a:t>
            </a:r>
            <a:r>
              <a:rPr lang="en-GB" sz="3600" b="1" i="1" baseline="30000" dirty="0">
                <a:solidFill>
                  <a:srgbClr val="FF0000"/>
                </a:solidFill>
              </a:rPr>
              <a:t>−</a:t>
            </a:r>
            <a:r>
              <a:rPr lang="en-GB" sz="3600" b="1" baseline="30000" dirty="0">
                <a:solidFill>
                  <a:srgbClr val="FF0000"/>
                </a:solidFill>
              </a:rPr>
              <a:t>1</a:t>
            </a:r>
            <a:r>
              <a:rPr lang="en-GB" sz="3600" b="1" dirty="0">
                <a:solidFill>
                  <a:srgbClr val="FF0000"/>
                </a:solidFill>
              </a:rPr>
              <a:t> at 4 IPs</a:t>
            </a:r>
            <a:r>
              <a:rPr lang="en-GB" sz="3600" dirty="0">
                <a:solidFill>
                  <a:prstClr val="black"/>
                </a:solidFill>
              </a:rPr>
              <a:t>:</a:t>
            </a:r>
          </a:p>
          <a:p>
            <a:r>
              <a:rPr lang="en-GB" sz="3600" dirty="0">
                <a:solidFill>
                  <a:prstClr val="black"/>
                </a:solidFill>
              </a:rPr>
              <a:t>	</a:t>
            </a:r>
            <a:r>
              <a:rPr lang="en-GB" sz="3600" b="1" dirty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GB" sz="3600" b="1" baseline="-25000" dirty="0">
                <a:solidFill>
                  <a:srgbClr val="FF0000"/>
                </a:solidFill>
              </a:rPr>
              <a:t>beam,TLEP</a:t>
            </a:r>
            <a:r>
              <a:rPr lang="en-GB" sz="3600" b="1" dirty="0">
                <a:solidFill>
                  <a:srgbClr val="FF0000"/>
                </a:solidFill>
              </a:rPr>
              <a:t>~21 minutes, unavoidable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85982" y="971600"/>
                <a:ext cx="3930371" cy="1100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𝑏𝑒𝑎𝑚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𝐼𝑃</m:t>
                          </m:r>
                        </m:sub>
                      </m:sSub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𝑟𝑒𝑣</m:t>
                          </m:r>
                        </m:sub>
                      </m:sSub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982" y="971600"/>
                <a:ext cx="3930371" cy="11006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9992" y="2243945"/>
                <a:ext cx="3590727" cy="1179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𝐼𝑃</m:t>
                              </m:r>
                            </m:sub>
                          </m:s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𝑟𝑒𝑣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243945"/>
                <a:ext cx="3590727" cy="11791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6335" y="1152611"/>
            <a:ext cx="2775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b</a:t>
            </a:r>
            <a:r>
              <a:rPr lang="en-US" sz="3600" dirty="0" smtClean="0">
                <a:solidFill>
                  <a:prstClr val="black"/>
                </a:solidFill>
              </a:rPr>
              <a:t>eam lifetime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935" y="2187198"/>
            <a:ext cx="3990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</a:t>
            </a:r>
            <a:r>
              <a:rPr lang="en-US" sz="3600" dirty="0" smtClean="0">
                <a:solidFill>
                  <a:prstClr val="black"/>
                </a:solidFill>
              </a:rPr>
              <a:t>t beam-beam limit:</a:t>
            </a:r>
            <a:endParaRPr lang="en-GB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3557" y="3419266"/>
                <a:ext cx="7432869" cy="9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𝑑𝑘</m:t>
                          </m:r>
                        </m:den>
                      </m:f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57" y="3419266"/>
                <a:ext cx="7432869" cy="9257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6335" y="2935089"/>
            <a:ext cx="3586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sz="3600" dirty="0" smtClean="0">
                <a:solidFill>
                  <a:prstClr val="black"/>
                </a:solidFill>
              </a:rPr>
              <a:t> for rad. </a:t>
            </a:r>
            <a:r>
              <a:rPr lang="en-US" sz="3600" dirty="0" err="1" smtClean="0">
                <a:solidFill>
                  <a:prstClr val="black"/>
                </a:solidFill>
              </a:rPr>
              <a:t>Bhabha</a:t>
            </a:r>
            <a:r>
              <a:rPr lang="en-US" sz="3600" dirty="0" smtClean="0">
                <a:solidFill>
                  <a:prstClr val="black"/>
                </a:solidFill>
              </a:rPr>
              <a:t>:</a:t>
            </a:r>
            <a:endParaRPr lang="en-GB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4233705"/>
                <a:ext cx="5611664" cy="825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→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  <m:nary>
                      <m:nary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min</m:t>
                            </m:r>
                          </m:sub>
                        </m:sSub>
                      </m:sub>
                      <m:sup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𝑑𝑘</m:t>
                            </m:r>
                          </m:den>
                        </m:f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𝑑𝑘</m:t>
                        </m:r>
                      </m:e>
                    </m:nary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≈0.32 </m:t>
                    </m:r>
                    <m:r>
                      <m:rPr>
                        <m:sty m:val="p"/>
                      </m:rPr>
                      <a:rPr lang="en-US" sz="32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barn</m:t>
                    </m:r>
                  </m:oMath>
                </a14:m>
                <a:endParaRPr lang="en-GB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33705"/>
                <a:ext cx="5611664" cy="825803"/>
              </a:xfrm>
              <a:prstGeom prst="rect">
                <a:avLst/>
              </a:prstGeom>
              <a:blipFill rotWithShape="1">
                <a:blip r:embed="rId5"/>
                <a:stretch>
                  <a:fillRect l="-271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95355" y="4344969"/>
            <a:ext cx="284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H. </a:t>
            </a:r>
            <a:r>
              <a:rPr lang="en-US" dirty="0" err="1" smtClean="0">
                <a:solidFill>
                  <a:prstClr val="black"/>
                </a:solidFill>
              </a:rPr>
              <a:t>Burkhardt</a:t>
            </a:r>
            <a:r>
              <a:rPr lang="en-US" dirty="0" smtClean="0">
                <a:solidFill>
                  <a:prstClr val="black"/>
                </a:solidFill>
              </a:rPr>
              <a:t>,  R. </a:t>
            </a:r>
            <a:r>
              <a:rPr lang="en-US" dirty="0" err="1" smtClean="0">
                <a:solidFill>
                  <a:prstClr val="black"/>
                </a:solidFill>
              </a:rPr>
              <a:t>Kleiss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EPAC1994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9" y="764704"/>
            <a:ext cx="8217328" cy="586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6804248" y="1037938"/>
            <a:ext cx="1189398" cy="250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259468"/>
            <a:ext cx="142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S. Henderson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7536446" y="851630"/>
            <a:ext cx="457200" cy="372616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GB" sz="2400">
              <a:solidFill>
                <a:srgbClr val="EAEAEA"/>
              </a:solidFill>
              <a:latin typeface="Arial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7536446" y="1827907"/>
            <a:ext cx="457200" cy="372616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GB" sz="2400">
              <a:solidFill>
                <a:srgbClr val="EAEAEA"/>
              </a:solidFill>
              <a:latin typeface="Arial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7556905" y="1410554"/>
            <a:ext cx="457200" cy="372616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GB" sz="2400">
              <a:solidFill>
                <a:srgbClr val="EAEAEA"/>
              </a:solidFill>
              <a:latin typeface="Arial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7556905" y="2244934"/>
            <a:ext cx="457200" cy="372616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GB" sz="2400">
              <a:solidFill>
                <a:srgbClr val="EAEAEA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0584" y="888045"/>
            <a:ext cx="1083951" cy="400110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/>
              </a:rPr>
              <a:t>TLEP-Z</a:t>
            </a:r>
            <a:endParaRPr lang="en-GB" sz="2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1572" y="1383060"/>
            <a:ext cx="1168910" cy="400110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/>
              </a:rPr>
              <a:t>TLEP-W</a:t>
            </a:r>
            <a:endParaRPr lang="en-GB" sz="2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7677" y="1814160"/>
            <a:ext cx="1112805" cy="400110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/>
              </a:rPr>
              <a:t>TLEP-H</a:t>
            </a:r>
            <a:endParaRPr lang="en-GB" sz="2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3398" y="2288722"/>
            <a:ext cx="1011815" cy="400110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/>
              </a:rPr>
              <a:t>TLEP-t</a:t>
            </a:r>
            <a:endParaRPr lang="en-GB" sz="20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20072" y="1088100"/>
            <a:ext cx="1224136" cy="1156834"/>
          </a:xfrm>
          <a:prstGeom prst="straightConnector1">
            <a:avLst/>
          </a:prstGeom>
          <a:ln w="603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60232" y="1088100"/>
            <a:ext cx="876214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60232" y="1224246"/>
            <a:ext cx="876214" cy="1064476"/>
          </a:xfrm>
          <a:prstGeom prst="straightConnector1">
            <a:avLst/>
          </a:prstGeom>
          <a:ln w="603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8" idx="1"/>
          </p:cNvCxnSpPr>
          <p:nvPr/>
        </p:nvCxnSpPr>
        <p:spPr>
          <a:xfrm>
            <a:off x="6660232" y="1224246"/>
            <a:ext cx="876214" cy="745987"/>
          </a:xfrm>
          <a:prstGeom prst="straightConnector1">
            <a:avLst/>
          </a:prstGeom>
          <a:ln w="603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9" idx="2"/>
          </p:cNvCxnSpPr>
          <p:nvPr/>
        </p:nvCxnSpPr>
        <p:spPr>
          <a:xfrm>
            <a:off x="6660232" y="1224246"/>
            <a:ext cx="983991" cy="558923"/>
          </a:xfrm>
          <a:prstGeom prst="straightConnector1">
            <a:avLst/>
          </a:prstGeom>
          <a:ln w="603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0" y="1"/>
            <a:ext cx="9219178" cy="76470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8775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</a:rPr>
              <a:t>l</a:t>
            </a:r>
            <a:r>
              <a:rPr lang="en-US" dirty="0" smtClean="0">
                <a:solidFill>
                  <a:prstClr val="white"/>
                </a:solidFill>
              </a:rPr>
              <a:t>uminosity of </a:t>
            </a:r>
            <a:r>
              <a:rPr lang="en-US" i="1" dirty="0" err="1" smtClean="0">
                <a:solidFill>
                  <a:prstClr val="white"/>
                </a:solidFill>
              </a:rPr>
              <a:t>e</a:t>
            </a:r>
            <a:r>
              <a:rPr lang="en-US" baseline="30000" dirty="0" err="1" smtClean="0">
                <a:solidFill>
                  <a:prstClr val="white"/>
                </a:solidFill>
              </a:rPr>
              <a:t>+</a:t>
            </a:r>
            <a:r>
              <a:rPr lang="en-US" i="1" dirty="0" err="1" smtClean="0">
                <a:solidFill>
                  <a:prstClr val="white"/>
                </a:solidFill>
              </a:rPr>
              <a:t>e</a:t>
            </a:r>
            <a:r>
              <a:rPr lang="en-US" baseline="30000" dirty="0" smtClean="0">
                <a:solidFill>
                  <a:prstClr val="white"/>
                </a:solidFill>
              </a:rPr>
              <a:t>- </a:t>
            </a:r>
            <a:r>
              <a:rPr lang="en-US" dirty="0" smtClean="0">
                <a:solidFill>
                  <a:prstClr val="white"/>
                </a:solidFill>
              </a:rPr>
              <a:t>colliders</a:t>
            </a:r>
          </a:p>
        </p:txBody>
      </p:sp>
    </p:spTree>
    <p:extLst>
      <p:ext uri="{BB962C8B-B14F-4D97-AF65-F5344CB8AC3E}">
        <p14:creationId xmlns:p14="http://schemas.microsoft.com/office/powerpoint/2010/main" val="187225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" y="864054"/>
            <a:ext cx="9144000" cy="3422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5" y="-91312"/>
            <a:ext cx="8229600" cy="1143000"/>
          </a:xfrm>
        </p:spPr>
        <p:txBody>
          <a:bodyPr>
            <a:normAutofit/>
          </a:bodyPr>
          <a:lstStyle/>
          <a:p>
            <a:pPr>
              <a:tabLst>
                <a:tab pos="7888288" algn="l"/>
              </a:tabLst>
            </a:pPr>
            <a:r>
              <a:rPr lang="en-US" sz="6000" dirty="0" smtClean="0"/>
              <a:t>optics – TLEP arc cell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56089" y="4979454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r</a:t>
            </a:r>
            <a:r>
              <a:rPr lang="en-US" sz="2800" dirty="0" smtClean="0">
                <a:solidFill>
                  <a:prstClr val="black"/>
                </a:solidFill>
              </a:rPr>
              <a:t>=3100 m, </a:t>
            </a:r>
            <a:r>
              <a:rPr lang="en-US" sz="2800" b="1" i="1" dirty="0" err="1" smtClean="0">
                <a:solidFill>
                  <a:prstClr val="black"/>
                </a:solidFill>
              </a:rPr>
              <a:t>L</a:t>
            </a:r>
            <a:r>
              <a:rPr lang="en-US" sz="2800" b="1" baseline="-25000" dirty="0" err="1" smtClean="0">
                <a:solidFill>
                  <a:prstClr val="black"/>
                </a:solidFill>
              </a:rPr>
              <a:t>cell</a:t>
            </a:r>
            <a:r>
              <a:rPr lang="en-US" sz="2800" b="1" dirty="0" smtClean="0">
                <a:solidFill>
                  <a:prstClr val="black"/>
                </a:solidFill>
              </a:rPr>
              <a:t>=79 m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4227" y="4984140"/>
            <a:ext cx="4793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r</a:t>
            </a:r>
            <a:r>
              <a:rPr lang="en-US" sz="2800" dirty="0" smtClean="0">
                <a:solidFill>
                  <a:prstClr val="black"/>
                </a:solidFill>
              </a:rPr>
              <a:t>=9100 m (</a:t>
            </a:r>
            <a:r>
              <a:rPr lang="en-US" sz="2800" i="1" dirty="0" smtClean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=80 km), </a:t>
            </a:r>
            <a:r>
              <a:rPr lang="en-US" sz="2800" b="1" i="1" dirty="0" err="1" smtClean="0">
                <a:solidFill>
                  <a:prstClr val="black"/>
                </a:solidFill>
              </a:rPr>
              <a:t>L</a:t>
            </a:r>
            <a:r>
              <a:rPr lang="en-US" sz="2800" b="1" baseline="-25000" dirty="0" err="1" smtClean="0">
                <a:solidFill>
                  <a:prstClr val="black"/>
                </a:solidFill>
              </a:rPr>
              <a:t>cell</a:t>
            </a:r>
            <a:r>
              <a:rPr lang="en-US" sz="2800" b="1" dirty="0" smtClean="0">
                <a:solidFill>
                  <a:prstClr val="black"/>
                </a:solidFill>
              </a:rPr>
              <a:t>=50 m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6591" y="4888"/>
            <a:ext cx="2337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Y. Cai,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B. Holzer,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H. </a:t>
            </a:r>
            <a:r>
              <a:rPr lang="en-US" dirty="0" err="1" smtClean="0">
                <a:solidFill>
                  <a:prstClr val="black"/>
                </a:solidFill>
              </a:rPr>
              <a:t>Burkhardt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489393"/>
            <a:ext cx="9343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x</a:t>
            </a:r>
            <a:r>
              <a:rPr lang="en-US" sz="3600" b="1" dirty="0" smtClean="0">
                <a:solidFill>
                  <a:srgbClr val="FF0000"/>
                </a:solidFill>
              </a:rPr>
              <a:t>=48 nm at 104.5 GeV →</a:t>
            </a:r>
            <a:r>
              <a:rPr lang="en-US" sz="3600" b="1" dirty="0" smtClean="0">
                <a:solidFill>
                  <a:srgbClr val="FF0000"/>
                </a:solidFill>
                <a:latin typeface="Symbol" pitchFamily="18" charset="2"/>
              </a:rPr>
              <a:t> e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x</a:t>
            </a:r>
            <a:r>
              <a:rPr lang="en-US" sz="3600" b="1" dirty="0" smtClean="0">
                <a:solidFill>
                  <a:srgbClr val="FF0000"/>
                </a:solidFill>
              </a:rPr>
              <a:t>=1.5 </a:t>
            </a:r>
            <a:r>
              <a:rPr lang="en-US" sz="3600" b="1" dirty="0">
                <a:solidFill>
                  <a:srgbClr val="FF0000"/>
                </a:solidFill>
              </a:rPr>
              <a:t>nm at </a:t>
            </a:r>
            <a:r>
              <a:rPr lang="en-US" sz="3600" b="1" dirty="0" smtClean="0">
                <a:solidFill>
                  <a:srgbClr val="FF0000"/>
                </a:solidFill>
              </a:rPr>
              <a:t>175 </a:t>
            </a:r>
            <a:r>
              <a:rPr lang="en-US" sz="3600" b="1" dirty="0">
                <a:solidFill>
                  <a:srgbClr val="FF0000"/>
                </a:solidFill>
              </a:rPr>
              <a:t>GeV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850" y="4166313"/>
            <a:ext cx="4950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</a:rPr>
              <a:t>f</a:t>
            </a:r>
            <a:r>
              <a:rPr lang="en-US" sz="4800" b="1" dirty="0" smtClean="0">
                <a:solidFill>
                  <a:srgbClr val="0000CC"/>
                </a:solidFill>
              </a:rPr>
              <a:t>rom LEP    to TLEP</a:t>
            </a:r>
            <a:endParaRPr lang="en-GB" sz="48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872614"/>
            <a:ext cx="1714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b</a:t>
            </a:r>
            <a:r>
              <a:rPr lang="en-US" sz="2000" b="1" dirty="0" smtClean="0">
                <a:solidFill>
                  <a:prstClr val="black"/>
                </a:solidFill>
              </a:rPr>
              <a:t>eta functions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2521625"/>
            <a:ext cx="128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dispersion</a:t>
            </a:r>
            <a:endParaRPr lang="en-GB" sz="2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3306" y="6272608"/>
                <a:ext cx="1656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GB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/>
                        <m: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06" y="6272608"/>
                <a:ext cx="165654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569106" y="6303385"/>
            <a:ext cx="7352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: at lower beam energy increase cell length (“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q</a:t>
            </a:r>
            <a:r>
              <a:rPr lang="en-US" sz="2400" dirty="0" smtClean="0">
                <a:solidFill>
                  <a:prstClr val="black"/>
                </a:solidFill>
              </a:rPr>
              <a:t>”) x2 or x6!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3848" y="2176495"/>
            <a:ext cx="1368000" cy="192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Infrastructure, cost estimates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P. Lebrun</a:t>
            </a:r>
            <a:endParaRPr lang="en-GB" sz="1600" b="1" dirty="0">
              <a:solidFill>
                <a:srgbClr val="002060"/>
              </a:solidFill>
            </a:endParaRPr>
          </a:p>
          <a:p>
            <a:pPr algn="ctr"/>
            <a:endParaRPr lang="en-GB" sz="1600" dirty="0" smtClean="0">
              <a:solidFill>
                <a:prstClr val="black"/>
              </a:solidFill>
            </a:endParaRPr>
          </a:p>
          <a:p>
            <a:pPr algn="ctr"/>
            <a:endParaRPr lang="en-GB" sz="1600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848" y="2176495"/>
            <a:ext cx="1368000" cy="192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VL Hadron collider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D. Schulte</a:t>
            </a: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96" y="2176496"/>
            <a:ext cx="1368000" cy="192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Hadron injectors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B. Goddard</a:t>
            </a:r>
          </a:p>
          <a:p>
            <a:pPr algn="ctr"/>
            <a:endParaRPr lang="en-GB" sz="1600" b="1" dirty="0">
              <a:solidFill>
                <a:srgbClr val="002060"/>
              </a:solidFill>
            </a:endParaRPr>
          </a:p>
          <a:p>
            <a:pPr algn="ctr"/>
            <a:endParaRPr lang="en-GB" sz="1600" b="1" dirty="0" smtClean="0">
              <a:solidFill>
                <a:srgbClr val="002060"/>
              </a:solidFill>
            </a:endParaRPr>
          </a:p>
          <a:p>
            <a:pPr algn="ctr"/>
            <a:endParaRPr lang="en-GB" sz="1600" b="1" dirty="0">
              <a:solidFill>
                <a:srgbClr val="002060"/>
              </a:solidFill>
            </a:endParaRPr>
          </a:p>
          <a:p>
            <a:pPr algn="ctr"/>
            <a:endParaRPr lang="en-GB" sz="1600" b="1" dirty="0" smtClean="0">
              <a:solidFill>
                <a:srgbClr val="002060"/>
              </a:solidFill>
            </a:endParaRPr>
          </a:p>
          <a:p>
            <a:pPr algn="ctr"/>
            <a:endParaRPr lang="en-GB" sz="1600" b="1" dirty="0" smtClean="0">
              <a:solidFill>
                <a:srgbClr val="002060"/>
              </a:solidFill>
            </a:endParaRPr>
          </a:p>
          <a:p>
            <a:pPr algn="ctr"/>
            <a:endParaRPr lang="en-GB" sz="1600" dirty="0" smtClean="0">
              <a:solidFill>
                <a:prstClr val="black"/>
              </a:solidFill>
            </a:endParaRPr>
          </a:p>
          <a:p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848" y="4093225"/>
            <a:ext cx="410430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e- p option </a:t>
            </a: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Integration aspects </a:t>
            </a:r>
            <a:r>
              <a:rPr lang="en-GB" sz="1600" b="1" dirty="0" smtClean="0">
                <a:solidFill>
                  <a:srgbClr val="002060"/>
                </a:solidFill>
              </a:rPr>
              <a:t>O. </a:t>
            </a:r>
            <a:r>
              <a:rPr lang="en-GB" sz="1600" b="1" dirty="0" err="1" smtClean="0">
                <a:solidFill>
                  <a:srgbClr val="002060"/>
                </a:solidFill>
              </a:rPr>
              <a:t>Brüning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5" y="1350441"/>
            <a:ext cx="820891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Future Circular Colliders - Conceptual Design Study</a:t>
            </a: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Study coordination, host state relations, global cost estimate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 M. Benedikt, F. Zimmermann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152" y="2176495"/>
            <a:ext cx="1368000" cy="1922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e+ e-    collider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J. Wenninger</a:t>
            </a:r>
          </a:p>
          <a:p>
            <a:pPr algn="ctr"/>
            <a:endParaRPr lang="en-GB" sz="1600" b="1" dirty="0" smtClean="0">
              <a:solidFill>
                <a:prstClr val="black"/>
              </a:solidFill>
            </a:endParaRPr>
          </a:p>
          <a:p>
            <a:pPr algn="ctr"/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0304" y="2176494"/>
            <a:ext cx="1368000" cy="333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High </a:t>
            </a:r>
            <a:r>
              <a:rPr lang="en-GB" sz="1600" dirty="0">
                <a:solidFill>
                  <a:prstClr val="black"/>
                </a:solidFill>
              </a:rPr>
              <a:t>Field Magnets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L. Bottura</a:t>
            </a:r>
            <a:endParaRPr lang="en-GB" sz="1600" b="1" dirty="0">
              <a:solidFill>
                <a:srgbClr val="002060"/>
              </a:solidFill>
            </a:endParaRPr>
          </a:p>
          <a:p>
            <a:pPr algn="ctr"/>
            <a:r>
              <a:rPr lang="en-GB" sz="1600" dirty="0" err="1" smtClean="0">
                <a:solidFill>
                  <a:prstClr val="black"/>
                </a:solidFill>
              </a:rPr>
              <a:t>Supercon</a:t>
            </a:r>
            <a:r>
              <a:rPr lang="en-GB" sz="1600" dirty="0" smtClean="0">
                <a:solidFill>
                  <a:prstClr val="black"/>
                </a:solidFill>
              </a:rPr>
              <a:t>-ducting RF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E. Jensen</a:t>
            </a: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Cryogenics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L. Tavian</a:t>
            </a: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Specific Technologies</a:t>
            </a: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(MP, </a:t>
            </a:r>
            <a:r>
              <a:rPr lang="en-GB" sz="1600" dirty="0" err="1" smtClean="0">
                <a:solidFill>
                  <a:prstClr val="black"/>
                </a:solidFill>
              </a:rPr>
              <a:t>Coll</a:t>
            </a:r>
            <a:r>
              <a:rPr lang="en-GB" sz="1600" dirty="0" smtClean="0">
                <a:solidFill>
                  <a:prstClr val="black"/>
                </a:solidFill>
              </a:rPr>
              <a:t>, Vac, BI, BT,</a:t>
            </a:r>
            <a:r>
              <a:rPr lang="en-GB" sz="1600" dirty="0">
                <a:solidFill>
                  <a:prstClr val="black"/>
                </a:solidFill>
              </a:rPr>
              <a:t> </a:t>
            </a:r>
            <a:r>
              <a:rPr lang="en-GB" sz="1600" dirty="0" smtClean="0">
                <a:solidFill>
                  <a:prstClr val="black"/>
                </a:solidFill>
              </a:rPr>
              <a:t>PO)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JM. Jimenez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8456" y="2176496"/>
            <a:ext cx="1368000" cy="390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Physics and experiments</a:t>
            </a:r>
          </a:p>
          <a:p>
            <a:pPr algn="ctr"/>
            <a:endParaRPr lang="en-GB" sz="500" dirty="0" smtClean="0">
              <a:solidFill>
                <a:prstClr val="black"/>
              </a:solidFill>
            </a:endParaRP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Hadron physic Experiments, infrastructure</a:t>
            </a:r>
          </a:p>
          <a:p>
            <a:pPr algn="ctr"/>
            <a:r>
              <a:rPr lang="en-GB" sz="1600" b="1" dirty="0">
                <a:solidFill>
                  <a:srgbClr val="002060"/>
                </a:solidFill>
              </a:rPr>
              <a:t>A. Ball, </a:t>
            </a:r>
            <a:r>
              <a:rPr lang="en-GB" sz="1600" b="1" dirty="0" smtClean="0">
                <a:solidFill>
                  <a:srgbClr val="002060"/>
                </a:solidFill>
              </a:rPr>
              <a:t>          F. Gianotti, 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M. Mangano</a:t>
            </a:r>
          </a:p>
          <a:p>
            <a:pPr algn="ctr"/>
            <a:endParaRPr lang="en-GB" sz="800" dirty="0" smtClean="0">
              <a:solidFill>
                <a:prstClr val="black"/>
              </a:solidFill>
            </a:endParaRP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e+ e- </a:t>
            </a:r>
            <a:r>
              <a:rPr lang="en-GB" sz="1600" dirty="0" err="1" smtClean="0">
                <a:solidFill>
                  <a:prstClr val="black"/>
                </a:solidFill>
              </a:rPr>
              <a:t>exper</a:t>
            </a:r>
            <a:r>
              <a:rPr lang="en-GB" sz="1600" dirty="0" smtClean="0">
                <a:solidFill>
                  <a:prstClr val="black"/>
                </a:solidFill>
              </a:rPr>
              <a:t>., physics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A. </a:t>
            </a:r>
            <a:r>
              <a:rPr lang="en-GB" sz="1600" b="1" dirty="0" err="1" smtClean="0">
                <a:solidFill>
                  <a:srgbClr val="002060"/>
                </a:solidFill>
              </a:rPr>
              <a:t>Blondel</a:t>
            </a:r>
            <a:r>
              <a:rPr lang="en-GB" sz="1600" b="1" dirty="0" smtClean="0">
                <a:solidFill>
                  <a:srgbClr val="002060"/>
                </a:solidFill>
              </a:rPr>
              <a:t>      </a:t>
            </a:r>
            <a:r>
              <a:rPr lang="en-GB" sz="1600" b="1" dirty="0" err="1" smtClean="0">
                <a:solidFill>
                  <a:srgbClr val="002060"/>
                </a:solidFill>
              </a:rPr>
              <a:t>J.Ellis</a:t>
            </a:r>
            <a:r>
              <a:rPr lang="en-GB" sz="1600" b="1" dirty="0" smtClean="0">
                <a:solidFill>
                  <a:srgbClr val="002060"/>
                </a:solidFill>
              </a:rPr>
              <a:t>, </a:t>
            </a:r>
            <a:r>
              <a:rPr lang="en-GB" sz="1600" b="1" dirty="0" err="1" smtClean="0">
                <a:solidFill>
                  <a:srgbClr val="002060"/>
                </a:solidFill>
              </a:rPr>
              <a:t>P.Janot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algn="ctr"/>
            <a:endParaRPr lang="en-GB" sz="800" dirty="0">
              <a:solidFill>
                <a:prstClr val="black"/>
              </a:solidFill>
            </a:endParaRP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e- p physics +</a:t>
            </a:r>
            <a:endParaRPr lang="en-GB" sz="1600" dirty="0">
              <a:solidFill>
                <a:prstClr val="black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M. Klein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544" y="4671749"/>
            <a:ext cx="547245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Operation aspects, </a:t>
            </a:r>
          </a:p>
          <a:p>
            <a:pPr algn="ctr"/>
            <a:r>
              <a:rPr lang="en-GB" sz="1600" dirty="0" smtClean="0">
                <a:solidFill>
                  <a:prstClr val="black"/>
                </a:solidFill>
              </a:rPr>
              <a:t>energy efficiency, OP &amp; </a:t>
            </a:r>
            <a:r>
              <a:rPr lang="en-GB" sz="1600" dirty="0" err="1" smtClean="0">
                <a:solidFill>
                  <a:prstClr val="black"/>
                </a:solidFill>
              </a:rPr>
              <a:t>mainten</a:t>
            </a:r>
            <a:r>
              <a:rPr lang="en-GB" sz="1600" dirty="0" smtClean="0">
                <a:solidFill>
                  <a:prstClr val="black"/>
                </a:solidFill>
              </a:rPr>
              <a:t>., safety, environment.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P. Collier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7545" y="5502684"/>
            <a:ext cx="6840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Planning (Implementation roadmap, financial planning, reporting)</a:t>
            </a:r>
          </a:p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F. Sonnemann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40152" y="2973526"/>
            <a:ext cx="1368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0152" y="3693606"/>
            <a:ext cx="1368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0152" y="4179906"/>
            <a:ext cx="1368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08304" y="4341678"/>
            <a:ext cx="1368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08304" y="5421798"/>
            <a:ext cx="1368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08152" y="2777328"/>
            <a:ext cx="1368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-37437" y="0"/>
            <a:ext cx="9219178" cy="112474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58775">
              <a:spcBef>
                <a:spcPts val="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Arial"/>
              </a:rPr>
              <a:t>Team </a:t>
            </a:r>
            <a:r>
              <a:rPr lang="en-US" sz="3600" b="1" dirty="0" smtClean="0">
                <a:solidFill>
                  <a:srgbClr val="FFFF00"/>
                </a:solidFill>
                <a:latin typeface="Arial"/>
              </a:rPr>
              <a:t>preparing FCC Kick-Off &amp; Study</a:t>
            </a:r>
            <a:endParaRPr lang="en-US" sz="3600" b="1" dirty="0" smtClean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9686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Main Parameters </a:t>
            </a:r>
            <a:r>
              <a:rPr lang="en-US" sz="4000" b="1" dirty="0">
                <a:solidFill>
                  <a:srgbClr val="FFFF00"/>
                </a:solidFill>
              </a:rPr>
              <a:t>for FHC </a:t>
            </a:r>
            <a:r>
              <a:rPr lang="en-US" sz="4000" b="1" i="1" dirty="0">
                <a:solidFill>
                  <a:srgbClr val="FFFF00"/>
                </a:solidFill>
              </a:rPr>
              <a:t>(VHE-LHC</a:t>
            </a:r>
            <a:r>
              <a:rPr lang="en-US" sz="4000" b="1" i="1" dirty="0" smtClean="0">
                <a:solidFill>
                  <a:srgbClr val="FFFF00"/>
                </a:solidFill>
              </a:rPr>
              <a:t>)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059" y="991429"/>
            <a:ext cx="91470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C377B"/>
                </a:solidFill>
              </a:rPr>
              <a:t>Energy 				</a:t>
            </a:r>
            <a:r>
              <a:rPr lang="en-US" sz="2400" b="1" dirty="0" smtClean="0">
                <a:solidFill>
                  <a:srgbClr val="FF0000"/>
                </a:solidFill>
              </a:rPr>
              <a:t>100 </a:t>
            </a:r>
            <a:r>
              <a:rPr lang="en-US" sz="2400" b="1" dirty="0" err="1" smtClean="0">
                <a:solidFill>
                  <a:srgbClr val="FF0000"/>
                </a:solidFill>
              </a:rPr>
              <a:t>TeV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c.m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C377B"/>
                </a:solidFill>
              </a:rPr>
              <a:t>Dipole field	 		</a:t>
            </a:r>
            <a:r>
              <a:rPr lang="en-US" sz="2400" b="1" dirty="0" smtClean="0">
                <a:solidFill>
                  <a:srgbClr val="FF0000"/>
                </a:solidFill>
              </a:rPr>
              <a:t>15 T </a:t>
            </a:r>
            <a:r>
              <a:rPr lang="en-US" sz="2400" dirty="0" smtClean="0">
                <a:solidFill>
                  <a:srgbClr val="0C377B"/>
                </a:solidFill>
              </a:rPr>
              <a:t>(baseline)</a:t>
            </a:r>
            <a:r>
              <a:rPr lang="en-US" sz="2400" b="1" dirty="0" smtClean="0">
                <a:solidFill>
                  <a:srgbClr val="0C377B"/>
                </a:solidFill>
              </a:rPr>
              <a:t> </a:t>
            </a:r>
            <a:r>
              <a:rPr lang="en-US" sz="2000" dirty="0" smtClean="0">
                <a:solidFill>
                  <a:srgbClr val="0C377B"/>
                </a:solidFill>
              </a:rPr>
              <a:t>[20 T option]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C377B"/>
                </a:solidFill>
              </a:rPr>
              <a:t>Circumference 			~ 100 km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0C377B"/>
                </a:solidFill>
              </a:rPr>
              <a:t>#</a:t>
            </a:r>
            <a:r>
              <a:rPr lang="en-US" sz="2400" dirty="0" smtClean="0">
                <a:solidFill>
                  <a:srgbClr val="0C377B"/>
                </a:solidFill>
              </a:rPr>
              <a:t>IPs				2+2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0C377B"/>
                </a:solidFill>
              </a:rPr>
              <a:t>B</a:t>
            </a:r>
            <a:r>
              <a:rPr lang="en-US" sz="2400" dirty="0" smtClean="0">
                <a:solidFill>
                  <a:srgbClr val="0C377B"/>
                </a:solidFill>
              </a:rPr>
              <a:t>eam-beam tune shift		0.01 (total for 2 IPs)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C377B"/>
                </a:solidFill>
              </a:rPr>
              <a:t>Bunch spacing 			25 ns [5 ns option]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C377B"/>
                </a:solidFill>
              </a:rPr>
              <a:t>Bunch population (25 ns)</a:t>
            </a:r>
            <a:r>
              <a:rPr lang="en-US" sz="2400" dirty="0">
                <a:solidFill>
                  <a:srgbClr val="0C377B"/>
                </a:solidFill>
              </a:rPr>
              <a:t>	</a:t>
            </a:r>
            <a:r>
              <a:rPr lang="en-US" sz="2400" dirty="0" smtClean="0">
                <a:solidFill>
                  <a:srgbClr val="0C377B"/>
                </a:solidFill>
              </a:rPr>
              <a:t>10</a:t>
            </a:r>
            <a:r>
              <a:rPr lang="en-US" sz="2400" baseline="30000" dirty="0" smtClean="0">
                <a:solidFill>
                  <a:srgbClr val="0C377B"/>
                </a:solidFill>
              </a:rPr>
              <a:t>11</a:t>
            </a:r>
            <a:r>
              <a:rPr lang="en-US" sz="2400" dirty="0" smtClean="0">
                <a:solidFill>
                  <a:srgbClr val="0C377B"/>
                </a:solidFill>
              </a:rPr>
              <a:t>–2x10</a:t>
            </a:r>
            <a:r>
              <a:rPr lang="en-US" sz="2400" baseline="30000" dirty="0" smtClean="0">
                <a:solidFill>
                  <a:srgbClr val="0C377B"/>
                </a:solidFill>
              </a:rPr>
              <a:t>11 </a:t>
            </a:r>
            <a:r>
              <a:rPr lang="en-US" sz="2000" dirty="0" smtClean="0">
                <a:solidFill>
                  <a:srgbClr val="0C377B"/>
                </a:solidFill>
              </a:rPr>
              <a:t>(beam current 0.5-1 A)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C377B"/>
                </a:solidFill>
              </a:rPr>
              <a:t>Normalized </a:t>
            </a:r>
            <a:r>
              <a:rPr lang="en-US" sz="2400" dirty="0" err="1" smtClean="0">
                <a:solidFill>
                  <a:srgbClr val="0C377B"/>
                </a:solidFill>
              </a:rPr>
              <a:t>rms</a:t>
            </a:r>
            <a:r>
              <a:rPr lang="en-US" sz="2400" dirty="0" smtClean="0">
                <a:solidFill>
                  <a:srgbClr val="0C377B"/>
                </a:solidFill>
              </a:rPr>
              <a:t> </a:t>
            </a:r>
            <a:r>
              <a:rPr lang="en-US" sz="2400" dirty="0" err="1" smtClean="0">
                <a:solidFill>
                  <a:srgbClr val="0C377B"/>
                </a:solidFill>
              </a:rPr>
              <a:t>emittance</a:t>
            </a:r>
            <a:r>
              <a:rPr lang="en-US" sz="2400" dirty="0" smtClean="0">
                <a:solidFill>
                  <a:srgbClr val="0C377B"/>
                </a:solidFill>
              </a:rPr>
              <a:t>	2.2 </a:t>
            </a:r>
            <a:r>
              <a:rPr lang="en-US" sz="2400" dirty="0" smtClean="0">
                <a:solidFill>
                  <a:srgbClr val="0C377B"/>
                </a:solidFill>
                <a:latin typeface="Symbol" panose="05050102010706020507" pitchFamily="18" charset="2"/>
              </a:rPr>
              <a:t>m</a:t>
            </a:r>
            <a:r>
              <a:rPr lang="en-US" sz="2400" dirty="0" smtClean="0">
                <a:solidFill>
                  <a:srgbClr val="0C377B"/>
                </a:solidFill>
              </a:rPr>
              <a:t>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0C377B"/>
                </a:solidFill>
              </a:rPr>
              <a:t>L</a:t>
            </a:r>
            <a:r>
              <a:rPr lang="en-US" sz="2400" dirty="0" smtClean="0">
                <a:solidFill>
                  <a:srgbClr val="0C377B"/>
                </a:solidFill>
              </a:rPr>
              <a:t>uminosity			</a:t>
            </a:r>
            <a:r>
              <a:rPr lang="en-US" sz="2400" dirty="0" smtClean="0">
                <a:solidFill>
                  <a:srgbClr val="0C377B"/>
                </a:solidFill>
              </a:rPr>
              <a:t>	5x10</a:t>
            </a:r>
            <a:r>
              <a:rPr lang="en-US" sz="2400" baseline="30000" dirty="0" smtClean="0">
                <a:solidFill>
                  <a:srgbClr val="0C377B"/>
                </a:solidFill>
              </a:rPr>
              <a:t>34</a:t>
            </a:r>
            <a:r>
              <a:rPr lang="en-US" sz="2400" dirty="0" smtClean="0">
                <a:solidFill>
                  <a:srgbClr val="0C377B"/>
                </a:solidFill>
              </a:rPr>
              <a:t> </a:t>
            </a:r>
            <a:r>
              <a:rPr lang="en-US" sz="2400" dirty="0" smtClean="0">
                <a:solidFill>
                  <a:srgbClr val="0C377B"/>
                </a:solidFill>
              </a:rPr>
              <a:t>cm</a:t>
            </a:r>
            <a:r>
              <a:rPr lang="en-US" sz="2400" baseline="30000" dirty="0" smtClean="0">
                <a:solidFill>
                  <a:srgbClr val="0C377B"/>
                </a:solidFill>
              </a:rPr>
              <a:t>-2</a:t>
            </a:r>
            <a:r>
              <a:rPr lang="en-US" sz="2400" dirty="0" smtClean="0">
                <a:solidFill>
                  <a:srgbClr val="0C377B"/>
                </a:solidFill>
              </a:rPr>
              <a:t>s</a:t>
            </a:r>
            <a:r>
              <a:rPr lang="en-US" sz="2400" baseline="30000" dirty="0" smtClean="0">
                <a:solidFill>
                  <a:srgbClr val="0C377B"/>
                </a:solidFill>
              </a:rPr>
              <a:t>-1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0C377B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0C377B"/>
                </a:solidFill>
              </a:rPr>
              <a:t>* </a:t>
            </a:r>
            <a:r>
              <a:rPr lang="en-US" sz="2400" dirty="0">
                <a:solidFill>
                  <a:srgbClr val="0C377B"/>
                </a:solidFill>
              </a:rPr>
              <a:t>	</a:t>
            </a:r>
            <a:r>
              <a:rPr lang="en-US" sz="2400" dirty="0" smtClean="0">
                <a:solidFill>
                  <a:srgbClr val="0C377B"/>
                </a:solidFill>
              </a:rPr>
              <a:t>				1.1 m </a:t>
            </a:r>
            <a:r>
              <a:rPr lang="en-US" sz="2000" dirty="0" smtClean="0">
                <a:solidFill>
                  <a:srgbClr val="0C377B"/>
                </a:solidFill>
              </a:rPr>
              <a:t>[2 m conservative option]</a:t>
            </a:r>
            <a:endParaRPr lang="en-US" sz="2400" dirty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C377B"/>
                </a:solidFill>
              </a:rPr>
              <a:t>Synchroton</a:t>
            </a:r>
            <a:r>
              <a:rPr lang="en-US" sz="2400" dirty="0" smtClean="0">
                <a:solidFill>
                  <a:srgbClr val="0C377B"/>
                </a:solidFill>
              </a:rPr>
              <a:t> radiation arc	</a:t>
            </a:r>
            <a:r>
              <a:rPr lang="en-US" sz="2400" dirty="0" smtClean="0">
                <a:solidFill>
                  <a:srgbClr val="0C377B"/>
                </a:solidFill>
              </a:rPr>
              <a:t>	26 </a:t>
            </a:r>
            <a:r>
              <a:rPr lang="en-US" sz="2400" dirty="0" smtClean="0">
                <a:solidFill>
                  <a:srgbClr val="0C377B"/>
                </a:solidFill>
              </a:rPr>
              <a:t>W/m/ap. </a:t>
            </a:r>
            <a:r>
              <a:rPr lang="en-US" sz="2000" dirty="0">
                <a:solidFill>
                  <a:srgbClr val="0C377B"/>
                </a:solidFill>
              </a:rPr>
              <a:t>[</a:t>
            </a:r>
            <a:r>
              <a:rPr lang="en-US" sz="2000" dirty="0" smtClean="0">
                <a:solidFill>
                  <a:srgbClr val="0C377B"/>
                </a:solidFill>
              </a:rPr>
              <a:t>arc fill factor 78%]</a:t>
            </a:r>
            <a:endParaRPr lang="en-US" sz="2000" dirty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C377B"/>
                </a:solidFill>
              </a:rPr>
              <a:t>Stored beam energy		8.3 GJ/beam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C377B"/>
                </a:solidFill>
              </a:rPr>
              <a:t>Longit</a:t>
            </a:r>
            <a:r>
              <a:rPr lang="en-US" sz="2400" dirty="0" smtClean="0">
                <a:solidFill>
                  <a:srgbClr val="0C377B"/>
                </a:solidFill>
              </a:rPr>
              <a:t>. emit damping time	0.5 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C377B"/>
                </a:solidFill>
              </a:rPr>
              <a:t>Straight section </a:t>
            </a:r>
            <a:r>
              <a:rPr lang="en-US" sz="2400" dirty="0" smtClean="0">
                <a:solidFill>
                  <a:srgbClr val="0C377B"/>
                </a:solidFill>
              </a:rPr>
              <a:t>length</a:t>
            </a:r>
            <a:r>
              <a:rPr lang="en-US" sz="2400" dirty="0" smtClean="0">
                <a:solidFill>
                  <a:srgbClr val="0C377B"/>
                </a:solidFill>
              </a:rPr>
              <a:t>		1400-2000 m (8 or 12)	</a:t>
            </a:r>
            <a:endParaRPr lang="en-US" sz="2400" dirty="0" smtClean="0">
              <a:solidFill>
                <a:srgbClr val="0C377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C377B"/>
                </a:solidFill>
              </a:rPr>
              <a:t>Option: Polarized proton beams (with Siberian snakes)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1046595">
            <a:off x="1826525" y="2610670"/>
            <a:ext cx="5160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rgbClr val="FF0000"/>
                </a:solidFill>
              </a:rPr>
              <a:t>preliminary</a:t>
            </a:r>
            <a:endParaRPr lang="en-GB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9686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</a:rPr>
              <a:t>Some FHC Challenges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6" y="1017686"/>
            <a:ext cx="9145016" cy="64915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 eaLnBrk="0" fontAlgn="base" hangingPunct="0">
              <a:spcBef>
                <a:spcPts val="300"/>
              </a:spcBef>
              <a:spcAft>
                <a:spcPts val="2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 </a:t>
            </a:r>
            <a:r>
              <a:rPr lang="en-US" sz="2800" b="1" kern="0" dirty="0" smtClean="0">
                <a:solidFill>
                  <a:srgbClr val="0000CC"/>
                </a:solidFill>
              </a:rPr>
              <a:t>High-field SC magnet system</a:t>
            </a:r>
          </a:p>
          <a:p>
            <a:pPr marL="227013" indent="-227013" eaLnBrk="0" fontAlgn="base" hangingPunct="0">
              <a:spcBef>
                <a:spcPts val="300"/>
              </a:spcBef>
              <a:spcAft>
                <a:spcPts val="2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kern="0" dirty="0">
                <a:solidFill>
                  <a:srgbClr val="000000"/>
                </a:solidFill>
              </a:rPr>
              <a:t> </a:t>
            </a:r>
            <a:r>
              <a:rPr lang="en-US" sz="2800" b="1" kern="0" dirty="0" smtClean="0">
                <a:solidFill>
                  <a:srgbClr val="0000CC"/>
                </a:solidFill>
              </a:rPr>
              <a:t>Vacuum system &amp; </a:t>
            </a:r>
            <a:r>
              <a:rPr lang="en-US" sz="2800" b="1" kern="0" dirty="0" smtClean="0">
                <a:solidFill>
                  <a:srgbClr val="FF0000"/>
                </a:solidFill>
              </a:rPr>
              <a:t>s</a:t>
            </a:r>
            <a:r>
              <a:rPr lang="en-US" sz="2800" b="1" kern="0" dirty="0" err="1" smtClean="0">
                <a:solidFill>
                  <a:srgbClr val="FF0000"/>
                </a:solidFill>
              </a:rPr>
              <a:t>ynchrotron</a:t>
            </a:r>
            <a:r>
              <a:rPr lang="en-US" sz="2800" b="1" kern="0" dirty="0" smtClean="0">
                <a:solidFill>
                  <a:srgbClr val="FF0000"/>
                </a:solidFill>
              </a:rPr>
              <a:t> radiation heat load</a:t>
            </a:r>
          </a:p>
          <a:p>
            <a:pPr marL="742950" lvl="1" indent="-285750" eaLnBrk="0" fontAlgn="base" hangingPunct="0">
              <a:spcBef>
                <a:spcPts val="300"/>
              </a:spcBef>
              <a:spcAft>
                <a:spcPts val="2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b="1" i="1" kern="0" dirty="0">
                <a:solidFill>
                  <a:srgbClr val="0000CC"/>
                </a:solidFill>
              </a:rPr>
              <a:t>warm photon </a:t>
            </a:r>
            <a:r>
              <a:rPr lang="en-US" sz="2400" b="1" i="1" kern="0" dirty="0" smtClean="0">
                <a:solidFill>
                  <a:srgbClr val="0000CC"/>
                </a:solidFill>
              </a:rPr>
              <a:t>absorbers in dipole interconnects? antechamber</a:t>
            </a:r>
            <a:r>
              <a:rPr lang="en-US" sz="2400" i="1" kern="0" dirty="0">
                <a:solidFill>
                  <a:srgbClr val="000000"/>
                </a:solidFill>
              </a:rPr>
              <a:t>, higher-T beam </a:t>
            </a:r>
            <a:r>
              <a:rPr lang="en-US" sz="2400" i="1" kern="0" dirty="0" smtClean="0">
                <a:solidFill>
                  <a:srgbClr val="000000"/>
                </a:solidFill>
              </a:rPr>
              <a:t>screen? </a:t>
            </a:r>
            <a:r>
              <a:rPr lang="en-US" sz="2400" b="1" i="1" kern="0" dirty="0" smtClean="0">
                <a:solidFill>
                  <a:srgbClr val="FF0000"/>
                </a:solidFill>
              </a:rPr>
              <a:t>Vacuum stability, </a:t>
            </a:r>
            <a:r>
              <a:rPr lang="en-US" sz="2400" b="1" i="1" kern="0" dirty="0" smtClean="0">
                <a:solidFill>
                  <a:srgbClr val="FF0000"/>
                </a:solidFill>
              </a:rPr>
              <a:t>impedance</a:t>
            </a:r>
            <a:r>
              <a:rPr lang="en-US" sz="2400" b="1" i="1" kern="0" dirty="0" smtClean="0">
                <a:solidFill>
                  <a:srgbClr val="FF0000"/>
                </a:solidFill>
              </a:rPr>
              <a:t>, e- cloud</a:t>
            </a:r>
            <a:r>
              <a:rPr lang="en-US" sz="2400" b="1" i="1" kern="0" dirty="0" smtClean="0">
                <a:solidFill>
                  <a:srgbClr val="0000CC"/>
                </a:solidFill>
              </a:rPr>
              <a:t>, bunch spacing</a:t>
            </a:r>
            <a:endParaRPr lang="en-US" sz="2400" b="1" i="1" kern="0" dirty="0">
              <a:solidFill>
                <a:srgbClr val="0000CC"/>
              </a:solidFill>
            </a:endParaRPr>
          </a:p>
          <a:p>
            <a:pPr marL="227013" indent="-227013" eaLnBrk="0" fontAlgn="base" hangingPunct="0">
              <a:spcBef>
                <a:spcPts val="300"/>
              </a:spcBef>
              <a:spcAft>
                <a:spcPts val="2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 Synchrotron radiation </a:t>
            </a:r>
            <a:r>
              <a:rPr lang="en-US" sz="2800" b="1" kern="0" dirty="0" smtClean="0">
                <a:solidFill>
                  <a:srgbClr val="0000CC"/>
                </a:solidFill>
              </a:rPr>
              <a:t>damping </a:t>
            </a:r>
            <a:endParaRPr lang="en-US" sz="2800" b="1" kern="0" dirty="0" smtClean="0">
              <a:solidFill>
                <a:srgbClr val="0000CC"/>
              </a:solidFill>
            </a:endParaRPr>
          </a:p>
          <a:p>
            <a:pPr marL="742950" lvl="1" indent="-285750" eaLnBrk="0" fontAlgn="base" hangingPunct="0">
              <a:spcBef>
                <a:spcPts val="300"/>
              </a:spcBef>
              <a:spcAft>
                <a:spcPts val="2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i="1" kern="0" dirty="0">
                <a:solidFill>
                  <a:srgbClr val="000000"/>
                </a:solidFill>
              </a:rPr>
              <a:t>controlled blow up? </a:t>
            </a:r>
            <a:r>
              <a:rPr lang="en-US" sz="2400" i="1" kern="0" dirty="0" smtClean="0">
                <a:solidFill>
                  <a:srgbClr val="000000"/>
                </a:solidFill>
              </a:rPr>
              <a:t>shorter bunch spacing? crab </a:t>
            </a:r>
            <a:r>
              <a:rPr lang="en-US" sz="2400" i="1" kern="0" dirty="0">
                <a:solidFill>
                  <a:srgbClr val="000000"/>
                </a:solidFill>
              </a:rPr>
              <a:t>waist </a:t>
            </a:r>
            <a:r>
              <a:rPr lang="en-US" sz="2400" i="1" kern="0" dirty="0" smtClean="0">
                <a:solidFill>
                  <a:srgbClr val="000000"/>
                </a:solidFill>
              </a:rPr>
              <a:t>collisions??</a:t>
            </a:r>
            <a:endParaRPr lang="en-US" sz="2800" kern="0" dirty="0" smtClean="0">
              <a:solidFill>
                <a:srgbClr val="000000"/>
              </a:solidFill>
            </a:endParaRPr>
          </a:p>
          <a:p>
            <a:pPr marL="227013" indent="-227013" eaLnBrk="0" fontAlgn="base" hangingPunct="0">
              <a:spcBef>
                <a:spcPts val="300"/>
              </a:spcBef>
              <a:spcAft>
                <a:spcPts val="2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 </a:t>
            </a:r>
            <a:r>
              <a:rPr lang="en-US" sz="2800" b="1" kern="0" dirty="0" smtClean="0">
                <a:solidFill>
                  <a:srgbClr val="FF0000"/>
                </a:solidFill>
              </a:rPr>
              <a:t>Luminosity limits</a:t>
            </a:r>
          </a:p>
          <a:p>
            <a:pPr marL="800100" lvl="1" indent="-342900" eaLnBrk="0" fontAlgn="base" hangingPunct="0">
              <a:spcBef>
                <a:spcPts val="300"/>
              </a:spcBef>
              <a:spcAft>
                <a:spcPts val="2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i="1" kern="0" dirty="0" smtClean="0">
                <a:solidFill>
                  <a:srgbClr val="000000"/>
                </a:solidFill>
              </a:rPr>
              <a:t>Radiation damage, pile up</a:t>
            </a:r>
            <a:r>
              <a:rPr lang="en-US" sz="2400" i="1" kern="0" dirty="0">
                <a:solidFill>
                  <a:srgbClr val="000000"/>
                </a:solidFill>
              </a:rPr>
              <a:t>, bunch </a:t>
            </a:r>
            <a:r>
              <a:rPr lang="en-US" sz="2400" i="1" kern="0" dirty="0" smtClean="0">
                <a:solidFill>
                  <a:srgbClr val="000000"/>
                </a:solidFill>
              </a:rPr>
              <a:t>spacing, detector technology </a:t>
            </a:r>
          </a:p>
          <a:p>
            <a:pPr marL="227013" indent="-227013" eaLnBrk="0" fontAlgn="base" hangingPunct="0">
              <a:spcBef>
                <a:spcPts val="300"/>
              </a:spcBef>
              <a:spcAft>
                <a:spcPts val="2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0000CC"/>
                </a:solidFill>
              </a:rPr>
              <a:t> </a:t>
            </a:r>
            <a:r>
              <a:rPr lang="en-US" sz="2800" b="1" kern="0" dirty="0" smtClean="0">
                <a:solidFill>
                  <a:srgbClr val="FF0000"/>
                </a:solidFill>
              </a:rPr>
              <a:t>Machine protection</a:t>
            </a:r>
            <a:endParaRPr lang="en-US" sz="2800" b="1" kern="0" dirty="0">
              <a:solidFill>
                <a:srgbClr val="FF0000"/>
              </a:solidFill>
            </a:endParaRPr>
          </a:p>
          <a:p>
            <a:pPr marL="800100" lvl="1" indent="-342900" eaLnBrk="0" fontAlgn="base" hangingPunct="0">
              <a:spcBef>
                <a:spcPts val="300"/>
              </a:spcBef>
              <a:spcAft>
                <a:spcPts val="2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i="1" kern="0" dirty="0" smtClean="0">
                <a:solidFill>
                  <a:srgbClr val="000000"/>
                </a:solidFill>
              </a:rPr>
              <a:t>Energy in beam &amp; magnets, dump, collimation; quench protection</a:t>
            </a:r>
          </a:p>
          <a:p>
            <a:pPr marL="227013" indent="-227013" eaLnBrk="0" fontAlgn="base" hangingPunct="0">
              <a:spcBef>
                <a:spcPts val="300"/>
              </a:spcBef>
              <a:spcAft>
                <a:spcPts val="2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b="1" kern="0" dirty="0" smtClean="0">
                <a:solidFill>
                  <a:srgbClr val="FF0000"/>
                </a:solidFill>
              </a:rPr>
              <a:t> </a:t>
            </a:r>
            <a:r>
              <a:rPr lang="en-US" sz="2800" b="1" kern="0" dirty="0" smtClean="0">
                <a:solidFill>
                  <a:srgbClr val="0000CC"/>
                </a:solidFill>
              </a:rPr>
              <a:t>Optics</a:t>
            </a:r>
          </a:p>
          <a:p>
            <a:pPr marL="800100" lvl="1" indent="-342900" eaLnBrk="0" fontAlgn="base" hangingPunct="0">
              <a:spcBef>
                <a:spcPts val="300"/>
              </a:spcBef>
              <a:spcAft>
                <a:spcPts val="2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i="1" kern="0" dirty="0" smtClean="0">
                <a:solidFill>
                  <a:srgbClr val="000000"/>
                </a:solidFill>
              </a:rPr>
              <a:t>Maximizing </a:t>
            </a:r>
            <a:r>
              <a:rPr lang="en-US" sz="2400" i="1" kern="0" dirty="0" smtClean="0">
                <a:solidFill>
                  <a:srgbClr val="000000"/>
                </a:solidFill>
              </a:rPr>
              <a:t>fill </a:t>
            </a:r>
            <a:r>
              <a:rPr lang="en-US" sz="2400" i="1" kern="0" dirty="0" smtClean="0">
                <a:solidFill>
                  <a:srgbClr val="000000"/>
                </a:solidFill>
              </a:rPr>
              <a:t>factor, IR design &amp; length (&amp;#) of straight section</a:t>
            </a:r>
            <a:endParaRPr lang="en-US" sz="2400" i="1" kern="0" dirty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ts val="400"/>
              </a:spcBef>
              <a:spcAft>
                <a:spcPts val="200"/>
              </a:spcAft>
              <a:buClr>
                <a:srgbClr val="0000FF"/>
              </a:buClr>
              <a:buSzPct val="80000"/>
              <a:defRPr/>
            </a:pPr>
            <a:endParaRPr lang="en-US" sz="2400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3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0926" y="6381328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kern="0" dirty="0">
                <a:solidFill>
                  <a:srgbClr val="000000"/>
                </a:solidFill>
              </a:rPr>
              <a:t>E. Todesco, </a:t>
            </a:r>
            <a:r>
              <a:rPr lang="en-US" sz="2000" kern="0" dirty="0">
                <a:solidFill>
                  <a:srgbClr val="000000"/>
                </a:solidFill>
              </a:rPr>
              <a:t>L. Rossi,</a:t>
            </a:r>
            <a:r>
              <a:rPr lang="en-GB" sz="2000" kern="0" dirty="0">
                <a:solidFill>
                  <a:srgbClr val="000000"/>
                </a:solidFill>
              </a:rPr>
              <a:t> </a:t>
            </a:r>
            <a:r>
              <a:rPr lang="en-GB" sz="2000" kern="0" dirty="0" smtClean="0">
                <a:solidFill>
                  <a:srgbClr val="000000"/>
                </a:solidFill>
              </a:rPr>
              <a:t>P. </a:t>
            </a:r>
            <a:r>
              <a:rPr lang="en-GB" sz="2000" kern="0" dirty="0">
                <a:solidFill>
                  <a:srgbClr val="000000"/>
                </a:solidFill>
              </a:rPr>
              <a:t>McIntyre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1814" y="1079307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kern="0" dirty="0">
                <a:solidFill>
                  <a:prstClr val="black"/>
                </a:solidFill>
              </a:rPr>
              <a:t>20-T </a:t>
            </a:r>
            <a:r>
              <a:rPr lang="en-US" sz="4000" kern="0" dirty="0" smtClean="0">
                <a:solidFill>
                  <a:prstClr val="black"/>
                </a:solidFill>
              </a:rPr>
              <a:t>dipole</a:t>
            </a:r>
            <a:endParaRPr lang="en-GB" sz="4000" kern="0" dirty="0">
              <a:solidFill>
                <a:prstClr val="blac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6491"/>
            <a:ext cx="4427328" cy="284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40" y="1796491"/>
            <a:ext cx="4428207" cy="284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0651" y="1117577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kern="0" dirty="0" smtClean="0">
                <a:solidFill>
                  <a:prstClr val="black"/>
                </a:solidFill>
              </a:rPr>
              <a:t>15-T dipole</a:t>
            </a:r>
            <a:endParaRPr lang="en-GB" sz="4000" kern="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769" y="3674501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beam </a:t>
            </a:r>
          </a:p>
          <a:p>
            <a:r>
              <a:rPr lang="en-US" sz="1200" dirty="0">
                <a:solidFill>
                  <a:prstClr val="black"/>
                </a:solidFill>
              </a:rPr>
              <a:t>pipe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674501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beam </a:t>
            </a:r>
          </a:p>
          <a:p>
            <a:r>
              <a:rPr lang="en-US" sz="1200" dirty="0">
                <a:solidFill>
                  <a:prstClr val="black"/>
                </a:solidFill>
              </a:rPr>
              <a:t>pipe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200" y="4774262"/>
            <a:ext cx="8313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15 T dipoles + 100 km circumference </a:t>
            </a:r>
          </a:p>
          <a:p>
            <a:r>
              <a:rPr lang="en-US" sz="3200" dirty="0">
                <a:solidFill>
                  <a:prstClr val="black"/>
                </a:solidFill>
              </a:rPr>
              <a:t>	</a:t>
            </a:r>
            <a:r>
              <a:rPr lang="en-US" sz="3200" dirty="0" smtClean="0">
                <a:solidFill>
                  <a:prstClr val="black"/>
                </a:solidFill>
              </a:rPr>
              <a:t>					→ 100 </a:t>
            </a:r>
            <a:r>
              <a:rPr lang="en-US" sz="3200" dirty="0" err="1" smtClean="0">
                <a:solidFill>
                  <a:prstClr val="black"/>
                </a:solidFill>
              </a:rPr>
              <a:t>TeV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</a:rPr>
              <a:t>pp</a:t>
            </a:r>
          </a:p>
          <a:p>
            <a:endParaRPr lang="en-GB" sz="3200" i="1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3059" y="9686"/>
            <a:ext cx="9150188" cy="10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tIns="2520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</a:rPr>
              <a:t>Cost-Optimized Magnets for FHC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2" grpId="0"/>
    </p:bldLst>
  </p:timing>
</p:sld>
</file>

<file path=ppt/theme/theme1.xml><?xml version="1.0" encoding="utf-8"?>
<a:theme xmlns:a="http://schemas.openxmlformats.org/drawingml/2006/main" name="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FC5643-CERN3027 - Scale of contributions</Template>
  <TotalTime>11483</TotalTime>
  <Words>4227</Words>
  <Application>Microsoft Office PowerPoint</Application>
  <PresentationFormat>On-screen Show (4:3)</PresentationFormat>
  <Paragraphs>1126</Paragraphs>
  <Slides>54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6" baseType="lpstr">
      <vt:lpstr>Arial</vt:lpstr>
      <vt:lpstr>CMSY7</vt:lpstr>
      <vt:lpstr>Courier New</vt:lpstr>
      <vt:lpstr>Calibri</vt:lpstr>
      <vt:lpstr>Century Gothic</vt:lpstr>
      <vt:lpstr>Times-Roman</vt:lpstr>
      <vt:lpstr>Times-Italic</vt:lpstr>
      <vt:lpstr>Symbol</vt:lpstr>
      <vt:lpstr>Times</vt:lpstr>
      <vt:lpstr>Wingdings</vt:lpstr>
      <vt:lpstr>Cambria Math</vt:lpstr>
      <vt:lpstr>CMR10</vt:lpstr>
      <vt:lpstr>Times New Roman</vt:lpstr>
      <vt:lpstr>ＭＳ Ｐゴシック</vt:lpstr>
      <vt:lpstr>FC5643-CERN3027 - Scale of contributions</vt:lpstr>
      <vt:lpstr>Office Theme</vt:lpstr>
      <vt:lpstr>8_Office Theme</vt:lpstr>
      <vt:lpstr>5_FC5643-CERN3027 - Scale of contributions</vt:lpstr>
      <vt:lpstr>1_Office Theme</vt:lpstr>
      <vt:lpstr>6_FC5643-CERN3027 - Scale of contributions</vt:lpstr>
      <vt:lpstr>7_FC5643-CERN3027 - Scale of contributions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10.5 m long dipole for 1 beam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TLEP/FLC past events &amp; references</vt:lpstr>
      <vt:lpstr>VHE-LHC/FHC past events &amp; references</vt:lpstr>
      <vt:lpstr>PowerPoint Presentation</vt:lpstr>
      <vt:lpstr>PowerPoint Presentation</vt:lpstr>
      <vt:lpstr>PowerPoint Presentation</vt:lpstr>
      <vt:lpstr>PowerPoint Presentation</vt:lpstr>
      <vt:lpstr>Top-up scheme</vt:lpstr>
      <vt:lpstr> </vt:lpstr>
      <vt:lpstr>… and in formulae</vt:lpstr>
      <vt:lpstr>PowerPoint Presentation</vt:lpstr>
      <vt:lpstr>PowerPoint Presentation</vt:lpstr>
      <vt:lpstr>optics – TLEP arc cell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 presentation at 6th TLEP WS</dc:title>
  <dc:creator>Michael Benedikt</dc:creator>
  <cp:lastModifiedBy>Frank Zimmermann</cp:lastModifiedBy>
  <cp:revision>483</cp:revision>
  <cp:lastPrinted>2013-12-12T09:39:18Z</cp:lastPrinted>
  <dcterms:created xsi:type="dcterms:W3CDTF">2012-06-07T06:34:51Z</dcterms:created>
  <dcterms:modified xsi:type="dcterms:W3CDTF">2013-12-16T16:16:43Z</dcterms:modified>
</cp:coreProperties>
</file>