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4"/>
  </p:notesMasterIdLst>
  <p:handoutMasterIdLst>
    <p:handoutMasterId r:id="rId35"/>
  </p:handoutMasterIdLst>
  <p:sldIdLst>
    <p:sldId id="265" r:id="rId3"/>
    <p:sldId id="267" r:id="rId4"/>
    <p:sldId id="314" r:id="rId5"/>
    <p:sldId id="273" r:id="rId6"/>
    <p:sldId id="278" r:id="rId7"/>
    <p:sldId id="279" r:id="rId8"/>
    <p:sldId id="280" r:id="rId9"/>
    <p:sldId id="282" r:id="rId10"/>
    <p:sldId id="286" r:id="rId11"/>
    <p:sldId id="300" r:id="rId12"/>
    <p:sldId id="301" r:id="rId13"/>
    <p:sldId id="304" r:id="rId14"/>
    <p:sldId id="289" r:id="rId15"/>
    <p:sldId id="302" r:id="rId16"/>
    <p:sldId id="291" r:id="rId17"/>
    <p:sldId id="292" r:id="rId18"/>
    <p:sldId id="295" r:id="rId19"/>
    <p:sldId id="296" r:id="rId20"/>
    <p:sldId id="294" r:id="rId21"/>
    <p:sldId id="287" r:id="rId22"/>
    <p:sldId id="303" r:id="rId23"/>
    <p:sldId id="305" r:id="rId24"/>
    <p:sldId id="306" r:id="rId25"/>
    <p:sldId id="307" r:id="rId26"/>
    <p:sldId id="308" r:id="rId27"/>
    <p:sldId id="309" r:id="rId28"/>
    <p:sldId id="310" r:id="rId29"/>
    <p:sldId id="298" r:id="rId30"/>
    <p:sldId id="311" r:id="rId31"/>
    <p:sldId id="312" r:id="rId32"/>
    <p:sldId id="313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3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66B977FE-D877-4430-A787-94ECEDCE3A8A}" type="datetimeFigureOut">
              <a:rPr lang="en-US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C0A5D06-D26E-45DE-B38C-CFA239F789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CFD0352-F686-43F2-9A89-DB4611556FF3}" type="datetimeFigureOut">
              <a:rPr lang="en-US"/>
              <a:pPr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8981A7FB-058D-49E5-A086-95176C81AC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89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Koseki should review this slide and update as needed</a:t>
            </a:r>
          </a:p>
          <a:p>
            <a:endParaRPr lang="en-US" dirty="0" smtClean="0"/>
          </a:p>
          <a:p>
            <a:r>
              <a:rPr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beam power in red color means  "achieved".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1A7FB-058D-49E5-A086-95176C81ACE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88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84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Koseki should review this slide and update as needed</a:t>
            </a:r>
          </a:p>
          <a:p>
            <a:endParaRPr lang="en-US" dirty="0" smtClean="0"/>
          </a:p>
          <a:p>
            <a:r>
              <a:rPr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second option (RCS energy upgrade), the RCS energy should </a:t>
            </a:r>
            <a:r>
              <a:rPr lang="en-US" altLang="ja-JP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to 3.6 </a:t>
            </a:r>
            <a:r>
              <a:rPr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(not 3.4 </a:t>
            </a:r>
            <a:r>
              <a:rPr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keep more margin of beam loss power.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1A7FB-058D-49E5-A086-95176C81ACE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0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52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should be reviewed and updated as necessary by M. </a:t>
            </a:r>
            <a:r>
              <a:rPr lang="en-US" dirty="0" err="1" smtClean="0"/>
              <a:t>Nessi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1A7FB-058D-49E5-A086-95176C81AC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4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should be reviewed and updated as necessary by M. </a:t>
            </a:r>
            <a:r>
              <a:rPr lang="en-US" dirty="0" err="1" smtClean="0"/>
              <a:t>Nessi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1A7FB-058D-49E5-A086-95176C81AC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should be reviewed and updated as required by T. </a:t>
            </a:r>
            <a:r>
              <a:rPr lang="en-US" dirty="0" err="1" smtClean="0"/>
              <a:t>Maruta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1A7FB-058D-49E5-A086-95176C81AC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3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069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9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19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606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63D2E-DB16-4AD3-B02E-E39B642A4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9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Sergei Nagaitsev | ICFA 2014 Seminar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9B5E63A-67F4-4727-9333-A508DB5C17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Sergei Nagaitsev | ICFA 2014 Seminar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737C6D7-D7E0-4301-B881-88A285AE30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2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Sergei Nagaitsev | ICFA 2014 Seminar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BED4-1D5E-437F-8337-A256585F7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5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Sergei Nagaitsev | ICFA 2014 Seminar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55D17-3FE4-4CAC-8FE1-8531B34E0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Sergei Nagaitsev | ICFA 2014 Seminar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3C0EB-C551-4DE5-B844-0B584EA14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Sergei Nagaitsev | ICFA 2014 Seminar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A9A46-82AB-43EA-A130-6884A5C86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Sergei Nagaitsev | ICFA 2014 Seminar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19404-6611-4CBD-AE05-9CE9197FF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Sergei Nagaitsev | ICFA 2014 Seminar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D9D2CAE9-48CF-4CA4-8926-FA23D9B9CEE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Sergei Nagaitsev | ICFA 2014 Seminar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8AA84F3A-450E-46C1-9B59-1A5123B583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x-docdb.fnal.gov/cgi-bin/ShowDocument?docid=123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l.gov/swif2013/" TargetMode="External"/><Relationship Id="rId2" Type="http://schemas.openxmlformats.org/officeDocument/2006/relationships/hyperlink" Target="http://arxiv.org/abs/1308.471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High Power Proton Beams for Particle Physics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Sergei </a:t>
            </a:r>
            <a:r>
              <a:rPr lang="en-US" dirty="0" err="1" smtClean="0">
                <a:latin typeface="Helvetica" pitchFamily="34" charset="0"/>
              </a:rPr>
              <a:t>Nagaitsev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ICFA 2014 Seminar, Beijing</a:t>
            </a:r>
          </a:p>
          <a:p>
            <a:r>
              <a:rPr lang="en-US" dirty="0" smtClean="0">
                <a:latin typeface="Helvetica" pitchFamily="34" charset="0"/>
              </a:rPr>
              <a:t>30 October 2014</a:t>
            </a:r>
          </a:p>
          <a:p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J-PARC: Short –Term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goal of 0.75 MW at 30 </a:t>
            </a:r>
            <a:r>
              <a:rPr lang="en-US" dirty="0" err="1" smtClean="0"/>
              <a:t>GeV</a:t>
            </a:r>
            <a:r>
              <a:rPr lang="en-US" dirty="0" smtClean="0"/>
              <a:t> to neutrino program</a:t>
            </a:r>
          </a:p>
          <a:p>
            <a:pPr lvl="1"/>
            <a:r>
              <a:rPr lang="en-US" dirty="0" smtClean="0"/>
              <a:t>Increase Main Ring repetition rate (from 0.4 Hz to 0.8 Hz)</a:t>
            </a:r>
          </a:p>
          <a:p>
            <a:pPr lvl="1"/>
            <a:r>
              <a:rPr lang="en-US" dirty="0" smtClean="0"/>
              <a:t>Also (but not simultaneous):  0.1 MW slow extraction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184435"/>
            <a:ext cx="8915400" cy="3846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1148" y="6013701"/>
            <a:ext cx="239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courtesy Tadashi </a:t>
            </a:r>
            <a:r>
              <a:rPr lang="en-US" sz="1800" dirty="0" err="1" smtClean="0"/>
              <a:t>Koseki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14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J-PARC High Power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/>
                </a:solidFill>
              </a:rPr>
              <a:t>All options assume 1 MW operations of existing RCS, and MR operations at 30 </a:t>
            </a:r>
            <a:r>
              <a:rPr lang="en-US" altLang="ja-JP" dirty="0" err="1" smtClean="0">
                <a:solidFill>
                  <a:schemeClr val="accent6"/>
                </a:solidFill>
              </a:rPr>
              <a:t>GeV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r>
              <a:rPr lang="en-US" altLang="ja-JP" dirty="0" smtClean="0">
                <a:solidFill>
                  <a:schemeClr val="accent6"/>
                </a:solidFill>
              </a:rPr>
              <a:t>MR </a:t>
            </a:r>
            <a:r>
              <a:rPr lang="en-US" altLang="ja-JP" dirty="0">
                <a:solidFill>
                  <a:schemeClr val="accent6"/>
                </a:solidFill>
              </a:rPr>
              <a:t>l</a:t>
            </a:r>
            <a:r>
              <a:rPr lang="en-US" altLang="ja-JP" dirty="0" smtClean="0">
                <a:solidFill>
                  <a:schemeClr val="accent6"/>
                </a:solidFill>
              </a:rPr>
              <a:t>arger </a:t>
            </a:r>
            <a:r>
              <a:rPr lang="en-US" altLang="ja-JP" dirty="0">
                <a:solidFill>
                  <a:schemeClr val="accent6"/>
                </a:solidFill>
              </a:rPr>
              <a:t>a</a:t>
            </a:r>
            <a:r>
              <a:rPr lang="en-US" altLang="ja-JP" dirty="0" smtClean="0">
                <a:solidFill>
                  <a:schemeClr val="accent6"/>
                </a:solidFill>
              </a:rPr>
              <a:t>perture </a:t>
            </a:r>
            <a:endParaRPr lang="en-US" altLang="ja-JP" dirty="0">
              <a:solidFill>
                <a:schemeClr val="accent6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accent6"/>
                </a:solidFill>
              </a:rPr>
              <a:t>123π (H) x 108π (V) mm-</a:t>
            </a:r>
            <a:r>
              <a:rPr lang="en-US" altLang="ja-JP" dirty="0" err="1" smtClean="0">
                <a:solidFill>
                  <a:schemeClr val="accent6"/>
                </a:solidFill>
              </a:rPr>
              <a:t>mrad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lvl="1"/>
            <a:r>
              <a:rPr lang="en-US" altLang="ja-JP" dirty="0">
                <a:solidFill>
                  <a:schemeClr val="accent6"/>
                </a:solidFill>
              </a:rPr>
              <a:t>1.3 MW for 1.2 s cycle</a:t>
            </a:r>
          </a:p>
          <a:p>
            <a:r>
              <a:rPr lang="en-US" altLang="ja-JP" dirty="0" smtClean="0">
                <a:solidFill>
                  <a:schemeClr val="accent6"/>
                </a:solidFill>
              </a:rPr>
              <a:t>RCS energy upgrade: </a:t>
            </a:r>
            <a:r>
              <a:rPr lang="en-US" altLang="ja-JP" dirty="0" smtClean="0"/>
              <a:t>3.6</a:t>
            </a:r>
            <a:r>
              <a:rPr lang="en-US" altLang="ja-JP" dirty="0" smtClean="0">
                <a:solidFill>
                  <a:schemeClr val="accent6"/>
                </a:solidFill>
              </a:rPr>
              <a:t> </a:t>
            </a:r>
            <a:r>
              <a:rPr lang="en-US" altLang="ja-JP" dirty="0" err="1" smtClean="0">
                <a:solidFill>
                  <a:schemeClr val="accent6"/>
                </a:solidFill>
              </a:rPr>
              <a:t>GeV</a:t>
            </a:r>
            <a:r>
              <a:rPr lang="en-US" altLang="ja-JP" dirty="0" smtClean="0">
                <a:solidFill>
                  <a:schemeClr val="accent6"/>
                </a:solidFill>
              </a:rPr>
              <a:t> </a:t>
            </a:r>
            <a:endParaRPr lang="en-US" altLang="ja-JP" dirty="0">
              <a:solidFill>
                <a:schemeClr val="accent6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accent6"/>
                </a:solidFill>
              </a:rPr>
              <a:t>1.2 </a:t>
            </a:r>
            <a:r>
              <a:rPr lang="en-US" altLang="ja-JP" dirty="0">
                <a:solidFill>
                  <a:schemeClr val="accent6"/>
                </a:solidFill>
              </a:rPr>
              <a:t>MW for 1.2 s cycle</a:t>
            </a:r>
          </a:p>
          <a:p>
            <a:r>
              <a:rPr lang="en-US" altLang="ja-JP" dirty="0" smtClean="0">
                <a:solidFill>
                  <a:schemeClr val="accent6"/>
                </a:solidFill>
              </a:rPr>
              <a:t>New (8 </a:t>
            </a:r>
            <a:r>
              <a:rPr lang="en-US" altLang="ja-JP" dirty="0" err="1" smtClean="0">
                <a:solidFill>
                  <a:schemeClr val="accent6"/>
                </a:solidFill>
              </a:rPr>
              <a:t>GeV</a:t>
            </a:r>
            <a:r>
              <a:rPr lang="en-US" altLang="ja-JP" dirty="0" smtClean="0">
                <a:solidFill>
                  <a:schemeClr val="accent6"/>
                </a:solidFill>
              </a:rPr>
              <a:t>) Booster </a:t>
            </a:r>
            <a:r>
              <a:rPr lang="en-US" altLang="ja-JP" dirty="0">
                <a:solidFill>
                  <a:schemeClr val="accent6"/>
                </a:solidFill>
              </a:rPr>
              <a:t>Ring </a:t>
            </a:r>
          </a:p>
          <a:p>
            <a:pPr lvl="1"/>
            <a:r>
              <a:rPr lang="en-US" altLang="ja-JP" dirty="0" smtClean="0">
                <a:solidFill>
                  <a:schemeClr val="accent6"/>
                </a:solidFill>
              </a:rPr>
              <a:t>MR = </a:t>
            </a:r>
            <a:r>
              <a:rPr lang="en-US" altLang="ja-JP" dirty="0">
                <a:solidFill>
                  <a:schemeClr val="accent6"/>
                </a:solidFill>
              </a:rPr>
              <a:t>1.6 MW </a:t>
            </a:r>
            <a:r>
              <a:rPr lang="en-US" altLang="ja-JP" dirty="0" smtClean="0">
                <a:solidFill>
                  <a:schemeClr val="accent6"/>
                </a:solidFill>
              </a:rPr>
              <a:t>@ </a:t>
            </a:r>
            <a:r>
              <a:rPr lang="en-US" altLang="ja-JP" dirty="0">
                <a:solidFill>
                  <a:schemeClr val="accent6"/>
                </a:solidFill>
              </a:rPr>
              <a:t>1 s </a:t>
            </a:r>
            <a:r>
              <a:rPr lang="en-US" altLang="ja-JP" dirty="0" smtClean="0">
                <a:solidFill>
                  <a:schemeClr val="accent6"/>
                </a:solidFill>
              </a:rPr>
              <a:t>cycle, h=9</a:t>
            </a:r>
            <a:endParaRPr lang="en-US" altLang="ja-JP" dirty="0">
              <a:solidFill>
                <a:schemeClr val="accent6"/>
              </a:solidFill>
            </a:endParaRPr>
          </a:p>
          <a:p>
            <a:pPr lvl="1"/>
            <a:r>
              <a:rPr kumimoji="1" lang="en-US" altLang="ja-JP" dirty="0">
                <a:solidFill>
                  <a:schemeClr val="accent6"/>
                </a:solidFill>
              </a:rPr>
              <a:t>MR 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= </a:t>
            </a:r>
            <a:r>
              <a:rPr lang="en-US" altLang="ja-JP" dirty="0">
                <a:solidFill>
                  <a:schemeClr val="accent6"/>
                </a:solidFill>
              </a:rPr>
              <a:t>2</a:t>
            </a:r>
            <a:r>
              <a:rPr kumimoji="1" lang="en-US" altLang="ja-JP" dirty="0">
                <a:solidFill>
                  <a:schemeClr val="accent6"/>
                </a:solidFill>
              </a:rPr>
              <a:t>.8 MW 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@ </a:t>
            </a:r>
            <a:r>
              <a:rPr kumimoji="1" lang="en-US" altLang="ja-JP" dirty="0">
                <a:solidFill>
                  <a:schemeClr val="accent6"/>
                </a:solidFill>
              </a:rPr>
              <a:t>1.16 s 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cycle, h=18</a:t>
            </a:r>
            <a:endParaRPr kumimoji="1" lang="en-US" altLang="ja-JP" dirty="0">
              <a:solidFill>
                <a:schemeClr val="accent6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accent6"/>
                </a:solidFill>
              </a:rPr>
              <a:t>MR = 3.4 MW @ 1.28 s cycle, h=24</a:t>
            </a:r>
          </a:p>
          <a:p>
            <a:pPr lvl="2"/>
            <a:r>
              <a:rPr lang="en-US" altLang="ja-JP" dirty="0" smtClean="0">
                <a:solidFill>
                  <a:schemeClr val="accent6"/>
                </a:solidFill>
              </a:rPr>
              <a:t>Requires kicker </a:t>
            </a:r>
            <a:r>
              <a:rPr lang="en-US" altLang="ja-JP" dirty="0">
                <a:solidFill>
                  <a:schemeClr val="accent6"/>
                </a:solidFill>
              </a:rPr>
              <a:t>rise time </a:t>
            </a:r>
            <a:r>
              <a:rPr lang="en-US" altLang="ja-JP" dirty="0" smtClean="0">
                <a:solidFill>
                  <a:schemeClr val="accent6"/>
                </a:solidFill>
              </a:rPr>
              <a:t>&lt;139 ns</a:t>
            </a:r>
            <a:endParaRPr lang="en-US" altLang="ja-JP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24" y="2347105"/>
            <a:ext cx="3684076" cy="305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6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400-kW (now) to 700-kW (2016)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985" y="5312077"/>
            <a:ext cx="1363045" cy="9054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400 MeV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NC </a:t>
            </a:r>
            <a:r>
              <a:rPr lang="en-US" dirty="0" err="1" smtClean="0">
                <a:solidFill>
                  <a:srgbClr val="C00000"/>
                </a:solidFill>
              </a:rPr>
              <a:t>Linac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10/30/2014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12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03852" y="5019261"/>
            <a:ext cx="765313" cy="0"/>
          </a:xfrm>
          <a:prstGeom prst="line">
            <a:avLst/>
          </a:prstGeom>
          <a:ln w="136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06044" y="4007556"/>
            <a:ext cx="1027289" cy="1011705"/>
          </a:xfrm>
          <a:prstGeom prst="ellipse">
            <a:avLst/>
          </a:prstGeom>
          <a:noFill/>
          <a:ln w="1016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7012560">
            <a:off x="890907" y="-5115481"/>
            <a:ext cx="8062097" cy="8826055"/>
          </a:xfrm>
          <a:prstGeom prst="arc">
            <a:avLst>
              <a:gd name="adj1" fmla="val 15803925"/>
              <a:gd name="adj2" fmla="val 1910451"/>
            </a:avLst>
          </a:prstGeom>
          <a:ln w="1016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6044" y="5281487"/>
            <a:ext cx="1636889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8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GeV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RCS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Booster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83378" y="2026254"/>
            <a:ext cx="2954663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3087"/>
                </a:solidFill>
              </a:rPr>
              <a:t>120 </a:t>
            </a:r>
            <a:r>
              <a:rPr lang="en-US" dirty="0" err="1" smtClean="0">
                <a:solidFill>
                  <a:srgbClr val="003087"/>
                </a:solidFill>
              </a:rPr>
              <a:t>GeV</a:t>
            </a:r>
            <a:r>
              <a:rPr lang="en-US" dirty="0">
                <a:solidFill>
                  <a:srgbClr val="003087"/>
                </a:solidFill>
              </a:rPr>
              <a:t> </a:t>
            </a:r>
            <a:r>
              <a:rPr lang="en-US" dirty="0" smtClean="0">
                <a:solidFill>
                  <a:srgbClr val="003087"/>
                </a:solidFill>
              </a:rPr>
              <a:t>synchrotron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3087"/>
                </a:solidFill>
              </a:rPr>
              <a:t>Main Injector</a:t>
            </a: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7012560">
            <a:off x="894334" y="-4964302"/>
            <a:ext cx="8062097" cy="8871714"/>
          </a:xfrm>
          <a:prstGeom prst="arc">
            <a:avLst>
              <a:gd name="adj1" fmla="val 15803925"/>
              <a:gd name="adj2" fmla="val 1910451"/>
            </a:avLst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52218" y="2834274"/>
            <a:ext cx="1224849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GeV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Recycler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769165" y="5019261"/>
            <a:ext cx="18658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83556" y="2686756"/>
            <a:ext cx="1399822" cy="132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06133" y="2686756"/>
            <a:ext cx="1399822" cy="132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06733" y="1075263"/>
            <a:ext cx="835383" cy="2271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n 25"/>
          <p:cNvSpPr/>
          <p:nvPr/>
        </p:nvSpPr>
        <p:spPr>
          <a:xfrm>
            <a:off x="7790647" y="3382667"/>
            <a:ext cx="440263" cy="4572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838041" y="3982671"/>
            <a:ext cx="2133601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0.7 MW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82463"/>
            <a:ext cx="7808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Improvement Plan (PIP): increase Booster proton flux,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enable 700-kW beam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Improvement Plan-II (PIP-II, Fermilab)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Provide &gt;1 MW at the time of LBNF startup (~2023)</a:t>
            </a:r>
          </a:p>
          <a:p>
            <a:r>
              <a:rPr lang="en-US" dirty="0" smtClean="0"/>
              <a:t>800 MeV superconducting pulsed </a:t>
            </a:r>
            <a:r>
              <a:rPr lang="en-US" dirty="0" err="1" smtClean="0"/>
              <a:t>linac</a:t>
            </a:r>
            <a:r>
              <a:rPr lang="en-US" dirty="0" smtClean="0"/>
              <a:t> + enhancements to existing complex; extendible to support &gt;2 MW operations and upgradable to continuous wave (CW) operations</a:t>
            </a:r>
          </a:p>
          <a:p>
            <a:pPr lvl="1"/>
            <a:r>
              <a:rPr lang="en-US" dirty="0" smtClean="0"/>
              <a:t>Builds on significant existing infrastructure</a:t>
            </a:r>
          </a:p>
          <a:p>
            <a:pPr lvl="1"/>
            <a:r>
              <a:rPr lang="en-US" dirty="0" smtClean="0"/>
              <a:t>Capitalizes on major investment in superconducting </a:t>
            </a:r>
            <a:r>
              <a:rPr lang="en-US" dirty="0" err="1" smtClean="0"/>
              <a:t>rf</a:t>
            </a:r>
            <a:r>
              <a:rPr lang="en-US" dirty="0" smtClean="0"/>
              <a:t> technologies</a:t>
            </a:r>
          </a:p>
          <a:p>
            <a:pPr lvl="1"/>
            <a:r>
              <a:rPr lang="en-US" dirty="0" smtClean="0"/>
              <a:t>Eliminates significant operational risks inherent in existing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Siting consistent with eventual replacement of the Booster as the source of protons for injection into Main Injector</a:t>
            </a:r>
          </a:p>
          <a:p>
            <a:r>
              <a:rPr lang="en-US" dirty="0" smtClean="0"/>
              <a:t>Whitepaper available at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tx2"/>
                </a:solidFill>
                <a:latin typeface="Helvetica" pitchFamily="34" charset="0"/>
                <a:hlinkClick r:id="rId2"/>
              </a:rPr>
              <a:t>projectx-docdb.fnal.gov/</a:t>
            </a:r>
            <a:r>
              <a:rPr lang="en-US" sz="2200" dirty="0" err="1" smtClean="0">
                <a:solidFill>
                  <a:schemeClr val="tx2"/>
                </a:solidFill>
                <a:latin typeface="Helvetica" pitchFamily="34" charset="0"/>
                <a:hlinkClick r:id="rId2"/>
              </a:rPr>
              <a:t>cgi</a:t>
            </a:r>
            <a:r>
              <a:rPr lang="en-US" sz="2200" dirty="0" smtClean="0">
                <a:solidFill>
                  <a:schemeClr val="tx2"/>
                </a:solidFill>
                <a:latin typeface="Helvetica" pitchFamily="34" charset="0"/>
                <a:hlinkClick r:id="rId2"/>
              </a:rPr>
              <a:t>-bin/</a:t>
            </a:r>
            <a:r>
              <a:rPr lang="en-US" sz="2200" dirty="0" err="1" smtClean="0">
                <a:solidFill>
                  <a:schemeClr val="tx2"/>
                </a:solidFill>
                <a:latin typeface="Helvetica" pitchFamily="34" charset="0"/>
                <a:hlinkClick r:id="rId2"/>
              </a:rPr>
              <a:t>ShowDocument?docid</a:t>
            </a:r>
            <a:r>
              <a:rPr lang="en-US" sz="2200" dirty="0" smtClean="0">
                <a:solidFill>
                  <a:schemeClr val="tx2"/>
                </a:solidFill>
                <a:latin typeface="Helvetica" pitchFamily="34" charset="0"/>
                <a:hlinkClick r:id="rId2"/>
              </a:rPr>
              <a:t>=1232</a:t>
            </a:r>
            <a:endParaRPr lang="en-US" sz="2200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Sergei Nagaitsev | ICFA 2014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877B-C70F-4BBF-BBC5-918A59F796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schematic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04968" y="5219886"/>
            <a:ext cx="2142698" cy="9054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New </a:t>
            </a:r>
            <a:r>
              <a:rPr lang="en-US" u="sng" dirty="0" smtClean="0">
                <a:solidFill>
                  <a:srgbClr val="C00000"/>
                </a:solidFill>
              </a:rPr>
              <a:t>800</a:t>
            </a:r>
            <a:r>
              <a:rPr lang="en-US" dirty="0" smtClean="0">
                <a:solidFill>
                  <a:srgbClr val="C00000"/>
                </a:solidFill>
              </a:rPr>
              <a:t> MeV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SRF </a:t>
            </a:r>
            <a:r>
              <a:rPr lang="en-US" dirty="0" err="1" smtClean="0">
                <a:solidFill>
                  <a:srgbClr val="C00000"/>
                </a:solidFill>
              </a:rPr>
              <a:t>Linac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03852" y="5019261"/>
            <a:ext cx="1479704" cy="0"/>
          </a:xfrm>
          <a:prstGeom prst="line">
            <a:avLst/>
          </a:prstGeom>
          <a:ln w="136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206044" y="4007556"/>
            <a:ext cx="1027289" cy="1011705"/>
          </a:xfrm>
          <a:prstGeom prst="ellipse">
            <a:avLst/>
          </a:prstGeom>
          <a:noFill/>
          <a:ln w="1016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7012560">
            <a:off x="890907" y="-5115481"/>
            <a:ext cx="8062097" cy="8826055"/>
          </a:xfrm>
          <a:prstGeom prst="arc">
            <a:avLst>
              <a:gd name="adj1" fmla="val 15803925"/>
              <a:gd name="adj2" fmla="val 1910451"/>
            </a:avLst>
          </a:prstGeom>
          <a:ln w="1016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206044" y="5281487"/>
            <a:ext cx="2253060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Existing 8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GeV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Booster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238706" y="2026254"/>
            <a:ext cx="2133601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3087"/>
                </a:solidFill>
              </a:rPr>
              <a:t>120 </a:t>
            </a:r>
            <a:r>
              <a:rPr lang="en-US" dirty="0" err="1" smtClean="0">
                <a:solidFill>
                  <a:srgbClr val="003087"/>
                </a:solidFill>
              </a:rPr>
              <a:t>GeV</a:t>
            </a:r>
            <a:endParaRPr lang="en-US" dirty="0" smtClean="0">
              <a:solidFill>
                <a:srgbClr val="003087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3087"/>
                </a:solidFill>
              </a:rPr>
              <a:t>Main Injector</a:t>
            </a: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7012560">
            <a:off x="894334" y="-4964302"/>
            <a:ext cx="8062097" cy="8871714"/>
          </a:xfrm>
          <a:prstGeom prst="arc">
            <a:avLst>
              <a:gd name="adj1" fmla="val 15803925"/>
              <a:gd name="adj2" fmla="val 1910451"/>
            </a:avLst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552218" y="2834274"/>
            <a:ext cx="1224849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GeV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Recycler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483556" y="5019261"/>
            <a:ext cx="11514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83556" y="2686756"/>
            <a:ext cx="1399822" cy="132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06133" y="2686756"/>
            <a:ext cx="1399822" cy="132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106733" y="1075263"/>
            <a:ext cx="835383" cy="2271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un 30"/>
          <p:cNvSpPr/>
          <p:nvPr/>
        </p:nvSpPr>
        <p:spPr>
          <a:xfrm>
            <a:off x="7790647" y="3382667"/>
            <a:ext cx="440263" cy="4572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838041" y="3982671"/>
            <a:ext cx="2133601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1.2</a:t>
            </a:r>
            <a:r>
              <a:rPr lang="en-US" dirty="0" smtClean="0">
                <a:solidFill>
                  <a:srgbClr val="FF0000"/>
                </a:solidFill>
              </a:rPr>
              <a:t> MW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Performance Goals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790211"/>
              </p:ext>
            </p:extLst>
          </p:nvPr>
        </p:nvGraphicFramePr>
        <p:xfrm>
          <a:off x="1247297" y="922889"/>
          <a:ext cx="6789628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13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6.4×10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7.5×10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*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15</a:t>
            </a:fld>
            <a:endParaRPr lang="en-U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4562" y="5887692"/>
            <a:ext cx="727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04040"/>
                </a:solidFill>
              </a:rPr>
              <a:t>*LBNF beam power can be maintained to ~60 </a:t>
            </a:r>
            <a:r>
              <a:rPr lang="en-US" sz="1800" dirty="0" err="1" smtClean="0">
                <a:solidFill>
                  <a:srgbClr val="404040"/>
                </a:solidFill>
              </a:rPr>
              <a:t>GeV</a:t>
            </a:r>
            <a:r>
              <a:rPr lang="en-US" sz="1800" dirty="0" smtClean="0">
                <a:solidFill>
                  <a:srgbClr val="404040"/>
                </a:solidFill>
              </a:rPr>
              <a:t>, then scales with energy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3812458" cy="4987867"/>
          </a:xfrm>
        </p:spPr>
        <p:txBody>
          <a:bodyPr/>
          <a:lstStyle/>
          <a:p>
            <a:r>
              <a:rPr lang="en-US" dirty="0" smtClean="0"/>
              <a:t>Development phase</a:t>
            </a:r>
          </a:p>
          <a:p>
            <a:pPr lvl="1"/>
            <a:r>
              <a:rPr lang="en-US" dirty="0" smtClean="0"/>
              <a:t>R&amp;D program supports 2018-2019 construction start</a:t>
            </a:r>
          </a:p>
          <a:p>
            <a:pPr lvl="1"/>
            <a:r>
              <a:rPr lang="en-US" dirty="0" smtClean="0"/>
              <a:t>Collaboration with India</a:t>
            </a:r>
          </a:p>
          <a:p>
            <a:r>
              <a:rPr lang="en-US" dirty="0" smtClean="0"/>
              <a:t>Strong support from P5, U.S. DoE, and the Fermilab Director</a:t>
            </a:r>
          </a:p>
          <a:p>
            <a:r>
              <a:rPr lang="en-US" dirty="0" smtClean="0"/>
              <a:t>Five year construction period would support operations startup in 2023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64" y="2360607"/>
            <a:ext cx="4839297" cy="35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Long Baseline Neutrino Facility (CN2PY)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98" y="926561"/>
            <a:ext cx="8630990" cy="4987867"/>
          </a:xfrm>
        </p:spPr>
        <p:txBody>
          <a:bodyPr/>
          <a:lstStyle/>
          <a:p>
            <a:r>
              <a:rPr lang="en-US" dirty="0" smtClean="0"/>
              <a:t>Phase 1 – coincident with LHC operations</a:t>
            </a:r>
          </a:p>
          <a:p>
            <a:pPr lvl="1"/>
            <a:r>
              <a:rPr lang="en-US" dirty="0" smtClean="0"/>
              <a:t>400 </a:t>
            </a:r>
            <a:r>
              <a:rPr lang="en-US" dirty="0" err="1" smtClean="0"/>
              <a:t>GeV</a:t>
            </a:r>
            <a:r>
              <a:rPr lang="en-US" dirty="0" smtClean="0"/>
              <a:t> proton beam from SPS @ 1/6 Hz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r>
              <a:rPr lang="en-US" dirty="0" smtClean="0"/>
              <a:t> beam pulse</a:t>
            </a:r>
          </a:p>
          <a:p>
            <a:pPr lvl="1"/>
            <a:r>
              <a:rPr lang="en-US" dirty="0" smtClean="0"/>
              <a:t>750 kW</a:t>
            </a:r>
          </a:p>
          <a:p>
            <a:r>
              <a:rPr lang="en-US" dirty="0" smtClean="0"/>
              <a:t>Phase 2 – independent of LHC operations</a:t>
            </a:r>
          </a:p>
          <a:p>
            <a:pPr lvl="1"/>
            <a:r>
              <a:rPr lang="en-US" dirty="0" smtClean="0"/>
              <a:t>50-75 </a:t>
            </a:r>
            <a:r>
              <a:rPr lang="en-US" dirty="0" err="1" smtClean="0"/>
              <a:t>GeV</a:t>
            </a:r>
            <a:r>
              <a:rPr lang="en-US" dirty="0" smtClean="0"/>
              <a:t> proton beam</a:t>
            </a:r>
          </a:p>
          <a:p>
            <a:pPr marL="750888" lvl="1" indent="0">
              <a:spcBef>
                <a:spcPts val="0"/>
              </a:spcBef>
              <a:buNone/>
              <a:tabLst>
                <a:tab pos="746125" algn="l"/>
              </a:tabLst>
            </a:pPr>
            <a:r>
              <a:rPr lang="en-US" dirty="0" smtClean="0"/>
              <a:t>from new high power</a:t>
            </a:r>
          </a:p>
          <a:p>
            <a:pPr marL="750888" lvl="1" indent="0">
              <a:spcBef>
                <a:spcPts val="0"/>
              </a:spcBef>
              <a:buNone/>
              <a:tabLst>
                <a:tab pos="746125" algn="l"/>
              </a:tabLst>
            </a:pPr>
            <a:r>
              <a:rPr lang="en-US" dirty="0" smtClean="0"/>
              <a:t>proton synchrotron @ 1 Hz</a:t>
            </a:r>
          </a:p>
          <a:p>
            <a:pPr lvl="2"/>
            <a:r>
              <a:rPr lang="en-US" dirty="0" smtClean="0"/>
              <a:t>Injection from new </a:t>
            </a:r>
            <a:r>
              <a:rPr lang="en-US" dirty="0"/>
              <a:t>4 </a:t>
            </a:r>
            <a:r>
              <a:rPr lang="en-US" dirty="0" err="1"/>
              <a:t>GeV</a:t>
            </a:r>
            <a:r>
              <a:rPr lang="en-US" dirty="0"/>
              <a:t> </a:t>
            </a:r>
            <a:endParaRPr lang="en-US" dirty="0" smtClean="0"/>
          </a:p>
          <a:p>
            <a:pPr marL="1146175" lvl="2" indent="0">
              <a:spcBef>
                <a:spcPts val="0"/>
              </a:spcBef>
              <a:buNone/>
            </a:pPr>
            <a:r>
              <a:rPr lang="en-US" dirty="0" smtClean="0"/>
              <a:t>superconducting proton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4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r>
              <a:rPr lang="en-US" dirty="0" smtClean="0"/>
              <a:t> beam pulse</a:t>
            </a:r>
          </a:p>
          <a:p>
            <a:pPr lvl="1"/>
            <a:r>
              <a:rPr lang="en-US" dirty="0" smtClean="0"/>
              <a:t>2 MW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60" y="3163614"/>
            <a:ext cx="4530140" cy="272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HP-PS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7" y="745403"/>
            <a:ext cx="8189908" cy="59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8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KEK 9-GeV </a:t>
            </a:r>
            <a:r>
              <a:rPr lang="en-US" dirty="0" err="1" smtClean="0"/>
              <a:t>Linac</a:t>
            </a:r>
            <a:r>
              <a:rPr lang="en-US" dirty="0" smtClean="0"/>
              <a:t> – initial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4070445" cy="4987867"/>
          </a:xfrm>
        </p:spPr>
        <p:txBody>
          <a:bodyPr/>
          <a:lstStyle/>
          <a:p>
            <a:r>
              <a:rPr lang="en-US" dirty="0" smtClean="0"/>
              <a:t>Off axis beam to Super </a:t>
            </a:r>
            <a:r>
              <a:rPr lang="en-US" dirty="0" err="1" smtClean="0"/>
              <a:t>Kamiokande</a:t>
            </a:r>
            <a:endParaRPr lang="en-US" dirty="0" smtClean="0"/>
          </a:p>
          <a:p>
            <a:pPr lvl="1"/>
            <a:r>
              <a:rPr lang="en-US" dirty="0" smtClean="0"/>
              <a:t>Alternative to 8 </a:t>
            </a:r>
            <a:r>
              <a:rPr lang="en-US" dirty="0" err="1" smtClean="0"/>
              <a:t>GeV</a:t>
            </a:r>
            <a:r>
              <a:rPr lang="en-US" dirty="0" smtClean="0"/>
              <a:t> Booster at J-PARC</a:t>
            </a:r>
          </a:p>
          <a:p>
            <a:r>
              <a:rPr lang="en-US" dirty="0" smtClean="0"/>
              <a:t>9 </a:t>
            </a:r>
            <a:r>
              <a:rPr lang="en-US" dirty="0" err="1" smtClean="0"/>
              <a:t>GeV</a:t>
            </a:r>
            <a:r>
              <a:rPr lang="en-US" dirty="0" smtClean="0"/>
              <a:t> superconducting </a:t>
            </a:r>
            <a:r>
              <a:rPr lang="en-US" dirty="0" err="1"/>
              <a:t>l</a:t>
            </a:r>
            <a:r>
              <a:rPr lang="en-US" dirty="0" err="1" smtClean="0"/>
              <a:t>inac</a:t>
            </a:r>
            <a:r>
              <a:rPr lang="en-US" dirty="0" smtClean="0"/>
              <a:t> in KEK-B tunnel</a:t>
            </a:r>
          </a:p>
          <a:p>
            <a:pPr lvl="1"/>
            <a:r>
              <a:rPr lang="en-US" dirty="0" smtClean="0"/>
              <a:t>800 m of acceleration (straight sections)</a:t>
            </a:r>
          </a:p>
          <a:p>
            <a:pPr lvl="1"/>
            <a:r>
              <a:rPr lang="en-US" dirty="0" smtClean="0"/>
              <a:t>2200 m of arcs</a:t>
            </a:r>
          </a:p>
          <a:p>
            <a:pPr lvl="1"/>
            <a:r>
              <a:rPr lang="en-US" dirty="0" smtClean="0"/>
              <a:t>ILC accelerating cavities (1.3 GHz) at 30 MV/m</a:t>
            </a:r>
          </a:p>
          <a:p>
            <a:pPr lvl="1"/>
            <a:r>
              <a:rPr lang="en-US" dirty="0" smtClean="0"/>
              <a:t>100 mA peak current @ 1% duty factor</a:t>
            </a:r>
          </a:p>
          <a:p>
            <a:pPr lvl="1"/>
            <a:r>
              <a:rPr lang="en-US" dirty="0" smtClean="0"/>
              <a:t>9 MW beam power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47" y="909038"/>
            <a:ext cx="4809699" cy="498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9196" y="5891426"/>
            <a:ext cx="239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courtesy Tadashi </a:t>
            </a:r>
            <a:r>
              <a:rPr lang="en-US" sz="1800" dirty="0" err="1" smtClean="0"/>
              <a:t>Koseki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49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Physics Opportunities</a:t>
            </a:r>
          </a:p>
          <a:p>
            <a:r>
              <a:rPr lang="en-US" dirty="0" smtClean="0">
                <a:latin typeface="Helvetica" pitchFamily="34" charset="0"/>
              </a:rPr>
              <a:t>Performance Requirements</a:t>
            </a:r>
          </a:p>
          <a:p>
            <a:r>
              <a:rPr lang="en-US" dirty="0" smtClean="0">
                <a:latin typeface="Helvetica" pitchFamily="34" charset="0"/>
              </a:rPr>
              <a:t>Design Strategies</a:t>
            </a:r>
          </a:p>
          <a:p>
            <a:r>
              <a:rPr lang="en-US" dirty="0" smtClean="0">
                <a:latin typeface="Helvetica" pitchFamily="34" charset="0"/>
              </a:rPr>
              <a:t>Future Facilities</a:t>
            </a:r>
          </a:p>
          <a:p>
            <a:r>
              <a:rPr lang="en-US" dirty="0" smtClean="0">
                <a:latin typeface="Helvetica" pitchFamily="34" charset="0"/>
              </a:rPr>
              <a:t>Technology </a:t>
            </a:r>
            <a:r>
              <a:rPr lang="en-US" dirty="0" smtClean="0">
                <a:latin typeface="Helvetica" pitchFamily="34" charset="0"/>
              </a:rPr>
              <a:t>Challenges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Additional information:</a:t>
            </a:r>
          </a:p>
          <a:p>
            <a:pPr lvl="1"/>
            <a:r>
              <a:rPr lang="en-US" dirty="0">
                <a:latin typeface="Helvetica" pitchFamily="34" charset="0"/>
                <a:hlinkClick r:id="rId2"/>
              </a:rPr>
              <a:t>http://</a:t>
            </a:r>
            <a:r>
              <a:rPr lang="en-US" dirty="0" smtClean="0">
                <a:latin typeface="Helvetica" pitchFamily="34" charset="0"/>
                <a:hlinkClick r:id="rId2"/>
              </a:rPr>
              <a:t>arxiv.org/abs/1308.4719</a:t>
            </a:r>
            <a:endParaRPr lang="en-US" dirty="0" smtClean="0">
              <a:latin typeface="Helvetica" pitchFamily="34" charset="0"/>
            </a:endParaRPr>
          </a:p>
          <a:p>
            <a:pPr lvl="1"/>
            <a:r>
              <a:rPr lang="en-US" dirty="0">
                <a:latin typeface="Helvetica" pitchFamily="34" charset="0"/>
              </a:rPr>
              <a:t> 2013 </a:t>
            </a:r>
            <a:r>
              <a:rPr lang="en-US" dirty="0" smtClean="0">
                <a:latin typeface="Helvetica" pitchFamily="34" charset="0"/>
              </a:rPr>
              <a:t>US HEP Community  </a:t>
            </a:r>
            <a:r>
              <a:rPr lang="en-US" dirty="0">
                <a:latin typeface="Helvetica" pitchFamily="34" charset="0"/>
              </a:rPr>
              <a:t>Summer  </a:t>
            </a:r>
            <a:r>
              <a:rPr lang="en-US" dirty="0" smtClean="0">
                <a:latin typeface="Helvetica" pitchFamily="34" charset="0"/>
              </a:rPr>
              <a:t>Study: High  </a:t>
            </a:r>
            <a:r>
              <a:rPr lang="en-US" dirty="0">
                <a:latin typeface="Helvetica" pitchFamily="34" charset="0"/>
              </a:rPr>
              <a:t>Intensity  </a:t>
            </a:r>
            <a:r>
              <a:rPr lang="en-US" dirty="0" smtClean="0">
                <a:latin typeface="Helvetica" pitchFamily="34" charset="0"/>
              </a:rPr>
              <a:t>Secondary Beams  </a:t>
            </a:r>
            <a:r>
              <a:rPr lang="en-US" dirty="0">
                <a:latin typeface="Helvetica" pitchFamily="34" charset="0"/>
              </a:rPr>
              <a:t>Driven  by  </a:t>
            </a:r>
            <a:r>
              <a:rPr lang="en-US" dirty="0" smtClean="0">
                <a:latin typeface="Helvetica" pitchFamily="34" charset="0"/>
              </a:rPr>
              <a:t>Proton </a:t>
            </a:r>
            <a:r>
              <a:rPr lang="en-US" dirty="0">
                <a:hlinkClick r:id="rId3"/>
              </a:rPr>
              <a:t>http://www.bnl.gov/swif2013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latin typeface="Helvetica" pitchFamily="34" charset="0"/>
              </a:rPr>
              <a:t> </a:t>
            </a:r>
            <a:endParaRPr lang="en-US" dirty="0" smtClean="0">
              <a:latin typeface="Helvetica" pitchFamily="3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pitchFamily="34" charset="0"/>
              </a:rPr>
              <a:t>10/30/2014</a:t>
            </a:r>
            <a:endParaRPr lang="en-US" sz="900">
              <a:solidFill>
                <a:srgbClr val="004C97"/>
              </a:solidFill>
              <a:latin typeface="Helvetica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pitchFamily="34" charset="0"/>
              </a:rPr>
              <a:t>Sergei Nagaitsev | ICFA 2014 Seminar</a:t>
            </a:r>
            <a:endParaRPr lang="en-US" sz="900" b="1" smtClean="0">
              <a:solidFill>
                <a:srgbClr val="004C97"/>
              </a:solidFill>
              <a:latin typeface="Helvetica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E66DF66-5CA7-446B-B362-FE494244FAAC}" type="slidenum">
              <a:rPr lang="en-US" sz="900">
                <a:solidFill>
                  <a:srgbClr val="004C97"/>
                </a:solidFill>
                <a:latin typeface="Helvetica" pitchFamily="34" charset="0"/>
              </a:rPr>
              <a:pPr eaLnBrk="1" hangingPunct="1"/>
              <a:t>2</a:t>
            </a:fld>
            <a:endParaRPr lang="en-US" sz="900">
              <a:solidFill>
                <a:srgbClr val="004C97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046"/>
            <a:ext cx="8672513" cy="4987867"/>
          </a:xfrm>
        </p:spPr>
        <p:txBody>
          <a:bodyPr/>
          <a:lstStyle/>
          <a:p>
            <a:r>
              <a:rPr lang="en-US" dirty="0" smtClean="0"/>
              <a:t>Particle physics at neutron sources</a:t>
            </a:r>
          </a:p>
          <a:p>
            <a:pPr lvl="1"/>
            <a:r>
              <a:rPr lang="en-US" dirty="0" smtClean="0"/>
              <a:t>Concepts for neutrino or cold neutron sources at SNS, ESS, CSNS</a:t>
            </a:r>
          </a:p>
          <a:p>
            <a:pPr lvl="1"/>
            <a:r>
              <a:rPr lang="en-US" dirty="0" smtClean="0"/>
              <a:t>Requires either sharing of beam time or repetition rate upgrades</a:t>
            </a:r>
          </a:p>
          <a:p>
            <a:r>
              <a:rPr lang="en-US" dirty="0" smtClean="0"/>
              <a:t>Cyclotrons</a:t>
            </a:r>
          </a:p>
          <a:p>
            <a:pPr lvl="1"/>
            <a:r>
              <a:rPr lang="en-US" dirty="0" smtClean="0"/>
              <a:t>PSI: Operational at 600 MeV/1.3 MW 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Cyclotron: multi-MW concepts (</a:t>
            </a:r>
            <a:r>
              <a:rPr lang="en-US" dirty="0" err="1" smtClean="0"/>
              <a:t>Daedulus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Space-charge × 1/2</a:t>
            </a:r>
          </a:p>
          <a:p>
            <a:pPr lvl="2"/>
            <a:r>
              <a:rPr lang="en-US" dirty="0" smtClean="0"/>
              <a:t>Stripping at extraction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Sergei Nagaitsev | ICFA 2014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7" t="36541" r="6159" b="11203"/>
          <a:stretch/>
        </p:blipFill>
        <p:spPr bwMode="auto">
          <a:xfrm>
            <a:off x="4974006" y="3697145"/>
            <a:ext cx="3941394" cy="255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toward multi-MW beams and targets at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3284" y="901528"/>
            <a:ext cx="8915400" cy="489877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Strategy after PIP-II depends </a:t>
            </a:r>
            <a:r>
              <a:rPr lang="en-US" dirty="0"/>
              <a:t>on the technical feasibility of each option </a:t>
            </a:r>
            <a:r>
              <a:rPr lang="en-US" dirty="0" smtClean="0"/>
              <a:t>and the analysis of </a:t>
            </a:r>
            <a:r>
              <a:rPr lang="en-US" dirty="0" smtClean="0">
                <a:solidFill>
                  <a:srgbClr val="0F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costs/kiloton </a:t>
            </a:r>
            <a:r>
              <a:rPr lang="en-US" dirty="0">
                <a:solidFill>
                  <a:srgbClr val="0F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 </a:t>
            </a:r>
            <a:r>
              <a:rPr lang="en-US" dirty="0" smtClean="0">
                <a:solidFill>
                  <a:srgbClr val="0F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costs/MW</a:t>
            </a:r>
          </a:p>
          <a:p>
            <a:pPr lvl="1"/>
            <a:r>
              <a:rPr lang="en-US" dirty="0" smtClean="0"/>
              <a:t>R&amp;D on cost-effective SRF, control of beam losses in proton machines with significantly higher currents (Q</a:t>
            </a:r>
            <a:r>
              <a:rPr lang="en-US" baseline="-25000" dirty="0" smtClean="0"/>
              <a:t>SC</a:t>
            </a:r>
            <a:r>
              <a:rPr lang="en-US" dirty="0" smtClean="0"/>
              <a:t>) and on multi-MW targets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" b="18546"/>
          <a:stretch/>
        </p:blipFill>
        <p:spPr>
          <a:xfrm>
            <a:off x="380272" y="1239271"/>
            <a:ext cx="8608826" cy="1554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4017" y="902841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PIP-II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4685" y="880100"/>
            <a:ext cx="326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Beyond PIP-II (mid-term)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PIP-III “multi-MW” - Option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990" y="4191627"/>
            <a:ext cx="2464905" cy="994306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SRF </a:t>
            </a:r>
            <a:r>
              <a:rPr lang="en-US" dirty="0" err="1" smtClean="0">
                <a:solidFill>
                  <a:srgbClr val="C00000"/>
                </a:solidFill>
              </a:rPr>
              <a:t>Linac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=0.8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38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10/30/2014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11" name="Arc 10"/>
          <p:cNvSpPr/>
          <p:nvPr/>
        </p:nvSpPr>
        <p:spPr>
          <a:xfrm rot="7012560">
            <a:off x="890907" y="-5115481"/>
            <a:ext cx="8062097" cy="8826055"/>
          </a:xfrm>
          <a:prstGeom prst="arc">
            <a:avLst>
              <a:gd name="adj1" fmla="val 15803925"/>
              <a:gd name="adj2" fmla="val 1910451"/>
            </a:avLst>
          </a:prstGeom>
          <a:ln w="1016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38706" y="2026254"/>
            <a:ext cx="2133601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3087"/>
                </a:solidFill>
              </a:rPr>
              <a:t>120 </a:t>
            </a:r>
            <a:r>
              <a:rPr lang="en-US" dirty="0" err="1" smtClean="0">
                <a:solidFill>
                  <a:srgbClr val="003087"/>
                </a:solidFill>
              </a:rPr>
              <a:t>GeV</a:t>
            </a:r>
            <a:endParaRPr lang="en-US" dirty="0" smtClean="0">
              <a:solidFill>
                <a:srgbClr val="003087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3087"/>
                </a:solidFill>
              </a:rPr>
              <a:t>Main Injector</a:t>
            </a: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7012560">
            <a:off x="894334" y="-4964302"/>
            <a:ext cx="8062097" cy="8871714"/>
          </a:xfrm>
          <a:prstGeom prst="arc">
            <a:avLst>
              <a:gd name="adj1" fmla="val 15803925"/>
              <a:gd name="adj2" fmla="val 1910451"/>
            </a:avLst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52218" y="2834274"/>
            <a:ext cx="1224849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GeV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Recycler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483556" y="2686756"/>
            <a:ext cx="528001" cy="523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06733" y="1075263"/>
            <a:ext cx="835383" cy="2271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n 25"/>
          <p:cNvSpPr/>
          <p:nvPr/>
        </p:nvSpPr>
        <p:spPr>
          <a:xfrm>
            <a:off x="7790647" y="3382667"/>
            <a:ext cx="440263" cy="4572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838041" y="3982671"/>
            <a:ext cx="2133601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&gt;2-</a:t>
            </a:r>
            <a:r>
              <a:rPr lang="en-US" dirty="0" smtClean="0">
                <a:solidFill>
                  <a:srgbClr val="FF0000"/>
                </a:solidFill>
              </a:rPr>
              <a:t>MW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03852" y="5297553"/>
            <a:ext cx="1479704" cy="0"/>
          </a:xfrm>
          <a:prstGeom prst="line">
            <a:avLst/>
          </a:prstGeom>
          <a:ln w="136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83556" y="5297553"/>
            <a:ext cx="11514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836156">
            <a:off x="4062650" y="4866083"/>
            <a:ext cx="637786" cy="431469"/>
          </a:xfrm>
          <a:prstGeom prst="arc">
            <a:avLst>
              <a:gd name="adj1" fmla="val 17694484"/>
              <a:gd name="adj2" fmla="val 513606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635956" y="5297553"/>
            <a:ext cx="1767079" cy="0"/>
          </a:xfrm>
          <a:prstGeom prst="line">
            <a:avLst/>
          </a:prstGeom>
          <a:ln w="136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38706" y="4580267"/>
            <a:ext cx="334266" cy="371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1557" y="3210339"/>
            <a:ext cx="1391478" cy="1540565"/>
          </a:xfrm>
          <a:prstGeom prst="line">
            <a:avLst/>
          </a:prstGeom>
          <a:ln w="136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4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PIP-III “multi-MW” - Option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852" y="5219886"/>
            <a:ext cx="2415209" cy="905477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~2=0.8+1.2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</a:t>
            </a:r>
            <a:r>
              <a:rPr lang="en-US" dirty="0" err="1" smtClean="0">
                <a:solidFill>
                  <a:srgbClr val="C00000"/>
                </a:solidFill>
              </a:rPr>
              <a:t>eV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SRF </a:t>
            </a:r>
            <a:r>
              <a:rPr lang="en-US" dirty="0" err="1" smtClean="0">
                <a:solidFill>
                  <a:srgbClr val="C00000"/>
                </a:solidFill>
              </a:rPr>
              <a:t>Linac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10/30/2014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23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03852" y="5019261"/>
            <a:ext cx="1073426" cy="0"/>
          </a:xfrm>
          <a:prstGeom prst="line">
            <a:avLst/>
          </a:prstGeom>
          <a:ln w="136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06044" y="4007556"/>
            <a:ext cx="1027289" cy="1011705"/>
          </a:xfrm>
          <a:prstGeom prst="ellipse">
            <a:avLst/>
          </a:prstGeom>
          <a:noFill/>
          <a:ln w="1016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7012560">
            <a:off x="890907" y="-5115481"/>
            <a:ext cx="8062097" cy="8826055"/>
          </a:xfrm>
          <a:prstGeom prst="arc">
            <a:avLst>
              <a:gd name="adj1" fmla="val 15803925"/>
              <a:gd name="adj2" fmla="val 1910451"/>
            </a:avLst>
          </a:prstGeom>
          <a:ln w="1016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10639" y="4888311"/>
            <a:ext cx="1636889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New 8 </a:t>
            </a:r>
            <a:r>
              <a:rPr lang="en-US" dirty="0" err="1" smtClean="0">
                <a:solidFill>
                  <a:srgbClr val="C00000"/>
                </a:solidFill>
              </a:rPr>
              <a:t>GeV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RCS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(or “greatly upgraded” Booster?)</a:t>
            </a:r>
          </a:p>
          <a:p>
            <a:pPr marL="0" indent="0" algn="ctr">
              <a:buFont typeface="Arial" pitchFamily="34" charset="0"/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38706" y="2026254"/>
            <a:ext cx="2133601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3087"/>
                </a:solidFill>
              </a:rPr>
              <a:t>120 </a:t>
            </a:r>
            <a:r>
              <a:rPr lang="en-US" dirty="0" err="1" smtClean="0">
                <a:solidFill>
                  <a:srgbClr val="003087"/>
                </a:solidFill>
              </a:rPr>
              <a:t>GeV</a:t>
            </a:r>
            <a:r>
              <a:rPr lang="en-US" dirty="0">
                <a:solidFill>
                  <a:srgbClr val="003087"/>
                </a:solidFill>
              </a:rPr>
              <a:t> </a:t>
            </a:r>
            <a:endParaRPr lang="en-US" dirty="0" smtClean="0">
              <a:solidFill>
                <a:srgbClr val="003087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3087"/>
                </a:solidFill>
              </a:rPr>
              <a:t>Main Injector</a:t>
            </a: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7012560">
            <a:off x="894334" y="-4964302"/>
            <a:ext cx="8062097" cy="8871714"/>
          </a:xfrm>
          <a:prstGeom prst="arc">
            <a:avLst>
              <a:gd name="adj1" fmla="val 15803925"/>
              <a:gd name="adj2" fmla="val 1910451"/>
            </a:avLst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52218" y="2834274"/>
            <a:ext cx="1224849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GeV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Recycler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329609" y="5019261"/>
            <a:ext cx="305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83556" y="2686756"/>
            <a:ext cx="1399822" cy="132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06133" y="2686756"/>
            <a:ext cx="1399822" cy="132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06733" y="1075263"/>
            <a:ext cx="835383" cy="2271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n 25"/>
          <p:cNvSpPr/>
          <p:nvPr/>
        </p:nvSpPr>
        <p:spPr>
          <a:xfrm>
            <a:off x="7790647" y="3382667"/>
            <a:ext cx="440263" cy="4572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838041" y="3982671"/>
            <a:ext cx="2133601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&gt;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MW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185382" y="5019261"/>
            <a:ext cx="1144227" cy="0"/>
          </a:xfrm>
          <a:prstGeom prst="line">
            <a:avLst/>
          </a:prstGeom>
          <a:ln w="136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48934" y="5006389"/>
            <a:ext cx="1364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6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PIP-III “multi-MW” - Option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852" y="5498178"/>
            <a:ext cx="1773215" cy="9054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8</a:t>
            </a:r>
            <a:r>
              <a:rPr lang="en-US" dirty="0" smtClean="0">
                <a:solidFill>
                  <a:srgbClr val="C00000"/>
                </a:solidFill>
              </a:rPr>
              <a:t>00 MeV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SRF </a:t>
            </a:r>
            <a:r>
              <a:rPr lang="en-US" dirty="0" err="1" smtClean="0">
                <a:solidFill>
                  <a:srgbClr val="C00000"/>
                </a:solidFill>
              </a:rPr>
              <a:t>Linac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10/30/2014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24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03852" y="5297553"/>
            <a:ext cx="1479704" cy="0"/>
          </a:xfrm>
          <a:prstGeom prst="line">
            <a:avLst/>
          </a:prstGeom>
          <a:ln w="1365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90430" y="3739751"/>
            <a:ext cx="1553240" cy="1536410"/>
          </a:xfrm>
          <a:prstGeom prst="ellipse">
            <a:avLst/>
          </a:prstGeom>
          <a:noFill/>
          <a:ln w="101600" cmpd="tri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7012560">
            <a:off x="890907" y="-5115481"/>
            <a:ext cx="8062097" cy="8826055"/>
          </a:xfrm>
          <a:prstGeom prst="arc">
            <a:avLst>
              <a:gd name="adj1" fmla="val 15803925"/>
              <a:gd name="adj2" fmla="val 1910451"/>
            </a:avLst>
          </a:prstGeom>
          <a:ln w="1016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03304" y="4574368"/>
            <a:ext cx="2238315" cy="11336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ew 8-12 </a:t>
            </a:r>
            <a:r>
              <a:rPr lang="en-US" dirty="0" err="1" smtClean="0">
                <a:solidFill>
                  <a:srgbClr val="C00000"/>
                </a:solidFill>
              </a:rPr>
              <a:t>GeV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“smart” RCS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i="1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-Booster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38706" y="2026254"/>
            <a:ext cx="2133601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3087"/>
                </a:solidFill>
              </a:rPr>
              <a:t>120 </a:t>
            </a:r>
            <a:r>
              <a:rPr lang="en-US" dirty="0" err="1" smtClean="0">
                <a:solidFill>
                  <a:srgbClr val="003087"/>
                </a:solidFill>
              </a:rPr>
              <a:t>GeV</a:t>
            </a:r>
            <a:endParaRPr lang="en-US" dirty="0" smtClean="0">
              <a:solidFill>
                <a:srgbClr val="003087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3087"/>
                </a:solidFill>
              </a:rPr>
              <a:t>Main Injector</a:t>
            </a:r>
            <a:endParaRPr lang="en-US" dirty="0">
              <a:solidFill>
                <a:srgbClr val="003087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7012560">
            <a:off x="894334" y="-4964302"/>
            <a:ext cx="8062097" cy="8871714"/>
          </a:xfrm>
          <a:prstGeom prst="arc">
            <a:avLst>
              <a:gd name="adj1" fmla="val 15803925"/>
              <a:gd name="adj2" fmla="val 1910451"/>
            </a:avLst>
          </a:prstGeom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52218" y="2834274"/>
            <a:ext cx="1224849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GeV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Recycler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483556" y="5297553"/>
            <a:ext cx="11514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0"/>
          </p:cNvCxnSpPr>
          <p:nvPr/>
        </p:nvCxnSpPr>
        <p:spPr>
          <a:xfrm>
            <a:off x="2506133" y="2686756"/>
            <a:ext cx="1360917" cy="1052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06733" y="1075263"/>
            <a:ext cx="835383" cy="2271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n 25"/>
          <p:cNvSpPr/>
          <p:nvPr/>
        </p:nvSpPr>
        <p:spPr>
          <a:xfrm>
            <a:off x="7790647" y="3382667"/>
            <a:ext cx="440263" cy="4572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838041" y="3982671"/>
            <a:ext cx="2133601" cy="9054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&gt;2</a:t>
            </a:r>
            <a:r>
              <a:rPr lang="en-US" dirty="0" smtClean="0">
                <a:solidFill>
                  <a:srgbClr val="FF0000"/>
                </a:solidFill>
              </a:rPr>
              <a:t> MW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PIP-III: Intelligent choice requires analysis and R&amp;D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10/30/2014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2155" y="964023"/>
            <a:ext cx="8915400" cy="540291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increase the performance of synchrotrons by a factor of 3-4:</a:t>
            </a:r>
          </a:p>
          <a:p>
            <a:pPr lvl="1"/>
            <a:r>
              <a:rPr lang="en-US" sz="2400" dirty="0" smtClean="0"/>
              <a:t>E.g. space-charge tune shift &gt;1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need R&amp;D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 smtClean="0"/>
              <a:t>Space-charge compensation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need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R&amp;D</a:t>
            </a:r>
            <a:endParaRPr lang="en-US" sz="2400" dirty="0" smtClean="0"/>
          </a:p>
          <a:p>
            <a:pPr lvl="1"/>
            <a:r>
              <a:rPr lang="en-US" sz="2400" dirty="0" smtClean="0"/>
              <a:t>Instabilities/losses/RF/vacuum/collimation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cost of SRF /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a factor of  3-4:</a:t>
            </a:r>
          </a:p>
          <a:p>
            <a:pPr lvl="1"/>
            <a:r>
              <a:rPr lang="en-US" sz="2400" dirty="0" smtClean="0"/>
              <a:t>Several opportunities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need R&amp;D</a:t>
            </a:r>
            <a:endParaRPr lang="en-US" sz="2400" dirty="0"/>
          </a:p>
          <a:p>
            <a:endParaRPr lang="en-U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in any scenario – develop multi-MW targets:</a:t>
            </a:r>
          </a:p>
          <a:p>
            <a:pPr lvl="1"/>
            <a:r>
              <a:rPr lang="en-US" sz="2400" dirty="0" smtClean="0"/>
              <a:t>They do not exist now </a:t>
            </a:r>
            <a:r>
              <a:rPr lang="en-US" sz="2400" dirty="0" smtClean="0">
                <a:sym typeface="Wingdings" panose="05000000000000000000" pitchFamily="2" charset="2"/>
              </a:rPr>
              <a:t> extensive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R&amp;D needed</a:t>
            </a:r>
          </a:p>
        </p:txBody>
      </p:sp>
    </p:spTree>
    <p:extLst>
      <p:ext uri="{BB962C8B-B14F-4D97-AF65-F5344CB8AC3E}">
        <p14:creationId xmlns:p14="http://schemas.microsoft.com/office/powerpoint/2010/main" val="26564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R&amp;D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152899"/>
            <a:ext cx="8229600" cy="2197102"/>
          </a:xfrm>
        </p:spPr>
        <p:txBody>
          <a:bodyPr numCol="2">
            <a:noAutofit/>
          </a:bodyPr>
          <a:lstStyle/>
          <a:p>
            <a:r>
              <a:rPr lang="en-US" sz="1800" dirty="0" smtClean="0"/>
              <a:t>Target</a:t>
            </a:r>
          </a:p>
          <a:p>
            <a:pPr lvl="1"/>
            <a:r>
              <a:rPr lang="en-US" sz="1600" dirty="0" smtClean="0"/>
              <a:t>Solid, Liquid, Rotating, </a:t>
            </a:r>
            <a:r>
              <a:rPr lang="en-US" sz="1600" dirty="0" err="1" smtClean="0"/>
              <a:t>Rastered</a:t>
            </a:r>
            <a:endParaRPr lang="en-US" sz="1600" dirty="0"/>
          </a:p>
          <a:p>
            <a:r>
              <a:rPr lang="en-US" sz="1800" dirty="0" smtClean="0"/>
              <a:t>Other </a:t>
            </a:r>
            <a:r>
              <a:rPr lang="en-US" sz="1800" dirty="0"/>
              <a:t>production devices:</a:t>
            </a:r>
          </a:p>
          <a:p>
            <a:pPr lvl="1"/>
            <a:r>
              <a:rPr lang="en-US" sz="1600" dirty="0"/>
              <a:t>Collection optics (horns, solenoids)</a:t>
            </a:r>
          </a:p>
          <a:p>
            <a:pPr lvl="1"/>
            <a:r>
              <a:rPr lang="en-US" sz="1600" dirty="0"/>
              <a:t>Monitors &amp; Instrumentation </a:t>
            </a:r>
          </a:p>
          <a:p>
            <a:pPr lvl="1"/>
            <a:r>
              <a:rPr lang="en-US" sz="1600" dirty="0"/>
              <a:t>Beam windows</a:t>
            </a:r>
          </a:p>
          <a:p>
            <a:pPr lvl="1"/>
            <a:r>
              <a:rPr lang="en-US" sz="1600" dirty="0" smtClean="0"/>
              <a:t>Absorbers</a:t>
            </a:r>
          </a:p>
          <a:p>
            <a:r>
              <a:rPr lang="en-US" sz="1800" dirty="0" smtClean="0"/>
              <a:t>Facility </a:t>
            </a:r>
            <a:r>
              <a:rPr lang="en-US" sz="1800" dirty="0"/>
              <a:t>Requirements:</a:t>
            </a:r>
          </a:p>
          <a:p>
            <a:pPr lvl="1"/>
            <a:r>
              <a:rPr lang="en-US" sz="1600" dirty="0"/>
              <a:t>Remote Handling</a:t>
            </a:r>
          </a:p>
          <a:p>
            <a:pPr lvl="1"/>
            <a:r>
              <a:rPr lang="en-US" sz="1600" dirty="0"/>
              <a:t>Shielding &amp; Radiation Transport</a:t>
            </a:r>
          </a:p>
          <a:p>
            <a:pPr lvl="1"/>
            <a:r>
              <a:rPr lang="en-US" sz="1600" dirty="0"/>
              <a:t>Air Handling</a:t>
            </a:r>
          </a:p>
          <a:p>
            <a:pPr lvl="1"/>
            <a:r>
              <a:rPr lang="en-US" sz="1600" dirty="0"/>
              <a:t>Cooling Systems</a:t>
            </a:r>
          </a:p>
          <a:p>
            <a:pPr lvl="1"/>
            <a:endParaRPr lang="en-US" sz="1600" dirty="0" smtClean="0"/>
          </a:p>
          <a:p>
            <a:pPr lvl="2"/>
            <a:endParaRPr lang="en-US" sz="11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6963" y="950002"/>
            <a:ext cx="2051758" cy="273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IMG_017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r="21837"/>
          <a:stretch/>
        </p:blipFill>
        <p:spPr>
          <a:xfrm>
            <a:off x="320650" y="950002"/>
            <a:ext cx="2225832" cy="2732208"/>
          </a:xfrm>
          <a:prstGeom prst="rect">
            <a:avLst/>
          </a:prstGeom>
        </p:spPr>
      </p:pic>
      <p:pic>
        <p:nvPicPr>
          <p:cNvPr id="10" name="Picture 9" descr="04-0083-03D.h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2"/>
          <a:stretch/>
        </p:blipFill>
        <p:spPr>
          <a:xfrm>
            <a:off x="2200250" y="950002"/>
            <a:ext cx="2106713" cy="2735179"/>
          </a:xfrm>
          <a:prstGeom prst="rect">
            <a:avLst/>
          </a:prstGeom>
        </p:spPr>
      </p:pic>
      <p:pic>
        <p:nvPicPr>
          <p:cNvPr id="11" name="Content Placeholder 3" descr="DSC04153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8" r="20289"/>
          <a:stretch/>
        </p:blipFill>
        <p:spPr>
          <a:xfrm>
            <a:off x="6358721" y="950002"/>
            <a:ext cx="2398230" cy="2729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369388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R&amp;D Needed to Support: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RF R&amp;D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ocusing on </a:t>
            </a:r>
            <a:r>
              <a:rPr lang="en-US" u="sng" dirty="0" smtClean="0"/>
              <a:t>cost reduction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Switch from the “high-gradient” focus of the past ~20 years</a:t>
            </a:r>
          </a:p>
          <a:p>
            <a:r>
              <a:rPr lang="en-US" u="sng" dirty="0" smtClean="0"/>
              <a:t>Cryogenic</a:t>
            </a:r>
            <a:r>
              <a:rPr lang="en-US" dirty="0" smtClean="0"/>
              <a:t> costs (capital and operational)</a:t>
            </a:r>
          </a:p>
          <a:p>
            <a:pPr lvl="1"/>
            <a:r>
              <a:rPr lang="en-US" dirty="0" smtClean="0"/>
              <a:t>Increase Q =&gt; decrease dissipated power in the walls </a:t>
            </a:r>
          </a:p>
          <a:p>
            <a:pPr lvl="1"/>
            <a:r>
              <a:rPr lang="en-US" dirty="0" smtClean="0"/>
              <a:t>New materials on the horizon for 4.2K operation</a:t>
            </a:r>
          </a:p>
          <a:p>
            <a:pPr lvl="2"/>
            <a:r>
              <a:rPr lang="en-US" dirty="0" smtClean="0"/>
              <a:t>Nb3Sn looks promising </a:t>
            </a:r>
          </a:p>
          <a:p>
            <a:r>
              <a:rPr lang="en-US" dirty="0" smtClean="0"/>
              <a:t>Cavity </a:t>
            </a:r>
            <a:r>
              <a:rPr lang="en-US" u="sng" dirty="0" smtClean="0"/>
              <a:t>material</a:t>
            </a:r>
            <a:r>
              <a:rPr lang="en-US" dirty="0" smtClean="0"/>
              <a:t> and </a:t>
            </a:r>
            <a:r>
              <a:rPr lang="en-US" u="sng" dirty="0" smtClean="0"/>
              <a:t>manufacturing</a:t>
            </a:r>
            <a:r>
              <a:rPr lang="en-US" dirty="0" smtClean="0"/>
              <a:t> costs</a:t>
            </a:r>
          </a:p>
          <a:p>
            <a:pPr lvl="1"/>
            <a:r>
              <a:rPr lang="en-US" dirty="0" err="1" smtClean="0"/>
              <a:t>Nb</a:t>
            </a:r>
            <a:r>
              <a:rPr lang="en-US" dirty="0" smtClean="0"/>
              <a:t>/Cu clad or films cavities to save on </a:t>
            </a:r>
            <a:r>
              <a:rPr lang="en-US" dirty="0" err="1" smtClean="0"/>
              <a:t>Nb</a:t>
            </a:r>
            <a:r>
              <a:rPr lang="en-US" dirty="0" smtClean="0"/>
              <a:t> costs</a:t>
            </a:r>
          </a:p>
          <a:p>
            <a:pPr lvl="1"/>
            <a:r>
              <a:rPr lang="en-US" dirty="0" smtClean="0"/>
              <a:t>Cheaper/faster manufacturing techniques</a:t>
            </a:r>
          </a:p>
          <a:p>
            <a:pPr lvl="2"/>
            <a:r>
              <a:rPr lang="en-US" dirty="0" smtClean="0"/>
              <a:t>Spinning, hydroforming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39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8048"/>
            <a:ext cx="8672513" cy="55870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Particle physics research opportunities are driving the design of proton sources with multi-MW capabilities</a:t>
            </a:r>
          </a:p>
          <a:p>
            <a:pPr lvl="1"/>
            <a:r>
              <a:rPr lang="en-US" dirty="0" smtClean="0"/>
              <a:t>With duty factors ranging from 10</a:t>
            </a:r>
            <a:r>
              <a:rPr lang="en-US" baseline="30000" dirty="0" smtClean="0"/>
              <a:t>-4</a:t>
            </a:r>
            <a:r>
              <a:rPr lang="en-US" dirty="0" smtClean="0"/>
              <a:t> to 1 </a:t>
            </a:r>
          </a:p>
          <a:p>
            <a:pPr lvl="1"/>
            <a:r>
              <a:rPr lang="en-US" dirty="0" smtClean="0"/>
              <a:t>Energies from 0.6 to 400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Most (but not all) concepts incorporate a superconducting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Either as the primary particle source or injecting into a synchrotron</a:t>
            </a:r>
          </a:p>
          <a:p>
            <a:pPr lvl="1"/>
            <a:r>
              <a:rPr lang="en-US" dirty="0" smtClean="0"/>
              <a:t>As duty factors rise, Q</a:t>
            </a:r>
            <a:r>
              <a:rPr lang="en-US" baseline="-25000" dirty="0" smtClean="0"/>
              <a:t>0</a:t>
            </a:r>
            <a:r>
              <a:rPr lang="en-US" dirty="0" smtClean="0"/>
              <a:t> becomes more significant than G</a:t>
            </a:r>
          </a:p>
          <a:p>
            <a:r>
              <a:rPr lang="en-US" dirty="0" smtClean="0"/>
              <a:t>Other technology challenges include:</a:t>
            </a:r>
          </a:p>
          <a:p>
            <a:pPr lvl="1"/>
            <a:r>
              <a:rPr lang="en-US" dirty="0" smtClean="0"/>
              <a:t>High power targets</a:t>
            </a:r>
          </a:p>
          <a:p>
            <a:pPr lvl="1"/>
            <a:r>
              <a:rPr lang="en-US" dirty="0" smtClean="0"/>
              <a:t>Beam loss reduction and machine protection</a:t>
            </a:r>
          </a:p>
          <a:p>
            <a:pPr lvl="1"/>
            <a:r>
              <a:rPr lang="en-US" dirty="0" smtClean="0"/>
              <a:t>High performance proton (and H-) sources</a:t>
            </a:r>
          </a:p>
          <a:p>
            <a:r>
              <a:rPr lang="en-US" dirty="0" smtClean="0"/>
              <a:t>Advanced concepts that can meet these requirements exist and could move into construction in the next few years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in the world is the expertise on high-power beams?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facilities:</a:t>
            </a:r>
          </a:p>
          <a:p>
            <a:pPr lvl="1"/>
            <a:r>
              <a:rPr lang="en-US" dirty="0" smtClean="0"/>
              <a:t>Asia: J-PARC</a:t>
            </a:r>
          </a:p>
          <a:p>
            <a:pPr lvl="1"/>
            <a:r>
              <a:rPr lang="en-US" dirty="0" smtClean="0"/>
              <a:t>Americas: TRIUMF, FNAL</a:t>
            </a:r>
            <a:r>
              <a:rPr lang="en-US" dirty="0"/>
              <a:t>,  BNL,  LANL,  </a:t>
            </a:r>
            <a:r>
              <a:rPr lang="en-US" dirty="0" smtClean="0"/>
              <a:t>and SNS</a:t>
            </a:r>
            <a:endParaRPr lang="en-US" dirty="0"/>
          </a:p>
          <a:p>
            <a:pPr lvl="1"/>
            <a:r>
              <a:rPr lang="en-US" dirty="0" smtClean="0"/>
              <a:t>Europe: </a:t>
            </a:r>
            <a:r>
              <a:rPr lang="en-US" dirty="0"/>
              <a:t>CERN, </a:t>
            </a:r>
            <a:r>
              <a:rPr lang="en-US" dirty="0" smtClean="0"/>
              <a:t>PSI, ISIS, GSI, IHEP (</a:t>
            </a:r>
            <a:r>
              <a:rPr lang="en-US" dirty="0" err="1" smtClean="0"/>
              <a:t>Protvino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Future facilities: FRIB, MYRRHA, ESS and CSNS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33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</a:t>
            </a:r>
            <a:r>
              <a:rPr lang="en-US" dirty="0"/>
              <a:t>C</a:t>
            </a:r>
            <a:r>
              <a:rPr lang="en-US" dirty="0" smtClean="0"/>
              <a:t>ompensation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10/30/2014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7" name="Picture 6" descr="EcolumnIde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437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"/>
          <p:cNvGraphicFramePr>
            <a:graphicFrameLocks noChangeAspect="1"/>
          </p:cNvGraphicFramePr>
          <p:nvPr>
            <p:extLst/>
          </p:nvPr>
        </p:nvGraphicFramePr>
        <p:xfrm>
          <a:off x="458788" y="1039812"/>
          <a:ext cx="33686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965200" imgH="457200" progId="Equation.3">
                  <p:embed/>
                </p:oleObj>
              </mc:Choice>
              <mc:Fallback>
                <p:oleObj name="Equation" r:id="rId4" imgW="96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039812"/>
                        <a:ext cx="33686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478713" y="957262"/>
            <a:ext cx="1316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B=</a:t>
            </a:r>
            <a:r>
              <a:rPr lang="en-US" altLang="en-US" b="1">
                <a:latin typeface="Times New Roman" pitchFamily="18" charset="0"/>
                <a:sym typeface="Symbol" pitchFamily="18" charset="2"/>
              </a:rPr>
              <a:t>E</a:t>
            </a:r>
            <a:endParaRPr lang="en-US" altLang="en-US" b="1">
              <a:latin typeface="Times New Roman" pitchFamily="18" charset="0"/>
            </a:endParaRPr>
          </a:p>
        </p:txBody>
      </p:sp>
      <p:cxnSp>
        <p:nvCxnSpPr>
          <p:cNvPr id="10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3309144" y="2104231"/>
            <a:ext cx="2525713" cy="28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5"/>
          <p:cNvCxnSpPr>
            <a:cxnSpLocks noChangeShapeType="1"/>
            <a:endCxn id="12" idx="2"/>
          </p:cNvCxnSpPr>
          <p:nvPr/>
        </p:nvCxnSpPr>
        <p:spPr bwMode="auto">
          <a:xfrm flipV="1">
            <a:off x="4579938" y="3941762"/>
            <a:ext cx="2954337" cy="26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6375400" y="3541712"/>
            <a:ext cx="231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r, across the beam</a:t>
            </a:r>
          </a:p>
        </p:txBody>
      </p:sp>
      <p:cxnSp>
        <p:nvCxnSpPr>
          <p:cNvPr id="13" name="Straight Arrow Connector 18"/>
          <p:cNvCxnSpPr>
            <a:cxnSpLocks noChangeShapeType="1"/>
          </p:cNvCxnSpPr>
          <p:nvPr/>
        </p:nvCxnSpPr>
        <p:spPr bwMode="auto">
          <a:xfrm>
            <a:off x="5370513" y="3062287"/>
            <a:ext cx="2220912" cy="158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24"/>
          <p:cNvCxnSpPr>
            <a:cxnSpLocks noChangeShapeType="1"/>
          </p:cNvCxnSpPr>
          <p:nvPr/>
        </p:nvCxnSpPr>
        <p:spPr bwMode="auto">
          <a:xfrm rot="10800000">
            <a:off x="5646738" y="3294062"/>
            <a:ext cx="1908175" cy="7938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65088" y="4103687"/>
            <a:ext cx="9144000" cy="20986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165725"/>
            <a:ext cx="4572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3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Implementations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10/30/2014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3" y="1268466"/>
            <a:ext cx="3903974" cy="250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747748"/>
            <a:ext cx="870398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Clr>
                <a:srgbClr val="FFFFFF"/>
              </a:buClr>
            </a:pPr>
            <a:r>
              <a:rPr lang="en-US" sz="1800" dirty="0" smtClean="0"/>
              <a:t>1. The impact of electrons is equal to the total impact of space-charge over the ring</a:t>
            </a:r>
          </a:p>
          <a:p>
            <a:pPr algn="l">
              <a:spcBef>
                <a:spcPts val="600"/>
              </a:spcBef>
              <a:buClr>
                <a:srgbClr val="FFFFFF"/>
              </a:buClr>
            </a:pPr>
            <a:endParaRPr lang="en-US" sz="1800" dirty="0" smtClean="0"/>
          </a:p>
          <a:p>
            <a:pPr algn="l">
              <a:spcBef>
                <a:spcPts val="600"/>
              </a:spcBef>
              <a:buClr>
                <a:srgbClr val="99CCFF"/>
              </a:buClr>
            </a:pPr>
            <a:endParaRPr lang="en-US" sz="1800" dirty="0"/>
          </a:p>
          <a:p>
            <a:pPr algn="l">
              <a:spcBef>
                <a:spcPts val="600"/>
              </a:spcBef>
              <a:buClr>
                <a:srgbClr val="99CCFF"/>
              </a:buClr>
            </a:pPr>
            <a:r>
              <a:rPr lang="en-US" sz="1800" dirty="0" smtClean="0"/>
              <a:t>2. The transverse profile of the electron is made the same as that of the proton beam </a:t>
            </a:r>
          </a:p>
          <a:p>
            <a:pPr algn="l">
              <a:spcBef>
                <a:spcPts val="600"/>
              </a:spcBef>
              <a:buClr>
                <a:srgbClr val="99CCFF"/>
              </a:buClr>
            </a:pPr>
            <a:r>
              <a:rPr lang="en-US" sz="1800" dirty="0" smtClean="0">
                <a:solidFill>
                  <a:srgbClr val="404040"/>
                </a:solidFill>
                <a:sym typeface="Wingdings" panose="05000000000000000000" pitchFamily="2" charset="2"/>
              </a:rPr>
              <a:t> use of solenoid   </a:t>
            </a:r>
            <a:endParaRPr lang="en-US" sz="1800" dirty="0">
              <a:solidFill>
                <a:srgbClr val="404040"/>
              </a:solidFill>
              <a:sym typeface="Wingdings" panose="05000000000000000000" pitchFamily="2" charset="2"/>
            </a:endParaRPr>
          </a:p>
          <a:p>
            <a:pPr algn="l">
              <a:spcBef>
                <a:spcPts val="600"/>
              </a:spcBef>
              <a:buClr>
                <a:srgbClr val="99CCFF"/>
              </a:buClr>
            </a:pPr>
            <a:r>
              <a:rPr lang="en-US" sz="1800" dirty="0" smtClean="0">
                <a:sym typeface="Wingdings" panose="05000000000000000000" pitchFamily="2" charset="2"/>
              </a:rPr>
              <a:t>3. The system of magnetized electrons and protons is now dynamically stable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234431" y="4056236"/>
          <a:ext cx="28416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2234880" imgH="469800" progId="Equation.3">
                  <p:embed/>
                </p:oleObj>
              </mc:Choice>
              <mc:Fallback>
                <p:oleObj name="Equation" r:id="rId4" imgW="2234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431" y="4056236"/>
                        <a:ext cx="2841625" cy="596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337324" y="4063380"/>
          <a:ext cx="22590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1777680" imgH="457200" progId="Equation.3">
                  <p:embed/>
                </p:oleObj>
              </mc:Choice>
              <mc:Fallback>
                <p:oleObj name="Equation" r:id="rId6" imgW="1777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324" y="4063380"/>
                        <a:ext cx="2259012" cy="582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23521"/>
            <a:ext cx="3962400" cy="199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37324" y="865943"/>
            <a:ext cx="2917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E-lens</a:t>
            </a:r>
            <a:r>
              <a:rPr lang="en-US" sz="3600" dirty="0" smtClean="0">
                <a:solidFill>
                  <a:srgbClr val="404040"/>
                </a:solidFill>
              </a:rPr>
              <a:t> concept</a:t>
            </a:r>
            <a:endParaRPr lang="en-US" sz="3600" dirty="0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163" y="866229"/>
            <a:ext cx="3557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E-column</a:t>
            </a:r>
            <a:r>
              <a:rPr lang="en-US" sz="3600" dirty="0" smtClean="0">
                <a:solidFill>
                  <a:schemeClr val="accent6"/>
                </a:solidFill>
              </a:rPr>
              <a:t> concept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Physics Opportunities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physics opportunities enabled by high power facilities are largely associated with secondary &amp; tertiary beams</a:t>
                </a:r>
              </a:p>
              <a:p>
                <a:pPr lvl="1"/>
                <a:r>
                  <a:rPr lang="en-US" dirty="0" smtClean="0"/>
                  <a:t>Neutrinos</a:t>
                </a:r>
              </a:p>
              <a:p>
                <a:pPr lvl="2"/>
                <a:r>
                  <a:rPr lang="en-US" dirty="0" smtClean="0"/>
                  <a:t>Mass Hierarchy</a:t>
                </a:r>
              </a:p>
              <a:p>
                <a:pPr lvl="2"/>
                <a:r>
                  <a:rPr lang="en-US" dirty="0" smtClean="0"/>
                  <a:t>CP violation</a:t>
                </a:r>
              </a:p>
              <a:p>
                <a:pPr lvl="1"/>
                <a:r>
                  <a:rPr lang="en-US" dirty="0" err="1" smtClean="0"/>
                  <a:t>Muons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Charged lepton flavor violation</a:t>
                </a:r>
              </a:p>
              <a:p>
                <a:pPr lvl="2"/>
                <a:r>
                  <a:rPr lang="en-US" dirty="0" smtClean="0"/>
                  <a:t>BSM anomalies (e.g. g-2)</a:t>
                </a:r>
              </a:p>
              <a:p>
                <a:pPr lvl="1"/>
                <a:r>
                  <a:rPr lang="en-US" dirty="0" err="1" smtClean="0"/>
                  <a:t>Kaons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Rare decays</a:t>
                </a:r>
              </a:p>
              <a:p>
                <a:pPr lvl="1"/>
                <a:r>
                  <a:rPr lang="en-US" dirty="0" smtClean="0"/>
                  <a:t>Neutrons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↔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 smtClean="0"/>
                  <a:t> oscillations</a:t>
                </a:r>
              </a:p>
              <a:p>
                <a:pPr lvl="2"/>
                <a:r>
                  <a:rPr lang="en-US" dirty="0" smtClean="0"/>
                  <a:t>Electric dipole moments</a:t>
                </a:r>
              </a:p>
              <a:p>
                <a:pPr lvl="1"/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9" t="-1956" r="-2883" b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81" y="1862958"/>
            <a:ext cx="3310582" cy="31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9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performance metric </a:t>
            </a:r>
            <a:r>
              <a:rPr lang="en-US" dirty="0" smtClean="0"/>
              <a:t>is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C00000"/>
                </a:solidFill>
              </a:rPr>
              <a:t>Beam power (Energy × </a:t>
            </a:r>
            <a:r>
              <a:rPr lang="en-US" b="1" dirty="0" smtClean="0">
                <a:solidFill>
                  <a:srgbClr val="C00000"/>
                </a:solidFill>
              </a:rPr>
              <a:t>particles/time)</a:t>
            </a:r>
          </a:p>
          <a:p>
            <a:pPr lvl="1">
              <a:buFont typeface="Symbol" pitchFamily="18" charset="2"/>
              <a:buChar char="Þ"/>
            </a:pPr>
            <a:r>
              <a:rPr lang="en-US" dirty="0"/>
              <a:t>F</a:t>
            </a:r>
            <a:r>
              <a:rPr lang="en-US" dirty="0" smtClean="0"/>
              <a:t>lux of secondary particles </a:t>
            </a:r>
            <a:r>
              <a:rPr lang="en-US" dirty="0" smtClean="0">
                <a:latin typeface="Helvetica" pitchFamily="34" charset="0"/>
              </a:rPr>
              <a:t>is roughly </a:t>
            </a:r>
            <a:r>
              <a:rPr lang="en-US" dirty="0" smtClean="0"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proportional to beam power (once above production threshold)</a:t>
            </a:r>
          </a:p>
          <a:p>
            <a:pPr lvl="1"/>
            <a:endParaRPr lang="en-US" dirty="0">
              <a:latin typeface="Helvetica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/>
            <a:endParaRPr lang="en-US" dirty="0" smtClean="0">
              <a:latin typeface="Helvetica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/>
            <a:endParaRPr lang="en-US" dirty="0" smtClean="0">
              <a:latin typeface="Helvetic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lvl="1" indent="0">
              <a:buNone/>
            </a:pP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69" y="2561490"/>
            <a:ext cx="3971934" cy="34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84089"/>
            <a:ext cx="3604846" cy="309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6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Requirements (Additional considerations)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52246"/>
          </a:xfrm>
        </p:spPr>
        <p:txBody>
          <a:bodyPr/>
          <a:lstStyle/>
          <a:p>
            <a:r>
              <a:rPr lang="en-US" dirty="0" smtClean="0"/>
              <a:t>Beam Energy</a:t>
            </a:r>
          </a:p>
          <a:p>
            <a:pPr lvl="1"/>
            <a:r>
              <a:rPr lang="en-US" dirty="0" smtClean="0"/>
              <a:t>May be customized to specific application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</a:t>
            </a:r>
            <a:r>
              <a:rPr lang="en-US" sz="2000" dirty="0" smtClean="0"/>
              <a:t>Stopped </a:t>
            </a:r>
            <a:r>
              <a:rPr lang="en-US" sz="2000" dirty="0" err="1" smtClean="0"/>
              <a:t>Muons</a:t>
            </a:r>
            <a:r>
              <a:rPr lang="en-US" sz="2000" dirty="0" smtClean="0"/>
              <a:t>			        Long Baseline Neutrinos</a:t>
            </a:r>
          </a:p>
          <a:p>
            <a:r>
              <a:rPr lang="en-US" dirty="0" smtClean="0"/>
              <a:t>Duty Factor</a:t>
            </a:r>
          </a:p>
          <a:p>
            <a:pPr lvl="1"/>
            <a:r>
              <a:rPr lang="en-US" dirty="0" smtClean="0"/>
              <a:t>Ranges from ~10</a:t>
            </a:r>
            <a:r>
              <a:rPr lang="en-US" baseline="30000" dirty="0" smtClean="0"/>
              <a:t>-4</a:t>
            </a:r>
            <a:r>
              <a:rPr lang="en-US" dirty="0" smtClean="0"/>
              <a:t> (neutrinos) to 1 (</a:t>
            </a:r>
            <a:r>
              <a:rPr lang="en-US" dirty="0" err="1" smtClean="0"/>
              <a:t>muons</a:t>
            </a:r>
            <a:r>
              <a:rPr lang="en-US" dirty="0" smtClean="0"/>
              <a:t>, </a:t>
            </a:r>
            <a:r>
              <a:rPr lang="en-US" dirty="0" err="1" smtClean="0"/>
              <a:t>kaons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2616"/>
            <a:ext cx="3402431" cy="291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64" y="1992615"/>
            <a:ext cx="3229097" cy="291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9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Every proton complex that features a circular accelerator is ultimately limited by space-charge forces at injection into the first ring. Space-charge tune shift, typically &lt; 0.3:</a:t>
                </a:r>
              </a:p>
              <a:p>
                <a:pPr marL="0" indent="0">
                  <a:buNone/>
                </a:pPr>
                <a:endParaRPr lang="en-US" b="1" i="1" dirty="0" smtClean="0"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𝜟</m:t>
                      </m:r>
                      <m:sSub>
                        <m:sSubPr>
                          <m:ctrlPr>
                            <a:rPr lang="el-G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𝒔𝒄</m:t>
                          </m:r>
                        </m:sub>
                      </m:sSub>
                      <m:r>
                        <a:rPr lang="el-GR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l-G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</m:sSub>
                          <m:r>
                            <a:rPr lang="el-GR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sSup>
                            <m:sSupPr>
                              <m:ctrlPr>
                                <a:rPr lang="el-G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C00000"/>
                  </a:solidFill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There are three approaches to mitigating this limitation:</a:t>
                </a:r>
              </a:p>
              <a:p>
                <a:pPr lvl="1"/>
                <a:r>
                  <a:rPr lang="en-US" dirty="0" smtClean="0"/>
                  <a:t>Raise the injection energy of the lowest energy ring (</a:t>
                </a:r>
                <a:r>
                  <a:rPr lang="en-US" dirty="0" smtClean="0">
                    <a:latin typeface="Symbol" pitchFamily="18" charset="2"/>
                  </a:rPr>
                  <a:t>bg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Increase the aperture of the lowest energy ring (</a:t>
                </a:r>
                <a:r>
                  <a:rPr lang="en-US" dirty="0" err="1" smtClean="0">
                    <a:latin typeface="Symbol" pitchFamily="18" charset="2"/>
                  </a:rPr>
                  <a:t>e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/</a:t>
                </a:r>
                <a:r>
                  <a:rPr lang="en-US" dirty="0" err="1">
                    <a:latin typeface="Symbol" pitchFamily="18" charset="2"/>
                  </a:rPr>
                  <a:t>bg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Eliminate rings, i.e. build a full energy </a:t>
                </a:r>
                <a:r>
                  <a:rPr lang="en-US" dirty="0" err="1" smtClean="0"/>
                  <a:t>linac</a:t>
                </a:r>
                <a:endParaRPr lang="en-US" dirty="0" smtClean="0"/>
              </a:p>
              <a:p>
                <a:pPr lvl="1">
                  <a:spcBef>
                    <a:spcPts val="1200"/>
                  </a:spcBef>
                  <a:buFont typeface="Symbol" pitchFamily="18" charset="2"/>
                  <a:buChar char="Þ"/>
                </a:pPr>
                <a:r>
                  <a:rPr lang="en-US" dirty="0" smtClean="0"/>
                  <a:t>All three strategies are used in existing and future facilities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9" t="-1711" r="-914" b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Facilities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1984"/>
            <a:ext cx="3672857" cy="5380893"/>
          </a:xfrm>
        </p:spPr>
        <p:txBody>
          <a:bodyPr/>
          <a:lstStyle/>
          <a:p>
            <a:pPr marL="228600" indent="-228600"/>
            <a:r>
              <a:rPr lang="en-US" dirty="0" smtClean="0"/>
              <a:t>Two facilities currently operating at &gt;1 MW</a:t>
            </a:r>
          </a:p>
          <a:p>
            <a:pPr marL="633413" lvl="1" indent="-280988"/>
            <a:r>
              <a:rPr lang="en-US" dirty="0" smtClean="0"/>
              <a:t>PSI (</a:t>
            </a:r>
            <a:r>
              <a:rPr lang="en-US" dirty="0"/>
              <a:t>6</a:t>
            </a:r>
            <a:r>
              <a:rPr lang="en-US" dirty="0" smtClean="0"/>
              <a:t>00 MeV cyclotron)</a:t>
            </a:r>
          </a:p>
          <a:p>
            <a:pPr marL="633413" lvl="1" indent="-280988"/>
            <a:r>
              <a:rPr lang="en-US" dirty="0" smtClean="0"/>
              <a:t>SNS (1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sc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)</a:t>
            </a:r>
          </a:p>
          <a:p>
            <a:pPr marL="233363" indent="-280988"/>
            <a:r>
              <a:rPr lang="en-US" dirty="0" smtClean="0"/>
              <a:t>Note: Majority of facilities support research in areas outside of particle physics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19" y="1055080"/>
            <a:ext cx="4766481" cy="458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17345" y="5873265"/>
            <a:ext cx="3217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000" i="1" dirty="0">
                <a:solidFill>
                  <a:schemeClr val="accent3"/>
                </a:solidFill>
              </a:rPr>
              <a:t>Courtesy </a:t>
            </a:r>
            <a:r>
              <a:rPr lang="en-US" sz="2000" i="1" dirty="0" err="1">
                <a:solidFill>
                  <a:schemeClr val="accent3"/>
                </a:solidFill>
              </a:rPr>
              <a:t>Jie</a:t>
            </a:r>
            <a:r>
              <a:rPr lang="en-US" sz="2000" i="1" dirty="0">
                <a:solidFill>
                  <a:schemeClr val="accent3"/>
                </a:solidFill>
              </a:rPr>
              <a:t> Wei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Facilities for Particle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895562"/>
            <a:ext cx="8672513" cy="4987867"/>
          </a:xfrm>
        </p:spPr>
        <p:txBody>
          <a:bodyPr/>
          <a:lstStyle/>
          <a:p>
            <a:r>
              <a:rPr lang="en-US" dirty="0" smtClean="0"/>
              <a:t>Future facilities concepts all provide beam power &gt;1 MW</a:t>
            </a:r>
          </a:p>
          <a:p>
            <a:pPr lvl="1"/>
            <a:r>
              <a:rPr lang="en-US" dirty="0" smtClean="0"/>
              <a:t>Primarily in support of neutrino experiments</a:t>
            </a:r>
          </a:p>
          <a:p>
            <a:pPr lvl="1"/>
            <a:r>
              <a:rPr lang="en-US" dirty="0" smtClean="0"/>
              <a:t>But also capabilities for </a:t>
            </a:r>
            <a:r>
              <a:rPr lang="en-US" dirty="0" err="1" smtClean="0"/>
              <a:t>muons</a:t>
            </a:r>
            <a:r>
              <a:rPr lang="en-US" dirty="0" smtClean="0"/>
              <a:t>, </a:t>
            </a:r>
            <a:r>
              <a:rPr lang="en-US" dirty="0" err="1" smtClean="0"/>
              <a:t>kaons</a:t>
            </a:r>
            <a:r>
              <a:rPr lang="en-US" dirty="0" smtClean="0"/>
              <a:t>, neutrons</a:t>
            </a:r>
          </a:p>
          <a:p>
            <a:r>
              <a:rPr lang="en-US" dirty="0" smtClean="0"/>
              <a:t>Most feature modern, superconducting, </a:t>
            </a:r>
            <a:r>
              <a:rPr lang="en-US" dirty="0" err="1" smtClean="0"/>
              <a:t>linacs</a:t>
            </a:r>
            <a:endParaRPr lang="en-US" dirty="0"/>
          </a:p>
          <a:p>
            <a:pPr lvl="1"/>
            <a:r>
              <a:rPr lang="en-US" dirty="0" smtClean="0"/>
              <a:t>Either as injector into existing synchrotrons,; or as</a:t>
            </a:r>
          </a:p>
          <a:p>
            <a:pPr lvl="1"/>
            <a:r>
              <a:rPr lang="en-US" dirty="0" smtClean="0"/>
              <a:t>Stand-alone facilities</a:t>
            </a:r>
          </a:p>
          <a:p>
            <a:r>
              <a:rPr lang="en-US" dirty="0" smtClean="0"/>
              <a:t>Most provide opportunities for subsequent enhancements</a:t>
            </a:r>
          </a:p>
          <a:p>
            <a:r>
              <a:rPr lang="en-US" dirty="0" smtClean="0"/>
              <a:t>The primary technical challenges in these facilities are</a:t>
            </a:r>
          </a:p>
          <a:p>
            <a:pPr lvl="1"/>
            <a:r>
              <a:rPr lang="en-US" dirty="0" smtClean="0"/>
              <a:t>High performance superconducting </a:t>
            </a:r>
            <a:r>
              <a:rPr lang="en-US" dirty="0" err="1" smtClean="0"/>
              <a:t>rf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(G, Q</a:t>
            </a:r>
            <a:r>
              <a:rPr lang="en-US" baseline="-25000" dirty="0" smtClean="0"/>
              <a:t>0</a:t>
            </a:r>
            <a:r>
              <a:rPr lang="en-US" dirty="0" smtClean="0"/>
              <a:t>)&gt;(15 MeV/m, few x 10</a:t>
            </a:r>
            <a:r>
              <a:rPr lang="en-US" baseline="30000" dirty="0" smtClean="0"/>
              <a:t>10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Loss minimization/mitigation</a:t>
            </a:r>
          </a:p>
          <a:p>
            <a:pPr lvl="1"/>
            <a:r>
              <a:rPr lang="en-US" dirty="0" smtClean="0"/>
              <a:t>High performance sources</a:t>
            </a:r>
          </a:p>
          <a:p>
            <a:pPr lvl="1"/>
            <a:r>
              <a:rPr lang="en-US" dirty="0" smtClean="0"/>
              <a:t>High power targets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Sergei Nagaitsev | ICFA 2014 Seminar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3D2E-DB16-4AD3-B02E-E39B642A41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3322</TotalTime>
  <Words>1903</Words>
  <Application>Microsoft Office PowerPoint</Application>
  <PresentationFormat>On-screen Show (4:3)</PresentationFormat>
  <Paragraphs>446</Paragraphs>
  <Slides>31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FNAL_TemplatePC_060514</vt:lpstr>
      <vt:lpstr>Fermilab: Footer Only</vt:lpstr>
      <vt:lpstr>Equation</vt:lpstr>
      <vt:lpstr>High Power Proton Beams for Particle Physics</vt:lpstr>
      <vt:lpstr>Outline</vt:lpstr>
      <vt:lpstr>Where in the world is the expertise on high-power beams?</vt:lpstr>
      <vt:lpstr>Particle Physics Opportunities</vt:lpstr>
      <vt:lpstr>Performance Requirements</vt:lpstr>
      <vt:lpstr>Performance Requirements (Additional considerations)</vt:lpstr>
      <vt:lpstr>Design Strategies</vt:lpstr>
      <vt:lpstr>The Facilities Landscape</vt:lpstr>
      <vt:lpstr>Future Facilities for Particle Physics</vt:lpstr>
      <vt:lpstr>J-PARC: Short –Term Goals</vt:lpstr>
      <vt:lpstr>J-PARC High Power Options</vt:lpstr>
      <vt:lpstr>Fermilab 400-kW (now) to 700-kW (2016) complex</vt:lpstr>
      <vt:lpstr>Proton Improvement Plan-II (PIP-II, Fermilab)</vt:lpstr>
      <vt:lpstr>PIP-II schematic</vt:lpstr>
      <vt:lpstr>PIP-II Performance Goals </vt:lpstr>
      <vt:lpstr>PIP-II Status</vt:lpstr>
      <vt:lpstr>CERN Long Baseline Neutrino Facility (CN2PY)</vt:lpstr>
      <vt:lpstr>CERN HP-PS Parameters</vt:lpstr>
      <vt:lpstr>KEK 9-GeV Linac – initial concept</vt:lpstr>
      <vt:lpstr>Other Concepts</vt:lpstr>
      <vt:lpstr>R&amp;D toward multi-MW beams and targets at Fermilab </vt:lpstr>
      <vt:lpstr>PIP-III “multi-MW” - Option A </vt:lpstr>
      <vt:lpstr>PIP-III “multi-MW” - Option B</vt:lpstr>
      <vt:lpstr>PIP-III “multi-MW” - Option C</vt:lpstr>
      <vt:lpstr>PIP-III: Intelligent choice requires analysis and R&amp;D</vt:lpstr>
      <vt:lpstr>Target R&amp;D</vt:lpstr>
      <vt:lpstr>Superconducting RF R&amp;D </vt:lpstr>
      <vt:lpstr>Summary</vt:lpstr>
      <vt:lpstr>Extra slides</vt:lpstr>
      <vt:lpstr>Space Charge Compensation</vt:lpstr>
      <vt:lpstr>Possible Implementations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nsergei</cp:lastModifiedBy>
  <cp:revision>57</cp:revision>
  <cp:lastPrinted>2014-01-20T19:40:21Z</cp:lastPrinted>
  <dcterms:created xsi:type="dcterms:W3CDTF">2014-09-02T14:02:09Z</dcterms:created>
  <dcterms:modified xsi:type="dcterms:W3CDTF">2014-10-29T22:27:38Z</dcterms:modified>
</cp:coreProperties>
</file>