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700" r:id="rId3"/>
    <p:sldMasterId id="2147483714" r:id="rId4"/>
    <p:sldMasterId id="2147483729" r:id="rId5"/>
    <p:sldMasterId id="2147483737" r:id="rId6"/>
    <p:sldMasterId id="2147483757" r:id="rId7"/>
    <p:sldMasterId id="2147483770" r:id="rId8"/>
    <p:sldMasterId id="2147483776" r:id="rId9"/>
    <p:sldMasterId id="2147483789" r:id="rId10"/>
    <p:sldMasterId id="2147483802" r:id="rId11"/>
    <p:sldMasterId id="2147483815" r:id="rId12"/>
  </p:sldMasterIdLst>
  <p:notesMasterIdLst>
    <p:notesMasterId r:id="rId59"/>
  </p:notesMasterIdLst>
  <p:handoutMasterIdLst>
    <p:handoutMasterId r:id="rId60"/>
  </p:handoutMasterIdLst>
  <p:sldIdLst>
    <p:sldId id="351" r:id="rId13"/>
    <p:sldId id="476" r:id="rId14"/>
    <p:sldId id="477" r:id="rId15"/>
    <p:sldId id="478" r:id="rId16"/>
    <p:sldId id="479" r:id="rId17"/>
    <p:sldId id="279" r:id="rId18"/>
    <p:sldId id="359" r:id="rId19"/>
    <p:sldId id="414" r:id="rId20"/>
    <p:sldId id="310" r:id="rId21"/>
    <p:sldId id="474" r:id="rId22"/>
    <p:sldId id="475" r:id="rId23"/>
    <p:sldId id="360" r:id="rId24"/>
    <p:sldId id="473" r:id="rId25"/>
    <p:sldId id="330" r:id="rId26"/>
    <p:sldId id="331" r:id="rId27"/>
    <p:sldId id="332" r:id="rId28"/>
    <p:sldId id="321" r:id="rId29"/>
    <p:sldId id="413" r:id="rId30"/>
    <p:sldId id="485" r:id="rId31"/>
    <p:sldId id="367" r:id="rId32"/>
    <p:sldId id="337" r:id="rId33"/>
    <p:sldId id="341" r:id="rId34"/>
    <p:sldId id="343" r:id="rId35"/>
    <p:sldId id="344" r:id="rId36"/>
    <p:sldId id="345" r:id="rId37"/>
    <p:sldId id="346" r:id="rId38"/>
    <p:sldId id="438" r:id="rId39"/>
    <p:sldId id="488" r:id="rId40"/>
    <p:sldId id="393" r:id="rId41"/>
    <p:sldId id="483" r:id="rId42"/>
    <p:sldId id="463" r:id="rId43"/>
    <p:sldId id="455" r:id="rId44"/>
    <p:sldId id="456" r:id="rId45"/>
    <p:sldId id="457" r:id="rId46"/>
    <p:sldId id="458" r:id="rId47"/>
    <p:sldId id="459" r:id="rId48"/>
    <p:sldId id="461" r:id="rId49"/>
    <p:sldId id="462" r:id="rId50"/>
    <p:sldId id="464" r:id="rId51"/>
    <p:sldId id="489" r:id="rId52"/>
    <p:sldId id="490" r:id="rId53"/>
    <p:sldId id="491" r:id="rId54"/>
    <p:sldId id="466" r:id="rId55"/>
    <p:sldId id="467" r:id="rId56"/>
    <p:sldId id="468" r:id="rId57"/>
    <p:sldId id="443" r:id="rId58"/>
  </p:sldIdLst>
  <p:sldSz cx="9144000" cy="6858000" type="screen4x3"/>
  <p:notesSz cx="6858000" cy="9144000"/>
  <p:defaultTextStyle>
    <a:defPPr>
      <a:defRPr lang="en-US"/>
    </a:defPPr>
    <a:lvl1pPr marL="0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.fliescher" initials="" lastIdx="43" clrIdx="0"/>
  <p:cmAuthor id="1" name="Denis Barkats" initials="" lastIdx="7" clrIdx="1"/>
  <p:cmAuthor id="2" name="Zak Staniszewski" initials="" lastIdx="2" clrIdx="2"/>
  <p:cmAuthor id="3" name="Christopher Sheehy" initials="" lastIdx="1" clrIdx="3"/>
  <p:cmAuthor id="4" name="Sergi R. Hildebrandt" initials="" lastIdx="3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 snapToGrid="0" snapToObjects="1"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88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1B297-F9CA-E04D-BC6B-23EF1783DF5F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6AFBD-8BF6-1248-A26B-09E2817300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6072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08A2F-6A42-234E-A952-53A11E0E4667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51C66-84F1-2B45-A50B-2BA4663F9D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6402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AC62D-22D2-433B-9340-5A9B621281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en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Arial"/>
              <a:buNone/>
            </a:pPr>
            <a:r>
              <a:rPr lang="en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Shape 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Shape 8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Obviously, the scale more suggests like a contribution of ~1/6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Obviously, the scale more suggests like a contribution of ~1/6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Shape 1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7893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908800" cy="1392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4628"/>
            <a:ext cx="4038600" cy="465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4628"/>
            <a:ext cx="4038600" cy="465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C72EB-DAAA-43F5-9A35-4913FFDCCC2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77BF-A46F-4A17-A431-211A67DCA4D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285632" indent="-171379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87753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908800" cy="1392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4633"/>
            <a:ext cx="4038600" cy="465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4633"/>
            <a:ext cx="4038600" cy="465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C72EB-DAAA-43F5-9A35-4913FFDCCC2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37419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908800" cy="1392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4633"/>
            <a:ext cx="4038600" cy="465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4633"/>
            <a:ext cx="4038600" cy="465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C72EB-DAAA-43F5-9A35-4913FFDCCC2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77BF-A46F-4A17-A431-211A67DCA4D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indent="304676" algn="ctr">
              <a:buSzPct val="100000"/>
              <a:defRPr sz="4800"/>
            </a:lvl1pPr>
            <a:lvl2pPr indent="304676" algn="ctr">
              <a:buSzPct val="100000"/>
              <a:defRPr sz="4800"/>
            </a:lvl2pPr>
            <a:lvl3pPr indent="304676" algn="ctr">
              <a:buSzPct val="100000"/>
              <a:defRPr sz="4800"/>
            </a:lvl3pPr>
            <a:lvl4pPr indent="304676" algn="ctr">
              <a:buSzPct val="100000"/>
              <a:defRPr sz="4800"/>
            </a:lvl4pPr>
            <a:lvl5pPr indent="304676" algn="ctr">
              <a:buSzPct val="100000"/>
              <a:defRPr sz="4800"/>
            </a:lvl5pPr>
            <a:lvl6pPr indent="304676" algn="ctr">
              <a:buSzPct val="100000"/>
              <a:defRPr sz="4800"/>
            </a:lvl6pPr>
            <a:lvl7pPr indent="304676" algn="ctr">
              <a:buSzPct val="100000"/>
              <a:defRPr sz="4800"/>
            </a:lvl7pPr>
            <a:lvl8pPr indent="304676" algn="ctr">
              <a:buSzPct val="100000"/>
              <a:defRPr sz="4800"/>
            </a:lvl8pPr>
            <a:lvl9pPr indent="304676"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 indent="457011">
              <a:defRPr/>
            </a:lvl2pPr>
            <a:lvl3pPr indent="914024">
              <a:defRPr/>
            </a:lvl3pPr>
            <a:lvl4pPr indent="137104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-96600"/>
            <a:ext cx="9144000" cy="7524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algn="ctr">
              <a:buSzPct val="100000"/>
              <a:defRPr sz="3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5725" y="6512000"/>
            <a:ext cx="36576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pPr defTabSz="914024"/>
            <a:r>
              <a:rPr lang="en" sz="1200" kern="0" dirty="0">
                <a:solidFill>
                  <a:srgbClr val="000000"/>
                </a:solidFill>
                <a:cs typeface="Arial"/>
                <a:sym typeface="Arial"/>
              </a:rPr>
              <a:t>The Bicep2 Collaboration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285632" indent="-171379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1966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b" anchorCtr="0"/>
          <a:lstStyle>
            <a:lvl1pPr marL="0" rtl="0">
              <a:buClr>
                <a:schemeClr val="dk1"/>
              </a:buClr>
              <a:buFont typeface="Arial"/>
              <a:buNone/>
              <a:defRPr/>
            </a:lvl1pPr>
            <a:lvl2pPr marL="0" indent="228505" rtl="0">
              <a:buClr>
                <a:schemeClr val="dk1"/>
              </a:buClr>
              <a:buFont typeface="Arial"/>
              <a:buNone/>
              <a:defRPr/>
            </a:lvl2pPr>
            <a:lvl3pPr marL="0" indent="228505" rtl="0">
              <a:buClr>
                <a:schemeClr val="dk1"/>
              </a:buClr>
              <a:buNone/>
              <a:defRPr/>
            </a:lvl3pPr>
            <a:lvl4pPr marL="0" indent="228505" rtl="0">
              <a:buClr>
                <a:schemeClr val="dk1"/>
              </a:buClr>
              <a:buNone/>
              <a:defRPr/>
            </a:lvl4pPr>
            <a:lvl5pPr marL="0" indent="228505" rtl="0">
              <a:buClr>
                <a:schemeClr val="dk1"/>
              </a:buClr>
              <a:buNone/>
              <a:defRPr/>
            </a:lvl5pPr>
            <a:lvl6pPr marL="0" indent="228505" rtl="0">
              <a:buClr>
                <a:schemeClr val="dk1"/>
              </a:buClr>
              <a:buNone/>
              <a:defRPr/>
            </a:lvl6pPr>
            <a:lvl7pPr marL="0" indent="228505" rtl="0">
              <a:buClr>
                <a:schemeClr val="dk1"/>
              </a:buClr>
              <a:buNone/>
              <a:defRPr/>
            </a:lvl7pPr>
            <a:lvl8pPr marL="0" indent="228505" rtl="0">
              <a:buClr>
                <a:schemeClr val="dk1"/>
              </a:buClr>
              <a:buNone/>
              <a:defRPr/>
            </a:lvl8pPr>
            <a:lvl9pPr marL="0" indent="228505" rtl="0">
              <a:buClr>
                <a:schemeClr val="dk1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8" y="1981208"/>
            <a:ext cx="3809999" cy="1981199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t" anchorCtr="0"/>
          <a:lstStyle>
            <a:lvl1pPr marL="342761" indent="-152338" rtl="0">
              <a:spcBef>
                <a:spcPts val="600"/>
              </a:spcBef>
              <a:defRPr/>
            </a:lvl1pPr>
            <a:lvl2pPr marL="742646" indent="-133295" rtl="0">
              <a:spcBef>
                <a:spcPts val="480"/>
              </a:spcBef>
              <a:defRPr/>
            </a:lvl2pPr>
            <a:lvl3pPr marL="1142530" indent="-76168" rtl="0">
              <a:spcBef>
                <a:spcPts val="480"/>
              </a:spcBef>
              <a:defRPr/>
            </a:lvl3pPr>
            <a:lvl4pPr marL="1599544" indent="-114252" rtl="0">
              <a:spcBef>
                <a:spcPts val="360"/>
              </a:spcBef>
              <a:defRPr/>
            </a:lvl4pPr>
            <a:lvl5pPr marL="2056560" indent="-114252" rtl="0">
              <a:spcBef>
                <a:spcPts val="360"/>
              </a:spcBef>
              <a:defRPr/>
            </a:lvl5pPr>
            <a:lvl6pPr marL="2513573" indent="-114252" rtl="0">
              <a:spcBef>
                <a:spcPts val="360"/>
              </a:spcBef>
              <a:defRPr/>
            </a:lvl6pPr>
            <a:lvl7pPr marL="2970584" indent="-114252" rtl="0">
              <a:spcBef>
                <a:spcPts val="360"/>
              </a:spcBef>
              <a:defRPr/>
            </a:lvl7pPr>
            <a:lvl8pPr marL="3427598" indent="-114252" rtl="0">
              <a:spcBef>
                <a:spcPts val="360"/>
              </a:spcBef>
              <a:defRPr/>
            </a:lvl8pPr>
            <a:lvl9pPr marL="3884609" indent="-114252" rtl="0">
              <a:spcBef>
                <a:spcPts val="36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648208" y="1981208"/>
            <a:ext cx="3809999" cy="1981199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t" anchorCtr="0"/>
          <a:lstStyle>
            <a:lvl1pPr marL="342761" indent="-152338" rtl="0">
              <a:spcBef>
                <a:spcPts val="600"/>
              </a:spcBef>
              <a:defRPr/>
            </a:lvl1pPr>
            <a:lvl2pPr marL="742646" indent="-133295" rtl="0">
              <a:spcBef>
                <a:spcPts val="480"/>
              </a:spcBef>
              <a:defRPr/>
            </a:lvl2pPr>
            <a:lvl3pPr marL="1142530" indent="-76168" rtl="0">
              <a:spcBef>
                <a:spcPts val="480"/>
              </a:spcBef>
              <a:defRPr/>
            </a:lvl3pPr>
            <a:lvl4pPr marL="1599544" indent="-114252" rtl="0">
              <a:spcBef>
                <a:spcPts val="360"/>
              </a:spcBef>
              <a:defRPr/>
            </a:lvl4pPr>
            <a:lvl5pPr marL="2056560" indent="-114252" rtl="0">
              <a:spcBef>
                <a:spcPts val="360"/>
              </a:spcBef>
              <a:defRPr/>
            </a:lvl5pPr>
            <a:lvl6pPr marL="2513573" indent="-114252" rtl="0">
              <a:spcBef>
                <a:spcPts val="360"/>
              </a:spcBef>
              <a:defRPr/>
            </a:lvl6pPr>
            <a:lvl7pPr marL="2970584" indent="-114252" rtl="0">
              <a:spcBef>
                <a:spcPts val="360"/>
              </a:spcBef>
              <a:defRPr/>
            </a:lvl7pPr>
            <a:lvl8pPr marL="3427598" indent="-114252" rtl="0">
              <a:spcBef>
                <a:spcPts val="360"/>
              </a:spcBef>
              <a:defRPr/>
            </a:lvl8pPr>
            <a:lvl9pPr marL="3884609" indent="-114252" rtl="0">
              <a:spcBef>
                <a:spcPts val="36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3"/>
          </p:nvPr>
        </p:nvSpPr>
        <p:spPr>
          <a:xfrm>
            <a:off x="685808" y="4114808"/>
            <a:ext cx="3809999" cy="1981199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t" anchorCtr="0"/>
          <a:lstStyle>
            <a:lvl1pPr marL="342761" indent="-152338" rtl="0">
              <a:spcBef>
                <a:spcPts val="600"/>
              </a:spcBef>
              <a:defRPr/>
            </a:lvl1pPr>
            <a:lvl2pPr marL="742646" indent="-133295" rtl="0">
              <a:spcBef>
                <a:spcPts val="480"/>
              </a:spcBef>
              <a:defRPr/>
            </a:lvl2pPr>
            <a:lvl3pPr marL="1142530" indent="-76168" rtl="0">
              <a:spcBef>
                <a:spcPts val="480"/>
              </a:spcBef>
              <a:defRPr/>
            </a:lvl3pPr>
            <a:lvl4pPr marL="1599544" indent="-114252" rtl="0">
              <a:spcBef>
                <a:spcPts val="360"/>
              </a:spcBef>
              <a:defRPr/>
            </a:lvl4pPr>
            <a:lvl5pPr marL="2056560" indent="-114252" rtl="0">
              <a:spcBef>
                <a:spcPts val="360"/>
              </a:spcBef>
              <a:defRPr/>
            </a:lvl5pPr>
            <a:lvl6pPr marL="2513573" indent="-114252" rtl="0">
              <a:spcBef>
                <a:spcPts val="360"/>
              </a:spcBef>
              <a:defRPr/>
            </a:lvl6pPr>
            <a:lvl7pPr marL="2970584" indent="-114252" rtl="0">
              <a:spcBef>
                <a:spcPts val="360"/>
              </a:spcBef>
              <a:defRPr/>
            </a:lvl7pPr>
            <a:lvl8pPr marL="3427598" indent="-114252" rtl="0">
              <a:spcBef>
                <a:spcPts val="360"/>
              </a:spcBef>
              <a:defRPr/>
            </a:lvl8pPr>
            <a:lvl9pPr marL="3884609" indent="-114252" rtl="0">
              <a:spcBef>
                <a:spcPts val="36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4"/>
          </p:nvPr>
        </p:nvSpPr>
        <p:spPr>
          <a:xfrm>
            <a:off x="4648208" y="4114808"/>
            <a:ext cx="3809999" cy="1981199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t" anchorCtr="0"/>
          <a:lstStyle>
            <a:lvl1pPr marL="342761" indent="-152338" rtl="0">
              <a:spcBef>
                <a:spcPts val="600"/>
              </a:spcBef>
              <a:defRPr/>
            </a:lvl1pPr>
            <a:lvl2pPr marL="742646" indent="-133295" rtl="0">
              <a:spcBef>
                <a:spcPts val="480"/>
              </a:spcBef>
              <a:defRPr/>
            </a:lvl2pPr>
            <a:lvl3pPr marL="1142530" indent="-76168" rtl="0">
              <a:spcBef>
                <a:spcPts val="480"/>
              </a:spcBef>
              <a:defRPr/>
            </a:lvl3pPr>
            <a:lvl4pPr marL="1599544" indent="-114252" rtl="0">
              <a:spcBef>
                <a:spcPts val="360"/>
              </a:spcBef>
              <a:defRPr/>
            </a:lvl4pPr>
            <a:lvl5pPr marL="2056560" indent="-114252" rtl="0">
              <a:spcBef>
                <a:spcPts val="360"/>
              </a:spcBef>
              <a:defRPr/>
            </a:lvl5pPr>
            <a:lvl6pPr marL="2513573" indent="-114252" rtl="0">
              <a:spcBef>
                <a:spcPts val="360"/>
              </a:spcBef>
              <a:defRPr/>
            </a:lvl6pPr>
            <a:lvl7pPr marL="2970584" indent="-114252" rtl="0">
              <a:spcBef>
                <a:spcPts val="360"/>
              </a:spcBef>
              <a:defRPr/>
            </a:lvl7pPr>
            <a:lvl8pPr marL="3427598" indent="-114252" rtl="0">
              <a:spcBef>
                <a:spcPts val="360"/>
              </a:spcBef>
              <a:defRPr/>
            </a:lvl8pPr>
            <a:lvl9pPr marL="3884609" indent="-114252" rtl="0">
              <a:spcBef>
                <a:spcPts val="36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42876" y="6484945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t" anchorCtr="0"/>
          <a:lstStyle>
            <a:lvl1pPr marL="0" marR="0" indent="0" algn="l" defTabSz="9140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2047883" y="6484937"/>
            <a:ext cx="5191125" cy="344486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ctr" anchorCtr="0"/>
          <a:lstStyle>
            <a:lvl1pPr marL="0" marR="0" indent="0" algn="ctr" defTabSz="9140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985001" y="6489701"/>
            <a:ext cx="1904999" cy="369888"/>
          </a:xfrm>
          <a:prstGeom prst="rect">
            <a:avLst/>
          </a:prstGeom>
          <a:noFill/>
          <a:ln>
            <a:noFill/>
          </a:ln>
        </p:spPr>
        <p:txBody>
          <a:bodyPr lIns="91388" tIns="91388" rIns="91388" bIns="91388" anchor="t" anchorCtr="0"/>
          <a:lstStyle>
            <a:lvl1pPr marL="0" marR="0" indent="0" algn="l" defTabSz="9140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10" y="3840480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70" y="6377942"/>
            <a:ext cx="2926079" cy="28132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8132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2"/>
            <a:ext cx="2103120" cy="28132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78" y="116086"/>
            <a:ext cx="9036844" cy="477054"/>
          </a:xfrm>
        </p:spPr>
        <p:txBody>
          <a:bodyPr lIns="0" tIns="0" rIns="0" bIns="0"/>
          <a:lstStyle>
            <a:lvl1pPr>
              <a:defRPr sz="3100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379" y="2791420"/>
            <a:ext cx="8901243" cy="261610"/>
          </a:xfrm>
        </p:spPr>
        <p:txBody>
          <a:bodyPr lIns="0" tIns="0" rIns="0" bIns="0"/>
          <a:lstStyle>
            <a:lvl1pPr>
              <a:defRPr sz="17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70" y="6377942"/>
            <a:ext cx="2926079" cy="28132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8132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2"/>
            <a:ext cx="2103120" cy="28132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78" y="116086"/>
            <a:ext cx="9036844" cy="477054"/>
          </a:xfrm>
        </p:spPr>
        <p:txBody>
          <a:bodyPr lIns="0" tIns="0" rIns="0" bIns="0"/>
          <a:lstStyle>
            <a:lvl1pPr>
              <a:defRPr sz="3100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70" y="6377942"/>
            <a:ext cx="2926079" cy="28132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8132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2"/>
            <a:ext cx="2103120" cy="28132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78" y="116086"/>
            <a:ext cx="9036844" cy="477054"/>
          </a:xfrm>
        </p:spPr>
        <p:txBody>
          <a:bodyPr lIns="0" tIns="0" rIns="0" bIns="0"/>
          <a:lstStyle>
            <a:lvl1pPr>
              <a:defRPr sz="3100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70" y="6377942"/>
            <a:ext cx="2926079" cy="28132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8132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2"/>
            <a:ext cx="2103120" cy="28132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70" y="6377942"/>
            <a:ext cx="2926079" cy="28132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8132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2"/>
            <a:ext cx="2103120" cy="28132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6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2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0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8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-96600"/>
            <a:ext cx="9144000" cy="7524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algn="ctr">
              <a:buSzPct val="100000"/>
              <a:defRPr sz="3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5725" y="6512000"/>
            <a:ext cx="36576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pPr defTabSz="914024"/>
            <a:r>
              <a:rPr lang="en" sz="1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John Q Public for the Bicep2 Collaboration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747644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962400" cy="5065522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722873" y="1243584"/>
            <a:ext cx="3962400" cy="5065522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3733801"/>
            <a:ext cx="8228072" cy="2575306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57200" y="1243585"/>
            <a:ext cx="8228072" cy="2490216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846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191545" y="6376201"/>
            <a:ext cx="4666456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lang="en-US" sz="1200" baseline="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Cosmic Frontier Review (9/16/2013)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0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8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  <a:ln/>
        </p:spPr>
        <p:txBody>
          <a:bodyPr lIns="91402" tIns="45702" rIns="91402" bIns="45702"/>
          <a:lstStyle>
            <a:lvl1pPr>
              <a:defRPr/>
            </a:lvl1pPr>
          </a:lstStyle>
          <a:p>
            <a:pPr>
              <a:defRPr/>
            </a:pPr>
            <a:fld id="{FED877BF-A46F-4A17-A431-211A67DCA4D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02" tIns="91402" rIns="91402" bIns="91402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02" tIns="91402" rIns="91402" bIns="91402" anchor="t" anchorCtr="0"/>
          <a:lstStyle>
            <a:lvl1pPr>
              <a:defRPr/>
            </a:lvl1pPr>
            <a:lvl2pPr indent="457082">
              <a:defRPr/>
            </a:lvl2pPr>
            <a:lvl3pPr indent="914165">
              <a:defRPr/>
            </a:lvl3pPr>
            <a:lvl4pPr indent="137125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7021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02" tIns="91402" rIns="91402" bIns="91402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02" tIns="91402" rIns="91402" bIns="91402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lIns="91402" tIns="91402" rIns="91402" bIns="91402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78930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lIns="91402" tIns="91402" rIns="91402" bIns="91402" anchor="t" anchorCtr="0"/>
          <a:lstStyle>
            <a:lvl1pPr marL="285677" indent="-171406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877532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37419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ln/>
        </p:spPr>
        <p:txBody>
          <a:bodyPr lIns="91416" tIns="45709" rIns="91416" bIns="45709"/>
          <a:lstStyle>
            <a:lvl1pPr defTabSz="457082">
              <a:defRPr/>
            </a:lvl1pPr>
          </a:lstStyle>
          <a:p>
            <a:pPr>
              <a:defRPr/>
            </a:pPr>
            <a:fld id="{FED877BF-A46F-4A17-A431-211A67DCA4DC}" type="slidenum">
              <a:rPr lang="zh-TW" altLang="en-US" smtClean="0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0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8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962400" cy="5065522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722873" y="1243584"/>
            <a:ext cx="3962400" cy="5065522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3733801"/>
            <a:ext cx="8228072" cy="2575306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57200" y="1243585"/>
            <a:ext cx="8228072" cy="2490216"/>
          </a:xfrm>
        </p:spPr>
        <p:txBody>
          <a:bodyPr/>
          <a:lstStyle>
            <a:lvl1pPr marL="365627" indent="-365627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256" indent="-27422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589" indent="-228517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626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665" indent="-228517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indent="304676" algn="ctr">
              <a:buSzPct val="100000"/>
              <a:defRPr sz="4800"/>
            </a:lvl1pPr>
            <a:lvl2pPr indent="304676" algn="ctr">
              <a:buSzPct val="100000"/>
              <a:defRPr sz="4800"/>
            </a:lvl2pPr>
            <a:lvl3pPr indent="304676" algn="ctr">
              <a:buSzPct val="100000"/>
              <a:defRPr sz="4800"/>
            </a:lvl3pPr>
            <a:lvl4pPr indent="304676" algn="ctr">
              <a:buSzPct val="100000"/>
              <a:defRPr sz="4800"/>
            </a:lvl4pPr>
            <a:lvl5pPr indent="304676" algn="ctr">
              <a:buSzPct val="100000"/>
              <a:defRPr sz="4800"/>
            </a:lvl5pPr>
            <a:lvl6pPr indent="304676" algn="ctr">
              <a:buSzPct val="100000"/>
              <a:defRPr sz="4800"/>
            </a:lvl6pPr>
            <a:lvl7pPr indent="304676" algn="ctr">
              <a:buSzPct val="100000"/>
              <a:defRPr sz="4800"/>
            </a:lvl7pPr>
            <a:lvl8pPr indent="304676" algn="ctr">
              <a:buSzPct val="100000"/>
              <a:defRPr sz="4800"/>
            </a:lvl8pPr>
            <a:lvl9pPr indent="304676"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42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56705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846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191545" y="6376201"/>
            <a:ext cx="4666456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lang="en-US" sz="1200" baseline="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Cosmic Frontier Review (9/16/2013)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20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8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7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5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65684" indent="-365684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370" indent="-2742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765" indent="-22855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872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980" indent="-228552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962400" cy="5065522"/>
          </a:xfrm>
        </p:spPr>
        <p:txBody>
          <a:bodyPr/>
          <a:lstStyle>
            <a:lvl1pPr marL="365684" indent="-365684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370" indent="-2742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765" indent="-22855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872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980" indent="-228552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722873" y="1243584"/>
            <a:ext cx="3962400" cy="5065522"/>
          </a:xfrm>
        </p:spPr>
        <p:txBody>
          <a:bodyPr/>
          <a:lstStyle>
            <a:lvl1pPr marL="365684" indent="-365684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370" indent="-2742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765" indent="-22855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872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980" indent="-228552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789305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3733801"/>
            <a:ext cx="8228072" cy="2575306"/>
          </a:xfrm>
        </p:spPr>
        <p:txBody>
          <a:bodyPr/>
          <a:lstStyle>
            <a:lvl1pPr marL="365684" indent="-365684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370" indent="-2742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765" indent="-22855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872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980" indent="-228552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57200" y="1243585"/>
            <a:ext cx="8228072" cy="2490216"/>
          </a:xfrm>
        </p:spPr>
        <p:txBody>
          <a:bodyPr/>
          <a:lstStyle>
            <a:lvl1pPr marL="365684" indent="-365684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370" indent="-2742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765" indent="-228552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872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6980" indent="-228552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912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191545" y="6376198"/>
            <a:ext cx="4666456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lang="en-US" sz="1200" baseline="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Cosmic Frontier Review (9/16/2013)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7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5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6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4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285632" indent="-171379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75329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65703" indent="-365703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408" indent="-274278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824" indent="-2285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954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7085" indent="-228564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962400" cy="5065522"/>
          </a:xfrm>
        </p:spPr>
        <p:txBody>
          <a:bodyPr/>
          <a:lstStyle>
            <a:lvl1pPr marL="365703" indent="-365703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408" indent="-274278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824" indent="-2285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954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7085" indent="-228564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722873" y="1243584"/>
            <a:ext cx="3962400" cy="5065522"/>
          </a:xfrm>
        </p:spPr>
        <p:txBody>
          <a:bodyPr/>
          <a:lstStyle>
            <a:lvl1pPr marL="365703" indent="-365703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408" indent="-274278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824" indent="-2285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954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7085" indent="-228564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3733801"/>
            <a:ext cx="8228072" cy="2575306"/>
          </a:xfrm>
        </p:spPr>
        <p:txBody>
          <a:bodyPr/>
          <a:lstStyle>
            <a:lvl1pPr marL="365703" indent="-365703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408" indent="-274278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824" indent="-2285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954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7085" indent="-228564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57200" y="1243585"/>
            <a:ext cx="8228072" cy="2490216"/>
          </a:xfrm>
        </p:spPr>
        <p:txBody>
          <a:bodyPr/>
          <a:lstStyle>
            <a:lvl1pPr marL="365703" indent="-365703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>
                <a:srgbClr val="981E32"/>
              </a:buClr>
              <a:buFont typeface="Wingdings" pitchFamily="2" charset="2"/>
              <a:buChar char="§"/>
              <a:defRPr>
                <a:latin typeface="+mn-lt"/>
              </a:defRPr>
            </a:lvl1pPr>
            <a:lvl2pPr marL="731408" indent="-274278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Georgia" pitchFamily="18" charset="0"/>
              <a:buChar char="»"/>
              <a:defRPr>
                <a:latin typeface="+mn-lt"/>
              </a:defRPr>
            </a:lvl2pPr>
            <a:lvl3pPr marL="1142824" indent="-228564">
              <a:lnSpc>
                <a:spcPct val="100000"/>
              </a:lnSpc>
              <a:spcBef>
                <a:spcPts val="480"/>
              </a:spcBef>
              <a:buClr>
                <a:srgbClr val="981E32"/>
              </a:buClr>
              <a:buFont typeface="Arial" pitchFamily="34" charset="0"/>
              <a:buChar char="•"/>
              <a:defRPr b="0">
                <a:latin typeface="+mn-lt"/>
              </a:defRPr>
            </a:lvl3pPr>
            <a:lvl4pPr marL="1599954">
              <a:lnSpc>
                <a:spcPct val="100000"/>
              </a:lnSpc>
              <a:spcBef>
                <a:spcPts val="430"/>
              </a:spcBef>
              <a:buClr>
                <a:srgbClr val="981E32"/>
              </a:buClr>
              <a:buFont typeface="Georgia" pitchFamily="18" charset="0"/>
              <a:buChar char="▫"/>
              <a:defRPr>
                <a:latin typeface="+mn-lt"/>
              </a:defRPr>
            </a:lvl4pPr>
            <a:lvl5pPr marL="2057085" indent="-228564">
              <a:lnSpc>
                <a:spcPct val="100000"/>
              </a:lnSpc>
              <a:spcBef>
                <a:spcPts val="380"/>
              </a:spcBef>
              <a:buClr>
                <a:srgbClr val="981E32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934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191545" y="6376197"/>
            <a:ext cx="4666456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lang="en-US" sz="1200" baseline="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Cosmic Frontier Review (9/16/2013)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46D7A3A9-117E-4EF5-82A3-3CC7D0AB7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8434" y="6196868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6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6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4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24712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8" r:id="rId4"/>
    <p:sldLayoutId id="2147483683" r:id="rId5"/>
    <p:sldLayoutId id="2147483692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318251"/>
            <a:ext cx="762000" cy="539750"/>
          </a:xfrm>
          <a:prstGeom prst="rect">
            <a:avLst/>
          </a:prstGeom>
        </p:spPr>
        <p:txBody>
          <a:bodyPr vert="horz" lIns="71985" tIns="57588" rIns="71985" bIns="45711" rtlCol="0" anchor="ctr"/>
          <a:lstStyle>
            <a:lvl1pPr algn="l" defTabSz="914212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28600" y="6318251"/>
            <a:ext cx="4126528" cy="314326"/>
          </a:xfrm>
          <a:prstGeom prst="rect">
            <a:avLst/>
          </a:prstGeom>
        </p:spPr>
        <p:txBody>
          <a:bodyPr lIns="91421" tIns="45711" rIns="91421" bIns="45711"/>
          <a:lstStyle>
            <a:lvl1pPr algn="l" defTabSz="914212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212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212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106" indent="-223790" algn="l" defTabSz="914212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422" indent="-233315" algn="l" defTabSz="914212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212" indent="-223790" algn="l" defTabSz="914212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528" indent="-233315" algn="l" defTabSz="914212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318251"/>
            <a:ext cx="762000" cy="539750"/>
          </a:xfrm>
          <a:prstGeom prst="rect">
            <a:avLst/>
          </a:prstGeom>
        </p:spPr>
        <p:txBody>
          <a:bodyPr vert="horz" lIns="71989" tIns="57591" rIns="71989" bIns="45713" rtlCol="0" anchor="ctr"/>
          <a:lstStyle>
            <a:lvl1pPr algn="l" defTabSz="914259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28600" y="6318251"/>
            <a:ext cx="4126528" cy="314326"/>
          </a:xfrm>
          <a:prstGeom prst="rect">
            <a:avLst/>
          </a:prstGeom>
        </p:spPr>
        <p:txBody>
          <a:bodyPr lIns="91425" tIns="45713" rIns="91425" bIns="45713"/>
          <a:lstStyle>
            <a:lvl1pPr algn="l" defTabSz="914259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259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259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130" indent="-223802" algn="l" defTabSz="914259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458" indent="-233327" algn="l" defTabSz="914259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259" indent="-223802" algn="l" defTabSz="914259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587" indent="-233327" algn="l" defTabSz="914259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 defTabSz="91425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defTabSz="91425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 defTabSz="91425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24712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2" tIns="45702" rIns="91402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defTabSz="91402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defTabSz="91402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defTabSz="91402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0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1" indent="-342761" algn="l" defTabSz="9140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9140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9140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9140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2" tIns="45702" rIns="91402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defTabSz="91402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defTabSz="91402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defTabSz="914024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defTabSz="9140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1" indent="-342761" algn="l" defTabSz="9140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9140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9140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9140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388" tIns="91388" rIns="91388" bIns="91388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388" tIns="91388" rIns="91388" bIns="91388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78" y="116086"/>
            <a:ext cx="903684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379" y="2791420"/>
            <a:ext cx="890124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70" y="6377949"/>
            <a:ext cx="292607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642618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3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9"/>
            <a:ext cx="210312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642618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z="1300" smtClean="0">
                <a:solidFill>
                  <a:prstClr val="black">
                    <a:tint val="75000"/>
                  </a:prstClr>
                </a:solidFill>
              </a:rPr>
              <a:pPr/>
              <a:t>10/27/2014</a:t>
            </a:fld>
            <a:endParaRPr lang="en-US" sz="13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9"/>
            <a:ext cx="210312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defTabSz="642618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z="130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z="130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308">
        <a:defRPr>
          <a:latin typeface="+mn-lt"/>
          <a:ea typeface="+mn-ea"/>
          <a:cs typeface="+mn-cs"/>
        </a:defRPr>
      </a:lvl2pPr>
      <a:lvl3pPr marL="642618">
        <a:defRPr>
          <a:latin typeface="+mn-lt"/>
          <a:ea typeface="+mn-ea"/>
          <a:cs typeface="+mn-cs"/>
        </a:defRPr>
      </a:lvl3pPr>
      <a:lvl4pPr marL="963925">
        <a:defRPr>
          <a:latin typeface="+mn-lt"/>
          <a:ea typeface="+mn-ea"/>
          <a:cs typeface="+mn-cs"/>
        </a:defRPr>
      </a:lvl4pPr>
      <a:lvl5pPr marL="1285237">
        <a:defRPr>
          <a:latin typeface="+mn-lt"/>
          <a:ea typeface="+mn-ea"/>
          <a:cs typeface="+mn-cs"/>
        </a:defRPr>
      </a:lvl5pPr>
      <a:lvl6pPr marL="1606546">
        <a:defRPr>
          <a:latin typeface="+mn-lt"/>
          <a:ea typeface="+mn-ea"/>
          <a:cs typeface="+mn-cs"/>
        </a:defRPr>
      </a:lvl6pPr>
      <a:lvl7pPr marL="1927855">
        <a:defRPr>
          <a:latin typeface="+mn-lt"/>
          <a:ea typeface="+mn-ea"/>
          <a:cs typeface="+mn-cs"/>
        </a:defRPr>
      </a:lvl7pPr>
      <a:lvl8pPr marL="2249166">
        <a:defRPr>
          <a:latin typeface="+mn-lt"/>
          <a:ea typeface="+mn-ea"/>
          <a:cs typeface="+mn-cs"/>
        </a:defRPr>
      </a:lvl8pPr>
      <a:lvl9pPr marL="257047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308">
        <a:defRPr>
          <a:latin typeface="+mn-lt"/>
          <a:ea typeface="+mn-ea"/>
          <a:cs typeface="+mn-cs"/>
        </a:defRPr>
      </a:lvl2pPr>
      <a:lvl3pPr marL="642618">
        <a:defRPr>
          <a:latin typeface="+mn-lt"/>
          <a:ea typeface="+mn-ea"/>
          <a:cs typeface="+mn-cs"/>
        </a:defRPr>
      </a:lvl3pPr>
      <a:lvl4pPr marL="963925">
        <a:defRPr>
          <a:latin typeface="+mn-lt"/>
          <a:ea typeface="+mn-ea"/>
          <a:cs typeface="+mn-cs"/>
        </a:defRPr>
      </a:lvl4pPr>
      <a:lvl5pPr marL="1285237">
        <a:defRPr>
          <a:latin typeface="+mn-lt"/>
          <a:ea typeface="+mn-ea"/>
          <a:cs typeface="+mn-cs"/>
        </a:defRPr>
      </a:lvl5pPr>
      <a:lvl6pPr marL="1606546">
        <a:defRPr>
          <a:latin typeface="+mn-lt"/>
          <a:ea typeface="+mn-ea"/>
          <a:cs typeface="+mn-cs"/>
        </a:defRPr>
      </a:lvl6pPr>
      <a:lvl7pPr marL="1927855">
        <a:defRPr>
          <a:latin typeface="+mn-lt"/>
          <a:ea typeface="+mn-ea"/>
          <a:cs typeface="+mn-cs"/>
        </a:defRPr>
      </a:lvl7pPr>
      <a:lvl8pPr marL="2249166">
        <a:defRPr>
          <a:latin typeface="+mn-lt"/>
          <a:ea typeface="+mn-ea"/>
          <a:cs typeface="+mn-cs"/>
        </a:defRPr>
      </a:lvl8pPr>
      <a:lvl9pPr marL="2570475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318251"/>
            <a:ext cx="762000" cy="539750"/>
          </a:xfrm>
          <a:prstGeom prst="rect">
            <a:avLst/>
          </a:prstGeom>
        </p:spPr>
        <p:txBody>
          <a:bodyPr vert="horz" lIns="71974" tIns="57579" rIns="71974" bIns="45704" rtlCol="0" anchor="ctr"/>
          <a:lstStyle>
            <a:lvl1pPr algn="l" defTabSz="914071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28600" y="6318251"/>
            <a:ext cx="4126528" cy="314326"/>
          </a:xfrm>
          <a:prstGeom prst="rect">
            <a:avLst/>
          </a:prstGeom>
        </p:spPr>
        <p:txBody>
          <a:bodyPr lIns="91407" tIns="45704" rIns="91407" bIns="45704"/>
          <a:lstStyle>
            <a:lvl1pPr algn="l" defTabSz="914071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Cosmic Frontier Review (9/16/2013)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071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071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035" indent="-223755" algn="l" defTabSz="91407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316" indent="-233279" algn="l" defTabSz="914071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071" indent="-223755" algn="l" defTabSz="914071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352" indent="-233279" algn="l" defTabSz="914071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02" tIns="91402" rIns="91402" bIns="91402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02" tIns="91402" rIns="91402" bIns="91402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24712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318251"/>
            <a:ext cx="762000" cy="539750"/>
          </a:xfrm>
          <a:prstGeom prst="rect">
            <a:avLst/>
          </a:prstGeom>
        </p:spPr>
        <p:txBody>
          <a:bodyPr vert="horz" lIns="71974" tIns="57579" rIns="71974" bIns="45704" rtlCol="0" anchor="ctr"/>
          <a:lstStyle>
            <a:lvl1pPr algn="l" defTabSz="914071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28600" y="6318251"/>
            <a:ext cx="4126528" cy="314326"/>
          </a:xfrm>
          <a:prstGeom prst="rect">
            <a:avLst/>
          </a:prstGeom>
        </p:spPr>
        <p:txBody>
          <a:bodyPr lIns="91407" tIns="45704" rIns="91407" bIns="45704"/>
          <a:lstStyle>
            <a:lvl1pPr algn="l" defTabSz="914071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Cosmic Frontier Review (9/16/2013)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071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071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035" indent="-223755" algn="l" defTabSz="914071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316" indent="-233279" algn="l" defTabSz="914071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071" indent="-223755" algn="l" defTabSz="914071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352" indent="-233279" algn="l" defTabSz="914071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gif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/>
          <a:srcRect l="5555"/>
          <a:stretch/>
        </p:blipFill>
        <p:spPr>
          <a:xfrm>
            <a:off x="7" y="0"/>
            <a:ext cx="97155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62122" y="1446257"/>
            <a:ext cx="5148577" cy="2923841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Inflation and CMB</a:t>
            </a:r>
            <a:endParaRPr lang="en-US" sz="3200" b="1" dirty="0" smtClean="0">
              <a:solidFill>
                <a:schemeClr val="bg1"/>
              </a:solidFill>
            </a:endParaRP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Chao-Lin </a:t>
            </a:r>
            <a:r>
              <a:rPr lang="en-US" sz="3200" b="1" dirty="0" err="1" smtClean="0">
                <a:solidFill>
                  <a:schemeClr val="bg1"/>
                </a:solidFill>
              </a:rPr>
              <a:t>Kuo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2800" i="1" dirty="0" smtClean="0">
                <a:solidFill>
                  <a:schemeClr val="bg1"/>
                </a:solidFill>
              </a:rPr>
              <a:t>Stanford University </a:t>
            </a:r>
          </a:p>
          <a:p>
            <a:r>
              <a:rPr lang="en-US" sz="2800" i="1" dirty="0" smtClean="0">
                <a:solidFill>
                  <a:schemeClr val="bg1"/>
                </a:solidFill>
              </a:rPr>
              <a:t>SLAC National Accelerator Lab</a:t>
            </a:r>
          </a:p>
        </p:txBody>
      </p:sp>
    </p:spTree>
    <p:extLst>
      <p:ext uri="{BB962C8B-B14F-4D97-AF65-F5344CB8AC3E}">
        <p14:creationId xmlns:p14="http://schemas.microsoft.com/office/powerpoint/2010/main" xmlns="" val="38770239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_landscape_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0" y="0"/>
            <a:ext cx="13635630" cy="7670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82" y="4650829"/>
            <a:ext cx="8918813" cy="1215979"/>
          </a:xfrm>
          <a:solidFill>
            <a:schemeClr val="accent4">
              <a:lumMod val="40000"/>
              <a:lumOff val="60000"/>
              <a:alpha val="58000"/>
            </a:schemeClr>
          </a:solidFill>
        </p:spPr>
        <p:txBody>
          <a:bodyPr/>
          <a:lstStyle/>
          <a:p>
            <a:r>
              <a:rPr lang="en-US" altLang="zh-TW" sz="32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Polarization pattern caused by Rayleigh scattering is E-mode</a:t>
            </a:r>
            <a:endParaRPr lang="en-US" sz="32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n 3"/>
          <p:cNvSpPr/>
          <p:nvPr/>
        </p:nvSpPr>
        <p:spPr>
          <a:xfrm>
            <a:off x="1433024" y="545911"/>
            <a:ext cx="545911" cy="51861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 defTabSz="456988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3"/>
          <p:cNvGrpSpPr/>
          <p:nvPr/>
        </p:nvGrpSpPr>
        <p:grpSpPr>
          <a:xfrm rot="871968">
            <a:off x="2014761" y="1832497"/>
            <a:ext cx="1933029" cy="1914054"/>
            <a:chOff x="2433852" y="1394347"/>
            <a:chExt cx="1933029" cy="1914054"/>
          </a:xfrm>
        </p:grpSpPr>
        <p:cxnSp>
          <p:nvCxnSpPr>
            <p:cNvPr id="16" name="Straight Arrow Connector 15"/>
            <p:cNvCxnSpPr>
              <a:cxnSpLocks noChangeAspect="1"/>
            </p:cNvCxnSpPr>
            <p:nvPr/>
          </p:nvCxnSpPr>
          <p:spPr>
            <a:xfrm flipH="1">
              <a:off x="3291386" y="2238234"/>
              <a:ext cx="351894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433852" y="1394347"/>
              <a:ext cx="461749" cy="47994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 noChangeAspect="1"/>
            </p:cNvCxnSpPr>
            <p:nvPr/>
          </p:nvCxnSpPr>
          <p:spPr>
            <a:xfrm flipH="1">
              <a:off x="4155745" y="3088945"/>
              <a:ext cx="211136" cy="2194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4"/>
          <p:cNvGrpSpPr/>
          <p:nvPr/>
        </p:nvGrpSpPr>
        <p:grpSpPr>
          <a:xfrm rot="18847560">
            <a:off x="3116271" y="-293866"/>
            <a:ext cx="1933029" cy="1914054"/>
            <a:chOff x="2433852" y="1394347"/>
            <a:chExt cx="1933029" cy="1914054"/>
          </a:xfrm>
        </p:grpSpPr>
        <p:cxnSp>
          <p:nvCxnSpPr>
            <p:cNvPr id="17" name="Straight Arrow Connector 16"/>
            <p:cNvCxnSpPr>
              <a:cxnSpLocks noChangeAspect="1"/>
            </p:cNvCxnSpPr>
            <p:nvPr/>
          </p:nvCxnSpPr>
          <p:spPr>
            <a:xfrm flipH="1">
              <a:off x="3291386" y="2238234"/>
              <a:ext cx="351894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433852" y="1394347"/>
              <a:ext cx="461749" cy="47994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</p:cNvCxnSpPr>
            <p:nvPr/>
          </p:nvCxnSpPr>
          <p:spPr>
            <a:xfrm flipH="1">
              <a:off x="4155745" y="3088945"/>
              <a:ext cx="211136" cy="2194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9"/>
          <p:cNvGrpSpPr/>
          <p:nvPr/>
        </p:nvGrpSpPr>
        <p:grpSpPr>
          <a:xfrm rot="5569185">
            <a:off x="-947456" y="1375297"/>
            <a:ext cx="1933029" cy="1914054"/>
            <a:chOff x="2433852" y="1394347"/>
            <a:chExt cx="1933029" cy="1914054"/>
          </a:xfrm>
        </p:grpSpPr>
        <p:cxnSp>
          <p:nvCxnSpPr>
            <p:cNvPr id="21" name="Straight Arrow Connector 20"/>
            <p:cNvCxnSpPr>
              <a:cxnSpLocks noChangeAspect="1"/>
            </p:cNvCxnSpPr>
            <p:nvPr/>
          </p:nvCxnSpPr>
          <p:spPr>
            <a:xfrm flipH="1">
              <a:off x="3291386" y="2238234"/>
              <a:ext cx="351894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433852" y="1394347"/>
              <a:ext cx="461749" cy="47994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 noChangeAspect="1"/>
            </p:cNvCxnSpPr>
            <p:nvPr/>
          </p:nvCxnSpPr>
          <p:spPr>
            <a:xfrm flipH="1">
              <a:off x="4155745" y="3088945"/>
              <a:ext cx="211136" cy="2194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cxnSpLocks noChangeAspect="1"/>
          </p:cNvCxnSpPr>
          <p:nvPr/>
        </p:nvCxnSpPr>
        <p:spPr>
          <a:xfrm rot="20457393" flipH="1">
            <a:off x="3859536" y="1724504"/>
            <a:ext cx="351894" cy="36576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 noChangeAspect="1"/>
          </p:cNvCxnSpPr>
          <p:nvPr/>
        </p:nvCxnSpPr>
        <p:spPr>
          <a:xfrm rot="20457393" flipH="1">
            <a:off x="4934148" y="2273597"/>
            <a:ext cx="211136" cy="219456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31"/>
          <p:cNvGrpSpPr/>
          <p:nvPr/>
        </p:nvGrpSpPr>
        <p:grpSpPr>
          <a:xfrm rot="9577917">
            <a:off x="-1328456" y="-1049503"/>
            <a:ext cx="1933029" cy="1914054"/>
            <a:chOff x="2433852" y="1394347"/>
            <a:chExt cx="1933029" cy="1914054"/>
          </a:xfrm>
        </p:grpSpPr>
        <p:cxnSp>
          <p:nvCxnSpPr>
            <p:cNvPr id="33" name="Straight Arrow Connector 32"/>
            <p:cNvCxnSpPr>
              <a:cxnSpLocks noChangeAspect="1"/>
            </p:cNvCxnSpPr>
            <p:nvPr/>
          </p:nvCxnSpPr>
          <p:spPr>
            <a:xfrm flipH="1">
              <a:off x="3291386" y="2238234"/>
              <a:ext cx="351894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433852" y="1394347"/>
              <a:ext cx="461749" cy="47994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cxnSpLocks noChangeAspect="1"/>
            </p:cNvCxnSpPr>
            <p:nvPr/>
          </p:nvCxnSpPr>
          <p:spPr>
            <a:xfrm flipH="1">
              <a:off x="4155745" y="3088945"/>
              <a:ext cx="211136" cy="2194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>
            <a:off x="1828800" y="873458"/>
            <a:ext cx="2197290" cy="100993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77922" y="818866"/>
            <a:ext cx="914400" cy="81886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_landscape_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0" y="0"/>
            <a:ext cx="13635630" cy="7670042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1433024" y="545911"/>
            <a:ext cx="545911" cy="51861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 defTabSz="456988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2567949" y="568852"/>
            <a:ext cx="2818061" cy="365760"/>
            <a:chOff x="2567940" y="568852"/>
            <a:chExt cx="2818061" cy="365760"/>
          </a:xfrm>
        </p:grpSpPr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H="1">
              <a:off x="4006581" y="568852"/>
              <a:ext cx="365760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2700000" flipH="1">
              <a:off x="2933700" y="381000"/>
              <a:ext cx="0" cy="7315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 flipH="1">
              <a:off x="5184833" y="677759"/>
              <a:ext cx="201168" cy="201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6"/>
          <p:cNvGrpSpPr/>
          <p:nvPr/>
        </p:nvGrpSpPr>
        <p:grpSpPr>
          <a:xfrm rot="3323356">
            <a:off x="1348749" y="2492902"/>
            <a:ext cx="2818061" cy="365760"/>
            <a:chOff x="2567940" y="568852"/>
            <a:chExt cx="2818061" cy="365760"/>
          </a:xfrm>
        </p:grpSpPr>
        <p:cxnSp>
          <p:nvCxnSpPr>
            <p:cNvPr id="28" name="Straight Arrow Connector 27"/>
            <p:cNvCxnSpPr>
              <a:cxnSpLocks/>
            </p:cNvCxnSpPr>
            <p:nvPr/>
          </p:nvCxnSpPr>
          <p:spPr>
            <a:xfrm flipH="1">
              <a:off x="4006581" y="568852"/>
              <a:ext cx="365760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2700000" flipH="1">
              <a:off x="2933700" y="381000"/>
              <a:ext cx="0" cy="7315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 flipH="1">
              <a:off x="5184833" y="677759"/>
              <a:ext cx="201168" cy="201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5"/>
          <p:cNvGrpSpPr/>
          <p:nvPr/>
        </p:nvGrpSpPr>
        <p:grpSpPr>
          <a:xfrm rot="8549153">
            <a:off x="-1409031" y="1883302"/>
            <a:ext cx="2818061" cy="365760"/>
            <a:chOff x="2567940" y="568852"/>
            <a:chExt cx="2818061" cy="365760"/>
          </a:xfrm>
        </p:grpSpPr>
        <p:cxnSp>
          <p:nvCxnSpPr>
            <p:cNvPr id="37" name="Straight Arrow Connector 36"/>
            <p:cNvCxnSpPr>
              <a:cxnSpLocks/>
            </p:cNvCxnSpPr>
            <p:nvPr/>
          </p:nvCxnSpPr>
          <p:spPr>
            <a:xfrm flipH="1">
              <a:off x="4006581" y="568852"/>
              <a:ext cx="365760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2700000" flipH="1">
              <a:off x="2933700" y="381000"/>
              <a:ext cx="0" cy="7315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cxnSpLocks/>
            </p:cNvCxnSpPr>
            <p:nvPr/>
          </p:nvCxnSpPr>
          <p:spPr>
            <a:xfrm flipH="1">
              <a:off x="5184833" y="677759"/>
              <a:ext cx="201168" cy="201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9"/>
          <p:cNvGrpSpPr/>
          <p:nvPr/>
        </p:nvGrpSpPr>
        <p:grpSpPr>
          <a:xfrm rot="12812166">
            <a:off x="-1409031" y="-735329"/>
            <a:ext cx="2818062" cy="365760"/>
            <a:chOff x="2567940" y="568852"/>
            <a:chExt cx="2818062" cy="365760"/>
          </a:xfrm>
        </p:grpSpPr>
        <p:cxnSp>
          <p:nvCxnSpPr>
            <p:cNvPr id="41" name="Straight Arrow Connector 40"/>
            <p:cNvCxnSpPr>
              <a:cxnSpLocks/>
            </p:cNvCxnSpPr>
            <p:nvPr/>
          </p:nvCxnSpPr>
          <p:spPr>
            <a:xfrm flipH="1">
              <a:off x="4006581" y="568852"/>
              <a:ext cx="365760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2700000" flipH="1">
              <a:off x="2933700" y="381000"/>
              <a:ext cx="0" cy="7315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/>
            </p:cNvCxnSpPr>
            <p:nvPr/>
          </p:nvCxnSpPr>
          <p:spPr>
            <a:xfrm flipH="1">
              <a:off x="5184834" y="677760"/>
              <a:ext cx="201168" cy="201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>
            <a:cxnSpLocks/>
          </p:cNvCxnSpPr>
          <p:nvPr/>
        </p:nvCxnSpPr>
        <p:spPr>
          <a:xfrm rot="1651049" flipH="1">
            <a:off x="3601542" y="1752876"/>
            <a:ext cx="365760" cy="36576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rot="1651049" flipH="1">
            <a:off x="4643514" y="2365125"/>
            <a:ext cx="201168" cy="20116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 rot="11117771" flipH="1">
            <a:off x="-813564" y="415888"/>
            <a:ext cx="365760" cy="36576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/>
          </p:cNvCxnSpPr>
          <p:nvPr/>
        </p:nvCxnSpPr>
        <p:spPr>
          <a:xfrm rot="11117771" flipH="1">
            <a:off x="-1820089" y="370525"/>
            <a:ext cx="201168" cy="20116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139882" y="4650829"/>
            <a:ext cx="8918813" cy="1215979"/>
          </a:xfrm>
          <a:prstGeom prst="rect">
            <a:avLst/>
          </a:prstGeom>
          <a:solidFill>
            <a:schemeClr val="accent4">
              <a:lumMod val="40000"/>
              <a:lumOff val="60000"/>
              <a:alpha val="58000"/>
            </a:schemeClr>
          </a:solidFill>
        </p:spPr>
        <p:txBody>
          <a:bodyPr lIns="91383" tIns="91383" rIns="91383" bIns="91383" anchor="b" anchorCtr="0"/>
          <a:lstStyle/>
          <a:p>
            <a:pPr defTabSz="913977">
              <a:buClr>
                <a:srgbClr val="000000"/>
              </a:buClr>
              <a:buSzPct val="100000"/>
              <a:defRPr/>
            </a:pPr>
            <a:r>
              <a:rPr lang="en-US" altLang="zh-TW" sz="3200" b="1" kern="0" dirty="0" smtClean="0">
                <a:solidFill>
                  <a:srgbClr val="CCCCC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Polarization pattern caused by Rayleigh scattering is E-mode</a:t>
            </a:r>
            <a:endParaRPr lang="en-US" sz="3200" b="1" kern="0" dirty="0">
              <a:solidFill>
                <a:srgbClr val="CCCCCC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8964" y="1487606"/>
            <a:ext cx="2791672" cy="654986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b="1" dirty="0" smtClean="0"/>
              <a:t>This B-mode pattern is </a:t>
            </a:r>
          </a:p>
          <a:p>
            <a:r>
              <a:rPr lang="en-US" b="1" i="1" dirty="0" smtClean="0"/>
              <a:t>not </a:t>
            </a:r>
            <a:r>
              <a:rPr lang="en-US" b="1" dirty="0" smtClean="0"/>
              <a:t>what you will see</a:t>
            </a:r>
            <a:endParaRPr lang="en-US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828800" y="873457"/>
            <a:ext cx="1951630" cy="102358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9" y="124510"/>
            <a:ext cx="9075760" cy="11430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Density perturb. generate </a:t>
            </a:r>
            <a:r>
              <a:rPr lang="en-US" sz="3000" i="1" dirty="0" smtClean="0">
                <a:latin typeface="Arial" pitchFamily="34" charset="0"/>
                <a:cs typeface="Arial" pitchFamily="34" charset="0"/>
              </a:rPr>
              <a:t>E-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mode polarization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blan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4505" y="1682269"/>
            <a:ext cx="8190001" cy="4368000"/>
          </a:xfrm>
        </p:spPr>
      </p:pic>
      <p:sp>
        <p:nvSpPr>
          <p:cNvPr id="5" name="TextBox 4"/>
          <p:cNvSpPr txBox="1"/>
          <p:nvPr/>
        </p:nvSpPr>
        <p:spPr>
          <a:xfrm>
            <a:off x="6728360" y="6016562"/>
            <a:ext cx="1971938" cy="830960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1600" b="1" dirty="0" smtClean="0"/>
              <a:t>Joaquin </a:t>
            </a:r>
            <a:r>
              <a:rPr lang="en-US" sz="1600" b="1" dirty="0" err="1" smtClean="0"/>
              <a:t>Carcachi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Steve Burnett </a:t>
            </a:r>
          </a:p>
          <a:p>
            <a:r>
              <a:rPr lang="en-US" sz="1600" b="1" dirty="0" err="1" smtClean="0"/>
              <a:t>Kyana</a:t>
            </a:r>
            <a:r>
              <a:rPr lang="en-US" sz="1600" b="1" dirty="0" smtClean="0"/>
              <a:t> van </a:t>
            </a:r>
            <a:r>
              <a:rPr lang="en-US" sz="1600" b="1" dirty="0" err="1" smtClean="0"/>
              <a:t>Houten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Gravitational waves</a:t>
            </a:r>
            <a:endParaRPr lang="en-US" dirty="0"/>
          </a:p>
        </p:txBody>
      </p:sp>
      <p:pic>
        <p:nvPicPr>
          <p:cNvPr id="4" name="Content Placeholder 3" descr="GravitationalWave_CrossPolarizati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531" y="2344121"/>
            <a:ext cx="2743200" cy="2743200"/>
          </a:xfrm>
        </p:spPr>
      </p:pic>
      <p:pic>
        <p:nvPicPr>
          <p:cNvPr id="5" name="Picture 4" descr="GravitationalWave_PlusPolariz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2280" y="2344003"/>
            <a:ext cx="27432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an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1549" y="1681606"/>
            <a:ext cx="8180904" cy="436314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49" y="124510"/>
            <a:ext cx="907576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How about Gravitational Waves?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an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1549" y="1679588"/>
            <a:ext cx="8180904" cy="436718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49" y="124510"/>
            <a:ext cx="907576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Gravitational waves generate </a:t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E-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mode polarization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 rot="18692379">
            <a:off x="6045966" y="4308148"/>
            <a:ext cx="764275" cy="764275"/>
            <a:chOff x="6045958" y="4308140"/>
            <a:chExt cx="764275" cy="764275"/>
          </a:xfrm>
        </p:grpSpPr>
        <p:sp>
          <p:nvSpPr>
            <p:cNvPr id="5" name="Oval 4"/>
            <p:cNvSpPr/>
            <p:nvPr/>
          </p:nvSpPr>
          <p:spPr>
            <a:xfrm>
              <a:off x="6045958" y="4585648"/>
              <a:ext cx="764275" cy="20471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16200000">
              <a:off x="6048230" y="4587920"/>
              <a:ext cx="764275" cy="20471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an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9072" y="1665940"/>
            <a:ext cx="8165858" cy="4367184"/>
          </a:xfrm>
        </p:spPr>
      </p:pic>
      <p:sp>
        <p:nvSpPr>
          <p:cNvPr id="5" name="Oval 4"/>
          <p:cNvSpPr/>
          <p:nvPr/>
        </p:nvSpPr>
        <p:spPr>
          <a:xfrm>
            <a:off x="6045966" y="4585648"/>
            <a:ext cx="764275" cy="20471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6048238" y="4587920"/>
            <a:ext cx="764275" cy="204716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949" y="124510"/>
            <a:ext cx="907576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Gravitational waves generate </a:t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B-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mode polarization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7258" y="6196079"/>
            <a:ext cx="546466" cy="525142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2800" b="1" dirty="0" smtClean="0"/>
              <a:t>!!!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needle-in-a-haystack1.jpg"/>
          <p:cNvPicPr>
            <a:picLocks noChangeAspect="1"/>
          </p:cNvPicPr>
          <p:nvPr/>
        </p:nvPicPr>
        <p:blipFill>
          <a:blip r:embed="rId2" cstate="print">
            <a:lum bright="66000" contrast="-56000"/>
          </a:blip>
          <a:stretch>
            <a:fillRect/>
          </a:stretch>
        </p:blipFill>
        <p:spPr>
          <a:xfrm>
            <a:off x="20325" y="-54382"/>
            <a:ext cx="9216509" cy="69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34" y="166358"/>
            <a:ext cx="8604912" cy="1064292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The polarization pattern is unique,</a:t>
            </a:r>
            <a:b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</a:br>
            <a: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but small</a:t>
            </a:r>
            <a:endParaRPr lang="en-US" sz="4000" b="0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7541" y="3100474"/>
            <a:ext cx="4147212" cy="1754290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Vertical</a:t>
            </a:r>
            <a:r>
              <a:rPr lang="en-US" sz="3600" dirty="0" smtClean="0">
                <a:latin typeface="Times New Roman"/>
                <a:cs typeface="Times New Roman"/>
              </a:rPr>
              <a:t> / </a:t>
            </a:r>
            <a:r>
              <a:rPr lang="en-US" sz="3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Horizontal</a:t>
            </a:r>
            <a:r>
              <a:rPr lang="en-US" sz="36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differ by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 1 part in 30,000,000 </a:t>
            </a:r>
            <a:endParaRPr lang="en-US" sz="3600" dirty="0">
              <a:latin typeface="Times New Roman"/>
              <a:cs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1586" y="964481"/>
            <a:ext cx="2402000" cy="5051776"/>
            <a:chOff x="3575742" y="1007839"/>
            <a:chExt cx="2402000" cy="5051776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3575742" y="1487606"/>
              <a:ext cx="2402000" cy="42906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5129242" y="1007839"/>
              <a:ext cx="694165" cy="2506303"/>
            </a:xfrm>
            <a:custGeom>
              <a:avLst/>
              <a:gdLst>
                <a:gd name="connsiteX0" fmla="*/ 836578 w 836578"/>
                <a:gd name="connsiteY0" fmla="*/ 753893 h 2890736"/>
                <a:gd name="connsiteX1" fmla="*/ 573931 w 836578"/>
                <a:gd name="connsiteY1" fmla="*/ 131323 h 2890736"/>
                <a:gd name="connsiteX2" fmla="*/ 418289 w 836578"/>
                <a:gd name="connsiteY2" fmla="*/ 1541833 h 2890736"/>
                <a:gd name="connsiteX3" fmla="*/ 311285 w 836578"/>
                <a:gd name="connsiteY3" fmla="*/ 2777246 h 2890736"/>
                <a:gd name="connsiteX4" fmla="*/ 0 w 836578"/>
                <a:gd name="connsiteY4" fmla="*/ 2222770 h 28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578" h="2890736">
                  <a:moveTo>
                    <a:pt x="836578" y="753893"/>
                  </a:moveTo>
                  <a:cubicBezTo>
                    <a:pt x="740112" y="376946"/>
                    <a:pt x="643646" y="0"/>
                    <a:pt x="573931" y="131323"/>
                  </a:cubicBezTo>
                  <a:cubicBezTo>
                    <a:pt x="504216" y="262646"/>
                    <a:pt x="462063" y="1100846"/>
                    <a:pt x="418289" y="1541833"/>
                  </a:cubicBezTo>
                  <a:cubicBezTo>
                    <a:pt x="374515" y="1982820"/>
                    <a:pt x="381000" y="2663757"/>
                    <a:pt x="311285" y="2777246"/>
                  </a:cubicBezTo>
                  <a:cubicBezTo>
                    <a:pt x="241570" y="2890736"/>
                    <a:pt x="120785" y="2556753"/>
                    <a:pt x="0" y="222277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435638" y="2297065"/>
              <a:ext cx="694165" cy="2506303"/>
            </a:xfrm>
            <a:custGeom>
              <a:avLst/>
              <a:gdLst>
                <a:gd name="connsiteX0" fmla="*/ 836578 w 836578"/>
                <a:gd name="connsiteY0" fmla="*/ 753893 h 2890736"/>
                <a:gd name="connsiteX1" fmla="*/ 573931 w 836578"/>
                <a:gd name="connsiteY1" fmla="*/ 131323 h 2890736"/>
                <a:gd name="connsiteX2" fmla="*/ 418289 w 836578"/>
                <a:gd name="connsiteY2" fmla="*/ 1541833 h 2890736"/>
                <a:gd name="connsiteX3" fmla="*/ 311285 w 836578"/>
                <a:gd name="connsiteY3" fmla="*/ 2777246 h 2890736"/>
                <a:gd name="connsiteX4" fmla="*/ 0 w 836578"/>
                <a:gd name="connsiteY4" fmla="*/ 2222770 h 28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578" h="2890736">
                  <a:moveTo>
                    <a:pt x="836578" y="753893"/>
                  </a:moveTo>
                  <a:cubicBezTo>
                    <a:pt x="740112" y="376946"/>
                    <a:pt x="643646" y="0"/>
                    <a:pt x="573931" y="131323"/>
                  </a:cubicBezTo>
                  <a:cubicBezTo>
                    <a:pt x="504216" y="262646"/>
                    <a:pt x="462063" y="1100846"/>
                    <a:pt x="418289" y="1541833"/>
                  </a:cubicBezTo>
                  <a:cubicBezTo>
                    <a:pt x="374515" y="1982820"/>
                    <a:pt x="381000" y="2663757"/>
                    <a:pt x="311285" y="2777246"/>
                  </a:cubicBezTo>
                  <a:cubicBezTo>
                    <a:pt x="241570" y="2890736"/>
                    <a:pt x="120785" y="2556753"/>
                    <a:pt x="0" y="222277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735409" y="3553312"/>
              <a:ext cx="694165" cy="2506303"/>
            </a:xfrm>
            <a:custGeom>
              <a:avLst/>
              <a:gdLst>
                <a:gd name="connsiteX0" fmla="*/ 836578 w 836578"/>
                <a:gd name="connsiteY0" fmla="*/ 753893 h 2890736"/>
                <a:gd name="connsiteX1" fmla="*/ 573931 w 836578"/>
                <a:gd name="connsiteY1" fmla="*/ 131323 h 2890736"/>
                <a:gd name="connsiteX2" fmla="*/ 418289 w 836578"/>
                <a:gd name="connsiteY2" fmla="*/ 1541833 h 2890736"/>
                <a:gd name="connsiteX3" fmla="*/ 311285 w 836578"/>
                <a:gd name="connsiteY3" fmla="*/ 2777246 h 2890736"/>
                <a:gd name="connsiteX4" fmla="*/ 0 w 836578"/>
                <a:gd name="connsiteY4" fmla="*/ 2222770 h 28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578" h="2890736">
                  <a:moveTo>
                    <a:pt x="836578" y="753893"/>
                  </a:moveTo>
                  <a:cubicBezTo>
                    <a:pt x="740112" y="376946"/>
                    <a:pt x="643646" y="0"/>
                    <a:pt x="573931" y="131323"/>
                  </a:cubicBezTo>
                  <a:cubicBezTo>
                    <a:pt x="504216" y="262646"/>
                    <a:pt x="462063" y="1100846"/>
                    <a:pt x="418289" y="1541833"/>
                  </a:cubicBezTo>
                  <a:cubicBezTo>
                    <a:pt x="374515" y="1982820"/>
                    <a:pt x="381000" y="2663757"/>
                    <a:pt x="311285" y="2777246"/>
                  </a:cubicBezTo>
                  <a:cubicBezTo>
                    <a:pt x="241570" y="2890736"/>
                    <a:pt x="120785" y="2556753"/>
                    <a:pt x="0" y="222277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 flipV="1">
              <a:off x="5626312" y="1121698"/>
              <a:ext cx="20841" cy="93570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4940512" y="2362200"/>
              <a:ext cx="20841" cy="93570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4233871" y="3636298"/>
              <a:ext cx="20841" cy="93570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 flipV="1">
              <a:off x="5342353" y="2590800"/>
              <a:ext cx="20841" cy="935702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4656553" y="3810000"/>
              <a:ext cx="20841" cy="935702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3949912" y="5084098"/>
              <a:ext cx="20841" cy="935702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445182" y="1584147"/>
            <a:ext cx="2561229" cy="4211054"/>
            <a:chOff x="5929985" y="1624084"/>
            <a:chExt cx="2561229" cy="4211054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5985833" y="1624084"/>
              <a:ext cx="2358780" cy="421105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40"/>
            <p:cNvSpPr/>
            <p:nvPr/>
          </p:nvSpPr>
          <p:spPr>
            <a:xfrm>
              <a:off x="7317507" y="1807313"/>
              <a:ext cx="1173707" cy="1241946"/>
            </a:xfrm>
            <a:custGeom>
              <a:avLst/>
              <a:gdLst>
                <a:gd name="connsiteX0" fmla="*/ 884830 w 1173707"/>
                <a:gd name="connsiteY0" fmla="*/ 0 h 1241946"/>
                <a:gd name="connsiteX1" fmla="*/ 52316 w 1173707"/>
                <a:gd name="connsiteY1" fmla="*/ 286603 h 1241946"/>
                <a:gd name="connsiteX2" fmla="*/ 570931 w 1173707"/>
                <a:gd name="connsiteY2" fmla="*/ 641444 h 1241946"/>
                <a:gd name="connsiteX3" fmla="*/ 1157785 w 1173707"/>
                <a:gd name="connsiteY3" fmla="*/ 968991 h 1241946"/>
                <a:gd name="connsiteX4" fmla="*/ 666466 w 1173707"/>
                <a:gd name="connsiteY4" fmla="*/ 1146412 h 1241946"/>
                <a:gd name="connsiteX5" fmla="*/ 161498 w 1173707"/>
                <a:gd name="connsiteY5" fmla="*/ 1241946 h 124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707" h="1241946">
                  <a:moveTo>
                    <a:pt x="884830" y="0"/>
                  </a:moveTo>
                  <a:cubicBezTo>
                    <a:pt x="494731" y="89848"/>
                    <a:pt x="104632" y="179696"/>
                    <a:pt x="52316" y="286603"/>
                  </a:cubicBezTo>
                  <a:cubicBezTo>
                    <a:pt x="0" y="393510"/>
                    <a:pt x="386686" y="527713"/>
                    <a:pt x="570931" y="641444"/>
                  </a:cubicBezTo>
                  <a:cubicBezTo>
                    <a:pt x="755176" y="755175"/>
                    <a:pt x="1141863" y="884830"/>
                    <a:pt x="1157785" y="968991"/>
                  </a:cubicBezTo>
                  <a:cubicBezTo>
                    <a:pt x="1173707" y="1053152"/>
                    <a:pt x="832514" y="1100920"/>
                    <a:pt x="666466" y="1146412"/>
                  </a:cubicBezTo>
                  <a:cubicBezTo>
                    <a:pt x="500418" y="1191904"/>
                    <a:pt x="330958" y="1216925"/>
                    <a:pt x="161498" y="1241946"/>
                  </a:cubicBezTo>
                </a:path>
              </a:pathLst>
            </a:cu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664690" y="3032077"/>
              <a:ext cx="1173707" cy="1241946"/>
            </a:xfrm>
            <a:custGeom>
              <a:avLst/>
              <a:gdLst>
                <a:gd name="connsiteX0" fmla="*/ 884830 w 1173707"/>
                <a:gd name="connsiteY0" fmla="*/ 0 h 1241946"/>
                <a:gd name="connsiteX1" fmla="*/ 52316 w 1173707"/>
                <a:gd name="connsiteY1" fmla="*/ 286603 h 1241946"/>
                <a:gd name="connsiteX2" fmla="*/ 570931 w 1173707"/>
                <a:gd name="connsiteY2" fmla="*/ 641444 h 1241946"/>
                <a:gd name="connsiteX3" fmla="*/ 1157785 w 1173707"/>
                <a:gd name="connsiteY3" fmla="*/ 968991 h 1241946"/>
                <a:gd name="connsiteX4" fmla="*/ 666466 w 1173707"/>
                <a:gd name="connsiteY4" fmla="*/ 1146412 h 1241946"/>
                <a:gd name="connsiteX5" fmla="*/ 161498 w 1173707"/>
                <a:gd name="connsiteY5" fmla="*/ 1241946 h 124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707" h="1241946">
                  <a:moveTo>
                    <a:pt x="884830" y="0"/>
                  </a:moveTo>
                  <a:cubicBezTo>
                    <a:pt x="494731" y="89848"/>
                    <a:pt x="104632" y="179696"/>
                    <a:pt x="52316" y="286603"/>
                  </a:cubicBezTo>
                  <a:cubicBezTo>
                    <a:pt x="0" y="393510"/>
                    <a:pt x="386686" y="527713"/>
                    <a:pt x="570931" y="641444"/>
                  </a:cubicBezTo>
                  <a:cubicBezTo>
                    <a:pt x="755176" y="755175"/>
                    <a:pt x="1141863" y="884830"/>
                    <a:pt x="1157785" y="968991"/>
                  </a:cubicBezTo>
                  <a:cubicBezTo>
                    <a:pt x="1173707" y="1053152"/>
                    <a:pt x="832514" y="1100920"/>
                    <a:pt x="666466" y="1146412"/>
                  </a:cubicBezTo>
                  <a:cubicBezTo>
                    <a:pt x="500418" y="1191904"/>
                    <a:pt x="330958" y="1216925"/>
                    <a:pt x="161498" y="1241946"/>
                  </a:cubicBezTo>
                </a:path>
              </a:pathLst>
            </a:cu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929985" y="4276298"/>
              <a:ext cx="1173707" cy="1241946"/>
            </a:xfrm>
            <a:custGeom>
              <a:avLst/>
              <a:gdLst>
                <a:gd name="connsiteX0" fmla="*/ 884830 w 1173707"/>
                <a:gd name="connsiteY0" fmla="*/ 0 h 1241946"/>
                <a:gd name="connsiteX1" fmla="*/ 52316 w 1173707"/>
                <a:gd name="connsiteY1" fmla="*/ 286603 h 1241946"/>
                <a:gd name="connsiteX2" fmla="*/ 570931 w 1173707"/>
                <a:gd name="connsiteY2" fmla="*/ 641444 h 1241946"/>
                <a:gd name="connsiteX3" fmla="*/ 1157785 w 1173707"/>
                <a:gd name="connsiteY3" fmla="*/ 968991 h 1241946"/>
                <a:gd name="connsiteX4" fmla="*/ 666466 w 1173707"/>
                <a:gd name="connsiteY4" fmla="*/ 1146412 h 1241946"/>
                <a:gd name="connsiteX5" fmla="*/ 161498 w 1173707"/>
                <a:gd name="connsiteY5" fmla="*/ 1241946 h 124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707" h="1241946">
                  <a:moveTo>
                    <a:pt x="884830" y="0"/>
                  </a:moveTo>
                  <a:cubicBezTo>
                    <a:pt x="494731" y="89848"/>
                    <a:pt x="104632" y="179696"/>
                    <a:pt x="52316" y="286603"/>
                  </a:cubicBezTo>
                  <a:cubicBezTo>
                    <a:pt x="0" y="393510"/>
                    <a:pt x="386686" y="527713"/>
                    <a:pt x="570931" y="641444"/>
                  </a:cubicBezTo>
                  <a:cubicBezTo>
                    <a:pt x="755176" y="755175"/>
                    <a:pt x="1141863" y="884830"/>
                    <a:pt x="1157785" y="968991"/>
                  </a:cubicBezTo>
                  <a:cubicBezTo>
                    <a:pt x="1173707" y="1053152"/>
                    <a:pt x="832514" y="1100920"/>
                    <a:pt x="666466" y="1146412"/>
                  </a:cubicBezTo>
                  <a:cubicBezTo>
                    <a:pt x="500418" y="1191904"/>
                    <a:pt x="330958" y="1216925"/>
                    <a:pt x="161498" y="1241946"/>
                  </a:cubicBezTo>
                </a:path>
              </a:pathLst>
            </a:cu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>
              <a:off x="7321183" y="2096312"/>
              <a:ext cx="731520" cy="0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7716774" y="2744823"/>
              <a:ext cx="731520" cy="0"/>
            </a:xfrm>
            <a:prstGeom prst="straightConnector1">
              <a:avLst/>
            </a:prstGeom>
            <a:ln w="22225"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6656459" y="3347937"/>
              <a:ext cx="731520" cy="0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7052050" y="3996448"/>
              <a:ext cx="731520" cy="0"/>
            </a:xfrm>
            <a:prstGeom prst="straightConnector1">
              <a:avLst/>
            </a:prstGeom>
            <a:ln w="22225"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>
              <a:off x="5972281" y="4580107"/>
              <a:ext cx="731520" cy="0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6367872" y="5228618"/>
              <a:ext cx="731520" cy="0"/>
            </a:xfrm>
            <a:prstGeom prst="straightConnector1">
              <a:avLst/>
            </a:prstGeom>
            <a:ln w="22225"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7072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Po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3738"/>
            <a:ext cx="91440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1072634" y="304801"/>
            <a:ext cx="7792441" cy="107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/>
          <a:p>
            <a:r>
              <a:rPr lang="en-US" altLang="zh-TW" sz="3200" dirty="0" smtClean="0"/>
              <a:t>South Pole is the Mecca of CMB research</a:t>
            </a:r>
          </a:p>
          <a:p>
            <a:r>
              <a:rPr lang="en-US" altLang="zh-TW" sz="3200" dirty="0" smtClean="0"/>
              <a:t>(BICEP1, BICEP2, Keck Array, BICEP3) </a:t>
            </a:r>
            <a:endParaRPr lang="en-US" sz="3200" dirty="0"/>
          </a:p>
        </p:txBody>
      </p:sp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138163" y="1461734"/>
            <a:ext cx="9346585" cy="120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zh-TW" sz="2400" dirty="0" smtClean="0"/>
              <a:t>High, dry, cold, low water vapor in the atmosphere</a:t>
            </a:r>
            <a:endParaRPr lang="en-US" sz="2400" dirty="0"/>
          </a:p>
          <a:p>
            <a:pPr>
              <a:buFont typeface="Arial" charset="0"/>
              <a:buChar char="•"/>
            </a:pPr>
            <a:r>
              <a:rPr lang="en-US" sz="2400" dirty="0" smtClean="0"/>
              <a:t>Stable climate for continuous 6 months</a:t>
            </a:r>
            <a:endParaRPr lang="en-US" sz="2400" dirty="0"/>
          </a:p>
          <a:p>
            <a:pPr>
              <a:buFont typeface="Arial" charset="0"/>
              <a:buChar char="•"/>
            </a:pPr>
            <a:r>
              <a:rPr lang="en-US" altLang="zh-TW" sz="2400" dirty="0" smtClean="0"/>
              <a:t>Great logistical support </a:t>
            </a:r>
            <a:r>
              <a:rPr lang="en-US" sz="2400" dirty="0" smtClean="0"/>
              <a:t>(NSF-Office </a:t>
            </a:r>
            <a:r>
              <a:rPr lang="en-US" sz="2400" dirty="0"/>
              <a:t>of </a:t>
            </a:r>
            <a:r>
              <a:rPr lang="en-US" sz="2400" dirty="0" smtClean="0"/>
              <a:t>Polar Program+ Lockheed)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51376" y="4548190"/>
            <a:ext cx="694391" cy="523206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  <a:latin typeface="BankGothic Md BT" pitchFamily="34" charset="0"/>
              </a:rPr>
              <a:t>SPT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0951" y="5257801"/>
            <a:ext cx="807956" cy="373659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ACBAR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4573" y="4967783"/>
            <a:ext cx="1159615" cy="373659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BICEP3</a:t>
            </a:r>
            <a:endParaRPr lang="en-US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ICEP2_xse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651" y="477672"/>
            <a:ext cx="5326052" cy="63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23485" y="522599"/>
            <a:ext cx="3799361" cy="6032384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2500" b="1" dirty="0" smtClean="0">
                <a:solidFill>
                  <a:srgbClr val="000000"/>
                </a:solidFill>
                <a:cs typeface="Arial" charset="0"/>
              </a:rPr>
              <a:t>BICEP/Keck series</a:t>
            </a:r>
          </a:p>
          <a:p>
            <a:r>
              <a:rPr lang="en-US" sz="2500" dirty="0" smtClean="0">
                <a:solidFill>
                  <a:srgbClr val="000000"/>
                </a:solidFill>
                <a:cs typeface="Arial" charset="0"/>
              </a:rPr>
              <a:t>BICEP1/2/3</a:t>
            </a:r>
          </a:p>
          <a:p>
            <a:r>
              <a:rPr lang="en-US" sz="2500" dirty="0" smtClean="0">
                <a:solidFill>
                  <a:srgbClr val="000000"/>
                </a:solidFill>
                <a:cs typeface="Arial" charset="0"/>
              </a:rPr>
              <a:t>Keck Array</a:t>
            </a:r>
          </a:p>
          <a:p>
            <a:endParaRPr lang="en-US" sz="2500" dirty="0" smtClean="0">
              <a:solidFill>
                <a:srgbClr val="000000"/>
              </a:solidFill>
              <a:cs typeface="Arial" charset="0"/>
            </a:endParaRPr>
          </a:p>
          <a:p>
            <a:endParaRPr lang="en-US" sz="2500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microwave</a:t>
            </a:r>
            <a:r>
              <a:rPr lang="zh-TW" altLang="en-US" sz="25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(95/150 GHz)</a:t>
            </a:r>
          </a:p>
          <a:p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Superconducting sensors</a:t>
            </a:r>
          </a:p>
          <a:p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Low temperature physics</a:t>
            </a:r>
          </a:p>
          <a:p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(0.25K)</a:t>
            </a:r>
          </a:p>
          <a:p>
            <a:endParaRPr lang="en-US" sz="2500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z="2500" dirty="0" smtClean="0">
                <a:solidFill>
                  <a:srgbClr val="000000"/>
                </a:solidFill>
                <a:cs typeface="Arial" charset="0"/>
              </a:rPr>
              <a:t>Lithographic detectors </a:t>
            </a:r>
          </a:p>
          <a:p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High packing density </a:t>
            </a:r>
          </a:p>
          <a:p>
            <a:r>
              <a:rPr lang="en-US" altLang="zh-TW" sz="2500" dirty="0" smtClean="0">
                <a:solidFill>
                  <a:srgbClr val="000000"/>
                </a:solidFill>
                <a:cs typeface="Arial" charset="0"/>
              </a:rPr>
              <a:t>Mass production</a:t>
            </a:r>
          </a:p>
          <a:p>
            <a:endParaRPr lang="en-US" altLang="zh-TW" sz="2500" dirty="0" smtClean="0">
              <a:solidFill>
                <a:srgbClr val="000000"/>
              </a:solidFill>
              <a:cs typeface="Arial" charset="0"/>
            </a:endParaRPr>
          </a:p>
          <a:p>
            <a:endParaRPr lang="en-US" altLang="zh-TW" sz="25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888" y="3630324"/>
            <a:ext cx="280846" cy="32316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926" y="1480776"/>
            <a:ext cx="7607705" cy="1780294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defTabSz="457082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Next few slides are placeholders for Chao Lin’s slides on</a:t>
            </a:r>
          </a:p>
          <a:p>
            <a:pPr defTabSz="457082"/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defTabSz="457082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“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what is inflation, why do we believe it, GWs as smoking gun,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how GW's make the B-mode pattern, it is very faint! (1/20,000,000, i.e.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for every 20,000,000 photons oriented like his, on average you may get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20,000,001 oriented the other.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) “</a:t>
            </a:r>
          </a:p>
        </p:txBody>
      </p:sp>
      <p:pic>
        <p:nvPicPr>
          <p:cNvPr id="3" name="Picture 2" descr="History of the Universe_r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6264322" cy="31662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2644" y="1"/>
            <a:ext cx="6264322" cy="27022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5149" y="464024"/>
            <a:ext cx="5264555" cy="59006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Gravitational waves &amp; CMB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9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44220" y="1932816"/>
            <a:ext cx="3031355" cy="3415898"/>
            <a:chOff x="-197920" y="477672"/>
            <a:chExt cx="5613623" cy="6325737"/>
          </a:xfrm>
        </p:grpSpPr>
        <p:pic>
          <p:nvPicPr>
            <p:cNvPr id="3" name="Picture 8" descr="BICEP2_xsectio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9651" y="477672"/>
              <a:ext cx="5326052" cy="632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-197920" y="3602100"/>
              <a:ext cx="436911" cy="398943"/>
            </a:xfrm>
            <a:prstGeom prst="rect">
              <a:avLst/>
            </a:prstGeom>
            <a:noFill/>
          </p:spPr>
          <p:txBody>
            <a:bodyPr wrap="none" lIns="91425" tIns="45713" rIns="91425" bIns="45713" rtlCol="0">
              <a:spAutoFit/>
            </a:bodyPr>
            <a:lstStyle/>
            <a:p>
              <a:r>
                <a:rPr lang="en-US" sz="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 descr="recei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9067" y="-62005"/>
            <a:ext cx="4350712" cy="69584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8134" y="5314846"/>
            <a:ext cx="3164375" cy="264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30862" y="1278468"/>
            <a:ext cx="1607078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dirty="0" smtClean="0"/>
              <a:t>BICEP2/Keck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1929" y="392669"/>
            <a:ext cx="1032251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b="1" dirty="0" smtClean="0"/>
              <a:t>BICEP3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3" descr="antenn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130" y="68240"/>
            <a:ext cx="8757393" cy="6748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45" b="11607"/>
          <a:stretch/>
        </p:blipFill>
        <p:spPr>
          <a:xfrm>
            <a:off x="167945" y="1637623"/>
            <a:ext cx="8792963" cy="463200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1631510" y="6033061"/>
            <a:ext cx="1585373" cy="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26811" y="5686680"/>
            <a:ext cx="902704" cy="307777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0.1 mm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4974" y="4836887"/>
            <a:ext cx="2065028" cy="654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02" tIns="45702" rIns="91402" bIns="45702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Converted to heat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796" y="2776004"/>
            <a:ext cx="2214516" cy="654986"/>
          </a:xfrm>
          <a:prstGeom prst="rect">
            <a:avLst/>
          </a:prstGeom>
          <a:noFill/>
          <a:ln>
            <a:solidFill>
              <a:srgbClr val="FF0F1B"/>
            </a:solidFill>
          </a:ln>
        </p:spPr>
        <p:txBody>
          <a:bodyPr wrap="square" lIns="91402" tIns="45702" rIns="91402" bIns="45702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Superconducting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thermometer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618280" y="4092031"/>
            <a:ext cx="517891" cy="663584"/>
          </a:xfrm>
          <a:prstGeom prst="straightConnector1">
            <a:avLst/>
          </a:prstGeom>
          <a:ln w="38100">
            <a:solidFill>
              <a:srgbClr val="FF0F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612405" y="3424063"/>
            <a:ext cx="19097" cy="1047716"/>
          </a:xfrm>
          <a:prstGeom prst="straightConnector1">
            <a:avLst/>
          </a:prstGeom>
          <a:ln w="38100">
            <a:solidFill>
              <a:srgbClr val="FF0F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84610" y="1839575"/>
            <a:ext cx="2650783" cy="373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CMB light from antenna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3400" y="920119"/>
            <a:ext cx="5996018" cy="40011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63334"/>
                </a:solidFill>
                <a:latin typeface="Times New Roman"/>
                <a:cs typeface="Times New Roman"/>
              </a:rPr>
              <a:t>BICEP2 Detector:  Transition-Edge Superconductor</a:t>
            </a:r>
            <a:endParaRPr lang="en-US" sz="2000" b="1" dirty="0">
              <a:solidFill>
                <a:srgbClr val="963334"/>
              </a:solidFill>
              <a:latin typeface="Times New Roman"/>
              <a:cs typeface="Times New Roman"/>
            </a:endParaRPr>
          </a:p>
        </p:txBody>
      </p:sp>
      <p:sp>
        <p:nvSpPr>
          <p:cNvPr id="36" name="Title 15"/>
          <p:cNvSpPr txBox="1">
            <a:spLocks/>
          </p:cNvSpPr>
          <p:nvPr/>
        </p:nvSpPr>
        <p:spPr>
          <a:xfrm>
            <a:off x="353454" y="234839"/>
            <a:ext cx="8165122" cy="426134"/>
          </a:xfrm>
          <a:prstGeom prst="rect">
            <a:avLst/>
          </a:prstGeom>
          <a:noFill/>
        </p:spPr>
        <p:txBody>
          <a:bodyPr wrap="square" lIns="0" tIns="0" rIns="0" bIns="41013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lnSpc>
                <a:spcPts val="2961"/>
              </a:lnSpc>
            </a:pPr>
            <a:r>
              <a:rPr lang="en-US" altLang="zh-CN" sz="4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Detecting the CMB radiation</a:t>
            </a:r>
            <a:endParaRPr lang="en-US" altLang="zh-CN" sz="4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8087114" y="2881662"/>
            <a:ext cx="855308" cy="160004"/>
          </a:xfrm>
          <a:prstGeom prst="straightConnector1">
            <a:avLst/>
          </a:prstGeom>
          <a:ln w="76200" cmpd="sng">
            <a:solidFill>
              <a:srgbClr val="FF0F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8394096" y="2208907"/>
            <a:ext cx="120672" cy="567097"/>
          </a:xfrm>
          <a:prstGeom prst="straightConnector1">
            <a:avLst/>
          </a:prstGeom>
          <a:ln w="38100">
            <a:solidFill>
              <a:srgbClr val="FF0F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046176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tal_pol_r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338330"/>
          </a:xfrm>
          <a:prstGeom prst="rect">
            <a:avLst/>
          </a:prstGeom>
        </p:spPr>
      </p:pic>
      <p:pic>
        <p:nvPicPr>
          <p:cNvPr id="802" name="Shape 80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29185" y="1134043"/>
            <a:ext cx="1225899" cy="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Shape 803"/>
          <p:cNvSpPr txBox="1"/>
          <p:nvPr/>
        </p:nvSpPr>
        <p:spPr>
          <a:xfrm>
            <a:off x="6863302" y="1047331"/>
            <a:ext cx="10755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r>
              <a:rPr lang="en" sz="2400" dirty="0">
                <a:solidFill>
                  <a:srgbClr val="000000"/>
                </a:solidFill>
              </a:rPr>
              <a:t>Scale:</a:t>
            </a:r>
          </a:p>
        </p:txBody>
      </p:sp>
      <p:sp>
        <p:nvSpPr>
          <p:cNvPr id="7" name="Title 15"/>
          <p:cNvSpPr txBox="1">
            <a:spLocks/>
          </p:cNvSpPr>
          <p:nvPr/>
        </p:nvSpPr>
        <p:spPr>
          <a:xfrm>
            <a:off x="2542989" y="312567"/>
            <a:ext cx="3625415" cy="426134"/>
          </a:xfrm>
          <a:prstGeom prst="rect">
            <a:avLst/>
          </a:prstGeom>
          <a:noFill/>
        </p:spPr>
        <p:txBody>
          <a:bodyPr wrap="none" lIns="0" tIns="0" rIns="0" bIns="41013" rtlCol="0" anchor="b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4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>
              <a:lnSpc>
                <a:spcPts val="2961"/>
              </a:lnSpc>
              <a:buClr>
                <a:srgbClr val="000000"/>
              </a:buClr>
            </a:pPr>
            <a:r>
              <a:rPr lang="en-US" altLang="zh-CN" sz="4000" b="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Total polarization</a:t>
            </a:r>
            <a:endParaRPr lang="en-US" altLang="zh-CN" sz="40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17" y="6580608"/>
            <a:ext cx="3104733" cy="277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335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_only_r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338330"/>
          </a:xfrm>
          <a:prstGeom prst="rect">
            <a:avLst/>
          </a:prstGeom>
        </p:spPr>
      </p:pic>
      <p:sp>
        <p:nvSpPr>
          <p:cNvPr id="9" name="Title 15"/>
          <p:cNvSpPr txBox="1">
            <a:spLocks/>
          </p:cNvSpPr>
          <p:nvPr/>
        </p:nvSpPr>
        <p:spPr>
          <a:xfrm>
            <a:off x="2210882" y="299738"/>
            <a:ext cx="4289636" cy="426134"/>
          </a:xfrm>
          <a:prstGeom prst="rect">
            <a:avLst/>
          </a:prstGeom>
          <a:noFill/>
        </p:spPr>
        <p:txBody>
          <a:bodyPr wrap="none" lIns="0" tIns="0" rIns="0" bIns="41013" rtlCol="0" anchor="b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4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>
              <a:lnSpc>
                <a:spcPts val="2961"/>
              </a:lnSpc>
              <a:buClr>
                <a:srgbClr val="000000"/>
              </a:buClr>
            </a:pPr>
            <a:r>
              <a:rPr lang="en-US" altLang="zh-CN" sz="4000" b="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B-mode contribution</a:t>
            </a:r>
            <a:endParaRPr lang="en-US" altLang="zh-CN" sz="40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Shape 80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16356" y="1134043"/>
            <a:ext cx="1225899" cy="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803"/>
          <p:cNvSpPr txBox="1"/>
          <p:nvPr/>
        </p:nvSpPr>
        <p:spPr>
          <a:xfrm>
            <a:off x="6850473" y="1047331"/>
            <a:ext cx="10755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r>
              <a:rPr lang="en" sz="2400" dirty="0">
                <a:solidFill>
                  <a:srgbClr val="000000"/>
                </a:solidFill>
              </a:rPr>
              <a:t>Scale: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246" y="6580608"/>
            <a:ext cx="3104733" cy="277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0272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_only_zoom_r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338330"/>
          </a:xfrm>
          <a:prstGeom prst="rect">
            <a:avLst/>
          </a:prstGeom>
        </p:spPr>
      </p:pic>
      <p:pic>
        <p:nvPicPr>
          <p:cNvPr id="820" name="Shape 82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713724" y="1108386"/>
            <a:ext cx="1225899" cy="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/>
        </p:nvSpPr>
        <p:spPr>
          <a:xfrm>
            <a:off x="6747841" y="1021675"/>
            <a:ext cx="10755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r>
              <a:rPr lang="en" sz="2400" dirty="0">
                <a:solidFill>
                  <a:srgbClr val="000000"/>
                </a:solidFill>
              </a:rPr>
              <a:t>Scale:</a:t>
            </a:r>
          </a:p>
        </p:txBody>
      </p:sp>
      <p:sp>
        <p:nvSpPr>
          <p:cNvPr id="9" name="Title 15"/>
          <p:cNvSpPr txBox="1">
            <a:spLocks/>
          </p:cNvSpPr>
          <p:nvPr/>
        </p:nvSpPr>
        <p:spPr>
          <a:xfrm>
            <a:off x="2210882" y="299738"/>
            <a:ext cx="4289636" cy="426134"/>
          </a:xfrm>
          <a:prstGeom prst="rect">
            <a:avLst/>
          </a:prstGeom>
          <a:noFill/>
        </p:spPr>
        <p:txBody>
          <a:bodyPr wrap="none" lIns="0" tIns="0" rIns="0" bIns="41013" rtlCol="0" anchor="b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4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>
              <a:lnSpc>
                <a:spcPts val="2961"/>
              </a:lnSpc>
              <a:buClr>
                <a:srgbClr val="000000"/>
              </a:buClr>
            </a:pPr>
            <a:r>
              <a:rPr lang="en-US" altLang="zh-CN" sz="4000" b="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B-mode contribution</a:t>
            </a:r>
            <a:endParaRPr lang="en-US" altLang="zh-CN" sz="40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17" y="6580608"/>
            <a:ext cx="3104733" cy="277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1767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_over_b_r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338330"/>
          </a:xfrm>
          <a:prstGeom prst="rect">
            <a:avLst/>
          </a:prstGeom>
        </p:spPr>
      </p:pic>
      <p:pic>
        <p:nvPicPr>
          <p:cNvPr id="820" name="Shape 82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713724" y="1108386"/>
            <a:ext cx="1225899" cy="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/>
        </p:nvSpPr>
        <p:spPr>
          <a:xfrm>
            <a:off x="6747841" y="1021675"/>
            <a:ext cx="10755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r>
              <a:rPr lang="en" sz="2400" dirty="0">
                <a:solidFill>
                  <a:srgbClr val="000000"/>
                </a:solidFill>
              </a:rPr>
              <a:t>Scale:</a:t>
            </a:r>
          </a:p>
        </p:txBody>
      </p:sp>
      <p:sp>
        <p:nvSpPr>
          <p:cNvPr id="9" name="Title 15"/>
          <p:cNvSpPr txBox="1">
            <a:spLocks/>
          </p:cNvSpPr>
          <p:nvPr/>
        </p:nvSpPr>
        <p:spPr>
          <a:xfrm>
            <a:off x="2210882" y="299738"/>
            <a:ext cx="4289636" cy="426134"/>
          </a:xfrm>
          <a:prstGeom prst="rect">
            <a:avLst/>
          </a:prstGeom>
          <a:noFill/>
        </p:spPr>
        <p:txBody>
          <a:bodyPr wrap="none" lIns="0" tIns="0" rIns="0" bIns="41013" rtlCol="0" anchor="b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4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>
              <a:lnSpc>
                <a:spcPts val="2961"/>
              </a:lnSpc>
              <a:buClr>
                <a:srgbClr val="000000"/>
              </a:buClr>
            </a:pPr>
            <a:r>
              <a:rPr lang="en-US" altLang="zh-CN" sz="4000" b="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B-mode contribution</a:t>
            </a:r>
            <a:endParaRPr lang="en-US" altLang="zh-CN" sz="40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417" y="6580608"/>
            <a:ext cx="3104733" cy="277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2208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hape 1532"/>
          <p:cNvSpPr txBox="1"/>
          <p:nvPr/>
        </p:nvSpPr>
        <p:spPr>
          <a:xfrm>
            <a:off x="918174" y="361885"/>
            <a:ext cx="7453312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pPr defTabSz="914024"/>
            <a:r>
              <a:rPr lang="en" sz="2400" b="1" kern="0" dirty="0">
                <a:solidFill>
                  <a:srgbClr val="000000"/>
                </a:solidFill>
                <a:cs typeface="Arial"/>
                <a:sym typeface="Arial"/>
              </a:rPr>
              <a:t>BICEP2 and upper limits from other experiments:</a:t>
            </a:r>
          </a:p>
        </p:txBody>
      </p:sp>
      <p:pic>
        <p:nvPicPr>
          <p:cNvPr id="1535" name="Shape 1535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46" y="1085953"/>
            <a:ext cx="6684114" cy="5323742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Shape 1536"/>
          <p:cNvSpPr txBox="1"/>
          <p:nvPr/>
        </p:nvSpPr>
        <p:spPr>
          <a:xfrm>
            <a:off x="5624751" y="4352818"/>
            <a:ext cx="1203300" cy="457200"/>
          </a:xfrm>
          <a:prstGeom prst="rect">
            <a:avLst/>
          </a:prstGeom>
        </p:spPr>
        <p:txBody>
          <a:bodyPr lIns="91388" tIns="91388" rIns="91388" bIns="91388" anchor="t" anchorCtr="0">
            <a:noAutofit/>
          </a:bodyPr>
          <a:lstStyle/>
          <a:p>
            <a:pPr defTabSz="914024"/>
            <a:r>
              <a:rPr lang="en" sz="1400" b="1" kern="0" dirty="0">
                <a:solidFill>
                  <a:srgbClr val="0000FF"/>
                </a:solidFill>
                <a:cs typeface="Arial"/>
                <a:sym typeface="Arial"/>
              </a:rPr>
              <a:t>Polarbear</a:t>
            </a:r>
          </a:p>
          <a:p>
            <a:pPr defTabSz="914024"/>
            <a:r>
              <a:rPr lang="en" sz="1400" b="1" kern="0" dirty="0">
                <a:solidFill>
                  <a:srgbClr val="274E13"/>
                </a:solidFill>
                <a:cs typeface="Arial"/>
                <a:sym typeface="Arial"/>
              </a:rPr>
              <a:t>SPT x-corr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34497"/>
            <a:ext cx="8103570" cy="753033"/>
          </a:xfrm>
        </p:spPr>
        <p:txBody>
          <a:bodyPr/>
          <a:lstStyle/>
          <a:p>
            <a:pPr algn="ctr"/>
            <a:r>
              <a:rPr lang="en-US" sz="3200" dirty="0" smtClean="0"/>
              <a:t>BICEP2 and B-modes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232078" y="6318256"/>
            <a:ext cx="1802743" cy="53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37654" y="830609"/>
            <a:ext cx="8797162" cy="64014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BICEP2</a:t>
            </a:r>
            <a:r>
              <a:rPr lang="en-US" sz="2000" dirty="0" smtClean="0"/>
              <a:t> sees significant (&gt;5</a:t>
            </a:r>
            <a:r>
              <a:rPr lang="el-GR" sz="2000" dirty="0" smtClean="0">
                <a:cs typeface="Times New Roman"/>
              </a:rPr>
              <a:t>σ</a:t>
            </a:r>
            <a:r>
              <a:rPr lang="en-US" sz="2000" dirty="0" smtClean="0"/>
              <a:t>) degree-scale </a:t>
            </a:r>
            <a:r>
              <a:rPr lang="en-US" sz="2000" i="1" dirty="0" smtClean="0"/>
              <a:t>B</a:t>
            </a:r>
            <a:r>
              <a:rPr lang="en-US" sz="2000" dirty="0" smtClean="0"/>
              <a:t>-mode polarization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There is no more question we’ve seen </a:t>
            </a:r>
            <a:r>
              <a:rPr lang="en-US" sz="2000" i="1" dirty="0" smtClean="0"/>
              <a:t>B</a:t>
            </a:r>
            <a:r>
              <a:rPr lang="en-US" sz="2000" dirty="0" smtClean="0"/>
              <a:t>-modes, but are </a:t>
            </a:r>
            <a:r>
              <a:rPr lang="en-US" sz="2000" dirty="0"/>
              <a:t>these </a:t>
            </a:r>
            <a:r>
              <a:rPr lang="en-US" sz="2000" dirty="0" smtClean="0"/>
              <a:t>from gravitational waves?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Some evidence, such as BICEP2xBICEP1-100, the shape of the power spectrum, and lack of cross correlation with dust model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Since publication, new Planck data has been released that indicates that the scatter in dust polarization across the sky is higher than expected.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question whether the observed high level of dust </a:t>
            </a:r>
            <a:r>
              <a:rPr lang="en-US" sz="2000" i="1" dirty="0" smtClean="0"/>
              <a:t>does </a:t>
            </a:r>
            <a:r>
              <a:rPr lang="en-US" sz="2000" dirty="0" smtClean="0"/>
              <a:t>explain all of B2 signal will be answer in cross-correlation analysis (end of November)  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/>
              <a:t>BICEP/Keck </a:t>
            </a:r>
            <a:r>
              <a:rPr lang="en-US" sz="2000" dirty="0" smtClean="0"/>
              <a:t>are in an excellent position to follow this up.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Keck Array is observing at </a:t>
            </a:r>
            <a:r>
              <a:rPr lang="en-US" sz="2000" baseline="30000" dirty="0" smtClean="0">
                <a:cs typeface="Times New Roman"/>
              </a:rPr>
              <a:t>†</a:t>
            </a:r>
            <a:r>
              <a:rPr lang="en-US" sz="2000" dirty="0" smtClean="0"/>
              <a:t>100GHz with two receivers; BICEP3 will add enormous sensitivity at 100GHz in a few months</a:t>
            </a:r>
            <a:r>
              <a:rPr lang="en-US" sz="1800" baseline="30000" dirty="0" smtClean="0">
                <a:cs typeface="Times New Roman"/>
              </a:rPr>
              <a:t>                     </a:t>
            </a:r>
            <a:r>
              <a:rPr lang="en-US" sz="1800" dirty="0" smtClean="0">
                <a:cs typeface="Times New Roman"/>
              </a:rPr>
              <a:t>               </a:t>
            </a:r>
            <a:r>
              <a:rPr lang="en-US" sz="1600" baseline="30000" dirty="0" smtClean="0">
                <a:cs typeface="Times New Roman"/>
              </a:rPr>
              <a:t>†</a:t>
            </a:r>
            <a:r>
              <a:rPr lang="en-US" sz="1600" dirty="0" smtClean="0">
                <a:cs typeface="Times New Roman"/>
              </a:rPr>
              <a:t>much less sensitive to dust than at 150 GHz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82" y="1600200"/>
            <a:ext cx="8229600" cy="4967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BICEP1: 2006, 2007, 2008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BICEP2: 2010, 2011, 2012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Keck Array: 2011, 2012, 2013,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2014 (576 100GHz detectors)…</a:t>
            </a:r>
          </a:p>
          <a:p>
            <a:pPr>
              <a:lnSpc>
                <a:spcPct val="150000"/>
              </a:lnSpc>
            </a:pPr>
            <a:r>
              <a:rPr lang="en-US" i="1" dirty="0" smtClean="0"/>
              <a:t>BICEP3: 2015 –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solidFill>
                  <a:srgbClr val="FF0000"/>
                </a:solidFill>
              </a:rPr>
              <a:t>(another 2560 100GHz detectors)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45"/>
            <a:ext cx="8229600" cy="776241"/>
          </a:xfrm>
          <a:prstGeom prst="rect">
            <a:avLst/>
          </a:prstGeom>
        </p:spPr>
        <p:txBody>
          <a:bodyPr lIns="91388" tIns="91388" rIns="91388" bIns="91388" anchor="b" anchorCtr="0"/>
          <a:lstStyle/>
          <a:p>
            <a:pPr defTabSz="914024">
              <a:buClr>
                <a:schemeClr val="dk1"/>
              </a:buClr>
              <a:buSzPct val="100000"/>
              <a:defRPr/>
            </a:pPr>
            <a:r>
              <a:rPr lang="en-US" sz="3600" kern="0" dirty="0" smtClean="0">
                <a:solidFill>
                  <a:schemeClr val="dk1"/>
                </a:solidFill>
                <a:ea typeface="Arial"/>
                <a:cs typeface="Times New Roman" pitchFamily="18" charset="0"/>
                <a:sym typeface="Arial"/>
              </a:rPr>
              <a:t>Prospects</a:t>
            </a:r>
            <a:endParaRPr lang="en-US" sz="3600" kern="0" dirty="0">
              <a:solidFill>
                <a:schemeClr val="dk1"/>
              </a:solidFill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5" name="Picture 4" descr="BICEP3p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300" y="0"/>
            <a:ext cx="28767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926" y="1480776"/>
            <a:ext cx="7607705" cy="1780294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defTabSz="457082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Next few slides are placeholders for Chao Lin’s slides on</a:t>
            </a:r>
          </a:p>
          <a:p>
            <a:pPr defTabSz="457082"/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defTabSz="457082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“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what is inflation, why do we believe it, GWs as smoking gun,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how GW's make the B-mode pattern, it is very faint! (1/20,000,000, i.e.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for every 20,000,000 photons oriented like his, on average you may get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20,000,001 oriented the other.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) “</a:t>
            </a:r>
          </a:p>
        </p:txBody>
      </p:sp>
      <p:pic>
        <p:nvPicPr>
          <p:cNvPr id="3" name="Picture 2" descr="History of the Universe_r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6264322" cy="31662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2644" y="1"/>
            <a:ext cx="6264322" cy="27022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5149" y="464024"/>
            <a:ext cx="5264555" cy="59006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Gravitational waves &amp; CMB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4006" y="3060839"/>
            <a:ext cx="6628933" cy="3421853"/>
            <a:chOff x="154004" y="3060834"/>
            <a:chExt cx="6628933" cy="3421853"/>
          </a:xfrm>
        </p:grpSpPr>
        <p:sp>
          <p:nvSpPr>
            <p:cNvPr id="4" name="Rectangle 3"/>
            <p:cNvSpPr/>
            <p:nvPr/>
          </p:nvSpPr>
          <p:spPr>
            <a:xfrm>
              <a:off x="154004" y="3060834"/>
              <a:ext cx="6025415" cy="340734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2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68788" y="5895833"/>
              <a:ext cx="614149" cy="586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809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ARBE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518" y="594525"/>
            <a:ext cx="2143254" cy="3231036"/>
          </a:xfrm>
          <a:prstGeom prst="rect">
            <a:avLst/>
          </a:prstGeom>
        </p:spPr>
      </p:pic>
      <p:pic>
        <p:nvPicPr>
          <p:cNvPr id="5" name="Picture 4" descr="atacama_cosmology_telescop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655" y="608172"/>
            <a:ext cx="4303885" cy="3035521"/>
          </a:xfrm>
          <a:prstGeom prst="rect">
            <a:avLst/>
          </a:prstGeom>
        </p:spPr>
      </p:pic>
      <p:pic>
        <p:nvPicPr>
          <p:cNvPr id="6" name="Picture 5" descr="thT2O9C9X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34" y="3967300"/>
            <a:ext cx="3740597" cy="2481263"/>
          </a:xfrm>
          <a:prstGeom prst="rect">
            <a:avLst/>
          </a:prstGeom>
        </p:spPr>
      </p:pic>
      <p:pic>
        <p:nvPicPr>
          <p:cNvPr id="7" name="Picture 6" descr="thPT4RC9T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40" y="3791088"/>
            <a:ext cx="2857500" cy="2657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2590" y="24565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POLARBEAR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17665" y="240683"/>
            <a:ext cx="341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Atacama Cosmology Telescope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64734" y="6421264"/>
            <a:ext cx="241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Pole Telescope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27599" y="643574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BICEP/Keck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3618"/>
            <a:ext cx="8229600" cy="242263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dirty="0" smtClean="0"/>
              <a:t>CMB after</a:t>
            </a:r>
          </a:p>
          <a:p>
            <a:pPr algn="ctr">
              <a:buNone/>
            </a:pPr>
            <a:r>
              <a:rPr lang="en-US" sz="4400" dirty="0" smtClean="0"/>
              <a:t>Planck, ACT, SPT, POLARBEAR, BICEP3, ..?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fundamental </a:t>
            </a:r>
            <a:r>
              <a:rPr lang="en-US" i="1" dirty="0" smtClean="0"/>
              <a:t>maps</a:t>
            </a:r>
            <a:r>
              <a:rPr lang="en-US" dirty="0" smtClean="0"/>
              <a:t> of our Universe</a:t>
            </a:r>
            <a:endParaRPr lang="en-US" dirty="0"/>
          </a:p>
        </p:txBody>
      </p:sp>
      <p:pic>
        <p:nvPicPr>
          <p:cNvPr id="6" name="Content Placeholder 5" descr="Planck_CMB1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1438" y="2134203"/>
            <a:ext cx="8911828" cy="4455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016" y="1393039"/>
            <a:ext cx="2431054" cy="680445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2000" b="1" dirty="0" smtClean="0"/>
              <a:t>Map # 1</a:t>
            </a:r>
          </a:p>
          <a:p>
            <a:r>
              <a:rPr lang="en-US" sz="2000" b="1" dirty="0" smtClean="0"/>
              <a:t>(scalar perturbations)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99669" y="2267737"/>
            <a:ext cx="897677" cy="403474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2200" b="1" i="1" dirty="0" smtClean="0"/>
              <a:t>Planck</a:t>
            </a:r>
            <a:endParaRPr lang="en-US" sz="2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fundamental </a:t>
            </a:r>
            <a:r>
              <a:rPr lang="en-US" i="1" dirty="0" smtClean="0"/>
              <a:t>maps</a:t>
            </a:r>
            <a:r>
              <a:rPr lang="en-US" dirty="0" smtClean="0"/>
              <a:t> of our Universe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021" y="1393039"/>
            <a:ext cx="2499919" cy="680445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2000" b="1" dirty="0" smtClean="0"/>
              <a:t>Map # 2</a:t>
            </a:r>
          </a:p>
          <a:p>
            <a:r>
              <a:rPr lang="en-US" sz="2000" b="1" dirty="0" smtClean="0"/>
              <a:t>(tensor perturbations)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58924" y="2134203"/>
            <a:ext cx="8960069" cy="445591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64" tIns="32132" rIns="64264" bIns="32132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BICEP2_Bmo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77509">
            <a:off x="6073085" y="5187831"/>
            <a:ext cx="871239" cy="375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55467">
            <a:off x="6893075" y="5053885"/>
            <a:ext cx="292866" cy="373659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ot_CMBlensingI-300x1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296" y="1830050"/>
            <a:ext cx="9269016" cy="49743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fundamental </a:t>
            </a:r>
            <a:r>
              <a:rPr lang="en-US" i="1" dirty="0" smtClean="0"/>
              <a:t>maps</a:t>
            </a:r>
            <a:r>
              <a:rPr lang="en-US" dirty="0" smtClean="0"/>
              <a:t> of our Universe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022" y="1393039"/>
            <a:ext cx="2708759" cy="680445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2000" b="1" dirty="0" smtClean="0"/>
              <a:t>Map # 3</a:t>
            </a:r>
          </a:p>
          <a:p>
            <a:r>
              <a:rPr lang="en-US" sz="2000" b="1" dirty="0" smtClean="0"/>
              <a:t>(</a:t>
            </a:r>
            <a:r>
              <a:rPr lang="en-US" sz="2000" b="1" dirty="0" err="1" smtClean="0"/>
              <a:t>lensing</a:t>
            </a:r>
            <a:r>
              <a:rPr lang="en-US" sz="2000" b="1" dirty="0" smtClean="0"/>
              <a:t> deflection field)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99669" y="2267737"/>
            <a:ext cx="897677" cy="403474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2200" b="1" i="1" dirty="0" smtClean="0"/>
              <a:t>Planck</a:t>
            </a:r>
            <a:endParaRPr lang="en-US" sz="2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CMB B-mode polarization</a:t>
            </a:r>
            <a:endParaRPr lang="en-US" dirty="0"/>
          </a:p>
        </p:txBody>
      </p:sp>
      <p:pic>
        <p:nvPicPr>
          <p:cNvPr id="7" name="Content Placeholder 6" descr="CMB-Bmode.gif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500196"/>
            <a:ext cx="6929438" cy="5004593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028888" y="2250290"/>
            <a:ext cx="0" cy="4051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305592" y="2984748"/>
            <a:ext cx="40518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8365992" y="2984748"/>
            <a:ext cx="40518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8028888" y="3292831"/>
            <a:ext cx="0" cy="4051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rot="-2754614">
            <a:off x="7652167" y="2411574"/>
            <a:ext cx="0" cy="405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rot="-2754614">
            <a:off x="7469116" y="3357005"/>
            <a:ext cx="40518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rot="-2754614">
            <a:off x="8206932" y="2595749"/>
            <a:ext cx="40518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rot="-2754614">
            <a:off x="8401145" y="3137119"/>
            <a:ext cx="0" cy="4051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7913920" y="2730253"/>
            <a:ext cx="288766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4" tIns="32132" rIns="64264" bIns="32132">
            <a:spAutoFit/>
          </a:bodyPr>
          <a:lstStyle/>
          <a:p>
            <a:r>
              <a:rPr lang="en-US" altLang="zh-TW" sz="2500" dirty="0">
                <a:ea typeface="新細明體" pitchFamily="18" charset="-120"/>
              </a:rPr>
              <a:t>E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rot="2700000">
            <a:off x="8031229" y="4071620"/>
            <a:ext cx="0" cy="4051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rot="2700000">
            <a:off x="7309041" y="4804963"/>
            <a:ext cx="40518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rot="2700000">
            <a:off x="8369441" y="4804963"/>
            <a:ext cx="40518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rot="2700000">
            <a:off x="8031229" y="5114161"/>
            <a:ext cx="0" cy="4051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7655624" y="4231789"/>
            <a:ext cx="0" cy="405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7471457" y="5178336"/>
            <a:ext cx="40518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8209265" y="4417080"/>
            <a:ext cx="40518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8404601" y="4957326"/>
            <a:ext cx="0" cy="405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64264" tIns="32132" rIns="64264" bIns="32132"/>
          <a:lstStyle/>
          <a:p>
            <a:endParaRPr lang="en-US"/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7892261" y="4578931"/>
            <a:ext cx="306800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4" tIns="32132" rIns="64264" bIns="32132">
            <a:spAutoFit/>
          </a:bodyPr>
          <a:lstStyle/>
          <a:p>
            <a:r>
              <a:rPr lang="en-US" altLang="zh-TW" sz="2500" dirty="0">
                <a:ea typeface="新細明體" pitchFamily="18" charset="-12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9328" y="53579"/>
            <a:ext cx="8103570" cy="753033"/>
          </a:xfrm>
        </p:spPr>
        <p:txBody>
          <a:bodyPr/>
          <a:lstStyle/>
          <a:p>
            <a:r>
              <a:rPr lang="en-US" sz="2500" dirty="0" smtClean="0"/>
              <a:t>Snowmass Process (HEP community summer study)</a:t>
            </a:r>
            <a:endParaRPr lang="en-US" sz="25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32172" y="1243584"/>
            <a:ext cx="8686800" cy="5065522"/>
          </a:xfrm>
          <a:prstGeom prst="rect">
            <a:avLst/>
          </a:prstGeom>
        </p:spPr>
        <p:txBody>
          <a:bodyPr lIns="64264" tIns="32132" rIns="64264" bIns="32132">
            <a:normAutofit fontScale="92500" lnSpcReduction="20000"/>
          </a:bodyPr>
          <a:lstStyle/>
          <a:p>
            <a:r>
              <a:rPr lang="en-US" b="1" dirty="0" smtClean="0"/>
              <a:t>P5 = US Particle Physics Projects Prioritization Panel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May 23, 2014: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“Recommendation 18: Support CMB experiments as part of the core particle physics program. The multidisciplinary nature of the science warrants continued multiagency support.”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dirty="0" smtClean="0"/>
              <a:t>Budget for CMB-S4 project is included under all three budget scenarios considered.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Lensing</a:t>
            </a:r>
            <a:r>
              <a:rPr lang="en-US" dirty="0" smtClean="0"/>
              <a:t> reconstruction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911078" y="5304234"/>
            <a:ext cx="1768078" cy="1500188"/>
          </a:xfrm>
          <a:prstGeom prst="straightConnector1">
            <a:avLst/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11079" y="5411391"/>
            <a:ext cx="2893219" cy="1393031"/>
          </a:xfrm>
          <a:prstGeom prst="straightConnector1">
            <a:avLst/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79164" y="5304235"/>
            <a:ext cx="1125141" cy="107156"/>
          </a:xfrm>
          <a:prstGeom prst="straightConnector1">
            <a:avLst/>
          </a:prstGeom>
          <a:ln w="60325">
            <a:solidFill>
              <a:srgbClr val="0214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679156" y="6038701"/>
          <a:ext cx="805787" cy="567035"/>
        </p:xfrm>
        <a:graphic>
          <a:graphicData uri="http://schemas.openxmlformats.org/presentationml/2006/ole">
            <p:oleObj spid="_x0000_s58370" name="Equation" r:id="rId3" imgW="342720" imgH="2412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896568" y="5411391"/>
          <a:ext cx="834926" cy="567035"/>
        </p:xfrm>
        <a:graphic>
          <a:graphicData uri="http://schemas.openxmlformats.org/presentationml/2006/ole">
            <p:oleObj spid="_x0000_s58371" name="Equation" r:id="rId4" imgW="355320" imgH="24120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832077" y="4790777"/>
          <a:ext cx="865064" cy="567035"/>
        </p:xfrm>
        <a:graphic>
          <a:graphicData uri="http://schemas.openxmlformats.org/presentationml/2006/ole">
            <p:oleObj spid="_x0000_s58372" name="Equation" r:id="rId5" imgW="368280" imgH="241200" progId="Equation.3">
              <p:embed/>
            </p:oleObj>
          </a:graphicData>
        </a:graphic>
      </p:graphicFrame>
      <p:pic>
        <p:nvPicPr>
          <p:cNvPr id="18" name="Picture 17" descr="huokamot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8781" y="1232297"/>
            <a:ext cx="5518547" cy="35728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01734" y="1285876"/>
            <a:ext cx="256475" cy="372696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</a:rPr>
              <a:t>T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7594" y="1285875"/>
            <a:ext cx="1389734" cy="326530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1700" b="1" i="1" dirty="0" smtClean="0">
                <a:solidFill>
                  <a:srgbClr val="FFFF00"/>
                </a:solidFill>
              </a:rPr>
              <a:t>E-polarization</a:t>
            </a:r>
            <a:endParaRPr lang="en-US" sz="1700" b="1" i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3995" y="3000375"/>
            <a:ext cx="1405764" cy="326530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n-US" sz="1700" b="1" i="1" dirty="0" smtClean="0">
                <a:solidFill>
                  <a:srgbClr val="FFFF00"/>
                </a:solidFill>
              </a:rPr>
              <a:t>B-polarization</a:t>
            </a:r>
            <a:endParaRPr lang="en-US" sz="1700" b="1" i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066" y="1285876"/>
            <a:ext cx="335022" cy="372696"/>
          </a:xfrm>
          <a:prstGeom prst="rect">
            <a:avLst/>
          </a:prstGeom>
          <a:noFill/>
        </p:spPr>
        <p:txBody>
          <a:bodyPr wrap="none" lIns="64264" tIns="32132" rIns="64264" bIns="32132" rtlCol="0">
            <a:spAutoFit/>
          </a:bodyPr>
          <a:lstStyle/>
          <a:p>
            <a:r>
              <a:rPr lang="el-GR" sz="2000" b="1" i="1" dirty="0" smtClean="0">
                <a:solidFill>
                  <a:srgbClr val="FFFF00"/>
                </a:solidFill>
              </a:rPr>
              <a:t>Φ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318251"/>
            <a:ext cx="318932" cy="292384"/>
          </a:xfrm>
          <a:prstGeom prst="rect">
            <a:avLst/>
          </a:prstGeom>
        </p:spPr>
        <p:txBody>
          <a:bodyPr lIns="91392" tIns="45697" rIns="91392" bIns="45697"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78" y="116086"/>
            <a:ext cx="9036844" cy="4760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CMB as a probe of neutrinos </a:t>
            </a:r>
            <a:endParaRPr lang="en-US" dirty="0"/>
          </a:p>
        </p:txBody>
      </p:sp>
      <p:pic>
        <p:nvPicPr>
          <p:cNvPr id="6" name="Content Placeholder 5" descr="neutrino2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68" y="3031907"/>
            <a:ext cx="4206875" cy="38576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9" y="2924759"/>
            <a:ext cx="5062219" cy="379666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Content Placeholder 29"/>
          <p:cNvSpPr txBox="1">
            <a:spLocks/>
          </p:cNvSpPr>
          <p:nvPr/>
        </p:nvSpPr>
        <p:spPr>
          <a:xfrm>
            <a:off x="152400" y="1181925"/>
            <a:ext cx="8938021" cy="5614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913930">
              <a:lnSpc>
                <a:spcPct val="150000"/>
              </a:lnSpc>
              <a:spcAft>
                <a:spcPts val="300"/>
              </a:spcAft>
              <a:buClr>
                <a:srgbClr val="981E32"/>
              </a:buCl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rcminute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-measurements of CMB polarization is a probe of cosmic neutrinos</a:t>
            </a:r>
          </a:p>
          <a:p>
            <a:pPr lvl="1">
              <a:lnSpc>
                <a:spcPct val="150000"/>
              </a:lnSpc>
              <a:spcAft>
                <a:spcPts val="300"/>
              </a:spcAft>
              <a:buClr>
                <a:srgbClr val="981E3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Number of relativistic species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eff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(CMB “damping tail” in polarization)</a:t>
            </a:r>
            <a:endParaRPr lang="en-US" sz="2000" i="1" baseline="-250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spcAft>
                <a:spcPts val="300"/>
              </a:spcAft>
              <a:buClr>
                <a:srgbClr val="981E3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Sum of neutrino masses (∑m</a:t>
            </a:r>
            <a:r>
              <a:rPr lang="el-GR" sz="2000" baseline="-25000" dirty="0" smtClean="0">
                <a:latin typeface="Arial" pitchFamily="34" charset="0"/>
                <a:cs typeface="Arial" pitchFamily="34" charset="0"/>
              </a:rPr>
              <a:t>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suppresses structures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lensing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B-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modes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ce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6453" y="1170396"/>
            <a:ext cx="1505164" cy="1375361"/>
          </a:xfrm>
          <a:prstGeom prst="rect">
            <a:avLst/>
          </a:prstGeom>
        </p:spPr>
      </p:pic>
      <p:pic>
        <p:nvPicPr>
          <p:cNvPr id="9" name="Picture 8" descr="bicep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1239" y="1218500"/>
            <a:ext cx="1944624" cy="1296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23841" y="908393"/>
            <a:ext cx="4456549" cy="3529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642585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bicep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7050" y="1017995"/>
            <a:ext cx="2362200" cy="20347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14761" y="696516"/>
            <a:ext cx="875573" cy="352014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pPr defTabSz="642585"/>
            <a:r>
              <a:rPr lang="en-US" sz="1700" b="1" dirty="0" smtClean="0">
                <a:solidFill>
                  <a:srgbClr val="000000"/>
                </a:solidFill>
              </a:rPr>
              <a:t>BICEP-3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53578" y="116086"/>
            <a:ext cx="9036844" cy="476092"/>
          </a:xfrm>
        </p:spPr>
        <p:txBody>
          <a:bodyPr/>
          <a:lstStyle/>
          <a:p>
            <a:r>
              <a:rPr lang="en-CA" dirty="0" smtClean="0"/>
              <a:t>Future of CMB Polarization Experiments </a:t>
            </a: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395214" y="1605037"/>
            <a:ext cx="1924198" cy="4286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64258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849" y="2571760"/>
            <a:ext cx="3342085" cy="160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64258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062" y="881640"/>
            <a:ext cx="875573" cy="352014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pPr defTabSz="642585"/>
            <a:r>
              <a:rPr lang="en-US" sz="1700" b="1" dirty="0" smtClean="0">
                <a:solidFill>
                  <a:srgbClr val="000000"/>
                </a:solidFill>
              </a:rPr>
              <a:t>BICEP-1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2370" y="857250"/>
            <a:ext cx="875573" cy="352014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pPr defTabSz="642585"/>
            <a:r>
              <a:rPr lang="en-US" sz="1700" b="1" dirty="0" smtClean="0">
                <a:solidFill>
                  <a:srgbClr val="000000"/>
                </a:solidFill>
              </a:rPr>
              <a:t>BICEP-2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1696621" y="1946642"/>
            <a:ext cx="2413455" cy="336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64258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6179354" y="1285875"/>
            <a:ext cx="2012305" cy="117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8819" defTabSz="642585"/>
            <a:r>
              <a:rPr sz="2000" b="1" spc="28" dirty="0">
                <a:solidFill>
                  <a:srgbClr val="FF2600"/>
                </a:solidFill>
                <a:latin typeface="Arial"/>
                <a:cs typeface="Arial"/>
              </a:rPr>
              <a:t>Stage-4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42585">
              <a:lnSpc>
                <a:spcPts val="2187"/>
              </a:lnSpc>
              <a:spcBef>
                <a:spcPts val="98"/>
              </a:spcBef>
            </a:pP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b="1" spc="-11" dirty="0">
                <a:solidFill>
                  <a:prstClr val="black"/>
                </a:solidFill>
                <a:latin typeface="Arial"/>
                <a:cs typeface="Arial"/>
              </a:rPr>
              <a:t>+: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CMB-S4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8929" marR="4465" algn="ctr" defTabSz="642585">
              <a:lnSpc>
                <a:spcPts val="2180"/>
              </a:lnSpc>
              <a:spcBef>
                <a:spcPts val="77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200</a:t>
            </a:r>
            <a:r>
              <a:rPr spc="-7" dirty="0">
                <a:solidFill>
                  <a:prstClr val="black"/>
                </a:solidFill>
                <a:latin typeface="Arial"/>
                <a:cs typeface="Arial"/>
              </a:rPr>
              <a:t>,000</a:t>
            </a:r>
            <a:r>
              <a:rPr spc="-14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pc="-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pc="-11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ors mul</a:t>
            </a:r>
            <a:r>
              <a:rPr spc="-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iple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elescopes</a:t>
            </a:r>
          </a:p>
        </p:txBody>
      </p:sp>
      <p:sp>
        <p:nvSpPr>
          <p:cNvPr id="24" name="object 6"/>
          <p:cNvSpPr/>
          <p:nvPr/>
        </p:nvSpPr>
        <p:spPr>
          <a:xfrm>
            <a:off x="5405202" y="3221493"/>
            <a:ext cx="3104272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42585"/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Right Arrow 58"/>
          <p:cNvSpPr/>
          <p:nvPr/>
        </p:nvSpPr>
        <p:spPr>
          <a:xfrm rot="2414248">
            <a:off x="4114658" y="3438573"/>
            <a:ext cx="1394140" cy="264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58" tIns="32128" rIns="64258" bIns="32128" rtlCol="0" anchor="ctr"/>
          <a:lstStyle/>
          <a:p>
            <a:pPr algn="ctr" defTabSz="642585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53578" y="3783592"/>
          <a:ext cx="4250532" cy="16405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62633"/>
                <a:gridCol w="1062633"/>
                <a:gridCol w="1062633"/>
                <a:gridCol w="1062633"/>
              </a:tblGrid>
              <a:tr h="43853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Para.</a:t>
                      </a:r>
                      <a:endParaRPr lang="en-US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  <a:r>
                        <a:rPr lang="en-US" sz="17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7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≡</a:t>
                      </a:r>
                      <a:r>
                        <a:rPr lang="en-US" sz="17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T/S</a:t>
                      </a:r>
                      <a:endParaRPr lang="en-US" sz="17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Neff</a:t>
                      </a:r>
                      <a:endParaRPr lang="en-US" sz="17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Times New Roman"/>
                        </a:rPr>
                        <a:t>∑m</a:t>
                      </a:r>
                      <a:r>
                        <a:rPr lang="el-GR" sz="1700" b="1" i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Times New Roman"/>
                        </a:rPr>
                        <a:t>ν</a:t>
                      </a:r>
                      <a:r>
                        <a:rPr lang="en-US" sz="1700" b="1" i="1" baseline="-2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Times New Roman"/>
                        </a:rPr>
                        <a:t>   </a:t>
                      </a:r>
                      <a: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1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eV</a:t>
                      </a:r>
                      <a: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294" marR="64294" marT="32147" marB="32147" anchor="ctr"/>
                </a:tc>
              </a:tr>
              <a:tr h="58245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Now (2013)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&lt;0.70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3.3</a:t>
                      </a:r>
                      <a:r>
                        <a:rPr lang="en-US" sz="1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±</a:t>
                      </a:r>
                      <a:r>
                        <a:rPr lang="en-US" sz="1700" b="1" dirty="0" smtClean="0"/>
                        <a:t>0.27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&lt;0.23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</a:tr>
              <a:tr h="61955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CMB-S4</a:t>
                      </a:r>
                      <a:r>
                        <a:rPr lang="en-US" sz="1700" b="1" baseline="30000" dirty="0" smtClean="0">
                          <a:latin typeface="Times New Roman"/>
                          <a:cs typeface="Times New Roman"/>
                        </a:rPr>
                        <a:t>†</a:t>
                      </a:r>
                      <a:r>
                        <a:rPr lang="en-US" sz="1700" b="1" dirty="0" smtClean="0"/>
                        <a:t> (2020+)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0.02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0.016</a:t>
                      </a:r>
                      <a:endParaRPr lang="en-US" sz="1700" b="1" dirty="0"/>
                    </a:p>
                  </a:txBody>
                  <a:tcPr marL="64294" marR="64294" marT="32147" marB="32147" anchor="ctr"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223019" y="5470035"/>
            <a:ext cx="1670450" cy="326498"/>
          </a:xfrm>
          <a:prstGeom prst="rect">
            <a:avLst/>
          </a:prstGeom>
          <a:noFill/>
        </p:spPr>
        <p:txBody>
          <a:bodyPr wrap="square" lIns="64261" tIns="32130" rIns="64261" bIns="32130" rtlCol="0">
            <a:spAutoFit/>
          </a:bodyPr>
          <a:lstStyle/>
          <a:p>
            <a:pPr defTabSz="642585"/>
            <a:r>
              <a:rPr lang="en-US" sz="1700" b="1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†</a:t>
            </a:r>
            <a:r>
              <a:rPr lang="en-US" sz="1700" b="1" dirty="0" smtClean="0">
                <a:solidFill>
                  <a:prstClr val="black"/>
                </a:solidFill>
              </a:rPr>
              <a:t>1-</a:t>
            </a:r>
            <a:r>
              <a:rPr lang="el-GR" sz="17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σ</a:t>
            </a:r>
            <a:r>
              <a:rPr lang="en-US" sz="17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uncertainty</a:t>
            </a:r>
            <a:endParaRPr lang="en-US" sz="1700" b="1" dirty="0">
              <a:solidFill>
                <a:prstClr val="black"/>
              </a:solidFill>
            </a:endParaRPr>
          </a:p>
        </p:txBody>
      </p:sp>
      <p:sp>
        <p:nvSpPr>
          <p:cNvPr id="27" name="object 6"/>
          <p:cNvSpPr/>
          <p:nvPr/>
        </p:nvSpPr>
        <p:spPr>
          <a:xfrm>
            <a:off x="5573369" y="3389658"/>
            <a:ext cx="3104272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42585"/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object 6"/>
          <p:cNvSpPr/>
          <p:nvPr/>
        </p:nvSpPr>
        <p:spPr>
          <a:xfrm>
            <a:off x="5715262" y="3578849"/>
            <a:ext cx="3104272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42585"/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object 6"/>
          <p:cNvSpPr/>
          <p:nvPr/>
        </p:nvSpPr>
        <p:spPr>
          <a:xfrm>
            <a:off x="5870914" y="3753689"/>
            <a:ext cx="3104272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42585"/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object 6"/>
          <p:cNvSpPr/>
          <p:nvPr/>
        </p:nvSpPr>
        <p:spPr>
          <a:xfrm>
            <a:off x="6039081" y="3921854"/>
            <a:ext cx="3104272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42585"/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object 6"/>
          <p:cNvSpPr/>
          <p:nvPr/>
        </p:nvSpPr>
        <p:spPr>
          <a:xfrm>
            <a:off x="6180974" y="4111045"/>
            <a:ext cx="3104272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42585"/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4294967295"/>
          </p:nvPr>
        </p:nvSpPr>
        <p:spPr>
          <a:xfrm>
            <a:off x="-83148" y="6274712"/>
            <a:ext cx="7500938" cy="889001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2200" b="1" dirty="0" smtClean="0">
                <a:cs typeface="Times New Roman"/>
              </a:rPr>
              <a:t>Background limited detectors: </a:t>
            </a:r>
            <a:r>
              <a:rPr lang="en-US" sz="2200" b="1" i="1" dirty="0" smtClean="0">
                <a:cs typeface="Times New Roman"/>
              </a:rPr>
              <a:t>sensitivity ~ detector count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xmlns="" val="36412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926" y="1480776"/>
            <a:ext cx="7607705" cy="1780294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defTabSz="457082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Next few slides are placeholders for Chao Lin’s slides on</a:t>
            </a:r>
          </a:p>
          <a:p>
            <a:pPr defTabSz="457082"/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defTabSz="457082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“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what is inflation, why do we believe it, GWs as smoking gun,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how GW's make the B-mode pattern, it is very faint! (1/20,000,000, i.e.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for every 20,000,000 photons oriented like his, on average you may get</a:t>
            </a:r>
          </a:p>
          <a:p>
            <a:pPr defTabSz="457082"/>
            <a:r>
              <a:rPr lang="en-US" dirty="0">
                <a:solidFill>
                  <a:srgbClr val="000000"/>
                </a:solidFill>
                <a:cs typeface="Arial" charset="0"/>
              </a:rPr>
              <a:t>20,000,001 oriented the other.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) “</a:t>
            </a:r>
          </a:p>
        </p:txBody>
      </p:sp>
      <p:pic>
        <p:nvPicPr>
          <p:cNvPr id="3" name="Picture 2" descr="History of the Universe_r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2597" y="3060839"/>
            <a:ext cx="4636822" cy="340734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G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2597" y="4031615"/>
            <a:ext cx="7425572" cy="871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6861" y="4031615"/>
            <a:ext cx="4521309" cy="871804"/>
          </a:xfrm>
          <a:prstGeom prst="rect">
            <a:avLst/>
          </a:prstGeom>
          <a:solidFill>
            <a:schemeClr val="tx1">
              <a:lumMod val="95000"/>
              <a:lumOff val="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786" y="4039641"/>
            <a:ext cx="3027789" cy="87180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30682" y="4009166"/>
            <a:ext cx="1989889" cy="87180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6264322" cy="31662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68788" y="5895834"/>
            <a:ext cx="614149" cy="586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2644" y="1"/>
            <a:ext cx="6264322" cy="27022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5149" y="464024"/>
            <a:ext cx="5264555" cy="59006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Gravitational waves &amp; CMB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9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Technology</a:t>
            </a:r>
            <a:r>
              <a:rPr lang="en-US" dirty="0" smtClean="0"/>
              <a:t>: </a:t>
            </a:r>
            <a:r>
              <a:rPr lang="en-US" dirty="0" smtClean="0"/>
              <a:t>TES </a:t>
            </a:r>
            <a:r>
              <a:rPr lang="en-US" dirty="0" err="1" smtClean="0"/>
              <a:t>Polarimeters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3" r="14215"/>
          <a:stretch/>
        </p:blipFill>
        <p:spPr>
          <a:xfrm>
            <a:off x="5172546" y="1697875"/>
            <a:ext cx="1807789" cy="1781091"/>
          </a:xfrm>
          <a:prstGeom prst="rect">
            <a:avLst/>
          </a:prstGeom>
        </p:spPr>
      </p:pic>
      <p:pic>
        <p:nvPicPr>
          <p:cNvPr id="6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53" y="1219200"/>
            <a:ext cx="3551452" cy="19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ent\Desktop\NASA PI\ACTpol one pix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700" y="3214689"/>
            <a:ext cx="1915120" cy="14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7550" y="1697875"/>
            <a:ext cx="1781091" cy="178109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085570" y="349872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44662" y="3619172"/>
            <a:ext cx="2497446" cy="584747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algn="ctr" defTabSz="914118"/>
            <a:r>
              <a:rPr lang="en-US" sz="1600" dirty="0" err="1" smtClean="0">
                <a:solidFill>
                  <a:srgbClr val="000000"/>
                </a:solidFill>
              </a:rPr>
              <a:t>Multichroic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feedhorn</a:t>
            </a:r>
            <a:r>
              <a:rPr lang="en-US" sz="1600" dirty="0" smtClean="0">
                <a:solidFill>
                  <a:srgbClr val="000000"/>
                </a:solidFill>
              </a:rPr>
              <a:t> coupled </a:t>
            </a:r>
            <a:r>
              <a:rPr lang="en-US" sz="1600" dirty="0" err="1" smtClean="0">
                <a:solidFill>
                  <a:srgbClr val="000000"/>
                </a:solidFill>
              </a:rPr>
              <a:t>polarimeter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8672" y="3642614"/>
            <a:ext cx="2016734" cy="584747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algn="ctr" defTabSz="914118"/>
            <a:r>
              <a:rPr lang="en-US" sz="1600" dirty="0" err="1" smtClean="0">
                <a:solidFill>
                  <a:srgbClr val="000000"/>
                </a:solidFill>
              </a:rPr>
              <a:t>Multichroic</a:t>
            </a:r>
            <a:r>
              <a:rPr lang="en-US" sz="1600" dirty="0" smtClean="0">
                <a:solidFill>
                  <a:srgbClr val="000000"/>
                </a:solidFill>
              </a:rPr>
              <a:t> lens-coupled </a:t>
            </a:r>
            <a:r>
              <a:rPr lang="en-US" sz="1600" dirty="0" err="1" smtClean="0">
                <a:solidFill>
                  <a:srgbClr val="000000"/>
                </a:solidFill>
              </a:rPr>
              <a:t>polarimeter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9854" y="3160908"/>
            <a:ext cx="2440846" cy="1323411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algn="ctr" defTabSz="914118"/>
            <a:r>
              <a:rPr lang="en-US" sz="1600" dirty="0" smtClean="0">
                <a:solidFill>
                  <a:srgbClr val="000000"/>
                </a:solidFill>
              </a:rPr>
              <a:t>150-GHz </a:t>
            </a:r>
            <a:r>
              <a:rPr lang="en-US" sz="1600" dirty="0" err="1" smtClean="0">
                <a:solidFill>
                  <a:srgbClr val="000000"/>
                </a:solidFill>
              </a:rPr>
              <a:t>feedhorn</a:t>
            </a:r>
            <a:r>
              <a:rPr lang="en-US" sz="1600" dirty="0" smtClean="0">
                <a:solidFill>
                  <a:srgbClr val="000000"/>
                </a:solidFill>
              </a:rPr>
              <a:t>-coupled TES </a:t>
            </a:r>
            <a:r>
              <a:rPr lang="en-US" sz="1600" dirty="0" err="1" smtClean="0">
                <a:solidFill>
                  <a:srgbClr val="000000"/>
                </a:solidFill>
              </a:rPr>
              <a:t>polarimeters</a:t>
            </a:r>
            <a:r>
              <a:rPr lang="en-US" sz="1600" dirty="0" smtClean="0">
                <a:solidFill>
                  <a:srgbClr val="000000"/>
                </a:solidFill>
              </a:rPr>
              <a:t> deployed at the South Pole and in the Atacama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800602"/>
            <a:ext cx="8648708" cy="144268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marL="342796" indent="-342796" defTabSz="91411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b="1" dirty="0" smtClean="0">
                <a:solidFill>
                  <a:srgbClr val="000000"/>
                </a:solidFill>
              </a:rPr>
              <a:t>scale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b="1" dirty="0" smtClean="0">
                <a:solidFill>
                  <a:srgbClr val="000000"/>
                </a:solidFill>
              </a:rPr>
              <a:t>performance</a:t>
            </a:r>
            <a:r>
              <a:rPr lang="en-US" dirty="0" smtClean="0">
                <a:solidFill>
                  <a:srgbClr val="000000"/>
                </a:solidFill>
              </a:rPr>
              <a:t> of CMB </a:t>
            </a:r>
            <a:r>
              <a:rPr lang="en-US" dirty="0" err="1" smtClean="0">
                <a:solidFill>
                  <a:srgbClr val="000000"/>
                </a:solidFill>
              </a:rPr>
              <a:t>polarimeters</a:t>
            </a:r>
            <a:r>
              <a:rPr lang="en-US" dirty="0" smtClean="0">
                <a:solidFill>
                  <a:srgbClr val="000000"/>
                </a:solidFill>
              </a:rPr>
              <a:t> must continue to improve to meet the needs of a stage 4 experiment.</a:t>
            </a:r>
          </a:p>
          <a:p>
            <a:pPr marL="342796" indent="-342796" defTabSz="91411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direction: larger arrays of multi-frequency (multi-</a:t>
            </a:r>
            <a:r>
              <a:rPr lang="en-US" dirty="0" err="1" smtClean="0">
                <a:solidFill>
                  <a:srgbClr val="000000"/>
                </a:solidFill>
              </a:rPr>
              <a:t>chroic</a:t>
            </a:r>
            <a:r>
              <a:rPr lang="en-US" dirty="0" smtClean="0">
                <a:solidFill>
                  <a:srgbClr val="000000"/>
                </a:solidFill>
              </a:rPr>
              <a:t>) CMB </a:t>
            </a:r>
            <a:r>
              <a:rPr lang="en-US" dirty="0" err="1" smtClean="0">
                <a:solidFill>
                  <a:srgbClr val="000000"/>
                </a:solidFill>
              </a:rPr>
              <a:t>polarimeters</a:t>
            </a:r>
            <a:endParaRPr lang="en-US" dirty="0">
              <a:solidFill>
                <a:srgbClr val="000000"/>
              </a:solidFill>
            </a:endParaRPr>
          </a:p>
          <a:p>
            <a:pPr marL="342796" indent="-342796" defTabSz="91411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direction: increased integration of sensor and multiplexer components. </a:t>
            </a:r>
          </a:p>
        </p:txBody>
      </p:sp>
    </p:spTree>
    <p:extLst>
      <p:ext uri="{BB962C8B-B14F-4D97-AF65-F5344CB8AC3E}">
        <p14:creationId xmlns:p14="http://schemas.microsoft.com/office/powerpoint/2010/main" xmlns="" val="16214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Technology</a:t>
            </a:r>
            <a:r>
              <a:rPr lang="en-US" dirty="0" smtClean="0"/>
              <a:t>: </a:t>
            </a:r>
            <a:r>
              <a:rPr lang="en-US" dirty="0" smtClean="0"/>
              <a:t>SQUID Multiplexers</a:t>
            </a:r>
            <a:endParaRPr lang="en-US" dirty="0"/>
          </a:p>
        </p:txBody>
      </p:sp>
      <p:pic>
        <p:nvPicPr>
          <p:cNvPr id="5" name="Picture 2" descr="mux-wafer v2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669" y="5207255"/>
            <a:ext cx="2115645" cy="15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4336" y="4929189"/>
            <a:ext cx="3148442" cy="338532"/>
          </a:xfrm>
          <a:prstGeom prst="rect">
            <a:avLst/>
          </a:prstGeom>
        </p:spPr>
        <p:txBody>
          <a:bodyPr wrap="none" lIns="91416" tIns="45709" rIns="91416" bIns="45709">
            <a:spAutoFit/>
          </a:bodyPr>
          <a:lstStyle/>
          <a:p>
            <a:pPr defTabSz="914165"/>
            <a:r>
              <a:rPr lang="en-US" sz="1600" dirty="0" smtClean="0">
                <a:solidFill>
                  <a:srgbClr val="000000"/>
                </a:solidFill>
              </a:rPr>
              <a:t>SQUIDs for </a:t>
            </a:r>
            <a:r>
              <a:rPr lang="en-US" sz="1600" dirty="0" err="1" smtClean="0">
                <a:solidFill>
                  <a:srgbClr val="000000"/>
                </a:solidFill>
              </a:rPr>
              <a:t>SPTpol</a:t>
            </a:r>
            <a:r>
              <a:rPr lang="en-US" sz="1600" dirty="0" smtClean="0">
                <a:solidFill>
                  <a:srgbClr val="000000"/>
                </a:solidFill>
              </a:rPr>
              <a:t> and </a:t>
            </a:r>
            <a:r>
              <a:rPr lang="en-US" sz="1600" b="1" dirty="0" smtClean="0">
                <a:solidFill>
                  <a:srgbClr val="000000"/>
                </a:solidFill>
              </a:rPr>
              <a:t>SPT-3G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B2-1_squid_boar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81" t="50574" r="11106" b="35115"/>
          <a:stretch/>
        </p:blipFill>
        <p:spPr bwMode="auto">
          <a:xfrm>
            <a:off x="657625" y="4125516"/>
            <a:ext cx="3695690" cy="821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8769" y="5625008"/>
            <a:ext cx="1882198" cy="584753"/>
          </a:xfrm>
          <a:prstGeom prst="rect">
            <a:avLst/>
          </a:prstGeom>
        </p:spPr>
        <p:txBody>
          <a:bodyPr wrap="none" lIns="91416" tIns="45709" rIns="91416" bIns="45709">
            <a:spAutoFit/>
          </a:bodyPr>
          <a:lstStyle/>
          <a:p>
            <a:pPr defTabSz="914165"/>
            <a:r>
              <a:rPr lang="en-US" sz="1600" dirty="0" smtClean="0">
                <a:solidFill>
                  <a:srgbClr val="000000"/>
                </a:solidFill>
              </a:rPr>
              <a:t>1,280-channel </a:t>
            </a:r>
          </a:p>
          <a:p>
            <a:pPr defTabSz="914165"/>
            <a:r>
              <a:rPr lang="en-US" sz="1600" dirty="0" smtClean="0">
                <a:solidFill>
                  <a:srgbClr val="000000"/>
                </a:solidFill>
              </a:rPr>
              <a:t>SQUID multiplexer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51" y="1166346"/>
            <a:ext cx="4729479" cy="2862300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marL="342813" indent="-342813" defTabSz="91416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Superconducting Quantum Interference Devices (SQUIDs) multiplexers are used to read TES detectors.</a:t>
            </a:r>
          </a:p>
          <a:p>
            <a:pPr marL="342813" indent="-342813" defTabSz="914165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813" indent="-342813" defTabSz="91416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Important new direction: multiplexing TESs using SQUIDs in superconducting microwave resonators enables thousands of detectors per output channel. </a:t>
            </a:r>
            <a:r>
              <a:rPr lang="en-US" b="1" dirty="0" smtClean="0">
                <a:solidFill>
                  <a:srgbClr val="000000"/>
                </a:solidFill>
              </a:rPr>
              <a:t>A good goal is a </a:t>
            </a:r>
            <a:r>
              <a:rPr lang="en-US" b="1" dirty="0" err="1" smtClean="0">
                <a:solidFill>
                  <a:srgbClr val="000000"/>
                </a:solidFill>
              </a:rPr>
              <a:t>mux</a:t>
            </a:r>
            <a:r>
              <a:rPr lang="en-US" b="1" dirty="0" smtClean="0">
                <a:solidFill>
                  <a:srgbClr val="000000"/>
                </a:solidFill>
              </a:rPr>
              <a:t> factor of 1,000.</a:t>
            </a:r>
          </a:p>
        </p:txBody>
      </p:sp>
      <p:pic>
        <p:nvPicPr>
          <p:cNvPr id="16" name="Picture 15" descr="A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2496" y="1349277"/>
            <a:ext cx="3461504" cy="58837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00293" y="5779116"/>
            <a:ext cx="4179087" cy="144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rtlCol="0" anchor="ctr"/>
          <a:lstStyle/>
          <a:p>
            <a:pPr algn="ctr" defTabSz="6428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2829" y="6000750"/>
            <a:ext cx="3732535" cy="588128"/>
          </a:xfrm>
          <a:prstGeom prst="rect">
            <a:avLst/>
          </a:prstGeom>
          <a:noFill/>
        </p:spPr>
        <p:txBody>
          <a:bodyPr wrap="none" lIns="64281" tIns="32140" rIns="64281" bIns="32140" rtlCol="0">
            <a:spAutoFit/>
          </a:bodyPr>
          <a:lstStyle/>
          <a:p>
            <a:pPr defTabSz="642816"/>
            <a:r>
              <a:rPr lang="en-US" sz="1700" dirty="0" smtClean="0">
                <a:solidFill>
                  <a:srgbClr val="000000"/>
                </a:solidFill>
              </a:rPr>
              <a:t>Janis ADR (&lt;50 </a:t>
            </a:r>
            <a:r>
              <a:rPr lang="en-US" sz="1700" dirty="0" err="1" smtClean="0">
                <a:solidFill>
                  <a:srgbClr val="000000"/>
                </a:solidFill>
              </a:rPr>
              <a:t>mK</a:t>
            </a:r>
            <a:r>
              <a:rPr lang="en-US" sz="1700" dirty="0" smtClean="0">
                <a:solidFill>
                  <a:srgbClr val="000000"/>
                </a:solidFill>
              </a:rPr>
              <a:t>) + VNA, GHz eq.</a:t>
            </a:r>
          </a:p>
          <a:p>
            <a:pPr defTabSz="642816"/>
            <a:r>
              <a:rPr lang="en-US" sz="1700" dirty="0" smtClean="0">
                <a:solidFill>
                  <a:srgbClr val="000000"/>
                </a:solidFill>
              </a:rPr>
              <a:t>for microwave SQUID testing</a:t>
            </a: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4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untitled (3).pn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63782" y="1044920"/>
            <a:ext cx="6840188" cy="5474160"/>
          </a:xfrm>
        </p:spPr>
      </p:pic>
      <p:sp>
        <p:nvSpPr>
          <p:cNvPr id="4" name="TextBox 3"/>
          <p:cNvSpPr txBox="1"/>
          <p:nvPr/>
        </p:nvSpPr>
        <p:spPr>
          <a:xfrm>
            <a:off x="1480682" y="5122333"/>
            <a:ext cx="4556089" cy="830983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materials (99.6%  Al</a:t>
            </a:r>
            <a:r>
              <a:rPr lang="en-US" sz="24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defTabSz="914259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large BICEP3 cold optics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marL="342848" marR="0" lvl="0" indent="-342848" algn="l" defTabSz="91425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Core Technology: cold optics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Inflation: spectral index</a:t>
            </a:r>
            <a:endParaRPr lang="en-US" dirty="0"/>
          </a:p>
        </p:txBody>
      </p:sp>
      <p:pic>
        <p:nvPicPr>
          <p:cNvPr id="6" name="Content Placeholder 5" descr="ns.gif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518047" y="1285876"/>
            <a:ext cx="5840016" cy="5424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Inflation: spectral index</a:t>
            </a:r>
            <a:endParaRPr lang="en-US" dirty="0"/>
          </a:p>
        </p:txBody>
      </p:sp>
      <p:pic>
        <p:nvPicPr>
          <p:cNvPr id="6" name="Content Placeholder 3" descr="Planck_nsvs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17" y="1538659"/>
            <a:ext cx="9179719" cy="4783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Inflation: Mean spatial curvature</a:t>
            </a:r>
            <a:endParaRPr lang="en-US" dirty="0"/>
          </a:p>
        </p:txBody>
      </p:sp>
      <p:pic>
        <p:nvPicPr>
          <p:cNvPr id="6" name="Content Placeholder 5" descr="OmegakPlot.gif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143001" y="1393031"/>
            <a:ext cx="6429375" cy="5178412"/>
          </a:xfrm>
        </p:spPr>
      </p:pic>
      <p:sp>
        <p:nvSpPr>
          <p:cNvPr id="7" name="TextBox 6"/>
          <p:cNvSpPr txBox="1"/>
          <p:nvPr/>
        </p:nvSpPr>
        <p:spPr>
          <a:xfrm>
            <a:off x="7518801" y="4607720"/>
            <a:ext cx="1109231" cy="665062"/>
          </a:xfrm>
          <a:prstGeom prst="rect">
            <a:avLst/>
          </a:prstGeom>
          <a:noFill/>
        </p:spPr>
        <p:txBody>
          <a:bodyPr wrap="none" lIns="64270" tIns="32135" rIns="64270" bIns="32135" rtlCol="0">
            <a:spAutoFit/>
          </a:bodyPr>
          <a:lstStyle/>
          <a:p>
            <a:pPr defTabSz="642684"/>
            <a:r>
              <a:rPr lang="en-US" sz="2200" b="1" dirty="0" smtClean="0">
                <a:solidFill>
                  <a:srgbClr val="000000"/>
                </a:solidFill>
              </a:rPr>
              <a:t>1</a:t>
            </a:r>
            <a:r>
              <a:rPr lang="el-GR" sz="2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σ</a:t>
            </a:r>
            <a:r>
              <a:rPr lang="en-US" sz="2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~</a:t>
            </a:r>
            <a:endParaRPr lang="en-US" sz="2200" b="1" dirty="0" smtClean="0">
              <a:solidFill>
                <a:srgbClr val="000000"/>
              </a:solidFill>
            </a:endParaRPr>
          </a:p>
          <a:p>
            <a:pPr defTabSz="642684"/>
            <a:r>
              <a:rPr lang="en-US" sz="1700" b="1" dirty="0" smtClean="0">
                <a:solidFill>
                  <a:srgbClr val="000000"/>
                </a:solidFill>
              </a:rPr>
              <a:t>few x 10</a:t>
            </a:r>
            <a:r>
              <a:rPr lang="en-US" sz="1700" b="1" baseline="30000" dirty="0" smtClean="0">
                <a:solidFill>
                  <a:srgbClr val="000000"/>
                </a:solidFill>
              </a:rPr>
              <a:t>-3</a:t>
            </a:r>
            <a:endParaRPr lang="en-US" sz="1700" b="1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MSPT_NIGHTSK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24838" y="0"/>
            <a:ext cx="10281979" cy="6858000"/>
          </a:xfrm>
        </p:spPr>
      </p:pic>
      <p:sp>
        <p:nvSpPr>
          <p:cNvPr id="5" name="TextBox 4"/>
          <p:cNvSpPr txBox="1"/>
          <p:nvPr/>
        </p:nvSpPr>
        <p:spPr>
          <a:xfrm>
            <a:off x="6607706" y="6330201"/>
            <a:ext cx="2086732" cy="373659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Keith </a:t>
            </a:r>
            <a:r>
              <a:rPr lang="en-US" b="0" dirty="0" err="1" smtClean="0">
                <a:solidFill>
                  <a:schemeClr val="bg1"/>
                </a:solidFill>
              </a:rPr>
              <a:t>Vanderlinde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8794" y="676635"/>
            <a:ext cx="2864887" cy="707886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Thank you !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926" y="1480777"/>
            <a:ext cx="7607705" cy="3416298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Next few slides are placeholders for Chao Lin’s slides on</a:t>
            </a:r>
          </a:p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“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what is inflation, why do we believe it, GWs as smoking gun,</a:t>
            </a:r>
          </a:p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how GW's make the B-mode pattern, it is very faint! (1/20,000,000, i.e.</a:t>
            </a:r>
          </a:p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for every 20,000,000 photons oriented like his, on average you may get</a:t>
            </a:r>
          </a:p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20,000,001 oriented the other.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 “</a:t>
            </a:r>
          </a:p>
        </p:txBody>
      </p:sp>
      <p:pic>
        <p:nvPicPr>
          <p:cNvPr id="3" name="Picture 2" descr="History of the Universe_r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2597" y="3060839"/>
            <a:ext cx="4636822" cy="340734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G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2597" y="4031615"/>
            <a:ext cx="7425572" cy="871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6861" y="4031615"/>
            <a:ext cx="4521309" cy="871804"/>
          </a:xfrm>
          <a:prstGeom prst="rect">
            <a:avLst/>
          </a:prstGeom>
          <a:solidFill>
            <a:schemeClr val="tx1">
              <a:lumMod val="95000"/>
              <a:lumOff val="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786" y="4039641"/>
            <a:ext cx="3027789" cy="871804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30682" y="4009166"/>
            <a:ext cx="1989889" cy="87180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rot="18900000">
            <a:off x="5995992" y="4459196"/>
            <a:ext cx="0" cy="14468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rot="18900000">
            <a:off x="6054203" y="4717085"/>
            <a:ext cx="718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rot="18900000">
            <a:off x="6054203" y="4338422"/>
            <a:ext cx="718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 rot="18900000">
            <a:off x="6180906" y="4459196"/>
            <a:ext cx="0" cy="14468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rot="16200000">
            <a:off x="6024402" y="4629738"/>
            <a:ext cx="0" cy="7186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rot="16200000">
            <a:off x="6084013" y="4659090"/>
            <a:ext cx="14468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 rot="16200000">
            <a:off x="5948989" y="4395620"/>
            <a:ext cx="14468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rot="16200000">
            <a:off x="6153090" y="4362282"/>
            <a:ext cx="0" cy="7186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6" name="Group 40"/>
          <p:cNvGrpSpPr/>
          <p:nvPr/>
        </p:nvGrpSpPr>
        <p:grpSpPr>
          <a:xfrm rot="16200000" flipH="1">
            <a:off x="5898572" y="3516616"/>
            <a:ext cx="408159" cy="200555"/>
            <a:chOff x="5215529" y="4421520"/>
            <a:chExt cx="1625600" cy="1608137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 rot="2700000">
              <a:off x="6011661" y="4193713"/>
              <a:ext cx="0" cy="5762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rot="2700000">
              <a:off x="4984548" y="5236701"/>
              <a:ext cx="5762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rot="2700000">
              <a:off x="6492673" y="5236701"/>
              <a:ext cx="5762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rot="2700000">
              <a:off x="6011661" y="5676438"/>
              <a:ext cx="0" cy="5762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5477467" y="4421520"/>
              <a:ext cx="0" cy="57626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5215529" y="5767720"/>
              <a:ext cx="5762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6264867" y="4685045"/>
              <a:ext cx="5762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6542679" y="5453395"/>
              <a:ext cx="0" cy="57626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16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7" name="Line 19"/>
          <p:cNvSpPr>
            <a:spLocks noChangeShapeType="1"/>
          </p:cNvSpPr>
          <p:nvPr/>
        </p:nvSpPr>
        <p:spPr bwMode="auto">
          <a:xfrm rot="18900000">
            <a:off x="6081017" y="5333470"/>
            <a:ext cx="0" cy="14468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rot="18900000">
            <a:off x="6139228" y="5591360"/>
            <a:ext cx="718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rot="18900000">
            <a:off x="6139228" y="5212697"/>
            <a:ext cx="718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 rot="18900000">
            <a:off x="6265931" y="5333470"/>
            <a:ext cx="0" cy="14468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 rot="16200000">
            <a:off x="6109427" y="5504013"/>
            <a:ext cx="0" cy="7186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rot="16200000">
            <a:off x="6169037" y="5533365"/>
            <a:ext cx="14468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rot="16200000">
            <a:off x="6034014" y="5269895"/>
            <a:ext cx="14468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 rot="16200000">
            <a:off x="6238115" y="5236557"/>
            <a:ext cx="0" cy="7186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1"/>
            <a:ext cx="6264322" cy="31662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22644" y="1"/>
            <a:ext cx="6264322" cy="27022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45708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15149" y="464024"/>
            <a:ext cx="5264555" cy="59006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914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Gravitational waves &amp; CMB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788" y="5895834"/>
            <a:ext cx="614149" cy="586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9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33549">
            <a:off x="1970660" y="2150598"/>
            <a:ext cx="2204414" cy="36740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2717190">
            <a:off x="432761" y="3067610"/>
            <a:ext cx="566572" cy="688678"/>
            <a:chOff x="805222" y="2583417"/>
            <a:chExt cx="822278" cy="1075380"/>
          </a:xfrm>
        </p:grpSpPr>
        <p:sp>
          <p:nvSpPr>
            <p:cNvPr id="6" name="Freeform 5"/>
            <p:cNvSpPr/>
            <p:nvPr/>
          </p:nvSpPr>
          <p:spPr>
            <a:xfrm>
              <a:off x="805222" y="2811453"/>
              <a:ext cx="777922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7536709">
              <a:off x="957622" y="2963853"/>
              <a:ext cx="777922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5400000">
              <a:off x="1079883" y="2649385"/>
              <a:ext cx="510654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5757452">
              <a:off x="958240" y="3120063"/>
              <a:ext cx="630022" cy="447445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0673013">
              <a:off x="1013915" y="2583417"/>
              <a:ext cx="510654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292" y="1760573"/>
            <a:ext cx="2465937" cy="936313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b="1" dirty="0" smtClean="0"/>
              <a:t>Sub-atomic </a:t>
            </a:r>
          </a:p>
          <a:p>
            <a:r>
              <a:rPr lang="en-US" b="1" dirty="0" smtClean="0"/>
              <a:t>vacuum fluctuations</a:t>
            </a:r>
          </a:p>
          <a:p>
            <a:r>
              <a:rPr lang="en-US" b="1" dirty="0" smtClean="0"/>
              <a:t>of “</a:t>
            </a:r>
            <a:r>
              <a:rPr lang="en-US" b="1" dirty="0" err="1" smtClean="0"/>
              <a:t>inflaton</a:t>
            </a:r>
            <a:r>
              <a:rPr lang="en-US" b="1" dirty="0" smtClean="0"/>
              <a:t>”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4835" y="4217145"/>
            <a:ext cx="655092" cy="655103"/>
            <a:chOff x="889385" y="4441778"/>
            <a:chExt cx="822278" cy="1075380"/>
          </a:xfrm>
        </p:grpSpPr>
        <p:sp>
          <p:nvSpPr>
            <p:cNvPr id="12" name="Freeform 11"/>
            <p:cNvSpPr/>
            <p:nvPr/>
          </p:nvSpPr>
          <p:spPr>
            <a:xfrm>
              <a:off x="889385" y="4669814"/>
              <a:ext cx="777922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17536709">
              <a:off x="1041785" y="4822214"/>
              <a:ext cx="777922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5400000">
              <a:off x="1164046" y="4507746"/>
              <a:ext cx="510654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5757452">
              <a:off x="1042403" y="4978424"/>
              <a:ext cx="630022" cy="447445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20673013">
              <a:off x="1098078" y="4441778"/>
              <a:ext cx="510654" cy="561834"/>
            </a:xfrm>
            <a:custGeom>
              <a:avLst/>
              <a:gdLst>
                <a:gd name="connsiteX0" fmla="*/ 0 w 777922"/>
                <a:gd name="connsiteY0" fmla="*/ 122830 h 561834"/>
                <a:gd name="connsiteX1" fmla="*/ 313898 w 777922"/>
                <a:gd name="connsiteY1" fmla="*/ 27296 h 561834"/>
                <a:gd name="connsiteX2" fmla="*/ 313898 w 777922"/>
                <a:gd name="connsiteY2" fmla="*/ 286604 h 561834"/>
                <a:gd name="connsiteX3" fmla="*/ 559558 w 777922"/>
                <a:gd name="connsiteY3" fmla="*/ 300251 h 561834"/>
                <a:gd name="connsiteX4" fmla="*/ 573206 w 777922"/>
                <a:gd name="connsiteY4" fmla="*/ 464024 h 561834"/>
                <a:gd name="connsiteX5" fmla="*/ 573206 w 777922"/>
                <a:gd name="connsiteY5" fmla="*/ 545911 h 561834"/>
                <a:gd name="connsiteX6" fmla="*/ 777922 w 777922"/>
                <a:gd name="connsiteY6" fmla="*/ 559559 h 56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2" h="561834">
                  <a:moveTo>
                    <a:pt x="0" y="122830"/>
                  </a:moveTo>
                  <a:cubicBezTo>
                    <a:pt x="130791" y="61415"/>
                    <a:pt x="261582" y="0"/>
                    <a:pt x="313898" y="27296"/>
                  </a:cubicBezTo>
                  <a:cubicBezTo>
                    <a:pt x="366214" y="54592"/>
                    <a:pt x="272955" y="241112"/>
                    <a:pt x="313898" y="286604"/>
                  </a:cubicBezTo>
                  <a:cubicBezTo>
                    <a:pt x="354841" y="332096"/>
                    <a:pt x="516340" y="270681"/>
                    <a:pt x="559558" y="300251"/>
                  </a:cubicBezTo>
                  <a:cubicBezTo>
                    <a:pt x="602776" y="329821"/>
                    <a:pt x="570931" y="423081"/>
                    <a:pt x="573206" y="464024"/>
                  </a:cubicBezTo>
                  <a:cubicBezTo>
                    <a:pt x="575481" y="504967"/>
                    <a:pt x="539087" y="529988"/>
                    <a:pt x="573206" y="545911"/>
                  </a:cubicBezTo>
                  <a:cubicBezTo>
                    <a:pt x="607325" y="561834"/>
                    <a:pt x="692623" y="560696"/>
                    <a:pt x="777922" y="559559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560" y="5488676"/>
            <a:ext cx="3507388" cy="936313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b="1" dirty="0" smtClean="0"/>
              <a:t>Sub-atomic </a:t>
            </a:r>
          </a:p>
          <a:p>
            <a:r>
              <a:rPr lang="en-US" b="1" dirty="0" smtClean="0"/>
              <a:t>vacuum fluctuations</a:t>
            </a:r>
          </a:p>
          <a:p>
            <a:r>
              <a:rPr lang="en-US" b="1" dirty="0" smtClean="0"/>
              <a:t>of </a:t>
            </a:r>
            <a:r>
              <a:rPr lang="en-US" b="1" i="1" dirty="0" smtClean="0"/>
              <a:t>graviton</a:t>
            </a:r>
            <a:r>
              <a:rPr lang="en-US" b="1" dirty="0" smtClean="0"/>
              <a:t> (quanta of gravity)</a:t>
            </a:r>
            <a:endParaRPr lang="en-US" b="1" dirty="0"/>
          </a:p>
        </p:txBody>
      </p:sp>
      <p:sp>
        <p:nvSpPr>
          <p:cNvPr id="25" name="Down Arrow 24"/>
          <p:cNvSpPr/>
          <p:nvPr/>
        </p:nvSpPr>
        <p:spPr>
          <a:xfrm rot="3009967">
            <a:off x="2100595" y="4431943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401991" y="3889620"/>
            <a:ext cx="1586790" cy="525142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Inflation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 descr="bicep2Bmod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983" y="4698321"/>
            <a:ext cx="5252554" cy="2159680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 rot="20243369">
            <a:off x="3317524" y="4652583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7807918">
            <a:off x="2107420" y="3169525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14039031">
            <a:off x="3595024" y="3237766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37" name="Arc 36"/>
          <p:cNvSpPr/>
          <p:nvPr/>
        </p:nvSpPr>
        <p:spPr>
          <a:xfrm rot="792470">
            <a:off x="3370998" y="4203510"/>
            <a:ext cx="2361062" cy="1255594"/>
          </a:xfrm>
          <a:prstGeom prst="arc">
            <a:avLst>
              <a:gd name="adj1" fmla="val 13743328"/>
              <a:gd name="adj2" fmla="val 21119890"/>
            </a:avLst>
          </a:prstGeom>
          <a:ln w="603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20807530" flipV="1">
            <a:off x="3372919" y="2633242"/>
            <a:ext cx="2387762" cy="1255594"/>
          </a:xfrm>
          <a:prstGeom prst="arc">
            <a:avLst>
              <a:gd name="adj1" fmla="val 13606118"/>
              <a:gd name="adj2" fmla="val 21119890"/>
            </a:avLst>
          </a:prstGeom>
          <a:ln w="603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998008" y="4386855"/>
            <a:ext cx="2390420" cy="373659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pPr algn="ctr"/>
            <a:r>
              <a:rPr lang="en-US" b="1" smtClean="0"/>
              <a:t>Gravitational waves</a:t>
            </a:r>
            <a:endParaRPr lang="en-US" b="1" dirty="0" smtClean="0"/>
          </a:p>
        </p:txBody>
      </p:sp>
      <p:sp>
        <p:nvSpPr>
          <p:cNvPr id="32" name="Down Arrow 31"/>
          <p:cNvSpPr/>
          <p:nvPr/>
        </p:nvSpPr>
        <p:spPr>
          <a:xfrm rot="10800000">
            <a:off x="2883067" y="2839705"/>
            <a:ext cx="461538" cy="544113"/>
          </a:xfrm>
          <a:prstGeom prst="downArrow">
            <a:avLst>
              <a:gd name="adj1" fmla="val 31818"/>
              <a:gd name="adj2" fmla="val 716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pic>
        <p:nvPicPr>
          <p:cNvPr id="35" name="Picture 34" descr="Planck_CMB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9432" y="1341335"/>
            <a:ext cx="3297455" cy="16487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702972" y="2905798"/>
            <a:ext cx="3508515" cy="654986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pPr algn="ctr"/>
            <a:r>
              <a:rPr lang="en-US" b="1" dirty="0" smtClean="0"/>
              <a:t>Density perturbations </a:t>
            </a:r>
            <a:r>
              <a:rPr lang="en-US" b="1" i="1" dirty="0" smtClean="0"/>
              <a:t>studied</a:t>
            </a:r>
          </a:p>
          <a:p>
            <a:pPr algn="ctr"/>
            <a:r>
              <a:rPr lang="en-US" b="1" dirty="0" smtClean="0"/>
              <a:t>by Planck, WMAP, SPT, etc.</a:t>
            </a:r>
            <a:endParaRPr lang="en-US" b="1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509179" y="220046"/>
            <a:ext cx="5598174" cy="1143000"/>
          </a:xfrm>
        </p:spPr>
        <p:txBody>
          <a:bodyPr>
            <a:noAutofit/>
          </a:bodyPr>
          <a:lstStyle/>
          <a:p>
            <a: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Density perturbations and </a:t>
            </a:r>
            <a:b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</a:br>
            <a: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gravitational waves </a:t>
            </a:r>
            <a:endParaRPr lang="en-US" sz="4000" b="0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5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052238" cy="817184"/>
          </a:xfrm>
        </p:spPr>
        <p:txBody>
          <a:bodyPr/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Generation of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scalar/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tensor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perturbations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81048"/>
            <a:ext cx="8382000" cy="976952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Quantum fluctuations in the vacuum state of the </a:t>
            </a:r>
            <a:r>
              <a:rPr lang="en-US" sz="2400" i="1" dirty="0" err="1" smtClean="0"/>
              <a:t>inflaton</a:t>
            </a:r>
            <a:r>
              <a:rPr lang="en-US" sz="2400" dirty="0" smtClean="0"/>
              <a:t>/</a:t>
            </a:r>
            <a:r>
              <a:rPr lang="en-US" sz="2400" i="1" dirty="0" smtClean="0">
                <a:solidFill>
                  <a:srgbClr val="FF0000"/>
                </a:solidFill>
              </a:rPr>
              <a:t>graviton</a:t>
            </a:r>
            <a:r>
              <a:rPr lang="en-US" sz="2400" dirty="0" smtClean="0"/>
              <a:t> fixes the </a:t>
            </a:r>
            <a:r>
              <a:rPr lang="en-US" sz="2400" dirty="0" err="1" smtClean="0"/>
              <a:t>r.m.s</a:t>
            </a:r>
            <a:r>
              <a:rPr lang="en-US" sz="2400" dirty="0" smtClean="0"/>
              <a:t> of the linear solutions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9232" y="3429000"/>
            <a:ext cx="57912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815432" y="1600200"/>
            <a:ext cx="0" cy="3429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6433" y="3505200"/>
            <a:ext cx="1072962" cy="525142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2800" dirty="0" smtClean="0"/>
              <a:t>Time 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31969" y="3581408"/>
          <a:ext cx="246063" cy="388937"/>
        </p:xfrm>
        <a:graphic>
          <a:graphicData uri="http://schemas.openxmlformats.org/presentationml/2006/ole">
            <p:oleObj spid="_x0000_s1026" name="Equation" r:id="rId3" imgW="88560" imgH="152280" progId="Equation.3">
              <p:embed/>
            </p:oleObj>
          </a:graphicData>
        </a:graphic>
      </p:graphicFrame>
      <p:sp>
        <p:nvSpPr>
          <p:cNvPr id="8" name="Freeform 7"/>
          <p:cNvSpPr/>
          <p:nvPr/>
        </p:nvSpPr>
        <p:spPr>
          <a:xfrm>
            <a:off x="1051067" y="1657643"/>
            <a:ext cx="3269566" cy="1466557"/>
          </a:xfrm>
          <a:custGeom>
            <a:avLst/>
            <a:gdLst>
              <a:gd name="connsiteX0" fmla="*/ 0 w 3193366"/>
              <a:gd name="connsiteY0" fmla="*/ 0 h 1237957"/>
              <a:gd name="connsiteX1" fmla="*/ 407963 w 3193366"/>
              <a:gd name="connsiteY1" fmla="*/ 534573 h 1237957"/>
              <a:gd name="connsiteX2" fmla="*/ 745588 w 3193366"/>
              <a:gd name="connsiteY2" fmla="*/ 815926 h 1237957"/>
              <a:gd name="connsiteX3" fmla="*/ 1195754 w 3193366"/>
              <a:gd name="connsiteY3" fmla="*/ 998806 h 1237957"/>
              <a:gd name="connsiteX4" fmla="*/ 2039815 w 3193366"/>
              <a:gd name="connsiteY4" fmla="*/ 1139483 h 1237957"/>
              <a:gd name="connsiteX5" fmla="*/ 3193366 w 3193366"/>
              <a:gd name="connsiteY5" fmla="*/ 1237957 h 1237957"/>
              <a:gd name="connsiteX6" fmla="*/ 3193366 w 3193366"/>
              <a:gd name="connsiteY6" fmla="*/ 1237957 h 123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3366" h="1237957">
                <a:moveTo>
                  <a:pt x="0" y="0"/>
                </a:moveTo>
                <a:cubicBezTo>
                  <a:pt x="141849" y="199292"/>
                  <a:pt x="283698" y="398585"/>
                  <a:pt x="407963" y="534573"/>
                </a:cubicBezTo>
                <a:cubicBezTo>
                  <a:pt x="532228" y="670561"/>
                  <a:pt x="614290" y="738554"/>
                  <a:pt x="745588" y="815926"/>
                </a:cubicBezTo>
                <a:cubicBezTo>
                  <a:pt x="876887" y="893298"/>
                  <a:pt x="980050" y="944880"/>
                  <a:pt x="1195754" y="998806"/>
                </a:cubicBezTo>
                <a:cubicBezTo>
                  <a:pt x="1411458" y="1052732"/>
                  <a:pt x="1706880" y="1099625"/>
                  <a:pt x="2039815" y="1139483"/>
                </a:cubicBezTo>
                <a:cubicBezTo>
                  <a:pt x="2372750" y="1179341"/>
                  <a:pt x="3193366" y="1237957"/>
                  <a:pt x="3193366" y="1237957"/>
                </a:cubicBezTo>
                <a:lnTo>
                  <a:pt x="3193366" y="1237957"/>
                </a:ln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1044033" y="3715043"/>
            <a:ext cx="3269566" cy="1466557"/>
          </a:xfrm>
          <a:custGeom>
            <a:avLst/>
            <a:gdLst>
              <a:gd name="connsiteX0" fmla="*/ 0 w 3193366"/>
              <a:gd name="connsiteY0" fmla="*/ 0 h 1237957"/>
              <a:gd name="connsiteX1" fmla="*/ 407963 w 3193366"/>
              <a:gd name="connsiteY1" fmla="*/ 534573 h 1237957"/>
              <a:gd name="connsiteX2" fmla="*/ 745588 w 3193366"/>
              <a:gd name="connsiteY2" fmla="*/ 815926 h 1237957"/>
              <a:gd name="connsiteX3" fmla="*/ 1195754 w 3193366"/>
              <a:gd name="connsiteY3" fmla="*/ 998806 h 1237957"/>
              <a:gd name="connsiteX4" fmla="*/ 2039815 w 3193366"/>
              <a:gd name="connsiteY4" fmla="*/ 1139483 h 1237957"/>
              <a:gd name="connsiteX5" fmla="*/ 3193366 w 3193366"/>
              <a:gd name="connsiteY5" fmla="*/ 1237957 h 1237957"/>
              <a:gd name="connsiteX6" fmla="*/ 3193366 w 3193366"/>
              <a:gd name="connsiteY6" fmla="*/ 1237957 h 123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3366" h="1237957">
                <a:moveTo>
                  <a:pt x="0" y="0"/>
                </a:moveTo>
                <a:cubicBezTo>
                  <a:pt x="141849" y="199292"/>
                  <a:pt x="283698" y="398585"/>
                  <a:pt x="407963" y="534573"/>
                </a:cubicBezTo>
                <a:cubicBezTo>
                  <a:pt x="532228" y="670561"/>
                  <a:pt x="614290" y="738554"/>
                  <a:pt x="745588" y="815926"/>
                </a:cubicBezTo>
                <a:cubicBezTo>
                  <a:pt x="876887" y="893298"/>
                  <a:pt x="980050" y="944880"/>
                  <a:pt x="1195754" y="998806"/>
                </a:cubicBezTo>
                <a:cubicBezTo>
                  <a:pt x="1411458" y="1052732"/>
                  <a:pt x="1706880" y="1099625"/>
                  <a:pt x="2039815" y="1139483"/>
                </a:cubicBezTo>
                <a:cubicBezTo>
                  <a:pt x="2372750" y="1179341"/>
                  <a:pt x="3193366" y="1237957"/>
                  <a:pt x="3193366" y="1237957"/>
                </a:cubicBezTo>
                <a:lnTo>
                  <a:pt x="3193366" y="1237957"/>
                </a:ln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38524" y="1702199"/>
            <a:ext cx="4304714" cy="2808849"/>
          </a:xfrm>
          <a:custGeom>
            <a:avLst/>
            <a:gdLst>
              <a:gd name="connsiteX0" fmla="*/ 0 w 4304714"/>
              <a:gd name="connsiteY0" fmla="*/ 0 h 2808849"/>
              <a:gd name="connsiteX1" fmla="*/ 309490 w 4304714"/>
              <a:gd name="connsiteY1" fmla="*/ 1758461 h 2808849"/>
              <a:gd name="connsiteX2" fmla="*/ 534573 w 4304714"/>
              <a:gd name="connsiteY2" fmla="*/ 2799471 h 2808849"/>
              <a:gd name="connsiteX3" fmla="*/ 647114 w 4304714"/>
              <a:gd name="connsiteY3" fmla="*/ 1702191 h 2808849"/>
              <a:gd name="connsiteX4" fmla="*/ 815926 w 4304714"/>
              <a:gd name="connsiteY4" fmla="*/ 914400 h 2808849"/>
              <a:gd name="connsiteX5" fmla="*/ 984739 w 4304714"/>
              <a:gd name="connsiteY5" fmla="*/ 1744394 h 2808849"/>
              <a:gd name="connsiteX6" fmla="*/ 1167619 w 4304714"/>
              <a:gd name="connsiteY6" fmla="*/ 2349304 h 2808849"/>
              <a:gd name="connsiteX7" fmla="*/ 1223890 w 4304714"/>
              <a:gd name="connsiteY7" fmla="*/ 2250831 h 2808849"/>
              <a:gd name="connsiteX8" fmla="*/ 1322363 w 4304714"/>
              <a:gd name="connsiteY8" fmla="*/ 1730326 h 2808849"/>
              <a:gd name="connsiteX9" fmla="*/ 1491176 w 4304714"/>
              <a:gd name="connsiteY9" fmla="*/ 1209821 h 2808849"/>
              <a:gd name="connsiteX10" fmla="*/ 1659988 w 4304714"/>
              <a:gd name="connsiteY10" fmla="*/ 1758461 h 2808849"/>
              <a:gd name="connsiteX11" fmla="*/ 1856936 w 4304714"/>
              <a:gd name="connsiteY11" fmla="*/ 2194560 h 2808849"/>
              <a:gd name="connsiteX12" fmla="*/ 1983545 w 4304714"/>
              <a:gd name="connsiteY12" fmla="*/ 1758461 h 2808849"/>
              <a:gd name="connsiteX13" fmla="*/ 2124222 w 4304714"/>
              <a:gd name="connsiteY13" fmla="*/ 1322363 h 2808849"/>
              <a:gd name="connsiteX14" fmla="*/ 2461846 w 4304714"/>
              <a:gd name="connsiteY14" fmla="*/ 1336431 h 2808849"/>
              <a:gd name="connsiteX15" fmla="*/ 4304714 w 4304714"/>
              <a:gd name="connsiteY15" fmla="*/ 1336431 h 280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04714" h="2808849">
                <a:moveTo>
                  <a:pt x="0" y="0"/>
                </a:moveTo>
                <a:cubicBezTo>
                  <a:pt x="110197" y="645941"/>
                  <a:pt x="220395" y="1291883"/>
                  <a:pt x="309490" y="1758461"/>
                </a:cubicBezTo>
                <a:cubicBezTo>
                  <a:pt x="398586" y="2225040"/>
                  <a:pt x="478302" y="2808849"/>
                  <a:pt x="534573" y="2799471"/>
                </a:cubicBezTo>
                <a:cubicBezTo>
                  <a:pt x="590844" y="2790093"/>
                  <a:pt x="600222" y="2016369"/>
                  <a:pt x="647114" y="1702191"/>
                </a:cubicBezTo>
                <a:cubicBezTo>
                  <a:pt x="694006" y="1388013"/>
                  <a:pt x="759655" y="907366"/>
                  <a:pt x="815926" y="914400"/>
                </a:cubicBezTo>
                <a:cubicBezTo>
                  <a:pt x="872197" y="921434"/>
                  <a:pt x="926124" y="1505243"/>
                  <a:pt x="984739" y="1744394"/>
                </a:cubicBezTo>
                <a:cubicBezTo>
                  <a:pt x="1043355" y="1983545"/>
                  <a:pt x="1127761" y="2264898"/>
                  <a:pt x="1167619" y="2349304"/>
                </a:cubicBezTo>
                <a:cubicBezTo>
                  <a:pt x="1207478" y="2433710"/>
                  <a:pt x="1198099" y="2353994"/>
                  <a:pt x="1223890" y="2250831"/>
                </a:cubicBezTo>
                <a:cubicBezTo>
                  <a:pt x="1249681" y="2147668"/>
                  <a:pt x="1277815" y="1903828"/>
                  <a:pt x="1322363" y="1730326"/>
                </a:cubicBezTo>
                <a:cubicBezTo>
                  <a:pt x="1366911" y="1556824"/>
                  <a:pt x="1434905" y="1205132"/>
                  <a:pt x="1491176" y="1209821"/>
                </a:cubicBezTo>
                <a:cubicBezTo>
                  <a:pt x="1547447" y="1214510"/>
                  <a:pt x="1599028" y="1594338"/>
                  <a:pt x="1659988" y="1758461"/>
                </a:cubicBezTo>
                <a:cubicBezTo>
                  <a:pt x="1720948" y="1922584"/>
                  <a:pt x="1803010" y="2194560"/>
                  <a:pt x="1856936" y="2194560"/>
                </a:cubicBezTo>
                <a:cubicBezTo>
                  <a:pt x="1910862" y="2194560"/>
                  <a:pt x="1938997" y="1903827"/>
                  <a:pt x="1983545" y="1758461"/>
                </a:cubicBezTo>
                <a:cubicBezTo>
                  <a:pt x="2028093" y="1613095"/>
                  <a:pt x="2044505" y="1392701"/>
                  <a:pt x="2124222" y="1322363"/>
                </a:cubicBezTo>
                <a:cubicBezTo>
                  <a:pt x="2203939" y="1252025"/>
                  <a:pt x="2461846" y="1336431"/>
                  <a:pt x="2461846" y="1336431"/>
                </a:cubicBezTo>
                <a:lnTo>
                  <a:pt x="4304714" y="1336431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2" tIns="45702" rIns="91402" bIns="45702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30032" y="2514600"/>
            <a:ext cx="0" cy="18288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20440" y="2052943"/>
            <a:ext cx="1802069" cy="460221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2400" dirty="0" smtClean="0"/>
              <a:t>Horizon exit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510372" y="5111091"/>
            <a:ext cx="3289606" cy="523184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1400" i="1" dirty="0" err="1" smtClean="0"/>
              <a:t>Grishchuk</a:t>
            </a:r>
            <a:r>
              <a:rPr lang="en-US" sz="1400" i="1" dirty="0" smtClean="0"/>
              <a:t> 74</a:t>
            </a:r>
            <a:r>
              <a:rPr lang="en-US" sz="1400" dirty="0" smtClean="0"/>
              <a:t>; </a:t>
            </a:r>
            <a:r>
              <a:rPr lang="en-US" sz="1400" dirty="0" err="1" smtClean="0"/>
              <a:t>Starobinsky</a:t>
            </a:r>
            <a:r>
              <a:rPr lang="en-US" sz="1400" dirty="0" smtClean="0"/>
              <a:t> 79</a:t>
            </a:r>
          </a:p>
          <a:p>
            <a:r>
              <a:rPr lang="en-US" sz="1400" dirty="0" err="1" smtClean="0"/>
              <a:t>Rubakov</a:t>
            </a:r>
            <a:r>
              <a:rPr lang="en-US" sz="1400" dirty="0" smtClean="0"/>
              <a:t> et al, 82; </a:t>
            </a:r>
            <a:r>
              <a:rPr lang="en-US" sz="1400" dirty="0" err="1" smtClean="0"/>
              <a:t>Frabri</a:t>
            </a:r>
            <a:r>
              <a:rPr lang="en-US" sz="1400" dirty="0" smtClean="0"/>
              <a:t> &amp; Pollock , 82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4045" y="4521953"/>
            <a:ext cx="4555979" cy="523184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sz="1400" dirty="0" err="1" smtClean="0"/>
              <a:t>Mukhanov</a:t>
            </a:r>
            <a:r>
              <a:rPr lang="en-US" sz="1400" dirty="0" smtClean="0"/>
              <a:t> &amp; </a:t>
            </a:r>
            <a:r>
              <a:rPr lang="en-US" sz="1400" dirty="0" err="1" smtClean="0"/>
              <a:t>Chibisov</a:t>
            </a:r>
            <a:r>
              <a:rPr lang="en-US" sz="1400" dirty="0" smtClean="0"/>
              <a:t> ‘81</a:t>
            </a:r>
          </a:p>
          <a:p>
            <a:r>
              <a:rPr lang="en-US" sz="1400" dirty="0" err="1" smtClean="0"/>
              <a:t>Guth</a:t>
            </a:r>
            <a:r>
              <a:rPr lang="en-US" sz="1400" dirty="0" smtClean="0"/>
              <a:t>&amp; Pi; Hawking; ‘82; Bardeen et al., ’83, Sasaki ‘83 </a:t>
            </a: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5414" y="1713886"/>
            <a:ext cx="2152382" cy="438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931332" y="2207157"/>
            <a:ext cx="3186161" cy="654986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en-US" dirty="0" smtClean="0"/>
              <a:t>→ two linear wave equations</a:t>
            </a:r>
          </a:p>
          <a:p>
            <a:r>
              <a:rPr lang="en-US" dirty="0" smtClean="0"/>
              <a:t>for scalar /tensor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Inflationary B-modes, known as the </a:t>
            </a:r>
            <a:br>
              <a:rPr lang="en-US" sz="3600" dirty="0" smtClean="0"/>
            </a:br>
            <a:r>
              <a:rPr lang="en-US" sz="3600" dirty="0" smtClean="0"/>
              <a:t>“Holy Grail” of cosmology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141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Started out as </a:t>
            </a:r>
            <a:r>
              <a:rPr lang="en-US" i="1" dirty="0" smtClean="0"/>
              <a:t>graviton </a:t>
            </a:r>
            <a:r>
              <a:rPr lang="en-US" dirty="0" smtClean="0"/>
              <a:t>vacuum fluctuations </a:t>
            </a:r>
          </a:p>
          <a:p>
            <a:r>
              <a:rPr lang="en-US" dirty="0" smtClean="0"/>
              <a:t>Energy scale of inflation ~ expansion rate ~ GW amplitude</a:t>
            </a:r>
          </a:p>
          <a:p>
            <a:r>
              <a:rPr lang="en-US" dirty="0" smtClean="0"/>
              <a:t>Alternative models generate no GW</a:t>
            </a:r>
          </a:p>
          <a:p>
            <a:r>
              <a:rPr lang="en-US" i="1" dirty="0" smtClean="0"/>
              <a:t>Field range and “UV” completeness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1679710" y="1491919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51011" y="2536494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2159137" y="2536494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679710" y="2974646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rot="-2754614">
            <a:off x="1143929" y="172131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rot="-2754614">
            <a:off x="883579" y="3065926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rot="-2754614">
            <a:off x="1932917" y="1983251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 rot="-2754614">
            <a:off x="2209142" y="2753187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516199" y="2174546"/>
            <a:ext cx="491238" cy="6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/>
          <a:p>
            <a:r>
              <a:rPr lang="en-US" altLang="zh-TW" sz="3600" dirty="0">
                <a:ea typeface="新細明體" pitchFamily="18" charset="-120"/>
              </a:rPr>
              <a:t>E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5257678" y="2244821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4188035" y="3275748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167610" y="1706255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3701833" y="2226293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rot="-2754614">
            <a:off x="3930326" y="278811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 rot="-2754614">
            <a:off x="4734503" y="3068201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rot="-2754614">
            <a:off x="3613847" y="1930935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 rot="-2754614">
            <a:off x="5036483" y="164999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261652" y="2176820"/>
            <a:ext cx="491238" cy="6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/>
          <a:p>
            <a:r>
              <a:rPr lang="en-US" altLang="zh-TW" sz="3600" dirty="0">
                <a:ea typeface="新細明體" pitchFamily="18" charset="-120"/>
              </a:rPr>
              <a:t>E</a:t>
            </a: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rot="2700000">
            <a:off x="1683040" y="4082257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rot="2700000">
            <a:off x="655928" y="5125244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rot="2700000">
            <a:off x="2164053" y="5125244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rot="2700000">
            <a:off x="1683040" y="5564981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1148846" y="43100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886909" y="5656263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>
            <a:off x="1936246" y="4573588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>
            <a:off x="2214058" y="5341939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91402" tIns="45702" rIns="91402" bIns="45702"/>
          <a:lstStyle/>
          <a:p>
            <a:endParaRPr lang="en-US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1485396" y="4803775"/>
            <a:ext cx="491238" cy="6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/>
          <a:p>
            <a:r>
              <a:rPr lang="en-US" altLang="zh-TW" sz="3600" dirty="0">
                <a:ea typeface="新細明體" pitchFamily="18" charset="-120"/>
              </a:rPr>
              <a:t>B</a:t>
            </a:r>
          </a:p>
        </p:txBody>
      </p:sp>
      <p:grpSp>
        <p:nvGrpSpPr>
          <p:cNvPr id="41" name="Group 40"/>
          <p:cNvGrpSpPr/>
          <p:nvPr/>
        </p:nvGrpSpPr>
        <p:grpSpPr>
          <a:xfrm flipH="1">
            <a:off x="3700601" y="4421521"/>
            <a:ext cx="1625600" cy="1608137"/>
            <a:chOff x="5215529" y="4421520"/>
            <a:chExt cx="1625600" cy="1608137"/>
          </a:xfrm>
        </p:grpSpPr>
        <p:sp>
          <p:nvSpPr>
            <p:cNvPr id="32" name="Line 19"/>
            <p:cNvSpPr>
              <a:spLocks noChangeShapeType="1"/>
            </p:cNvSpPr>
            <p:nvPr/>
          </p:nvSpPr>
          <p:spPr bwMode="auto">
            <a:xfrm rot="2700000">
              <a:off x="6011661" y="4193713"/>
              <a:ext cx="0" cy="576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 rot="2700000">
              <a:off x="4984548" y="5236701"/>
              <a:ext cx="5762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1"/>
            <p:cNvSpPr>
              <a:spLocks noChangeShapeType="1"/>
            </p:cNvSpPr>
            <p:nvPr/>
          </p:nvSpPr>
          <p:spPr bwMode="auto">
            <a:xfrm rot="2700000">
              <a:off x="6492673" y="5236701"/>
              <a:ext cx="5762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 rot="2700000">
              <a:off x="6011661" y="5676438"/>
              <a:ext cx="0" cy="576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>
              <a:off x="5477467" y="4421520"/>
              <a:ext cx="0" cy="576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>
              <a:off x="5215529" y="5767720"/>
              <a:ext cx="5762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>
              <a:off x="6264867" y="4685045"/>
              <a:ext cx="5762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7"/>
            <p:cNvSpPr>
              <a:spLocks noChangeShapeType="1"/>
            </p:cNvSpPr>
            <p:nvPr/>
          </p:nvSpPr>
          <p:spPr bwMode="auto">
            <a:xfrm>
              <a:off x="6542679" y="5453395"/>
              <a:ext cx="0" cy="576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4299090" y="4928880"/>
            <a:ext cx="491238" cy="6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/>
          <a:p>
            <a:r>
              <a:rPr lang="en-US" altLang="zh-TW" sz="3600" dirty="0">
                <a:ea typeface="新細明體" pitchFamily="18" charset="-120"/>
              </a:rPr>
              <a:t>B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Only gravitational waves</a:t>
            </a:r>
            <a:b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</a:br>
            <a:r>
              <a:rPr lang="en-US" sz="4000" b="0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can generate B-modes</a:t>
            </a:r>
            <a:endParaRPr lang="en-US" sz="4000" b="0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70297" y="3401705"/>
            <a:ext cx="4382891" cy="654986"/>
          </a:xfrm>
          <a:prstGeom prst="rect">
            <a:avLst/>
          </a:prstGeom>
        </p:spPr>
        <p:txBody>
          <a:bodyPr wrap="square" lIns="91402" tIns="45702" rIns="91402" bIns="45702">
            <a:spAutoFit/>
          </a:bodyPr>
          <a:lstStyle/>
          <a:p>
            <a:r>
              <a:rPr lang="en-US" altLang="zh-TW" dirty="0" err="1" smtClean="0">
                <a:ea typeface="新細明體" pitchFamily="18" charset="-120"/>
              </a:rPr>
              <a:t>Seljak</a:t>
            </a:r>
            <a:r>
              <a:rPr lang="en-US" altLang="zh-TW" dirty="0" smtClean="0">
                <a:ea typeface="新細明體" pitchFamily="18" charset="-120"/>
              </a:rPr>
              <a:t> &amp; </a:t>
            </a:r>
            <a:r>
              <a:rPr lang="en-US" altLang="zh-TW" dirty="0" err="1" smtClean="0">
                <a:ea typeface="新細明體" pitchFamily="18" charset="-120"/>
              </a:rPr>
              <a:t>Zaldarriaga</a:t>
            </a:r>
            <a:r>
              <a:rPr lang="en-US" altLang="zh-TW" dirty="0" smtClean="0">
                <a:ea typeface="新細明體" pitchFamily="18" charset="-120"/>
              </a:rPr>
              <a:t> ‘97</a:t>
            </a:r>
          </a:p>
          <a:p>
            <a:r>
              <a:rPr lang="en-US" altLang="zh-TW" dirty="0" err="1" smtClean="0">
                <a:ea typeface="新細明體" pitchFamily="18" charset="-120"/>
              </a:rPr>
              <a:t>Kamionkowski</a:t>
            </a:r>
            <a:r>
              <a:rPr lang="en-US" altLang="zh-TW" dirty="0" smtClean="0">
                <a:ea typeface="新細明體" pitchFamily="18" charset="-120"/>
              </a:rPr>
              <a:t>, </a:t>
            </a:r>
            <a:r>
              <a:rPr lang="en-US" altLang="zh-TW" dirty="0" err="1" smtClean="0">
                <a:ea typeface="新細明體" pitchFamily="18" charset="-120"/>
              </a:rPr>
              <a:t>Kosowsky</a:t>
            </a:r>
            <a:r>
              <a:rPr lang="en-US" altLang="zh-TW" dirty="0" smtClean="0">
                <a:ea typeface="新細明體" pitchFamily="18" charset="-120"/>
              </a:rPr>
              <a:t>, Stebbins ‘97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0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1263</Words>
  <Application>Microsoft Office PowerPoint</Application>
  <PresentationFormat>On-screen Show (4:3)</PresentationFormat>
  <Paragraphs>241</Paragraphs>
  <Slides>46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simple-light</vt:lpstr>
      <vt:lpstr>1_simple-light</vt:lpstr>
      <vt:lpstr>1_Office Theme</vt:lpstr>
      <vt:lpstr>Office Theme</vt:lpstr>
      <vt:lpstr>4_simple-light</vt:lpstr>
      <vt:lpstr>2_Office Theme</vt:lpstr>
      <vt:lpstr>1_Blank</vt:lpstr>
      <vt:lpstr>2_simple-light</vt:lpstr>
      <vt:lpstr>2_Blank</vt:lpstr>
      <vt:lpstr>3_Blank</vt:lpstr>
      <vt:lpstr>Blank</vt:lpstr>
      <vt:lpstr>3_Office Theme</vt:lpstr>
      <vt:lpstr>Equation</vt:lpstr>
      <vt:lpstr>Slide 1</vt:lpstr>
      <vt:lpstr>Slide 2</vt:lpstr>
      <vt:lpstr>Slide 3</vt:lpstr>
      <vt:lpstr>Slide 4</vt:lpstr>
      <vt:lpstr>Slide 5</vt:lpstr>
      <vt:lpstr>Density perturbations and  gravitational waves </vt:lpstr>
      <vt:lpstr>Generation of scalar/tensor perturbations</vt:lpstr>
      <vt:lpstr>Inflationary B-modes, known as the  “Holy Grail” of cosmology</vt:lpstr>
      <vt:lpstr>Only gravitational waves  can generate B-modes</vt:lpstr>
      <vt:lpstr>Polarization pattern caused by Rayleigh scattering is E-mode</vt:lpstr>
      <vt:lpstr>Slide 11</vt:lpstr>
      <vt:lpstr>Density perturb. generate E-mode polarization</vt:lpstr>
      <vt:lpstr>Gravitational waves</vt:lpstr>
      <vt:lpstr>How about Gravitational Waves?</vt:lpstr>
      <vt:lpstr>Gravitational waves generate  E-mode polarization</vt:lpstr>
      <vt:lpstr>Gravitational waves generate  B-mode polarization</vt:lpstr>
      <vt:lpstr>The polarization pattern is unique,  but small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BICEP2 and B-modes</vt:lpstr>
      <vt:lpstr>Slide 29</vt:lpstr>
      <vt:lpstr>Slide 30</vt:lpstr>
      <vt:lpstr>Slide 31</vt:lpstr>
      <vt:lpstr>Three fundamental maps of our Universe</vt:lpstr>
      <vt:lpstr>Three fundamental maps of our Universe</vt:lpstr>
      <vt:lpstr>Three fundamental maps of our Universe</vt:lpstr>
      <vt:lpstr>CMB B-mode polarization</vt:lpstr>
      <vt:lpstr>Snowmass Process (HEP community summer study)</vt:lpstr>
      <vt:lpstr>Lensing reconstruction</vt:lpstr>
      <vt:lpstr>CMB as a probe of neutrinos </vt:lpstr>
      <vt:lpstr>Future of CMB Polarization Experiments </vt:lpstr>
      <vt:lpstr>Core Technology: TES Polarimeters</vt:lpstr>
      <vt:lpstr>Core Technology: SQUID Multiplexers</vt:lpstr>
      <vt:lpstr>Slide 42</vt:lpstr>
      <vt:lpstr>Inflation: spectral index</vt:lpstr>
      <vt:lpstr>Inflation: spectral index</vt:lpstr>
      <vt:lpstr>Inflation: Mean spatial curvature</vt:lpstr>
      <vt:lpstr>Slide 46</vt:lpstr>
    </vt:vector>
  </TitlesOfParts>
  <Company>Caltech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Barkats</dc:creator>
  <cp:lastModifiedBy>SLAC</cp:lastModifiedBy>
  <cp:revision>189</cp:revision>
  <dcterms:created xsi:type="dcterms:W3CDTF">2014-03-15T15:18:46Z</dcterms:created>
  <dcterms:modified xsi:type="dcterms:W3CDTF">2014-10-28T20:28:55Z</dcterms:modified>
</cp:coreProperties>
</file>