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9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0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theme/theme23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4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6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10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comments/comment1.xml" ContentType="application/vnd.openxmlformats-officedocument.presentationml.comments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11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12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98" r:id="rId4"/>
    <p:sldMasterId id="2147483710" r:id="rId5"/>
    <p:sldMasterId id="2147483723" r:id="rId6"/>
    <p:sldMasterId id="2147483737" r:id="rId7"/>
    <p:sldMasterId id="2147483749" r:id="rId8"/>
    <p:sldMasterId id="2147483762" r:id="rId9"/>
    <p:sldMasterId id="2147483774" r:id="rId10"/>
    <p:sldMasterId id="2147483787" r:id="rId11"/>
    <p:sldMasterId id="2147483813" r:id="rId12"/>
    <p:sldMasterId id="2147483825" r:id="rId13"/>
    <p:sldMasterId id="2147483837" r:id="rId14"/>
    <p:sldMasterId id="2147483850" r:id="rId15"/>
    <p:sldMasterId id="2147483863" r:id="rId16"/>
    <p:sldMasterId id="2147483875" r:id="rId17"/>
    <p:sldMasterId id="2147483888" r:id="rId18"/>
    <p:sldMasterId id="2147483903" r:id="rId19"/>
    <p:sldMasterId id="2147483927" r:id="rId20"/>
    <p:sldMasterId id="2147483939" r:id="rId21"/>
    <p:sldMasterId id="2147483953" r:id="rId22"/>
    <p:sldMasterId id="2147483967" r:id="rId23"/>
    <p:sldMasterId id="2147483970" r:id="rId24"/>
    <p:sldMasterId id="2147483983" r:id="rId25"/>
  </p:sldMasterIdLst>
  <p:notesMasterIdLst>
    <p:notesMasterId r:id="rId81"/>
  </p:notesMasterIdLst>
  <p:sldIdLst>
    <p:sldId id="332" r:id="rId26"/>
    <p:sldId id="335" r:id="rId27"/>
    <p:sldId id="308" r:id="rId28"/>
    <p:sldId id="309" r:id="rId29"/>
    <p:sldId id="333" r:id="rId30"/>
    <p:sldId id="353" r:id="rId31"/>
    <p:sldId id="312" r:id="rId32"/>
    <p:sldId id="347" r:id="rId33"/>
    <p:sldId id="349" r:id="rId34"/>
    <p:sldId id="355" r:id="rId35"/>
    <p:sldId id="317" r:id="rId36"/>
    <p:sldId id="318" r:id="rId37"/>
    <p:sldId id="319" r:id="rId38"/>
    <p:sldId id="326" r:id="rId39"/>
    <p:sldId id="320" r:id="rId40"/>
    <p:sldId id="334" r:id="rId41"/>
    <p:sldId id="344" r:id="rId42"/>
    <p:sldId id="307" r:id="rId43"/>
    <p:sldId id="306" r:id="rId44"/>
    <p:sldId id="299" r:id="rId45"/>
    <p:sldId id="300" r:id="rId46"/>
    <p:sldId id="354" r:id="rId47"/>
    <p:sldId id="305" r:id="rId48"/>
    <p:sldId id="322" r:id="rId49"/>
    <p:sldId id="323" r:id="rId50"/>
    <p:sldId id="336" r:id="rId51"/>
    <p:sldId id="328" r:id="rId52"/>
    <p:sldId id="338" r:id="rId53"/>
    <p:sldId id="339" r:id="rId54"/>
    <p:sldId id="340" r:id="rId55"/>
    <p:sldId id="256" r:id="rId56"/>
    <p:sldId id="341" r:id="rId57"/>
    <p:sldId id="329" r:id="rId58"/>
    <p:sldId id="258" r:id="rId59"/>
    <p:sldId id="259" r:id="rId60"/>
    <p:sldId id="272" r:id="rId61"/>
    <p:sldId id="273" r:id="rId62"/>
    <p:sldId id="274" r:id="rId63"/>
    <p:sldId id="275" r:id="rId64"/>
    <p:sldId id="278" r:id="rId65"/>
    <p:sldId id="346" r:id="rId66"/>
    <p:sldId id="330" r:id="rId67"/>
    <p:sldId id="352" r:id="rId68"/>
    <p:sldId id="327" r:id="rId69"/>
    <p:sldId id="350" r:id="rId70"/>
    <p:sldId id="331" r:id="rId71"/>
    <p:sldId id="351" r:id="rId72"/>
    <p:sldId id="310" r:id="rId73"/>
    <p:sldId id="311" r:id="rId74"/>
    <p:sldId id="348" r:id="rId75"/>
    <p:sldId id="342" r:id="rId76"/>
    <p:sldId id="343" r:id="rId77"/>
    <p:sldId id="321" r:id="rId78"/>
    <p:sldId id="337" r:id="rId79"/>
    <p:sldId id="301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edikt Riedel" initials="B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5D5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70" Type="http://schemas.openxmlformats.org/officeDocument/2006/relationships/slide" Target="slides/slide45.xml"/><Relationship Id="rId71" Type="http://schemas.openxmlformats.org/officeDocument/2006/relationships/slide" Target="slides/slide46.xml"/><Relationship Id="rId72" Type="http://schemas.openxmlformats.org/officeDocument/2006/relationships/slide" Target="slides/slide47.xml"/><Relationship Id="rId73" Type="http://schemas.openxmlformats.org/officeDocument/2006/relationships/slide" Target="slides/slide48.xml"/><Relationship Id="rId74" Type="http://schemas.openxmlformats.org/officeDocument/2006/relationships/slide" Target="slides/slide49.xml"/><Relationship Id="rId75" Type="http://schemas.openxmlformats.org/officeDocument/2006/relationships/slide" Target="slides/slide50.xml"/><Relationship Id="rId76" Type="http://schemas.openxmlformats.org/officeDocument/2006/relationships/slide" Target="slides/slide51.xml"/><Relationship Id="rId77" Type="http://schemas.openxmlformats.org/officeDocument/2006/relationships/slide" Target="slides/slide52.xml"/><Relationship Id="rId78" Type="http://schemas.openxmlformats.org/officeDocument/2006/relationships/slide" Target="slides/slide53.xml"/><Relationship Id="rId79" Type="http://schemas.openxmlformats.org/officeDocument/2006/relationships/slide" Target="slides/slide5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slide" Target="slides/slide41.xml"/><Relationship Id="rId67" Type="http://schemas.openxmlformats.org/officeDocument/2006/relationships/slide" Target="slides/slide42.xml"/><Relationship Id="rId68" Type="http://schemas.openxmlformats.org/officeDocument/2006/relationships/slide" Target="slides/slide43.xml"/><Relationship Id="rId69" Type="http://schemas.openxmlformats.org/officeDocument/2006/relationships/slide" Target="slides/slide44.xml"/><Relationship Id="rId80" Type="http://schemas.openxmlformats.org/officeDocument/2006/relationships/slide" Target="slides/slide55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commentAuthors" Target="commentAuthors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09T10:56:25.509" idx="2">
    <p:pos x="8234" y="90"/>
    <p:text>replace with slide about other detectors
add about LIGO and snews
gravitational wave 
mention the number of SN per century in galaxy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5.png"/><Relationship Id="rId2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83.wmf"/><Relationship Id="rId3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image" Target="../media/image11.png"/><Relationship Id="rId2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321AE-4C9A-A04B-88C8-F4A22F7DB558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F14C3-4FCA-C04C-8117-E8F9CCC02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9E8182-F709-3646-8BFB-BB8FE6E11D3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BE45B1-74FA-974F-BF01-9121E2EB20FF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38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AF208-45AF-6F4E-83E3-53F30ABE3241}" type="slidenum">
              <a:rPr lang="en-US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2867C-9789-4358-8CF2-A185388821B1}" type="slidenum">
              <a:rPr lang="en-US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Fly in the 3 items in filled-in colored boxes please.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74F675-DC3D-1847-988E-B5D930221F8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2DBEF-EBBD-C04E-A2AD-06E4DAB7B9EB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D58DC-52E5-4DB9-8DE9-4B8476B55292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9AA05-C1A1-4640-B179-F311B98A6248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4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C9716321-4F32-4B5E-BF4B-6272C13BBB11}" type="slidenum">
              <a:rPr lang="en-US" sz="12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7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2867C-9789-4358-8CF2-A185388821B1}" type="slidenum">
              <a:rPr lang="en-US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Fly in the 3 items in filled-in colored boxes please.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17346-780B-F94C-9602-5CDC9252E337}" type="slidenum">
              <a:rPr lang="en-US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4D91-B643-46ED-BA52-EC9F5FD918EE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30</a:t>
            </a:fld>
            <a:endParaRPr lang="en-US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6DCB1-9354-2F49-8C8B-28C3F3A17ECA}" type="slidenum">
              <a:rPr lang="en-US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Fly in the 3 items in filled-in colored boxes please.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930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1778E-5C82-4478-A018-C7475A4B306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00241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B64A-4441-4D34-B886-58C69D49129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912999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97A39-5EA0-402B-96B1-3CCE0DD70D2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8953235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FF6D4-C774-4392-BD48-5B7467C07875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8397753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379A7-FF3E-4DA1-8715-3D622EAFC8A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2124838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1F04C-355F-4D8B-806E-CB5B69CBED4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3159496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B184E1-D164-40B4-9988-DC1DCE18F8B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753608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06DB1-3A42-41E3-BC7E-62AC44BBD92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6252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A37C7-B098-4BE5-A76C-B118CCA87E7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46565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E888B-4958-408B-83D2-0F6290DED1E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136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53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D74DD-102C-47CF-8D54-3C407787D3A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002465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8BBA3-AFAE-4B9D-B58A-29662C29B3C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4466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27F10-A8AD-4856-8601-93305CD16D3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62158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6E9B0-C367-40B8-9B07-1598D947249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3397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0FFD6-5D48-4104-A045-033E69C6557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42688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DD55E-BE96-4D00-81FA-20B9773D606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124554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178C1-1A37-4EAE-84B1-8AC12986F43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65327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644DF-2D3F-4816-BB61-463B619C1C1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72726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3CDB39-9978-420C-A4A3-CBCCCE49F9B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17868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00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0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9556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7933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0403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8710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8170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9946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4978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124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570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38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41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016" y="160735"/>
            <a:ext cx="9018984" cy="5357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64291" tIns="32146" rIns="64291" bIns="32146"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78719"/>
            <a:ext cx="8228707" cy="5250656"/>
          </a:xfrm>
          <a:prstGeom prst="rect">
            <a:avLst/>
          </a:prstGeom>
        </p:spPr>
        <p:txBody>
          <a:bodyPr lIns="64291" tIns="32146" rIns="64291" bIns="32146"/>
          <a:lstStyle>
            <a:lvl1pPr marL="321457" indent="-321457">
              <a:buClr>
                <a:srgbClr val="FFC0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6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65E5D-335C-4AB7-AF2F-3316A914AC21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204119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75E3D-E981-4118-9792-D68F4C547C7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990499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FED30-7B7E-4FEE-9280-C1E669940F3F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92879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6F1B1-1778-4CFD-AFCF-409DB95345C3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43900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6EC5F-561D-4ADA-95D0-7914E79FE288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166645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5CEF6-45A3-43BC-9E42-7FA6BAB4AE54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472863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6D0B-EDB0-4BE1-9A3C-44684950459D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24410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23C21-1401-4B1C-A96D-6A7000A64911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682667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05DBE-6CE0-4FBF-9516-394E278299C2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708623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9A11D-B0EF-4031-A916-A7C466C74C2D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8673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75" y="2786063"/>
            <a:ext cx="7772176" cy="1361777"/>
          </a:xfrm>
          <a:prstGeom prst="rect">
            <a:avLst/>
          </a:prstGeom>
        </p:spPr>
        <p:txBody>
          <a:bodyPr lIns="64291" tIns="32146" rIns="64291" bIns="32146" anchor="t"/>
          <a:lstStyle>
            <a:lvl1pPr algn="l">
              <a:defRPr sz="38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0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145DF-4183-4E89-9457-59270148B37E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478155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70E1B87-F11F-CC4A-A581-6835C93A6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2455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EBD5CF5-494F-D64C-95DF-CBDF4C76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9531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2B95D8-3B00-7944-8A1F-33963249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282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D26D56B-368F-684B-A4A6-EB381332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7744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C88169F-AECD-CB45-A63C-515C945F6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0334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223735-4E06-E349-B79B-5C51243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8588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FB1C56-5E6C-464F-A7C2-0D8D63A4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35848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0553002-6FA5-4148-B40A-4D19E518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5124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F826A82-E5EA-E043-B805-89B99F1E1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8647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3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40AFE2F-EB25-FE4A-BE82-B2468CBBF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3585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CA5E062-4E0A-6C4B-B80E-A1ACEBAA1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08287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DFC54E-E5F3-8044-A6DA-0E5D5C44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022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44B3C99-EA54-6D4D-B1EB-FFF00263EFF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073152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8B62FD5-67EF-2C48-947C-006FC8F0410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01462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C74B873-7D40-904E-8C5D-64F015B5AA4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86390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0BE68D61-8D6F-6D45-9BC6-738A4BEE894F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675159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16A2C834-D30C-7F47-9DF0-47624C9B7067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42808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084032A-17FE-A347-A075-A521788DAD2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54609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1F8DD0C-46DE-CA48-ABA5-D7F35EE8510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10289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8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894E521-62D8-FD49-870D-67EB321AC00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460080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BEDFC9C2-52DD-BC43-862A-621517902477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408115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DADC458-E591-EA45-AB7F-4EDEC63F6FF1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30573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F196C44-7B25-EB4E-A9D0-92713D2A6247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659697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AAE7C41-2974-7A4C-A42C-043248FDF1FC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734627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412DEDC-9E14-884A-AA78-D6B80BB0E98E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AA0D87C-A017-D84E-8A44-026254F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026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F8BF5DE-1C5E-FF4E-ACAF-F0B08A8E17F4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2ADCC26-2BB3-1A41-BABB-972C64CE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994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2408E94-9238-8C4E-9992-BFCE00FEE22B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20ED69A-3DD8-794C-B637-FBB7E0A0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225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236E2ED-8DBB-084A-B274-B2A5A5AC9AC7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C7174D5-9B07-0042-BF24-34E06AB99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13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FC910F5-1511-6144-AAB2-37FA17226553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78293E5-CBE2-5D45-8AE7-59EB055B1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4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2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5700262-BD72-4C42-984E-B4624A123F76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60E7A5D-6CD2-B84B-ACB6-F80AD8299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139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BA39A76-47E5-5E43-B7BA-3F415707FF1A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7307A39-1A88-5B4B-BD26-CAF3E715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4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A49CC9F-2B21-AA46-9C3F-03575BA2E77A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6EA728-4119-5D40-922E-508BF89D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48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B507FCC-8BFC-4E40-9395-1F853E46AA88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8888E81-4448-814B-9CCB-B7643AA7A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90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26DF4E-A1F5-F546-8617-CD0450B49C5E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D18BAAB-7081-3043-A0FF-5CE81498F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513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04DF633-43ED-DF4C-844F-CE0A3B159B19}" type="datetimeFigureOut">
              <a:rPr lang="en-US"/>
              <a:pPr>
                <a:defRPr/>
              </a:pPr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F218AD-CE27-DB49-B69C-5087693BA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453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C25F43-4EFC-3B4B-9B22-DAD2CF523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6647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848E34-ED0E-BD49-8E3A-FA50A190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0144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BB88B4-0C88-4C48-97C8-AA7D7992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9516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6EB2EB-3FE4-B440-809A-2DDB4843D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6664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0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4141D1-6A26-0E44-AB3C-6B60F055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9217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8C6485-0E3A-5743-8B51-A5BBEA05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5501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4740EB-4E1E-7349-A3DC-436019C1D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4399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96BFA1-2DDE-674C-884D-8A4401D7A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71137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7451DC-A57F-7647-8D76-ACAEFF6B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96559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F9330-E3FA-BE45-82E9-B7DB5BF7D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3360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19EB57-6A78-5846-96B2-DA3DD86D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91331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979F4-3808-A74B-905B-CB059C8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6415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41535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D75D7CA-3C68-5047-8712-0D848CBE438F}" type="slidenum">
              <a: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85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8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3830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1506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161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91316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7274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4801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8553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9160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8066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13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5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4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1175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862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13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82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832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966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321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6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202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0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44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69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2324610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0400031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5963052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6389635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3165042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5812155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9650020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768695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2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6281813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3395195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5068468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5720435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60449193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92508226"/>
      </p:ext>
    </p:extLst>
  </p:cSld>
  <p:clrMapOvr>
    <a:masterClrMapping/>
  </p:clrMapOvr>
  <p:transition xmlns:p14="http://schemas.microsoft.com/office/powerpoint/2010/main"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38034721"/>
      </p:ext>
    </p:extLst>
  </p:cSld>
  <p:clrMapOvr>
    <a:masterClrMapping/>
  </p:clrMapOvr>
  <p:transition xmlns:p14="http://schemas.microsoft.com/office/powerpoint/2010/main"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27468549"/>
      </p:ext>
    </p:extLst>
  </p:cSld>
  <p:clrMapOvr>
    <a:masterClrMapping/>
  </p:clrMapOvr>
  <p:transition xmlns:p14="http://schemas.microsoft.com/office/powerpoint/2010/main"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32292357"/>
      </p:ext>
    </p:extLst>
  </p:cSld>
  <p:clrMapOvr>
    <a:masterClrMapping/>
  </p:clrMapOvr>
  <p:transition xmlns:p14="http://schemas.microsoft.com/office/powerpoint/2010/main"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58227844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763" y="0"/>
            <a:ext cx="8965238" cy="6334433"/>
          </a:xfrm>
          <a:prstGeom prst="rect">
            <a:avLst/>
          </a:prstGeom>
        </p:spPr>
        <p:txBody>
          <a:bodyPr lIns="82473" tIns="41237" rIns="82473" bIns="4123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1737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</p:spPr>
        <p:txBody>
          <a:bodyPr>
            <a:normAutofit/>
          </a:bodyPr>
          <a:lstStyle>
            <a:lvl1pPr marL="312528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marL="937584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65514222"/>
      </p:ext>
    </p:extLst>
  </p:cSld>
  <p:clrMapOvr>
    <a:masterClrMapping/>
  </p:clrMapOvr>
  <p:transition xmlns:p14="http://schemas.microsoft.com/office/powerpoint/2010/main"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>
            <a:normAutofit/>
          </a:bodyPr>
          <a:lstStyle>
            <a:lvl1pPr marL="241093" indent="-241093">
              <a:spcBef>
                <a:spcPts val="2250"/>
              </a:spcBef>
              <a:buSzPct val="75000"/>
              <a:defRPr sz="2000">
                <a:latin typeface="+mn-lt"/>
                <a:ea typeface="+mn-ea"/>
                <a:cs typeface="+mn-cs"/>
                <a:sym typeface="Helvetica Light"/>
              </a:defRPr>
            </a:lvl1pPr>
            <a:lvl2pPr marL="482186" indent="-241093">
              <a:spcBef>
                <a:spcPts val="2250"/>
              </a:spcBef>
              <a:buSzPct val="75000"/>
              <a:defRPr sz="2000">
                <a:latin typeface="+mn-lt"/>
                <a:ea typeface="+mn-ea"/>
                <a:cs typeface="+mn-cs"/>
                <a:sym typeface="Helvetica Light"/>
              </a:defRPr>
            </a:lvl2pPr>
            <a:lvl3pPr marL="723279" indent="-241093">
              <a:spcBef>
                <a:spcPts val="2250"/>
              </a:spcBef>
              <a:buSzPct val="75000"/>
              <a:defRPr sz="2000">
                <a:latin typeface="+mn-lt"/>
                <a:ea typeface="+mn-ea"/>
                <a:cs typeface="+mn-cs"/>
                <a:sym typeface="Helvetica Light"/>
              </a:defRPr>
            </a:lvl3pPr>
            <a:lvl4pPr marL="964372" indent="-241093">
              <a:spcBef>
                <a:spcPts val="2250"/>
              </a:spcBef>
              <a:buSzPct val="75000"/>
              <a:defRPr sz="2000">
                <a:latin typeface="+mn-lt"/>
                <a:ea typeface="+mn-ea"/>
                <a:cs typeface="+mn-cs"/>
                <a:sym typeface="Helvetica Light"/>
              </a:defRPr>
            </a:lvl4pPr>
            <a:lvl5pPr marL="1205465" indent="-241093">
              <a:spcBef>
                <a:spcPts val="2250"/>
              </a:spcBef>
              <a:buSzPct val="75000"/>
              <a:defRPr sz="2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51506146"/>
      </p:ext>
    </p:extLst>
  </p:cSld>
  <p:clrMapOvr>
    <a:masterClrMapping/>
  </p:clrMapOvr>
  <p:transition xmlns:p14="http://schemas.microsoft.com/office/powerpoint/2010/main"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>
            <a:normAutofit/>
          </a:bodyPr>
          <a:lstStyle>
            <a:lvl1pPr marL="312528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56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marL="937584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112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640" indent="-312528">
              <a:spcBef>
                <a:spcPts val="2953"/>
              </a:spcBef>
              <a:buSzPct val="75000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43767007"/>
      </p:ext>
    </p:extLst>
  </p:cSld>
  <p:clrMapOvr>
    <a:masterClrMapping/>
  </p:clrMapOvr>
  <p:transition xmlns:p14="http://schemas.microsoft.com/office/powerpoint/2010/main"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841575"/>
      </p:ext>
    </p:extLst>
  </p:cSld>
  <p:clrMapOvr>
    <a:masterClrMapping/>
  </p:clrMapOvr>
  <p:transition xmlns:p14="http://schemas.microsoft.com/office/powerpoint/2010/main"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17120"/>
      </p:ext>
    </p:extLst>
  </p:cSld>
  <p:clrMapOvr>
    <a:masterClrMapping/>
  </p:clrMapOvr>
  <p:transition xmlns:p14="http://schemas.microsoft.com/office/powerpoint/2010/main"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02301"/>
      </p:ext>
    </p:extLst>
  </p:cSld>
  <p:clrMapOvr>
    <a:masterClrMapping/>
  </p:clrMapOvr>
  <p:transition xmlns:p14="http://schemas.microsoft.com/office/powerpoint/2010/main"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5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>
              <a:defRPr sz="2700"/>
            </a:lvl2pPr>
            <a:lvl3pPr marL="1250112" indent="-401822">
              <a:defRPr sz="2400"/>
            </a:lvl3pPr>
            <a:lvl4pPr marL="1562640" indent="-401822">
              <a:defRPr sz="2100"/>
            </a:lvl4pPr>
            <a:lvl5pPr marL="1875168" indent="-401822">
              <a:defRPr sz="18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1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759189"/>
      </p:ext>
    </p:extLst>
  </p:cSld>
  <p:clrMapOvr>
    <a:masterClrMapping/>
  </p:clrMapOvr>
  <p:transition xmlns:p14="http://schemas.microsoft.com/office/powerpoint/2010/main"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A6A7A3-90DB-B848-9422-04DE10FC5F3B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15004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4204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04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543800" cy="531813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341439"/>
            <a:ext cx="3703638" cy="5183187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9" y="1341438"/>
            <a:ext cx="3705225" cy="2514600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3489" y="4008439"/>
            <a:ext cx="3705225" cy="2516187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8351" y="6237288"/>
            <a:ext cx="582613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077548C6-38C1-4725-A1CD-7D1AB020CEB6}" type="slidenum">
              <a:rPr lang="en-US"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1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1049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82941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44300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19825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0591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4405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9264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04010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11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3356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 baseline="0">
                <a:solidFill>
                  <a:srgbClr val="29B5FF"/>
                </a:solidFill>
                <a:latin typeface="Are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8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778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4C9F051-6D51-2B4D-AA23-36EB96395ACB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991C2BD-D754-4444-88FC-28CE228F2C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457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9346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6" y="6465898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4998" y="64928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54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4838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278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5"/>
            <a:ext cx="3278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6052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30616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41238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40576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23622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8724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31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050DC8D-A9C3-014B-95C9-3A307D27B240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658AF67-446D-B845-99E9-1ABC799F43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47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AAEA63-267B-C54A-A73D-B39F55F8FB4F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CDA4C7A-0BE1-A549-A5E8-C1C091B2D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54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A351481-07A8-FD4C-B0D0-325F2B188526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256D42F-EEBE-F84A-A5C9-27BCC3E289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4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0C8F351-1B50-2144-97DD-84E0E5361C4E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57A767C-A040-734F-A110-9A9D9EC5A3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3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F2BD4D-FA1B-AE4C-8C8B-0F2C6207802F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67AB3C2-1205-C442-873B-925121A58A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7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C4C67F7-50E1-6149-A5AB-3DC5688F0642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296F2D-2894-ED4D-9C31-53117401D0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2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47B8C21-761E-7044-A8BE-FE6EAB56F1CC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AFB7509-2288-3B40-844A-8263D6708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0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D6095CB-8566-FA47-84DB-101D4C4E9C81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37A12CD-D54F-1D4A-9BAC-CA471DC968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314CA74-CF2C-7347-A257-87382A9BCE8E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DEDA883-7B21-B74A-88F5-158A5BBE93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40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99868C6-0265-AB4C-95F3-45D8BA17CAC2}" type="datetimeFigureOut">
              <a:rPr lang="en-US"/>
              <a:pPr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F3EED35F-C683-F44E-97E6-F08DC00BE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9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ECE3F877-5E39-2C43-99E0-9AB9C93B3C5F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758832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46073C5F-8869-6B4C-8C30-2505810F2F0A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53646393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E945B391-F85F-D449-95B5-7781887818B9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3520405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1AB2F76C-C33E-F741-984A-EA9D070764DE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2222446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43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637CE267-6910-C84D-B68A-AB90599F2951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3231386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608C447B-3F6F-354F-AB41-92C2327953BD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6967018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6CBCD7CA-AA1D-3F4C-A441-A008A2A76CF5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31232253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6B1B2918-3D06-B344-AB0E-3639DC6A5430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1665715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3474F3AD-A05F-A842-B9AE-9E701819F21F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685642885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5CD784CE-3534-8D4F-916F-DF892929E5D3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57579049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9388"/>
            <a:ext cx="2057400" cy="5946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9388"/>
            <a:ext cx="6019800" cy="59467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fld id="{C25A143E-7B84-7942-99A9-3DBD6C98CC6A}" type="slidenum">
              <a:rPr lang="en-US">
                <a:ea typeface="ヒラギノ角ゴ ProN W3"/>
              </a:rPr>
              <a:pPr/>
              <a:t>‹#›</a:t>
            </a:fld>
            <a:endParaRPr lang="en-US"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0448293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057A-3176-D844-9F8D-6064EBACB5C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2878084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5219-0BC6-3549-A44F-4E71E1DD2AC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912319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EEDCA-E3CB-1A4D-B834-F23BFED2BD1F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265055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8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D7859-1128-0143-ABA6-4C0621C9F5E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031470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E773-12BC-1842-9A9B-C83C83A3DD3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714599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C47B0-241B-D542-99EC-99833036162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377098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0D9E-9A04-8C48-AE9A-BF5AB91C748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4610986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8E9A-C2CB-0647-869D-7437497D9D61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9656713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39C4-12EE-6A49-BD66-9F798AAA0A5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1647401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7543-0F75-6040-BE67-A3EA2CF0B44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767124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DCAF-2C49-0247-A758-1C006559604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8477970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4CE2-5122-4F46-971C-0A8508547D98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108054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D5A36-DD18-3147-B21B-3D9356FD96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2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4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eaLnBrk="1" latinLnBrk="0" hangingPunct="1">
              <a:defRPr kumimoji="0" lang="ja-JP" sz="2800"/>
            </a:lvl1pPr>
          </a:lstStyle>
          <a:p>
            <a:r>
              <a:rPr lang="ja-JP" altLang="en-US" smtClean="0"/>
              <a:t>マスター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6954">
              <a:defRPr/>
            </a:lvl1pPr>
          </a:lstStyle>
          <a:p>
            <a:pPr>
              <a:defRPr/>
            </a:pPr>
            <a:endParaRPr altLang="en-US">
              <a:ea typeface="ＭＳ Ｐ明朝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6954">
              <a:defRPr/>
            </a:lvl1pPr>
          </a:lstStyle>
          <a:p>
            <a:pPr>
              <a:defRPr/>
            </a:pPr>
            <a:r>
              <a:rPr lang="en-US" altLang="en-US" smtClean="0"/>
              <a:t>Aya Ishihara  KPS Pioneering Symposium</a:t>
            </a:r>
            <a:endParaRPr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954">
              <a:defRPr/>
            </a:lvl1pPr>
          </a:lstStyle>
          <a:p>
            <a:pPr>
              <a:defRPr/>
            </a:pPr>
            <a:fld id="{27BDA05F-6E58-41E9-95E0-467599A9FA31}" type="slidenum">
              <a:rPr lang="en-US" altLang="ja-JP"/>
              <a:pPr>
                <a:defRPr/>
              </a:pPr>
              <a:t>‹#›</a:t>
            </a:fld>
            <a:endParaRPr altLang="en-US">
              <a:ea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031344141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E3873-EDA7-C64B-ACB2-505412668E8A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2341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6FF8E-7DF8-2040-9592-78AA6F297392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4477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13ECC-B056-F14C-B6C1-ED974FA937BD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6794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2A95C-BF96-E646-8255-727E8EE58945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8968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317F6-5BB7-1747-94D3-D1917A97E017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4126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0A043-39AA-BC4E-8F17-D354C844C064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19865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FF2B7-F6C1-1940-BECF-DE6B89376E41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86318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C955C-D51F-C647-BDD5-35E912AABBCF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1039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B5D66-48C6-2B42-8A55-64AC8B532834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071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9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ACBFB-B3A3-D94B-98A4-7B8AFC0D9945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1316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FB2E9-D624-AE46-9440-136BE71F884E}" type="slidenum">
              <a:rPr lang="en-US">
                <a:latin typeface="Calibri"/>
                <a:ea typeface="ＭＳ Ｐゴシック"/>
              </a:rPr>
              <a:pPr/>
              <a:t>‹#›</a:t>
            </a:fld>
            <a:endParaRPr lang="en-US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9220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6367D-FDA8-624E-AC37-FC54900EBB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971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77AE5-7041-2544-B3A1-22C48598E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96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918AF-278F-F449-826A-18947A16E6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0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6FE86-E1E6-234A-A1DA-9A8C9C274A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97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DFCAD-94D7-434B-BE35-ED7636AA6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61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146CB-AB32-984D-B87E-8BDD7941D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9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75261-8443-D94A-B5F1-ED7BBD04AE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8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BCF91-63CD-8B47-BD2A-FA82873B43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26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FE124-DE43-EC48-9549-40149A29F0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46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CB475-F560-6242-B89B-BADFC465E2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34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E69DA-A459-0548-AB57-37C51BB82B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464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EF15-973A-5047-ACDF-53050E03F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826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4A856-D7FC-C244-816D-4FEA9B1A8B8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57391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139C3-2570-B449-BAA2-E97D2E6ADE41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5780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7E646-DFC0-F14C-B752-4CECD24F802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5977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ACB02-D53E-0542-8BAA-B6ECD041F72D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45028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E0D77-C770-1F4B-BEBB-3CC987811147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8669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412C8-F66D-8547-9666-474B9E80ED7F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1957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227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DE968-9815-1D43-910D-5F6A5B197381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22118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612DB-1A96-ED48-8253-015A9943E8A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15715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B44A0-8785-D349-8DA5-4F82BF6D54AA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3811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4D0C1-458C-5C43-BC9B-2AFE98F7E068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2259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F9AC2-3A73-414A-BB3E-A9D8C5D91E8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13344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245AB-B70F-4D9E-8DD2-A237F1261FD9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3433590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21D9D-FC52-425E-9053-004568492AD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772896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DEEE5-8960-4A14-80DA-1BFB4E94120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2911098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37B12-0D6D-4484-9EF4-72A8345D816C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772682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AD178-23A6-4FF3-96F9-1F42311D466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020315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0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4.xml"/><Relationship Id="rId14" Type="http://schemas.openxmlformats.org/officeDocument/2006/relationships/theme" Target="../theme/theme21.xml"/><Relationship Id="rId1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36.xml"/><Relationship Id="rId13" Type="http://schemas.openxmlformats.org/officeDocument/2006/relationships/theme" Target="../theme/theme22.xml"/><Relationship Id="rId14" Type="http://schemas.openxmlformats.org/officeDocument/2006/relationships/image" Target="../media/image2.gif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8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7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9.xml"/><Relationship Id="rId12" Type="http://schemas.openxmlformats.org/officeDocument/2006/relationships/theme" Target="../theme/theme25.xml"/><Relationship Id="rId13" Type="http://schemas.openxmlformats.org/officeDocument/2006/relationships/image" Target="../media/image4.tiff"/><Relationship Id="rId1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C3EFB-081F-354B-9937-09A437B1796D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3C09-0A62-9945-A99A-962B5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212F0AC-CE96-4E67-9E8B-9AD75A6A7B12}" type="slidenum">
              <a:rPr lang="en-US" smtClean="0">
                <a:solidFill>
                  <a:srgbClr val="000000"/>
                </a:solidFill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7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FCE0AAE-003C-4601-8378-D6A9213E3AF6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30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B89FD-939D-B34F-8D89-C7F7290791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70F4-2B07-6C4A-A817-6A438EFBD2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1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97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897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897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354BA4B-8BAF-45A1-BA43-D1FBD112601E}" type="slidenum">
              <a:rPr lang="en-US" smtClean="0">
                <a:solidFill>
                  <a:srgbClr val="000000"/>
                </a:solidFill>
                <a:latin typeface="Times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7825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4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666AC4-BA7C-7044-BA09-D76930113EE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8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38A274-EFE7-3542-AFCE-1F0062DE61E6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1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31DC-4AF7-6F40-9758-20E6FB813205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10/27/14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609210-B9BB-F641-98EB-FCB45284AED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77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D9B7D-0AC3-1E40-8932-D8779C253A8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9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751262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455613" y="1384300"/>
            <a:ext cx="3606800" cy="9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7512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49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</p:sldLayoutIdLst>
  <p:transition xmlns:p14="http://schemas.microsoft.com/office/powerpoint/2010/main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  <a:sym typeface="Gill Sans Light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9pPr>
    </p:titleStyle>
    <p:bodyStyle>
      <a:lvl1pPr marL="187325" indent="-187325" algn="l" defTabSz="642938" rtl="0" eaLnBrk="0" fontAlgn="base" hangingPunct="0">
        <a:spcBef>
          <a:spcPts val="2113"/>
        </a:spcBef>
        <a:spcAft>
          <a:spcPct val="0"/>
        </a:spcAft>
        <a:buClr>
          <a:srgbClr val="000000"/>
        </a:buClr>
        <a:buSzPct val="100000"/>
        <a:buFont typeface="Helvetica Neue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  <a:sym typeface="Helvetica Neue" charset="0"/>
        </a:defRPr>
      </a:lvl1pPr>
      <a:lvl2pPr marL="463550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2pPr>
      <a:lvl3pPr marL="776288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3pPr>
      <a:lvl4pPr marL="1089025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4pPr>
      <a:lvl5pPr marL="1401763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0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4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321457" algn="l" rtl="0" fontAlgn="base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642915" algn="l" rtl="0" fontAlgn="base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964372" algn="l" rtl="0" fontAlgn="base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285829" algn="l" rtl="0" fontAlgn="base">
        <a:lnSpc>
          <a:spcPct val="80000"/>
        </a:lnSpc>
        <a:spcBef>
          <a:spcPct val="0"/>
        </a:spcBef>
        <a:spcAft>
          <a:spcPct val="0"/>
        </a:spcAft>
        <a:defRPr sz="39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41093" indent="-241093" algn="l" rtl="0" eaLnBrk="0" fontAlgn="base" hangingPunct="0">
        <a:spcBef>
          <a:spcPts val="1195"/>
        </a:spcBef>
        <a:spcAft>
          <a:spcPct val="0"/>
        </a:spcAft>
        <a:defRPr sz="20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442004" indent="-129476" algn="l" rtl="0" eaLnBrk="0" fontAlgn="base" hangingPunct="0">
        <a:spcBef>
          <a:spcPts val="984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15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007903" indent="-364988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1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156353" indent="-160729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1830521" indent="-544692" algn="l" rtl="0" eaLnBrk="0" fontAlgn="base" hangingPunct="0">
        <a:spcBef>
          <a:spcPts val="492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215197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Wingdings" charset="2"/>
        <a:defRPr sz="2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2473435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Wingdings" charset="2"/>
        <a:defRPr sz="2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2794893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Wingdings" charset="2"/>
        <a:defRPr sz="2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3116350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Wingdings" charset="2"/>
        <a:defRPr sz="2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44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W_large_logo.gi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340328" y="89297"/>
            <a:ext cx="785813" cy="785813"/>
          </a:xfrm>
          <a:prstGeom prst="rect">
            <a:avLst/>
          </a:prstGeom>
          <a:ln>
            <a:round/>
          </a:ln>
        </p:spPr>
      </p:pic>
      <p:sp>
        <p:nvSpPr>
          <p:cNvPr id="3" name="Shape 3"/>
          <p:cNvSpPr/>
          <p:nvPr/>
        </p:nvSpPr>
        <p:spPr>
          <a:xfrm>
            <a:off x="1386094" y="6590110"/>
            <a:ext cx="6371812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7799" marR="57799" defTabSz="1295400">
              <a:buClr>
                <a:srgbClr val="A9A9A9"/>
              </a:buClr>
              <a:buFont typeface="Helvetica Neue"/>
              <a:defRPr sz="130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sz="900" kern="0"/>
              <a:t>Riedel - Modeling and Understanding Supernova Signals in the IceCube Neutrino Observatory, PhD Defense - Oct 17 2014</a:t>
            </a:r>
          </a:p>
        </p:txBody>
      </p:sp>
      <p:pic>
        <p:nvPicPr>
          <p:cNvPr id="4" name="droppedImage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8930" y="35719"/>
            <a:ext cx="892969" cy="8929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598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35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39390"/>
            <a:ext cx="7358063" cy="5643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2pPr marL="1333500" indent="-571500">
              <a:defRPr sz="3800"/>
            </a:lvl2pPr>
            <a:lvl3pPr marL="1778000" indent="-571500">
              <a:defRPr sz="3400"/>
            </a:lvl3pPr>
            <a:lvl4pPr marL="2222500" indent="-571500">
              <a:defRPr sz="3000"/>
            </a:lvl4pPr>
            <a:lvl5pPr marL="2667000" indent="-571500">
              <a:defRPr sz="26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27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100"/>
              <a:t>Body Level Four</a:t>
            </a:r>
          </a:p>
          <a:p>
            <a:pPr lvl="4">
              <a:defRPr sz="1800"/>
            </a:pPr>
            <a:r>
              <a:rPr sz="1800"/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853314" y="6563320"/>
            <a:ext cx="179536" cy="2000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3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51"/>
            <a:fld id="{86CB4B4D-7CA3-9044-876B-883B54F8677D}" type="slidenum">
              <a:rPr kern="0">
                <a:solidFill>
                  <a:sysClr val="windowText" lastClr="000000"/>
                </a:solidFill>
              </a:rPr>
              <a:pPr algn="ctr" defTabSz="410751"/>
              <a:t>‹#›</a:t>
            </a:fld>
            <a:endParaRPr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8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6" r:id="rId12"/>
  </p:sldLayoutIdLst>
  <p:transition xmlns:p14="http://schemas.microsoft.com/office/powerpoint/2010/main" spd="med"/>
  <p:txStyles>
    <p:titleStyle>
      <a:lvl1pPr algn="ctr" defTabSz="410751">
        <a:defRPr sz="3500">
          <a:latin typeface="Helvetica Neue"/>
          <a:ea typeface="Helvetica Neue"/>
          <a:cs typeface="Helvetica Neue"/>
          <a:sym typeface="Helvetica Neue"/>
        </a:defRPr>
      </a:lvl1pPr>
      <a:lvl2pPr indent="160729" algn="ctr" defTabSz="410751">
        <a:defRPr sz="3500">
          <a:latin typeface="Helvetica Neue"/>
          <a:ea typeface="Helvetica Neue"/>
          <a:cs typeface="Helvetica Neue"/>
          <a:sym typeface="Helvetica Neue"/>
        </a:defRPr>
      </a:lvl2pPr>
      <a:lvl3pPr indent="321457" algn="ctr" defTabSz="410751">
        <a:defRPr sz="3500">
          <a:latin typeface="Helvetica Neue"/>
          <a:ea typeface="Helvetica Neue"/>
          <a:cs typeface="Helvetica Neue"/>
          <a:sym typeface="Helvetica Neue"/>
        </a:defRPr>
      </a:lvl3pPr>
      <a:lvl4pPr indent="482186" algn="ctr" defTabSz="410751">
        <a:defRPr sz="3500">
          <a:latin typeface="Helvetica Neue"/>
          <a:ea typeface="Helvetica Neue"/>
          <a:cs typeface="Helvetica Neue"/>
          <a:sym typeface="Helvetica Neue"/>
        </a:defRPr>
      </a:lvl4pPr>
      <a:lvl5pPr indent="642915" algn="ctr" defTabSz="410751">
        <a:defRPr sz="3500">
          <a:latin typeface="Helvetica Neue"/>
          <a:ea typeface="Helvetica Neue"/>
          <a:cs typeface="Helvetica Neue"/>
          <a:sym typeface="Helvetica Neue"/>
        </a:defRPr>
      </a:lvl5pPr>
      <a:lvl6pPr indent="803643" algn="ctr" defTabSz="410751">
        <a:defRPr sz="3500">
          <a:latin typeface="Helvetica Neue"/>
          <a:ea typeface="Helvetica Neue"/>
          <a:cs typeface="Helvetica Neue"/>
          <a:sym typeface="Helvetica Neue"/>
        </a:defRPr>
      </a:lvl6pPr>
      <a:lvl7pPr indent="964372" algn="ctr" defTabSz="410751">
        <a:defRPr sz="3500">
          <a:latin typeface="Helvetica Neue"/>
          <a:ea typeface="Helvetica Neue"/>
          <a:cs typeface="Helvetica Neue"/>
          <a:sym typeface="Helvetica Neue"/>
        </a:defRPr>
      </a:lvl7pPr>
      <a:lvl8pPr indent="1125101" algn="ctr" defTabSz="410751">
        <a:defRPr sz="3500">
          <a:latin typeface="Helvetica Neue"/>
          <a:ea typeface="Helvetica Neue"/>
          <a:cs typeface="Helvetica Neue"/>
          <a:sym typeface="Helvetica Neue"/>
        </a:defRPr>
      </a:lvl8pPr>
      <a:lvl9pPr indent="1285829" algn="ctr" defTabSz="410751">
        <a:defRPr sz="3500"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625056" indent="-401822" defTabSz="410751">
        <a:spcBef>
          <a:spcPts val="1687"/>
        </a:spcBef>
        <a:buSzPct val="100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1pPr>
      <a:lvl2pPr marL="979880" indent="-444118" defTabSz="410751">
        <a:spcBef>
          <a:spcPts val="1687"/>
        </a:spcBef>
        <a:buSzPct val="100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2pPr>
      <a:lvl3pPr marL="1344658" indent="-496368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3pPr>
      <a:lvl4pPr marL="1723368" indent="-562550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4pPr>
      <a:lvl5pPr marL="2122442" indent="-649096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5pPr>
      <a:lvl6pPr marL="2372465" indent="-649096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6pPr>
      <a:lvl7pPr marL="2622487" indent="-649096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7pPr>
      <a:lvl8pPr marL="2872509" indent="-649096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8pPr>
      <a:lvl9pPr marL="3122532" indent="-649096" defTabSz="410751">
        <a:spcBef>
          <a:spcPts val="1687"/>
        </a:spcBef>
        <a:buSzPct val="171000"/>
        <a:buChar char="•"/>
        <a:defRPr sz="3000"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86A6291-B589-AF4E-A5E5-1FEF4A4FB21D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43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03712-51AE-9648-9A64-F7B294C0B4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B967-6BF9-3843-A5C1-33681B319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32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glassyDOM_dec9.tif"/>
          <p:cNvPicPr>
            <a:picLocks noChangeAspect="1"/>
          </p:cNvPicPr>
          <p:nvPr/>
        </p:nvPicPr>
        <p:blipFill>
          <a:blip r:embed="rId13" cstate="print"/>
          <a:srcRect l="26122" r="37306"/>
          <a:stretch>
            <a:fillRect/>
          </a:stretch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Aya Ishihara  KPS Pioneering Symposium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C111F2D-9553-4D38-9314-B653194F95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11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rgbClr val="29B5FF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bg1">
              <a:lumMod val="85000"/>
            </a:schemeClr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A9534A-B96C-6847-9975-222E399E6F20}" type="datetimeFigureOut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10/27/14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C8609BA-75E2-D241-82D1-D7B6BD17F483}" type="slidenum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4446588" y="6510338"/>
            <a:ext cx="241300" cy="258762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FFFFFF"/>
                </a:solidFill>
                <a:cs typeface="ＭＳ Ｐゴシック" charset="0"/>
                <a:sym typeface="Gill San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EFB660D-7082-374D-AE58-4F62AA71A5B8}" type="slidenum">
              <a:rPr lang="en-US" smtClean="0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720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ヒラギノ角ゴ ProN W3" charset="0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0"/>
          <a:sym typeface="Gill San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0"/>
          <a:sym typeface="Gill Sans" charset="0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0"/>
          <a:sym typeface="Gill Sans" charset="0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0"/>
          <a:sym typeface="Gill Sans" charset="0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0"/>
          <a:sym typeface="Gill Sans" charset="0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0"/>
          <a:sym typeface="Gill Sans" charset="0"/>
        </a:defRPr>
      </a:lvl5pPr>
      <a:lvl6pPr marL="23320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27892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2464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37036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9DB187-FE8D-2545-9131-C0E8F12C0C58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2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58ABA96-2DC1-6C49-B985-34B53914AF2D}" type="slidenum">
              <a:rPr lang="en-US" smtClean="0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6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98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11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rgbClr val="898989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0">
                <a:solidFill>
                  <a:srgbClr val="898989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rgbClr val="898989"/>
                </a:solidFill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1CE677E-B832-304D-B2F7-3EE439D848EE}" type="slidenum">
              <a:rPr lang="en-US">
                <a:latin typeface="Calibri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5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24F4D83-9E14-D048-A676-1F82D40A26AB}" type="slidenum">
              <a:rPr lang="en-US" smtClean="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451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effectLst/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948D94D-86FF-8E4D-9A0F-9B239E012906}" type="slidenum">
              <a:rPr lang="en-US">
                <a:solidFill>
                  <a:srgbClr val="000000"/>
                </a:solidFill>
                <a:latin typeface="Times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8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0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31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3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37.w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3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41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4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5.png"/><Relationship Id="rId6" Type="http://schemas.openxmlformats.org/officeDocument/2006/relationships/image" Target="../media/image57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5.png"/><Relationship Id="rId5" Type="http://schemas.openxmlformats.org/officeDocument/2006/relationships/image" Target="../media/image60.png"/><Relationship Id="rId6" Type="http://schemas.openxmlformats.org/officeDocument/2006/relationships/oleObject" Target="../embeddings/oleObject32.bin"/><Relationship Id="rId7" Type="http://schemas.openxmlformats.org/officeDocument/2006/relationships/image" Target="../media/image59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5.png"/><Relationship Id="rId5" Type="http://schemas.openxmlformats.org/officeDocument/2006/relationships/image" Target="../media/image61.wmf"/><Relationship Id="rId6" Type="http://schemas.openxmlformats.org/officeDocument/2006/relationships/image" Target="../media/image62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5.png"/><Relationship Id="rId6" Type="http://schemas.openxmlformats.org/officeDocument/2006/relationships/image" Target="../media/image63.wmf"/><Relationship Id="rId7" Type="http://schemas.openxmlformats.org/officeDocument/2006/relationships/image" Target="../media/image64.png"/><Relationship Id="rId8" Type="http://schemas.openxmlformats.org/officeDocument/2006/relationships/image" Target="../media/image65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3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72.tif"/><Relationship Id="rId3" Type="http://schemas.openxmlformats.org/officeDocument/2006/relationships/comments" Target="../comments/commen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5.png"/><Relationship Id="rId6" Type="http://schemas.openxmlformats.org/officeDocument/2006/relationships/image" Target="../media/image75.jpe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7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3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77.png"/><Relationship Id="rId3" Type="http://schemas.openxmlformats.org/officeDocument/2006/relationships/image" Target="../media/image7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77.png"/><Relationship Id="rId3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5.png"/><Relationship Id="rId5" Type="http://schemas.openxmlformats.org/officeDocument/2006/relationships/image" Target="../media/image79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9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2.bin"/><Relationship Id="rId5" Type="http://schemas.openxmlformats.org/officeDocument/2006/relationships/image" Target="../media/image41.png"/><Relationship Id="rId6" Type="http://schemas.openxmlformats.org/officeDocument/2006/relationships/oleObject" Target="../embeddings/oleObject43.bin"/><Relationship Id="rId7" Type="http://schemas.openxmlformats.org/officeDocument/2006/relationships/image" Target="../media/image83.wmf"/><Relationship Id="rId8" Type="http://schemas.openxmlformats.org/officeDocument/2006/relationships/oleObject" Target="../embeddings/oleObject44.bin"/><Relationship Id="rId9" Type="http://schemas.openxmlformats.org/officeDocument/2006/relationships/image" Target="../media/image42.w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4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9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4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6946" name="Picture 4" descr="lighted dom str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516552" y="1062581"/>
            <a:ext cx="5968301" cy="45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astrophysics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PeV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EeV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dark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the search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 sterile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detecting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 Galactic supernova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explosion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…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729800" y="6261100"/>
            <a:ext cx="3185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IceCube.wisc.edu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2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04895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9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197" y="3041501"/>
            <a:ext cx="5373118" cy="3662780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 bwMode="auto">
          <a:xfrm>
            <a:off x="1503739" y="4156603"/>
            <a:ext cx="484632" cy="978408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6600055" y="1821559"/>
            <a:ext cx="484632" cy="97840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82838" y="4445271"/>
            <a:ext cx="2150866" cy="1516015"/>
          </a:xfrm>
          <a:prstGeom prst="ellipse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25686"/>
            <a:ext cx="34454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neutrinos of all flavors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interacting inside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Calibri"/>
              </a:rPr>
              <a:t>IceCube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8297" y="27670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confirmation!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flux of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muon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neutrinos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alibri"/>
              </a:rPr>
              <a:t>through the Earth</a:t>
            </a:r>
          </a:p>
        </p:txBody>
      </p:sp>
      <p:pic>
        <p:nvPicPr>
          <p:cNvPr id="7" name="Picture 6" descr="energy_distribu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9383"/>
            <a:ext cx="4281857" cy="37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61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8376" y="169679"/>
            <a:ext cx="6732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highest energy </a:t>
            </a:r>
            <a:r>
              <a:rPr lang="en-US" sz="2400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muon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 energy observed: 560 </a:t>
            </a:r>
            <a:r>
              <a:rPr lang="en-US" sz="2400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</a:rPr>
              <a:t>TeV</a:t>
            </a:r>
            <a:endParaRPr lang="en-US" sz="2400" dirty="0">
              <a:solidFill>
                <a:prstClr val="white">
                  <a:lumMod val="95000"/>
                </a:prstClr>
              </a:solidFill>
              <a:latin typeface="Arial"/>
              <a:cs typeface="Arial"/>
            </a:endParaRPr>
          </a:p>
          <a:p>
            <a:pPr algn="ctr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US" sz="2400" dirty="0" err="1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  <a:sym typeface="Wingdings"/>
              </a:rPr>
              <a:t>PeV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/>
                <a:cs typeface="Arial"/>
                <a:sym typeface="Wingdings"/>
              </a:rPr>
              <a:t> energy neutrino</a:t>
            </a:r>
            <a:endParaRPr lang="en-US" sz="2400" dirty="0">
              <a:solidFill>
                <a:prstClr val="white">
                  <a:lumMod val="9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5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53" y="1228827"/>
            <a:ext cx="7500569" cy="5182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794" y="171973"/>
            <a:ext cx="8787156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  <a:cs typeface="Arial"/>
              </a:rPr>
              <a:t>the high energy neutrino flux: atmospheric and cosmic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749" y="6229475"/>
            <a:ext cx="41879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221" y="2419713"/>
            <a:ext cx="5286442" cy="188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2" y="838896"/>
            <a:ext cx="8638553" cy="58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546100"/>
            <a:ext cx="7696200" cy="576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37385" y="3770923"/>
            <a:ext cx="1563077" cy="33215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38547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3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9164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74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34313" y="4767385"/>
            <a:ext cx="212196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charset="2"/>
                <a:cs typeface="Symbol" charset="2"/>
              </a:rPr>
              <a:t>p</a:t>
            </a:r>
            <a:r>
              <a:rPr lang="en-US" sz="40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4000" dirty="0" smtClean="0">
                <a:latin typeface="Symbol" charset="2"/>
                <a:cs typeface="Symbol" charset="2"/>
              </a:rPr>
              <a:t>=p</a:t>
            </a:r>
            <a:r>
              <a:rPr lang="en-US" sz="40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4000" dirty="0" smtClean="0">
                <a:latin typeface="Symbol" charset="2"/>
                <a:cs typeface="Symbol" charset="2"/>
              </a:rPr>
              <a:t>=p</a:t>
            </a:r>
            <a:r>
              <a:rPr lang="en-US" sz="4000" baseline="30000" dirty="0" smtClean="0">
                <a:latin typeface="Symbol" charset="2"/>
                <a:cs typeface="Symbol" charset="2"/>
              </a:rPr>
              <a:t>0</a:t>
            </a:r>
            <a:endParaRPr lang="en-US" sz="4000" baseline="30000" dirty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0403" y="1487319"/>
            <a:ext cx="1823987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Fermi photons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494" y="2945362"/>
            <a:ext cx="1239767" cy="7078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IceCube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neutrinos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06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CubeFer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2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615577"/>
              </p:ext>
            </p:extLst>
          </p:nvPr>
        </p:nvGraphicFramePr>
        <p:xfrm>
          <a:off x="1588" y="-76200"/>
          <a:ext cx="9367837" cy="703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9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-76200"/>
                        <a:ext cx="9367837" cy="703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56" y="335745"/>
            <a:ext cx="8686800" cy="26723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We have observed a flux of neutrinos from the cosmos of </a:t>
            </a:r>
            <a:r>
              <a:rPr lang="en-US" sz="3000" dirty="0" err="1">
                <a:solidFill>
                  <a:schemeClr val="bg1"/>
                </a:solidFill>
                <a:latin typeface="Arial"/>
                <a:cs typeface="Arial"/>
              </a:rPr>
              <a:t>PeV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(&gt;1,000 </a:t>
            </a:r>
            <a:r>
              <a:rPr lang="en-US" sz="3000" dirty="0" err="1">
                <a:solidFill>
                  <a:schemeClr val="bg1"/>
                </a:solidFill>
                <a:latin typeface="Arial"/>
                <a:cs typeface="Arial"/>
              </a:rPr>
              <a:t>TeV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) neutrinos that is at the level of the astronomical gamma ray flux. We thus established that neutrinos play a role similar to photons in the high-energy non-thermal universe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3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230" y="3516832"/>
            <a:ext cx="7391767" cy="259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ct val="20000"/>
              </a:spcBef>
              <a:buFont typeface="Wingdings" charset="0"/>
              <a:buChar char="à"/>
            </a:pP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from </a:t>
            </a:r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discovery to astronomical telescopes</a:t>
            </a: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:</a:t>
            </a:r>
            <a:endParaRPr lang="en-US" sz="2800" dirty="0">
              <a:solidFill>
                <a:prstClr val="white"/>
              </a:solidFill>
              <a:latin typeface="Arial"/>
              <a:cs typeface="Arial"/>
            </a:endParaRPr>
          </a:p>
          <a:p>
            <a:pPr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  <a:sym typeface="Wingdings"/>
              </a:rPr>
              <a:t> an infrastructure for particle physics </a:t>
            </a:r>
          </a:p>
          <a:p>
            <a:pPr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  <a:sym typeface="Wingdings"/>
              </a:rPr>
              <a:t>     and astronomy</a:t>
            </a:r>
          </a:p>
          <a:p>
            <a:pPr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parallel </a:t>
            </a:r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development in the Mediterranean</a:t>
            </a:r>
          </a:p>
          <a:p>
            <a:pPr>
              <a:spcBef>
                <a:spcPct val="20000"/>
              </a:spcBef>
            </a:pP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     ANTARES </a:t>
            </a:r>
            <a:r>
              <a:rPr lang="en-US" sz="2800" dirty="0">
                <a:solidFill>
                  <a:prstClr val="white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  </a:t>
            </a:r>
            <a:r>
              <a:rPr lang="en-US" sz="2800" dirty="0" smtClean="0">
                <a:solidFill>
                  <a:prstClr val="white"/>
                </a:solidFill>
                <a:latin typeface="Arial"/>
                <a:cs typeface="Arial"/>
              </a:rPr>
              <a:t>KM3NeT</a:t>
            </a:r>
            <a:endParaRPr lang="en-US" sz="28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0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7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9928" y="5775127"/>
            <a:ext cx="2041044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Galactic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coordinates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272" y="148024"/>
            <a:ext cx="82592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Arial"/>
                <a:cs typeface="Arial"/>
              </a:rPr>
              <a:t>correlation with Galactic plane: TS of 2.8% for a width of 7.5</a:t>
            </a:r>
          </a:p>
        </p:txBody>
      </p:sp>
    </p:spTree>
    <p:extLst>
      <p:ext uri="{BB962C8B-B14F-4D97-AF65-F5344CB8AC3E}">
        <p14:creationId xmlns:p14="http://schemas.microsoft.com/office/powerpoint/2010/main" val="20639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3148" y="464222"/>
            <a:ext cx="778450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the existence of </a:t>
            </a:r>
            <a:r>
              <a:rPr lang="en-US" sz="28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PeV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neutrino 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events yields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dramatic limits on any possible Lorentz</a:t>
            </a: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invariance violation: superluminal particles</a:t>
            </a: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lose their energy to Cherenkov radiation, even</a:t>
            </a: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in vacuum</a:t>
            </a:r>
          </a:p>
          <a:p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sensitivity </a:t>
            </a:r>
            <a:r>
              <a:rPr lang="en-US" sz="2800" dirty="0">
                <a:solidFill>
                  <a:prstClr val="white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increases dramatically 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with the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distance d and observed energy 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10887"/>
              </p:ext>
            </p:extLst>
          </p:nvPr>
        </p:nvGraphicFramePr>
        <p:xfrm>
          <a:off x="3201804" y="2879264"/>
          <a:ext cx="2386191" cy="779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1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804" y="2879264"/>
                        <a:ext cx="2386191" cy="7799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739689"/>
              </p:ext>
            </p:extLst>
          </p:nvPr>
        </p:nvGraphicFramePr>
        <p:xfrm>
          <a:off x="234466" y="5106665"/>
          <a:ext cx="8694608" cy="135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2" name="Equation" r:id="rId7" imgW="2679700" imgH="419100" progId="Equation.3">
                  <p:embed/>
                </p:oleObj>
              </mc:Choice>
              <mc:Fallback>
                <p:oleObj name="Equation" r:id="rId7" imgW="2679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66" y="5106665"/>
                        <a:ext cx="8694608" cy="13590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85028"/>
              </p:ext>
            </p:extLst>
          </p:nvPr>
        </p:nvGraphicFramePr>
        <p:xfrm>
          <a:off x="6830800" y="4294770"/>
          <a:ext cx="1414426" cy="52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3" name="Equation" r:id="rId9" imgW="546100" imgH="203200" progId="Equation.3">
                  <p:embed/>
                </p:oleObj>
              </mc:Choice>
              <mc:Fallback>
                <p:oleObj name="Equation" r:id="rId9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0800" y="4294770"/>
                        <a:ext cx="1414426" cy="5262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685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0177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8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4013" y="736600"/>
            <a:ext cx="624046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8051" name="Text Box 3"/>
          <p:cNvSpPr txBox="1">
            <a:spLocks noChangeArrowheads="1"/>
          </p:cNvSpPr>
          <p:nvPr/>
        </p:nvSpPr>
        <p:spPr bwMode="auto">
          <a:xfrm>
            <a:off x="166413" y="1554149"/>
            <a:ext cx="2710999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Grande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test of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any new neutrino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physics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equivalence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 principle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quantum gravity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   “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   relativity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will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not last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  200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years”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      M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. Turner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Times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Times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513" y="99782"/>
            <a:ext cx="622264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limits on </a:t>
            </a:r>
            <a:r>
              <a:rPr lang="en-US" sz="2800" dirty="0" smtClean="0">
                <a:latin typeface="Symbol" pitchFamily="18" charset="2"/>
                <a:cs typeface="Arial" pitchFamily="34" charset="0"/>
              </a:rPr>
              <a:t>d </a:t>
            </a:r>
            <a:r>
              <a:rPr lang="en-US" sz="2800" dirty="0" smtClean="0">
                <a:latin typeface="Arial"/>
                <a:cs typeface="Arial"/>
              </a:rPr>
              <a:t>from atmospheric neutrinos </a:t>
            </a:r>
            <a:r>
              <a:rPr lang="en-US" sz="2800" dirty="0" smtClean="0">
                <a:latin typeface="Symbol" pitchFamily="18" charset="2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8052" name="Text Box 4"/>
          <p:cNvSpPr txBox="1">
            <a:spLocks noChangeArrowheads="1"/>
          </p:cNvSpPr>
          <p:nvPr/>
        </p:nvSpPr>
        <p:spPr bwMode="auto">
          <a:xfrm>
            <a:off x="3808537" y="5741332"/>
            <a:ext cx="1502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AMANDA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390" y="722930"/>
            <a:ext cx="2630648" cy="19389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Lorentz violation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distorts oscillation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pattern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(relative velocities 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only)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2049" y="4904151"/>
            <a:ext cx="1920272" cy="186880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05513" y="2696244"/>
            <a:ext cx="2620525" cy="80461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59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2" y="114300"/>
            <a:ext cx="9144000" cy="6624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672" y="1445848"/>
            <a:ext cx="1683405" cy="1348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694536" y="5173702"/>
            <a:ext cx="1683405" cy="1348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1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4" name="Picture 2" descr="crys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4825" y="-381000"/>
            <a:ext cx="10153650" cy="7620000"/>
          </a:xfrm>
          <a:prstGeom prst="rect">
            <a:avLst/>
          </a:prstGeom>
          <a:noFill/>
        </p:spPr>
      </p:pic>
      <p:pic>
        <p:nvPicPr>
          <p:cNvPr id="863235" name="Picture 3" descr="cry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4825" y="-381000"/>
            <a:ext cx="10153650" cy="7620000"/>
          </a:xfrm>
          <a:prstGeom prst="rect">
            <a:avLst/>
          </a:prstGeom>
          <a:noFill/>
        </p:spPr>
      </p:pic>
      <p:sp>
        <p:nvSpPr>
          <p:cNvPr id="863236" name="Text Box 4"/>
          <p:cNvSpPr txBox="1">
            <a:spLocks noChangeArrowheads="1"/>
          </p:cNvSpPr>
          <p:nvPr/>
        </p:nvSpPr>
        <p:spPr bwMode="auto">
          <a:xfrm>
            <a:off x="-29552" y="3468300"/>
            <a:ext cx="9201518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quantized space: matter where the geometry is activated</a:t>
            </a:r>
          </a:p>
        </p:txBody>
      </p:sp>
    </p:spTree>
    <p:extLst>
      <p:ext uri="{BB962C8B-B14F-4D97-AF65-F5344CB8AC3E}">
        <p14:creationId xmlns:p14="http://schemas.microsoft.com/office/powerpoint/2010/main" val="1494196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474" name="Picture 2" descr="cry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4825" y="-381000"/>
            <a:ext cx="1015365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78572" y="4735749"/>
            <a:ext cx="2157413" cy="2214557"/>
            <a:chOff x="3717" y="3057"/>
            <a:chExt cx="1359" cy="1395"/>
          </a:xfrm>
        </p:grpSpPr>
        <p:pic>
          <p:nvPicPr>
            <p:cNvPr id="87347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17" y="3057"/>
              <a:ext cx="1334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7347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6333903"/>
                </p:ext>
              </p:extLst>
            </p:nvPr>
          </p:nvGraphicFramePr>
          <p:xfrm>
            <a:off x="3775" y="3974"/>
            <a:ext cx="1301" cy="4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67" name="Equation" r:id="rId6" imgW="444240" imgH="164880" progId="Equation.3">
                    <p:embed/>
                  </p:oleObj>
                </mc:Choice>
                <mc:Fallback>
                  <p:oleObj name="Equation" r:id="rId6" imgW="44424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alphaModFix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5" y="3974"/>
                          <a:ext cx="1301" cy="478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rgbClr val="B9B9B9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73479" name="Text Box 7"/>
          <p:cNvSpPr txBox="1">
            <a:spLocks noChangeArrowheads="1"/>
          </p:cNvSpPr>
          <p:nvPr/>
        </p:nvSpPr>
        <p:spPr bwMode="auto">
          <a:xfrm>
            <a:off x="1217359" y="3182749"/>
            <a:ext cx="6692993" cy="11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speed of photons and neutrinos depends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 on their energy, like photons in a crystal</a:t>
            </a:r>
            <a:endParaRPr lang="en-US" sz="2800" dirty="0">
              <a:solidFill>
                <a:schemeClr val="bg1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aphicFrame>
        <p:nvGraphicFramePr>
          <p:cNvPr id="737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621059"/>
              </p:ext>
            </p:extLst>
          </p:nvPr>
        </p:nvGraphicFramePr>
        <p:xfrm>
          <a:off x="438150" y="5057775"/>
          <a:ext cx="37147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8" name="Equation" r:id="rId8" imgW="1651000" imgH="546100" progId="Equation.3">
                  <p:embed/>
                </p:oleObj>
              </mc:Choice>
              <mc:Fallback>
                <p:oleObj name="Equation" r:id="rId8" imgW="16510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5057775"/>
                        <a:ext cx="3714750" cy="122872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880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78368"/>
              </p:ext>
            </p:extLst>
          </p:nvPr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915400" cy="12192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Lorentz violation from Planck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scale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spacetime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7333" name="Text Box 5"/>
          <p:cNvSpPr txBox="1">
            <a:spLocks noChangeArrowheads="1"/>
          </p:cNvSpPr>
          <p:nvPr/>
        </p:nvSpPr>
        <p:spPr bwMode="auto">
          <a:xfrm>
            <a:off x="1981200" y="830263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7334" name="Rectangle 6"/>
          <p:cNvSpPr>
            <a:spLocks noChangeArrowheads="1"/>
          </p:cNvSpPr>
          <p:nvPr/>
        </p:nvSpPr>
        <p:spPr bwMode="auto">
          <a:xfrm>
            <a:off x="838200" y="-188913"/>
            <a:ext cx="7086600" cy="210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3200">
              <a:solidFill>
                <a:srgbClr val="000000"/>
              </a:solidFill>
              <a:latin typeface="Comic Sans MS" pitchFamily="6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867337" name="Object 9"/>
          <p:cNvGraphicFramePr>
            <a:graphicFrameLocks noChangeAspect="1"/>
          </p:cNvGraphicFramePr>
          <p:nvPr/>
        </p:nvGraphicFramePr>
        <p:xfrm>
          <a:off x="4518025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6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-1600200" y="1297344"/>
            <a:ext cx="10363200" cy="670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270" y="1651590"/>
            <a:ext cx="77195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</a:rPr>
              <a:t>violation of Lorentz invariance because of Planck scale physics can be detected through time delays of high energy neutrinos relative to low energy photons</a:t>
            </a: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</a:endParaRP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</a:endParaRP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</a:endParaRP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</a:endParaRP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</a:rPr>
              <a:t> from a source at a distance d; for instance a GRB.</a:t>
            </a:r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989685"/>
              </p:ext>
            </p:extLst>
          </p:nvPr>
        </p:nvGraphicFramePr>
        <p:xfrm>
          <a:off x="1306703" y="3394134"/>
          <a:ext cx="5789612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7" name="Equation" r:id="rId8" imgW="1904760" imgH="393480" progId="Equation.3">
                  <p:embed/>
                </p:oleObj>
              </mc:Choice>
              <mc:Fallback>
                <p:oleObj name="Equation" r:id="rId8" imgW="1904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703" y="3394134"/>
                        <a:ext cx="5789612" cy="1196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6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9176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39069" y="2341658"/>
            <a:ext cx="6858000" cy="2174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6578" y="154736"/>
            <a:ext cx="196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Fermi</a:t>
            </a:r>
          </a:p>
          <a:p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GRB 090510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71664" y="2859316"/>
          <a:ext cx="22542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664" y="2859316"/>
                        <a:ext cx="225425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754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3153" name="Object 4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1F497D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54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absorption length           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 220m 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315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56" name="TextBox 4"/>
          <p:cNvSpPr txBox="1">
            <a:spLocks noChangeArrowheads="1"/>
          </p:cNvSpPr>
          <p:nvPr/>
        </p:nvSpPr>
        <p:spPr bwMode="auto">
          <a:xfrm>
            <a:off x="1685925" y="4876800"/>
            <a:ext cx="35036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most transparent solid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 Nature...or laboratory</a:t>
            </a:r>
          </a:p>
        </p:txBody>
      </p:sp>
    </p:spTree>
    <p:extLst>
      <p:ext uri="{BB962C8B-B14F-4D97-AF65-F5344CB8AC3E}">
        <p14:creationId xmlns:p14="http://schemas.microsoft.com/office/powerpoint/2010/main" val="3170986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04" y="348269"/>
            <a:ext cx="8738807" cy="6321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9281" y="2171134"/>
            <a:ext cx="2293886" cy="1273088"/>
          </a:xfrm>
          <a:prstGeom prst="rect">
            <a:avLst/>
          </a:prstGeom>
          <a:solidFill>
            <a:schemeClr val="bg1">
              <a:lumMod val="65000"/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0828" y="6049580"/>
            <a:ext cx="903153" cy="45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230" y="5693870"/>
            <a:ext cx="355713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instrumented volume: x 10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same budget as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IceCube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7397" y="6583208"/>
            <a:ext cx="88895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2451"/>
            <a:ext cx="9144000" cy="3445223"/>
          </a:xfrm>
          <a:prstGeom prst="rect">
            <a:avLst/>
          </a:prstGeom>
        </p:spPr>
      </p:pic>
      <p:pic>
        <p:nvPicPr>
          <p:cNvPr id="4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62" y="-316298"/>
            <a:ext cx="5477423" cy="383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905" y="3394742"/>
            <a:ext cx="3161442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oscillations at 20 </a:t>
            </a:r>
            <a:r>
              <a:rPr lang="en-US" sz="2400" dirty="0" err="1">
                <a:solidFill>
                  <a:prstClr val="black"/>
                </a:solidFill>
                <a:latin typeface="Arial"/>
                <a:cs typeface="Arial"/>
              </a:rPr>
              <a:t>GeV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381" y="167105"/>
            <a:ext cx="1821357" cy="2246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IceCube</a:t>
            </a:r>
            <a:endParaRPr lang="en-US" sz="2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2800" dirty="0" err="1" smtClean="0">
                <a:solidFill>
                  <a:prstClr val="black"/>
                </a:solidFill>
                <a:latin typeface="Arial"/>
                <a:cs typeface="Arial"/>
              </a:rPr>
              <a:t>DeepCore</a:t>
            </a:r>
            <a:endParaRPr lang="en-US" sz="28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Arial"/>
                <a:cs typeface="Arial"/>
              </a:rPr>
              <a:t>   PINGU</a:t>
            </a:r>
            <a:endParaRPr lang="en-US" sz="2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835450" y="685154"/>
            <a:ext cx="484632" cy="426927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20760" y="1539458"/>
            <a:ext cx="484632" cy="426927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6946" name="Picture 4" descr="lighted dom str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516552" y="1062581"/>
            <a:ext cx="5968301" cy="45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astrophysics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PeV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and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EeV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dark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the search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for sterile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detecting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a Galactic supernova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explosion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…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729800" y="6261100"/>
            <a:ext cx="3185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IceCube.wisc.edu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B6FA54-D9C1-4903-B0B0-BD2FB9622128}" type="slidenum">
              <a:rPr lang="en-US" smtClean="0">
                <a:latin typeface="Times New Roman"/>
              </a:rPr>
              <a:pPr>
                <a:defRPr/>
              </a:pPr>
              <a:t>28</a:t>
            </a:fld>
            <a:endParaRPr lang="en-US">
              <a:latin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300"/>
            <a:ext cx="9208093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AutoShape 2"/>
          <p:cNvSpPr>
            <a:spLocks noChangeArrowheads="1"/>
          </p:cNvSpPr>
          <p:nvPr/>
        </p:nvSpPr>
        <p:spPr bwMode="auto">
          <a:xfrm>
            <a:off x="228600" y="-1143000"/>
            <a:ext cx="10058400" cy="7543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831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21844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1492" name="Group 4"/>
          <p:cNvGrpSpPr>
            <a:grpSpLocks/>
          </p:cNvGrpSpPr>
          <p:nvPr/>
        </p:nvGrpSpPr>
        <p:grpSpPr bwMode="auto">
          <a:xfrm>
            <a:off x="1066800" y="1247775"/>
            <a:ext cx="2628900" cy="2663825"/>
            <a:chOff x="672" y="1170"/>
            <a:chExt cx="1656" cy="1678"/>
          </a:xfrm>
        </p:grpSpPr>
        <p:sp>
          <p:nvSpPr>
            <p:cNvPr id="831493" name="Text Box 5"/>
            <p:cNvSpPr txBox="1">
              <a:spLocks noChangeArrowheads="1"/>
            </p:cNvSpPr>
            <p:nvPr/>
          </p:nvSpPr>
          <p:spPr bwMode="auto">
            <a:xfrm>
              <a:off x="1000" y="1170"/>
              <a:ext cx="29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00FF"/>
                  </a:solidFill>
                  <a:latin typeface="Symbol" charset="0"/>
                  <a:ea typeface="ＭＳ Ｐゴシック" charset="0"/>
                </a:rPr>
                <a:t>c</a:t>
              </a:r>
              <a:endParaRPr lang="en-US" sz="4000" b="1">
                <a:solidFill>
                  <a:srgbClr val="FF00FF"/>
                </a:solidFill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831494" name="Group 6"/>
            <p:cNvGrpSpPr>
              <a:grpSpLocks/>
            </p:cNvGrpSpPr>
            <p:nvPr/>
          </p:nvGrpSpPr>
          <p:grpSpPr bwMode="auto">
            <a:xfrm>
              <a:off x="672" y="1248"/>
              <a:ext cx="1656" cy="1600"/>
              <a:chOff x="672" y="1248"/>
              <a:chExt cx="1656" cy="1600"/>
            </a:xfrm>
          </p:grpSpPr>
          <p:sp>
            <p:nvSpPr>
              <p:cNvPr id="831495" name="Freeform 7"/>
              <p:cNvSpPr>
                <a:spLocks/>
              </p:cNvSpPr>
              <p:nvPr/>
            </p:nvSpPr>
            <p:spPr bwMode="auto">
              <a:xfrm>
                <a:off x="1336" y="2264"/>
                <a:ext cx="480" cy="584"/>
              </a:xfrm>
              <a:custGeom>
                <a:avLst/>
                <a:gdLst>
                  <a:gd name="T0" fmla="*/ 480 w 480"/>
                  <a:gd name="T1" fmla="*/ 376 h 584"/>
                  <a:gd name="T2" fmla="*/ 336 w 480"/>
                  <a:gd name="T3" fmla="*/ 184 h 584"/>
                  <a:gd name="T4" fmla="*/ 192 w 480"/>
                  <a:gd name="T5" fmla="*/ 88 h 584"/>
                  <a:gd name="T6" fmla="*/ 48 w 480"/>
                  <a:gd name="T7" fmla="*/ 40 h 584"/>
                  <a:gd name="T8" fmla="*/ 0 w 480"/>
                  <a:gd name="T9" fmla="*/ 328 h 584"/>
                  <a:gd name="T10" fmla="*/ 48 w 480"/>
                  <a:gd name="T11" fmla="*/ 472 h 584"/>
                  <a:gd name="T12" fmla="*/ 192 w 480"/>
                  <a:gd name="T13" fmla="*/ 568 h 584"/>
                  <a:gd name="T14" fmla="*/ 288 w 480"/>
                  <a:gd name="T15" fmla="*/ 37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0" h="584">
                    <a:moveTo>
                      <a:pt x="480" y="376"/>
                    </a:moveTo>
                    <a:cubicBezTo>
                      <a:pt x="432" y="304"/>
                      <a:pt x="384" y="232"/>
                      <a:pt x="336" y="184"/>
                    </a:cubicBezTo>
                    <a:cubicBezTo>
                      <a:pt x="288" y="136"/>
                      <a:pt x="240" y="112"/>
                      <a:pt x="192" y="88"/>
                    </a:cubicBezTo>
                    <a:cubicBezTo>
                      <a:pt x="144" y="64"/>
                      <a:pt x="80" y="0"/>
                      <a:pt x="48" y="40"/>
                    </a:cubicBezTo>
                    <a:cubicBezTo>
                      <a:pt x="16" y="80"/>
                      <a:pt x="0" y="256"/>
                      <a:pt x="0" y="328"/>
                    </a:cubicBezTo>
                    <a:cubicBezTo>
                      <a:pt x="0" y="400"/>
                      <a:pt x="16" y="432"/>
                      <a:pt x="48" y="472"/>
                    </a:cubicBezTo>
                    <a:cubicBezTo>
                      <a:pt x="80" y="512"/>
                      <a:pt x="152" y="584"/>
                      <a:pt x="192" y="568"/>
                    </a:cubicBezTo>
                    <a:cubicBezTo>
                      <a:pt x="232" y="552"/>
                      <a:pt x="260" y="464"/>
                      <a:pt x="288" y="376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31496" name="Freeform 8"/>
              <p:cNvSpPr>
                <a:spLocks/>
              </p:cNvSpPr>
              <p:nvPr/>
            </p:nvSpPr>
            <p:spPr bwMode="auto">
              <a:xfrm>
                <a:off x="672" y="2248"/>
                <a:ext cx="1656" cy="592"/>
              </a:xfrm>
              <a:custGeom>
                <a:avLst/>
                <a:gdLst>
                  <a:gd name="T0" fmla="*/ 1000 w 1656"/>
                  <a:gd name="T1" fmla="*/ 440 h 592"/>
                  <a:gd name="T2" fmla="*/ 616 w 1656"/>
                  <a:gd name="T3" fmla="*/ 536 h 592"/>
                  <a:gd name="T4" fmla="*/ 88 w 1656"/>
                  <a:gd name="T5" fmla="*/ 584 h 592"/>
                  <a:gd name="T6" fmla="*/ 88 w 1656"/>
                  <a:gd name="T7" fmla="*/ 488 h 592"/>
                  <a:gd name="T8" fmla="*/ 520 w 1656"/>
                  <a:gd name="T9" fmla="*/ 296 h 592"/>
                  <a:gd name="T10" fmla="*/ 1096 w 1656"/>
                  <a:gd name="T11" fmla="*/ 104 h 592"/>
                  <a:gd name="T12" fmla="*/ 1576 w 1656"/>
                  <a:gd name="T13" fmla="*/ 8 h 592"/>
                  <a:gd name="T14" fmla="*/ 1576 w 1656"/>
                  <a:gd name="T15" fmla="*/ 152 h 592"/>
                  <a:gd name="T16" fmla="*/ 1144 w 1656"/>
                  <a:gd name="T17" fmla="*/ 3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6" h="592">
                    <a:moveTo>
                      <a:pt x="1000" y="440"/>
                    </a:moveTo>
                    <a:cubicBezTo>
                      <a:pt x="883" y="476"/>
                      <a:pt x="767" y="512"/>
                      <a:pt x="616" y="536"/>
                    </a:cubicBezTo>
                    <a:cubicBezTo>
                      <a:pt x="464" y="559"/>
                      <a:pt x="176" y="592"/>
                      <a:pt x="88" y="584"/>
                    </a:cubicBezTo>
                    <a:cubicBezTo>
                      <a:pt x="0" y="576"/>
                      <a:pt x="16" y="535"/>
                      <a:pt x="88" y="488"/>
                    </a:cubicBezTo>
                    <a:cubicBezTo>
                      <a:pt x="159" y="440"/>
                      <a:pt x="352" y="359"/>
                      <a:pt x="520" y="296"/>
                    </a:cubicBezTo>
                    <a:cubicBezTo>
                      <a:pt x="687" y="232"/>
                      <a:pt x="920" y="152"/>
                      <a:pt x="1096" y="104"/>
                    </a:cubicBezTo>
                    <a:cubicBezTo>
                      <a:pt x="1272" y="56"/>
                      <a:pt x="1496" y="0"/>
                      <a:pt x="1576" y="8"/>
                    </a:cubicBezTo>
                    <a:cubicBezTo>
                      <a:pt x="1656" y="16"/>
                      <a:pt x="1648" y="87"/>
                      <a:pt x="1576" y="152"/>
                    </a:cubicBezTo>
                    <a:cubicBezTo>
                      <a:pt x="1503" y="216"/>
                      <a:pt x="1323" y="304"/>
                      <a:pt x="1144" y="392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31497" name="Freeform 9"/>
              <p:cNvSpPr>
                <a:spLocks/>
              </p:cNvSpPr>
              <p:nvPr/>
            </p:nvSpPr>
            <p:spPr bwMode="auto">
              <a:xfrm>
                <a:off x="1256" y="2384"/>
                <a:ext cx="368" cy="264"/>
              </a:xfrm>
              <a:custGeom>
                <a:avLst/>
                <a:gdLst>
                  <a:gd name="T0" fmla="*/ 368 w 368"/>
                  <a:gd name="T1" fmla="*/ 256 h 264"/>
                  <a:gd name="T2" fmla="*/ 224 w 368"/>
                  <a:gd name="T3" fmla="*/ 64 h 264"/>
                  <a:gd name="T4" fmla="*/ 32 w 368"/>
                  <a:gd name="T5" fmla="*/ 16 h 264"/>
                  <a:gd name="T6" fmla="*/ 32 w 368"/>
                  <a:gd name="T7" fmla="*/ 160 h 264"/>
                  <a:gd name="T8" fmla="*/ 224 w 368"/>
                  <a:gd name="T9" fmla="*/ 256 h 264"/>
                  <a:gd name="T10" fmla="*/ 320 w 368"/>
                  <a:gd name="T11" fmla="*/ 208 h 264"/>
                  <a:gd name="T12" fmla="*/ 272 w 368"/>
                  <a:gd name="T13" fmla="*/ 112 h 264"/>
                  <a:gd name="T14" fmla="*/ 176 w 368"/>
                  <a:gd name="T15" fmla="*/ 64 h 264"/>
                  <a:gd name="T16" fmla="*/ 128 w 368"/>
                  <a:gd name="T17" fmla="*/ 160 h 264"/>
                  <a:gd name="T18" fmla="*/ 224 w 368"/>
                  <a:gd name="T19" fmla="*/ 208 h 264"/>
                  <a:gd name="T20" fmla="*/ 272 w 368"/>
                  <a:gd name="T21" fmla="*/ 160 h 264"/>
                  <a:gd name="T22" fmla="*/ 176 w 368"/>
                  <a:gd name="T23" fmla="*/ 160 h 264"/>
                  <a:gd name="T24" fmla="*/ 176 w 368"/>
                  <a:gd name="T25" fmla="*/ 208 h 264"/>
                  <a:gd name="T26" fmla="*/ 272 w 368"/>
                  <a:gd name="T27" fmla="*/ 112 h 264"/>
                  <a:gd name="T28" fmla="*/ 176 w 368"/>
                  <a:gd name="T29" fmla="*/ 112 h 264"/>
                  <a:gd name="T30" fmla="*/ 224 w 368"/>
                  <a:gd name="T31" fmla="*/ 208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8" h="264">
                    <a:moveTo>
                      <a:pt x="368" y="256"/>
                    </a:moveTo>
                    <a:cubicBezTo>
                      <a:pt x="323" y="179"/>
                      <a:pt x="279" y="103"/>
                      <a:pt x="224" y="64"/>
                    </a:cubicBezTo>
                    <a:cubicBezTo>
                      <a:pt x="168" y="24"/>
                      <a:pt x="64" y="0"/>
                      <a:pt x="32" y="16"/>
                    </a:cubicBezTo>
                    <a:cubicBezTo>
                      <a:pt x="0" y="32"/>
                      <a:pt x="0" y="120"/>
                      <a:pt x="32" y="160"/>
                    </a:cubicBezTo>
                    <a:cubicBezTo>
                      <a:pt x="64" y="200"/>
                      <a:pt x="176" y="248"/>
                      <a:pt x="224" y="256"/>
                    </a:cubicBezTo>
                    <a:cubicBezTo>
                      <a:pt x="272" y="264"/>
                      <a:pt x="312" y="231"/>
                      <a:pt x="320" y="208"/>
                    </a:cubicBezTo>
                    <a:cubicBezTo>
                      <a:pt x="327" y="184"/>
                      <a:pt x="296" y="136"/>
                      <a:pt x="272" y="112"/>
                    </a:cubicBezTo>
                    <a:cubicBezTo>
                      <a:pt x="248" y="88"/>
                      <a:pt x="199" y="56"/>
                      <a:pt x="176" y="64"/>
                    </a:cubicBezTo>
                    <a:cubicBezTo>
                      <a:pt x="152" y="71"/>
                      <a:pt x="120" y="136"/>
                      <a:pt x="128" y="160"/>
                    </a:cubicBezTo>
                    <a:cubicBezTo>
                      <a:pt x="135" y="183"/>
                      <a:pt x="200" y="208"/>
                      <a:pt x="224" y="208"/>
                    </a:cubicBezTo>
                    <a:cubicBezTo>
                      <a:pt x="248" y="208"/>
                      <a:pt x="280" y="168"/>
                      <a:pt x="272" y="160"/>
                    </a:cubicBezTo>
                    <a:cubicBezTo>
                      <a:pt x="264" y="152"/>
                      <a:pt x="191" y="152"/>
                      <a:pt x="176" y="160"/>
                    </a:cubicBezTo>
                    <a:cubicBezTo>
                      <a:pt x="160" y="167"/>
                      <a:pt x="160" y="215"/>
                      <a:pt x="176" y="208"/>
                    </a:cubicBezTo>
                    <a:cubicBezTo>
                      <a:pt x="191" y="200"/>
                      <a:pt x="272" y="128"/>
                      <a:pt x="272" y="112"/>
                    </a:cubicBezTo>
                    <a:cubicBezTo>
                      <a:pt x="272" y="96"/>
                      <a:pt x="183" y="96"/>
                      <a:pt x="176" y="112"/>
                    </a:cubicBezTo>
                    <a:cubicBezTo>
                      <a:pt x="168" y="127"/>
                      <a:pt x="196" y="167"/>
                      <a:pt x="224" y="208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31498" name="Freeform 10"/>
              <p:cNvSpPr>
                <a:spLocks/>
              </p:cNvSpPr>
              <p:nvPr/>
            </p:nvSpPr>
            <p:spPr bwMode="auto">
              <a:xfrm>
                <a:off x="1192" y="1248"/>
                <a:ext cx="384" cy="720"/>
              </a:xfrm>
              <a:custGeom>
                <a:avLst/>
                <a:gdLst>
                  <a:gd name="T0" fmla="*/ 0 w 384"/>
                  <a:gd name="T1" fmla="*/ 0 h 720"/>
                  <a:gd name="T2" fmla="*/ 240 w 384"/>
                  <a:gd name="T3" fmla="*/ 384 h 720"/>
                  <a:gd name="T4" fmla="*/ 384 w 384"/>
                  <a:gd name="T5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4" h="720">
                    <a:moveTo>
                      <a:pt x="0" y="0"/>
                    </a:moveTo>
                    <a:cubicBezTo>
                      <a:pt x="88" y="132"/>
                      <a:pt x="176" y="264"/>
                      <a:pt x="240" y="384"/>
                    </a:cubicBezTo>
                    <a:cubicBezTo>
                      <a:pt x="303" y="503"/>
                      <a:pt x="343" y="611"/>
                      <a:pt x="384" y="720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31499" name="Freeform 11"/>
              <p:cNvSpPr>
                <a:spLocks/>
              </p:cNvSpPr>
              <p:nvPr/>
            </p:nvSpPr>
            <p:spPr bwMode="auto">
              <a:xfrm>
                <a:off x="1576" y="1968"/>
                <a:ext cx="112" cy="720"/>
              </a:xfrm>
              <a:custGeom>
                <a:avLst/>
                <a:gdLst>
                  <a:gd name="T0" fmla="*/ 0 w 112"/>
                  <a:gd name="T1" fmla="*/ 0 h 720"/>
                  <a:gd name="T2" fmla="*/ 96 w 112"/>
                  <a:gd name="T3" fmla="*/ 384 h 720"/>
                  <a:gd name="T4" fmla="*/ 96 w 112"/>
                  <a:gd name="T5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2" h="720">
                    <a:moveTo>
                      <a:pt x="0" y="0"/>
                    </a:moveTo>
                    <a:cubicBezTo>
                      <a:pt x="39" y="131"/>
                      <a:pt x="79" y="263"/>
                      <a:pt x="96" y="384"/>
                    </a:cubicBezTo>
                    <a:cubicBezTo>
                      <a:pt x="112" y="504"/>
                      <a:pt x="104" y="612"/>
                      <a:pt x="96" y="720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831500" name="Line 12"/>
          <p:cNvSpPr>
            <a:spLocks noChangeShapeType="1"/>
          </p:cNvSpPr>
          <p:nvPr/>
        </p:nvSpPr>
        <p:spPr bwMode="auto">
          <a:xfrm>
            <a:off x="4962525" y="3570288"/>
            <a:ext cx="2047875" cy="1730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31501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9144000" cy="8382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Impact" charset="0"/>
              </a:rPr>
              <a:t>WIMP Capture and Annihilation</a:t>
            </a:r>
            <a:endParaRPr lang="en-US" b="1">
              <a:solidFill>
                <a:schemeClr val="bg1"/>
              </a:solidFill>
              <a:latin typeface="Impact" charset="0"/>
            </a:endParaRPr>
          </a:p>
        </p:txBody>
      </p:sp>
      <p:sp>
        <p:nvSpPr>
          <p:cNvPr id="831502" name="Text Box 14"/>
          <p:cNvSpPr txBox="1">
            <a:spLocks noChangeArrowheads="1"/>
          </p:cNvSpPr>
          <p:nvPr/>
        </p:nvSpPr>
        <p:spPr bwMode="auto">
          <a:xfrm>
            <a:off x="8213725" y="4191000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E0002"/>
                </a:solidFill>
                <a:latin typeface="Impact" charset="0"/>
                <a:ea typeface="ＭＳ Ｐゴシック" charset="0"/>
              </a:rPr>
              <a:t>DETECTOR</a:t>
            </a:r>
            <a:endParaRPr lang="en-US" sz="2400" i="1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831503" name="Text Box 15"/>
          <p:cNvSpPr txBox="1">
            <a:spLocks noChangeArrowheads="1"/>
          </p:cNvSpPr>
          <p:nvPr/>
        </p:nvSpPr>
        <p:spPr bwMode="auto">
          <a:xfrm>
            <a:off x="4479925" y="2403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n</a:t>
            </a:r>
          </a:p>
        </p:txBody>
      </p:sp>
      <p:sp>
        <p:nvSpPr>
          <p:cNvPr id="831504" name="Text Box 16"/>
          <p:cNvSpPr txBox="1">
            <a:spLocks noChangeArrowheads="1"/>
          </p:cNvSpPr>
          <p:nvPr/>
        </p:nvSpPr>
        <p:spPr bwMode="auto">
          <a:xfrm>
            <a:off x="3962400" y="2590800"/>
            <a:ext cx="646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>
                <a:solidFill>
                  <a:srgbClr val="0000FF"/>
                </a:solidFill>
                <a:latin typeface="Symbol" charset="0"/>
                <a:ea typeface="ＭＳ Ｐゴシック" charset="0"/>
              </a:rPr>
              <a:t>n</a:t>
            </a:r>
            <a:r>
              <a:rPr lang="en-GB" sz="4000" b="1" baseline="-25000">
                <a:solidFill>
                  <a:srgbClr val="0000FF"/>
                </a:solidFill>
                <a:latin typeface="Symbol" charset="0"/>
                <a:ea typeface="ＭＳ Ｐゴシック" charset="0"/>
              </a:rPr>
              <a:t>m</a:t>
            </a:r>
            <a:endParaRPr lang="en-GB" sz="4000" b="1">
              <a:solidFill>
                <a:srgbClr val="0000FF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83150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098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506" name="Rectangle 18"/>
          <p:cNvSpPr>
            <a:spLocks noChangeArrowheads="1"/>
          </p:cNvSpPr>
          <p:nvPr/>
        </p:nvSpPr>
        <p:spPr bwMode="auto">
          <a:xfrm>
            <a:off x="7162800" y="3886200"/>
            <a:ext cx="990600" cy="609600"/>
          </a:xfrm>
          <a:prstGeom prst="rect">
            <a:avLst/>
          </a:prstGeom>
          <a:solidFill>
            <a:srgbClr val="FE00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31507" name="Line 19"/>
          <p:cNvSpPr>
            <a:spLocks noChangeShapeType="1"/>
          </p:cNvSpPr>
          <p:nvPr/>
        </p:nvSpPr>
        <p:spPr bwMode="auto">
          <a:xfrm>
            <a:off x="7543800" y="4191000"/>
            <a:ext cx="13716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31508" name="Text Box 20"/>
          <p:cNvSpPr txBox="1">
            <a:spLocks noChangeArrowheads="1"/>
          </p:cNvSpPr>
          <p:nvPr/>
        </p:nvSpPr>
        <p:spPr bwMode="auto">
          <a:xfrm>
            <a:off x="4403725" y="2784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31509" name="Text Box 21"/>
          <p:cNvSpPr txBox="1">
            <a:spLocks noChangeArrowheads="1"/>
          </p:cNvSpPr>
          <p:nvPr/>
        </p:nvSpPr>
        <p:spPr bwMode="auto">
          <a:xfrm>
            <a:off x="1066800" y="4937125"/>
            <a:ext cx="55292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</a:rPr>
              <a:t> c</a:t>
            </a:r>
            <a:r>
              <a:rPr lang="en-US" sz="4000">
                <a:solidFill>
                  <a:srgbClr val="FBFFFF"/>
                </a:solidFill>
                <a:latin typeface="Times" charset="0"/>
                <a:ea typeface="ＭＳ Ｐゴシック" charset="0"/>
              </a:rPr>
              <a:t> + </a:t>
            </a: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</a:rPr>
              <a:t>c</a:t>
            </a:r>
            <a:r>
              <a:rPr lang="en-US" sz="4000">
                <a:solidFill>
                  <a:srgbClr val="FBFFFF"/>
                </a:solidFill>
                <a:latin typeface="Times" charset="0"/>
                <a:ea typeface="ＭＳ Ｐゴシック" charset="0"/>
              </a:rPr>
              <a:t> </a:t>
            </a:r>
            <a:r>
              <a:rPr lang="en-US" sz="4000">
                <a:solidFill>
                  <a:srgbClr val="FBFFFF"/>
                </a:solidFill>
                <a:latin typeface="Times" charset="0"/>
                <a:ea typeface="ＭＳ Ｐゴシック" charset="0"/>
                <a:sym typeface="Wingdings" charset="0"/>
              </a:rPr>
              <a:t> W + W  </a:t>
            </a: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  <a:sym typeface="Wingdings" charset="0"/>
              </a:rPr>
              <a:t>n</a:t>
            </a:r>
            <a:r>
              <a:rPr lang="en-US" sz="4000">
                <a:solidFill>
                  <a:srgbClr val="FBFFFF"/>
                </a:solidFill>
                <a:latin typeface="Times" charset="0"/>
                <a:ea typeface="ＭＳ Ｐゴシック" charset="0"/>
                <a:sym typeface="Wingdings" charset="0"/>
              </a:rPr>
              <a:t> + </a:t>
            </a: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  <a:sym typeface="Wingdings" charset="0"/>
              </a:rPr>
              <a:t>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  <a:sym typeface="Wingdings" charset="0"/>
              </a:rPr>
              <a:t>		   </a:t>
            </a:r>
            <a:r>
              <a:rPr lang="en-US" sz="4000">
                <a:solidFill>
                  <a:srgbClr val="FBFFFF"/>
                </a:solidFill>
                <a:latin typeface="Arial" charset="0"/>
                <a:ea typeface="ＭＳ Ｐゴシック" charset="0"/>
                <a:sym typeface="Wingdings" charset="0"/>
              </a:rPr>
              <a:t>b + b   </a:t>
            </a: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  <a:sym typeface="Wingdings" charset="0"/>
              </a:rPr>
              <a:t>n</a:t>
            </a:r>
            <a:r>
              <a:rPr lang="en-US" sz="4000">
                <a:solidFill>
                  <a:srgbClr val="FBFFFF"/>
                </a:solidFill>
                <a:latin typeface="Times" charset="0"/>
                <a:ea typeface="ＭＳ Ｐゴシック" charset="0"/>
                <a:sym typeface="Wingdings" charset="0"/>
              </a:rPr>
              <a:t> + </a:t>
            </a:r>
            <a:r>
              <a:rPr lang="en-US" sz="4000">
                <a:solidFill>
                  <a:srgbClr val="FBFFFF"/>
                </a:solidFill>
                <a:latin typeface="Symbol" charset="0"/>
                <a:ea typeface="ＭＳ Ｐゴシック" charset="0"/>
                <a:sym typeface="Wingdings" charset="0"/>
              </a:rPr>
              <a:t>n</a:t>
            </a:r>
          </a:p>
        </p:txBody>
      </p:sp>
      <p:sp>
        <p:nvSpPr>
          <p:cNvPr id="831510" name="Line 22"/>
          <p:cNvSpPr>
            <a:spLocks noChangeShapeType="1"/>
          </p:cNvSpPr>
          <p:nvPr/>
        </p:nvSpPr>
        <p:spPr bwMode="auto">
          <a:xfrm>
            <a:off x="2286000" y="3352800"/>
            <a:ext cx="228600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39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8081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2" name="AutoShape 3"/>
          <p:cNvSpPr>
            <a:spLocks noChangeArrowheads="1"/>
          </p:cNvSpPr>
          <p:nvPr/>
        </p:nvSpPr>
        <p:spPr bwMode="auto">
          <a:xfrm>
            <a:off x="685800" y="-12954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808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7392988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4" name="Text Box 6"/>
          <p:cNvSpPr txBox="1">
            <a:spLocks noChangeArrowheads="1"/>
          </p:cNvSpPr>
          <p:nvPr/>
        </p:nvSpPr>
        <p:spPr bwMode="auto">
          <a:xfrm>
            <a:off x="7467600" y="3371850"/>
            <a:ext cx="12922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cosmic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   rays</a:t>
            </a:r>
          </a:p>
        </p:txBody>
      </p:sp>
      <p:grpSp>
        <p:nvGrpSpPr>
          <p:cNvPr id="558085" name="Group 8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58103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4" name="Oval 10"/>
            <p:cNvSpPr>
              <a:spLocks noChangeArrowheads="1"/>
            </p:cNvSpPr>
            <p:nvPr/>
          </p:nvSpPr>
          <p:spPr bwMode="auto">
            <a:xfrm>
              <a:off x="4272" y="21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5" name="Oval 11"/>
            <p:cNvSpPr>
              <a:spLocks noChangeArrowheads="1"/>
            </p:cNvSpPr>
            <p:nvPr/>
          </p:nvSpPr>
          <p:spPr bwMode="auto">
            <a:xfrm>
              <a:off x="4320" y="220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6" name="Oval 12"/>
            <p:cNvSpPr>
              <a:spLocks noChangeArrowheads="1"/>
            </p:cNvSpPr>
            <p:nvPr/>
          </p:nvSpPr>
          <p:spPr bwMode="auto">
            <a:xfrm>
              <a:off x="4416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7" name="Oval 13"/>
            <p:cNvSpPr>
              <a:spLocks noChangeArrowheads="1"/>
            </p:cNvSpPr>
            <p:nvPr/>
          </p:nvSpPr>
          <p:spPr bwMode="auto">
            <a:xfrm>
              <a:off x="4512" y="24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8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9" name="Oval 15"/>
            <p:cNvSpPr>
              <a:spLocks noChangeArrowheads="1"/>
            </p:cNvSpPr>
            <p:nvPr/>
          </p:nvSpPr>
          <p:spPr bwMode="auto">
            <a:xfrm>
              <a:off x="4656" y="254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0" name="Oval 16"/>
            <p:cNvSpPr>
              <a:spLocks noChangeArrowheads="1"/>
            </p:cNvSpPr>
            <p:nvPr/>
          </p:nvSpPr>
          <p:spPr bwMode="auto">
            <a:xfrm>
              <a:off x="4704" y="259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1" name="Oval 17"/>
            <p:cNvSpPr>
              <a:spLocks noChangeArrowheads="1"/>
            </p:cNvSpPr>
            <p:nvPr/>
          </p:nvSpPr>
          <p:spPr bwMode="auto">
            <a:xfrm>
              <a:off x="4800" y="26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2" name="Oval 18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3" name="Oval 19"/>
            <p:cNvSpPr>
              <a:spLocks noChangeArrowheads="1"/>
            </p:cNvSpPr>
            <p:nvPr/>
          </p:nvSpPr>
          <p:spPr bwMode="auto">
            <a:xfrm>
              <a:off x="4944" y="28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4" name="Oval 20"/>
            <p:cNvSpPr>
              <a:spLocks noChangeArrowheads="1"/>
            </p:cNvSpPr>
            <p:nvPr/>
          </p:nvSpPr>
          <p:spPr bwMode="auto">
            <a:xfrm>
              <a:off x="4992" y="292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5" name="Oval 21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6" name="Oval 22"/>
            <p:cNvSpPr>
              <a:spLocks noChangeArrowheads="1"/>
            </p:cNvSpPr>
            <p:nvPr/>
          </p:nvSpPr>
          <p:spPr bwMode="auto">
            <a:xfrm>
              <a:off x="5088" y="30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7" name="Oval 23"/>
            <p:cNvSpPr>
              <a:spLocks noChangeArrowheads="1"/>
            </p:cNvSpPr>
            <p:nvPr/>
          </p:nvSpPr>
          <p:spPr bwMode="auto">
            <a:xfrm>
              <a:off x="5136" y="307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8" name="Oval 24"/>
            <p:cNvSpPr>
              <a:spLocks noChangeArrowheads="1"/>
            </p:cNvSpPr>
            <p:nvPr/>
          </p:nvSpPr>
          <p:spPr bwMode="auto">
            <a:xfrm>
              <a:off x="5184" y="312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9" name="Oval 25"/>
            <p:cNvSpPr>
              <a:spLocks noChangeArrowheads="1"/>
            </p:cNvSpPr>
            <p:nvPr/>
          </p:nvSpPr>
          <p:spPr bwMode="auto">
            <a:xfrm>
              <a:off x="5232" y="316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0" name="Oval 26"/>
            <p:cNvSpPr>
              <a:spLocks noChangeArrowheads="1"/>
            </p:cNvSpPr>
            <p:nvPr/>
          </p:nvSpPr>
          <p:spPr bwMode="auto">
            <a:xfrm>
              <a:off x="5280" y="32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1" name="Oval 27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2" name="Oval 28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3" name="Oval 29"/>
            <p:cNvSpPr>
              <a:spLocks noChangeArrowheads="1"/>
            </p:cNvSpPr>
            <p:nvPr/>
          </p:nvSpPr>
          <p:spPr bwMode="auto">
            <a:xfrm>
              <a:off x="5376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4" name="Oval 30"/>
            <p:cNvSpPr>
              <a:spLocks noChangeArrowheads="1"/>
            </p:cNvSpPr>
            <p:nvPr/>
          </p:nvSpPr>
          <p:spPr bwMode="auto">
            <a:xfrm>
              <a:off x="5424" y="35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5" name="Oval 31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58086" name="Text Box 32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7" name="Text Box 33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8" name="Text Box 34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9" name="Text Box 35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90" name="Text Box 36"/>
          <p:cNvSpPr txBox="1">
            <a:spLocks noChangeArrowheads="1"/>
          </p:cNvSpPr>
          <p:nvPr/>
        </p:nvSpPr>
        <p:spPr bwMode="auto">
          <a:xfrm>
            <a:off x="6248400" y="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58091" name="Line 37"/>
          <p:cNvSpPr>
            <a:spLocks noChangeShapeType="1"/>
          </p:cNvSpPr>
          <p:nvPr/>
        </p:nvSpPr>
        <p:spPr bwMode="auto">
          <a:xfrm>
            <a:off x="8534400" y="3810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2" name="Text Box 38"/>
          <p:cNvSpPr txBox="1">
            <a:spLocks noChangeArrowheads="1"/>
          </p:cNvSpPr>
          <p:nvPr/>
        </p:nvSpPr>
        <p:spPr bwMode="auto">
          <a:xfrm rot="-5400000">
            <a:off x="796925" y="23622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58093" name="Text Box 40"/>
          <p:cNvSpPr txBox="1">
            <a:spLocks noChangeArrowheads="1"/>
          </p:cNvSpPr>
          <p:nvPr/>
        </p:nvSpPr>
        <p:spPr bwMode="auto">
          <a:xfrm>
            <a:off x="8153400" y="1571625"/>
            <a:ext cx="474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5F5F5F"/>
                </a:solidFill>
                <a:latin typeface="Symbol" charset="0"/>
              </a:rPr>
              <a:t>n</a:t>
            </a:r>
            <a:endParaRPr lang="en-US" sz="4400">
              <a:solidFill>
                <a:srgbClr val="5F5F5F"/>
              </a:solidFill>
              <a:latin typeface="Times" charset="0"/>
            </a:endParaRPr>
          </a:p>
        </p:txBody>
      </p:sp>
      <p:sp>
        <p:nvSpPr>
          <p:cNvPr id="558094" name="AutoShape 41"/>
          <p:cNvSpPr>
            <a:spLocks noChangeArrowheads="1"/>
          </p:cNvSpPr>
          <p:nvPr/>
        </p:nvSpPr>
        <p:spPr bwMode="auto">
          <a:xfrm>
            <a:off x="6324600" y="1981200"/>
            <a:ext cx="1828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5" name="Text Box 42"/>
          <p:cNvSpPr txBox="1">
            <a:spLocks noChangeArrowheads="1"/>
          </p:cNvSpPr>
          <p:nvPr/>
        </p:nvSpPr>
        <p:spPr bwMode="auto">
          <a:xfrm>
            <a:off x="2667000" y="15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8096" name="Line 43"/>
          <p:cNvSpPr>
            <a:spLocks noChangeShapeType="1"/>
          </p:cNvSpPr>
          <p:nvPr/>
        </p:nvSpPr>
        <p:spPr bwMode="auto">
          <a:xfrm>
            <a:off x="2819400" y="38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7" name="Line 44"/>
          <p:cNvSpPr>
            <a:spLocks noChangeShapeType="1"/>
          </p:cNvSpPr>
          <p:nvPr/>
        </p:nvSpPr>
        <p:spPr bwMode="auto">
          <a:xfrm>
            <a:off x="7620000" y="3733800"/>
            <a:ext cx="0" cy="6858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6900" y="5143500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graphicFrame>
        <p:nvGraphicFramePr>
          <p:cNvPr id="558099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4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7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685646"/>
              </p:ext>
            </p:extLst>
          </p:nvPr>
        </p:nvGraphicFramePr>
        <p:xfrm>
          <a:off x="2363788" y="4257675"/>
          <a:ext cx="3021012" cy="15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5" name="Equation" r:id="rId9" imgW="901700" imgH="469900" progId="Equation.3">
                  <p:embed/>
                </p:oleObj>
              </mc:Choice>
              <mc:Fallback>
                <p:oleObj name="Equation" r:id="rId9" imgW="901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4257675"/>
                        <a:ext cx="3021012" cy="1576388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>
            <a:stCxn id="3" idx="2"/>
          </p:cNvCxnSpPr>
          <p:nvPr/>
        </p:nvCxnSpPr>
        <p:spPr>
          <a:xfrm flipH="1" flipV="1">
            <a:off x="3429000" y="4865688"/>
            <a:ext cx="4787900" cy="735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636838" y="1371600"/>
            <a:ext cx="792162" cy="3138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69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AutoShape 2"/>
          <p:cNvSpPr>
            <a:spLocks noChangeArrowheads="1"/>
          </p:cNvSpPr>
          <p:nvPr/>
        </p:nvSpPr>
        <p:spPr bwMode="auto">
          <a:xfrm>
            <a:off x="228600" y="-1143000"/>
            <a:ext cx="10058400" cy="7543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48" charset="0"/>
              <a:cs typeface="Arial" pitchFamily="34" charset="0"/>
            </a:endParaRP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438400"/>
            <a:ext cx="21844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1247775"/>
            <a:ext cx="2628900" cy="2663825"/>
            <a:chOff x="672" y="1170"/>
            <a:chExt cx="1656" cy="1678"/>
          </a:xfrm>
        </p:grpSpPr>
        <p:sp>
          <p:nvSpPr>
            <p:cNvPr id="221200" name="Text Box 5"/>
            <p:cNvSpPr txBox="1">
              <a:spLocks noChangeArrowheads="1"/>
            </p:cNvSpPr>
            <p:nvPr/>
          </p:nvSpPr>
          <p:spPr bwMode="auto">
            <a:xfrm>
              <a:off x="1000" y="1170"/>
              <a:ext cx="2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00FF"/>
                  </a:solidFill>
                  <a:latin typeface="Symbol" pitchFamily="18" charset="2"/>
                  <a:cs typeface="Arial" pitchFamily="34" charset="0"/>
                </a:rPr>
                <a:t>c</a:t>
              </a:r>
              <a:endParaRPr lang="en-US" sz="4000" b="1">
                <a:solidFill>
                  <a:srgbClr val="FF00FF"/>
                </a:solidFill>
                <a:latin typeface="Times" pitchFamily="48" charset="0"/>
                <a:cs typeface="Arial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248"/>
              <a:ext cx="1656" cy="1600"/>
              <a:chOff x="672" y="1248"/>
              <a:chExt cx="1656" cy="1600"/>
            </a:xfrm>
          </p:grpSpPr>
          <p:sp>
            <p:nvSpPr>
              <p:cNvPr id="221202" name="Freeform 7"/>
              <p:cNvSpPr>
                <a:spLocks/>
              </p:cNvSpPr>
              <p:nvPr/>
            </p:nvSpPr>
            <p:spPr bwMode="auto">
              <a:xfrm>
                <a:off x="1336" y="2264"/>
                <a:ext cx="480" cy="584"/>
              </a:xfrm>
              <a:custGeom>
                <a:avLst/>
                <a:gdLst>
                  <a:gd name="T0" fmla="*/ 480 w 480"/>
                  <a:gd name="T1" fmla="*/ 376 h 584"/>
                  <a:gd name="T2" fmla="*/ 336 w 480"/>
                  <a:gd name="T3" fmla="*/ 184 h 584"/>
                  <a:gd name="T4" fmla="*/ 192 w 480"/>
                  <a:gd name="T5" fmla="*/ 88 h 584"/>
                  <a:gd name="T6" fmla="*/ 48 w 480"/>
                  <a:gd name="T7" fmla="*/ 40 h 584"/>
                  <a:gd name="T8" fmla="*/ 0 w 480"/>
                  <a:gd name="T9" fmla="*/ 328 h 584"/>
                  <a:gd name="T10" fmla="*/ 48 w 480"/>
                  <a:gd name="T11" fmla="*/ 472 h 584"/>
                  <a:gd name="T12" fmla="*/ 192 w 480"/>
                  <a:gd name="T13" fmla="*/ 568 h 584"/>
                  <a:gd name="T14" fmla="*/ 288 w 480"/>
                  <a:gd name="T15" fmla="*/ 376 h 5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0"/>
                  <a:gd name="T25" fmla="*/ 0 h 584"/>
                  <a:gd name="T26" fmla="*/ 480 w 480"/>
                  <a:gd name="T27" fmla="*/ 584 h 5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0" h="584">
                    <a:moveTo>
                      <a:pt x="480" y="376"/>
                    </a:moveTo>
                    <a:cubicBezTo>
                      <a:pt x="432" y="304"/>
                      <a:pt x="384" y="232"/>
                      <a:pt x="336" y="184"/>
                    </a:cubicBezTo>
                    <a:cubicBezTo>
                      <a:pt x="288" y="136"/>
                      <a:pt x="240" y="112"/>
                      <a:pt x="192" y="88"/>
                    </a:cubicBezTo>
                    <a:cubicBezTo>
                      <a:pt x="144" y="64"/>
                      <a:pt x="80" y="0"/>
                      <a:pt x="48" y="40"/>
                    </a:cubicBezTo>
                    <a:cubicBezTo>
                      <a:pt x="16" y="80"/>
                      <a:pt x="0" y="256"/>
                      <a:pt x="0" y="328"/>
                    </a:cubicBezTo>
                    <a:cubicBezTo>
                      <a:pt x="0" y="400"/>
                      <a:pt x="16" y="432"/>
                      <a:pt x="48" y="472"/>
                    </a:cubicBezTo>
                    <a:cubicBezTo>
                      <a:pt x="80" y="512"/>
                      <a:pt x="152" y="584"/>
                      <a:pt x="192" y="568"/>
                    </a:cubicBezTo>
                    <a:cubicBezTo>
                      <a:pt x="232" y="552"/>
                      <a:pt x="260" y="464"/>
                      <a:pt x="288" y="376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21203" name="Freeform 8"/>
              <p:cNvSpPr>
                <a:spLocks/>
              </p:cNvSpPr>
              <p:nvPr/>
            </p:nvSpPr>
            <p:spPr bwMode="auto">
              <a:xfrm>
                <a:off x="672" y="2248"/>
                <a:ext cx="1656" cy="592"/>
              </a:xfrm>
              <a:custGeom>
                <a:avLst/>
                <a:gdLst>
                  <a:gd name="T0" fmla="*/ 1000 w 1656"/>
                  <a:gd name="T1" fmla="*/ 440 h 592"/>
                  <a:gd name="T2" fmla="*/ 616 w 1656"/>
                  <a:gd name="T3" fmla="*/ 536 h 592"/>
                  <a:gd name="T4" fmla="*/ 88 w 1656"/>
                  <a:gd name="T5" fmla="*/ 584 h 592"/>
                  <a:gd name="T6" fmla="*/ 88 w 1656"/>
                  <a:gd name="T7" fmla="*/ 488 h 592"/>
                  <a:gd name="T8" fmla="*/ 520 w 1656"/>
                  <a:gd name="T9" fmla="*/ 296 h 592"/>
                  <a:gd name="T10" fmla="*/ 1096 w 1656"/>
                  <a:gd name="T11" fmla="*/ 104 h 592"/>
                  <a:gd name="T12" fmla="*/ 1576 w 1656"/>
                  <a:gd name="T13" fmla="*/ 8 h 592"/>
                  <a:gd name="T14" fmla="*/ 1576 w 1656"/>
                  <a:gd name="T15" fmla="*/ 152 h 592"/>
                  <a:gd name="T16" fmla="*/ 1144 w 1656"/>
                  <a:gd name="T17" fmla="*/ 392 h 5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56"/>
                  <a:gd name="T28" fmla="*/ 0 h 592"/>
                  <a:gd name="T29" fmla="*/ 1656 w 1656"/>
                  <a:gd name="T30" fmla="*/ 592 h 5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56" h="592">
                    <a:moveTo>
                      <a:pt x="1000" y="440"/>
                    </a:moveTo>
                    <a:cubicBezTo>
                      <a:pt x="883" y="476"/>
                      <a:pt x="767" y="512"/>
                      <a:pt x="616" y="536"/>
                    </a:cubicBezTo>
                    <a:cubicBezTo>
                      <a:pt x="464" y="559"/>
                      <a:pt x="176" y="592"/>
                      <a:pt x="88" y="584"/>
                    </a:cubicBezTo>
                    <a:cubicBezTo>
                      <a:pt x="0" y="576"/>
                      <a:pt x="16" y="535"/>
                      <a:pt x="88" y="488"/>
                    </a:cubicBezTo>
                    <a:cubicBezTo>
                      <a:pt x="159" y="440"/>
                      <a:pt x="352" y="359"/>
                      <a:pt x="520" y="296"/>
                    </a:cubicBezTo>
                    <a:cubicBezTo>
                      <a:pt x="687" y="232"/>
                      <a:pt x="920" y="152"/>
                      <a:pt x="1096" y="104"/>
                    </a:cubicBezTo>
                    <a:cubicBezTo>
                      <a:pt x="1272" y="56"/>
                      <a:pt x="1496" y="0"/>
                      <a:pt x="1576" y="8"/>
                    </a:cubicBezTo>
                    <a:cubicBezTo>
                      <a:pt x="1656" y="16"/>
                      <a:pt x="1648" y="87"/>
                      <a:pt x="1576" y="152"/>
                    </a:cubicBezTo>
                    <a:cubicBezTo>
                      <a:pt x="1503" y="216"/>
                      <a:pt x="1323" y="304"/>
                      <a:pt x="1144" y="392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21204" name="Freeform 9"/>
              <p:cNvSpPr>
                <a:spLocks/>
              </p:cNvSpPr>
              <p:nvPr/>
            </p:nvSpPr>
            <p:spPr bwMode="auto">
              <a:xfrm>
                <a:off x="1256" y="2384"/>
                <a:ext cx="368" cy="264"/>
              </a:xfrm>
              <a:custGeom>
                <a:avLst/>
                <a:gdLst>
                  <a:gd name="T0" fmla="*/ 368 w 368"/>
                  <a:gd name="T1" fmla="*/ 256 h 264"/>
                  <a:gd name="T2" fmla="*/ 224 w 368"/>
                  <a:gd name="T3" fmla="*/ 64 h 264"/>
                  <a:gd name="T4" fmla="*/ 32 w 368"/>
                  <a:gd name="T5" fmla="*/ 16 h 264"/>
                  <a:gd name="T6" fmla="*/ 32 w 368"/>
                  <a:gd name="T7" fmla="*/ 160 h 264"/>
                  <a:gd name="T8" fmla="*/ 224 w 368"/>
                  <a:gd name="T9" fmla="*/ 256 h 264"/>
                  <a:gd name="T10" fmla="*/ 320 w 368"/>
                  <a:gd name="T11" fmla="*/ 208 h 264"/>
                  <a:gd name="T12" fmla="*/ 272 w 368"/>
                  <a:gd name="T13" fmla="*/ 112 h 264"/>
                  <a:gd name="T14" fmla="*/ 176 w 368"/>
                  <a:gd name="T15" fmla="*/ 64 h 264"/>
                  <a:gd name="T16" fmla="*/ 128 w 368"/>
                  <a:gd name="T17" fmla="*/ 160 h 264"/>
                  <a:gd name="T18" fmla="*/ 224 w 368"/>
                  <a:gd name="T19" fmla="*/ 208 h 264"/>
                  <a:gd name="T20" fmla="*/ 272 w 368"/>
                  <a:gd name="T21" fmla="*/ 160 h 264"/>
                  <a:gd name="T22" fmla="*/ 176 w 368"/>
                  <a:gd name="T23" fmla="*/ 160 h 264"/>
                  <a:gd name="T24" fmla="*/ 176 w 368"/>
                  <a:gd name="T25" fmla="*/ 208 h 264"/>
                  <a:gd name="T26" fmla="*/ 272 w 368"/>
                  <a:gd name="T27" fmla="*/ 112 h 264"/>
                  <a:gd name="T28" fmla="*/ 176 w 368"/>
                  <a:gd name="T29" fmla="*/ 112 h 264"/>
                  <a:gd name="T30" fmla="*/ 224 w 368"/>
                  <a:gd name="T31" fmla="*/ 208 h 2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8"/>
                  <a:gd name="T49" fmla="*/ 0 h 264"/>
                  <a:gd name="T50" fmla="*/ 368 w 368"/>
                  <a:gd name="T51" fmla="*/ 264 h 2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8" h="264">
                    <a:moveTo>
                      <a:pt x="368" y="256"/>
                    </a:moveTo>
                    <a:cubicBezTo>
                      <a:pt x="323" y="179"/>
                      <a:pt x="279" y="103"/>
                      <a:pt x="224" y="64"/>
                    </a:cubicBezTo>
                    <a:cubicBezTo>
                      <a:pt x="168" y="24"/>
                      <a:pt x="64" y="0"/>
                      <a:pt x="32" y="16"/>
                    </a:cubicBezTo>
                    <a:cubicBezTo>
                      <a:pt x="0" y="32"/>
                      <a:pt x="0" y="120"/>
                      <a:pt x="32" y="160"/>
                    </a:cubicBezTo>
                    <a:cubicBezTo>
                      <a:pt x="64" y="200"/>
                      <a:pt x="176" y="248"/>
                      <a:pt x="224" y="256"/>
                    </a:cubicBezTo>
                    <a:cubicBezTo>
                      <a:pt x="272" y="264"/>
                      <a:pt x="312" y="231"/>
                      <a:pt x="320" y="208"/>
                    </a:cubicBezTo>
                    <a:cubicBezTo>
                      <a:pt x="327" y="184"/>
                      <a:pt x="296" y="136"/>
                      <a:pt x="272" y="112"/>
                    </a:cubicBezTo>
                    <a:cubicBezTo>
                      <a:pt x="248" y="88"/>
                      <a:pt x="199" y="56"/>
                      <a:pt x="176" y="64"/>
                    </a:cubicBezTo>
                    <a:cubicBezTo>
                      <a:pt x="152" y="71"/>
                      <a:pt x="120" y="136"/>
                      <a:pt x="128" y="160"/>
                    </a:cubicBezTo>
                    <a:cubicBezTo>
                      <a:pt x="135" y="183"/>
                      <a:pt x="200" y="208"/>
                      <a:pt x="224" y="208"/>
                    </a:cubicBezTo>
                    <a:cubicBezTo>
                      <a:pt x="248" y="208"/>
                      <a:pt x="280" y="168"/>
                      <a:pt x="272" y="160"/>
                    </a:cubicBezTo>
                    <a:cubicBezTo>
                      <a:pt x="264" y="152"/>
                      <a:pt x="191" y="152"/>
                      <a:pt x="176" y="160"/>
                    </a:cubicBezTo>
                    <a:cubicBezTo>
                      <a:pt x="160" y="167"/>
                      <a:pt x="160" y="215"/>
                      <a:pt x="176" y="208"/>
                    </a:cubicBezTo>
                    <a:cubicBezTo>
                      <a:pt x="191" y="200"/>
                      <a:pt x="272" y="128"/>
                      <a:pt x="272" y="112"/>
                    </a:cubicBezTo>
                    <a:cubicBezTo>
                      <a:pt x="272" y="96"/>
                      <a:pt x="183" y="96"/>
                      <a:pt x="176" y="112"/>
                    </a:cubicBezTo>
                    <a:cubicBezTo>
                      <a:pt x="168" y="127"/>
                      <a:pt x="196" y="167"/>
                      <a:pt x="224" y="208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21205" name="Freeform 10"/>
              <p:cNvSpPr>
                <a:spLocks/>
              </p:cNvSpPr>
              <p:nvPr/>
            </p:nvSpPr>
            <p:spPr bwMode="auto">
              <a:xfrm>
                <a:off x="1192" y="1248"/>
                <a:ext cx="384" cy="720"/>
              </a:xfrm>
              <a:custGeom>
                <a:avLst/>
                <a:gdLst>
                  <a:gd name="T0" fmla="*/ 0 w 384"/>
                  <a:gd name="T1" fmla="*/ 0 h 720"/>
                  <a:gd name="T2" fmla="*/ 240 w 384"/>
                  <a:gd name="T3" fmla="*/ 384 h 720"/>
                  <a:gd name="T4" fmla="*/ 384 w 384"/>
                  <a:gd name="T5" fmla="*/ 720 h 72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720"/>
                  <a:gd name="T11" fmla="*/ 384 w 384"/>
                  <a:gd name="T12" fmla="*/ 720 h 7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720">
                    <a:moveTo>
                      <a:pt x="0" y="0"/>
                    </a:moveTo>
                    <a:cubicBezTo>
                      <a:pt x="88" y="132"/>
                      <a:pt x="176" y="264"/>
                      <a:pt x="240" y="384"/>
                    </a:cubicBezTo>
                    <a:cubicBezTo>
                      <a:pt x="303" y="503"/>
                      <a:pt x="343" y="611"/>
                      <a:pt x="384" y="720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21206" name="Freeform 11"/>
              <p:cNvSpPr>
                <a:spLocks/>
              </p:cNvSpPr>
              <p:nvPr/>
            </p:nvSpPr>
            <p:spPr bwMode="auto">
              <a:xfrm>
                <a:off x="1576" y="1968"/>
                <a:ext cx="112" cy="720"/>
              </a:xfrm>
              <a:custGeom>
                <a:avLst/>
                <a:gdLst>
                  <a:gd name="T0" fmla="*/ 0 w 112"/>
                  <a:gd name="T1" fmla="*/ 0 h 720"/>
                  <a:gd name="T2" fmla="*/ 96 w 112"/>
                  <a:gd name="T3" fmla="*/ 384 h 720"/>
                  <a:gd name="T4" fmla="*/ 96 w 112"/>
                  <a:gd name="T5" fmla="*/ 720 h 720"/>
                  <a:gd name="T6" fmla="*/ 0 60000 65536"/>
                  <a:gd name="T7" fmla="*/ 0 60000 65536"/>
                  <a:gd name="T8" fmla="*/ 0 60000 65536"/>
                  <a:gd name="T9" fmla="*/ 0 w 112"/>
                  <a:gd name="T10" fmla="*/ 0 h 720"/>
                  <a:gd name="T11" fmla="*/ 112 w 112"/>
                  <a:gd name="T12" fmla="*/ 720 h 7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" h="720">
                    <a:moveTo>
                      <a:pt x="0" y="0"/>
                    </a:moveTo>
                    <a:cubicBezTo>
                      <a:pt x="39" y="131"/>
                      <a:pt x="79" y="263"/>
                      <a:pt x="96" y="384"/>
                    </a:cubicBezTo>
                    <a:cubicBezTo>
                      <a:pt x="112" y="504"/>
                      <a:pt x="104" y="612"/>
                      <a:pt x="96" y="720"/>
                    </a:cubicBezTo>
                  </a:path>
                </a:pathLst>
              </a:custGeom>
              <a:noFill/>
              <a:ln w="19050" cmpd="sng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21189" name="Line 12"/>
          <p:cNvSpPr>
            <a:spLocks noChangeShapeType="1"/>
          </p:cNvSpPr>
          <p:nvPr/>
        </p:nvSpPr>
        <p:spPr bwMode="auto">
          <a:xfrm>
            <a:off x="4962525" y="3570288"/>
            <a:ext cx="2047875" cy="1730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1190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9144000" cy="8382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WIMP Capture and Annihilation</a:t>
            </a:r>
            <a:endParaRPr lang="en-US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1191" name="Text Box 14"/>
          <p:cNvSpPr txBox="1">
            <a:spLocks noChangeArrowheads="1"/>
          </p:cNvSpPr>
          <p:nvPr/>
        </p:nvSpPr>
        <p:spPr bwMode="auto">
          <a:xfrm>
            <a:off x="8213725" y="41910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E0002"/>
                </a:solidFill>
                <a:latin typeface="Impact" pitchFamily="34" charset="0"/>
                <a:cs typeface="Arial" pitchFamily="34" charset="0"/>
              </a:rPr>
              <a:t>DETECTOR</a:t>
            </a:r>
            <a:endParaRPr lang="en-US" sz="2400">
              <a:solidFill>
                <a:srgbClr val="000000"/>
              </a:solidFill>
              <a:latin typeface="Times" pitchFamily="48" charset="0"/>
              <a:cs typeface="Arial" pitchFamily="34" charset="0"/>
            </a:endParaRPr>
          </a:p>
        </p:txBody>
      </p:sp>
      <p:sp>
        <p:nvSpPr>
          <p:cNvPr id="221192" name="Text Box 15"/>
          <p:cNvSpPr txBox="1">
            <a:spLocks noChangeArrowheads="1"/>
          </p:cNvSpPr>
          <p:nvPr/>
        </p:nvSpPr>
        <p:spPr bwMode="auto">
          <a:xfrm>
            <a:off x="4479925" y="24034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/>
                <a:cs typeface="Arial" pitchFamily="34" charset="0"/>
              </a:rPr>
              <a:t>n</a:t>
            </a:r>
          </a:p>
        </p:txBody>
      </p:sp>
      <p:sp>
        <p:nvSpPr>
          <p:cNvPr id="221193" name="Text Box 16"/>
          <p:cNvSpPr txBox="1">
            <a:spLocks noChangeArrowheads="1"/>
          </p:cNvSpPr>
          <p:nvPr/>
        </p:nvSpPr>
        <p:spPr bwMode="auto">
          <a:xfrm>
            <a:off x="3962400" y="2590800"/>
            <a:ext cx="646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4000" b="1" baseline="-2500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m</a:t>
            </a:r>
            <a:endParaRPr lang="en-GB" sz="4000" b="1">
              <a:solidFill>
                <a:srgbClr val="0000FF"/>
              </a:solidFill>
              <a:latin typeface="Times" pitchFamily="48" charset="0"/>
              <a:cs typeface="Arial" pitchFamily="34" charset="0"/>
            </a:endParaRPr>
          </a:p>
        </p:txBody>
      </p:sp>
      <p:pic>
        <p:nvPicPr>
          <p:cNvPr id="22119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2098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5" name="Rectangle 18"/>
          <p:cNvSpPr>
            <a:spLocks noChangeArrowheads="1"/>
          </p:cNvSpPr>
          <p:nvPr/>
        </p:nvSpPr>
        <p:spPr bwMode="auto">
          <a:xfrm>
            <a:off x="7162800" y="3886200"/>
            <a:ext cx="990600" cy="609600"/>
          </a:xfrm>
          <a:prstGeom prst="rect">
            <a:avLst/>
          </a:prstGeom>
          <a:solidFill>
            <a:srgbClr val="FE00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21196" name="Line 19"/>
          <p:cNvSpPr>
            <a:spLocks noChangeShapeType="1"/>
          </p:cNvSpPr>
          <p:nvPr/>
        </p:nvSpPr>
        <p:spPr bwMode="auto">
          <a:xfrm>
            <a:off x="7543800" y="4191000"/>
            <a:ext cx="1371600" cy="228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1197" name="Text Box 20"/>
          <p:cNvSpPr txBox="1">
            <a:spLocks noChangeArrowheads="1"/>
          </p:cNvSpPr>
          <p:nvPr/>
        </p:nvSpPr>
        <p:spPr bwMode="auto">
          <a:xfrm>
            <a:off x="4403725" y="2784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221198" name="Text Box 21"/>
          <p:cNvSpPr txBox="1">
            <a:spLocks noChangeArrowheads="1"/>
          </p:cNvSpPr>
          <p:nvPr/>
        </p:nvSpPr>
        <p:spPr bwMode="auto">
          <a:xfrm>
            <a:off x="419672" y="4937125"/>
            <a:ext cx="5075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</a:rPr>
              <a:t> c</a:t>
            </a:r>
            <a:r>
              <a:rPr lang="en-US" sz="3600" dirty="0">
                <a:solidFill>
                  <a:srgbClr val="FBFFFF"/>
                </a:solidFill>
                <a:latin typeface="Times" pitchFamily="48" charset="0"/>
                <a:cs typeface="Arial" pitchFamily="34" charset="0"/>
              </a:rPr>
              <a:t> + </a:t>
            </a: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</a:rPr>
              <a:t>c</a:t>
            </a:r>
            <a:r>
              <a:rPr lang="en-US" sz="3600" dirty="0">
                <a:solidFill>
                  <a:srgbClr val="FBFFFF"/>
                </a:solidFill>
                <a:latin typeface="Times" pitchFamily="48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FBFFFF"/>
                </a:solidFill>
                <a:latin typeface="Times" pitchFamily="48" charset="0"/>
                <a:cs typeface="Arial" pitchFamily="34" charset="0"/>
                <a:sym typeface="Wingdings" pitchFamily="2" charset="2"/>
              </a:rPr>
              <a:t> W + W  </a:t>
            </a: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n</a:t>
            </a:r>
            <a:r>
              <a:rPr lang="en-US" sz="3600" dirty="0">
                <a:solidFill>
                  <a:srgbClr val="FBFFFF"/>
                </a:solidFill>
                <a:latin typeface="Times" pitchFamily="48" charset="0"/>
                <a:cs typeface="Arial" pitchFamily="34" charset="0"/>
                <a:sym typeface="Wingdings" pitchFamily="2" charset="2"/>
              </a:rPr>
              <a:t> + </a:t>
            </a: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		   </a:t>
            </a:r>
            <a:r>
              <a:rPr lang="en-US" sz="3600" dirty="0">
                <a:solidFill>
                  <a:srgbClr val="FBFFFF"/>
                </a:solidFill>
                <a:latin typeface="Arial"/>
                <a:cs typeface="Arial"/>
                <a:sym typeface="Wingdings" pitchFamily="2" charset="2"/>
              </a:rPr>
              <a:t> </a:t>
            </a:r>
            <a:r>
              <a:rPr lang="en-US" sz="3600" dirty="0" smtClean="0">
                <a:solidFill>
                  <a:srgbClr val="FBFFFF"/>
                </a:solidFill>
                <a:latin typeface="Arial"/>
                <a:cs typeface="Arial"/>
                <a:sym typeface="Wingdings" pitchFamily="2" charset="2"/>
              </a:rPr>
              <a:t>     </a:t>
            </a:r>
            <a:r>
              <a:rPr lang="en-US" sz="3600" dirty="0" smtClean="0">
                <a:solidFill>
                  <a:srgbClr val="FBFFFF"/>
                </a:solidFill>
                <a:latin typeface="Times New Roman"/>
                <a:cs typeface="Arial" pitchFamily="34" charset="0"/>
                <a:sym typeface="Wingdings" pitchFamily="2" charset="2"/>
              </a:rPr>
              <a:t>b </a:t>
            </a:r>
            <a:r>
              <a:rPr lang="en-US" sz="3600" dirty="0">
                <a:solidFill>
                  <a:srgbClr val="FBFFFF"/>
                </a:solidFill>
                <a:latin typeface="Times New Roman"/>
                <a:cs typeface="Arial" pitchFamily="34" charset="0"/>
                <a:sym typeface="Wingdings" pitchFamily="2" charset="2"/>
              </a:rPr>
              <a:t>+ b   </a:t>
            </a: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n</a:t>
            </a:r>
            <a:r>
              <a:rPr lang="en-US" sz="3600" dirty="0">
                <a:solidFill>
                  <a:srgbClr val="FBFFFF"/>
                </a:solidFill>
                <a:latin typeface="Times" pitchFamily="48" charset="0"/>
                <a:cs typeface="Arial" pitchFamily="34" charset="0"/>
                <a:sym typeface="Wingdings" pitchFamily="2" charset="2"/>
              </a:rPr>
              <a:t> + </a:t>
            </a:r>
            <a:r>
              <a:rPr lang="en-US" sz="3600" dirty="0">
                <a:solidFill>
                  <a:srgbClr val="FBFFFF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n</a:t>
            </a:r>
          </a:p>
        </p:txBody>
      </p:sp>
      <p:sp>
        <p:nvSpPr>
          <p:cNvPr id="221199" name="Line 22"/>
          <p:cNvSpPr>
            <a:spLocks noChangeShapeType="1"/>
          </p:cNvSpPr>
          <p:nvPr/>
        </p:nvSpPr>
        <p:spPr bwMode="auto">
          <a:xfrm>
            <a:off x="2286000" y="3352800"/>
            <a:ext cx="228600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1371599"/>
            <a:ext cx="84836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56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_wim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16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357040" cy="110296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limits on the wimp cross section </a:t>
            </a:r>
            <a:r>
              <a:rPr lang="en-US" sz="2800" dirty="0" err="1" smtClean="0">
                <a:latin typeface="Arial"/>
                <a:cs typeface="Arial"/>
              </a:rPr>
              <a:t>vs</a:t>
            </a:r>
            <a:r>
              <a:rPr lang="en-US" sz="2800" dirty="0" smtClean="0">
                <a:latin typeface="Arial"/>
                <a:cs typeface="Arial"/>
              </a:rPr>
              <a:t> wimp mass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[soft: bb ; hard WW]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95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8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17" name="Picture 9" descr="newbackDOM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1981200" y="830263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762000" y="1324306"/>
            <a:ext cx="8305800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None/>
            </a:pPr>
            <a:endParaRPr lang="en-US" sz="3600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rates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are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dictated by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the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interaction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cross section of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WIMPS with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protons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 in the sun– their number is known.</a:t>
            </a:r>
            <a:endParaRPr lang="en-US" sz="3200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  <a:sym typeface="Wingdings" pitchFamily="2" charset="2"/>
              </a:rPr>
              <a:t>no unknown astrophysics</a:t>
            </a:r>
            <a:endParaRPr lang="en-US" sz="3200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None/>
            </a:pPr>
            <a:endParaRPr lang="en-US" sz="3200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in the neutrino case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there is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direct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connection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between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theory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observation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and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the 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background </a:t>
            </a: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is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understood</a:t>
            </a:r>
            <a:r>
              <a:rPr lang="en-US" sz="3200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None/>
            </a:pPr>
            <a:endParaRPr lang="en-US" sz="36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402490" y="496888"/>
            <a:ext cx="8268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indirect dark matter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detection in the sun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150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6946" name="Picture 4" descr="lighted dom str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516552" y="1062581"/>
            <a:ext cx="5968301" cy="45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astrophysics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PeV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and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EeV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dark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the search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 sterile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detecting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a Galactic supernova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explosion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…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729800" y="6261100"/>
            <a:ext cx="3185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IceCube.wisc.edu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-37312"/>
            <a:ext cx="87703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799" y="78165"/>
            <a:ext cx="877032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the oscillation into ~1 </a:t>
            </a:r>
            <a:r>
              <a:rPr lang="en-US" sz="2800" dirty="0" err="1" smtClean="0">
                <a:latin typeface="Arial"/>
                <a:cs typeface="Arial"/>
              </a:rPr>
              <a:t>eV</a:t>
            </a:r>
            <a:r>
              <a:rPr lang="en-US" sz="2800" dirty="0" smtClean="0">
                <a:latin typeface="Arial"/>
                <a:cs typeface="Arial"/>
              </a:rPr>
              <a:t> sterile neutrinos affects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the propagation of the electron </a:t>
            </a:r>
            <a:r>
              <a:rPr lang="en-US" sz="2800" dirty="0" err="1" smtClean="0">
                <a:latin typeface="Arial"/>
                <a:cs typeface="Arial"/>
              </a:rPr>
              <a:t>neutirno</a:t>
            </a:r>
            <a:r>
              <a:rPr lang="en-US" sz="2800" dirty="0" smtClean="0">
                <a:latin typeface="Arial"/>
                <a:cs typeface="Arial"/>
              </a:rPr>
              <a:t> in matter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462" y="996469"/>
            <a:ext cx="2312978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resonance 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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5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-76200"/>
          <a:ext cx="9220200" cy="912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6200"/>
                        <a:ext cx="9220200" cy="912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694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914400" y="228600"/>
            <a:ext cx="714851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</a:rPr>
              <a:t>number of </a:t>
            </a:r>
            <a:r>
              <a:rPr lang="en-US" sz="2800" smtClean="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en-US" sz="4400" baseline="-25000" smtClean="0">
                <a:solidFill>
                  <a:srgbClr val="FFFFFF"/>
                </a:solidFill>
                <a:latin typeface="Symbol" charset="0"/>
              </a:rPr>
              <a:t>m</a:t>
            </a:r>
            <a:r>
              <a:rPr lang="en-US" sz="2800" smtClean="0">
                <a:solidFill>
                  <a:srgbClr val="FFFFFF"/>
                </a:solidFill>
              </a:rPr>
              <a:t> observed versus zenith angle</a:t>
            </a:r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1066800" y="4527550"/>
          <a:ext cx="56118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2" name="Equation" r:id="rId6" imgW="1854000" imgH="241200" progId="Equation.3">
                  <p:embed/>
                </p:oleObj>
              </mc:Choice>
              <mc:Fallback>
                <p:oleObj name="Equation" r:id="rId6" imgW="1854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527550"/>
                        <a:ext cx="56118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057400" y="6059488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~ 2000 events per bin</a:t>
            </a:r>
          </a:p>
        </p:txBody>
      </p:sp>
      <p:sp>
        <p:nvSpPr>
          <p:cNvPr id="7" name="Down Arrow 6"/>
          <p:cNvSpPr>
            <a:spLocks noChangeArrowheads="1"/>
          </p:cNvSpPr>
          <p:nvPr/>
        </p:nvSpPr>
        <p:spPr bwMode="auto">
          <a:xfrm>
            <a:off x="609600" y="1600200"/>
            <a:ext cx="484188" cy="977900"/>
          </a:xfrm>
          <a:prstGeom prst="down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rot="10800000">
            <a:off x="5943600" y="1752600"/>
            <a:ext cx="977900" cy="484188"/>
          </a:xfrm>
          <a:prstGeom prst="right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-76200"/>
          <a:ext cx="9220200" cy="912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76200"/>
                        <a:ext cx="9220200" cy="912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5091112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5407025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295400" y="4648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Times New Roman" pitchFamily="18" charset="0"/>
              <a:ea typeface="ヒラギノ角ゴ ProN W3"/>
              <a:cs typeface="Arial" pitchFamily="34" charset="0"/>
            </a:endParaRP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6567488" y="8382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Times New Roman" pitchFamily="18" charset="0"/>
              <a:ea typeface="ヒラギノ角ゴ ProN W3"/>
              <a:cs typeface="Arial" pitchFamily="34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918325" y="1295400"/>
            <a:ext cx="41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3</a:t>
            </a:r>
          </a:p>
        </p:txBody>
      </p:sp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1295400" y="5149850"/>
            <a:ext cx="90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ヒラギノ角ゴ ProN W3" charset="0"/>
              </a:rPr>
              <a:t>3+1</a:t>
            </a:r>
          </a:p>
        </p:txBody>
      </p:sp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-533400" y="5943600"/>
            <a:ext cx="4572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matter effect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of eV sterile </a:t>
            </a:r>
            <a:r>
              <a:rPr lang="en-US" sz="2800">
                <a:solidFill>
                  <a:srgbClr val="FFFFFF"/>
                </a:solidFill>
                <a:latin typeface="Symbol" charset="0"/>
                <a:ea typeface="ヒラギノ角ゴ ProN W3" charset="0"/>
                <a:cs typeface="ヒラギノ角ゴ ProN W3" charset="0"/>
              </a:rPr>
              <a:t>n</a:t>
            </a:r>
            <a:r>
              <a:rPr lang="ja-JP" altLang="en-US" sz="2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s ?</a:t>
            </a:r>
          </a:p>
        </p:txBody>
      </p:sp>
    </p:spTree>
    <p:extLst>
      <p:ext uri="{BB962C8B-B14F-4D97-AF65-F5344CB8AC3E}">
        <p14:creationId xmlns:p14="http://schemas.microsoft.com/office/powerpoint/2010/main" val="827825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-76200" y="-76200"/>
          <a:ext cx="9220200" cy="912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76200"/>
                        <a:ext cx="9220200" cy="912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47523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FF"/>
                </a:solidFill>
              </a:rPr>
              <a:t>do not try this at home</a:t>
            </a:r>
          </a:p>
        </p:txBody>
      </p:sp>
    </p:spTree>
    <p:extLst>
      <p:ext uri="{BB962C8B-B14F-4D97-AF65-F5344CB8AC3E}">
        <p14:creationId xmlns:p14="http://schemas.microsoft.com/office/powerpoint/2010/main" val="3193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-76200" y="-76200"/>
          <a:ext cx="9220200" cy="912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76200"/>
                        <a:ext cx="9220200" cy="912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5626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4446588" y="6510338"/>
            <a:ext cx="2413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77" tIns="32139" rIns="64277" bIns="32139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A6160D-B94E-E54C-88B8-DA5E47C61986}" type="slidenum">
              <a:rPr lang="en-US" sz="1300" smtClean="0">
                <a:solidFill>
                  <a:srgbClr val="FFFFFF"/>
                </a:solidFill>
                <a:latin typeface="Times New Roman" charset="0"/>
                <a:cs typeface="ＭＳ Ｐゴシック" charset="0"/>
                <a:sym typeface="Gill Sans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300" smtClean="0">
              <a:solidFill>
                <a:srgbClr val="FFFFFF"/>
              </a:solidFill>
              <a:latin typeface="Times New Roman" charset="0"/>
              <a:cs typeface="ＭＳ Ｐゴシック" charset="0"/>
              <a:sym typeface="Gill Sans" charset="0"/>
            </a:endParaRP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36863"/>
            <a:ext cx="541655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5105400" y="958850"/>
            <a:ext cx="457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zenith angle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two analyses</a:t>
            </a:r>
          </a:p>
        </p:txBody>
      </p:sp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5486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4419600"/>
            <a:ext cx="3505200" cy="22098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152400" y="3962400"/>
            <a:ext cx="4572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SYSTEMATICS !!!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K/</a:t>
            </a:r>
            <a:r>
              <a:rPr lang="en-US" sz="24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 </a:t>
            </a: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ratio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zenith acceptance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modules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CR flux,composition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[IceTop helps]</a:t>
            </a:r>
          </a:p>
        </p:txBody>
      </p:sp>
    </p:spTree>
    <p:extLst>
      <p:ext uri="{BB962C8B-B14F-4D97-AF65-F5344CB8AC3E}">
        <p14:creationId xmlns:p14="http://schemas.microsoft.com/office/powerpoint/2010/main" val="2541718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15388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ext Box 5"/>
          <p:cNvSpPr txBox="1">
            <a:spLocks noChangeArrowheads="1"/>
          </p:cNvSpPr>
          <p:nvPr/>
        </p:nvSpPr>
        <p:spPr bwMode="auto">
          <a:xfrm>
            <a:off x="1963738" y="76200"/>
            <a:ext cx="6265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zenith angle distribution 40-string data</a:t>
            </a:r>
          </a:p>
        </p:txBody>
      </p:sp>
      <p:sp>
        <p:nvSpPr>
          <p:cNvPr id="196612" name="Right Arrow 6"/>
          <p:cNvSpPr>
            <a:spLocks noChangeArrowheads="1"/>
          </p:cNvSpPr>
          <p:nvPr/>
        </p:nvSpPr>
        <p:spPr bwMode="auto">
          <a:xfrm rot="-5400000">
            <a:off x="1097757" y="3828256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6613" name="Right Arrow 7"/>
          <p:cNvSpPr>
            <a:spLocks noChangeArrowheads="1"/>
          </p:cNvSpPr>
          <p:nvPr/>
        </p:nvSpPr>
        <p:spPr bwMode="auto">
          <a:xfrm rot="10800000">
            <a:off x="7620000" y="363061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53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12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0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570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interact with the microwave background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60131" name="Object 3"/>
          <p:cNvGraphicFramePr>
            <a:graphicFrameLocks noChangeAspect="1"/>
          </p:cNvGraphicFramePr>
          <p:nvPr/>
        </p:nvGraphicFramePr>
        <p:xfrm>
          <a:off x="1498600" y="1574800"/>
          <a:ext cx="6070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3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574800"/>
                        <a:ext cx="6070600" cy="8334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2" name="Object 4"/>
          <p:cNvGraphicFramePr>
            <a:graphicFrameLocks noChangeAspect="1"/>
          </p:cNvGraphicFramePr>
          <p:nvPr/>
        </p:nvGraphicFramePr>
        <p:xfrm>
          <a:off x="5130800" y="4800600"/>
          <a:ext cx="37957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" name="Equation" r:id="rId8" imgW="1206500" imgH="241300" progId="Equation.3">
                  <p:embed/>
                </p:oleObj>
              </mc:Choice>
              <mc:Fallback>
                <p:oleObj name="Equation" r:id="rId8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4800600"/>
                        <a:ext cx="3795713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</a:rPr>
              <a:t>cosmic rays disappear, neutrinos with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EeV</a:t>
            </a:r>
            <a:r>
              <a:rPr lang="en-US" sz="3200" dirty="0">
                <a:solidFill>
                  <a:srgbClr val="FFFFFF"/>
                </a:solidFill>
              </a:rPr>
              <a:t> (</a:t>
            </a:r>
            <a:r>
              <a:rPr lang="en-US" sz="3200" dirty="0" smtClean="0">
                <a:solidFill>
                  <a:srgbClr val="FFFFFF"/>
                </a:solidFill>
              </a:rPr>
              <a:t>10</a:t>
            </a:r>
            <a:r>
              <a:rPr lang="en-US" sz="3200" baseline="30000" dirty="0">
                <a:solidFill>
                  <a:srgbClr val="FFFFFF"/>
                </a:solidFill>
              </a:rPr>
              <a:t>6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TeV</a:t>
            </a:r>
            <a:r>
              <a:rPr lang="en-US" sz="3200" dirty="0">
                <a:solidFill>
                  <a:srgbClr val="FFFFFF"/>
                </a:solidFill>
              </a:rPr>
              <a:t>) energy appear</a:t>
            </a:r>
          </a:p>
        </p:txBody>
      </p:sp>
      <p:graphicFrame>
        <p:nvGraphicFramePr>
          <p:cNvPr id="560135" name="Object 6"/>
          <p:cNvGraphicFramePr>
            <a:graphicFrameLocks noChangeAspect="1"/>
          </p:cNvGraphicFramePr>
          <p:nvPr/>
        </p:nvGraphicFramePr>
        <p:xfrm>
          <a:off x="1828800" y="4572000"/>
          <a:ext cx="6858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5" name="Equation" r:id="rId10" imgW="2032000" imgH="203200" progId="Equation.3">
                  <p:embed/>
                </p:oleObj>
              </mc:Choice>
              <mc:Fallback>
                <p:oleObj name="Equation" r:id="rId10" imgW="203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6858000" cy="6858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6" name="Text Box 9"/>
          <p:cNvSpPr txBox="1">
            <a:spLocks noChangeArrowheads="1"/>
          </p:cNvSpPr>
          <p:nvPr/>
        </p:nvSpPr>
        <p:spPr bwMode="auto">
          <a:xfrm>
            <a:off x="1600200" y="5562600"/>
            <a:ext cx="8153400" cy="113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EAEAEA"/>
                </a:solidFill>
              </a:rPr>
              <a:t> </a:t>
            </a:r>
            <a:r>
              <a:rPr lang="en-US" sz="3200" dirty="0">
                <a:solidFill>
                  <a:srgbClr val="EAEAEA"/>
                </a:solidFill>
              </a:rPr>
              <a:t> 1 event per cubic kilometer per year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AEAEA"/>
                </a:solidFill>
              </a:rPr>
              <a:t>        ...but it points at its </a:t>
            </a:r>
            <a:r>
              <a:rPr lang="en-US" sz="3200" dirty="0" smtClean="0">
                <a:solidFill>
                  <a:srgbClr val="EAEAEA"/>
                </a:solidFill>
              </a:rPr>
              <a:t>source!</a:t>
            </a:r>
            <a:endParaRPr lang="en-US" sz="3200" dirty="0">
              <a:solidFill>
                <a:srgbClr val="EAEAEA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6869" y="5681924"/>
            <a:ext cx="2807112" cy="5180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130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93" y="195613"/>
            <a:ext cx="6572349" cy="6455582"/>
          </a:xfrm>
          <a:prstGeom prst="rect">
            <a:avLst/>
          </a:prstGeom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7198379" y="6228918"/>
            <a:ext cx="1639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/>
              <a:t>1307.6824</a:t>
            </a:r>
          </a:p>
        </p:txBody>
      </p:sp>
    </p:spTree>
    <p:extLst>
      <p:ext uri="{BB962C8B-B14F-4D97-AF65-F5344CB8AC3E}">
        <p14:creationId xmlns:p14="http://schemas.microsoft.com/office/powerpoint/2010/main" val="2734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5543" y="97690"/>
            <a:ext cx="7110353" cy="61825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90718" y="84805"/>
            <a:ext cx="8010717" cy="80903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a</a:t>
            </a:r>
            <a:r>
              <a:rPr kumimoji="1" lang="en-US" altLang="ja-JP" dirty="0" smtClean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strophysical and atmospheric </a:t>
            </a:r>
            <a:r>
              <a:rPr lang="en-US" altLang="ja-JP" b="1" dirty="0" smtClean="0">
                <a:solidFill>
                  <a:prstClr val="black"/>
                </a:solidFill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n</a:t>
            </a:r>
            <a:r>
              <a:rPr lang="en-US" altLang="ja-JP" b="1" baseline="-25000" dirty="0" smtClean="0">
                <a:solidFill>
                  <a:prstClr val="black"/>
                </a:solidFill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m</a:t>
            </a:r>
            <a:r>
              <a:rPr lang="en-US" altLang="ja-JP" dirty="0" smtClean="0">
                <a:solidFill>
                  <a:prstClr val="black"/>
                </a:solidFill>
                <a:latin typeface="Symbol" panose="05050102010706020507" pitchFamily="18" charset="2"/>
                <a:ea typeface="Arial Unicode MS" panose="020B0604020202020204" pitchFamily="50" charset="-128"/>
                <a:cs typeface="Arial" panose="020B0604020202020204" pitchFamily="34" charset="0"/>
              </a:rPr>
              <a:t>: 86 </a:t>
            </a:r>
            <a:r>
              <a:rPr lang="en-US" altLang="ja-JP" dirty="0" smtClean="0">
                <a:solidFill>
                  <a:prstClr val="black"/>
                </a:solidFill>
                <a:latin typeface="Arial"/>
                <a:ea typeface="Arial Unicode MS" panose="020B0604020202020204" pitchFamily="50" charset="-128"/>
                <a:cs typeface="Arial"/>
              </a:rPr>
              <a:t>strings</a:t>
            </a:r>
            <a:endParaRPr kumimoji="1" lang="ja-JP" altLang="en-US" b="1" dirty="0">
              <a:latin typeface="Arial"/>
              <a:ea typeface="Arial Unicode MS" panose="020B0604020202020204" pitchFamily="50" charset="-128"/>
              <a:cs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1529"/>
            <a:ext cx="5242796" cy="23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98" y="3645023"/>
            <a:ext cx="4147939" cy="29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84489"/>
            <a:ext cx="4104456" cy="28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707567" y="624908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 expectations</a:t>
            </a:r>
            <a:endParaRPr kumimoji="1"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43808" y="3382214"/>
            <a:ext cx="380276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defTabSz="91421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Data:2010-2012 (2 years) fit results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02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6946" name="Picture 4" descr="lighted dom str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516552" y="1062581"/>
            <a:ext cx="5968301" cy="45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astrophysics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PeV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and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EeV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dark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 the search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</a:rPr>
              <a:t>for sterile neutrinos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detecting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 Galactic supernova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explosion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729800" y="6261100"/>
            <a:ext cx="3185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IceCube.wisc.edu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446688"/>
              </p:ext>
            </p:extLst>
          </p:nvPr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7217" y="250666"/>
            <a:ext cx="8589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supernova 1987a: 20 neutrinos, thousands of papers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943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92970" y="60642"/>
            <a:ext cx="7358063" cy="5982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500" dirty="0"/>
              <a:t>supernova d</a:t>
            </a:r>
            <a:r>
              <a:rPr sz="3500" dirty="0"/>
              <a:t>etectors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map goes here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4294967295"/>
          </p:nvPr>
        </p:nvSpPr>
        <p:spPr>
          <a:xfrm>
            <a:off x="8789040" y="6563320"/>
            <a:ext cx="308085" cy="4496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88" tIns="32144" rIns="64288" bIns="32144"/>
          <a:lstStyle/>
          <a:p>
            <a:pPr algn="ctr" defTabSz="410730"/>
            <a:fld id="{86CB4B4D-7CA3-9044-876B-883B54F8677D}" type="slidenum">
              <a:rPr sz="2500" kern="0">
                <a:solidFill>
                  <a:sysClr val="windowText" lastClr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730"/>
              <a:t>44</a:t>
            </a:fld>
            <a:endParaRPr sz="2500" kern="0">
              <a:solidFill>
                <a:sysClr val="windowText" lastClr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3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836" y="792715"/>
            <a:ext cx="8331905" cy="6268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" name="Group 46"/>
          <p:cNvGrpSpPr/>
          <p:nvPr/>
        </p:nvGrpSpPr>
        <p:grpSpPr>
          <a:xfrm>
            <a:off x="7230064" y="1276211"/>
            <a:ext cx="1982391" cy="1634134"/>
            <a:chOff x="0" y="0"/>
            <a:chExt cx="2819400" cy="2324101"/>
          </a:xfrm>
        </p:grpSpPr>
        <p:sp>
          <p:nvSpPr>
            <p:cNvPr id="44" name="Shape 44"/>
            <p:cNvSpPr/>
            <p:nvPr/>
          </p:nvSpPr>
          <p:spPr>
            <a:xfrm>
              <a:off x="23097" y="15720"/>
              <a:ext cx="2780628" cy="230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310"/>
                  </a:lnTo>
                  <a:lnTo>
                    <a:pt x="0" y="5310"/>
                  </a:lnTo>
                  <a:lnTo>
                    <a:pt x="0" y="7585"/>
                  </a:lnTo>
                  <a:lnTo>
                    <a:pt x="0" y="9102"/>
                  </a:lnTo>
                  <a:lnTo>
                    <a:pt x="3600" y="9102"/>
                  </a:lnTo>
                  <a:lnTo>
                    <a:pt x="3330" y="21600"/>
                  </a:lnTo>
                  <a:lnTo>
                    <a:pt x="9000" y="9102"/>
                  </a:lnTo>
                  <a:lnTo>
                    <a:pt x="21600" y="9102"/>
                  </a:lnTo>
                  <a:lnTo>
                    <a:pt x="21600" y="7585"/>
                  </a:lnTo>
                  <a:lnTo>
                    <a:pt x="21600" y="5310"/>
                  </a:lnTo>
                  <a:lnTo>
                    <a:pt x="21600" y="5310"/>
                  </a:lnTo>
                  <a:lnTo>
                    <a:pt x="21600" y="0"/>
                  </a:lnTo>
                  <a:lnTo>
                    <a:pt x="9000" y="0"/>
                  </a:lnTo>
                  <a:lnTo>
                    <a:pt x="3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0"/>
              <a:ext cx="2819400" cy="1037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0801" marR="30801" algn="ctr" defTabSz="642463">
                <a:buClr>
                  <a:srgbClr val="FFFFFF"/>
                </a:buClr>
                <a:defRPr sz="1800"/>
              </a:pPr>
              <a:r>
                <a:rPr sz="1700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Super-K (W, 10</a:t>
              </a:r>
              <a:r>
                <a:rPr kern="0" baseline="29846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4</a:t>
              </a:r>
              <a:r>
                <a:rPr sz="1700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)</a:t>
              </a:r>
              <a:r>
                <a:rPr sz="2100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*</a:t>
              </a:r>
              <a:endParaRPr sz="17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30801" marR="30801" algn="ctr" defTabSz="642463">
                <a:buClr>
                  <a:srgbClr val="FFFFFF"/>
                </a:buClr>
                <a:defRPr sz="1800"/>
              </a:pPr>
              <a:r>
                <a:rPr sz="1700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KamLAND (S, 300)</a:t>
              </a:r>
              <a:r>
                <a:rPr sz="2100" ker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*</a:t>
              </a:r>
            </a:p>
          </p:txBody>
        </p:sp>
      </p:grpSp>
      <p:sp>
        <p:nvSpPr>
          <p:cNvPr id="47" name="Shape 47"/>
          <p:cNvSpPr/>
          <p:nvPr/>
        </p:nvSpPr>
        <p:spPr>
          <a:xfrm>
            <a:off x="2621615" y="5924655"/>
            <a:ext cx="1764850" cy="857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5413"/>
                </a:lnTo>
                <a:lnTo>
                  <a:pt x="0" y="5413"/>
                </a:lnTo>
                <a:lnTo>
                  <a:pt x="0" y="7733"/>
                </a:lnTo>
                <a:lnTo>
                  <a:pt x="0" y="9280"/>
                </a:lnTo>
                <a:lnTo>
                  <a:pt x="12600" y="9280"/>
                </a:lnTo>
                <a:lnTo>
                  <a:pt x="19035" y="21600"/>
                </a:lnTo>
                <a:lnTo>
                  <a:pt x="18000" y="9280"/>
                </a:lnTo>
                <a:lnTo>
                  <a:pt x="21600" y="9280"/>
                </a:lnTo>
                <a:lnTo>
                  <a:pt x="21600" y="7733"/>
                </a:lnTo>
                <a:lnTo>
                  <a:pt x="21600" y="5413"/>
                </a:lnTo>
                <a:lnTo>
                  <a:pt x="21600" y="5413"/>
                </a:lnTo>
                <a:lnTo>
                  <a:pt x="21600" y="0"/>
                </a:lnTo>
                <a:lnTo>
                  <a:pt x="18000" y="0"/>
                </a:lnTo>
                <a:lnTo>
                  <a:pt x="12600" y="0"/>
                </a:lnTo>
                <a:lnTo>
                  <a:pt x="12600" y="0"/>
                </a:lnTo>
                <a:close/>
              </a:path>
            </a:pathLst>
          </a:custGeom>
          <a:solidFill>
            <a:srgbClr val="3139D6"/>
          </a:solidFill>
          <a:ln w="12700">
            <a:solidFill/>
            <a:round/>
          </a:ln>
        </p:spPr>
        <p:txBody>
          <a:bodyPr lIns="0" tIns="0" rIns="0" bIns="0" anchor="ctr"/>
          <a:lstStyle/>
          <a:p>
            <a:pPr marL="28572" marR="28572" defTabSz="642882">
              <a:defRPr sz="2400"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1700" kern="0">
              <a:solidFill>
                <a:sysClr val="windowText" lastClr="000000"/>
              </a:solidFill>
              <a:uFill>
                <a:solidFill/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2688172" y="5944602"/>
            <a:ext cx="1875235" cy="3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0801" marR="30801" defTabSz="642463">
              <a:buClr>
                <a:srgbClr val="FFFFFF"/>
              </a:buClr>
              <a:defRPr sz="1800"/>
            </a:pPr>
            <a:r>
              <a:rPr sz="17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rPr>
              <a:t>PINGU (W, 10</a:t>
            </a:r>
            <a:r>
              <a:rPr sz="1700" kern="0" baseline="31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rPr>
              <a:t>6</a:t>
            </a:r>
            <a:r>
              <a:rPr sz="170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89424" y="1035845"/>
            <a:ext cx="1727302" cy="1526979"/>
            <a:chOff x="0" y="0"/>
            <a:chExt cx="2456606" cy="2171701"/>
          </a:xfrm>
        </p:grpSpPr>
        <p:sp>
          <p:nvSpPr>
            <p:cNvPr id="49" name="Shape 49"/>
            <p:cNvSpPr/>
            <p:nvPr/>
          </p:nvSpPr>
          <p:spPr>
            <a:xfrm>
              <a:off x="0" y="0"/>
              <a:ext cx="2199243" cy="21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413"/>
                  </a:lnTo>
                  <a:lnTo>
                    <a:pt x="0" y="5413"/>
                  </a:lnTo>
                  <a:lnTo>
                    <a:pt x="0" y="7733"/>
                  </a:lnTo>
                  <a:lnTo>
                    <a:pt x="0" y="9280"/>
                  </a:lnTo>
                  <a:lnTo>
                    <a:pt x="12600" y="9280"/>
                  </a:lnTo>
                  <a:lnTo>
                    <a:pt x="19035" y="21600"/>
                  </a:lnTo>
                  <a:lnTo>
                    <a:pt x="18000" y="9280"/>
                  </a:lnTo>
                  <a:lnTo>
                    <a:pt x="21600" y="9280"/>
                  </a:lnTo>
                  <a:lnTo>
                    <a:pt x="21600" y="7733"/>
                  </a:lnTo>
                  <a:lnTo>
                    <a:pt x="21600" y="5413"/>
                  </a:lnTo>
                  <a:lnTo>
                    <a:pt x="21600" y="5413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2600" y="0"/>
                  </a:lnTo>
                  <a:lnTo>
                    <a:pt x="12600" y="0"/>
                  </a:lnTo>
                  <a:close/>
                </a:path>
              </a:pathLst>
            </a:custGeom>
            <a:solidFill>
              <a:srgbClr val="282DD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119805" y="110938"/>
              <a:ext cx="2336801" cy="965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0801" marR="30801" defTabSz="642463"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SNO+ (S, 300)</a:t>
              </a:r>
            </a:p>
            <a:p>
              <a:pPr marL="30801" marR="30801" defTabSz="642463"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HALO (Pb, 85)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786437" y="3302394"/>
            <a:ext cx="1634130" cy="705446"/>
            <a:chOff x="0" y="0"/>
            <a:chExt cx="2324095" cy="1003299"/>
          </a:xfrm>
        </p:grpSpPr>
        <p:sp>
          <p:nvSpPr>
            <p:cNvPr id="52" name="Shape 52"/>
            <p:cNvSpPr/>
            <p:nvPr/>
          </p:nvSpPr>
          <p:spPr>
            <a:xfrm>
              <a:off x="15520" y="0"/>
              <a:ext cx="2308576" cy="10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11"/>
                  </a:moveTo>
                  <a:lnTo>
                    <a:pt x="0" y="13943"/>
                  </a:lnTo>
                  <a:lnTo>
                    <a:pt x="0" y="13943"/>
                  </a:lnTo>
                  <a:lnTo>
                    <a:pt x="0" y="16240"/>
                  </a:lnTo>
                  <a:lnTo>
                    <a:pt x="0" y="21600"/>
                  </a:lnTo>
                  <a:lnTo>
                    <a:pt x="12600" y="21600"/>
                  </a:lnTo>
                  <a:lnTo>
                    <a:pt x="12600" y="21600"/>
                  </a:lnTo>
                  <a:lnTo>
                    <a:pt x="18000" y="21600"/>
                  </a:lnTo>
                  <a:lnTo>
                    <a:pt x="21600" y="21600"/>
                  </a:lnTo>
                  <a:lnTo>
                    <a:pt x="21600" y="16240"/>
                  </a:lnTo>
                  <a:lnTo>
                    <a:pt x="21600" y="13943"/>
                  </a:lnTo>
                  <a:lnTo>
                    <a:pt x="21600" y="13943"/>
                  </a:lnTo>
                  <a:lnTo>
                    <a:pt x="21600" y="12411"/>
                  </a:lnTo>
                  <a:lnTo>
                    <a:pt x="18000" y="12411"/>
                  </a:lnTo>
                  <a:lnTo>
                    <a:pt x="15672" y="0"/>
                  </a:lnTo>
                  <a:lnTo>
                    <a:pt x="12600" y="12411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0" y="546703"/>
              <a:ext cx="2319568" cy="456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3809" marR="43809" defTabSz="913804">
                <a:buClr>
                  <a:srgbClr val="FFFFFF"/>
                </a:buClr>
                <a:buFont typeface="Trebuchet MS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300" kern="0">
                  <a:solidFill>
                    <a:srgbClr val="000000"/>
                  </a:solidFill>
                  <a:uFillTx/>
                </a:rPr>
                <a:t>DayaBay (S, 35)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701769" y="2784824"/>
            <a:ext cx="2232423" cy="1052692"/>
            <a:chOff x="0" y="0"/>
            <a:chExt cx="3175000" cy="1497161"/>
          </a:xfrm>
        </p:grpSpPr>
        <p:sp>
          <p:nvSpPr>
            <p:cNvPr id="55" name="Shape 55"/>
            <p:cNvSpPr/>
            <p:nvPr/>
          </p:nvSpPr>
          <p:spPr>
            <a:xfrm>
              <a:off x="18521" y="0"/>
              <a:ext cx="3056923" cy="1339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11"/>
                  </a:moveTo>
                  <a:lnTo>
                    <a:pt x="0" y="13943"/>
                  </a:lnTo>
                  <a:lnTo>
                    <a:pt x="0" y="13943"/>
                  </a:lnTo>
                  <a:lnTo>
                    <a:pt x="0" y="16240"/>
                  </a:lnTo>
                  <a:lnTo>
                    <a:pt x="0" y="21600"/>
                  </a:lnTo>
                  <a:lnTo>
                    <a:pt x="12600" y="21600"/>
                  </a:lnTo>
                  <a:lnTo>
                    <a:pt x="12600" y="21600"/>
                  </a:lnTo>
                  <a:lnTo>
                    <a:pt x="18000" y="21600"/>
                  </a:lnTo>
                  <a:lnTo>
                    <a:pt x="21600" y="21600"/>
                  </a:lnTo>
                  <a:lnTo>
                    <a:pt x="21600" y="16240"/>
                  </a:lnTo>
                  <a:lnTo>
                    <a:pt x="21600" y="13943"/>
                  </a:lnTo>
                  <a:lnTo>
                    <a:pt x="21600" y="13943"/>
                  </a:lnTo>
                  <a:lnTo>
                    <a:pt x="21600" y="12411"/>
                  </a:lnTo>
                  <a:lnTo>
                    <a:pt x="18000" y="12411"/>
                  </a:lnTo>
                  <a:lnTo>
                    <a:pt x="15672" y="0"/>
                  </a:lnTo>
                  <a:lnTo>
                    <a:pt x="12600" y="12411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0" y="833732"/>
              <a:ext cx="3175000" cy="663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3809" marR="43809" defTabSz="913804">
                <a:buClr>
                  <a:srgbClr val="FFFFFF"/>
                </a:buClr>
                <a:buFont typeface="Trebuchet MS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300" kern="0" dirty="0">
                  <a:solidFill>
                    <a:srgbClr val="000000"/>
                  </a:solidFill>
                  <a:uFillTx/>
                </a:rPr>
                <a:t>Mini-BOONE (S, 200)</a:t>
              </a:r>
            </a:p>
          </p:txBody>
        </p:sp>
      </p:grpSp>
      <p:sp>
        <p:nvSpPr>
          <p:cNvPr id="58" name="Shape 58"/>
          <p:cNvSpPr/>
          <p:nvPr/>
        </p:nvSpPr>
        <p:spPr>
          <a:xfrm>
            <a:off x="9720" y="3686605"/>
            <a:ext cx="2160985" cy="213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10730">
              <a:defRPr sz="1800"/>
            </a:pPr>
            <a:r>
              <a:rPr sz="17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Key:</a:t>
            </a:r>
          </a:p>
          <a:p>
            <a:pPr algn="ctr" defTabSz="410730">
              <a:defRPr sz="1800"/>
            </a:pPr>
            <a:r>
              <a:rPr sz="17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Experiment (Type, Approx. Counts @ 10 kpc)</a:t>
            </a:r>
          </a:p>
          <a:p>
            <a:pPr algn="ctr" defTabSz="410730">
              <a:defRPr sz="1800"/>
            </a:pPr>
            <a:r>
              <a:rPr sz="17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 - Scintillator</a:t>
            </a:r>
          </a:p>
          <a:p>
            <a:pPr algn="ctr" defTabSz="410730">
              <a:defRPr sz="1800"/>
            </a:pPr>
            <a:r>
              <a:rPr sz="17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LAr- Liquid Ar</a:t>
            </a:r>
          </a:p>
          <a:p>
            <a:pPr algn="ctr" defTabSz="410730">
              <a:defRPr sz="1800"/>
            </a:pPr>
            <a:r>
              <a:rPr sz="17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 - Water</a:t>
            </a:r>
          </a:p>
          <a:p>
            <a:pPr marL="30801" marR="30801" algn="ctr" defTabSz="642463">
              <a:buClr>
                <a:srgbClr val="FFFFFF"/>
              </a:buClr>
              <a:defRPr sz="1800"/>
            </a:pPr>
            <a:r>
              <a:rPr sz="1700" kern="0">
                <a:solidFill>
                  <a:sysClr val="windowText" lastClr="000000"/>
                </a:solidFill>
                <a:uFill>
                  <a:solidFill/>
                </a:uFill>
                <a:latin typeface="Helvetica Neue Light"/>
                <a:ea typeface="Helvetica Neue Light"/>
                <a:cs typeface="Helvetica Neue Light"/>
                <a:sym typeface="Helvetica Neue Light"/>
              </a:rPr>
              <a:t>* - SNEWS Members</a:t>
            </a:r>
          </a:p>
        </p:txBody>
      </p:sp>
      <p:sp>
        <p:nvSpPr>
          <p:cNvPr id="59" name="Shape 59"/>
          <p:cNvSpPr/>
          <p:nvPr/>
        </p:nvSpPr>
        <p:spPr>
          <a:xfrm>
            <a:off x="648191" y="5896258"/>
            <a:ext cx="884040" cy="200055"/>
          </a:xfrm>
          <a:prstGeom prst="rect">
            <a:avLst/>
          </a:prstGeom>
          <a:solidFill>
            <a:srgbClr val="D81E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30"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</a:rPr>
              <a:t>Running</a:t>
            </a:r>
          </a:p>
        </p:txBody>
      </p:sp>
      <p:sp>
        <p:nvSpPr>
          <p:cNvPr id="60" name="Shape 60"/>
          <p:cNvSpPr/>
          <p:nvPr/>
        </p:nvSpPr>
        <p:spPr>
          <a:xfrm>
            <a:off x="344583" y="6223993"/>
            <a:ext cx="1491259" cy="321469"/>
          </a:xfrm>
          <a:prstGeom prst="rect">
            <a:avLst/>
          </a:prstGeom>
          <a:solidFill>
            <a:srgbClr val="3139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410730">
              <a:defRPr sz="1800"/>
            </a:pPr>
            <a:r>
              <a:rPr sz="17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Constr./Plann.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4179090" y="2652117"/>
            <a:ext cx="1526982" cy="705445"/>
            <a:chOff x="0" y="0"/>
            <a:chExt cx="2171706" cy="1003299"/>
          </a:xfrm>
        </p:grpSpPr>
        <p:sp>
          <p:nvSpPr>
            <p:cNvPr id="61" name="Shape 61"/>
            <p:cNvSpPr/>
            <p:nvPr/>
          </p:nvSpPr>
          <p:spPr>
            <a:xfrm>
              <a:off x="14503" y="0"/>
              <a:ext cx="2157204" cy="1000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11"/>
                  </a:moveTo>
                  <a:lnTo>
                    <a:pt x="0" y="13943"/>
                  </a:lnTo>
                  <a:lnTo>
                    <a:pt x="0" y="13943"/>
                  </a:lnTo>
                  <a:lnTo>
                    <a:pt x="0" y="16240"/>
                  </a:lnTo>
                  <a:lnTo>
                    <a:pt x="0" y="21600"/>
                  </a:lnTo>
                  <a:lnTo>
                    <a:pt x="12600" y="21600"/>
                  </a:lnTo>
                  <a:lnTo>
                    <a:pt x="12600" y="21600"/>
                  </a:lnTo>
                  <a:lnTo>
                    <a:pt x="18000" y="21600"/>
                  </a:lnTo>
                  <a:lnTo>
                    <a:pt x="21600" y="21600"/>
                  </a:lnTo>
                  <a:lnTo>
                    <a:pt x="21600" y="16240"/>
                  </a:lnTo>
                  <a:lnTo>
                    <a:pt x="21600" y="13943"/>
                  </a:lnTo>
                  <a:lnTo>
                    <a:pt x="21600" y="13943"/>
                  </a:lnTo>
                  <a:lnTo>
                    <a:pt x="21600" y="12411"/>
                  </a:lnTo>
                  <a:lnTo>
                    <a:pt x="18000" y="12411"/>
                  </a:lnTo>
                  <a:lnTo>
                    <a:pt x="15672" y="0"/>
                  </a:lnTo>
                  <a:lnTo>
                    <a:pt x="12600" y="12411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0" y="546703"/>
              <a:ext cx="2167477" cy="456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3809" marR="43809" defTabSz="913804">
                <a:buClr>
                  <a:srgbClr val="FFFFFF"/>
                </a:buClr>
                <a:buFont typeface="Trebuchet MS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300" kern="0">
                  <a:solidFill>
                    <a:srgbClr val="000000"/>
                  </a:solidFill>
                  <a:uFillTx/>
                </a:rPr>
                <a:t>Baksan (S, 50)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4563371" y="5855645"/>
            <a:ext cx="1973462" cy="1026903"/>
            <a:chOff x="0" y="44970"/>
            <a:chExt cx="2806701" cy="1460482"/>
          </a:xfrm>
        </p:grpSpPr>
        <p:sp>
          <p:nvSpPr>
            <p:cNvPr id="64" name="Shape 64"/>
            <p:cNvSpPr/>
            <p:nvPr/>
          </p:nvSpPr>
          <p:spPr>
            <a:xfrm>
              <a:off x="0" y="44970"/>
              <a:ext cx="2806701" cy="146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310"/>
                  </a:lnTo>
                  <a:lnTo>
                    <a:pt x="0" y="5310"/>
                  </a:lnTo>
                  <a:lnTo>
                    <a:pt x="0" y="7585"/>
                  </a:lnTo>
                  <a:lnTo>
                    <a:pt x="0" y="9102"/>
                  </a:lnTo>
                  <a:lnTo>
                    <a:pt x="3600" y="9102"/>
                  </a:lnTo>
                  <a:lnTo>
                    <a:pt x="3330" y="21600"/>
                  </a:lnTo>
                  <a:lnTo>
                    <a:pt x="9000" y="9102"/>
                  </a:lnTo>
                  <a:lnTo>
                    <a:pt x="21600" y="9102"/>
                  </a:lnTo>
                  <a:lnTo>
                    <a:pt x="21600" y="7585"/>
                  </a:lnTo>
                  <a:lnTo>
                    <a:pt x="21600" y="5310"/>
                  </a:lnTo>
                  <a:lnTo>
                    <a:pt x="21600" y="5310"/>
                  </a:lnTo>
                  <a:lnTo>
                    <a:pt x="21600" y="0"/>
                  </a:lnTo>
                  <a:lnTo>
                    <a:pt x="9000" y="0"/>
                  </a:lnTo>
                  <a:lnTo>
                    <a:pt x="3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123560" y="71895"/>
              <a:ext cx="2559580" cy="8847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0801" marR="30801" defTabSz="642463"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IceCube (W, 10</a:t>
              </a:r>
              <a:r>
                <a:rPr sz="1700" kern="0" baseline="31999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6</a:t>
              </a: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)</a:t>
              </a:r>
              <a:r>
                <a:rPr sz="21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*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210942" y="2200121"/>
            <a:ext cx="2030098" cy="657783"/>
            <a:chOff x="0" y="0"/>
            <a:chExt cx="2887249" cy="935511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2887249" cy="87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2600"/>
                  </a:lnTo>
                  <a:lnTo>
                    <a:pt x="0" y="12600"/>
                  </a:lnTo>
                  <a:lnTo>
                    <a:pt x="0" y="18000"/>
                  </a:lnTo>
                  <a:lnTo>
                    <a:pt x="0" y="21600"/>
                  </a:lnTo>
                  <a:lnTo>
                    <a:pt x="10601" y="21600"/>
                  </a:lnTo>
                  <a:lnTo>
                    <a:pt x="10601" y="21600"/>
                  </a:lnTo>
                  <a:lnTo>
                    <a:pt x="15144" y="21600"/>
                  </a:lnTo>
                  <a:lnTo>
                    <a:pt x="18172" y="21600"/>
                  </a:lnTo>
                  <a:lnTo>
                    <a:pt x="18172" y="18000"/>
                  </a:lnTo>
                  <a:lnTo>
                    <a:pt x="21600" y="16947"/>
                  </a:lnTo>
                  <a:lnTo>
                    <a:pt x="18172" y="12600"/>
                  </a:lnTo>
                  <a:lnTo>
                    <a:pt x="18172" y="0"/>
                  </a:lnTo>
                  <a:lnTo>
                    <a:pt x="15144" y="0"/>
                  </a:lnTo>
                  <a:lnTo>
                    <a:pt x="10601" y="0"/>
                  </a:lnTo>
                  <a:lnTo>
                    <a:pt x="10601" y="0"/>
                  </a:lnTo>
                  <a:close/>
                </a:path>
              </a:pathLst>
            </a:custGeom>
            <a:solidFill>
              <a:srgbClr val="3138D6"/>
            </a:solidFill>
            <a:ln w="9525" cap="flat">
              <a:solidFill>
                <a:srgbClr val="5B92C7"/>
              </a:solidFill>
              <a:prstDash val="solid"/>
              <a:miter lim="400000"/>
            </a:ln>
            <a:effectLst>
              <a:outerShdw blurRad="38100" dist="25400" dir="5400000" rotWithShape="0">
                <a:srgbClr val="929292">
                  <a:alpha val="34999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321440">
                <a:defRPr sz="1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ern="0">
                <a:solidFill>
                  <a:sysClr val="windowText" lastClr="0000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24713" y="50708"/>
              <a:ext cx="2421564" cy="88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0801" marR="30801" algn="ctr" defTabSz="642463"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Noνa (S, 3000)</a:t>
              </a:r>
            </a:p>
            <a:p>
              <a:pPr marL="30801" marR="30801" algn="ctr" defTabSz="642463"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LBNF (LAr?, ?)</a:t>
              </a:r>
            </a:p>
          </p:txBody>
        </p:sp>
      </p:grpSp>
      <p:sp>
        <p:nvSpPr>
          <p:cNvPr id="70" name="Shape 70"/>
          <p:cNvSpPr/>
          <p:nvPr/>
        </p:nvSpPr>
        <p:spPr>
          <a:xfrm>
            <a:off x="4961968" y="5365634"/>
            <a:ext cx="2387128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30">
              <a:defRPr sz="1800"/>
            </a:pPr>
            <a:r>
              <a:rPr sz="1300" kern="0">
                <a:solidFill>
                  <a:sysClr val="windowText" lastClr="000000"/>
                </a:solidFill>
              </a:rPr>
              <a:t>Gravitational Wave: LIGO, VIRGO</a:t>
            </a:r>
          </a:p>
        </p:txBody>
      </p:sp>
      <p:sp>
        <p:nvSpPr>
          <p:cNvPr id="71" name="Shape 71"/>
          <p:cNvSpPr/>
          <p:nvPr/>
        </p:nvSpPr>
        <p:spPr>
          <a:xfrm>
            <a:off x="5696440" y="2542334"/>
            <a:ext cx="1879772" cy="48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600"/>
                </a:lnTo>
                <a:lnTo>
                  <a:pt x="0" y="12600"/>
                </a:lnTo>
                <a:lnTo>
                  <a:pt x="0" y="18000"/>
                </a:lnTo>
                <a:lnTo>
                  <a:pt x="0" y="21600"/>
                </a:lnTo>
                <a:lnTo>
                  <a:pt x="10601" y="21600"/>
                </a:lnTo>
                <a:lnTo>
                  <a:pt x="10601" y="21600"/>
                </a:lnTo>
                <a:lnTo>
                  <a:pt x="15144" y="21600"/>
                </a:lnTo>
                <a:lnTo>
                  <a:pt x="18172" y="21600"/>
                </a:lnTo>
                <a:lnTo>
                  <a:pt x="18172" y="18000"/>
                </a:lnTo>
                <a:lnTo>
                  <a:pt x="21600" y="16947"/>
                </a:lnTo>
                <a:lnTo>
                  <a:pt x="18172" y="12600"/>
                </a:lnTo>
                <a:lnTo>
                  <a:pt x="18172" y="0"/>
                </a:lnTo>
                <a:lnTo>
                  <a:pt x="15144" y="0"/>
                </a:lnTo>
                <a:lnTo>
                  <a:pt x="10601" y="0"/>
                </a:lnTo>
                <a:lnTo>
                  <a:pt x="10601" y="0"/>
                </a:lnTo>
                <a:close/>
              </a:path>
            </a:pathLst>
          </a:custGeom>
          <a:solidFill>
            <a:srgbClr val="3138D6"/>
          </a:solidFill>
          <a:ln>
            <a:solidFill>
              <a:srgbClr val="5B92C7"/>
            </a:solidFill>
            <a:miter lim="400000"/>
          </a:ln>
          <a:effectLst>
            <a:outerShdw blurRad="38100" dist="25400" dir="5400000" rotWithShape="0">
              <a:srgbClr val="929292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marL="28572" marR="28572" defTabSz="321440">
              <a:defRPr sz="1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5680065" y="2659607"/>
            <a:ext cx="15911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10730">
              <a:defRPr sz="1800"/>
            </a:pPr>
            <a:r>
              <a:rPr sz="1700" ker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Hyper-K (W, 10</a:t>
            </a:r>
            <a:r>
              <a:rPr sz="1700" kern="0" baseline="31999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r>
            <a:r>
              <a:rPr sz="1700" ker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4305544" y="884446"/>
            <a:ext cx="1948205" cy="1856554"/>
            <a:chOff x="4765" y="39270"/>
            <a:chExt cx="2770779" cy="2640431"/>
          </a:xfrm>
        </p:grpSpPr>
        <p:sp>
          <p:nvSpPr>
            <p:cNvPr id="73" name="Shape 73"/>
            <p:cNvSpPr/>
            <p:nvPr/>
          </p:nvSpPr>
          <p:spPr>
            <a:xfrm>
              <a:off x="4765" y="39270"/>
              <a:ext cx="2667738" cy="264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310"/>
                  </a:lnTo>
                  <a:lnTo>
                    <a:pt x="0" y="5310"/>
                  </a:lnTo>
                  <a:lnTo>
                    <a:pt x="0" y="7585"/>
                  </a:lnTo>
                  <a:lnTo>
                    <a:pt x="0" y="9102"/>
                  </a:lnTo>
                  <a:lnTo>
                    <a:pt x="3600" y="9102"/>
                  </a:lnTo>
                  <a:lnTo>
                    <a:pt x="3330" y="21600"/>
                  </a:lnTo>
                  <a:lnTo>
                    <a:pt x="9000" y="9102"/>
                  </a:lnTo>
                  <a:lnTo>
                    <a:pt x="21600" y="9102"/>
                  </a:lnTo>
                  <a:lnTo>
                    <a:pt x="21600" y="7585"/>
                  </a:lnTo>
                  <a:lnTo>
                    <a:pt x="21600" y="5310"/>
                  </a:lnTo>
                  <a:lnTo>
                    <a:pt x="21600" y="5310"/>
                  </a:lnTo>
                  <a:lnTo>
                    <a:pt x="21600" y="0"/>
                  </a:lnTo>
                  <a:lnTo>
                    <a:pt x="9000" y="0"/>
                  </a:lnTo>
                  <a:lnTo>
                    <a:pt x="3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D81E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8572" marR="28572" defTabSz="642882">
                <a:defRPr sz="2400">
                  <a:uFill>
                    <a:solidFill/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700" kern="0">
                <a:solidFill>
                  <a:sysClr val="windowText" lastClr="000000"/>
                </a:solidFill>
                <a:uFill>
                  <a:solidFill/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95844" y="143790"/>
              <a:ext cx="2679700" cy="1091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0801" marR="30801" defTabSz="642463">
                <a:lnSpc>
                  <a:spcPct val="60000"/>
                </a:lnSpc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LVD (S, 300)</a:t>
              </a:r>
              <a:r>
                <a:rPr sz="21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*</a:t>
              </a:r>
              <a:endParaRPr sz="17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30801" marR="30801" defTabSz="642463">
                <a:lnSpc>
                  <a:spcPct val="80000"/>
                </a:lnSpc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Borexino (S, 100)</a:t>
              </a:r>
              <a:r>
                <a:rPr sz="21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*</a:t>
              </a:r>
              <a:endParaRPr sz="1700" kern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marL="30801" marR="30801" defTabSz="642463">
                <a:lnSpc>
                  <a:spcPct val="80000"/>
                </a:lnSpc>
                <a:buClr>
                  <a:srgbClr val="FFFFFF"/>
                </a:buClr>
                <a:defRPr sz="1800"/>
              </a:pPr>
              <a:r>
                <a:rPr sz="1700" kern="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ICARUS (LAr, 60)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931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39865"/>
              </p:ext>
            </p:extLst>
          </p:nvPr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0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" y="341236"/>
            <a:ext cx="4347202" cy="6204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718" y="1818052"/>
            <a:ext cx="5067300" cy="336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0462" y="234473"/>
            <a:ext cx="3338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next supernova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and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neutrino oscillations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3538" y="5646616"/>
            <a:ext cx="267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IceCube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10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kpc</a:t>
            </a:r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4608" y="3927198"/>
            <a:ext cx="1288221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collapse to</a:t>
            </a:r>
          </a:p>
          <a:p>
            <a:r>
              <a:rPr lang="en-US" dirty="0" smtClean="0">
                <a:latin typeface="Arial"/>
                <a:cs typeface="Arial"/>
              </a:rPr>
              <a:t>black hole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468" y="3829547"/>
            <a:ext cx="1493468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solar mass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collapse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2 </a:t>
            </a:r>
            <a:r>
              <a:rPr lang="en-US" dirty="0" err="1" smtClean="0">
                <a:latin typeface="Arial"/>
                <a:cs typeface="Arial"/>
              </a:rPr>
              <a:t>ms</a:t>
            </a:r>
            <a:r>
              <a:rPr lang="en-US" dirty="0" smtClean="0">
                <a:latin typeface="Arial"/>
                <a:cs typeface="Arial"/>
              </a:rPr>
              <a:t> binning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8033303" y="3275463"/>
            <a:ext cx="822467" cy="6517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8625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6946" name="Picture 4" descr="lighted dom str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2984404" y="1296549"/>
            <a:ext cx="493466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neutrino astrophysics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prospects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HyperK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IceCube-Gen2,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Mediterranean detectors…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also LIGO, CTA …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next supernova !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physics potential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729800" y="6261100"/>
            <a:ext cx="31859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IceCube.wisc.edu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/~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overflow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0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629394" y="2708275"/>
            <a:ext cx="22748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algn="ctr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radiation</a:t>
            </a:r>
          </a:p>
          <a:p>
            <a:pPr algn="ctr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and dust</a:t>
            </a: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1676400"/>
            <a:ext cx="4343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514600" y="34290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324600" y="891121"/>
            <a:ext cx="28956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274320" tIns="274320" rIns="274320" bIns="2743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black hole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neutron star</a:t>
            </a:r>
            <a:endParaRPr lang="en-US" sz="3600" dirty="0">
              <a:solidFill>
                <a:srgbClr val="3333CC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5562597" y="5562600"/>
            <a:ext cx="3810000" cy="13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BFF0E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    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0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~ cosmic ray + gamma</a:t>
            </a:r>
            <a:endParaRPr lang="en-US" sz="3600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Impact" charset="0"/>
                <a:ea typeface="ＭＳ Ｐゴシック" charset="0"/>
                <a:cs typeface="ＭＳ Ｐゴシック" charset="0"/>
              </a:rPr>
              <a:t>NEUTRINO BEAMS: HEAVEN &amp; EARTH</a:t>
            </a:r>
            <a:endParaRPr lang="en-US" sz="200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55"/>
                </a:solidFill>
                <a:latin typeface="Impact" charset="0"/>
                <a:ea typeface="ＭＳ Ｐゴシック" charset="0"/>
                <a:cs typeface="ＭＳ Ｐゴシック" charset="0"/>
              </a:rPr>
              <a:t>Neutrino</a:t>
            </a:r>
            <a:r>
              <a:rPr lang="en-US" sz="2400">
                <a:solidFill>
                  <a:srgbClr val="000000"/>
                </a:solidFill>
                <a:latin typeface="Impact" charset="0"/>
                <a:ea typeface="ＭＳ Ｐゴシック" charset="0"/>
                <a:cs typeface="ＭＳ Ｐゴシック" charset="0"/>
              </a:rPr>
              <a:t> Beams: Heaven &amp; Earth</a:t>
            </a:r>
          </a:p>
        </p:txBody>
      </p:sp>
      <p:pic>
        <p:nvPicPr>
          <p:cNvPr id="252941" name="Picture 13" descr="Shi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" y="15240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516563" y="4453540"/>
            <a:ext cx="3779837" cy="126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 defTabSz="914400" eaLnBrk="0" fontAlgn="base" hangingPunct="0">
              <a:lnSpc>
                <a:spcPct val="350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n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endParaRPr lang="en-US" sz="3600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~ cosmic ray + neutrino</a:t>
            </a:r>
            <a:r>
              <a:rPr lang="en-US" sz="4000" dirty="0">
                <a:solidFill>
                  <a:srgbClr val="FF8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52943" name="Oval 15"/>
          <p:cNvSpPr>
            <a:spLocks noChangeArrowheads="1"/>
          </p:cNvSpPr>
          <p:nvPr/>
        </p:nvSpPr>
        <p:spPr bwMode="auto">
          <a:xfrm>
            <a:off x="7575240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4" name="Oval 16"/>
          <p:cNvSpPr>
            <a:spLocks noChangeArrowheads="1"/>
          </p:cNvSpPr>
          <p:nvPr/>
        </p:nvSpPr>
        <p:spPr bwMode="auto">
          <a:xfrm>
            <a:off x="8272656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5" name="Oval 17"/>
          <p:cNvSpPr>
            <a:spLocks noChangeArrowheads="1"/>
          </p:cNvSpPr>
          <p:nvPr/>
        </p:nvSpPr>
        <p:spPr bwMode="auto">
          <a:xfrm>
            <a:off x="8305797" y="55626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2912530" y="1676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663" y="34290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152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193752" y="263525"/>
            <a:ext cx="4817695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400" dirty="0">
                <a:solidFill>
                  <a:prstClr val="white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beams : heaven and earth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0165" y="1409"/>
            <a:ext cx="3416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accelerator is powered by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Calibri"/>
              </a:rPr>
              <a:t>large gravitational energy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15536" y="832406"/>
            <a:ext cx="0" cy="53573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Line 5"/>
          <p:cNvSpPr>
            <a:spLocks noChangeShapeType="1"/>
          </p:cNvSpPr>
          <p:nvPr/>
        </p:nvSpPr>
        <p:spPr bwMode="auto">
          <a:xfrm>
            <a:off x="5715536" y="1368144"/>
            <a:ext cx="761464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8107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iscovery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26" y="-684891"/>
            <a:ext cx="9323815" cy="720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60325" y="304800"/>
            <a:ext cx="2049660" cy="3416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cosmic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neutrinos: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energy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   &gt; 6</a:t>
            </a:r>
            <a:r>
              <a:rPr lang="en-US" dirty="0" smtClean="0">
                <a:solidFill>
                  <a:srgbClr val="FFFFFF"/>
                </a:solidFill>
              </a:rPr>
              <a:t>0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atmospheric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background: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1~2 events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per year</a:t>
            </a:r>
          </a:p>
        </p:txBody>
      </p:sp>
      <p:sp>
        <p:nvSpPr>
          <p:cNvPr id="615428" name="TextBox 7"/>
          <p:cNvSpPr txBox="1">
            <a:spLocks noChangeArrowheads="1"/>
          </p:cNvSpPr>
          <p:nvPr/>
        </p:nvSpPr>
        <p:spPr bwMode="auto">
          <a:xfrm>
            <a:off x="3640658" y="5588013"/>
            <a:ext cx="5039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atmospheric</a:t>
            </a:r>
            <a:r>
              <a:rPr lang="en-US" sz="1800" dirty="0" smtClean="0">
                <a:solidFill>
                  <a:srgbClr val="FFFFFF"/>
                </a:solidFill>
              </a:rPr>
              <a:t>      </a:t>
            </a:r>
            <a:r>
              <a:rPr lang="en-US" sz="2800" dirty="0" smtClean="0">
                <a:solidFill>
                  <a:srgbClr val="FFFFFF"/>
                </a:solidFill>
              </a:rPr>
              <a:t>neutrino</a:t>
            </a:r>
            <a:r>
              <a:rPr lang="en-US" sz="2800" dirty="0" smtClean="0">
                <a:solidFill>
                  <a:srgbClr val="000000"/>
                </a:solidFill>
              </a:rPr>
              <a:t> cosmic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2149" name="AutoShape 5"/>
          <p:cNvSpPr>
            <a:spLocks noChangeArrowheads="1"/>
          </p:cNvSpPr>
          <p:nvPr/>
        </p:nvSpPr>
        <p:spPr bwMode="auto">
          <a:xfrm rot="16200000">
            <a:off x="6265363" y="5601730"/>
            <a:ext cx="990600" cy="485775"/>
          </a:xfrm>
          <a:prstGeom prst="rightArrow">
            <a:avLst>
              <a:gd name="adj1" fmla="val 50000"/>
              <a:gd name="adj2" fmla="val 50980"/>
            </a:avLst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A50021"/>
              </a:solidFill>
              <a:latin typeface="Arial" pitchFamily="34" charset="0"/>
              <a:ea typeface="ＭＳ Ｐゴシック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4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1" grpId="0" animBg="1"/>
      <p:bldP spid="2621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608222"/>
              </p:ext>
            </p:extLst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4953000" y="152400"/>
            <a:ext cx="3768969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862465" y="2041159"/>
            <a:ext cx="3521075" cy="56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1 event per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year in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IceCube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 also Auger, ARA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radio/acoustic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domain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  <a:sym typeface="Wingdings"/>
              </a:rPr>
              <a:t>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measure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neutrino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cross section: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electroweak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 physics at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  100TeV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85800" y="0"/>
            <a:ext cx="457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Livingston plot 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energy versus year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4910792" y="618976"/>
            <a:ext cx="1185207" cy="1667024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5008486" y="-44553"/>
            <a:ext cx="3965917" cy="105742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cosmogenic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 neutrino beam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center-of-mass &gt; 100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TeV</a:t>
            </a:r>
            <a:endParaRPr lang="en-US" sz="2400" dirty="0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5105400" y="33528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4637261" y="175849"/>
            <a:ext cx="347007" cy="306361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86059" y="1832675"/>
            <a:ext cx="347007" cy="306361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8066" y="1715447"/>
            <a:ext cx="244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/>
                <a:cs typeface="Arial"/>
              </a:rPr>
              <a:t>PeV</a:t>
            </a:r>
            <a:r>
              <a:rPr lang="en-US" sz="2800" dirty="0" smtClean="0">
                <a:latin typeface="Arial"/>
                <a:cs typeface="Arial"/>
              </a:rPr>
              <a:t> neutrinos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39221" y="3322035"/>
            <a:ext cx="347007" cy="306361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189081" y="2622123"/>
            <a:ext cx="347007" cy="306361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07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19400"/>
            <a:ext cx="304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69" y="6409169"/>
            <a:ext cx="272540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data: 86 strings one 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057" y="94796"/>
            <a:ext cx="285965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…and then there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were 26 more…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3999" y="1337733"/>
            <a:ext cx="829733" cy="6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542" y="152397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5" name="Picture 4" descr="3dvetocharg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2" y="444134"/>
            <a:ext cx="8489642" cy="63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19400"/>
            <a:ext cx="304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069" y="6409169"/>
            <a:ext cx="272540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data: 86 strings one 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057" y="94796"/>
            <a:ext cx="285965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…and then there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were 26 more…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3999" y="1337733"/>
            <a:ext cx="829733" cy="657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542" y="152397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5" name="Picture 4" descr="3dvetocharg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2" y="444134"/>
            <a:ext cx="8489642" cy="6367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770679">
            <a:off x="2280672" y="5804513"/>
            <a:ext cx="170556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high energy</a:t>
            </a:r>
          </a:p>
        </p:txBody>
      </p:sp>
      <p:sp>
        <p:nvSpPr>
          <p:cNvPr id="9" name="Right Arrow 8"/>
          <p:cNvSpPr/>
          <p:nvPr/>
        </p:nvSpPr>
        <p:spPr>
          <a:xfrm rot="810208">
            <a:off x="3863393" y="6105349"/>
            <a:ext cx="726776" cy="3442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8286309">
            <a:off x="5842269" y="4675944"/>
            <a:ext cx="34419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no light entering the detector</a:t>
            </a:r>
          </a:p>
        </p:txBody>
      </p:sp>
      <p:sp>
        <p:nvSpPr>
          <p:cNvPr id="13" name="Right Arrow 12"/>
          <p:cNvSpPr/>
          <p:nvPr/>
        </p:nvSpPr>
        <p:spPr>
          <a:xfrm rot="7451352">
            <a:off x="6836135" y="5868199"/>
            <a:ext cx="726776" cy="3442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 rot="11466714" flipV="1">
            <a:off x="2489641" y="5101417"/>
            <a:ext cx="2506350" cy="61394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9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385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2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3859" name="Rectangle 2"/>
          <p:cNvSpPr>
            <a:spLocks noChangeArrowheads="1"/>
          </p:cNvSpPr>
          <p:nvPr/>
        </p:nvSpPr>
        <p:spPr bwMode="auto">
          <a:xfrm>
            <a:off x="4994275" y="3105150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Φ(E) =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(3.6±1.2)·10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−8 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GeVcm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sr</a:t>
            </a:r>
            <a:r>
              <a:rPr lang="hr-HR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</a:t>
            </a:r>
            <a:r>
              <a:rPr lang="en-US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6232525" y="3567113"/>
            <a:ext cx="365125" cy="695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1" name="Rectangle 6"/>
          <p:cNvSpPr>
            <a:spLocks noChangeArrowheads="1"/>
          </p:cNvSpPr>
          <p:nvPr/>
        </p:nvSpPr>
        <p:spPr bwMode="auto">
          <a:xfrm>
            <a:off x="6942138" y="4892675"/>
            <a:ext cx="179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atmospheric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	and 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>
            <a:off x="7146925" y="5232400"/>
            <a:ext cx="223838" cy="2444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3" name="TextBox 15"/>
          <p:cNvSpPr txBox="1">
            <a:spLocks noChangeArrowheads="1"/>
          </p:cNvSpPr>
          <p:nvPr/>
        </p:nvSpPr>
        <p:spPr bwMode="auto">
          <a:xfrm>
            <a:off x="86559" y="126999"/>
            <a:ext cx="17848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total charge collected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by PMTs of events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interaction inside the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detector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516" y="86036"/>
            <a:ext cx="7048741" cy="66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716" y="4364738"/>
            <a:ext cx="6802427" cy="2493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068" y="205215"/>
            <a:ext cx="8478403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expect surprises: produced by Galactic dark matter halo?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" y="759288"/>
            <a:ext cx="6738390" cy="3605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4235" y="966700"/>
            <a:ext cx="2065908" cy="15696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decay of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PeV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-mass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dark matter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particle</a:t>
            </a:r>
          </a:p>
        </p:txBody>
      </p:sp>
      <p:sp>
        <p:nvSpPr>
          <p:cNvPr id="6" name="Oval 5"/>
          <p:cNvSpPr/>
          <p:nvPr/>
        </p:nvSpPr>
        <p:spPr>
          <a:xfrm>
            <a:off x="4110414" y="701890"/>
            <a:ext cx="1582760" cy="205078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1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DDD">
                <a:gamma/>
                <a:shade val="46275"/>
                <a:invGamma/>
              </a:srgbClr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1" name="AutoShape 3"/>
          <p:cNvSpPr>
            <a:spLocks noChangeArrowheads="1"/>
          </p:cNvSpPr>
          <p:nvPr/>
        </p:nvSpPr>
        <p:spPr bwMode="auto">
          <a:xfrm>
            <a:off x="-1600200" y="1431088"/>
            <a:ext cx="10363200" cy="670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73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915400" cy="12192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Lorentz violation from Planck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scale </a:t>
            </a:r>
            <a:r>
              <a:rPr lang="en-US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spacetime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7333" name="Text Box 5"/>
          <p:cNvSpPr txBox="1">
            <a:spLocks noChangeArrowheads="1"/>
          </p:cNvSpPr>
          <p:nvPr/>
        </p:nvSpPr>
        <p:spPr bwMode="auto">
          <a:xfrm>
            <a:off x="1981200" y="830263"/>
            <a:ext cx="30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7334" name="Rectangle 6"/>
          <p:cNvSpPr>
            <a:spLocks noChangeArrowheads="1"/>
          </p:cNvSpPr>
          <p:nvPr/>
        </p:nvSpPr>
        <p:spPr bwMode="auto">
          <a:xfrm>
            <a:off x="838200" y="-188913"/>
            <a:ext cx="7086600" cy="210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3200">
              <a:solidFill>
                <a:srgbClr val="000000"/>
              </a:solidFill>
              <a:latin typeface="Comic Sans MS" pitchFamily="6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867335" name="Text Box 7"/>
          <p:cNvSpPr txBox="1">
            <a:spLocks noChangeArrowheads="1"/>
          </p:cNvSpPr>
          <p:nvPr/>
        </p:nvSpPr>
        <p:spPr bwMode="auto">
          <a:xfrm>
            <a:off x="304800" y="1745913"/>
            <a:ext cx="7620000" cy="544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speed of photons and neutrinos depends on their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 energy, like photons in a crystal	</a:t>
            </a:r>
            <a:endParaRPr lang="en-US" sz="2400" dirty="0">
              <a:solidFill>
                <a:srgbClr val="000000"/>
              </a:solidFill>
              <a:latin typeface="Arial" pitchFamily="34" charset="0"/>
              <a:sym typeface="Wingdings" pitchFamily="2" charset="2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Planck scale vacuum fluctuations probed by high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 energy particles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modification to dispersion relation leads to an energy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 dependent speed of light: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Lorentz invariance violation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graphicFrame>
        <p:nvGraphicFramePr>
          <p:cNvPr id="867336" name="Object 8"/>
          <p:cNvGraphicFramePr>
            <a:graphicFrameLocks noChangeAspect="1"/>
          </p:cNvGraphicFramePr>
          <p:nvPr/>
        </p:nvGraphicFramePr>
        <p:xfrm>
          <a:off x="1518258" y="4082443"/>
          <a:ext cx="528796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6" name="Equation" r:id="rId6" imgW="1879560" imgH="444240" progId="Equation.3">
                  <p:embed/>
                </p:oleObj>
              </mc:Choice>
              <mc:Fallback>
                <p:oleObj name="Equation" r:id="rId6" imgW="1879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258" y="4082443"/>
                        <a:ext cx="5287962" cy="125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7337" name="Object 9"/>
          <p:cNvGraphicFramePr>
            <a:graphicFrameLocks noChangeAspect="1"/>
          </p:cNvGraphicFramePr>
          <p:nvPr/>
        </p:nvGraphicFramePr>
        <p:xfrm>
          <a:off x="4518025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7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0056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/>
          <a:stretch/>
        </p:blipFill>
        <p:spPr bwMode="auto">
          <a:xfrm>
            <a:off x="1539935" y="1051504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067944" y="-90264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 err="1" smtClean="0">
                <a:solidFill>
                  <a:schemeClr val="bg1"/>
                </a:solidFill>
              </a:rPr>
              <a:t>IceCube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直線矢印コネクタ 6"/>
          <p:cNvCxnSpPr>
            <a:stCxn id="5" idx="1"/>
          </p:cNvCxnSpPr>
          <p:nvPr/>
        </p:nvCxnSpPr>
        <p:spPr>
          <a:xfrm>
            <a:off x="1539935" y="3718504"/>
            <a:ext cx="2023953" cy="13654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8966" y="5786100"/>
            <a:ext cx="1570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kumimoji="1" lang="en-US" sz="2400" dirty="0" smtClean="0">
                <a:solidFill>
                  <a:prstClr val="white"/>
                </a:solidFill>
                <a:latin typeface="Arial" pitchFamily="34" charset="0"/>
              </a:rPr>
              <a:t>5160 PMs</a:t>
            </a:r>
          </a:p>
          <a:p>
            <a:pPr algn="ctr" defTabSz="914400"/>
            <a:r>
              <a:rPr kumimoji="1" lang="en-US" sz="2400" dirty="0" smtClean="0">
                <a:solidFill>
                  <a:prstClr val="white"/>
                </a:solidFill>
                <a:latin typeface="Arial" pitchFamily="34" charset="0"/>
              </a:rPr>
              <a:t>in 1 km</a:t>
            </a:r>
            <a:r>
              <a:rPr kumimoji="1" lang="en-US" sz="2400" baseline="30000" dirty="0" smtClean="0">
                <a:solidFill>
                  <a:prstClr val="white"/>
                </a:solidFill>
                <a:latin typeface="Arial" pitchFamily="34" charset="0"/>
              </a:rPr>
              <a:t>3</a:t>
            </a:r>
            <a:endParaRPr lang="en-US" sz="1600" baseline="30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05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1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98425"/>
            <a:ext cx="5233988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3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-409575"/>
            <a:ext cx="3751263" cy="1019175"/>
          </a:xfrm>
        </p:spPr>
        <p:txBody>
          <a:bodyPr rIns="35711"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Gill Sans Light" charset="0"/>
                <a:ea typeface="ＭＳ Ｐゴシック" charset="0"/>
              </a:rPr>
              <a:t>IceCube / Deep Core</a:t>
            </a:r>
          </a:p>
        </p:txBody>
      </p:sp>
      <p:pic>
        <p:nvPicPr>
          <p:cNvPr id="604164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8958"/>
          <a:stretch>
            <a:fillRect/>
          </a:stretch>
        </p:blipFill>
        <p:spPr bwMode="auto">
          <a:xfrm>
            <a:off x="1131888" y="4280583"/>
            <a:ext cx="181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5" name="Line 6"/>
          <p:cNvSpPr>
            <a:spLocks noChangeShapeType="1"/>
          </p:cNvSpPr>
          <p:nvPr/>
        </p:nvSpPr>
        <p:spPr bwMode="auto">
          <a:xfrm rot="10800000">
            <a:off x="2185988" y="4582208"/>
            <a:ext cx="3144837" cy="641350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6" name="Line 7"/>
          <p:cNvSpPr>
            <a:spLocks noChangeShapeType="1"/>
          </p:cNvSpPr>
          <p:nvPr/>
        </p:nvSpPr>
        <p:spPr bwMode="auto">
          <a:xfrm flipH="1">
            <a:off x="2185988" y="5183188"/>
            <a:ext cx="3160712" cy="1190625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7" name="Rectangle 8"/>
          <p:cNvSpPr>
            <a:spLocks/>
          </p:cNvSpPr>
          <p:nvPr/>
        </p:nvSpPr>
        <p:spPr bwMode="auto">
          <a:xfrm>
            <a:off x="160338" y="6391195"/>
            <a:ext cx="3767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defTabSz="64293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Digital Optical Module (DOM)</a:t>
            </a:r>
          </a:p>
        </p:txBody>
      </p:sp>
      <p:sp>
        <p:nvSpPr>
          <p:cNvPr id="604168" name="Rectangle 9"/>
          <p:cNvSpPr>
            <a:spLocks/>
          </p:cNvSpPr>
          <p:nvPr/>
        </p:nvSpPr>
        <p:spPr bwMode="auto">
          <a:xfrm>
            <a:off x="76200" y="5010150"/>
            <a:ext cx="3810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5160 optical sensors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between 1.5 ~ 2.5 km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10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GeV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to infinity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0.5 degree on-line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&lt; 0.3 degree off 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for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muons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(10~15 degrees for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  showers)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15% energy resolution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baseline="30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604169" name="Freeform 10"/>
          <p:cNvSpPr>
            <a:spLocks/>
          </p:cNvSpPr>
          <p:nvPr/>
        </p:nvSpPr>
        <p:spPr bwMode="auto">
          <a:xfrm>
            <a:off x="5680075" y="588963"/>
            <a:ext cx="936625" cy="5540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14811" y="3484"/>
                </a:moveTo>
                <a:lnTo>
                  <a:pt x="10491" y="0"/>
                </a:lnTo>
                <a:lnTo>
                  <a:pt x="6994" y="0"/>
                </a:lnTo>
                <a:lnTo>
                  <a:pt x="7074" y="1653"/>
                </a:lnTo>
                <a:lnTo>
                  <a:pt x="9051" y="4877"/>
                </a:lnTo>
                <a:lnTo>
                  <a:pt x="0" y="12194"/>
                </a:lnTo>
                <a:lnTo>
                  <a:pt x="6377" y="21600"/>
                </a:lnTo>
                <a:lnTo>
                  <a:pt x="14606" y="21600"/>
                </a:lnTo>
                <a:lnTo>
                  <a:pt x="16869" y="17768"/>
                </a:lnTo>
                <a:lnTo>
                  <a:pt x="14811" y="14632"/>
                </a:lnTo>
                <a:lnTo>
                  <a:pt x="21600" y="6619"/>
                </a:lnTo>
                <a:lnTo>
                  <a:pt x="20983" y="3135"/>
                </a:lnTo>
                <a:lnTo>
                  <a:pt x="14811" y="3484"/>
                </a:lnTo>
                <a:close/>
                <a:moveTo>
                  <a:pt x="14811" y="3484"/>
                </a:moveTo>
              </a:path>
            </a:pathLst>
          </a:custGeom>
          <a:solidFill>
            <a:srgbClr val="FF6666">
              <a:alpha val="34901"/>
            </a:srgbClr>
          </a:solidFill>
          <a:ln w="127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0" name="Freeform 11"/>
          <p:cNvSpPr>
            <a:spLocks/>
          </p:cNvSpPr>
          <p:nvPr/>
        </p:nvSpPr>
        <p:spPr bwMode="auto">
          <a:xfrm>
            <a:off x="5465763" y="482600"/>
            <a:ext cx="588962" cy="411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8968" y="5653"/>
                </a:moveTo>
                <a:lnTo>
                  <a:pt x="13745" y="0"/>
                </a:lnTo>
                <a:lnTo>
                  <a:pt x="982" y="6574"/>
                </a:lnTo>
                <a:lnTo>
                  <a:pt x="0" y="8452"/>
                </a:lnTo>
                <a:lnTo>
                  <a:pt x="7855" y="21600"/>
                </a:lnTo>
                <a:lnTo>
                  <a:pt x="21600" y="12209"/>
                </a:lnTo>
                <a:lnTo>
                  <a:pt x="18968" y="5653"/>
                </a:lnTo>
                <a:close/>
                <a:moveTo>
                  <a:pt x="18968" y="5653"/>
                </a:moveTo>
              </a:path>
            </a:pathLst>
          </a:custGeom>
          <a:solidFill>
            <a:srgbClr val="FF6666">
              <a:alpha val="14902"/>
            </a:srgbClr>
          </a:solidFill>
          <a:ln w="127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1" name="Oval 12"/>
          <p:cNvSpPr>
            <a:spLocks/>
          </p:cNvSpPr>
          <p:nvPr/>
        </p:nvSpPr>
        <p:spPr bwMode="auto">
          <a:xfrm>
            <a:off x="6446838" y="3911600"/>
            <a:ext cx="696912" cy="231775"/>
          </a:xfrm>
          <a:prstGeom prst="ellipse">
            <a:avLst/>
          </a:prstGeom>
          <a:solidFill>
            <a:srgbClr val="A8B592">
              <a:alpha val="39999"/>
            </a:srgbClr>
          </a:solidFill>
          <a:ln w="12700">
            <a:solidFill>
              <a:srgbClr val="008040">
                <a:alpha val="50195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2" name="TextBox 13"/>
          <p:cNvSpPr txBox="1">
            <a:spLocks noChangeArrowheads="1"/>
          </p:cNvSpPr>
          <p:nvPr/>
        </p:nvSpPr>
        <p:spPr bwMode="auto">
          <a:xfrm>
            <a:off x="6172200" y="1154113"/>
            <a:ext cx="29543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completed December 2010</a:t>
            </a:r>
          </a:p>
        </p:txBody>
      </p:sp>
    </p:spTree>
    <p:extLst>
      <p:ext uri="{BB962C8B-B14F-4D97-AF65-F5344CB8AC3E}">
        <p14:creationId xmlns:p14="http://schemas.microsoft.com/office/powerpoint/2010/main" val="1311009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5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306" name="Text Box 3"/>
          <p:cNvSpPr txBox="1">
            <a:spLocks noChangeArrowheads="1"/>
          </p:cNvSpPr>
          <p:nvPr/>
        </p:nvSpPr>
        <p:spPr bwMode="auto">
          <a:xfrm>
            <a:off x="1295400" y="181716"/>
            <a:ext cx="6891630" cy="604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</a:rPr>
              <a:t>IceCube</a:t>
            </a:r>
            <a:r>
              <a:rPr lang="en-US" sz="3200" dirty="0" smtClean="0">
                <a:solidFill>
                  <a:srgbClr val="FFFFFF"/>
                </a:solidFill>
              </a:rPr>
              <a:t> events </a:t>
            </a:r>
            <a:r>
              <a:rPr lang="en-US" sz="3200" dirty="0">
                <a:solidFill>
                  <a:srgbClr val="FFFFFF"/>
                </a:solidFill>
              </a:rPr>
              <a:t>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 atmospheric*    </a:t>
            </a:r>
            <a:r>
              <a:rPr lang="en-US" sz="3200" dirty="0">
                <a:solidFill>
                  <a:srgbClr val="FFFFFF"/>
                </a:solidFill>
                <a:latin typeface="Symbol" charset="0"/>
              </a:rPr>
              <a:t>m  </a:t>
            </a: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              ~ 10</a:t>
            </a:r>
            <a:r>
              <a:rPr lang="en-US" sz="3200" baseline="30000" dirty="0">
                <a:solidFill>
                  <a:srgbClr val="FFFFFF"/>
                </a:solidFill>
                <a:sym typeface="Wingdings" charset="0"/>
              </a:rPr>
              <a:t>11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aseline="30000" dirty="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aseline="30000" dirty="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atmospheric**   </a:t>
            </a:r>
            <a:r>
              <a:rPr lang="en-US" sz="3200" dirty="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 dirty="0">
                <a:solidFill>
                  <a:srgbClr val="FFFFFF"/>
                </a:solidFill>
                <a:latin typeface="Symbol" charset="0"/>
                <a:sym typeface="Wingdings" charset="0"/>
              </a:rPr>
              <a:t>m          ~ </a:t>
            </a: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10</a:t>
            </a:r>
            <a:r>
              <a:rPr lang="en-US" sz="3200" baseline="30000" dirty="0">
                <a:solidFill>
                  <a:srgbClr val="FFFFFF"/>
                </a:solidFill>
                <a:sym typeface="Wingdings" charset="0"/>
              </a:rPr>
              <a:t>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baseline="30000" dirty="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 cosmic              </a:t>
            </a:r>
            <a:r>
              <a:rPr lang="en-US" sz="3200" dirty="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 dirty="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 dirty="0">
                <a:solidFill>
                  <a:srgbClr val="FFFFFF"/>
                </a:solidFill>
                <a:latin typeface="Symbol" charset="0"/>
                <a:sym typeface="Wingdings" charset="0"/>
              </a:rPr>
              <a:t>m         ~  </a:t>
            </a:r>
            <a:r>
              <a:rPr lang="en-US" sz="3200" dirty="0" smtClean="0">
                <a:solidFill>
                  <a:srgbClr val="FFFFFF"/>
                </a:solidFill>
                <a:latin typeface="Symbol" charset="0"/>
                <a:sym typeface="Wingdings" charset="0"/>
              </a:rPr>
              <a:t>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Symbol" charset="0"/>
                <a:sym typeface="Wingdings" charset="0"/>
              </a:rPr>
              <a:t>[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after discovery: closer to 100/</a:t>
            </a:r>
            <a:r>
              <a:rPr lang="en-US" sz="3200" dirty="0" err="1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yr</a:t>
            </a:r>
            <a:endParaRPr lang="en-US" sz="3200" dirty="0" smtClean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</a:pP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         using a variety of methods]</a:t>
            </a:r>
            <a:endParaRPr lang="en-US" sz="3200" dirty="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sym typeface="Wingdings" charset="0"/>
              </a:rPr>
              <a:t>* 2700 per second</a:t>
            </a:r>
            <a:r>
              <a:rPr lang="en-US" sz="1800" dirty="0">
                <a:solidFill>
                  <a:srgbClr val="000000"/>
                </a:solidFill>
                <a:sym typeface="Wingdings" charset="0"/>
              </a:rPr>
              <a:t>	              </a:t>
            </a:r>
            <a:r>
              <a:rPr lang="en-US" dirty="0">
                <a:solidFill>
                  <a:srgbClr val="FFFFFF"/>
                </a:solidFill>
                <a:sym typeface="Wingdings" charset="0"/>
              </a:rPr>
              <a:t>** 1 every 6 minutes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351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09" y="1498456"/>
            <a:ext cx="9755901" cy="3972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160" y="273544"/>
            <a:ext cx="5733636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neutrino events starting in </a:t>
            </a:r>
            <a:r>
              <a:rPr lang="en-US" sz="2800" dirty="0" err="1" smtClean="0">
                <a:latin typeface="Arial"/>
                <a:cs typeface="Arial"/>
              </a:rPr>
              <a:t>IceCube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0311" y="1719393"/>
            <a:ext cx="20089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atmospheric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14434" y="1699855"/>
            <a:ext cx="18274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C.R. </a:t>
            </a:r>
            <a:r>
              <a:rPr lang="en-US" sz="2800" dirty="0" err="1" smtClean="0"/>
              <a:t>muons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033849" y="1660776"/>
            <a:ext cx="1895228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cosmic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2254" y="5999442"/>
            <a:ext cx="3127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Arial"/>
                <a:cs typeface="Arial"/>
              </a:rPr>
              <a:t>PeV</a:t>
            </a:r>
            <a:r>
              <a:rPr lang="en-US" sz="2400" dirty="0" smtClean="0">
                <a:latin typeface="Arial"/>
                <a:cs typeface="Arial"/>
              </a:rPr>
              <a:t> neutrinos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absorbed in the Earth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6934235" y="5280851"/>
            <a:ext cx="484632" cy="68516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2_Default Design">
  <a:themeElements>
    <a:clrScheme name="10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39A5B8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ECFD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389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ECD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9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- Top">
      <a:majorFont>
        <a:latin typeface="Gill Sans"/>
        <a:ea typeface="ヒラギノ角ゴ ProN W3"/>
        <a:cs typeface=""/>
      </a:majorFont>
      <a:minorFont>
        <a:latin typeface="Gill Sans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 Presentation">
  <a:themeElements>
    <a:clrScheme name="5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1379</Words>
  <Application>Microsoft Macintosh PowerPoint</Application>
  <PresentationFormat>On-screen Show (4:3)</PresentationFormat>
  <Paragraphs>374</Paragraphs>
  <Slides>55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81" baseType="lpstr">
      <vt:lpstr>Office Theme</vt:lpstr>
      <vt:lpstr>Presentation title</vt:lpstr>
      <vt:lpstr>14_Office Theme</vt:lpstr>
      <vt:lpstr>1_Title - Top</vt:lpstr>
      <vt:lpstr>5_Default Design</vt:lpstr>
      <vt:lpstr>5_kallen_halzen</vt:lpstr>
      <vt:lpstr>8_Office Theme</vt:lpstr>
      <vt:lpstr>kallen_halzen</vt:lpstr>
      <vt:lpstr>7_Blank Presentation</vt:lpstr>
      <vt:lpstr>12_Default Design</vt:lpstr>
      <vt:lpstr>6_Default Design</vt:lpstr>
      <vt:lpstr>4_Office Theme</vt:lpstr>
      <vt:lpstr>Blank</vt:lpstr>
      <vt:lpstr>1_kallen_halzen</vt:lpstr>
      <vt:lpstr>11_Default Design</vt:lpstr>
      <vt:lpstr>1_Office Theme</vt:lpstr>
      <vt:lpstr>2_kallen_halzen</vt:lpstr>
      <vt:lpstr>2_Title, Bullets &amp; Photo</vt:lpstr>
      <vt:lpstr>2_Office Theme</vt:lpstr>
      <vt:lpstr>5_Office Theme</vt:lpstr>
      <vt:lpstr>8_Default Design</vt:lpstr>
      <vt:lpstr>White</vt:lpstr>
      <vt:lpstr>Blank Presentation</vt:lpstr>
      <vt:lpstr>3_Office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IceCube</vt:lpstr>
      <vt:lpstr>IceCube / Deep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Lorentz violation from Planck scale spacetime</vt:lpstr>
      <vt:lpstr>PowerPoint Presentation</vt:lpstr>
      <vt:lpstr>absorption length            220m </vt:lpstr>
      <vt:lpstr>PowerPoint Presentation</vt:lpstr>
      <vt:lpstr>PowerPoint Presentation</vt:lpstr>
      <vt:lpstr>PowerPoint Presentation</vt:lpstr>
      <vt:lpstr>PowerPoint Presentation</vt:lpstr>
      <vt:lpstr>WIMP Capture and Annihilation</vt:lpstr>
      <vt:lpstr>WIMP Capture and Annihilation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astrophysical and atmospheric nm: 86 strings</vt:lpstr>
      <vt:lpstr>PowerPoint Presentation</vt:lpstr>
      <vt:lpstr>PowerPoint Presentation</vt:lpstr>
      <vt:lpstr>supernova detectors</vt:lpstr>
      <vt:lpstr>PowerPoint Presentation</vt:lpstr>
      <vt:lpstr>PowerPoint Presentation</vt:lpstr>
      <vt:lpstr>overflow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Lorentz violation from Planck scale spacetime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Halzen</dc:creator>
  <cp:lastModifiedBy>Francis Halzen</cp:lastModifiedBy>
  <cp:revision>65</cp:revision>
  <cp:lastPrinted>2014-10-27T04:21:44Z</cp:lastPrinted>
  <dcterms:created xsi:type="dcterms:W3CDTF">2014-10-24T03:17:51Z</dcterms:created>
  <dcterms:modified xsi:type="dcterms:W3CDTF">2014-10-27T07:51:13Z</dcterms:modified>
</cp:coreProperties>
</file>