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handoutMasterIdLst>
    <p:handoutMasterId r:id="rId73"/>
  </p:handoutMasterIdLst>
  <p:sldIdLst>
    <p:sldId id="256" r:id="rId2"/>
    <p:sldId id="264" r:id="rId3"/>
    <p:sldId id="266" r:id="rId4"/>
    <p:sldId id="331" r:id="rId5"/>
    <p:sldId id="284" r:id="rId6"/>
    <p:sldId id="290" r:id="rId7"/>
    <p:sldId id="304" r:id="rId8"/>
    <p:sldId id="287" r:id="rId9"/>
    <p:sldId id="286" r:id="rId10"/>
    <p:sldId id="288" r:id="rId11"/>
    <p:sldId id="300" r:id="rId12"/>
    <p:sldId id="338" r:id="rId13"/>
    <p:sldId id="330" r:id="rId14"/>
    <p:sldId id="285" r:id="rId15"/>
    <p:sldId id="270" r:id="rId16"/>
    <p:sldId id="269" r:id="rId17"/>
    <p:sldId id="344" r:id="rId18"/>
    <p:sldId id="340" r:id="rId19"/>
    <p:sldId id="341" r:id="rId20"/>
    <p:sldId id="342" r:id="rId21"/>
    <p:sldId id="343" r:id="rId22"/>
    <p:sldId id="289" r:id="rId23"/>
    <p:sldId id="272" r:id="rId24"/>
    <p:sldId id="333" r:id="rId25"/>
    <p:sldId id="274" r:id="rId26"/>
    <p:sldId id="275" r:id="rId27"/>
    <p:sldId id="345" r:id="rId28"/>
    <p:sldId id="339" r:id="rId29"/>
    <p:sldId id="278" r:id="rId30"/>
    <p:sldId id="279" r:id="rId31"/>
    <p:sldId id="280" r:id="rId32"/>
    <p:sldId id="281" r:id="rId33"/>
    <p:sldId id="282" r:id="rId34"/>
    <p:sldId id="283" r:id="rId35"/>
    <p:sldId id="305" r:id="rId36"/>
    <p:sldId id="295" r:id="rId37"/>
    <p:sldId id="332" r:id="rId38"/>
    <p:sldId id="296" r:id="rId39"/>
    <p:sldId id="291" r:id="rId40"/>
    <p:sldId id="306" r:id="rId41"/>
    <p:sldId id="302" r:id="rId42"/>
    <p:sldId id="297" r:id="rId43"/>
    <p:sldId id="299" r:id="rId44"/>
    <p:sldId id="298" r:id="rId45"/>
    <p:sldId id="301" r:id="rId46"/>
    <p:sldId id="262" r:id="rId47"/>
    <p:sldId id="336" r:id="rId48"/>
    <p:sldId id="308" r:id="rId49"/>
    <p:sldId id="307" r:id="rId50"/>
    <p:sldId id="316" r:id="rId51"/>
    <p:sldId id="312" r:id="rId52"/>
    <p:sldId id="311" r:id="rId53"/>
    <p:sldId id="315" r:id="rId54"/>
    <p:sldId id="313" r:id="rId55"/>
    <p:sldId id="314" r:id="rId56"/>
    <p:sldId id="317" r:id="rId57"/>
    <p:sldId id="309" r:id="rId58"/>
    <p:sldId id="323" r:id="rId59"/>
    <p:sldId id="324" r:id="rId60"/>
    <p:sldId id="325" r:id="rId61"/>
    <p:sldId id="268" r:id="rId62"/>
    <p:sldId id="327" r:id="rId63"/>
    <p:sldId id="326" r:id="rId64"/>
    <p:sldId id="328" r:id="rId65"/>
    <p:sldId id="329" r:id="rId66"/>
    <p:sldId id="319" r:id="rId67"/>
    <p:sldId id="320" r:id="rId68"/>
    <p:sldId id="318" r:id="rId69"/>
    <p:sldId id="321" r:id="rId70"/>
    <p:sldId id="322"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04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5" d="100"/>
          <a:sy n="85" d="100"/>
        </p:scale>
        <p:origin x="-88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15.wmf"/><Relationship Id="rId1" Type="http://schemas.openxmlformats.org/officeDocument/2006/relationships/image" Target="../media/image12.wmf"/><Relationship Id="rId2"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 Id="rId2"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5E7195-5C74-E04D-B59F-4A5E463970E3}" type="datetimeFigureOut">
              <a:rPr lang="en-US" smtClean="0"/>
              <a:t>10/29/14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3F2A8D-B6D3-AC43-9D84-440C7AFE9AEE}" type="slidenum">
              <a:rPr lang="en-US" smtClean="0"/>
              <a:t>‹#›</a:t>
            </a:fld>
            <a:endParaRPr lang="en-US"/>
          </a:p>
        </p:txBody>
      </p:sp>
    </p:spTree>
    <p:extLst>
      <p:ext uri="{BB962C8B-B14F-4D97-AF65-F5344CB8AC3E}">
        <p14:creationId xmlns:p14="http://schemas.microsoft.com/office/powerpoint/2010/main" val="2976862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60361F-0A6D-8045-84E6-BA3E3FEB20D5}" type="datetimeFigureOut">
              <a:rPr lang="en-US" smtClean="0"/>
              <a:pPr/>
              <a:t>10/29/14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2E659B-DB8A-8842-AD44-AC5ECEBF7E49}" type="slidenum">
              <a:rPr lang="en-US" smtClean="0"/>
              <a:pPr/>
              <a:t>‹#›</a:t>
            </a:fld>
            <a:endParaRPr lang="en-US"/>
          </a:p>
        </p:txBody>
      </p:sp>
    </p:spTree>
    <p:extLst>
      <p:ext uri="{BB962C8B-B14F-4D97-AF65-F5344CB8AC3E}">
        <p14:creationId xmlns:p14="http://schemas.microsoft.com/office/powerpoint/2010/main" val="677860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Add</a:t>
            </a:r>
            <a:r>
              <a:rPr lang="es-ES" dirty="0" smtClean="0"/>
              <a:t> page </a:t>
            </a:r>
            <a:r>
              <a:rPr lang="es-ES" dirty="0" err="1" smtClean="0"/>
              <a:t>numbering</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compare the phase to the phase of b-&gt;c </a:t>
            </a:r>
            <a:r>
              <a:rPr lang="en-US" dirty="0" err="1" smtClean="0"/>
              <a:t>cbar</a:t>
            </a:r>
            <a:r>
              <a:rPr lang="en-US" dirty="0" smtClean="0"/>
              <a:t> s decays. If the</a:t>
            </a:r>
            <a:r>
              <a:rPr lang="en-US" baseline="0" dirty="0" smtClean="0"/>
              <a:t> effective value of sin(2 beta) agrees with the J/psi K_S decays,</a:t>
            </a:r>
          </a:p>
          <a:p>
            <a:r>
              <a:rPr lang="en-US" baseline="0" dirty="0" smtClean="0"/>
              <a:t>Then we conclude there is no phase from New Physics.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15</a:t>
            </a:fld>
            <a:endParaRPr lang="en-US"/>
          </a:p>
        </p:txBody>
      </p:sp>
    </p:spTree>
    <p:extLst>
      <p:ext uri="{BB962C8B-B14F-4D97-AF65-F5344CB8AC3E}">
        <p14:creationId xmlns:p14="http://schemas.microsoft.com/office/powerpoint/2010/main" val="2110988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prompted Leon Lederman to write a new book entitled “Beyond the God Particle”</a:t>
            </a:r>
            <a:endParaRPr lang="en-US" dirty="0" smtClean="0"/>
          </a:p>
          <a:p>
            <a:r>
              <a:rPr lang="en-US" dirty="0" smtClean="0"/>
              <a:t>Sensitivity</a:t>
            </a:r>
            <a:r>
              <a:rPr lang="en-US" baseline="0" dirty="0" smtClean="0"/>
              <a:t> from tau nu, D(*) tau nu decays and </a:t>
            </a:r>
            <a:r>
              <a:rPr lang="en-US" baseline="0" dirty="0" err="1" smtClean="0"/>
              <a:t>b</a:t>
            </a:r>
            <a:r>
              <a:rPr lang="en-US" baseline="0" dirty="0" err="1" smtClean="0">
                <a:sym typeface="Wingdings"/>
              </a:rPr>
              <a:t>s</a:t>
            </a:r>
            <a:r>
              <a:rPr lang="en-US" baseline="0" dirty="0" smtClean="0">
                <a:sym typeface="Wingdings"/>
              </a:rPr>
              <a:t> gamma. </a:t>
            </a:r>
          </a:p>
          <a:p>
            <a:r>
              <a:rPr lang="en-US" baseline="0" dirty="0" smtClean="0">
                <a:sym typeface="Wingdings"/>
              </a:rPr>
              <a:t>Hadron colliders directly search for H+ tau nu.</a:t>
            </a:r>
          </a:p>
          <a:p>
            <a:endParaRPr lang="en-US" dirty="0"/>
          </a:p>
        </p:txBody>
      </p:sp>
      <p:sp>
        <p:nvSpPr>
          <p:cNvPr id="4" name="Slide Number Placeholder 3"/>
          <p:cNvSpPr>
            <a:spLocks noGrp="1"/>
          </p:cNvSpPr>
          <p:nvPr>
            <p:ph type="sldNum" sz="quarter" idx="10"/>
          </p:nvPr>
        </p:nvSpPr>
        <p:spPr/>
        <p:txBody>
          <a:bodyPr/>
          <a:lstStyle/>
          <a:p>
            <a:fld id="{BCC98230-AC8E-AC41-9C8A-D5865926A72A}" type="slidenum">
              <a:rPr lang="en-US" smtClean="0"/>
              <a:pPr/>
              <a:t>23</a:t>
            </a:fld>
            <a:endParaRPr lang="en-US"/>
          </a:p>
        </p:txBody>
      </p:sp>
    </p:spTree>
    <p:extLst>
      <p:ext uri="{BB962C8B-B14F-4D97-AF65-F5344CB8AC3E}">
        <p14:creationId xmlns:p14="http://schemas.microsoft.com/office/powerpoint/2010/main" val="3261042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The</a:t>
            </a:r>
            <a:r>
              <a:rPr lang="es-ES" dirty="0" smtClean="0"/>
              <a:t> </a:t>
            </a:r>
            <a:r>
              <a:rPr lang="es-ES" dirty="0" err="1" smtClean="0"/>
              <a:t>signal</a:t>
            </a:r>
            <a:r>
              <a:rPr lang="es-ES" baseline="0" dirty="0" smtClean="0"/>
              <a:t> </a:t>
            </a:r>
            <a:r>
              <a:rPr lang="es-ES" baseline="0" dirty="0" err="1" smtClean="0"/>
              <a:t>peaks</a:t>
            </a:r>
            <a:r>
              <a:rPr lang="es-ES" baseline="0" dirty="0" smtClean="0"/>
              <a:t> at </a:t>
            </a:r>
            <a:r>
              <a:rPr lang="es-ES" baseline="0" dirty="0" err="1" smtClean="0"/>
              <a:t>zero</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29</a:t>
            </a:fld>
            <a:endParaRPr lang="en-US"/>
          </a:p>
        </p:txBody>
      </p:sp>
    </p:spTree>
    <p:extLst>
      <p:ext uri="{BB962C8B-B14F-4D97-AF65-F5344CB8AC3E}">
        <p14:creationId xmlns:p14="http://schemas.microsoft.com/office/powerpoint/2010/main" val="1828849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The</a:t>
            </a:r>
            <a:r>
              <a:rPr lang="es-ES" dirty="0" smtClean="0"/>
              <a:t> </a:t>
            </a:r>
            <a:r>
              <a:rPr lang="es-ES" dirty="0" err="1" smtClean="0"/>
              <a:t>two</a:t>
            </a:r>
            <a:r>
              <a:rPr lang="es-ES" dirty="0" smtClean="0"/>
              <a:t> </a:t>
            </a:r>
            <a:r>
              <a:rPr lang="es-ES" dirty="0" err="1" smtClean="0"/>
              <a:t>best</a:t>
            </a:r>
            <a:r>
              <a:rPr lang="es-ES" dirty="0" smtClean="0"/>
              <a:t> </a:t>
            </a:r>
            <a:r>
              <a:rPr lang="es-ES" dirty="0" err="1" smtClean="0"/>
              <a:t>points</a:t>
            </a:r>
            <a:r>
              <a:rPr lang="es-ES" dirty="0" smtClean="0"/>
              <a:t> </a:t>
            </a:r>
            <a:r>
              <a:rPr lang="es-ES" dirty="0" err="1" smtClean="0"/>
              <a:t>disagree</a:t>
            </a:r>
            <a:r>
              <a:rPr lang="es-ES" dirty="0" smtClean="0"/>
              <a:t> </a:t>
            </a:r>
            <a:r>
              <a:rPr lang="es-ES" dirty="0" err="1" smtClean="0"/>
              <a:t>with</a:t>
            </a:r>
            <a:r>
              <a:rPr lang="es-ES" dirty="0" smtClean="0"/>
              <a:t> </a:t>
            </a:r>
            <a:r>
              <a:rPr lang="es-ES" dirty="0" err="1" smtClean="0"/>
              <a:t>each</a:t>
            </a:r>
            <a:r>
              <a:rPr lang="es-ES" dirty="0" smtClean="0"/>
              <a:t> </a:t>
            </a:r>
            <a:r>
              <a:rPr lang="es-ES" dirty="0" err="1" smtClean="0"/>
              <a:t>other</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Add</a:t>
            </a:r>
            <a:r>
              <a:rPr lang="es-ES" dirty="0" smtClean="0"/>
              <a:t> </a:t>
            </a:r>
            <a:r>
              <a:rPr lang="es-ES" dirty="0" err="1" smtClean="0"/>
              <a:t>the</a:t>
            </a:r>
            <a:r>
              <a:rPr lang="es-ES" dirty="0" smtClean="0"/>
              <a:t> R </a:t>
            </a:r>
            <a:r>
              <a:rPr lang="es-ES" dirty="0" err="1" smtClean="0"/>
              <a:t>picture</a:t>
            </a:r>
            <a:r>
              <a:rPr lang="es-ES" dirty="0" smtClean="0"/>
              <a:t> </a:t>
            </a:r>
            <a:r>
              <a:rPr lang="es-ES" dirty="0" err="1" smtClean="0"/>
              <a:t>again</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Commissioning starts in Dec 2015,</a:t>
            </a:r>
            <a:r>
              <a:rPr lang="en-US" baseline="0" dirty="0" smtClean="0"/>
              <a:t> first without final focus superconducting quads then with quads. These first two phases of background commissioning are referred to as Phase I and Phase II. After Phase II is completed, the vertex detectors are installed and physics running begins (probably in late 2017 or early 2018).</a:t>
            </a:r>
            <a:endParaRPr lang="en-US" dirty="0"/>
          </a:p>
        </p:txBody>
      </p:sp>
      <p:sp>
        <p:nvSpPr>
          <p:cNvPr id="4" name="Slide Number Placeholder 3"/>
          <p:cNvSpPr>
            <a:spLocks noGrp="1"/>
          </p:cNvSpPr>
          <p:nvPr>
            <p:ph type="sldNum" sz="quarter" idx="10"/>
          </p:nvPr>
        </p:nvSpPr>
        <p:spPr/>
        <p:txBody>
          <a:bodyPr/>
          <a:lstStyle/>
          <a:p>
            <a:fld id="{BCC98230-AC8E-AC41-9C8A-D5865926A72A}" type="slidenum">
              <a:rPr lang="en-US" smtClean="0"/>
              <a:pPr/>
              <a:t>36</a:t>
            </a:fld>
            <a:endParaRPr lang="en-US"/>
          </a:p>
        </p:txBody>
      </p:sp>
    </p:spTree>
    <p:extLst>
      <p:ext uri="{BB962C8B-B14F-4D97-AF65-F5344CB8AC3E}">
        <p14:creationId xmlns:p14="http://schemas.microsoft.com/office/powerpoint/2010/main" val="1266924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jump from CESR</a:t>
            </a:r>
            <a:r>
              <a:rPr lang="en-US" baseline="0" dirty="0" smtClean="0"/>
              <a:t> to the B factories (PEP-II, KEKB) was not significant in per bunch parameters. However, the number of bunches and the beam currents were much larger. There is greater than an order of magnitude reduction in beam size and </a:t>
            </a:r>
            <a:r>
              <a:rPr lang="en-US" baseline="0" dirty="0" err="1" smtClean="0"/>
              <a:t>emittance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CC98230-AC8E-AC41-9C8A-D5865926A72A}" type="slidenum">
              <a:rPr lang="en-US" smtClean="0"/>
              <a:t>37</a:t>
            </a:fld>
            <a:endParaRPr lang="en-US"/>
          </a:p>
        </p:txBody>
      </p:sp>
    </p:spTree>
    <p:extLst>
      <p:ext uri="{BB962C8B-B14F-4D97-AF65-F5344CB8AC3E}">
        <p14:creationId xmlns:p14="http://schemas.microsoft.com/office/powerpoint/2010/main" val="3577560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Construction is nearly complete. Commissioning of </a:t>
            </a:r>
            <a:r>
              <a:rPr lang="en-US" dirty="0" err="1" smtClean="0"/>
              <a:t>SuperKEKB</a:t>
            </a:r>
            <a:r>
              <a:rPr lang="en-US" baseline="0" dirty="0" smtClean="0"/>
              <a:t> </a:t>
            </a:r>
            <a:r>
              <a:rPr lang="en-US" dirty="0" smtClean="0"/>
              <a:t>will start in</a:t>
            </a:r>
            <a:r>
              <a:rPr lang="en-US" baseline="0" dirty="0" smtClean="0"/>
              <a:t> 2015. Refer to Kanazawa </a:t>
            </a:r>
            <a:r>
              <a:rPr lang="en-US" baseline="0" dirty="0" err="1" smtClean="0"/>
              <a:t>pàrallel</a:t>
            </a:r>
            <a:r>
              <a:rPr lang="en-US" baseline="0" dirty="0" smtClean="0"/>
              <a:t> talk.</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38</a:t>
            </a:fld>
            <a:endParaRPr lang="en-US"/>
          </a:p>
        </p:txBody>
      </p:sp>
    </p:spTree>
    <p:extLst>
      <p:ext uri="{BB962C8B-B14F-4D97-AF65-F5344CB8AC3E}">
        <p14:creationId xmlns:p14="http://schemas.microsoft.com/office/powerpoint/2010/main" val="779965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Reuses</a:t>
            </a:r>
            <a:r>
              <a:rPr lang="en-US" baseline="0" dirty="0" smtClean="0"/>
              <a:t> the structure, solenoid and </a:t>
            </a:r>
            <a:r>
              <a:rPr lang="en-US" baseline="0" dirty="0" err="1" smtClean="0"/>
              <a:t>CsI</a:t>
            </a:r>
            <a:r>
              <a:rPr lang="en-US" baseline="0" dirty="0" smtClean="0"/>
              <a:t>(</a:t>
            </a:r>
            <a:r>
              <a:rPr lang="en-US" baseline="0" dirty="0" err="1" smtClean="0"/>
              <a:t>Tl</a:t>
            </a:r>
            <a:r>
              <a:rPr lang="en-US" baseline="0" dirty="0" smtClean="0"/>
              <a:t>) crystals and part of the barrel RPCs. Most other components are new.</a:t>
            </a:r>
          </a:p>
          <a:p>
            <a:r>
              <a:rPr lang="en-US" baseline="0" dirty="0" smtClean="0"/>
              <a:t>We must prepare for backgrounds a factor of 10-20 higher. Hence the use of DEPFET pixels for inner </a:t>
            </a:r>
            <a:r>
              <a:rPr lang="en-US" baseline="0" dirty="0" err="1" smtClean="0"/>
              <a:t>vertexing</a:t>
            </a:r>
            <a:r>
              <a:rPr lang="en-US" baseline="0" dirty="0" smtClean="0"/>
              <a:t> and a new silicon vertex detector with the APV2.5 readout chip from CMS. The PID is based on Cherenkov counters. For the barrel, the Cerenkov light is totally internally reflected to an array of pixelated </a:t>
            </a:r>
            <a:r>
              <a:rPr lang="en-US" baseline="0" dirty="0" err="1" smtClean="0"/>
              <a:t>PMTs.</a:t>
            </a:r>
            <a:r>
              <a:rPr lang="en-US" baseline="0" dirty="0" smtClean="0"/>
              <a:t> High precision timing and position information is used to distinguish </a:t>
            </a:r>
            <a:r>
              <a:rPr lang="en-US" baseline="0" dirty="0" err="1" smtClean="0"/>
              <a:t>kaons</a:t>
            </a:r>
            <a:r>
              <a:rPr lang="en-US" baseline="0" dirty="0" smtClean="0"/>
              <a:t> from </a:t>
            </a:r>
            <a:r>
              <a:rPr lang="en-US" baseline="0" dirty="0" err="1" smtClean="0"/>
              <a:t>pions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39</a:t>
            </a:fld>
            <a:endParaRPr lang="en-US"/>
          </a:p>
        </p:txBody>
      </p:sp>
    </p:spTree>
    <p:extLst>
      <p:ext uri="{BB962C8B-B14F-4D97-AF65-F5344CB8AC3E}">
        <p14:creationId xmlns:p14="http://schemas.microsoft.com/office/powerpoint/2010/main" val="2642556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discuss amplitudes and phases in the weak interaction. Weak interaction</a:t>
            </a:r>
            <a:r>
              <a:rPr lang="en-US" baseline="0" dirty="0" smtClean="0"/>
              <a:t> </a:t>
            </a:r>
            <a:r>
              <a:rPr lang="en-US" baseline="0" dirty="0" err="1" smtClean="0"/>
              <a:t>eigenstates</a:t>
            </a:r>
            <a:r>
              <a:rPr lang="en-US" baseline="0" dirty="0" smtClean="0"/>
              <a:t> are rotated versions of flavor </a:t>
            </a:r>
            <a:r>
              <a:rPr lang="en-US" baseline="0" dirty="0" err="1" smtClean="0"/>
              <a:t>eigenstates</a:t>
            </a:r>
            <a:r>
              <a:rPr lang="en-US" baseline="0" dirty="0" smtClean="0"/>
              <a:t>. </a:t>
            </a:r>
            <a:r>
              <a:rPr lang="en-US" baseline="0" dirty="0" err="1" smtClean="0"/>
              <a:t>Cabibbo</a:t>
            </a:r>
            <a:r>
              <a:rPr lang="en-US" baseline="0" dirty="0" smtClean="0"/>
              <a:t> et al realized that upper left portion of the mixing matrix is a rotation matrix. However, to accommodate CP violation, which was first observed 50 years ago, </a:t>
            </a:r>
          </a:p>
          <a:p>
            <a:r>
              <a:rPr lang="en-US" baseline="0" dirty="0" smtClean="0"/>
              <a:t>Kobayashi and </a:t>
            </a:r>
            <a:r>
              <a:rPr lang="en-US" baseline="0" dirty="0" err="1" smtClean="0"/>
              <a:t>Maskawa</a:t>
            </a:r>
            <a:r>
              <a:rPr lang="en-US" baseline="0" dirty="0" smtClean="0"/>
              <a:t> realized that one needed three generations of quarks (only two were known at the time).</a:t>
            </a:r>
          </a:p>
          <a:p>
            <a:r>
              <a:rPr lang="en-US" baseline="0" dirty="0" err="1" smtClean="0"/>
              <a:t>Wolfenstein</a:t>
            </a:r>
            <a:r>
              <a:rPr lang="en-US" baseline="0" dirty="0" smtClean="0"/>
              <a:t> provided a phenomenological parameterization of the mixing matrix. His version makes it crystal clear that the complex parts, which give raise to CP violation are in the corners (</a:t>
            </a:r>
            <a:r>
              <a:rPr lang="en-US" baseline="0" dirty="0" err="1" smtClean="0"/>
              <a:t>V_td</a:t>
            </a:r>
            <a:r>
              <a:rPr lang="en-US" baseline="0" dirty="0" smtClean="0"/>
              <a:t> and </a:t>
            </a:r>
            <a:r>
              <a:rPr lang="en-US" baseline="0" dirty="0" err="1" smtClean="0"/>
              <a:t>V_ub</a:t>
            </a:r>
            <a:r>
              <a:rPr lang="en-US" baseline="0" dirty="0" smtClean="0"/>
              <a:t>). N.B. that </a:t>
            </a:r>
            <a:r>
              <a:rPr lang="en-US" baseline="0" dirty="0" err="1" smtClean="0"/>
              <a:t>V_ts</a:t>
            </a:r>
            <a:r>
              <a:rPr lang="en-US" baseline="0" dirty="0" smtClean="0"/>
              <a:t> does NOT have a </a:t>
            </a:r>
            <a:r>
              <a:rPr lang="en-US" baseline="0" smtClean="0"/>
              <a:t>complex phase.</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2</a:t>
            </a:fld>
            <a:endParaRPr lang="en-US"/>
          </a:p>
        </p:txBody>
      </p:sp>
    </p:spTree>
    <p:extLst>
      <p:ext uri="{BB962C8B-B14F-4D97-AF65-F5344CB8AC3E}">
        <p14:creationId xmlns:p14="http://schemas.microsoft.com/office/powerpoint/2010/main" val="2032225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smtClean="0"/>
              <a:t>Pion </a:t>
            </a:r>
            <a:r>
              <a:rPr lang="es-ES" dirty="0" err="1" smtClean="0"/>
              <a:t>is</a:t>
            </a:r>
            <a:r>
              <a:rPr lang="es-ES" dirty="0" smtClean="0"/>
              <a:t> </a:t>
            </a:r>
            <a:r>
              <a:rPr lang="es-ES" dirty="0" err="1" smtClean="0"/>
              <a:t>green</a:t>
            </a:r>
            <a:r>
              <a:rPr lang="es-ES" dirty="0" smtClean="0"/>
              <a:t> and </a:t>
            </a:r>
            <a:r>
              <a:rPr lang="es-ES" dirty="0" err="1" smtClean="0"/>
              <a:t>kaon</a:t>
            </a:r>
            <a:r>
              <a:rPr lang="es-ES" dirty="0" smtClean="0"/>
              <a:t> </a:t>
            </a:r>
            <a:r>
              <a:rPr lang="es-ES" dirty="0" err="1" smtClean="0"/>
              <a:t>is</a:t>
            </a:r>
            <a:r>
              <a:rPr lang="es-ES" dirty="0" smtClean="0"/>
              <a:t> red</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N.B.</a:t>
            </a:r>
            <a:r>
              <a:rPr lang="en-US" baseline="0" dirty="0" smtClean="0"/>
              <a:t> Trigger-less read-out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43</a:t>
            </a:fld>
            <a:endParaRPr lang="en-US"/>
          </a:p>
        </p:txBody>
      </p:sp>
    </p:spTree>
    <p:extLst>
      <p:ext uri="{BB962C8B-B14F-4D97-AF65-F5344CB8AC3E}">
        <p14:creationId xmlns:p14="http://schemas.microsoft.com/office/powerpoint/2010/main" val="3942554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err="1" smtClean="0"/>
              <a:t>Check</a:t>
            </a:r>
            <a:r>
              <a:rPr lang="es-ES" dirty="0" smtClean="0"/>
              <a:t> </a:t>
            </a:r>
            <a:r>
              <a:rPr lang="es-ES" dirty="0" err="1" smtClean="0"/>
              <a:t>order</a:t>
            </a:r>
            <a:r>
              <a:rPr lang="es-ES" dirty="0" smtClean="0"/>
              <a:t> of </a:t>
            </a:r>
            <a:r>
              <a:rPr lang="es-ES" dirty="0" err="1" smtClean="0"/>
              <a:t>animations</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HEP physicists outside of our sub-field become lost in the formalism. Wha</a:t>
            </a:r>
            <a:r>
              <a:rPr lang="en-US" baseline="0" dirty="0" smtClean="0"/>
              <a:t>t are </a:t>
            </a:r>
            <a:r>
              <a:rPr lang="en-US" baseline="0" smtClean="0"/>
              <a:t>we really doing </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4</a:t>
            </a:fld>
            <a:endParaRPr lang="en-US"/>
          </a:p>
        </p:txBody>
      </p:sp>
    </p:spTree>
    <p:extLst>
      <p:ext uri="{BB962C8B-B14F-4D97-AF65-F5344CB8AC3E}">
        <p14:creationId xmlns:p14="http://schemas.microsoft.com/office/powerpoint/2010/main" val="135379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Pronounced “</a:t>
            </a:r>
            <a:r>
              <a:rPr lang="en-US" dirty="0" err="1" smtClean="0"/>
              <a:t>Bernabeou</a:t>
            </a:r>
            <a:r>
              <a:rPr lang="en-US"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6</a:t>
            </a:fld>
            <a:endParaRPr lang="en-US"/>
          </a:p>
        </p:txBody>
      </p:sp>
    </p:spTree>
    <p:extLst>
      <p:ext uri="{BB962C8B-B14F-4D97-AF65-F5344CB8AC3E}">
        <p14:creationId xmlns:p14="http://schemas.microsoft.com/office/powerpoint/2010/main" val="3992386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does </a:t>
            </a:r>
            <a:r>
              <a:rPr lang="en-US" smtClean="0"/>
              <a:t>this triangle mean </a:t>
            </a:r>
            <a:r>
              <a:rPr lang="en-US" dirty="0" smtClean="0"/>
              <a:t>? Is NP completely</a:t>
            </a:r>
            <a:r>
              <a:rPr lang="en-US" baseline="0" dirty="0" smtClean="0"/>
              <a:t> ruled out ?</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8</a:t>
            </a:fld>
            <a:endParaRPr lang="en-US"/>
          </a:p>
        </p:txBody>
      </p:sp>
    </p:spTree>
    <p:extLst>
      <p:ext uri="{BB962C8B-B14F-4D97-AF65-F5344CB8AC3E}">
        <p14:creationId xmlns:p14="http://schemas.microsoft.com/office/powerpoint/2010/main" val="1520013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a:t>
            </a:r>
            <a:r>
              <a:rPr lang="en-US" baseline="0" dirty="0" smtClean="0"/>
              <a:t>   </a:t>
            </a:r>
            <a:r>
              <a:rPr lang="en-US" baseline="0" dirty="0" smtClean="0">
                <a:sym typeface="Wingdings"/>
              </a:rPr>
              <a:t>1-  1- . </a:t>
            </a:r>
            <a:r>
              <a:rPr lang="en-US" baseline="0" smtClean="0">
                <a:sym typeface="Wingdings"/>
              </a:rPr>
              <a:t>Hence relative </a:t>
            </a:r>
            <a:r>
              <a:rPr lang="en-US" smtClean="0"/>
              <a:t>S</a:t>
            </a:r>
            <a:r>
              <a:rPr lang="en-US" dirty="0" smtClean="0"/>
              <a:t>, P, D waves are possible.</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10</a:t>
            </a:fld>
            <a:endParaRPr lang="en-US"/>
          </a:p>
        </p:txBody>
      </p:sp>
    </p:spTree>
    <p:extLst>
      <p:ext uri="{BB962C8B-B14F-4D97-AF65-F5344CB8AC3E}">
        <p14:creationId xmlns:p14="http://schemas.microsoft.com/office/powerpoint/2010/main" val="1012100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Amplitude of asymmetry consistent </a:t>
            </a:r>
            <a:r>
              <a:rPr lang="en-US" smtClean="0"/>
              <a:t>with zero.</a:t>
            </a:r>
            <a:endParaRPr lang="en-US"/>
          </a:p>
        </p:txBody>
      </p:sp>
      <p:sp>
        <p:nvSpPr>
          <p:cNvPr id="4" name="Slide Number Placeholder 3"/>
          <p:cNvSpPr>
            <a:spLocks noGrp="1"/>
          </p:cNvSpPr>
          <p:nvPr>
            <p:ph type="sldNum" sz="quarter" idx="10"/>
          </p:nvPr>
        </p:nvSpPr>
        <p:spPr/>
        <p:txBody>
          <a:bodyPr/>
          <a:lstStyle/>
          <a:p>
            <a:fld id="{852E659B-DB8A-8842-AD44-AC5ECEBF7E49}" type="slidenum">
              <a:rPr lang="en-US" smtClean="0"/>
              <a:pPr/>
              <a:t>11</a:t>
            </a:fld>
            <a:endParaRPr lang="en-US"/>
          </a:p>
        </p:txBody>
      </p:sp>
    </p:spTree>
    <p:extLst>
      <p:ext uri="{BB962C8B-B14F-4D97-AF65-F5344CB8AC3E}">
        <p14:creationId xmlns:p14="http://schemas.microsoft.com/office/powerpoint/2010/main" val="2223475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loop,</a:t>
            </a:r>
            <a:r>
              <a:rPr lang="en-US" baseline="0" dirty="0" smtClean="0"/>
              <a:t> NP particles can contribute to the phase.</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pPr/>
              <a:t>14</a:t>
            </a:fld>
            <a:endParaRPr lang="en-US"/>
          </a:p>
        </p:txBody>
      </p:sp>
    </p:spTree>
    <p:extLst>
      <p:ext uri="{BB962C8B-B14F-4D97-AF65-F5344CB8AC3E}">
        <p14:creationId xmlns:p14="http://schemas.microsoft.com/office/powerpoint/2010/main" val="1730791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4CDC7-06F6-8B4E-A6B2-01A511B0C3CD}" type="datetime1">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12872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91538-B5E4-DE44-B57E-04B610B80413}" type="datetime1">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18217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85EFF-600D-8D4D-9016-DFAC89962A9C}" type="datetime1">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743589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A1937DFB-7993-DD41-9732-F8600C36BB89}" type="datetime1">
              <a:rPr lang="en-US" smtClean="0"/>
              <a:t>10/29/14</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A7BBD36-3257-8E4A-8984-B9E452B60DAC}" type="slidenum">
              <a:rPr lang="en-US"/>
              <a:pPr/>
              <a:t>‹#›</a:t>
            </a:fld>
            <a:endParaRPr lang="en-US"/>
          </a:p>
        </p:txBody>
      </p:sp>
    </p:spTree>
    <p:extLst>
      <p:ext uri="{BB962C8B-B14F-4D97-AF65-F5344CB8AC3E}">
        <p14:creationId xmlns:p14="http://schemas.microsoft.com/office/powerpoint/2010/main" val="2394810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a:xfrm>
            <a:off x="457200" y="-24"/>
            <a:ext cx="8229600" cy="785818"/>
          </a:xfrm>
          <a:prstGeom prst="rect">
            <a:avLst/>
          </a:prstGeom>
        </p:spPr>
        <p:txBody>
          <a:bodyPr anchor="b">
            <a:normAutofit/>
          </a:bodyPr>
          <a:lstStyle/>
          <a:p>
            <a:r>
              <a:rPr lang="ja-JP" altLang="en-US" smtClean="0"/>
              <a:t>マスタ タイトルの書式設定</a:t>
            </a:r>
            <a:endParaRPr lang="en-US"/>
          </a:p>
        </p:txBody>
      </p:sp>
      <p:sp>
        <p:nvSpPr>
          <p:cNvPr id="3"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mn-cs"/>
              </a:defRPr>
            </a:lvl1pPr>
          </a:lstStyle>
          <a:p>
            <a:pPr>
              <a:defRPr/>
            </a:pPr>
            <a:fld id="{D701AFC1-8E4E-E043-B4B4-A9AA4D3A3EED}" type="datetime1">
              <a:rPr lang="en-US" altLang="ja-JP" smtClean="0"/>
              <a:t>10/29/14</a:t>
            </a:fld>
            <a:endParaRPr lang="en-US"/>
          </a:p>
        </p:txBody>
      </p:sp>
      <p:sp>
        <p:nvSpPr>
          <p:cNvPr id="4" name="Slide Number Placeholder 7"/>
          <p:cNvSpPr>
            <a:spLocks noGrp="1"/>
          </p:cNvSpPr>
          <p:nvPr>
            <p:ph type="sldNum" sz="quarter" idx="11"/>
          </p:nvPr>
        </p:nvSpPr>
        <p:spPr/>
        <p:txBody>
          <a:bodyPr/>
          <a:lstStyle>
            <a:lvl1pPr>
              <a:defRPr smtClean="0">
                <a:solidFill>
                  <a:srgbClr val="000000"/>
                </a:solidFill>
              </a:defRPr>
            </a:lvl1pPr>
          </a:lstStyle>
          <a:p>
            <a:pPr>
              <a:defRPr/>
            </a:pPr>
            <a:fld id="{26C485F6-F622-9D4E-98CB-D3BEE147E703}" type="slidenum">
              <a:rPr lang="en-US"/>
              <a:pPr>
                <a:defRPr/>
              </a:pPr>
              <a:t>‹#›</a:t>
            </a:fld>
            <a:endParaRPr lang="en-US"/>
          </a:p>
        </p:txBody>
      </p:sp>
      <p:sp>
        <p:nvSpPr>
          <p:cNvPr id="5" name="Footer Placeholder 8"/>
          <p:cNvSpPr>
            <a:spLocks noGrp="1"/>
          </p:cNvSpPr>
          <p:nvPr>
            <p:ph type="ftr" sz="quarter" idx="12"/>
          </p:nvPr>
        </p:nvSpPr>
        <p:spPr>
          <a:xfrm>
            <a:off x="3124200" y="6245225"/>
            <a:ext cx="2895600" cy="476250"/>
          </a:xfrm>
          <a:prstGeom prst="rect">
            <a:avLst/>
          </a:prstGeom>
        </p:spPr>
        <p:txBody>
          <a:bodyPr/>
          <a:lstStyle>
            <a:lvl1pPr>
              <a:defRPr>
                <a:solidFill>
                  <a:prstClr val="black"/>
                </a:solidFill>
                <a:latin typeface="Symbol" pitchFamily="18" charset="2"/>
                <a:ea typeface="+mn-ea"/>
                <a:cs typeface="+mn-cs"/>
              </a:defRPr>
            </a:lvl1pPr>
          </a:lstStyle>
          <a:p>
            <a:pPr>
              <a:defRPr/>
            </a:pPr>
            <a:endParaRPr lang="en-US"/>
          </a:p>
        </p:txBody>
      </p:sp>
    </p:spTree>
    <p:extLst>
      <p:ext uri="{BB962C8B-B14F-4D97-AF65-F5344CB8AC3E}">
        <p14:creationId xmlns:p14="http://schemas.microsoft.com/office/powerpoint/2010/main" val="3433601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5AD502-CE6A-D24E-841A-66874629A010}" type="datetime1">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01253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51F85D-59DA-BB4E-9A34-D49E811C546D}" type="datetime1">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58293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C86E5-6A47-904E-BB80-945B5C7D7BD0}" type="datetime1">
              <a:rPr lang="en-US" smtClean="0"/>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26368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26D0A6-0E93-F848-9AD8-574970AF7546}" type="datetime1">
              <a:rPr lang="en-US" smtClean="0"/>
              <a:t>10/29/14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2218379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E68917-1338-084F-A2C7-858D03E4CD63}" type="datetime1">
              <a:rPr lang="en-US" smtClean="0"/>
              <a:t>10/29/14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44191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90681C-4A89-7147-B2DF-BCA6BCDAD19A}" type="datetime1">
              <a:rPr lang="en-US" smtClean="0"/>
              <a:t>10/29/14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121346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61B6D-6E7B-504A-A877-B5DF4A0FBF0F}" type="datetime1">
              <a:rPr lang="en-US" smtClean="0"/>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199085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2A6C6-F077-AF47-8A4F-59B9E8514D28}" type="datetime1">
              <a:rPr lang="en-US" smtClean="0"/>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D68EC-1E92-5F40-99CB-2855E5FF9889}" type="slidenum">
              <a:rPr lang="en-US" smtClean="0"/>
              <a:pPr/>
              <a:t>‹#›</a:t>
            </a:fld>
            <a:endParaRPr lang="en-US"/>
          </a:p>
        </p:txBody>
      </p:sp>
    </p:spTree>
    <p:extLst>
      <p:ext uri="{BB962C8B-B14F-4D97-AF65-F5344CB8AC3E}">
        <p14:creationId xmlns:p14="http://schemas.microsoft.com/office/powerpoint/2010/main" val="34842657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B6EC3-F3FD-444A-8274-DE63008651BE}" type="datetime1">
              <a:rPr lang="en-US" smtClean="0"/>
              <a:t>10/29/14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D68EC-1E92-5F40-99CB-2855E5FF9889}" type="slidenum">
              <a:rPr lang="en-US" smtClean="0"/>
              <a:pPr/>
              <a:t>‹#›</a:t>
            </a:fld>
            <a:endParaRPr lang="en-US"/>
          </a:p>
        </p:txBody>
      </p:sp>
    </p:spTree>
    <p:extLst>
      <p:ext uri="{BB962C8B-B14F-4D97-AF65-F5344CB8AC3E}">
        <p14:creationId xmlns:p14="http://schemas.microsoft.com/office/powerpoint/2010/main" val="1281238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4.png"/><Relationship Id="rId5" Type="http://schemas.openxmlformats.org/officeDocument/2006/relationships/oleObject" Target="../embeddings/oleObject5.bin"/><Relationship Id="rId6" Type="http://schemas.openxmlformats.org/officeDocument/2006/relationships/image" Target="../media/image32.wmf"/><Relationship Id="rId7" Type="http://schemas.openxmlformats.org/officeDocument/2006/relationships/oleObject" Target="../embeddings/oleObject6.bin"/><Relationship Id="rId8" Type="http://schemas.openxmlformats.org/officeDocument/2006/relationships/image" Target="../media/image33.wmf"/><Relationship Id="rId9" Type="http://schemas.openxmlformats.org/officeDocument/2006/relationships/image" Target="../media/image35.png"/><Relationship Id="rId10" Type="http://schemas.openxmlformats.org/officeDocument/2006/relationships/image" Target="../media/image36.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1" Type="http://schemas.openxmlformats.org/officeDocument/2006/relationships/image" Target="../media/image82.jpeg"/><Relationship Id="rId12" Type="http://schemas.openxmlformats.org/officeDocument/2006/relationships/image" Target="../media/image83.jpeg"/><Relationship Id="rId13" Type="http://schemas.openxmlformats.org/officeDocument/2006/relationships/image" Target="../media/image84.jpeg"/><Relationship Id="rId14" Type="http://schemas.openxmlformats.org/officeDocument/2006/relationships/image" Target="../media/image85.jpeg"/><Relationship Id="rId15" Type="http://schemas.openxmlformats.org/officeDocument/2006/relationships/image" Target="../media/image86.jpeg"/><Relationship Id="rId16" Type="http://schemas.openxmlformats.org/officeDocument/2006/relationships/image" Target="../media/image87.emf"/><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18.xml"/><Relationship Id="rId4" Type="http://schemas.openxmlformats.org/officeDocument/2006/relationships/oleObject" Target="???" TargetMode="External"/><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jpeg"/><Relationship Id="rId9" Type="http://schemas.openxmlformats.org/officeDocument/2006/relationships/image" Target="../media/image80.png"/><Relationship Id="rId10"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88.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1.png"/><Relationship Id="rId3" Type="http://schemas.openxmlformats.org/officeDocument/2006/relationships/image" Target="../media/image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 Id="rId3" Type="http://schemas.openxmlformats.org/officeDocument/2006/relationships/image" Target="../media/image9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5.xml.rels><?xml version="1.0" encoding="UTF-8" standalone="yes"?>
<Relationships xmlns="http://schemas.openxmlformats.org/package/2006/relationships"><Relationship Id="rId11" Type="http://schemas.openxmlformats.org/officeDocument/2006/relationships/oleObject" Target="../embeddings/oleObject3.bin"/><Relationship Id="rId12" Type="http://schemas.openxmlformats.org/officeDocument/2006/relationships/image" Target="../media/image14.wmf"/><Relationship Id="rId13" Type="http://schemas.openxmlformats.org/officeDocument/2006/relationships/oleObject" Target="../embeddings/oleObject4.bin"/><Relationship Id="rId14" Type="http://schemas.openxmlformats.org/officeDocument/2006/relationships/image" Target="../media/image15.wmf"/><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wmf"/><Relationship Id="rId6" Type="http://schemas.openxmlformats.org/officeDocument/2006/relationships/image" Target="../media/image19.png"/><Relationship Id="rId7" Type="http://schemas.openxmlformats.org/officeDocument/2006/relationships/oleObject" Target="../embeddings/oleObject1.bin"/><Relationship Id="rId8" Type="http://schemas.openxmlformats.org/officeDocument/2006/relationships/image" Target="../media/image12.wmf"/><Relationship Id="rId9" Type="http://schemas.openxmlformats.org/officeDocument/2006/relationships/oleObject" Target="../embeddings/oleObject2.bin"/><Relationship Id="rId10" Type="http://schemas.openxmlformats.org/officeDocument/2006/relationships/image" Target="../media/image13.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 Id="rId3"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86919"/>
            <a:ext cx="9143999" cy="852352"/>
          </a:xfrm>
        </p:spPr>
        <p:txBody>
          <a:bodyPr>
            <a:normAutofit/>
          </a:bodyPr>
          <a:lstStyle/>
          <a:p>
            <a:r>
              <a:rPr lang="en-US" sz="3600" dirty="0" smtClean="0"/>
              <a:t>CP Violation, Rare Decays and Future Facilities</a:t>
            </a:r>
            <a:endParaRPr lang="en-US" sz="3600" dirty="0"/>
          </a:p>
        </p:txBody>
      </p:sp>
      <p:sp>
        <p:nvSpPr>
          <p:cNvPr id="4" name="TextBox 3"/>
          <p:cNvSpPr txBox="1"/>
          <p:nvPr/>
        </p:nvSpPr>
        <p:spPr>
          <a:xfrm>
            <a:off x="1769120" y="826054"/>
            <a:ext cx="5803458" cy="523220"/>
          </a:xfrm>
          <a:prstGeom prst="rect">
            <a:avLst/>
          </a:prstGeom>
          <a:noFill/>
        </p:spPr>
        <p:txBody>
          <a:bodyPr wrap="square" rtlCol="0">
            <a:spAutoFit/>
          </a:bodyPr>
          <a:lstStyle/>
          <a:p>
            <a:r>
              <a:rPr lang="en-US" sz="2800" dirty="0" smtClean="0"/>
              <a:t>Tom Browder (University of Hawaii)</a:t>
            </a:r>
          </a:p>
        </p:txBody>
      </p:sp>
      <p:pic>
        <p:nvPicPr>
          <p:cNvPr id="9" name="Picture 8"/>
          <p:cNvPicPr>
            <a:picLocks noChangeAspect="1"/>
          </p:cNvPicPr>
          <p:nvPr/>
        </p:nvPicPr>
        <p:blipFill>
          <a:blip r:embed="rId3"/>
          <a:stretch>
            <a:fillRect/>
          </a:stretch>
        </p:blipFill>
        <p:spPr>
          <a:xfrm>
            <a:off x="642902" y="1525061"/>
            <a:ext cx="2672080" cy="2001520"/>
          </a:xfrm>
          <a:prstGeom prst="rect">
            <a:avLst/>
          </a:prstGeom>
        </p:spPr>
      </p:pic>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02" y="3940664"/>
            <a:ext cx="2743200" cy="21202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8335" y="1525061"/>
            <a:ext cx="5164548" cy="523220"/>
          </a:xfrm>
          <a:prstGeom prst="rect">
            <a:avLst/>
          </a:prstGeom>
          <a:noFill/>
        </p:spPr>
        <p:txBody>
          <a:bodyPr wrap="square" rtlCol="0">
            <a:spAutoFit/>
          </a:bodyPr>
          <a:lstStyle/>
          <a:p>
            <a:r>
              <a:rPr lang="en-US" sz="2800" dirty="0" smtClean="0"/>
              <a:t>Introduction/Review/Motivation</a:t>
            </a:r>
            <a:endParaRPr lang="en-US" sz="2800" dirty="0"/>
          </a:p>
        </p:txBody>
      </p:sp>
      <p:sp>
        <p:nvSpPr>
          <p:cNvPr id="5" name="TextBox 4"/>
          <p:cNvSpPr txBox="1"/>
          <p:nvPr/>
        </p:nvSpPr>
        <p:spPr>
          <a:xfrm>
            <a:off x="4134556" y="2115415"/>
            <a:ext cx="4191000" cy="1938992"/>
          </a:xfrm>
          <a:prstGeom prst="rect">
            <a:avLst/>
          </a:prstGeom>
          <a:noFill/>
        </p:spPr>
        <p:txBody>
          <a:bodyPr wrap="square" rtlCol="0">
            <a:spAutoFit/>
          </a:bodyPr>
          <a:lstStyle/>
          <a:p>
            <a:r>
              <a:rPr lang="en-US" sz="2400" i="1" u="sng" dirty="0" smtClean="0"/>
              <a:t>Complex phases in the weak interaction</a:t>
            </a:r>
            <a:r>
              <a:rPr lang="en-US" sz="2400" dirty="0" smtClean="0"/>
              <a:t>: </a:t>
            </a:r>
            <a:r>
              <a:rPr lang="en-US" sz="2400" dirty="0" err="1" smtClean="0"/>
              <a:t>V</a:t>
            </a:r>
            <a:r>
              <a:rPr lang="en-US" sz="2400" baseline="-25000" dirty="0" err="1" smtClean="0"/>
              <a:t>td</a:t>
            </a:r>
            <a:r>
              <a:rPr lang="en-US" sz="2400" baseline="-25000" dirty="0" smtClean="0"/>
              <a:t>  </a:t>
            </a:r>
            <a:r>
              <a:rPr lang="en-US" sz="2400" dirty="0" smtClean="0"/>
              <a:t>and </a:t>
            </a:r>
            <a:r>
              <a:rPr lang="en-US" sz="2400" dirty="0" err="1" smtClean="0"/>
              <a:t>V</a:t>
            </a:r>
            <a:r>
              <a:rPr lang="en-US" sz="2400" baseline="-25000" dirty="0" err="1" smtClean="0"/>
              <a:t>ts</a:t>
            </a:r>
            <a:r>
              <a:rPr lang="en-US" sz="2400" baseline="-25000" dirty="0" smtClean="0"/>
              <a:t> </a:t>
            </a:r>
            <a:r>
              <a:rPr lang="en-US" sz="2400" dirty="0" smtClean="0"/>
              <a:t>and associated CPV asymmetries</a:t>
            </a:r>
          </a:p>
          <a:p>
            <a:endParaRPr lang="en-US" sz="2400" dirty="0" smtClean="0"/>
          </a:p>
          <a:p>
            <a:r>
              <a:rPr lang="en-US" sz="2400" dirty="0" smtClean="0"/>
              <a:t>-Rare B decays</a:t>
            </a:r>
            <a:endParaRPr lang="en-US" sz="2400" dirty="0"/>
          </a:p>
        </p:txBody>
      </p:sp>
      <p:sp>
        <p:nvSpPr>
          <p:cNvPr id="8" name="TextBox 7"/>
          <p:cNvSpPr txBox="1"/>
          <p:nvPr/>
        </p:nvSpPr>
        <p:spPr>
          <a:xfrm>
            <a:off x="4134556" y="3986830"/>
            <a:ext cx="4868334" cy="461665"/>
          </a:xfrm>
          <a:prstGeom prst="rect">
            <a:avLst/>
          </a:prstGeom>
          <a:noFill/>
        </p:spPr>
        <p:txBody>
          <a:bodyPr wrap="square" rtlCol="0">
            <a:spAutoFit/>
          </a:bodyPr>
          <a:lstStyle/>
          <a:p>
            <a:r>
              <a:rPr lang="en-US" sz="2400" dirty="0" smtClean="0"/>
              <a:t>-Connections to the </a:t>
            </a:r>
            <a:r>
              <a:rPr lang="en-US" sz="2400" i="1" u="sng" dirty="0" smtClean="0"/>
              <a:t>charged Higgs</a:t>
            </a:r>
            <a:endParaRPr lang="en-US" sz="2400" i="1" u="sng" dirty="0"/>
          </a:p>
        </p:txBody>
      </p:sp>
      <p:sp>
        <p:nvSpPr>
          <p:cNvPr id="10" name="TextBox 9"/>
          <p:cNvSpPr txBox="1"/>
          <p:nvPr/>
        </p:nvSpPr>
        <p:spPr>
          <a:xfrm>
            <a:off x="1012032" y="6098468"/>
            <a:ext cx="1961444" cy="369332"/>
          </a:xfrm>
          <a:prstGeom prst="rect">
            <a:avLst/>
          </a:prstGeom>
          <a:noFill/>
        </p:spPr>
        <p:txBody>
          <a:bodyPr wrap="square" rtlCol="0">
            <a:spAutoFit/>
          </a:bodyPr>
          <a:lstStyle/>
          <a:p>
            <a:r>
              <a:rPr lang="en-US" dirty="0" smtClean="0"/>
              <a:t>Tsukuba, Japan</a:t>
            </a:r>
            <a:endParaRPr lang="en-US" dirty="0"/>
          </a:p>
        </p:txBody>
      </p:sp>
      <p:sp>
        <p:nvSpPr>
          <p:cNvPr id="11" name="TextBox 10"/>
          <p:cNvSpPr txBox="1"/>
          <p:nvPr/>
        </p:nvSpPr>
        <p:spPr>
          <a:xfrm>
            <a:off x="1012032" y="3526581"/>
            <a:ext cx="1834444" cy="369332"/>
          </a:xfrm>
          <a:prstGeom prst="rect">
            <a:avLst/>
          </a:prstGeom>
          <a:noFill/>
        </p:spPr>
        <p:txBody>
          <a:bodyPr wrap="square" rtlCol="0">
            <a:spAutoFit/>
          </a:bodyPr>
          <a:lstStyle/>
          <a:p>
            <a:r>
              <a:rPr lang="en-US" dirty="0" smtClean="0"/>
              <a:t>Honolulu, HI USA</a:t>
            </a:r>
            <a:endParaRPr lang="en-US" dirty="0"/>
          </a:p>
        </p:txBody>
      </p:sp>
      <p:sp>
        <p:nvSpPr>
          <p:cNvPr id="12" name="TextBox 11"/>
          <p:cNvSpPr txBox="1"/>
          <p:nvPr/>
        </p:nvSpPr>
        <p:spPr>
          <a:xfrm>
            <a:off x="3598335" y="4497654"/>
            <a:ext cx="5493296" cy="954107"/>
          </a:xfrm>
          <a:prstGeom prst="rect">
            <a:avLst/>
          </a:prstGeom>
          <a:noFill/>
        </p:spPr>
        <p:txBody>
          <a:bodyPr wrap="square" rtlCol="0">
            <a:spAutoFit/>
          </a:bodyPr>
          <a:lstStyle/>
          <a:p>
            <a:r>
              <a:rPr lang="en-US" sz="2800" i="1" dirty="0" smtClean="0"/>
              <a:t>Flavor Physics, The Next Generation:</a:t>
            </a:r>
          </a:p>
          <a:p>
            <a:r>
              <a:rPr lang="en-US" sz="2800" u="sng" dirty="0" smtClean="0"/>
              <a:t>Belle II and the </a:t>
            </a:r>
            <a:r>
              <a:rPr lang="en-US" sz="2800" u="sng" dirty="0" err="1" smtClean="0"/>
              <a:t>LHCb</a:t>
            </a:r>
            <a:r>
              <a:rPr lang="en-US" sz="2800" u="sng" dirty="0" smtClean="0"/>
              <a:t> upgrade</a:t>
            </a:r>
            <a:endParaRPr lang="en-US" sz="2800" u="sng" dirty="0"/>
          </a:p>
        </p:txBody>
      </p:sp>
      <p:sp>
        <p:nvSpPr>
          <p:cNvPr id="14" name="TextBox 13"/>
          <p:cNvSpPr txBox="1"/>
          <p:nvPr/>
        </p:nvSpPr>
        <p:spPr>
          <a:xfrm>
            <a:off x="3438471" y="5632132"/>
            <a:ext cx="5705529" cy="923330"/>
          </a:xfrm>
          <a:prstGeom prst="rect">
            <a:avLst/>
          </a:prstGeom>
          <a:noFill/>
        </p:spPr>
        <p:txBody>
          <a:bodyPr wrap="square" rtlCol="0">
            <a:spAutoFit/>
          </a:bodyPr>
          <a:lstStyle/>
          <a:p>
            <a:r>
              <a:rPr lang="en-US" dirty="0" smtClean="0"/>
              <a:t>Apologies: In the limited time, I cannot cover all the new results from </a:t>
            </a:r>
            <a:r>
              <a:rPr lang="en-US" dirty="0" err="1" smtClean="0"/>
              <a:t>BaBar</a:t>
            </a:r>
            <a:r>
              <a:rPr lang="en-US" dirty="0" smtClean="0"/>
              <a:t>, Belle, </a:t>
            </a:r>
            <a:r>
              <a:rPr lang="en-US" dirty="0" err="1" smtClean="0"/>
              <a:t>LHCb</a:t>
            </a:r>
            <a:r>
              <a:rPr lang="en-US" dirty="0" smtClean="0"/>
              <a:t>, CMS, ATLAS, </a:t>
            </a:r>
            <a:r>
              <a:rPr lang="en-US" dirty="0" err="1" smtClean="0"/>
              <a:t>Tevatron</a:t>
            </a:r>
            <a:r>
              <a:rPr lang="en-US" dirty="0" smtClean="0"/>
              <a:t> …</a:t>
            </a:r>
          </a:p>
          <a:p>
            <a:r>
              <a:rPr lang="en-US" dirty="0" smtClean="0"/>
              <a:t>I have borrowed slides from many excellent physicists</a:t>
            </a:r>
            <a:endParaRPr lang="en-US" dirty="0"/>
          </a:p>
        </p:txBody>
      </p:sp>
      <p:sp>
        <p:nvSpPr>
          <p:cNvPr id="7" name="Rectangle 6"/>
          <p:cNvSpPr/>
          <p:nvPr/>
        </p:nvSpPr>
        <p:spPr>
          <a:xfrm>
            <a:off x="4134556" y="2048281"/>
            <a:ext cx="4498412" cy="244937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lide Number Placeholder 12"/>
          <p:cNvSpPr>
            <a:spLocks noGrp="1"/>
          </p:cNvSpPr>
          <p:nvPr>
            <p:ph type="sldNum" sz="quarter" idx="12"/>
          </p:nvPr>
        </p:nvSpPr>
        <p:spPr>
          <a:xfrm>
            <a:off x="6869290" y="6519527"/>
            <a:ext cx="2133600" cy="365125"/>
          </a:xfrm>
        </p:spPr>
        <p:txBody>
          <a:bodyPr/>
          <a:lstStyle/>
          <a:p>
            <a:fld id="{F16D68EC-1E92-5F40-99CB-2855E5FF9889}" type="slidenum">
              <a:rPr lang="en-US" smtClean="0"/>
              <a:pPr/>
              <a:t>1</a:t>
            </a:fld>
            <a:endParaRPr lang="en-US" dirty="0"/>
          </a:p>
        </p:txBody>
      </p:sp>
    </p:spTree>
    <p:extLst>
      <p:ext uri="{BB962C8B-B14F-4D97-AF65-F5344CB8AC3E}">
        <p14:creationId xmlns:p14="http://schemas.microsoft.com/office/powerpoint/2010/main" val="1216420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61548" y="216492"/>
            <a:ext cx="7040880" cy="4953000"/>
          </a:xfrm>
          <a:prstGeom prst="rect">
            <a:avLst/>
          </a:prstGeom>
        </p:spPr>
      </p:pic>
      <p:sp>
        <p:nvSpPr>
          <p:cNvPr id="2" name="TextBox 1"/>
          <p:cNvSpPr txBox="1"/>
          <p:nvPr/>
        </p:nvSpPr>
        <p:spPr>
          <a:xfrm>
            <a:off x="610041" y="5834357"/>
            <a:ext cx="8309927" cy="830997"/>
          </a:xfrm>
          <a:prstGeom prst="rect">
            <a:avLst/>
          </a:prstGeom>
          <a:noFill/>
        </p:spPr>
        <p:txBody>
          <a:bodyPr wrap="square" rtlCol="0">
            <a:spAutoFit/>
          </a:bodyPr>
          <a:lstStyle/>
          <a:p>
            <a:r>
              <a:rPr lang="en-US" sz="2400" dirty="0" err="1" smtClean="0"/>
              <a:t>B</a:t>
            </a:r>
            <a:r>
              <a:rPr lang="en-US" sz="2400" baseline="-25000" dirty="0" err="1" smtClean="0"/>
              <a:t>s</a:t>
            </a:r>
            <a:r>
              <a:rPr lang="en-US" sz="2400" baseline="-25000" dirty="0" smtClean="0"/>
              <a:t> </a:t>
            </a:r>
            <a:r>
              <a:rPr lang="en-US" sz="2400" dirty="0" smtClean="0">
                <a:sym typeface="Wingdings"/>
              </a:rPr>
              <a:t>J/</a:t>
            </a:r>
            <a:r>
              <a:rPr lang="en-US" sz="2400" dirty="0" err="1" smtClean="0">
                <a:sym typeface="Wingdings"/>
              </a:rPr>
              <a:t>ψϕ</a:t>
            </a:r>
            <a:r>
              <a:rPr lang="en-US" sz="2400" dirty="0" smtClean="0">
                <a:sym typeface="Wingdings"/>
              </a:rPr>
              <a:t> is a pseudo-scalar to V V decay (mixture of two CP </a:t>
            </a:r>
            <a:r>
              <a:rPr lang="en-US" sz="2400" dirty="0" err="1" smtClean="0">
                <a:sym typeface="Wingdings"/>
              </a:rPr>
              <a:t>eigenstates</a:t>
            </a:r>
            <a:r>
              <a:rPr lang="en-US" sz="2400" dirty="0" smtClean="0">
                <a:sym typeface="Wingdings"/>
              </a:rPr>
              <a:t>). This requires multi-dimensional angular analysis.</a:t>
            </a:r>
            <a:endParaRPr lang="en-US" sz="2400" dirty="0"/>
          </a:p>
        </p:txBody>
      </p:sp>
      <p:sp>
        <p:nvSpPr>
          <p:cNvPr id="5" name="Slide Number Placeholder 4"/>
          <p:cNvSpPr>
            <a:spLocks noGrp="1"/>
          </p:cNvSpPr>
          <p:nvPr>
            <p:ph type="sldNum" sz="quarter" idx="12"/>
          </p:nvPr>
        </p:nvSpPr>
        <p:spPr>
          <a:xfrm>
            <a:off x="6786368" y="6464582"/>
            <a:ext cx="2133600" cy="365125"/>
          </a:xfrm>
        </p:spPr>
        <p:txBody>
          <a:bodyPr/>
          <a:lstStyle/>
          <a:p>
            <a:fld id="{F16D68EC-1E92-5F40-99CB-2855E5FF9889}" type="slidenum">
              <a:rPr lang="en-US" smtClean="0"/>
              <a:pPr/>
              <a:t>10</a:t>
            </a:fld>
            <a:endParaRPr lang="en-US" dirty="0"/>
          </a:p>
        </p:txBody>
      </p:sp>
      <p:sp>
        <p:nvSpPr>
          <p:cNvPr id="7" name="TextBox 6"/>
          <p:cNvSpPr txBox="1"/>
          <p:nvPr/>
        </p:nvSpPr>
        <p:spPr>
          <a:xfrm>
            <a:off x="2525057" y="5169492"/>
            <a:ext cx="5692590" cy="523220"/>
          </a:xfrm>
          <a:prstGeom prst="rect">
            <a:avLst/>
          </a:prstGeom>
          <a:noFill/>
        </p:spPr>
        <p:txBody>
          <a:bodyPr wrap="square" rtlCol="0">
            <a:spAutoFit/>
          </a:bodyPr>
          <a:lstStyle/>
          <a:p>
            <a:r>
              <a:rPr lang="en-US" sz="2800" dirty="0" err="1" smtClean="0"/>
              <a:t>Φ</a:t>
            </a:r>
            <a:r>
              <a:rPr lang="en-US" sz="2800" baseline="-25000" dirty="0" err="1" smtClean="0"/>
              <a:t>s</a:t>
            </a:r>
            <a:r>
              <a:rPr lang="en-US" sz="2800" dirty="0" smtClean="0"/>
              <a:t>=70±90±10 </a:t>
            </a:r>
            <a:r>
              <a:rPr lang="en-US" sz="2800" dirty="0" err="1" smtClean="0"/>
              <a:t>mrad</a:t>
            </a:r>
            <a:r>
              <a:rPr lang="en-US" sz="2800" dirty="0" smtClean="0"/>
              <a:t> (1 fb</a:t>
            </a:r>
            <a:r>
              <a:rPr lang="en-US" sz="2800" baseline="30000" dirty="0" smtClean="0"/>
              <a:t>-1 </a:t>
            </a:r>
            <a:r>
              <a:rPr lang="en-US" sz="2800" dirty="0" smtClean="0"/>
              <a:t>sample)</a:t>
            </a:r>
            <a:endParaRPr lang="en-US" sz="2800" dirty="0"/>
          </a:p>
        </p:txBody>
      </p:sp>
      <p:sp>
        <p:nvSpPr>
          <p:cNvPr id="8" name="TextBox 7"/>
          <p:cNvSpPr txBox="1"/>
          <p:nvPr/>
        </p:nvSpPr>
        <p:spPr>
          <a:xfrm>
            <a:off x="187489" y="5199452"/>
            <a:ext cx="2337567" cy="461665"/>
          </a:xfrm>
          <a:prstGeom prst="rect">
            <a:avLst/>
          </a:prstGeom>
          <a:noFill/>
        </p:spPr>
        <p:txBody>
          <a:bodyPr wrap="square" rtlCol="0">
            <a:spAutoFit/>
          </a:bodyPr>
          <a:lstStyle/>
          <a:p>
            <a:r>
              <a:rPr lang="en-US" sz="2400" dirty="0" smtClean="0"/>
              <a:t>Phase of </a:t>
            </a:r>
            <a:r>
              <a:rPr lang="en-US" sz="2400" dirty="0" err="1" smtClean="0"/>
              <a:t>V</a:t>
            </a:r>
            <a:r>
              <a:rPr lang="en-US" sz="2400" baseline="-25000" dirty="0" err="1" smtClean="0"/>
              <a:t>ts</a:t>
            </a:r>
            <a:r>
              <a:rPr lang="en-US" sz="2400" dirty="0" smtClean="0">
                <a:sym typeface="Wingdings"/>
              </a:rPr>
              <a:t></a:t>
            </a:r>
            <a:endParaRPr lang="en-US" sz="2400" dirty="0"/>
          </a:p>
        </p:txBody>
      </p:sp>
    </p:spTree>
    <p:extLst>
      <p:ext uri="{BB962C8B-B14F-4D97-AF65-F5344CB8AC3E}">
        <p14:creationId xmlns:p14="http://schemas.microsoft.com/office/powerpoint/2010/main" val="11492820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262" b="1756"/>
          <a:stretch/>
        </p:blipFill>
        <p:spPr>
          <a:xfrm>
            <a:off x="1535453" y="1920240"/>
            <a:ext cx="6137910" cy="4846320"/>
          </a:xfrm>
          <a:prstGeom prst="rect">
            <a:avLst/>
          </a:prstGeom>
        </p:spPr>
      </p:pic>
      <p:sp>
        <p:nvSpPr>
          <p:cNvPr id="2" name="TextBox 1"/>
          <p:cNvSpPr txBox="1"/>
          <p:nvPr/>
        </p:nvSpPr>
        <p:spPr>
          <a:xfrm>
            <a:off x="1535453" y="235803"/>
            <a:ext cx="5895381" cy="954107"/>
          </a:xfrm>
          <a:prstGeom prst="rect">
            <a:avLst/>
          </a:prstGeom>
          <a:noFill/>
        </p:spPr>
        <p:txBody>
          <a:bodyPr wrap="square" rtlCol="0">
            <a:spAutoFit/>
          </a:bodyPr>
          <a:lstStyle/>
          <a:p>
            <a:r>
              <a:rPr lang="en-US" sz="2800" dirty="0" smtClean="0"/>
              <a:t>However, </a:t>
            </a:r>
            <a:r>
              <a:rPr lang="en-US" sz="2800" dirty="0" err="1" smtClean="0"/>
              <a:t>B</a:t>
            </a:r>
            <a:r>
              <a:rPr lang="en-US" sz="2800" baseline="-25000" dirty="0" err="1" smtClean="0"/>
              <a:t>s</a:t>
            </a:r>
            <a:r>
              <a:rPr lang="en-US" sz="2800" baseline="-25000" dirty="0" smtClean="0"/>
              <a:t> </a:t>
            </a:r>
            <a:r>
              <a:rPr lang="en-US" sz="2800" dirty="0" smtClean="0">
                <a:sym typeface="Wingdings"/>
              </a:rPr>
              <a:t>J/</a:t>
            </a:r>
            <a:r>
              <a:rPr lang="en-US" sz="2800" dirty="0" err="1" smtClean="0">
                <a:sym typeface="Wingdings"/>
              </a:rPr>
              <a:t>ψ</a:t>
            </a:r>
            <a:r>
              <a:rPr lang="en-US" sz="2800" dirty="0" smtClean="0">
                <a:sym typeface="Wingdings"/>
              </a:rPr>
              <a:t> f</a:t>
            </a:r>
            <a:r>
              <a:rPr lang="en-US" sz="2800" baseline="-25000" dirty="0" smtClean="0">
                <a:sym typeface="Wingdings"/>
              </a:rPr>
              <a:t>0</a:t>
            </a:r>
            <a:r>
              <a:rPr lang="en-US" sz="2800" dirty="0" smtClean="0">
                <a:sym typeface="Wingdings"/>
              </a:rPr>
              <a:t>(980) is a pure CP </a:t>
            </a:r>
            <a:r>
              <a:rPr lang="en-US" sz="2800" dirty="0" err="1" smtClean="0">
                <a:sym typeface="Wingdings"/>
              </a:rPr>
              <a:t>eigenstate</a:t>
            </a:r>
            <a:r>
              <a:rPr lang="en-US" sz="2800" dirty="0" smtClean="0">
                <a:sym typeface="Wingdings"/>
              </a:rPr>
              <a:t> since the f</a:t>
            </a:r>
            <a:r>
              <a:rPr lang="en-US" sz="2800" baseline="-25000" dirty="0" smtClean="0">
                <a:sym typeface="Wingdings"/>
              </a:rPr>
              <a:t>0</a:t>
            </a:r>
            <a:r>
              <a:rPr lang="en-US" sz="2800" dirty="0" smtClean="0">
                <a:sym typeface="Wingdings"/>
              </a:rPr>
              <a:t> (980) is a scalar. </a:t>
            </a:r>
          </a:p>
        </p:txBody>
      </p:sp>
      <p:sp>
        <p:nvSpPr>
          <p:cNvPr id="3" name="TextBox 2"/>
          <p:cNvSpPr txBox="1"/>
          <p:nvPr/>
        </p:nvSpPr>
        <p:spPr>
          <a:xfrm>
            <a:off x="1008580" y="1185476"/>
            <a:ext cx="7597537" cy="646331"/>
          </a:xfrm>
          <a:prstGeom prst="rect">
            <a:avLst/>
          </a:prstGeom>
          <a:noFill/>
        </p:spPr>
        <p:txBody>
          <a:bodyPr wrap="square" rtlCol="0">
            <a:spAutoFit/>
          </a:bodyPr>
          <a:lstStyle/>
          <a:p>
            <a:r>
              <a:rPr lang="en-US" dirty="0" smtClean="0"/>
              <a:t>Stone &amp; Zhang pointed out that this mode provides more statistics and a more straightforward analysis. </a:t>
            </a:r>
            <a:r>
              <a:rPr lang="en-US" dirty="0"/>
              <a:t>Phys. Rev. </a:t>
            </a:r>
            <a:r>
              <a:rPr lang="en-US" dirty="0" smtClean="0"/>
              <a:t>D79</a:t>
            </a:r>
            <a:r>
              <a:rPr lang="en-US" dirty="0"/>
              <a:t> </a:t>
            </a:r>
            <a:r>
              <a:rPr lang="en-US" dirty="0" smtClean="0"/>
              <a:t>(</a:t>
            </a:r>
            <a:r>
              <a:rPr lang="en-US" dirty="0"/>
              <a:t>2009) </a:t>
            </a:r>
            <a:r>
              <a:rPr lang="en-US" dirty="0" smtClean="0"/>
              <a:t>074024. </a:t>
            </a:r>
            <a:endParaRPr lang="en-US" dirty="0"/>
          </a:p>
        </p:txBody>
      </p:sp>
      <p:sp>
        <p:nvSpPr>
          <p:cNvPr id="5" name="TextBox 4"/>
          <p:cNvSpPr txBox="1"/>
          <p:nvPr/>
        </p:nvSpPr>
        <p:spPr>
          <a:xfrm>
            <a:off x="75826" y="4005017"/>
            <a:ext cx="1725014" cy="461665"/>
          </a:xfrm>
          <a:prstGeom prst="rect">
            <a:avLst/>
          </a:prstGeom>
          <a:noFill/>
        </p:spPr>
        <p:txBody>
          <a:bodyPr wrap="square" rtlCol="0">
            <a:spAutoFit/>
          </a:bodyPr>
          <a:lstStyle/>
          <a:p>
            <a:r>
              <a:rPr lang="en-US" sz="2400" dirty="0" smtClean="0"/>
              <a:t>Asymmetry</a:t>
            </a:r>
            <a:endParaRPr lang="en-US" sz="2400" dirty="0"/>
          </a:p>
        </p:txBody>
      </p:sp>
      <p:sp>
        <p:nvSpPr>
          <p:cNvPr id="6" name="Rectangle 5"/>
          <p:cNvSpPr/>
          <p:nvPr/>
        </p:nvSpPr>
        <p:spPr>
          <a:xfrm>
            <a:off x="281395" y="6397228"/>
            <a:ext cx="1760931" cy="369332"/>
          </a:xfrm>
          <a:prstGeom prst="rect">
            <a:avLst/>
          </a:prstGeom>
        </p:spPr>
        <p:txBody>
          <a:bodyPr wrap="none">
            <a:spAutoFit/>
          </a:bodyPr>
          <a:lstStyle/>
          <a:p>
            <a:r>
              <a:rPr lang="en-US" dirty="0" err="1" smtClean="0"/>
              <a:t>arXiv</a:t>
            </a:r>
            <a:r>
              <a:rPr lang="en-US" dirty="0"/>
              <a:t>: 1405.4140 </a:t>
            </a:r>
          </a:p>
        </p:txBody>
      </p:sp>
      <p:pic>
        <p:nvPicPr>
          <p:cNvPr id="7" name="Picture 6"/>
          <p:cNvPicPr>
            <a:picLocks noChangeAspect="1"/>
          </p:cNvPicPr>
          <p:nvPr/>
        </p:nvPicPr>
        <p:blipFill>
          <a:blip r:embed="rId4"/>
          <a:stretch>
            <a:fillRect/>
          </a:stretch>
        </p:blipFill>
        <p:spPr>
          <a:xfrm>
            <a:off x="75826" y="1920240"/>
            <a:ext cx="2448560" cy="934720"/>
          </a:xfrm>
          <a:prstGeom prst="rect">
            <a:avLst/>
          </a:prstGeom>
        </p:spPr>
      </p:pic>
      <p:cxnSp>
        <p:nvCxnSpPr>
          <p:cNvPr id="9" name="Straight Connector 8"/>
          <p:cNvCxnSpPr/>
          <p:nvPr/>
        </p:nvCxnSpPr>
        <p:spPr>
          <a:xfrm>
            <a:off x="2524386" y="4429159"/>
            <a:ext cx="514897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a:xfrm>
            <a:off x="6831043" y="6447929"/>
            <a:ext cx="2133600" cy="365125"/>
          </a:xfrm>
        </p:spPr>
        <p:txBody>
          <a:bodyPr/>
          <a:lstStyle/>
          <a:p>
            <a:fld id="{F16D68EC-1E92-5F40-99CB-2855E5FF9889}" type="slidenum">
              <a:rPr lang="en-US" smtClean="0"/>
              <a:pPr/>
              <a:t>11</a:t>
            </a:fld>
            <a:endParaRPr lang="en-US" dirty="0"/>
          </a:p>
        </p:txBody>
      </p:sp>
    </p:spTree>
    <p:extLst>
      <p:ext uri="{BB962C8B-B14F-4D97-AF65-F5344CB8AC3E}">
        <p14:creationId xmlns:p14="http://schemas.microsoft.com/office/powerpoint/2010/main" val="36470090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12</a:t>
            </a:fld>
            <a:endParaRPr lang="en-US"/>
          </a:p>
        </p:txBody>
      </p:sp>
      <p:pic>
        <p:nvPicPr>
          <p:cNvPr id="6" name="Picture 5"/>
          <p:cNvPicPr>
            <a:picLocks noChangeAspect="1"/>
          </p:cNvPicPr>
          <p:nvPr/>
        </p:nvPicPr>
        <p:blipFill>
          <a:blip r:embed="rId2"/>
          <a:stretch>
            <a:fillRect/>
          </a:stretch>
        </p:blipFill>
        <p:spPr>
          <a:xfrm>
            <a:off x="612588" y="1503829"/>
            <a:ext cx="7631176" cy="5089906"/>
          </a:xfrm>
          <a:prstGeom prst="rect">
            <a:avLst/>
          </a:prstGeom>
        </p:spPr>
      </p:pic>
      <p:sp>
        <p:nvSpPr>
          <p:cNvPr id="7" name="Rectangle 6"/>
          <p:cNvSpPr/>
          <p:nvPr/>
        </p:nvSpPr>
        <p:spPr>
          <a:xfrm>
            <a:off x="881530" y="42894"/>
            <a:ext cx="7500470" cy="1323439"/>
          </a:xfrm>
          <a:prstGeom prst="rect">
            <a:avLst/>
          </a:prstGeom>
        </p:spPr>
        <p:txBody>
          <a:bodyPr wrap="square">
            <a:spAutoFit/>
          </a:bodyPr>
          <a:lstStyle/>
          <a:p>
            <a:r>
              <a:rPr lang="en-US" sz="4000" dirty="0">
                <a:solidFill>
                  <a:prstClr val="black"/>
                </a:solidFill>
                <a:ea typeface="+mj-ea"/>
                <a:cs typeface="+mj-cs"/>
              </a:rPr>
              <a:t>Results on the phase of </a:t>
            </a:r>
            <a:r>
              <a:rPr lang="en-US" sz="4000" dirty="0" err="1">
                <a:solidFill>
                  <a:prstClr val="black"/>
                </a:solidFill>
                <a:ea typeface="+mj-ea"/>
                <a:cs typeface="+mj-cs"/>
              </a:rPr>
              <a:t>B</a:t>
            </a:r>
            <a:r>
              <a:rPr lang="en-US" sz="4000" baseline="-25000" dirty="0" err="1">
                <a:solidFill>
                  <a:prstClr val="black"/>
                </a:solidFill>
                <a:ea typeface="+mj-ea"/>
                <a:cs typeface="+mj-cs"/>
              </a:rPr>
              <a:t>s</a:t>
            </a:r>
            <a:r>
              <a:rPr lang="en-US" sz="4000" dirty="0">
                <a:solidFill>
                  <a:prstClr val="black"/>
                </a:solidFill>
                <a:ea typeface="+mj-ea"/>
                <a:cs typeface="+mj-cs"/>
              </a:rPr>
              <a:t>-anti </a:t>
            </a:r>
            <a:r>
              <a:rPr lang="en-US" sz="4000" dirty="0" err="1">
                <a:solidFill>
                  <a:prstClr val="black"/>
                </a:solidFill>
                <a:ea typeface="+mj-ea"/>
                <a:cs typeface="+mj-cs"/>
              </a:rPr>
              <a:t>B</a:t>
            </a:r>
            <a:r>
              <a:rPr lang="en-US" sz="4000" baseline="-25000" dirty="0" err="1">
                <a:solidFill>
                  <a:prstClr val="black"/>
                </a:solidFill>
                <a:ea typeface="+mj-ea"/>
                <a:cs typeface="+mj-cs"/>
              </a:rPr>
              <a:t>s</a:t>
            </a:r>
            <a:r>
              <a:rPr lang="en-US" sz="4000" dirty="0">
                <a:solidFill>
                  <a:prstClr val="black"/>
                </a:solidFill>
                <a:ea typeface="+mj-ea"/>
                <a:cs typeface="+mj-cs"/>
              </a:rPr>
              <a:t> mixing (i.e. phase of </a:t>
            </a:r>
            <a:r>
              <a:rPr lang="en-US" sz="4000" dirty="0" err="1">
                <a:solidFill>
                  <a:prstClr val="black"/>
                </a:solidFill>
                <a:ea typeface="+mj-ea"/>
                <a:cs typeface="+mj-cs"/>
              </a:rPr>
              <a:t>V</a:t>
            </a:r>
            <a:r>
              <a:rPr lang="en-US" sz="4000" baseline="-25000" dirty="0" err="1">
                <a:solidFill>
                  <a:prstClr val="black"/>
                </a:solidFill>
                <a:ea typeface="+mj-ea"/>
                <a:cs typeface="+mj-cs"/>
              </a:rPr>
              <a:t>ts</a:t>
            </a:r>
            <a:r>
              <a:rPr lang="en-US" sz="4000" dirty="0">
                <a:solidFill>
                  <a:prstClr val="black"/>
                </a:solidFill>
                <a:ea typeface="+mj-ea"/>
                <a:cs typeface="+mj-cs"/>
              </a:rPr>
              <a:t>)</a:t>
            </a:r>
            <a:endParaRPr lang="en-US" dirty="0"/>
          </a:p>
        </p:txBody>
      </p:sp>
      <p:pic>
        <p:nvPicPr>
          <p:cNvPr id="8" name="Picture 7"/>
          <p:cNvPicPr>
            <a:picLocks noChangeAspect="1"/>
          </p:cNvPicPr>
          <p:nvPr/>
        </p:nvPicPr>
        <p:blipFill>
          <a:blip r:embed="rId3"/>
          <a:stretch>
            <a:fillRect/>
          </a:stretch>
        </p:blipFill>
        <p:spPr>
          <a:xfrm>
            <a:off x="508000" y="1503829"/>
            <a:ext cx="7620000" cy="5080000"/>
          </a:xfrm>
          <a:prstGeom prst="rect">
            <a:avLst/>
          </a:prstGeom>
        </p:spPr>
      </p:pic>
      <p:sp>
        <p:nvSpPr>
          <p:cNvPr id="2" name="TextBox 1"/>
          <p:cNvSpPr txBox="1"/>
          <p:nvPr/>
        </p:nvSpPr>
        <p:spPr>
          <a:xfrm>
            <a:off x="0" y="6270569"/>
            <a:ext cx="3750235" cy="646331"/>
          </a:xfrm>
          <a:prstGeom prst="rect">
            <a:avLst/>
          </a:prstGeom>
          <a:noFill/>
        </p:spPr>
        <p:txBody>
          <a:bodyPr wrap="square" rtlCol="0">
            <a:spAutoFit/>
          </a:bodyPr>
          <a:lstStyle/>
          <a:p>
            <a:r>
              <a:rPr lang="en-US" dirty="0" smtClean="0"/>
              <a:t>(Includes the most recent </a:t>
            </a:r>
            <a:r>
              <a:rPr lang="en-US" dirty="0" err="1" smtClean="0"/>
              <a:t>LHCb</a:t>
            </a:r>
            <a:r>
              <a:rPr lang="en-US" dirty="0" smtClean="0"/>
              <a:t> prelim result, giving -10 ±40 </a:t>
            </a:r>
            <a:r>
              <a:rPr lang="en-US" dirty="0" err="1" smtClean="0"/>
              <a:t>mrad</a:t>
            </a:r>
            <a:r>
              <a:rPr lang="en-US" dirty="0" smtClean="0"/>
              <a:t>)</a:t>
            </a:r>
            <a:endParaRPr lang="en-US" dirty="0"/>
          </a:p>
        </p:txBody>
      </p:sp>
    </p:spTree>
    <p:extLst>
      <p:ext uri="{BB962C8B-B14F-4D97-AF65-F5344CB8AC3E}">
        <p14:creationId xmlns:p14="http://schemas.microsoft.com/office/powerpoint/2010/main" val="3797340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4262" y="812800"/>
            <a:ext cx="6362700" cy="5232400"/>
          </a:xfrm>
          <a:prstGeom prst="rect">
            <a:avLst/>
          </a:prstGeom>
        </p:spPr>
      </p:pic>
      <p:sp>
        <p:nvSpPr>
          <p:cNvPr id="5" name="TextBox 4"/>
          <p:cNvSpPr txBox="1"/>
          <p:nvPr/>
        </p:nvSpPr>
        <p:spPr>
          <a:xfrm>
            <a:off x="3780988" y="166469"/>
            <a:ext cx="2568762" cy="646331"/>
          </a:xfrm>
          <a:prstGeom prst="rect">
            <a:avLst/>
          </a:prstGeom>
          <a:noFill/>
        </p:spPr>
        <p:txBody>
          <a:bodyPr wrap="square" rtlCol="0">
            <a:spAutoFit/>
          </a:bodyPr>
          <a:lstStyle/>
          <a:p>
            <a:r>
              <a:rPr lang="en-US" sz="3600" dirty="0" smtClean="0"/>
              <a:t>Boxes</a:t>
            </a:r>
            <a:endParaRPr lang="en-US" sz="3600" dirty="0"/>
          </a:p>
        </p:txBody>
      </p:sp>
      <p:cxnSp>
        <p:nvCxnSpPr>
          <p:cNvPr id="6" name="Straight Arrow Connector 5"/>
          <p:cNvCxnSpPr/>
          <p:nvPr/>
        </p:nvCxnSpPr>
        <p:spPr>
          <a:xfrm flipH="1" flipV="1">
            <a:off x="3625775" y="5836971"/>
            <a:ext cx="1269101" cy="4787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077219" y="5961740"/>
            <a:ext cx="3870558" cy="707886"/>
          </a:xfrm>
          <a:prstGeom prst="rect">
            <a:avLst/>
          </a:prstGeom>
          <a:noFill/>
        </p:spPr>
        <p:txBody>
          <a:bodyPr wrap="square" rtlCol="0">
            <a:spAutoFit/>
          </a:bodyPr>
          <a:lstStyle/>
          <a:p>
            <a:r>
              <a:rPr lang="en-US" sz="2000" dirty="0" smtClean="0"/>
              <a:t>No phase expected from SM but possible from NP particles</a:t>
            </a:r>
            <a:endParaRPr lang="en-US" sz="2000" dirty="0"/>
          </a:p>
        </p:txBody>
      </p:sp>
      <p:cxnSp>
        <p:nvCxnSpPr>
          <p:cNvPr id="10" name="Straight Arrow Connector 9"/>
          <p:cNvCxnSpPr/>
          <p:nvPr/>
        </p:nvCxnSpPr>
        <p:spPr>
          <a:xfrm flipH="1" flipV="1">
            <a:off x="5088315" y="4235382"/>
            <a:ext cx="776974" cy="160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7406962" y="1010617"/>
            <a:ext cx="1892300" cy="1676400"/>
          </a:xfrm>
          <a:prstGeom prst="rect">
            <a:avLst/>
          </a:prstGeom>
        </p:spPr>
      </p:pic>
      <p:sp>
        <p:nvSpPr>
          <p:cNvPr id="2" name="Slide Number Placeholder 1"/>
          <p:cNvSpPr>
            <a:spLocks noGrp="1"/>
          </p:cNvSpPr>
          <p:nvPr>
            <p:ph type="sldNum" sz="quarter" idx="12"/>
          </p:nvPr>
        </p:nvSpPr>
        <p:spPr>
          <a:xfrm>
            <a:off x="7010400" y="6487063"/>
            <a:ext cx="2133600" cy="365125"/>
          </a:xfrm>
        </p:spPr>
        <p:txBody>
          <a:bodyPr/>
          <a:lstStyle/>
          <a:p>
            <a:fld id="{F16D68EC-1E92-5F40-99CB-2855E5FF9889}" type="slidenum">
              <a:rPr lang="en-US" smtClean="0"/>
              <a:pPr/>
              <a:t>13</a:t>
            </a:fld>
            <a:endParaRPr lang="en-US" dirty="0"/>
          </a:p>
        </p:txBody>
      </p:sp>
      <p:pic>
        <p:nvPicPr>
          <p:cNvPr id="11" name="Picture 10"/>
          <p:cNvPicPr>
            <a:picLocks noChangeAspect="1"/>
          </p:cNvPicPr>
          <p:nvPr/>
        </p:nvPicPr>
        <p:blipFill>
          <a:blip r:embed="rId3"/>
          <a:stretch>
            <a:fillRect/>
          </a:stretch>
        </p:blipFill>
        <p:spPr>
          <a:xfrm>
            <a:off x="7406962" y="3803762"/>
            <a:ext cx="1892300" cy="1676400"/>
          </a:xfrm>
          <a:prstGeom prst="rect">
            <a:avLst/>
          </a:prstGeom>
        </p:spPr>
      </p:pic>
    </p:spTree>
    <p:extLst>
      <p:ext uri="{BB962C8B-B14F-4D97-AF65-F5344CB8AC3E}">
        <p14:creationId xmlns:p14="http://schemas.microsoft.com/office/powerpoint/2010/main" val="22388700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5"/>
          <p:cNvGrpSpPr/>
          <p:nvPr/>
        </p:nvGrpSpPr>
        <p:grpSpPr>
          <a:xfrm>
            <a:off x="2878036" y="4106779"/>
            <a:ext cx="3938503" cy="2528779"/>
            <a:chOff x="527135" y="1124744"/>
            <a:chExt cx="3938503" cy="2528779"/>
          </a:xfrm>
        </p:grpSpPr>
        <p:pic>
          <p:nvPicPr>
            <p:cNvPr id="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24744"/>
              <a:ext cx="3362126" cy="252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kt 39"/>
            <p:cNvGraphicFramePr>
              <a:graphicFrameLocks noChangeAspect="1"/>
            </p:cNvGraphicFramePr>
            <p:nvPr>
              <p:extLst>
                <p:ext uri="{D42A27DB-BD31-4B8C-83A1-F6EECF244321}">
                  <p14:modId xmlns:p14="http://schemas.microsoft.com/office/powerpoint/2010/main" val="2656547705"/>
                </p:ext>
              </p:extLst>
            </p:nvPr>
          </p:nvGraphicFramePr>
          <p:xfrm>
            <a:off x="527135" y="2274466"/>
            <a:ext cx="431800" cy="434454"/>
          </p:xfrm>
          <a:graphic>
            <a:graphicData uri="http://schemas.openxmlformats.org/presentationml/2006/ole">
              <mc:AlternateContent xmlns:mc="http://schemas.openxmlformats.org/markup-compatibility/2006">
                <mc:Choice xmlns:v="urn:schemas-microsoft-com:vml" Requires="v">
                  <p:oleObj spid="_x0000_s3695" name="Equation" r:id="rId5" imgW="431640" imgH="457200" progId="">
                    <p:embed/>
                  </p:oleObj>
                </mc:Choice>
                <mc:Fallback>
                  <p:oleObj name="Equation" r:id="rId5" imgW="431640" imgH="457200" progId="">
                    <p:embed/>
                    <p:pic>
                      <p:nvPicPr>
                        <p:cNvPr id="0" name="Picture 2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135" y="2274466"/>
                          <a:ext cx="431800" cy="4344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kt 40"/>
            <p:cNvGraphicFramePr>
              <a:graphicFrameLocks noChangeAspect="1"/>
            </p:cNvGraphicFramePr>
            <p:nvPr>
              <p:extLst>
                <p:ext uri="{D42A27DB-BD31-4B8C-83A1-F6EECF244321}">
                  <p14:modId xmlns:p14="http://schemas.microsoft.com/office/powerpoint/2010/main" val="2791468132"/>
                </p:ext>
              </p:extLst>
            </p:nvPr>
          </p:nvGraphicFramePr>
          <p:xfrm>
            <a:off x="3983038" y="1797745"/>
            <a:ext cx="482600" cy="433387"/>
          </p:xfrm>
          <a:graphic>
            <a:graphicData uri="http://schemas.openxmlformats.org/presentationml/2006/ole">
              <mc:AlternateContent xmlns:mc="http://schemas.openxmlformats.org/markup-compatibility/2006">
                <mc:Choice xmlns:v="urn:schemas-microsoft-com:vml" Requires="v">
                  <p:oleObj spid="_x0000_s3696" name="Equation" r:id="rId7" imgW="482400" imgH="457200" progId="">
                    <p:embed/>
                  </p:oleObj>
                </mc:Choice>
                <mc:Fallback>
                  <p:oleObj name="Equation" r:id="rId7" imgW="482400" imgH="457200" progId="">
                    <p:embed/>
                    <p:pic>
                      <p:nvPicPr>
                        <p:cNvPr id="0" name="Picture 2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3038" y="1797745"/>
                          <a:ext cx="482600"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8" name="Picture 7"/>
          <p:cNvPicPr>
            <a:picLocks noChangeAspect="1"/>
          </p:cNvPicPr>
          <p:nvPr/>
        </p:nvPicPr>
        <p:blipFill>
          <a:blip r:embed="rId9"/>
          <a:stretch>
            <a:fillRect/>
          </a:stretch>
        </p:blipFill>
        <p:spPr>
          <a:xfrm>
            <a:off x="1716219" y="346327"/>
            <a:ext cx="5100320" cy="3992880"/>
          </a:xfrm>
          <a:prstGeom prst="rect">
            <a:avLst/>
          </a:prstGeom>
        </p:spPr>
      </p:pic>
      <p:cxnSp>
        <p:nvCxnSpPr>
          <p:cNvPr id="10" name="Straight Arrow Connector 9"/>
          <p:cNvCxnSpPr>
            <a:endCxn id="8" idx="3"/>
          </p:cNvCxnSpPr>
          <p:nvPr/>
        </p:nvCxnSpPr>
        <p:spPr>
          <a:xfrm>
            <a:off x="4834468" y="1774927"/>
            <a:ext cx="1982071" cy="5678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Frame 10"/>
          <p:cNvSpPr/>
          <p:nvPr/>
        </p:nvSpPr>
        <p:spPr>
          <a:xfrm>
            <a:off x="6859832" y="1847078"/>
            <a:ext cx="2073110" cy="121214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Phase of </a:t>
            </a:r>
            <a:r>
              <a:rPr lang="en-US" sz="2800" dirty="0" err="1" smtClean="0">
                <a:solidFill>
                  <a:schemeClr val="tx1"/>
                </a:solidFill>
              </a:rPr>
              <a:t>V</a:t>
            </a:r>
            <a:r>
              <a:rPr lang="en-US" sz="2800" baseline="-25000" dirty="0" err="1" smtClean="0">
                <a:solidFill>
                  <a:schemeClr val="tx1"/>
                </a:solidFill>
              </a:rPr>
              <a:t>ts</a:t>
            </a:r>
            <a:endParaRPr lang="en-US" sz="2800" dirty="0">
              <a:solidFill>
                <a:schemeClr val="tx1"/>
              </a:solidFill>
            </a:endParaRPr>
          </a:p>
        </p:txBody>
      </p:sp>
      <p:pic>
        <p:nvPicPr>
          <p:cNvPr id="12" name="Picture 11"/>
          <p:cNvPicPr>
            <a:picLocks noChangeAspect="1"/>
          </p:cNvPicPr>
          <p:nvPr/>
        </p:nvPicPr>
        <p:blipFill>
          <a:blip r:embed="rId10"/>
          <a:stretch>
            <a:fillRect/>
          </a:stretch>
        </p:blipFill>
        <p:spPr>
          <a:xfrm>
            <a:off x="0" y="3039880"/>
            <a:ext cx="2540000" cy="3479800"/>
          </a:xfrm>
          <a:prstGeom prst="rect">
            <a:avLst/>
          </a:prstGeom>
        </p:spPr>
      </p:pic>
      <p:sp>
        <p:nvSpPr>
          <p:cNvPr id="6" name="TextBox 5"/>
          <p:cNvSpPr txBox="1"/>
          <p:nvPr/>
        </p:nvSpPr>
        <p:spPr>
          <a:xfrm>
            <a:off x="6816539" y="5510573"/>
            <a:ext cx="2284168" cy="923330"/>
          </a:xfrm>
          <a:prstGeom prst="rect">
            <a:avLst/>
          </a:prstGeom>
          <a:noFill/>
        </p:spPr>
        <p:txBody>
          <a:bodyPr wrap="square" rtlCol="0">
            <a:spAutoFit/>
          </a:bodyPr>
          <a:lstStyle/>
          <a:p>
            <a:r>
              <a:rPr lang="en-US" dirty="0" smtClean="0"/>
              <a:t>Recent Belle results on </a:t>
            </a:r>
            <a:r>
              <a:rPr lang="en-US" dirty="0" err="1" smtClean="0"/>
              <a:t>B</a:t>
            </a:r>
            <a:r>
              <a:rPr lang="en-US" dirty="0" err="1" smtClean="0">
                <a:sym typeface="Wingdings"/>
              </a:rPr>
              <a:t></a:t>
            </a:r>
            <a:r>
              <a:rPr lang="en-US" dirty="0" err="1"/>
              <a:t>ω</a:t>
            </a:r>
            <a:r>
              <a:rPr lang="en-US" dirty="0" smtClean="0">
                <a:sym typeface="Wingdings"/>
              </a:rPr>
              <a:t> K</a:t>
            </a:r>
            <a:r>
              <a:rPr lang="en-US" baseline="-25000" dirty="0" smtClean="0">
                <a:sym typeface="Wingdings"/>
              </a:rPr>
              <a:t>S</a:t>
            </a:r>
            <a:r>
              <a:rPr lang="en-US" dirty="0" smtClean="0">
                <a:sym typeface="Wingdings"/>
              </a:rPr>
              <a:t>,</a:t>
            </a:r>
          </a:p>
          <a:p>
            <a:r>
              <a:rPr lang="en-US" dirty="0" err="1" smtClean="0">
                <a:sym typeface="Wingdings"/>
              </a:rPr>
              <a:t>Bη</a:t>
            </a:r>
            <a:r>
              <a:rPr lang="en-US" dirty="0" smtClean="0">
                <a:sym typeface="Wingdings"/>
              </a:rPr>
              <a:t>’ K</a:t>
            </a:r>
            <a:r>
              <a:rPr lang="en-US" baseline="-25000" dirty="0" smtClean="0">
                <a:sym typeface="Wingdings"/>
              </a:rPr>
              <a:t>S</a:t>
            </a:r>
            <a:endParaRPr lang="en-US" dirty="0"/>
          </a:p>
        </p:txBody>
      </p:sp>
      <p:sp>
        <p:nvSpPr>
          <p:cNvPr id="9" name="Slide Number Placeholder 8"/>
          <p:cNvSpPr>
            <a:spLocks noGrp="1"/>
          </p:cNvSpPr>
          <p:nvPr>
            <p:ph type="sldNum" sz="quarter" idx="12"/>
          </p:nvPr>
        </p:nvSpPr>
        <p:spPr>
          <a:xfrm>
            <a:off x="6816539" y="6452995"/>
            <a:ext cx="2133600" cy="365125"/>
          </a:xfrm>
        </p:spPr>
        <p:txBody>
          <a:bodyPr/>
          <a:lstStyle/>
          <a:p>
            <a:fld id="{F16D68EC-1E92-5F40-99CB-2855E5FF9889}" type="slidenum">
              <a:rPr lang="en-US" smtClean="0"/>
              <a:pPr/>
              <a:t>14</a:t>
            </a:fld>
            <a:endParaRPr lang="en-US" dirty="0"/>
          </a:p>
        </p:txBody>
      </p:sp>
    </p:spTree>
    <p:extLst>
      <p:ext uri="{BB962C8B-B14F-4D97-AF65-F5344CB8AC3E}">
        <p14:creationId xmlns:p14="http://schemas.microsoft.com/office/powerpoint/2010/main" val="32030333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792" y="0"/>
            <a:ext cx="5484465" cy="6858000"/>
          </a:xfrm>
          <a:prstGeom prst="rect">
            <a:avLst/>
          </a:prstGeom>
        </p:spPr>
      </p:pic>
      <p:sp>
        <p:nvSpPr>
          <p:cNvPr id="5" name="TextBox 4"/>
          <p:cNvSpPr txBox="1"/>
          <p:nvPr/>
        </p:nvSpPr>
        <p:spPr>
          <a:xfrm>
            <a:off x="5739257" y="253653"/>
            <a:ext cx="3404743" cy="954107"/>
          </a:xfrm>
          <a:prstGeom prst="rect">
            <a:avLst/>
          </a:prstGeom>
          <a:noFill/>
        </p:spPr>
        <p:txBody>
          <a:bodyPr wrap="square" rtlCol="0">
            <a:spAutoFit/>
          </a:bodyPr>
          <a:lstStyle/>
          <a:p>
            <a:r>
              <a:rPr lang="en-US" sz="2800" dirty="0" smtClean="0"/>
              <a:t>New Physics Phases in Penguin </a:t>
            </a:r>
            <a:r>
              <a:rPr lang="en-US" sz="2800" dirty="0" err="1" smtClean="0"/>
              <a:t>b</a:t>
            </a:r>
            <a:r>
              <a:rPr lang="en-US" sz="2800" dirty="0" err="1" smtClean="0">
                <a:sym typeface="Wingdings"/>
              </a:rPr>
              <a:t>s</a:t>
            </a:r>
            <a:r>
              <a:rPr lang="en-US" sz="2800" dirty="0" smtClean="0">
                <a:sym typeface="Wingdings"/>
              </a:rPr>
              <a:t> decays</a:t>
            </a:r>
            <a:endParaRPr lang="en-US" sz="2800" dirty="0"/>
          </a:p>
        </p:txBody>
      </p:sp>
      <p:sp>
        <p:nvSpPr>
          <p:cNvPr id="6" name="TextBox 5"/>
          <p:cNvSpPr txBox="1"/>
          <p:nvPr/>
        </p:nvSpPr>
        <p:spPr>
          <a:xfrm>
            <a:off x="5840276" y="4514960"/>
            <a:ext cx="3146006" cy="1938992"/>
          </a:xfrm>
          <a:prstGeom prst="rect">
            <a:avLst/>
          </a:prstGeom>
          <a:noFill/>
        </p:spPr>
        <p:txBody>
          <a:bodyPr wrap="square" rtlCol="0">
            <a:spAutoFit/>
          </a:bodyPr>
          <a:lstStyle/>
          <a:p>
            <a:r>
              <a:rPr lang="en-US" sz="2400" dirty="0" err="1" smtClean="0"/>
              <a:t>LHCb</a:t>
            </a:r>
            <a:r>
              <a:rPr lang="en-US" sz="2400" dirty="0" smtClean="0"/>
              <a:t> is absent from this game (lower K</a:t>
            </a:r>
            <a:r>
              <a:rPr lang="en-US" sz="2400" baseline="-25000" dirty="0" smtClean="0"/>
              <a:t>S </a:t>
            </a:r>
            <a:r>
              <a:rPr lang="en-US" sz="2400" dirty="0" err="1" smtClean="0"/>
              <a:t>eff</a:t>
            </a:r>
            <a:r>
              <a:rPr lang="en-US" sz="2400" dirty="0" smtClean="0"/>
              <a:t> and flavor tagging </a:t>
            </a:r>
            <a:r>
              <a:rPr lang="en-US" sz="2400" dirty="0" err="1" smtClean="0"/>
              <a:t>eff</a:t>
            </a:r>
            <a:r>
              <a:rPr lang="en-US" sz="2400" dirty="0" smtClean="0"/>
              <a:t>) but contributes in Bs modes.</a:t>
            </a:r>
            <a:endParaRPr lang="en-US" sz="2400" dirty="0"/>
          </a:p>
        </p:txBody>
      </p:sp>
      <p:pic>
        <p:nvPicPr>
          <p:cNvPr id="7" name="Picture 6"/>
          <p:cNvPicPr>
            <a:picLocks noChangeAspect="1"/>
          </p:cNvPicPr>
          <p:nvPr/>
        </p:nvPicPr>
        <p:blipFill rotWithShape="1">
          <a:blip r:embed="rId4"/>
          <a:srcRect l="9173" t="17608" r="2194" b="11564"/>
          <a:stretch/>
        </p:blipFill>
        <p:spPr>
          <a:xfrm>
            <a:off x="5577840" y="1207760"/>
            <a:ext cx="3566160" cy="2212848"/>
          </a:xfrm>
          <a:prstGeom prst="rect">
            <a:avLst/>
          </a:prstGeom>
        </p:spPr>
      </p:pic>
      <p:sp>
        <p:nvSpPr>
          <p:cNvPr id="2" name="TextBox 1"/>
          <p:cNvSpPr txBox="1"/>
          <p:nvPr/>
        </p:nvSpPr>
        <p:spPr>
          <a:xfrm>
            <a:off x="5975563" y="3465780"/>
            <a:ext cx="3010719" cy="707886"/>
          </a:xfrm>
          <a:prstGeom prst="rect">
            <a:avLst/>
          </a:prstGeom>
          <a:noFill/>
        </p:spPr>
        <p:txBody>
          <a:bodyPr wrap="square" rtlCol="0">
            <a:spAutoFit/>
          </a:bodyPr>
          <a:lstStyle/>
          <a:p>
            <a:r>
              <a:rPr lang="en-US" sz="2000" u="sng" dirty="0" smtClean="0"/>
              <a:t>No evidence for NP at current level of sensitivity</a:t>
            </a:r>
            <a:endParaRPr lang="en-US" sz="2000" u="sng" dirty="0"/>
          </a:p>
        </p:txBody>
      </p:sp>
      <p:sp>
        <p:nvSpPr>
          <p:cNvPr id="8" name="Slide Number Placeholder 7"/>
          <p:cNvSpPr>
            <a:spLocks noGrp="1"/>
          </p:cNvSpPr>
          <p:nvPr>
            <p:ph type="sldNum" sz="quarter" idx="12"/>
          </p:nvPr>
        </p:nvSpPr>
        <p:spPr>
          <a:xfrm>
            <a:off x="6852682" y="6442529"/>
            <a:ext cx="2133600" cy="365125"/>
          </a:xfrm>
        </p:spPr>
        <p:txBody>
          <a:bodyPr/>
          <a:lstStyle/>
          <a:p>
            <a:fld id="{F16D68EC-1E92-5F40-99CB-2855E5FF9889}" type="slidenum">
              <a:rPr lang="en-US" smtClean="0"/>
              <a:pPr/>
              <a:t>15</a:t>
            </a:fld>
            <a:endParaRPr lang="en-US" dirty="0"/>
          </a:p>
        </p:txBody>
      </p:sp>
    </p:spTree>
    <p:extLst>
      <p:ext uri="{BB962C8B-B14F-4D97-AF65-F5344CB8AC3E}">
        <p14:creationId xmlns:p14="http://schemas.microsoft.com/office/powerpoint/2010/main" val="30434619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129367"/>
            <a:ext cx="9144000" cy="4536649"/>
          </a:xfrm>
          <a:prstGeom prst="rect">
            <a:avLst/>
          </a:prstGeom>
        </p:spPr>
      </p:pic>
      <p:sp>
        <p:nvSpPr>
          <p:cNvPr id="2" name="TextBox 1"/>
          <p:cNvSpPr txBox="1"/>
          <p:nvPr/>
        </p:nvSpPr>
        <p:spPr>
          <a:xfrm>
            <a:off x="0" y="964784"/>
            <a:ext cx="4880813" cy="954107"/>
          </a:xfrm>
          <a:prstGeom prst="rect">
            <a:avLst/>
          </a:prstGeom>
          <a:noFill/>
        </p:spPr>
        <p:txBody>
          <a:bodyPr wrap="square" rtlCol="0">
            <a:spAutoFit/>
          </a:bodyPr>
          <a:lstStyle/>
          <a:p>
            <a:r>
              <a:rPr lang="en-US" sz="2800" dirty="0" smtClean="0"/>
              <a:t>Again, NP Penguin phase is found to be consistent with zero</a:t>
            </a:r>
            <a:endParaRPr lang="en-US" sz="2800" dirty="0"/>
          </a:p>
        </p:txBody>
      </p:sp>
      <p:pic>
        <p:nvPicPr>
          <p:cNvPr id="5" name="Picture 4"/>
          <p:cNvPicPr>
            <a:picLocks noChangeAspect="1"/>
          </p:cNvPicPr>
          <p:nvPr/>
        </p:nvPicPr>
        <p:blipFill>
          <a:blip r:embed="rId3"/>
          <a:stretch>
            <a:fillRect/>
          </a:stretch>
        </p:blipFill>
        <p:spPr>
          <a:xfrm>
            <a:off x="5281073" y="0"/>
            <a:ext cx="3632200" cy="2184400"/>
          </a:xfrm>
          <a:prstGeom prst="rect">
            <a:avLst/>
          </a:prstGeom>
        </p:spPr>
      </p:pic>
      <p:sp>
        <p:nvSpPr>
          <p:cNvPr id="3" name="TextBox 2"/>
          <p:cNvSpPr txBox="1"/>
          <p:nvPr/>
        </p:nvSpPr>
        <p:spPr>
          <a:xfrm>
            <a:off x="241492" y="631661"/>
            <a:ext cx="3940711" cy="400110"/>
          </a:xfrm>
          <a:prstGeom prst="rect">
            <a:avLst/>
          </a:prstGeom>
          <a:noFill/>
        </p:spPr>
        <p:txBody>
          <a:bodyPr wrap="square" rtlCol="0">
            <a:spAutoFit/>
          </a:bodyPr>
          <a:lstStyle/>
          <a:p>
            <a:r>
              <a:rPr lang="en-US" sz="2000" dirty="0" smtClean="0"/>
              <a:t>But </a:t>
            </a:r>
            <a:r>
              <a:rPr lang="en-US" sz="2000" dirty="0" err="1" smtClean="0"/>
              <a:t>LHCb</a:t>
            </a:r>
            <a:r>
              <a:rPr lang="en-US" sz="2000" dirty="0" smtClean="0"/>
              <a:t> dominates these </a:t>
            </a:r>
            <a:r>
              <a:rPr lang="en-US" sz="2000" dirty="0" err="1" smtClean="0"/>
              <a:t>B</a:t>
            </a:r>
            <a:r>
              <a:rPr lang="en-US" sz="2000" baseline="-25000" dirty="0" err="1" smtClean="0"/>
              <a:t>s</a:t>
            </a:r>
            <a:r>
              <a:rPr lang="en-US" sz="2000" dirty="0" smtClean="0"/>
              <a:t> modes</a:t>
            </a:r>
            <a:endParaRPr lang="en-US" sz="2000" dirty="0"/>
          </a:p>
        </p:txBody>
      </p:sp>
      <p:sp>
        <p:nvSpPr>
          <p:cNvPr id="7" name="Slide Number Placeholder 6"/>
          <p:cNvSpPr>
            <a:spLocks noGrp="1"/>
          </p:cNvSpPr>
          <p:nvPr>
            <p:ph type="sldNum" sz="quarter" idx="12"/>
          </p:nvPr>
        </p:nvSpPr>
        <p:spPr>
          <a:xfrm>
            <a:off x="7010400" y="6538912"/>
            <a:ext cx="2133600" cy="365125"/>
          </a:xfrm>
        </p:spPr>
        <p:txBody>
          <a:bodyPr/>
          <a:lstStyle/>
          <a:p>
            <a:fld id="{F16D68EC-1E92-5F40-99CB-2855E5FF9889}" type="slidenum">
              <a:rPr lang="en-US" smtClean="0"/>
              <a:pPr/>
              <a:t>16</a:t>
            </a:fld>
            <a:endParaRPr lang="en-US" dirty="0"/>
          </a:p>
        </p:txBody>
      </p:sp>
    </p:spTree>
    <p:extLst>
      <p:ext uri="{BB962C8B-B14F-4D97-AF65-F5344CB8AC3E}">
        <p14:creationId xmlns:p14="http://schemas.microsoft.com/office/powerpoint/2010/main" val="29654971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462"/>
            <a:ext cx="8229600" cy="1143000"/>
          </a:xfrm>
        </p:spPr>
        <p:txBody>
          <a:bodyPr>
            <a:normAutofit/>
          </a:bodyPr>
          <a:lstStyle/>
          <a:p>
            <a:r>
              <a:rPr lang="en-US" sz="6000" dirty="0" smtClean="0">
                <a:latin typeface="Times New Roman"/>
                <a:cs typeface="Times New Roman"/>
              </a:rPr>
              <a:t>Rare B Decays</a:t>
            </a:r>
            <a:endParaRPr lang="en-US" sz="6000" dirty="0">
              <a:latin typeface="Times New Roman"/>
              <a:cs typeface="Times New Roman"/>
            </a:endParaRPr>
          </a:p>
        </p:txBody>
      </p:sp>
      <p:sp>
        <p:nvSpPr>
          <p:cNvPr id="4" name="Slide Number Placeholder 3"/>
          <p:cNvSpPr>
            <a:spLocks noGrp="1"/>
          </p:cNvSpPr>
          <p:nvPr>
            <p:ph type="sldNum" sz="quarter" idx="12"/>
          </p:nvPr>
        </p:nvSpPr>
        <p:spPr/>
        <p:txBody>
          <a:bodyPr/>
          <a:lstStyle/>
          <a:p>
            <a:fld id="{F16D68EC-1E92-5F40-99CB-2855E5FF9889}" type="slidenum">
              <a:rPr lang="en-US" smtClean="0"/>
              <a:pPr/>
              <a:t>17</a:t>
            </a:fld>
            <a:endParaRPr lang="en-US"/>
          </a:p>
        </p:txBody>
      </p:sp>
      <p:pic>
        <p:nvPicPr>
          <p:cNvPr id="3" name="Picture 2"/>
          <p:cNvPicPr>
            <a:picLocks noChangeAspect="1"/>
          </p:cNvPicPr>
          <p:nvPr/>
        </p:nvPicPr>
        <p:blipFill>
          <a:blip r:embed="rId2"/>
          <a:stretch>
            <a:fillRect/>
          </a:stretch>
        </p:blipFill>
        <p:spPr>
          <a:xfrm>
            <a:off x="2186349" y="2015285"/>
            <a:ext cx="4663440" cy="3505200"/>
          </a:xfrm>
          <a:prstGeom prst="rect">
            <a:avLst/>
          </a:prstGeom>
        </p:spPr>
      </p:pic>
      <p:sp>
        <p:nvSpPr>
          <p:cNvPr id="5" name="TextBox 4"/>
          <p:cNvSpPr txBox="1"/>
          <p:nvPr/>
        </p:nvSpPr>
        <p:spPr>
          <a:xfrm>
            <a:off x="5602940" y="5647765"/>
            <a:ext cx="1479177" cy="369332"/>
          </a:xfrm>
          <a:prstGeom prst="rect">
            <a:avLst/>
          </a:prstGeom>
          <a:noFill/>
        </p:spPr>
        <p:txBody>
          <a:bodyPr wrap="square" rtlCol="0">
            <a:spAutoFit/>
          </a:bodyPr>
          <a:lstStyle/>
          <a:p>
            <a:r>
              <a:rPr lang="en-US" dirty="0" smtClean="0"/>
              <a:t>J. Albrecht</a:t>
            </a:r>
            <a:endParaRPr lang="en-US" dirty="0"/>
          </a:p>
        </p:txBody>
      </p:sp>
    </p:spTree>
    <p:extLst>
      <p:ext uri="{BB962C8B-B14F-4D97-AF65-F5344CB8AC3E}">
        <p14:creationId xmlns:p14="http://schemas.microsoft.com/office/powerpoint/2010/main" val="29589215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18</a:t>
            </a:fld>
            <a:endParaRPr lang="en-US"/>
          </a:p>
        </p:txBody>
      </p:sp>
      <p:pic>
        <p:nvPicPr>
          <p:cNvPr id="5" name="Picture 4"/>
          <p:cNvPicPr>
            <a:picLocks noChangeAspect="1"/>
          </p:cNvPicPr>
          <p:nvPr/>
        </p:nvPicPr>
        <p:blipFill>
          <a:blip r:embed="rId2"/>
          <a:stretch>
            <a:fillRect/>
          </a:stretch>
        </p:blipFill>
        <p:spPr>
          <a:xfrm>
            <a:off x="1689100" y="661148"/>
            <a:ext cx="4864100" cy="3200400"/>
          </a:xfrm>
          <a:prstGeom prst="rect">
            <a:avLst/>
          </a:prstGeom>
        </p:spPr>
      </p:pic>
      <p:pic>
        <p:nvPicPr>
          <p:cNvPr id="6" name="Picture 5"/>
          <p:cNvPicPr>
            <a:picLocks noChangeAspect="1"/>
          </p:cNvPicPr>
          <p:nvPr/>
        </p:nvPicPr>
        <p:blipFill>
          <a:blip r:embed="rId3"/>
          <a:stretch>
            <a:fillRect/>
          </a:stretch>
        </p:blipFill>
        <p:spPr>
          <a:xfrm>
            <a:off x="2291977" y="3861548"/>
            <a:ext cx="3949700" cy="2362200"/>
          </a:xfrm>
          <a:prstGeom prst="rect">
            <a:avLst/>
          </a:prstGeom>
        </p:spPr>
      </p:pic>
      <p:sp>
        <p:nvSpPr>
          <p:cNvPr id="7" name="TextBox 6"/>
          <p:cNvSpPr txBox="1"/>
          <p:nvPr/>
        </p:nvSpPr>
        <p:spPr>
          <a:xfrm>
            <a:off x="986117" y="179294"/>
            <a:ext cx="7276353" cy="584776"/>
          </a:xfrm>
          <a:prstGeom prst="rect">
            <a:avLst/>
          </a:prstGeom>
          <a:noFill/>
        </p:spPr>
        <p:txBody>
          <a:bodyPr wrap="square" rtlCol="0">
            <a:spAutoFit/>
          </a:bodyPr>
          <a:lstStyle/>
          <a:p>
            <a:r>
              <a:rPr lang="en-US" sz="3200" dirty="0" smtClean="0"/>
              <a:t>LHC found the rarest B decay; </a:t>
            </a:r>
            <a:r>
              <a:rPr lang="en-US" sz="3200" dirty="0" err="1" smtClean="0"/>
              <a:t>B</a:t>
            </a:r>
            <a:r>
              <a:rPr lang="en-US" sz="3200" baseline="-25000" dirty="0" err="1" smtClean="0"/>
              <a:t>s</a:t>
            </a:r>
            <a:r>
              <a:rPr lang="en-US" sz="3200" dirty="0" err="1" smtClean="0">
                <a:sym typeface="Wingdings"/>
              </a:rPr>
              <a:t>μ</a:t>
            </a:r>
            <a:r>
              <a:rPr lang="en-US" sz="3200" dirty="0" smtClean="0">
                <a:sym typeface="Wingdings"/>
              </a:rPr>
              <a:t>+ μ-</a:t>
            </a:r>
            <a:endParaRPr lang="en-US" sz="3200" dirty="0"/>
          </a:p>
        </p:txBody>
      </p:sp>
      <p:sp>
        <p:nvSpPr>
          <p:cNvPr id="8" name="TextBox 7"/>
          <p:cNvSpPr txBox="1"/>
          <p:nvPr/>
        </p:nvSpPr>
        <p:spPr>
          <a:xfrm>
            <a:off x="7141882" y="1912471"/>
            <a:ext cx="1718236" cy="461665"/>
          </a:xfrm>
          <a:prstGeom prst="rect">
            <a:avLst/>
          </a:prstGeom>
          <a:noFill/>
        </p:spPr>
        <p:txBody>
          <a:bodyPr wrap="square" rtlCol="0">
            <a:spAutoFit/>
          </a:bodyPr>
          <a:lstStyle/>
          <a:p>
            <a:r>
              <a:rPr lang="en-US" sz="2400" dirty="0" smtClean="0"/>
              <a:t>BF ~O( 10</a:t>
            </a:r>
            <a:r>
              <a:rPr lang="en-US" sz="2400" baseline="30000" dirty="0" smtClean="0"/>
              <a:t>-9</a:t>
            </a:r>
            <a:r>
              <a:rPr lang="en-US" sz="2400" dirty="0" smtClean="0"/>
              <a:t>)</a:t>
            </a:r>
            <a:endParaRPr lang="en-US" sz="2400" dirty="0"/>
          </a:p>
        </p:txBody>
      </p:sp>
      <p:sp>
        <p:nvSpPr>
          <p:cNvPr id="2" name="TextBox 1"/>
          <p:cNvSpPr txBox="1"/>
          <p:nvPr/>
        </p:nvSpPr>
        <p:spPr>
          <a:xfrm>
            <a:off x="1689100" y="6247901"/>
            <a:ext cx="5452782" cy="646331"/>
          </a:xfrm>
          <a:prstGeom prst="rect">
            <a:avLst/>
          </a:prstGeom>
          <a:noFill/>
        </p:spPr>
        <p:txBody>
          <a:bodyPr wrap="square" rtlCol="0">
            <a:spAutoFit/>
          </a:bodyPr>
          <a:lstStyle/>
          <a:p>
            <a:r>
              <a:rPr lang="en-US" dirty="0" smtClean="0"/>
              <a:t>N. B. Here and in </a:t>
            </a:r>
            <a:r>
              <a:rPr lang="en-US" dirty="0" err="1" smtClean="0"/>
              <a:t>b</a:t>
            </a:r>
            <a:r>
              <a:rPr lang="en-US" dirty="0" err="1" smtClean="0">
                <a:sym typeface="Wingdings"/>
              </a:rPr>
              <a:t>s</a:t>
            </a:r>
            <a:r>
              <a:rPr lang="en-US" dirty="0" smtClean="0">
                <a:sym typeface="Wingdings"/>
              </a:rPr>
              <a:t> l</a:t>
            </a:r>
            <a:r>
              <a:rPr lang="en-US" baseline="30000" dirty="0" smtClean="0">
                <a:sym typeface="Wingdings"/>
              </a:rPr>
              <a:t>+</a:t>
            </a:r>
            <a:r>
              <a:rPr lang="en-US" dirty="0" smtClean="0">
                <a:sym typeface="Wingdings"/>
              </a:rPr>
              <a:t> l</a:t>
            </a:r>
            <a:r>
              <a:rPr lang="en-US" baseline="30000" dirty="0" smtClean="0">
                <a:sym typeface="Wingdings"/>
              </a:rPr>
              <a:t>-</a:t>
            </a:r>
            <a:r>
              <a:rPr lang="en-US" dirty="0" smtClean="0">
                <a:sym typeface="Wingdings"/>
              </a:rPr>
              <a:t> </a:t>
            </a:r>
            <a:r>
              <a:rPr lang="en-US" dirty="0" smtClean="0"/>
              <a:t> all the heavy particles of the SM enter as virtual particles in the Feynman diagrams</a:t>
            </a:r>
            <a:endParaRPr lang="en-US" dirty="0"/>
          </a:p>
        </p:txBody>
      </p:sp>
    </p:spTree>
    <p:extLst>
      <p:ext uri="{BB962C8B-B14F-4D97-AF65-F5344CB8AC3E}">
        <p14:creationId xmlns:p14="http://schemas.microsoft.com/office/powerpoint/2010/main" val="3542164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19</a:t>
            </a:fld>
            <a:endParaRPr lang="en-US"/>
          </a:p>
        </p:txBody>
      </p:sp>
      <p:pic>
        <p:nvPicPr>
          <p:cNvPr id="5" name="Picture 4"/>
          <p:cNvPicPr>
            <a:picLocks noChangeAspect="1"/>
          </p:cNvPicPr>
          <p:nvPr/>
        </p:nvPicPr>
        <p:blipFill rotWithShape="1">
          <a:blip r:embed="rId2"/>
          <a:srcRect t="9554" b="-9554"/>
          <a:stretch/>
        </p:blipFill>
        <p:spPr>
          <a:xfrm>
            <a:off x="0" y="283763"/>
            <a:ext cx="9144000" cy="6725057"/>
          </a:xfrm>
          <a:prstGeom prst="rect">
            <a:avLst/>
          </a:prstGeom>
        </p:spPr>
      </p:pic>
    </p:spTree>
    <p:extLst>
      <p:ext uri="{BB962C8B-B14F-4D97-AF65-F5344CB8AC3E}">
        <p14:creationId xmlns:p14="http://schemas.microsoft.com/office/powerpoint/2010/main" val="15253135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44700" y="4444781"/>
            <a:ext cx="7099300" cy="2055060"/>
          </a:xfrm>
          <a:prstGeom prst="rect">
            <a:avLst/>
          </a:prstGeom>
        </p:spPr>
      </p:pic>
      <p:pic>
        <p:nvPicPr>
          <p:cNvPr id="6" name="Picture 5"/>
          <p:cNvPicPr>
            <a:picLocks noChangeAspect="1"/>
          </p:cNvPicPr>
          <p:nvPr/>
        </p:nvPicPr>
        <p:blipFill>
          <a:blip r:embed="rId4"/>
          <a:stretch>
            <a:fillRect/>
          </a:stretch>
        </p:blipFill>
        <p:spPr>
          <a:xfrm>
            <a:off x="0" y="1285466"/>
            <a:ext cx="9144000" cy="2637506"/>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a:stretch>
            <a:fillRect/>
          </a:stretch>
        </p:blipFill>
        <p:spPr>
          <a:xfrm>
            <a:off x="139700" y="4043917"/>
            <a:ext cx="1905000" cy="2336800"/>
          </a:xfrm>
          <a:prstGeom prst="rect">
            <a:avLst/>
          </a:prstGeom>
        </p:spPr>
      </p:pic>
      <p:pic>
        <p:nvPicPr>
          <p:cNvPr id="8" name="Picture 63" descr="cabibb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130" y="328565"/>
            <a:ext cx="14097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9632" y="398396"/>
            <a:ext cx="12065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2531" y="398396"/>
            <a:ext cx="138906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TextBox 10"/>
          <p:cNvSpPr txBox="1"/>
          <p:nvPr/>
        </p:nvSpPr>
        <p:spPr>
          <a:xfrm>
            <a:off x="139699" y="198371"/>
            <a:ext cx="4312131" cy="954107"/>
          </a:xfrm>
          <a:prstGeom prst="rect">
            <a:avLst/>
          </a:prstGeom>
          <a:noFill/>
        </p:spPr>
        <p:txBody>
          <a:bodyPr wrap="square" rtlCol="0">
            <a:spAutoFit/>
          </a:bodyPr>
          <a:lstStyle/>
          <a:p>
            <a:r>
              <a:rPr lang="en-US" sz="2800" i="1" dirty="0" smtClean="0"/>
              <a:t>Amplitudes</a:t>
            </a:r>
            <a:r>
              <a:rPr lang="en-US" sz="2800" dirty="0" smtClean="0"/>
              <a:t> and </a:t>
            </a:r>
            <a:r>
              <a:rPr lang="en-US" sz="2800" i="1" dirty="0" smtClean="0"/>
              <a:t>Phases </a:t>
            </a:r>
            <a:r>
              <a:rPr lang="en-US" sz="2800" dirty="0" smtClean="0"/>
              <a:t>in the Weak Interaction</a:t>
            </a:r>
            <a:endParaRPr lang="en-US" sz="2800" dirty="0"/>
          </a:p>
        </p:txBody>
      </p:sp>
      <p:sp>
        <p:nvSpPr>
          <p:cNvPr id="12" name="TextBox 11"/>
          <p:cNvSpPr txBox="1"/>
          <p:nvPr/>
        </p:nvSpPr>
        <p:spPr>
          <a:xfrm>
            <a:off x="270233" y="6499841"/>
            <a:ext cx="2040257" cy="369332"/>
          </a:xfrm>
          <a:prstGeom prst="rect">
            <a:avLst/>
          </a:prstGeom>
          <a:noFill/>
        </p:spPr>
        <p:txBody>
          <a:bodyPr wrap="square" rtlCol="0">
            <a:spAutoFit/>
          </a:bodyPr>
          <a:lstStyle/>
          <a:p>
            <a:r>
              <a:rPr lang="en-US" dirty="0" smtClean="0"/>
              <a:t>L. </a:t>
            </a:r>
            <a:r>
              <a:rPr lang="en-US" dirty="0" err="1" smtClean="0"/>
              <a:t>Wolfenstein</a:t>
            </a:r>
            <a:endParaRPr lang="en-US" dirty="0"/>
          </a:p>
        </p:txBody>
      </p:sp>
      <p:sp>
        <p:nvSpPr>
          <p:cNvPr id="13" name="TextBox 12"/>
          <p:cNvSpPr txBox="1"/>
          <p:nvPr/>
        </p:nvSpPr>
        <p:spPr>
          <a:xfrm>
            <a:off x="6119763" y="38295"/>
            <a:ext cx="1412899" cy="369332"/>
          </a:xfrm>
          <a:prstGeom prst="rect">
            <a:avLst/>
          </a:prstGeom>
          <a:noFill/>
        </p:spPr>
        <p:txBody>
          <a:bodyPr wrap="square" rtlCol="0">
            <a:spAutoFit/>
          </a:bodyPr>
          <a:lstStyle/>
          <a:p>
            <a:r>
              <a:rPr lang="en-US" dirty="0" err="1" smtClean="0"/>
              <a:t>M.Kobayashi</a:t>
            </a:r>
            <a:endParaRPr lang="en-US" dirty="0"/>
          </a:p>
        </p:txBody>
      </p:sp>
      <p:sp>
        <p:nvSpPr>
          <p:cNvPr id="14" name="TextBox 13"/>
          <p:cNvSpPr txBox="1"/>
          <p:nvPr/>
        </p:nvSpPr>
        <p:spPr>
          <a:xfrm>
            <a:off x="7552531" y="38295"/>
            <a:ext cx="1389063" cy="369332"/>
          </a:xfrm>
          <a:prstGeom prst="rect">
            <a:avLst/>
          </a:prstGeom>
          <a:noFill/>
        </p:spPr>
        <p:txBody>
          <a:bodyPr wrap="square" rtlCol="0">
            <a:spAutoFit/>
          </a:bodyPr>
          <a:lstStyle/>
          <a:p>
            <a:r>
              <a:rPr lang="en-US" dirty="0" err="1" smtClean="0"/>
              <a:t>T.Maskawa</a:t>
            </a:r>
            <a:endParaRPr lang="en-US" dirty="0"/>
          </a:p>
        </p:txBody>
      </p:sp>
      <p:sp>
        <p:nvSpPr>
          <p:cNvPr id="16" name="TextBox 15"/>
          <p:cNvSpPr txBox="1"/>
          <p:nvPr/>
        </p:nvSpPr>
        <p:spPr>
          <a:xfrm>
            <a:off x="4569178" y="13705"/>
            <a:ext cx="1337652" cy="369332"/>
          </a:xfrm>
          <a:prstGeom prst="rect">
            <a:avLst/>
          </a:prstGeom>
          <a:noFill/>
        </p:spPr>
        <p:txBody>
          <a:bodyPr wrap="square" rtlCol="0">
            <a:spAutoFit/>
          </a:bodyPr>
          <a:lstStyle/>
          <a:p>
            <a:r>
              <a:rPr lang="en-US" dirty="0" smtClean="0"/>
              <a:t>N. </a:t>
            </a:r>
            <a:r>
              <a:rPr lang="en-US" dirty="0" err="1" smtClean="0"/>
              <a:t>Cabibbo</a:t>
            </a:r>
            <a:endParaRPr lang="en-US" dirty="0"/>
          </a:p>
        </p:txBody>
      </p:sp>
      <p:cxnSp>
        <p:nvCxnSpPr>
          <p:cNvPr id="3" name="Straight Connector 2"/>
          <p:cNvCxnSpPr/>
          <p:nvPr/>
        </p:nvCxnSpPr>
        <p:spPr>
          <a:xfrm>
            <a:off x="3429000" y="6253717"/>
            <a:ext cx="2046111" cy="0"/>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196667" y="5080000"/>
            <a:ext cx="1495777" cy="14111"/>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92889" y="3810000"/>
            <a:ext cx="9268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902222" y="2596444"/>
            <a:ext cx="79022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F16D68EC-1E92-5F40-99CB-2855E5FF9889}" type="slidenum">
              <a:rPr lang="en-US" smtClean="0"/>
              <a:pPr/>
              <a:t>2</a:t>
            </a:fld>
            <a:endParaRPr lang="en-US"/>
          </a:p>
        </p:txBody>
      </p:sp>
      <p:sp>
        <p:nvSpPr>
          <p:cNvPr id="4" name="Double Brace 3"/>
          <p:cNvSpPr/>
          <p:nvPr/>
        </p:nvSpPr>
        <p:spPr>
          <a:xfrm>
            <a:off x="3810000" y="4601882"/>
            <a:ext cx="3167529" cy="1075765"/>
          </a:xfrm>
          <a:prstGeom prst="brace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856049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20</a:t>
            </a:fld>
            <a:endParaRPr lang="en-US"/>
          </a:p>
        </p:txBody>
      </p:sp>
      <p:pic>
        <p:nvPicPr>
          <p:cNvPr id="5" name="Picture 4"/>
          <p:cNvPicPr>
            <a:picLocks noChangeAspect="1"/>
          </p:cNvPicPr>
          <p:nvPr/>
        </p:nvPicPr>
        <p:blipFill rotWithShape="1">
          <a:blip r:embed="rId2"/>
          <a:srcRect t="-57" b="39652"/>
          <a:stretch/>
        </p:blipFill>
        <p:spPr>
          <a:xfrm>
            <a:off x="0" y="548640"/>
            <a:ext cx="9144000" cy="1252728"/>
          </a:xfrm>
          <a:prstGeom prst="rect">
            <a:avLst/>
          </a:prstGeom>
        </p:spPr>
      </p:pic>
      <p:pic>
        <p:nvPicPr>
          <p:cNvPr id="6" name="Picture 5"/>
          <p:cNvPicPr>
            <a:picLocks noChangeAspect="1"/>
          </p:cNvPicPr>
          <p:nvPr/>
        </p:nvPicPr>
        <p:blipFill>
          <a:blip r:embed="rId3"/>
          <a:stretch>
            <a:fillRect/>
          </a:stretch>
        </p:blipFill>
        <p:spPr>
          <a:xfrm>
            <a:off x="2864224" y="3121212"/>
            <a:ext cx="6146800" cy="2514600"/>
          </a:xfrm>
          <a:prstGeom prst="rect">
            <a:avLst/>
          </a:prstGeom>
        </p:spPr>
      </p:pic>
      <p:pic>
        <p:nvPicPr>
          <p:cNvPr id="7" name="Picture 6"/>
          <p:cNvPicPr>
            <a:picLocks noChangeAspect="1"/>
          </p:cNvPicPr>
          <p:nvPr/>
        </p:nvPicPr>
        <p:blipFill>
          <a:blip r:embed="rId4"/>
          <a:stretch>
            <a:fillRect/>
          </a:stretch>
        </p:blipFill>
        <p:spPr>
          <a:xfrm>
            <a:off x="0" y="3045012"/>
            <a:ext cx="2692400" cy="2590800"/>
          </a:xfrm>
          <a:prstGeom prst="rect">
            <a:avLst/>
          </a:prstGeom>
        </p:spPr>
      </p:pic>
      <p:pic>
        <p:nvPicPr>
          <p:cNvPr id="8" name="Picture 7"/>
          <p:cNvPicPr>
            <a:picLocks noChangeAspect="1"/>
          </p:cNvPicPr>
          <p:nvPr/>
        </p:nvPicPr>
        <p:blipFill>
          <a:blip r:embed="rId5"/>
          <a:stretch>
            <a:fillRect/>
          </a:stretch>
        </p:blipFill>
        <p:spPr>
          <a:xfrm>
            <a:off x="5134536" y="3307155"/>
            <a:ext cx="541020" cy="415290"/>
          </a:xfrm>
          <a:prstGeom prst="rect">
            <a:avLst/>
          </a:prstGeom>
        </p:spPr>
      </p:pic>
      <p:pic>
        <p:nvPicPr>
          <p:cNvPr id="9" name="Picture 8"/>
          <p:cNvPicPr>
            <a:picLocks noChangeAspect="1"/>
          </p:cNvPicPr>
          <p:nvPr/>
        </p:nvPicPr>
        <p:blipFill>
          <a:blip r:embed="rId5"/>
          <a:stretch>
            <a:fillRect/>
          </a:stretch>
        </p:blipFill>
        <p:spPr>
          <a:xfrm>
            <a:off x="8145780" y="3307155"/>
            <a:ext cx="541020" cy="415290"/>
          </a:xfrm>
          <a:prstGeom prst="rect">
            <a:avLst/>
          </a:prstGeom>
        </p:spPr>
      </p:pic>
      <p:cxnSp>
        <p:nvCxnSpPr>
          <p:cNvPr id="11" name="Straight Connector 10"/>
          <p:cNvCxnSpPr/>
          <p:nvPr/>
        </p:nvCxnSpPr>
        <p:spPr>
          <a:xfrm flipV="1">
            <a:off x="0" y="3091330"/>
            <a:ext cx="9144000" cy="44824"/>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985086" y="6232427"/>
            <a:ext cx="5859032" cy="461665"/>
          </a:xfrm>
          <a:prstGeom prst="rect">
            <a:avLst/>
          </a:prstGeom>
          <a:noFill/>
        </p:spPr>
        <p:txBody>
          <a:bodyPr wrap="square" rtlCol="0">
            <a:spAutoFit/>
          </a:bodyPr>
          <a:lstStyle/>
          <a:p>
            <a:r>
              <a:rPr lang="en-US" sz="2400" dirty="0" smtClean="0">
                <a:solidFill>
                  <a:srgbClr val="FF0000"/>
                </a:solidFill>
              </a:rPr>
              <a:t>Complementarity [</a:t>
            </a:r>
            <a:r>
              <a:rPr lang="en-US" sz="2400" i="1" dirty="0" smtClean="0">
                <a:solidFill>
                  <a:srgbClr val="FF0000"/>
                </a:solidFill>
              </a:rPr>
              <a:t>needs Upsilon(5S) data</a:t>
            </a:r>
            <a:r>
              <a:rPr lang="en-US" sz="2400" dirty="0" smtClean="0">
                <a:solidFill>
                  <a:srgbClr val="FF0000"/>
                </a:solidFill>
              </a:rPr>
              <a:t>]</a:t>
            </a:r>
            <a:endParaRPr lang="en-US" sz="2400" dirty="0">
              <a:solidFill>
                <a:srgbClr val="FF0000"/>
              </a:solidFill>
            </a:endParaRPr>
          </a:p>
        </p:txBody>
      </p:sp>
      <p:sp>
        <p:nvSpPr>
          <p:cNvPr id="2" name="TextBox 1"/>
          <p:cNvSpPr txBox="1"/>
          <p:nvPr/>
        </p:nvSpPr>
        <p:spPr>
          <a:xfrm>
            <a:off x="2814171" y="5770763"/>
            <a:ext cx="4058769" cy="461665"/>
          </a:xfrm>
          <a:prstGeom prst="rect">
            <a:avLst/>
          </a:prstGeom>
          <a:noFill/>
        </p:spPr>
        <p:txBody>
          <a:bodyPr wrap="square" rtlCol="0">
            <a:spAutoFit/>
          </a:bodyPr>
          <a:lstStyle/>
          <a:p>
            <a:r>
              <a:rPr lang="en-US" sz="2400" dirty="0" smtClean="0">
                <a:latin typeface="Times New Roman"/>
                <a:cs typeface="Times New Roman"/>
              </a:rPr>
              <a:t>BF (</a:t>
            </a:r>
            <a:r>
              <a:rPr lang="en-US" sz="2400" dirty="0" err="1" smtClean="0">
                <a:latin typeface="Times New Roman"/>
                <a:cs typeface="Times New Roman"/>
              </a:rPr>
              <a:t>B</a:t>
            </a:r>
            <a:r>
              <a:rPr lang="en-US" sz="2400" baseline="-25000" dirty="0" err="1" smtClean="0">
                <a:latin typeface="Times New Roman"/>
                <a:cs typeface="Times New Roman"/>
              </a:rPr>
              <a:t>s</a:t>
            </a:r>
            <a:r>
              <a:rPr lang="en-US" sz="2400" dirty="0" err="1" smtClean="0">
                <a:latin typeface="Times New Roman"/>
                <a:cs typeface="Times New Roman"/>
                <a:sym typeface="Wingdings"/>
              </a:rPr>
              <a:t>γγ</a:t>
            </a:r>
            <a:r>
              <a:rPr lang="en-US" sz="2400" dirty="0" smtClean="0">
                <a:latin typeface="Times New Roman"/>
                <a:cs typeface="Times New Roman"/>
                <a:sym typeface="Wingdings"/>
              </a:rPr>
              <a:t>)</a:t>
            </a:r>
            <a:r>
              <a:rPr lang="en-US" sz="2400" dirty="0" smtClean="0">
                <a:latin typeface="Times New Roman"/>
                <a:cs typeface="Times New Roman"/>
              </a:rPr>
              <a:t>   &lt;3.1 x 10</a:t>
            </a:r>
            <a:r>
              <a:rPr lang="en-US" sz="2400" baseline="30000" dirty="0" smtClean="0">
                <a:latin typeface="Times New Roman"/>
                <a:cs typeface="Times New Roman"/>
              </a:rPr>
              <a:t>-6</a:t>
            </a:r>
            <a:endParaRPr lang="en-US" sz="2400" dirty="0">
              <a:latin typeface="Times New Roman"/>
              <a:cs typeface="Times New Roman"/>
            </a:endParaRPr>
          </a:p>
        </p:txBody>
      </p:sp>
      <p:sp>
        <p:nvSpPr>
          <p:cNvPr id="3" name="TextBox 2"/>
          <p:cNvSpPr txBox="1"/>
          <p:nvPr/>
        </p:nvSpPr>
        <p:spPr>
          <a:xfrm>
            <a:off x="515320" y="1972235"/>
            <a:ext cx="8374680" cy="707886"/>
          </a:xfrm>
          <a:prstGeom prst="rect">
            <a:avLst/>
          </a:prstGeom>
          <a:noFill/>
        </p:spPr>
        <p:txBody>
          <a:bodyPr wrap="square" rtlCol="0">
            <a:spAutoFit/>
          </a:bodyPr>
          <a:lstStyle/>
          <a:p>
            <a:r>
              <a:rPr lang="en-US" sz="2000" dirty="0" smtClean="0"/>
              <a:t>Combining evidence from two LHC experiments (</a:t>
            </a:r>
            <a:r>
              <a:rPr lang="en-US" sz="2000" dirty="0" err="1" smtClean="0"/>
              <a:t>LHCb</a:t>
            </a:r>
            <a:r>
              <a:rPr lang="en-US" sz="2000" dirty="0" smtClean="0"/>
              <a:t> and CMS), </a:t>
            </a:r>
            <a:r>
              <a:rPr lang="en-US" sz="2000" dirty="0" err="1" smtClean="0"/>
              <a:t>B</a:t>
            </a:r>
            <a:r>
              <a:rPr lang="en-US" sz="2000" baseline="-25000" dirty="0" err="1" smtClean="0"/>
              <a:t>s</a:t>
            </a:r>
            <a:r>
              <a:rPr lang="en-US" sz="2000" dirty="0" err="1" smtClean="0">
                <a:sym typeface="Wingdings"/>
              </a:rPr>
              <a:t>μ</a:t>
            </a:r>
            <a:r>
              <a:rPr lang="en-US" sz="2000" baseline="30000" dirty="0" smtClean="0">
                <a:sym typeface="Wingdings"/>
              </a:rPr>
              <a:t>+</a:t>
            </a:r>
            <a:r>
              <a:rPr lang="en-US" sz="2000" dirty="0" smtClean="0">
                <a:sym typeface="Wingdings"/>
              </a:rPr>
              <a:t> μ</a:t>
            </a:r>
            <a:r>
              <a:rPr lang="en-US" sz="2000" baseline="30000" dirty="0" smtClean="0">
                <a:sym typeface="Wingdings"/>
              </a:rPr>
              <a:t>-</a:t>
            </a:r>
            <a:r>
              <a:rPr lang="en-US" sz="2000" dirty="0" smtClean="0">
                <a:sym typeface="Wingdings"/>
              </a:rPr>
              <a:t> is </a:t>
            </a:r>
            <a:r>
              <a:rPr lang="en-US" sz="2000" i="1" u="sng" dirty="0" smtClean="0">
                <a:sym typeface="Wingdings"/>
              </a:rPr>
              <a:t>observed</a:t>
            </a:r>
            <a:r>
              <a:rPr lang="en-US" sz="2000" dirty="0" smtClean="0">
                <a:sym typeface="Wingdings"/>
              </a:rPr>
              <a:t> with 6.2σ significance. The corresponding </a:t>
            </a:r>
            <a:r>
              <a:rPr lang="en-US" sz="2000" dirty="0" err="1" smtClean="0">
                <a:sym typeface="Wingdings"/>
              </a:rPr>
              <a:t>B</a:t>
            </a:r>
            <a:r>
              <a:rPr lang="en-US" sz="2000" baseline="-25000" dirty="0" err="1" smtClean="0">
                <a:sym typeface="Wingdings"/>
              </a:rPr>
              <a:t>d</a:t>
            </a:r>
            <a:r>
              <a:rPr lang="en-US" sz="2000" baseline="-25000" dirty="0" smtClean="0">
                <a:sym typeface="Wingdings"/>
              </a:rPr>
              <a:t> </a:t>
            </a:r>
            <a:r>
              <a:rPr lang="en-US" sz="2000" dirty="0" smtClean="0">
                <a:sym typeface="Wingdings"/>
              </a:rPr>
              <a:t>decay is not seen yet.</a:t>
            </a:r>
            <a:endParaRPr lang="en-US" sz="2000" dirty="0"/>
          </a:p>
        </p:txBody>
      </p:sp>
      <p:pic>
        <p:nvPicPr>
          <p:cNvPr id="13" name="Picture 12"/>
          <p:cNvPicPr>
            <a:picLocks noChangeAspect="1"/>
          </p:cNvPicPr>
          <p:nvPr/>
        </p:nvPicPr>
        <p:blipFill>
          <a:blip r:embed="rId6"/>
          <a:stretch>
            <a:fillRect/>
          </a:stretch>
        </p:blipFill>
        <p:spPr>
          <a:xfrm>
            <a:off x="5890895" y="-38100"/>
            <a:ext cx="1324610" cy="1173480"/>
          </a:xfrm>
          <a:prstGeom prst="rect">
            <a:avLst/>
          </a:prstGeom>
        </p:spPr>
      </p:pic>
      <p:sp>
        <p:nvSpPr>
          <p:cNvPr id="10" name="TextBox 9"/>
          <p:cNvSpPr txBox="1"/>
          <p:nvPr/>
        </p:nvSpPr>
        <p:spPr>
          <a:xfrm>
            <a:off x="5963510" y="1135380"/>
            <a:ext cx="582706" cy="707886"/>
          </a:xfrm>
          <a:prstGeom prst="rect">
            <a:avLst/>
          </a:prstGeom>
          <a:noFill/>
        </p:spPr>
        <p:txBody>
          <a:bodyPr wrap="square" rtlCol="0">
            <a:spAutoFit/>
          </a:bodyPr>
          <a:lstStyle/>
          <a:p>
            <a:r>
              <a:rPr lang="en-US" sz="4000" dirty="0" smtClean="0"/>
              <a:t>?</a:t>
            </a:r>
            <a:endParaRPr lang="en-US" sz="4000" dirty="0"/>
          </a:p>
        </p:txBody>
      </p:sp>
      <p:sp>
        <p:nvSpPr>
          <p:cNvPr id="14" name="TextBox 13"/>
          <p:cNvSpPr txBox="1"/>
          <p:nvPr/>
        </p:nvSpPr>
        <p:spPr>
          <a:xfrm>
            <a:off x="2164379" y="2721998"/>
            <a:ext cx="4243295" cy="369332"/>
          </a:xfrm>
          <a:prstGeom prst="rect">
            <a:avLst/>
          </a:prstGeom>
          <a:noFill/>
        </p:spPr>
        <p:txBody>
          <a:bodyPr wrap="square" rtlCol="0">
            <a:spAutoFit/>
          </a:bodyPr>
          <a:lstStyle/>
          <a:p>
            <a:r>
              <a:rPr lang="en-US" i="1" dirty="0" smtClean="0"/>
              <a:t>NP constraints in talk by  Monica </a:t>
            </a:r>
            <a:r>
              <a:rPr lang="en-US" i="1" dirty="0" err="1" smtClean="0"/>
              <a:t>D'Onofrio</a:t>
            </a:r>
            <a:endParaRPr lang="en-US" i="1" dirty="0"/>
          </a:p>
        </p:txBody>
      </p:sp>
    </p:spTree>
    <p:extLst>
      <p:ext uri="{BB962C8B-B14F-4D97-AF65-F5344CB8AC3E}">
        <p14:creationId xmlns:p14="http://schemas.microsoft.com/office/powerpoint/2010/main" val="3304853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21</a:t>
            </a:fld>
            <a:endParaRPr lang="en-US"/>
          </a:p>
        </p:txBody>
      </p:sp>
      <p:pic>
        <p:nvPicPr>
          <p:cNvPr id="10" name="Picture 9"/>
          <p:cNvPicPr>
            <a:picLocks noChangeAspect="1"/>
          </p:cNvPicPr>
          <p:nvPr/>
        </p:nvPicPr>
        <p:blipFill>
          <a:blip r:embed="rId2"/>
          <a:stretch>
            <a:fillRect/>
          </a:stretch>
        </p:blipFill>
        <p:spPr>
          <a:xfrm>
            <a:off x="3154829" y="2850"/>
            <a:ext cx="4583430" cy="3143250"/>
          </a:xfrm>
          <a:prstGeom prst="rect">
            <a:avLst/>
          </a:prstGeom>
        </p:spPr>
      </p:pic>
      <p:pic>
        <p:nvPicPr>
          <p:cNvPr id="13" name="Picture 12"/>
          <p:cNvPicPr>
            <a:picLocks noChangeAspect="1"/>
          </p:cNvPicPr>
          <p:nvPr/>
        </p:nvPicPr>
        <p:blipFill>
          <a:blip r:embed="rId3"/>
          <a:stretch>
            <a:fillRect/>
          </a:stretch>
        </p:blipFill>
        <p:spPr>
          <a:xfrm>
            <a:off x="943610" y="3201035"/>
            <a:ext cx="7743190" cy="3520440"/>
          </a:xfrm>
          <a:prstGeom prst="rect">
            <a:avLst/>
          </a:prstGeom>
        </p:spPr>
      </p:pic>
      <p:sp>
        <p:nvSpPr>
          <p:cNvPr id="2" name="TextBox 1"/>
          <p:cNvSpPr txBox="1"/>
          <p:nvPr/>
        </p:nvSpPr>
        <p:spPr>
          <a:xfrm>
            <a:off x="418353" y="204869"/>
            <a:ext cx="2522817" cy="1323439"/>
          </a:xfrm>
          <a:prstGeom prst="rect">
            <a:avLst/>
          </a:prstGeom>
          <a:noFill/>
        </p:spPr>
        <p:txBody>
          <a:bodyPr wrap="square" rtlCol="0">
            <a:spAutoFit/>
          </a:bodyPr>
          <a:lstStyle/>
          <a:p>
            <a:r>
              <a:rPr lang="en-US" sz="2000" dirty="0" smtClean="0"/>
              <a:t>Forward-backward asymmetry in B</a:t>
            </a:r>
            <a:r>
              <a:rPr lang="en-US" sz="2000" dirty="0" smtClean="0">
                <a:sym typeface="Wingdings"/>
              </a:rPr>
              <a:t>K</a:t>
            </a:r>
            <a:r>
              <a:rPr lang="en-US" sz="2000" baseline="30000" dirty="0" smtClean="0">
                <a:sym typeface="Wingdings"/>
              </a:rPr>
              <a:t>*</a:t>
            </a:r>
            <a:r>
              <a:rPr lang="en-US" sz="2000" dirty="0" err="1" smtClean="0">
                <a:sym typeface="Wingdings"/>
              </a:rPr>
              <a:t>l</a:t>
            </a:r>
            <a:r>
              <a:rPr lang="en-US" sz="2000" baseline="30000" dirty="0" err="1">
                <a:sym typeface="Wingdings"/>
              </a:rPr>
              <a:t>+</a:t>
            </a:r>
            <a:r>
              <a:rPr lang="en-US" sz="2000" dirty="0" err="1" smtClean="0">
                <a:sym typeface="Wingdings"/>
              </a:rPr>
              <a:t>l</a:t>
            </a:r>
            <a:r>
              <a:rPr lang="en-US" sz="2000" baseline="30000" dirty="0" smtClean="0">
                <a:sym typeface="Wingdings"/>
              </a:rPr>
              <a:t>- </a:t>
            </a:r>
            <a:r>
              <a:rPr lang="en-US" sz="2000" dirty="0" err="1" smtClean="0">
                <a:sym typeface="Wingdings"/>
              </a:rPr>
              <a:t>vs</a:t>
            </a:r>
            <a:r>
              <a:rPr lang="en-US" sz="2000" dirty="0" smtClean="0">
                <a:sym typeface="Wingdings"/>
              </a:rPr>
              <a:t> q</a:t>
            </a:r>
            <a:r>
              <a:rPr lang="en-US" sz="2000" baseline="30000" dirty="0" smtClean="0">
                <a:sym typeface="Wingdings"/>
              </a:rPr>
              <a:t>2 </a:t>
            </a:r>
            <a:r>
              <a:rPr lang="en-US" sz="2000" dirty="0" smtClean="0">
                <a:sym typeface="Wingdings"/>
              </a:rPr>
              <a:t>due to </a:t>
            </a:r>
            <a:r>
              <a:rPr lang="en-US" sz="2000" dirty="0" err="1" smtClean="0">
                <a:sym typeface="Wingdings"/>
              </a:rPr>
              <a:t>γ</a:t>
            </a:r>
            <a:r>
              <a:rPr lang="en-US" sz="2000" dirty="0" smtClean="0">
                <a:sym typeface="Wingdings"/>
              </a:rPr>
              <a:t>-Z interference.</a:t>
            </a:r>
            <a:endParaRPr lang="en-US" sz="2000" dirty="0"/>
          </a:p>
        </p:txBody>
      </p:sp>
      <p:sp>
        <p:nvSpPr>
          <p:cNvPr id="3" name="TextBox 2"/>
          <p:cNvSpPr txBox="1"/>
          <p:nvPr/>
        </p:nvSpPr>
        <p:spPr>
          <a:xfrm>
            <a:off x="204694" y="1822823"/>
            <a:ext cx="2736476" cy="1200329"/>
          </a:xfrm>
          <a:prstGeom prst="rect">
            <a:avLst/>
          </a:prstGeom>
          <a:noFill/>
        </p:spPr>
        <p:txBody>
          <a:bodyPr wrap="square" rtlCol="0">
            <a:spAutoFit/>
          </a:bodyPr>
          <a:lstStyle/>
          <a:p>
            <a:r>
              <a:rPr lang="en-US" i="1" u="sng" dirty="0" smtClean="0"/>
              <a:t>Complementarity</a:t>
            </a:r>
            <a:r>
              <a:rPr lang="en-US" dirty="0" smtClean="0"/>
              <a:t>: a super B Factories can do this measurement for </a:t>
            </a:r>
            <a:r>
              <a:rPr lang="en-US" u="sng" dirty="0" smtClean="0"/>
              <a:t>inclusive </a:t>
            </a:r>
            <a:r>
              <a:rPr lang="en-US" dirty="0" err="1" smtClean="0"/>
              <a:t>b</a:t>
            </a:r>
            <a:r>
              <a:rPr lang="en-US" dirty="0" err="1" smtClean="0">
                <a:sym typeface="Wingdings"/>
              </a:rPr>
              <a:t>s</a:t>
            </a:r>
            <a:r>
              <a:rPr lang="en-US" dirty="0" smtClean="0">
                <a:sym typeface="Wingdings"/>
              </a:rPr>
              <a:t> </a:t>
            </a:r>
            <a:r>
              <a:rPr lang="en-US" dirty="0" err="1" smtClean="0">
                <a:sym typeface="Wingdings"/>
              </a:rPr>
              <a:t>l</a:t>
            </a:r>
            <a:r>
              <a:rPr lang="en-US" baseline="30000" dirty="0" err="1" smtClean="0">
                <a:sym typeface="Wingdings"/>
              </a:rPr>
              <a:t>+</a:t>
            </a:r>
            <a:r>
              <a:rPr lang="en-US" dirty="0" err="1" smtClean="0">
                <a:sym typeface="Wingdings"/>
              </a:rPr>
              <a:t>l</a:t>
            </a:r>
            <a:r>
              <a:rPr lang="en-US" baseline="30000" dirty="0" smtClean="0">
                <a:sym typeface="Wingdings"/>
              </a:rPr>
              <a:t>-</a:t>
            </a:r>
            <a:endParaRPr lang="en-US" dirty="0"/>
          </a:p>
        </p:txBody>
      </p:sp>
      <p:sp>
        <p:nvSpPr>
          <p:cNvPr id="5" name="Frame 4"/>
          <p:cNvSpPr/>
          <p:nvPr/>
        </p:nvSpPr>
        <p:spPr>
          <a:xfrm>
            <a:off x="0" y="13483"/>
            <a:ext cx="3154829" cy="180933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40341" y="3869765"/>
            <a:ext cx="1510329" cy="646331"/>
          </a:xfrm>
          <a:prstGeom prst="rect">
            <a:avLst/>
          </a:prstGeom>
          <a:noFill/>
        </p:spPr>
        <p:txBody>
          <a:bodyPr wrap="square" rtlCol="0">
            <a:spAutoFit/>
          </a:bodyPr>
          <a:lstStyle/>
          <a:p>
            <a:r>
              <a:rPr lang="en-US" dirty="0" smtClean="0"/>
              <a:t>Other observables</a:t>
            </a:r>
            <a:endParaRPr lang="en-US" dirty="0"/>
          </a:p>
        </p:txBody>
      </p:sp>
    </p:spTree>
    <p:extLst>
      <p:ext uri="{BB962C8B-B14F-4D97-AF65-F5344CB8AC3E}">
        <p14:creationId xmlns:p14="http://schemas.microsoft.com/office/powerpoint/2010/main" val="40638207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866"/>
            <a:ext cx="8229600" cy="1143000"/>
          </a:xfrm>
        </p:spPr>
        <p:txBody>
          <a:bodyPr/>
          <a:lstStyle/>
          <a:p>
            <a:r>
              <a:rPr lang="en-US" dirty="0" smtClean="0"/>
              <a:t>“Missing Energy” Decays</a:t>
            </a:r>
            <a:endParaRPr lang="en-US" dirty="0"/>
          </a:p>
        </p:txBody>
      </p:sp>
      <p:sp>
        <p:nvSpPr>
          <p:cNvPr id="3" name="Slide Number Placeholder 2"/>
          <p:cNvSpPr>
            <a:spLocks noGrp="1"/>
          </p:cNvSpPr>
          <p:nvPr>
            <p:ph type="sldNum" sz="quarter" idx="12"/>
          </p:nvPr>
        </p:nvSpPr>
        <p:spPr/>
        <p:txBody>
          <a:bodyPr/>
          <a:lstStyle/>
          <a:p>
            <a:fld id="{F16D68EC-1E92-5F40-99CB-2855E5FF9889}" type="slidenum">
              <a:rPr lang="en-US" smtClean="0"/>
              <a:pPr/>
              <a:t>22</a:t>
            </a:fld>
            <a:endParaRPr lang="en-US"/>
          </a:p>
        </p:txBody>
      </p:sp>
    </p:spTree>
    <p:extLst>
      <p:ext uri="{BB962C8B-B14F-4D97-AF65-F5344CB8AC3E}">
        <p14:creationId xmlns:p14="http://schemas.microsoft.com/office/powerpoint/2010/main" val="42690917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31518" y="15528"/>
            <a:ext cx="2057400" cy="3175000"/>
          </a:xfrm>
          <a:prstGeom prst="rect">
            <a:avLst/>
          </a:prstGeom>
        </p:spPr>
      </p:pic>
      <p:sp>
        <p:nvSpPr>
          <p:cNvPr id="5" name="TextBox 4"/>
          <p:cNvSpPr txBox="1"/>
          <p:nvPr/>
        </p:nvSpPr>
        <p:spPr>
          <a:xfrm>
            <a:off x="462668" y="425698"/>
            <a:ext cx="4847849" cy="2246769"/>
          </a:xfrm>
          <a:prstGeom prst="rect">
            <a:avLst/>
          </a:prstGeom>
          <a:noFill/>
        </p:spPr>
        <p:txBody>
          <a:bodyPr wrap="square" rtlCol="0">
            <a:spAutoFit/>
          </a:bodyPr>
          <a:lstStyle/>
          <a:p>
            <a:r>
              <a:rPr lang="en-US" sz="2800" dirty="0" smtClean="0"/>
              <a:t>The BEH boson is now firmly established by experimental results</a:t>
            </a:r>
            <a:r>
              <a:rPr lang="en-US" sz="2800" dirty="0"/>
              <a:t> </a:t>
            </a:r>
            <a:r>
              <a:rPr lang="en-US" sz="2800" dirty="0" smtClean="0"/>
              <a:t>from ATLAS and CMS. </a:t>
            </a:r>
            <a:r>
              <a:rPr lang="en-US" sz="2800" i="1" dirty="0" smtClean="0"/>
              <a:t>Now planning for Higgs factory facilities (</a:t>
            </a:r>
            <a:r>
              <a:rPr lang="en-US" sz="2800" i="1" dirty="0" err="1" smtClean="0"/>
              <a:t>e.g</a:t>
            </a:r>
            <a:r>
              <a:rPr lang="en-US" sz="2800" i="1" dirty="0" smtClean="0"/>
              <a:t> FCC, ILC, H-LHC).</a:t>
            </a:r>
            <a:endParaRPr lang="en-US" sz="2800" i="1" dirty="0"/>
          </a:p>
        </p:txBody>
      </p:sp>
      <p:sp>
        <p:nvSpPr>
          <p:cNvPr id="6" name="TextBox 5"/>
          <p:cNvSpPr txBox="1"/>
          <p:nvPr/>
        </p:nvSpPr>
        <p:spPr>
          <a:xfrm>
            <a:off x="357916" y="3470701"/>
            <a:ext cx="4755627" cy="1384995"/>
          </a:xfrm>
          <a:prstGeom prst="rect">
            <a:avLst/>
          </a:prstGeom>
          <a:noFill/>
        </p:spPr>
        <p:txBody>
          <a:bodyPr wrap="square" rtlCol="0">
            <a:spAutoFit/>
          </a:bodyPr>
          <a:lstStyle/>
          <a:p>
            <a:r>
              <a:rPr lang="en-US" sz="2800" dirty="0" smtClean="0"/>
              <a:t>Does the GP (</a:t>
            </a:r>
            <a:r>
              <a:rPr lang="en-US" sz="2800" dirty="0" err="1" smtClean="0"/>
              <a:t>Brout</a:t>
            </a:r>
            <a:r>
              <a:rPr lang="en-US" sz="2800" dirty="0" smtClean="0"/>
              <a:t>-</a:t>
            </a:r>
            <a:r>
              <a:rPr lang="en-US" sz="2800" dirty="0" err="1" smtClean="0"/>
              <a:t>Englert</a:t>
            </a:r>
            <a:r>
              <a:rPr lang="en-US" sz="2800" dirty="0" smtClean="0"/>
              <a:t>-Higgs particle) have a “brother”  i.e. the charged Higgs ?</a:t>
            </a:r>
            <a:endParaRPr lang="en-US" sz="2800" dirty="0"/>
          </a:p>
        </p:txBody>
      </p:sp>
      <p:sp>
        <p:nvSpPr>
          <p:cNvPr id="7" name="TextBox 6"/>
          <p:cNvSpPr txBox="1"/>
          <p:nvPr/>
        </p:nvSpPr>
        <p:spPr>
          <a:xfrm>
            <a:off x="357916" y="5879129"/>
            <a:ext cx="8786084" cy="830997"/>
          </a:xfrm>
          <a:prstGeom prst="rect">
            <a:avLst/>
          </a:prstGeom>
          <a:noFill/>
        </p:spPr>
        <p:txBody>
          <a:bodyPr wrap="square" rtlCol="0">
            <a:spAutoFit/>
          </a:bodyPr>
          <a:lstStyle/>
          <a:p>
            <a:r>
              <a:rPr lang="en-US" sz="2400" dirty="0" smtClean="0"/>
              <a:t>Measurements at  B factories and direct searches at hadron colliders take </a:t>
            </a:r>
            <a:r>
              <a:rPr lang="en-US" sz="2400" i="1" dirty="0" smtClean="0"/>
              <a:t>complementary</a:t>
            </a:r>
            <a:r>
              <a:rPr lang="en-US" sz="2400" dirty="0" smtClean="0"/>
              <a:t> approaches to this important question.</a:t>
            </a:r>
            <a:endParaRPr lang="en-US" sz="2400" dirty="0"/>
          </a:p>
        </p:txBody>
      </p:sp>
      <p:pic>
        <p:nvPicPr>
          <p:cNvPr id="8" name="Picture 7"/>
          <p:cNvPicPr>
            <a:picLocks noChangeAspect="1"/>
          </p:cNvPicPr>
          <p:nvPr/>
        </p:nvPicPr>
        <p:blipFill>
          <a:blip r:embed="rId4"/>
          <a:stretch>
            <a:fillRect/>
          </a:stretch>
        </p:blipFill>
        <p:spPr>
          <a:xfrm>
            <a:off x="5477686" y="3013501"/>
            <a:ext cx="2946400" cy="2889250"/>
          </a:xfrm>
          <a:prstGeom prst="rect">
            <a:avLst/>
          </a:prstGeom>
        </p:spPr>
      </p:pic>
      <p:sp>
        <p:nvSpPr>
          <p:cNvPr id="2" name="Rectangle 1"/>
          <p:cNvSpPr/>
          <p:nvPr/>
        </p:nvSpPr>
        <p:spPr>
          <a:xfrm>
            <a:off x="5569908" y="1810693"/>
            <a:ext cx="261610" cy="461665"/>
          </a:xfrm>
          <a:prstGeom prst="rect">
            <a:avLst/>
          </a:prstGeom>
        </p:spPr>
        <p:txBody>
          <a:bodyPr wrap="none">
            <a:spAutoFit/>
          </a:bodyPr>
          <a:lstStyle/>
          <a:p>
            <a:pPr lvl="0"/>
            <a:r>
              <a:rPr lang="en-US" sz="2400" dirty="0" smtClean="0">
                <a:solidFill>
                  <a:prstClr val="black"/>
                </a:solidFill>
              </a:rPr>
              <a:t>.</a:t>
            </a:r>
            <a:endParaRPr lang="en-US" sz="2400" dirty="0">
              <a:solidFill>
                <a:prstClr val="black"/>
              </a:solidFill>
            </a:endParaRPr>
          </a:p>
        </p:txBody>
      </p:sp>
      <p:sp>
        <p:nvSpPr>
          <p:cNvPr id="3" name="Slide Number Placeholder 2"/>
          <p:cNvSpPr>
            <a:spLocks noGrp="1"/>
          </p:cNvSpPr>
          <p:nvPr>
            <p:ph type="sldNum" sz="quarter" idx="12"/>
          </p:nvPr>
        </p:nvSpPr>
        <p:spPr/>
        <p:txBody>
          <a:bodyPr/>
          <a:lstStyle/>
          <a:p>
            <a:fld id="{2066355A-084C-D24E-9AD2-7E4FC41EA627}" type="slidenum">
              <a:rPr lang="en-US" smtClean="0"/>
              <a:pPr/>
              <a:t>23</a:t>
            </a:fld>
            <a:endParaRPr lang="en-US"/>
          </a:p>
        </p:txBody>
      </p:sp>
    </p:spTree>
    <p:extLst>
      <p:ext uri="{BB962C8B-B14F-4D97-AF65-F5344CB8AC3E}">
        <p14:creationId xmlns:p14="http://schemas.microsoft.com/office/powerpoint/2010/main" val="39831649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ChangeAspect="1" noChangeArrowheads="1"/>
          </p:cNvPicPr>
          <p:nvPr/>
        </p:nvPicPr>
        <p:blipFill>
          <a:blip r:embed="rId2"/>
          <a:srcRect/>
          <a:stretch>
            <a:fillRect/>
          </a:stretch>
        </p:blipFill>
        <p:spPr bwMode="auto">
          <a:xfrm>
            <a:off x="2971800" y="1371600"/>
            <a:ext cx="3921125" cy="2357438"/>
          </a:xfrm>
          <a:prstGeom prst="rect">
            <a:avLst/>
          </a:prstGeom>
          <a:noFill/>
          <a:ln w="9525">
            <a:noFill/>
            <a:miter lim="800000"/>
            <a:headEnd/>
            <a:tailEnd/>
          </a:ln>
        </p:spPr>
      </p:pic>
      <p:pic>
        <p:nvPicPr>
          <p:cNvPr id="38916" name="Picture 3"/>
          <p:cNvPicPr>
            <a:picLocks noChangeAspect="1" noChangeArrowheads="1"/>
          </p:cNvPicPr>
          <p:nvPr/>
        </p:nvPicPr>
        <p:blipFill>
          <a:blip r:embed="rId3"/>
          <a:srcRect/>
          <a:stretch>
            <a:fillRect/>
          </a:stretch>
        </p:blipFill>
        <p:spPr bwMode="auto">
          <a:xfrm>
            <a:off x="1219200" y="3886200"/>
            <a:ext cx="7138988" cy="952500"/>
          </a:xfrm>
          <a:prstGeom prst="rect">
            <a:avLst/>
          </a:prstGeom>
          <a:noFill/>
          <a:ln w="9525">
            <a:noFill/>
            <a:miter lim="800000"/>
            <a:headEnd/>
            <a:tailEnd/>
          </a:ln>
        </p:spPr>
      </p:pic>
      <p:sp>
        <p:nvSpPr>
          <p:cNvPr id="38917" name="AutoShape 5"/>
          <p:cNvSpPr>
            <a:spLocks noChangeArrowheads="1"/>
          </p:cNvSpPr>
          <p:nvPr/>
        </p:nvSpPr>
        <p:spPr bwMode="auto">
          <a:xfrm>
            <a:off x="7010400" y="4724400"/>
            <a:ext cx="152400" cy="685800"/>
          </a:xfrm>
          <a:prstGeom prst="upArrow">
            <a:avLst>
              <a:gd name="adj1" fmla="val 50000"/>
              <a:gd name="adj2" fmla="val 112500"/>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147463" name="Text Box 7"/>
          <p:cNvSpPr txBox="1">
            <a:spLocks noChangeArrowheads="1"/>
          </p:cNvSpPr>
          <p:nvPr/>
        </p:nvSpPr>
        <p:spPr bwMode="auto">
          <a:xfrm>
            <a:off x="174134" y="2057400"/>
            <a:ext cx="2895600" cy="138499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800" dirty="0"/>
              <a:t>Sensitivity to new physics </a:t>
            </a:r>
            <a:r>
              <a:rPr lang="en-US" sz="2800" dirty="0" smtClean="0"/>
              <a:t>from a </a:t>
            </a:r>
            <a:r>
              <a:rPr lang="en-US" sz="2800" i="1" u="sng" dirty="0"/>
              <a:t>charged Higgs</a:t>
            </a:r>
          </a:p>
        </p:txBody>
      </p:sp>
      <p:sp>
        <p:nvSpPr>
          <p:cNvPr id="38920" name="Text Box 8"/>
          <p:cNvSpPr txBox="1">
            <a:spLocks noChangeArrowheads="1"/>
          </p:cNvSpPr>
          <p:nvPr/>
        </p:nvSpPr>
        <p:spPr bwMode="auto">
          <a:xfrm>
            <a:off x="3962400" y="5638800"/>
            <a:ext cx="49530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i="1"/>
              <a:t>The B meson decay constant, determined by the B wavefunction at the origin</a:t>
            </a:r>
          </a:p>
        </p:txBody>
      </p:sp>
      <p:sp>
        <p:nvSpPr>
          <p:cNvPr id="38923" name="Text Box 14"/>
          <p:cNvSpPr txBox="1">
            <a:spLocks noChangeArrowheads="1"/>
          </p:cNvSpPr>
          <p:nvPr/>
        </p:nvSpPr>
        <p:spPr bwMode="auto">
          <a:xfrm>
            <a:off x="2286000" y="685800"/>
            <a:ext cx="4800600" cy="457200"/>
          </a:xfrm>
          <a:prstGeom prst="rect">
            <a:avLst/>
          </a:prstGeom>
          <a:noFill/>
          <a:ln w="19050">
            <a:noFill/>
            <a:miter lim="800000"/>
            <a:headEnd/>
            <a:tailEnd/>
          </a:ln>
        </p:spPr>
        <p:txBody>
          <a:bodyPr>
            <a:prstTxWarp prst="textNoShape">
              <a:avLst/>
            </a:prstTxWarp>
            <a:spAutoFit/>
          </a:bodyPr>
          <a:lstStyle/>
          <a:p>
            <a:pPr>
              <a:spcBef>
                <a:spcPct val="50000"/>
              </a:spcBef>
            </a:pPr>
            <a:r>
              <a:rPr lang="en-US" sz="2400" dirty="0">
                <a:latin typeface="Times New Roman" charset="0"/>
              </a:rPr>
              <a:t>(</a:t>
            </a:r>
            <a:r>
              <a:rPr lang="en-US" sz="2400" dirty="0" smtClean="0">
                <a:latin typeface="Times New Roman" charset="0"/>
              </a:rPr>
              <a:t>Decay </a:t>
            </a:r>
            <a:r>
              <a:rPr lang="en-US" sz="2400" dirty="0">
                <a:latin typeface="Times New Roman" charset="0"/>
              </a:rPr>
              <a:t>with </a:t>
            </a:r>
            <a:r>
              <a:rPr lang="en-US" sz="2400" i="1" dirty="0">
                <a:latin typeface="Times New Roman" charset="0"/>
              </a:rPr>
              <a:t>Large</a:t>
            </a:r>
            <a:r>
              <a:rPr lang="en-US" sz="2400" dirty="0">
                <a:latin typeface="Times New Roman" charset="0"/>
              </a:rPr>
              <a:t> Missing Energy)</a:t>
            </a:r>
          </a:p>
        </p:txBody>
      </p:sp>
      <p:sp>
        <p:nvSpPr>
          <p:cNvPr id="13" name="TextBox 12"/>
          <p:cNvSpPr txBox="1"/>
          <p:nvPr/>
        </p:nvSpPr>
        <p:spPr>
          <a:xfrm>
            <a:off x="4090988" y="6280150"/>
            <a:ext cx="4267200" cy="369332"/>
          </a:xfrm>
          <a:prstGeom prst="rect">
            <a:avLst/>
          </a:prstGeom>
          <a:noFill/>
        </p:spPr>
        <p:txBody>
          <a:bodyPr wrap="square" rtlCol="0">
            <a:spAutoFit/>
          </a:bodyPr>
          <a:lstStyle/>
          <a:p>
            <a:r>
              <a:rPr lang="en-US" dirty="0" smtClean="0"/>
              <a:t>(|</a:t>
            </a:r>
            <a:r>
              <a:rPr lang="en-US" dirty="0" err="1" smtClean="0"/>
              <a:t>V</a:t>
            </a:r>
            <a:r>
              <a:rPr lang="en-US" baseline="-25000" dirty="0" err="1" smtClean="0"/>
              <a:t>ub</a:t>
            </a:r>
            <a:r>
              <a:rPr lang="en-US" dirty="0" smtClean="0"/>
              <a:t>| taken from </a:t>
            </a:r>
            <a:r>
              <a:rPr lang="en-US" dirty="0" err="1" smtClean="0"/>
              <a:t>indep</a:t>
            </a:r>
            <a:r>
              <a:rPr lang="en-US" dirty="0" smtClean="0"/>
              <a:t>. measurements.)</a:t>
            </a:r>
            <a:endParaRPr lang="en-US" dirty="0"/>
          </a:p>
        </p:txBody>
      </p:sp>
      <p:sp>
        <p:nvSpPr>
          <p:cNvPr id="11" name="Slide Number Placeholder 10"/>
          <p:cNvSpPr>
            <a:spLocks noGrp="1"/>
          </p:cNvSpPr>
          <p:nvPr>
            <p:ph type="sldNum" sz="quarter" idx="11"/>
          </p:nvPr>
        </p:nvSpPr>
        <p:spPr>
          <a:xfrm>
            <a:off x="7467600" y="6352143"/>
            <a:ext cx="2895600" cy="365125"/>
          </a:xfrm>
        </p:spPr>
        <p:txBody>
          <a:bodyPr/>
          <a:lstStyle/>
          <a:p>
            <a:pPr>
              <a:defRPr/>
            </a:pPr>
            <a:fld id="{21AAEA1D-3FCA-F044-81CE-B3AB8897DC21}" type="slidenum">
              <a:rPr lang="en-US" smtClean="0"/>
              <a:pPr>
                <a:defRPr/>
              </a:pPr>
              <a:t>24</a:t>
            </a:fld>
            <a:endParaRPr lang="en-US" dirty="0"/>
          </a:p>
        </p:txBody>
      </p:sp>
      <p:pic>
        <p:nvPicPr>
          <p:cNvPr id="2" name="Picture 1"/>
          <p:cNvPicPr>
            <a:picLocks noChangeAspect="1"/>
          </p:cNvPicPr>
          <p:nvPr/>
        </p:nvPicPr>
        <p:blipFill>
          <a:blip r:embed="rId4"/>
          <a:stretch>
            <a:fillRect/>
          </a:stretch>
        </p:blipFill>
        <p:spPr>
          <a:xfrm>
            <a:off x="282598" y="4724400"/>
            <a:ext cx="4686300" cy="977900"/>
          </a:xfrm>
          <a:prstGeom prst="rect">
            <a:avLst/>
          </a:prstGeom>
        </p:spPr>
      </p:pic>
      <p:sp>
        <p:nvSpPr>
          <p:cNvPr id="3" name="TextBox 2"/>
          <p:cNvSpPr txBox="1"/>
          <p:nvPr/>
        </p:nvSpPr>
        <p:spPr>
          <a:xfrm>
            <a:off x="282598" y="5665453"/>
            <a:ext cx="3430799" cy="369332"/>
          </a:xfrm>
          <a:prstGeom prst="rect">
            <a:avLst/>
          </a:prstGeom>
          <a:noFill/>
        </p:spPr>
        <p:txBody>
          <a:bodyPr wrap="square" rtlCol="0">
            <a:spAutoFit/>
          </a:bodyPr>
          <a:lstStyle/>
          <a:p>
            <a:r>
              <a:rPr lang="en-US" i="1" dirty="0" err="1"/>
              <a:t>W.S.Hou</a:t>
            </a:r>
            <a:r>
              <a:rPr lang="en-US" dirty="0"/>
              <a:t>,. PRD 48, 2342 (</a:t>
            </a:r>
            <a:r>
              <a:rPr lang="en-US" i="1" dirty="0"/>
              <a:t>1993</a:t>
            </a:r>
            <a:r>
              <a:rPr lang="en-US" dirty="0"/>
              <a:t>)</a:t>
            </a:r>
          </a:p>
        </p:txBody>
      </p:sp>
      <p:sp>
        <p:nvSpPr>
          <p:cNvPr id="4" name="TextBox 3"/>
          <p:cNvSpPr txBox="1"/>
          <p:nvPr/>
        </p:nvSpPr>
        <p:spPr>
          <a:xfrm>
            <a:off x="3472051" y="97200"/>
            <a:ext cx="2511714" cy="646331"/>
          </a:xfrm>
          <a:prstGeom prst="rect">
            <a:avLst/>
          </a:prstGeom>
          <a:noFill/>
        </p:spPr>
        <p:txBody>
          <a:bodyPr wrap="square" rtlCol="0">
            <a:spAutoFit/>
          </a:bodyPr>
          <a:lstStyle/>
          <a:p>
            <a:r>
              <a:rPr lang="en-US" sz="3600" dirty="0" err="1" smtClean="0">
                <a:latin typeface="Times New Roman"/>
                <a:cs typeface="Times New Roman"/>
              </a:rPr>
              <a:t>B</a:t>
            </a:r>
            <a:r>
              <a:rPr lang="en-US" sz="3600" dirty="0" err="1" smtClean="0">
                <a:latin typeface="Times New Roman"/>
                <a:cs typeface="Times New Roman"/>
                <a:sym typeface="Wingdings"/>
              </a:rPr>
              <a:t>τ</a:t>
            </a:r>
            <a:r>
              <a:rPr lang="en-US" sz="3600" dirty="0" smtClean="0">
                <a:latin typeface="Times New Roman"/>
                <a:cs typeface="Times New Roman"/>
                <a:sym typeface="Wingdings"/>
              </a:rPr>
              <a:t> </a:t>
            </a:r>
            <a:r>
              <a:rPr lang="en-US" sz="3600" dirty="0" err="1" smtClean="0">
                <a:latin typeface="Times New Roman"/>
                <a:cs typeface="Times New Roman"/>
                <a:sym typeface="Wingdings"/>
              </a:rPr>
              <a:t>ν</a:t>
            </a:r>
            <a:endParaRPr lang="en-US" sz="3600" dirty="0">
              <a:latin typeface="Times New Roman"/>
              <a:cs typeface="Times New Roman"/>
            </a:endParaRPr>
          </a:p>
        </p:txBody>
      </p:sp>
      <p:sp>
        <p:nvSpPr>
          <p:cNvPr id="5" name="TextBox 4"/>
          <p:cNvSpPr txBox="1"/>
          <p:nvPr/>
        </p:nvSpPr>
        <p:spPr>
          <a:xfrm>
            <a:off x="4264152" y="2251522"/>
            <a:ext cx="659048"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14519974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746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 y="316933"/>
            <a:ext cx="8557084" cy="1143000"/>
          </a:xfrm>
        </p:spPr>
        <p:txBody>
          <a:bodyPr>
            <a:normAutofit/>
          </a:bodyPr>
          <a:lstStyle/>
          <a:p>
            <a:r>
              <a:rPr lang="en-US" dirty="0" smtClean="0"/>
              <a:t>Consumer’s guide to charged Higgs</a:t>
            </a:r>
            <a:endParaRPr lang="en-US" dirty="0"/>
          </a:p>
        </p:txBody>
      </p:sp>
      <p:sp>
        <p:nvSpPr>
          <p:cNvPr id="3" name="Content Placeholder 2"/>
          <p:cNvSpPr>
            <a:spLocks noGrp="1"/>
          </p:cNvSpPr>
          <p:nvPr>
            <p:ph idx="1"/>
          </p:nvPr>
        </p:nvSpPr>
        <p:spPr/>
        <p:txBody>
          <a:bodyPr/>
          <a:lstStyle/>
          <a:p>
            <a:r>
              <a:rPr lang="en-US" i="1" u="sng" dirty="0" smtClean="0"/>
              <a:t>Higgs doublet of type I </a:t>
            </a:r>
            <a:r>
              <a:rPr lang="en-US" dirty="0" smtClean="0"/>
              <a:t>(couples with equal strength to upper and lower generations)</a:t>
            </a:r>
          </a:p>
          <a:p>
            <a:r>
              <a:rPr lang="en-US" i="1" u="sng" dirty="0" smtClean="0"/>
              <a:t>Higgs doublet of type II </a:t>
            </a:r>
            <a:r>
              <a:rPr lang="en-US" dirty="0" smtClean="0"/>
              <a:t>(couples with different strength to u and d-type quarks, tan(β) = v</a:t>
            </a:r>
            <a:r>
              <a:rPr lang="en-US" baseline="-25000" dirty="0" smtClean="0"/>
              <a:t>u</a:t>
            </a:r>
            <a:r>
              <a:rPr lang="en-US" dirty="0" smtClean="0"/>
              <a:t>/</a:t>
            </a:r>
            <a:r>
              <a:rPr lang="en-US" dirty="0" err="1" smtClean="0"/>
              <a:t>v</a:t>
            </a:r>
            <a:r>
              <a:rPr lang="en-US" baseline="-25000" dirty="0" err="1" smtClean="0"/>
              <a:t>d</a:t>
            </a:r>
            <a:r>
              <a:rPr lang="en-US" dirty="0"/>
              <a:t> </a:t>
            </a:r>
            <a:r>
              <a:rPr lang="en-US" dirty="0" smtClean="0"/>
              <a:t>(</a:t>
            </a:r>
            <a:r>
              <a:rPr lang="en-US" u="sng" dirty="0" smtClean="0"/>
              <a:t>favored NP scenario </a:t>
            </a:r>
            <a:r>
              <a:rPr lang="en-US" dirty="0" smtClean="0"/>
              <a:t>e.g. MSSM)</a:t>
            </a:r>
          </a:p>
          <a:p>
            <a:r>
              <a:rPr lang="en-US" i="1" u="sng" dirty="0" smtClean="0"/>
              <a:t>Higgs doublet of type III </a:t>
            </a:r>
            <a:r>
              <a:rPr lang="en-US" dirty="0" smtClean="0"/>
              <a:t>(not type I or type II; anything goes)</a:t>
            </a:r>
          </a:p>
        </p:txBody>
      </p:sp>
      <p:sp>
        <p:nvSpPr>
          <p:cNvPr id="4" name="Slide Number Placeholder 3"/>
          <p:cNvSpPr>
            <a:spLocks noGrp="1"/>
          </p:cNvSpPr>
          <p:nvPr>
            <p:ph type="sldNum" sz="quarter" idx="12"/>
          </p:nvPr>
        </p:nvSpPr>
        <p:spPr/>
        <p:txBody>
          <a:bodyPr/>
          <a:lstStyle/>
          <a:p>
            <a:fld id="{2066355A-084C-D24E-9AD2-7E4FC41EA627}" type="slidenum">
              <a:rPr lang="en-US" smtClean="0"/>
              <a:pPr/>
              <a:t>25</a:t>
            </a:fld>
            <a:endParaRPr lang="en-US"/>
          </a:p>
        </p:txBody>
      </p:sp>
      <p:sp>
        <p:nvSpPr>
          <p:cNvPr id="6" name="Rectangle 5"/>
          <p:cNvSpPr/>
          <p:nvPr/>
        </p:nvSpPr>
        <p:spPr>
          <a:xfrm>
            <a:off x="457200" y="2707610"/>
            <a:ext cx="8407700" cy="1535243"/>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6563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381000"/>
            <a:ext cx="8534400" cy="639763"/>
          </a:xfrm>
        </p:spPr>
        <p:txBody>
          <a:bodyPr>
            <a:normAutofit fontScale="90000"/>
          </a:bodyPr>
          <a:lstStyle/>
          <a:p>
            <a:pPr eaLnBrk="1" hangingPunct="1"/>
            <a:r>
              <a:rPr lang="en-US" sz="4000" i="1" dirty="0">
                <a:latin typeface="Times New Roman" charset="0"/>
              </a:rPr>
              <a:t>Why </a:t>
            </a:r>
            <a:r>
              <a:rPr lang="en-US" sz="4000" i="1" dirty="0" smtClean="0">
                <a:latin typeface="Times New Roman" charset="0"/>
              </a:rPr>
              <a:t>measuring B</a:t>
            </a:r>
            <a:r>
              <a:rPr lang="en-US" sz="4000" i="1" baseline="30000" dirty="0" smtClean="0">
                <a:latin typeface="Times New Roman" charset="0"/>
              </a:rPr>
              <a:t>+</a:t>
            </a:r>
            <a:r>
              <a:rPr lang="en-US" sz="4000" i="1" dirty="0" smtClean="0">
                <a:latin typeface="Times New Roman" charset="0"/>
                <a:sym typeface="Wingdings"/>
              </a:rPr>
              <a:t></a:t>
            </a:r>
            <a:r>
              <a:rPr lang="en-US" sz="4000" i="1" dirty="0" err="1" smtClean="0">
                <a:latin typeface="Times New Roman" charset="0"/>
                <a:sym typeface="Wingdings"/>
              </a:rPr>
              <a:t>τ</a:t>
            </a:r>
            <a:r>
              <a:rPr lang="en-US" sz="4000" i="1" baseline="30000" dirty="0" err="1" smtClean="0">
                <a:latin typeface="Times New Roman" charset="0"/>
                <a:sym typeface="Wingdings"/>
              </a:rPr>
              <a:t>+</a:t>
            </a:r>
            <a:r>
              <a:rPr lang="en-US" sz="4000" i="1" dirty="0" err="1" smtClean="0">
                <a:latin typeface="Times New Roman" charset="0"/>
                <a:sym typeface="Wingdings"/>
              </a:rPr>
              <a:t>ν</a:t>
            </a:r>
            <a:r>
              <a:rPr lang="en-US" sz="4000" i="1" dirty="0" smtClean="0">
                <a:latin typeface="Times New Roman" charset="0"/>
                <a:sym typeface="Wingdings"/>
              </a:rPr>
              <a:t> </a:t>
            </a:r>
            <a:r>
              <a:rPr lang="en-US" sz="4000" b="1" i="1" dirty="0" smtClean="0">
                <a:latin typeface="Symbol" charset="2"/>
                <a:sym typeface="Wingdings" charset="2"/>
              </a:rPr>
              <a:t> </a:t>
            </a:r>
            <a:r>
              <a:rPr lang="en-US" sz="4000" i="1" dirty="0">
                <a:latin typeface="Times New Roman" charset="0"/>
                <a:ea typeface="SimSun" pitchFamily="2" charset="-122"/>
                <a:cs typeface="SimSun" pitchFamily="2" charset="-122"/>
                <a:sym typeface="Symbol" charset="2"/>
              </a:rPr>
              <a:t>is non-trivial</a:t>
            </a:r>
            <a:r>
              <a:rPr lang="en-US" sz="4000" dirty="0">
                <a:latin typeface="SimSun" pitchFamily="2" charset="-122"/>
                <a:ea typeface="SimSun" pitchFamily="2" charset="-122"/>
                <a:cs typeface="SimSun" pitchFamily="2" charset="-122"/>
                <a:sym typeface="Symbol" charset="2"/>
              </a:rPr>
              <a:t> </a:t>
            </a:r>
            <a:endParaRPr lang="el-GR" sz="4000" baseline="-25000" dirty="0">
              <a:latin typeface="SimSun" pitchFamily="2" charset="-122"/>
              <a:ea typeface="SimSun" pitchFamily="2" charset="-122"/>
              <a:cs typeface="SimSun" pitchFamily="2" charset="-122"/>
              <a:sym typeface="Symbol" charset="2"/>
            </a:endParaRPr>
          </a:p>
        </p:txBody>
      </p:sp>
      <p:grpSp>
        <p:nvGrpSpPr>
          <p:cNvPr id="39939" name="Group 3"/>
          <p:cNvGrpSpPr>
            <a:grpSpLocks/>
          </p:cNvGrpSpPr>
          <p:nvPr/>
        </p:nvGrpSpPr>
        <p:grpSpPr bwMode="auto">
          <a:xfrm>
            <a:off x="1524000" y="1524000"/>
            <a:ext cx="7391025" cy="4978805"/>
            <a:chOff x="2352" y="576"/>
            <a:chExt cx="4988" cy="2971"/>
          </a:xfrm>
        </p:grpSpPr>
        <p:sp>
          <p:nvSpPr>
            <p:cNvPr id="39943" name="Line 4"/>
            <p:cNvSpPr>
              <a:spLocks noChangeShapeType="1"/>
            </p:cNvSpPr>
            <p:nvPr/>
          </p:nvSpPr>
          <p:spPr bwMode="auto">
            <a:xfrm flipH="1" flipV="1">
              <a:off x="3028" y="684"/>
              <a:ext cx="168" cy="366"/>
            </a:xfrm>
            <a:prstGeom prst="line">
              <a:avLst/>
            </a:prstGeom>
            <a:noFill/>
            <a:ln w="9525">
              <a:solidFill>
                <a:srgbClr val="3333FF"/>
              </a:solidFill>
              <a:round/>
              <a:headEnd/>
              <a:tailEnd type="triangle" w="med" len="med"/>
            </a:ln>
          </p:spPr>
          <p:txBody>
            <a:bodyPr>
              <a:prstTxWarp prst="textNoShape">
                <a:avLst/>
              </a:prstTxWarp>
            </a:bodyPr>
            <a:lstStyle/>
            <a:p>
              <a:endParaRPr lang="en-US"/>
            </a:p>
          </p:txBody>
        </p:sp>
        <p:sp>
          <p:nvSpPr>
            <p:cNvPr id="39944" name="Oval 5"/>
            <p:cNvSpPr>
              <a:spLocks noChangeArrowheads="1"/>
            </p:cNvSpPr>
            <p:nvPr/>
          </p:nvSpPr>
          <p:spPr bwMode="auto">
            <a:xfrm>
              <a:off x="3726" y="969"/>
              <a:ext cx="453" cy="447"/>
            </a:xfrm>
            <a:prstGeom prst="ellipse">
              <a:avLst/>
            </a:prstGeom>
            <a:solidFill>
              <a:srgbClr val="808080"/>
            </a:solidFill>
            <a:ln w="9525">
              <a:solidFill>
                <a:schemeClr val="tx1"/>
              </a:solidFill>
              <a:round/>
              <a:headEnd/>
              <a:tailEnd/>
            </a:ln>
          </p:spPr>
          <p:txBody>
            <a:bodyPr wrap="none" anchor="ctr">
              <a:prstTxWarp prst="textNoShape">
                <a:avLst/>
              </a:prstTxWarp>
            </a:bodyPr>
            <a:lstStyle/>
            <a:p>
              <a:pPr algn="ctr"/>
              <a:r>
                <a:rPr lang="en-US" sz="2000" dirty="0" err="1" smtClean="0">
                  <a:solidFill>
                    <a:schemeClr val="bg1"/>
                  </a:solidFill>
                  <a:latin typeface="Times New Roman" charset="0"/>
                </a:rPr>
                <a:t>ϒ</a:t>
              </a:r>
              <a:r>
                <a:rPr lang="en-US" sz="2000" dirty="0" smtClean="0">
                  <a:solidFill>
                    <a:schemeClr val="bg1"/>
                  </a:solidFill>
                  <a:latin typeface="Times New Roman" charset="0"/>
                </a:rPr>
                <a:t>(</a:t>
              </a:r>
              <a:r>
                <a:rPr lang="en-US" sz="2000" dirty="0">
                  <a:solidFill>
                    <a:schemeClr val="bg1"/>
                  </a:solidFill>
                  <a:latin typeface="Times New Roman" charset="0"/>
                </a:rPr>
                <a:t>4S)</a:t>
              </a:r>
            </a:p>
          </p:txBody>
        </p:sp>
        <p:sp>
          <p:nvSpPr>
            <p:cNvPr id="39945" name="Oval 6"/>
            <p:cNvSpPr>
              <a:spLocks noChangeArrowheads="1"/>
            </p:cNvSpPr>
            <p:nvPr/>
          </p:nvSpPr>
          <p:spPr bwMode="auto">
            <a:xfrm>
              <a:off x="3153" y="1091"/>
              <a:ext cx="254" cy="244"/>
            </a:xfrm>
            <a:prstGeom prst="ellipse">
              <a:avLst/>
            </a:prstGeom>
            <a:solidFill>
              <a:srgbClr val="3333FF"/>
            </a:solidFill>
            <a:ln w="9525">
              <a:solidFill>
                <a:schemeClr val="tx1"/>
              </a:solidFill>
              <a:round/>
              <a:headEnd/>
              <a:tailEnd/>
            </a:ln>
          </p:spPr>
          <p:txBody>
            <a:bodyPr wrap="none" anchor="ctr">
              <a:prstTxWarp prst="textNoShape">
                <a:avLst/>
              </a:prstTxWarp>
            </a:bodyPr>
            <a:lstStyle/>
            <a:p>
              <a:pPr algn="ctr"/>
              <a:r>
                <a:rPr lang="en-US" sz="2400">
                  <a:solidFill>
                    <a:schemeClr val="bg1"/>
                  </a:solidFill>
                  <a:latin typeface="Times New Roman" charset="0"/>
                </a:rPr>
                <a:t>B</a:t>
              </a:r>
              <a:r>
                <a:rPr lang="en-US" sz="2400" baseline="30000">
                  <a:solidFill>
                    <a:schemeClr val="bg1"/>
                  </a:solidFill>
                  <a:latin typeface="Times New Roman" charset="0"/>
                </a:rPr>
                <a:t>-</a:t>
              </a:r>
              <a:endParaRPr lang="en-US" sz="2400">
                <a:solidFill>
                  <a:schemeClr val="bg1"/>
                </a:solidFill>
                <a:latin typeface="Times New Roman" charset="0"/>
              </a:endParaRPr>
            </a:p>
          </p:txBody>
        </p:sp>
        <p:sp>
          <p:nvSpPr>
            <p:cNvPr id="39946" name="Oval 7"/>
            <p:cNvSpPr>
              <a:spLocks noChangeArrowheads="1"/>
            </p:cNvSpPr>
            <p:nvPr/>
          </p:nvSpPr>
          <p:spPr bwMode="auto">
            <a:xfrm>
              <a:off x="4462" y="1091"/>
              <a:ext cx="253" cy="244"/>
            </a:xfrm>
            <a:prstGeom prst="ellipse">
              <a:avLst/>
            </a:prstGeom>
            <a:solidFill>
              <a:srgbClr val="993366"/>
            </a:solidFill>
            <a:ln w="9525">
              <a:solidFill>
                <a:schemeClr val="tx1"/>
              </a:solidFill>
              <a:round/>
              <a:headEnd/>
              <a:tailEnd/>
            </a:ln>
          </p:spPr>
          <p:txBody>
            <a:bodyPr wrap="none" anchor="ctr">
              <a:prstTxWarp prst="textNoShape">
                <a:avLst/>
              </a:prstTxWarp>
            </a:bodyPr>
            <a:lstStyle/>
            <a:p>
              <a:pPr algn="ctr"/>
              <a:r>
                <a:rPr lang="en-US" sz="2400">
                  <a:solidFill>
                    <a:schemeClr val="bg1"/>
                  </a:solidFill>
                  <a:latin typeface="Times New Roman" charset="0"/>
                </a:rPr>
                <a:t>B</a:t>
              </a:r>
              <a:r>
                <a:rPr lang="en-US" sz="2400" baseline="30000">
                  <a:solidFill>
                    <a:schemeClr val="bg1"/>
                  </a:solidFill>
                  <a:latin typeface="Times New Roman" charset="0"/>
                </a:rPr>
                <a:t>+</a:t>
              </a:r>
              <a:endParaRPr lang="en-US" sz="2400">
                <a:solidFill>
                  <a:schemeClr val="bg1"/>
                </a:solidFill>
                <a:latin typeface="Times New Roman" charset="0"/>
              </a:endParaRPr>
            </a:p>
          </p:txBody>
        </p:sp>
        <p:sp>
          <p:nvSpPr>
            <p:cNvPr id="39947" name="Line 8"/>
            <p:cNvSpPr>
              <a:spLocks noChangeShapeType="1"/>
            </p:cNvSpPr>
            <p:nvPr/>
          </p:nvSpPr>
          <p:spPr bwMode="auto">
            <a:xfrm flipH="1">
              <a:off x="3449" y="1213"/>
              <a:ext cx="253"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9948" name="Line 9"/>
            <p:cNvSpPr>
              <a:spLocks noChangeShapeType="1"/>
            </p:cNvSpPr>
            <p:nvPr/>
          </p:nvSpPr>
          <p:spPr bwMode="auto">
            <a:xfrm>
              <a:off x="4166" y="1213"/>
              <a:ext cx="254"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9949" name="Line 10"/>
            <p:cNvSpPr>
              <a:spLocks noChangeShapeType="1"/>
            </p:cNvSpPr>
            <p:nvPr/>
          </p:nvSpPr>
          <p:spPr bwMode="auto">
            <a:xfrm flipV="1">
              <a:off x="3407" y="768"/>
              <a:ext cx="721" cy="323"/>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0" name="Line 11"/>
            <p:cNvSpPr>
              <a:spLocks noChangeShapeType="1"/>
            </p:cNvSpPr>
            <p:nvPr/>
          </p:nvSpPr>
          <p:spPr bwMode="auto">
            <a:xfrm>
              <a:off x="3365" y="1335"/>
              <a:ext cx="674" cy="529"/>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1" name="Line 12"/>
            <p:cNvSpPr>
              <a:spLocks noChangeShapeType="1"/>
            </p:cNvSpPr>
            <p:nvPr/>
          </p:nvSpPr>
          <p:spPr bwMode="auto">
            <a:xfrm flipH="1">
              <a:off x="2732" y="1294"/>
              <a:ext cx="421" cy="245"/>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2" name="Line 13"/>
            <p:cNvSpPr>
              <a:spLocks noChangeShapeType="1"/>
            </p:cNvSpPr>
            <p:nvPr/>
          </p:nvSpPr>
          <p:spPr bwMode="auto">
            <a:xfrm flipV="1">
              <a:off x="4757" y="576"/>
              <a:ext cx="763" cy="555"/>
            </a:xfrm>
            <a:prstGeom prst="line">
              <a:avLst/>
            </a:prstGeom>
            <a:noFill/>
            <a:ln w="15875">
              <a:solidFill>
                <a:srgbClr val="993366"/>
              </a:solidFill>
              <a:round/>
              <a:headEnd/>
              <a:tailEnd type="triangle" w="med" len="med"/>
            </a:ln>
          </p:spPr>
          <p:txBody>
            <a:bodyPr>
              <a:prstTxWarp prst="textNoShape">
                <a:avLst/>
              </a:prstTxWarp>
            </a:bodyPr>
            <a:lstStyle/>
            <a:p>
              <a:endParaRPr lang="en-US"/>
            </a:p>
          </p:txBody>
        </p:sp>
        <p:sp>
          <p:nvSpPr>
            <p:cNvPr id="39953" name="Line 14"/>
            <p:cNvSpPr>
              <a:spLocks noChangeShapeType="1"/>
            </p:cNvSpPr>
            <p:nvPr/>
          </p:nvSpPr>
          <p:spPr bwMode="auto">
            <a:xfrm flipH="1" flipV="1">
              <a:off x="2352" y="1172"/>
              <a:ext cx="759" cy="41"/>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4" name="Line 15"/>
            <p:cNvSpPr>
              <a:spLocks noChangeShapeType="1"/>
            </p:cNvSpPr>
            <p:nvPr/>
          </p:nvSpPr>
          <p:spPr bwMode="auto">
            <a:xfrm flipH="1">
              <a:off x="3280" y="1294"/>
              <a:ext cx="1097" cy="145"/>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55" name="Text Box 16"/>
            <p:cNvSpPr txBox="1">
              <a:spLocks noChangeArrowheads="1"/>
            </p:cNvSpPr>
            <p:nvPr/>
          </p:nvSpPr>
          <p:spPr bwMode="auto">
            <a:xfrm>
              <a:off x="3954" y="1219"/>
              <a:ext cx="348" cy="307"/>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CC3399"/>
                  </a:solidFill>
                  <a:latin typeface="Symbol" charset="2"/>
                  <a:sym typeface="Symbol" charset="2"/>
                </a:rPr>
                <a:t> </a:t>
              </a:r>
              <a:r>
                <a:rPr lang="en-US" sz="2400" dirty="0" smtClean="0">
                  <a:solidFill>
                    <a:srgbClr val="CC3399"/>
                  </a:solidFill>
                  <a:latin typeface="Symbol" charset="2"/>
                  <a:sym typeface="Symbol" charset="2"/>
                </a:rPr>
                <a:t> </a:t>
              </a:r>
              <a:r>
                <a:rPr lang="en-US" sz="3200" dirty="0" err="1" smtClean="0">
                  <a:latin typeface="Symbol" charset="2"/>
                  <a:sym typeface="Symbol" charset="2"/>
                </a:rPr>
                <a:t>ν</a:t>
              </a:r>
              <a:endParaRPr lang="en-US" sz="3200" dirty="0"/>
            </a:p>
          </p:txBody>
        </p:sp>
        <p:sp>
          <p:nvSpPr>
            <p:cNvPr id="39956" name="Text Box 17"/>
            <p:cNvSpPr txBox="1">
              <a:spLocks noChangeArrowheads="1"/>
            </p:cNvSpPr>
            <p:nvPr/>
          </p:nvSpPr>
          <p:spPr bwMode="auto">
            <a:xfrm>
              <a:off x="5017" y="576"/>
              <a:ext cx="380" cy="240"/>
            </a:xfrm>
            <a:prstGeom prst="rect">
              <a:avLst/>
            </a:prstGeom>
            <a:noFill/>
            <a:ln w="9525">
              <a:noFill/>
              <a:miter lim="800000"/>
              <a:headEnd/>
              <a:tailEnd/>
            </a:ln>
          </p:spPr>
          <p:txBody>
            <a:bodyPr>
              <a:prstTxWarp prst="textNoShape">
                <a:avLst/>
              </a:prstTxWarp>
              <a:spAutoFit/>
            </a:bodyPr>
            <a:lstStyle/>
            <a:p>
              <a:pPr>
                <a:spcBef>
                  <a:spcPct val="50000"/>
                </a:spcBef>
              </a:pPr>
              <a:r>
                <a:rPr lang="en-US" sz="2400" i="1">
                  <a:solidFill>
                    <a:srgbClr val="CC3399"/>
                  </a:solidFill>
                  <a:latin typeface="Times New Roman" charset="0"/>
                  <a:ea typeface="Times New Roman" charset="0"/>
                  <a:cs typeface="Times New Roman" charset="0"/>
                </a:rPr>
                <a:t>e</a:t>
              </a:r>
              <a:r>
                <a:rPr lang="en-US" sz="2000" b="1" baseline="30000">
                  <a:solidFill>
                    <a:srgbClr val="CC3399"/>
                  </a:solidFill>
                  <a:latin typeface="Times New Roman" charset="0"/>
                </a:rPr>
                <a:t>+</a:t>
              </a:r>
              <a:endParaRPr lang="en-US" sz="4400" b="1">
                <a:solidFill>
                  <a:schemeClr val="accent2"/>
                </a:solidFill>
                <a:latin typeface="Times New Roman" charset="0"/>
              </a:endParaRPr>
            </a:p>
          </p:txBody>
        </p:sp>
        <p:sp>
          <p:nvSpPr>
            <p:cNvPr id="39957" name="Line 18"/>
            <p:cNvSpPr>
              <a:spLocks noChangeShapeType="1"/>
            </p:cNvSpPr>
            <p:nvPr/>
          </p:nvSpPr>
          <p:spPr bwMode="auto">
            <a:xfrm flipH="1">
              <a:off x="4166" y="1398"/>
              <a:ext cx="337" cy="692"/>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58" name="Text Box 19"/>
            <p:cNvSpPr txBox="1">
              <a:spLocks noChangeArrowheads="1"/>
            </p:cNvSpPr>
            <p:nvPr/>
          </p:nvSpPr>
          <p:spPr bwMode="auto">
            <a:xfrm>
              <a:off x="4372" y="1600"/>
              <a:ext cx="503" cy="24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smtClean="0"/>
                <a:t> </a:t>
              </a:r>
              <a:r>
                <a:rPr lang="en-US" sz="2400" dirty="0" err="1" smtClean="0"/>
                <a:t>ν</a:t>
              </a:r>
              <a:r>
                <a:rPr lang="en-US" sz="2400" baseline="-25000" dirty="0" err="1" smtClean="0"/>
                <a:t>e</a:t>
              </a:r>
              <a:endParaRPr lang="en-US" sz="2400" dirty="0"/>
            </a:p>
          </p:txBody>
        </p:sp>
        <p:sp>
          <p:nvSpPr>
            <p:cNvPr id="39959" name="Line 20"/>
            <p:cNvSpPr>
              <a:spLocks noChangeShapeType="1"/>
            </p:cNvSpPr>
            <p:nvPr/>
          </p:nvSpPr>
          <p:spPr bwMode="auto">
            <a:xfrm>
              <a:off x="4752" y="1322"/>
              <a:ext cx="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9960" name="Line 21"/>
            <p:cNvSpPr>
              <a:spLocks noChangeShapeType="1"/>
            </p:cNvSpPr>
            <p:nvPr/>
          </p:nvSpPr>
          <p:spPr bwMode="auto">
            <a:xfrm>
              <a:off x="4753" y="1302"/>
              <a:ext cx="815" cy="212"/>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62" name="Line 23"/>
            <p:cNvSpPr>
              <a:spLocks noChangeShapeType="1"/>
            </p:cNvSpPr>
            <p:nvPr/>
          </p:nvSpPr>
          <p:spPr bwMode="auto">
            <a:xfrm>
              <a:off x="4416" y="1680"/>
              <a:ext cx="144"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9964" name="Line 25"/>
            <p:cNvSpPr>
              <a:spLocks noChangeShapeType="1"/>
            </p:cNvSpPr>
            <p:nvPr/>
          </p:nvSpPr>
          <p:spPr bwMode="auto">
            <a:xfrm flipV="1">
              <a:off x="7042" y="3547"/>
              <a:ext cx="298" cy="0"/>
            </a:xfrm>
            <a:prstGeom prst="line">
              <a:avLst/>
            </a:prstGeom>
            <a:noFill/>
            <a:ln w="9525">
              <a:solidFill>
                <a:schemeClr val="tx1"/>
              </a:solidFill>
              <a:round/>
              <a:headEnd/>
              <a:tailEnd/>
            </a:ln>
          </p:spPr>
          <p:txBody>
            <a:bodyPr wrap="none" anchor="ctr">
              <a:prstTxWarp prst="textNoShape">
                <a:avLst/>
              </a:prstTxWarp>
            </a:bodyPr>
            <a:lstStyle/>
            <a:p>
              <a:endParaRPr lang="en-US" sz="1400" dirty="0"/>
            </a:p>
          </p:txBody>
        </p:sp>
        <p:sp>
          <p:nvSpPr>
            <p:cNvPr id="148506" name="Text Box 26"/>
            <p:cNvSpPr txBox="1">
              <a:spLocks noChangeArrowheads="1"/>
            </p:cNvSpPr>
            <p:nvPr/>
          </p:nvSpPr>
          <p:spPr bwMode="auto">
            <a:xfrm>
              <a:off x="2908" y="1584"/>
              <a:ext cx="576" cy="208"/>
            </a:xfrm>
            <a:prstGeom prst="rect">
              <a:avLst/>
            </a:prstGeom>
            <a:gradFill rotWithShape="1">
              <a:gsLst>
                <a:gs pos="0">
                  <a:schemeClr val="bg1">
                    <a:alpha val="0"/>
                  </a:schemeClr>
                </a:gs>
                <a:gs pos="50000">
                  <a:schemeClr val="accent2"/>
                </a:gs>
                <a:gs pos="100000">
                  <a:schemeClr val="bg1">
                    <a:alpha val="0"/>
                  </a:schemeClr>
                </a:gs>
              </a:gsLst>
              <a:lin ang="5400000" scaled="1"/>
            </a:gradFill>
            <a:ln w="9525">
              <a:noFill/>
              <a:miter lim="800000"/>
              <a:headEnd/>
              <a:tailEnd/>
            </a:ln>
            <a:effectLst/>
          </p:spPr>
          <p:txBody>
            <a:bodyPr>
              <a:prstTxWarp prst="textNoShape">
                <a:avLst/>
              </a:prstTxWarp>
              <a:spAutoFit/>
            </a:bodyPr>
            <a:lstStyle/>
            <a:p>
              <a:pPr>
                <a:spcBef>
                  <a:spcPct val="50000"/>
                </a:spcBef>
                <a:defRPr/>
              </a:pPr>
              <a:r>
                <a:rPr lang="en-US" sz="2000" b="1" dirty="0">
                  <a:solidFill>
                    <a:schemeClr val="bg1"/>
                  </a:solidFill>
                  <a:latin typeface="Times New Roman" charset="0"/>
                </a:rPr>
                <a:t>B</a:t>
              </a:r>
              <a:r>
                <a:rPr lang="en-US" sz="2000" b="1" baseline="30000" dirty="0" smtClean="0">
                  <a:solidFill>
                    <a:schemeClr val="bg1"/>
                  </a:solidFill>
                  <a:latin typeface="Times New Roman" charset="0"/>
                </a:rPr>
                <a:t>-</a:t>
              </a:r>
              <a:r>
                <a:rPr lang="en-US" sz="2000" b="1" dirty="0" smtClean="0">
                  <a:solidFill>
                    <a:schemeClr val="bg1"/>
                  </a:solidFill>
                  <a:latin typeface="Times New Roman" charset="0"/>
                  <a:sym typeface="Wingdings"/>
                </a:rPr>
                <a:t></a:t>
              </a:r>
              <a:r>
                <a:rPr lang="en-US" sz="2000" b="1" dirty="0" smtClean="0">
                  <a:solidFill>
                    <a:schemeClr val="bg1"/>
                  </a:solidFill>
                  <a:latin typeface="Times New Roman" charset="0"/>
                  <a:sym typeface="Symbol" charset="2"/>
                </a:rPr>
                <a:t>X</a:t>
              </a:r>
              <a:endParaRPr lang="en-US" sz="2000" b="1" dirty="0">
                <a:solidFill>
                  <a:schemeClr val="bg1"/>
                </a:solidFill>
                <a:latin typeface="Times New Roman" charset="0"/>
                <a:sym typeface="Symbol" charset="2"/>
              </a:endParaRPr>
            </a:p>
          </p:txBody>
        </p:sp>
      </p:grpSp>
      <p:sp>
        <p:nvSpPr>
          <p:cNvPr id="39940" name="Text Box 27"/>
          <p:cNvSpPr txBox="1">
            <a:spLocks noChangeArrowheads="1"/>
          </p:cNvSpPr>
          <p:nvPr/>
        </p:nvSpPr>
        <p:spPr bwMode="auto">
          <a:xfrm>
            <a:off x="1295400" y="4958976"/>
            <a:ext cx="68580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i="1" dirty="0">
                <a:latin typeface="Times New Roman" charset="0"/>
              </a:rPr>
              <a:t>The experimental signature is rather difficult: B decays to a </a:t>
            </a:r>
            <a:r>
              <a:rPr lang="en-US" sz="2800" i="1" dirty="0">
                <a:solidFill>
                  <a:srgbClr val="FF5050"/>
                </a:solidFill>
                <a:latin typeface="Times New Roman" charset="0"/>
              </a:rPr>
              <a:t>single charged track + nothing</a:t>
            </a:r>
            <a:r>
              <a:rPr lang="en-US" sz="2800" i="1" dirty="0">
                <a:latin typeface="Times New Roman" charset="0"/>
              </a:rPr>
              <a:t> </a:t>
            </a:r>
          </a:p>
        </p:txBody>
      </p:sp>
      <p:sp>
        <p:nvSpPr>
          <p:cNvPr id="39941" name="Text Box 28"/>
          <p:cNvSpPr txBox="1">
            <a:spLocks noChangeArrowheads="1"/>
          </p:cNvSpPr>
          <p:nvPr/>
        </p:nvSpPr>
        <p:spPr bwMode="auto">
          <a:xfrm>
            <a:off x="7162800" y="2438400"/>
            <a:ext cx="1752600" cy="1200329"/>
          </a:xfrm>
          <a:prstGeom prst="rect">
            <a:avLst/>
          </a:prstGeom>
          <a:noFill/>
          <a:ln w="9525">
            <a:noFill/>
            <a:miter lim="800000"/>
            <a:headEnd/>
            <a:tailEnd/>
          </a:ln>
        </p:spPr>
        <p:txBody>
          <a:bodyPr>
            <a:prstTxWarp prst="textNoShape">
              <a:avLst/>
            </a:prstTxWarp>
            <a:spAutoFit/>
          </a:bodyPr>
          <a:lstStyle/>
          <a:p>
            <a:pPr>
              <a:spcBef>
                <a:spcPct val="50000"/>
              </a:spcBef>
            </a:pPr>
            <a:r>
              <a:rPr lang="en-US" dirty="0"/>
              <a:t>Most of the sensitivity is from tau modes with 1-</a:t>
            </a:r>
            <a:r>
              <a:rPr lang="en-US" dirty="0" smtClean="0"/>
              <a:t>prongs.</a:t>
            </a:r>
            <a:endParaRPr lang="en-US" dirty="0"/>
          </a:p>
        </p:txBody>
      </p:sp>
      <p:sp>
        <p:nvSpPr>
          <p:cNvPr id="39942" name="Text Box 29"/>
          <p:cNvSpPr txBox="1">
            <a:spLocks noChangeArrowheads="1"/>
          </p:cNvSpPr>
          <p:nvPr/>
        </p:nvSpPr>
        <p:spPr bwMode="auto">
          <a:xfrm>
            <a:off x="1873250" y="6045014"/>
            <a:ext cx="5715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t>(This </a:t>
            </a:r>
            <a:r>
              <a:rPr lang="en-US" sz="2400" dirty="0" smtClean="0"/>
              <a:t>may be hard </a:t>
            </a:r>
            <a:r>
              <a:rPr lang="en-US" sz="2400" dirty="0"/>
              <a:t>at a hadron collider)</a:t>
            </a:r>
          </a:p>
        </p:txBody>
      </p:sp>
      <p:sp>
        <p:nvSpPr>
          <p:cNvPr id="30" name="Slide Number Placeholder 29"/>
          <p:cNvSpPr>
            <a:spLocks noGrp="1"/>
          </p:cNvSpPr>
          <p:nvPr>
            <p:ph type="sldNum" sz="quarter" idx="11"/>
          </p:nvPr>
        </p:nvSpPr>
        <p:spPr>
          <a:xfrm>
            <a:off x="7391400" y="6492875"/>
            <a:ext cx="2895600" cy="365125"/>
          </a:xfrm>
        </p:spPr>
        <p:txBody>
          <a:bodyPr/>
          <a:lstStyle/>
          <a:p>
            <a:pPr>
              <a:defRPr/>
            </a:pPr>
            <a:fld id="{21AAEA1D-3FCA-F044-81CE-B3AB8897DC21}" type="slidenum">
              <a:rPr lang="en-US" smtClean="0"/>
              <a:pPr>
                <a:defRPr/>
              </a:pPr>
              <a:t>26</a:t>
            </a:fld>
            <a:endParaRPr lang="en-US" dirty="0"/>
          </a:p>
        </p:txBody>
      </p:sp>
      <p:sp>
        <p:nvSpPr>
          <p:cNvPr id="2" name="TextBox 1"/>
          <p:cNvSpPr txBox="1"/>
          <p:nvPr/>
        </p:nvSpPr>
        <p:spPr>
          <a:xfrm>
            <a:off x="5547348" y="2660993"/>
            <a:ext cx="472452" cy="461665"/>
          </a:xfrm>
          <a:prstGeom prst="rect">
            <a:avLst/>
          </a:prstGeom>
          <a:noFill/>
        </p:spPr>
        <p:txBody>
          <a:bodyPr wrap="square" rtlCol="0">
            <a:spAutoFit/>
          </a:bodyPr>
          <a:lstStyle/>
          <a:p>
            <a:r>
              <a:rPr lang="en-US" sz="2400" dirty="0" err="1" smtClean="0"/>
              <a:t>ν</a:t>
            </a:r>
            <a:r>
              <a:rPr lang="en-US" sz="2400" baseline="-25000" dirty="0" err="1" smtClean="0"/>
              <a:t>e</a:t>
            </a:r>
            <a:endParaRPr lang="en-US" sz="2400" dirty="0"/>
          </a:p>
        </p:txBody>
      </p:sp>
    </p:spTree>
    <p:extLst>
      <p:ext uri="{BB962C8B-B14F-4D97-AF65-F5344CB8AC3E}">
        <p14:creationId xmlns:p14="http://schemas.microsoft.com/office/powerpoint/2010/main" val="3494069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57546" y="228600"/>
            <a:ext cx="8083217" cy="685800"/>
          </a:xfrm>
        </p:spPr>
        <p:txBody>
          <a:bodyPr>
            <a:normAutofit fontScale="90000"/>
          </a:bodyPr>
          <a:lstStyle/>
          <a:p>
            <a:r>
              <a:rPr lang="sl-SI" sz="2800" dirty="0" smtClean="0">
                <a:latin typeface="Tahoma" charset="0"/>
                <a:ea typeface="ＭＳ Ｐゴシック" charset="0"/>
                <a:cs typeface="ＭＳ Ｐゴシック" charset="0"/>
              </a:rPr>
              <a:t>Example of a Missing </a:t>
            </a:r>
            <a:r>
              <a:rPr lang="sl-SI" sz="2800" dirty="0">
                <a:latin typeface="Tahoma" charset="0"/>
                <a:ea typeface="ＭＳ Ｐゴシック" charset="0"/>
                <a:cs typeface="ＭＳ Ｐゴシック" charset="0"/>
              </a:rPr>
              <a:t>Energy </a:t>
            </a:r>
            <a:r>
              <a:rPr lang="sl-SI" sz="2800" dirty="0" smtClean="0">
                <a:latin typeface="Tahoma" charset="0"/>
                <a:ea typeface="ＭＳ Ｐゴシック" charset="0"/>
                <a:cs typeface="ＭＳ Ｐゴシック" charset="0"/>
              </a:rPr>
              <a:t>Decay (B</a:t>
            </a:r>
            <a:r>
              <a:rPr lang="sl-SI" sz="2800" dirty="0" smtClean="0">
                <a:latin typeface="Tahoma" charset="0"/>
                <a:ea typeface="ＭＳ Ｐゴシック" charset="0"/>
                <a:cs typeface="ＭＳ Ｐゴシック" charset="0"/>
                <a:sym typeface="Wingdings"/>
              </a:rPr>
              <a:t></a:t>
            </a:r>
            <a:r>
              <a:rPr lang="sl-SI" sz="2800" dirty="0" smtClean="0">
                <a:latin typeface="Tahoma" charset="0"/>
                <a:ea typeface="ＭＳ Ｐゴシック" charset="0"/>
                <a:cs typeface="ＭＳ Ｐゴシック" charset="0"/>
                <a:sym typeface="Wingdings" charset="0"/>
              </a:rPr>
              <a:t>τ</a:t>
            </a:r>
            <a:r>
              <a:rPr lang="sl-SI" sz="2800" dirty="0" smtClean="0">
                <a:latin typeface="Lucida Grande"/>
                <a:ea typeface="Lucida Grande"/>
                <a:cs typeface="Lucida Grande"/>
                <a:sym typeface="Wingdings" charset="0"/>
              </a:rPr>
              <a:t>ν</a:t>
            </a:r>
            <a:r>
              <a:rPr lang="sl-SI" sz="2800" dirty="0" smtClean="0">
                <a:latin typeface="Tahoma" charset="0"/>
                <a:ea typeface="ＭＳ Ｐゴシック" charset="0"/>
                <a:cs typeface="ＭＳ Ｐゴシック" charset="0"/>
              </a:rPr>
              <a:t>) in Data</a:t>
            </a:r>
            <a:endParaRPr lang="en-GB" sz="2800" b="1" dirty="0">
              <a:latin typeface="Tahoma" charset="0"/>
              <a:ea typeface="ＭＳ Ｐゴシック" charset="0"/>
              <a:cs typeface="ＭＳ Ｐゴシック" charset="0"/>
            </a:endParaRPr>
          </a:p>
        </p:txBody>
      </p:sp>
      <p:sp>
        <p:nvSpPr>
          <p:cNvPr id="2" name="TextBox 1"/>
          <p:cNvSpPr txBox="1"/>
          <p:nvPr/>
        </p:nvSpPr>
        <p:spPr>
          <a:xfrm>
            <a:off x="557546" y="5833130"/>
            <a:ext cx="8183563" cy="523220"/>
          </a:xfrm>
          <a:prstGeom prst="rect">
            <a:avLst/>
          </a:prstGeom>
          <a:noFill/>
        </p:spPr>
        <p:txBody>
          <a:bodyPr wrap="square" rtlCol="0">
            <a:spAutoFit/>
          </a:bodyPr>
          <a:lstStyle/>
          <a:p>
            <a:r>
              <a:rPr lang="en-US" sz="2800" dirty="0" smtClean="0"/>
              <a:t>The clean </a:t>
            </a:r>
            <a:r>
              <a:rPr lang="en-US" sz="2800" dirty="0" err="1" smtClean="0"/>
              <a:t>e+e</a:t>
            </a:r>
            <a:r>
              <a:rPr lang="en-US" sz="2800" dirty="0" smtClean="0"/>
              <a:t>- environment makes this possible</a:t>
            </a:r>
            <a:endParaRPr lang="en-US" sz="2800" dirty="0"/>
          </a:p>
        </p:txBody>
      </p:sp>
      <p:sp>
        <p:nvSpPr>
          <p:cNvPr id="3" name="Slide Number Placeholder 2"/>
          <p:cNvSpPr>
            <a:spLocks noGrp="1"/>
          </p:cNvSpPr>
          <p:nvPr>
            <p:ph type="sldNum" sz="quarter" idx="12"/>
          </p:nvPr>
        </p:nvSpPr>
        <p:spPr/>
        <p:txBody>
          <a:bodyPr/>
          <a:lstStyle/>
          <a:p>
            <a:fld id="{2066355A-084C-D24E-9AD2-7E4FC41EA627}" type="slidenum">
              <a:rPr lang="en-US" smtClean="0"/>
              <a:pPr/>
              <a:t>27</a:t>
            </a:fld>
            <a:endParaRPr lang="en-US"/>
          </a:p>
        </p:txBody>
      </p:sp>
      <p:pic>
        <p:nvPicPr>
          <p:cNvPr id="6" name="Picture 2"/>
          <p:cNvPicPr>
            <a:picLocks noChangeAspect="1" noChangeArrowheads="1"/>
          </p:cNvPicPr>
          <p:nvPr/>
        </p:nvPicPr>
        <p:blipFill>
          <a:blip r:embed="rId2" cstate="print"/>
          <a:srcRect/>
          <a:stretch>
            <a:fillRect/>
          </a:stretch>
        </p:blipFill>
        <p:spPr bwMode="auto">
          <a:xfrm>
            <a:off x="3355327" y="1316281"/>
            <a:ext cx="5199612" cy="4152207"/>
          </a:xfrm>
          <a:prstGeom prst="rect">
            <a:avLst/>
          </a:prstGeom>
          <a:noFill/>
          <a:ln w="9525">
            <a:noFill/>
            <a:miter lim="800000"/>
            <a:headEnd/>
            <a:tailEnd/>
          </a:ln>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 t="26384" r="65917" b="38825"/>
          <a:stretch/>
        </p:blipFill>
        <p:spPr bwMode="auto">
          <a:xfrm>
            <a:off x="128494" y="2672737"/>
            <a:ext cx="2788920" cy="159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7699109" y="1450752"/>
            <a:ext cx="811530" cy="622935"/>
          </a:xfrm>
          <a:prstGeom prst="rect">
            <a:avLst/>
          </a:prstGeom>
        </p:spPr>
      </p:pic>
    </p:spTree>
    <p:extLst>
      <p:ext uri="{BB962C8B-B14F-4D97-AF65-F5344CB8AC3E}">
        <p14:creationId xmlns:p14="http://schemas.microsoft.com/office/powerpoint/2010/main" val="2115838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8035" y="170864"/>
            <a:ext cx="8689641" cy="830997"/>
          </a:xfrm>
          <a:prstGeom prst="rect">
            <a:avLst/>
          </a:prstGeom>
          <a:noFill/>
        </p:spPr>
        <p:txBody>
          <a:bodyPr wrap="square" rtlCol="0">
            <a:spAutoFit/>
          </a:bodyPr>
          <a:lstStyle/>
          <a:p>
            <a:r>
              <a:rPr lang="en-US" sz="2400" dirty="0" smtClean="0"/>
              <a:t>Example: Belle </a:t>
            </a:r>
            <a:r>
              <a:rPr lang="en-US" sz="2400" dirty="0" err="1" smtClean="0"/>
              <a:t>B</a:t>
            </a:r>
            <a:r>
              <a:rPr lang="en-US" sz="2400" dirty="0" err="1" smtClean="0">
                <a:sym typeface="Wingdings"/>
              </a:rPr>
              <a:t>τν</a:t>
            </a:r>
            <a:r>
              <a:rPr lang="en-US" sz="2400" dirty="0" smtClean="0">
                <a:sym typeface="Wingdings"/>
              </a:rPr>
              <a:t> </a:t>
            </a:r>
            <a:r>
              <a:rPr lang="en-US" sz="2400" dirty="0" smtClean="0"/>
              <a:t>results with full </a:t>
            </a:r>
            <a:r>
              <a:rPr lang="en-US" sz="2400" i="1" dirty="0" smtClean="0"/>
              <a:t>reprocessed</a:t>
            </a:r>
            <a:r>
              <a:rPr lang="en-US" sz="2400" dirty="0" smtClean="0"/>
              <a:t> data sample and either </a:t>
            </a:r>
            <a:r>
              <a:rPr lang="en-US" sz="2400" dirty="0" err="1" smtClean="0"/>
              <a:t>hadronic</a:t>
            </a:r>
            <a:r>
              <a:rPr lang="en-US" sz="2400" dirty="0" smtClean="0"/>
              <a:t> or </a:t>
            </a:r>
            <a:r>
              <a:rPr lang="en-US" sz="2400" dirty="0" err="1" smtClean="0"/>
              <a:t>semileptonic</a:t>
            </a:r>
            <a:r>
              <a:rPr lang="en-US" sz="2400" dirty="0" smtClean="0"/>
              <a:t> tags (</a:t>
            </a:r>
            <a:r>
              <a:rPr lang="en-US" sz="2400" dirty="0" smtClean="0">
                <a:solidFill>
                  <a:srgbClr val="FF0000"/>
                </a:solidFill>
              </a:rPr>
              <a:t>new</a:t>
            </a:r>
            <a:r>
              <a:rPr lang="en-US" sz="2400" dirty="0" smtClean="0"/>
              <a:t> </a:t>
            </a:r>
            <a:r>
              <a:rPr lang="en-US" sz="2400" dirty="0" err="1" smtClean="0"/>
              <a:t>arXiv</a:t>
            </a:r>
            <a:r>
              <a:rPr lang="en-US" sz="2400" dirty="0" smtClean="0"/>
              <a:t>: 1409.5269)</a:t>
            </a:r>
            <a:endParaRPr lang="en-US" sz="2400" dirty="0"/>
          </a:p>
        </p:txBody>
      </p:sp>
      <p:pic>
        <p:nvPicPr>
          <p:cNvPr id="9" name="Picture 8"/>
          <p:cNvPicPr>
            <a:picLocks noChangeAspect="1"/>
          </p:cNvPicPr>
          <p:nvPr/>
        </p:nvPicPr>
        <p:blipFill rotWithShape="1">
          <a:blip r:embed="rId3"/>
          <a:srcRect l="1925" t="1" r="52008" b="16077"/>
          <a:stretch/>
        </p:blipFill>
        <p:spPr>
          <a:xfrm>
            <a:off x="182880" y="1001861"/>
            <a:ext cx="4379976" cy="2880360"/>
          </a:xfrm>
          <a:prstGeom prst="rect">
            <a:avLst/>
          </a:prstGeom>
        </p:spPr>
      </p:pic>
      <p:sp>
        <p:nvSpPr>
          <p:cNvPr id="10" name="TextBox 9"/>
          <p:cNvSpPr txBox="1"/>
          <p:nvPr/>
        </p:nvSpPr>
        <p:spPr>
          <a:xfrm>
            <a:off x="1020428" y="1201545"/>
            <a:ext cx="2266630" cy="646331"/>
          </a:xfrm>
          <a:prstGeom prst="rect">
            <a:avLst/>
          </a:prstGeom>
          <a:noFill/>
        </p:spPr>
        <p:txBody>
          <a:bodyPr wrap="square" rtlCol="0">
            <a:spAutoFit/>
          </a:bodyPr>
          <a:lstStyle/>
          <a:p>
            <a:r>
              <a:rPr lang="en-US" dirty="0" err="1" smtClean="0"/>
              <a:t>Hadronic</a:t>
            </a:r>
            <a:r>
              <a:rPr lang="en-US" dirty="0" smtClean="0"/>
              <a:t> tags: 63±22.5 (3σ)</a:t>
            </a:r>
            <a:endParaRPr lang="en-US" dirty="0"/>
          </a:p>
        </p:txBody>
      </p:sp>
      <p:sp>
        <p:nvSpPr>
          <p:cNvPr id="11" name="TextBox 10"/>
          <p:cNvSpPr txBox="1"/>
          <p:nvPr/>
        </p:nvSpPr>
        <p:spPr>
          <a:xfrm>
            <a:off x="182879" y="6196012"/>
            <a:ext cx="6660311" cy="461665"/>
          </a:xfrm>
          <a:prstGeom prst="rect">
            <a:avLst/>
          </a:prstGeom>
          <a:noFill/>
        </p:spPr>
        <p:txBody>
          <a:bodyPr wrap="square" rtlCol="0">
            <a:spAutoFit/>
          </a:bodyPr>
          <a:lstStyle/>
          <a:p>
            <a:r>
              <a:rPr lang="en-US" sz="2400" dirty="0" smtClean="0"/>
              <a:t>The horizontal axis is the “Extra Calorimeter Energy”</a:t>
            </a:r>
            <a:endParaRPr lang="en-US" sz="2400"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28</a:t>
            </a:fld>
            <a:endParaRPr lang="en-US" dirty="0"/>
          </a:p>
        </p:txBody>
      </p:sp>
      <p:sp>
        <p:nvSpPr>
          <p:cNvPr id="13" name="TextBox 12"/>
          <p:cNvSpPr txBox="1"/>
          <p:nvPr/>
        </p:nvSpPr>
        <p:spPr>
          <a:xfrm>
            <a:off x="4965700" y="1788218"/>
            <a:ext cx="4000500" cy="1200329"/>
          </a:xfrm>
          <a:prstGeom prst="rect">
            <a:avLst/>
          </a:prstGeom>
          <a:noFill/>
        </p:spPr>
        <p:txBody>
          <a:bodyPr wrap="square" rtlCol="0">
            <a:spAutoFit/>
          </a:bodyPr>
          <a:lstStyle/>
          <a:p>
            <a:r>
              <a:rPr lang="en-US" dirty="0" smtClean="0"/>
              <a:t>Idea: With the “single B meson beam”, we look for a single track from a </a:t>
            </a:r>
            <a:r>
              <a:rPr lang="en-US" dirty="0" err="1" smtClean="0"/>
              <a:t>τ</a:t>
            </a:r>
            <a:r>
              <a:rPr lang="en-US" dirty="0" smtClean="0"/>
              <a:t>, missing energy/</a:t>
            </a:r>
            <a:r>
              <a:rPr lang="en-US" dirty="0" err="1" smtClean="0"/>
              <a:t>momentun</a:t>
            </a:r>
            <a:r>
              <a:rPr lang="en-US" dirty="0" smtClean="0"/>
              <a:t> and extra calorimeter energy close to zero.</a:t>
            </a:r>
            <a:endParaRPr lang="en-US" dirty="0"/>
          </a:p>
        </p:txBody>
      </p:sp>
      <p:sp>
        <p:nvSpPr>
          <p:cNvPr id="14" name="TextBox 13"/>
          <p:cNvSpPr txBox="1"/>
          <p:nvPr/>
        </p:nvSpPr>
        <p:spPr>
          <a:xfrm>
            <a:off x="4965700" y="4072789"/>
            <a:ext cx="3606800" cy="1569660"/>
          </a:xfrm>
          <a:prstGeom prst="rect">
            <a:avLst/>
          </a:prstGeom>
          <a:noFill/>
        </p:spPr>
        <p:txBody>
          <a:bodyPr wrap="square" rtlCol="0">
            <a:spAutoFit/>
          </a:bodyPr>
          <a:lstStyle/>
          <a:p>
            <a:r>
              <a:rPr lang="en-US" sz="2400" dirty="0" smtClean="0"/>
              <a:t>With the full B factory statistics only “evidence”. No single observation</a:t>
            </a:r>
            <a:r>
              <a:rPr lang="en-US" dirty="0"/>
              <a:t> </a:t>
            </a:r>
            <a:r>
              <a:rPr lang="en-US" sz="2400" dirty="0" smtClean="0"/>
              <a:t>from either Belle or </a:t>
            </a:r>
            <a:r>
              <a:rPr lang="en-US" sz="2400" dirty="0" err="1" smtClean="0"/>
              <a:t>BaBar</a:t>
            </a:r>
            <a:r>
              <a:rPr lang="en-US" sz="2400" dirty="0" smtClean="0"/>
              <a:t>.</a:t>
            </a:r>
            <a:endParaRPr lang="en-US" dirty="0"/>
          </a:p>
        </p:txBody>
      </p:sp>
      <p:pic>
        <p:nvPicPr>
          <p:cNvPr id="4" name="Picture 3"/>
          <p:cNvPicPr>
            <a:picLocks noChangeAspect="1"/>
          </p:cNvPicPr>
          <p:nvPr/>
        </p:nvPicPr>
        <p:blipFill rotWithShape="1">
          <a:blip r:embed="rId4"/>
          <a:srcRect b="6354"/>
          <a:stretch/>
        </p:blipFill>
        <p:spPr>
          <a:xfrm>
            <a:off x="454359" y="3544189"/>
            <a:ext cx="3880866" cy="2633472"/>
          </a:xfrm>
          <a:prstGeom prst="rect">
            <a:avLst/>
          </a:prstGeom>
        </p:spPr>
      </p:pic>
      <p:sp>
        <p:nvSpPr>
          <p:cNvPr id="8" name="TextBox 7"/>
          <p:cNvSpPr txBox="1"/>
          <p:nvPr/>
        </p:nvSpPr>
        <p:spPr>
          <a:xfrm>
            <a:off x="1090705" y="3559055"/>
            <a:ext cx="2196353" cy="369332"/>
          </a:xfrm>
          <a:prstGeom prst="rect">
            <a:avLst/>
          </a:prstGeom>
          <a:noFill/>
        </p:spPr>
        <p:txBody>
          <a:bodyPr wrap="square" rtlCol="0">
            <a:spAutoFit/>
          </a:bodyPr>
          <a:lstStyle/>
          <a:p>
            <a:r>
              <a:rPr lang="en-US" dirty="0" err="1" smtClean="0"/>
              <a:t>Semileptonic</a:t>
            </a:r>
            <a:r>
              <a:rPr lang="en-US" dirty="0" smtClean="0"/>
              <a:t> tags: </a:t>
            </a:r>
            <a:endParaRPr lang="en-US" dirty="0"/>
          </a:p>
        </p:txBody>
      </p:sp>
      <p:sp>
        <p:nvSpPr>
          <p:cNvPr id="12" name="TextBox 11"/>
          <p:cNvSpPr txBox="1"/>
          <p:nvPr/>
        </p:nvSpPr>
        <p:spPr>
          <a:xfrm>
            <a:off x="1090706" y="3872079"/>
            <a:ext cx="1628588" cy="369332"/>
          </a:xfrm>
          <a:prstGeom prst="rect">
            <a:avLst/>
          </a:prstGeom>
          <a:noFill/>
        </p:spPr>
        <p:txBody>
          <a:bodyPr wrap="square" rtlCol="0">
            <a:spAutoFit/>
          </a:bodyPr>
          <a:lstStyle/>
          <a:p>
            <a:r>
              <a:rPr lang="en-US" dirty="0"/>
              <a:t>222±</a:t>
            </a:r>
            <a:r>
              <a:rPr lang="en-US" dirty="0" smtClean="0"/>
              <a:t>50 (3.8σ)</a:t>
            </a:r>
            <a:endParaRPr lang="en-US" dirty="0"/>
          </a:p>
        </p:txBody>
      </p:sp>
      <p:sp>
        <p:nvSpPr>
          <p:cNvPr id="15" name="Down Arrow 14"/>
          <p:cNvSpPr/>
          <p:nvPr/>
        </p:nvSpPr>
        <p:spPr>
          <a:xfrm>
            <a:off x="1090706" y="4736353"/>
            <a:ext cx="149412" cy="3735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3139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57200" y="2669552"/>
            <a:ext cx="8229600" cy="3456611"/>
          </a:xfrm>
        </p:spPr>
        <p:txBody>
          <a:bodyPr/>
          <a:lstStyle/>
          <a:p>
            <a:pPr marL="457200" lvl="1" indent="0">
              <a:buNone/>
            </a:pPr>
            <a:r>
              <a:rPr lang="en-GB" dirty="0" smtClean="0"/>
              <a:t> </a:t>
            </a:r>
          </a:p>
        </p:txBody>
      </p:sp>
      <p:pic>
        <p:nvPicPr>
          <p:cNvPr id="9" name="Picture 21"/>
          <p:cNvPicPr>
            <a:picLocks noChangeAspect="1" noChangeArrowheads="1"/>
          </p:cNvPicPr>
          <p:nvPr/>
        </p:nvPicPr>
        <p:blipFill>
          <a:blip r:embed="rId3"/>
          <a:srcRect/>
          <a:stretch>
            <a:fillRect/>
          </a:stretch>
        </p:blipFill>
        <p:spPr bwMode="auto">
          <a:xfrm>
            <a:off x="5839886" y="896552"/>
            <a:ext cx="2947459" cy="1773000"/>
          </a:xfrm>
          <a:prstGeom prst="rect">
            <a:avLst/>
          </a:prstGeom>
          <a:noFill/>
          <a:ln w="9525">
            <a:noFill/>
            <a:miter lim="800000"/>
            <a:headEnd/>
            <a:tailEnd/>
          </a:ln>
        </p:spPr>
      </p:pic>
      <p:pic>
        <p:nvPicPr>
          <p:cNvPr id="10" name="Picture 9" descr="btaunu2-LHC-comparison.pdf"/>
          <p:cNvPicPr>
            <a:picLocks noChangeAspect="1"/>
          </p:cNvPicPr>
          <p:nvPr/>
        </p:nvPicPr>
        <p:blipFill>
          <a:blip r:embed="rId4"/>
          <a:stretch>
            <a:fillRect/>
          </a:stretch>
        </p:blipFill>
        <p:spPr>
          <a:xfrm>
            <a:off x="0" y="2963333"/>
            <a:ext cx="5767103" cy="3894667"/>
          </a:xfrm>
          <a:prstGeom prst="rect">
            <a:avLst/>
          </a:prstGeom>
        </p:spPr>
      </p:pic>
      <p:sp>
        <p:nvSpPr>
          <p:cNvPr id="13" name="TextBox 12"/>
          <p:cNvSpPr txBox="1"/>
          <p:nvPr/>
        </p:nvSpPr>
        <p:spPr>
          <a:xfrm>
            <a:off x="5721435" y="5198383"/>
            <a:ext cx="3422565" cy="923330"/>
          </a:xfrm>
          <a:prstGeom prst="rect">
            <a:avLst/>
          </a:prstGeom>
          <a:noFill/>
        </p:spPr>
        <p:txBody>
          <a:bodyPr wrap="square" rtlCol="0">
            <a:spAutoFit/>
          </a:bodyPr>
          <a:lstStyle/>
          <a:p>
            <a:r>
              <a:rPr lang="en-GB" dirty="0" smtClean="0">
                <a:cs typeface="Cambria"/>
              </a:rPr>
              <a:t>Currently </a:t>
            </a:r>
            <a:r>
              <a:rPr lang="en-GB" dirty="0" smtClean="0">
                <a:solidFill>
                  <a:srgbClr val="0000FF"/>
                </a:solidFill>
                <a:cs typeface="Cambria"/>
              </a:rPr>
              <a:t>inclusive b to </a:t>
            </a:r>
            <a:r>
              <a:rPr lang="en-GB" dirty="0" err="1" smtClean="0">
                <a:solidFill>
                  <a:srgbClr val="0000FF"/>
                </a:solidFill>
                <a:cs typeface="Cambria"/>
              </a:rPr>
              <a:t>sγ</a:t>
            </a:r>
            <a:r>
              <a:rPr lang="en-GB" dirty="0" smtClean="0">
                <a:solidFill>
                  <a:srgbClr val="0000FF"/>
                </a:solidFill>
                <a:cs typeface="Cambria"/>
              </a:rPr>
              <a:t>  </a:t>
            </a:r>
            <a:r>
              <a:rPr lang="en-GB" dirty="0" smtClean="0">
                <a:cs typeface="Cambria"/>
              </a:rPr>
              <a:t>rules out </a:t>
            </a:r>
            <a:r>
              <a:rPr lang="en-GB" dirty="0" err="1" smtClean="0">
                <a:cs typeface="Cambria"/>
              </a:rPr>
              <a:t>m</a:t>
            </a:r>
            <a:r>
              <a:rPr lang="en-GB" baseline="-25000" dirty="0" err="1" smtClean="0">
                <a:cs typeface="Cambria"/>
              </a:rPr>
              <a:t>H</a:t>
            </a:r>
            <a:r>
              <a:rPr lang="en-GB" baseline="-25000" dirty="0" smtClean="0">
                <a:cs typeface="Cambria"/>
              </a:rPr>
              <a:t>+</a:t>
            </a:r>
            <a:r>
              <a:rPr lang="en-GB" dirty="0" smtClean="0">
                <a:cs typeface="Cambria"/>
              </a:rPr>
              <a:t> below  ~400 </a:t>
            </a:r>
            <a:r>
              <a:rPr lang="en-GB" dirty="0" err="1" smtClean="0">
                <a:cs typeface="Cambria"/>
              </a:rPr>
              <a:t>GeV</a:t>
            </a:r>
            <a:r>
              <a:rPr lang="en-GB" dirty="0" smtClean="0">
                <a:cs typeface="Cambria"/>
              </a:rPr>
              <a:t>/c</a:t>
            </a:r>
            <a:r>
              <a:rPr lang="en-GB" baseline="30000" dirty="0" smtClean="0">
                <a:cs typeface="Cambria"/>
              </a:rPr>
              <a:t>2  </a:t>
            </a:r>
            <a:r>
              <a:rPr lang="en-GB" dirty="0" smtClean="0">
                <a:cs typeface="Cambria"/>
              </a:rPr>
              <a:t>range (independent of tanβ)</a:t>
            </a:r>
          </a:p>
        </p:txBody>
      </p:sp>
      <p:cxnSp>
        <p:nvCxnSpPr>
          <p:cNvPr id="15" name="Straight Connector 14"/>
          <p:cNvCxnSpPr/>
          <p:nvPr/>
        </p:nvCxnSpPr>
        <p:spPr>
          <a:xfrm rot="5400000" flipH="1" flipV="1">
            <a:off x="-16933" y="4631262"/>
            <a:ext cx="3132666" cy="50800"/>
          </a:xfrm>
          <a:prstGeom prst="line">
            <a:avLst/>
          </a:prstGeom>
          <a:ln w="2857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cxnSp>
      <p:pic>
        <p:nvPicPr>
          <p:cNvPr id="16" name="Picture 15" descr="Untitled"/>
          <p:cNvPicPr>
            <a:picLocks noChangeAspect="1"/>
          </p:cNvPicPr>
          <p:nvPr/>
        </p:nvPicPr>
        <p:blipFill>
          <a:blip r:embed="rId5"/>
          <a:stretch>
            <a:fillRect/>
          </a:stretch>
        </p:blipFill>
        <p:spPr>
          <a:xfrm>
            <a:off x="5752713" y="3615853"/>
            <a:ext cx="3194025" cy="800570"/>
          </a:xfrm>
          <a:prstGeom prst="rect">
            <a:avLst/>
          </a:prstGeom>
        </p:spPr>
      </p:pic>
      <p:sp>
        <p:nvSpPr>
          <p:cNvPr id="3" name="Title 2"/>
          <p:cNvSpPr>
            <a:spLocks noGrp="1"/>
          </p:cNvSpPr>
          <p:nvPr>
            <p:ph type="title"/>
          </p:nvPr>
        </p:nvSpPr>
        <p:spPr>
          <a:xfrm>
            <a:off x="0" y="28186"/>
            <a:ext cx="9144000" cy="621914"/>
          </a:xfrm>
        </p:spPr>
        <p:txBody>
          <a:bodyPr>
            <a:normAutofit fontScale="90000"/>
          </a:bodyPr>
          <a:lstStyle/>
          <a:p>
            <a:r>
              <a:rPr lang="en-US" i="1" u="sng" dirty="0" smtClean="0">
                <a:latin typeface="+mn-lt"/>
              </a:rPr>
              <a:t>Complementarity of e+ e- factories and LHC</a:t>
            </a:r>
            <a:endParaRPr lang="en-US" i="1" u="sng" dirty="0">
              <a:latin typeface="+mn-lt"/>
            </a:endParaRPr>
          </a:p>
        </p:txBody>
      </p:sp>
      <p:sp>
        <p:nvSpPr>
          <p:cNvPr id="4" name="TextBox 3"/>
          <p:cNvSpPr txBox="1"/>
          <p:nvPr/>
        </p:nvSpPr>
        <p:spPr>
          <a:xfrm>
            <a:off x="457200" y="1343865"/>
            <a:ext cx="5309903" cy="1569660"/>
          </a:xfrm>
          <a:prstGeom prst="rect">
            <a:avLst/>
          </a:prstGeom>
          <a:noFill/>
        </p:spPr>
        <p:txBody>
          <a:bodyPr wrap="square" rtlCol="0">
            <a:spAutoFit/>
          </a:bodyPr>
          <a:lstStyle/>
          <a:p>
            <a:r>
              <a:rPr lang="en-GB" sz="2400" dirty="0">
                <a:cs typeface="Cambria"/>
              </a:rPr>
              <a:t>The current combined limit places a stronger constraint than direct searches from </a:t>
            </a:r>
            <a:r>
              <a:rPr lang="en-GB" sz="2400" dirty="0" smtClean="0">
                <a:cs typeface="Cambria"/>
              </a:rPr>
              <a:t>LHC </a:t>
            </a:r>
            <a:r>
              <a:rPr lang="en-GB" sz="2400" dirty="0" err="1" smtClean="0">
                <a:cs typeface="Cambria"/>
              </a:rPr>
              <a:t>exps</a:t>
            </a:r>
            <a:r>
              <a:rPr lang="en-GB" sz="2400" dirty="0" smtClean="0">
                <a:cs typeface="Cambria"/>
              </a:rPr>
              <a:t>. for </a:t>
            </a:r>
            <a:r>
              <a:rPr lang="en-GB" sz="2400" dirty="0">
                <a:cs typeface="Cambria"/>
              </a:rPr>
              <a:t>the next few years.</a:t>
            </a:r>
          </a:p>
          <a:p>
            <a:endParaRPr lang="en-US" sz="2400" dirty="0"/>
          </a:p>
        </p:txBody>
      </p:sp>
      <p:sp>
        <p:nvSpPr>
          <p:cNvPr id="5" name="TextBox 4"/>
          <p:cNvSpPr txBox="1"/>
          <p:nvPr/>
        </p:nvSpPr>
        <p:spPr>
          <a:xfrm>
            <a:off x="1026028" y="925418"/>
            <a:ext cx="3107134" cy="369332"/>
          </a:xfrm>
          <a:prstGeom prst="rect">
            <a:avLst/>
          </a:prstGeom>
          <a:noFill/>
        </p:spPr>
        <p:txBody>
          <a:bodyPr wrap="square" rtlCol="0">
            <a:spAutoFit/>
          </a:bodyPr>
          <a:lstStyle/>
          <a:p>
            <a:r>
              <a:rPr lang="en-US" dirty="0" smtClean="0"/>
              <a:t>(Slide adapted from  A. Bevan)</a:t>
            </a:r>
            <a:endParaRPr lang="en-US" dirty="0"/>
          </a:p>
        </p:txBody>
      </p:sp>
      <p:sp>
        <p:nvSpPr>
          <p:cNvPr id="7" name="TextBox 6"/>
          <p:cNvSpPr txBox="1"/>
          <p:nvPr/>
        </p:nvSpPr>
        <p:spPr>
          <a:xfrm>
            <a:off x="2736838" y="5559596"/>
            <a:ext cx="2589450" cy="369332"/>
          </a:xfrm>
          <a:prstGeom prst="rect">
            <a:avLst/>
          </a:prstGeom>
          <a:noFill/>
        </p:spPr>
        <p:txBody>
          <a:bodyPr wrap="square" rtlCol="0">
            <a:spAutoFit/>
          </a:bodyPr>
          <a:lstStyle/>
          <a:p>
            <a:r>
              <a:rPr lang="en-US" dirty="0" smtClean="0"/>
              <a:t>This region is allowed</a:t>
            </a:r>
            <a:endParaRPr lang="en-US" dirty="0"/>
          </a:p>
        </p:txBody>
      </p:sp>
      <p:sp>
        <p:nvSpPr>
          <p:cNvPr id="2" name="Slide Number Placeholder 1"/>
          <p:cNvSpPr>
            <a:spLocks noGrp="1"/>
          </p:cNvSpPr>
          <p:nvPr>
            <p:ph type="sldNum" sz="quarter" idx="12"/>
          </p:nvPr>
        </p:nvSpPr>
        <p:spPr>
          <a:xfrm>
            <a:off x="6813138" y="6422686"/>
            <a:ext cx="2133600" cy="365125"/>
          </a:xfrm>
        </p:spPr>
        <p:txBody>
          <a:bodyPr/>
          <a:lstStyle/>
          <a:p>
            <a:fld id="{2066355A-084C-D24E-9AD2-7E4FC41EA627}" type="slidenum">
              <a:rPr lang="en-US" smtClean="0"/>
              <a:pPr/>
              <a:t>29</a:t>
            </a:fld>
            <a:endParaRPr lang="en-US" dirty="0"/>
          </a:p>
        </p:txBody>
      </p:sp>
      <p:sp>
        <p:nvSpPr>
          <p:cNvPr id="8" name="Right Arrow 7"/>
          <p:cNvSpPr/>
          <p:nvPr/>
        </p:nvSpPr>
        <p:spPr>
          <a:xfrm>
            <a:off x="3200400" y="4842783"/>
            <a:ext cx="1181100" cy="292100"/>
          </a:xfrm>
          <a:prstGeom prst="rightArrow">
            <a:avLst/>
          </a:prstGeom>
          <a:solidFill>
            <a:srgbClr val="008000"/>
          </a:solidFill>
          <a:scene3d>
            <a:camera prst="orthographicFront">
              <a:rot lat="0" lon="0" rev="18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39886" y="6038329"/>
            <a:ext cx="2973703" cy="369332"/>
          </a:xfrm>
          <a:prstGeom prst="rect">
            <a:avLst/>
          </a:prstGeom>
        </p:spPr>
        <p:txBody>
          <a:bodyPr wrap="none">
            <a:spAutoFit/>
          </a:bodyPr>
          <a:lstStyle/>
          <a:p>
            <a:r>
              <a:rPr lang="en-US" dirty="0"/>
              <a:t>http://</a:t>
            </a:r>
            <a:r>
              <a:rPr lang="en-US" dirty="0" err="1"/>
              <a:t>arxiv.org</a:t>
            </a:r>
            <a:r>
              <a:rPr lang="en-US" dirty="0"/>
              <a:t>/abs/1208.2788</a:t>
            </a:r>
          </a:p>
        </p:txBody>
      </p:sp>
      <p:sp>
        <p:nvSpPr>
          <p:cNvPr id="14" name="TextBox 13"/>
          <p:cNvSpPr txBox="1"/>
          <p:nvPr/>
        </p:nvSpPr>
        <p:spPr>
          <a:xfrm>
            <a:off x="3672972" y="3727784"/>
            <a:ext cx="854203" cy="369332"/>
          </a:xfrm>
          <a:prstGeom prst="rect">
            <a:avLst/>
          </a:prstGeom>
          <a:solidFill>
            <a:schemeClr val="bg1"/>
          </a:solidFill>
        </p:spPr>
        <p:txBody>
          <a:bodyPr wrap="square" rtlCol="0">
            <a:spAutoFit/>
          </a:bodyPr>
          <a:lstStyle/>
          <a:p>
            <a:r>
              <a:rPr lang="en-US" dirty="0" smtClean="0"/>
              <a:t>Belle II</a:t>
            </a:r>
            <a:endParaRPr lang="en-US" dirty="0"/>
          </a:p>
        </p:txBody>
      </p:sp>
      <p:sp>
        <p:nvSpPr>
          <p:cNvPr id="17" name="TextBox 16"/>
          <p:cNvSpPr txBox="1"/>
          <p:nvPr/>
        </p:nvSpPr>
        <p:spPr>
          <a:xfrm>
            <a:off x="1574800" y="2778667"/>
            <a:ext cx="1018674" cy="369332"/>
          </a:xfrm>
          <a:prstGeom prst="rect">
            <a:avLst/>
          </a:prstGeom>
          <a:solidFill>
            <a:schemeClr val="bg1"/>
          </a:solidFill>
        </p:spPr>
        <p:txBody>
          <a:bodyPr wrap="square" rtlCol="0">
            <a:spAutoFit/>
          </a:bodyPr>
          <a:lstStyle/>
          <a:p>
            <a:r>
              <a:rPr lang="en-US" dirty="0" smtClean="0"/>
              <a:t>1 ab</a:t>
            </a:r>
            <a:r>
              <a:rPr lang="en-US" baseline="30000" dirty="0" smtClean="0"/>
              <a:t>-1</a:t>
            </a:r>
            <a:endParaRPr lang="en-US" dirty="0"/>
          </a:p>
        </p:txBody>
      </p:sp>
    </p:spTree>
    <p:extLst>
      <p:ext uri="{BB962C8B-B14F-4D97-AF65-F5344CB8AC3E}">
        <p14:creationId xmlns:p14="http://schemas.microsoft.com/office/powerpoint/2010/main" val="3444551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04800" y="120520"/>
            <a:ext cx="8458200" cy="838200"/>
          </a:xfrm>
        </p:spPr>
        <p:txBody>
          <a:bodyPr/>
          <a:lstStyle/>
          <a:p>
            <a:r>
              <a:rPr lang="en-US" i="1" dirty="0">
                <a:solidFill>
                  <a:srgbClr val="FF0000"/>
                </a:solidFill>
              </a:rPr>
              <a:t>Three Angles: (</a:t>
            </a:r>
            <a:r>
              <a:rPr lang="en-US" i="1" dirty="0">
                <a:solidFill>
                  <a:srgbClr val="FF0000"/>
                </a:solidFill>
                <a:cs typeface="Times New Roman" charset="0"/>
              </a:rPr>
              <a:t>φ</a:t>
            </a:r>
            <a:r>
              <a:rPr lang="en-US" i="1" baseline="-25000" dirty="0">
                <a:solidFill>
                  <a:srgbClr val="FF0000"/>
                </a:solidFill>
                <a:cs typeface="Times New Roman" charset="0"/>
              </a:rPr>
              <a:t>1</a:t>
            </a:r>
            <a:r>
              <a:rPr lang="en-US" i="1" dirty="0">
                <a:solidFill>
                  <a:srgbClr val="FF0000"/>
                </a:solidFill>
                <a:cs typeface="Times New Roman" charset="0"/>
              </a:rPr>
              <a:t>,φ</a:t>
            </a:r>
            <a:r>
              <a:rPr lang="en-US" i="1" baseline="-25000" dirty="0">
                <a:solidFill>
                  <a:srgbClr val="FF0000"/>
                </a:solidFill>
                <a:cs typeface="Times New Roman" charset="0"/>
              </a:rPr>
              <a:t>2</a:t>
            </a:r>
            <a:r>
              <a:rPr lang="en-US" i="1" dirty="0">
                <a:solidFill>
                  <a:srgbClr val="FF0000"/>
                </a:solidFill>
                <a:cs typeface="Times New Roman" charset="0"/>
              </a:rPr>
              <a:t>,φ</a:t>
            </a:r>
            <a:r>
              <a:rPr lang="en-US" i="1" baseline="-25000" dirty="0">
                <a:solidFill>
                  <a:srgbClr val="FF0000"/>
                </a:solidFill>
                <a:cs typeface="Times New Roman" charset="0"/>
              </a:rPr>
              <a:t>3</a:t>
            </a:r>
            <a:r>
              <a:rPr lang="en-US" i="1" dirty="0">
                <a:solidFill>
                  <a:srgbClr val="FF0000"/>
                </a:solidFill>
                <a:cs typeface="Times New Roman" charset="0"/>
              </a:rPr>
              <a:t>) </a:t>
            </a:r>
            <a:r>
              <a:rPr lang="en-US" i="1" dirty="0">
                <a:solidFill>
                  <a:schemeClr val="tx1"/>
                </a:solidFill>
                <a:cs typeface="Times New Roman" charset="0"/>
              </a:rPr>
              <a:t>or </a:t>
            </a:r>
            <a:r>
              <a:rPr lang="en-US" sz="4000" dirty="0">
                <a:solidFill>
                  <a:schemeClr val="tx1"/>
                </a:solidFill>
              </a:rPr>
              <a:t>(</a:t>
            </a:r>
            <a:r>
              <a:rPr lang="en-US" sz="4000" dirty="0">
                <a:solidFill>
                  <a:schemeClr val="tx1"/>
                </a:solidFill>
                <a:cs typeface="Times New Roman" charset="0"/>
              </a:rPr>
              <a:t>β, α, </a:t>
            </a:r>
            <a:r>
              <a:rPr lang="en-US" sz="4000" dirty="0" err="1">
                <a:solidFill>
                  <a:schemeClr val="tx1"/>
                </a:solidFill>
                <a:cs typeface="Times New Roman" charset="0"/>
              </a:rPr>
              <a:t>γ</a:t>
            </a:r>
            <a:r>
              <a:rPr lang="en-US" sz="4000" dirty="0">
                <a:solidFill>
                  <a:schemeClr val="tx1"/>
                </a:solidFill>
                <a:cs typeface="Times New Roman" charset="0"/>
              </a:rPr>
              <a:t>)</a:t>
            </a:r>
          </a:p>
        </p:txBody>
      </p:sp>
      <p:pic>
        <p:nvPicPr>
          <p:cNvPr id="97283" name="Picture 3" descr="unitarity-triangle"/>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l="30220" t="41296" r="31282" b="35333"/>
          <a:stretch>
            <a:fillRect/>
          </a:stretch>
        </p:blipFill>
        <p:spPr>
          <a:xfrm>
            <a:off x="381000" y="1600200"/>
            <a:ext cx="8305800" cy="3325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7284" name="Text Box 4"/>
          <p:cNvSpPr txBox="1">
            <a:spLocks noChangeArrowheads="1"/>
          </p:cNvSpPr>
          <p:nvPr/>
        </p:nvSpPr>
        <p:spPr bwMode="auto">
          <a:xfrm>
            <a:off x="6248400" y="4419600"/>
            <a:ext cx="2286000" cy="4572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B</a:t>
            </a:r>
            <a:r>
              <a:rPr lang="en-US" sz="2400" baseline="30000">
                <a:latin typeface="Times New Roman" charset="0"/>
              </a:rPr>
              <a:t>0</a:t>
            </a:r>
            <a:r>
              <a:rPr lang="en-US" sz="2400">
                <a:latin typeface="Times New Roman" charset="0"/>
                <a:sym typeface="Wingdings" charset="0"/>
              </a:rPr>
              <a:t></a:t>
            </a:r>
            <a:r>
              <a:rPr lang="en-US" sz="2400">
                <a:latin typeface="Times New Roman" charset="0"/>
                <a:cs typeface="Times New Roman" charset="0"/>
              </a:rPr>
              <a:t>Ψ K</a:t>
            </a:r>
            <a:r>
              <a:rPr lang="en-US" sz="2400" baseline="-25000">
                <a:latin typeface="Times New Roman" charset="0"/>
                <a:cs typeface="Times New Roman" charset="0"/>
              </a:rPr>
              <a:t>s</a:t>
            </a:r>
            <a:r>
              <a:rPr lang="en-US" sz="2400">
                <a:latin typeface="Times New Roman" charset="0"/>
                <a:cs typeface="Times New Roman" charset="0"/>
              </a:rPr>
              <a:t>,Ψ K</a:t>
            </a:r>
            <a:r>
              <a:rPr lang="en-US" sz="2400" baseline="-25000">
                <a:latin typeface="Times New Roman" charset="0"/>
                <a:cs typeface="Times New Roman" charset="0"/>
              </a:rPr>
              <a:t>L</a:t>
            </a:r>
            <a:endParaRPr lang="en-US" sz="2400">
              <a:latin typeface="Times New Roman" charset="0"/>
            </a:endParaRPr>
          </a:p>
        </p:txBody>
      </p:sp>
      <p:sp>
        <p:nvSpPr>
          <p:cNvPr id="97285" name="Oval 5"/>
          <p:cNvSpPr>
            <a:spLocks noChangeArrowheads="1"/>
          </p:cNvSpPr>
          <p:nvPr/>
        </p:nvSpPr>
        <p:spPr bwMode="auto">
          <a:xfrm>
            <a:off x="6019800" y="4343400"/>
            <a:ext cx="2590800" cy="68580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86" name="Text Box 6"/>
          <p:cNvSpPr txBox="1">
            <a:spLocks noChangeArrowheads="1"/>
          </p:cNvSpPr>
          <p:nvPr/>
        </p:nvSpPr>
        <p:spPr bwMode="auto">
          <a:xfrm>
            <a:off x="381000" y="46482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B</a:t>
            </a:r>
            <a:r>
              <a:rPr lang="en-US" sz="2400" baseline="30000">
                <a:latin typeface="Times New Roman" charset="0"/>
              </a:rPr>
              <a:t>- </a:t>
            </a:r>
            <a:r>
              <a:rPr lang="en-US" sz="2400">
                <a:latin typeface="Times New Roman" charset="0"/>
                <a:sym typeface="Wingdings" charset="0"/>
              </a:rPr>
              <a:t></a:t>
            </a:r>
            <a:r>
              <a:rPr lang="en-US" sz="2400">
                <a:latin typeface="Times New Roman" charset="0"/>
              </a:rPr>
              <a:t>D</a:t>
            </a:r>
            <a:r>
              <a:rPr lang="en-US" sz="2400" baseline="-25000">
                <a:latin typeface="Times New Roman" charset="0"/>
              </a:rPr>
              <a:t>CP</a:t>
            </a:r>
            <a:r>
              <a:rPr lang="en-US" sz="2400">
                <a:latin typeface="Times New Roman" charset="0"/>
              </a:rPr>
              <a:t> K</a:t>
            </a:r>
            <a:r>
              <a:rPr lang="en-US" sz="2400" baseline="30000">
                <a:latin typeface="Times New Roman" charset="0"/>
              </a:rPr>
              <a:t>-</a:t>
            </a:r>
            <a:endParaRPr lang="en-US" sz="2400">
              <a:latin typeface="Times New Roman" charset="0"/>
            </a:endParaRPr>
          </a:p>
        </p:txBody>
      </p:sp>
      <p:sp>
        <p:nvSpPr>
          <p:cNvPr id="97287" name="Rectangle 7"/>
          <p:cNvSpPr>
            <a:spLocks noChangeArrowheads="1"/>
          </p:cNvSpPr>
          <p:nvPr/>
        </p:nvSpPr>
        <p:spPr bwMode="auto">
          <a:xfrm>
            <a:off x="304800" y="4572000"/>
            <a:ext cx="1752600" cy="60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88" name="Text Box 8"/>
          <p:cNvSpPr txBox="1">
            <a:spLocks noChangeArrowheads="1"/>
          </p:cNvSpPr>
          <p:nvPr/>
        </p:nvSpPr>
        <p:spPr bwMode="auto">
          <a:xfrm>
            <a:off x="2667000" y="12192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latin typeface="Times New Roman" charset="0"/>
              </a:rPr>
              <a:t>B</a:t>
            </a:r>
            <a:r>
              <a:rPr lang="en-US" sz="2400" baseline="30000">
                <a:latin typeface="Times New Roman" charset="0"/>
              </a:rPr>
              <a:t>0 </a:t>
            </a:r>
            <a:r>
              <a:rPr lang="en-US" sz="2400">
                <a:latin typeface="Times New Roman" charset="0"/>
                <a:sym typeface="Wingdings" charset="0"/>
              </a:rPr>
              <a:t></a:t>
            </a:r>
            <a:r>
              <a:rPr lang="en-US" sz="2400">
                <a:latin typeface="Times New Roman" charset="0"/>
              </a:rPr>
              <a:t> </a:t>
            </a:r>
            <a:r>
              <a:rPr lang="en-US" sz="2400">
                <a:latin typeface="Times New Roman" charset="0"/>
                <a:cs typeface="Times New Roman" charset="0"/>
              </a:rPr>
              <a:t>π</a:t>
            </a:r>
            <a:r>
              <a:rPr lang="en-US" sz="2400" baseline="30000">
                <a:latin typeface="Times New Roman" charset="0"/>
                <a:cs typeface="Times New Roman" charset="0"/>
              </a:rPr>
              <a:t>-</a:t>
            </a:r>
            <a:r>
              <a:rPr lang="en-US" sz="2400">
                <a:latin typeface="Times New Roman" charset="0"/>
                <a:cs typeface="Times New Roman" charset="0"/>
              </a:rPr>
              <a:t> π</a:t>
            </a:r>
            <a:r>
              <a:rPr lang="en-US" sz="2400" baseline="30000">
                <a:latin typeface="Times New Roman" charset="0"/>
                <a:cs typeface="Times New Roman" charset="0"/>
              </a:rPr>
              <a:t>+</a:t>
            </a:r>
            <a:endParaRPr lang="en-US" sz="2400">
              <a:latin typeface="Times New Roman" charset="0"/>
              <a:sym typeface="Symbol" charset="0"/>
            </a:endParaRPr>
          </a:p>
        </p:txBody>
      </p:sp>
      <p:sp>
        <p:nvSpPr>
          <p:cNvPr id="97289" name="Oval 9"/>
          <p:cNvSpPr>
            <a:spLocks noChangeArrowheads="1"/>
          </p:cNvSpPr>
          <p:nvPr/>
        </p:nvSpPr>
        <p:spPr bwMode="auto">
          <a:xfrm>
            <a:off x="2057400" y="1143000"/>
            <a:ext cx="2819400" cy="685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0" name="AutoShape 10"/>
          <p:cNvSpPr>
            <a:spLocks noChangeArrowheads="1"/>
          </p:cNvSpPr>
          <p:nvPr/>
        </p:nvSpPr>
        <p:spPr bwMode="auto">
          <a:xfrm>
            <a:off x="6781800" y="3810000"/>
            <a:ext cx="228600" cy="609600"/>
          </a:xfrm>
          <a:prstGeom prst="upArrow">
            <a:avLst>
              <a:gd name="adj1" fmla="val 50000"/>
              <a:gd name="adj2" fmla="val 6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1" name="AutoShape 11"/>
          <p:cNvSpPr>
            <a:spLocks noChangeArrowheads="1"/>
          </p:cNvSpPr>
          <p:nvPr/>
        </p:nvSpPr>
        <p:spPr bwMode="auto">
          <a:xfrm>
            <a:off x="3200400" y="1752600"/>
            <a:ext cx="304800" cy="914400"/>
          </a:xfrm>
          <a:prstGeom prst="downArrow">
            <a:avLst>
              <a:gd name="adj1" fmla="val 50000"/>
              <a:gd name="adj2" fmla="val 75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2" name="AutoShape 12"/>
          <p:cNvSpPr>
            <a:spLocks noChangeArrowheads="1"/>
          </p:cNvSpPr>
          <p:nvPr/>
        </p:nvSpPr>
        <p:spPr bwMode="auto">
          <a:xfrm>
            <a:off x="1524000" y="3733800"/>
            <a:ext cx="381000" cy="838200"/>
          </a:xfrm>
          <a:prstGeom prst="upArrow">
            <a:avLst>
              <a:gd name="adj1" fmla="val 50000"/>
              <a:gd name="adj2" fmla="val 5500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293" name="Text Box 13"/>
          <p:cNvSpPr txBox="1">
            <a:spLocks noChangeArrowheads="1"/>
          </p:cNvSpPr>
          <p:nvPr/>
        </p:nvSpPr>
        <p:spPr bwMode="auto">
          <a:xfrm>
            <a:off x="762000" y="5305425"/>
            <a:ext cx="7848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dirty="0"/>
              <a:t>Big </a:t>
            </a:r>
            <a:r>
              <a:rPr lang="en-US" sz="2400" dirty="0" smtClean="0"/>
              <a:t>Questions: </a:t>
            </a:r>
            <a:r>
              <a:rPr lang="en-US" sz="2400" i="1" dirty="0">
                <a:solidFill>
                  <a:srgbClr val="3366FF"/>
                </a:solidFill>
              </a:rPr>
              <a:t>Are determinations of angles consistent with determinations of the sides of the triangle ?</a:t>
            </a:r>
            <a:r>
              <a:rPr lang="en-US" sz="2400" dirty="0">
                <a:solidFill>
                  <a:srgbClr val="3366FF"/>
                </a:solidFill>
              </a:rPr>
              <a:t> </a:t>
            </a:r>
            <a:r>
              <a:rPr lang="en-US" sz="2400" i="1" dirty="0">
                <a:solidFill>
                  <a:srgbClr val="3366FF"/>
                </a:solidFill>
              </a:rPr>
              <a:t>Are angle determinations from </a:t>
            </a:r>
            <a:r>
              <a:rPr lang="en-US" sz="2400" i="1" dirty="0">
                <a:solidFill>
                  <a:srgbClr val="FF0000"/>
                </a:solidFill>
              </a:rPr>
              <a:t>loop </a:t>
            </a:r>
            <a:r>
              <a:rPr lang="en-US" sz="2400" i="1" dirty="0">
                <a:solidFill>
                  <a:srgbClr val="3366FF"/>
                </a:solidFill>
              </a:rPr>
              <a:t>and </a:t>
            </a:r>
            <a:r>
              <a:rPr lang="en-US" sz="2400" i="1" dirty="0">
                <a:solidFill>
                  <a:srgbClr val="FF0000"/>
                </a:solidFill>
              </a:rPr>
              <a:t>tree</a:t>
            </a:r>
            <a:r>
              <a:rPr lang="en-US" sz="2400" i="1" dirty="0">
                <a:solidFill>
                  <a:srgbClr val="3366FF"/>
                </a:solidFill>
              </a:rPr>
              <a:t> decays consistent ? </a:t>
            </a:r>
          </a:p>
        </p:txBody>
      </p:sp>
      <p:sp>
        <p:nvSpPr>
          <p:cNvPr id="97294" name="Text Box 14"/>
          <p:cNvSpPr txBox="1">
            <a:spLocks noChangeArrowheads="1"/>
          </p:cNvSpPr>
          <p:nvPr/>
        </p:nvSpPr>
        <p:spPr bwMode="auto">
          <a:xfrm>
            <a:off x="5334000" y="1143000"/>
            <a:ext cx="3581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i="1"/>
              <a:t>Unitarity implies that the weak couplings and phases form a triangle in the </a:t>
            </a:r>
            <a:r>
              <a:rPr lang="en-US" sz="2400" i="1">
                <a:solidFill>
                  <a:srgbClr val="FF0000"/>
                </a:solidFill>
              </a:rPr>
              <a:t>complex plane</a:t>
            </a:r>
            <a:r>
              <a:rPr lang="en-US" sz="2400" i="1"/>
              <a:t>.</a:t>
            </a:r>
          </a:p>
        </p:txBody>
      </p:sp>
      <p:sp>
        <p:nvSpPr>
          <p:cNvPr id="2" name="TextBox 1"/>
          <p:cNvSpPr txBox="1"/>
          <p:nvPr/>
        </p:nvSpPr>
        <p:spPr>
          <a:xfrm>
            <a:off x="2057400" y="4484018"/>
            <a:ext cx="2654388" cy="923330"/>
          </a:xfrm>
          <a:prstGeom prst="rect">
            <a:avLst/>
          </a:prstGeom>
          <a:noFill/>
        </p:spPr>
        <p:txBody>
          <a:bodyPr wrap="square" rtlCol="0">
            <a:spAutoFit/>
          </a:bodyPr>
          <a:lstStyle/>
          <a:p>
            <a:r>
              <a:rPr lang="en-US" dirty="0" smtClean="0"/>
              <a:t>New </a:t>
            </a:r>
            <a:r>
              <a:rPr lang="en-US" dirty="0" err="1" smtClean="0"/>
              <a:t>LHCb</a:t>
            </a:r>
            <a:r>
              <a:rPr lang="en-US" dirty="0" smtClean="0"/>
              <a:t> results on CPV in </a:t>
            </a:r>
            <a:r>
              <a:rPr lang="en-US" dirty="0" err="1" smtClean="0"/>
              <a:t>B</a:t>
            </a:r>
            <a:r>
              <a:rPr lang="en-US" baseline="-25000" dirty="0" err="1" smtClean="0"/>
              <a:t>s</a:t>
            </a:r>
            <a:r>
              <a:rPr lang="en-US" dirty="0" err="1" smtClean="0">
                <a:sym typeface="Wingdings"/>
              </a:rPr>
              <a:t>D</a:t>
            </a:r>
            <a:r>
              <a:rPr lang="en-US" baseline="-25000" dirty="0" err="1" smtClean="0">
                <a:sym typeface="Wingdings"/>
              </a:rPr>
              <a:t>S</a:t>
            </a:r>
            <a:r>
              <a:rPr lang="en-US" baseline="30000" dirty="0" smtClean="0">
                <a:sym typeface="Wingdings"/>
              </a:rPr>
              <a:t>-</a:t>
            </a:r>
            <a:r>
              <a:rPr lang="en-US" baseline="-25000" dirty="0" smtClean="0">
                <a:sym typeface="Wingdings"/>
              </a:rPr>
              <a:t> </a:t>
            </a:r>
            <a:r>
              <a:rPr lang="en-US" dirty="0" smtClean="0">
                <a:sym typeface="Wingdings"/>
              </a:rPr>
              <a:t>K</a:t>
            </a:r>
            <a:r>
              <a:rPr lang="en-US" baseline="30000" dirty="0" smtClean="0">
                <a:sym typeface="Wingdings"/>
              </a:rPr>
              <a:t>+</a:t>
            </a:r>
            <a:r>
              <a:rPr lang="en-US" dirty="0" smtClean="0">
                <a:sym typeface="Wingdings"/>
              </a:rPr>
              <a:t> (ICHEP, CERN courier)</a:t>
            </a:r>
            <a:endParaRPr lang="en-US" dirty="0"/>
          </a:p>
        </p:txBody>
      </p:sp>
      <p:sp>
        <p:nvSpPr>
          <p:cNvPr id="3" name="Rectangle 2"/>
          <p:cNvSpPr/>
          <p:nvPr/>
        </p:nvSpPr>
        <p:spPr>
          <a:xfrm>
            <a:off x="88812" y="973164"/>
            <a:ext cx="2133600" cy="646331"/>
          </a:xfrm>
          <a:prstGeom prst="rect">
            <a:avLst/>
          </a:prstGeom>
        </p:spPr>
        <p:txBody>
          <a:bodyPr wrap="square">
            <a:spAutoFit/>
          </a:bodyPr>
          <a:lstStyle/>
          <a:p>
            <a:r>
              <a:rPr lang="en-US" dirty="0" smtClean="0"/>
              <a:t>New </a:t>
            </a:r>
            <a:r>
              <a:rPr lang="en-US" dirty="0"/>
              <a:t>Belle result on π</a:t>
            </a:r>
            <a:r>
              <a:rPr lang="en-US" baseline="30000" dirty="0"/>
              <a:t>0</a:t>
            </a:r>
            <a:r>
              <a:rPr lang="en-US" dirty="0"/>
              <a:t> π</a:t>
            </a:r>
            <a:r>
              <a:rPr lang="en-US" baseline="30000" dirty="0"/>
              <a:t>0</a:t>
            </a:r>
            <a:endParaRPr lang="en-US" dirty="0"/>
          </a:p>
        </p:txBody>
      </p:sp>
      <p:sp>
        <p:nvSpPr>
          <p:cNvPr id="4" name="Slide Number Placeholder 3"/>
          <p:cNvSpPr>
            <a:spLocks noGrp="1"/>
          </p:cNvSpPr>
          <p:nvPr>
            <p:ph type="sldNum" sz="quarter" idx="12"/>
          </p:nvPr>
        </p:nvSpPr>
        <p:spPr/>
        <p:txBody>
          <a:bodyPr/>
          <a:lstStyle/>
          <a:p>
            <a:fld id="{8A7BBD36-3257-8E4A-8984-B9E452B60DAC}" type="slidenum">
              <a:rPr lang="en-US" smtClean="0"/>
              <a:pPr/>
              <a:t>3</a:t>
            </a:fld>
            <a:endParaRPr lang="en-US"/>
          </a:p>
        </p:txBody>
      </p:sp>
    </p:spTree>
    <p:extLst>
      <p:ext uri="{BB962C8B-B14F-4D97-AF65-F5344CB8AC3E}">
        <p14:creationId xmlns:p14="http://schemas.microsoft.com/office/powerpoint/2010/main" val="3621816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7283"/>
                                        </p:tgtEl>
                                        <p:attrNameLst>
                                          <p:attrName>style.visibility</p:attrName>
                                        </p:attrNameLst>
                                      </p:cBhvr>
                                      <p:to>
                                        <p:strVal val="visible"/>
                                      </p:to>
                                    </p:set>
                                    <p:anim calcmode="lin" valueType="num">
                                      <p:cBhvr additive="base">
                                        <p:cTn id="11" dur="500" fill="hold"/>
                                        <p:tgtEl>
                                          <p:spTgt spid="97283"/>
                                        </p:tgtEl>
                                        <p:attrNameLst>
                                          <p:attrName>ppt_x</p:attrName>
                                        </p:attrNameLst>
                                      </p:cBhvr>
                                      <p:tavLst>
                                        <p:tav tm="0">
                                          <p:val>
                                            <p:strVal val="#ppt_x"/>
                                          </p:val>
                                        </p:tav>
                                        <p:tav tm="100000">
                                          <p:val>
                                            <p:strVal val="#ppt_x"/>
                                          </p:val>
                                        </p:tav>
                                      </p:tavLst>
                                    </p:anim>
                                    <p:anim calcmode="lin" valueType="num">
                                      <p:cBhvr additive="base">
                                        <p:cTn id="12" dur="500" fill="hold"/>
                                        <p:tgtEl>
                                          <p:spTgt spid="9728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2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72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72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728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728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7286">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7293"/>
                                        </p:tgtEl>
                                        <p:attrNameLst>
                                          <p:attrName>style.visibility</p:attrName>
                                        </p:attrNameLst>
                                      </p:cBhvr>
                                      <p:to>
                                        <p:strVal val="visible"/>
                                      </p:to>
                                    </p:set>
                                    <p:anim calcmode="lin" valueType="num">
                                      <p:cBhvr additive="base">
                                        <p:cTn id="49" dur="1000" fill="hold"/>
                                        <p:tgtEl>
                                          <p:spTgt spid="97293"/>
                                        </p:tgtEl>
                                        <p:attrNameLst>
                                          <p:attrName>ppt_x</p:attrName>
                                        </p:attrNameLst>
                                      </p:cBhvr>
                                      <p:tavLst>
                                        <p:tav tm="0">
                                          <p:val>
                                            <p:strVal val="#ppt_x"/>
                                          </p:val>
                                        </p:tav>
                                        <p:tav tm="100000">
                                          <p:val>
                                            <p:strVal val="#ppt_x"/>
                                          </p:val>
                                        </p:tav>
                                      </p:tavLst>
                                    </p:anim>
                                    <p:anim calcmode="lin" valueType="num">
                                      <p:cBhvr additive="base">
                                        <p:cTn id="50" dur="1000" fill="hold"/>
                                        <p:tgtEl>
                                          <p:spTgt spid="97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0" grpId="0" animBg="1"/>
      <p:bldP spid="97291" grpId="0" animBg="1"/>
      <p:bldP spid="97292" grpId="0" animBg="1"/>
      <p:bldP spid="97293" grpId="0"/>
      <p:bldP spid="972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2500" y="2507704"/>
            <a:ext cx="7226300" cy="2806700"/>
          </a:xfrm>
          <a:prstGeom prst="rect">
            <a:avLst/>
          </a:prstGeom>
        </p:spPr>
      </p:pic>
      <p:pic>
        <p:nvPicPr>
          <p:cNvPr id="5" name="Picture 4"/>
          <p:cNvPicPr>
            <a:picLocks noChangeAspect="1"/>
          </p:cNvPicPr>
          <p:nvPr/>
        </p:nvPicPr>
        <p:blipFill>
          <a:blip r:embed="rId3"/>
          <a:stretch>
            <a:fillRect/>
          </a:stretch>
        </p:blipFill>
        <p:spPr>
          <a:xfrm>
            <a:off x="144359" y="424904"/>
            <a:ext cx="4394200" cy="2082800"/>
          </a:xfrm>
          <a:prstGeom prst="rect">
            <a:avLst/>
          </a:prstGeom>
        </p:spPr>
      </p:pic>
      <p:pic>
        <p:nvPicPr>
          <p:cNvPr id="6" name="Picture 5"/>
          <p:cNvPicPr>
            <a:picLocks noChangeAspect="1"/>
          </p:cNvPicPr>
          <p:nvPr/>
        </p:nvPicPr>
        <p:blipFill>
          <a:blip r:embed="rId4"/>
          <a:stretch>
            <a:fillRect/>
          </a:stretch>
        </p:blipFill>
        <p:spPr>
          <a:xfrm>
            <a:off x="752220" y="5610800"/>
            <a:ext cx="8128000" cy="1028700"/>
          </a:xfrm>
          <a:prstGeom prst="rect">
            <a:avLst/>
          </a:prstGeom>
        </p:spPr>
      </p:pic>
      <p:pic>
        <p:nvPicPr>
          <p:cNvPr id="7" name="Picture 6" descr="babar_D*taun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982" y="130241"/>
            <a:ext cx="3291840" cy="2540000"/>
          </a:xfrm>
          <a:prstGeom prst="rect">
            <a:avLst/>
          </a:prstGeom>
        </p:spPr>
      </p:pic>
      <p:sp>
        <p:nvSpPr>
          <p:cNvPr id="8" name="TextBox 7"/>
          <p:cNvSpPr txBox="1"/>
          <p:nvPr/>
        </p:nvSpPr>
        <p:spPr>
          <a:xfrm>
            <a:off x="144359" y="6489646"/>
            <a:ext cx="3060889" cy="369332"/>
          </a:xfrm>
          <a:prstGeom prst="rect">
            <a:avLst/>
          </a:prstGeom>
          <a:noFill/>
        </p:spPr>
        <p:txBody>
          <a:bodyPr wrap="square" rtlCol="0">
            <a:spAutoFit/>
          </a:bodyPr>
          <a:lstStyle/>
          <a:p>
            <a:r>
              <a:rPr lang="en-US" dirty="0" smtClean="0"/>
              <a:t>Slide adapted from A. </a:t>
            </a:r>
            <a:r>
              <a:rPr lang="en-US" dirty="0" err="1" smtClean="0"/>
              <a:t>Soffer</a:t>
            </a:r>
            <a:endParaRPr lang="en-US" dirty="0"/>
          </a:p>
        </p:txBody>
      </p:sp>
      <p:sp>
        <p:nvSpPr>
          <p:cNvPr id="2" name="Slide Number Placeholder 1"/>
          <p:cNvSpPr>
            <a:spLocks noGrp="1"/>
          </p:cNvSpPr>
          <p:nvPr>
            <p:ph type="sldNum" sz="quarter" idx="12"/>
          </p:nvPr>
        </p:nvSpPr>
        <p:spPr>
          <a:xfrm>
            <a:off x="7010400" y="6456937"/>
            <a:ext cx="2133600" cy="365125"/>
          </a:xfrm>
        </p:spPr>
        <p:txBody>
          <a:bodyPr/>
          <a:lstStyle/>
          <a:p>
            <a:fld id="{2066355A-084C-D24E-9AD2-7E4FC41EA627}" type="slidenum">
              <a:rPr lang="en-US" smtClean="0"/>
              <a:pPr/>
              <a:t>30</a:t>
            </a:fld>
            <a:endParaRPr lang="en-US"/>
          </a:p>
        </p:txBody>
      </p:sp>
    </p:spTree>
    <p:extLst>
      <p:ext uri="{BB962C8B-B14F-4D97-AF65-F5344CB8AC3E}">
        <p14:creationId xmlns:p14="http://schemas.microsoft.com/office/powerpoint/2010/main" val="22627099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13416" y="0"/>
            <a:ext cx="3161270" cy="6858000"/>
          </a:xfrm>
          <a:prstGeom prst="rect">
            <a:avLst/>
          </a:prstGeom>
        </p:spPr>
      </p:pic>
      <p:sp>
        <p:nvSpPr>
          <p:cNvPr id="2" name="TextBox 1"/>
          <p:cNvSpPr txBox="1"/>
          <p:nvPr/>
        </p:nvSpPr>
        <p:spPr>
          <a:xfrm>
            <a:off x="523875" y="1570335"/>
            <a:ext cx="4381500" cy="461665"/>
          </a:xfrm>
          <a:prstGeom prst="rect">
            <a:avLst/>
          </a:prstGeom>
          <a:noFill/>
        </p:spPr>
        <p:txBody>
          <a:bodyPr wrap="square" rtlCol="0">
            <a:spAutoFit/>
          </a:bodyPr>
          <a:lstStyle/>
          <a:p>
            <a:r>
              <a:rPr lang="en-US" sz="2400" dirty="0" smtClean="0"/>
              <a:t>Missing mass variable</a:t>
            </a:r>
            <a:r>
              <a:rPr lang="en-US" dirty="0" smtClean="0"/>
              <a:t>:</a:t>
            </a:r>
            <a:endParaRPr lang="en-US" dirty="0"/>
          </a:p>
        </p:txBody>
      </p:sp>
      <p:sp>
        <p:nvSpPr>
          <p:cNvPr id="5" name="TextBox 4"/>
          <p:cNvSpPr txBox="1"/>
          <p:nvPr/>
        </p:nvSpPr>
        <p:spPr>
          <a:xfrm>
            <a:off x="317500" y="2032000"/>
            <a:ext cx="4587875" cy="461665"/>
          </a:xfrm>
          <a:prstGeom prst="rect">
            <a:avLst/>
          </a:prstGeom>
          <a:noFill/>
        </p:spPr>
        <p:txBody>
          <a:bodyPr wrap="square" rtlCol="0">
            <a:spAutoFit/>
          </a:bodyPr>
          <a:lstStyle/>
          <a:p>
            <a:r>
              <a:rPr lang="en-US" sz="2400" dirty="0"/>
              <a:t>m</a:t>
            </a:r>
            <a:r>
              <a:rPr lang="en-US" sz="2400" baseline="-25000" dirty="0" smtClean="0"/>
              <a:t>miss</a:t>
            </a:r>
            <a:r>
              <a:rPr lang="en-US" sz="2400" baseline="30000" dirty="0" smtClean="0"/>
              <a:t>2</a:t>
            </a:r>
            <a:r>
              <a:rPr lang="en-US" sz="2400" dirty="0" smtClean="0"/>
              <a:t> =p</a:t>
            </a:r>
            <a:r>
              <a:rPr lang="en-US" sz="2400" baseline="-25000" dirty="0" smtClean="0"/>
              <a:t>miss</a:t>
            </a:r>
            <a:r>
              <a:rPr lang="en-US" sz="2400" baseline="30000" dirty="0" smtClean="0"/>
              <a:t>2</a:t>
            </a:r>
            <a:r>
              <a:rPr lang="en-US" sz="2400" dirty="0" smtClean="0"/>
              <a:t>=(p[</a:t>
            </a:r>
            <a:r>
              <a:rPr lang="en-US" sz="2400" dirty="0" err="1" smtClean="0"/>
              <a:t>e</a:t>
            </a:r>
            <a:r>
              <a:rPr lang="en-US" sz="2400" baseline="30000" dirty="0" err="1" smtClean="0"/>
              <a:t>+</a:t>
            </a:r>
            <a:r>
              <a:rPr lang="en-US" sz="2400" dirty="0" err="1" smtClean="0"/>
              <a:t>e</a:t>
            </a:r>
            <a:r>
              <a:rPr lang="en-US" sz="2400" baseline="30000" dirty="0" smtClean="0"/>
              <a:t>-</a:t>
            </a:r>
            <a:r>
              <a:rPr lang="en-US" sz="2400" dirty="0"/>
              <a:t>]</a:t>
            </a:r>
            <a:r>
              <a:rPr lang="en-US" sz="2400" dirty="0" smtClean="0"/>
              <a:t>-</a:t>
            </a:r>
            <a:r>
              <a:rPr lang="en-US" sz="2400" dirty="0" err="1" smtClean="0"/>
              <a:t>p</a:t>
            </a:r>
            <a:r>
              <a:rPr lang="en-US" sz="2400" baseline="-25000" dirty="0" err="1" smtClean="0"/>
              <a:t>tag</a:t>
            </a:r>
            <a:r>
              <a:rPr lang="en-US" sz="2400" dirty="0" err="1" smtClean="0"/>
              <a:t>-p</a:t>
            </a:r>
            <a:r>
              <a:rPr lang="en-US" sz="2400" baseline="-25000" dirty="0" err="1" smtClean="0"/>
              <a:t>D</a:t>
            </a:r>
            <a:r>
              <a:rPr lang="en-US" sz="2400" baseline="-25000" dirty="0" smtClean="0"/>
              <a:t>(*)</a:t>
            </a:r>
            <a:r>
              <a:rPr lang="en-US" sz="2400" dirty="0" smtClean="0"/>
              <a:t>-</a:t>
            </a:r>
            <a:r>
              <a:rPr lang="en-US" sz="2400" dirty="0" err="1" smtClean="0"/>
              <a:t>p</a:t>
            </a:r>
            <a:r>
              <a:rPr lang="en-US" sz="2400" baseline="-25000" dirty="0" err="1" smtClean="0"/>
              <a:t>l</a:t>
            </a:r>
            <a:r>
              <a:rPr lang="en-US" sz="2400" dirty="0" smtClean="0"/>
              <a:t>)</a:t>
            </a:r>
            <a:r>
              <a:rPr lang="en-US" sz="2400" baseline="30000" dirty="0" smtClean="0"/>
              <a:t>2</a:t>
            </a:r>
            <a:endParaRPr lang="en-US" sz="2400" dirty="0"/>
          </a:p>
        </p:txBody>
      </p:sp>
      <p:sp>
        <p:nvSpPr>
          <p:cNvPr id="6" name="TextBox 5"/>
          <p:cNvSpPr txBox="1"/>
          <p:nvPr/>
        </p:nvSpPr>
        <p:spPr>
          <a:xfrm>
            <a:off x="111125" y="2622460"/>
            <a:ext cx="5619750" cy="461665"/>
          </a:xfrm>
          <a:prstGeom prst="rect">
            <a:avLst/>
          </a:prstGeom>
          <a:noFill/>
        </p:spPr>
        <p:txBody>
          <a:bodyPr wrap="square" rtlCol="0">
            <a:spAutoFit/>
          </a:bodyPr>
          <a:lstStyle/>
          <a:p>
            <a:r>
              <a:rPr lang="en-US" sz="2400" dirty="0" smtClean="0"/>
              <a:t>P</a:t>
            </a:r>
            <a:r>
              <a:rPr lang="en-US" sz="2400" baseline="-25000" dirty="0" smtClean="0"/>
              <a:t>l</a:t>
            </a:r>
            <a:r>
              <a:rPr lang="en-US" sz="2400" baseline="30000" dirty="0" smtClean="0"/>
              <a:t>* </a:t>
            </a:r>
            <a:r>
              <a:rPr lang="en-US" sz="2400" dirty="0" smtClean="0"/>
              <a:t>= momentum of lepton in B rest frame</a:t>
            </a:r>
            <a:endParaRPr lang="en-US" sz="2400" dirty="0"/>
          </a:p>
        </p:txBody>
      </p:sp>
      <p:sp>
        <p:nvSpPr>
          <p:cNvPr id="7" name="TextBox 6"/>
          <p:cNvSpPr txBox="1"/>
          <p:nvPr/>
        </p:nvSpPr>
        <p:spPr>
          <a:xfrm>
            <a:off x="111125" y="1017289"/>
            <a:ext cx="5413375" cy="461665"/>
          </a:xfrm>
          <a:prstGeom prst="rect">
            <a:avLst/>
          </a:prstGeom>
          <a:noFill/>
        </p:spPr>
        <p:txBody>
          <a:bodyPr wrap="square" rtlCol="0">
            <a:spAutoFit/>
          </a:bodyPr>
          <a:lstStyle/>
          <a:p>
            <a:r>
              <a:rPr lang="en-US" sz="2400" u="sng" dirty="0" smtClean="0"/>
              <a:t>Signals in B</a:t>
            </a:r>
            <a:r>
              <a:rPr lang="en-US" sz="2400" u="sng" dirty="0" smtClean="0">
                <a:sym typeface="Wingdings"/>
              </a:rPr>
              <a:t>D</a:t>
            </a:r>
            <a:r>
              <a:rPr lang="en-US" sz="2400" u="sng" baseline="30000" dirty="0" smtClean="0">
                <a:sym typeface="Wingdings"/>
              </a:rPr>
              <a:t>(*)</a:t>
            </a:r>
            <a:r>
              <a:rPr lang="en-US" sz="2400" u="sng" dirty="0" smtClean="0">
                <a:sym typeface="Wingdings"/>
              </a:rPr>
              <a:t> </a:t>
            </a:r>
            <a:r>
              <a:rPr lang="en-US" sz="2400" u="sng" dirty="0" err="1" smtClean="0">
                <a:sym typeface="Wingdings"/>
              </a:rPr>
              <a:t>τν</a:t>
            </a:r>
            <a:r>
              <a:rPr lang="en-US" sz="2400" u="sng" dirty="0" smtClean="0">
                <a:sym typeface="Wingdings"/>
              </a:rPr>
              <a:t> </a:t>
            </a:r>
            <a:r>
              <a:rPr lang="en-US" sz="2400" u="sng" dirty="0" smtClean="0"/>
              <a:t>(489±63, 888±63)</a:t>
            </a:r>
            <a:endParaRPr lang="en-US" sz="2400" u="sng" dirty="0"/>
          </a:p>
        </p:txBody>
      </p:sp>
      <p:sp>
        <p:nvSpPr>
          <p:cNvPr id="8" name="TextBox 7"/>
          <p:cNvSpPr txBox="1"/>
          <p:nvPr/>
        </p:nvSpPr>
        <p:spPr>
          <a:xfrm>
            <a:off x="111125" y="4574917"/>
            <a:ext cx="5413375" cy="1569660"/>
          </a:xfrm>
          <a:prstGeom prst="rect">
            <a:avLst/>
          </a:prstGeom>
          <a:noFill/>
        </p:spPr>
        <p:txBody>
          <a:bodyPr wrap="square" rtlCol="0">
            <a:spAutoFit/>
          </a:bodyPr>
          <a:lstStyle/>
          <a:p>
            <a:r>
              <a:rPr lang="en-US" sz="2400" i="1" dirty="0" smtClean="0"/>
              <a:t>Production of B meson pairs at threshold is critical to the separation of backgrounds from the missing energy/ momentum signal.</a:t>
            </a:r>
            <a:endParaRPr lang="en-US" sz="2400" i="1" dirty="0"/>
          </a:p>
        </p:txBody>
      </p:sp>
      <p:sp>
        <p:nvSpPr>
          <p:cNvPr id="10" name="TextBox 9"/>
          <p:cNvSpPr txBox="1"/>
          <p:nvPr/>
        </p:nvSpPr>
        <p:spPr>
          <a:xfrm>
            <a:off x="523875" y="206375"/>
            <a:ext cx="4841875" cy="461665"/>
          </a:xfrm>
          <a:prstGeom prst="rect">
            <a:avLst/>
          </a:prstGeom>
          <a:noFill/>
        </p:spPr>
        <p:txBody>
          <a:bodyPr wrap="square" rtlCol="0">
            <a:spAutoFit/>
          </a:bodyPr>
          <a:lstStyle/>
          <a:p>
            <a:r>
              <a:rPr lang="en-US" sz="2400" dirty="0" smtClean="0"/>
              <a:t>Example from a recent </a:t>
            </a:r>
            <a:r>
              <a:rPr lang="en-US" sz="2400" dirty="0" err="1" smtClean="0"/>
              <a:t>BaBar</a:t>
            </a:r>
            <a:r>
              <a:rPr lang="en-US" sz="2400" dirty="0" smtClean="0"/>
              <a:t> paper</a:t>
            </a:r>
            <a:endParaRPr lang="en-US" sz="2400" dirty="0"/>
          </a:p>
        </p:txBody>
      </p:sp>
      <p:sp>
        <p:nvSpPr>
          <p:cNvPr id="11" name="Frame 10"/>
          <p:cNvSpPr/>
          <p:nvPr/>
        </p:nvSpPr>
        <p:spPr>
          <a:xfrm>
            <a:off x="-79375" y="4413249"/>
            <a:ext cx="5605272" cy="2011680"/>
          </a:xfrm>
          <a:prstGeom prst="frame">
            <a:avLst/>
          </a:prstGeom>
          <a:effectLst>
            <a:outerShdw blurRad="17780" dist="254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40" bIns="0" rtlCol="0" anchor="ctr"/>
          <a:lstStyle/>
          <a:p>
            <a:pPr algn="ctr"/>
            <a:endParaRPr lang="en-US">
              <a:solidFill>
                <a:schemeClr val="tx1"/>
              </a:solidFill>
            </a:endParaRPr>
          </a:p>
        </p:txBody>
      </p:sp>
      <p:sp>
        <p:nvSpPr>
          <p:cNvPr id="3" name="Slide Number Placeholder 2"/>
          <p:cNvSpPr>
            <a:spLocks noGrp="1"/>
          </p:cNvSpPr>
          <p:nvPr>
            <p:ph type="sldNum" sz="quarter" idx="12"/>
          </p:nvPr>
        </p:nvSpPr>
        <p:spPr>
          <a:xfrm>
            <a:off x="7010400" y="6492875"/>
            <a:ext cx="2133600" cy="365125"/>
          </a:xfrm>
        </p:spPr>
        <p:txBody>
          <a:bodyPr/>
          <a:lstStyle/>
          <a:p>
            <a:fld id="{2066355A-084C-D24E-9AD2-7E4FC41EA627}" type="slidenum">
              <a:rPr lang="en-US" smtClean="0"/>
              <a:pPr/>
              <a:t>31</a:t>
            </a:fld>
            <a:endParaRPr lang="en-US" dirty="0"/>
          </a:p>
        </p:txBody>
      </p:sp>
    </p:spTree>
    <p:extLst>
      <p:ext uri="{BB962C8B-B14F-4D97-AF65-F5344CB8AC3E}">
        <p14:creationId xmlns:p14="http://schemas.microsoft.com/office/powerpoint/2010/main" val="4027620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39700"/>
            <a:ext cx="9144000" cy="6569702"/>
          </a:xfrm>
          <a:prstGeom prst="rect">
            <a:avLst/>
          </a:prstGeom>
        </p:spPr>
      </p:pic>
      <p:sp>
        <p:nvSpPr>
          <p:cNvPr id="2" name="Slide Number Placeholder 1"/>
          <p:cNvSpPr>
            <a:spLocks noGrp="1"/>
          </p:cNvSpPr>
          <p:nvPr>
            <p:ph type="sldNum" sz="quarter" idx="12"/>
          </p:nvPr>
        </p:nvSpPr>
        <p:spPr/>
        <p:txBody>
          <a:bodyPr/>
          <a:lstStyle/>
          <a:p>
            <a:fld id="{2066355A-084C-D24E-9AD2-7E4FC41EA627}" type="slidenum">
              <a:rPr lang="en-US" smtClean="0"/>
              <a:pPr/>
              <a:t>32</a:t>
            </a:fld>
            <a:endParaRPr lang="en-US"/>
          </a:p>
        </p:txBody>
      </p:sp>
    </p:spTree>
    <p:extLst>
      <p:ext uri="{BB962C8B-B14F-4D97-AF65-F5344CB8AC3E}">
        <p14:creationId xmlns:p14="http://schemas.microsoft.com/office/powerpoint/2010/main" val="48977723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204" y="906177"/>
            <a:ext cx="5657721" cy="2246769"/>
          </a:xfrm>
          <a:prstGeom prst="rect">
            <a:avLst/>
          </a:prstGeom>
          <a:noFill/>
        </p:spPr>
        <p:txBody>
          <a:bodyPr wrap="square" rtlCol="0">
            <a:spAutoFit/>
          </a:bodyPr>
          <a:lstStyle/>
          <a:p>
            <a:r>
              <a:rPr lang="en-US" sz="2800" dirty="0" smtClean="0"/>
              <a:t>“However, the combination of R(D) and R(D*) excludes the type II 2HDM charged Higgs boson with a 99.8% confidence level for any value of tan(β)/</a:t>
            </a:r>
            <a:r>
              <a:rPr lang="en-US" sz="2800" dirty="0" err="1" smtClean="0"/>
              <a:t>m</a:t>
            </a:r>
            <a:r>
              <a:rPr lang="en-US" sz="2800" baseline="-25000" dirty="0" err="1" smtClean="0"/>
              <a:t>H</a:t>
            </a:r>
            <a:r>
              <a:rPr lang="en-US" sz="2800" baseline="-25000" dirty="0" smtClean="0"/>
              <a:t>+</a:t>
            </a:r>
            <a:r>
              <a:rPr lang="en-US" sz="2800" dirty="0" smtClean="0"/>
              <a:t>”</a:t>
            </a:r>
            <a:endParaRPr lang="en-US" sz="2800" dirty="0"/>
          </a:p>
        </p:txBody>
      </p:sp>
      <p:sp>
        <p:nvSpPr>
          <p:cNvPr id="5" name="TextBox 4"/>
          <p:cNvSpPr txBox="1"/>
          <p:nvPr/>
        </p:nvSpPr>
        <p:spPr>
          <a:xfrm>
            <a:off x="732659" y="3708114"/>
            <a:ext cx="7749914" cy="461665"/>
          </a:xfrm>
          <a:prstGeom prst="rect">
            <a:avLst/>
          </a:prstGeom>
          <a:noFill/>
        </p:spPr>
        <p:txBody>
          <a:bodyPr wrap="square" rtlCol="0">
            <a:spAutoFit/>
          </a:bodyPr>
          <a:lstStyle/>
          <a:p>
            <a:r>
              <a:rPr lang="en-US" sz="2400" dirty="0" smtClean="0"/>
              <a:t>In other words, found NP but </a:t>
            </a:r>
            <a:r>
              <a:rPr lang="en-US" sz="2400" i="1" dirty="0" smtClean="0"/>
              <a:t>killed</a:t>
            </a:r>
            <a:r>
              <a:rPr lang="en-US" sz="2400" dirty="0" smtClean="0"/>
              <a:t> the 2HDM NP model.</a:t>
            </a:r>
            <a:endParaRPr lang="en-US" sz="2400" dirty="0"/>
          </a:p>
        </p:txBody>
      </p:sp>
      <p:sp>
        <p:nvSpPr>
          <p:cNvPr id="8" name="Frame 7"/>
          <p:cNvSpPr/>
          <p:nvPr/>
        </p:nvSpPr>
        <p:spPr>
          <a:xfrm>
            <a:off x="629046" y="3379101"/>
            <a:ext cx="7619666" cy="1083312"/>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732659" y="213679"/>
            <a:ext cx="7626089" cy="461665"/>
          </a:xfrm>
          <a:prstGeom prst="rect">
            <a:avLst/>
          </a:prstGeom>
          <a:noFill/>
        </p:spPr>
        <p:txBody>
          <a:bodyPr wrap="square" rtlCol="0">
            <a:spAutoFit/>
          </a:bodyPr>
          <a:lstStyle/>
          <a:p>
            <a:r>
              <a:rPr lang="hu-HU" sz="2400" dirty="0" smtClean="0"/>
              <a:t>BaBar collaboration, Phys</a:t>
            </a:r>
            <a:r>
              <a:rPr lang="hu-HU" sz="2400" dirty="0"/>
              <a:t>. Rev. Lett. 109, 101802 (</a:t>
            </a:r>
            <a:r>
              <a:rPr lang="hu-HU" sz="2400" dirty="0" smtClean="0"/>
              <a:t>2012</a:t>
            </a:r>
            <a:r>
              <a:rPr lang="hu-HU" dirty="0" smtClean="0"/>
              <a:t>)</a:t>
            </a:r>
            <a:endParaRPr lang="en-US" dirty="0"/>
          </a:p>
        </p:txBody>
      </p:sp>
      <p:sp>
        <p:nvSpPr>
          <p:cNvPr id="3" name="Slide Number Placeholder 2"/>
          <p:cNvSpPr>
            <a:spLocks noGrp="1"/>
          </p:cNvSpPr>
          <p:nvPr>
            <p:ph type="sldNum" sz="quarter" idx="12"/>
          </p:nvPr>
        </p:nvSpPr>
        <p:spPr/>
        <p:txBody>
          <a:bodyPr/>
          <a:lstStyle/>
          <a:p>
            <a:fld id="{2066355A-084C-D24E-9AD2-7E4FC41EA627}" type="slidenum">
              <a:rPr lang="en-US" smtClean="0"/>
              <a:pPr/>
              <a:t>33</a:t>
            </a:fld>
            <a:endParaRPr lang="en-US"/>
          </a:p>
        </p:txBody>
      </p:sp>
      <p:sp>
        <p:nvSpPr>
          <p:cNvPr id="2" name="TextBox 1"/>
          <p:cNvSpPr txBox="1"/>
          <p:nvPr/>
        </p:nvSpPr>
        <p:spPr>
          <a:xfrm>
            <a:off x="864763" y="4500533"/>
            <a:ext cx="7068311" cy="1938992"/>
          </a:xfrm>
          <a:prstGeom prst="rect">
            <a:avLst/>
          </a:prstGeom>
          <a:noFill/>
        </p:spPr>
        <p:txBody>
          <a:bodyPr wrap="square" rtlCol="0">
            <a:spAutoFit/>
          </a:bodyPr>
          <a:lstStyle/>
          <a:p>
            <a:r>
              <a:rPr lang="en-US" sz="2000" dirty="0" smtClean="0"/>
              <a:t>A few points:</a:t>
            </a:r>
          </a:p>
          <a:p>
            <a:r>
              <a:rPr lang="en-US" sz="2000" dirty="0" smtClean="0"/>
              <a:t>(0) Still waiting for the Belle </a:t>
            </a:r>
            <a:r>
              <a:rPr lang="en-US" sz="2000" dirty="0"/>
              <a:t>update (PRD </a:t>
            </a:r>
            <a:r>
              <a:rPr lang="en-US" sz="2000" dirty="0" smtClean="0"/>
              <a:t>82,.072005 (2010))</a:t>
            </a:r>
          </a:p>
          <a:p>
            <a:r>
              <a:rPr lang="en-US" sz="2000" dirty="0" smtClean="0"/>
              <a:t>(1) If the R values fluctuate back down in the future, this </a:t>
            </a:r>
            <a:r>
              <a:rPr lang="en-US" sz="2000" i="1" dirty="0" smtClean="0"/>
              <a:t>will allow NP from type II charged Higgs to be viable.</a:t>
            </a:r>
          </a:p>
          <a:p>
            <a:r>
              <a:rPr lang="en-US" sz="2000" dirty="0" smtClean="0"/>
              <a:t>(2) It is </a:t>
            </a:r>
            <a:r>
              <a:rPr lang="en-US" sz="2000" i="1" dirty="0" smtClean="0"/>
              <a:t>obvious</a:t>
            </a:r>
            <a:r>
              <a:rPr lang="en-US" sz="2000" dirty="0" smtClean="0"/>
              <a:t> that we need two orders of magnitude of data to solve these issues related to the charged Higgs.</a:t>
            </a:r>
            <a:endParaRPr lang="en-US" sz="2000" dirty="0"/>
          </a:p>
        </p:txBody>
      </p:sp>
      <p:pic>
        <p:nvPicPr>
          <p:cNvPr id="6" name="Picture 5"/>
          <p:cNvPicPr>
            <a:picLocks noChangeAspect="1"/>
          </p:cNvPicPr>
          <p:nvPr/>
        </p:nvPicPr>
        <p:blipFill rotWithShape="1">
          <a:blip r:embed="rId3"/>
          <a:srcRect t="19221" b="-120"/>
          <a:stretch/>
        </p:blipFill>
        <p:spPr>
          <a:xfrm>
            <a:off x="5830902" y="741084"/>
            <a:ext cx="3209925" cy="2411862"/>
          </a:xfrm>
          <a:prstGeom prst="rect">
            <a:avLst/>
          </a:prstGeom>
        </p:spPr>
      </p:pic>
    </p:spTree>
    <p:extLst>
      <p:ext uri="{BB962C8B-B14F-4D97-AF65-F5344CB8AC3E}">
        <p14:creationId xmlns:p14="http://schemas.microsoft.com/office/powerpoint/2010/main" val="36728355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488" y="3798231"/>
            <a:ext cx="8229600" cy="1143000"/>
          </a:xfrm>
        </p:spPr>
        <p:txBody>
          <a:bodyPr>
            <a:normAutofit fontScale="90000"/>
          </a:bodyPr>
          <a:lstStyle/>
          <a:p>
            <a:r>
              <a:rPr lang="en-US" dirty="0" smtClean="0"/>
              <a:t/>
            </a:r>
            <a:br>
              <a:rPr lang="en-US" dirty="0" smtClean="0"/>
            </a:br>
            <a:r>
              <a:rPr lang="en-US" u="sng" dirty="0" smtClean="0"/>
              <a:t>The Next Generation</a:t>
            </a:r>
            <a:r>
              <a:rPr lang="en-US" dirty="0" smtClean="0"/>
              <a:t/>
            </a:r>
            <a:br>
              <a:rPr lang="en-US" dirty="0" smtClean="0"/>
            </a:br>
            <a:r>
              <a:rPr lang="en-US" i="1" dirty="0" smtClean="0"/>
              <a:t>Belle II and the </a:t>
            </a:r>
            <a:r>
              <a:rPr lang="en-US" i="1" dirty="0" err="1" smtClean="0"/>
              <a:t>LHCb</a:t>
            </a:r>
            <a:r>
              <a:rPr lang="en-US" i="1" dirty="0" smtClean="0"/>
              <a:t> upgrade</a:t>
            </a:r>
            <a:endParaRPr lang="en-US" i="1" dirty="0"/>
          </a:p>
        </p:txBody>
      </p:sp>
      <p:pic>
        <p:nvPicPr>
          <p:cNvPr id="3" name="Picture 2"/>
          <p:cNvPicPr>
            <a:picLocks noChangeAspect="1"/>
          </p:cNvPicPr>
          <p:nvPr/>
        </p:nvPicPr>
        <p:blipFill>
          <a:blip r:embed="rId2"/>
          <a:stretch>
            <a:fillRect/>
          </a:stretch>
        </p:blipFill>
        <p:spPr>
          <a:xfrm>
            <a:off x="189165" y="798694"/>
            <a:ext cx="4551680" cy="2985262"/>
          </a:xfrm>
          <a:prstGeom prst="rect">
            <a:avLst/>
          </a:prstGeom>
        </p:spPr>
      </p:pic>
      <p:pic>
        <p:nvPicPr>
          <p:cNvPr id="4" name="Picture 3"/>
          <p:cNvPicPr>
            <a:picLocks noChangeAspect="1"/>
          </p:cNvPicPr>
          <p:nvPr/>
        </p:nvPicPr>
        <p:blipFill>
          <a:blip r:embed="rId3"/>
          <a:stretch>
            <a:fillRect/>
          </a:stretch>
        </p:blipFill>
        <p:spPr>
          <a:xfrm>
            <a:off x="5176533" y="798694"/>
            <a:ext cx="3251200" cy="2921000"/>
          </a:xfrm>
          <a:prstGeom prst="rect">
            <a:avLst/>
          </a:prstGeom>
        </p:spPr>
      </p:pic>
      <p:sp>
        <p:nvSpPr>
          <p:cNvPr id="5" name="Left Arrow 4"/>
          <p:cNvSpPr/>
          <p:nvPr/>
        </p:nvSpPr>
        <p:spPr>
          <a:xfrm>
            <a:off x="8008633" y="1708928"/>
            <a:ext cx="838200" cy="4572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Bent Arrow 5"/>
          <p:cNvSpPr/>
          <p:nvPr/>
        </p:nvSpPr>
        <p:spPr>
          <a:xfrm>
            <a:off x="4876603" y="1440314"/>
            <a:ext cx="1066800" cy="3810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ight Arrow 6"/>
          <p:cNvSpPr/>
          <p:nvPr/>
        </p:nvSpPr>
        <p:spPr>
          <a:xfrm>
            <a:off x="5006849" y="2443725"/>
            <a:ext cx="6858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33104" y="5454907"/>
            <a:ext cx="8710896" cy="1231106"/>
          </a:xfrm>
          <a:prstGeom prst="rect">
            <a:avLst/>
          </a:prstGeom>
        </p:spPr>
        <p:txBody>
          <a:bodyPr wrap="square">
            <a:spAutoFit/>
          </a:bodyPr>
          <a:lstStyle/>
          <a:p>
            <a:r>
              <a:rPr lang="en-US" sz="2800" u="sng" dirty="0" smtClean="0"/>
              <a:t>US P5 report (p. v)</a:t>
            </a:r>
            <a:r>
              <a:rPr lang="en-US" sz="2800" u="sng" dirty="0" smtClean="0">
                <a:solidFill>
                  <a:srgbClr val="000000"/>
                </a:solidFill>
              </a:rPr>
              <a:t>:</a:t>
            </a:r>
            <a:r>
              <a:rPr lang="en-US" sz="2800" u="sng" dirty="0" smtClean="0">
                <a:solidFill>
                  <a:srgbClr val="FF0000"/>
                </a:solidFill>
              </a:rPr>
              <a:t> “Explore </a:t>
            </a:r>
            <a:r>
              <a:rPr lang="en-US" sz="2800" u="sng" dirty="0">
                <a:solidFill>
                  <a:srgbClr val="FF0000"/>
                </a:solidFill>
              </a:rPr>
              <a:t>the unknown: new particles, interactions</a:t>
            </a:r>
            <a:r>
              <a:rPr lang="en-US" sz="2800" u="sng" dirty="0" smtClean="0">
                <a:solidFill>
                  <a:srgbClr val="FF0000"/>
                </a:solidFill>
              </a:rPr>
              <a:t>, and </a:t>
            </a:r>
            <a:r>
              <a:rPr lang="en-US" sz="2800" u="sng" dirty="0">
                <a:solidFill>
                  <a:srgbClr val="FF0000"/>
                </a:solidFill>
              </a:rPr>
              <a:t>physical </a:t>
            </a:r>
            <a:r>
              <a:rPr lang="en-US" sz="2800" u="sng" dirty="0" smtClean="0">
                <a:solidFill>
                  <a:srgbClr val="FF0000"/>
                </a:solidFill>
              </a:rPr>
              <a:t>principles</a:t>
            </a:r>
            <a:r>
              <a:rPr lang="en-US" sz="2400" u="sng" dirty="0" smtClean="0">
                <a:solidFill>
                  <a:srgbClr val="FF0000"/>
                </a:solidFill>
              </a:rPr>
              <a:t>”</a:t>
            </a:r>
            <a:endParaRPr lang="en-US" sz="2400" u="sng" dirty="0">
              <a:solidFill>
                <a:srgbClr val="FF0000"/>
              </a:solidFill>
            </a:endParaRPr>
          </a:p>
          <a:p>
            <a:endParaRPr lang="en-US" dirty="0"/>
          </a:p>
        </p:txBody>
      </p:sp>
      <p:sp>
        <p:nvSpPr>
          <p:cNvPr id="9" name="TextBox 8"/>
          <p:cNvSpPr txBox="1"/>
          <p:nvPr/>
        </p:nvSpPr>
        <p:spPr>
          <a:xfrm>
            <a:off x="0" y="-32303"/>
            <a:ext cx="9144000" cy="830997"/>
          </a:xfrm>
          <a:prstGeom prst="rect">
            <a:avLst/>
          </a:prstGeom>
          <a:noFill/>
        </p:spPr>
        <p:txBody>
          <a:bodyPr wrap="square" rtlCol="0">
            <a:spAutoFit/>
          </a:bodyPr>
          <a:lstStyle/>
          <a:p>
            <a:r>
              <a:rPr lang="en-US" sz="2400" dirty="0" smtClean="0"/>
              <a:t>2014 is the 50</a:t>
            </a:r>
            <a:r>
              <a:rPr lang="en-US" sz="2400" baseline="30000" dirty="0" smtClean="0"/>
              <a:t>th</a:t>
            </a:r>
            <a:r>
              <a:rPr lang="en-US" sz="2400" dirty="0" smtClean="0"/>
              <a:t> anniversary of the discovery of CP violation in the </a:t>
            </a:r>
            <a:r>
              <a:rPr lang="en-US" sz="2400" dirty="0" err="1" smtClean="0"/>
              <a:t>kaon</a:t>
            </a:r>
            <a:r>
              <a:rPr lang="en-US" sz="2400" dirty="0" smtClean="0"/>
              <a:t> </a:t>
            </a:r>
            <a:r>
              <a:rPr lang="en-US" sz="2400" dirty="0"/>
              <a:t>sector  </a:t>
            </a:r>
            <a:r>
              <a:rPr lang="en-US" sz="2400" dirty="0" smtClean="0"/>
              <a:t>[see </a:t>
            </a:r>
            <a:r>
              <a:rPr lang="en-US" sz="2400" dirty="0"/>
              <a:t>http://</a:t>
            </a:r>
            <a:r>
              <a:rPr lang="en-US" sz="2400" dirty="0" err="1"/>
              <a:t>pprc.qmul.ac.uk</a:t>
            </a:r>
            <a:r>
              <a:rPr lang="en-US" sz="2400" dirty="0"/>
              <a:t>/research/50-years-cp-violation</a:t>
            </a:r>
          </a:p>
        </p:txBody>
      </p:sp>
      <p:sp>
        <p:nvSpPr>
          <p:cNvPr id="10" name="Slide Number Placeholder 9"/>
          <p:cNvSpPr>
            <a:spLocks noGrp="1"/>
          </p:cNvSpPr>
          <p:nvPr>
            <p:ph type="sldNum" sz="quarter" idx="12"/>
          </p:nvPr>
        </p:nvSpPr>
        <p:spPr/>
        <p:txBody>
          <a:bodyPr/>
          <a:lstStyle/>
          <a:p>
            <a:fld id="{F16D68EC-1E92-5F40-99CB-2855E5FF9889}" type="slidenum">
              <a:rPr lang="en-US" smtClean="0"/>
              <a:pPr/>
              <a:t>34</a:t>
            </a:fld>
            <a:endParaRPr lang="en-US"/>
          </a:p>
        </p:txBody>
      </p:sp>
      <p:pic>
        <p:nvPicPr>
          <p:cNvPr id="11" name="Picture 10"/>
          <p:cNvPicPr>
            <a:picLocks noChangeAspect="1"/>
          </p:cNvPicPr>
          <p:nvPr/>
        </p:nvPicPr>
        <p:blipFill>
          <a:blip r:embed="rId4"/>
          <a:stretch>
            <a:fillRect/>
          </a:stretch>
        </p:blipFill>
        <p:spPr>
          <a:xfrm>
            <a:off x="4740845" y="798693"/>
            <a:ext cx="4267200" cy="2999537"/>
          </a:xfrm>
          <a:prstGeom prst="rect">
            <a:avLst/>
          </a:prstGeom>
        </p:spPr>
      </p:pic>
    </p:spTree>
    <p:extLst>
      <p:ext uri="{BB962C8B-B14F-4D97-AF65-F5344CB8AC3E}">
        <p14:creationId xmlns:p14="http://schemas.microsoft.com/office/powerpoint/2010/main" val="856780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814" y="461665"/>
            <a:ext cx="5191760" cy="608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1497016" y="0"/>
            <a:ext cx="8601904" cy="461665"/>
          </a:xfrm>
          <a:prstGeom prst="rect">
            <a:avLst/>
          </a:prstGeom>
          <a:noFill/>
        </p:spPr>
        <p:txBody>
          <a:bodyPr wrap="square" rtlCol="0">
            <a:spAutoFit/>
          </a:bodyPr>
          <a:lstStyle/>
          <a:p>
            <a:r>
              <a:rPr lang="en-US" sz="2400" i="1" dirty="0" smtClean="0"/>
              <a:t>Physics Reach of Belle II and  the </a:t>
            </a:r>
            <a:r>
              <a:rPr lang="en-US" sz="2400" i="1" dirty="0" err="1" smtClean="0"/>
              <a:t>LHCb</a:t>
            </a:r>
            <a:r>
              <a:rPr lang="en-US" sz="2400" i="1" dirty="0" smtClean="0"/>
              <a:t> upgrade</a:t>
            </a:r>
            <a:endParaRPr lang="en-US" sz="2400" i="1" dirty="0"/>
          </a:p>
        </p:txBody>
      </p:sp>
      <p:sp>
        <p:nvSpPr>
          <p:cNvPr id="6" name="Slide Number Placeholder 5"/>
          <p:cNvSpPr>
            <a:spLocks noGrp="1"/>
          </p:cNvSpPr>
          <p:nvPr>
            <p:ph type="sldNum" sz="quarter" idx="12"/>
          </p:nvPr>
        </p:nvSpPr>
        <p:spPr/>
        <p:txBody>
          <a:bodyPr/>
          <a:lstStyle/>
          <a:p>
            <a:fld id="{2066355A-084C-D24E-9AD2-7E4FC41EA627}" type="slidenum">
              <a:rPr lang="en-US" smtClean="0"/>
              <a:pPr/>
              <a:t>35</a:t>
            </a:fld>
            <a:endParaRPr lang="en-US"/>
          </a:p>
        </p:txBody>
      </p:sp>
    </p:spTree>
    <p:extLst>
      <p:ext uri="{BB962C8B-B14F-4D97-AF65-F5344CB8AC3E}">
        <p14:creationId xmlns:p14="http://schemas.microsoft.com/office/powerpoint/2010/main" val="21584489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926455" y="1302619"/>
            <a:ext cx="7139285" cy="5316512"/>
          </a:xfrm>
          <a:prstGeom prst="rect">
            <a:avLst/>
          </a:prstGeom>
          <a:solidFill>
            <a:schemeClr val="bg2"/>
          </a:solidFill>
          <a:ln>
            <a:noFill/>
          </a:ln>
          <a:effectLst/>
        </p:spPr>
        <p:txBody>
          <a:bodyPr lIns="64291" tIns="32146" rIns="64291" bIns="32146"/>
          <a:lstStyle/>
          <a:p>
            <a:pPr>
              <a:defRPr/>
            </a:pPr>
            <a:endParaRPr lang="ja-JP" altLang="en-US" dirty="0">
              <a:effectLst>
                <a:outerShdw blurRad="38100" dist="38100" dir="2700000" algn="tl">
                  <a:srgbClr val="DDDDDD"/>
                </a:outerShdw>
              </a:effectLst>
            </a:endParaRPr>
          </a:p>
        </p:txBody>
      </p:sp>
      <p:pic>
        <p:nvPicPr>
          <p:cNvPr id="13314" name="図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13713" y="1552216"/>
            <a:ext cx="6582296" cy="486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734170" y="186433"/>
            <a:ext cx="8280400" cy="586780"/>
          </a:xfrm>
        </p:spPr>
        <p:txBody>
          <a:bodyPr>
            <a:normAutofit fontScale="90000"/>
          </a:bodyPr>
          <a:lstStyle/>
          <a:p>
            <a:pPr eaLnBrk="1" hangingPunct="1">
              <a:defRPr/>
            </a:pPr>
            <a:r>
              <a:rPr lang="en-US" altLang="ja-JP" sz="3800" b="1" dirty="0" err="1">
                <a:latin typeface="Helvetica Neue" charset="0"/>
                <a:cs typeface="Helvetica Neue" charset="0"/>
                <a:sym typeface="Helvetica Neue" charset="0"/>
              </a:rPr>
              <a:t>SuperKEKB</a:t>
            </a:r>
            <a:r>
              <a:rPr lang="en-US" altLang="ja-JP" sz="3800" b="1" dirty="0">
                <a:latin typeface="Helvetica Neue" charset="0"/>
                <a:cs typeface="Helvetica Neue" charset="0"/>
                <a:sym typeface="Helvetica Neue" charset="0"/>
              </a:rPr>
              <a:t> luminosity </a:t>
            </a:r>
            <a:r>
              <a:rPr lang="en-US" altLang="ja-JP" sz="3800" b="1" dirty="0" smtClean="0">
                <a:latin typeface="Helvetica Neue" charset="0"/>
                <a:cs typeface="Helvetica Neue" charset="0"/>
                <a:sym typeface="Helvetica Neue" charset="0"/>
              </a:rPr>
              <a:t>profile</a:t>
            </a:r>
            <a:endParaRPr lang="en-US" altLang="ja-JP" sz="3800" b="1" dirty="0">
              <a:latin typeface="Helvetica Neue" charset="0"/>
              <a:ea typeface="ヒラギノ角ゴ ProN W6" charset="0"/>
              <a:cs typeface="ヒラギノ角ゴ ProN W6" charset="0"/>
              <a:sym typeface="Helvetica Neue" charset="0"/>
            </a:endParaRPr>
          </a:p>
        </p:txBody>
      </p:sp>
      <p:sp>
        <p:nvSpPr>
          <p:cNvPr id="13315" name="Rectangle 3"/>
          <p:cNvSpPr>
            <a:spLocks/>
          </p:cNvSpPr>
          <p:nvPr/>
        </p:nvSpPr>
        <p:spPr bwMode="auto">
          <a:xfrm>
            <a:off x="2959076" y="2049274"/>
            <a:ext cx="2713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i="1">
                <a:solidFill>
                  <a:schemeClr val="tx1"/>
                </a:solidFill>
                <a:effectLst>
                  <a:outerShdw blurRad="38100" dist="38100" dir="2700000" algn="tl">
                    <a:srgbClr val="000000"/>
                  </a:outerShdw>
                </a:effectLst>
                <a:ea typeface="ＭＳ Ｐゴシック" charset="0"/>
                <a:cs typeface="Hoefler Text" charset="0"/>
              </a:rPr>
              <a:t>Goal of Belle II/SuperKEKB</a:t>
            </a:r>
          </a:p>
        </p:txBody>
      </p:sp>
      <p:sp>
        <p:nvSpPr>
          <p:cNvPr id="13316" name="Line 4"/>
          <p:cNvSpPr>
            <a:spLocks noChangeShapeType="1"/>
          </p:cNvSpPr>
          <p:nvPr/>
        </p:nvSpPr>
        <p:spPr bwMode="auto">
          <a:xfrm>
            <a:off x="2561753" y="2628772"/>
            <a:ext cx="5416972" cy="0"/>
          </a:xfrm>
          <a:prstGeom prst="line">
            <a:avLst/>
          </a:prstGeom>
          <a:noFill/>
          <a:ln w="50800" cap="flat">
            <a:solidFill>
              <a:srgbClr val="E6578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dirty="0"/>
          </a:p>
        </p:txBody>
      </p:sp>
      <p:sp>
        <p:nvSpPr>
          <p:cNvPr id="13318" name="Rectangle 6"/>
          <p:cNvSpPr>
            <a:spLocks/>
          </p:cNvSpPr>
          <p:nvPr/>
        </p:nvSpPr>
        <p:spPr bwMode="auto">
          <a:xfrm>
            <a:off x="6789429" y="3935938"/>
            <a:ext cx="11892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300" b="1" dirty="0">
                <a:effectLst>
                  <a:outerShdw blurRad="38100" dist="38100" dir="2700000" algn="tl">
                    <a:srgbClr val="000000"/>
                  </a:outerShdw>
                </a:effectLst>
                <a:latin typeface="Helvetica Neue" charset="0"/>
                <a:ea typeface="ＭＳ Ｐゴシック" charset="0"/>
                <a:cs typeface="Helvetica Neue" charset="0"/>
                <a:sym typeface="Helvetica Neue" charset="0"/>
              </a:rPr>
              <a:t>9 months/year</a:t>
            </a:r>
          </a:p>
          <a:p>
            <a:pPr>
              <a:defRPr/>
            </a:pPr>
            <a:r>
              <a:rPr lang="en-US" altLang="ja-JP" sz="1300" b="1" dirty="0">
                <a:effectLst>
                  <a:outerShdw blurRad="38100" dist="38100" dir="2700000" algn="tl">
                    <a:srgbClr val="000000"/>
                  </a:outerShdw>
                </a:effectLst>
                <a:latin typeface="Helvetica Neue" charset="0"/>
                <a:ea typeface="ＭＳ Ｐゴシック" charset="0"/>
                <a:cs typeface="Helvetica Neue" charset="0"/>
                <a:sym typeface="Helvetica Neue" charset="0"/>
              </a:rPr>
              <a:t>20 days/month</a:t>
            </a:r>
          </a:p>
        </p:txBody>
      </p:sp>
      <p:sp>
        <p:nvSpPr>
          <p:cNvPr id="13319" name="Rectangle 7"/>
          <p:cNvSpPr>
            <a:spLocks/>
          </p:cNvSpPr>
          <p:nvPr/>
        </p:nvSpPr>
        <p:spPr bwMode="auto">
          <a:xfrm>
            <a:off x="2561753" y="4479852"/>
            <a:ext cx="3334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700" b="1" dirty="0">
                <a:solidFill>
                  <a:srgbClr val="002D99"/>
                </a:solidFill>
                <a:effectLst>
                  <a:outerShdw blurRad="38100" dist="38100" dir="2700000" algn="tl">
                    <a:srgbClr val="000000"/>
                  </a:outerShdw>
                </a:effectLst>
                <a:latin typeface="Helvetica Neue" charset="0"/>
                <a:ea typeface="ＭＳ Ｐゴシック" charset="0"/>
                <a:cs typeface="Helvetica Neue" charset="0"/>
                <a:sym typeface="Helvetica Neue" charset="0"/>
              </a:rPr>
              <a:t>Commissioning starts</a:t>
            </a:r>
          </a:p>
          <a:p>
            <a:pPr>
              <a:defRPr/>
            </a:pPr>
            <a:r>
              <a:rPr lang="en-US" altLang="ja-JP" sz="1700" b="1" dirty="0">
                <a:solidFill>
                  <a:srgbClr val="002D99"/>
                </a:solidFill>
                <a:effectLst>
                  <a:outerShdw blurRad="38100" dist="38100" dir="2700000" algn="tl">
                    <a:srgbClr val="000000"/>
                  </a:outerShdw>
                </a:effectLst>
                <a:latin typeface="Helvetica Neue" charset="0"/>
                <a:ea typeface="ＭＳ Ｐゴシック" charset="0"/>
                <a:cs typeface="Helvetica Neue" charset="0"/>
                <a:sym typeface="Helvetica Neue" charset="0"/>
              </a:rPr>
              <a:t>i</a:t>
            </a:r>
            <a:r>
              <a:rPr lang="en-US" altLang="ja-JP" sz="1700" b="1" dirty="0" smtClean="0">
                <a:solidFill>
                  <a:srgbClr val="002D99"/>
                </a:solidFill>
                <a:effectLst>
                  <a:outerShdw blurRad="38100" dist="38100" dir="2700000" algn="tl">
                    <a:srgbClr val="000000"/>
                  </a:outerShdw>
                </a:effectLst>
                <a:latin typeface="Helvetica Neue" charset="0"/>
                <a:ea typeface="ＭＳ Ｐゴシック" charset="0"/>
                <a:cs typeface="Helvetica Neue" charset="0"/>
                <a:sym typeface="Helvetica Neue" charset="0"/>
              </a:rPr>
              <a:t>n late 2015. Physics in late 2017</a:t>
            </a:r>
            <a:endParaRPr lang="en-US" altLang="ja-JP" sz="1700" b="1" dirty="0">
              <a:solidFill>
                <a:srgbClr val="002D99"/>
              </a:solidFill>
              <a:effectLst>
                <a:outerShdw blurRad="38100" dist="38100" dir="2700000" algn="tl">
                  <a:srgbClr val="000000"/>
                </a:outerShdw>
              </a:effectLst>
              <a:latin typeface="Helvetica Neue" charset="0"/>
              <a:ea typeface="ＭＳ Ｐゴシック" charset="0"/>
              <a:cs typeface="Helvetica Neue" charset="0"/>
              <a:sym typeface="Helvetica Neue" charset="0"/>
            </a:endParaRPr>
          </a:p>
        </p:txBody>
      </p:sp>
      <p:sp>
        <p:nvSpPr>
          <p:cNvPr id="13321" name="Line 9"/>
          <p:cNvSpPr>
            <a:spLocks noChangeShapeType="1"/>
          </p:cNvSpPr>
          <p:nvPr/>
        </p:nvSpPr>
        <p:spPr bwMode="auto">
          <a:xfrm>
            <a:off x="2561753" y="5712432"/>
            <a:ext cx="1502247" cy="0"/>
          </a:xfrm>
          <a:prstGeom prst="line">
            <a:avLst/>
          </a:prstGeom>
          <a:noFill/>
          <a:ln w="254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dirty="0"/>
          </a:p>
        </p:txBody>
      </p:sp>
      <p:sp>
        <p:nvSpPr>
          <p:cNvPr id="13323" name="Rectangle 11"/>
          <p:cNvSpPr>
            <a:spLocks/>
          </p:cNvSpPr>
          <p:nvPr/>
        </p:nvSpPr>
        <p:spPr bwMode="auto">
          <a:xfrm rot="-5400000">
            <a:off x="599728" y="2784373"/>
            <a:ext cx="18210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Integrated luminosity </a:t>
            </a:r>
          </a:p>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(ab</a:t>
            </a:r>
            <a:r>
              <a:rPr lang="en-US" altLang="ja-JP" sz="1400" b="1" baseline="32000">
                <a:effectLst>
                  <a:outerShdw blurRad="38100" dist="38100" dir="2700000" algn="tl">
                    <a:srgbClr val="000000"/>
                  </a:outerShdw>
                </a:effectLst>
                <a:latin typeface="Helvetica Neue" charset="0"/>
                <a:ea typeface="ＭＳ Ｐゴシック" charset="0"/>
                <a:cs typeface="Helvetica Neue" charset="0"/>
                <a:sym typeface="Helvetica Neue" charset="0"/>
              </a:rPr>
              <a:t>-1</a:t>
            </a: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a:t>
            </a:r>
          </a:p>
        </p:txBody>
      </p:sp>
      <p:sp>
        <p:nvSpPr>
          <p:cNvPr id="13324" name="Rectangle 12"/>
          <p:cNvSpPr>
            <a:spLocks/>
          </p:cNvSpPr>
          <p:nvPr/>
        </p:nvSpPr>
        <p:spPr bwMode="auto">
          <a:xfrm rot="-5400000">
            <a:off x="832793" y="5196505"/>
            <a:ext cx="13593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Peak luminosity </a:t>
            </a:r>
          </a:p>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(cm</a:t>
            </a:r>
            <a:r>
              <a:rPr lang="en-US" altLang="ja-JP" sz="1400" b="1" baseline="32000">
                <a:effectLst>
                  <a:outerShdw blurRad="38100" dist="38100" dir="2700000" algn="tl">
                    <a:srgbClr val="000000"/>
                  </a:outerShdw>
                </a:effectLst>
                <a:latin typeface="Helvetica Neue" charset="0"/>
                <a:ea typeface="ＭＳ Ｐゴシック" charset="0"/>
                <a:cs typeface="Helvetica Neue" charset="0"/>
                <a:sym typeface="Helvetica Neue" charset="0"/>
              </a:rPr>
              <a:t>-2</a:t>
            </a: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s</a:t>
            </a:r>
            <a:r>
              <a:rPr lang="en-US" altLang="ja-JP" sz="1400" b="1" baseline="32000">
                <a:effectLst>
                  <a:outerShdw blurRad="38100" dist="38100" dir="2700000" algn="tl">
                    <a:srgbClr val="000000"/>
                  </a:outerShdw>
                </a:effectLst>
                <a:latin typeface="Helvetica Neue" charset="0"/>
                <a:ea typeface="ＭＳ Ｐゴシック" charset="0"/>
                <a:cs typeface="Helvetica Neue" charset="0"/>
                <a:sym typeface="Helvetica Neue" charset="0"/>
              </a:rPr>
              <a:t>-1</a:t>
            </a: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a:t>
            </a:r>
          </a:p>
        </p:txBody>
      </p:sp>
      <p:sp>
        <p:nvSpPr>
          <p:cNvPr id="13325" name="Rectangle 13"/>
          <p:cNvSpPr>
            <a:spLocks/>
          </p:cNvSpPr>
          <p:nvPr/>
        </p:nvSpPr>
        <p:spPr bwMode="auto">
          <a:xfrm>
            <a:off x="3812977" y="6294105"/>
            <a:ext cx="14619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700" b="1" dirty="0">
                <a:effectLst>
                  <a:outerShdw blurRad="38100" dist="38100" dir="2700000" algn="tl">
                    <a:srgbClr val="000000"/>
                  </a:outerShdw>
                </a:effectLst>
                <a:latin typeface="Helvetica Neue" charset="0"/>
                <a:ea typeface="ＭＳ Ｐゴシック" charset="0"/>
                <a:cs typeface="Helvetica Neue" charset="0"/>
                <a:sym typeface="Helvetica Neue" charset="0"/>
              </a:rPr>
              <a:t>Calendar Year</a:t>
            </a:r>
          </a:p>
        </p:txBody>
      </p:sp>
      <p:sp>
        <p:nvSpPr>
          <p:cNvPr id="4" name="Slide Number Placeholder 3"/>
          <p:cNvSpPr>
            <a:spLocks noGrp="1"/>
          </p:cNvSpPr>
          <p:nvPr>
            <p:ph type="sldNum" sz="quarter" idx="12"/>
          </p:nvPr>
        </p:nvSpPr>
        <p:spPr/>
        <p:txBody>
          <a:bodyPr/>
          <a:lstStyle/>
          <a:p>
            <a:fld id="{2066355A-084C-D24E-9AD2-7E4FC41EA627}" type="slidenum">
              <a:rPr lang="en-US" smtClean="0"/>
              <a:pPr/>
              <a:t>36</a:t>
            </a:fld>
            <a:endParaRPr lang="en-US"/>
          </a:p>
        </p:txBody>
      </p:sp>
      <p:sp>
        <p:nvSpPr>
          <p:cNvPr id="5" name="TextBox 4"/>
          <p:cNvSpPr txBox="1"/>
          <p:nvPr/>
        </p:nvSpPr>
        <p:spPr>
          <a:xfrm>
            <a:off x="926455" y="987813"/>
            <a:ext cx="7888839" cy="461665"/>
          </a:xfrm>
          <a:prstGeom prst="rect">
            <a:avLst/>
          </a:prstGeom>
          <a:noFill/>
        </p:spPr>
        <p:txBody>
          <a:bodyPr wrap="square" rtlCol="0">
            <a:spAutoFit/>
          </a:bodyPr>
          <a:lstStyle/>
          <a:p>
            <a:r>
              <a:rPr lang="en-US" sz="2400" dirty="0" smtClean="0"/>
              <a:t>Belle/KEKB recorded ~1000 fb</a:t>
            </a:r>
            <a:r>
              <a:rPr lang="en-US" sz="2400" baseline="30000" dirty="0" smtClean="0"/>
              <a:t>-1 </a:t>
            </a:r>
            <a:r>
              <a:rPr lang="en-US" sz="2400" dirty="0" smtClean="0"/>
              <a:t>. Now change units to ab</a:t>
            </a:r>
            <a:r>
              <a:rPr lang="en-US" sz="2400" baseline="30000" dirty="0" smtClean="0"/>
              <a:t>-1</a:t>
            </a:r>
            <a:endParaRPr lang="en-US" sz="2400"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06" y="7363"/>
            <a:ext cx="1219200" cy="990600"/>
          </a:xfrm>
          <a:prstGeom prst="rect">
            <a:avLst/>
          </a:prstGeom>
        </p:spPr>
      </p:pic>
      <p:sp>
        <p:nvSpPr>
          <p:cNvPr id="7" name="TextBox 6"/>
          <p:cNvSpPr txBox="1"/>
          <p:nvPr/>
        </p:nvSpPr>
        <p:spPr>
          <a:xfrm>
            <a:off x="0" y="1627646"/>
            <a:ext cx="1670487" cy="923330"/>
          </a:xfrm>
          <a:prstGeom prst="rect">
            <a:avLst/>
          </a:prstGeom>
          <a:noFill/>
        </p:spPr>
        <p:txBody>
          <a:bodyPr wrap="square" rtlCol="0">
            <a:spAutoFit/>
          </a:bodyPr>
          <a:lstStyle/>
          <a:p>
            <a:r>
              <a:rPr lang="en-US" dirty="0" smtClean="0"/>
              <a:t>Also see talks by A. Suzuki, </a:t>
            </a:r>
          </a:p>
          <a:p>
            <a:r>
              <a:rPr lang="en-US" dirty="0" smtClean="0"/>
              <a:t>Y. Sakai</a:t>
            </a:r>
            <a:endParaRPr lang="en-US" dirty="0"/>
          </a:p>
        </p:txBody>
      </p:sp>
    </p:spTree>
    <p:extLst>
      <p:ext uri="{BB962C8B-B14F-4D97-AF65-F5344CB8AC3E}">
        <p14:creationId xmlns:p14="http://schemas.microsoft.com/office/powerpoint/2010/main" val="534478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 3"/>
          <p:cNvGraphicFramePr>
            <a:graphicFrameLocks noGrp="1"/>
          </p:cNvGraphicFramePr>
          <p:nvPr>
            <p:extLst>
              <p:ext uri="{D42A27DB-BD31-4B8C-83A1-F6EECF244321}">
                <p14:modId xmlns:p14="http://schemas.microsoft.com/office/powerpoint/2010/main" val="2490329080"/>
              </p:ext>
            </p:extLst>
          </p:nvPr>
        </p:nvGraphicFramePr>
        <p:xfrm>
          <a:off x="811626" y="637866"/>
          <a:ext cx="7341774" cy="5237334"/>
        </p:xfrm>
        <a:graphic>
          <a:graphicData uri="http://schemas.openxmlformats.org/drawingml/2006/table">
            <a:tbl>
              <a:tblPr/>
              <a:tblGrid>
                <a:gridCol w="2909365"/>
                <a:gridCol w="1151027"/>
                <a:gridCol w="1804442"/>
                <a:gridCol w="1476940"/>
              </a:tblGrid>
              <a:tr h="7150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dirty="0">
                        <a:ln>
                          <a:noFill/>
                        </a:ln>
                        <a:solidFill>
                          <a:srgbClr val="00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KEKB Design</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KEKB Achieved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Calibri" charset="0"/>
                          <a:ea typeface="ＭＳ Ｐゴシック" charset="-128"/>
                          <a:cs typeface="ＭＳ Ｐゴシック" charset="-128"/>
                        </a:rPr>
                        <a:t>: with crab</a:t>
                      </a:r>
                      <a:endParaRPr kumimoji="1" lang="ja-JP" altLang="en-US" sz="1800" b="1"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err="1">
                          <a:ln>
                            <a:noFill/>
                          </a:ln>
                          <a:solidFill>
                            <a:srgbClr val="000000"/>
                          </a:solidFill>
                          <a:effectLst/>
                          <a:latin typeface="Calibri" charset="0"/>
                          <a:ea typeface="ＭＳ Ｐゴシック" charset="-128"/>
                          <a:cs typeface="ＭＳ Ｐゴシック" charset="-128"/>
                        </a:rPr>
                        <a:t>SuperKEKB</a:t>
                      </a: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 </a:t>
                      </a:r>
                      <a:r>
                        <a:rPr kumimoji="1" lang="en-US" altLang="ja-JP" sz="1800" b="1" i="0" u="none" strike="noStrike" cap="none" normalizeH="0" baseline="0" dirty="0" err="1">
                          <a:ln>
                            <a:noFill/>
                          </a:ln>
                          <a:solidFill>
                            <a:srgbClr val="000000"/>
                          </a:solidFill>
                          <a:effectLst/>
                          <a:latin typeface="Calibri" charset="0"/>
                          <a:ea typeface="ＭＳ Ｐゴシック" charset="-128"/>
                          <a:cs typeface="ＭＳ Ｐゴシック" charset="-128"/>
                        </a:rPr>
                        <a:t>Nano</a:t>
                      </a: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-Beam </a:t>
                      </a:r>
                      <a:endParaRPr kumimoji="1" lang="ja-JP" altLang="en-US" sz="1800" b="1" i="0" u="none" strike="noStrike" cap="none" normalizeH="0" baseline="0" dirty="0">
                        <a:ln>
                          <a:noFill/>
                        </a:ln>
                        <a:solidFill>
                          <a:srgbClr val="00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Energy (</a:t>
                      </a:r>
                      <a:r>
                        <a:rPr kumimoji="1" lang="en-US" altLang="ja-JP" sz="1800" b="0" i="0" u="none" strike="noStrike" cap="none" normalizeH="0" baseline="0" dirty="0" err="1" smtClean="0">
                          <a:ln>
                            <a:noFill/>
                          </a:ln>
                          <a:solidFill>
                            <a:schemeClr val="tx1"/>
                          </a:solidFill>
                          <a:effectLst/>
                          <a:latin typeface="+mn-lt"/>
                          <a:ea typeface="ＭＳ Ｐゴシック" charset="-128"/>
                          <a:cs typeface="ＭＳ Ｐゴシック" charset="-128"/>
                        </a:rPr>
                        <a:t>GeV</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(LER/HER)</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3.5/8.0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3.5/8.0</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4.0/7.0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β</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y</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30000" dirty="0" smtClean="0">
                          <a:ln>
                            <a:noFill/>
                          </a:ln>
                          <a:solidFill>
                            <a:schemeClr val="tx1"/>
                          </a:solidFill>
                          <a:effectLst/>
                          <a:latin typeface="+mn-lt"/>
                          <a:ea typeface="ＭＳ Ｐゴシック" charset="-128"/>
                          <a:cs typeface="ＭＳ Ｐゴシック" charset="-128"/>
                        </a:rPr>
                        <a:t>*</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(mm)</a:t>
                      </a:r>
                      <a:endParaRPr kumimoji="1" lang="ja-JP" altLang="en-US" sz="1800" b="0" i="0" u="none" strike="noStrike" cap="none" normalizeH="0" baseline="0" dirty="0" smtClean="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10/10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5.9/5.9 </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0.27/0.30</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β</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x</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30000" dirty="0" smtClean="0">
                          <a:ln>
                            <a:noFill/>
                          </a:ln>
                          <a:solidFill>
                            <a:schemeClr val="tx1"/>
                          </a:solidFill>
                          <a:effectLst/>
                          <a:latin typeface="+mn-lt"/>
                          <a:ea typeface="ＭＳ Ｐゴシック" charset="-128"/>
                          <a:cs typeface="ＭＳ Ｐゴシック" charset="-128"/>
                        </a:rPr>
                        <a:t>*</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(mm)</a:t>
                      </a:r>
                      <a:endParaRPr kumimoji="1" lang="ja-JP" altLang="en-US" sz="1800" b="0" i="0" u="none" strike="noStrike" cap="none" normalizeH="0" baseline="0" dirty="0" smtClean="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330/330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1200/1200 </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32/25</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mn-lt"/>
                          <a:ea typeface="HG丸ｺﾞｼｯｸM-PRO" pitchFamily="50" charset="-128"/>
                          <a:cs typeface="HG丸ｺﾞｼｯｸM-PRO" pitchFamily="50" charset="-128"/>
                        </a:rPr>
                        <a:t> </a:t>
                      </a:r>
                      <a:r>
                        <a:rPr kumimoji="1" lang="en-US" altLang="ja-JP" sz="1800" b="0" i="0" u="none" strike="noStrike" cap="none" normalizeH="0" baseline="0" dirty="0" err="1" smtClean="0">
                          <a:ln>
                            <a:noFill/>
                          </a:ln>
                          <a:solidFill>
                            <a:schemeClr val="tx1"/>
                          </a:solidFill>
                          <a:effectLst/>
                          <a:latin typeface="+mn-lt"/>
                          <a:ea typeface="HG丸ｺﾞｼｯｸM-PRO" pitchFamily="50" charset="-128"/>
                          <a:cs typeface="HG丸ｺﾞｼｯｸM-PRO" pitchFamily="50" charset="-128"/>
                        </a:rPr>
                        <a:t>ε</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x</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0" dirty="0">
                          <a:ln>
                            <a:noFill/>
                          </a:ln>
                          <a:solidFill>
                            <a:schemeClr val="tx1"/>
                          </a:solidFill>
                          <a:effectLst/>
                          <a:latin typeface="+mn-lt"/>
                          <a:ea typeface="ＭＳ Ｐゴシック" charset="-128"/>
                          <a:cs typeface="ＭＳ Ｐゴシック" charset="-128"/>
                        </a:rPr>
                        <a:t>(nm)</a:t>
                      </a:r>
                      <a:endParaRPr kumimoji="1" lang="ja-JP" altLang="en-US" sz="1800" b="0" i="0" u="none" strike="noStrike" cap="none" normalizeH="0" baseline="-2500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18/18</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18/24</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3.2/5.3</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0" dirty="0" err="1" smtClean="0">
                          <a:ln>
                            <a:noFill/>
                          </a:ln>
                          <a:solidFill>
                            <a:schemeClr val="tx1"/>
                          </a:solidFill>
                          <a:effectLst/>
                          <a:latin typeface="+mn-lt"/>
                          <a:ea typeface="ＭＳ Ｐゴシック" charset="-128"/>
                          <a:cs typeface="ＭＳ Ｐゴシック" charset="-128"/>
                        </a:rPr>
                        <a:t>ε</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y</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0" dirty="0" smtClean="0">
                          <a:ln>
                            <a:noFill/>
                          </a:ln>
                          <a:solidFill>
                            <a:schemeClr val="tx1"/>
                          </a:solidFill>
                          <a:effectLst/>
                          <a:latin typeface="+mn-lt"/>
                          <a:ea typeface="HG丸ｺﾞｼｯｸM-PRO" pitchFamily="50" charset="-128"/>
                          <a:cs typeface="HG丸ｺﾞｼｯｸM-PRO" pitchFamily="50" charset="-128"/>
                        </a:rPr>
                        <a:t>/</a:t>
                      </a:r>
                      <a:r>
                        <a:rPr kumimoji="1" lang="en-US" altLang="ja-JP" sz="1800" b="0" i="0" u="none" strike="noStrike" cap="none" normalizeH="0" baseline="0" dirty="0" err="1" smtClean="0">
                          <a:ln>
                            <a:noFill/>
                          </a:ln>
                          <a:solidFill>
                            <a:schemeClr val="tx1"/>
                          </a:solidFill>
                          <a:effectLst/>
                          <a:latin typeface="+mn-lt"/>
                          <a:ea typeface="HG丸ｺﾞｼｯｸM-PRO" pitchFamily="50" charset="-128"/>
                          <a:cs typeface="HG丸ｺﾞｼｯｸM-PRO" pitchFamily="50" charset="-128"/>
                        </a:rPr>
                        <a:t>ε</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x</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a:t>
                      </a:r>
                      <a:endParaRPr kumimoji="1" lang="ja-JP" altLang="en-US" sz="1800" b="0" i="0" u="none" strike="noStrike" cap="none" normalizeH="0" baseline="-25000" dirty="0" smtClean="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0.85/0.64</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0.27/0.24</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mn-lt"/>
                          <a:ea typeface="HG丸ｺﾞｼｯｸM-PRO" pitchFamily="50" charset="-128"/>
                          <a:cs typeface="HG丸ｺﾞｼｯｸM-PRO" pitchFamily="50" charset="-128"/>
                        </a:rPr>
                        <a:t> </a:t>
                      </a:r>
                      <a:r>
                        <a:rPr kumimoji="1" lang="en-US" altLang="ja-JP" sz="1800" b="0" i="0" u="none" strike="noStrike" cap="none" normalizeH="0" baseline="0" dirty="0" err="1" smtClean="0">
                          <a:ln>
                            <a:noFill/>
                          </a:ln>
                          <a:solidFill>
                            <a:schemeClr val="tx1"/>
                          </a:solidFill>
                          <a:effectLst/>
                          <a:latin typeface="+mn-lt"/>
                          <a:ea typeface="HG丸ｺﾞｼｯｸM-PRO" pitchFamily="50" charset="-128"/>
                          <a:cs typeface="HG丸ｺﾞｼｯｸM-PRO" pitchFamily="50" charset="-128"/>
                        </a:rPr>
                        <a:t>σ</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y</a:t>
                      </a:r>
                      <a:r>
                        <a:rPr kumimoji="1" lang="en-US" altLang="ja-JP" sz="1800" b="0" i="0" u="none" strike="noStrike" cap="none" normalizeH="0" baseline="0" dirty="0">
                          <a:ln>
                            <a:noFill/>
                          </a:ln>
                          <a:solidFill>
                            <a:schemeClr val="tx1"/>
                          </a:solidFill>
                          <a:effectLst/>
                          <a:latin typeface="+mn-lt"/>
                          <a:ea typeface="ＭＳ Ｐゴシック" charset="-128"/>
                          <a:cs typeface="ＭＳ Ｐゴシック" charset="-128"/>
                        </a:rPr>
                        <a:t>(mm)</a:t>
                      </a:r>
                      <a:endParaRPr kumimoji="1" lang="ja-JP" altLang="en-US" sz="1800" b="0" i="0" u="none" strike="noStrike" cap="none" normalizeH="0" baseline="-2500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1.9</a:t>
                      </a:r>
                      <a:endParaRPr kumimoji="1" lang="ja-JP" altLang="en-US" sz="1800" b="0" i="0" u="none" strike="noStrike" cap="none" normalizeH="0" baseline="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0.94 </a:t>
                      </a:r>
                      <a:endParaRPr kumimoji="1" lang="ja-JP" altLang="en-US" sz="1800" b="0" i="0" u="none" strike="noStrike" cap="none" normalizeH="0" baseline="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0.048/0.062</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mn-lt"/>
                          <a:ea typeface="HG丸ｺﾞｼｯｸM-PRO" pitchFamily="50" charset="-128"/>
                          <a:cs typeface="HG丸ｺﾞｼｯｸM-PRO" pitchFamily="50" charset="-128"/>
                        </a:rPr>
                        <a:t> </a:t>
                      </a:r>
                      <a:r>
                        <a:rPr kumimoji="1" lang="en-US" altLang="ja-JP" sz="1800" b="0" i="0" u="none" strike="noStrike" cap="none" normalizeH="0" baseline="0" dirty="0" smtClean="0">
                          <a:ln>
                            <a:noFill/>
                          </a:ln>
                          <a:solidFill>
                            <a:schemeClr val="tx1"/>
                          </a:solidFill>
                          <a:effectLst/>
                          <a:latin typeface="+mn-lt"/>
                          <a:ea typeface="HG丸ｺﾞｼｯｸM-PRO" pitchFamily="50" charset="-128"/>
                          <a:cs typeface="HG丸ｺﾞｼｯｸM-PRO" pitchFamily="50" charset="-128"/>
                        </a:rPr>
                        <a:t> </a:t>
                      </a:r>
                      <a:r>
                        <a:rPr kumimoji="1" lang="en-US" altLang="ja-JP" sz="1800" b="0" i="0" u="none" strike="noStrike" cap="none" normalizeH="0" baseline="0" dirty="0" err="1" smtClean="0">
                          <a:ln>
                            <a:noFill/>
                          </a:ln>
                          <a:solidFill>
                            <a:schemeClr val="tx1"/>
                          </a:solidFill>
                          <a:effectLst/>
                          <a:latin typeface="+mn-lt"/>
                          <a:ea typeface="HG丸ｺﾞｼｯｸM-PRO" pitchFamily="50" charset="-128"/>
                          <a:cs typeface="HG丸ｺﾞｼｯｸM-PRO" pitchFamily="50" charset="-128"/>
                        </a:rPr>
                        <a:t>σ</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y</a:t>
                      </a:r>
                      <a:endParaRPr kumimoji="1" lang="ja-JP" altLang="en-US" sz="1800" b="0" i="0" u="none" strike="noStrike" cap="none" normalizeH="0" baseline="-2500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0.052</a:t>
                      </a:r>
                      <a:endParaRPr kumimoji="1" lang="ja-JP" altLang="en-US" sz="1800" b="0" i="0" u="none" strike="noStrike" cap="none" normalizeH="0" baseline="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0.129/0.090 </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FF"/>
                          </a:solidFill>
                          <a:effectLst/>
                          <a:latin typeface="Calibri" charset="0"/>
                          <a:ea typeface="ＭＳ Ｐゴシック" charset="-128"/>
                          <a:cs typeface="ＭＳ Ｐゴシック" charset="-128"/>
                        </a:rPr>
                        <a:t> 0.09/0.081</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mn-lt"/>
                          <a:ea typeface="HG丸ｺﾞｼｯｸM-PRO" pitchFamily="50" charset="-128"/>
                          <a:cs typeface="HG丸ｺﾞｼｯｸM-PRO" pitchFamily="50" charset="-128"/>
                        </a:rPr>
                        <a:t>  </a:t>
                      </a:r>
                      <a:r>
                        <a:rPr kumimoji="1" lang="en-US" altLang="ja-JP" sz="1800" b="0" i="0" u="none" strike="noStrike" cap="none" normalizeH="0" baseline="0" dirty="0" err="1" smtClean="0">
                          <a:ln>
                            <a:noFill/>
                          </a:ln>
                          <a:solidFill>
                            <a:schemeClr val="tx1"/>
                          </a:solidFill>
                          <a:effectLst/>
                          <a:latin typeface="+mn-lt"/>
                          <a:ea typeface="HG丸ｺﾞｼｯｸM-PRO" pitchFamily="50" charset="-128"/>
                          <a:cs typeface="HG丸ｺﾞｼｯｸM-PRO" pitchFamily="50" charset="-128"/>
                        </a:rPr>
                        <a:t>σ</a:t>
                      </a:r>
                      <a:r>
                        <a:rPr kumimoji="1" lang="en-US" altLang="ja-JP" sz="1800" b="0" i="0" u="none" strike="noStrike" cap="none" normalizeH="0" baseline="-25000" dirty="0" err="1" smtClean="0">
                          <a:ln>
                            <a:noFill/>
                          </a:ln>
                          <a:solidFill>
                            <a:schemeClr val="tx1"/>
                          </a:solidFill>
                          <a:effectLst/>
                          <a:latin typeface="+mn-lt"/>
                          <a:ea typeface="ＭＳ Ｐゴシック" charset="-128"/>
                          <a:cs typeface="ＭＳ Ｐゴシック" charset="-128"/>
                        </a:rPr>
                        <a:t>z</a:t>
                      </a:r>
                      <a:r>
                        <a:rPr kumimoji="1" lang="en-US" altLang="ja-JP" sz="1800" b="0" i="0" u="none" strike="noStrike" cap="none" normalizeH="0" baseline="-25000" dirty="0" smtClean="0">
                          <a:ln>
                            <a:noFill/>
                          </a:ln>
                          <a:solidFill>
                            <a:schemeClr val="tx1"/>
                          </a:solidFill>
                          <a:effectLst/>
                          <a:latin typeface="+mn-lt"/>
                          <a:ea typeface="ＭＳ Ｐゴシック" charset="-128"/>
                          <a:cs typeface="ＭＳ Ｐゴシック" charset="-128"/>
                        </a:rPr>
                        <a:t> </a:t>
                      </a:r>
                      <a:r>
                        <a:rPr kumimoji="1" lang="en-US" altLang="ja-JP" sz="1800" b="0" i="0" u="none" strike="noStrike" cap="none" normalizeH="0" baseline="0" dirty="0">
                          <a:ln>
                            <a:noFill/>
                          </a:ln>
                          <a:solidFill>
                            <a:schemeClr val="tx1"/>
                          </a:solidFill>
                          <a:effectLst/>
                          <a:latin typeface="+mn-lt"/>
                          <a:ea typeface="ＭＳ Ｐゴシック" charset="-128"/>
                          <a:cs typeface="ＭＳ Ｐゴシック" charset="-128"/>
                        </a:rPr>
                        <a:t>(mm)</a:t>
                      </a:r>
                      <a:endParaRPr kumimoji="1" lang="ja-JP" altLang="en-US" sz="1800" b="0" i="0" u="none" strike="noStrike" cap="none" normalizeH="0" baseline="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4</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6 - 7</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6/5</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mn-lt"/>
                          <a:ea typeface="ＭＳ Ｐゴシック" charset="-128"/>
                          <a:cs typeface="ＭＳ Ｐゴシック" charset="-128"/>
                        </a:rPr>
                        <a:t>I</a:t>
                      </a:r>
                      <a:r>
                        <a:rPr kumimoji="1" lang="en-US" altLang="ja-JP" sz="1800" b="0" i="0" u="none" strike="noStrike" cap="none" normalizeH="0" baseline="-25000" dirty="0" err="1">
                          <a:ln>
                            <a:noFill/>
                          </a:ln>
                          <a:solidFill>
                            <a:schemeClr val="tx1"/>
                          </a:solidFill>
                          <a:effectLst/>
                          <a:latin typeface="+mn-lt"/>
                          <a:ea typeface="ＭＳ Ｐゴシック" charset="-128"/>
                          <a:cs typeface="ＭＳ Ｐゴシック" charset="-128"/>
                        </a:rPr>
                        <a:t>beam</a:t>
                      </a:r>
                      <a:r>
                        <a:rPr kumimoji="1" lang="en-US" altLang="ja-JP" sz="1800" b="0" i="0" u="none" strike="noStrike" cap="none" normalizeH="0" baseline="0" dirty="0">
                          <a:ln>
                            <a:noFill/>
                          </a:ln>
                          <a:solidFill>
                            <a:schemeClr val="tx1"/>
                          </a:solidFill>
                          <a:effectLst/>
                          <a:latin typeface="+mn-lt"/>
                          <a:ea typeface="ＭＳ Ｐゴシック" charset="-128"/>
                          <a:cs typeface="ＭＳ Ｐゴシック" charset="-128"/>
                        </a:rPr>
                        <a:t> (A)</a:t>
                      </a:r>
                      <a:endParaRPr kumimoji="1" lang="ja-JP" altLang="en-US" sz="1800" b="0" i="0" u="none" strike="noStrike" cap="none" normalizeH="0" baseline="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2.6/1.1</a:t>
                      </a:r>
                      <a:endParaRPr kumimoji="1" lang="ja-JP" altLang="en-US" sz="1800" b="0" i="0" u="none" strike="noStrike" cap="none" normalizeH="0" baseline="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1.64/1.19</a:t>
                      </a:r>
                      <a:endParaRPr kumimoji="1" lang="ja-JP" altLang="en-US" sz="1800" b="0" i="0" u="none" strike="noStrike" cap="none" normalizeH="0" baseline="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FF"/>
                          </a:solidFill>
                          <a:effectLst/>
                          <a:latin typeface="Calibri" charset="0"/>
                          <a:ea typeface="ＭＳ Ｐゴシック" charset="-128"/>
                          <a:cs typeface="ＭＳ Ｐゴシック" charset="-128"/>
                        </a:rPr>
                        <a:t>3.6/2.6</a:t>
                      </a:r>
                      <a:endParaRPr kumimoji="1" lang="ja-JP" altLang="en-US" sz="1800" b="0" i="0" u="none" strike="noStrike" cap="none" normalizeH="0" baseline="0" dirty="0" smtClean="0">
                        <a:ln>
                          <a:noFill/>
                        </a:ln>
                        <a:solidFill>
                          <a:srgbClr val="FF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mn-lt"/>
                          <a:ea typeface="ＭＳ Ｐゴシック" charset="-128"/>
                          <a:cs typeface="ＭＳ Ｐゴシック" charset="-128"/>
                        </a:rPr>
                        <a:t>N</a:t>
                      </a:r>
                      <a:r>
                        <a:rPr kumimoji="1" lang="en-US" altLang="ja-JP" sz="1800" b="0" i="0" u="none" strike="noStrike" cap="none" normalizeH="0" baseline="-25000" dirty="0" err="1">
                          <a:ln>
                            <a:noFill/>
                          </a:ln>
                          <a:solidFill>
                            <a:schemeClr val="tx1"/>
                          </a:solidFill>
                          <a:effectLst/>
                          <a:latin typeface="+mn-lt"/>
                          <a:ea typeface="ＭＳ Ｐゴシック" charset="-128"/>
                          <a:cs typeface="ＭＳ Ｐゴシック" charset="-128"/>
                        </a:rPr>
                        <a:t>bunches</a:t>
                      </a:r>
                      <a:endParaRPr kumimoji="1" lang="ja-JP" altLang="en-US" sz="1800" b="0" i="0" u="none" strike="noStrike" cap="none" normalizeH="0" baseline="-25000" dirty="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5000</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1584</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2500</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Luminosity (10</a:t>
                      </a:r>
                      <a:r>
                        <a:rPr kumimoji="1" lang="en-US" altLang="ja-JP" sz="1800" b="0" i="0" u="none" strike="noStrike" cap="none" normalizeH="0" baseline="30000" dirty="0" smtClean="0">
                          <a:ln>
                            <a:noFill/>
                          </a:ln>
                          <a:solidFill>
                            <a:schemeClr val="tx1"/>
                          </a:solidFill>
                          <a:effectLst/>
                          <a:latin typeface="+mn-lt"/>
                          <a:ea typeface="ＭＳ Ｐゴシック" charset="-128"/>
                          <a:cs typeface="ＭＳ Ｐゴシック" charset="-128"/>
                        </a:rPr>
                        <a:t>34</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cm</a:t>
                      </a:r>
                      <a:r>
                        <a:rPr kumimoji="1" lang="en-US" altLang="ja-JP" sz="1800" b="0" i="0" u="none" strike="noStrike" cap="none" normalizeH="0" baseline="30000" dirty="0" smtClean="0">
                          <a:ln>
                            <a:noFill/>
                          </a:ln>
                          <a:solidFill>
                            <a:schemeClr val="tx1"/>
                          </a:solidFill>
                          <a:effectLst/>
                          <a:latin typeface="+mn-lt"/>
                          <a:ea typeface="ＭＳ Ｐゴシック" charset="-128"/>
                          <a:cs typeface="ＭＳ Ｐゴシック" charset="-128"/>
                        </a:rPr>
                        <a:t>-2</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 s</a:t>
                      </a:r>
                      <a:r>
                        <a:rPr kumimoji="1" lang="en-US" altLang="ja-JP" sz="1800" b="0" i="0" u="none" strike="noStrike" cap="none" normalizeH="0" baseline="30000" dirty="0" smtClean="0">
                          <a:ln>
                            <a:noFill/>
                          </a:ln>
                          <a:solidFill>
                            <a:schemeClr val="tx1"/>
                          </a:solidFill>
                          <a:effectLst/>
                          <a:latin typeface="+mn-lt"/>
                          <a:ea typeface="ＭＳ Ｐゴシック" charset="-128"/>
                          <a:cs typeface="ＭＳ Ｐゴシック" charset="-128"/>
                        </a:rPr>
                        <a:t>-1</a:t>
                      </a:r>
                      <a:r>
                        <a:rPr kumimoji="1" lang="en-US" altLang="ja-JP" sz="1800" b="0" i="0" u="none" strike="noStrike" cap="none" normalizeH="0" baseline="0" dirty="0" smtClean="0">
                          <a:ln>
                            <a:noFill/>
                          </a:ln>
                          <a:solidFill>
                            <a:schemeClr val="tx1"/>
                          </a:solidFill>
                          <a:effectLst/>
                          <a:latin typeface="+mn-lt"/>
                          <a:ea typeface="ＭＳ Ｐゴシック" charset="-128"/>
                          <a:cs typeface="ＭＳ Ｐゴシック" charset="-128"/>
                        </a:rPr>
                        <a:t>)</a:t>
                      </a:r>
                      <a:endParaRPr kumimoji="1" lang="ja-JP" altLang="en-US" sz="1800" b="0" i="0" u="none" strike="noStrike" cap="none" normalizeH="0" baseline="0" dirty="0" smtClean="0">
                        <a:ln>
                          <a:noFill/>
                        </a:ln>
                        <a:solidFill>
                          <a:schemeClr val="tx1"/>
                        </a:solidFill>
                        <a:effectLst/>
                        <a:latin typeface="+mn-lt"/>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1</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2.11 </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80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bl>
          </a:graphicData>
        </a:graphic>
      </p:graphicFrame>
      <p:sp>
        <p:nvSpPr>
          <p:cNvPr id="7" name="AutoShape 62"/>
          <p:cNvSpPr>
            <a:spLocks noChangeArrowheads="1"/>
          </p:cNvSpPr>
          <p:nvPr/>
        </p:nvSpPr>
        <p:spPr bwMode="auto">
          <a:xfrm flipV="1">
            <a:off x="8229600" y="3362070"/>
            <a:ext cx="685800" cy="524130"/>
          </a:xfrm>
          <a:prstGeom prst="leftArrow">
            <a:avLst>
              <a:gd name="adj1" fmla="val 50000"/>
              <a:gd name="adj2" fmla="val 75000"/>
            </a:avLst>
          </a:prstGeom>
          <a:solidFill>
            <a:srgbClr val="FF0000"/>
          </a:solidFill>
          <a:ln w="19050">
            <a:solidFill>
              <a:schemeClr val="tx1"/>
            </a:solidFill>
            <a:miter lim="800000"/>
            <a:headEnd/>
            <a:tailEnd/>
          </a:ln>
        </p:spPr>
        <p:txBody>
          <a:bodyPr wrap="none" anchor="ctr">
            <a:prstTxWarp prst="textNoShape">
              <a:avLst/>
            </a:prstTxWarp>
          </a:bodyPr>
          <a:lstStyle/>
          <a:p>
            <a:endParaRPr lang="en-US"/>
          </a:p>
        </p:txBody>
      </p:sp>
      <p:sp>
        <p:nvSpPr>
          <p:cNvPr id="8" name="AutoShape 63"/>
          <p:cNvSpPr>
            <a:spLocks noChangeArrowheads="1"/>
          </p:cNvSpPr>
          <p:nvPr/>
        </p:nvSpPr>
        <p:spPr bwMode="auto">
          <a:xfrm>
            <a:off x="8229600" y="5638091"/>
            <a:ext cx="612775" cy="228600"/>
          </a:xfrm>
          <a:prstGeom prst="leftArrow">
            <a:avLst>
              <a:gd name="adj1" fmla="val 50000"/>
              <a:gd name="adj2" fmla="val 67014"/>
            </a:avLst>
          </a:prstGeom>
          <a:solidFill>
            <a:srgbClr val="FF0000"/>
          </a:solidFill>
          <a:ln w="19050">
            <a:solidFill>
              <a:schemeClr val="tx1"/>
            </a:solidFill>
            <a:miter lim="800000"/>
            <a:headEnd/>
            <a:tailEnd/>
          </a:ln>
        </p:spPr>
        <p:txBody>
          <a:bodyPr wrap="none" anchor="ctr">
            <a:prstTxWarp prst="textNoShape">
              <a:avLst/>
            </a:prstTxWarp>
          </a:bodyPr>
          <a:lstStyle/>
          <a:p>
            <a:endParaRPr lang="en-US"/>
          </a:p>
        </p:txBody>
      </p:sp>
      <p:sp>
        <p:nvSpPr>
          <p:cNvPr id="9" name="Title 8"/>
          <p:cNvSpPr>
            <a:spLocks noGrp="1"/>
          </p:cNvSpPr>
          <p:nvPr>
            <p:ph type="title"/>
          </p:nvPr>
        </p:nvSpPr>
        <p:spPr>
          <a:xfrm>
            <a:off x="0" y="25596"/>
            <a:ext cx="9144000" cy="563562"/>
          </a:xfrm>
        </p:spPr>
        <p:txBody>
          <a:bodyPr>
            <a:normAutofit fontScale="90000"/>
          </a:bodyPr>
          <a:lstStyle/>
          <a:p>
            <a:r>
              <a:rPr lang="en-US" altLang="ja-JP" sz="3200" dirty="0" smtClean="0">
                <a:latin typeface="Times New Roman"/>
              </a:rPr>
              <a:t>Compare the Parameters for KEKB and </a:t>
            </a:r>
            <a:r>
              <a:rPr lang="en-US" altLang="ja-JP" sz="3200" dirty="0" err="1" smtClean="0">
                <a:latin typeface="Times New Roman"/>
              </a:rPr>
              <a:t>SuperKEKB</a:t>
            </a:r>
            <a:endParaRPr lang="en-US" sz="3200" dirty="0">
              <a:latin typeface="Times New Roman"/>
            </a:endParaRPr>
          </a:p>
        </p:txBody>
      </p:sp>
      <p:sp>
        <p:nvSpPr>
          <p:cNvPr id="2" name="TextBox 1"/>
          <p:cNvSpPr txBox="1"/>
          <p:nvPr/>
        </p:nvSpPr>
        <p:spPr>
          <a:xfrm>
            <a:off x="497970" y="6025221"/>
            <a:ext cx="8417429" cy="523220"/>
          </a:xfrm>
          <a:prstGeom prst="rect">
            <a:avLst/>
          </a:prstGeom>
          <a:noFill/>
        </p:spPr>
        <p:txBody>
          <a:bodyPr wrap="square" rtlCol="0">
            <a:spAutoFit/>
          </a:bodyPr>
          <a:lstStyle/>
          <a:p>
            <a:r>
              <a:rPr lang="en-US" sz="2800" dirty="0" smtClean="0"/>
              <a:t>Nano-beams are the key (vertical spot size is ~50nm !!) </a:t>
            </a:r>
            <a:endParaRPr lang="en-US" sz="2800" dirty="0"/>
          </a:p>
        </p:txBody>
      </p:sp>
      <p:sp>
        <p:nvSpPr>
          <p:cNvPr id="3" name="Slide Number Placeholder 2"/>
          <p:cNvSpPr>
            <a:spLocks noGrp="1"/>
          </p:cNvSpPr>
          <p:nvPr>
            <p:ph type="sldNum" sz="quarter" idx="12"/>
          </p:nvPr>
        </p:nvSpPr>
        <p:spPr/>
        <p:txBody>
          <a:bodyPr/>
          <a:lstStyle/>
          <a:p>
            <a:fld id="{2066355A-084C-D24E-9AD2-7E4FC41EA627}" type="slidenum">
              <a:rPr lang="en-US" smtClean="0"/>
              <a:t>37</a:t>
            </a:fld>
            <a:endParaRPr lang="en-US"/>
          </a:p>
        </p:txBody>
      </p:sp>
      <p:sp>
        <p:nvSpPr>
          <p:cNvPr id="4" name="TextBox 3"/>
          <p:cNvSpPr txBox="1"/>
          <p:nvPr/>
        </p:nvSpPr>
        <p:spPr>
          <a:xfrm>
            <a:off x="5321814" y="6388763"/>
            <a:ext cx="2462771" cy="369332"/>
          </a:xfrm>
          <a:prstGeom prst="rect">
            <a:avLst/>
          </a:prstGeom>
          <a:noFill/>
        </p:spPr>
        <p:txBody>
          <a:bodyPr wrap="square" rtlCol="0">
            <a:spAutoFit/>
          </a:bodyPr>
          <a:lstStyle/>
          <a:p>
            <a:r>
              <a:rPr lang="en-US" dirty="0" smtClean="0"/>
              <a:t>This is not a typo</a:t>
            </a:r>
            <a:endParaRPr lang="en-US" dirty="0"/>
          </a:p>
        </p:txBody>
      </p:sp>
    </p:spTree>
    <p:extLst>
      <p:ext uri="{BB962C8B-B14F-4D97-AF65-F5344CB8AC3E}">
        <p14:creationId xmlns:p14="http://schemas.microsoft.com/office/powerpoint/2010/main" val="14445765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38</a:t>
            </a:fld>
            <a:endParaRPr lang="ja-JP" altLang="en-US"/>
          </a:p>
        </p:txBody>
      </p:sp>
      <p:sp>
        <p:nvSpPr>
          <p:cNvPr id="6" name="テキスト ボックス 5"/>
          <p:cNvSpPr txBox="1"/>
          <p:nvPr/>
        </p:nvSpPr>
        <p:spPr>
          <a:xfrm>
            <a:off x="3237289" y="4327647"/>
            <a:ext cx="2478462" cy="584776"/>
          </a:xfrm>
          <a:prstGeom prst="rect">
            <a:avLst/>
          </a:prstGeom>
          <a:solidFill>
            <a:srgbClr val="FFCAC7"/>
          </a:solidFill>
        </p:spPr>
        <p:txBody>
          <a:bodyPr wrap="none" rtlCol="0">
            <a:spAutoFit/>
          </a:bodyPr>
          <a:lstStyle/>
          <a:p>
            <a:r>
              <a:rPr kumimoji="1" lang="en-US" altLang="ja-JP" sz="1600" dirty="0" smtClean="0"/>
              <a:t>40 times higher luminosity</a:t>
            </a:r>
          </a:p>
          <a:p>
            <a:r>
              <a:rPr lang="en-US" altLang="ja-JP" sz="1600" dirty="0" smtClean="0"/>
              <a:t>2.1x10</a:t>
            </a:r>
            <a:r>
              <a:rPr lang="en-US" altLang="ja-JP" sz="1600" baseline="30000" dirty="0" smtClean="0"/>
              <a:t>34</a:t>
            </a:r>
            <a:r>
              <a:rPr lang="en-US" altLang="ja-JP" sz="1600" dirty="0" smtClean="0"/>
              <a:t> </a:t>
            </a:r>
            <a:r>
              <a:rPr lang="en-US" altLang="ja-JP" sz="1600" dirty="0" smtClean="0">
                <a:sym typeface="Wingdings"/>
              </a:rPr>
              <a:t></a:t>
            </a:r>
            <a:r>
              <a:rPr lang="en-US" altLang="ja-JP" sz="1600" dirty="0" smtClean="0"/>
              <a:t> 8x10</a:t>
            </a:r>
            <a:r>
              <a:rPr lang="en-US" altLang="ja-JP" sz="1600" baseline="30000" dirty="0" smtClean="0"/>
              <a:t>35</a:t>
            </a:r>
            <a:r>
              <a:rPr lang="en-US" altLang="ja-JP" sz="1600" dirty="0" smtClean="0"/>
              <a:t> cm</a:t>
            </a:r>
            <a:r>
              <a:rPr lang="en-US" altLang="ja-JP" sz="1600" baseline="30000" dirty="0" smtClean="0"/>
              <a:t>-2</a:t>
            </a:r>
            <a:r>
              <a:rPr lang="en-US" altLang="ja-JP" sz="1600" dirty="0" smtClean="0"/>
              <a:t>s</a:t>
            </a:r>
            <a:r>
              <a:rPr lang="en-US" altLang="ja-JP" sz="1600" baseline="30000" dirty="0" smtClean="0"/>
              <a:t>-1</a:t>
            </a:r>
          </a:p>
        </p:txBody>
      </p:sp>
      <p:sp>
        <p:nvSpPr>
          <p:cNvPr id="7" name="テキスト ボックス 6"/>
          <p:cNvSpPr txBox="1"/>
          <p:nvPr/>
        </p:nvSpPr>
        <p:spPr>
          <a:xfrm>
            <a:off x="2909234" y="2113361"/>
            <a:ext cx="3151198" cy="523220"/>
          </a:xfrm>
          <a:prstGeom prst="rect">
            <a:avLst/>
          </a:prstGeom>
          <a:solidFill>
            <a:srgbClr val="FFFAA4"/>
          </a:solidFill>
        </p:spPr>
        <p:txBody>
          <a:bodyPr wrap="none" rtlCol="0">
            <a:spAutoFit/>
          </a:bodyPr>
          <a:lstStyle/>
          <a:p>
            <a:r>
              <a:rPr kumimoji="1" lang="en-US" altLang="ja-JP" sz="2800" b="1" i="1" dirty="0" smtClean="0"/>
              <a:t>KEKB to </a:t>
            </a:r>
            <a:r>
              <a:rPr kumimoji="1" lang="en-US" altLang="ja-JP" sz="2800" b="1" i="1" dirty="0" err="1" smtClean="0"/>
              <a:t>SuperKEKB</a:t>
            </a:r>
            <a:endParaRPr kumimoji="1" lang="ja-JP" altLang="en-US" sz="2800" b="1" i="1" dirty="0"/>
          </a:p>
        </p:txBody>
      </p:sp>
      <p:graphicFrame>
        <p:nvGraphicFramePr>
          <p:cNvPr id="8" name="Object 2"/>
          <p:cNvGraphicFramePr>
            <a:graphicFrameLocks noChangeAspect="1"/>
          </p:cNvGraphicFramePr>
          <p:nvPr>
            <p:extLst>
              <p:ext uri="{D42A27DB-BD31-4B8C-83A1-F6EECF244321}">
                <p14:modId xmlns:p14="http://schemas.microsoft.com/office/powerpoint/2010/main" val="3606719068"/>
              </p:ext>
            </p:extLst>
          </p:nvPr>
        </p:nvGraphicFramePr>
        <p:xfrm>
          <a:off x="5105400" y="67109"/>
          <a:ext cx="3995878" cy="1353987"/>
        </p:xfrm>
        <a:graphic>
          <a:graphicData uri="http://schemas.openxmlformats.org/presentationml/2006/ole">
            <mc:AlternateContent xmlns:mc="http://schemas.openxmlformats.org/markup-compatibility/2006">
              <mc:Choice xmlns:v="urn:schemas-microsoft-com:vml" Requires="v">
                <p:oleObj spid="_x0000_s4429" name="Word 文書" r:id="rId4" imgW="5397301" imgH="1828733" progId="Word.Document.12">
                  <p:link updateAutomatic="1"/>
                </p:oleObj>
              </mc:Choice>
              <mc:Fallback>
                <p:oleObj name="Word 文書" r:id="rId4" imgW="5397301" imgH="1828733" progId="Word.Document.12">
                  <p:link updateAutomatic="1"/>
                  <p:pic>
                    <p:nvPicPr>
                      <p:cNvPr id="0" name="Picture 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67109"/>
                        <a:ext cx="3995878" cy="135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 name="円弧 8"/>
          <p:cNvSpPr/>
          <p:nvPr/>
        </p:nvSpPr>
        <p:spPr>
          <a:xfrm>
            <a:off x="3494359" y="1505535"/>
            <a:ext cx="2928481" cy="2928481"/>
          </a:xfrm>
          <a:prstGeom prst="arc">
            <a:avLst>
              <a:gd name="adj1" fmla="val 16196461"/>
              <a:gd name="adj2" fmla="val 0"/>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0" name="直線コネクタ 9"/>
          <p:cNvCxnSpPr>
            <a:stCxn id="9" idx="2"/>
          </p:cNvCxnSpPr>
          <p:nvPr/>
        </p:nvCxnSpPr>
        <p:spPr>
          <a:xfrm rot="5400000">
            <a:off x="6007779" y="3384045"/>
            <a:ext cx="829331" cy="792"/>
          </a:xfrm>
          <a:prstGeom prst="line">
            <a:avLst/>
          </a:prstGeom>
          <a:ln w="38100" cap="flat" cmpd="sng" algn="ctr">
            <a:solidFill>
              <a:srgbClr val="3366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円弧 10"/>
          <p:cNvSpPr/>
          <p:nvPr/>
        </p:nvSpPr>
        <p:spPr>
          <a:xfrm flipV="1">
            <a:off x="3493565" y="2328516"/>
            <a:ext cx="2928481" cy="2928481"/>
          </a:xfrm>
          <a:prstGeom prst="arc">
            <a:avLst>
              <a:gd name="adj1" fmla="val 16144857"/>
              <a:gd name="adj2" fmla="val 0"/>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2" name="直線コネクタ 11"/>
          <p:cNvCxnSpPr/>
          <p:nvPr/>
        </p:nvCxnSpPr>
        <p:spPr>
          <a:xfrm rot="5400000">
            <a:off x="2310022" y="3384046"/>
            <a:ext cx="829330" cy="793"/>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円弧 12"/>
          <p:cNvSpPr/>
          <p:nvPr/>
        </p:nvSpPr>
        <p:spPr>
          <a:xfrm flipH="1" flipV="1">
            <a:off x="2724291" y="2439704"/>
            <a:ext cx="2712480" cy="2712480"/>
          </a:xfrm>
          <a:prstGeom prst="arc">
            <a:avLst>
              <a:gd name="adj1" fmla="val 16212241"/>
              <a:gd name="adj2" fmla="val 0"/>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円弧 13"/>
          <p:cNvSpPr/>
          <p:nvPr/>
        </p:nvSpPr>
        <p:spPr>
          <a:xfrm flipH="1">
            <a:off x="2724291" y="1615167"/>
            <a:ext cx="2712480" cy="2712480"/>
          </a:xfrm>
          <a:prstGeom prst="arc">
            <a:avLst>
              <a:gd name="adj1" fmla="val 16227444"/>
              <a:gd name="adj2" fmla="val 0"/>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5" name="直線コネクタ 14"/>
          <p:cNvCxnSpPr/>
          <p:nvPr/>
        </p:nvCxnSpPr>
        <p:spPr>
          <a:xfrm rot="10800000" flipV="1">
            <a:off x="4069705" y="1506326"/>
            <a:ext cx="894157" cy="108883"/>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円弧 15"/>
          <p:cNvSpPr/>
          <p:nvPr/>
        </p:nvSpPr>
        <p:spPr>
          <a:xfrm flipH="1">
            <a:off x="2591140" y="1508973"/>
            <a:ext cx="2928481" cy="2928481"/>
          </a:xfrm>
          <a:prstGeom prst="arc">
            <a:avLst>
              <a:gd name="adj1" fmla="val 16196461"/>
              <a:gd name="adj2" fmla="val 0"/>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 name="円弧 16"/>
          <p:cNvSpPr/>
          <p:nvPr/>
        </p:nvSpPr>
        <p:spPr>
          <a:xfrm flipH="1" flipV="1">
            <a:off x="2590346" y="2331954"/>
            <a:ext cx="2928481" cy="2928481"/>
          </a:xfrm>
          <a:prstGeom prst="arc">
            <a:avLst>
              <a:gd name="adj1" fmla="val 16144857"/>
              <a:gd name="adj2" fmla="val 0"/>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8" name="直線コネクタ 17"/>
          <p:cNvCxnSpPr/>
          <p:nvPr/>
        </p:nvCxnSpPr>
        <p:spPr>
          <a:xfrm rot="5400000">
            <a:off x="2175284" y="3384044"/>
            <a:ext cx="829330" cy="793"/>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円弧 18"/>
          <p:cNvSpPr/>
          <p:nvPr/>
        </p:nvSpPr>
        <p:spPr>
          <a:xfrm flipV="1">
            <a:off x="3573859" y="2439704"/>
            <a:ext cx="2712480" cy="2712480"/>
          </a:xfrm>
          <a:prstGeom prst="arc">
            <a:avLst>
              <a:gd name="adj1" fmla="val 16212241"/>
              <a:gd name="adj2" fmla="val 0"/>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円弧 19"/>
          <p:cNvSpPr/>
          <p:nvPr/>
        </p:nvSpPr>
        <p:spPr>
          <a:xfrm>
            <a:off x="3573859" y="1615167"/>
            <a:ext cx="2712480" cy="2712480"/>
          </a:xfrm>
          <a:prstGeom prst="arc">
            <a:avLst>
              <a:gd name="adj1" fmla="val 16227444"/>
              <a:gd name="adj2" fmla="val 0"/>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1" name="直線コネクタ 20"/>
          <p:cNvCxnSpPr/>
          <p:nvPr/>
        </p:nvCxnSpPr>
        <p:spPr>
          <a:xfrm rot="5400000">
            <a:off x="5872072" y="3384044"/>
            <a:ext cx="829330" cy="793"/>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4056888" y="1508974"/>
            <a:ext cx="884038" cy="106236"/>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a:stCxn id="19" idx="0"/>
            <a:endCxn id="17" idx="0"/>
          </p:cNvCxnSpPr>
          <p:nvPr/>
        </p:nvCxnSpPr>
        <p:spPr>
          <a:xfrm rot="10800000" flipV="1">
            <a:off x="4078074" y="5152175"/>
            <a:ext cx="856855" cy="108072"/>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3" idx="0"/>
          </p:cNvCxnSpPr>
          <p:nvPr/>
        </p:nvCxnSpPr>
        <p:spPr>
          <a:xfrm>
            <a:off x="4075702" y="5152175"/>
            <a:ext cx="861338" cy="104030"/>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5" name="図 51"/>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591140" y="940718"/>
            <a:ext cx="1379898" cy="439737"/>
          </a:xfrm>
          <a:prstGeom prst="rect">
            <a:avLst/>
          </a:prstGeom>
          <a:noFill/>
          <a:ln w="9525">
            <a:noFill/>
            <a:miter lim="800000"/>
            <a:headEnd/>
            <a:tailEnd/>
          </a:ln>
        </p:spPr>
      </p:pic>
      <p:cxnSp>
        <p:nvCxnSpPr>
          <p:cNvPr id="26" name="直線矢印コネクタ 25"/>
          <p:cNvCxnSpPr>
            <a:cxnSpLocks noChangeShapeType="1"/>
          </p:cNvCxnSpPr>
          <p:nvPr/>
        </p:nvCxnSpPr>
        <p:spPr bwMode="auto">
          <a:xfrm flipV="1">
            <a:off x="2724290" y="947757"/>
            <a:ext cx="381000" cy="76200"/>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p:spPr>
      </p:cxnSp>
      <p:sp>
        <p:nvSpPr>
          <p:cNvPr id="27" name="Rectangle 16"/>
          <p:cNvSpPr>
            <a:spLocks/>
          </p:cNvSpPr>
          <p:nvPr/>
        </p:nvSpPr>
        <p:spPr bwMode="auto">
          <a:xfrm>
            <a:off x="2488770" y="514510"/>
            <a:ext cx="2011178" cy="206814"/>
          </a:xfrm>
          <a:prstGeom prst="rect">
            <a:avLst/>
          </a:prstGeom>
          <a:noFill/>
          <a:ln w="12700">
            <a:noFill/>
            <a:miter lim="800000"/>
            <a:headEnd/>
            <a:tailEnd/>
          </a:ln>
        </p:spPr>
        <p:txBody>
          <a:bodyPr lIns="0" tIns="0" rIns="40638" bIns="0"/>
          <a:lstStyle/>
          <a:p>
            <a:r>
              <a:rPr lang="en-US" altLang="ja-JP" sz="1600" dirty="0">
                <a:latin typeface="Helvetica Neue"/>
                <a:cs typeface="Helvetica Neue"/>
              </a:rPr>
              <a:t>Colliding bunches</a:t>
            </a:r>
          </a:p>
        </p:txBody>
      </p:sp>
      <p:pic>
        <p:nvPicPr>
          <p:cNvPr id="28" name="図 51"/>
          <p:cNvPicPr>
            <a:picLocks noChangeAspect="1"/>
          </p:cNvPicPr>
          <p:nvPr/>
        </p:nvPicPr>
        <p:blipFill>
          <a:blip r:embed="rId7"/>
          <a:srcRect/>
          <a:stretch>
            <a:fillRect/>
          </a:stretch>
        </p:blipFill>
        <p:spPr bwMode="auto">
          <a:xfrm>
            <a:off x="34461" y="48836"/>
            <a:ext cx="1678589" cy="2390868"/>
          </a:xfrm>
          <a:prstGeom prst="rect">
            <a:avLst/>
          </a:prstGeom>
          <a:noFill/>
          <a:ln w="9525">
            <a:noFill/>
            <a:miter lim="800000"/>
            <a:headEnd/>
            <a:tailEnd/>
          </a:ln>
        </p:spPr>
      </p:pic>
      <p:pic>
        <p:nvPicPr>
          <p:cNvPr id="29" name="Picture 33" descr="&#10;ARES のコピー                                                  0004FF1BMacintosh HD                   C12DDCCD:"/>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306786" y="1846284"/>
            <a:ext cx="1666418" cy="2350872"/>
          </a:xfrm>
          <a:prstGeom prst="rect">
            <a:avLst/>
          </a:prstGeom>
          <a:noFill/>
          <a:ln w="9525">
            <a:noFill/>
            <a:miter lim="800000"/>
            <a:headEnd/>
            <a:tailEnd/>
          </a:ln>
        </p:spPr>
      </p:pic>
      <p:grpSp>
        <p:nvGrpSpPr>
          <p:cNvPr id="2" name="図形グループ 71"/>
          <p:cNvGrpSpPr>
            <a:grpSpLocks/>
          </p:cNvGrpSpPr>
          <p:nvPr/>
        </p:nvGrpSpPr>
        <p:grpSpPr bwMode="auto">
          <a:xfrm>
            <a:off x="99316" y="3320263"/>
            <a:ext cx="1911804" cy="1113753"/>
            <a:chOff x="184906" y="2927590"/>
            <a:chExt cx="2404238" cy="1272404"/>
          </a:xfrm>
        </p:grpSpPr>
        <p:pic>
          <p:nvPicPr>
            <p:cNvPr id="31" name="図 67"/>
            <p:cNvPicPr>
              <a:picLocks/>
            </p:cNvPicPr>
            <p:nvPr/>
          </p:nvPicPr>
          <p:blipFill>
            <a:blip r:embed="rId9"/>
            <a:srcRect/>
            <a:stretch>
              <a:fillRect/>
            </a:stretch>
          </p:blipFill>
          <p:spPr bwMode="auto">
            <a:xfrm>
              <a:off x="184906" y="3666554"/>
              <a:ext cx="2404238" cy="533440"/>
            </a:xfrm>
            <a:prstGeom prst="rect">
              <a:avLst/>
            </a:prstGeom>
            <a:noFill/>
            <a:ln w="9525">
              <a:noFill/>
              <a:miter lim="800000"/>
              <a:headEnd/>
              <a:tailEnd/>
            </a:ln>
          </p:spPr>
        </p:pic>
        <p:pic>
          <p:nvPicPr>
            <p:cNvPr id="32" name="図 68"/>
            <p:cNvPicPr>
              <a:picLocks/>
            </p:cNvPicPr>
            <p:nvPr/>
          </p:nvPicPr>
          <p:blipFill>
            <a:blip r:embed="rId10"/>
            <a:srcRect/>
            <a:stretch>
              <a:fillRect/>
            </a:stretch>
          </p:blipFill>
          <p:spPr bwMode="auto">
            <a:xfrm>
              <a:off x="211208" y="2927590"/>
              <a:ext cx="2362164" cy="510900"/>
            </a:xfrm>
            <a:prstGeom prst="rect">
              <a:avLst/>
            </a:prstGeom>
            <a:noFill/>
            <a:ln w="9525">
              <a:noFill/>
              <a:miter lim="800000"/>
              <a:headEnd/>
              <a:tailEnd/>
            </a:ln>
          </p:spPr>
        </p:pic>
        <p:sp>
          <p:nvSpPr>
            <p:cNvPr id="33" name="下矢印 32"/>
            <p:cNvSpPr/>
            <p:nvPr/>
          </p:nvSpPr>
          <p:spPr>
            <a:xfrm>
              <a:off x="1211667" y="3443216"/>
              <a:ext cx="365000" cy="217355"/>
            </a:xfrm>
            <a:prstGeom prst="downArrow">
              <a:avLst/>
            </a:prstGeom>
            <a:solidFill>
              <a:srgbClr val="CCFFCC"/>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3" name="図形グループ 33"/>
          <p:cNvGrpSpPr/>
          <p:nvPr/>
        </p:nvGrpSpPr>
        <p:grpSpPr>
          <a:xfrm>
            <a:off x="5044244" y="5837365"/>
            <a:ext cx="2320289" cy="140480"/>
            <a:chOff x="4596531" y="5645509"/>
            <a:chExt cx="2320289" cy="140480"/>
          </a:xfrm>
          <a:scene3d>
            <a:camera prst="orthographicFront">
              <a:rot lat="0" lon="0" rev="19800000"/>
            </a:camera>
            <a:lightRig rig="threePt" dir="t"/>
          </a:scene3d>
        </p:grpSpPr>
        <p:cxnSp>
          <p:nvCxnSpPr>
            <p:cNvPr id="35" name="直線コネクタ 34"/>
            <p:cNvCxnSpPr/>
            <p:nvPr/>
          </p:nvCxnSpPr>
          <p:spPr>
            <a:xfrm>
              <a:off x="4596531" y="5645509"/>
              <a:ext cx="2253405" cy="1588"/>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 name="円弧 35"/>
            <p:cNvSpPr/>
            <p:nvPr/>
          </p:nvSpPr>
          <p:spPr>
            <a:xfrm>
              <a:off x="6770992" y="5647846"/>
              <a:ext cx="145828" cy="126405"/>
            </a:xfrm>
            <a:prstGeom prst="arc">
              <a:avLst>
                <a:gd name="adj1" fmla="val 16200000"/>
                <a:gd name="adj2" fmla="val 5798489"/>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37" name="直線コネクタ 36"/>
            <p:cNvCxnSpPr/>
            <p:nvPr/>
          </p:nvCxnSpPr>
          <p:spPr>
            <a:xfrm>
              <a:off x="6326223" y="5784401"/>
              <a:ext cx="508707" cy="1588"/>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39" name="図 21" descr="Fig_Ante_NEG_1.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55678" y="5631880"/>
            <a:ext cx="1496701" cy="1045139"/>
          </a:xfrm>
          <a:prstGeom prst="rect">
            <a:avLst/>
          </a:prstGeom>
          <a:noFill/>
          <a:ln w="9525">
            <a:noFill/>
            <a:miter lim="800000"/>
            <a:headEnd/>
            <a:tailEnd/>
          </a:ln>
        </p:spPr>
      </p:pic>
      <p:pic>
        <p:nvPicPr>
          <p:cNvPr id="40" name="Picture 1036"/>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827781" y="5846630"/>
            <a:ext cx="1277095" cy="79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10"/>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747860" y="5389880"/>
            <a:ext cx="1014786" cy="767679"/>
          </a:xfrm>
          <a:prstGeom prst="rect">
            <a:avLst/>
          </a:prstGeom>
          <a:noFill/>
          <a:ln w="9525">
            <a:noFill/>
            <a:miter lim="800000"/>
            <a:headEnd/>
            <a:tailEnd/>
          </a:ln>
        </p:spPr>
      </p:pic>
      <p:pic>
        <p:nvPicPr>
          <p:cNvPr id="42" name="図 41" descr="DSCN2104.JP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3171470" y="5490641"/>
            <a:ext cx="1863637" cy="1146968"/>
          </a:xfrm>
          <a:prstGeom prst="rect">
            <a:avLst/>
          </a:prstGeom>
        </p:spPr>
      </p:pic>
      <p:sp>
        <p:nvSpPr>
          <p:cNvPr id="44" name="テキスト ボックス 43"/>
          <p:cNvSpPr txBox="1"/>
          <p:nvPr/>
        </p:nvSpPr>
        <p:spPr>
          <a:xfrm>
            <a:off x="3419564" y="2634185"/>
            <a:ext cx="2270959" cy="1077218"/>
          </a:xfrm>
          <a:prstGeom prst="rect">
            <a:avLst/>
          </a:prstGeom>
          <a:solidFill>
            <a:srgbClr val="CCFFCC"/>
          </a:solidFill>
        </p:spPr>
        <p:txBody>
          <a:bodyPr wrap="none" rtlCol="0">
            <a:spAutoFit/>
          </a:bodyPr>
          <a:lstStyle/>
          <a:p>
            <a:pPr>
              <a:buFont typeface="Wingdings" charset="2"/>
              <a:buChar char="u"/>
            </a:pPr>
            <a:r>
              <a:rPr kumimoji="1" lang="en-US" altLang="ja-JP" sz="1600" dirty="0" err="1" smtClean="0"/>
              <a:t>Nano</a:t>
            </a:r>
            <a:r>
              <a:rPr lang="en-US" altLang="ja-JP" sz="1600" dirty="0" smtClean="0"/>
              <a:t>-Beam scheme</a:t>
            </a:r>
          </a:p>
          <a:p>
            <a:r>
              <a:rPr kumimoji="1" lang="en-US" altLang="ja-JP" sz="1600" dirty="0" smtClean="0"/>
              <a:t>	extremely small </a:t>
            </a:r>
            <a:r>
              <a:rPr kumimoji="1" lang="en-US" altLang="ja-JP" sz="1600" i="1" dirty="0" smtClean="0">
                <a:latin typeface="Symbol" charset="2"/>
                <a:cs typeface="Symbol" charset="2"/>
              </a:rPr>
              <a:t>b</a:t>
            </a:r>
            <a:r>
              <a:rPr kumimoji="1" lang="en-US" altLang="ja-JP" sz="1600" i="1" baseline="-25000" dirty="0" smtClean="0"/>
              <a:t>y</a:t>
            </a:r>
            <a:r>
              <a:rPr kumimoji="1" lang="en-US" altLang="ja-JP" sz="1600" i="1" baseline="30000" dirty="0" smtClean="0"/>
              <a:t>*</a:t>
            </a:r>
          </a:p>
          <a:p>
            <a:r>
              <a:rPr lang="en-US" altLang="ja-JP" sz="1600" dirty="0" smtClean="0"/>
              <a:t>	low </a:t>
            </a:r>
            <a:r>
              <a:rPr lang="en-US" altLang="ja-JP" sz="1600" dirty="0" err="1" smtClean="0"/>
              <a:t>emittance</a:t>
            </a:r>
            <a:endParaRPr lang="en-US" altLang="ja-JP" sz="1600" dirty="0" smtClean="0"/>
          </a:p>
          <a:p>
            <a:pPr>
              <a:buFont typeface="Wingdings" charset="2"/>
              <a:buChar char="u"/>
            </a:pPr>
            <a:r>
              <a:rPr lang="en-US" altLang="ja-JP" sz="1600" dirty="0" smtClean="0"/>
              <a:t>Beam current </a:t>
            </a:r>
            <a:r>
              <a:rPr lang="en-US" altLang="ja-JP" sz="1600" dirty="0"/>
              <a:t>X</a:t>
            </a:r>
            <a:r>
              <a:rPr lang="en-US" altLang="ja-JP" sz="1600" dirty="0" smtClean="0"/>
              <a:t> 2</a:t>
            </a:r>
          </a:p>
        </p:txBody>
      </p:sp>
      <p:sp>
        <p:nvSpPr>
          <p:cNvPr id="45" name="テキスト ボックス 47"/>
          <p:cNvSpPr txBox="1">
            <a:spLocks noChangeArrowheads="1"/>
          </p:cNvSpPr>
          <p:nvPr/>
        </p:nvSpPr>
        <p:spPr bwMode="auto">
          <a:xfrm>
            <a:off x="-24025" y="2380369"/>
            <a:ext cx="2748315" cy="954107"/>
          </a:xfrm>
          <a:prstGeom prst="rect">
            <a:avLst/>
          </a:prstGeom>
          <a:noFill/>
          <a:ln w="9525">
            <a:noFill/>
            <a:miter lim="800000"/>
            <a:headEnd/>
            <a:tailEnd/>
          </a:ln>
        </p:spPr>
        <p:txBody>
          <a:bodyPr wrap="square">
            <a:spAutoFit/>
          </a:bodyPr>
          <a:lstStyle/>
          <a:p>
            <a:r>
              <a:rPr lang="en-US" altLang="ja-JP" sz="1400" dirty="0">
                <a:cs typeface="Helvetica Neue"/>
              </a:rPr>
              <a:t>Redesign the </a:t>
            </a:r>
            <a:r>
              <a:rPr lang="en-US" altLang="ja-JP" sz="1400" dirty="0" smtClean="0">
                <a:cs typeface="Helvetica Neue"/>
              </a:rPr>
              <a:t>lattice </a:t>
            </a:r>
            <a:r>
              <a:rPr lang="en-US" altLang="ja-JP" sz="1400" dirty="0">
                <a:cs typeface="Helvetica Neue"/>
              </a:rPr>
              <a:t>to </a:t>
            </a:r>
            <a:r>
              <a:rPr lang="en-US" altLang="ja-JP" sz="1400" dirty="0" smtClean="0">
                <a:cs typeface="Helvetica Neue"/>
              </a:rPr>
              <a:t>reduce </a:t>
            </a:r>
            <a:r>
              <a:rPr lang="en-US" altLang="ja-JP" sz="1400" dirty="0">
                <a:cs typeface="Helvetica Neue"/>
              </a:rPr>
              <a:t>the </a:t>
            </a:r>
            <a:r>
              <a:rPr lang="en-US" altLang="ja-JP" sz="1400" dirty="0" err="1" smtClean="0">
                <a:cs typeface="Helvetica Neue"/>
              </a:rPr>
              <a:t>emittance</a:t>
            </a:r>
            <a:r>
              <a:rPr lang="en-US" altLang="ja-JP" sz="1400" dirty="0" smtClean="0">
                <a:cs typeface="Helvetica Neue"/>
              </a:rPr>
              <a:t> (replace short dipoles with longer ones, increase wiggler cycles</a:t>
            </a:r>
            <a:r>
              <a:rPr lang="en-US" altLang="ja-JP" sz="1200" dirty="0" smtClean="0">
                <a:latin typeface="Helvetica Neue"/>
                <a:cs typeface="Helvetica Neue"/>
              </a:rPr>
              <a:t>) (</a:t>
            </a:r>
            <a:r>
              <a:rPr lang="en-US" altLang="ja-JP" sz="1200" i="1" dirty="0" smtClean="0">
                <a:solidFill>
                  <a:srgbClr val="FF0000"/>
                </a:solidFill>
                <a:latin typeface="Helvetica Neue"/>
                <a:cs typeface="Helvetica Neue"/>
              </a:rPr>
              <a:t>all magnets installed 8/2014</a:t>
            </a:r>
            <a:r>
              <a:rPr lang="en-US" altLang="ja-JP" sz="1200" dirty="0" smtClean="0">
                <a:latin typeface="Helvetica Neue"/>
                <a:cs typeface="Helvetica Neue"/>
              </a:rPr>
              <a:t>)</a:t>
            </a:r>
            <a:endParaRPr lang="en-US" altLang="ja-JP" sz="1200" dirty="0">
              <a:latin typeface="Helvetica Neue"/>
              <a:cs typeface="Helvetica Neue"/>
            </a:endParaRPr>
          </a:p>
        </p:txBody>
      </p:sp>
      <p:sp>
        <p:nvSpPr>
          <p:cNvPr id="46" name="テキスト ボックス 46"/>
          <p:cNvSpPr txBox="1">
            <a:spLocks noChangeArrowheads="1"/>
          </p:cNvSpPr>
          <p:nvPr/>
        </p:nvSpPr>
        <p:spPr bwMode="auto">
          <a:xfrm>
            <a:off x="173760" y="4677918"/>
            <a:ext cx="2997710" cy="830997"/>
          </a:xfrm>
          <a:prstGeom prst="rect">
            <a:avLst/>
          </a:prstGeom>
          <a:noFill/>
          <a:ln w="9525">
            <a:noFill/>
            <a:miter lim="800000"/>
            <a:headEnd/>
            <a:tailEnd/>
          </a:ln>
        </p:spPr>
        <p:txBody>
          <a:bodyPr wrap="square">
            <a:spAutoFit/>
          </a:bodyPr>
          <a:lstStyle/>
          <a:p>
            <a:r>
              <a:rPr lang="en-US" altLang="ja-JP" sz="1600" dirty="0" smtClean="0">
                <a:cs typeface="Helvetica Neue"/>
              </a:rPr>
              <a:t>Replace beam pipes with </a:t>
            </a:r>
            <a:r>
              <a:rPr lang="en-US" altLang="ja-JP" sz="1600" dirty="0" err="1" smtClean="0">
                <a:cs typeface="Helvetica Neue"/>
              </a:rPr>
              <a:t>TiN</a:t>
            </a:r>
            <a:r>
              <a:rPr lang="en-US" altLang="ja-JP" sz="1600" dirty="0">
                <a:cs typeface="Helvetica Neue"/>
              </a:rPr>
              <a:t>-coated beam </a:t>
            </a:r>
            <a:r>
              <a:rPr lang="en-US" altLang="ja-JP" sz="1600" dirty="0" smtClean="0">
                <a:cs typeface="Helvetica Neue"/>
              </a:rPr>
              <a:t>pipes with antechambers (</a:t>
            </a:r>
            <a:r>
              <a:rPr lang="en-US" altLang="ja-JP" sz="1600" i="1" dirty="0" smtClean="0">
                <a:solidFill>
                  <a:srgbClr val="FF0000"/>
                </a:solidFill>
                <a:cs typeface="Helvetica Neue"/>
              </a:rPr>
              <a:t>85% installed</a:t>
            </a:r>
            <a:r>
              <a:rPr lang="en-US" altLang="ja-JP" sz="1600" dirty="0" smtClean="0">
                <a:cs typeface="Helvetica Neue"/>
              </a:rPr>
              <a:t>)</a:t>
            </a:r>
            <a:endParaRPr lang="en-US" altLang="ja-JP" sz="1600" dirty="0">
              <a:cs typeface="Helvetica Neue"/>
            </a:endParaRPr>
          </a:p>
        </p:txBody>
      </p:sp>
      <p:sp>
        <p:nvSpPr>
          <p:cNvPr id="47" name="テキスト ボックス 50"/>
          <p:cNvSpPr txBox="1">
            <a:spLocks noChangeArrowheads="1"/>
          </p:cNvSpPr>
          <p:nvPr/>
        </p:nvSpPr>
        <p:spPr bwMode="auto">
          <a:xfrm>
            <a:off x="5839213" y="1335739"/>
            <a:ext cx="2584182" cy="584776"/>
          </a:xfrm>
          <a:prstGeom prst="rect">
            <a:avLst/>
          </a:prstGeom>
          <a:noFill/>
          <a:ln w="9525">
            <a:noFill/>
            <a:miter lim="800000"/>
            <a:headEnd/>
            <a:tailEnd/>
          </a:ln>
        </p:spPr>
        <p:txBody>
          <a:bodyPr wrap="square">
            <a:spAutoFit/>
          </a:bodyPr>
          <a:lstStyle/>
          <a:p>
            <a:r>
              <a:rPr lang="en-US" altLang="ja-JP" sz="1600" dirty="0">
                <a:cs typeface="Helvetica Neue"/>
              </a:rPr>
              <a:t>New </a:t>
            </a:r>
            <a:r>
              <a:rPr lang="en-US" altLang="ja-JP" sz="1600" dirty="0" smtClean="0">
                <a:cs typeface="Helvetica Neue"/>
              </a:rPr>
              <a:t>superconducting final focusing magnets near the IP</a:t>
            </a:r>
            <a:endParaRPr lang="en-US" altLang="ja-JP" sz="1600" dirty="0">
              <a:cs typeface="Helvetica Neue"/>
            </a:endParaRPr>
          </a:p>
        </p:txBody>
      </p:sp>
      <p:sp>
        <p:nvSpPr>
          <p:cNvPr id="48" name="Text Box 34"/>
          <p:cNvSpPr txBox="1">
            <a:spLocks noChangeArrowheads="1"/>
          </p:cNvSpPr>
          <p:nvPr/>
        </p:nvSpPr>
        <p:spPr bwMode="auto">
          <a:xfrm>
            <a:off x="4998781" y="6352548"/>
            <a:ext cx="2031965" cy="523220"/>
          </a:xfrm>
          <a:prstGeom prst="rect">
            <a:avLst/>
          </a:prstGeom>
          <a:noFill/>
          <a:ln w="9525">
            <a:noFill/>
            <a:miter lim="800000"/>
            <a:headEnd/>
            <a:tailEnd/>
          </a:ln>
        </p:spPr>
        <p:txBody>
          <a:bodyPr wrap="none">
            <a:spAutoFit/>
          </a:bodyPr>
          <a:lstStyle/>
          <a:p>
            <a:r>
              <a:rPr lang="en-US" altLang="ja-JP" sz="1400" i="1" dirty="0" smtClean="0">
                <a:solidFill>
                  <a:srgbClr val="FF0000"/>
                </a:solidFill>
                <a:latin typeface="Helvetica Neue"/>
                <a:cs typeface="Helvetica Neue"/>
              </a:rPr>
              <a:t>New e+ Damping Ring</a:t>
            </a:r>
          </a:p>
          <a:p>
            <a:r>
              <a:rPr lang="en-US" altLang="ja-JP" sz="1400" i="1" dirty="0" smtClean="0">
                <a:solidFill>
                  <a:srgbClr val="FF0000"/>
                </a:solidFill>
                <a:latin typeface="Helvetica Neue"/>
                <a:cs typeface="Helvetica Neue"/>
              </a:rPr>
              <a:t>constructed</a:t>
            </a:r>
            <a:endParaRPr lang="en-US" altLang="ja-JP" sz="1400" i="1" dirty="0">
              <a:solidFill>
                <a:srgbClr val="FF0000"/>
              </a:solidFill>
              <a:latin typeface="Helvetica Neue"/>
              <a:cs typeface="Helvetica Neue"/>
            </a:endParaRPr>
          </a:p>
        </p:txBody>
      </p:sp>
      <p:sp>
        <p:nvSpPr>
          <p:cNvPr id="49" name="テキスト ボックス 51"/>
          <p:cNvSpPr txBox="1">
            <a:spLocks noChangeArrowheads="1"/>
          </p:cNvSpPr>
          <p:nvPr/>
        </p:nvSpPr>
        <p:spPr bwMode="auto">
          <a:xfrm>
            <a:off x="6307965" y="5152184"/>
            <a:ext cx="2523613" cy="276999"/>
          </a:xfrm>
          <a:prstGeom prst="rect">
            <a:avLst/>
          </a:prstGeom>
          <a:noFill/>
          <a:ln w="9525">
            <a:noFill/>
            <a:miter lim="800000"/>
            <a:headEnd/>
            <a:tailEnd/>
          </a:ln>
        </p:spPr>
        <p:txBody>
          <a:bodyPr wrap="square">
            <a:spAutoFit/>
          </a:bodyPr>
          <a:lstStyle/>
          <a:p>
            <a:r>
              <a:rPr lang="en-US" altLang="ja-JP" sz="1200" dirty="0" smtClean="0">
                <a:latin typeface="Helvetica Neue"/>
                <a:cs typeface="Helvetica Neue"/>
              </a:rPr>
              <a:t>Upgrade positron capture section</a:t>
            </a:r>
            <a:endParaRPr lang="en-US" altLang="ja-JP" sz="1200" dirty="0">
              <a:latin typeface="Helvetica Neue"/>
              <a:cs typeface="Helvetica Neue"/>
            </a:endParaRPr>
          </a:p>
        </p:txBody>
      </p:sp>
      <p:cxnSp>
        <p:nvCxnSpPr>
          <p:cNvPr id="51" name="直線矢印コネクタ 50"/>
          <p:cNvCxnSpPr>
            <a:cxnSpLocks noChangeShapeType="1"/>
          </p:cNvCxnSpPr>
          <p:nvPr/>
        </p:nvCxnSpPr>
        <p:spPr bwMode="auto">
          <a:xfrm rot="5400000">
            <a:off x="2521860" y="1967990"/>
            <a:ext cx="369139" cy="233756"/>
          </a:xfrm>
          <a:prstGeom prst="straightConnector1">
            <a:avLst/>
          </a:prstGeom>
          <a:noFill/>
          <a:ln w="25400" cap="flat" cmpd="sng" algn="ctr">
            <a:solidFill>
              <a:srgbClr val="FF0000"/>
            </a:solidFill>
            <a:prstDash val="solid"/>
            <a:round/>
            <a:headEnd type="none" w="med" len="med"/>
            <a:tailEnd type="arrow" w="med" len="med"/>
          </a:ln>
          <a:effectLst>
            <a:outerShdw blurRad="40000" dist="20000" dir="5400000" rotWithShape="0">
              <a:srgbClr val="000000">
                <a:alpha val="37999"/>
              </a:srgbClr>
            </a:outerShdw>
          </a:effectLst>
        </p:spPr>
      </p:cxnSp>
      <p:sp>
        <p:nvSpPr>
          <p:cNvPr id="52" name="テキスト ボックス 51"/>
          <p:cNvSpPr txBox="1"/>
          <p:nvPr/>
        </p:nvSpPr>
        <p:spPr>
          <a:xfrm>
            <a:off x="6371924" y="1846284"/>
            <a:ext cx="1179653" cy="369332"/>
          </a:xfrm>
          <a:prstGeom prst="rect">
            <a:avLst/>
          </a:prstGeom>
          <a:noFill/>
        </p:spPr>
        <p:txBody>
          <a:bodyPr wrap="square" rtlCol="0">
            <a:spAutoFit/>
          </a:bodyPr>
          <a:lstStyle/>
          <a:p>
            <a:r>
              <a:rPr kumimoji="1" lang="en-US" altLang="ja-JP" dirty="0" err="1" smtClean="0">
                <a:solidFill>
                  <a:srgbClr val="0000FF"/>
                </a:solidFill>
              </a:rPr>
              <a:t>e</a:t>
            </a:r>
            <a:r>
              <a:rPr kumimoji="1" lang="en-US" altLang="ja-JP" baseline="30000" dirty="0" smtClean="0">
                <a:solidFill>
                  <a:srgbClr val="0000FF"/>
                </a:solidFill>
              </a:rPr>
              <a:t>-</a:t>
            </a:r>
            <a:r>
              <a:rPr lang="en-US" altLang="ja-JP" dirty="0" smtClean="0">
                <a:solidFill>
                  <a:srgbClr val="0000FF"/>
                </a:solidFill>
              </a:rPr>
              <a:t>  2.6A</a:t>
            </a:r>
            <a:r>
              <a:rPr kumimoji="1" lang="en-US" altLang="ja-JP" baseline="30000" dirty="0" smtClean="0">
                <a:solidFill>
                  <a:srgbClr val="0000FF"/>
                </a:solidFill>
              </a:rPr>
              <a:t> </a:t>
            </a:r>
            <a:endParaRPr kumimoji="1" lang="ja-JP" altLang="en-US" baseline="30000" dirty="0">
              <a:solidFill>
                <a:srgbClr val="0000FF"/>
              </a:solidFill>
            </a:endParaRPr>
          </a:p>
        </p:txBody>
      </p:sp>
      <p:sp>
        <p:nvSpPr>
          <p:cNvPr id="53" name="テキスト ボックス 52"/>
          <p:cNvSpPr txBox="1"/>
          <p:nvPr/>
        </p:nvSpPr>
        <p:spPr>
          <a:xfrm>
            <a:off x="1824435" y="1784423"/>
            <a:ext cx="854170" cy="369332"/>
          </a:xfrm>
          <a:prstGeom prst="rect">
            <a:avLst/>
          </a:prstGeom>
          <a:noFill/>
        </p:spPr>
        <p:txBody>
          <a:bodyPr wrap="none" rtlCol="0">
            <a:spAutoFit/>
          </a:bodyPr>
          <a:lstStyle/>
          <a:p>
            <a:r>
              <a:rPr kumimoji="1" lang="en-US" altLang="ja-JP" dirty="0" err="1" smtClean="0">
                <a:solidFill>
                  <a:srgbClr val="FF0000"/>
                </a:solidFill>
              </a:rPr>
              <a:t>e</a:t>
            </a:r>
            <a:r>
              <a:rPr kumimoji="1" lang="en-US" altLang="ja-JP" baseline="30000" dirty="0" smtClean="0">
                <a:solidFill>
                  <a:srgbClr val="FF0000"/>
                </a:solidFill>
              </a:rPr>
              <a:t>+</a:t>
            </a:r>
            <a:r>
              <a:rPr lang="en-US" altLang="ja-JP" dirty="0" smtClean="0">
                <a:solidFill>
                  <a:srgbClr val="FF0000"/>
                </a:solidFill>
              </a:rPr>
              <a:t> 3.6A</a:t>
            </a:r>
            <a:endParaRPr lang="ja-JP" altLang="en-US" baseline="30000" dirty="0" smtClean="0">
              <a:solidFill>
                <a:srgbClr val="FF0000"/>
              </a:solidFill>
            </a:endParaRPr>
          </a:p>
        </p:txBody>
      </p:sp>
      <p:sp>
        <p:nvSpPr>
          <p:cNvPr id="54" name="Text Box 34"/>
          <p:cNvSpPr txBox="1">
            <a:spLocks noChangeArrowheads="1"/>
          </p:cNvSpPr>
          <p:nvPr/>
        </p:nvSpPr>
        <p:spPr bwMode="auto">
          <a:xfrm>
            <a:off x="6055636" y="4917216"/>
            <a:ext cx="1992853" cy="307777"/>
          </a:xfrm>
          <a:prstGeom prst="rect">
            <a:avLst/>
          </a:prstGeom>
          <a:noFill/>
          <a:ln w="9525">
            <a:noFill/>
            <a:miter lim="800000"/>
            <a:headEnd/>
            <a:tailEnd/>
          </a:ln>
        </p:spPr>
        <p:txBody>
          <a:bodyPr wrap="none">
            <a:spAutoFit/>
          </a:bodyPr>
          <a:lstStyle/>
          <a:p>
            <a:r>
              <a:rPr lang="en-US" altLang="ja-JP" sz="1400" dirty="0" smtClean="0">
                <a:solidFill>
                  <a:srgbClr val="008000"/>
                </a:solidFill>
                <a:latin typeface="Helvetica Neue"/>
                <a:cs typeface="Helvetica Neue"/>
              </a:rPr>
              <a:t>Injector </a:t>
            </a:r>
            <a:r>
              <a:rPr lang="en-US" altLang="ja-JP" sz="1400" dirty="0" err="1" smtClean="0">
                <a:solidFill>
                  <a:srgbClr val="008000"/>
                </a:solidFill>
                <a:latin typeface="Helvetica Neue"/>
                <a:cs typeface="Helvetica Neue"/>
              </a:rPr>
              <a:t>Linac</a:t>
            </a:r>
            <a:r>
              <a:rPr lang="en-US" altLang="ja-JP" sz="1400" dirty="0" smtClean="0">
                <a:solidFill>
                  <a:srgbClr val="008000"/>
                </a:solidFill>
                <a:latin typeface="Helvetica Neue"/>
                <a:cs typeface="Helvetica Neue"/>
              </a:rPr>
              <a:t> upgrade</a:t>
            </a:r>
            <a:endParaRPr lang="en-US" altLang="ja-JP" sz="1400" dirty="0">
              <a:solidFill>
                <a:srgbClr val="008000"/>
              </a:solidFill>
              <a:latin typeface="Helvetica Neue"/>
              <a:cs typeface="Helvetica Neue"/>
            </a:endParaRPr>
          </a:p>
        </p:txBody>
      </p:sp>
      <p:cxnSp>
        <p:nvCxnSpPr>
          <p:cNvPr id="55" name="直線コネクタ 54"/>
          <p:cNvCxnSpPr/>
          <p:nvPr/>
        </p:nvCxnSpPr>
        <p:spPr>
          <a:xfrm rot="10800000" flipV="1">
            <a:off x="6289844" y="5966107"/>
            <a:ext cx="163242" cy="1169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0" name="図形グループ 55"/>
          <p:cNvGrpSpPr/>
          <p:nvPr/>
        </p:nvGrpSpPr>
        <p:grpSpPr>
          <a:xfrm>
            <a:off x="6226343" y="6090654"/>
            <a:ext cx="226743" cy="167151"/>
            <a:chOff x="5653900" y="6082972"/>
            <a:chExt cx="226743" cy="167151"/>
          </a:xfrm>
          <a:scene3d>
            <a:camera prst="orthographicFront">
              <a:rot lat="0" lon="0" rev="3300000"/>
            </a:camera>
            <a:lightRig rig="threePt" dir="t"/>
          </a:scene3d>
        </p:grpSpPr>
        <p:sp>
          <p:nvSpPr>
            <p:cNvPr id="57" name="円弧 56"/>
            <p:cNvSpPr/>
            <p:nvPr/>
          </p:nvSpPr>
          <p:spPr>
            <a:xfrm>
              <a:off x="5717400" y="6082972"/>
              <a:ext cx="163243" cy="167151"/>
            </a:xfrm>
            <a:prstGeom prst="arc">
              <a:avLst>
                <a:gd name="adj1" fmla="val 16200000"/>
                <a:gd name="adj2" fmla="val 5443276"/>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円弧 57"/>
            <p:cNvSpPr/>
            <p:nvPr/>
          </p:nvSpPr>
          <p:spPr>
            <a:xfrm flipH="1">
              <a:off x="5653900" y="6082972"/>
              <a:ext cx="163243" cy="167151"/>
            </a:xfrm>
            <a:prstGeom prst="arc">
              <a:avLst>
                <a:gd name="adj1" fmla="val 16200000"/>
                <a:gd name="adj2" fmla="val 5443276"/>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59" name="直線コネクタ 58"/>
            <p:cNvCxnSpPr>
              <a:endCxn id="57" idx="0"/>
            </p:cNvCxnSpPr>
            <p:nvPr/>
          </p:nvCxnSpPr>
          <p:spPr>
            <a:xfrm>
              <a:off x="5735522" y="6082972"/>
              <a:ext cx="63499"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5735522" y="6248072"/>
              <a:ext cx="63499"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61" name="直線コネクタ 60"/>
          <p:cNvCxnSpPr/>
          <p:nvPr/>
        </p:nvCxnSpPr>
        <p:spPr>
          <a:xfrm rot="5400000">
            <a:off x="6396380" y="6030481"/>
            <a:ext cx="136955" cy="235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2" name="テキスト ボックス 51"/>
          <p:cNvSpPr txBox="1">
            <a:spLocks noChangeArrowheads="1"/>
          </p:cNvSpPr>
          <p:nvPr/>
        </p:nvSpPr>
        <p:spPr bwMode="auto">
          <a:xfrm>
            <a:off x="3510018" y="5385149"/>
            <a:ext cx="1216471" cy="369332"/>
          </a:xfrm>
          <a:prstGeom prst="rect">
            <a:avLst/>
          </a:prstGeom>
          <a:noFill/>
          <a:ln w="9525">
            <a:noFill/>
            <a:miter lim="800000"/>
            <a:headEnd/>
            <a:tailEnd/>
          </a:ln>
        </p:spPr>
        <p:txBody>
          <a:bodyPr wrap="square">
            <a:spAutoFit/>
          </a:bodyPr>
          <a:lstStyle/>
          <a:p>
            <a:r>
              <a:rPr lang="en-US" altLang="ja-JP" dirty="0" smtClean="0">
                <a:cs typeface="Helvetica Neue"/>
              </a:rPr>
              <a:t>DR tunnel</a:t>
            </a:r>
            <a:endParaRPr lang="en-US" altLang="ja-JP" dirty="0">
              <a:cs typeface="Helvetica Neue"/>
            </a:endParaRPr>
          </a:p>
        </p:txBody>
      </p:sp>
      <p:cxnSp>
        <p:nvCxnSpPr>
          <p:cNvPr id="63" name="直線矢印コネクタ 62"/>
          <p:cNvCxnSpPr>
            <a:cxnSpLocks noChangeShapeType="1"/>
          </p:cNvCxnSpPr>
          <p:nvPr/>
        </p:nvCxnSpPr>
        <p:spPr bwMode="auto">
          <a:xfrm flipH="1" flipV="1">
            <a:off x="3419564" y="909657"/>
            <a:ext cx="381000" cy="76200"/>
          </a:xfrm>
          <a:prstGeom prst="straightConnector1">
            <a:avLst/>
          </a:prstGeom>
          <a:noFill/>
          <a:ln w="38100">
            <a:solidFill>
              <a:srgbClr val="FF0000"/>
            </a:solidFill>
            <a:round/>
            <a:headEnd/>
            <a:tailEnd type="arrow" w="med" len="med"/>
          </a:ln>
          <a:effectLst>
            <a:outerShdw blurRad="40000" dist="20000" dir="5400000" rotWithShape="0">
              <a:srgbClr val="000000">
                <a:alpha val="37999"/>
              </a:srgbClr>
            </a:outerShdw>
          </a:effectLst>
        </p:spPr>
      </p:cxnSp>
      <p:sp>
        <p:nvSpPr>
          <p:cNvPr id="64" name="テキスト ボックス 48"/>
          <p:cNvSpPr txBox="1">
            <a:spLocks noChangeArrowheads="1"/>
          </p:cNvSpPr>
          <p:nvPr/>
        </p:nvSpPr>
        <p:spPr bwMode="auto">
          <a:xfrm>
            <a:off x="6131737" y="4632414"/>
            <a:ext cx="2963743" cy="307777"/>
          </a:xfrm>
          <a:prstGeom prst="rect">
            <a:avLst/>
          </a:prstGeom>
          <a:noFill/>
          <a:ln w="9525">
            <a:noFill/>
            <a:miter lim="800000"/>
            <a:headEnd/>
            <a:tailEnd/>
          </a:ln>
        </p:spPr>
        <p:txBody>
          <a:bodyPr wrap="square">
            <a:spAutoFit/>
          </a:bodyPr>
          <a:lstStyle/>
          <a:p>
            <a:r>
              <a:rPr lang="en-US" altLang="ja-JP" sz="1400" dirty="0" smtClean="0">
                <a:cs typeface="Helvetica Neue"/>
              </a:rPr>
              <a:t>Improve monitors and control system</a:t>
            </a:r>
            <a:endParaRPr lang="en-US" altLang="ja-JP" sz="1400" dirty="0">
              <a:cs typeface="Helvetica Neue"/>
            </a:endParaRPr>
          </a:p>
        </p:txBody>
      </p:sp>
      <p:sp>
        <p:nvSpPr>
          <p:cNvPr id="65" name="テキスト ボックス 64"/>
          <p:cNvSpPr txBox="1"/>
          <p:nvPr/>
        </p:nvSpPr>
        <p:spPr>
          <a:xfrm>
            <a:off x="7835264" y="5339546"/>
            <a:ext cx="1341483" cy="523220"/>
          </a:xfrm>
          <a:prstGeom prst="rect">
            <a:avLst/>
          </a:prstGeom>
          <a:noFill/>
        </p:spPr>
        <p:txBody>
          <a:bodyPr wrap="none" rtlCol="0">
            <a:spAutoFit/>
          </a:bodyPr>
          <a:lstStyle/>
          <a:p>
            <a:r>
              <a:rPr kumimoji="1" lang="en-US" altLang="ja-JP" sz="1400" dirty="0" smtClean="0">
                <a:cs typeface="Helvetica Neue"/>
              </a:rPr>
              <a:t>Low </a:t>
            </a:r>
            <a:r>
              <a:rPr kumimoji="1" lang="en-US" altLang="ja-JP" sz="1400" dirty="0" err="1" smtClean="0">
                <a:cs typeface="Helvetica Neue"/>
              </a:rPr>
              <a:t>emittance</a:t>
            </a:r>
            <a:endParaRPr lang="en-US" altLang="ja-JP" sz="1400" dirty="0" smtClean="0">
              <a:cs typeface="Helvetica Neue"/>
            </a:endParaRPr>
          </a:p>
          <a:p>
            <a:r>
              <a:rPr kumimoji="1" lang="en-US" altLang="ja-JP" sz="1400" dirty="0" smtClean="0">
                <a:cs typeface="Helvetica Neue"/>
              </a:rPr>
              <a:t>RF electron gun</a:t>
            </a:r>
          </a:p>
        </p:txBody>
      </p:sp>
      <p:sp>
        <p:nvSpPr>
          <p:cNvPr id="66" name="テキスト ボックス 65"/>
          <p:cNvSpPr txBox="1"/>
          <p:nvPr/>
        </p:nvSpPr>
        <p:spPr>
          <a:xfrm>
            <a:off x="7198639" y="4114932"/>
            <a:ext cx="2031325" cy="523220"/>
          </a:xfrm>
          <a:prstGeom prst="rect">
            <a:avLst/>
          </a:prstGeom>
          <a:noFill/>
        </p:spPr>
        <p:txBody>
          <a:bodyPr wrap="none" rtlCol="0">
            <a:spAutoFit/>
          </a:bodyPr>
          <a:lstStyle/>
          <a:p>
            <a:r>
              <a:rPr kumimoji="1" lang="en-US" altLang="ja-JP" sz="1400" dirty="0" smtClean="0">
                <a:cs typeface="Helvetica Neue"/>
              </a:rPr>
              <a:t>Reinforce RF systems for</a:t>
            </a:r>
          </a:p>
          <a:p>
            <a:r>
              <a:rPr lang="en-US" altLang="ja-JP" sz="1400" dirty="0" smtClean="0">
                <a:cs typeface="Helvetica Neue"/>
              </a:rPr>
              <a:t>higher beam currents</a:t>
            </a:r>
            <a:endParaRPr kumimoji="1" lang="en-US" altLang="ja-JP" sz="1400" dirty="0" smtClean="0">
              <a:cs typeface="Helvetica Neue"/>
            </a:endParaRPr>
          </a:p>
        </p:txBody>
      </p:sp>
      <p:pic>
        <p:nvPicPr>
          <p:cNvPr id="67" name="Picture 5" descr="C:\Users\tobiyama\Pictures\camera\2010_02_26B\IMGP1403.jp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417761" y="4193659"/>
            <a:ext cx="755471" cy="504273"/>
          </a:xfrm>
          <a:prstGeom prst="rect">
            <a:avLst/>
          </a:prstGeom>
          <a:noFill/>
          <a:ln w="9525">
            <a:noFill/>
            <a:miter lim="800000"/>
            <a:headEnd/>
            <a:tailEnd/>
          </a:ln>
        </p:spPr>
      </p:pic>
      <p:cxnSp>
        <p:nvCxnSpPr>
          <p:cNvPr id="68" name="直線コネクタ 67"/>
          <p:cNvCxnSpPr/>
          <p:nvPr/>
        </p:nvCxnSpPr>
        <p:spPr>
          <a:xfrm rot="10800000">
            <a:off x="4646862" y="4848473"/>
            <a:ext cx="580494" cy="41196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rot="5400000">
            <a:off x="4084965" y="4890100"/>
            <a:ext cx="271504" cy="25264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rot="10800000" flipH="1" flipV="1">
            <a:off x="4388421" y="4835631"/>
            <a:ext cx="306870" cy="3340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1" name="円弧 70"/>
          <p:cNvSpPr/>
          <p:nvPr/>
        </p:nvSpPr>
        <p:spPr>
          <a:xfrm>
            <a:off x="4167648" y="4763632"/>
            <a:ext cx="433081" cy="404427"/>
          </a:xfrm>
          <a:prstGeom prst="arc">
            <a:avLst/>
          </a:prstGeom>
          <a:ln>
            <a:solidFill>
              <a:srgbClr val="008000"/>
            </a:solidFill>
          </a:ln>
          <a:scene3d>
            <a:camera prst="orthographicFront">
              <a:rot lat="0" lon="0" rev="30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72" name="直線矢印コネクタ 71"/>
          <p:cNvCxnSpPr/>
          <p:nvPr/>
        </p:nvCxnSpPr>
        <p:spPr>
          <a:xfrm flipV="1">
            <a:off x="5436771" y="6255754"/>
            <a:ext cx="694966" cy="96794"/>
          </a:xfrm>
          <a:prstGeom prst="straightConnector1">
            <a:avLst/>
          </a:prstGeom>
          <a:ln w="127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73" name="Picture 27"/>
          <p:cNvPicPr>
            <a:picLocks noChangeAspect="1" noChangeArrowheads="1"/>
          </p:cNvPicPr>
          <p:nvPr/>
        </p:nvPicPr>
        <p:blipFill>
          <a:blip r:embed="rId16"/>
          <a:srcRect/>
          <a:stretch>
            <a:fillRect/>
          </a:stretch>
        </p:blipFill>
        <p:spPr bwMode="auto">
          <a:xfrm>
            <a:off x="3573859" y="3729675"/>
            <a:ext cx="2076302" cy="543472"/>
          </a:xfrm>
          <a:prstGeom prst="rect">
            <a:avLst/>
          </a:prstGeom>
          <a:noFill/>
          <a:ln w="12700">
            <a:noFill/>
            <a:miter lim="800000"/>
            <a:headEnd/>
            <a:tailEnd/>
          </a:ln>
        </p:spPr>
      </p:pic>
      <p:sp>
        <p:nvSpPr>
          <p:cNvPr id="74" name="Oval 28"/>
          <p:cNvSpPr>
            <a:spLocks/>
          </p:cNvSpPr>
          <p:nvPr/>
        </p:nvSpPr>
        <p:spPr bwMode="auto">
          <a:xfrm>
            <a:off x="4726489" y="3693131"/>
            <a:ext cx="578329" cy="616244"/>
          </a:xfrm>
          <a:prstGeom prst="ellipse">
            <a:avLst/>
          </a:prstGeom>
          <a:noFill/>
          <a:ln w="31750" cap="flat" cmpd="sng" algn="ctr">
            <a:solidFill>
              <a:srgbClr val="008000"/>
            </a:solidFill>
            <a:prstDash val="sysDash"/>
            <a:round/>
            <a:headEnd type="none" w="med" len="med"/>
            <a:tailEnd type="none" w="med" len="med"/>
          </a:ln>
        </p:spPr>
        <p:txBody>
          <a:bodyPr lIns="0" tIns="0" rIns="0" bIns="0">
            <a:prstTxWarp prst="textNoShape">
              <a:avLst/>
            </a:prstTxWarp>
          </a:bodyPr>
          <a:lstStyle/>
          <a:p>
            <a:endParaRPr lang="ja-JP" altLang="en-US"/>
          </a:p>
        </p:txBody>
      </p:sp>
      <p:cxnSp>
        <p:nvCxnSpPr>
          <p:cNvPr id="75" name="直線矢印コネクタ 74"/>
          <p:cNvCxnSpPr>
            <a:cxnSpLocks noChangeShapeType="1"/>
          </p:cNvCxnSpPr>
          <p:nvPr/>
        </p:nvCxnSpPr>
        <p:spPr bwMode="auto">
          <a:xfrm rot="16200000" flipH="1">
            <a:off x="6105274" y="1967990"/>
            <a:ext cx="369139" cy="233756"/>
          </a:xfrm>
          <a:prstGeom prst="straightConnector1">
            <a:avLst/>
          </a:prstGeom>
          <a:noFill/>
          <a:ln w="25400" cap="flat" cmpd="sng" algn="ctr">
            <a:solidFill>
              <a:srgbClr val="0000FF"/>
            </a:solidFill>
            <a:prstDash val="solid"/>
            <a:round/>
            <a:headEnd type="none" w="med" len="med"/>
            <a:tailEnd type="arrow" w="med" len="med"/>
          </a:ln>
          <a:effectLst>
            <a:outerShdw blurRad="40000" dist="20000" dir="5400000" rotWithShape="0">
              <a:srgbClr val="000000">
                <a:alpha val="37999"/>
              </a:srgbClr>
            </a:outerShdw>
          </a:effectLst>
        </p:spPr>
      </p:cxnSp>
      <p:sp>
        <p:nvSpPr>
          <p:cNvPr id="5" name="TextBox 4"/>
          <p:cNvSpPr txBox="1"/>
          <p:nvPr/>
        </p:nvSpPr>
        <p:spPr>
          <a:xfrm>
            <a:off x="1891168" y="48836"/>
            <a:ext cx="3143939" cy="400110"/>
          </a:xfrm>
          <a:prstGeom prst="rect">
            <a:avLst/>
          </a:prstGeom>
          <a:noFill/>
        </p:spPr>
        <p:txBody>
          <a:bodyPr wrap="square" rtlCol="0">
            <a:spAutoFit/>
          </a:bodyPr>
          <a:lstStyle/>
          <a:p>
            <a:r>
              <a:rPr lang="en-US" sz="2000" i="1" dirty="0" smtClean="0"/>
              <a:t>Talk by Y. Sakai at ICFA2014</a:t>
            </a:r>
            <a:endParaRPr lang="en-US" sz="2000" i="1" dirty="0"/>
          </a:p>
        </p:txBody>
      </p:sp>
    </p:spTree>
    <p:extLst>
      <p:ext uri="{BB962C8B-B14F-4D97-AF65-F5344CB8AC3E}">
        <p14:creationId xmlns:p14="http://schemas.microsoft.com/office/powerpoint/2010/main" val="48672183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グループ化 13"/>
          <p:cNvGrpSpPr>
            <a:grpSpLocks/>
          </p:cNvGrpSpPr>
          <p:nvPr/>
        </p:nvGrpSpPr>
        <p:grpSpPr bwMode="auto">
          <a:xfrm>
            <a:off x="34925" y="908050"/>
            <a:ext cx="9145588" cy="5905500"/>
            <a:chOff x="36104" y="391611"/>
            <a:chExt cx="9143822" cy="5905244"/>
          </a:xfrm>
        </p:grpSpPr>
        <p:pic>
          <p:nvPicPr>
            <p:cNvPr id="1320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51911"/>
              <a:ext cx="7848872" cy="554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p:cNvCxnSpPr/>
            <p:nvPr/>
          </p:nvCxnSpPr>
          <p:spPr>
            <a:xfrm>
              <a:off x="540832" y="2348914"/>
              <a:ext cx="2199850" cy="519089"/>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2101" name="テキスト ボックス 7"/>
            <p:cNvSpPr txBox="1">
              <a:spLocks noChangeArrowheads="1"/>
            </p:cNvSpPr>
            <p:nvPr/>
          </p:nvSpPr>
          <p:spPr bwMode="auto">
            <a:xfrm>
              <a:off x="36104" y="2552002"/>
              <a:ext cx="1981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a:solidFill>
                    <a:srgbClr val="0000FF"/>
                  </a:solidFill>
                  <a:latin typeface="Calibri" charset="0"/>
                  <a:ea typeface="MS PGothic" charset="0"/>
                  <a:cs typeface="MS PGothic" charset="0"/>
                </a:rPr>
                <a:t>electron</a:t>
              </a:r>
              <a:r>
                <a:rPr kumimoji="1" lang="sl-SI" altLang="ja-JP" sz="1800">
                  <a:solidFill>
                    <a:srgbClr val="0000FF"/>
                  </a:solidFill>
                  <a:latin typeface="Calibri" charset="0"/>
                  <a:ea typeface="MS PGothic" charset="0"/>
                  <a:cs typeface="MS PGothic" charset="0"/>
                </a:rPr>
                <a:t>s</a:t>
              </a:r>
              <a:r>
                <a:rPr kumimoji="1" lang="en-US" altLang="ja-JP" sz="1800">
                  <a:solidFill>
                    <a:srgbClr val="0000FF"/>
                  </a:solidFill>
                  <a:latin typeface="Calibri" charset="0"/>
                  <a:ea typeface="MS PGothic" charset="0"/>
                  <a:cs typeface="MS PGothic" charset="0"/>
                </a:rPr>
                <a:t>  (7GeV)</a:t>
              </a:r>
              <a:endParaRPr kumimoji="1" lang="ja-JP" altLang="en-US" sz="1800">
                <a:solidFill>
                  <a:srgbClr val="0000FF"/>
                </a:solidFill>
                <a:latin typeface="Calibri" charset="0"/>
                <a:ea typeface="MS PGothic" charset="0"/>
                <a:cs typeface="MS PGothic" charset="0"/>
              </a:endParaRPr>
            </a:p>
          </p:txBody>
        </p:sp>
        <p:cxnSp>
          <p:nvCxnSpPr>
            <p:cNvPr id="9" name="直線矢印コネクタ 8"/>
            <p:cNvCxnSpPr/>
            <p:nvPr/>
          </p:nvCxnSpPr>
          <p:spPr>
            <a:xfrm>
              <a:off x="6892780" y="3882373"/>
              <a:ext cx="1604653" cy="411144"/>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2103" name="テキスト ボックス 9"/>
            <p:cNvSpPr txBox="1">
              <a:spLocks noChangeArrowheads="1"/>
            </p:cNvSpPr>
            <p:nvPr/>
          </p:nvSpPr>
          <p:spPr bwMode="auto">
            <a:xfrm>
              <a:off x="6893184" y="4365104"/>
              <a:ext cx="1783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a:solidFill>
                    <a:srgbClr val="FF0000"/>
                  </a:solidFill>
                  <a:latin typeface="Calibri" charset="0"/>
                  <a:ea typeface="MS PGothic" charset="0"/>
                  <a:cs typeface="MS PGothic" charset="0"/>
                </a:rPr>
                <a:t>positron</a:t>
              </a:r>
              <a:r>
                <a:rPr kumimoji="1" lang="sl-SI" altLang="ja-JP" sz="1800">
                  <a:solidFill>
                    <a:srgbClr val="FF0000"/>
                  </a:solidFill>
                  <a:latin typeface="Calibri" charset="0"/>
                  <a:ea typeface="MS PGothic" charset="0"/>
                  <a:cs typeface="MS PGothic" charset="0"/>
                </a:rPr>
                <a:t>s</a:t>
              </a:r>
              <a:r>
                <a:rPr kumimoji="1" lang="en-US" altLang="ja-JP" sz="1800">
                  <a:solidFill>
                    <a:srgbClr val="FF0000"/>
                  </a:solidFill>
                  <a:latin typeface="Calibri" charset="0"/>
                  <a:ea typeface="MS PGothic" charset="0"/>
                  <a:cs typeface="MS PGothic" charset="0"/>
                </a:rPr>
                <a:t> (4GeV)</a:t>
              </a:r>
              <a:endParaRPr kumimoji="1" lang="ja-JP" altLang="en-US" sz="1800">
                <a:solidFill>
                  <a:srgbClr val="FF0000"/>
                </a:solidFill>
                <a:latin typeface="Calibri" charset="0"/>
                <a:ea typeface="MS PGothic" charset="0"/>
                <a:cs typeface="MS PGothic" charset="0"/>
              </a:endParaRPr>
            </a:p>
          </p:txBody>
        </p:sp>
        <p:sp>
          <p:nvSpPr>
            <p:cNvPr id="13" name="角丸四角形吹き出し 12"/>
            <p:cNvSpPr/>
            <p:nvPr/>
          </p:nvSpPr>
          <p:spPr>
            <a:xfrm>
              <a:off x="5364313" y="391611"/>
              <a:ext cx="3815613" cy="863563"/>
            </a:xfrm>
            <a:prstGeom prst="wedgeRoundRectCallout">
              <a:avLst>
                <a:gd name="adj1" fmla="val -37974"/>
                <a:gd name="adj2" fmla="val 6360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srgbClr val="000000"/>
                  </a:solidFill>
                </a:rPr>
                <a:t>KL and </a:t>
              </a:r>
              <a:r>
                <a:rPr kumimoji="1" lang="en-US" altLang="ja-JP" sz="1600" dirty="0" err="1">
                  <a:solidFill>
                    <a:srgbClr val="000000"/>
                  </a:solidFill>
                </a:rPr>
                <a:t>muon</a:t>
              </a:r>
              <a:r>
                <a:rPr kumimoji="1" lang="en-US" altLang="ja-JP" sz="1600" dirty="0">
                  <a:solidFill>
                    <a:srgbClr val="000000"/>
                  </a:solidFill>
                </a:rPr>
                <a:t> detector:</a:t>
              </a:r>
            </a:p>
            <a:p>
              <a:pPr>
                <a:defRPr/>
              </a:pPr>
              <a:r>
                <a:rPr kumimoji="1" lang="en-US" altLang="ja-JP" sz="1400" dirty="0">
                  <a:solidFill>
                    <a:srgbClr val="000000"/>
                  </a:solidFill>
                </a:rPr>
                <a:t>Resistive Plate Counter (</a:t>
              </a:r>
              <a:r>
                <a:rPr lang="en-US" altLang="ja-JP" sz="1400" dirty="0"/>
                <a:t>barrel outer layers</a:t>
              </a:r>
              <a:r>
                <a:rPr kumimoji="1" lang="en-US" altLang="ja-JP" sz="1400" dirty="0">
                  <a:solidFill>
                    <a:srgbClr val="000000"/>
                  </a:solidFill>
                </a:rPr>
                <a:t>)</a:t>
              </a:r>
            </a:p>
            <a:p>
              <a:pPr>
                <a:defRPr/>
              </a:pPr>
              <a:r>
                <a:rPr kumimoji="1" lang="en-US" altLang="ja-JP" sz="1400" dirty="0">
                  <a:solidFill>
                    <a:srgbClr val="000000"/>
                  </a:solidFill>
                </a:rPr>
                <a:t>Scintillator + WLSF + MPPC (end-caps</a:t>
              </a:r>
              <a:r>
                <a:rPr lang="en-US" altLang="ja-JP" sz="1400" dirty="0"/>
                <a:t> , inner 2 barrel layers</a:t>
              </a:r>
              <a:r>
                <a:rPr kumimoji="1" lang="en-US" altLang="ja-JP" sz="1400" dirty="0">
                  <a:solidFill>
                    <a:srgbClr val="000000"/>
                  </a:solidFill>
                </a:rPr>
                <a:t>)</a:t>
              </a:r>
              <a:endParaRPr kumimoji="1" lang="ja-JP" altLang="en-US" sz="1400" dirty="0">
                <a:solidFill>
                  <a:srgbClr val="000000"/>
                </a:solidFill>
              </a:endParaRPr>
            </a:p>
          </p:txBody>
        </p:sp>
        <p:sp>
          <p:nvSpPr>
            <p:cNvPr id="15" name="角丸四角形吹き出し 14"/>
            <p:cNvSpPr/>
            <p:nvPr/>
          </p:nvSpPr>
          <p:spPr>
            <a:xfrm>
              <a:off x="5580171" y="2248905"/>
              <a:ext cx="3491826" cy="823877"/>
            </a:xfrm>
            <a:prstGeom prst="wedgeRoundRectCallout">
              <a:avLst>
                <a:gd name="adj1" fmla="val -79046"/>
                <a:gd name="adj2" fmla="val 2674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Particle Identification </a:t>
              </a:r>
            </a:p>
            <a:p>
              <a:pPr fontAlgn="auto">
                <a:spcBef>
                  <a:spcPts val="0"/>
                </a:spcBef>
                <a:spcAft>
                  <a:spcPts val="0"/>
                </a:spcAft>
                <a:defRPr/>
              </a:pPr>
              <a:r>
                <a:rPr kumimoji="1" lang="en-US" altLang="ja-JP" sz="1400" dirty="0">
                  <a:solidFill>
                    <a:prstClr val="black"/>
                  </a:solidFill>
                </a:rPr>
                <a:t>Time-of-Propagation counter (barrel)</a:t>
              </a:r>
            </a:p>
            <a:p>
              <a:pPr fontAlgn="auto">
                <a:spcBef>
                  <a:spcPts val="0"/>
                </a:spcBef>
                <a:spcAft>
                  <a:spcPts val="0"/>
                </a:spcAft>
                <a:defRPr/>
              </a:pPr>
              <a:r>
                <a:rPr kumimoji="1" lang="en-US" altLang="ja-JP" sz="1400" dirty="0">
                  <a:solidFill>
                    <a:prstClr val="black"/>
                  </a:solidFill>
                </a:rPr>
                <a:t>Prox. focusing Aerogel RICH (fwd)</a:t>
              </a:r>
            </a:p>
          </p:txBody>
        </p:sp>
        <p:sp>
          <p:nvSpPr>
            <p:cNvPr id="16" name="角丸四角形吹き出し 15"/>
            <p:cNvSpPr/>
            <p:nvPr/>
          </p:nvSpPr>
          <p:spPr>
            <a:xfrm>
              <a:off x="828114" y="4734823"/>
              <a:ext cx="3407704" cy="854038"/>
            </a:xfrm>
            <a:prstGeom prst="wedgeRoundRectCallout">
              <a:avLst>
                <a:gd name="adj1" fmla="val 47309"/>
                <a:gd name="adj2" fmla="val -19229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srgbClr val="000000"/>
                  </a:solidFill>
                </a:rPr>
                <a:t>Central Drift Chamber</a:t>
              </a:r>
            </a:p>
            <a:p>
              <a:pPr>
                <a:defRPr/>
              </a:pPr>
              <a:r>
                <a:rPr lang="en-US" altLang="ja-JP" sz="1400" dirty="0">
                  <a:solidFill>
                    <a:srgbClr val="000000"/>
                  </a:solidFill>
                  <a:ea typeface="ヒラギノ角ゴ ProN W3" charset="-128"/>
                  <a:sym typeface="Optima" charset="0"/>
                </a:rPr>
                <a:t>He(50%):C</a:t>
              </a:r>
              <a:r>
                <a:rPr lang="en-US" altLang="ja-JP" sz="1400" baseline="-6000" dirty="0">
                  <a:solidFill>
                    <a:srgbClr val="000000"/>
                  </a:solidFill>
                  <a:ea typeface="ヒラギノ角ゴ ProN W3" charset="-128"/>
                  <a:sym typeface="Optima" charset="0"/>
                </a:rPr>
                <a:t>2</a:t>
              </a:r>
              <a:r>
                <a:rPr lang="en-US" altLang="ja-JP" sz="1400" dirty="0">
                  <a:solidFill>
                    <a:srgbClr val="000000"/>
                  </a:solidFill>
                  <a:ea typeface="ヒラギノ角ゴ ProN W3" charset="-128"/>
                  <a:sym typeface="Optima" charset="0"/>
                </a:rPr>
                <a:t>H</a:t>
              </a:r>
              <a:r>
                <a:rPr lang="en-US" altLang="ja-JP" sz="1400" baseline="-6000" dirty="0">
                  <a:solidFill>
                    <a:srgbClr val="000000"/>
                  </a:solidFill>
                  <a:ea typeface="ヒラギノ角ゴ ProN W3" charset="-128"/>
                  <a:sym typeface="Optima" charset="0"/>
                </a:rPr>
                <a:t>6</a:t>
              </a:r>
              <a:r>
                <a:rPr lang="en-US" altLang="ja-JP" sz="1400" dirty="0">
                  <a:solidFill>
                    <a:srgbClr val="000000"/>
                  </a:solidFill>
                  <a:ea typeface="ヒラギノ角ゴ ProN W3" charset="-128"/>
                  <a:sym typeface="Optima" charset="0"/>
                </a:rPr>
                <a:t>(50%)</a:t>
              </a:r>
              <a:r>
                <a:rPr kumimoji="1" lang="en-US" altLang="ja-JP" sz="1400" dirty="0">
                  <a:solidFill>
                    <a:srgbClr val="000000"/>
                  </a:solidFill>
                </a:rPr>
                <a:t>, </a:t>
              </a:r>
              <a:r>
                <a:rPr kumimoji="1" lang="sl-SI" altLang="ja-JP" sz="1400" dirty="0">
                  <a:solidFill>
                    <a:srgbClr val="000000"/>
                  </a:solidFill>
                </a:rPr>
                <a:t>s</a:t>
              </a:r>
              <a:r>
                <a:rPr kumimoji="1" lang="en-US" altLang="ja-JP" sz="1400" dirty="0">
                  <a:solidFill>
                    <a:srgbClr val="000000"/>
                  </a:solidFill>
                </a:rPr>
                <a:t>mall cells, long lever arm,  fast electronics</a:t>
              </a:r>
            </a:p>
          </p:txBody>
        </p:sp>
        <p:sp>
          <p:nvSpPr>
            <p:cNvPr id="17" name="角丸四角形吹き出し 16"/>
            <p:cNvSpPr/>
            <p:nvPr/>
          </p:nvSpPr>
          <p:spPr>
            <a:xfrm>
              <a:off x="180539" y="1232950"/>
              <a:ext cx="3887036" cy="896899"/>
            </a:xfrm>
            <a:prstGeom prst="wedgeRoundRectCallout">
              <a:avLst>
                <a:gd name="adj1" fmla="val 30213"/>
                <a:gd name="adj2" fmla="val 7879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EM Calorimeter:</a:t>
              </a:r>
            </a:p>
            <a:p>
              <a:pPr fontAlgn="auto">
                <a:spcBef>
                  <a:spcPts val="0"/>
                </a:spcBef>
                <a:spcAft>
                  <a:spcPts val="0"/>
                </a:spcAft>
                <a:defRPr/>
              </a:pPr>
              <a:r>
                <a:rPr kumimoji="1" lang="en-US" altLang="ja-JP" sz="1400" dirty="0">
                  <a:solidFill>
                    <a:prstClr val="black"/>
                  </a:solidFill>
                </a:rPr>
                <a:t>CsI(Tl), waveform sampling (barrel)</a:t>
              </a:r>
            </a:p>
            <a:p>
              <a:pPr fontAlgn="auto">
                <a:spcBef>
                  <a:spcPts val="0"/>
                </a:spcBef>
                <a:spcAft>
                  <a:spcPts val="0"/>
                </a:spcAft>
                <a:defRPr/>
              </a:pPr>
              <a:r>
                <a:rPr kumimoji="1" lang="en-US" altLang="ja-JP" sz="1400" dirty="0">
                  <a:solidFill>
                    <a:prstClr val="black"/>
                  </a:solidFill>
                </a:rPr>
                <a:t>Pure CsI + waveform sampling (end-caps)</a:t>
              </a:r>
            </a:p>
          </p:txBody>
        </p:sp>
        <p:sp>
          <p:nvSpPr>
            <p:cNvPr id="18" name="角丸四角形吹き出し 17"/>
            <p:cNvSpPr/>
            <p:nvPr/>
          </p:nvSpPr>
          <p:spPr>
            <a:xfrm>
              <a:off x="56738" y="3849036"/>
              <a:ext cx="3031540" cy="647672"/>
            </a:xfrm>
            <a:prstGeom prst="wedgeRoundRectCallout">
              <a:avLst>
                <a:gd name="adj1" fmla="val 78119"/>
                <a:gd name="adj2" fmla="val -15488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Vertex Detector</a:t>
              </a:r>
            </a:p>
            <a:p>
              <a:pPr fontAlgn="auto">
                <a:spcBef>
                  <a:spcPts val="0"/>
                </a:spcBef>
                <a:spcAft>
                  <a:spcPts val="0"/>
                </a:spcAft>
                <a:defRPr/>
              </a:pPr>
              <a:r>
                <a:rPr kumimoji="1" lang="en-US" altLang="ja-JP" sz="1400" dirty="0">
                  <a:solidFill>
                    <a:prstClr val="black"/>
                  </a:solidFill>
                </a:rPr>
                <a:t>2 layers DEPFET + 4 layers DSSD</a:t>
              </a:r>
            </a:p>
          </p:txBody>
        </p:sp>
        <p:sp>
          <p:nvSpPr>
            <p:cNvPr id="19" name="角丸四角形吹き出し 18"/>
            <p:cNvSpPr/>
            <p:nvPr/>
          </p:nvSpPr>
          <p:spPr>
            <a:xfrm>
              <a:off x="56738" y="3171204"/>
              <a:ext cx="2283971" cy="647672"/>
            </a:xfrm>
            <a:prstGeom prst="wedgeRoundRectCallout">
              <a:avLst>
                <a:gd name="adj1" fmla="val 116633"/>
                <a:gd name="adj2" fmla="val -59492"/>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Beryllium beam pipe</a:t>
              </a:r>
            </a:p>
            <a:p>
              <a:pPr fontAlgn="auto">
                <a:spcBef>
                  <a:spcPts val="0"/>
                </a:spcBef>
                <a:spcAft>
                  <a:spcPts val="0"/>
                </a:spcAft>
                <a:defRPr/>
              </a:pPr>
              <a:r>
                <a:rPr kumimoji="1" lang="en-US" altLang="ja-JP" sz="1400" dirty="0">
                  <a:solidFill>
                    <a:prstClr val="black"/>
                  </a:solidFill>
                </a:rPr>
                <a:t>2cm diameter</a:t>
              </a:r>
            </a:p>
          </p:txBody>
        </p:sp>
      </p:grpSp>
      <p:sp>
        <p:nvSpPr>
          <p:cNvPr id="2" name="Title 1"/>
          <p:cNvSpPr>
            <a:spLocks noGrp="1"/>
          </p:cNvSpPr>
          <p:nvPr>
            <p:ph type="title"/>
          </p:nvPr>
        </p:nvSpPr>
        <p:spPr>
          <a:xfrm>
            <a:off x="268288" y="198408"/>
            <a:ext cx="8229600" cy="576292"/>
          </a:xfrm>
        </p:spPr>
        <p:txBody>
          <a:bodyPr>
            <a:normAutofit fontScale="90000"/>
          </a:bodyPr>
          <a:lstStyle/>
          <a:p>
            <a:r>
              <a:rPr lang="en-US" dirty="0" smtClean="0">
                <a:latin typeface="+mn-lt"/>
              </a:rPr>
              <a:t>Belle II Detector</a:t>
            </a:r>
            <a:endParaRPr lang="en-US" dirty="0">
              <a:latin typeface="+mn-lt"/>
            </a:endParaRPr>
          </a:p>
        </p:txBody>
      </p:sp>
      <p:sp>
        <p:nvSpPr>
          <p:cNvPr id="3" name="Slide Number Placeholder 2"/>
          <p:cNvSpPr>
            <a:spLocks noGrp="1"/>
          </p:cNvSpPr>
          <p:nvPr>
            <p:ph type="sldNum" sz="quarter" idx="11"/>
          </p:nvPr>
        </p:nvSpPr>
        <p:spPr/>
        <p:txBody>
          <a:bodyPr/>
          <a:lstStyle/>
          <a:p>
            <a:pPr>
              <a:defRPr/>
            </a:pPr>
            <a:fld id="{26C485F6-F622-9D4E-98CB-D3BEE147E703}" type="slidenum">
              <a:rPr lang="en-US" smtClean="0"/>
              <a:pPr>
                <a:defRPr/>
              </a:pPr>
              <a:t>39</a:t>
            </a:fld>
            <a:endParaRPr lang="en-US"/>
          </a:p>
        </p:txBody>
      </p:sp>
    </p:spTree>
    <p:extLst>
      <p:ext uri="{BB962C8B-B14F-4D97-AF65-F5344CB8AC3E}">
        <p14:creationId xmlns:p14="http://schemas.microsoft.com/office/powerpoint/2010/main" val="27282202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60400" y="274638"/>
            <a:ext cx="8102600" cy="944562"/>
          </a:xfrm>
        </p:spPr>
        <p:txBody>
          <a:bodyPr>
            <a:normAutofit fontScale="90000"/>
          </a:bodyPr>
          <a:lstStyle/>
          <a:p>
            <a:r>
              <a:rPr lang="en-US" altLang="ja-JP" sz="3200" dirty="0">
                <a:ea typeface="MS PGothic" charset="0"/>
                <a:cs typeface="Times New Roman" charset="0"/>
              </a:rPr>
              <a:t>Time-dependent </a:t>
            </a:r>
            <a:r>
              <a:rPr lang="en-US" altLang="ja-JP" sz="3200" i="1" dirty="0">
                <a:ea typeface="MS PGothic" charset="0"/>
                <a:cs typeface="Times New Roman" charset="0"/>
              </a:rPr>
              <a:t>CP</a:t>
            </a:r>
            <a:r>
              <a:rPr lang="en-US" altLang="ja-JP" sz="3200" dirty="0">
                <a:ea typeface="MS PGothic" charset="0"/>
                <a:cs typeface="Times New Roman" charset="0"/>
              </a:rPr>
              <a:t> </a:t>
            </a:r>
            <a:r>
              <a:rPr lang="en-US" altLang="ja-JP" sz="3200" dirty="0" smtClean="0">
                <a:ea typeface="MS PGothic" charset="0"/>
                <a:cs typeface="Times New Roman" charset="0"/>
              </a:rPr>
              <a:t>violation is </a:t>
            </a:r>
            <a:r>
              <a:rPr lang="en-US" altLang="ja-JP" sz="3200" baseline="-25000" dirty="0">
                <a:ea typeface="MS PGothic" charset="0"/>
                <a:cs typeface="Times New Roman" charset="0"/>
              </a:rPr>
              <a:t/>
            </a:r>
            <a:br>
              <a:rPr lang="en-US" altLang="ja-JP" sz="3200" baseline="-25000" dirty="0">
                <a:ea typeface="MS PGothic" charset="0"/>
                <a:cs typeface="Times New Roman" charset="0"/>
              </a:rPr>
            </a:br>
            <a:r>
              <a:rPr lang="en-US" altLang="ja-JP" sz="3200" baseline="-25000" dirty="0">
                <a:ea typeface="MS PGothic" charset="0"/>
                <a:cs typeface="Times New Roman" charset="0"/>
              </a:rPr>
              <a:t> </a:t>
            </a:r>
            <a:r>
              <a:rPr lang="en-US" altLang="ja-JP" sz="2400" dirty="0">
                <a:ea typeface="MS PGothic" charset="0"/>
                <a:cs typeface="Times New Roman" charset="0"/>
              </a:rPr>
              <a:t>“</a:t>
            </a:r>
            <a:r>
              <a:rPr lang="en-US" altLang="ja-JP" sz="2400" i="1" u="sng" dirty="0">
                <a:ea typeface="MS PGothic" charset="0"/>
                <a:cs typeface="Times New Roman" charset="0"/>
              </a:rPr>
              <a:t>A Double-Slit experiment</a:t>
            </a:r>
            <a:r>
              <a:rPr lang="en-US" altLang="ja-JP" sz="2400" dirty="0">
                <a:ea typeface="MS PGothic" charset="0"/>
                <a:cs typeface="Times New Roman" charset="0"/>
              </a:rPr>
              <a:t>” with particles and antiparticles</a:t>
            </a:r>
            <a:endParaRPr lang="en-US" altLang="ja-JP" sz="2400" baseline="-25000" dirty="0">
              <a:ea typeface="MS PGothic" charset="0"/>
              <a:cs typeface="Times New Roman" charset="0"/>
            </a:endParaRPr>
          </a:p>
        </p:txBody>
      </p:sp>
      <p:grpSp>
        <p:nvGrpSpPr>
          <p:cNvPr id="99331" name="Group 3"/>
          <p:cNvGrpSpPr>
            <a:grpSpLocks/>
          </p:cNvGrpSpPr>
          <p:nvPr/>
        </p:nvGrpSpPr>
        <p:grpSpPr bwMode="auto">
          <a:xfrm>
            <a:off x="179388" y="2924175"/>
            <a:ext cx="3480882" cy="1801813"/>
            <a:chOff x="2154" y="935"/>
            <a:chExt cx="2435" cy="1127"/>
          </a:xfrm>
        </p:grpSpPr>
        <p:sp>
          <p:nvSpPr>
            <p:cNvPr id="99332" name="Oval 4"/>
            <p:cNvSpPr>
              <a:spLocks noChangeArrowheads="1"/>
            </p:cNvSpPr>
            <p:nvPr/>
          </p:nvSpPr>
          <p:spPr bwMode="auto">
            <a:xfrm>
              <a:off x="3506" y="1529"/>
              <a:ext cx="333" cy="533"/>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33" name="Oval 5"/>
            <p:cNvSpPr>
              <a:spLocks noChangeArrowheads="1"/>
            </p:cNvSpPr>
            <p:nvPr/>
          </p:nvSpPr>
          <p:spPr bwMode="auto">
            <a:xfrm>
              <a:off x="3506" y="976"/>
              <a:ext cx="333" cy="533"/>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34" name="Line 6"/>
            <p:cNvSpPr>
              <a:spLocks noChangeShapeType="1"/>
            </p:cNvSpPr>
            <p:nvPr/>
          </p:nvSpPr>
          <p:spPr bwMode="auto">
            <a:xfrm>
              <a:off x="2398" y="1918"/>
              <a:ext cx="130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35" name="Oval 7"/>
            <p:cNvSpPr>
              <a:spLocks noChangeArrowheads="1"/>
            </p:cNvSpPr>
            <p:nvPr/>
          </p:nvSpPr>
          <p:spPr bwMode="auto">
            <a:xfrm>
              <a:off x="2154" y="935"/>
              <a:ext cx="466" cy="1106"/>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36" name="Group 8"/>
            <p:cNvGrpSpPr>
              <a:grpSpLocks/>
            </p:cNvGrpSpPr>
            <p:nvPr/>
          </p:nvGrpSpPr>
          <p:grpSpPr bwMode="auto">
            <a:xfrm>
              <a:off x="2265" y="1017"/>
              <a:ext cx="256" cy="236"/>
              <a:chOff x="2472" y="1480"/>
              <a:chExt cx="524" cy="524"/>
            </a:xfrm>
          </p:grpSpPr>
          <p:sp>
            <p:nvSpPr>
              <p:cNvPr id="99337" name="Oval 9"/>
              <p:cNvSpPr>
                <a:spLocks noChangeAspect="1" noChangeArrowheads="1"/>
              </p:cNvSpPr>
              <p:nvPr/>
            </p:nvSpPr>
            <p:spPr bwMode="auto">
              <a:xfrm>
                <a:off x="2472" y="1480"/>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chemeClr val="tx2"/>
                    </a:solidFill>
                    <a:latin typeface="Times New Roman" charset="0"/>
                    <a:ea typeface="MS PGothic" charset="0"/>
                    <a:cs typeface="MS PGothic" charset="0"/>
                  </a:rPr>
                  <a:t>b</a:t>
                </a:r>
              </a:p>
            </p:txBody>
          </p:sp>
          <p:sp>
            <p:nvSpPr>
              <p:cNvPr id="99338" name="Oval 10"/>
              <p:cNvSpPr>
                <a:spLocks noChangeAspect="1" noChangeArrowheads="1"/>
              </p:cNvSpPr>
              <p:nvPr/>
            </p:nvSpPr>
            <p:spPr bwMode="auto">
              <a:xfrm>
                <a:off x="2472" y="1570"/>
                <a:ext cx="156" cy="155"/>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39" name="Group 11"/>
            <p:cNvGrpSpPr>
              <a:grpSpLocks/>
            </p:cNvGrpSpPr>
            <p:nvPr/>
          </p:nvGrpSpPr>
          <p:grpSpPr bwMode="auto">
            <a:xfrm>
              <a:off x="3550" y="996"/>
              <a:ext cx="256" cy="237"/>
              <a:chOff x="1429" y="3294"/>
              <a:chExt cx="524" cy="524"/>
            </a:xfrm>
          </p:grpSpPr>
          <p:sp>
            <p:nvSpPr>
              <p:cNvPr id="99340" name="Oval 12"/>
              <p:cNvSpPr>
                <a:spLocks noChangeAspect="1" noChangeArrowheads="1"/>
              </p:cNvSpPr>
              <p:nvPr/>
            </p:nvSpPr>
            <p:spPr bwMode="auto">
              <a:xfrm>
                <a:off x="1429" y="3294"/>
                <a:ext cx="524" cy="5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chemeClr val="tx2"/>
                    </a:solidFill>
                    <a:latin typeface="Times New Roman" charset="0"/>
                    <a:ea typeface="MS PGothic" charset="0"/>
                    <a:cs typeface="MS PGothic" charset="0"/>
                  </a:rPr>
                  <a:t>c</a:t>
                </a:r>
              </a:p>
            </p:txBody>
          </p:sp>
          <p:sp>
            <p:nvSpPr>
              <p:cNvPr id="99341" name="Oval 13"/>
              <p:cNvSpPr>
                <a:spLocks noChangeAspect="1" noChangeArrowheads="1"/>
              </p:cNvSpPr>
              <p:nvPr/>
            </p:nvSpPr>
            <p:spPr bwMode="auto">
              <a:xfrm>
                <a:off x="1474" y="3339"/>
                <a:ext cx="197" cy="196"/>
              </a:xfrm>
              <a:prstGeom prst="ellipse">
                <a:avLst/>
              </a:prstGeom>
              <a:gradFill rotWithShape="1">
                <a:gsLst>
                  <a:gs pos="0">
                    <a:schemeClr val="bg1"/>
                  </a:gs>
                  <a:gs pos="100000">
                    <a:srgbClr val="FF0000">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42" name="Group 14"/>
            <p:cNvGrpSpPr>
              <a:grpSpLocks/>
            </p:cNvGrpSpPr>
            <p:nvPr/>
          </p:nvGrpSpPr>
          <p:grpSpPr bwMode="auto">
            <a:xfrm>
              <a:off x="2265" y="1775"/>
              <a:ext cx="256" cy="237"/>
              <a:chOff x="1065" y="1888"/>
              <a:chExt cx="524" cy="524"/>
            </a:xfrm>
          </p:grpSpPr>
          <p:sp>
            <p:nvSpPr>
              <p:cNvPr id="99343" name="Oval 15"/>
              <p:cNvSpPr>
                <a:spLocks noChangeAspect="1" noChangeArrowheads="1"/>
              </p:cNvSpPr>
              <p:nvPr/>
            </p:nvSpPr>
            <p:spPr bwMode="auto">
              <a:xfrm>
                <a:off x="1065" y="188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rgbClr val="339966"/>
                    </a:solidFill>
                    <a:latin typeface="Times New Roman" charset="0"/>
                    <a:ea typeface="MS PGothic" charset="0"/>
                    <a:cs typeface="MS PGothic" charset="0"/>
                  </a:rPr>
                  <a:t>d</a:t>
                </a:r>
              </a:p>
            </p:txBody>
          </p:sp>
          <p:sp>
            <p:nvSpPr>
              <p:cNvPr id="99344" name="Oval 16"/>
              <p:cNvSpPr>
                <a:spLocks noChangeAspect="1" noChangeArrowheads="1"/>
              </p:cNvSpPr>
              <p:nvPr/>
            </p:nvSpPr>
            <p:spPr bwMode="auto">
              <a:xfrm>
                <a:off x="1110" y="193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45" name="Line 17"/>
              <p:cNvSpPr>
                <a:spLocks noChangeShapeType="1"/>
              </p:cNvSpPr>
              <p:nvPr/>
            </p:nvSpPr>
            <p:spPr bwMode="auto">
              <a:xfrm>
                <a:off x="1247" y="1933"/>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46" name="Line 18"/>
            <p:cNvSpPr>
              <a:spLocks noChangeShapeType="1"/>
            </p:cNvSpPr>
            <p:nvPr/>
          </p:nvSpPr>
          <p:spPr bwMode="auto">
            <a:xfrm>
              <a:off x="2531" y="1119"/>
              <a:ext cx="101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47" name="Freeform 19"/>
            <p:cNvSpPr>
              <a:spLocks/>
            </p:cNvSpPr>
            <p:nvPr/>
          </p:nvSpPr>
          <p:spPr bwMode="auto">
            <a:xfrm>
              <a:off x="2731" y="1119"/>
              <a:ext cx="510" cy="308"/>
            </a:xfrm>
            <a:custGeom>
              <a:avLst/>
              <a:gdLst>
                <a:gd name="T0" fmla="*/ 0 w 1044"/>
                <a:gd name="T1" fmla="*/ 0 h 680"/>
                <a:gd name="T2" fmla="*/ 227 w 1044"/>
                <a:gd name="T3" fmla="*/ 0 h 680"/>
                <a:gd name="T4" fmla="*/ 182 w 1044"/>
                <a:gd name="T5" fmla="*/ 181 h 680"/>
                <a:gd name="T6" fmla="*/ 409 w 1044"/>
                <a:gd name="T7" fmla="*/ 136 h 680"/>
                <a:gd name="T8" fmla="*/ 363 w 1044"/>
                <a:gd name="T9" fmla="*/ 363 h 680"/>
                <a:gd name="T10" fmla="*/ 590 w 1044"/>
                <a:gd name="T11" fmla="*/ 272 h 680"/>
                <a:gd name="T12" fmla="*/ 590 w 1044"/>
                <a:gd name="T13" fmla="*/ 499 h 680"/>
                <a:gd name="T14" fmla="*/ 817 w 1044"/>
                <a:gd name="T15" fmla="*/ 408 h 680"/>
                <a:gd name="T16" fmla="*/ 817 w 1044"/>
                <a:gd name="T17" fmla="*/ 680 h 680"/>
                <a:gd name="T18" fmla="*/ 1044 w 1044"/>
                <a:gd name="T19" fmla="*/ 589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4" h="680">
                  <a:moveTo>
                    <a:pt x="0" y="0"/>
                  </a:moveTo>
                  <a:lnTo>
                    <a:pt x="227" y="0"/>
                  </a:lnTo>
                  <a:lnTo>
                    <a:pt x="182" y="181"/>
                  </a:lnTo>
                  <a:lnTo>
                    <a:pt x="409" y="136"/>
                  </a:lnTo>
                  <a:lnTo>
                    <a:pt x="363" y="363"/>
                  </a:lnTo>
                  <a:lnTo>
                    <a:pt x="590" y="272"/>
                  </a:lnTo>
                  <a:lnTo>
                    <a:pt x="590" y="499"/>
                  </a:lnTo>
                  <a:lnTo>
                    <a:pt x="817" y="408"/>
                  </a:lnTo>
                  <a:lnTo>
                    <a:pt x="817" y="680"/>
                  </a:lnTo>
                  <a:lnTo>
                    <a:pt x="1044" y="589"/>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48" name="Freeform 20"/>
            <p:cNvSpPr>
              <a:spLocks/>
            </p:cNvSpPr>
            <p:nvPr/>
          </p:nvSpPr>
          <p:spPr bwMode="auto">
            <a:xfrm>
              <a:off x="3240" y="1386"/>
              <a:ext cx="465" cy="307"/>
            </a:xfrm>
            <a:custGeom>
              <a:avLst/>
              <a:gdLst>
                <a:gd name="T0" fmla="*/ 907 w 907"/>
                <a:gd name="T1" fmla="*/ 0 h 499"/>
                <a:gd name="T2" fmla="*/ 0 w 907"/>
                <a:gd name="T3" fmla="*/ 0 h 499"/>
                <a:gd name="T4" fmla="*/ 907 w 907"/>
                <a:gd name="T5" fmla="*/ 499 h 499"/>
              </a:gdLst>
              <a:ahLst/>
              <a:cxnLst>
                <a:cxn ang="0">
                  <a:pos x="T0" y="T1"/>
                </a:cxn>
                <a:cxn ang="0">
                  <a:pos x="T2" y="T3"/>
                </a:cxn>
                <a:cxn ang="0">
                  <a:pos x="T4" y="T5"/>
                </a:cxn>
              </a:cxnLst>
              <a:rect l="0" t="0" r="r" b="b"/>
              <a:pathLst>
                <a:path w="907" h="499">
                  <a:moveTo>
                    <a:pt x="907" y="0"/>
                  </a:moveTo>
                  <a:lnTo>
                    <a:pt x="0" y="0"/>
                  </a:lnTo>
                  <a:lnTo>
                    <a:pt x="907" y="499"/>
                  </a:lnTo>
                </a:path>
              </a:pathLst>
            </a:cu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99349" name="Group 21"/>
            <p:cNvGrpSpPr>
              <a:grpSpLocks/>
            </p:cNvGrpSpPr>
            <p:nvPr/>
          </p:nvGrpSpPr>
          <p:grpSpPr bwMode="auto">
            <a:xfrm>
              <a:off x="3550" y="1263"/>
              <a:ext cx="256" cy="237"/>
              <a:chOff x="3651" y="1978"/>
              <a:chExt cx="524" cy="524"/>
            </a:xfrm>
          </p:grpSpPr>
          <p:sp>
            <p:nvSpPr>
              <p:cNvPr id="99350" name="Oval 22"/>
              <p:cNvSpPr>
                <a:spLocks noChangeAspect="1" noChangeArrowheads="1"/>
              </p:cNvSpPr>
              <p:nvPr/>
            </p:nvSpPr>
            <p:spPr bwMode="auto">
              <a:xfrm>
                <a:off x="3651" y="1978"/>
                <a:ext cx="524" cy="524"/>
              </a:xfrm>
              <a:prstGeom prst="ellipse">
                <a:avLst/>
              </a:prstGeom>
              <a:solidFill>
                <a:schemeClr val="tx2"/>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rgbClr val="FF0000"/>
                    </a:solidFill>
                    <a:latin typeface="Times New Roman" charset="0"/>
                    <a:ea typeface="MS PGothic" charset="0"/>
                    <a:cs typeface="MS PGothic" charset="0"/>
                  </a:rPr>
                  <a:t>c</a:t>
                </a:r>
              </a:p>
            </p:txBody>
          </p:sp>
          <p:sp>
            <p:nvSpPr>
              <p:cNvPr id="99351" name="Oval 23"/>
              <p:cNvSpPr>
                <a:spLocks noChangeAspect="1" noChangeArrowheads="1"/>
              </p:cNvSpPr>
              <p:nvPr/>
            </p:nvSpPr>
            <p:spPr bwMode="auto">
              <a:xfrm>
                <a:off x="3696" y="202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52" name="Line 24"/>
              <p:cNvSpPr>
                <a:spLocks noChangeShapeType="1"/>
              </p:cNvSpPr>
              <p:nvPr/>
            </p:nvSpPr>
            <p:spPr bwMode="auto">
              <a:xfrm>
                <a:off x="3833" y="2114"/>
                <a:ext cx="182"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99353" name="Group 25"/>
            <p:cNvGrpSpPr>
              <a:grpSpLocks/>
            </p:cNvGrpSpPr>
            <p:nvPr/>
          </p:nvGrpSpPr>
          <p:grpSpPr bwMode="auto">
            <a:xfrm>
              <a:off x="3550" y="1550"/>
              <a:ext cx="256" cy="237"/>
              <a:chOff x="2562" y="3385"/>
              <a:chExt cx="524" cy="524"/>
            </a:xfrm>
          </p:grpSpPr>
          <p:sp>
            <p:nvSpPr>
              <p:cNvPr id="99354" name="Oval 26"/>
              <p:cNvSpPr>
                <a:spLocks noChangeAspect="1" noChangeArrowheads="1"/>
              </p:cNvSpPr>
              <p:nvPr/>
            </p:nvSpPr>
            <p:spPr bwMode="auto">
              <a:xfrm>
                <a:off x="2562" y="3385"/>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chemeClr val="tx2"/>
                    </a:solidFill>
                    <a:latin typeface="Times New Roman" charset="0"/>
                    <a:ea typeface="MS PGothic" charset="0"/>
                    <a:cs typeface="MS PGothic" charset="0"/>
                  </a:rPr>
                  <a:t>s</a:t>
                </a:r>
              </a:p>
            </p:txBody>
          </p:sp>
          <p:sp>
            <p:nvSpPr>
              <p:cNvPr id="99355" name="Oval 27"/>
              <p:cNvSpPr>
                <a:spLocks noChangeAspect="1" noChangeArrowheads="1"/>
              </p:cNvSpPr>
              <p:nvPr/>
            </p:nvSpPr>
            <p:spPr bwMode="auto">
              <a:xfrm>
                <a:off x="2607" y="3430"/>
                <a:ext cx="197" cy="196"/>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56" name="Group 28"/>
            <p:cNvGrpSpPr>
              <a:grpSpLocks/>
            </p:cNvGrpSpPr>
            <p:nvPr/>
          </p:nvGrpSpPr>
          <p:grpSpPr bwMode="auto">
            <a:xfrm>
              <a:off x="3551" y="1796"/>
              <a:ext cx="256" cy="236"/>
              <a:chOff x="1065" y="1888"/>
              <a:chExt cx="524" cy="524"/>
            </a:xfrm>
          </p:grpSpPr>
          <p:sp>
            <p:nvSpPr>
              <p:cNvPr id="99357" name="Oval 29"/>
              <p:cNvSpPr>
                <a:spLocks noChangeAspect="1" noChangeArrowheads="1"/>
              </p:cNvSpPr>
              <p:nvPr/>
            </p:nvSpPr>
            <p:spPr bwMode="auto">
              <a:xfrm>
                <a:off x="1065" y="188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600">
                    <a:solidFill>
                      <a:srgbClr val="339966"/>
                    </a:solidFill>
                    <a:latin typeface="Times New Roman" charset="0"/>
                    <a:ea typeface="MS PGothic" charset="0"/>
                    <a:cs typeface="MS PGothic" charset="0"/>
                  </a:rPr>
                  <a:t>d</a:t>
                </a:r>
              </a:p>
            </p:txBody>
          </p:sp>
          <p:sp>
            <p:nvSpPr>
              <p:cNvPr id="99358" name="Oval 30"/>
              <p:cNvSpPr>
                <a:spLocks noChangeAspect="1" noChangeArrowheads="1"/>
              </p:cNvSpPr>
              <p:nvPr/>
            </p:nvSpPr>
            <p:spPr bwMode="auto">
              <a:xfrm>
                <a:off x="1110" y="193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59" name="Line 31"/>
              <p:cNvSpPr>
                <a:spLocks noChangeShapeType="1"/>
              </p:cNvSpPr>
              <p:nvPr/>
            </p:nvSpPr>
            <p:spPr bwMode="auto">
              <a:xfrm>
                <a:off x="1247" y="1933"/>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61" name="Text Box 33"/>
            <p:cNvSpPr txBox="1">
              <a:spLocks noChangeArrowheads="1"/>
            </p:cNvSpPr>
            <p:nvPr/>
          </p:nvSpPr>
          <p:spPr bwMode="auto">
            <a:xfrm>
              <a:off x="3964" y="1526"/>
              <a:ext cx="625" cy="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4400" i="1" dirty="0">
                  <a:solidFill>
                    <a:schemeClr val="tx2"/>
                  </a:solidFill>
                  <a:latin typeface="Times New Roman" charset="0"/>
                  <a:ea typeface="MS PGothic" charset="0"/>
                  <a:cs typeface="MS PGothic" charset="0"/>
                </a:rPr>
                <a:t>K</a:t>
              </a:r>
              <a:r>
                <a:rPr kumimoji="1" lang="en-US" altLang="ja-JP" sz="4400" i="1" baseline="-25000" dirty="0">
                  <a:solidFill>
                    <a:schemeClr val="tx2"/>
                  </a:solidFill>
                  <a:latin typeface="Times New Roman" charset="0"/>
                  <a:ea typeface="MS PGothic" charset="0"/>
                  <a:cs typeface="MS PGothic" charset="0"/>
                </a:rPr>
                <a:t>S</a:t>
              </a:r>
            </a:p>
          </p:txBody>
        </p:sp>
      </p:grpSp>
      <p:grpSp>
        <p:nvGrpSpPr>
          <p:cNvPr id="99362" name="Group 34"/>
          <p:cNvGrpSpPr>
            <a:grpSpLocks/>
          </p:cNvGrpSpPr>
          <p:nvPr/>
        </p:nvGrpSpPr>
        <p:grpSpPr bwMode="auto">
          <a:xfrm>
            <a:off x="4419600" y="2895600"/>
            <a:ext cx="4540435" cy="1976438"/>
            <a:chOff x="2154" y="2750"/>
            <a:chExt cx="2864" cy="1245"/>
          </a:xfrm>
        </p:grpSpPr>
        <p:sp>
          <p:nvSpPr>
            <p:cNvPr id="99363" name="Oval 35"/>
            <p:cNvSpPr>
              <a:spLocks noChangeArrowheads="1"/>
            </p:cNvSpPr>
            <p:nvPr/>
          </p:nvSpPr>
          <p:spPr bwMode="auto">
            <a:xfrm>
              <a:off x="4046" y="3372"/>
              <a:ext cx="355" cy="578"/>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64" name="Line 36"/>
            <p:cNvSpPr>
              <a:spLocks noChangeShapeType="1"/>
            </p:cNvSpPr>
            <p:nvPr/>
          </p:nvSpPr>
          <p:spPr bwMode="auto">
            <a:xfrm>
              <a:off x="2414" y="3817"/>
              <a:ext cx="184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65" name="Line 37"/>
            <p:cNvSpPr>
              <a:spLocks noChangeShapeType="1"/>
            </p:cNvSpPr>
            <p:nvPr/>
          </p:nvSpPr>
          <p:spPr bwMode="auto">
            <a:xfrm>
              <a:off x="2367" y="2972"/>
              <a:ext cx="1844"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66" name="Oval 38"/>
            <p:cNvSpPr>
              <a:spLocks noChangeArrowheads="1"/>
            </p:cNvSpPr>
            <p:nvPr/>
          </p:nvSpPr>
          <p:spPr bwMode="auto">
            <a:xfrm>
              <a:off x="2154" y="2750"/>
              <a:ext cx="497" cy="12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67" name="Group 39"/>
            <p:cNvGrpSpPr>
              <a:grpSpLocks/>
            </p:cNvGrpSpPr>
            <p:nvPr/>
          </p:nvGrpSpPr>
          <p:grpSpPr bwMode="auto">
            <a:xfrm>
              <a:off x="2272" y="2838"/>
              <a:ext cx="273" cy="257"/>
              <a:chOff x="2472" y="1480"/>
              <a:chExt cx="524" cy="524"/>
            </a:xfrm>
          </p:grpSpPr>
          <p:sp>
            <p:nvSpPr>
              <p:cNvPr id="99368" name="Oval 40"/>
              <p:cNvSpPr>
                <a:spLocks noChangeAspect="1" noChangeArrowheads="1"/>
              </p:cNvSpPr>
              <p:nvPr/>
            </p:nvSpPr>
            <p:spPr bwMode="auto">
              <a:xfrm>
                <a:off x="2472" y="1480"/>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b</a:t>
                </a:r>
              </a:p>
            </p:txBody>
          </p:sp>
          <p:sp>
            <p:nvSpPr>
              <p:cNvPr id="99369" name="Oval 41"/>
              <p:cNvSpPr>
                <a:spLocks noChangeAspect="1" noChangeArrowheads="1"/>
              </p:cNvSpPr>
              <p:nvPr/>
            </p:nvSpPr>
            <p:spPr bwMode="auto">
              <a:xfrm>
                <a:off x="2472" y="1570"/>
                <a:ext cx="156" cy="155"/>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370" name="Group 42"/>
            <p:cNvGrpSpPr>
              <a:grpSpLocks/>
            </p:cNvGrpSpPr>
            <p:nvPr/>
          </p:nvGrpSpPr>
          <p:grpSpPr bwMode="auto">
            <a:xfrm>
              <a:off x="2272" y="3661"/>
              <a:ext cx="273" cy="257"/>
              <a:chOff x="1065" y="1888"/>
              <a:chExt cx="524" cy="524"/>
            </a:xfrm>
          </p:grpSpPr>
          <p:sp>
            <p:nvSpPr>
              <p:cNvPr id="99371" name="Oval 43"/>
              <p:cNvSpPr>
                <a:spLocks noChangeAspect="1" noChangeArrowheads="1"/>
              </p:cNvSpPr>
              <p:nvPr/>
            </p:nvSpPr>
            <p:spPr bwMode="auto">
              <a:xfrm>
                <a:off x="1065" y="188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339966"/>
                    </a:solidFill>
                    <a:latin typeface="Times New Roman" charset="0"/>
                    <a:ea typeface="MS PGothic" charset="0"/>
                    <a:cs typeface="MS PGothic" charset="0"/>
                  </a:rPr>
                  <a:t>d</a:t>
                </a:r>
              </a:p>
            </p:txBody>
          </p:sp>
          <p:sp>
            <p:nvSpPr>
              <p:cNvPr id="99372" name="Oval 44"/>
              <p:cNvSpPr>
                <a:spLocks noChangeAspect="1" noChangeArrowheads="1"/>
              </p:cNvSpPr>
              <p:nvPr/>
            </p:nvSpPr>
            <p:spPr bwMode="auto">
              <a:xfrm>
                <a:off x="1110" y="193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73" name="Line 45"/>
              <p:cNvSpPr>
                <a:spLocks noChangeShapeType="1"/>
              </p:cNvSpPr>
              <p:nvPr/>
            </p:nvSpPr>
            <p:spPr bwMode="auto">
              <a:xfrm>
                <a:off x="1247" y="1933"/>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74" name="Freeform 46"/>
            <p:cNvSpPr>
              <a:spLocks/>
            </p:cNvSpPr>
            <p:nvPr/>
          </p:nvSpPr>
          <p:spPr bwMode="auto">
            <a:xfrm flipV="1">
              <a:off x="3762" y="3217"/>
              <a:ext cx="497" cy="333"/>
            </a:xfrm>
            <a:custGeom>
              <a:avLst/>
              <a:gdLst>
                <a:gd name="T0" fmla="*/ 907 w 907"/>
                <a:gd name="T1" fmla="*/ 0 h 499"/>
                <a:gd name="T2" fmla="*/ 0 w 907"/>
                <a:gd name="T3" fmla="*/ 0 h 499"/>
                <a:gd name="T4" fmla="*/ 907 w 907"/>
                <a:gd name="T5" fmla="*/ 499 h 499"/>
              </a:gdLst>
              <a:ahLst/>
              <a:cxnLst>
                <a:cxn ang="0">
                  <a:pos x="T0" y="T1"/>
                </a:cxn>
                <a:cxn ang="0">
                  <a:pos x="T2" y="T3"/>
                </a:cxn>
                <a:cxn ang="0">
                  <a:pos x="T4" y="T5"/>
                </a:cxn>
              </a:cxnLst>
              <a:rect l="0" t="0" r="r" b="b"/>
              <a:pathLst>
                <a:path w="907" h="499">
                  <a:moveTo>
                    <a:pt x="907" y="0"/>
                  </a:moveTo>
                  <a:lnTo>
                    <a:pt x="0" y="0"/>
                  </a:lnTo>
                  <a:lnTo>
                    <a:pt x="907" y="499"/>
                  </a:lnTo>
                </a:path>
              </a:pathLst>
            </a:cu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99375" name="Group 47"/>
            <p:cNvGrpSpPr>
              <a:grpSpLocks/>
            </p:cNvGrpSpPr>
            <p:nvPr/>
          </p:nvGrpSpPr>
          <p:grpSpPr bwMode="auto">
            <a:xfrm>
              <a:off x="4093" y="3683"/>
              <a:ext cx="274" cy="257"/>
              <a:chOff x="3651" y="1978"/>
              <a:chExt cx="524" cy="524"/>
            </a:xfrm>
          </p:grpSpPr>
          <p:sp>
            <p:nvSpPr>
              <p:cNvPr id="99376" name="Oval 48"/>
              <p:cNvSpPr>
                <a:spLocks noChangeAspect="1" noChangeArrowheads="1"/>
              </p:cNvSpPr>
              <p:nvPr/>
            </p:nvSpPr>
            <p:spPr bwMode="auto">
              <a:xfrm>
                <a:off x="3651" y="1978"/>
                <a:ext cx="524" cy="524"/>
              </a:xfrm>
              <a:prstGeom prst="ellipse">
                <a:avLst/>
              </a:prstGeom>
              <a:solidFill>
                <a:schemeClr val="tx2"/>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FF0000"/>
                    </a:solidFill>
                    <a:latin typeface="Times New Roman" charset="0"/>
                    <a:ea typeface="MS PGothic" charset="0"/>
                    <a:cs typeface="MS PGothic" charset="0"/>
                  </a:rPr>
                  <a:t>c</a:t>
                </a:r>
              </a:p>
            </p:txBody>
          </p:sp>
          <p:sp>
            <p:nvSpPr>
              <p:cNvPr id="99377" name="Oval 49"/>
              <p:cNvSpPr>
                <a:spLocks noChangeAspect="1" noChangeArrowheads="1"/>
              </p:cNvSpPr>
              <p:nvPr/>
            </p:nvSpPr>
            <p:spPr bwMode="auto">
              <a:xfrm>
                <a:off x="3696" y="202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78" name="Line 50"/>
              <p:cNvSpPr>
                <a:spLocks noChangeShapeType="1"/>
              </p:cNvSpPr>
              <p:nvPr/>
            </p:nvSpPr>
            <p:spPr bwMode="auto">
              <a:xfrm>
                <a:off x="3833" y="2114"/>
                <a:ext cx="182"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80" name="Text Box 52"/>
            <p:cNvSpPr txBox="1">
              <a:spLocks noChangeArrowheads="1"/>
            </p:cNvSpPr>
            <p:nvPr/>
          </p:nvSpPr>
          <p:spPr bwMode="auto">
            <a:xfrm>
              <a:off x="4495" y="2796"/>
              <a:ext cx="523"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kumimoji="1" lang="en-US" altLang="ja-JP" sz="4800" i="1">
                  <a:solidFill>
                    <a:schemeClr val="tx2"/>
                  </a:solidFill>
                  <a:latin typeface="Times New Roman" charset="0"/>
                  <a:ea typeface="MS PGothic" charset="0"/>
                  <a:cs typeface="MS PGothic" charset="0"/>
                </a:rPr>
                <a:t>K</a:t>
              </a:r>
              <a:r>
                <a:rPr kumimoji="1" lang="en-US" altLang="ja-JP" sz="4800" i="1" baseline="-25000">
                  <a:solidFill>
                    <a:schemeClr val="tx2"/>
                  </a:solidFill>
                  <a:latin typeface="Times New Roman" charset="0"/>
                  <a:ea typeface="MS PGothic" charset="0"/>
                  <a:cs typeface="MS PGothic" charset="0"/>
                </a:rPr>
                <a:t>S</a:t>
              </a:r>
            </a:p>
          </p:txBody>
        </p:sp>
        <p:sp>
          <p:nvSpPr>
            <p:cNvPr id="99381" name="Freeform 53"/>
            <p:cNvSpPr>
              <a:spLocks/>
            </p:cNvSpPr>
            <p:nvPr/>
          </p:nvSpPr>
          <p:spPr bwMode="auto">
            <a:xfrm flipV="1">
              <a:off x="3597" y="3506"/>
              <a:ext cx="166" cy="311"/>
            </a:xfrm>
            <a:custGeom>
              <a:avLst/>
              <a:gdLst>
                <a:gd name="T0" fmla="*/ 0 w 1044"/>
                <a:gd name="T1" fmla="*/ 0 h 680"/>
                <a:gd name="T2" fmla="*/ 227 w 1044"/>
                <a:gd name="T3" fmla="*/ 0 h 680"/>
                <a:gd name="T4" fmla="*/ 182 w 1044"/>
                <a:gd name="T5" fmla="*/ 181 h 680"/>
                <a:gd name="T6" fmla="*/ 409 w 1044"/>
                <a:gd name="T7" fmla="*/ 136 h 680"/>
                <a:gd name="T8" fmla="*/ 363 w 1044"/>
                <a:gd name="T9" fmla="*/ 363 h 680"/>
                <a:gd name="T10" fmla="*/ 590 w 1044"/>
                <a:gd name="T11" fmla="*/ 272 h 680"/>
                <a:gd name="T12" fmla="*/ 590 w 1044"/>
                <a:gd name="T13" fmla="*/ 499 h 680"/>
                <a:gd name="T14" fmla="*/ 817 w 1044"/>
                <a:gd name="T15" fmla="*/ 408 h 680"/>
                <a:gd name="T16" fmla="*/ 817 w 1044"/>
                <a:gd name="T17" fmla="*/ 680 h 680"/>
                <a:gd name="T18" fmla="*/ 1044 w 1044"/>
                <a:gd name="T19" fmla="*/ 589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4" h="680">
                  <a:moveTo>
                    <a:pt x="0" y="0"/>
                  </a:moveTo>
                  <a:lnTo>
                    <a:pt x="227" y="0"/>
                  </a:lnTo>
                  <a:lnTo>
                    <a:pt x="182" y="181"/>
                  </a:lnTo>
                  <a:lnTo>
                    <a:pt x="409" y="136"/>
                  </a:lnTo>
                  <a:lnTo>
                    <a:pt x="363" y="363"/>
                  </a:lnTo>
                  <a:lnTo>
                    <a:pt x="590" y="272"/>
                  </a:lnTo>
                  <a:lnTo>
                    <a:pt x="590" y="499"/>
                  </a:lnTo>
                  <a:lnTo>
                    <a:pt x="817" y="408"/>
                  </a:lnTo>
                  <a:lnTo>
                    <a:pt x="817" y="680"/>
                  </a:lnTo>
                  <a:lnTo>
                    <a:pt x="1044" y="589"/>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82" name="Oval 54"/>
            <p:cNvSpPr>
              <a:spLocks noChangeArrowheads="1"/>
            </p:cNvSpPr>
            <p:nvPr/>
          </p:nvSpPr>
          <p:spPr bwMode="auto">
            <a:xfrm>
              <a:off x="3147" y="2795"/>
              <a:ext cx="497" cy="1200"/>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83" name="Group 55"/>
            <p:cNvGrpSpPr>
              <a:grpSpLocks/>
            </p:cNvGrpSpPr>
            <p:nvPr/>
          </p:nvGrpSpPr>
          <p:grpSpPr bwMode="auto">
            <a:xfrm>
              <a:off x="3266" y="3683"/>
              <a:ext cx="273" cy="257"/>
              <a:chOff x="4558" y="1025"/>
              <a:chExt cx="524" cy="524"/>
            </a:xfrm>
          </p:grpSpPr>
          <p:sp>
            <p:nvSpPr>
              <p:cNvPr id="99384" name="Oval 56"/>
              <p:cNvSpPr>
                <a:spLocks noChangeAspect="1" noChangeArrowheads="1"/>
              </p:cNvSpPr>
              <p:nvPr/>
            </p:nvSpPr>
            <p:spPr bwMode="auto">
              <a:xfrm>
                <a:off x="4558" y="1025"/>
                <a:ext cx="524" cy="524"/>
              </a:xfrm>
              <a:prstGeom prst="ellipse">
                <a:avLst/>
              </a:prstGeom>
              <a:solidFill>
                <a:schemeClr val="tx2"/>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339966"/>
                    </a:solidFill>
                    <a:latin typeface="Times New Roman" charset="0"/>
                    <a:ea typeface="MS PGothic" charset="0"/>
                    <a:cs typeface="MS PGothic" charset="0"/>
                  </a:rPr>
                  <a:t>b</a:t>
                </a:r>
              </a:p>
            </p:txBody>
          </p:sp>
          <p:sp>
            <p:nvSpPr>
              <p:cNvPr id="99385" name="Oval 57"/>
              <p:cNvSpPr>
                <a:spLocks noChangeAspect="1" noChangeArrowheads="1"/>
              </p:cNvSpPr>
              <p:nvPr/>
            </p:nvSpPr>
            <p:spPr bwMode="auto">
              <a:xfrm>
                <a:off x="4558" y="1115"/>
                <a:ext cx="156" cy="155"/>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86" name="Line 58"/>
              <p:cNvSpPr>
                <a:spLocks noChangeShapeType="1"/>
              </p:cNvSpPr>
              <p:nvPr/>
            </p:nvSpPr>
            <p:spPr bwMode="auto">
              <a:xfrm>
                <a:off x="4740" y="1071"/>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99387" name="Freeform 59"/>
            <p:cNvSpPr>
              <a:spLocks/>
            </p:cNvSpPr>
            <p:nvPr/>
          </p:nvSpPr>
          <p:spPr bwMode="auto">
            <a:xfrm>
              <a:off x="2698" y="2972"/>
              <a:ext cx="47" cy="845"/>
            </a:xfrm>
            <a:custGeom>
              <a:avLst/>
              <a:gdLst>
                <a:gd name="T0" fmla="*/ 91 w 91"/>
                <a:gd name="T1" fmla="*/ 0 h 1723"/>
                <a:gd name="T2" fmla="*/ 0 w 91"/>
                <a:gd name="T3" fmla="*/ 136 h 1723"/>
                <a:gd name="T4" fmla="*/ 91 w 91"/>
                <a:gd name="T5" fmla="*/ 272 h 1723"/>
                <a:gd name="T6" fmla="*/ 0 w 91"/>
                <a:gd name="T7" fmla="*/ 408 h 1723"/>
                <a:gd name="T8" fmla="*/ 91 w 91"/>
                <a:gd name="T9" fmla="*/ 544 h 1723"/>
                <a:gd name="T10" fmla="*/ 0 w 91"/>
                <a:gd name="T11" fmla="*/ 771 h 1723"/>
                <a:gd name="T12" fmla="*/ 91 w 91"/>
                <a:gd name="T13" fmla="*/ 861 h 1723"/>
                <a:gd name="T14" fmla="*/ 46 w 91"/>
                <a:gd name="T15" fmla="*/ 998 h 1723"/>
                <a:gd name="T16" fmla="*/ 91 w 91"/>
                <a:gd name="T17" fmla="*/ 1134 h 1723"/>
                <a:gd name="T18" fmla="*/ 46 w 91"/>
                <a:gd name="T19" fmla="*/ 1270 h 1723"/>
                <a:gd name="T20" fmla="*/ 91 w 91"/>
                <a:gd name="T21" fmla="*/ 1406 h 1723"/>
                <a:gd name="T22" fmla="*/ 0 w 91"/>
                <a:gd name="T23" fmla="*/ 1542 h 1723"/>
                <a:gd name="T24" fmla="*/ 91 w 91"/>
                <a:gd name="T25" fmla="*/ 1723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723">
                  <a:moveTo>
                    <a:pt x="91" y="0"/>
                  </a:moveTo>
                  <a:lnTo>
                    <a:pt x="0" y="136"/>
                  </a:lnTo>
                  <a:lnTo>
                    <a:pt x="91" y="272"/>
                  </a:lnTo>
                  <a:lnTo>
                    <a:pt x="0" y="408"/>
                  </a:lnTo>
                  <a:lnTo>
                    <a:pt x="91" y="544"/>
                  </a:lnTo>
                  <a:lnTo>
                    <a:pt x="0" y="771"/>
                  </a:lnTo>
                  <a:lnTo>
                    <a:pt x="91" y="861"/>
                  </a:lnTo>
                  <a:lnTo>
                    <a:pt x="46" y="998"/>
                  </a:lnTo>
                  <a:lnTo>
                    <a:pt x="91" y="1134"/>
                  </a:lnTo>
                  <a:lnTo>
                    <a:pt x="46" y="1270"/>
                  </a:lnTo>
                  <a:lnTo>
                    <a:pt x="91" y="1406"/>
                  </a:lnTo>
                  <a:lnTo>
                    <a:pt x="0" y="1542"/>
                  </a:lnTo>
                  <a:lnTo>
                    <a:pt x="91" y="1723"/>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388" name="Freeform 60"/>
            <p:cNvSpPr>
              <a:spLocks/>
            </p:cNvSpPr>
            <p:nvPr/>
          </p:nvSpPr>
          <p:spPr bwMode="auto">
            <a:xfrm>
              <a:off x="3053" y="2972"/>
              <a:ext cx="47" cy="845"/>
            </a:xfrm>
            <a:custGeom>
              <a:avLst/>
              <a:gdLst>
                <a:gd name="T0" fmla="*/ 91 w 91"/>
                <a:gd name="T1" fmla="*/ 0 h 1723"/>
                <a:gd name="T2" fmla="*/ 0 w 91"/>
                <a:gd name="T3" fmla="*/ 136 h 1723"/>
                <a:gd name="T4" fmla="*/ 91 w 91"/>
                <a:gd name="T5" fmla="*/ 272 h 1723"/>
                <a:gd name="T6" fmla="*/ 0 w 91"/>
                <a:gd name="T7" fmla="*/ 408 h 1723"/>
                <a:gd name="T8" fmla="*/ 91 w 91"/>
                <a:gd name="T9" fmla="*/ 544 h 1723"/>
                <a:gd name="T10" fmla="*/ 0 w 91"/>
                <a:gd name="T11" fmla="*/ 771 h 1723"/>
                <a:gd name="T12" fmla="*/ 91 w 91"/>
                <a:gd name="T13" fmla="*/ 861 h 1723"/>
                <a:gd name="T14" fmla="*/ 46 w 91"/>
                <a:gd name="T15" fmla="*/ 998 h 1723"/>
                <a:gd name="T16" fmla="*/ 91 w 91"/>
                <a:gd name="T17" fmla="*/ 1134 h 1723"/>
                <a:gd name="T18" fmla="*/ 46 w 91"/>
                <a:gd name="T19" fmla="*/ 1270 h 1723"/>
                <a:gd name="T20" fmla="*/ 91 w 91"/>
                <a:gd name="T21" fmla="*/ 1406 h 1723"/>
                <a:gd name="T22" fmla="*/ 0 w 91"/>
                <a:gd name="T23" fmla="*/ 1542 h 1723"/>
                <a:gd name="T24" fmla="*/ 91 w 91"/>
                <a:gd name="T25" fmla="*/ 1723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723">
                  <a:moveTo>
                    <a:pt x="91" y="0"/>
                  </a:moveTo>
                  <a:lnTo>
                    <a:pt x="0" y="136"/>
                  </a:lnTo>
                  <a:lnTo>
                    <a:pt x="91" y="272"/>
                  </a:lnTo>
                  <a:lnTo>
                    <a:pt x="0" y="408"/>
                  </a:lnTo>
                  <a:lnTo>
                    <a:pt x="91" y="544"/>
                  </a:lnTo>
                  <a:lnTo>
                    <a:pt x="0" y="771"/>
                  </a:lnTo>
                  <a:lnTo>
                    <a:pt x="91" y="861"/>
                  </a:lnTo>
                  <a:lnTo>
                    <a:pt x="46" y="998"/>
                  </a:lnTo>
                  <a:lnTo>
                    <a:pt x="91" y="1134"/>
                  </a:lnTo>
                  <a:lnTo>
                    <a:pt x="46" y="1270"/>
                  </a:lnTo>
                  <a:lnTo>
                    <a:pt x="91" y="1406"/>
                  </a:lnTo>
                  <a:lnTo>
                    <a:pt x="0" y="1542"/>
                  </a:lnTo>
                  <a:lnTo>
                    <a:pt x="91" y="1723"/>
                  </a:ln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99389" name="Group 61"/>
            <p:cNvGrpSpPr>
              <a:grpSpLocks/>
            </p:cNvGrpSpPr>
            <p:nvPr/>
          </p:nvGrpSpPr>
          <p:grpSpPr bwMode="auto">
            <a:xfrm>
              <a:off x="4069" y="3417"/>
              <a:ext cx="274" cy="257"/>
              <a:chOff x="1429" y="3294"/>
              <a:chExt cx="524" cy="524"/>
            </a:xfrm>
          </p:grpSpPr>
          <p:sp>
            <p:nvSpPr>
              <p:cNvPr id="99390" name="Oval 62"/>
              <p:cNvSpPr>
                <a:spLocks noChangeAspect="1" noChangeArrowheads="1"/>
              </p:cNvSpPr>
              <p:nvPr/>
            </p:nvSpPr>
            <p:spPr bwMode="auto">
              <a:xfrm>
                <a:off x="1429" y="3294"/>
                <a:ext cx="524" cy="5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c</a:t>
                </a:r>
              </a:p>
            </p:txBody>
          </p:sp>
          <p:sp>
            <p:nvSpPr>
              <p:cNvPr id="99391" name="Oval 63"/>
              <p:cNvSpPr>
                <a:spLocks noChangeAspect="1" noChangeArrowheads="1"/>
              </p:cNvSpPr>
              <p:nvPr/>
            </p:nvSpPr>
            <p:spPr bwMode="auto">
              <a:xfrm>
                <a:off x="1474" y="3339"/>
                <a:ext cx="197" cy="196"/>
              </a:xfrm>
              <a:prstGeom prst="ellipse">
                <a:avLst/>
              </a:prstGeom>
              <a:gradFill rotWithShape="1">
                <a:gsLst>
                  <a:gs pos="0">
                    <a:schemeClr val="bg1"/>
                  </a:gs>
                  <a:gs pos="100000">
                    <a:srgbClr val="FF0000">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9392" name="Oval 64"/>
            <p:cNvSpPr>
              <a:spLocks noChangeArrowheads="1"/>
            </p:cNvSpPr>
            <p:nvPr/>
          </p:nvSpPr>
          <p:spPr bwMode="auto">
            <a:xfrm>
              <a:off x="4046" y="2795"/>
              <a:ext cx="355" cy="577"/>
            </a:xfrm>
            <a:prstGeom prst="ellipse">
              <a:avLst/>
            </a:prstGeom>
            <a:solidFill>
              <a:schemeClr val="accent1">
                <a:alpha val="30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9393" name="Group 65"/>
            <p:cNvGrpSpPr>
              <a:grpSpLocks/>
            </p:cNvGrpSpPr>
            <p:nvPr/>
          </p:nvGrpSpPr>
          <p:grpSpPr bwMode="auto">
            <a:xfrm>
              <a:off x="4093" y="3106"/>
              <a:ext cx="274" cy="256"/>
              <a:chOff x="4558" y="1978"/>
              <a:chExt cx="524" cy="524"/>
            </a:xfrm>
          </p:grpSpPr>
          <p:sp>
            <p:nvSpPr>
              <p:cNvPr id="99394" name="Oval 66"/>
              <p:cNvSpPr>
                <a:spLocks noChangeAspect="1" noChangeArrowheads="1"/>
              </p:cNvSpPr>
              <p:nvPr/>
            </p:nvSpPr>
            <p:spPr bwMode="auto">
              <a:xfrm>
                <a:off x="4558" y="1978"/>
                <a:ext cx="524" cy="524"/>
              </a:xfrm>
              <a:prstGeom prst="ellipse">
                <a:avLst/>
              </a:prstGeom>
              <a:solidFill>
                <a:schemeClr val="tx1"/>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339966"/>
                    </a:solidFill>
                    <a:latin typeface="Times New Roman" charset="0"/>
                    <a:ea typeface="MS PGothic" charset="0"/>
                    <a:cs typeface="MS PGothic" charset="0"/>
                  </a:rPr>
                  <a:t>s</a:t>
                </a:r>
              </a:p>
            </p:txBody>
          </p:sp>
          <p:sp>
            <p:nvSpPr>
              <p:cNvPr id="99395" name="Oval 67"/>
              <p:cNvSpPr>
                <a:spLocks noChangeAspect="1" noChangeArrowheads="1"/>
              </p:cNvSpPr>
              <p:nvPr/>
            </p:nvSpPr>
            <p:spPr bwMode="auto">
              <a:xfrm>
                <a:off x="4603" y="2023"/>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96" name="Line 68"/>
              <p:cNvSpPr>
                <a:spLocks noChangeShapeType="1"/>
              </p:cNvSpPr>
              <p:nvPr/>
            </p:nvSpPr>
            <p:spPr bwMode="auto">
              <a:xfrm>
                <a:off x="4740" y="2114"/>
                <a:ext cx="182" cy="0"/>
              </a:xfrm>
              <a:prstGeom prst="line">
                <a:avLst/>
              </a:prstGeom>
              <a:noFill/>
              <a:ln w="317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99397" name="Group 69"/>
            <p:cNvGrpSpPr>
              <a:grpSpLocks/>
            </p:cNvGrpSpPr>
            <p:nvPr/>
          </p:nvGrpSpPr>
          <p:grpSpPr bwMode="auto">
            <a:xfrm>
              <a:off x="4093" y="2838"/>
              <a:ext cx="274" cy="257"/>
              <a:chOff x="2562" y="3385"/>
              <a:chExt cx="524" cy="524"/>
            </a:xfrm>
          </p:grpSpPr>
          <p:sp>
            <p:nvSpPr>
              <p:cNvPr id="99398" name="Oval 70"/>
              <p:cNvSpPr>
                <a:spLocks noChangeAspect="1" noChangeArrowheads="1"/>
              </p:cNvSpPr>
              <p:nvPr/>
            </p:nvSpPr>
            <p:spPr bwMode="auto">
              <a:xfrm>
                <a:off x="2562" y="3385"/>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d</a:t>
                </a:r>
              </a:p>
            </p:txBody>
          </p:sp>
          <p:sp>
            <p:nvSpPr>
              <p:cNvPr id="99399" name="Oval 71"/>
              <p:cNvSpPr>
                <a:spLocks noChangeAspect="1" noChangeArrowheads="1"/>
              </p:cNvSpPr>
              <p:nvPr/>
            </p:nvSpPr>
            <p:spPr bwMode="auto">
              <a:xfrm>
                <a:off x="2607" y="3430"/>
                <a:ext cx="197" cy="196"/>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400" name="Group 72"/>
            <p:cNvGrpSpPr>
              <a:grpSpLocks/>
            </p:cNvGrpSpPr>
            <p:nvPr/>
          </p:nvGrpSpPr>
          <p:grpSpPr bwMode="auto">
            <a:xfrm>
              <a:off x="3266" y="2838"/>
              <a:ext cx="273" cy="257"/>
              <a:chOff x="2562" y="3385"/>
              <a:chExt cx="524" cy="524"/>
            </a:xfrm>
          </p:grpSpPr>
          <p:sp>
            <p:nvSpPr>
              <p:cNvPr id="99401" name="Oval 73"/>
              <p:cNvSpPr>
                <a:spLocks noChangeAspect="1" noChangeArrowheads="1"/>
              </p:cNvSpPr>
              <p:nvPr/>
            </p:nvSpPr>
            <p:spPr bwMode="auto">
              <a:xfrm>
                <a:off x="2562" y="3385"/>
                <a:ext cx="524" cy="524"/>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d</a:t>
                </a:r>
              </a:p>
            </p:txBody>
          </p:sp>
          <p:sp>
            <p:nvSpPr>
              <p:cNvPr id="99402" name="Oval 74"/>
              <p:cNvSpPr>
                <a:spLocks noChangeAspect="1" noChangeArrowheads="1"/>
              </p:cNvSpPr>
              <p:nvPr/>
            </p:nvSpPr>
            <p:spPr bwMode="auto">
              <a:xfrm>
                <a:off x="2607" y="3430"/>
                <a:ext cx="197" cy="196"/>
              </a:xfrm>
              <a:prstGeom prst="ellipse">
                <a:avLst/>
              </a:prstGeom>
              <a:gradFill rotWithShape="1">
                <a:gsLst>
                  <a:gs pos="0">
                    <a:schemeClr val="bg1"/>
                  </a:gs>
                  <a:gs pos="100000">
                    <a:srgbClr val="339966">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403" name="Group 75"/>
            <p:cNvGrpSpPr>
              <a:grpSpLocks/>
            </p:cNvGrpSpPr>
            <p:nvPr/>
          </p:nvGrpSpPr>
          <p:grpSpPr bwMode="auto">
            <a:xfrm>
              <a:off x="2769" y="2838"/>
              <a:ext cx="273" cy="257"/>
              <a:chOff x="1429" y="3294"/>
              <a:chExt cx="524" cy="524"/>
            </a:xfrm>
          </p:grpSpPr>
          <p:sp>
            <p:nvSpPr>
              <p:cNvPr id="99404" name="Oval 76"/>
              <p:cNvSpPr>
                <a:spLocks noChangeAspect="1" noChangeArrowheads="1"/>
              </p:cNvSpPr>
              <p:nvPr/>
            </p:nvSpPr>
            <p:spPr bwMode="auto">
              <a:xfrm>
                <a:off x="1429" y="3294"/>
                <a:ext cx="524" cy="5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chemeClr val="tx2"/>
                    </a:solidFill>
                    <a:latin typeface="Times New Roman" charset="0"/>
                    <a:ea typeface="MS PGothic" charset="0"/>
                    <a:cs typeface="MS PGothic" charset="0"/>
                  </a:rPr>
                  <a:t>t</a:t>
                </a:r>
              </a:p>
            </p:txBody>
          </p:sp>
          <p:sp>
            <p:nvSpPr>
              <p:cNvPr id="99405" name="Oval 77"/>
              <p:cNvSpPr>
                <a:spLocks noChangeAspect="1" noChangeArrowheads="1"/>
              </p:cNvSpPr>
              <p:nvPr/>
            </p:nvSpPr>
            <p:spPr bwMode="auto">
              <a:xfrm>
                <a:off x="1474" y="3339"/>
                <a:ext cx="197" cy="196"/>
              </a:xfrm>
              <a:prstGeom prst="ellipse">
                <a:avLst/>
              </a:prstGeom>
              <a:gradFill rotWithShape="1">
                <a:gsLst>
                  <a:gs pos="0">
                    <a:schemeClr val="bg1"/>
                  </a:gs>
                  <a:gs pos="100000">
                    <a:srgbClr val="FF0000">
                      <a:alpha val="50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9406" name="Group 78"/>
            <p:cNvGrpSpPr>
              <a:grpSpLocks/>
            </p:cNvGrpSpPr>
            <p:nvPr/>
          </p:nvGrpSpPr>
          <p:grpSpPr bwMode="auto">
            <a:xfrm>
              <a:off x="2769" y="3683"/>
              <a:ext cx="273" cy="257"/>
              <a:chOff x="1292" y="2795"/>
              <a:chExt cx="524" cy="524"/>
            </a:xfrm>
          </p:grpSpPr>
          <p:sp>
            <p:nvSpPr>
              <p:cNvPr id="99407" name="Oval 79"/>
              <p:cNvSpPr>
                <a:spLocks noChangeAspect="1" noChangeArrowheads="1"/>
              </p:cNvSpPr>
              <p:nvPr/>
            </p:nvSpPr>
            <p:spPr bwMode="auto">
              <a:xfrm>
                <a:off x="1292" y="2795"/>
                <a:ext cx="524" cy="524"/>
              </a:xfrm>
              <a:prstGeom prst="ellipse">
                <a:avLst/>
              </a:prstGeom>
              <a:solidFill>
                <a:schemeClr val="tx1"/>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kumimoji="1" lang="en-US" altLang="ja-JP" sz="3200">
                    <a:solidFill>
                      <a:srgbClr val="FF0000"/>
                    </a:solidFill>
                    <a:latin typeface="Times New Roman" charset="0"/>
                    <a:ea typeface="MS PGothic" charset="0"/>
                    <a:cs typeface="MS PGothic" charset="0"/>
                  </a:rPr>
                  <a:t>t</a:t>
                </a:r>
              </a:p>
            </p:txBody>
          </p:sp>
          <p:sp>
            <p:nvSpPr>
              <p:cNvPr id="99408" name="Oval 80"/>
              <p:cNvSpPr>
                <a:spLocks noChangeAspect="1" noChangeArrowheads="1"/>
              </p:cNvSpPr>
              <p:nvPr/>
            </p:nvSpPr>
            <p:spPr bwMode="auto">
              <a:xfrm>
                <a:off x="1337" y="2840"/>
                <a:ext cx="197" cy="196"/>
              </a:xfrm>
              <a:prstGeom prst="ellipse">
                <a:avLst/>
              </a:prstGeom>
              <a:gradFill rotWithShape="1">
                <a:gsLst>
                  <a:gs pos="0">
                    <a:schemeClr val="bg1"/>
                  </a:gs>
                  <a:gs pos="100000">
                    <a:schemeClr val="tx1">
                      <a:alpha val="5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409" name="Line 81"/>
              <p:cNvSpPr>
                <a:spLocks noChangeShapeType="1"/>
              </p:cNvSpPr>
              <p:nvPr/>
            </p:nvSpPr>
            <p:spPr bwMode="auto">
              <a:xfrm>
                <a:off x="1474" y="2886"/>
                <a:ext cx="182"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99410" name="Text Box 82"/>
          <p:cNvSpPr txBox="1">
            <a:spLocks noChangeArrowheads="1"/>
          </p:cNvSpPr>
          <p:nvPr/>
        </p:nvSpPr>
        <p:spPr bwMode="auto">
          <a:xfrm>
            <a:off x="3810000" y="3505200"/>
            <a:ext cx="525463" cy="823913"/>
          </a:xfrm>
          <a:prstGeom prst="rect">
            <a:avLst/>
          </a:prstGeom>
          <a:noFill/>
          <a:ln>
            <a:noFill/>
          </a:ln>
          <a:effectLst/>
          <a:extLst>
            <a:ext uri="{909E8E84-426E-40dd-AFC4-6F175D3DCCD1}">
              <a14:hiddenFill xmlns:a14="http://schemas.microsoft.com/office/drawing/2010/main">
                <a:solidFill>
                  <a:srgbClr val="000080">
                    <a:alpha val="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kumimoji="1" lang="en-US" altLang="ja-JP" sz="4800">
                <a:latin typeface="Times New Roman" charset="0"/>
                <a:ea typeface="MS PGothic" charset="0"/>
                <a:cs typeface="MS PGothic" charset="0"/>
              </a:rPr>
              <a:t>+</a:t>
            </a:r>
          </a:p>
        </p:txBody>
      </p:sp>
      <p:sp>
        <p:nvSpPr>
          <p:cNvPr id="99411" name="Text Box 83"/>
          <p:cNvSpPr txBox="1">
            <a:spLocks noChangeArrowheads="1"/>
          </p:cNvSpPr>
          <p:nvPr/>
        </p:nvSpPr>
        <p:spPr bwMode="auto">
          <a:xfrm>
            <a:off x="1600200" y="1371600"/>
            <a:ext cx="5943600" cy="519113"/>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r>
              <a:rPr kumimoji="1" lang="en-US" altLang="ja-JP" sz="2800">
                <a:solidFill>
                  <a:srgbClr val="EAEAEA"/>
                </a:solidFill>
                <a:latin typeface="Times New Roman" charset="0"/>
                <a:ea typeface="MS PGothic" charset="0"/>
                <a:cs typeface="MS PGothic" charset="0"/>
              </a:rPr>
              <a:t>QM interference between two diagrams</a:t>
            </a:r>
          </a:p>
        </p:txBody>
      </p:sp>
      <p:sp>
        <p:nvSpPr>
          <p:cNvPr id="99412" name="Text Box 84"/>
          <p:cNvSpPr txBox="1">
            <a:spLocks noChangeArrowheads="1"/>
          </p:cNvSpPr>
          <p:nvPr/>
        </p:nvSpPr>
        <p:spPr bwMode="auto">
          <a:xfrm>
            <a:off x="539750" y="2328863"/>
            <a:ext cx="1968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2800">
                <a:latin typeface="Times New Roman" charset="0"/>
                <a:ea typeface="MS PGothic" charset="0"/>
                <a:cs typeface="MS PGothic" charset="0"/>
              </a:rPr>
              <a:t>tree diagram</a:t>
            </a:r>
          </a:p>
        </p:txBody>
      </p:sp>
      <p:sp>
        <p:nvSpPr>
          <p:cNvPr id="99413" name="Text Box 85"/>
          <p:cNvSpPr txBox="1">
            <a:spLocks noChangeArrowheads="1"/>
          </p:cNvSpPr>
          <p:nvPr/>
        </p:nvSpPr>
        <p:spPr bwMode="auto">
          <a:xfrm>
            <a:off x="4648200" y="2057400"/>
            <a:ext cx="4132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2800">
                <a:latin typeface="Times New Roman" charset="0"/>
                <a:ea typeface="MS PGothic" charset="0"/>
                <a:cs typeface="MS PGothic" charset="0"/>
              </a:rPr>
              <a:t>box diagram + tree diagram</a:t>
            </a:r>
          </a:p>
        </p:txBody>
      </p:sp>
      <p:sp>
        <p:nvSpPr>
          <p:cNvPr id="99414" name="Text Box 86"/>
          <p:cNvSpPr txBox="1">
            <a:spLocks noChangeArrowheads="1"/>
          </p:cNvSpPr>
          <p:nvPr/>
        </p:nvSpPr>
        <p:spPr bwMode="auto">
          <a:xfrm>
            <a:off x="5724525" y="2517775"/>
            <a:ext cx="685800" cy="5794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3200">
                <a:latin typeface="Times New Roman" charset="0"/>
                <a:ea typeface="MS PGothic" charset="0"/>
                <a:cs typeface="MS PGothic" charset="0"/>
              </a:rPr>
              <a:t>V</a:t>
            </a:r>
            <a:r>
              <a:rPr kumimoji="1" lang="en-US" altLang="ja-JP" sz="3200" baseline="-25000">
                <a:latin typeface="Times New Roman" charset="0"/>
                <a:ea typeface="MS PGothic" charset="0"/>
                <a:cs typeface="MS PGothic" charset="0"/>
              </a:rPr>
              <a:t>td</a:t>
            </a:r>
            <a:endParaRPr kumimoji="1" lang="en-US" altLang="ja-JP" sz="3200">
              <a:latin typeface="Times New Roman" charset="0"/>
              <a:ea typeface="MS PGothic" charset="0"/>
              <a:cs typeface="MS PGothic" charset="0"/>
            </a:endParaRPr>
          </a:p>
        </p:txBody>
      </p:sp>
      <p:sp>
        <p:nvSpPr>
          <p:cNvPr id="99415" name="Text Box 87"/>
          <p:cNvSpPr txBox="1">
            <a:spLocks noChangeArrowheads="1"/>
          </p:cNvSpPr>
          <p:nvPr/>
        </p:nvSpPr>
        <p:spPr bwMode="auto">
          <a:xfrm>
            <a:off x="4953000" y="4800600"/>
            <a:ext cx="685800" cy="5794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3200">
                <a:latin typeface="Times New Roman" charset="0"/>
                <a:ea typeface="MS PGothic" charset="0"/>
                <a:cs typeface="MS PGothic" charset="0"/>
              </a:rPr>
              <a:t>V</a:t>
            </a:r>
            <a:r>
              <a:rPr kumimoji="1" lang="en-US" altLang="ja-JP" sz="3200" baseline="-25000">
                <a:latin typeface="Times New Roman" charset="0"/>
                <a:ea typeface="MS PGothic" charset="0"/>
                <a:cs typeface="MS PGothic" charset="0"/>
              </a:rPr>
              <a:t>td</a:t>
            </a:r>
            <a:endParaRPr kumimoji="1" lang="en-US" altLang="ja-JP" sz="3200">
              <a:latin typeface="Times New Roman" charset="0"/>
              <a:ea typeface="MS PGothic" charset="0"/>
              <a:cs typeface="MS PGothic" charset="0"/>
            </a:endParaRPr>
          </a:p>
        </p:txBody>
      </p:sp>
      <p:sp>
        <p:nvSpPr>
          <p:cNvPr id="99416" name="Text Box 88"/>
          <p:cNvSpPr txBox="1">
            <a:spLocks noChangeArrowheads="1"/>
          </p:cNvSpPr>
          <p:nvPr/>
        </p:nvSpPr>
        <p:spPr bwMode="auto">
          <a:xfrm>
            <a:off x="0" y="5638800"/>
            <a:ext cx="8839200" cy="955675"/>
          </a:xfrm>
          <a:prstGeom prst="rect">
            <a:avLst/>
          </a:prstGeom>
          <a:solidFill>
            <a:schemeClr val="bg1"/>
          </a:solidFill>
          <a:ln w="9525">
            <a:solidFill>
              <a:schemeClr val="tx1"/>
            </a:solidFill>
            <a:miter lim="800000"/>
            <a:headEnd/>
            <a:tailEnd/>
          </a:ln>
          <a:effectLst>
            <a:outerShdw blurRad="63500" dist="107763" dir="2700000" algn="ctr" rotWithShape="0">
              <a:schemeClr val="bg2">
                <a:alpha val="50000"/>
              </a:schemeClr>
            </a:outerShdw>
          </a:effectLst>
        </p:spPr>
        <p:txBody>
          <a:bodyPr>
            <a:spAutoFit/>
          </a:bodyPr>
          <a:lstStyle/>
          <a:p>
            <a:r>
              <a:rPr kumimoji="1" lang="en-US" altLang="ja-JP" sz="2800" i="1" dirty="0">
                <a:latin typeface="Times New Roman" charset="0"/>
                <a:ea typeface="MS PGothic" charset="0"/>
                <a:cs typeface="MS PGothic" charset="0"/>
              </a:rPr>
              <a:t>Measures the </a:t>
            </a:r>
            <a:r>
              <a:rPr kumimoji="1" lang="en-US" altLang="ja-JP" sz="2800" i="1" u="sng" dirty="0">
                <a:latin typeface="Times New Roman" charset="0"/>
                <a:ea typeface="MS PGothic" charset="0"/>
                <a:cs typeface="MS PGothic" charset="0"/>
              </a:rPr>
              <a:t>phase</a:t>
            </a:r>
            <a:r>
              <a:rPr kumimoji="1" lang="en-US" altLang="ja-JP" sz="2800" i="1" dirty="0">
                <a:latin typeface="Times New Roman" charset="0"/>
                <a:ea typeface="MS PGothic" charset="0"/>
                <a:cs typeface="MS PGothic" charset="0"/>
              </a:rPr>
              <a:t> of </a:t>
            </a:r>
            <a:r>
              <a:rPr kumimoji="1" lang="en-US" altLang="ja-JP" sz="2800" i="1" dirty="0" err="1">
                <a:latin typeface="Times New Roman" charset="0"/>
                <a:ea typeface="MS PGothic" charset="0"/>
                <a:cs typeface="MS PGothic" charset="0"/>
              </a:rPr>
              <a:t>V</a:t>
            </a:r>
            <a:r>
              <a:rPr kumimoji="1" lang="en-US" altLang="ja-JP" sz="2800" i="1" baseline="-25000" dirty="0" err="1">
                <a:latin typeface="Times New Roman" charset="0"/>
                <a:ea typeface="MS PGothic" charset="0"/>
                <a:cs typeface="MS PGothic" charset="0"/>
              </a:rPr>
              <a:t>td</a:t>
            </a:r>
            <a:r>
              <a:rPr kumimoji="1" lang="en-US" altLang="ja-JP" sz="2800" i="1" baseline="-25000" dirty="0">
                <a:latin typeface="Times New Roman" charset="0"/>
                <a:ea typeface="MS PGothic" charset="0"/>
                <a:cs typeface="MS PGothic" charset="0"/>
              </a:rPr>
              <a:t> </a:t>
            </a:r>
            <a:r>
              <a:rPr kumimoji="1" lang="en-US" altLang="ja-JP" sz="2800" i="1" dirty="0">
                <a:latin typeface="Times New Roman" charset="0"/>
                <a:ea typeface="MS PGothic" charset="0"/>
                <a:cs typeface="MS PGothic" charset="0"/>
              </a:rPr>
              <a:t>or equivalently the </a:t>
            </a:r>
            <a:r>
              <a:rPr kumimoji="1" lang="en-US" altLang="ja-JP" sz="2800" i="1" u="sng" dirty="0">
                <a:latin typeface="Times New Roman" charset="0"/>
                <a:ea typeface="MS PGothic" charset="0"/>
                <a:cs typeface="MS PGothic" charset="0"/>
              </a:rPr>
              <a:t>phase</a:t>
            </a:r>
            <a:r>
              <a:rPr kumimoji="1" lang="en-US" altLang="ja-JP" sz="2800" i="1" dirty="0">
                <a:latin typeface="Times New Roman" charset="0"/>
                <a:ea typeface="MS PGothic" charset="0"/>
                <a:cs typeface="MS PGothic" charset="0"/>
              </a:rPr>
              <a:t> of </a:t>
            </a:r>
            <a:endParaRPr kumimoji="1" lang="en-US" altLang="ja-JP" sz="2800" i="1" dirty="0" smtClean="0">
              <a:latin typeface="Times New Roman" charset="0"/>
              <a:ea typeface="MS PGothic" charset="0"/>
              <a:cs typeface="MS PGothic" charset="0"/>
            </a:endParaRPr>
          </a:p>
          <a:p>
            <a:r>
              <a:rPr kumimoji="1" lang="en-US" altLang="ja-JP" sz="2800" i="1" dirty="0" err="1" smtClean="0">
                <a:latin typeface="Times New Roman" charset="0"/>
                <a:ea typeface="MS PGothic" charset="0"/>
                <a:cs typeface="MS PGothic" charset="0"/>
              </a:rPr>
              <a:t>B</a:t>
            </a:r>
            <a:r>
              <a:rPr kumimoji="1" lang="en-US" altLang="ja-JP" sz="2800" i="1" baseline="-25000" dirty="0" err="1" smtClean="0">
                <a:latin typeface="Times New Roman" charset="0"/>
                <a:ea typeface="MS PGothic" charset="0"/>
                <a:cs typeface="MS PGothic" charset="0"/>
              </a:rPr>
              <a:t>d</a:t>
            </a:r>
            <a:r>
              <a:rPr kumimoji="1" lang="en-US" altLang="ja-JP" sz="2800" i="1" baseline="-25000" dirty="0" smtClean="0">
                <a:latin typeface="Times New Roman" charset="0"/>
                <a:ea typeface="MS PGothic" charset="0"/>
                <a:cs typeface="MS PGothic" charset="0"/>
              </a:rPr>
              <a:t> </a:t>
            </a:r>
            <a:r>
              <a:rPr kumimoji="1" lang="en-US" altLang="ja-JP" sz="2800" i="1" dirty="0">
                <a:latin typeface="Times New Roman" charset="0"/>
                <a:ea typeface="MS PGothic" charset="0"/>
                <a:cs typeface="MS PGothic" charset="0"/>
              </a:rPr>
              <a:t>–anti </a:t>
            </a:r>
            <a:r>
              <a:rPr kumimoji="1" lang="en-US" altLang="ja-JP" sz="2800" i="1" dirty="0" err="1">
                <a:latin typeface="Times New Roman" charset="0"/>
                <a:ea typeface="MS PGothic" charset="0"/>
                <a:cs typeface="MS PGothic" charset="0"/>
              </a:rPr>
              <a:t>B</a:t>
            </a:r>
            <a:r>
              <a:rPr kumimoji="1" lang="en-US" altLang="ja-JP" sz="2800" i="1" baseline="-25000" dirty="0" err="1">
                <a:latin typeface="Times New Roman" charset="0"/>
                <a:ea typeface="MS PGothic" charset="0"/>
                <a:cs typeface="MS PGothic" charset="0"/>
              </a:rPr>
              <a:t>d</a:t>
            </a:r>
            <a:r>
              <a:rPr kumimoji="1" lang="en-US" altLang="ja-JP" sz="2800" i="1" dirty="0">
                <a:latin typeface="Times New Roman" charset="0"/>
                <a:ea typeface="MS PGothic" charset="0"/>
                <a:cs typeface="MS PGothic" charset="0"/>
              </a:rPr>
              <a:t> mixing.</a:t>
            </a:r>
            <a:endParaRPr kumimoji="1" lang="en-US" altLang="ja-JP" sz="2800" i="1" dirty="0">
              <a:latin typeface="Times New Roman" charset="0"/>
              <a:ea typeface="MS PGothic" charset="0"/>
              <a:cs typeface="Times New Roman" charset="0"/>
              <a:sym typeface="Symbol" charset="0"/>
            </a:endParaRPr>
          </a:p>
        </p:txBody>
      </p:sp>
      <p:sp>
        <p:nvSpPr>
          <p:cNvPr id="3" name="Slide Number Placeholder 2"/>
          <p:cNvSpPr>
            <a:spLocks noGrp="1"/>
          </p:cNvSpPr>
          <p:nvPr>
            <p:ph type="sldNum" sz="quarter" idx="12"/>
          </p:nvPr>
        </p:nvSpPr>
        <p:spPr>
          <a:xfrm>
            <a:off x="6707256" y="6492875"/>
            <a:ext cx="2133600" cy="365125"/>
          </a:xfrm>
        </p:spPr>
        <p:txBody>
          <a:bodyPr/>
          <a:lstStyle/>
          <a:p>
            <a:fld id="{F16D68EC-1E92-5F40-99CB-2855E5FF9889}" type="slidenum">
              <a:rPr lang="en-US" smtClean="0"/>
              <a:pPr/>
              <a:t>4</a:t>
            </a:fld>
            <a:endParaRPr lang="en-US" dirty="0"/>
          </a:p>
        </p:txBody>
      </p:sp>
      <p:sp>
        <p:nvSpPr>
          <p:cNvPr id="4" name="TextBox 3"/>
          <p:cNvSpPr txBox="1"/>
          <p:nvPr/>
        </p:nvSpPr>
        <p:spPr>
          <a:xfrm>
            <a:off x="2766820" y="2967038"/>
            <a:ext cx="926546" cy="707886"/>
          </a:xfrm>
          <a:prstGeom prst="rect">
            <a:avLst/>
          </a:prstGeom>
          <a:noFill/>
        </p:spPr>
        <p:txBody>
          <a:bodyPr wrap="square" rtlCol="0">
            <a:spAutoFit/>
          </a:bodyPr>
          <a:lstStyle/>
          <a:p>
            <a:r>
              <a:rPr lang="en-US" sz="4000" dirty="0" smtClean="0">
                <a:latin typeface="Times New Roman"/>
                <a:cs typeface="Times New Roman"/>
              </a:rPr>
              <a:t>J/</a:t>
            </a:r>
            <a:r>
              <a:rPr lang="en-US" sz="4000" dirty="0" err="1" smtClean="0">
                <a:latin typeface="Times New Roman"/>
                <a:cs typeface="Times New Roman"/>
              </a:rPr>
              <a:t>ψ</a:t>
            </a:r>
            <a:endParaRPr lang="en-US" sz="4000" dirty="0">
              <a:latin typeface="Times New Roman"/>
              <a:cs typeface="Times New Roman"/>
            </a:endParaRPr>
          </a:p>
        </p:txBody>
      </p:sp>
      <p:sp>
        <p:nvSpPr>
          <p:cNvPr id="5" name="Rectangle 4"/>
          <p:cNvSpPr/>
          <p:nvPr/>
        </p:nvSpPr>
        <p:spPr>
          <a:xfrm>
            <a:off x="8130898" y="4099049"/>
            <a:ext cx="847908" cy="707886"/>
          </a:xfrm>
          <a:prstGeom prst="rect">
            <a:avLst/>
          </a:prstGeom>
        </p:spPr>
        <p:txBody>
          <a:bodyPr wrap="none">
            <a:spAutoFit/>
          </a:bodyPr>
          <a:lstStyle/>
          <a:p>
            <a:pPr lvl="0"/>
            <a:r>
              <a:rPr lang="en-US" sz="4000" dirty="0">
                <a:solidFill>
                  <a:prstClr val="black"/>
                </a:solidFill>
                <a:latin typeface="Times New Roman"/>
                <a:cs typeface="Times New Roman"/>
              </a:rPr>
              <a:t>J/</a:t>
            </a:r>
            <a:r>
              <a:rPr lang="en-US" sz="4000" dirty="0" err="1">
                <a:solidFill>
                  <a:prstClr val="black"/>
                </a:solidFill>
                <a:latin typeface="Times New Roman"/>
                <a:cs typeface="Times New Roman"/>
              </a:rPr>
              <a:t>ψ</a:t>
            </a:r>
            <a:endParaRPr lang="en-US" sz="4000" dirty="0">
              <a:solidFill>
                <a:prstClr val="black"/>
              </a:solidFill>
              <a:latin typeface="Times New Roman"/>
              <a:cs typeface="Times New Roman"/>
            </a:endParaRPr>
          </a:p>
        </p:txBody>
      </p:sp>
      <p:pic>
        <p:nvPicPr>
          <p:cNvPr id="92" name="Picture 91"/>
          <p:cNvPicPr>
            <a:picLocks noChangeAspect="1"/>
          </p:cNvPicPr>
          <p:nvPr/>
        </p:nvPicPr>
        <p:blipFill>
          <a:blip r:embed="rId3"/>
          <a:stretch>
            <a:fillRect/>
          </a:stretch>
        </p:blipFill>
        <p:spPr>
          <a:xfrm>
            <a:off x="35649" y="1949879"/>
            <a:ext cx="4152900" cy="3568700"/>
          </a:xfrm>
          <a:prstGeom prst="rect">
            <a:avLst/>
          </a:prstGeom>
        </p:spPr>
      </p:pic>
      <p:pic>
        <p:nvPicPr>
          <p:cNvPr id="93" name="Picture 90" descr="TYoung_18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003" y="2152650"/>
            <a:ext cx="51371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142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93"/>
                                        </p:tgtEl>
                                      </p:cBhvr>
                                    </p:animEffect>
                                    <p:set>
                                      <p:cBhvr>
                                        <p:cTn id="11" dur="1" fill="hold">
                                          <p:stCondLst>
                                            <p:cond delay="499"/>
                                          </p:stCondLst>
                                        </p:cTn>
                                        <p:tgtEl>
                                          <p:spTgt spid="9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9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9416">
                                            <p:txEl>
                                              <p:pRg st="0" end="0"/>
                                            </p:txEl>
                                          </p:spTgt>
                                        </p:tgtEl>
                                        <p:attrNameLst>
                                          <p:attrName>style.visibility</p:attrName>
                                        </p:attrNameLst>
                                      </p:cBhvr>
                                      <p:to>
                                        <p:strVal val="visible"/>
                                      </p:to>
                                    </p:set>
                                    <p:animEffect transition="in" filter="blinds(horizontal)">
                                      <p:cBhvr>
                                        <p:cTn id="24" dur="500"/>
                                        <p:tgtEl>
                                          <p:spTgt spid="994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99416">
                                            <p:txEl>
                                              <p:pRg st="1" end="1"/>
                                            </p:txEl>
                                          </p:spTgt>
                                        </p:tgtEl>
                                        <p:attrNameLst>
                                          <p:attrName>style.visibility</p:attrName>
                                        </p:attrNameLst>
                                      </p:cBhvr>
                                      <p:to>
                                        <p:strVal val="visible"/>
                                      </p:to>
                                    </p:set>
                                    <p:animEffect transition="in" filter="blinds(horizontal)">
                                      <p:cBhvr>
                                        <p:cTn id="29" dur="500"/>
                                        <p:tgtEl>
                                          <p:spTgt spid="994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81309"/>
            <a:ext cx="9144000" cy="1628862"/>
          </a:xfrm>
          <a:prstGeom prst="rect">
            <a:avLst/>
          </a:prstGeom>
        </p:spPr>
      </p:pic>
      <p:sp>
        <p:nvSpPr>
          <p:cNvPr id="6" name="TextBox 5"/>
          <p:cNvSpPr txBox="1"/>
          <p:nvPr/>
        </p:nvSpPr>
        <p:spPr>
          <a:xfrm>
            <a:off x="326112" y="598510"/>
            <a:ext cx="8611923" cy="830997"/>
          </a:xfrm>
          <a:prstGeom prst="rect">
            <a:avLst/>
          </a:prstGeom>
          <a:noFill/>
        </p:spPr>
        <p:txBody>
          <a:bodyPr wrap="square" rtlCol="0">
            <a:spAutoFit/>
          </a:bodyPr>
          <a:lstStyle/>
          <a:p>
            <a:r>
              <a:rPr lang="en-US" sz="2400" dirty="0" smtClean="0"/>
              <a:t> </a:t>
            </a:r>
            <a:r>
              <a:rPr lang="en-US" sz="2400" dirty="0"/>
              <a:t>A</a:t>
            </a:r>
            <a:r>
              <a:rPr lang="en-US" sz="2400" dirty="0" smtClean="0"/>
              <a:t> GEANT4 event display of a 2 </a:t>
            </a:r>
            <a:r>
              <a:rPr lang="en-US" sz="2400" dirty="0" err="1" smtClean="0"/>
              <a:t>GeV</a:t>
            </a:r>
            <a:r>
              <a:rPr lang="en-US" sz="2400" dirty="0" smtClean="0"/>
              <a:t> pion and </a:t>
            </a:r>
            <a:r>
              <a:rPr lang="en-US" sz="2400" dirty="0" err="1" smtClean="0"/>
              <a:t>kaon</a:t>
            </a:r>
            <a:r>
              <a:rPr lang="en-US" sz="2400" dirty="0" smtClean="0"/>
              <a:t>  interacting in a TOP quartz bar. </a:t>
            </a:r>
            <a:r>
              <a:rPr lang="en-US" sz="2000" dirty="0" smtClean="0"/>
              <a:t>(Japan, US, Slovenia, Italy)</a:t>
            </a:r>
            <a:endParaRPr lang="en-US" sz="2000" dirty="0"/>
          </a:p>
        </p:txBody>
      </p:sp>
      <p:sp>
        <p:nvSpPr>
          <p:cNvPr id="11" name="TextBox 10"/>
          <p:cNvSpPr txBox="1"/>
          <p:nvPr/>
        </p:nvSpPr>
        <p:spPr>
          <a:xfrm>
            <a:off x="3226789" y="1465903"/>
            <a:ext cx="1271345" cy="646331"/>
          </a:xfrm>
          <a:prstGeom prst="rect">
            <a:avLst/>
          </a:prstGeom>
          <a:noFill/>
        </p:spPr>
        <p:txBody>
          <a:bodyPr wrap="square" rtlCol="0">
            <a:spAutoFit/>
          </a:bodyPr>
          <a:lstStyle/>
          <a:p>
            <a:r>
              <a:rPr lang="en-US" dirty="0" smtClean="0"/>
              <a:t>Incoming track </a:t>
            </a:r>
            <a:endParaRPr lang="en-US" dirty="0"/>
          </a:p>
        </p:txBody>
      </p:sp>
      <p:pic>
        <p:nvPicPr>
          <p:cNvPr id="12" name="Picture 11"/>
          <p:cNvPicPr>
            <a:picLocks noChangeAspect="1"/>
          </p:cNvPicPr>
          <p:nvPr/>
        </p:nvPicPr>
        <p:blipFill>
          <a:blip r:embed="rId4"/>
          <a:stretch>
            <a:fillRect/>
          </a:stretch>
        </p:blipFill>
        <p:spPr>
          <a:xfrm>
            <a:off x="212828" y="3873549"/>
            <a:ext cx="3896360" cy="2722880"/>
          </a:xfrm>
          <a:prstGeom prst="rect">
            <a:avLst/>
          </a:prstGeom>
        </p:spPr>
      </p:pic>
      <p:sp>
        <p:nvSpPr>
          <p:cNvPr id="3" name="TextBox 2"/>
          <p:cNvSpPr txBox="1"/>
          <p:nvPr/>
        </p:nvSpPr>
        <p:spPr>
          <a:xfrm>
            <a:off x="1573365" y="0"/>
            <a:ext cx="3683532" cy="584776"/>
          </a:xfrm>
          <a:prstGeom prst="rect">
            <a:avLst/>
          </a:prstGeom>
          <a:noFill/>
        </p:spPr>
        <p:txBody>
          <a:bodyPr wrap="square" rtlCol="0">
            <a:spAutoFit/>
          </a:bodyPr>
          <a:lstStyle/>
          <a:p>
            <a:r>
              <a:rPr lang="en-US" sz="3200" dirty="0" smtClean="0"/>
              <a:t>Barrel PID </a:t>
            </a:r>
            <a:endParaRPr lang="en-US" sz="3200" dirty="0"/>
          </a:p>
        </p:txBody>
      </p:sp>
      <p:sp>
        <p:nvSpPr>
          <p:cNvPr id="5" name="TextBox 4"/>
          <p:cNvSpPr txBox="1"/>
          <p:nvPr/>
        </p:nvSpPr>
        <p:spPr>
          <a:xfrm>
            <a:off x="212828" y="3308207"/>
            <a:ext cx="4473664" cy="523220"/>
          </a:xfrm>
          <a:prstGeom prst="rect">
            <a:avLst/>
          </a:prstGeom>
          <a:noFill/>
        </p:spPr>
        <p:txBody>
          <a:bodyPr wrap="square" rtlCol="0">
            <a:spAutoFit/>
          </a:bodyPr>
          <a:lstStyle/>
          <a:p>
            <a:r>
              <a:rPr lang="en-US" sz="2800" dirty="0" err="1" smtClean="0"/>
              <a:t>Vertexing</a:t>
            </a:r>
            <a:r>
              <a:rPr lang="en-US" sz="2800" dirty="0" smtClean="0"/>
              <a:t>/Inner Tracking</a:t>
            </a:r>
            <a:endParaRPr lang="en-US" sz="2800" dirty="0"/>
          </a:p>
        </p:txBody>
      </p:sp>
      <p:sp>
        <p:nvSpPr>
          <p:cNvPr id="7" name="Rectangle 6"/>
          <p:cNvSpPr/>
          <p:nvPr/>
        </p:nvSpPr>
        <p:spPr>
          <a:xfrm>
            <a:off x="4366035" y="3873549"/>
            <a:ext cx="4572000" cy="2585323"/>
          </a:xfrm>
          <a:prstGeom prst="rect">
            <a:avLst/>
          </a:prstGeom>
        </p:spPr>
        <p:txBody>
          <a:bodyPr>
            <a:spAutoFit/>
          </a:bodyPr>
          <a:lstStyle/>
          <a:p>
            <a:r>
              <a:rPr lang="en-US" dirty="0" err="1"/>
              <a:t>Beampipe</a:t>
            </a:r>
            <a:r>
              <a:rPr lang="en-US" dirty="0"/>
              <a:t>       r= 10 mm</a:t>
            </a:r>
          </a:p>
          <a:p>
            <a:r>
              <a:rPr lang="en-US" dirty="0" smtClean="0"/>
              <a:t>DEPFET pixels (Germany, Czech Republic…)</a:t>
            </a:r>
            <a:endParaRPr lang="en-US" dirty="0"/>
          </a:p>
          <a:p>
            <a:r>
              <a:rPr lang="en-US" dirty="0"/>
              <a:t>               Layer 1   r=14 mm</a:t>
            </a:r>
          </a:p>
          <a:p>
            <a:r>
              <a:rPr lang="en-US" dirty="0"/>
              <a:t>               Layer 2   r= 22 mm</a:t>
            </a:r>
          </a:p>
          <a:p>
            <a:r>
              <a:rPr lang="en-US" dirty="0"/>
              <a:t>DSSD (double sided silicon detectors)</a:t>
            </a:r>
          </a:p>
          <a:p>
            <a:r>
              <a:rPr lang="en-US" dirty="0"/>
              <a:t>               Layer 3   r=38 mm (Australia)</a:t>
            </a:r>
          </a:p>
          <a:p>
            <a:r>
              <a:rPr lang="en-US" dirty="0"/>
              <a:t>               Layer 4   r=80 mm (India)</a:t>
            </a:r>
          </a:p>
          <a:p>
            <a:r>
              <a:rPr lang="en-US" dirty="0"/>
              <a:t>               Layer 5   r=115 mm (Austria)</a:t>
            </a:r>
          </a:p>
          <a:p>
            <a:r>
              <a:rPr lang="en-US" dirty="0"/>
              <a:t>               Layer 6   r=140 mm (Japan)</a:t>
            </a:r>
          </a:p>
        </p:txBody>
      </p:sp>
      <p:sp>
        <p:nvSpPr>
          <p:cNvPr id="9" name="TextBox 8"/>
          <p:cNvSpPr txBox="1"/>
          <p:nvPr/>
        </p:nvSpPr>
        <p:spPr>
          <a:xfrm>
            <a:off x="7831620" y="4891122"/>
            <a:ext cx="1312380" cy="646331"/>
          </a:xfrm>
          <a:prstGeom prst="rect">
            <a:avLst/>
          </a:prstGeom>
          <a:noFill/>
        </p:spPr>
        <p:txBody>
          <a:bodyPr wrap="square" rtlCol="0">
            <a:spAutoFit/>
          </a:bodyPr>
          <a:lstStyle/>
          <a:p>
            <a:r>
              <a:rPr lang="en-US" dirty="0" smtClean="0"/>
              <a:t>FWD/BWD Italy</a:t>
            </a:r>
            <a:endParaRPr lang="en-US" dirty="0"/>
          </a:p>
        </p:txBody>
      </p:sp>
      <p:sp>
        <p:nvSpPr>
          <p:cNvPr id="10" name="TextBox 9"/>
          <p:cNvSpPr txBox="1"/>
          <p:nvPr/>
        </p:nvSpPr>
        <p:spPr>
          <a:xfrm>
            <a:off x="4366035" y="6458872"/>
            <a:ext cx="2255788" cy="369332"/>
          </a:xfrm>
          <a:prstGeom prst="rect">
            <a:avLst/>
          </a:prstGeom>
          <a:noFill/>
        </p:spPr>
        <p:txBody>
          <a:bodyPr wrap="square" rtlCol="0">
            <a:spAutoFit/>
          </a:bodyPr>
          <a:lstStyle/>
          <a:p>
            <a:r>
              <a:rPr lang="en-US" dirty="0" smtClean="0"/>
              <a:t>+Poland, Korea</a:t>
            </a:r>
            <a:endParaRPr lang="en-US" dirty="0"/>
          </a:p>
        </p:txBody>
      </p:sp>
      <p:sp>
        <p:nvSpPr>
          <p:cNvPr id="2" name="Slide Number Placeholder 1"/>
          <p:cNvSpPr>
            <a:spLocks noGrp="1"/>
          </p:cNvSpPr>
          <p:nvPr>
            <p:ph type="sldNum" sz="quarter" idx="12"/>
          </p:nvPr>
        </p:nvSpPr>
        <p:spPr>
          <a:xfrm>
            <a:off x="7010400" y="6458872"/>
            <a:ext cx="2133600" cy="365125"/>
          </a:xfrm>
        </p:spPr>
        <p:txBody>
          <a:bodyPr/>
          <a:lstStyle/>
          <a:p>
            <a:fld id="{F16D68EC-1E92-5F40-99CB-2855E5FF9889}" type="slidenum">
              <a:rPr lang="en-US" smtClean="0"/>
              <a:pPr/>
              <a:t>40</a:t>
            </a:fld>
            <a:endParaRPr lang="en-US" dirty="0"/>
          </a:p>
        </p:txBody>
      </p:sp>
    </p:spTree>
    <p:extLst>
      <p:ext uri="{BB962C8B-B14F-4D97-AF65-F5344CB8AC3E}">
        <p14:creationId xmlns:p14="http://schemas.microsoft.com/office/powerpoint/2010/main" val="234830859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662" y="1421991"/>
            <a:ext cx="6350000" cy="5187950"/>
          </a:xfrm>
          <a:prstGeom prst="rect">
            <a:avLst/>
          </a:prstGeom>
        </p:spPr>
      </p:pic>
      <p:pic>
        <p:nvPicPr>
          <p:cNvPr id="4" name="Picture 3"/>
          <p:cNvPicPr>
            <a:picLocks noChangeAspect="1"/>
          </p:cNvPicPr>
          <p:nvPr/>
        </p:nvPicPr>
        <p:blipFill>
          <a:blip r:embed="rId3"/>
          <a:stretch>
            <a:fillRect/>
          </a:stretch>
        </p:blipFill>
        <p:spPr>
          <a:xfrm>
            <a:off x="5433895" y="3305489"/>
            <a:ext cx="3810000" cy="3112770"/>
          </a:xfrm>
          <a:prstGeom prst="rect">
            <a:avLst/>
          </a:prstGeom>
        </p:spPr>
      </p:pic>
      <p:sp>
        <p:nvSpPr>
          <p:cNvPr id="5" name="TextBox 4"/>
          <p:cNvSpPr txBox="1"/>
          <p:nvPr/>
        </p:nvSpPr>
        <p:spPr>
          <a:xfrm>
            <a:off x="759481" y="242572"/>
            <a:ext cx="7893334" cy="523220"/>
          </a:xfrm>
          <a:prstGeom prst="rect">
            <a:avLst/>
          </a:prstGeom>
          <a:noFill/>
        </p:spPr>
        <p:txBody>
          <a:bodyPr wrap="square" rtlCol="0">
            <a:spAutoFit/>
          </a:bodyPr>
          <a:lstStyle/>
          <a:p>
            <a:r>
              <a:rPr lang="en-US" sz="2800" dirty="0" smtClean="0"/>
              <a:t>“Missing Energy Decay” in a Belle II GEANT4 MC</a:t>
            </a:r>
            <a:endParaRPr lang="en-US" sz="2800" dirty="0"/>
          </a:p>
        </p:txBody>
      </p:sp>
      <p:sp>
        <p:nvSpPr>
          <p:cNvPr id="6" name="TextBox 5"/>
          <p:cNvSpPr txBox="1"/>
          <p:nvPr/>
        </p:nvSpPr>
        <p:spPr>
          <a:xfrm>
            <a:off x="6331969" y="2659158"/>
            <a:ext cx="1983638" cy="646331"/>
          </a:xfrm>
          <a:prstGeom prst="rect">
            <a:avLst/>
          </a:prstGeom>
          <a:noFill/>
        </p:spPr>
        <p:txBody>
          <a:bodyPr wrap="square" rtlCol="0">
            <a:spAutoFit/>
          </a:bodyPr>
          <a:lstStyle/>
          <a:p>
            <a:r>
              <a:rPr lang="en-US" dirty="0" smtClean="0"/>
              <a:t>Zoomed view of the vertex region</a:t>
            </a:r>
            <a:endParaRPr lang="en-US" dirty="0"/>
          </a:p>
        </p:txBody>
      </p:sp>
      <p:sp>
        <p:nvSpPr>
          <p:cNvPr id="2" name="TextBox 1"/>
          <p:cNvSpPr txBox="1"/>
          <p:nvPr/>
        </p:nvSpPr>
        <p:spPr>
          <a:xfrm>
            <a:off x="1151063" y="765792"/>
            <a:ext cx="5675928" cy="523220"/>
          </a:xfrm>
          <a:prstGeom prst="rect">
            <a:avLst/>
          </a:prstGeom>
          <a:noFill/>
        </p:spPr>
        <p:txBody>
          <a:bodyPr wrap="square" rtlCol="0">
            <a:spAutoFit/>
          </a:bodyPr>
          <a:lstStyle/>
          <a:p>
            <a:r>
              <a:rPr lang="en-US" sz="2800" dirty="0" err="1" smtClean="0">
                <a:latin typeface="Times New Roman"/>
                <a:cs typeface="Times New Roman"/>
              </a:rPr>
              <a:t>B</a:t>
            </a:r>
            <a:r>
              <a:rPr lang="en-US" sz="2800" dirty="0" err="1" smtClean="0">
                <a:latin typeface="Times New Roman"/>
                <a:cs typeface="Times New Roman"/>
                <a:sym typeface="Wingdings"/>
              </a:rPr>
              <a:t>τν</a:t>
            </a:r>
            <a:r>
              <a:rPr lang="en-US" sz="2800" dirty="0" smtClean="0">
                <a:latin typeface="Times New Roman"/>
                <a:cs typeface="Times New Roman"/>
                <a:sym typeface="Wingdings"/>
              </a:rPr>
              <a:t>, </a:t>
            </a:r>
            <a:r>
              <a:rPr lang="en-US" sz="2800" dirty="0" err="1" smtClean="0">
                <a:latin typeface="Times New Roman"/>
                <a:cs typeface="Times New Roman"/>
                <a:sym typeface="Wingdings"/>
              </a:rPr>
              <a:t>τeνν</a:t>
            </a:r>
            <a:r>
              <a:rPr lang="en-US" sz="2800" dirty="0" smtClean="0">
                <a:latin typeface="Times New Roman"/>
                <a:cs typeface="Times New Roman"/>
                <a:sym typeface="Wingdings"/>
              </a:rPr>
              <a:t>      BDπ, DKπππ</a:t>
            </a:r>
            <a:endParaRPr lang="en-US" sz="2800" dirty="0">
              <a:latin typeface="Times New Roman"/>
              <a:cs typeface="Times New Roman"/>
            </a:endParaRPr>
          </a:p>
        </p:txBody>
      </p:sp>
      <p:sp>
        <p:nvSpPr>
          <p:cNvPr id="7" name="TextBox 6"/>
          <p:cNvSpPr txBox="1"/>
          <p:nvPr/>
        </p:nvSpPr>
        <p:spPr>
          <a:xfrm>
            <a:off x="3423418" y="2936157"/>
            <a:ext cx="377072" cy="400110"/>
          </a:xfrm>
          <a:prstGeom prst="rect">
            <a:avLst/>
          </a:prstGeom>
          <a:noFill/>
        </p:spPr>
        <p:txBody>
          <a:bodyPr wrap="square" rtlCol="0">
            <a:spAutoFit/>
          </a:bodyPr>
          <a:lstStyle/>
          <a:p>
            <a:r>
              <a:rPr lang="en-US" sz="2000" dirty="0" smtClean="0"/>
              <a:t>e</a:t>
            </a:r>
            <a:endParaRPr lang="en-US" sz="2000" dirty="0"/>
          </a:p>
        </p:txBody>
      </p:sp>
      <p:sp>
        <p:nvSpPr>
          <p:cNvPr id="8" name="Slide Number Placeholder 7"/>
          <p:cNvSpPr>
            <a:spLocks noGrp="1"/>
          </p:cNvSpPr>
          <p:nvPr>
            <p:ph type="sldNum" sz="quarter" idx="11"/>
          </p:nvPr>
        </p:nvSpPr>
        <p:spPr>
          <a:xfrm>
            <a:off x="7010400" y="6492875"/>
            <a:ext cx="2133600" cy="365125"/>
          </a:xfrm>
        </p:spPr>
        <p:txBody>
          <a:bodyPr/>
          <a:lstStyle/>
          <a:p>
            <a:pPr>
              <a:defRPr/>
            </a:pPr>
            <a:fld id="{26C485F6-F622-9D4E-98CB-D3BEE147E703}" type="slidenum">
              <a:rPr lang="en-US" smtClean="0"/>
              <a:pPr>
                <a:defRPr/>
              </a:pPr>
              <a:t>41</a:t>
            </a:fld>
            <a:endParaRPr lang="en-US" dirty="0"/>
          </a:p>
        </p:txBody>
      </p:sp>
    </p:spTree>
    <p:extLst>
      <p:ext uri="{BB962C8B-B14F-4D97-AF65-F5344CB8AC3E}">
        <p14:creationId xmlns:p14="http://schemas.microsoft.com/office/powerpoint/2010/main" val="200995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03200"/>
            <a:ext cx="9144000" cy="6433212"/>
          </a:xfrm>
          <a:prstGeom prst="rect">
            <a:avLst/>
          </a:prstGeom>
        </p:spPr>
      </p:pic>
      <p:sp>
        <p:nvSpPr>
          <p:cNvPr id="2" name="Slide Number Placeholder 1"/>
          <p:cNvSpPr>
            <a:spLocks noGrp="1"/>
          </p:cNvSpPr>
          <p:nvPr>
            <p:ph type="sldNum" sz="quarter" idx="12"/>
          </p:nvPr>
        </p:nvSpPr>
        <p:spPr/>
        <p:txBody>
          <a:bodyPr/>
          <a:lstStyle/>
          <a:p>
            <a:fld id="{F16D68EC-1E92-5F40-99CB-2855E5FF9889}" type="slidenum">
              <a:rPr lang="en-US" smtClean="0"/>
              <a:pPr/>
              <a:t>42</a:t>
            </a:fld>
            <a:endParaRPr lang="en-US"/>
          </a:p>
        </p:txBody>
      </p:sp>
      <p:sp>
        <p:nvSpPr>
          <p:cNvPr id="4" name="TextBox 3"/>
          <p:cNvSpPr txBox="1"/>
          <p:nvPr/>
        </p:nvSpPr>
        <p:spPr>
          <a:xfrm>
            <a:off x="2629647" y="203200"/>
            <a:ext cx="3600824" cy="369332"/>
          </a:xfrm>
          <a:prstGeom prst="rect">
            <a:avLst/>
          </a:prstGeom>
          <a:noFill/>
        </p:spPr>
        <p:txBody>
          <a:bodyPr wrap="square" rtlCol="0">
            <a:spAutoFit/>
          </a:bodyPr>
          <a:lstStyle/>
          <a:p>
            <a:r>
              <a:rPr lang="en-US" dirty="0" smtClean="0"/>
              <a:t>Also see ICFA talk by P. </a:t>
            </a:r>
            <a:r>
              <a:rPr lang="en-US" dirty="0" err="1" smtClean="0"/>
              <a:t>Allport</a:t>
            </a:r>
            <a:endParaRPr lang="en-US" dirty="0"/>
          </a:p>
        </p:txBody>
      </p:sp>
    </p:spTree>
    <p:extLst>
      <p:ext uri="{BB962C8B-B14F-4D97-AF65-F5344CB8AC3E}">
        <p14:creationId xmlns:p14="http://schemas.microsoft.com/office/powerpoint/2010/main" val="27144333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
            <a:ext cx="9144000" cy="6378161"/>
          </a:xfrm>
          <a:prstGeom prst="rect">
            <a:avLst/>
          </a:prstGeom>
        </p:spPr>
      </p:pic>
      <p:sp>
        <p:nvSpPr>
          <p:cNvPr id="2" name="Right Arrow 1"/>
          <p:cNvSpPr/>
          <p:nvPr/>
        </p:nvSpPr>
        <p:spPr>
          <a:xfrm>
            <a:off x="3393649" y="1170697"/>
            <a:ext cx="1071679" cy="2976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a:off x="3393649" y="3803386"/>
            <a:ext cx="1071679" cy="2976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a:off x="3393649" y="6105095"/>
            <a:ext cx="1071679" cy="2976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010400" y="6492875"/>
            <a:ext cx="2133600" cy="365125"/>
          </a:xfrm>
        </p:spPr>
        <p:txBody>
          <a:bodyPr/>
          <a:lstStyle/>
          <a:p>
            <a:fld id="{F16D68EC-1E92-5F40-99CB-2855E5FF9889}" type="slidenum">
              <a:rPr lang="en-US" smtClean="0"/>
              <a:pPr/>
              <a:t>43</a:t>
            </a:fld>
            <a:endParaRPr lang="en-US" dirty="0"/>
          </a:p>
        </p:txBody>
      </p:sp>
    </p:spTree>
    <p:extLst>
      <p:ext uri="{BB962C8B-B14F-4D97-AF65-F5344CB8AC3E}">
        <p14:creationId xmlns:p14="http://schemas.microsoft.com/office/powerpoint/2010/main" val="22582890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23395"/>
            <a:ext cx="9144000" cy="6331974"/>
          </a:xfrm>
          <a:prstGeom prst="rect">
            <a:avLst/>
          </a:prstGeom>
        </p:spPr>
      </p:pic>
      <p:sp>
        <p:nvSpPr>
          <p:cNvPr id="2" name="TextBox 1"/>
          <p:cNvSpPr txBox="1"/>
          <p:nvPr/>
        </p:nvSpPr>
        <p:spPr>
          <a:xfrm>
            <a:off x="5678807" y="2457132"/>
            <a:ext cx="3229665" cy="400110"/>
          </a:xfrm>
          <a:prstGeom prst="rect">
            <a:avLst/>
          </a:prstGeom>
          <a:noFill/>
        </p:spPr>
        <p:txBody>
          <a:bodyPr wrap="square" rtlCol="0">
            <a:spAutoFit/>
          </a:bodyPr>
          <a:lstStyle/>
          <a:p>
            <a:r>
              <a:rPr lang="en-US" sz="2000" dirty="0" smtClean="0"/>
              <a:t>Expect (1-2) x 10</a:t>
            </a:r>
            <a:r>
              <a:rPr lang="en-US" sz="2000" baseline="30000" dirty="0" smtClean="0"/>
              <a:t>33 </a:t>
            </a:r>
            <a:r>
              <a:rPr lang="en-US" sz="2000" dirty="0" smtClean="0"/>
              <a:t>/cm</a:t>
            </a:r>
            <a:r>
              <a:rPr lang="en-US" sz="2000" baseline="30000" dirty="0" smtClean="0"/>
              <a:t>2</a:t>
            </a:r>
            <a:r>
              <a:rPr lang="en-US" sz="2000" dirty="0" smtClean="0"/>
              <a:t> /sec</a:t>
            </a:r>
            <a:endParaRPr lang="en-US" sz="2000" dirty="0"/>
          </a:p>
        </p:txBody>
      </p:sp>
      <p:sp>
        <p:nvSpPr>
          <p:cNvPr id="4" name="TextBox 3"/>
          <p:cNvSpPr txBox="1"/>
          <p:nvPr/>
        </p:nvSpPr>
        <p:spPr>
          <a:xfrm>
            <a:off x="1952489" y="2400277"/>
            <a:ext cx="2748650" cy="369332"/>
          </a:xfrm>
          <a:prstGeom prst="rect">
            <a:avLst/>
          </a:prstGeom>
          <a:noFill/>
        </p:spPr>
        <p:txBody>
          <a:bodyPr wrap="square" rtlCol="0">
            <a:spAutoFit/>
          </a:bodyPr>
          <a:lstStyle/>
          <a:p>
            <a:r>
              <a:rPr lang="en-US" dirty="0" smtClean="0"/>
              <a:t>Run at ~4 x 10</a:t>
            </a:r>
            <a:r>
              <a:rPr lang="en-US" baseline="30000" dirty="0" smtClean="0"/>
              <a:t>32 </a:t>
            </a:r>
            <a:r>
              <a:rPr lang="en-US" dirty="0" smtClean="0"/>
              <a:t>/cm</a:t>
            </a:r>
            <a:r>
              <a:rPr lang="en-US" baseline="30000" dirty="0" smtClean="0"/>
              <a:t>2</a:t>
            </a:r>
            <a:r>
              <a:rPr lang="en-US" dirty="0" smtClean="0"/>
              <a:t> /sec</a:t>
            </a:r>
            <a:endParaRPr lang="en-US" dirty="0"/>
          </a:p>
        </p:txBody>
      </p:sp>
      <p:sp>
        <p:nvSpPr>
          <p:cNvPr id="5" name="TextBox 4"/>
          <p:cNvSpPr txBox="1"/>
          <p:nvPr/>
        </p:nvSpPr>
        <p:spPr>
          <a:xfrm>
            <a:off x="2312656" y="176304"/>
            <a:ext cx="4776965" cy="646331"/>
          </a:xfrm>
          <a:prstGeom prst="rect">
            <a:avLst/>
          </a:prstGeom>
          <a:noFill/>
        </p:spPr>
        <p:txBody>
          <a:bodyPr wrap="square" rtlCol="0">
            <a:spAutoFit/>
          </a:bodyPr>
          <a:lstStyle/>
          <a:p>
            <a:r>
              <a:rPr lang="en-US" sz="3600" dirty="0" err="1" smtClean="0"/>
              <a:t>LHCb</a:t>
            </a:r>
            <a:r>
              <a:rPr lang="en-US" sz="3600" dirty="0" smtClean="0"/>
              <a:t> upgrade schedule</a:t>
            </a:r>
            <a:endParaRPr lang="en-US" sz="3600" dirty="0"/>
          </a:p>
        </p:txBody>
      </p:sp>
      <p:sp>
        <p:nvSpPr>
          <p:cNvPr id="6" name="Slide Number Placeholder 5"/>
          <p:cNvSpPr>
            <a:spLocks noGrp="1"/>
          </p:cNvSpPr>
          <p:nvPr>
            <p:ph type="sldNum" sz="quarter" idx="12"/>
          </p:nvPr>
        </p:nvSpPr>
        <p:spPr/>
        <p:txBody>
          <a:bodyPr/>
          <a:lstStyle/>
          <a:p>
            <a:fld id="{F16D68EC-1E92-5F40-99CB-2855E5FF9889}" type="slidenum">
              <a:rPr lang="en-US" smtClean="0"/>
              <a:pPr/>
              <a:t>44</a:t>
            </a:fld>
            <a:endParaRPr lang="en-US"/>
          </a:p>
        </p:txBody>
      </p:sp>
      <p:sp>
        <p:nvSpPr>
          <p:cNvPr id="7" name="TextBox 6"/>
          <p:cNvSpPr txBox="1"/>
          <p:nvPr/>
        </p:nvSpPr>
        <p:spPr>
          <a:xfrm>
            <a:off x="911411" y="6106004"/>
            <a:ext cx="7007411" cy="523220"/>
          </a:xfrm>
          <a:prstGeom prst="rect">
            <a:avLst/>
          </a:prstGeom>
          <a:noFill/>
        </p:spPr>
        <p:txBody>
          <a:bodyPr wrap="square" rtlCol="0">
            <a:spAutoFit/>
          </a:bodyPr>
          <a:lstStyle/>
          <a:p>
            <a:r>
              <a:rPr lang="en-US" sz="2800" i="1" u="sng" dirty="0" smtClean="0">
                <a:solidFill>
                  <a:srgbClr val="FF0000"/>
                </a:solidFill>
              </a:rPr>
              <a:t>Upgraded trigger and DAQ is the key feature</a:t>
            </a:r>
            <a:endParaRPr lang="en-US" sz="2800" i="1" u="sng" dirty="0">
              <a:solidFill>
                <a:srgbClr val="FF0000"/>
              </a:solidFill>
            </a:endParaRPr>
          </a:p>
        </p:txBody>
      </p:sp>
      <p:sp>
        <p:nvSpPr>
          <p:cNvPr id="8" name="TextBox 7"/>
          <p:cNvSpPr txBox="1"/>
          <p:nvPr/>
        </p:nvSpPr>
        <p:spPr>
          <a:xfrm>
            <a:off x="6116918" y="5398118"/>
            <a:ext cx="3027082" cy="707886"/>
          </a:xfrm>
          <a:prstGeom prst="rect">
            <a:avLst/>
          </a:prstGeom>
          <a:noFill/>
        </p:spPr>
        <p:txBody>
          <a:bodyPr wrap="square" rtlCol="0">
            <a:spAutoFit/>
          </a:bodyPr>
          <a:lstStyle/>
          <a:p>
            <a:r>
              <a:rPr lang="en-US" sz="2000" dirty="0"/>
              <a:t>[</a:t>
            </a:r>
            <a:r>
              <a:rPr lang="en-US" sz="2000" dirty="0" smtClean="0"/>
              <a:t>Also see talk of Frederick </a:t>
            </a:r>
            <a:r>
              <a:rPr lang="en-US" sz="2000" dirty="0" err="1" smtClean="0"/>
              <a:t>Bordry</a:t>
            </a:r>
            <a:r>
              <a:rPr lang="en-US" sz="2000" dirty="0" smtClean="0"/>
              <a:t>]</a:t>
            </a:r>
            <a:endParaRPr lang="en-US" sz="2000" dirty="0"/>
          </a:p>
        </p:txBody>
      </p:sp>
    </p:spTree>
    <p:extLst>
      <p:ext uri="{BB962C8B-B14F-4D97-AF65-F5344CB8AC3E}">
        <p14:creationId xmlns:p14="http://schemas.microsoft.com/office/powerpoint/2010/main" val="172686957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60"/>
            <a:ext cx="8229600" cy="818001"/>
          </a:xfrm>
        </p:spPr>
        <p:txBody>
          <a:bodyPr/>
          <a:lstStyle/>
          <a:p>
            <a:r>
              <a:rPr lang="en-US" dirty="0" smtClean="0"/>
              <a:t>Conclusion/Next Generation</a:t>
            </a:r>
            <a:endParaRPr lang="en-US" dirty="0"/>
          </a:p>
        </p:txBody>
      </p:sp>
      <p:sp>
        <p:nvSpPr>
          <p:cNvPr id="3" name="Content Placeholder 2"/>
          <p:cNvSpPr>
            <a:spLocks noGrp="1"/>
          </p:cNvSpPr>
          <p:nvPr>
            <p:ph idx="1"/>
          </p:nvPr>
        </p:nvSpPr>
        <p:spPr>
          <a:xfrm>
            <a:off x="457200" y="834821"/>
            <a:ext cx="8229600" cy="4038020"/>
          </a:xfrm>
          <a:ln w="3175">
            <a:solidFill>
              <a:schemeClr val="tx1"/>
            </a:solidFill>
          </a:ln>
        </p:spPr>
        <p:txBody>
          <a:bodyPr>
            <a:normAutofit fontScale="92500" lnSpcReduction="20000"/>
          </a:bodyPr>
          <a:lstStyle/>
          <a:p>
            <a:r>
              <a:rPr lang="en-US" sz="3000" dirty="0" smtClean="0"/>
              <a:t>2014 is the 50</a:t>
            </a:r>
            <a:r>
              <a:rPr lang="en-US" sz="3000" baseline="30000" dirty="0" smtClean="0"/>
              <a:t>th</a:t>
            </a:r>
            <a:r>
              <a:rPr lang="en-US" sz="3000" dirty="0" smtClean="0"/>
              <a:t> anniversary of the discovery of CP violation in the </a:t>
            </a:r>
            <a:r>
              <a:rPr lang="en-US" sz="3000" dirty="0" err="1" smtClean="0"/>
              <a:t>kaon</a:t>
            </a:r>
            <a:r>
              <a:rPr lang="en-US" sz="3000" dirty="0" smtClean="0"/>
              <a:t> sector.</a:t>
            </a:r>
          </a:p>
          <a:p>
            <a:r>
              <a:rPr lang="en-US" sz="3000" dirty="0" smtClean="0"/>
              <a:t>The e+ e- B factories confirmed that the KM phase is responsible for most of the observed CPV. </a:t>
            </a:r>
          </a:p>
          <a:p>
            <a:r>
              <a:rPr lang="en-US" sz="3000" dirty="0" err="1" smtClean="0"/>
              <a:t>LHCb</a:t>
            </a:r>
            <a:r>
              <a:rPr lang="en-US" sz="3000" dirty="0" smtClean="0"/>
              <a:t> has ruled out large CPV phases from NP in the </a:t>
            </a:r>
            <a:r>
              <a:rPr lang="en-US" sz="3000" dirty="0" err="1" smtClean="0"/>
              <a:t>B</a:t>
            </a:r>
            <a:r>
              <a:rPr lang="en-US" sz="3000" baseline="-25000" dirty="0" err="1" smtClean="0"/>
              <a:t>s</a:t>
            </a:r>
            <a:r>
              <a:rPr lang="en-US" sz="3000" dirty="0" smtClean="0"/>
              <a:t> sector. LHC </a:t>
            </a:r>
            <a:r>
              <a:rPr lang="en-US" sz="3000" dirty="0" err="1" smtClean="0"/>
              <a:t>exps</a:t>
            </a:r>
            <a:r>
              <a:rPr lang="en-US" sz="3000" dirty="0" smtClean="0"/>
              <a:t> (CMS, </a:t>
            </a:r>
            <a:r>
              <a:rPr lang="en-US" sz="3000" dirty="0" err="1" smtClean="0"/>
              <a:t>LHCb</a:t>
            </a:r>
            <a:r>
              <a:rPr lang="en-US" sz="3000" dirty="0" smtClean="0"/>
              <a:t>) measured </a:t>
            </a:r>
            <a:r>
              <a:rPr lang="en-US" sz="3000" dirty="0" err="1" smtClean="0"/>
              <a:t>B</a:t>
            </a:r>
            <a:r>
              <a:rPr lang="en-US" sz="3000" baseline="-25000" dirty="0" err="1" smtClean="0"/>
              <a:t>s</a:t>
            </a:r>
            <a:r>
              <a:rPr lang="en-US" sz="3000" dirty="0" err="1" smtClean="0">
                <a:sym typeface="Wingdings"/>
              </a:rPr>
              <a:t>μ</a:t>
            </a:r>
            <a:r>
              <a:rPr lang="en-US" sz="3000" baseline="30000" dirty="0" smtClean="0">
                <a:sym typeface="Wingdings"/>
              </a:rPr>
              <a:t>+</a:t>
            </a:r>
            <a:r>
              <a:rPr lang="en-US" sz="3000" dirty="0" smtClean="0">
                <a:sym typeface="Wingdings"/>
              </a:rPr>
              <a:t> μ</a:t>
            </a:r>
            <a:r>
              <a:rPr lang="en-US" sz="3000" baseline="30000" dirty="0" smtClean="0">
                <a:sym typeface="Wingdings"/>
              </a:rPr>
              <a:t>-</a:t>
            </a:r>
            <a:endParaRPr lang="en-US" sz="3000" dirty="0" smtClean="0"/>
          </a:p>
          <a:p>
            <a:r>
              <a:rPr lang="en-US" sz="3000" dirty="0" smtClean="0"/>
              <a:t>Nevertheless, 10-20% NP effects are consistent with all current data.</a:t>
            </a:r>
          </a:p>
          <a:p>
            <a:r>
              <a:rPr lang="en-US" sz="3000" dirty="0" smtClean="0"/>
              <a:t>“Missing energy decays” provide important constraints on the charged Higgs. </a:t>
            </a:r>
          </a:p>
          <a:p>
            <a:endParaRPr lang="en-US" dirty="0" smtClean="0"/>
          </a:p>
          <a:p>
            <a:endParaRPr lang="en-US" i="1" u="sng" dirty="0"/>
          </a:p>
        </p:txBody>
      </p:sp>
      <p:sp>
        <p:nvSpPr>
          <p:cNvPr id="4" name="Slide Number Placeholder 3"/>
          <p:cNvSpPr>
            <a:spLocks noGrp="1"/>
          </p:cNvSpPr>
          <p:nvPr>
            <p:ph type="sldNum" sz="quarter" idx="12"/>
          </p:nvPr>
        </p:nvSpPr>
        <p:spPr/>
        <p:txBody>
          <a:bodyPr/>
          <a:lstStyle/>
          <a:p>
            <a:fld id="{2066355A-084C-D24E-9AD2-7E4FC41EA627}" type="slidenum">
              <a:rPr lang="en-US" smtClean="0"/>
              <a:pPr/>
              <a:t>45</a:t>
            </a:fld>
            <a:endParaRPr lang="en-US"/>
          </a:p>
        </p:txBody>
      </p:sp>
      <p:sp>
        <p:nvSpPr>
          <p:cNvPr id="5" name="TextBox 4"/>
          <p:cNvSpPr txBox="1"/>
          <p:nvPr/>
        </p:nvSpPr>
        <p:spPr>
          <a:xfrm>
            <a:off x="739291" y="4872841"/>
            <a:ext cx="7791001" cy="1815882"/>
          </a:xfrm>
          <a:prstGeom prst="rect">
            <a:avLst/>
          </a:prstGeom>
          <a:noFill/>
        </p:spPr>
        <p:txBody>
          <a:bodyPr wrap="square" rtlCol="0">
            <a:spAutoFit/>
          </a:bodyPr>
          <a:lstStyle/>
          <a:p>
            <a:r>
              <a:rPr lang="en-US" sz="2800" i="1" dirty="0"/>
              <a:t>Belle II </a:t>
            </a:r>
            <a:r>
              <a:rPr lang="en-US" sz="2800" i="1" dirty="0" smtClean="0"/>
              <a:t>physics </a:t>
            </a:r>
            <a:r>
              <a:rPr lang="en-US" sz="2800" i="1" dirty="0"/>
              <a:t>runs </a:t>
            </a:r>
            <a:r>
              <a:rPr lang="en-US" sz="2800" i="1" dirty="0" smtClean="0"/>
              <a:t>in late 2017 and </a:t>
            </a:r>
            <a:r>
              <a:rPr lang="en-US" sz="2800" i="1" dirty="0"/>
              <a:t>the </a:t>
            </a:r>
            <a:r>
              <a:rPr lang="en-US" sz="2800" i="1" dirty="0" err="1"/>
              <a:t>LHCb</a:t>
            </a:r>
            <a:r>
              <a:rPr lang="en-US" sz="2800" i="1" dirty="0"/>
              <a:t> upgrade in ~2020. </a:t>
            </a:r>
            <a:r>
              <a:rPr lang="en-US" sz="2800" i="1" u="sng" dirty="0"/>
              <a:t> These facilities will inaugurate a new era of flavor physics and the study of CP violation</a:t>
            </a:r>
            <a:r>
              <a:rPr lang="en-US" sz="2800" i="1" u="sng" dirty="0" smtClean="0"/>
              <a:t>.</a:t>
            </a:r>
            <a:endParaRPr lang="en-US" sz="2800" i="1" u="sng" dirty="0"/>
          </a:p>
        </p:txBody>
      </p:sp>
    </p:spTree>
    <p:extLst>
      <p:ext uri="{BB962C8B-B14F-4D97-AF65-F5344CB8AC3E}">
        <p14:creationId xmlns:p14="http://schemas.microsoft.com/office/powerpoint/2010/main" val="294667463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087" y="202565"/>
            <a:ext cx="8229600" cy="1143000"/>
          </a:xfrm>
        </p:spPr>
        <p:txBody>
          <a:bodyPr>
            <a:normAutofit/>
          </a:bodyPr>
          <a:lstStyle/>
          <a:p>
            <a:r>
              <a:rPr lang="en-US" sz="6600" dirty="0" smtClean="0"/>
              <a:t>Backup slides</a:t>
            </a:r>
            <a:endParaRPr lang="en-US" sz="6600"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46</a:t>
            </a:fld>
            <a:endParaRPr lang="en-US"/>
          </a:p>
        </p:txBody>
      </p:sp>
      <p:pic>
        <p:nvPicPr>
          <p:cNvPr id="5" name="Picture 4"/>
          <p:cNvPicPr>
            <a:picLocks noChangeAspect="1"/>
          </p:cNvPicPr>
          <p:nvPr/>
        </p:nvPicPr>
        <p:blipFill>
          <a:blip r:embed="rId2"/>
          <a:stretch>
            <a:fillRect/>
          </a:stretch>
        </p:blipFill>
        <p:spPr>
          <a:xfrm>
            <a:off x="1329969" y="1612900"/>
            <a:ext cx="6667500" cy="4743450"/>
          </a:xfrm>
          <a:prstGeom prst="rect">
            <a:avLst/>
          </a:prstGeom>
        </p:spPr>
      </p:pic>
    </p:spTree>
    <p:extLst>
      <p:ext uri="{BB962C8B-B14F-4D97-AF65-F5344CB8AC3E}">
        <p14:creationId xmlns:p14="http://schemas.microsoft.com/office/powerpoint/2010/main" val="396106664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47</a:t>
            </a:fld>
            <a:endParaRPr lang="en-US"/>
          </a:p>
        </p:txBody>
      </p:sp>
      <p:pic>
        <p:nvPicPr>
          <p:cNvPr id="3" name="Picture 2"/>
          <p:cNvPicPr>
            <a:picLocks noChangeAspect="1"/>
          </p:cNvPicPr>
          <p:nvPr/>
        </p:nvPicPr>
        <p:blipFill>
          <a:blip r:embed="rId2"/>
          <a:stretch>
            <a:fillRect/>
          </a:stretch>
        </p:blipFill>
        <p:spPr>
          <a:xfrm>
            <a:off x="127000" y="88900"/>
            <a:ext cx="8890000" cy="6667500"/>
          </a:xfrm>
          <a:prstGeom prst="rect">
            <a:avLst/>
          </a:prstGeom>
        </p:spPr>
      </p:pic>
      <p:pic>
        <p:nvPicPr>
          <p:cNvPr id="4" name="Picture 3"/>
          <p:cNvPicPr>
            <a:picLocks noChangeAspect="1"/>
          </p:cNvPicPr>
          <p:nvPr/>
        </p:nvPicPr>
        <p:blipFill>
          <a:blip r:embed="rId3"/>
          <a:stretch>
            <a:fillRect/>
          </a:stretch>
        </p:blipFill>
        <p:spPr>
          <a:xfrm>
            <a:off x="0" y="3685988"/>
            <a:ext cx="3556000" cy="2514600"/>
          </a:xfrm>
          <a:prstGeom prst="rect">
            <a:avLst/>
          </a:prstGeom>
        </p:spPr>
      </p:pic>
      <p:sp>
        <p:nvSpPr>
          <p:cNvPr id="5" name="TextBox 4"/>
          <p:cNvSpPr txBox="1"/>
          <p:nvPr/>
        </p:nvSpPr>
        <p:spPr>
          <a:xfrm>
            <a:off x="6305176" y="3899647"/>
            <a:ext cx="2711824" cy="1015663"/>
          </a:xfrm>
          <a:prstGeom prst="rect">
            <a:avLst/>
          </a:prstGeom>
          <a:noFill/>
        </p:spPr>
        <p:txBody>
          <a:bodyPr wrap="square" rtlCol="0">
            <a:spAutoFit/>
          </a:bodyPr>
          <a:lstStyle/>
          <a:p>
            <a:r>
              <a:rPr lang="en-US" sz="2000" dirty="0" smtClean="0"/>
              <a:t>See Y. Sakai-san’s talk earlier in the day (session 9) for details.</a:t>
            </a:r>
            <a:endParaRPr lang="en-US" sz="2000" dirty="0"/>
          </a:p>
        </p:txBody>
      </p:sp>
    </p:spTree>
    <p:extLst>
      <p:ext uri="{BB962C8B-B14F-4D97-AF65-F5344CB8AC3E}">
        <p14:creationId xmlns:p14="http://schemas.microsoft.com/office/powerpoint/2010/main" val="3630672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895" y="36530"/>
            <a:ext cx="8686800" cy="1143000"/>
          </a:xfrm>
        </p:spPr>
        <p:txBody>
          <a:bodyPr>
            <a:normAutofit fontScale="90000"/>
          </a:bodyPr>
          <a:lstStyle/>
          <a:p>
            <a:r>
              <a:rPr lang="en-US" dirty="0" smtClean="0"/>
              <a:t>New Reference </a:t>
            </a:r>
            <a:r>
              <a:rPr lang="en-US" i="1" dirty="0" smtClean="0"/>
              <a:t>for the Next Generation</a:t>
            </a:r>
            <a:endParaRPr lang="en-US" i="1" dirty="0"/>
          </a:p>
        </p:txBody>
      </p:sp>
      <p:sp>
        <p:nvSpPr>
          <p:cNvPr id="5" name="TextBox 4"/>
          <p:cNvSpPr txBox="1"/>
          <p:nvPr/>
        </p:nvSpPr>
        <p:spPr>
          <a:xfrm>
            <a:off x="589672" y="1179530"/>
            <a:ext cx="8097128" cy="3662541"/>
          </a:xfrm>
          <a:prstGeom prst="rect">
            <a:avLst/>
          </a:prstGeom>
          <a:noFill/>
        </p:spPr>
        <p:txBody>
          <a:bodyPr wrap="square" rtlCol="0">
            <a:spAutoFit/>
          </a:bodyPr>
          <a:lstStyle/>
          <a:p>
            <a:r>
              <a:rPr lang="en-US" sz="3200" b="1" dirty="0"/>
              <a:t>The Physics of the B Factories</a:t>
            </a:r>
          </a:p>
          <a:p>
            <a:r>
              <a:rPr lang="en-US" sz="3200" dirty="0"/>
              <a:t>http://</a:t>
            </a:r>
            <a:r>
              <a:rPr lang="en-US" sz="3200" dirty="0" err="1"/>
              <a:t>arxiv.org</a:t>
            </a:r>
            <a:r>
              <a:rPr lang="en-US" sz="3200" dirty="0"/>
              <a:t>/abs/1406.6311</a:t>
            </a:r>
            <a:endParaRPr lang="en-US" sz="3200" dirty="0" smtClean="0"/>
          </a:p>
          <a:p>
            <a:endParaRPr lang="en-US" sz="2400" dirty="0"/>
          </a:p>
          <a:p>
            <a:r>
              <a:rPr lang="en-US" sz="2400" dirty="0"/>
              <a:t>This work is on the Physics of the B Factories. Part A of this book contains a brief description of the SLAC and KEK B Factories as well as their detectors, </a:t>
            </a:r>
            <a:r>
              <a:rPr lang="en-US" sz="2400" dirty="0" err="1"/>
              <a:t>BaBar</a:t>
            </a:r>
            <a:r>
              <a:rPr lang="en-US" sz="2400" dirty="0"/>
              <a:t> and Belle, and data taking related issues. Part B discusses tools and methods used by the experiments in order to obtain results. The results themselves can be found in Part C.</a:t>
            </a:r>
          </a:p>
        </p:txBody>
      </p:sp>
      <p:sp>
        <p:nvSpPr>
          <p:cNvPr id="6" name="Rectangle 5"/>
          <p:cNvSpPr/>
          <p:nvPr/>
        </p:nvSpPr>
        <p:spPr>
          <a:xfrm>
            <a:off x="738017" y="4866765"/>
            <a:ext cx="5791283" cy="1200329"/>
          </a:xfrm>
          <a:prstGeom prst="rect">
            <a:avLst/>
          </a:prstGeom>
        </p:spPr>
        <p:txBody>
          <a:bodyPr wrap="square">
            <a:spAutoFit/>
          </a:bodyPr>
          <a:lstStyle/>
          <a:p>
            <a:r>
              <a:rPr lang="en-US" dirty="0"/>
              <a:t>Comments: 	928 pages</a:t>
            </a:r>
          </a:p>
          <a:p>
            <a:r>
              <a:rPr lang="en-US" dirty="0"/>
              <a:t>Subjects: 	High Energy Physics - Experiment (</a:t>
            </a:r>
            <a:r>
              <a:rPr lang="en-US" dirty="0" err="1"/>
              <a:t>hep</a:t>
            </a:r>
            <a:r>
              <a:rPr lang="en-US" dirty="0"/>
              <a:t>-ex); High Energy Physics - Phenomenology (</a:t>
            </a:r>
            <a:r>
              <a:rPr lang="en-US" dirty="0" err="1"/>
              <a:t>hep-ph</a:t>
            </a:r>
            <a:r>
              <a:rPr lang="en-US" dirty="0"/>
              <a:t>)</a:t>
            </a:r>
          </a:p>
          <a:p>
            <a:r>
              <a:rPr lang="en-US" dirty="0"/>
              <a:t>Report number: </a:t>
            </a:r>
            <a:r>
              <a:rPr lang="en-US" dirty="0" smtClean="0"/>
              <a:t>SLAC</a:t>
            </a:r>
            <a:r>
              <a:rPr lang="en-US" dirty="0"/>
              <a:t>-PUB-15968, KEK </a:t>
            </a:r>
            <a:r>
              <a:rPr lang="en-US" dirty="0" smtClean="0"/>
              <a:t>Preprint 2014</a:t>
            </a:r>
            <a:r>
              <a:rPr lang="en-US" dirty="0"/>
              <a:t>-</a:t>
            </a:r>
            <a:r>
              <a:rPr lang="en-US" dirty="0" smtClean="0"/>
              <a:t>3</a:t>
            </a:r>
            <a:endParaRPr lang="en-US" dirty="0"/>
          </a:p>
        </p:txBody>
      </p:sp>
      <p:sp>
        <p:nvSpPr>
          <p:cNvPr id="3" name="Slide Number Placeholder 2"/>
          <p:cNvSpPr>
            <a:spLocks noGrp="1"/>
          </p:cNvSpPr>
          <p:nvPr>
            <p:ph type="sldNum" sz="quarter" idx="12"/>
          </p:nvPr>
        </p:nvSpPr>
        <p:spPr/>
        <p:txBody>
          <a:bodyPr/>
          <a:lstStyle/>
          <a:p>
            <a:fld id="{F16D68EC-1E92-5F40-99CB-2855E5FF9889}" type="slidenum">
              <a:rPr lang="en-US" smtClean="0"/>
              <a:pPr/>
              <a:t>48</a:t>
            </a:fld>
            <a:endParaRPr lang="en-US"/>
          </a:p>
        </p:txBody>
      </p:sp>
    </p:spTree>
    <p:extLst>
      <p:ext uri="{BB962C8B-B14F-4D97-AF65-F5344CB8AC3E}">
        <p14:creationId xmlns:p14="http://schemas.microsoft.com/office/powerpoint/2010/main" val="35058364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6355A-084C-D24E-9AD2-7E4FC41EA627}" type="slidenum">
              <a:rPr lang="en-US" smtClean="0"/>
              <a:pPr/>
              <a:t>49</a:t>
            </a:fld>
            <a:endParaRPr lang="en-US"/>
          </a:p>
        </p:txBody>
      </p:sp>
      <p:pic>
        <p:nvPicPr>
          <p:cNvPr id="5" name="Picture 4"/>
          <p:cNvPicPr>
            <a:picLocks noChangeAspect="1"/>
          </p:cNvPicPr>
          <p:nvPr/>
        </p:nvPicPr>
        <p:blipFill>
          <a:blip r:embed="rId2"/>
          <a:stretch>
            <a:fillRect/>
          </a:stretch>
        </p:blipFill>
        <p:spPr>
          <a:xfrm>
            <a:off x="197746" y="1041400"/>
            <a:ext cx="5326380" cy="3992880"/>
          </a:xfrm>
          <a:prstGeom prst="rect">
            <a:avLst/>
          </a:prstGeom>
        </p:spPr>
      </p:pic>
      <p:sp>
        <p:nvSpPr>
          <p:cNvPr id="6" name="TextBox 5"/>
          <p:cNvSpPr txBox="1"/>
          <p:nvPr/>
        </p:nvSpPr>
        <p:spPr>
          <a:xfrm>
            <a:off x="197746" y="5534561"/>
            <a:ext cx="5565819" cy="1015663"/>
          </a:xfrm>
          <a:prstGeom prst="rect">
            <a:avLst/>
          </a:prstGeom>
          <a:noFill/>
        </p:spPr>
        <p:txBody>
          <a:bodyPr wrap="square" rtlCol="0">
            <a:spAutoFit/>
          </a:bodyPr>
          <a:lstStyle/>
          <a:p>
            <a:r>
              <a:rPr lang="en-US" sz="2000" dirty="0" smtClean="0"/>
              <a:t>Belle II detector with barrel KLM upgrade and forward </a:t>
            </a:r>
            <a:r>
              <a:rPr lang="en-US" sz="2000" dirty="0" err="1" smtClean="0"/>
              <a:t>muon</a:t>
            </a:r>
            <a:r>
              <a:rPr lang="en-US" sz="2000" dirty="0" smtClean="0"/>
              <a:t> </a:t>
            </a:r>
            <a:r>
              <a:rPr lang="en-US" sz="2000" dirty="0" err="1" smtClean="0"/>
              <a:t>endcap</a:t>
            </a:r>
            <a:r>
              <a:rPr lang="en-US" sz="2000" dirty="0" smtClean="0"/>
              <a:t> upgrade now installed. Next is the backward KLM upgrade.</a:t>
            </a:r>
            <a:endParaRPr lang="en-US" dirty="0"/>
          </a:p>
        </p:txBody>
      </p:sp>
      <p:pic>
        <p:nvPicPr>
          <p:cNvPr id="7" name="Picture 6"/>
          <p:cNvPicPr>
            <a:picLocks noChangeAspect="1"/>
          </p:cNvPicPr>
          <p:nvPr/>
        </p:nvPicPr>
        <p:blipFill>
          <a:blip r:embed="rId3"/>
          <a:stretch>
            <a:fillRect/>
          </a:stretch>
        </p:blipFill>
        <p:spPr>
          <a:xfrm>
            <a:off x="5524126" y="1736302"/>
            <a:ext cx="3534156" cy="2651760"/>
          </a:xfrm>
          <a:prstGeom prst="rect">
            <a:avLst/>
          </a:prstGeom>
        </p:spPr>
      </p:pic>
      <p:sp>
        <p:nvSpPr>
          <p:cNvPr id="8" name="TextBox 7"/>
          <p:cNvSpPr txBox="1"/>
          <p:nvPr/>
        </p:nvSpPr>
        <p:spPr>
          <a:xfrm>
            <a:off x="1404550" y="4972985"/>
            <a:ext cx="3039983" cy="523220"/>
          </a:xfrm>
          <a:prstGeom prst="rect">
            <a:avLst/>
          </a:prstGeom>
          <a:noFill/>
        </p:spPr>
        <p:txBody>
          <a:bodyPr wrap="square" rtlCol="0">
            <a:spAutoFit/>
          </a:bodyPr>
          <a:lstStyle/>
          <a:p>
            <a:r>
              <a:rPr lang="en-US" sz="2800" i="1" dirty="0" smtClean="0"/>
              <a:t>Tsukuba Hall</a:t>
            </a:r>
            <a:endParaRPr lang="en-US" sz="2800" i="1" dirty="0"/>
          </a:p>
        </p:txBody>
      </p:sp>
      <p:sp>
        <p:nvSpPr>
          <p:cNvPr id="9" name="TextBox 8"/>
          <p:cNvSpPr txBox="1"/>
          <p:nvPr/>
        </p:nvSpPr>
        <p:spPr>
          <a:xfrm>
            <a:off x="6728745" y="4449765"/>
            <a:ext cx="2133600" cy="523220"/>
          </a:xfrm>
          <a:prstGeom prst="rect">
            <a:avLst/>
          </a:prstGeom>
          <a:noFill/>
        </p:spPr>
        <p:txBody>
          <a:bodyPr wrap="square" rtlCol="0">
            <a:spAutoFit/>
          </a:bodyPr>
          <a:lstStyle/>
          <a:p>
            <a:r>
              <a:rPr lang="en-US" sz="2800" i="1" dirty="0" smtClean="0"/>
              <a:t>Fuji Hall</a:t>
            </a:r>
            <a:endParaRPr lang="en-US" sz="2800" i="1" dirty="0"/>
          </a:p>
        </p:txBody>
      </p:sp>
      <p:sp>
        <p:nvSpPr>
          <p:cNvPr id="10" name="TextBox 9"/>
          <p:cNvSpPr txBox="1"/>
          <p:nvPr/>
        </p:nvSpPr>
        <p:spPr>
          <a:xfrm>
            <a:off x="6553200" y="4995930"/>
            <a:ext cx="2020242" cy="830997"/>
          </a:xfrm>
          <a:prstGeom prst="rect">
            <a:avLst/>
          </a:prstGeom>
          <a:noFill/>
        </p:spPr>
        <p:txBody>
          <a:bodyPr wrap="square" rtlCol="0">
            <a:spAutoFit/>
          </a:bodyPr>
          <a:lstStyle/>
          <a:p>
            <a:r>
              <a:rPr lang="en-US" sz="2400" dirty="0" smtClean="0"/>
              <a:t>Central Drift Chamber</a:t>
            </a:r>
            <a:endParaRPr lang="en-US" sz="24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95545" y="50800"/>
            <a:ext cx="1219200" cy="990600"/>
          </a:xfrm>
          <a:prstGeom prst="rect">
            <a:avLst/>
          </a:prstGeom>
        </p:spPr>
      </p:pic>
      <p:sp>
        <p:nvSpPr>
          <p:cNvPr id="12" name="TextBox 11"/>
          <p:cNvSpPr txBox="1"/>
          <p:nvPr/>
        </p:nvSpPr>
        <p:spPr>
          <a:xfrm>
            <a:off x="942780" y="312410"/>
            <a:ext cx="5610420" cy="523220"/>
          </a:xfrm>
          <a:prstGeom prst="rect">
            <a:avLst/>
          </a:prstGeom>
          <a:noFill/>
        </p:spPr>
        <p:txBody>
          <a:bodyPr wrap="square" rtlCol="0">
            <a:spAutoFit/>
          </a:bodyPr>
          <a:lstStyle/>
          <a:p>
            <a:r>
              <a:rPr lang="en-US" sz="2800" i="1" dirty="0" smtClean="0"/>
              <a:t>The scene at KEK in June 2014</a:t>
            </a:r>
            <a:endParaRPr lang="en-US" sz="2800" i="1" dirty="0"/>
          </a:p>
        </p:txBody>
      </p:sp>
    </p:spTree>
    <p:extLst>
      <p:ext uri="{BB962C8B-B14F-4D97-AF65-F5344CB8AC3E}">
        <p14:creationId xmlns:p14="http://schemas.microsoft.com/office/powerpoint/2010/main" val="9514453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599960"/>
            <a:ext cx="464734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1"/>
          </p:nvPr>
        </p:nvSpPr>
        <p:spPr/>
        <p:txBody>
          <a:bodyPr/>
          <a:lstStyle/>
          <a:p>
            <a:fld id="{58BB5029-C5F1-49B4-B076-C36033C22E25}" type="slidenum">
              <a:rPr lang="de-DE" smtClean="0"/>
              <a:pPr/>
              <a:t>5</a:t>
            </a:fld>
            <a:endParaRPr lang="de-DE"/>
          </a:p>
        </p:txBody>
      </p:sp>
      <p:sp>
        <p:nvSpPr>
          <p:cNvPr id="5" name="Text Box 14"/>
          <p:cNvSpPr txBox="1">
            <a:spLocks noChangeArrowheads="1"/>
          </p:cNvSpPr>
          <p:nvPr/>
        </p:nvSpPr>
        <p:spPr bwMode="auto">
          <a:xfrm>
            <a:off x="1074130" y="4561082"/>
            <a:ext cx="29926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smtClean="0"/>
              <a:t>sin2φ</a:t>
            </a:r>
            <a:r>
              <a:rPr lang="en-US" altLang="ja-JP" dirty="0" smtClean="0">
                <a:latin typeface="Symbol" pitchFamily="18" charset="2"/>
                <a:sym typeface="Symbol" pitchFamily="18" charset="2"/>
              </a:rPr>
              <a:t> </a:t>
            </a:r>
            <a:r>
              <a:rPr lang="en-US" altLang="ja-JP" baseline="-25000" dirty="0" smtClean="0"/>
              <a:t>1</a:t>
            </a:r>
            <a:r>
              <a:rPr lang="en-US" altLang="ja-JP" dirty="0" smtClean="0"/>
              <a:t>=0.667±0.023±0.012</a:t>
            </a:r>
            <a:endParaRPr lang="en-US" altLang="ja-JP" dirty="0"/>
          </a:p>
          <a:p>
            <a:pPr eaLnBrk="1" hangingPunct="1"/>
            <a:r>
              <a:rPr lang="en-US" altLang="ja-JP" dirty="0"/>
              <a:t> </a:t>
            </a:r>
            <a:r>
              <a:rPr lang="en-US" altLang="ja-JP" dirty="0" err="1" smtClean="0"/>
              <a:t>A</a:t>
            </a:r>
            <a:r>
              <a:rPr lang="en-US" altLang="ja-JP" baseline="-25000" dirty="0" err="1" smtClean="0"/>
              <a:t>f</a:t>
            </a:r>
            <a:r>
              <a:rPr lang="en-US" altLang="ja-JP" dirty="0" smtClean="0"/>
              <a:t>=0.006±0.016±0.012</a:t>
            </a:r>
            <a:endParaRPr lang="en-US" altLang="ja-JP" dirty="0"/>
          </a:p>
          <a:p>
            <a:pPr eaLnBrk="1" hangingPunct="1"/>
            <a:r>
              <a:rPr lang="en-US" altLang="ja-JP" dirty="0" smtClean="0">
                <a:solidFill>
                  <a:srgbClr val="FF0000"/>
                </a:solidFill>
              </a:rPr>
              <a:t>PRL108,171802 (2012)</a:t>
            </a:r>
            <a:endParaRPr lang="en-US" altLang="ja-JP" dirty="0">
              <a:solidFill>
                <a:srgbClr val="FF0000"/>
              </a:solidFill>
            </a:endParaRPr>
          </a:p>
        </p:txBody>
      </p:sp>
      <p:pic>
        <p:nvPicPr>
          <p:cNvPr id="6" name="Picture 12" descr="fig2"/>
          <p:cNvPicPr>
            <a:picLocks noChangeArrowheads="1"/>
          </p:cNvPicPr>
          <p:nvPr/>
        </p:nvPicPr>
        <p:blipFill rotWithShape="1">
          <a:blip r:embed="rId4">
            <a:extLst>
              <a:ext uri="{28A0092B-C50C-407E-A947-70E740481C1C}">
                <a14:useLocalDpi xmlns:a14="http://schemas.microsoft.com/office/drawing/2010/main" val="0"/>
              </a:ext>
            </a:extLst>
          </a:blip>
          <a:srcRect r="6350"/>
          <a:stretch/>
        </p:blipFill>
        <p:spPr bwMode="auto">
          <a:xfrm>
            <a:off x="4788024" y="725232"/>
            <a:ext cx="4069080" cy="382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5"/>
          <p:cNvSpPr txBox="1">
            <a:spLocks noChangeArrowheads="1"/>
          </p:cNvSpPr>
          <p:nvPr/>
        </p:nvSpPr>
        <p:spPr bwMode="auto">
          <a:xfrm>
            <a:off x="5531747" y="4553571"/>
            <a:ext cx="29644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smtClean="0"/>
              <a:t>sin2φ</a:t>
            </a:r>
            <a:r>
              <a:rPr lang="en-US" altLang="ja-JP" baseline="-25000" dirty="0" smtClean="0"/>
              <a:t>1</a:t>
            </a:r>
            <a:r>
              <a:rPr lang="en-US" altLang="ja-JP" dirty="0"/>
              <a:t>=0.687±0.028±0.012</a:t>
            </a:r>
          </a:p>
          <a:p>
            <a:pPr eaLnBrk="1" hangingPunct="1"/>
            <a:r>
              <a:rPr lang="en-US" altLang="ja-JP" dirty="0" smtClean="0"/>
              <a:t> </a:t>
            </a:r>
            <a:r>
              <a:rPr lang="en-US" altLang="ja-JP" dirty="0" err="1"/>
              <a:t>A</a:t>
            </a:r>
            <a:r>
              <a:rPr lang="en-US" altLang="ja-JP" baseline="-25000" dirty="0" err="1"/>
              <a:t>f</a:t>
            </a:r>
            <a:r>
              <a:rPr lang="en-US" altLang="ja-JP" dirty="0"/>
              <a:t>=-0.024±0.020±0.016</a:t>
            </a:r>
          </a:p>
          <a:p>
            <a:pPr eaLnBrk="1" hangingPunct="1"/>
            <a:r>
              <a:rPr lang="en-US" altLang="ja-JP" dirty="0" smtClean="0">
                <a:solidFill>
                  <a:srgbClr val="FF0000"/>
                </a:solidFill>
              </a:rPr>
              <a:t>PRD79,072009 (</a:t>
            </a:r>
            <a:r>
              <a:rPr lang="en-US" altLang="ja-JP" dirty="0">
                <a:solidFill>
                  <a:srgbClr val="FF0000"/>
                </a:solidFill>
              </a:rPr>
              <a:t>2009)</a:t>
            </a:r>
          </a:p>
        </p:txBody>
      </p:sp>
      <p:sp>
        <p:nvSpPr>
          <p:cNvPr id="8" name="Text Box 17"/>
          <p:cNvSpPr txBox="1">
            <a:spLocks noChangeArrowheads="1"/>
          </p:cNvSpPr>
          <p:nvPr/>
        </p:nvSpPr>
        <p:spPr bwMode="auto">
          <a:xfrm>
            <a:off x="7915763" y="1259836"/>
            <a:ext cx="827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(cc)K</a:t>
            </a:r>
            <a:r>
              <a:rPr lang="en-US" altLang="ja-JP" baseline="-25000" dirty="0"/>
              <a:t>S</a:t>
            </a:r>
            <a:endParaRPr lang="en-US" altLang="ja-JP" dirty="0"/>
          </a:p>
        </p:txBody>
      </p:sp>
      <p:sp>
        <p:nvSpPr>
          <p:cNvPr id="9" name="Line 19"/>
          <p:cNvSpPr>
            <a:spLocks noChangeShapeType="1"/>
          </p:cNvSpPr>
          <p:nvPr/>
        </p:nvSpPr>
        <p:spPr bwMode="auto">
          <a:xfrm>
            <a:off x="8050213" y="1780629"/>
            <a:ext cx="69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 name="Text Box 20"/>
          <p:cNvSpPr txBox="1">
            <a:spLocks noChangeArrowheads="1"/>
          </p:cNvSpPr>
          <p:nvPr/>
        </p:nvSpPr>
        <p:spPr bwMode="auto">
          <a:xfrm>
            <a:off x="7980851" y="3017328"/>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J</a:t>
            </a:r>
            <a:r>
              <a:rPr lang="en-US" altLang="ja-JP" dirty="0" smtClean="0"/>
              <a:t>/</a:t>
            </a:r>
            <a:r>
              <a:rPr lang="en-US" altLang="ja-JP" dirty="0" err="1" smtClean="0"/>
              <a:t>ψK</a:t>
            </a:r>
            <a:r>
              <a:rPr lang="en-US" altLang="ja-JP" baseline="-25000" dirty="0" err="1" smtClean="0"/>
              <a:t>L</a:t>
            </a:r>
            <a:endParaRPr lang="en-US" altLang="ja-JP" dirty="0"/>
          </a:p>
        </p:txBody>
      </p:sp>
      <p:pic>
        <p:nvPicPr>
          <p:cNvPr id="11" name="Picture 7" descr="logo-bel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9444" y="856714"/>
            <a:ext cx="504056" cy="39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r="76740"/>
          <a:stretch>
            <a:fillRect/>
          </a:stretch>
        </p:blipFill>
        <p:spPr bwMode="auto">
          <a:xfrm>
            <a:off x="7279386" y="2348880"/>
            <a:ext cx="511633" cy="69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 name="Text Box 17"/>
          <p:cNvSpPr txBox="1">
            <a:spLocks noChangeArrowheads="1"/>
          </p:cNvSpPr>
          <p:nvPr/>
        </p:nvSpPr>
        <p:spPr bwMode="auto">
          <a:xfrm>
            <a:off x="801084" y="163492"/>
            <a:ext cx="75282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400" dirty="0" smtClean="0">
                <a:latin typeface="Times New Roman"/>
                <a:cs typeface="Times New Roman"/>
              </a:rPr>
              <a:t>Measurement </a:t>
            </a:r>
            <a:r>
              <a:rPr lang="de-DE" sz="2400" dirty="0" err="1" smtClean="0">
                <a:latin typeface="Times New Roman"/>
                <a:cs typeface="Times New Roman"/>
              </a:rPr>
              <a:t>of</a:t>
            </a:r>
            <a:r>
              <a:rPr lang="de-DE" sz="2400" dirty="0" smtClean="0">
                <a:latin typeface="Times New Roman"/>
                <a:cs typeface="Times New Roman"/>
              </a:rPr>
              <a:t> sin(2</a:t>
            </a:r>
            <a:r>
              <a:rPr lang="de-DE" sz="2400" dirty="0" smtClean="0">
                <a:latin typeface="Times New Roman"/>
                <a:ea typeface="Lucida Grande"/>
                <a:cs typeface="Times New Roman"/>
              </a:rPr>
              <a:t>φ</a:t>
            </a:r>
            <a:r>
              <a:rPr lang="de-DE" sz="2400" baseline="-25000" dirty="0" smtClean="0">
                <a:latin typeface="Times New Roman"/>
                <a:ea typeface="Lucida Grande"/>
                <a:cs typeface="Times New Roman"/>
              </a:rPr>
              <a:t>1</a:t>
            </a:r>
            <a:r>
              <a:rPr lang="de-DE" sz="2400" dirty="0" smtClean="0">
                <a:latin typeface="Times New Roman"/>
                <a:ea typeface="Lucida Grande"/>
                <a:cs typeface="Times New Roman"/>
              </a:rPr>
              <a:t>)/sin(2β)</a:t>
            </a:r>
            <a:r>
              <a:rPr lang="de-DE" sz="2400" dirty="0" smtClean="0">
                <a:latin typeface="Times New Roman"/>
                <a:cs typeface="Times New Roman"/>
                <a:sym typeface="WP Greek Helve"/>
              </a:rPr>
              <a:t> in </a:t>
            </a:r>
            <a:r>
              <a:rPr lang="de-DE" sz="2400" dirty="0" err="1" smtClean="0">
                <a:latin typeface="Times New Roman"/>
                <a:cs typeface="Times New Roman"/>
                <a:sym typeface="WP Greek Helve"/>
              </a:rPr>
              <a:t>Charmonium</a:t>
            </a:r>
            <a:r>
              <a:rPr lang="de-DE" sz="2400" dirty="0" smtClean="0">
                <a:latin typeface="Times New Roman"/>
                <a:cs typeface="Times New Roman"/>
                <a:sym typeface="WP Greek Helve"/>
              </a:rPr>
              <a:t> K</a:t>
            </a:r>
            <a:r>
              <a:rPr lang="de-DE" sz="2400" baseline="30000" dirty="0" smtClean="0">
                <a:latin typeface="Times New Roman"/>
                <a:cs typeface="Times New Roman"/>
                <a:sym typeface="WP Greek Helve"/>
              </a:rPr>
              <a:t>0</a:t>
            </a:r>
            <a:r>
              <a:rPr lang="de-DE" sz="2400" dirty="0" smtClean="0">
                <a:latin typeface="Times New Roman"/>
                <a:cs typeface="Times New Roman"/>
                <a:sym typeface="WP Greek Helve"/>
              </a:rPr>
              <a:t> </a:t>
            </a:r>
            <a:r>
              <a:rPr lang="de-DE" sz="2400" dirty="0" err="1" smtClean="0">
                <a:latin typeface="Times New Roman"/>
                <a:cs typeface="Times New Roman"/>
                <a:sym typeface="WP Greek Helve"/>
              </a:rPr>
              <a:t>modes</a:t>
            </a:r>
            <a:endParaRPr lang="en-US" sz="2400" dirty="0">
              <a:latin typeface="Times New Roman"/>
              <a:cs typeface="Times New Roman"/>
            </a:endParaRPr>
          </a:p>
        </p:txBody>
      </p:sp>
      <p:sp>
        <p:nvSpPr>
          <p:cNvPr id="15" name="Text Box 20"/>
          <p:cNvSpPr txBox="1">
            <a:spLocks noChangeArrowheads="1"/>
          </p:cNvSpPr>
          <p:nvPr/>
        </p:nvSpPr>
        <p:spPr bwMode="auto">
          <a:xfrm>
            <a:off x="3737992" y="2987105"/>
            <a:ext cx="774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J</a:t>
            </a:r>
            <a:r>
              <a:rPr lang="en-US" altLang="ja-JP" dirty="0" smtClean="0"/>
              <a:t>/</a:t>
            </a:r>
            <a:r>
              <a:rPr lang="en-US" altLang="ja-JP" dirty="0" err="1" smtClean="0"/>
              <a:t>ψK</a:t>
            </a:r>
            <a:r>
              <a:rPr lang="en-US" altLang="ja-JP" baseline="-25000" dirty="0" err="1" smtClean="0"/>
              <a:t>L</a:t>
            </a:r>
            <a:endParaRPr lang="en-US" altLang="ja-JP" dirty="0"/>
          </a:p>
        </p:txBody>
      </p:sp>
      <p:sp>
        <p:nvSpPr>
          <p:cNvPr id="16" name="Text Box 20"/>
          <p:cNvSpPr txBox="1">
            <a:spLocks noChangeArrowheads="1"/>
          </p:cNvSpPr>
          <p:nvPr/>
        </p:nvSpPr>
        <p:spPr bwMode="auto">
          <a:xfrm>
            <a:off x="857672" y="2987105"/>
            <a:ext cx="7853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t>J</a:t>
            </a:r>
            <a:r>
              <a:rPr lang="en-US" altLang="ja-JP" dirty="0" smtClean="0"/>
              <a:t>/</a:t>
            </a:r>
            <a:r>
              <a:rPr lang="en-US" altLang="ja-JP" dirty="0" err="1" smtClean="0"/>
              <a:t>ψK</a:t>
            </a:r>
            <a:r>
              <a:rPr lang="en-US" altLang="ja-JP" baseline="-25000" dirty="0" err="1" smtClean="0"/>
              <a:t>S</a:t>
            </a:r>
            <a:endParaRPr lang="en-US" altLang="ja-JP" dirty="0"/>
          </a:p>
        </p:txBody>
      </p:sp>
      <p:graphicFrame>
        <p:nvGraphicFramePr>
          <p:cNvPr id="14" name="Objekt 13"/>
          <p:cNvGraphicFramePr>
            <a:graphicFrameLocks noChangeAspect="1"/>
          </p:cNvGraphicFramePr>
          <p:nvPr>
            <p:extLst>
              <p:ext uri="{D42A27DB-BD31-4B8C-83A1-F6EECF244321}">
                <p14:modId xmlns:p14="http://schemas.microsoft.com/office/powerpoint/2010/main" val="1512105565"/>
              </p:ext>
            </p:extLst>
          </p:nvPr>
        </p:nvGraphicFramePr>
        <p:xfrm>
          <a:off x="891332" y="1340768"/>
          <a:ext cx="368300" cy="355600"/>
        </p:xfrm>
        <a:graphic>
          <a:graphicData uri="http://schemas.openxmlformats.org/presentationml/2006/ole">
            <mc:AlternateContent xmlns:mc="http://schemas.openxmlformats.org/markup-compatibility/2006">
              <mc:Choice xmlns:v="urn:schemas-microsoft-com:vml" Requires="v">
                <p:oleObj spid="_x0000_s1163" name="Equation" r:id="rId7" imgW="368280" imgH="355320" progId="">
                  <p:embed/>
                </p:oleObj>
              </mc:Choice>
              <mc:Fallback>
                <p:oleObj name="Equation" r:id="rId7" imgW="368280" imgH="355320" progId="">
                  <p:embed/>
                  <p:pic>
                    <p:nvPicPr>
                      <p:cNvPr id="0" name="Picture 49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332" y="1340768"/>
                        <a:ext cx="3683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kt 16"/>
          <p:cNvGraphicFramePr>
            <a:graphicFrameLocks noChangeAspect="1"/>
          </p:cNvGraphicFramePr>
          <p:nvPr>
            <p:extLst>
              <p:ext uri="{D42A27DB-BD31-4B8C-83A1-F6EECF244321}">
                <p14:modId xmlns:p14="http://schemas.microsoft.com/office/powerpoint/2010/main" val="3195934742"/>
              </p:ext>
            </p:extLst>
          </p:nvPr>
        </p:nvGraphicFramePr>
        <p:xfrm>
          <a:off x="1899444" y="1561232"/>
          <a:ext cx="368300" cy="355600"/>
        </p:xfrm>
        <a:graphic>
          <a:graphicData uri="http://schemas.openxmlformats.org/presentationml/2006/ole">
            <mc:AlternateContent xmlns:mc="http://schemas.openxmlformats.org/markup-compatibility/2006">
              <mc:Choice xmlns:v="urn:schemas-microsoft-com:vml" Requires="v">
                <p:oleObj spid="_x0000_s1164" name="Equation" r:id="rId9" imgW="368280" imgH="355320" progId="">
                  <p:embed/>
                </p:oleObj>
              </mc:Choice>
              <mc:Fallback>
                <p:oleObj name="Equation" r:id="rId9" imgW="368280" imgH="355320" progId="">
                  <p:embed/>
                  <p:pic>
                    <p:nvPicPr>
                      <p:cNvPr id="0" name="Picture 49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9444" y="1561232"/>
                        <a:ext cx="3683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kt 17"/>
          <p:cNvGraphicFramePr>
            <a:graphicFrameLocks noChangeAspect="1"/>
          </p:cNvGraphicFramePr>
          <p:nvPr>
            <p:extLst>
              <p:ext uri="{D42A27DB-BD31-4B8C-83A1-F6EECF244321}">
                <p14:modId xmlns:p14="http://schemas.microsoft.com/office/powerpoint/2010/main" val="3681113331"/>
              </p:ext>
            </p:extLst>
          </p:nvPr>
        </p:nvGraphicFramePr>
        <p:xfrm>
          <a:off x="1403648" y="4022204"/>
          <a:ext cx="952500" cy="342900"/>
        </p:xfrm>
        <a:graphic>
          <a:graphicData uri="http://schemas.openxmlformats.org/presentationml/2006/ole">
            <mc:AlternateContent xmlns:mc="http://schemas.openxmlformats.org/markup-compatibility/2006">
              <mc:Choice xmlns:v="urn:schemas-microsoft-com:vml" Requires="v">
                <p:oleObj spid="_x0000_s1165" name="Equation" r:id="rId11" imgW="952200" imgH="342720" progId="">
                  <p:embed/>
                </p:oleObj>
              </mc:Choice>
              <mc:Fallback>
                <p:oleObj name="Equation" r:id="rId11" imgW="952200" imgH="342720" progId="">
                  <p:embed/>
                  <p:pic>
                    <p:nvPicPr>
                      <p:cNvPr id="0" name="Picture 49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03648" y="4022204"/>
                        <a:ext cx="9525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kt 18"/>
          <p:cNvGraphicFramePr>
            <a:graphicFrameLocks noChangeAspect="1"/>
          </p:cNvGraphicFramePr>
          <p:nvPr>
            <p:extLst>
              <p:ext uri="{D42A27DB-BD31-4B8C-83A1-F6EECF244321}">
                <p14:modId xmlns:p14="http://schemas.microsoft.com/office/powerpoint/2010/main" val="2471414903"/>
              </p:ext>
            </p:extLst>
          </p:nvPr>
        </p:nvGraphicFramePr>
        <p:xfrm>
          <a:off x="3052763" y="4029075"/>
          <a:ext cx="965200" cy="342900"/>
        </p:xfrm>
        <a:graphic>
          <a:graphicData uri="http://schemas.openxmlformats.org/presentationml/2006/ole">
            <mc:AlternateContent xmlns:mc="http://schemas.openxmlformats.org/markup-compatibility/2006">
              <mc:Choice xmlns:v="urn:schemas-microsoft-com:vml" Requires="v">
                <p:oleObj spid="_x0000_s1166" name="Equation" r:id="rId13" imgW="965160" imgH="342720" progId="">
                  <p:embed/>
                </p:oleObj>
              </mc:Choice>
              <mc:Fallback>
                <p:oleObj name="Equation" r:id="rId13" imgW="965160" imgH="342720" progId="">
                  <p:embed/>
                  <p:pic>
                    <p:nvPicPr>
                      <p:cNvPr id="0" name="Picture 49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2763" y="4029075"/>
                        <a:ext cx="9652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891332" y="5556333"/>
            <a:ext cx="7713116" cy="1138773"/>
          </a:xfrm>
          <a:prstGeom prst="rect">
            <a:avLst/>
          </a:prstGeom>
          <a:noFill/>
        </p:spPr>
        <p:txBody>
          <a:bodyPr wrap="square" rtlCol="0">
            <a:spAutoFit/>
          </a:bodyPr>
          <a:lstStyle/>
          <a:p>
            <a:r>
              <a:rPr lang="en-US" sz="2000" dirty="0" smtClean="0"/>
              <a:t>Overpowering evidence for CP violation (matter-antimatter asymmetries).  &gt;&gt;&gt;&gt; </a:t>
            </a:r>
            <a:r>
              <a:rPr lang="en-US" sz="2400" dirty="0" smtClean="0">
                <a:solidFill>
                  <a:srgbClr val="FF0000"/>
                </a:solidFill>
              </a:rPr>
              <a:t>The phase of </a:t>
            </a:r>
            <a:r>
              <a:rPr lang="en-US" sz="2400" dirty="0" err="1" smtClean="0">
                <a:solidFill>
                  <a:srgbClr val="FF0000"/>
                </a:solidFill>
              </a:rPr>
              <a:t>V</a:t>
            </a:r>
            <a:r>
              <a:rPr lang="en-US" sz="2400" baseline="-25000" dirty="0" err="1" smtClean="0">
                <a:solidFill>
                  <a:srgbClr val="FF0000"/>
                </a:solidFill>
              </a:rPr>
              <a:t>td</a:t>
            </a:r>
            <a:r>
              <a:rPr lang="en-US" sz="2400" dirty="0" smtClean="0">
                <a:solidFill>
                  <a:srgbClr val="FF0000"/>
                </a:solidFill>
              </a:rPr>
              <a:t> </a:t>
            </a:r>
            <a:r>
              <a:rPr lang="en-US" sz="2400" dirty="0" smtClean="0"/>
              <a:t>is  in good agreement with Standard Model expectations</a:t>
            </a:r>
            <a:endParaRPr lang="en-US" sz="2400" dirty="0"/>
          </a:p>
        </p:txBody>
      </p:sp>
      <p:sp>
        <p:nvSpPr>
          <p:cNvPr id="4" name="Rectangle 3"/>
          <p:cNvSpPr/>
          <p:nvPr/>
        </p:nvSpPr>
        <p:spPr>
          <a:xfrm>
            <a:off x="614019" y="5484412"/>
            <a:ext cx="7990429" cy="121069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5165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2532"/>
            <a:ext cx="8229600" cy="1143000"/>
          </a:xfrm>
        </p:spPr>
        <p:txBody>
          <a:bodyPr/>
          <a:lstStyle/>
          <a:p>
            <a:r>
              <a:rPr lang="en-US" dirty="0" smtClean="0"/>
              <a:t>More backup</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50</a:t>
            </a:fld>
            <a:endParaRPr lang="en-US"/>
          </a:p>
        </p:txBody>
      </p:sp>
    </p:spTree>
    <p:extLst>
      <p:ext uri="{BB962C8B-B14F-4D97-AF65-F5344CB8AC3E}">
        <p14:creationId xmlns:p14="http://schemas.microsoft.com/office/powerpoint/2010/main" val="87340766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51</a:t>
            </a:fld>
            <a:endParaRPr lang="en-US"/>
          </a:p>
        </p:txBody>
      </p:sp>
      <p:pic>
        <p:nvPicPr>
          <p:cNvPr id="5" name="Picture 4"/>
          <p:cNvPicPr>
            <a:picLocks noChangeAspect="1"/>
          </p:cNvPicPr>
          <p:nvPr/>
        </p:nvPicPr>
        <p:blipFill>
          <a:blip r:embed="rId2"/>
          <a:stretch>
            <a:fillRect/>
          </a:stretch>
        </p:blipFill>
        <p:spPr>
          <a:xfrm>
            <a:off x="50800" y="0"/>
            <a:ext cx="9019642" cy="6858000"/>
          </a:xfrm>
          <a:prstGeom prst="rect">
            <a:avLst/>
          </a:prstGeom>
        </p:spPr>
      </p:pic>
      <p:sp>
        <p:nvSpPr>
          <p:cNvPr id="2" name="TextBox 1"/>
          <p:cNvSpPr txBox="1"/>
          <p:nvPr/>
        </p:nvSpPr>
        <p:spPr>
          <a:xfrm>
            <a:off x="6844743" y="139568"/>
            <a:ext cx="2121156" cy="923330"/>
          </a:xfrm>
          <a:prstGeom prst="rect">
            <a:avLst/>
          </a:prstGeom>
          <a:noFill/>
        </p:spPr>
        <p:txBody>
          <a:bodyPr wrap="square" rtlCol="0">
            <a:spAutoFit/>
          </a:bodyPr>
          <a:lstStyle/>
          <a:p>
            <a:r>
              <a:rPr lang="en-US" dirty="0" smtClean="0"/>
              <a:t>J. </a:t>
            </a:r>
            <a:r>
              <a:rPr lang="en-US" dirty="0" err="1" smtClean="0"/>
              <a:t>Bernabeu</a:t>
            </a:r>
            <a:r>
              <a:rPr lang="en-US" dirty="0" smtClean="0"/>
              <a:t> and F. Martinez-Vidal, to appear in RMP 2014</a:t>
            </a:r>
            <a:endParaRPr lang="en-US" dirty="0"/>
          </a:p>
        </p:txBody>
      </p:sp>
    </p:spTree>
    <p:extLst>
      <p:ext uri="{BB962C8B-B14F-4D97-AF65-F5344CB8AC3E}">
        <p14:creationId xmlns:p14="http://schemas.microsoft.com/office/powerpoint/2010/main" val="203471591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900" y="677900"/>
            <a:ext cx="8699500" cy="4470400"/>
          </a:xfrm>
          <a:prstGeom prst="rect">
            <a:avLst/>
          </a:prstGeom>
        </p:spPr>
      </p:pic>
      <p:sp>
        <p:nvSpPr>
          <p:cNvPr id="5" name="TextBox 4"/>
          <p:cNvSpPr txBox="1"/>
          <p:nvPr/>
        </p:nvSpPr>
        <p:spPr>
          <a:xfrm>
            <a:off x="1151063" y="349842"/>
            <a:ext cx="6851426" cy="523220"/>
          </a:xfrm>
          <a:prstGeom prst="rect">
            <a:avLst/>
          </a:prstGeom>
          <a:noFill/>
        </p:spPr>
        <p:txBody>
          <a:bodyPr wrap="square" rtlCol="0">
            <a:spAutoFit/>
          </a:bodyPr>
          <a:lstStyle/>
          <a:p>
            <a:r>
              <a:rPr lang="en-US" sz="2800" dirty="0" smtClean="0"/>
              <a:t>Comparison of </a:t>
            </a:r>
            <a:r>
              <a:rPr lang="en-US" sz="2800" dirty="0" err="1" smtClean="0"/>
              <a:t>BaBar</a:t>
            </a:r>
            <a:r>
              <a:rPr lang="en-US" sz="2800" dirty="0" smtClean="0"/>
              <a:t> and Belle (not updated)</a:t>
            </a:r>
            <a:endParaRPr lang="en-US" sz="2800" dirty="0"/>
          </a:p>
        </p:txBody>
      </p:sp>
      <p:sp>
        <p:nvSpPr>
          <p:cNvPr id="2" name="Slide Number Placeholder 1"/>
          <p:cNvSpPr>
            <a:spLocks noGrp="1"/>
          </p:cNvSpPr>
          <p:nvPr>
            <p:ph type="sldNum" sz="quarter" idx="12"/>
          </p:nvPr>
        </p:nvSpPr>
        <p:spPr/>
        <p:txBody>
          <a:bodyPr/>
          <a:lstStyle/>
          <a:p>
            <a:fld id="{F16D68EC-1E92-5F40-99CB-2855E5FF9889}" type="slidenum">
              <a:rPr lang="en-US" smtClean="0"/>
              <a:pPr/>
              <a:t>52</a:t>
            </a:fld>
            <a:endParaRPr lang="en-US"/>
          </a:p>
        </p:txBody>
      </p:sp>
    </p:spTree>
    <p:extLst>
      <p:ext uri="{BB962C8B-B14F-4D97-AF65-F5344CB8AC3E}">
        <p14:creationId xmlns:p14="http://schemas.microsoft.com/office/powerpoint/2010/main" val="267952403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3908"/>
            <a:ext cx="8229600" cy="1143000"/>
          </a:xfrm>
        </p:spPr>
        <p:txBody>
          <a:bodyPr/>
          <a:lstStyle/>
          <a:p>
            <a:r>
              <a:rPr lang="en-US" dirty="0" smtClean="0"/>
              <a:t>New CMS </a:t>
            </a:r>
            <a:r>
              <a:rPr lang="en-US" dirty="0" err="1" smtClean="0"/>
              <a:t>Bs</a:t>
            </a:r>
            <a:r>
              <a:rPr lang="en-US" dirty="0" smtClean="0"/>
              <a:t> mixing result</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53</a:t>
            </a:fld>
            <a:endParaRPr lang="en-US"/>
          </a:p>
        </p:txBody>
      </p:sp>
    </p:spTree>
    <p:extLst>
      <p:ext uri="{BB962C8B-B14F-4D97-AF65-F5344CB8AC3E}">
        <p14:creationId xmlns:p14="http://schemas.microsoft.com/office/powerpoint/2010/main" val="321454512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54</a:t>
            </a:fld>
            <a:endParaRPr lang="en-US"/>
          </a:p>
        </p:txBody>
      </p:sp>
      <p:pic>
        <p:nvPicPr>
          <p:cNvPr id="5" name="Picture 4"/>
          <p:cNvPicPr>
            <a:picLocks noChangeAspect="1"/>
          </p:cNvPicPr>
          <p:nvPr/>
        </p:nvPicPr>
        <p:blipFill>
          <a:blip r:embed="rId2"/>
          <a:stretch>
            <a:fillRect/>
          </a:stretch>
        </p:blipFill>
        <p:spPr>
          <a:xfrm>
            <a:off x="0" y="123434"/>
            <a:ext cx="9144000" cy="6734566"/>
          </a:xfrm>
          <a:prstGeom prst="rect">
            <a:avLst/>
          </a:prstGeom>
        </p:spPr>
      </p:pic>
    </p:spTree>
    <p:extLst>
      <p:ext uri="{BB962C8B-B14F-4D97-AF65-F5344CB8AC3E}">
        <p14:creationId xmlns:p14="http://schemas.microsoft.com/office/powerpoint/2010/main" val="106109326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55</a:t>
            </a:fld>
            <a:endParaRPr lang="en-US"/>
          </a:p>
        </p:txBody>
      </p:sp>
      <p:pic>
        <p:nvPicPr>
          <p:cNvPr id="5" name="Picture 4"/>
          <p:cNvPicPr>
            <a:picLocks noChangeAspect="1"/>
          </p:cNvPicPr>
          <p:nvPr/>
        </p:nvPicPr>
        <p:blipFill>
          <a:blip r:embed="rId2"/>
          <a:stretch>
            <a:fillRect/>
          </a:stretch>
        </p:blipFill>
        <p:spPr>
          <a:xfrm>
            <a:off x="0" y="127000"/>
            <a:ext cx="9144000" cy="6589643"/>
          </a:xfrm>
          <a:prstGeom prst="rect">
            <a:avLst/>
          </a:prstGeom>
        </p:spPr>
      </p:pic>
    </p:spTree>
    <p:extLst>
      <p:ext uri="{BB962C8B-B14F-4D97-AF65-F5344CB8AC3E}">
        <p14:creationId xmlns:p14="http://schemas.microsoft.com/office/powerpoint/2010/main" val="40980103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410" y="1852112"/>
            <a:ext cx="8229600" cy="1143000"/>
          </a:xfrm>
        </p:spPr>
        <p:txBody>
          <a:bodyPr/>
          <a:lstStyle/>
          <a:p>
            <a:r>
              <a:rPr lang="en-US" dirty="0" smtClean="0"/>
              <a:t>New </a:t>
            </a:r>
            <a:r>
              <a:rPr lang="en-US" dirty="0" err="1" smtClean="0"/>
              <a:t>LHCb</a:t>
            </a:r>
            <a:r>
              <a:rPr lang="en-US" dirty="0" smtClean="0"/>
              <a:t> </a:t>
            </a:r>
            <a:r>
              <a:rPr lang="en-US" dirty="0" err="1" smtClean="0"/>
              <a:t>γ</a:t>
            </a:r>
            <a:r>
              <a:rPr lang="en-US" dirty="0" smtClean="0"/>
              <a:t> results</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56</a:t>
            </a:fld>
            <a:endParaRPr lang="en-US"/>
          </a:p>
        </p:txBody>
      </p:sp>
    </p:spTree>
    <p:extLst>
      <p:ext uri="{BB962C8B-B14F-4D97-AF65-F5344CB8AC3E}">
        <p14:creationId xmlns:p14="http://schemas.microsoft.com/office/powerpoint/2010/main" val="9742786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5534"/>
          </a:xfrm>
          <a:prstGeom prst="rect">
            <a:avLst/>
          </a:prstGeom>
        </p:spPr>
      </p:pic>
      <p:sp>
        <p:nvSpPr>
          <p:cNvPr id="2" name="Slide Number Placeholder 1"/>
          <p:cNvSpPr>
            <a:spLocks noGrp="1"/>
          </p:cNvSpPr>
          <p:nvPr>
            <p:ph type="sldNum" sz="quarter" idx="12"/>
          </p:nvPr>
        </p:nvSpPr>
        <p:spPr/>
        <p:txBody>
          <a:bodyPr/>
          <a:lstStyle/>
          <a:p>
            <a:fld id="{F16D68EC-1E92-5F40-99CB-2855E5FF9889}" type="slidenum">
              <a:rPr lang="en-US" smtClean="0"/>
              <a:pPr/>
              <a:t>57</a:t>
            </a:fld>
            <a:endParaRPr lang="en-US"/>
          </a:p>
        </p:txBody>
      </p:sp>
    </p:spTree>
    <p:extLst>
      <p:ext uri="{BB962C8B-B14F-4D97-AF65-F5344CB8AC3E}">
        <p14:creationId xmlns:p14="http://schemas.microsoft.com/office/powerpoint/2010/main" val="326764151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6D68EC-1E92-5F40-99CB-2855E5FF9889}" type="slidenum">
              <a:rPr lang="en-US" smtClean="0"/>
              <a:pPr/>
              <a:t>58</a:t>
            </a:fld>
            <a:endParaRPr lang="en-US"/>
          </a:p>
        </p:txBody>
      </p:sp>
      <p:pic>
        <p:nvPicPr>
          <p:cNvPr id="5" name="Picture 4"/>
          <p:cNvPicPr>
            <a:picLocks noChangeAspect="1"/>
          </p:cNvPicPr>
          <p:nvPr/>
        </p:nvPicPr>
        <p:blipFill>
          <a:blip r:embed="rId2"/>
          <a:stretch>
            <a:fillRect/>
          </a:stretch>
        </p:blipFill>
        <p:spPr>
          <a:xfrm>
            <a:off x="0" y="38100"/>
            <a:ext cx="9144000" cy="6769319"/>
          </a:xfrm>
          <a:prstGeom prst="rect">
            <a:avLst/>
          </a:prstGeom>
        </p:spPr>
      </p:pic>
      <p:sp>
        <p:nvSpPr>
          <p:cNvPr id="6" name="TextBox 5"/>
          <p:cNvSpPr txBox="1"/>
          <p:nvPr/>
        </p:nvSpPr>
        <p:spPr>
          <a:xfrm>
            <a:off x="3342105" y="64837"/>
            <a:ext cx="2700421" cy="369332"/>
          </a:xfrm>
          <a:prstGeom prst="rect">
            <a:avLst/>
          </a:prstGeom>
          <a:noFill/>
        </p:spPr>
        <p:txBody>
          <a:bodyPr wrap="square" rtlCol="0">
            <a:spAutoFit/>
          </a:bodyPr>
          <a:lstStyle/>
          <a:p>
            <a:r>
              <a:rPr lang="en-US" dirty="0" smtClean="0"/>
              <a:t>W. </a:t>
            </a:r>
            <a:r>
              <a:rPr lang="en-US" dirty="0" err="1" smtClean="0"/>
              <a:t>Qian</a:t>
            </a:r>
            <a:r>
              <a:rPr lang="en-US" dirty="0" smtClean="0"/>
              <a:t> at ICHEP2014</a:t>
            </a:r>
            <a:endParaRPr lang="en-US" dirty="0"/>
          </a:p>
        </p:txBody>
      </p:sp>
    </p:spTree>
    <p:extLst>
      <p:ext uri="{BB962C8B-B14F-4D97-AF65-F5344CB8AC3E}">
        <p14:creationId xmlns:p14="http://schemas.microsoft.com/office/powerpoint/2010/main" val="353567470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59</a:t>
            </a:fld>
            <a:endParaRPr lang="en-US"/>
          </a:p>
        </p:txBody>
      </p:sp>
      <p:pic>
        <p:nvPicPr>
          <p:cNvPr id="3" name="Picture 2"/>
          <p:cNvPicPr>
            <a:picLocks noChangeAspect="1"/>
          </p:cNvPicPr>
          <p:nvPr/>
        </p:nvPicPr>
        <p:blipFill>
          <a:blip r:embed="rId2"/>
          <a:stretch>
            <a:fillRect/>
          </a:stretch>
        </p:blipFill>
        <p:spPr>
          <a:xfrm>
            <a:off x="0" y="526514"/>
            <a:ext cx="9144000" cy="6194961"/>
          </a:xfrm>
          <a:prstGeom prst="rect">
            <a:avLst/>
          </a:prstGeom>
        </p:spPr>
      </p:pic>
      <p:sp>
        <p:nvSpPr>
          <p:cNvPr id="4" name="TextBox 3"/>
          <p:cNvSpPr txBox="1"/>
          <p:nvPr/>
        </p:nvSpPr>
        <p:spPr>
          <a:xfrm>
            <a:off x="106947" y="13368"/>
            <a:ext cx="2887580" cy="369332"/>
          </a:xfrm>
          <a:prstGeom prst="rect">
            <a:avLst/>
          </a:prstGeom>
          <a:noFill/>
        </p:spPr>
        <p:txBody>
          <a:bodyPr wrap="square" rtlCol="0">
            <a:spAutoFit/>
          </a:bodyPr>
          <a:lstStyle/>
          <a:p>
            <a:r>
              <a:rPr lang="en-US" dirty="0" smtClean="0"/>
              <a:t>W. Qian@ICHEP2014</a:t>
            </a:r>
            <a:endParaRPr lang="en-US" dirty="0"/>
          </a:p>
        </p:txBody>
      </p:sp>
    </p:spTree>
    <p:extLst>
      <p:ext uri="{BB962C8B-B14F-4D97-AF65-F5344CB8AC3E}">
        <p14:creationId xmlns:p14="http://schemas.microsoft.com/office/powerpoint/2010/main" val="3925924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381" b="3733"/>
          <a:stretch/>
        </p:blipFill>
        <p:spPr>
          <a:xfrm>
            <a:off x="420234" y="91440"/>
            <a:ext cx="5040630" cy="4581144"/>
          </a:xfrm>
          <a:prstGeom prst="rect">
            <a:avLst/>
          </a:prstGeom>
        </p:spPr>
      </p:pic>
      <p:sp>
        <p:nvSpPr>
          <p:cNvPr id="3" name="TextBox 2"/>
          <p:cNvSpPr txBox="1"/>
          <p:nvPr/>
        </p:nvSpPr>
        <p:spPr>
          <a:xfrm>
            <a:off x="5460865" y="687659"/>
            <a:ext cx="3486464" cy="1200328"/>
          </a:xfrm>
          <a:prstGeom prst="rect">
            <a:avLst/>
          </a:prstGeom>
          <a:noFill/>
        </p:spPr>
        <p:txBody>
          <a:bodyPr wrap="square" rtlCol="0">
            <a:spAutoFit/>
          </a:bodyPr>
          <a:lstStyle/>
          <a:p>
            <a:r>
              <a:rPr lang="en-US" sz="2400" dirty="0" smtClean="0"/>
              <a:t>B factories: High precision CPV measurement and a calibration for NP.</a:t>
            </a:r>
            <a:endParaRPr lang="en-US" sz="2400" dirty="0"/>
          </a:p>
        </p:txBody>
      </p:sp>
      <p:sp>
        <p:nvSpPr>
          <p:cNvPr id="4" name="TextBox 3"/>
          <p:cNvSpPr txBox="1"/>
          <p:nvPr/>
        </p:nvSpPr>
        <p:spPr>
          <a:xfrm>
            <a:off x="5460864" y="3077359"/>
            <a:ext cx="1940825" cy="646331"/>
          </a:xfrm>
          <a:prstGeom prst="rect">
            <a:avLst/>
          </a:prstGeom>
          <a:noFill/>
        </p:spPr>
        <p:txBody>
          <a:bodyPr wrap="square" rtlCol="0">
            <a:spAutoFit/>
          </a:bodyPr>
          <a:lstStyle/>
          <a:p>
            <a:r>
              <a:rPr lang="en-US" dirty="0" smtClean="0"/>
              <a:t>2013: </a:t>
            </a:r>
            <a:r>
              <a:rPr lang="en-US" dirty="0" err="1" smtClean="0"/>
              <a:t>LHCb</a:t>
            </a:r>
            <a:r>
              <a:rPr lang="en-US" dirty="0" smtClean="0"/>
              <a:t> has joined the game.</a:t>
            </a:r>
            <a:endParaRPr lang="en-US" dirty="0"/>
          </a:p>
        </p:txBody>
      </p:sp>
      <p:sp>
        <p:nvSpPr>
          <p:cNvPr id="5" name="TextBox 4"/>
          <p:cNvSpPr txBox="1"/>
          <p:nvPr/>
        </p:nvSpPr>
        <p:spPr>
          <a:xfrm>
            <a:off x="590840" y="4680139"/>
            <a:ext cx="8177233" cy="1200328"/>
          </a:xfrm>
          <a:prstGeom prst="rect">
            <a:avLst/>
          </a:prstGeom>
          <a:noFill/>
        </p:spPr>
        <p:txBody>
          <a:bodyPr wrap="square" rtlCol="0">
            <a:spAutoFit/>
          </a:bodyPr>
          <a:lstStyle/>
          <a:p>
            <a:r>
              <a:rPr lang="en-US" sz="2400" dirty="0" smtClean="0"/>
              <a:t>J. </a:t>
            </a:r>
            <a:r>
              <a:rPr lang="en-US" sz="2400" dirty="0" err="1" smtClean="0"/>
              <a:t>Bernabeu</a:t>
            </a:r>
            <a:r>
              <a:rPr lang="en-US" sz="2400" dirty="0" smtClean="0"/>
              <a:t> </a:t>
            </a:r>
            <a:r>
              <a:rPr lang="en-US" sz="2400" i="1" dirty="0" smtClean="0"/>
              <a:t>et al </a:t>
            </a:r>
            <a:r>
              <a:rPr lang="en-US" sz="2400" dirty="0" smtClean="0"/>
              <a:t>point out that by comparing decays with </a:t>
            </a:r>
            <a:endParaRPr lang="en-US" sz="2400" dirty="0"/>
          </a:p>
          <a:p>
            <a:r>
              <a:rPr lang="en-US" sz="2400" dirty="0" err="1" smtClean="0"/>
              <a:t>t_tag</a:t>
            </a:r>
            <a:r>
              <a:rPr lang="en-US" sz="2400" dirty="0" smtClean="0"/>
              <a:t> &gt; </a:t>
            </a:r>
            <a:r>
              <a:rPr lang="en-US" sz="2400" dirty="0" err="1" smtClean="0"/>
              <a:t>t_decay</a:t>
            </a:r>
            <a:r>
              <a:rPr lang="en-US" sz="2400" dirty="0" smtClean="0"/>
              <a:t> and vice versa, one could check for T violation at the B factories.  N.B. </a:t>
            </a:r>
            <a:r>
              <a:rPr lang="en-US" sz="2400" i="1" dirty="0" smtClean="0"/>
              <a:t>This does not assume the CPT theorem</a:t>
            </a:r>
            <a:r>
              <a:rPr lang="en-US" sz="2000" i="1" dirty="0" smtClean="0"/>
              <a:t>.</a:t>
            </a:r>
            <a:endParaRPr lang="en-US" sz="2000" i="1" dirty="0"/>
          </a:p>
        </p:txBody>
      </p:sp>
      <p:sp>
        <p:nvSpPr>
          <p:cNvPr id="6" name="TextBox 5"/>
          <p:cNvSpPr txBox="1"/>
          <p:nvPr/>
        </p:nvSpPr>
        <p:spPr>
          <a:xfrm>
            <a:off x="742489" y="5874110"/>
            <a:ext cx="8025584" cy="461665"/>
          </a:xfrm>
          <a:prstGeom prst="rect">
            <a:avLst/>
          </a:prstGeom>
          <a:noFill/>
        </p:spPr>
        <p:txBody>
          <a:bodyPr wrap="square" rtlCol="0">
            <a:spAutoFit/>
          </a:bodyPr>
          <a:lstStyle/>
          <a:p>
            <a:r>
              <a:rPr lang="en-US" sz="2400" dirty="0" err="1" smtClean="0"/>
              <a:t>BaBar</a:t>
            </a:r>
            <a:r>
              <a:rPr lang="en-US" sz="2400" dirty="0" smtClean="0"/>
              <a:t> did this and found a 14σ signal for T violation</a:t>
            </a:r>
            <a:r>
              <a:rPr lang="en-US" sz="2000" dirty="0"/>
              <a:t> </a:t>
            </a:r>
            <a:r>
              <a:rPr lang="en-US" sz="2000" dirty="0" smtClean="0"/>
              <a:t>!</a:t>
            </a:r>
            <a:endParaRPr lang="en-US" sz="2000" dirty="0"/>
          </a:p>
        </p:txBody>
      </p:sp>
      <p:sp>
        <p:nvSpPr>
          <p:cNvPr id="7" name="Slide Number Placeholder 6"/>
          <p:cNvSpPr>
            <a:spLocks noGrp="1"/>
          </p:cNvSpPr>
          <p:nvPr>
            <p:ph type="sldNum" sz="quarter" idx="12"/>
          </p:nvPr>
        </p:nvSpPr>
        <p:spPr>
          <a:xfrm>
            <a:off x="6813729" y="6492875"/>
            <a:ext cx="2133600" cy="365125"/>
          </a:xfrm>
        </p:spPr>
        <p:txBody>
          <a:bodyPr/>
          <a:lstStyle/>
          <a:p>
            <a:fld id="{F16D68EC-1E92-5F40-99CB-2855E5FF9889}" type="slidenum">
              <a:rPr lang="en-US" smtClean="0"/>
              <a:pPr/>
              <a:t>6</a:t>
            </a:fld>
            <a:endParaRPr lang="en-US" dirty="0"/>
          </a:p>
        </p:txBody>
      </p:sp>
    </p:spTree>
    <p:extLst>
      <p:ext uri="{BB962C8B-B14F-4D97-AF65-F5344CB8AC3E}">
        <p14:creationId xmlns:p14="http://schemas.microsoft.com/office/powerpoint/2010/main" val="160379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60</a:t>
            </a:fld>
            <a:endParaRPr lang="en-US"/>
          </a:p>
        </p:txBody>
      </p:sp>
      <p:pic>
        <p:nvPicPr>
          <p:cNvPr id="3" name="Picture 2"/>
          <p:cNvPicPr>
            <a:picLocks noChangeAspect="1"/>
          </p:cNvPicPr>
          <p:nvPr/>
        </p:nvPicPr>
        <p:blipFill>
          <a:blip r:embed="rId2"/>
          <a:stretch>
            <a:fillRect/>
          </a:stretch>
        </p:blipFill>
        <p:spPr>
          <a:xfrm>
            <a:off x="0" y="114300"/>
            <a:ext cx="9144000" cy="6622202"/>
          </a:xfrm>
          <a:prstGeom prst="rect">
            <a:avLst/>
          </a:prstGeom>
        </p:spPr>
      </p:pic>
      <p:sp>
        <p:nvSpPr>
          <p:cNvPr id="4" name="TextBox 3"/>
          <p:cNvSpPr txBox="1"/>
          <p:nvPr/>
        </p:nvSpPr>
        <p:spPr>
          <a:xfrm>
            <a:off x="534737" y="6488668"/>
            <a:ext cx="2914316" cy="369332"/>
          </a:xfrm>
          <a:prstGeom prst="rect">
            <a:avLst/>
          </a:prstGeom>
          <a:noFill/>
        </p:spPr>
        <p:txBody>
          <a:bodyPr wrap="square" rtlCol="0">
            <a:spAutoFit/>
          </a:bodyPr>
          <a:lstStyle/>
          <a:p>
            <a:r>
              <a:rPr lang="en-US" dirty="0" smtClean="0"/>
              <a:t>W. </a:t>
            </a:r>
            <a:r>
              <a:rPr lang="en-US" dirty="0" err="1" smtClean="0"/>
              <a:t>Qian</a:t>
            </a:r>
            <a:r>
              <a:rPr lang="en-US" dirty="0" smtClean="0"/>
              <a:t> @ICHEP2014</a:t>
            </a:r>
            <a:endParaRPr lang="en-US" dirty="0"/>
          </a:p>
        </p:txBody>
      </p:sp>
    </p:spTree>
    <p:extLst>
      <p:ext uri="{BB962C8B-B14F-4D97-AF65-F5344CB8AC3E}">
        <p14:creationId xmlns:p14="http://schemas.microsoft.com/office/powerpoint/2010/main" val="3798472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9734" y="2293620"/>
            <a:ext cx="6263640" cy="4564380"/>
          </a:xfrm>
          <a:prstGeom prst="rect">
            <a:avLst/>
          </a:prstGeom>
        </p:spPr>
      </p:pic>
      <p:pic>
        <p:nvPicPr>
          <p:cNvPr id="3" name="Picture 2"/>
          <p:cNvPicPr>
            <a:picLocks noChangeAspect="1"/>
          </p:cNvPicPr>
          <p:nvPr/>
        </p:nvPicPr>
        <p:blipFill>
          <a:blip r:embed="rId3"/>
          <a:stretch>
            <a:fillRect/>
          </a:stretch>
        </p:blipFill>
        <p:spPr>
          <a:xfrm>
            <a:off x="2854678" y="109220"/>
            <a:ext cx="3632200" cy="2184400"/>
          </a:xfrm>
          <a:prstGeom prst="rect">
            <a:avLst/>
          </a:prstGeom>
        </p:spPr>
      </p:pic>
      <p:sp>
        <p:nvSpPr>
          <p:cNvPr id="4" name="TextBox 3"/>
          <p:cNvSpPr txBox="1"/>
          <p:nvPr/>
        </p:nvSpPr>
        <p:spPr>
          <a:xfrm>
            <a:off x="0" y="552229"/>
            <a:ext cx="2883719" cy="830997"/>
          </a:xfrm>
          <a:prstGeom prst="rect">
            <a:avLst/>
          </a:prstGeom>
          <a:noFill/>
        </p:spPr>
        <p:txBody>
          <a:bodyPr wrap="square" rtlCol="0">
            <a:spAutoFit/>
          </a:bodyPr>
          <a:lstStyle/>
          <a:p>
            <a:r>
              <a:rPr lang="en-US" sz="2400" dirty="0" smtClean="0"/>
              <a:t>But </a:t>
            </a:r>
            <a:r>
              <a:rPr lang="en-US" sz="2400" dirty="0" err="1" smtClean="0"/>
              <a:t>LHCb</a:t>
            </a:r>
            <a:r>
              <a:rPr lang="en-US" sz="2400" dirty="0" smtClean="0"/>
              <a:t> dominates on these B</a:t>
            </a:r>
            <a:r>
              <a:rPr lang="en-US" sz="2400" baseline="-25000" dirty="0" smtClean="0"/>
              <a:t>S</a:t>
            </a:r>
            <a:r>
              <a:rPr lang="en-US" sz="2400" dirty="0" smtClean="0"/>
              <a:t> modes</a:t>
            </a:r>
            <a:endParaRPr lang="en-US" sz="2400" dirty="0"/>
          </a:p>
        </p:txBody>
      </p:sp>
      <p:sp>
        <p:nvSpPr>
          <p:cNvPr id="5" name="Slide Number Placeholder 4"/>
          <p:cNvSpPr>
            <a:spLocks noGrp="1"/>
          </p:cNvSpPr>
          <p:nvPr>
            <p:ph type="sldNum" sz="quarter" idx="12"/>
          </p:nvPr>
        </p:nvSpPr>
        <p:spPr/>
        <p:txBody>
          <a:bodyPr/>
          <a:lstStyle/>
          <a:p>
            <a:fld id="{F16D68EC-1E92-5F40-99CB-2855E5FF9889}" type="slidenum">
              <a:rPr lang="en-US" smtClean="0"/>
              <a:pPr/>
              <a:t>61</a:t>
            </a:fld>
            <a:endParaRPr lang="en-US"/>
          </a:p>
        </p:txBody>
      </p:sp>
      <p:sp>
        <p:nvSpPr>
          <p:cNvPr id="6" name="TextBox 5"/>
          <p:cNvSpPr txBox="1"/>
          <p:nvPr/>
        </p:nvSpPr>
        <p:spPr>
          <a:xfrm>
            <a:off x="6553200" y="267368"/>
            <a:ext cx="2590800" cy="369332"/>
          </a:xfrm>
          <a:prstGeom prst="rect">
            <a:avLst/>
          </a:prstGeom>
          <a:noFill/>
        </p:spPr>
        <p:txBody>
          <a:bodyPr wrap="square" rtlCol="0">
            <a:spAutoFit/>
          </a:bodyPr>
          <a:lstStyle/>
          <a:p>
            <a:r>
              <a:rPr lang="en-US" dirty="0" smtClean="0"/>
              <a:t>M.Needham@ICHEP2014</a:t>
            </a:r>
            <a:endParaRPr lang="en-US" dirty="0"/>
          </a:p>
        </p:txBody>
      </p:sp>
    </p:spTree>
    <p:extLst>
      <p:ext uri="{BB962C8B-B14F-4D97-AF65-F5344CB8AC3E}">
        <p14:creationId xmlns:p14="http://schemas.microsoft.com/office/powerpoint/2010/main" val="343332512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62</a:t>
            </a:fld>
            <a:endParaRPr lang="en-US"/>
          </a:p>
        </p:txBody>
      </p:sp>
      <p:sp>
        <p:nvSpPr>
          <p:cNvPr id="3" name="TextBox 2"/>
          <p:cNvSpPr txBox="1"/>
          <p:nvPr/>
        </p:nvSpPr>
        <p:spPr>
          <a:xfrm>
            <a:off x="1590841" y="2132717"/>
            <a:ext cx="6283158" cy="646331"/>
          </a:xfrm>
          <a:prstGeom prst="rect">
            <a:avLst/>
          </a:prstGeom>
          <a:noFill/>
        </p:spPr>
        <p:txBody>
          <a:bodyPr wrap="square" rtlCol="0">
            <a:spAutoFit/>
          </a:bodyPr>
          <a:lstStyle/>
          <a:p>
            <a:r>
              <a:rPr lang="en-US" sz="3600" dirty="0" smtClean="0"/>
              <a:t>Belle results on </a:t>
            </a:r>
            <a:r>
              <a:rPr lang="en-US" sz="3600" dirty="0" err="1" smtClean="0"/>
              <a:t>γ</a:t>
            </a:r>
            <a:r>
              <a:rPr lang="en-US" sz="3600" dirty="0" smtClean="0"/>
              <a:t> at ICHEP2014</a:t>
            </a:r>
            <a:endParaRPr lang="en-US" sz="3600" dirty="0"/>
          </a:p>
        </p:txBody>
      </p:sp>
    </p:spTree>
    <p:extLst>
      <p:ext uri="{BB962C8B-B14F-4D97-AF65-F5344CB8AC3E}">
        <p14:creationId xmlns:p14="http://schemas.microsoft.com/office/powerpoint/2010/main" val="49699736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63</a:t>
            </a:fld>
            <a:endParaRPr lang="en-US"/>
          </a:p>
        </p:txBody>
      </p:sp>
      <p:pic>
        <p:nvPicPr>
          <p:cNvPr id="3" name="Picture 2"/>
          <p:cNvPicPr>
            <a:picLocks noChangeAspect="1"/>
          </p:cNvPicPr>
          <p:nvPr/>
        </p:nvPicPr>
        <p:blipFill>
          <a:blip r:embed="rId2"/>
          <a:stretch>
            <a:fillRect/>
          </a:stretch>
        </p:blipFill>
        <p:spPr>
          <a:xfrm>
            <a:off x="0" y="88900"/>
            <a:ext cx="9144000" cy="6668117"/>
          </a:xfrm>
          <a:prstGeom prst="rect">
            <a:avLst/>
          </a:prstGeom>
        </p:spPr>
      </p:pic>
      <p:sp>
        <p:nvSpPr>
          <p:cNvPr id="4" name="Rectangle 3"/>
          <p:cNvSpPr/>
          <p:nvPr/>
        </p:nvSpPr>
        <p:spPr>
          <a:xfrm>
            <a:off x="93579" y="0"/>
            <a:ext cx="2244462" cy="369332"/>
          </a:xfrm>
          <a:prstGeom prst="rect">
            <a:avLst/>
          </a:prstGeom>
        </p:spPr>
        <p:txBody>
          <a:bodyPr wrap="none">
            <a:spAutoFit/>
          </a:bodyPr>
          <a:lstStyle/>
          <a:p>
            <a:r>
              <a:rPr lang="en-US" dirty="0"/>
              <a:t>Y. </a:t>
            </a:r>
            <a:r>
              <a:rPr lang="en-US" dirty="0" err="1"/>
              <a:t>Onuki</a:t>
            </a:r>
            <a:r>
              <a:rPr lang="en-US" dirty="0"/>
              <a:t> @ICHEP2014</a:t>
            </a:r>
          </a:p>
        </p:txBody>
      </p:sp>
    </p:spTree>
    <p:extLst>
      <p:ext uri="{BB962C8B-B14F-4D97-AF65-F5344CB8AC3E}">
        <p14:creationId xmlns:p14="http://schemas.microsoft.com/office/powerpoint/2010/main" val="207227426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64</a:t>
            </a:fld>
            <a:endParaRPr lang="en-US"/>
          </a:p>
        </p:txBody>
      </p:sp>
      <p:pic>
        <p:nvPicPr>
          <p:cNvPr id="3" name="Picture 2"/>
          <p:cNvPicPr>
            <a:picLocks noChangeAspect="1"/>
          </p:cNvPicPr>
          <p:nvPr/>
        </p:nvPicPr>
        <p:blipFill>
          <a:blip r:embed="rId2"/>
          <a:stretch>
            <a:fillRect/>
          </a:stretch>
        </p:blipFill>
        <p:spPr>
          <a:xfrm>
            <a:off x="0" y="63500"/>
            <a:ext cx="9144000" cy="6726163"/>
          </a:xfrm>
          <a:prstGeom prst="rect">
            <a:avLst/>
          </a:prstGeom>
        </p:spPr>
      </p:pic>
      <p:sp>
        <p:nvSpPr>
          <p:cNvPr id="4" name="TextBox 3"/>
          <p:cNvSpPr txBox="1"/>
          <p:nvPr/>
        </p:nvSpPr>
        <p:spPr>
          <a:xfrm>
            <a:off x="5748421" y="6523789"/>
            <a:ext cx="2660316" cy="369332"/>
          </a:xfrm>
          <a:prstGeom prst="rect">
            <a:avLst/>
          </a:prstGeom>
          <a:noFill/>
        </p:spPr>
        <p:txBody>
          <a:bodyPr wrap="square" rtlCol="0">
            <a:spAutoFit/>
          </a:bodyPr>
          <a:lstStyle/>
          <a:p>
            <a:r>
              <a:rPr lang="en-US" dirty="0" smtClean="0"/>
              <a:t>Y. </a:t>
            </a:r>
            <a:r>
              <a:rPr lang="en-US" dirty="0" err="1" smtClean="0"/>
              <a:t>Onuki</a:t>
            </a:r>
            <a:r>
              <a:rPr lang="en-US" dirty="0" smtClean="0"/>
              <a:t> @ICHEP2014</a:t>
            </a:r>
            <a:endParaRPr lang="en-US" dirty="0"/>
          </a:p>
        </p:txBody>
      </p:sp>
    </p:spTree>
    <p:extLst>
      <p:ext uri="{BB962C8B-B14F-4D97-AF65-F5344CB8AC3E}">
        <p14:creationId xmlns:p14="http://schemas.microsoft.com/office/powerpoint/2010/main" val="28047812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65</a:t>
            </a:fld>
            <a:endParaRPr lang="en-US"/>
          </a:p>
        </p:txBody>
      </p:sp>
      <p:pic>
        <p:nvPicPr>
          <p:cNvPr id="3" name="Picture 2"/>
          <p:cNvPicPr>
            <a:picLocks noChangeAspect="1"/>
          </p:cNvPicPr>
          <p:nvPr/>
        </p:nvPicPr>
        <p:blipFill>
          <a:blip r:embed="rId2"/>
          <a:stretch>
            <a:fillRect/>
          </a:stretch>
        </p:blipFill>
        <p:spPr>
          <a:xfrm>
            <a:off x="0" y="0"/>
            <a:ext cx="9144000" cy="6835416"/>
          </a:xfrm>
          <a:prstGeom prst="rect">
            <a:avLst/>
          </a:prstGeom>
        </p:spPr>
      </p:pic>
      <p:sp>
        <p:nvSpPr>
          <p:cNvPr id="4" name="TextBox 3"/>
          <p:cNvSpPr txBox="1"/>
          <p:nvPr/>
        </p:nvSpPr>
        <p:spPr>
          <a:xfrm>
            <a:off x="320842" y="93579"/>
            <a:ext cx="1550737" cy="646331"/>
          </a:xfrm>
          <a:prstGeom prst="rect">
            <a:avLst/>
          </a:prstGeom>
          <a:noFill/>
        </p:spPr>
        <p:txBody>
          <a:bodyPr wrap="square" rtlCol="0">
            <a:spAutoFit/>
          </a:bodyPr>
          <a:lstStyle/>
          <a:p>
            <a:r>
              <a:rPr lang="en-US" dirty="0" smtClean="0"/>
              <a:t>Y. </a:t>
            </a:r>
            <a:r>
              <a:rPr lang="en-US" dirty="0" err="1" smtClean="0"/>
              <a:t>Onuki</a:t>
            </a:r>
            <a:r>
              <a:rPr lang="en-US" dirty="0" smtClean="0"/>
              <a:t> @ICHEP2014</a:t>
            </a:r>
            <a:endParaRPr lang="en-US" dirty="0"/>
          </a:p>
        </p:txBody>
      </p:sp>
    </p:spTree>
    <p:extLst>
      <p:ext uri="{BB962C8B-B14F-4D97-AF65-F5344CB8AC3E}">
        <p14:creationId xmlns:p14="http://schemas.microsoft.com/office/powerpoint/2010/main" val="208621587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410" y="1852112"/>
            <a:ext cx="8229600" cy="1143000"/>
          </a:xfrm>
        </p:spPr>
        <p:txBody>
          <a:bodyPr>
            <a:normAutofit fontScale="90000"/>
          </a:bodyPr>
          <a:lstStyle/>
          <a:p>
            <a:r>
              <a:rPr lang="en-US" dirty="0" smtClean="0"/>
              <a:t>New </a:t>
            </a:r>
            <a:r>
              <a:rPr lang="en-US" dirty="0" err="1" smtClean="0"/>
              <a:t>BaBar</a:t>
            </a:r>
            <a:r>
              <a:rPr lang="en-US" dirty="0" smtClean="0"/>
              <a:t> result on CPV in B</a:t>
            </a:r>
            <a:r>
              <a:rPr lang="en-US" dirty="0" smtClean="0">
                <a:sym typeface="Wingdings"/>
              </a:rPr>
              <a:t></a:t>
            </a:r>
            <a:r>
              <a:rPr lang="en-US" dirty="0" smtClean="0"/>
              <a:t>K* π</a:t>
            </a:r>
            <a:endParaRPr lang="en-US" dirty="0"/>
          </a:p>
        </p:txBody>
      </p:sp>
      <p:sp>
        <p:nvSpPr>
          <p:cNvPr id="4" name="Slide Number Placeholder 3"/>
          <p:cNvSpPr>
            <a:spLocks noGrp="1"/>
          </p:cNvSpPr>
          <p:nvPr>
            <p:ph type="sldNum" sz="quarter" idx="12"/>
          </p:nvPr>
        </p:nvSpPr>
        <p:spPr/>
        <p:txBody>
          <a:bodyPr/>
          <a:lstStyle/>
          <a:p>
            <a:fld id="{F16D68EC-1E92-5F40-99CB-2855E5FF9889}" type="slidenum">
              <a:rPr lang="en-US" smtClean="0"/>
              <a:pPr/>
              <a:t>66</a:t>
            </a:fld>
            <a:endParaRPr lang="en-US"/>
          </a:p>
        </p:txBody>
      </p:sp>
    </p:spTree>
    <p:extLst>
      <p:ext uri="{BB962C8B-B14F-4D97-AF65-F5344CB8AC3E}">
        <p14:creationId xmlns:p14="http://schemas.microsoft.com/office/powerpoint/2010/main" val="363575950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67</a:t>
            </a:fld>
            <a:endParaRPr lang="en-US"/>
          </a:p>
        </p:txBody>
      </p:sp>
      <p:pic>
        <p:nvPicPr>
          <p:cNvPr id="3" name="Picture 2"/>
          <p:cNvPicPr>
            <a:picLocks noChangeAspect="1"/>
          </p:cNvPicPr>
          <p:nvPr/>
        </p:nvPicPr>
        <p:blipFill>
          <a:blip r:embed="rId2"/>
          <a:stretch>
            <a:fillRect/>
          </a:stretch>
        </p:blipFill>
        <p:spPr>
          <a:xfrm>
            <a:off x="103738" y="0"/>
            <a:ext cx="9144000" cy="6826685"/>
          </a:xfrm>
          <a:prstGeom prst="rect">
            <a:avLst/>
          </a:prstGeom>
        </p:spPr>
      </p:pic>
    </p:spTree>
    <p:extLst>
      <p:ext uri="{BB962C8B-B14F-4D97-AF65-F5344CB8AC3E}">
        <p14:creationId xmlns:p14="http://schemas.microsoft.com/office/powerpoint/2010/main" val="309093713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68</a:t>
            </a:fld>
            <a:endParaRPr lang="en-US"/>
          </a:p>
        </p:txBody>
      </p:sp>
      <p:pic>
        <p:nvPicPr>
          <p:cNvPr id="3" name="Picture 2"/>
          <p:cNvPicPr>
            <a:picLocks noChangeAspect="1"/>
          </p:cNvPicPr>
          <p:nvPr/>
        </p:nvPicPr>
        <p:blipFill>
          <a:blip r:embed="rId2"/>
          <a:stretch>
            <a:fillRect/>
          </a:stretch>
        </p:blipFill>
        <p:spPr>
          <a:xfrm>
            <a:off x="0" y="165100"/>
            <a:ext cx="9144000" cy="6525491"/>
          </a:xfrm>
          <a:prstGeom prst="rect">
            <a:avLst/>
          </a:prstGeom>
        </p:spPr>
      </p:pic>
    </p:spTree>
    <p:extLst>
      <p:ext uri="{BB962C8B-B14F-4D97-AF65-F5344CB8AC3E}">
        <p14:creationId xmlns:p14="http://schemas.microsoft.com/office/powerpoint/2010/main" val="29066784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69</a:t>
            </a:fld>
            <a:endParaRPr lang="en-US"/>
          </a:p>
        </p:txBody>
      </p:sp>
      <p:pic>
        <p:nvPicPr>
          <p:cNvPr id="3" name="Picture 2"/>
          <p:cNvPicPr>
            <a:picLocks noChangeAspect="1"/>
          </p:cNvPicPr>
          <p:nvPr/>
        </p:nvPicPr>
        <p:blipFill>
          <a:blip r:embed="rId2"/>
          <a:stretch>
            <a:fillRect/>
          </a:stretch>
        </p:blipFill>
        <p:spPr>
          <a:xfrm>
            <a:off x="0" y="0"/>
            <a:ext cx="8820476" cy="6858000"/>
          </a:xfrm>
          <a:prstGeom prst="rect">
            <a:avLst/>
          </a:prstGeom>
        </p:spPr>
      </p:pic>
    </p:spTree>
    <p:extLst>
      <p:ext uri="{BB962C8B-B14F-4D97-AF65-F5344CB8AC3E}">
        <p14:creationId xmlns:p14="http://schemas.microsoft.com/office/powerpoint/2010/main" val="9245958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1109" y="56873"/>
            <a:ext cx="5478343" cy="523220"/>
          </a:xfrm>
          <a:prstGeom prst="rect">
            <a:avLst/>
          </a:prstGeom>
          <a:noFill/>
        </p:spPr>
        <p:txBody>
          <a:bodyPr wrap="square" rtlCol="0">
            <a:spAutoFit/>
          </a:bodyPr>
          <a:lstStyle/>
          <a:p>
            <a:r>
              <a:rPr lang="en-US" sz="2800" dirty="0" smtClean="0"/>
              <a:t>2014: new Belle result on B</a:t>
            </a:r>
            <a:r>
              <a:rPr lang="en-US" sz="2800" dirty="0" smtClean="0">
                <a:sym typeface="Wingdings"/>
              </a:rPr>
              <a:t>π</a:t>
            </a:r>
            <a:r>
              <a:rPr lang="en-US" sz="2800" baseline="30000" dirty="0" smtClean="0">
                <a:sym typeface="Wingdings"/>
              </a:rPr>
              <a:t>0</a:t>
            </a:r>
            <a:r>
              <a:rPr lang="en-US" sz="2800" dirty="0" smtClean="0">
                <a:sym typeface="Wingdings"/>
              </a:rPr>
              <a:t> π</a:t>
            </a:r>
            <a:r>
              <a:rPr lang="en-US" sz="2800" baseline="30000" dirty="0" smtClean="0">
                <a:sym typeface="Wingdings"/>
              </a:rPr>
              <a:t>0</a:t>
            </a:r>
            <a:endParaRPr lang="en-US" sz="2800" dirty="0"/>
          </a:p>
        </p:txBody>
      </p:sp>
      <p:pic>
        <p:nvPicPr>
          <p:cNvPr id="5" name="Picture 4"/>
          <p:cNvPicPr>
            <a:picLocks noChangeAspect="1"/>
          </p:cNvPicPr>
          <p:nvPr/>
        </p:nvPicPr>
        <p:blipFill rotWithShape="1">
          <a:blip r:embed="rId2"/>
          <a:srcRect b="55643"/>
          <a:stretch/>
        </p:blipFill>
        <p:spPr>
          <a:xfrm>
            <a:off x="-151218" y="5220365"/>
            <a:ext cx="9144000" cy="512064"/>
          </a:xfrm>
          <a:prstGeom prst="rect">
            <a:avLst/>
          </a:prstGeom>
        </p:spPr>
      </p:pic>
      <p:sp>
        <p:nvSpPr>
          <p:cNvPr id="6" name="TextBox 5"/>
          <p:cNvSpPr txBox="1"/>
          <p:nvPr/>
        </p:nvSpPr>
        <p:spPr>
          <a:xfrm>
            <a:off x="6729452" y="56873"/>
            <a:ext cx="2414547" cy="646331"/>
          </a:xfrm>
          <a:prstGeom prst="rect">
            <a:avLst/>
          </a:prstGeom>
          <a:noFill/>
        </p:spPr>
        <p:txBody>
          <a:bodyPr wrap="square" rtlCol="0">
            <a:spAutoFit/>
          </a:bodyPr>
          <a:lstStyle/>
          <a:p>
            <a:r>
              <a:rPr lang="en-US" dirty="0" smtClean="0"/>
              <a:t>Timing eliminates calorimeter pile-up </a:t>
            </a:r>
            <a:r>
              <a:rPr lang="en-US" dirty="0" err="1" smtClean="0"/>
              <a:t>bkg</a:t>
            </a:r>
            <a:endParaRPr lang="en-US" dirty="0"/>
          </a:p>
        </p:txBody>
      </p:sp>
      <p:sp>
        <p:nvSpPr>
          <p:cNvPr id="7" name="TextBox 6"/>
          <p:cNvSpPr txBox="1"/>
          <p:nvPr/>
        </p:nvSpPr>
        <p:spPr>
          <a:xfrm>
            <a:off x="1728832" y="5732429"/>
            <a:ext cx="5436642" cy="461665"/>
          </a:xfrm>
          <a:prstGeom prst="rect">
            <a:avLst/>
          </a:prstGeom>
          <a:noFill/>
        </p:spPr>
        <p:txBody>
          <a:bodyPr wrap="square" rtlCol="0">
            <a:spAutoFit/>
          </a:bodyPr>
          <a:lstStyle/>
          <a:p>
            <a:r>
              <a:rPr lang="en-US" sz="2400" dirty="0" smtClean="0"/>
              <a:t>A difficult mode for hadron colliders</a:t>
            </a:r>
            <a:endParaRPr lang="en-US" sz="2400" dirty="0"/>
          </a:p>
        </p:txBody>
      </p:sp>
      <p:sp>
        <p:nvSpPr>
          <p:cNvPr id="8" name="Slide Number Placeholder 7"/>
          <p:cNvSpPr>
            <a:spLocks noGrp="1"/>
          </p:cNvSpPr>
          <p:nvPr>
            <p:ph type="sldNum" sz="quarter" idx="12"/>
          </p:nvPr>
        </p:nvSpPr>
        <p:spPr/>
        <p:txBody>
          <a:bodyPr/>
          <a:lstStyle/>
          <a:p>
            <a:fld id="{F16D68EC-1E92-5F40-99CB-2855E5FF9889}" type="slidenum">
              <a:rPr lang="en-US" smtClean="0"/>
              <a:pPr/>
              <a:t>7</a:t>
            </a:fld>
            <a:endParaRPr lang="en-US"/>
          </a:p>
        </p:txBody>
      </p:sp>
      <p:pic>
        <p:nvPicPr>
          <p:cNvPr id="11" name="Picture 10"/>
          <p:cNvPicPr>
            <a:picLocks noChangeAspect="1"/>
          </p:cNvPicPr>
          <p:nvPr/>
        </p:nvPicPr>
        <p:blipFill>
          <a:blip r:embed="rId3"/>
          <a:stretch>
            <a:fillRect/>
          </a:stretch>
        </p:blipFill>
        <p:spPr>
          <a:xfrm>
            <a:off x="-1" y="912694"/>
            <a:ext cx="9144000" cy="4022171"/>
          </a:xfrm>
          <a:prstGeom prst="rect">
            <a:avLst/>
          </a:prstGeom>
        </p:spPr>
      </p:pic>
    </p:spTree>
    <p:extLst>
      <p:ext uri="{BB962C8B-B14F-4D97-AF65-F5344CB8AC3E}">
        <p14:creationId xmlns:p14="http://schemas.microsoft.com/office/powerpoint/2010/main" val="133131817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6D68EC-1E92-5F40-99CB-2855E5FF9889}" type="slidenum">
              <a:rPr lang="en-US" smtClean="0"/>
              <a:pPr/>
              <a:t>70</a:t>
            </a:fld>
            <a:endParaRPr lang="en-US"/>
          </a:p>
        </p:txBody>
      </p:sp>
      <p:pic>
        <p:nvPicPr>
          <p:cNvPr id="3" name="Picture 2"/>
          <p:cNvPicPr>
            <a:picLocks noChangeAspect="1"/>
          </p:cNvPicPr>
          <p:nvPr/>
        </p:nvPicPr>
        <p:blipFill>
          <a:blip r:embed="rId2"/>
          <a:stretch>
            <a:fillRect/>
          </a:stretch>
        </p:blipFill>
        <p:spPr>
          <a:xfrm>
            <a:off x="0" y="1090991"/>
            <a:ext cx="9144000" cy="5265359"/>
          </a:xfrm>
          <a:prstGeom prst="rect">
            <a:avLst/>
          </a:prstGeom>
        </p:spPr>
      </p:pic>
      <p:sp>
        <p:nvSpPr>
          <p:cNvPr id="4" name="TextBox 3"/>
          <p:cNvSpPr txBox="1"/>
          <p:nvPr/>
        </p:nvSpPr>
        <p:spPr>
          <a:xfrm>
            <a:off x="1684421" y="120316"/>
            <a:ext cx="5507790" cy="954107"/>
          </a:xfrm>
          <a:prstGeom prst="rect">
            <a:avLst/>
          </a:prstGeom>
          <a:noFill/>
        </p:spPr>
        <p:txBody>
          <a:bodyPr wrap="square" rtlCol="0">
            <a:spAutoFit/>
          </a:bodyPr>
          <a:lstStyle/>
          <a:p>
            <a:r>
              <a:rPr lang="en-US" sz="2800" dirty="0" smtClean="0"/>
              <a:t>Belle charm mixing and CPV results at ICHEP 2014</a:t>
            </a:r>
            <a:endParaRPr lang="en-US" sz="2800" dirty="0"/>
          </a:p>
        </p:txBody>
      </p:sp>
    </p:spTree>
    <p:extLst>
      <p:ext uri="{BB962C8B-B14F-4D97-AF65-F5344CB8AC3E}">
        <p14:creationId xmlns:p14="http://schemas.microsoft.com/office/powerpoint/2010/main" val="23668427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094613"/>
            <a:ext cx="3960495" cy="3953510"/>
          </a:xfrm>
          <a:prstGeom prst="rect">
            <a:avLst/>
          </a:prstGeom>
        </p:spPr>
      </p:pic>
      <p:pic>
        <p:nvPicPr>
          <p:cNvPr id="4" name="Picture 3"/>
          <p:cNvPicPr>
            <a:picLocks noChangeAspect="1"/>
          </p:cNvPicPr>
          <p:nvPr/>
        </p:nvPicPr>
        <p:blipFill>
          <a:blip r:embed="rId4"/>
          <a:stretch>
            <a:fillRect/>
          </a:stretch>
        </p:blipFill>
        <p:spPr>
          <a:xfrm>
            <a:off x="4228356" y="1083405"/>
            <a:ext cx="4680585" cy="4077970"/>
          </a:xfrm>
          <a:prstGeom prst="rect">
            <a:avLst/>
          </a:prstGeom>
        </p:spPr>
      </p:pic>
      <p:sp>
        <p:nvSpPr>
          <p:cNvPr id="5" name="TextBox 4"/>
          <p:cNvSpPr txBox="1"/>
          <p:nvPr/>
        </p:nvSpPr>
        <p:spPr>
          <a:xfrm>
            <a:off x="291666" y="5838483"/>
            <a:ext cx="4325213" cy="830997"/>
          </a:xfrm>
          <a:prstGeom prst="rect">
            <a:avLst/>
          </a:prstGeom>
          <a:noFill/>
        </p:spPr>
        <p:txBody>
          <a:bodyPr wrap="square" rtlCol="0">
            <a:spAutoFit/>
          </a:bodyPr>
          <a:lstStyle/>
          <a:p>
            <a:r>
              <a:rPr lang="en-US" sz="2400" dirty="0" smtClean="0"/>
              <a:t>Looks good </a:t>
            </a:r>
          </a:p>
          <a:p>
            <a:r>
              <a:rPr lang="en-US" sz="2400" dirty="0" smtClean="0"/>
              <a:t>(except for an issue with |</a:t>
            </a:r>
            <a:r>
              <a:rPr lang="en-US" sz="2400" dirty="0" err="1" smtClean="0"/>
              <a:t>V</a:t>
            </a:r>
            <a:r>
              <a:rPr lang="en-US" sz="2400" baseline="-25000" dirty="0" err="1" smtClean="0"/>
              <a:t>ub</a:t>
            </a:r>
            <a:r>
              <a:rPr lang="en-US" sz="2400" baseline="-25000" dirty="0"/>
              <a:t> </a:t>
            </a:r>
            <a:r>
              <a:rPr lang="en-US" sz="2400" dirty="0" smtClean="0"/>
              <a:t>|)</a:t>
            </a:r>
            <a:endParaRPr lang="en-US" sz="2400" dirty="0"/>
          </a:p>
        </p:txBody>
      </p:sp>
      <p:sp>
        <p:nvSpPr>
          <p:cNvPr id="6" name="TextBox 5"/>
          <p:cNvSpPr txBox="1"/>
          <p:nvPr/>
        </p:nvSpPr>
        <p:spPr>
          <a:xfrm>
            <a:off x="4604619" y="5469152"/>
            <a:ext cx="4429141" cy="1200328"/>
          </a:xfrm>
          <a:prstGeom prst="rect">
            <a:avLst/>
          </a:prstGeom>
          <a:noFill/>
        </p:spPr>
        <p:txBody>
          <a:bodyPr wrap="square" rtlCol="0">
            <a:spAutoFit/>
          </a:bodyPr>
          <a:lstStyle/>
          <a:p>
            <a:r>
              <a:rPr lang="en-US" sz="2400" dirty="0" smtClean="0"/>
              <a:t>But a 10-20% NP amplitude in </a:t>
            </a:r>
            <a:r>
              <a:rPr lang="en-US" sz="2400" dirty="0" err="1" smtClean="0"/>
              <a:t>B</a:t>
            </a:r>
            <a:r>
              <a:rPr lang="en-US" sz="2400" baseline="-25000" dirty="0" err="1" smtClean="0"/>
              <a:t>d</a:t>
            </a:r>
            <a:r>
              <a:rPr lang="en-US" sz="2400" dirty="0" smtClean="0"/>
              <a:t> mixing is perfectly compatible with all current data</a:t>
            </a:r>
            <a:r>
              <a:rPr lang="en-US" dirty="0" smtClean="0"/>
              <a:t>.</a:t>
            </a:r>
            <a:endParaRPr lang="en-US" dirty="0"/>
          </a:p>
        </p:txBody>
      </p:sp>
      <p:sp>
        <p:nvSpPr>
          <p:cNvPr id="7" name="TextBox 6"/>
          <p:cNvSpPr txBox="1"/>
          <p:nvPr/>
        </p:nvSpPr>
        <p:spPr>
          <a:xfrm>
            <a:off x="649407" y="158733"/>
            <a:ext cx="7615745" cy="523220"/>
          </a:xfrm>
          <a:prstGeom prst="rect">
            <a:avLst/>
          </a:prstGeom>
          <a:noFill/>
        </p:spPr>
        <p:txBody>
          <a:bodyPr wrap="square" rtlCol="0">
            <a:spAutoFit/>
          </a:bodyPr>
          <a:lstStyle/>
          <a:p>
            <a:r>
              <a:rPr lang="en-US" sz="2800" dirty="0" smtClean="0"/>
              <a:t>Results from Global Fits to Data (</a:t>
            </a:r>
            <a:r>
              <a:rPr lang="en-US" sz="2800" dirty="0" err="1" smtClean="0"/>
              <a:t>CKMFitter</a:t>
            </a:r>
            <a:r>
              <a:rPr lang="en-US" sz="2800" dirty="0" smtClean="0"/>
              <a:t> Group)</a:t>
            </a:r>
            <a:endParaRPr lang="en-US" sz="2800" dirty="0"/>
          </a:p>
        </p:txBody>
      </p:sp>
      <p:sp>
        <p:nvSpPr>
          <p:cNvPr id="8" name="TextBox 7"/>
          <p:cNvSpPr txBox="1"/>
          <p:nvPr/>
        </p:nvSpPr>
        <p:spPr>
          <a:xfrm>
            <a:off x="291666" y="715420"/>
            <a:ext cx="3719179" cy="1569660"/>
          </a:xfrm>
          <a:prstGeom prst="rect">
            <a:avLst/>
          </a:prstGeom>
          <a:noFill/>
        </p:spPr>
        <p:txBody>
          <a:bodyPr wrap="square" rtlCol="0">
            <a:spAutoFit/>
          </a:bodyPr>
          <a:lstStyle/>
          <a:p>
            <a:r>
              <a:rPr lang="en-US" dirty="0" smtClean="0"/>
              <a:t>Great progress on ϕ</a:t>
            </a:r>
            <a:r>
              <a:rPr lang="en-US" baseline="-25000" dirty="0" smtClean="0"/>
              <a:t>3</a:t>
            </a:r>
            <a:r>
              <a:rPr lang="en-US" dirty="0" smtClean="0"/>
              <a:t> or </a:t>
            </a:r>
            <a:r>
              <a:rPr lang="en-US" dirty="0" err="1" smtClean="0"/>
              <a:t>γ</a:t>
            </a:r>
            <a:r>
              <a:rPr lang="en-US" dirty="0" smtClean="0"/>
              <a:t> (first from B factories and now in the last two years from </a:t>
            </a:r>
            <a:r>
              <a:rPr lang="en-US" dirty="0" err="1" smtClean="0"/>
              <a:t>LHCb</a:t>
            </a:r>
            <a:r>
              <a:rPr lang="en-US" dirty="0" smtClean="0"/>
              <a:t>)</a:t>
            </a:r>
            <a:r>
              <a:rPr lang="en-US" sz="2000" u="sng" dirty="0" smtClean="0"/>
              <a:t>. These measure the phase of </a:t>
            </a:r>
            <a:r>
              <a:rPr lang="en-US" sz="2000" u="sng" dirty="0" err="1" smtClean="0"/>
              <a:t>V</a:t>
            </a:r>
            <a:r>
              <a:rPr lang="en-US" sz="2000" u="sng" baseline="-25000" dirty="0" err="1" smtClean="0"/>
              <a:t>ub</a:t>
            </a:r>
            <a:r>
              <a:rPr lang="en-US" sz="2000" u="sng" baseline="-25000" dirty="0" smtClean="0"/>
              <a:t> </a:t>
            </a:r>
            <a:r>
              <a:rPr lang="en-US" sz="2000" u="sng" dirty="0" smtClean="0"/>
              <a:t> [CKM2014, K. </a:t>
            </a:r>
            <a:r>
              <a:rPr lang="en-US" sz="2000" u="sng" dirty="0" err="1" smtClean="0"/>
              <a:t>Trabelsi</a:t>
            </a:r>
            <a:r>
              <a:rPr lang="en-US" sz="2000" u="sng" dirty="0"/>
              <a:t> </a:t>
            </a:r>
            <a:r>
              <a:rPr lang="en-US" sz="2000" u="sng" dirty="0" smtClean="0"/>
              <a:t>review: ±7</a:t>
            </a:r>
            <a:r>
              <a:rPr lang="en-US" sz="2000" u="sng" baseline="30000" dirty="0" smtClean="0"/>
              <a:t>0</a:t>
            </a:r>
            <a:r>
              <a:rPr lang="en-US" sz="2000" u="sng" dirty="0" smtClean="0"/>
              <a:t>]</a:t>
            </a:r>
            <a:endParaRPr lang="en-US" sz="2000" u="sng" dirty="0"/>
          </a:p>
        </p:txBody>
      </p:sp>
      <p:sp>
        <p:nvSpPr>
          <p:cNvPr id="2" name="TextBox 1"/>
          <p:cNvSpPr txBox="1"/>
          <p:nvPr/>
        </p:nvSpPr>
        <p:spPr>
          <a:xfrm>
            <a:off x="5584314" y="4976709"/>
            <a:ext cx="2496607" cy="369332"/>
          </a:xfrm>
          <a:prstGeom prst="rect">
            <a:avLst/>
          </a:prstGeom>
          <a:noFill/>
        </p:spPr>
        <p:txBody>
          <a:bodyPr wrap="square" rtlCol="0">
            <a:spAutoFit/>
          </a:bodyPr>
          <a:lstStyle/>
          <a:p>
            <a:r>
              <a:rPr lang="en-US" dirty="0" smtClean="0"/>
              <a:t>NP/SM  amplitude ratio</a:t>
            </a:r>
            <a:endParaRPr lang="en-US" dirty="0"/>
          </a:p>
        </p:txBody>
      </p:sp>
      <p:sp>
        <p:nvSpPr>
          <p:cNvPr id="9" name="TextBox 8"/>
          <p:cNvSpPr txBox="1"/>
          <p:nvPr/>
        </p:nvSpPr>
        <p:spPr>
          <a:xfrm>
            <a:off x="3960495" y="2199104"/>
            <a:ext cx="989423" cy="646331"/>
          </a:xfrm>
          <a:prstGeom prst="rect">
            <a:avLst/>
          </a:prstGeom>
          <a:noFill/>
        </p:spPr>
        <p:txBody>
          <a:bodyPr wrap="square" rtlCol="0">
            <a:spAutoFit/>
          </a:bodyPr>
          <a:lstStyle/>
          <a:p>
            <a:r>
              <a:rPr lang="en-US" dirty="0" smtClean="0"/>
              <a:t>NP Phase</a:t>
            </a:r>
            <a:endParaRPr lang="en-US" dirty="0"/>
          </a:p>
        </p:txBody>
      </p:sp>
      <p:sp>
        <p:nvSpPr>
          <p:cNvPr id="10" name="TextBox 9"/>
          <p:cNvSpPr txBox="1"/>
          <p:nvPr/>
        </p:nvSpPr>
        <p:spPr>
          <a:xfrm>
            <a:off x="5256447" y="681953"/>
            <a:ext cx="2824474" cy="646331"/>
          </a:xfrm>
          <a:prstGeom prst="rect">
            <a:avLst/>
          </a:prstGeom>
          <a:noFill/>
        </p:spPr>
        <p:txBody>
          <a:bodyPr wrap="square" rtlCol="0">
            <a:spAutoFit/>
          </a:bodyPr>
          <a:lstStyle/>
          <a:p>
            <a:r>
              <a:rPr lang="en-US" dirty="0" smtClean="0"/>
              <a:t> Similar results from UTFIT as well from G. Eigen et al.</a:t>
            </a:r>
            <a:endParaRPr lang="en-US" dirty="0"/>
          </a:p>
        </p:txBody>
      </p:sp>
      <p:sp>
        <p:nvSpPr>
          <p:cNvPr id="11" name="Rectangle 10"/>
          <p:cNvSpPr/>
          <p:nvPr/>
        </p:nvSpPr>
        <p:spPr>
          <a:xfrm>
            <a:off x="4616879" y="5447959"/>
            <a:ext cx="4194083" cy="120032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11"/>
          <p:cNvSpPr>
            <a:spLocks noGrp="1"/>
          </p:cNvSpPr>
          <p:nvPr>
            <p:ph type="sldNum" sz="quarter" idx="12"/>
          </p:nvPr>
        </p:nvSpPr>
        <p:spPr>
          <a:xfrm>
            <a:off x="7010399" y="6446808"/>
            <a:ext cx="2133600" cy="365125"/>
          </a:xfrm>
        </p:spPr>
        <p:txBody>
          <a:bodyPr/>
          <a:lstStyle/>
          <a:p>
            <a:fld id="{F16D68EC-1E92-5F40-99CB-2855E5FF9889}" type="slidenum">
              <a:rPr lang="en-US" smtClean="0"/>
              <a:pPr/>
              <a:t>8</a:t>
            </a:fld>
            <a:endParaRPr lang="en-US" dirty="0"/>
          </a:p>
        </p:txBody>
      </p:sp>
    </p:spTree>
    <p:extLst>
      <p:ext uri="{BB962C8B-B14F-4D97-AF65-F5344CB8AC3E}">
        <p14:creationId xmlns:p14="http://schemas.microsoft.com/office/powerpoint/2010/main" val="17112670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4262" y="812800"/>
            <a:ext cx="6362700" cy="5232400"/>
          </a:xfrm>
          <a:prstGeom prst="rect">
            <a:avLst/>
          </a:prstGeom>
        </p:spPr>
      </p:pic>
      <p:sp>
        <p:nvSpPr>
          <p:cNvPr id="5" name="TextBox 4"/>
          <p:cNvSpPr txBox="1"/>
          <p:nvPr/>
        </p:nvSpPr>
        <p:spPr>
          <a:xfrm>
            <a:off x="3780988" y="166469"/>
            <a:ext cx="2568762" cy="646331"/>
          </a:xfrm>
          <a:prstGeom prst="rect">
            <a:avLst/>
          </a:prstGeom>
          <a:noFill/>
        </p:spPr>
        <p:txBody>
          <a:bodyPr wrap="square" rtlCol="0">
            <a:spAutoFit/>
          </a:bodyPr>
          <a:lstStyle/>
          <a:p>
            <a:r>
              <a:rPr lang="en-US" sz="3600" dirty="0" smtClean="0"/>
              <a:t>Boxes</a:t>
            </a:r>
            <a:endParaRPr lang="en-US" sz="3600" dirty="0"/>
          </a:p>
        </p:txBody>
      </p:sp>
      <p:cxnSp>
        <p:nvCxnSpPr>
          <p:cNvPr id="6" name="Straight Arrow Connector 5"/>
          <p:cNvCxnSpPr/>
          <p:nvPr/>
        </p:nvCxnSpPr>
        <p:spPr>
          <a:xfrm flipH="1" flipV="1">
            <a:off x="3625775" y="5836971"/>
            <a:ext cx="1269101" cy="4787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077219" y="5961740"/>
            <a:ext cx="3870558" cy="707886"/>
          </a:xfrm>
          <a:prstGeom prst="rect">
            <a:avLst/>
          </a:prstGeom>
          <a:noFill/>
        </p:spPr>
        <p:txBody>
          <a:bodyPr wrap="square" rtlCol="0">
            <a:spAutoFit/>
          </a:bodyPr>
          <a:lstStyle/>
          <a:p>
            <a:r>
              <a:rPr lang="en-US" sz="2000" dirty="0" smtClean="0"/>
              <a:t>No phase expected from SM but possible from NP particles</a:t>
            </a:r>
            <a:endParaRPr lang="en-US" sz="2000" dirty="0"/>
          </a:p>
        </p:txBody>
      </p:sp>
      <p:cxnSp>
        <p:nvCxnSpPr>
          <p:cNvPr id="10" name="Straight Arrow Connector 9"/>
          <p:cNvCxnSpPr/>
          <p:nvPr/>
        </p:nvCxnSpPr>
        <p:spPr>
          <a:xfrm flipH="1" flipV="1">
            <a:off x="5088315" y="4235382"/>
            <a:ext cx="776974" cy="160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7406962" y="1010617"/>
            <a:ext cx="1892300" cy="1676400"/>
          </a:xfrm>
          <a:prstGeom prst="rect">
            <a:avLst/>
          </a:prstGeom>
        </p:spPr>
      </p:pic>
      <p:sp>
        <p:nvSpPr>
          <p:cNvPr id="16" name="TextBox 15"/>
          <p:cNvSpPr txBox="1"/>
          <p:nvPr/>
        </p:nvSpPr>
        <p:spPr>
          <a:xfrm>
            <a:off x="171249" y="5961740"/>
            <a:ext cx="3168112" cy="923330"/>
          </a:xfrm>
          <a:prstGeom prst="rect">
            <a:avLst/>
          </a:prstGeom>
          <a:noFill/>
        </p:spPr>
        <p:txBody>
          <a:bodyPr wrap="square" rtlCol="0">
            <a:spAutoFit/>
          </a:bodyPr>
          <a:lstStyle/>
          <a:p>
            <a:r>
              <a:rPr lang="en-US" dirty="0" smtClean="0"/>
              <a:t>Although B factories can run on the Upsilon(5S), </a:t>
            </a:r>
            <a:r>
              <a:rPr lang="en-US" dirty="0" err="1" smtClean="0"/>
              <a:t>LHCb</a:t>
            </a:r>
            <a:r>
              <a:rPr lang="en-US" dirty="0" smtClean="0"/>
              <a:t> dominates here</a:t>
            </a:r>
            <a:endParaRPr lang="en-US" dirty="0"/>
          </a:p>
        </p:txBody>
      </p:sp>
      <p:sp>
        <p:nvSpPr>
          <p:cNvPr id="2" name="Slide Number Placeholder 1"/>
          <p:cNvSpPr>
            <a:spLocks noGrp="1"/>
          </p:cNvSpPr>
          <p:nvPr>
            <p:ph type="sldNum" sz="quarter" idx="12"/>
          </p:nvPr>
        </p:nvSpPr>
        <p:spPr>
          <a:xfrm>
            <a:off x="7010400" y="6487063"/>
            <a:ext cx="2133600" cy="365125"/>
          </a:xfrm>
        </p:spPr>
        <p:txBody>
          <a:bodyPr/>
          <a:lstStyle/>
          <a:p>
            <a:fld id="{F16D68EC-1E92-5F40-99CB-2855E5FF9889}" type="slidenum">
              <a:rPr lang="en-US" smtClean="0"/>
              <a:pPr/>
              <a:t>9</a:t>
            </a:fld>
            <a:endParaRPr lang="en-US" dirty="0"/>
          </a:p>
        </p:txBody>
      </p:sp>
    </p:spTree>
    <p:extLst>
      <p:ext uri="{BB962C8B-B14F-4D97-AF65-F5344CB8AC3E}">
        <p14:creationId xmlns:p14="http://schemas.microsoft.com/office/powerpoint/2010/main" val="31607399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3634</TotalTime>
  <Words>3478</Words>
  <Application>Microsoft Macintosh PowerPoint</Application>
  <PresentationFormat>On-screen Show (4:3)</PresentationFormat>
  <Paragraphs>469</Paragraphs>
  <Slides>70</Slides>
  <Notes>21</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70</vt:i4>
      </vt:variant>
    </vt:vector>
  </HeadingPairs>
  <TitlesOfParts>
    <vt:vector size="73" baseType="lpstr">
      <vt:lpstr>Office Theme</vt:lpstr>
      <vt:lpstr>???</vt:lpstr>
      <vt:lpstr>Equation</vt:lpstr>
      <vt:lpstr>CP Violation, Rare Decays and Future Facilities</vt:lpstr>
      <vt:lpstr>PowerPoint Presentation</vt:lpstr>
      <vt:lpstr>Three Angles: (φ1,φ2,φ3) or (β, α, γ)</vt:lpstr>
      <vt:lpstr>Time-dependent CP violation is   “A Double-Slit experiment” with particles and antiparticles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Rare B Decays</vt:lpstr>
      <vt:lpstr>PowerPoint Presentation</vt:lpstr>
      <vt:lpstr>PowerPoint Presentation</vt:lpstr>
      <vt:lpstr>PowerPoint Presentation</vt:lpstr>
      <vt:lpstr>PowerPoint Presentation</vt:lpstr>
      <vt:lpstr>“Missing Energy” Decays</vt:lpstr>
      <vt:lpstr>PowerPoint Presentation</vt:lpstr>
      <vt:lpstr>PowerPoint Presentation</vt:lpstr>
      <vt:lpstr>Consumer’s guide to charged Higgs</vt:lpstr>
      <vt:lpstr>Why measuring B+τ+ν  is non-trivial </vt:lpstr>
      <vt:lpstr>Example of a Missing Energy Decay (Bτν) in Data</vt:lpstr>
      <vt:lpstr>PowerPoint Presentation</vt:lpstr>
      <vt:lpstr>Complementarity of e+ e- factories and LHC</vt:lpstr>
      <vt:lpstr>PowerPoint Presentation</vt:lpstr>
      <vt:lpstr>PowerPoint Presentation</vt:lpstr>
      <vt:lpstr>PowerPoint Presentation</vt:lpstr>
      <vt:lpstr>PowerPoint Presentation</vt:lpstr>
      <vt:lpstr> The Next Generation Belle II and the LHCb upgrade</vt:lpstr>
      <vt:lpstr>PowerPoint Presentation</vt:lpstr>
      <vt:lpstr>SuperKEKB luminosity profile</vt:lpstr>
      <vt:lpstr>Compare the Parameters for KEKB and SuperKEKB</vt:lpstr>
      <vt:lpstr>PowerPoint Presentation</vt:lpstr>
      <vt:lpstr>Belle II Detector</vt:lpstr>
      <vt:lpstr>PowerPoint Presentation</vt:lpstr>
      <vt:lpstr>PowerPoint Presentation</vt:lpstr>
      <vt:lpstr>PowerPoint Presentation</vt:lpstr>
      <vt:lpstr>PowerPoint Presentation</vt:lpstr>
      <vt:lpstr>PowerPoint Presentation</vt:lpstr>
      <vt:lpstr>Conclusion/Next Generation</vt:lpstr>
      <vt:lpstr>Backup slides</vt:lpstr>
      <vt:lpstr>PowerPoint Presentation</vt:lpstr>
      <vt:lpstr>New Reference for the Next Generation</vt:lpstr>
      <vt:lpstr>PowerPoint Presentation</vt:lpstr>
      <vt:lpstr>More backup</vt:lpstr>
      <vt:lpstr>PowerPoint Presentation</vt:lpstr>
      <vt:lpstr>PowerPoint Presentation</vt:lpstr>
      <vt:lpstr>New CMS Bs mixing result</vt:lpstr>
      <vt:lpstr>PowerPoint Presentation</vt:lpstr>
      <vt:lpstr>PowerPoint Presentation</vt:lpstr>
      <vt:lpstr>New LHCb γ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BaBar result on CPV in BK* π</vt:lpstr>
      <vt:lpstr>PowerPoint Presentation</vt:lpstr>
      <vt:lpstr>PowerPoint Presentation</vt:lpstr>
      <vt:lpstr>PowerPoint Presentation</vt:lpstr>
      <vt:lpstr>PowerPoint Presentation</vt:lpstr>
    </vt:vector>
  </TitlesOfParts>
  <Company>University of Hawaii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and Common Issues for the University of Hawaii DOE umbrella grant (DE-SC0010504)</dc:title>
  <dc:creator>Thomas E Browder</dc:creator>
  <cp:lastModifiedBy>Tom Browder</cp:lastModifiedBy>
  <cp:revision>307</cp:revision>
  <dcterms:created xsi:type="dcterms:W3CDTF">2014-01-08T01:34:51Z</dcterms:created>
  <dcterms:modified xsi:type="dcterms:W3CDTF">2014-10-29T03:03:16Z</dcterms:modified>
</cp:coreProperties>
</file>