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60" r:id="rId3"/>
    <p:sldId id="410" r:id="rId4"/>
    <p:sldId id="387" r:id="rId5"/>
    <p:sldId id="361" r:id="rId6"/>
    <p:sldId id="386" r:id="rId7"/>
    <p:sldId id="388" r:id="rId8"/>
    <p:sldId id="389" r:id="rId9"/>
    <p:sldId id="391" r:id="rId10"/>
    <p:sldId id="409" r:id="rId11"/>
    <p:sldId id="392" r:id="rId12"/>
    <p:sldId id="400" r:id="rId13"/>
    <p:sldId id="390" r:id="rId14"/>
    <p:sldId id="343" r:id="rId15"/>
    <p:sldId id="402" r:id="rId16"/>
    <p:sldId id="383" r:id="rId17"/>
    <p:sldId id="393" r:id="rId18"/>
    <p:sldId id="364" r:id="rId19"/>
    <p:sldId id="395" r:id="rId20"/>
    <p:sldId id="399" r:id="rId21"/>
    <p:sldId id="394" r:id="rId22"/>
    <p:sldId id="396" r:id="rId23"/>
    <p:sldId id="352" r:id="rId24"/>
    <p:sldId id="353" r:id="rId25"/>
    <p:sldId id="397" r:id="rId26"/>
    <p:sldId id="398" r:id="rId27"/>
    <p:sldId id="354" r:id="rId28"/>
    <p:sldId id="403" r:id="rId29"/>
    <p:sldId id="404" r:id="rId30"/>
    <p:sldId id="405" r:id="rId31"/>
    <p:sldId id="406" r:id="rId32"/>
    <p:sldId id="411" r:id="rId33"/>
    <p:sldId id="412" r:id="rId34"/>
    <p:sldId id="414" r:id="rId35"/>
    <p:sldId id="415" r:id="rId36"/>
    <p:sldId id="416" r:id="rId37"/>
    <p:sldId id="417" r:id="rId38"/>
    <p:sldId id="418" r:id="rId39"/>
    <p:sldId id="41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941"/>
    <a:srgbClr val="1F0C9E"/>
    <a:srgbClr val="9E0702"/>
    <a:srgbClr val="5965FF"/>
    <a:srgbClr val="D516BA"/>
    <a:srgbClr val="0C8112"/>
    <a:srgbClr val="E8E800"/>
    <a:srgbClr val="E5E500"/>
    <a:srgbClr val="000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07" autoAdjust="0"/>
  </p:normalViewPr>
  <p:slideViewPr>
    <p:cSldViewPr snapToGrid="0" snapToObjects="1">
      <p:cViewPr>
        <p:scale>
          <a:sx n="85" d="100"/>
          <a:sy n="85" d="100"/>
        </p:scale>
        <p:origin x="-128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-2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95C3D-528D-AA4C-B151-FC712BBC6BAF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A7D06-09CC-AB47-A6B0-DC4B88C6A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6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EBE9A-83CA-384D-B57E-2D7B6675B260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088B3-645F-2748-A1E7-F0E0C85AE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77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3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Z0 TOO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8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Complicated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85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Complicated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85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Complicated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85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4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PLANCK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4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Complicated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85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SKIN, OD CHARACTERIZE BACKGROUND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1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TEMPERATUR PLOT of BACKGROUND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9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0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PLANCK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Weakly Interacting, as cools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88B3-645F-2748-A1E7-F0E0C85AE8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0776-A964-B543-9DFF-7578A8D01D19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4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4AB7-9C79-2B4F-AAA8-348088033A43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9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C871-12C9-994B-AFAE-661B07FE6366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9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44F5-1415-2C49-8018-086284E4F4DA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2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3550-CF8C-CF44-A545-CB5A79BFDB4E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D5-AFAE-F249-B84C-0C0FEEB521A7}" type="datetime1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4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B399-0382-5948-9194-8A0C00684794}" type="datetime1">
              <a:rPr lang="en-US" smtClean="0"/>
              <a:t>10/29/14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8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D405-84C1-AB4E-80F5-A2BFE37E0DCD}" type="datetime1">
              <a:rPr lang="en-US" smtClean="0"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6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5D3C-57E2-F24A-BF7B-76FCF1C81139}" type="datetime1">
              <a:rPr lang="en-US" smtClean="0"/>
              <a:t>10/29/14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7A5B-C363-7D49-8D1F-7499EF40D2EE}" type="datetime1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1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FFFB-A58F-6E43-8B7D-95C5228937D7}" type="datetime1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4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6353" y="274638"/>
            <a:ext cx="73117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16360-E4C2-5B43-9C83-3A7E338C5999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A7C1-B6A9-B04C-8177-A0ECEF752C1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51469" y="1368602"/>
            <a:ext cx="7086600" cy="1"/>
          </a:xfrm>
          <a:prstGeom prst="line">
            <a:avLst/>
          </a:prstGeom>
          <a:ln w="28575" cmpd="sng">
            <a:solidFill>
              <a:srgbClr val="0000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0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etclu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7" y="1392125"/>
            <a:ext cx="7026720" cy="54835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01" y="5856368"/>
            <a:ext cx="3897133" cy="1146492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Harry </a:t>
            </a:r>
            <a:r>
              <a:rPr lang="en-US" sz="1800" dirty="0" smtClean="0">
                <a:solidFill>
                  <a:srgbClr val="FFFF00"/>
                </a:solidFill>
              </a:rPr>
              <a:t>Nelson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LUX, LZ Spokesperson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October 29, 2014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ICFA Seminar Beijing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0616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Dark Matter Searches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0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7073" y="1410917"/>
            <a:ext cx="3897133" cy="510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Bullet Cluster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545584" y="5198045"/>
            <a:ext cx="4683296" cy="1805193"/>
          </a:xfrm>
          <a:prstGeom prst="rect">
            <a:avLst/>
          </a:prstGeom>
        </p:spPr>
        <p:txBody>
          <a:bodyPr vert="horz" lIns="0" tIns="0" rIns="0" bIns="0" numCol="1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FF6600"/>
              </a:buClr>
              <a:buSzPct val="175000"/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Long Lived</a:t>
            </a:r>
          </a:p>
          <a:p>
            <a:pPr marL="457200" indent="-457200" algn="l">
              <a:buClr>
                <a:srgbClr val="FF6600"/>
              </a:buClr>
              <a:buSzPct val="175000"/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Not produced at accelerators</a:t>
            </a:r>
          </a:p>
          <a:p>
            <a:pPr marL="457200" indent="-457200" algn="l">
              <a:buClr>
                <a:srgbClr val="FF6600"/>
              </a:buClr>
              <a:buSzPct val="175000"/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New quantum #?  </a:t>
            </a:r>
            <a:r>
              <a:rPr lang="en-US" sz="2400" dirty="0" smtClean="0">
                <a:solidFill>
                  <a:srgbClr val="FFFF00"/>
                </a:solidFill>
              </a:rPr>
              <a:t>Very Massive</a:t>
            </a:r>
            <a:r>
              <a:rPr lang="en-US" sz="2400" dirty="0" smtClean="0">
                <a:solidFill>
                  <a:srgbClr val="FFFF00"/>
                </a:solidFill>
              </a:rPr>
              <a:t>?  Feeble coupling to our particles?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9AFD-D010-D74B-B456-8A029B9147DB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1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115721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AMS Positron Fraction</a:t>
            </a:r>
            <a:br>
              <a:rPr lang="en-US" sz="4800" b="1" dirty="0" smtClean="0">
                <a:solidFill>
                  <a:srgbClr val="000090"/>
                </a:solidFill>
              </a:rPr>
            </a:br>
            <a:r>
              <a:rPr lang="en-US" sz="2000" dirty="0" smtClean="0"/>
              <a:t>(horizontal scales different)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justdataA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5" y="1450864"/>
            <a:ext cx="4123673" cy="1945412"/>
          </a:xfrm>
          <a:prstGeom prst="rect">
            <a:avLst/>
          </a:prstGeom>
        </p:spPr>
      </p:pic>
      <p:pic>
        <p:nvPicPr>
          <p:cNvPr id="11" name="Picture 10" descr="AMSTheo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6" y="3032257"/>
            <a:ext cx="4321075" cy="38406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9678" y="1844984"/>
            <a:ext cx="273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Data… fantastic quality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9678" y="3760442"/>
            <a:ext cx="273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WIMP annihilation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8590" y="5466724"/>
            <a:ext cx="2734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Purple… Cosmic Ray </a:t>
            </a:r>
            <a:r>
              <a:rPr lang="en-US" sz="2000" b="1" dirty="0" err="1" smtClean="0">
                <a:solidFill>
                  <a:srgbClr val="FF0000"/>
                </a:solidFill>
              </a:rPr>
              <a:t>propagatin</a:t>
            </a:r>
            <a:r>
              <a:rPr lang="en-US" sz="2000" b="1" dirty="0" smtClean="0">
                <a:solidFill>
                  <a:srgbClr val="FF0000"/>
                </a:solidFill>
              </a:rPr>
              <a:t>, old AMS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6053" y="2882047"/>
            <a:ext cx="507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1                   10                  10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GeV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42C-AD93-8342-B9BA-78E5A00216A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115721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Scorecard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62706" y="650364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Matthew Wood, SLAC </a:t>
            </a:r>
            <a:endParaRPr lang="en-US" dirty="0"/>
          </a:p>
        </p:txBody>
      </p:sp>
      <p:pic>
        <p:nvPicPr>
          <p:cNvPr id="5" name="Picture 4" descr="tableindir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1373297"/>
            <a:ext cx="7267956" cy="4651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1296" y="5901769"/>
            <a:ext cx="1757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Neutrinos </a:t>
            </a:r>
            <a:r>
              <a:rPr lang="en-US" sz="1900" dirty="0" err="1" smtClean="0"/>
              <a:t>fr.</a:t>
            </a:r>
            <a:r>
              <a:rPr lang="en-US" sz="1900" dirty="0" smtClean="0"/>
              <a:t> Earth, Sun</a:t>
            </a:r>
            <a:endParaRPr lang="en-US" sz="1900" dirty="0"/>
          </a:p>
        </p:txBody>
      </p:sp>
      <p:sp>
        <p:nvSpPr>
          <p:cNvPr id="8" name="TextBox 7"/>
          <p:cNvSpPr txBox="1"/>
          <p:nvPr/>
        </p:nvSpPr>
        <p:spPr>
          <a:xfrm>
            <a:off x="2504063" y="5893327"/>
            <a:ext cx="17570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No Signal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4323818" y="5947489"/>
            <a:ext cx="8607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High</a:t>
            </a:r>
            <a:endParaRPr lang="en-US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5776101" y="5934899"/>
            <a:ext cx="8607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Low</a:t>
            </a:r>
            <a:endParaRPr lang="en-US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1987-48DE-2C42-A7B2-22D806630CB6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2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49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Cross the Diagram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nnihi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6" y="1499499"/>
            <a:ext cx="7972784" cy="53232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D335-3193-584A-B388-065C466216BF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9" y="170533"/>
            <a:ext cx="7423625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Direct Detection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1" y="1482993"/>
            <a:ext cx="8032709" cy="53899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6975-F830-E84E-8A1D-6AF6000BB63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339" y="170533"/>
            <a:ext cx="6352407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Benchmark Process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5" name="Picture 4" descr="SIG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" y="1434353"/>
            <a:ext cx="6859537" cy="3971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9239" y="5379512"/>
            <a:ext cx="6033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Spin-Independent</a:t>
            </a:r>
          </a:p>
          <a:p>
            <a:pPr algn="ctr"/>
            <a:r>
              <a:rPr lang="en-US" sz="2800" dirty="0" smtClean="0"/>
              <a:t>coherent, </a:t>
            </a:r>
            <a:r>
              <a:rPr lang="en-US" sz="2800" dirty="0" err="1" smtClean="0"/>
              <a:t>σ</a:t>
            </a:r>
            <a:r>
              <a:rPr lang="en-US" sz="2800" dirty="0" smtClean="0"/>
              <a:t> ≈ A</a:t>
            </a:r>
            <a:r>
              <a:rPr lang="en-US" sz="2800" baseline="30000" dirty="0" smtClean="0"/>
              <a:t>(2-4)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 A Favored (Xenon) 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proto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38" y="4527174"/>
            <a:ext cx="2514600" cy="2339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6822" y="5725718"/>
            <a:ext cx="1748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Nucleon</a:t>
            </a:r>
          </a:p>
          <a:p>
            <a:pPr algn="ctr"/>
            <a:r>
              <a:rPr lang="en-US" sz="2800" dirty="0" smtClean="0"/>
              <a:t>n/p same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155C-0C91-A74C-8642-002318B0260D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6353" y="170533"/>
            <a:ext cx="7760447" cy="1143000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>
                <a:solidFill>
                  <a:srgbClr val="000090"/>
                </a:solidFill>
              </a:rPr>
              <a:t>ark matter searches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1" y="1464235"/>
            <a:ext cx="7802542" cy="534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03770" y="6430667"/>
            <a:ext cx="3897133" cy="485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Elena </a:t>
            </a:r>
            <a:r>
              <a:rPr lang="en-US" sz="1800" dirty="0" err="1" smtClean="0">
                <a:solidFill>
                  <a:srgbClr val="FFFF00"/>
                </a:solidFill>
              </a:rPr>
              <a:t>Aprile</a:t>
            </a:r>
            <a:r>
              <a:rPr lang="en-US" sz="1800" dirty="0" smtClean="0">
                <a:solidFill>
                  <a:srgbClr val="FFFF00"/>
                </a:solidFill>
              </a:rPr>
              <a:t> through Nigel </a:t>
            </a:r>
            <a:r>
              <a:rPr lang="en-US" sz="1800" dirty="0" err="1" smtClean="0">
                <a:solidFill>
                  <a:srgbClr val="FFFF00"/>
                </a:solidFill>
              </a:rPr>
              <a:t>Lockyer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0116-EAA7-4441-8866-0E7D96CDE72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As of RPP 2014 (&gt;4 since!)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curs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65" y="1425222"/>
            <a:ext cx="6165858" cy="54327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6E27-8EBA-5848-B4C5-46F4FB762EE1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1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As of RPP 2014 (&gt;3 since!)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curs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65" y="1425222"/>
            <a:ext cx="6165858" cy="5432778"/>
          </a:xfrm>
          <a:prstGeom prst="rect">
            <a:avLst/>
          </a:prstGeom>
        </p:spPr>
      </p:pic>
      <p:pic>
        <p:nvPicPr>
          <p:cNvPr id="4" name="Picture 3" descr="Nucle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8235" y="3231603"/>
            <a:ext cx="433838" cy="458868"/>
          </a:xfrm>
          <a:prstGeom prst="rect">
            <a:avLst/>
          </a:prstGeom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896212" y="5927364"/>
            <a:ext cx="411480" cy="41148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6727359" y="3528788"/>
            <a:ext cx="1024128" cy="102412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 flipH="1" flipV="1">
            <a:off x="2375645" y="3421510"/>
            <a:ext cx="73152" cy="7315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492123" y="3469024"/>
            <a:ext cx="4244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4335384" y="6146483"/>
            <a:ext cx="4244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 descr="Nucle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9850" y="5897482"/>
            <a:ext cx="433838" cy="458868"/>
          </a:xfrm>
          <a:prstGeom prst="rect">
            <a:avLst/>
          </a:prstGeom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780352" y="4057707"/>
            <a:ext cx="4244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4" descr="Nucle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036" y="3828273"/>
            <a:ext cx="433838" cy="4588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91493" y="3769742"/>
            <a:ext cx="1339214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Little energy transfer</a:t>
            </a:r>
          </a:p>
          <a:p>
            <a:r>
              <a:rPr lang="en-US" sz="1400" dirty="0" smtClean="0"/>
              <a:t>(threshold-</a:t>
            </a:r>
            <a:r>
              <a:rPr lang="en-US" sz="1400" dirty="0" err="1" smtClean="0"/>
              <a:t>inos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544310" y="4518276"/>
            <a:ext cx="1629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Flux declines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476E-C0FA-D646-9627-59D02F43EDEB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5" y="1386046"/>
            <a:ext cx="7827076" cy="547195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Race to the Bottom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721" y="4498364"/>
            <a:ext cx="76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LUX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3" idx="3"/>
          </p:cNvCxnSpPr>
          <p:nvPr/>
        </p:nvCxnSpPr>
        <p:spPr>
          <a:xfrm flipV="1">
            <a:off x="5569406" y="4332749"/>
            <a:ext cx="457381" cy="427225"/>
          </a:xfrm>
          <a:prstGeom prst="line">
            <a:avLst/>
          </a:prstGeom>
          <a:ln w="412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" idx="3"/>
          </p:cNvCxnSpPr>
          <p:nvPr/>
        </p:nvCxnSpPr>
        <p:spPr>
          <a:xfrm>
            <a:off x="5569406" y="4759974"/>
            <a:ext cx="609781" cy="0"/>
          </a:xfrm>
          <a:prstGeom prst="line">
            <a:avLst/>
          </a:prstGeom>
          <a:ln w="412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62161" y="5382619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LZ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0294" y="1482695"/>
            <a:ext cx="342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E0702"/>
                </a:solidFill>
              </a:rPr>
              <a:t>Ge</a:t>
            </a:r>
            <a:r>
              <a:rPr lang="en-US" sz="2400" b="1" dirty="0" smtClean="0">
                <a:solidFill>
                  <a:srgbClr val="9E0702"/>
                </a:solidFill>
              </a:rPr>
              <a:t>, </a:t>
            </a:r>
            <a:r>
              <a:rPr lang="en-US" sz="2400" b="1" dirty="0" err="1" smtClean="0">
                <a:solidFill>
                  <a:srgbClr val="9E0702"/>
                </a:solidFill>
              </a:rPr>
              <a:t>NaI</a:t>
            </a:r>
            <a:r>
              <a:rPr lang="en-US" sz="2400" b="1" dirty="0" smtClean="0">
                <a:solidFill>
                  <a:srgbClr val="9E0702"/>
                </a:solidFill>
              </a:rPr>
              <a:t> no discrimination</a:t>
            </a:r>
            <a:endParaRPr lang="en-US" sz="2400" b="1" dirty="0">
              <a:solidFill>
                <a:srgbClr val="9E070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4139" y="2728321"/>
            <a:ext cx="20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1F0C9E"/>
                </a:solidFill>
              </a:rPr>
              <a:t>Ge</a:t>
            </a:r>
            <a:r>
              <a:rPr lang="en-US" sz="2400" b="1" dirty="0" smtClean="0">
                <a:solidFill>
                  <a:srgbClr val="1F0C9E"/>
                </a:solidFill>
              </a:rPr>
              <a:t>, w/</a:t>
            </a:r>
            <a:r>
              <a:rPr lang="en-US" sz="2400" b="1" dirty="0" err="1" smtClean="0">
                <a:solidFill>
                  <a:srgbClr val="1F0C9E"/>
                </a:solidFill>
              </a:rPr>
              <a:t>discrim</a:t>
            </a:r>
            <a:r>
              <a:rPr lang="en-US" sz="2400" b="1" dirty="0" smtClean="0">
                <a:solidFill>
                  <a:srgbClr val="1F0C9E"/>
                </a:solidFill>
              </a:rPr>
              <a:t>.</a:t>
            </a:r>
            <a:endParaRPr lang="en-US" sz="2400" b="1" dirty="0">
              <a:solidFill>
                <a:srgbClr val="1F0C9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9753" y="3354362"/>
            <a:ext cx="215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D6941"/>
                </a:solidFill>
              </a:rPr>
              <a:t>LXe</a:t>
            </a:r>
            <a:r>
              <a:rPr lang="en-US" sz="2400" b="1" dirty="0" smtClean="0">
                <a:solidFill>
                  <a:srgbClr val="0D6941"/>
                </a:solidFill>
              </a:rPr>
              <a:t>, w/</a:t>
            </a:r>
            <a:r>
              <a:rPr lang="en-US" sz="2400" b="1" dirty="0" err="1" smtClean="0">
                <a:solidFill>
                  <a:srgbClr val="0D6941"/>
                </a:solidFill>
              </a:rPr>
              <a:t>discrim</a:t>
            </a:r>
            <a:r>
              <a:rPr lang="en-US" sz="2400" b="1" dirty="0" smtClean="0">
                <a:solidFill>
                  <a:srgbClr val="0D6941"/>
                </a:solidFill>
              </a:rPr>
              <a:t>.</a:t>
            </a:r>
            <a:endParaRPr lang="en-US" sz="2400" b="1" dirty="0">
              <a:solidFill>
                <a:srgbClr val="0D694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7484" y="3424157"/>
            <a:ext cx="1206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ZEPLIN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5094139" y="3520153"/>
            <a:ext cx="457381" cy="165614"/>
          </a:xfrm>
          <a:prstGeom prst="line">
            <a:avLst/>
          </a:prstGeom>
          <a:ln w="412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74918" y="4745478"/>
            <a:ext cx="149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6941"/>
                </a:solidFill>
              </a:rPr>
              <a:t>XENON 1T</a:t>
            </a:r>
            <a:endParaRPr lang="en-US" sz="2400" b="1" dirty="0">
              <a:solidFill>
                <a:srgbClr val="0D694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56516" y="6529295"/>
            <a:ext cx="3887484" cy="358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90"/>
                </a:solidFill>
              </a:rPr>
              <a:t>As simple as possible, but no simpler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9391" y="1313533"/>
            <a:ext cx="822960" cy="263384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B271-45FF-834D-870C-8B5588A0BAD1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Signal and Background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8898" y="1647737"/>
            <a:ext cx="8955101" cy="5062538"/>
            <a:chOff x="173221" y="1379538"/>
            <a:chExt cx="8954906" cy="5062538"/>
          </a:xfrm>
        </p:grpSpPr>
        <p:sp>
          <p:nvSpPr>
            <p:cNvPr id="9" name="Line 2"/>
            <p:cNvSpPr>
              <a:spLocks noChangeShapeType="1"/>
            </p:cNvSpPr>
            <p:nvPr/>
          </p:nvSpPr>
          <p:spPr bwMode="auto">
            <a:xfrm flipV="1">
              <a:off x="2057399" y="2426861"/>
              <a:ext cx="584759" cy="544939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1752600" y="2819400"/>
              <a:ext cx="412750" cy="457200"/>
              <a:chOff x="1248" y="2064"/>
              <a:chExt cx="192" cy="190"/>
            </a:xfrm>
          </p:grpSpPr>
          <p:sp>
            <p:nvSpPr>
              <p:cNvPr id="37" name="Oval 4"/>
              <p:cNvSpPr>
                <a:spLocks noChangeArrowheads="1"/>
              </p:cNvSpPr>
              <p:nvPr/>
            </p:nvSpPr>
            <p:spPr bwMode="auto">
              <a:xfrm>
                <a:off x="1269" y="2090"/>
                <a:ext cx="64" cy="64"/>
              </a:xfrm>
              <a:prstGeom prst="ellipse">
                <a:avLst/>
              </a:prstGeom>
              <a:solidFill>
                <a:srgbClr val="5965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5"/>
              <p:cNvSpPr>
                <a:spLocks noChangeArrowheads="1"/>
              </p:cNvSpPr>
              <p:nvPr/>
            </p:nvSpPr>
            <p:spPr bwMode="auto">
              <a:xfrm>
                <a:off x="1312" y="2064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6"/>
              <p:cNvSpPr>
                <a:spLocks noChangeArrowheads="1"/>
              </p:cNvSpPr>
              <p:nvPr/>
            </p:nvSpPr>
            <p:spPr bwMode="auto">
              <a:xfrm>
                <a:off x="1355" y="2082"/>
                <a:ext cx="64" cy="64"/>
              </a:xfrm>
              <a:prstGeom prst="ellipse">
                <a:avLst/>
              </a:prstGeom>
              <a:solidFill>
                <a:srgbClr val="5965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7"/>
              <p:cNvSpPr>
                <a:spLocks noChangeArrowheads="1"/>
              </p:cNvSpPr>
              <p:nvPr/>
            </p:nvSpPr>
            <p:spPr bwMode="auto">
              <a:xfrm>
                <a:off x="1248" y="2127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8"/>
              <p:cNvSpPr>
                <a:spLocks noChangeArrowheads="1"/>
              </p:cNvSpPr>
              <p:nvPr/>
            </p:nvSpPr>
            <p:spPr bwMode="auto">
              <a:xfrm>
                <a:off x="1312" y="2191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9"/>
              <p:cNvSpPr>
                <a:spLocks noChangeArrowheads="1"/>
              </p:cNvSpPr>
              <p:nvPr/>
            </p:nvSpPr>
            <p:spPr bwMode="auto">
              <a:xfrm>
                <a:off x="1312" y="2127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0"/>
              <p:cNvSpPr>
                <a:spLocks noChangeArrowheads="1"/>
              </p:cNvSpPr>
              <p:nvPr/>
            </p:nvSpPr>
            <p:spPr bwMode="auto">
              <a:xfrm>
                <a:off x="1376" y="2127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1347" y="2143"/>
                <a:ext cx="64" cy="64"/>
              </a:xfrm>
              <a:prstGeom prst="ellipse">
                <a:avLst/>
              </a:prstGeom>
              <a:solidFill>
                <a:srgbClr val="5965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12"/>
              <p:cNvSpPr>
                <a:spLocks noChangeArrowheads="1"/>
              </p:cNvSpPr>
              <p:nvPr/>
            </p:nvSpPr>
            <p:spPr bwMode="auto">
              <a:xfrm>
                <a:off x="1285" y="2166"/>
                <a:ext cx="64" cy="63"/>
              </a:xfrm>
              <a:prstGeom prst="ellipse">
                <a:avLst/>
              </a:prstGeom>
              <a:solidFill>
                <a:srgbClr val="5965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73221" y="5254080"/>
              <a:ext cx="321749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400" dirty="0">
                  <a:sym typeface="Symbol" charset="0"/>
                </a:rPr>
                <a:t></a:t>
              </a:r>
              <a:r>
                <a:rPr lang="en-US" sz="4400" baseline="30000" dirty="0">
                  <a:sym typeface="Symbol" charset="0"/>
                </a:rPr>
                <a:t>0</a:t>
              </a:r>
              <a:r>
                <a:rPr lang="en-US" sz="4400" baseline="30000" dirty="0">
                  <a:solidFill>
                    <a:srgbClr val="3399FF"/>
                  </a:solidFill>
                  <a:sym typeface="Symbol" charset="0"/>
                </a:rPr>
                <a:t> </a:t>
              </a:r>
              <a:r>
                <a:rPr lang="en-US" dirty="0">
                  <a:latin typeface="+mn-lt"/>
                  <a:sym typeface="Symbol" charset="0"/>
                </a:rPr>
                <a:t>(calibrate: neutron)</a:t>
              </a:r>
              <a:endParaRPr lang="en-US" sz="4400" baseline="30000" dirty="0">
                <a:latin typeface="+mn-lt"/>
                <a:sym typeface="Symbol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638600" y="2699826"/>
              <a:ext cx="1828800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850" tIns="34925" rIns="69850" bIns="34925">
              <a:spAutoFit/>
            </a:bodyPr>
            <a:lstStyle/>
            <a:p>
              <a:pPr algn="ctr" defTabSz="514350"/>
              <a:r>
                <a:rPr lang="en-US" sz="2000" dirty="0">
                  <a:solidFill>
                    <a:srgbClr val="0000FF"/>
                  </a:solidFill>
                </a:rPr>
                <a:t>v/c </a:t>
              </a:r>
              <a:r>
                <a:rPr lang="en-US" sz="2000" dirty="0">
                  <a:solidFill>
                    <a:srgbClr val="0000FF"/>
                  </a:solidFill>
                  <a:sym typeface="Symbol" charset="0"/>
                </a:rPr>
                <a:t> </a:t>
              </a:r>
              <a:r>
                <a:rPr lang="en-US" sz="2000" dirty="0" smtClean="0">
                  <a:solidFill>
                    <a:srgbClr val="0000FF"/>
                  </a:solidFill>
                  <a:sym typeface="Symbol" charset="0"/>
                </a:rPr>
                <a:t>0.8</a:t>
              </a:r>
              <a:r>
                <a:rPr lang="en-US" sz="2000" dirty="0">
                  <a:solidFill>
                    <a:srgbClr val="0000FF"/>
                  </a:solidFill>
                  <a:sym typeface="Symbol" charset="0"/>
                </a:rPr>
                <a:t>10</a:t>
              </a:r>
              <a:r>
                <a:rPr lang="en-US" sz="2000" baseline="30000" dirty="0" smtClean="0">
                  <a:solidFill>
                    <a:srgbClr val="0000FF"/>
                  </a:solidFill>
                  <a:sym typeface="Symbol" charset="0"/>
                </a:rPr>
                <a:t>-3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533400" y="1379538"/>
              <a:ext cx="1074738" cy="3954463"/>
              <a:chOff x="336" y="869"/>
              <a:chExt cx="677" cy="2491"/>
            </a:xfrm>
          </p:grpSpPr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flipV="1">
                <a:off x="528" y="2448"/>
                <a:ext cx="288" cy="626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arrow" w="lg" len="lg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336" y="3024"/>
                <a:ext cx="324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flipH="1" flipV="1">
                <a:off x="341" y="869"/>
                <a:ext cx="672" cy="110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arrow" w="lg" len="lg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19"/>
              <p:cNvSpPr>
                <a:spLocks noChangeShapeType="1"/>
              </p:cNvSpPr>
              <p:nvPr/>
            </p:nvSpPr>
            <p:spPr bwMode="auto">
              <a:xfrm flipV="1">
                <a:off x="773" y="1963"/>
                <a:ext cx="240" cy="576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608138" y="1380918"/>
              <a:ext cx="134709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Nucleus</a:t>
              </a:r>
            </a:p>
            <a:p>
              <a:pPr algn="ctr"/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Recoils</a:t>
              </a: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2678667" y="2212866"/>
              <a:ext cx="18222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rgbClr val="0000FF"/>
                  </a:solidFill>
                  <a:latin typeface="+mn-lt"/>
                </a:rPr>
                <a:t>E</a:t>
              </a:r>
              <a:r>
                <a:rPr lang="en-US" sz="2800" baseline="-25000" dirty="0" smtClean="0">
                  <a:solidFill>
                    <a:srgbClr val="0000FF"/>
                  </a:solidFill>
                  <a:latin typeface="+mn-lt"/>
                </a:rPr>
                <a:t>r</a:t>
              </a:r>
              <a:r>
                <a:rPr lang="en-US" sz="2800" dirty="0" smtClean="0">
                  <a:solidFill>
                    <a:srgbClr val="0000FF"/>
                  </a:solidFill>
                  <a:latin typeface="+mn-lt"/>
                </a:rPr>
                <a:t>≈30 </a:t>
              </a:r>
              <a:r>
                <a:rPr lang="en-US" sz="2800" dirty="0" err="1" smtClean="0">
                  <a:solidFill>
                    <a:srgbClr val="0000FF"/>
                  </a:solidFill>
                  <a:latin typeface="+mn-lt"/>
                </a:rPr>
                <a:t>keV</a:t>
              </a:r>
              <a:r>
                <a:rPr lang="en-US" sz="2800" baseline="-25000" dirty="0" err="1" smtClean="0">
                  <a:solidFill>
                    <a:srgbClr val="0000FF"/>
                  </a:solidFill>
                  <a:latin typeface="+mn-lt"/>
                </a:rPr>
                <a:t>nr</a:t>
              </a:r>
              <a:endParaRPr lang="en-US" baseline="-25000" dirty="0">
                <a:solidFill>
                  <a:srgbClr val="0000FF"/>
                </a:solidFill>
                <a:latin typeface="+mn-lt"/>
              </a:endParaRPr>
            </a:p>
          </p:txBody>
        </p:sp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4184651" y="1379538"/>
              <a:ext cx="4943476" cy="5062538"/>
              <a:chOff x="2636" y="869"/>
              <a:chExt cx="3114" cy="3189"/>
            </a:xfrm>
          </p:grpSpPr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2636" y="3289"/>
                <a:ext cx="3114" cy="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4400" dirty="0" smtClean="0">
                    <a:solidFill>
                      <a:srgbClr val="FF0000"/>
                    </a:solidFill>
                    <a:sym typeface="Symbol" charset="0"/>
                  </a:rPr>
                  <a:t>, e</a:t>
                </a:r>
                <a:r>
                  <a:rPr lang="en-US" sz="4400" baseline="30000" dirty="0" smtClean="0">
                    <a:solidFill>
                      <a:srgbClr val="FF0000"/>
                    </a:solidFill>
                    <a:sym typeface="Symbol" charset="0"/>
                  </a:rPr>
                  <a:t>−</a:t>
                </a:r>
                <a:r>
                  <a:rPr lang="en-US" sz="4400" dirty="0" smtClean="0">
                    <a:solidFill>
                      <a:srgbClr val="FF0000"/>
                    </a:solidFill>
                    <a:sym typeface="Symbol" charset="0"/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latin typeface="+mn-lt"/>
                    <a:sym typeface="Symbol" charset="0"/>
                  </a:rPr>
                  <a:t>(calibrate: </a:t>
                </a:r>
                <a:r>
                  <a:rPr lang="en-US" dirty="0" smtClean="0">
                    <a:solidFill>
                      <a:srgbClr val="FF0000"/>
                    </a:solidFill>
                    <a:latin typeface="+mn-lt"/>
                    <a:sym typeface="Symbol" charset="0"/>
                  </a:rPr>
                  <a:t>tritium injection)</a:t>
                </a:r>
                <a:endParaRPr lang="en-US" baseline="30000" dirty="0">
                  <a:solidFill>
                    <a:srgbClr val="FF0000"/>
                  </a:solidFill>
                  <a:latin typeface="+mn-lt"/>
                  <a:sym typeface="Symbol" charset="0"/>
                </a:endParaRPr>
              </a:p>
              <a:p>
                <a:endParaRPr lang="en-US" sz="4400" baseline="30000" dirty="0">
                  <a:solidFill>
                    <a:srgbClr val="FF0000"/>
                  </a:solidFill>
                  <a:sym typeface="Symbol" charset="0"/>
                </a:endParaRPr>
              </a:p>
            </p:txBody>
          </p:sp>
          <p:sp>
            <p:nvSpPr>
              <p:cNvPr id="23" name="Rectangle 28"/>
              <p:cNvSpPr>
                <a:spLocks noChangeArrowheads="1"/>
              </p:cNvSpPr>
              <p:nvPr/>
            </p:nvSpPr>
            <p:spPr bwMode="auto">
              <a:xfrm>
                <a:off x="4290" y="2208"/>
                <a:ext cx="96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/>
                <a:r>
                  <a:rPr lang="en-US" sz="2000" dirty="0">
                    <a:solidFill>
                      <a:srgbClr val="3366FF"/>
                    </a:solidFill>
                  </a:rPr>
                  <a:t>v/c </a:t>
                </a:r>
                <a:r>
                  <a:rPr lang="en-US" sz="2000" dirty="0">
                    <a:solidFill>
                      <a:srgbClr val="3366FF"/>
                    </a:solidFill>
                    <a:sym typeface="Symbol" charset="0"/>
                  </a:rPr>
                  <a:t> 0.3</a:t>
                </a:r>
                <a:endParaRPr lang="en-US" sz="2000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3984" y="960"/>
                <a:ext cx="1266" cy="1032"/>
              </a:xfrm>
              <a:custGeom>
                <a:avLst/>
                <a:gdLst>
                  <a:gd name="T0" fmla="*/ 0 w 1266"/>
                  <a:gd name="T1" fmla="*/ 954 h 1032"/>
                  <a:gd name="T2" fmla="*/ 108 w 1266"/>
                  <a:gd name="T3" fmla="*/ 900 h 1032"/>
                  <a:gd name="T4" fmla="*/ 324 w 1266"/>
                  <a:gd name="T5" fmla="*/ 1032 h 1032"/>
                  <a:gd name="T6" fmla="*/ 318 w 1266"/>
                  <a:gd name="T7" fmla="*/ 582 h 1032"/>
                  <a:gd name="T8" fmla="*/ 678 w 1266"/>
                  <a:gd name="T9" fmla="*/ 912 h 1032"/>
                  <a:gd name="T10" fmla="*/ 1266 w 1266"/>
                  <a:gd name="T11" fmla="*/ 852 h 1032"/>
                  <a:gd name="T12" fmla="*/ 804 w 1266"/>
                  <a:gd name="T13" fmla="*/ 486 h 1032"/>
                  <a:gd name="T14" fmla="*/ 1086 w 1266"/>
                  <a:gd name="T15" fmla="*/ 0 h 10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66"/>
                  <a:gd name="T25" fmla="*/ 0 h 1032"/>
                  <a:gd name="T26" fmla="*/ 1266 w 1266"/>
                  <a:gd name="T27" fmla="*/ 1032 h 10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66" h="1032">
                    <a:moveTo>
                      <a:pt x="0" y="954"/>
                    </a:moveTo>
                    <a:lnTo>
                      <a:pt x="108" y="900"/>
                    </a:lnTo>
                    <a:lnTo>
                      <a:pt x="324" y="1032"/>
                    </a:lnTo>
                    <a:lnTo>
                      <a:pt x="318" y="582"/>
                    </a:lnTo>
                    <a:lnTo>
                      <a:pt x="678" y="912"/>
                    </a:lnTo>
                    <a:lnTo>
                      <a:pt x="1266" y="852"/>
                    </a:lnTo>
                    <a:lnTo>
                      <a:pt x="804" y="486"/>
                    </a:lnTo>
                    <a:lnTo>
                      <a:pt x="1086" y="0"/>
                    </a:lnTo>
                  </a:path>
                </a:pathLst>
              </a:custGeom>
              <a:noFill/>
              <a:ln w="63500">
                <a:solidFill>
                  <a:srgbClr val="3366FF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" name="Group 30"/>
              <p:cNvGrpSpPr>
                <a:grpSpLocks/>
              </p:cNvGrpSpPr>
              <p:nvPr/>
            </p:nvGrpSpPr>
            <p:grpSpPr bwMode="auto">
              <a:xfrm>
                <a:off x="3100" y="869"/>
                <a:ext cx="697" cy="2521"/>
                <a:chOff x="3436" y="917"/>
                <a:chExt cx="697" cy="2521"/>
              </a:xfrm>
            </p:grpSpPr>
            <p:sp>
              <p:nvSpPr>
                <p:cNvPr id="2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648" y="2496"/>
                  <a:ext cx="288" cy="626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 type="arrow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32"/>
                <p:cNvSpPr>
                  <a:spLocks noChangeArrowheads="1"/>
                </p:cNvSpPr>
                <p:nvPr/>
              </p:nvSpPr>
              <p:spPr bwMode="auto">
                <a:xfrm>
                  <a:off x="3436" y="3102"/>
                  <a:ext cx="324" cy="33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3461" y="917"/>
                  <a:ext cx="672" cy="110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 type="arrow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888" y="2016"/>
                  <a:ext cx="240" cy="576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3691" y="878"/>
                <a:ext cx="880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3366FF"/>
                    </a:solidFill>
                    <a:latin typeface="+mn-lt"/>
                  </a:rPr>
                  <a:t>Electron</a:t>
                </a:r>
              </a:p>
              <a:p>
                <a:pPr algn="ctr"/>
                <a:r>
                  <a:rPr lang="en-US" sz="2800" dirty="0">
                    <a:solidFill>
                      <a:srgbClr val="3366FF"/>
                    </a:solidFill>
                    <a:latin typeface="+mn-lt"/>
                  </a:rPr>
                  <a:t>Recoils</a:t>
                </a:r>
              </a:p>
            </p:txBody>
          </p:sp>
          <p:sp>
            <p:nvSpPr>
              <p:cNvPr id="28" name="Text Box 38"/>
              <p:cNvSpPr txBox="1">
                <a:spLocks noChangeArrowheads="1"/>
              </p:cNvSpPr>
              <p:nvPr/>
            </p:nvSpPr>
            <p:spPr bwMode="auto">
              <a:xfrm flipH="1">
                <a:off x="4151" y="1940"/>
                <a:ext cx="1344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 err="1" smtClean="0">
                    <a:solidFill>
                      <a:srgbClr val="3366FF"/>
                    </a:solidFill>
                    <a:latin typeface="+mn-lt"/>
                  </a:rPr>
                  <a:t>E</a:t>
                </a:r>
                <a:r>
                  <a:rPr lang="en-US" sz="2800" baseline="-25000" dirty="0" err="1" smtClean="0">
                    <a:solidFill>
                      <a:srgbClr val="3366FF"/>
                    </a:solidFill>
                    <a:latin typeface="+mn-lt"/>
                  </a:rPr>
                  <a:t>r</a:t>
                </a:r>
                <a:r>
                  <a:rPr lang="en-US" sz="2800" dirty="0" smtClean="0">
                    <a:solidFill>
                      <a:srgbClr val="3366FF"/>
                    </a:solidFill>
                    <a:latin typeface="+mn-lt"/>
                  </a:rPr>
                  <a:t>≈ 30 </a:t>
                </a:r>
                <a:r>
                  <a:rPr lang="en-US" sz="2800" dirty="0" err="1" smtClean="0">
                    <a:solidFill>
                      <a:srgbClr val="3366FF"/>
                    </a:solidFill>
                    <a:latin typeface="+mn-lt"/>
                  </a:rPr>
                  <a:t>keV</a:t>
                </a:r>
                <a:r>
                  <a:rPr lang="en-US" sz="2800" baseline="-25000" dirty="0" err="1" smtClean="0">
                    <a:solidFill>
                      <a:srgbClr val="3366FF"/>
                    </a:solidFill>
                    <a:latin typeface="+mn-lt"/>
                  </a:rPr>
                  <a:t>ee</a:t>
                </a:r>
                <a:endParaRPr lang="en-US" baseline="-25000" dirty="0">
                  <a:solidFill>
                    <a:srgbClr val="3366FF"/>
                  </a:solidFill>
                  <a:latin typeface="+mn-lt"/>
                </a:endParaRPr>
              </a:p>
            </p:txBody>
          </p:sp>
          <p:sp>
            <p:nvSpPr>
              <p:cNvPr id="21" name="Oval 26"/>
              <p:cNvSpPr>
                <a:spLocks noChangeArrowheads="1"/>
              </p:cNvSpPr>
              <p:nvPr/>
            </p:nvSpPr>
            <p:spPr bwMode="auto">
              <a:xfrm>
                <a:off x="3915" y="1852"/>
                <a:ext cx="123" cy="120"/>
              </a:xfrm>
              <a:prstGeom prst="ellipse">
                <a:avLst/>
              </a:prstGeom>
              <a:solidFill>
                <a:srgbClr val="3366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243278" y="6291720"/>
            <a:ext cx="8020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Discrimination – detector’s ability to distinguish these</a:t>
            </a:r>
            <a:endParaRPr lang="en-US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81C6-B3B7-D249-9DD3-B54F5EBBF468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7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37" y="170533"/>
            <a:ext cx="7423625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Components of the Universe</a:t>
            </a:r>
            <a:endParaRPr lang="en-US" sz="48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Planck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8" y="1512183"/>
            <a:ext cx="6215526" cy="53458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88" y="2067113"/>
            <a:ext cx="5969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800" y="6474501"/>
            <a:ext cx="7912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5FE3-262E-2847-AE57-82E1F964769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2706" y="170533"/>
            <a:ext cx="803516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LUX has excelled at calibration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19</a:t>
            </a:fld>
            <a:endParaRPr lang="en-US"/>
          </a:p>
        </p:txBody>
      </p:sp>
      <p:pic>
        <p:nvPicPr>
          <p:cNvPr id="18" name="Picture 17" descr="log10s2s1_v1_3_caltest_v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7" y="1550806"/>
            <a:ext cx="7590119" cy="52828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10211" y="4375568"/>
            <a:ext cx="49156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Now Cleaner… tagged neutrons in-situ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Signal Calibration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689" y="2022838"/>
            <a:ext cx="31137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Background calibration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7DD5-76C4-4A44-B594-534C22EAA977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2356" y="65946"/>
            <a:ext cx="773056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(1-phase, 2-phase)</a:t>
            </a:r>
            <a:r>
              <a:rPr lang="en-US" sz="6700" b="1" dirty="0" smtClean="0">
                <a:solidFill>
                  <a:srgbClr val="000090"/>
                </a:solidFill>
              </a:rPr>
              <a:t>×</a:t>
            </a:r>
            <a:r>
              <a:rPr lang="en-US" b="1" dirty="0" smtClean="0">
                <a:solidFill>
                  <a:srgbClr val="000090"/>
                </a:solidFill>
              </a:rPr>
              <a:t>(Argon, Xenon)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sz="3600" dirty="0" smtClean="0"/>
              <a:t>large homogenous volumes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7529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Xenon 2-phase TPCs in the lead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Xenon-100 (66 kg) to LUX (250 kg) to </a:t>
            </a:r>
            <a:r>
              <a:rPr lang="en-US" sz="2000" dirty="0" smtClean="0">
                <a:solidFill>
                  <a:srgbClr val="3366FF"/>
                </a:solidFill>
              </a:rPr>
              <a:t>Panda-</a:t>
            </a:r>
            <a:r>
              <a:rPr lang="en-US" sz="2000" dirty="0" smtClean="0">
                <a:solidFill>
                  <a:srgbClr val="3366FF"/>
                </a:solidFill>
              </a:rPr>
              <a:t>X (500 kg) </a:t>
            </a:r>
            <a:r>
              <a:rPr lang="en-US" sz="2000" dirty="0" smtClean="0">
                <a:solidFill>
                  <a:srgbClr val="3366FF"/>
                </a:solidFill>
              </a:rPr>
              <a:t>to Xenon-1T to LZ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xenon2pha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0" y="2466264"/>
            <a:ext cx="4217211" cy="4255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211669"/>
            <a:ext cx="92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Laura </a:t>
            </a:r>
            <a:r>
              <a:rPr lang="en-US" dirty="0" err="1" smtClean="0"/>
              <a:t>Baudis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-1835" r="2753" b="-5256"/>
          <a:stretch>
            <a:fillRect/>
          </a:stretch>
        </p:blipFill>
        <p:spPr bwMode="auto">
          <a:xfrm>
            <a:off x="4960471" y="2488827"/>
            <a:ext cx="4158125" cy="10395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75412" y="3696660"/>
            <a:ext cx="41898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Xenon Advantages: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A=131, density 3 </a:t>
            </a:r>
            <a:r>
              <a:rPr lang="en-US" sz="2400" dirty="0" err="1" smtClean="0"/>
              <a:t>gm</a:t>
            </a:r>
            <a:r>
              <a:rPr lang="en-US" sz="2400" dirty="0" smtClean="0"/>
              <a:t>/cm</a:t>
            </a:r>
            <a:r>
              <a:rPr lang="en-US" sz="2400" baseline="30000" dirty="0" smtClean="0"/>
              <a:t>3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No dangerous isotopes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</a:t>
            </a:r>
            <a:r>
              <a:rPr lang="en-US" sz="2400" dirty="0" err="1" smtClean="0"/>
              <a:t>Scint</a:t>
            </a:r>
            <a:r>
              <a:rPr lang="en-US" sz="2400" dirty="0" smtClean="0"/>
              <a:t> light </a:t>
            </a:r>
            <a:r>
              <a:rPr lang="en-US" sz="2400" dirty="0" smtClean="0"/>
              <a:t>soft UV – 175nm</a:t>
            </a:r>
            <a:endParaRPr lang="en-US" sz="2400" dirty="0" smtClean="0"/>
          </a:p>
          <a:p>
            <a:r>
              <a:rPr lang="en-US" sz="2400" dirty="0" smtClean="0"/>
              <a:t>2-phase Advantages: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TPC </a:t>
            </a:r>
            <a:r>
              <a:rPr lang="en-US" sz="2400" dirty="0" err="1" smtClean="0"/>
              <a:t>fiducialization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AB50-5D44-894F-BDD6-7181E5823213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0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2356" y="170533"/>
            <a:ext cx="77305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Xenon Future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752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Xenon 1T- </a:t>
            </a:r>
            <a:r>
              <a:rPr lang="en-US" sz="3600" dirty="0" smtClean="0"/>
              <a:t>2t active </a:t>
            </a:r>
            <a:r>
              <a:rPr lang="en-US" sz="3600" dirty="0" err="1" smtClean="0"/>
              <a:t>Xe</a:t>
            </a:r>
            <a:r>
              <a:rPr lang="en-US" sz="3600" dirty="0" smtClean="0"/>
              <a:t>;  LZ – </a:t>
            </a:r>
            <a:r>
              <a:rPr lang="en-US" sz="3600" dirty="0"/>
              <a:t>7</a:t>
            </a:r>
            <a:r>
              <a:rPr lang="en-US" sz="3600" dirty="0" smtClean="0"/>
              <a:t>t active </a:t>
            </a:r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(G2)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9646" y="415576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Laura </a:t>
            </a:r>
            <a:r>
              <a:rPr lang="en-US" dirty="0" err="1" smtClean="0"/>
              <a:t>Baudis</a:t>
            </a:r>
            <a:endParaRPr lang="en-US" dirty="0"/>
          </a:p>
        </p:txBody>
      </p:sp>
      <p:pic>
        <p:nvPicPr>
          <p:cNvPr id="3" name="Picture 2" descr="xenon1Tl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629"/>
            <a:ext cx="6232217" cy="2366490"/>
          </a:xfrm>
          <a:prstGeom prst="rect">
            <a:avLst/>
          </a:prstGeom>
        </p:spPr>
      </p:pic>
      <p:pic>
        <p:nvPicPr>
          <p:cNvPr id="8" name="Picture 7" descr="image001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t="3583" r="13598" b="11"/>
          <a:stretch/>
        </p:blipFill>
        <p:spPr>
          <a:xfrm>
            <a:off x="5253165" y="2794000"/>
            <a:ext cx="3890836" cy="4061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2384" y="4812905"/>
            <a:ext cx="65264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LZ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2018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416" y="3375895"/>
            <a:ext cx="22227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Xenon-</a:t>
            </a:r>
            <a:r>
              <a:rPr lang="en-US" sz="4000" b="1" dirty="0" smtClean="0">
                <a:solidFill>
                  <a:srgbClr val="FFFF00"/>
                </a:solidFill>
              </a:rPr>
              <a:t>1T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2015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9844" y="5648464"/>
            <a:ext cx="1018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LUX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79EEB-C78B-1940-A2B0-8200D51D1627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8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LZ Design Overview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LZ_main_assy_marku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5884" r="2964" b="4166"/>
          <a:stretch/>
        </p:blipFill>
        <p:spPr>
          <a:xfrm>
            <a:off x="1114778" y="1393884"/>
            <a:ext cx="7000393" cy="54684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94555" y="5984380"/>
            <a:ext cx="2384777" cy="822960"/>
          </a:xfrm>
          <a:prstGeom prst="ellipse">
            <a:avLst/>
          </a:prstGeom>
          <a:noFill/>
          <a:ln w="730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5048-31DB-B24C-9864-E225B01F979A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0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340" y="170533"/>
            <a:ext cx="678983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LZ Background Modeled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77"/>
            <a:ext cx="4630573" cy="527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94" y="1439051"/>
            <a:ext cx="4645866" cy="5300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181" y="3350192"/>
            <a:ext cx="1211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3.3 T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(1/10 </a:t>
            </a:r>
            <a:r>
              <a:rPr lang="en-US" sz="1400" b="1" dirty="0" err="1" smtClean="0">
                <a:solidFill>
                  <a:srgbClr val="FFFF00"/>
                </a:solidFill>
              </a:rPr>
              <a:t>pp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ν</a:t>
            </a:r>
            <a:r>
              <a:rPr lang="en-US" sz="1400" b="1" dirty="0" smtClean="0">
                <a:solidFill>
                  <a:srgbClr val="FFFF00"/>
                </a:solidFill>
              </a:rPr>
              <a:t>)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0330" y="3350192"/>
            <a:ext cx="269817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  5.6 T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      (1/10 </a:t>
            </a:r>
            <a:r>
              <a:rPr lang="en-US" sz="1400" b="1" dirty="0" err="1" smtClean="0">
                <a:solidFill>
                  <a:srgbClr val="FFFF00"/>
                </a:solidFill>
              </a:rPr>
              <a:t>pp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ν</a:t>
            </a:r>
            <a:r>
              <a:rPr lang="en-US" sz="1400" b="1" dirty="0" smtClean="0">
                <a:solidFill>
                  <a:srgbClr val="FFFF00"/>
                </a:solidFill>
              </a:rPr>
              <a:t>)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1.9 </a:t>
            </a:r>
            <a:r>
              <a:rPr lang="en-US" b="1" dirty="0" err="1" smtClean="0">
                <a:solidFill>
                  <a:srgbClr val="FFFF00"/>
                </a:solidFill>
              </a:rPr>
              <a:t>bkg</a:t>
            </a:r>
            <a:r>
              <a:rPr lang="en-US" b="1" dirty="0" smtClean="0">
                <a:solidFill>
                  <a:srgbClr val="FFFF00"/>
                </a:solidFill>
              </a:rPr>
              <a:t> events, 1,000 days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0.3 </a:t>
            </a:r>
            <a:r>
              <a:rPr lang="en-US" b="1" smtClean="0">
                <a:solidFill>
                  <a:srgbClr val="FFFF00"/>
                </a:solidFill>
              </a:rPr>
              <a:t>coherent neutrino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21410"/>
            <a:ext cx="4321736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   Just Liq. Xenon TPC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9573" y="1403769"/>
            <a:ext cx="4937424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   Use </a:t>
            </a:r>
            <a:r>
              <a:rPr lang="en-US" sz="3600" dirty="0" err="1" smtClean="0">
                <a:solidFill>
                  <a:srgbClr val="FF0000"/>
                </a:solidFill>
              </a:rPr>
              <a:t>LXe</a:t>
            </a:r>
            <a:r>
              <a:rPr lang="en-US" sz="3600" dirty="0" smtClean="0">
                <a:solidFill>
                  <a:srgbClr val="FF0000"/>
                </a:solidFill>
              </a:rPr>
              <a:t> skin, Outer Det.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945A-E543-8C43-B6E5-2AA3E6737D2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2356" y="170533"/>
            <a:ext cx="773056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Single Phase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752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Simpler.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 descr="singlepha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7" y="1921628"/>
            <a:ext cx="7545294" cy="4215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6117" y="6110291"/>
            <a:ext cx="720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 </a:t>
            </a:r>
            <a:r>
              <a:rPr lang="en-US" sz="2400" dirty="0" err="1" smtClean="0"/>
              <a:t>LAr</a:t>
            </a:r>
            <a:r>
              <a:rPr lang="en-US" sz="2400" dirty="0" smtClean="0"/>
              <a:t> has extraordinary discrimination based on pulse shape. And needs it, because of </a:t>
            </a:r>
            <a:r>
              <a:rPr lang="en-US" sz="2400" baseline="30000" dirty="0" smtClean="0"/>
              <a:t>39</a:t>
            </a:r>
            <a:r>
              <a:rPr lang="en-US" sz="2400" dirty="0" smtClean="0"/>
              <a:t>Ar.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1412" y="1339555"/>
            <a:ext cx="92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Laura </a:t>
            </a:r>
            <a:r>
              <a:rPr lang="en-US" dirty="0" err="1" smtClean="0"/>
              <a:t>Baudis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C958-287B-FD43-801B-A16593AE9332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7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2356" y="170533"/>
            <a:ext cx="773056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Result: 2 Phase L Argon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 descr="darkside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411"/>
            <a:ext cx="2584824" cy="5443871"/>
          </a:xfrm>
          <a:prstGeom prst="rect">
            <a:avLst/>
          </a:prstGeom>
        </p:spPr>
      </p:pic>
      <p:pic>
        <p:nvPicPr>
          <p:cNvPr id="5" name="Picture 4" descr="sensitivity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94" y="1434352"/>
            <a:ext cx="6112764" cy="3735324"/>
          </a:xfrm>
          <a:prstGeom prst="rect">
            <a:avLst/>
          </a:prstGeom>
        </p:spPr>
      </p:pic>
      <p:pic>
        <p:nvPicPr>
          <p:cNvPr id="7" name="Picture 6" descr="dsse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76" y="3595770"/>
            <a:ext cx="5871882" cy="3147812"/>
          </a:xfrm>
          <a:prstGeom prst="rect">
            <a:avLst/>
          </a:prstGeom>
        </p:spPr>
      </p:pic>
      <p:pic>
        <p:nvPicPr>
          <p:cNvPr id="8" name="Picture 7" descr="scale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86" y="3283802"/>
            <a:ext cx="5490972" cy="484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6056" y="6415828"/>
            <a:ext cx="37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Fraction of light in first 90 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164892" y="3768434"/>
            <a:ext cx="0" cy="2647394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18000" y="4717777"/>
            <a:ext cx="248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Background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(0.5 t-y depleted)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1645" y="4256112"/>
            <a:ext cx="194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Signal Region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(50% </a:t>
            </a:r>
            <a:r>
              <a:rPr lang="en-US" sz="2400" dirty="0" err="1" smtClean="0">
                <a:solidFill>
                  <a:srgbClr val="0000FF"/>
                </a:solidFill>
              </a:rPr>
              <a:t>Accep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6823" y="5862173"/>
            <a:ext cx="168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38-40 </a:t>
            </a:r>
            <a:r>
              <a:rPr lang="en-US" sz="2400" dirty="0" err="1" smtClean="0"/>
              <a:t>keV</a:t>
            </a:r>
            <a:r>
              <a:rPr lang="en-US" sz="2400" baseline="-25000" dirty="0" err="1" smtClean="0"/>
              <a:t>nr</a:t>
            </a:r>
            <a:endParaRPr lang="en-US" sz="2400" baseline="-25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112A-C05D-4F4E-8858-A8F4543548DB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460" y="188983"/>
            <a:ext cx="5971003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0090"/>
                </a:solidFill>
              </a:rPr>
              <a:t>Future of Xenon 2-phase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6" y="1446575"/>
            <a:ext cx="6464289" cy="54114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56004" y="4915650"/>
            <a:ext cx="9834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5965FF"/>
                </a:solidFill>
              </a:rPr>
              <a:t>Panda-X</a:t>
            </a:r>
          </a:p>
          <a:p>
            <a:r>
              <a:rPr lang="en-US" sz="1600" b="1" dirty="0" smtClean="0">
                <a:solidFill>
                  <a:srgbClr val="5965FF"/>
                </a:solidFill>
              </a:rPr>
              <a:t>Xenon 1T</a:t>
            </a:r>
            <a:endParaRPr lang="en-US" sz="1600" b="1" dirty="0">
              <a:solidFill>
                <a:srgbClr val="5965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3236" y="5762339"/>
            <a:ext cx="80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5965FF"/>
                </a:solidFill>
              </a:rPr>
              <a:t>Darwin</a:t>
            </a:r>
            <a:endParaRPr lang="en-US" sz="1600" b="1" dirty="0">
              <a:solidFill>
                <a:srgbClr val="5965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2771-D203-DE42-898F-E57A2183ABF6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2356" y="170533"/>
            <a:ext cx="773056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Low Mass Frontier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2" descr="newlowm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4" y="1434353"/>
            <a:ext cx="6325174" cy="5423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118" y="3748167"/>
            <a:ext cx="959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10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-40 </a:t>
            </a:r>
          </a:p>
          <a:p>
            <a:r>
              <a:rPr lang="en-US" sz="3200" b="1" dirty="0" smtClean="0">
                <a:latin typeface="Times New Roman"/>
                <a:cs typeface="Times New Roman"/>
              </a:rPr>
              <a:t>cm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2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56235" y="4203279"/>
            <a:ext cx="926353" cy="1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7932" y="1818962"/>
            <a:ext cx="149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Germanium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Ionization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F2F21-6581-364F-82C0-57BE80B2E406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4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49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Tension with LHC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productiongluer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1" y="1468660"/>
            <a:ext cx="7371207" cy="53322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3939D-A20F-CF4D-B861-6E6AD038554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470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Kitchen Whiteboard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bb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0" y="1509060"/>
            <a:ext cx="7012391" cy="52592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904C-311E-1A48-8BAA-245B8FED415E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8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49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Spin Independent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dm_limit_siAndScalarC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13" y="1524000"/>
            <a:ext cx="5607004" cy="52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177" y="2955561"/>
            <a:ext cx="959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10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-40 </a:t>
            </a:r>
          </a:p>
          <a:p>
            <a:r>
              <a:rPr lang="en-US" sz="3200" b="1" dirty="0" smtClean="0">
                <a:latin typeface="Times New Roman"/>
                <a:cs typeface="Times New Roman"/>
              </a:rPr>
              <a:t>cm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2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6941" y="4091817"/>
            <a:ext cx="201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D516BA"/>
                </a:solidFill>
              </a:rPr>
              <a:t>Majorana</a:t>
            </a:r>
            <a:endParaRPr lang="en-US" sz="3200" b="1" dirty="0" smtClean="0">
              <a:solidFill>
                <a:srgbClr val="D516BA"/>
              </a:solidFill>
            </a:endParaRPr>
          </a:p>
          <a:p>
            <a:r>
              <a:rPr lang="en-US" sz="3200" b="1" dirty="0" smtClean="0">
                <a:solidFill>
                  <a:srgbClr val="D516BA"/>
                </a:solidFill>
              </a:rPr>
              <a:t>… evade with a very light mediator</a:t>
            </a:r>
            <a:endParaRPr lang="en-US" sz="3200" b="1" dirty="0">
              <a:solidFill>
                <a:srgbClr val="D516B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6941" y="2092683"/>
            <a:ext cx="10643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Dirac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30942" y="3466353"/>
            <a:ext cx="1075764" cy="1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C1FA-420D-0D4D-AB35-169A42D768CC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49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The Near Term Future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uberplot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0" y="1432012"/>
            <a:ext cx="8206650" cy="536622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419415" y="1792946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G2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SuperCDMS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85344" y="5172636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25" y="550032"/>
            <a:ext cx="959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10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-40 </a:t>
            </a:r>
          </a:p>
          <a:p>
            <a:r>
              <a:rPr lang="en-US" sz="3200" b="1" dirty="0" smtClean="0">
                <a:latin typeface="Times New Roman"/>
                <a:cs typeface="Times New Roman"/>
              </a:rPr>
              <a:t>cm</a:t>
            </a:r>
            <a:r>
              <a:rPr lang="en-US" sz="3200" b="1" baseline="30000" dirty="0" smtClean="0">
                <a:latin typeface="Times New Roman"/>
                <a:cs typeface="Times New Roman"/>
              </a:rPr>
              <a:t>2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38990" y="1627249"/>
            <a:ext cx="298359" cy="1019411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73FC-5AD2-B84B-8C9F-51606D4458E4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42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Dark Heavy Light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darkphotonid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221"/>
            <a:ext cx="4889890" cy="1911190"/>
          </a:xfrm>
          <a:prstGeom prst="rect">
            <a:avLst/>
          </a:prstGeom>
        </p:spPr>
      </p:pic>
      <p:pic>
        <p:nvPicPr>
          <p:cNvPr id="6" name="Picture 5" descr="darkphotonbrem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89" y="1733179"/>
            <a:ext cx="3546544" cy="1991603"/>
          </a:xfrm>
          <a:prstGeom prst="rect">
            <a:avLst/>
          </a:prstGeom>
        </p:spPr>
      </p:pic>
      <p:pic>
        <p:nvPicPr>
          <p:cNvPr id="9" name="Picture 8" descr="darkphotonanni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39"/>
            <a:ext cx="4038692" cy="2211337"/>
          </a:xfrm>
          <a:prstGeom prst="rect">
            <a:avLst/>
          </a:prstGeom>
        </p:spPr>
      </p:pic>
      <p:pic>
        <p:nvPicPr>
          <p:cNvPr id="11" name="Picture 10" descr="darkphotonbremm2way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36" y="3724782"/>
            <a:ext cx="3917626" cy="26386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770215" y="5916708"/>
            <a:ext cx="1075764" cy="1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70215" y="4306048"/>
            <a:ext cx="1075764" cy="1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45979" y="1361345"/>
            <a:ext cx="2216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JLAB, Mainz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143" y="6175176"/>
            <a:ext cx="2341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colliders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5792" y="3928544"/>
            <a:ext cx="475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5628" y="5590400"/>
            <a:ext cx="475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ED23E-9B31-3042-9A97-B8925086CEFC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42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Current and Future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existinglimd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344"/>
            <a:ext cx="5304118" cy="3619481"/>
          </a:xfrm>
          <a:prstGeom prst="rect">
            <a:avLst/>
          </a:prstGeom>
        </p:spPr>
      </p:pic>
      <p:pic>
        <p:nvPicPr>
          <p:cNvPr id="7" name="Picture 6" descr="futurelimd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76" y="3143008"/>
            <a:ext cx="5124824" cy="371499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926353" y="3541059"/>
            <a:ext cx="0" cy="1598706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5144235"/>
            <a:ext cx="28694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  <a:r>
              <a:rPr lang="en-US" sz="3200" b="1" dirty="0" smtClean="0">
                <a:solidFill>
                  <a:srgbClr val="FF0000"/>
                </a:solidFill>
              </a:rPr>
              <a:t>ld beam dump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0477" y="2118072"/>
            <a:ext cx="3762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DarkLight</a:t>
            </a:r>
            <a:r>
              <a:rPr lang="en-US" sz="3200" b="1" dirty="0" smtClean="0">
                <a:solidFill>
                  <a:srgbClr val="FF0000"/>
                </a:solidFill>
              </a:rPr>
              <a:t>, HPS, Apex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FF0000"/>
                </a:solidFill>
              </a:rPr>
              <a:t>ll at JLAB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48866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Bertrand </a:t>
            </a:r>
            <a:r>
              <a:rPr lang="en-US" dirty="0" err="1" smtClean="0"/>
              <a:t>Echenard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2F5F-F2DA-2C42-B329-43C836E88EEB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42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The DAMA Perplex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33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2F5F-F2DA-2C42-B329-43C836E88EEB}" type="datetime1">
              <a:rPr lang="en-US" smtClean="0"/>
              <a:t>10/29/14</a:t>
            </a:fld>
            <a:endParaRPr lang="en-US"/>
          </a:p>
        </p:txBody>
      </p:sp>
      <p:pic>
        <p:nvPicPr>
          <p:cNvPr id="5" name="Picture 4" descr="da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1" y="1432300"/>
            <a:ext cx="7279075" cy="53360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Rick Gaitskell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4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42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Other Experiments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34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2F5F-F2DA-2C42-B329-43C836E88EEB}" type="datetime1">
              <a:rPr lang="en-US" smtClean="0"/>
              <a:t>10/29/14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8394"/>
            <a:ext cx="4468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 smtClean="0">
                <a:latin typeface="Times New Roman"/>
                <a:cs typeface="Times New Roman"/>
              </a:rPr>
              <a:t>KIMS-</a:t>
            </a:r>
            <a:r>
              <a:rPr lang="en-US" sz="2400" u="sng" dirty="0" err="1" smtClean="0">
                <a:latin typeface="Times New Roman"/>
                <a:cs typeface="Times New Roman"/>
              </a:rPr>
              <a:t>NaI</a:t>
            </a:r>
            <a:r>
              <a:rPr lang="en-US" sz="2400" u="sng" dirty="0" smtClean="0">
                <a:latin typeface="Times New Roman"/>
                <a:cs typeface="Times New Roman"/>
              </a:rPr>
              <a:t> (Center </a:t>
            </a:r>
            <a:r>
              <a:rPr lang="en-US" sz="2400" u="sng" dirty="0" err="1" smtClean="0">
                <a:latin typeface="Times New Roman"/>
                <a:cs typeface="Times New Roman"/>
              </a:rPr>
              <a:t>Underg</a:t>
            </a:r>
            <a:r>
              <a:rPr lang="en-US" sz="2400" u="sng" dirty="0" smtClean="0">
                <a:latin typeface="Times New Roman"/>
                <a:cs typeface="Times New Roman"/>
              </a:rPr>
              <a:t>. Phys.)</a:t>
            </a:r>
            <a:endParaRPr lang="en-US" sz="2400" u="sng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Check DAMA using new </a:t>
            </a:r>
            <a:r>
              <a:rPr lang="en-US" sz="1800" dirty="0" err="1" smtClean="0">
                <a:latin typeface="Times New Roman"/>
                <a:cs typeface="Times New Roman"/>
              </a:rPr>
              <a:t>NaI</a:t>
            </a:r>
            <a:r>
              <a:rPr lang="en-US" sz="1800" dirty="0" smtClean="0">
                <a:latin typeface="Times New Roman"/>
                <a:cs typeface="Times New Roman"/>
              </a:rPr>
              <a:t>(</a:t>
            </a:r>
            <a:r>
              <a:rPr lang="en-US" sz="1800" dirty="0" err="1" smtClean="0">
                <a:latin typeface="Times New Roman"/>
                <a:cs typeface="Times New Roman"/>
              </a:rPr>
              <a:t>Tl</a:t>
            </a:r>
            <a:r>
              <a:rPr lang="en-US" sz="1800" dirty="0" smtClean="0">
                <a:latin typeface="Times New Roman"/>
                <a:cs typeface="Times New Roman"/>
              </a:rPr>
              <a:t>) crystals.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ko-K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Goal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ko-K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Lower background than DAMA.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ko-K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Lower threshold than DAMA</a:t>
            </a:r>
          </a:p>
          <a:p>
            <a:pPr marL="342900" indent="-342900">
              <a:buFont typeface="Arial"/>
              <a:buChar char="•"/>
            </a:pPr>
            <a:r>
              <a:rPr lang="en-US" altLang="ko-K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Utilize PSD (Good PSD first time)</a:t>
            </a:r>
          </a:p>
          <a:p>
            <a:pPr marL="342900" indent="-342900">
              <a:buFont typeface="Arial"/>
              <a:buChar char="•"/>
            </a:pPr>
            <a:r>
              <a:rPr lang="en-US" altLang="ko-K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200kg run starts in the end of 2015.</a:t>
            </a:r>
          </a:p>
        </p:txBody>
      </p:sp>
      <p:pic>
        <p:nvPicPr>
          <p:cNvPr id="8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05" r="21904" b="1"/>
          <a:stretch/>
        </p:blipFill>
        <p:spPr>
          <a:xfrm>
            <a:off x="298820" y="3402288"/>
            <a:ext cx="2590800" cy="18442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115" y="5174507"/>
            <a:ext cx="2895600" cy="1676400"/>
            <a:chOff x="4613237" y="3302000"/>
            <a:chExt cx="4949863" cy="3590689"/>
          </a:xfrm>
        </p:grpSpPr>
        <p:pic>
          <p:nvPicPr>
            <p:cNvPr id="10" name="내용 개체 틀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77" r="8348"/>
            <a:stretch/>
          </p:blipFill>
          <p:spPr bwMode="auto">
            <a:xfrm>
              <a:off x="4613237" y="3302000"/>
              <a:ext cx="4949863" cy="3590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583359" y="3432800"/>
              <a:ext cx="1829217" cy="492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NaI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5-6 </a:t>
              </a:r>
              <a:r>
                <a:rPr lang="en-US" altLang="ko-KR" sz="14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keV</a:t>
              </a:r>
              <a:endParaRPr lang="ko-KR" altLang="en-US" sz="14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17356" y="4286958"/>
              <a:ext cx="485558" cy="51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00FF"/>
                  </a:solidFill>
                </a:rPr>
                <a:t>n</a:t>
              </a:r>
              <a:endParaRPr lang="ko-KR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59589" y="4089967"/>
              <a:ext cx="582669" cy="51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ko-KR" altLang="en-US" sz="20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68371" y="1536341"/>
            <a:ext cx="29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Princeton Effort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DM-Ice at South</a:t>
            </a:r>
            <a:endParaRPr lang="en-US" altLang="ko-K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haxtonnewon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13" y="3233644"/>
            <a:ext cx="4412870" cy="3370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641" y="2691865"/>
            <a:ext cx="384250" cy="4009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180" y="2750414"/>
            <a:ext cx="416703" cy="3125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326" y="3753222"/>
            <a:ext cx="319657" cy="4303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4525" y="5465452"/>
            <a:ext cx="879340" cy="479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03157" y="6527135"/>
            <a:ext cx="4177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Fitzpatrick, </a:t>
            </a:r>
            <a:r>
              <a:rPr lang="en-US" dirty="0" err="1" smtClean="0"/>
              <a:t>Haxton</a:t>
            </a:r>
            <a:r>
              <a:rPr lang="en-US" dirty="0" smtClean="0"/>
              <a:t>, Katz, Lubbers, </a:t>
            </a:r>
            <a:r>
              <a:rPr lang="en-US" dirty="0" err="1" smtClean="0"/>
              <a:t>Xu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</a:t>
            </a:r>
            <a:r>
              <a:rPr lang="en-US" dirty="0" err="1" smtClean="0"/>
              <a:t>Axion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44F5-1415-2C49-8018-086284E4F4DA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22" descr="C:\Documents and Settings\hnn\Desktop\SSI\boom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18" y="1855508"/>
            <a:ext cx="3352800" cy="26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C:\Documents and Settings\hnn\Desktop\SSI\axion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5508"/>
            <a:ext cx="510540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980106" y="1514378"/>
            <a:ext cx="357309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Convert a to photon </a:t>
            </a:r>
            <a:r>
              <a:rPr lang="en-US" sz="2400" dirty="0" smtClean="0">
                <a:solidFill>
                  <a:srgbClr val="3333FF"/>
                </a:solidFill>
              </a:rPr>
              <a:t>– 1 GHz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73096"/>
            <a:ext cx="7594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0160" indent="-1280160"/>
            <a:r>
              <a:rPr lang="en-US" dirty="0" err="1" smtClean="0"/>
              <a:t>Axions</a:t>
            </a:r>
            <a:r>
              <a:rPr lang="en-US" dirty="0" smtClean="0"/>
              <a:t>…          could </a:t>
            </a:r>
            <a:r>
              <a:rPr lang="en-US" dirty="0" smtClean="0"/>
              <a:t>be produced in the Big Bang with sufficient numbers to to </a:t>
            </a:r>
            <a:r>
              <a:rPr lang="en-US" dirty="0" smtClean="0"/>
              <a:t> be </a:t>
            </a:r>
            <a:r>
              <a:rPr lang="en-US" dirty="0" smtClean="0"/>
              <a:t>the dark matter, for </a:t>
            </a:r>
            <a:r>
              <a:rPr lang="en-US" dirty="0" err="1" smtClean="0"/>
              <a:t>axion</a:t>
            </a:r>
            <a:r>
              <a:rPr lang="en-US" dirty="0" smtClean="0"/>
              <a:t> masses in the 1-100 </a:t>
            </a:r>
            <a:r>
              <a:rPr lang="en-US" dirty="0" err="1" smtClean="0"/>
              <a:t>μeV</a:t>
            </a:r>
            <a:r>
              <a:rPr lang="en-US" dirty="0" smtClean="0"/>
              <a:t> </a:t>
            </a:r>
            <a:r>
              <a:rPr lang="en-US" dirty="0" smtClean="0"/>
              <a:t>range</a:t>
            </a:r>
          </a:p>
          <a:p>
            <a:pPr marL="1280160" indent="-1280160"/>
            <a:endParaRPr lang="en-US" dirty="0" smtClean="0"/>
          </a:p>
          <a:p>
            <a:pPr marL="1280160" indent="-1280160"/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             DOE</a:t>
            </a:r>
            <a:r>
              <a:rPr lang="en-US" dirty="0" smtClean="0"/>
              <a:t>/NSF process selected ADMX at </a:t>
            </a:r>
            <a:r>
              <a:rPr lang="en-US" dirty="0" err="1" smtClean="0"/>
              <a:t>Univ</a:t>
            </a:r>
            <a:r>
              <a:rPr lang="en-US" dirty="0" smtClean="0"/>
              <a:t> Washington as G2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6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44F5-1415-2C49-8018-086284E4F4DA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adm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9" y="1417638"/>
            <a:ext cx="8221370" cy="5440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36353" y="2540000"/>
            <a:ext cx="2637715" cy="43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ScienceADM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7" y="2390511"/>
            <a:ext cx="3061464" cy="44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44F5-1415-2C49-8018-086284E4F4DA}" type="datetime1">
              <a:rPr lang="en-US" smtClean="0"/>
              <a:t>10/29/14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 descr="admx_gen2_sensitiv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6" y="1449371"/>
            <a:ext cx="7726613" cy="54086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6353" y="274638"/>
            <a:ext cx="7311715" cy="1143000"/>
          </a:xfrm>
        </p:spPr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535135" y="4618319"/>
            <a:ext cx="963218" cy="506505"/>
          </a:xfrm>
          <a:prstGeom prst="line">
            <a:avLst/>
          </a:prstGeom>
          <a:ln w="76200">
            <a:solidFill>
              <a:srgbClr val="FF0000"/>
            </a:solidFill>
            <a:tailEnd type="arrow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18452" y="5124824"/>
            <a:ext cx="38076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High mass/frequency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Small cavity size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0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B3A3-70E7-FF43-B338-23ABA891FE2D}" type="datetime1">
              <a:rPr lang="en-US" smtClean="0"/>
              <a:t>10/29/14</a:t>
            </a:fld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3A584-3161-444A-880F-B918AA17064C}" type="slidenum">
              <a:rPr lang="en-US"/>
              <a:pPr/>
              <a:t>38</a:t>
            </a:fld>
            <a:endParaRPr 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9881" y="382121"/>
            <a:ext cx="6007847" cy="40005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CC"/>
                </a:solidFill>
              </a:rPr>
              <a:t>Columbus</a:t>
            </a:r>
            <a:endParaRPr lang="en-US" sz="4800" dirty="0">
              <a:solidFill>
                <a:srgbClr val="0000CC"/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1449294"/>
            <a:ext cx="9144000" cy="528020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5714998" y="2138936"/>
            <a:ext cx="1981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2462310" y="1551783"/>
            <a:ext cx="51875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12,000 km (</a:t>
            </a:r>
            <a:r>
              <a:rPr lang="en-US" sz="2400" b="1" dirty="0" smtClean="0">
                <a:solidFill>
                  <a:srgbClr val="FF3300"/>
                </a:solidFill>
              </a:rPr>
              <a:t>Talavera Panel, </a:t>
            </a:r>
            <a:r>
              <a:rPr lang="en-US" sz="2400" b="1" dirty="0">
                <a:solidFill>
                  <a:srgbClr val="FF3300"/>
                </a:solidFill>
              </a:rPr>
              <a:t>accurate)</a:t>
            </a: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2226236" y="2263253"/>
            <a:ext cx="5827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FF00FF"/>
                </a:solidFill>
              </a:rPr>
              <a:t>5,000 km (Columbus, fudged systematics)</a:t>
            </a:r>
          </a:p>
        </p:txBody>
      </p:sp>
      <p:grpSp>
        <p:nvGrpSpPr>
          <p:cNvPr id="82960" name="Group 16"/>
          <p:cNvGrpSpPr>
            <a:grpSpLocks/>
          </p:cNvGrpSpPr>
          <p:nvPr/>
        </p:nvGrpSpPr>
        <p:grpSpPr bwMode="auto">
          <a:xfrm>
            <a:off x="-8965" y="2721629"/>
            <a:ext cx="2895600" cy="2601913"/>
            <a:chOff x="0" y="1200"/>
            <a:chExt cx="1824" cy="1639"/>
          </a:xfrm>
        </p:grpSpPr>
        <p:pic>
          <p:nvPicPr>
            <p:cNvPr id="82949" name="Picture 5" descr="C:\Documents and Settings\hnn\Desktop\SSI\japan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824" cy="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336" y="2496"/>
              <a:ext cx="95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</a:rPr>
                <a:t>Japan (</a:t>
              </a:r>
              <a:r>
                <a:rPr lang="en-US" b="1" dirty="0" err="1">
                  <a:solidFill>
                    <a:srgbClr val="FF3300"/>
                  </a:solidFill>
                </a:rPr>
                <a:t>Cipangu</a:t>
              </a:r>
              <a:r>
                <a:rPr lang="en-US" b="1" dirty="0">
                  <a:solidFill>
                    <a:srgbClr val="FF3300"/>
                  </a:solidFill>
                </a:rPr>
                <a:t>)</a:t>
              </a:r>
            </a:p>
          </p:txBody>
        </p:sp>
      </p:grpSp>
      <p:grpSp>
        <p:nvGrpSpPr>
          <p:cNvPr id="82961" name="Group 17"/>
          <p:cNvGrpSpPr>
            <a:grpSpLocks/>
          </p:cNvGrpSpPr>
          <p:nvPr/>
        </p:nvGrpSpPr>
        <p:grpSpPr bwMode="auto">
          <a:xfrm>
            <a:off x="7011988" y="2975626"/>
            <a:ext cx="2133600" cy="1760538"/>
            <a:chOff x="4416" y="1584"/>
            <a:chExt cx="1344" cy="1109"/>
          </a:xfrm>
        </p:grpSpPr>
        <p:pic>
          <p:nvPicPr>
            <p:cNvPr id="82948" name="Picture 4" descr="C:\Documents and Settings\hnn\Desktop\SSI\iberia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584"/>
              <a:ext cx="1344" cy="1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8" name="Text Box 14"/>
            <p:cNvSpPr txBox="1">
              <a:spLocks noChangeArrowheads="1"/>
            </p:cNvSpPr>
            <p:nvPr/>
          </p:nvSpPr>
          <p:spPr bwMode="auto">
            <a:xfrm>
              <a:off x="4512" y="2448"/>
              <a:ext cx="907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</a:rPr>
                <a:t>Portugal/Spain</a:t>
              </a:r>
            </a:p>
          </p:txBody>
        </p:sp>
      </p:grpSp>
      <p:grpSp>
        <p:nvGrpSpPr>
          <p:cNvPr id="82967" name="Group 23"/>
          <p:cNvGrpSpPr>
            <a:grpSpLocks/>
          </p:cNvGrpSpPr>
          <p:nvPr/>
        </p:nvGrpSpPr>
        <p:grpSpPr bwMode="auto">
          <a:xfrm>
            <a:off x="2865717" y="2622550"/>
            <a:ext cx="4114800" cy="3733800"/>
            <a:chOff x="1824" y="1104"/>
            <a:chExt cx="2592" cy="2352"/>
          </a:xfrm>
        </p:grpSpPr>
        <p:sp>
          <p:nvSpPr>
            <p:cNvPr id="82963" name="Rectangle 19"/>
            <p:cNvSpPr>
              <a:spLocks noChangeArrowheads="1"/>
            </p:cNvSpPr>
            <p:nvPr/>
          </p:nvSpPr>
          <p:spPr bwMode="auto">
            <a:xfrm>
              <a:off x="1824" y="1204"/>
              <a:ext cx="2592" cy="225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pic>
          <p:nvPicPr>
            <p:cNvPr id="82962" name="Picture 18" descr="C:\Documents and Settings\hnn\Desktop\SSI\nacc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" y="1104"/>
              <a:ext cx="2389" cy="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Line 7"/>
          <p:cNvSpPr>
            <a:spLocks noChangeShapeType="1"/>
          </p:cNvSpPr>
          <p:nvPr/>
        </p:nvSpPr>
        <p:spPr bwMode="auto">
          <a:xfrm flipH="1">
            <a:off x="1505790" y="2138936"/>
            <a:ext cx="226564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7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006642"/>
              </p:ext>
            </p:extLst>
          </p:nvPr>
        </p:nvGraphicFramePr>
        <p:xfrm>
          <a:off x="405716" y="2064013"/>
          <a:ext cx="8316348" cy="3896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5837"/>
                <a:gridCol w="2627795"/>
                <a:gridCol w="2742716"/>
              </a:tblGrid>
              <a:tr h="4763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Interaction(s)</a:t>
                      </a:r>
                      <a:endParaRPr lang="en-US" sz="2800" dirty="0"/>
                    </a:p>
                  </a:txBody>
                  <a:tcP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Describes</a:t>
                      </a:r>
                      <a:endParaRPr lang="en-US" sz="2800" dirty="0"/>
                    </a:p>
                  </a:txBody>
                  <a:tcP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Candidate</a:t>
                      </a:r>
                      <a:endParaRPr lang="en-US" sz="2800" dirty="0"/>
                    </a:p>
                  </a:txBody>
                  <a:tcP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Weak</a:t>
                      </a:r>
                      <a:endParaRPr lang="en-US" sz="2400" dirty="0"/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Ω</a:t>
                      </a:r>
                      <a:r>
                        <a:rPr lang="en-US" sz="2400" baseline="-25000" dirty="0" err="1" smtClean="0"/>
                        <a:t>dark</a:t>
                      </a:r>
                      <a:r>
                        <a:rPr lang="en-US" sz="2400" baseline="-25000" dirty="0" smtClean="0"/>
                        <a:t> matter 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(equilibrium, SUSY)</a:t>
                      </a:r>
                      <a:endParaRPr lang="en-US" sz="1800" baseline="-25000" dirty="0"/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WIMP (</a:t>
                      </a:r>
                      <a:r>
                        <a:rPr lang="en-US" sz="2400" dirty="0" err="1" smtClean="0"/>
                        <a:t>Neutralino</a:t>
                      </a:r>
                      <a:r>
                        <a:rPr lang="en-US" sz="2400" dirty="0" smtClean="0"/>
                        <a:t>)</a:t>
                      </a:r>
                    </a:p>
                    <a:p>
                      <a:pPr algn="ctr"/>
                      <a:r>
                        <a:rPr lang="en-US" sz="2400" dirty="0" smtClean="0"/>
                        <a:t>M≈M</a:t>
                      </a:r>
                      <a:r>
                        <a:rPr lang="en-US" sz="2400" baseline="-25000" dirty="0" smtClean="0"/>
                        <a:t>weak</a:t>
                      </a:r>
                      <a:r>
                        <a:rPr lang="en-US" sz="2400" dirty="0" smtClean="0"/>
                        <a:t>≈100 </a:t>
                      </a:r>
                      <a:r>
                        <a:rPr lang="en-US" sz="2400" dirty="0" err="1" smtClean="0"/>
                        <a:t>GeV</a:t>
                      </a:r>
                      <a:endParaRPr lang="en-US" sz="2400" dirty="0" smtClean="0"/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Dark</a:t>
                      </a:r>
                      <a:r>
                        <a:rPr lang="en-US" sz="2400" baseline="0" dirty="0" smtClean="0"/>
                        <a:t> Sector</a:t>
                      </a:r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(</a:t>
                      </a:r>
                      <a:r>
                        <a:rPr lang="en-US" baseline="0" dirty="0" smtClean="0"/>
                        <a:t>tiny mixing with our sector)</a:t>
                      </a:r>
                      <a:endParaRPr lang="en-US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</a:t>
                      </a:r>
                      <a:r>
                        <a:rPr lang="en-US" baseline="0" dirty="0" smtClean="0"/>
                        <a:t> commensurate with our sector’s</a:t>
                      </a:r>
                      <a:endParaRPr lang="en-US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Heavy Dark Light</a:t>
                      </a:r>
                      <a:endParaRPr lang="en-US" sz="2000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Strong</a:t>
                      </a:r>
                      <a:endParaRPr lang="en-US" sz="2400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Absence</a:t>
                      </a:r>
                      <a:r>
                        <a:rPr lang="en-US" baseline="0" dirty="0" smtClean="0"/>
                        <a:t> of CP violation</a:t>
                      </a:r>
                      <a:endParaRPr lang="en-US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axion</a:t>
                      </a:r>
                      <a:endParaRPr lang="en-US" sz="2400" dirty="0"/>
                    </a:p>
                  </a:txBody>
                  <a:tcPr anchor="ctr"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534" y="3557142"/>
            <a:ext cx="2873334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 smtClean="0"/>
              <a:t>      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9" y="170533"/>
            <a:ext cx="7423625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Some of Our </a:t>
            </a:r>
            <a:r>
              <a:rPr lang="en-US" sz="4800" b="1" dirty="0" err="1" smtClean="0">
                <a:solidFill>
                  <a:srgbClr val="000090"/>
                </a:solidFill>
              </a:rPr>
              <a:t>Lampost</a:t>
            </a:r>
            <a:r>
              <a:rPr lang="en-US" sz="4800" b="1" dirty="0" err="1">
                <a:solidFill>
                  <a:srgbClr val="000090"/>
                </a:solidFill>
              </a:rPr>
              <a:t>s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87653" y="3492947"/>
            <a:ext cx="2493291" cy="36933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≈5M</a:t>
            </a:r>
            <a:r>
              <a:rPr lang="en-US" sz="2400" baseline="-25000" dirty="0" smtClean="0"/>
              <a:t>proton</a:t>
            </a:r>
            <a:r>
              <a:rPr lang="en-US" sz="2400" dirty="0" smtClean="0"/>
              <a:t>≈5 </a:t>
            </a:r>
            <a:r>
              <a:rPr lang="en-US" sz="2400" dirty="0" err="1"/>
              <a:t>GeV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F709B-B067-6948-9D5A-5476DF2FF3B4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3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759" y="170533"/>
            <a:ext cx="778603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WIMPs during the Big Bang…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nnihi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6" y="1499499"/>
            <a:ext cx="7972784" cy="5323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71909" y="6437596"/>
            <a:ext cx="6786934" cy="536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</a:rPr>
              <a:t>Indirect Detection: same process today.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7CCC-E046-BE4B-869C-2D2CCA884F5D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4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423625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Indirect Detection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indirectp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0" y="1425686"/>
            <a:ext cx="8887968" cy="5420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9741" y="6474501"/>
            <a:ext cx="2787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Matthew Wood, SLAC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2772F-B024-054D-B7B4-E9519F6D9266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9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115721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New Fermi-LAT results from 15 nearby dwarf galaxies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Fermi15Dwar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1419413"/>
            <a:ext cx="7260666" cy="5438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01527"/>
            <a:ext cx="358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Brandon Anderson, Stockholm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9884" y="2546744"/>
            <a:ext cx="172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MAGIC</a:t>
            </a:r>
          </a:p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 1 Dwarf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6388" y="3446628"/>
            <a:ext cx="1727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H.E.S.S.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Galactic Center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833" y="1431598"/>
            <a:ext cx="3857168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`Pass 8’ reprocessing: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much better acceptance &lt;100 MeV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improved resolution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5.8 years… nearly </a:t>
            </a:r>
            <a:r>
              <a:rPr lang="en-US" sz="2000" b="1" dirty="0" err="1" smtClean="0">
                <a:solidFill>
                  <a:srgbClr val="FF0000"/>
                </a:solidFill>
              </a:rPr>
              <a:t>bkgd</a:t>
            </a:r>
            <a:r>
              <a:rPr lang="en-US" sz="2000" b="1" dirty="0" smtClean="0">
                <a:solidFill>
                  <a:srgbClr val="FF0000"/>
                </a:solidFill>
              </a:rPr>
              <a:t> free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DA-65C5-994C-8112-8CA32EBE9F46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1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rmiG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1387476"/>
            <a:ext cx="6975591" cy="533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115721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Fermi-LAT: Dwarfs v. GC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01527"/>
            <a:ext cx="358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Brandon Anderson, Stockholm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21131" y="3277222"/>
            <a:ext cx="1439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Various ROI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000" y="4849034"/>
            <a:ext cx="2324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Understanding of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the Galactic Center progressing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98B0-09F7-5D4C-802F-B59813F6C774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59" y="170533"/>
            <a:ext cx="7115721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90"/>
                </a:solidFill>
              </a:rPr>
              <a:t>133 </a:t>
            </a:r>
            <a:r>
              <a:rPr lang="en-US" sz="4800" b="1" dirty="0" err="1" smtClean="0">
                <a:solidFill>
                  <a:srgbClr val="000090"/>
                </a:solidFill>
              </a:rPr>
              <a:t>GeV</a:t>
            </a:r>
            <a:r>
              <a:rPr lang="en-US" sz="4800" b="1" dirty="0" smtClean="0">
                <a:solidFill>
                  <a:srgbClr val="000090"/>
                </a:solidFill>
              </a:rPr>
              <a:t> Line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7C1-B6A9-B04C-8177-A0ECEF752C1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0152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Andrea Albert, SLAC</a:t>
            </a:r>
            <a:endParaRPr lang="en-US" dirty="0"/>
          </a:p>
        </p:txBody>
      </p:sp>
      <p:pic>
        <p:nvPicPr>
          <p:cNvPr id="5" name="Picture 4" descr="oldfermi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7" y="1313533"/>
            <a:ext cx="4064424" cy="3010110"/>
          </a:xfrm>
          <a:prstGeom prst="rect">
            <a:avLst/>
          </a:prstGeom>
        </p:spPr>
      </p:pic>
      <p:pic>
        <p:nvPicPr>
          <p:cNvPr id="6" name="Picture 5" descr="newfermi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7" y="4125531"/>
            <a:ext cx="4033703" cy="2732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2892" y="2398683"/>
            <a:ext cx="32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3° around Galactic Center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3.7y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7931" y="5165786"/>
            <a:ext cx="68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5.8y</a:t>
            </a:r>
          </a:p>
        </p:txBody>
      </p:sp>
      <p:sp>
        <p:nvSpPr>
          <p:cNvPr id="10" name="Oval 9"/>
          <p:cNvSpPr/>
          <p:nvPr/>
        </p:nvSpPr>
        <p:spPr>
          <a:xfrm>
            <a:off x="4309932" y="2606638"/>
            <a:ext cx="822960" cy="150395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FE3-7E87-1547-A4D1-512F66CFE270}" type="datetime1">
              <a:rPr lang="en-US" smtClean="0"/>
              <a:t>10/29/14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5683</TotalTime>
  <Words>1066</Words>
  <Application>Microsoft Macintosh PowerPoint</Application>
  <PresentationFormat>On-screen Show (4:3)</PresentationFormat>
  <Paragraphs>344</Paragraphs>
  <Slides>39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Dark Matter Searches</vt:lpstr>
      <vt:lpstr>Components of the Universe</vt:lpstr>
      <vt:lpstr>Kitchen Whiteboard</vt:lpstr>
      <vt:lpstr>Some of Our Lamposts</vt:lpstr>
      <vt:lpstr>WIMPs during the Big Bang…</vt:lpstr>
      <vt:lpstr>Indirect Detection</vt:lpstr>
      <vt:lpstr>New Fermi-LAT results from 15 nearby dwarf galaxies</vt:lpstr>
      <vt:lpstr>Fermi-LAT: Dwarfs v. GC</vt:lpstr>
      <vt:lpstr>133 GeV Line</vt:lpstr>
      <vt:lpstr>AMS Positron Fraction (horizontal scales different)</vt:lpstr>
      <vt:lpstr>Scorecard</vt:lpstr>
      <vt:lpstr>Cross the Diagram</vt:lpstr>
      <vt:lpstr>Direct Detection</vt:lpstr>
      <vt:lpstr>Benchmark Process</vt:lpstr>
      <vt:lpstr>Dark matter searches</vt:lpstr>
      <vt:lpstr>As of RPP 2014 (&gt;4 since!)</vt:lpstr>
      <vt:lpstr>As of RPP 2014 (&gt;3 since!)</vt:lpstr>
      <vt:lpstr>Race to the Bottom</vt:lpstr>
      <vt:lpstr>Signal and Background</vt:lpstr>
      <vt:lpstr>LUX has excelled at calibration</vt:lpstr>
      <vt:lpstr>(1-phase, 2-phase)×(Argon, Xenon) large homogenous volumes</vt:lpstr>
      <vt:lpstr>Xenon Future</vt:lpstr>
      <vt:lpstr>LZ Design Overview</vt:lpstr>
      <vt:lpstr>LZ Background Modeled</vt:lpstr>
      <vt:lpstr>Single Phase</vt:lpstr>
      <vt:lpstr>Darkside Result: 2 Phase L Argon</vt:lpstr>
      <vt:lpstr>Future of Xenon 2-phase</vt:lpstr>
      <vt:lpstr>Low Mass Frontier</vt:lpstr>
      <vt:lpstr>Tension with LHC</vt:lpstr>
      <vt:lpstr>Spin Independent</vt:lpstr>
      <vt:lpstr>The Near Term Future</vt:lpstr>
      <vt:lpstr>Dark Heavy Light</vt:lpstr>
      <vt:lpstr>Current and Future</vt:lpstr>
      <vt:lpstr>The DAMA Perplex</vt:lpstr>
      <vt:lpstr>Other Experiments</vt:lpstr>
      <vt:lpstr>Dark Matter Axion Detection</vt:lpstr>
      <vt:lpstr>ADMX</vt:lpstr>
      <vt:lpstr>Sensitivity</vt:lpstr>
      <vt:lpstr>Columbus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CD Process &amp; gates</dc:title>
  <dc:creator>Bill Edwards</dc:creator>
  <cp:lastModifiedBy>Harry Nelson</cp:lastModifiedBy>
  <cp:revision>408</cp:revision>
  <cp:lastPrinted>2014-08-11T05:47:05Z</cp:lastPrinted>
  <dcterms:created xsi:type="dcterms:W3CDTF">2012-03-28T20:57:49Z</dcterms:created>
  <dcterms:modified xsi:type="dcterms:W3CDTF">2014-10-29T00:05:05Z</dcterms:modified>
</cp:coreProperties>
</file>