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5"/>
  </p:notesMasterIdLst>
  <p:handoutMasterIdLst>
    <p:handoutMasterId r:id="rId36"/>
  </p:handoutMasterIdLst>
  <p:sldIdLst>
    <p:sldId id="282" r:id="rId3"/>
    <p:sldId id="283" r:id="rId4"/>
    <p:sldId id="284" r:id="rId5"/>
    <p:sldId id="285" r:id="rId6"/>
    <p:sldId id="286" r:id="rId7"/>
    <p:sldId id="311" r:id="rId8"/>
    <p:sldId id="288" r:id="rId9"/>
    <p:sldId id="289" r:id="rId10"/>
    <p:sldId id="290" r:id="rId11"/>
    <p:sldId id="291" r:id="rId12"/>
    <p:sldId id="292" r:id="rId13"/>
    <p:sldId id="293" r:id="rId14"/>
    <p:sldId id="312" r:id="rId15"/>
    <p:sldId id="324" r:id="rId16"/>
    <p:sldId id="321" r:id="rId17"/>
    <p:sldId id="322" r:id="rId18"/>
    <p:sldId id="323" r:id="rId19"/>
    <p:sldId id="31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9" r:id="rId28"/>
    <p:sldId id="310" r:id="rId29"/>
    <p:sldId id="304" r:id="rId30"/>
    <p:sldId id="305" r:id="rId31"/>
    <p:sldId id="306" r:id="rId32"/>
    <p:sldId id="313" r:id="rId33"/>
    <p:sldId id="314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634" autoAdjust="0"/>
  </p:normalViewPr>
  <p:slideViewPr>
    <p:cSldViewPr snapToGrid="0" snapToObjects="1">
      <p:cViewPr>
        <p:scale>
          <a:sx n="90" d="100"/>
          <a:sy n="90" d="100"/>
        </p:scale>
        <p:origin x="-1448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79FB14F7-D504-0E46-894D-4D9F4BDEB398}" type="datetimeFigureOut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B25EB06-AC25-6943-B857-14E2871D52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52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6F1C845-2FBD-9944-B265-FBD3F5387509}" type="datetimeFigureOut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C771D6C2-6326-754F-A924-2B9721548F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22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11BA80-CFB6-4C60-85FF-B0AF2383A26E}" type="slidenum">
              <a:rPr lang="en-US">
                <a:ea typeface="ヒラギノ角ゴ Pro W3" pitchFamily="48" charset="-128"/>
              </a:rPr>
              <a:pPr/>
              <a:t>9</a:t>
            </a:fld>
            <a:endParaRPr lang="en-US">
              <a:ea typeface="ヒラギノ角ゴ Pro W3" pitchFamily="48" charset="-128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47642-BED4-4964-97C9-6767E8287F5D}" type="slidenum">
              <a:rPr lang="en-US"/>
              <a:pPr/>
              <a:t>20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-1d </a:t>
            </a:r>
            <a:r>
              <a:rPr lang="en-US" dirty="0" err="1" smtClean="0"/>
              <a:t>seljak</a:t>
            </a:r>
            <a:r>
              <a:rPr lang="en-US" dirty="0" smtClean="0"/>
              <a:t> </a:t>
            </a:r>
            <a:r>
              <a:rPr lang="en-US" dirty="0" err="1" smtClean="0"/>
              <a:t>zal</a:t>
            </a:r>
            <a:r>
              <a:rPr lang="en-US" dirty="0" smtClean="0"/>
              <a:t> figure, people have known about it for 15 years</a:t>
            </a:r>
          </a:p>
          <a:p>
            <a:endParaRPr lang="en-US" dirty="0" smtClean="0"/>
          </a:p>
          <a:p>
            <a:r>
              <a:rPr lang="en-US" dirty="0" smtClean="0"/>
              <a:t>-is it true that </a:t>
            </a:r>
            <a:r>
              <a:rPr lang="en-US" dirty="0" err="1" smtClean="0"/>
              <a:t>cmb</a:t>
            </a:r>
            <a:r>
              <a:rPr lang="en-US" dirty="0" smtClean="0"/>
              <a:t> would be unchanged?</a:t>
            </a:r>
          </a:p>
          <a:p>
            <a:endParaRPr lang="en-US" dirty="0" smtClean="0"/>
          </a:p>
          <a:p>
            <a:r>
              <a:rPr lang="en-US" dirty="0" smtClean="0"/>
              <a:t>-emphasize that quadratic estimator is different – lensing</a:t>
            </a:r>
            <a:r>
              <a:rPr lang="en-US" baseline="0" dirty="0" smtClean="0"/>
              <a:t> that has been detected so far is by </a:t>
            </a:r>
            <a:r>
              <a:rPr lang="en-US" baseline="0" dirty="0" err="1" smtClean="0"/>
              <a:t>lss</a:t>
            </a:r>
            <a:endParaRPr lang="en-US" baseline="0" dirty="0" smtClean="0"/>
          </a:p>
          <a:p>
            <a:r>
              <a:rPr lang="en-US" baseline="0" dirty="0" smtClean="0"/>
              <a:t>	-lensing has been detected before, but by </a:t>
            </a:r>
            <a:r>
              <a:rPr lang="en-US" baseline="0" dirty="0" err="1" smtClean="0"/>
              <a:t>lss</a:t>
            </a:r>
            <a:r>
              <a:rPr lang="en-US" baseline="0" dirty="0" smtClean="0"/>
              <a:t>.  We’re looking around individual objects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M_200</a:t>
            </a:r>
            <a:r>
              <a:rPr lang="en-US" baseline="0" dirty="0" smtClean="0"/>
              <a:t> </a:t>
            </a:r>
            <a:r>
              <a:rPr lang="en-US" dirty="0" smtClean="0"/>
              <a:t>10^15</a:t>
            </a:r>
            <a:r>
              <a:rPr lang="en-US" baseline="0" dirty="0" smtClean="0"/>
              <a:t> h^(-1) </a:t>
            </a:r>
            <a:r>
              <a:rPr lang="en-US" baseline="0" dirty="0" err="1" smtClean="0"/>
              <a:t>M_sun</a:t>
            </a:r>
            <a:r>
              <a:rPr lang="en-US" baseline="0" dirty="0" smtClean="0"/>
              <a:t>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A4A-77CF-5D44-B631-A39481559F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-1d </a:t>
            </a:r>
            <a:r>
              <a:rPr lang="en-US" dirty="0" err="1" smtClean="0"/>
              <a:t>seljak</a:t>
            </a:r>
            <a:r>
              <a:rPr lang="en-US" dirty="0" smtClean="0"/>
              <a:t> </a:t>
            </a:r>
            <a:r>
              <a:rPr lang="en-US" dirty="0" err="1" smtClean="0"/>
              <a:t>zal</a:t>
            </a:r>
            <a:r>
              <a:rPr lang="en-US" dirty="0" smtClean="0"/>
              <a:t> figure, people have known about it for 15 years</a:t>
            </a:r>
          </a:p>
          <a:p>
            <a:endParaRPr lang="en-US" dirty="0" smtClean="0"/>
          </a:p>
          <a:p>
            <a:r>
              <a:rPr lang="en-US" dirty="0" smtClean="0"/>
              <a:t>-emphasize that quadratic estimator is different – lensing</a:t>
            </a:r>
            <a:r>
              <a:rPr lang="en-US" baseline="0" dirty="0" smtClean="0"/>
              <a:t> that has been detected so far is by </a:t>
            </a:r>
            <a:r>
              <a:rPr lang="en-US" baseline="0" dirty="0" err="1" smtClean="0"/>
              <a:t>lss</a:t>
            </a:r>
            <a:endParaRPr lang="en-US" baseline="0" dirty="0" smtClean="0"/>
          </a:p>
          <a:p>
            <a:r>
              <a:rPr lang="en-US" baseline="0" dirty="0" smtClean="0"/>
              <a:t>	-lensing has been detected before, but by </a:t>
            </a:r>
            <a:r>
              <a:rPr lang="en-US" baseline="0" dirty="0" err="1" smtClean="0"/>
              <a:t>lss</a:t>
            </a:r>
            <a:r>
              <a:rPr lang="en-US" baseline="0" dirty="0" smtClean="0"/>
              <a:t>.  We’re looking around individual objects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M_200</a:t>
            </a:r>
            <a:r>
              <a:rPr lang="en-US" baseline="0" dirty="0" smtClean="0"/>
              <a:t> </a:t>
            </a:r>
            <a:r>
              <a:rPr lang="en-US" dirty="0" smtClean="0"/>
              <a:t>10^15</a:t>
            </a:r>
            <a:r>
              <a:rPr lang="en-US" baseline="0" dirty="0" smtClean="0"/>
              <a:t> h^(-1) </a:t>
            </a:r>
            <a:r>
              <a:rPr lang="en-US" baseline="0" dirty="0" err="1" smtClean="0"/>
              <a:t>M_sun</a:t>
            </a:r>
            <a:r>
              <a:rPr lang="en-US" baseline="0" dirty="0" smtClean="0"/>
              <a:t>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A4A-77CF-5D44-B631-A39481559F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228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cap="small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08D6E8A5-FC8C-A04F-AB2F-DC6E579038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4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11B5D-5D47-7040-8B96-BDD08B121C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92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359B5-19DD-2243-90CE-5E649B4B82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2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92178-7513-B449-B947-54F529EB7D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9D9BC-7879-AE46-A11D-BB336F70C8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0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B05A7-2A51-4743-92F0-81FAE4022E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0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DA82B-8443-9544-9A37-7C4B509F4A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04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E43AB-A044-DF41-B67B-6160DB0666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7C93CC54-414E-8C41-ADFE-A1029A81B2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10/29/14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Scott Dodelson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C3158F55-5085-2A4B-BE36-4E1D38CFC0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oleObject" Target="../embeddings/oleObject4.bin"/><Relationship Id="rId5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2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22.pn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5" Type="http://schemas.openxmlformats.org/officeDocument/2006/relationships/image" Target="../media/image13.gi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cap="small" dirty="0" smtClean="0"/>
              <a:t>Dark Energy</a:t>
            </a:r>
            <a:endParaRPr lang="en-US" sz="2800" cap="small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0" y="1250245"/>
            <a:ext cx="850362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0088" y="5170312"/>
            <a:ext cx="8334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the perspective of an </a:t>
            </a:r>
            <a:r>
              <a:rPr lang="en-US" i="1" dirty="0" smtClean="0"/>
              <a:t>American</a:t>
            </a:r>
            <a:r>
              <a:rPr lang="en-US" dirty="0" smtClean="0"/>
              <a:t> </a:t>
            </a:r>
            <a:r>
              <a:rPr lang="en-US" i="1" dirty="0" smtClean="0"/>
              <a:t>theorist</a:t>
            </a:r>
            <a:r>
              <a:rPr lang="en-US" dirty="0" smtClean="0"/>
              <a:t> </a:t>
            </a:r>
            <a:r>
              <a:rPr lang="en-US" i="1" dirty="0" smtClean="0"/>
              <a:t>fresh</a:t>
            </a:r>
            <a:r>
              <a:rPr lang="en-US" dirty="0" smtClean="0"/>
              <a:t> </a:t>
            </a:r>
            <a:r>
              <a:rPr lang="en-US" dirty="0" smtClean="0"/>
              <a:t>from the recent Dark Energy Survey Collaboration Meeting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473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Another possibility : Scalar Field</a:t>
            </a:r>
            <a:endParaRPr lang="en-US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329266"/>
            <a:ext cx="472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Require roughly constant energy density</a:t>
            </a:r>
            <a:br>
              <a:rPr lang="en-US" sz="2400" dirty="0" smtClean="0">
                <a:solidFill>
                  <a:srgbClr val="002060"/>
                </a:solidFill>
                <a:latin typeface="+mn-lt"/>
              </a:rPr>
            </a:br>
            <a:endParaRPr lang="en-US" sz="2400" dirty="0" smtClean="0">
              <a:solidFill>
                <a:srgbClr val="002060"/>
              </a:solidFill>
              <a:latin typeface="+mn-lt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Potential energy larger than kinetic energy</a:t>
            </a:r>
            <a:br>
              <a:rPr lang="en-US" sz="2400" dirty="0" smtClean="0">
                <a:solidFill>
                  <a:srgbClr val="002060"/>
                </a:solidFill>
                <a:latin typeface="+mn-lt"/>
              </a:rPr>
            </a:br>
            <a:endParaRPr lang="en-US" sz="2400" dirty="0" smtClean="0">
              <a:solidFill>
                <a:srgbClr val="002060"/>
              </a:solidFill>
              <a:latin typeface="+mn-lt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Mass must be very small: 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</a:rPr>
              <a:t>m&lt;10</a:t>
            </a:r>
            <a:r>
              <a:rPr lang="en-US" sz="2400" i="1" baseline="30000" dirty="0" smtClean="0">
                <a:solidFill>
                  <a:srgbClr val="002060"/>
                </a:solidFill>
                <a:latin typeface="+mn-lt"/>
              </a:rPr>
              <a:t>-33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+mn-lt"/>
              </a:rPr>
              <a:t>eV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(Hubble rate today) or else field oscillates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2400" i="1" dirty="0">
                <a:solidFill>
                  <a:srgbClr val="002060"/>
                </a:solidFill>
                <a:latin typeface="+mn-lt"/>
              </a:rPr>
            </a:br>
            <a:endParaRPr lang="en-US" sz="2400" i="1" dirty="0" smtClean="0">
              <a:solidFill>
                <a:srgbClr val="002060"/>
              </a:solidFill>
              <a:latin typeface="+mn-lt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Slowly rolling field has equation of state 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</a:rPr>
              <a:t>w 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different from -1</a:t>
            </a:r>
          </a:p>
        </p:txBody>
      </p:sp>
      <p:pic>
        <p:nvPicPr>
          <p:cNvPr id="9" name="Picture 8" descr="po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25" y="1156262"/>
            <a:ext cx="3101975" cy="2868202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269925"/>
              </p:ext>
            </p:extLst>
          </p:nvPr>
        </p:nvGraphicFramePr>
        <p:xfrm>
          <a:off x="5567894" y="3998912"/>
          <a:ext cx="25479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4" imgW="1181100" imgH="228600" progId="Equation.3">
                  <p:embed/>
                </p:oleObj>
              </mc:Choice>
              <mc:Fallback>
                <p:oleObj name="Equation" r:id="rId4" imgW="1181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7894" y="3998912"/>
                        <a:ext cx="2547938" cy="4921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296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2" y="36689"/>
            <a:ext cx="7772400" cy="640644"/>
          </a:xfrm>
        </p:spPr>
        <p:txBody>
          <a:bodyPr/>
          <a:lstStyle/>
          <a:p>
            <a:r>
              <a:rPr lang="en-US" cap="small" dirty="0" smtClean="0"/>
              <a:t>Dark Energy Task Force (2006)</a:t>
            </a:r>
            <a:endParaRPr lang="en-US" cap="small" dirty="0"/>
          </a:p>
        </p:txBody>
      </p:sp>
      <p:pic>
        <p:nvPicPr>
          <p:cNvPr id="10" name="Picture 3" descr="bigcomposi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8" t="17754" r="14359" b="38927"/>
          <a:stretch/>
        </p:blipFill>
        <p:spPr bwMode="auto">
          <a:xfrm>
            <a:off x="457200" y="1213558"/>
            <a:ext cx="1597772" cy="121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08958"/>
            <a:ext cx="1619026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witt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28158"/>
            <a:ext cx="1630605" cy="125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099758"/>
            <a:ext cx="1608944" cy="1066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78300" y="1392917"/>
            <a:ext cx="1673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Supernova 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Brightness</a:t>
            </a:r>
            <a:endParaRPr lang="en-US" dirty="0">
              <a:solidFill>
                <a:schemeClr val="accent6"/>
              </a:solidFill>
              <a:latin typeface="+mn-lt"/>
              <a:cs typeface="Abadi MT Condensed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4249" y="2584523"/>
            <a:ext cx="2933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Baryon Acoustic Oscillations</a:t>
            </a:r>
            <a:endParaRPr lang="en-US" dirty="0">
              <a:solidFill>
                <a:schemeClr val="accent6"/>
              </a:solidFill>
              <a:latin typeface="+mn-lt"/>
              <a:cs typeface="Abadi MT Condensed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87223" y="3900314"/>
            <a:ext cx="1912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Gravitational 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Lensing</a:t>
            </a:r>
            <a:endParaRPr lang="en-US" dirty="0">
              <a:solidFill>
                <a:schemeClr val="accent6"/>
              </a:solidFill>
              <a:latin typeface="+mn-lt"/>
              <a:cs typeface="Abadi MT Condensed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5252158"/>
            <a:ext cx="2571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Galaxy Cluster Abundance</a:t>
            </a:r>
            <a:endParaRPr lang="en-US" dirty="0">
              <a:solidFill>
                <a:schemeClr val="accent6"/>
              </a:solidFill>
              <a:latin typeface="+mn-lt"/>
              <a:cs typeface="Abadi MT Condensed Light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190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57800" y="2362200"/>
            <a:ext cx="341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Cosmic Microwave Background</a:t>
            </a:r>
            <a:endParaRPr lang="en-US" sz="1800" dirty="0">
              <a:solidFill>
                <a:schemeClr val="accent6"/>
              </a:solidFill>
              <a:latin typeface="+mn-lt"/>
              <a:cs typeface="Abadi MT Condensed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3200400"/>
            <a:ext cx="4318000" cy="298416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2866" y="4330179"/>
            <a:ext cx="4046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57266" y="5907503"/>
            <a:ext cx="4814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6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Measure Equation of State of Dark Energy</a:t>
            </a:r>
            <a:endParaRPr lang="en-US" cap="small" dirty="0"/>
          </a:p>
        </p:txBody>
      </p:sp>
      <p:sp>
        <p:nvSpPr>
          <p:cNvPr id="10" name="TextBox 9"/>
          <p:cNvSpPr txBox="1"/>
          <p:nvPr/>
        </p:nvSpPr>
        <p:spPr>
          <a:xfrm>
            <a:off x="564444" y="5110575"/>
            <a:ext cx="8015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An important goal of upcoming surveys is see whether the cosmological constant (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</a:rPr>
              <a:t>w=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</a:rPr>
              <a:t>-1; 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</a:rPr>
              <a:t>w</a:t>
            </a:r>
            <a:r>
              <a:rPr lang="en-US" i="1" dirty="0" smtClean="0">
                <a:solidFill>
                  <a:srgbClr val="002060"/>
                </a:solidFill>
                <a:latin typeface="+mn-lt"/>
              </a:rPr>
              <a:t>’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</a:rPr>
              <a:t>=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</a:rPr>
              <a:t>0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) drives 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acceleration: decrease 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size of allowed region [</a:t>
            </a:r>
            <a:r>
              <a:rPr lang="en-US" dirty="0" err="1" smtClean="0">
                <a:solidFill>
                  <a:srgbClr val="002060"/>
                </a:solidFill>
                <a:latin typeface="+mn-lt"/>
              </a:rPr>
              <a:t>Fo</a:t>
            </a:r>
            <a:r>
              <a:rPr lang="en-US" sz="2400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=1/(area of ellipse)]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11" y="968491"/>
            <a:ext cx="4423564" cy="4311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3548" y="1402645"/>
            <a:ext cx="957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BOSS 2014</a:t>
            </a:r>
            <a:endParaRPr lang="en-US" sz="12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93711" y="2534948"/>
            <a:ext cx="4814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13832" y="4837410"/>
            <a:ext cx="2593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6" y="-14108"/>
            <a:ext cx="7859889" cy="807156"/>
          </a:xfrm>
        </p:spPr>
        <p:txBody>
          <a:bodyPr/>
          <a:lstStyle/>
          <a:p>
            <a:r>
              <a:rPr lang="en-US" cap="small" dirty="0" smtClean="0"/>
              <a:t>Ambitious plans to increase our understanding of the mechanism driving acceleration</a:t>
            </a:r>
            <a:endParaRPr lang="en-US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2" y="1923754"/>
            <a:ext cx="5912555" cy="4110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8777" y="5907500"/>
            <a:ext cx="718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 CMB: “</a:t>
            </a:r>
            <a:r>
              <a:rPr lang="en-US" sz="1600" i="1" dirty="0" smtClean="0"/>
              <a:t>Support CMB experiments as part of the core particle physics program.</a:t>
            </a:r>
            <a:r>
              <a:rPr lang="en-US" sz="1600" dirty="0" smtClean="0"/>
              <a:t>” (P5) 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071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Surveys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3119957"/>
            <a:ext cx="2781300" cy="256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6866" y="5698048"/>
            <a:ext cx="206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DES: Sanchez et al. (2014)</a:t>
            </a: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11" y="944035"/>
            <a:ext cx="1842557" cy="2456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456" y="2250008"/>
            <a:ext cx="3106961" cy="1739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3570111"/>
            <a:ext cx="2283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Use galaxy colors to estimate redshifts (distances)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455" y="3989906"/>
            <a:ext cx="3106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Pneumonic: </a:t>
            </a:r>
            <a:r>
              <a:rPr lang="en-US" sz="2000" dirty="0">
                <a:solidFill>
                  <a:schemeClr val="accent6"/>
                </a:solidFill>
              </a:rPr>
              <a:t>in Fourier </a:t>
            </a:r>
            <a:r>
              <a:rPr lang="en-US" sz="2000" dirty="0" smtClean="0">
                <a:solidFill>
                  <a:schemeClr val="accent6"/>
                </a:solidFill>
              </a:rPr>
              <a:t>space</a:t>
            </a:r>
            <a:r>
              <a:rPr lang="en-US" sz="2000" dirty="0">
                <a:solidFill>
                  <a:schemeClr val="accent6"/>
                </a:solidFill>
              </a:rPr>
              <a:t>,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chemeClr val="accent6"/>
                </a:solidFill>
              </a:rPr>
              <a:t>get all </a:t>
            </a:r>
            <a:r>
              <a:rPr lang="en-US" sz="2000" i="1" dirty="0" err="1">
                <a:solidFill>
                  <a:schemeClr val="accent6"/>
                </a:solidFill>
              </a:rPr>
              <a:t>k</a:t>
            </a:r>
            <a:r>
              <a:rPr lang="en-US" sz="2000" i="1" baseline="-25000" dirty="0" err="1">
                <a:solidFill>
                  <a:schemeClr val="accent6"/>
                </a:solidFill>
              </a:rPr>
              <a:t>x</a:t>
            </a:r>
            <a:r>
              <a:rPr lang="en-US" sz="2000" i="1" dirty="0" err="1">
                <a:solidFill>
                  <a:schemeClr val="accent6"/>
                </a:solidFill>
              </a:rPr>
              <a:t>,k</a:t>
            </a:r>
            <a:r>
              <a:rPr lang="en-US" sz="2000" i="1" baseline="-25000" dirty="0" err="1">
                <a:solidFill>
                  <a:schemeClr val="accent6"/>
                </a:solidFill>
              </a:rPr>
              <a:t>y</a:t>
            </a:r>
            <a:r>
              <a:rPr lang="en-US" sz="2000" dirty="0">
                <a:solidFill>
                  <a:schemeClr val="accent6"/>
                </a:solidFill>
              </a:rPr>
              <a:t>, but miss high </a:t>
            </a:r>
            <a:r>
              <a:rPr lang="en-US" sz="2000" i="1" dirty="0" err="1">
                <a:solidFill>
                  <a:schemeClr val="accent6"/>
                </a:solidFill>
              </a:rPr>
              <a:t>k</a:t>
            </a:r>
            <a:r>
              <a:rPr lang="en-US" sz="2000" i="1" baseline="-25000" dirty="0" err="1">
                <a:solidFill>
                  <a:schemeClr val="accent6"/>
                </a:solidFill>
              </a:rPr>
              <a:t>z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 smtClean="0">
                <a:solidFill>
                  <a:schemeClr val="accent6"/>
                </a:solidFill>
              </a:rPr>
              <a:t>modes -- </a:t>
            </a:r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dirty="0" smtClean="0">
                <a:solidFill>
                  <a:schemeClr val="accent6"/>
                </a:solidFill>
              </a:rPr>
              <a:t>shaped like a disk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683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DES, </a:t>
            </a:r>
            <a:r>
              <a:rPr lang="en-US" b="0" dirty="0" smtClean="0"/>
              <a:t>DESI, LSST</a:t>
            </a:r>
            <a:endParaRPr lang="en-US" b="0" dirty="0"/>
          </a:p>
        </p:txBody>
      </p:sp>
      <p:pic>
        <p:nvPicPr>
          <p:cNvPr id="4" name="Picture 4" descr="w0waDOEp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5049" y="1213555"/>
            <a:ext cx="4099283" cy="443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588278"/>
            <a:ext cx="4325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b="1" dirty="0" smtClean="0"/>
              <a:t>Dark Energy Survey </a:t>
            </a:r>
            <a:r>
              <a:rPr lang="en-US" dirty="0" smtClean="0"/>
              <a:t>will measure fluxes in 5 bands to map the Universe out to ~10</a:t>
            </a:r>
            <a:r>
              <a:rPr lang="en-US" baseline="30000" dirty="0"/>
              <a:t>7</a:t>
            </a:r>
            <a:r>
              <a:rPr lang="en-US" dirty="0" smtClean="0"/>
              <a:t> </a:t>
            </a:r>
            <a:r>
              <a:rPr lang="en-US" dirty="0" smtClean="0"/>
              <a:t>Light-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r>
              <a:rPr lang="en-US" dirty="0" smtClean="0"/>
              <a:t>away (</a:t>
            </a:r>
            <a:r>
              <a:rPr lang="en-US" i="1" dirty="0" smtClean="0"/>
              <a:t>z=1) </a:t>
            </a:r>
            <a:r>
              <a:rPr lang="en-US" dirty="0" smtClean="0"/>
              <a:t>in 2.5 dimensions (</a:t>
            </a:r>
            <a:r>
              <a:rPr lang="en-US" i="1" dirty="0" smtClean="0"/>
              <a:t>photometric) </a:t>
            </a:r>
            <a:r>
              <a:rPr lang="en-US" dirty="0" smtClean="0"/>
              <a:t> 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Will map 5000 square degrees with more than 10</a:t>
            </a:r>
            <a:r>
              <a:rPr lang="en-US" baseline="30000" dirty="0" smtClean="0"/>
              <a:t>8</a:t>
            </a:r>
            <a:r>
              <a:rPr lang="en-US" dirty="0" smtClean="0"/>
              <a:t> galaxies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Clusters, SN, WL, </a:t>
            </a:r>
            <a:r>
              <a:rPr lang="en-US" dirty="0"/>
              <a:t>2.5D </a:t>
            </a:r>
            <a:r>
              <a:rPr lang="en-US" dirty="0" smtClean="0"/>
              <a:t>BAO 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Increase Figure of Merit by ~3-5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79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DES</a:t>
            </a:r>
            <a:r>
              <a:rPr lang="en-US" dirty="0" smtClean="0"/>
              <a:t>, DESI, </a:t>
            </a:r>
            <a:r>
              <a:rPr lang="en-US" b="0" dirty="0" smtClean="0"/>
              <a:t>LSST</a:t>
            </a:r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998" y="1778000"/>
            <a:ext cx="4626401" cy="3466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277834"/>
            <a:ext cx="40603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b="1" dirty="0" smtClean="0"/>
              <a:t>Dark Energy Spectroscopic Instrument </a:t>
            </a:r>
            <a:r>
              <a:rPr lang="en-US" dirty="0" smtClean="0"/>
              <a:t>will measure spectra of galaxies out to </a:t>
            </a:r>
            <a:r>
              <a:rPr lang="en-US" i="1" dirty="0" smtClean="0"/>
              <a:t>z=</a:t>
            </a:r>
            <a:r>
              <a:rPr lang="en-US" dirty="0" smtClean="0"/>
              <a:t>2 and map the Universe</a:t>
            </a:r>
            <a:r>
              <a:rPr lang="en-US" i="1" dirty="0" smtClean="0"/>
              <a:t> </a:t>
            </a:r>
            <a:r>
              <a:rPr lang="en-US" dirty="0" smtClean="0"/>
              <a:t>in 3 dimensions (</a:t>
            </a:r>
            <a:r>
              <a:rPr lang="en-US" i="1" dirty="0" smtClean="0"/>
              <a:t>spectroscopic) </a:t>
            </a:r>
            <a:r>
              <a:rPr lang="en-US" dirty="0" smtClean="0"/>
              <a:t> 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M</a:t>
            </a:r>
            <a:r>
              <a:rPr lang="en-US" dirty="0" smtClean="0"/>
              <a:t>ap 14000 square degrees with 30 million galaxies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Sub-percent level distance measurements from BAO + Redshift Space Distortions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Increase Figure of Merit to ~few 100 (10 today)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794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DES</a:t>
            </a:r>
            <a:r>
              <a:rPr lang="en-US" dirty="0" smtClean="0"/>
              <a:t>, </a:t>
            </a:r>
            <a:r>
              <a:rPr lang="en-US" b="0" dirty="0" smtClean="0"/>
              <a:t>DESI</a:t>
            </a:r>
            <a:r>
              <a:rPr lang="en-US" dirty="0" smtClean="0"/>
              <a:t>, LSST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277834"/>
            <a:ext cx="406039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b="1" dirty="0" smtClean="0"/>
              <a:t>Large Synoptic Survey Telescope </a:t>
            </a:r>
            <a:r>
              <a:rPr lang="en-US" dirty="0" smtClean="0"/>
              <a:t>will measure fluxes of galaxies in </a:t>
            </a:r>
            <a:r>
              <a:rPr lang="en-US" dirty="0"/>
              <a:t>6</a:t>
            </a:r>
            <a:r>
              <a:rPr lang="en-US" dirty="0" smtClean="0"/>
              <a:t> bands in 0.2’’ pixels out to </a:t>
            </a:r>
            <a:r>
              <a:rPr lang="en-US" i="1" dirty="0" smtClean="0"/>
              <a:t>z=</a:t>
            </a:r>
            <a:r>
              <a:rPr lang="en-US" dirty="0"/>
              <a:t>3</a:t>
            </a:r>
            <a:r>
              <a:rPr lang="en-US" dirty="0" smtClean="0"/>
              <a:t> and map the Universe</a:t>
            </a:r>
            <a:r>
              <a:rPr lang="en-US" i="1" dirty="0" smtClean="0"/>
              <a:t> </a:t>
            </a:r>
            <a:r>
              <a:rPr lang="en-US" dirty="0" smtClean="0"/>
              <a:t>in 2.5 dimensions (</a:t>
            </a:r>
            <a:r>
              <a:rPr lang="en-US" i="1" dirty="0" smtClean="0"/>
              <a:t>photometric) </a:t>
            </a:r>
            <a:r>
              <a:rPr lang="en-US" dirty="0" smtClean="0"/>
              <a:t> 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M</a:t>
            </a:r>
            <a:r>
              <a:rPr lang="en-US" dirty="0" smtClean="0"/>
              <a:t>ap 20000 square degrees with 4 </a:t>
            </a:r>
            <a:r>
              <a:rPr lang="en-US" dirty="0"/>
              <a:t>B</a:t>
            </a:r>
            <a:r>
              <a:rPr lang="en-US" dirty="0" smtClean="0"/>
              <a:t>illion galaxies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All 4 probes + more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Figure of Merit by 2030 will be close to ~1000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956" y="1277834"/>
            <a:ext cx="4501444" cy="425020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99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6" y="-14108"/>
            <a:ext cx="7859889" cy="807156"/>
          </a:xfrm>
        </p:spPr>
        <p:txBody>
          <a:bodyPr/>
          <a:lstStyle/>
          <a:p>
            <a:r>
              <a:rPr lang="en-US" cap="small" dirty="0" smtClean="0"/>
              <a:t>Ambitious plans to increase our understanding of the mechanism driving acceleration</a:t>
            </a:r>
            <a:endParaRPr lang="en-US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2" y="1923754"/>
            <a:ext cx="5912555" cy="4110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3557" y="980870"/>
            <a:ext cx="7013222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+mn-lt"/>
              </a:rPr>
              <a:t>Two relatively new developments suggest that we will learn even more from this ambitious program</a:t>
            </a:r>
            <a:endParaRPr lang="en-US" sz="2400" dirty="0" smtClean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8777" y="5907500"/>
            <a:ext cx="718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 CMB: “</a:t>
            </a:r>
            <a:r>
              <a:rPr lang="en-US" sz="1600" i="1" dirty="0" smtClean="0"/>
              <a:t>Support CMB experiments as part of the core particle physics program.</a:t>
            </a:r>
            <a:r>
              <a:rPr lang="en-US" sz="1600" dirty="0" smtClean="0"/>
              <a:t>” (P5) 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423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801" y="1189714"/>
            <a:ext cx="769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General Relativity can be modified …</a:t>
            </a:r>
            <a:endParaRPr lang="en-US" sz="2400" dirty="0">
              <a:solidFill>
                <a:schemeClr val="accent6"/>
              </a:solidFill>
              <a:latin typeface="+mn-lt"/>
            </a:endParaRPr>
          </a:p>
        </p:txBody>
      </p:sp>
      <p:graphicFrame>
        <p:nvGraphicFramePr>
          <p:cNvPr id="34819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872644"/>
              </p:ext>
            </p:extLst>
          </p:nvPr>
        </p:nvGraphicFramePr>
        <p:xfrm>
          <a:off x="1295400" y="1960563"/>
          <a:ext cx="609600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Equation" r:id="rId3" imgW="2857320" imgH="393480" progId="Equation.3">
                  <p:embed/>
                </p:oleObj>
              </mc:Choice>
              <mc:Fallback>
                <p:oleObj name="Equation" r:id="rId3" imgW="2857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60563"/>
                        <a:ext cx="6096000" cy="839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290266"/>
              </p:ext>
            </p:extLst>
          </p:nvPr>
        </p:nvGraphicFramePr>
        <p:xfrm>
          <a:off x="1378984" y="4243237"/>
          <a:ext cx="60642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Equation" r:id="rId5" imgW="2743200" imgH="482400" progId="Equation.3">
                  <p:embed/>
                </p:oleObj>
              </mc:Choice>
              <mc:Fallback>
                <p:oleObj name="Equation" r:id="rId5" imgW="2743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8984" y="4243237"/>
                        <a:ext cx="6064250" cy="1066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15245" y="3211693"/>
            <a:ext cx="7174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For the cosmological metric, the acceleration equation generalizes to:</a:t>
            </a:r>
            <a:endParaRPr lang="en-US" sz="24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4444" y="5360841"/>
            <a:ext cx="345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Get acceleration if these terms are positive</a:t>
            </a:r>
            <a:endParaRPr lang="en-US" sz="2400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 bwMode="auto">
          <a:xfrm flipH="1" flipV="1">
            <a:off x="5415846" y="5360841"/>
            <a:ext cx="228598" cy="4154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1. Maybe Einstein was wrong</a:t>
            </a:r>
            <a:endParaRPr lang="en-US" cap="smal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418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Consider the United States in 1790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828800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59383" y="2514600"/>
            <a:ext cx="41857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 eaLnBrk="0" hangingPunct="0">
              <a:buFont typeface="Wingdings" charset="2"/>
              <a:buChar char="§"/>
            </a:pPr>
            <a:r>
              <a:rPr lang="en-US" sz="2400" dirty="0">
                <a:solidFill>
                  <a:srgbClr val="404040"/>
                </a:solidFill>
                <a:latin typeface="+mn-lt"/>
                <a:cs typeface="Arial" charset="0"/>
              </a:rPr>
              <a:t>Over-densities of order 50</a:t>
            </a:r>
            <a:br>
              <a:rPr lang="en-US" sz="2400" dirty="0">
                <a:solidFill>
                  <a:srgbClr val="404040"/>
                </a:solidFill>
                <a:latin typeface="+mn-lt"/>
                <a:cs typeface="Arial" charset="0"/>
              </a:rPr>
            </a:br>
            <a:endParaRPr lang="en-US" sz="2400" dirty="0">
              <a:solidFill>
                <a:srgbClr val="404040"/>
              </a:solidFill>
              <a:latin typeface="+mn-lt"/>
              <a:cs typeface="Arial" charset="0"/>
            </a:endParaRPr>
          </a:p>
          <a:p>
            <a:pPr marL="342900" indent="-342900" algn="l" eaLnBrk="0" hangingPunct="0">
              <a:buFont typeface="Wingdings" charset="2"/>
              <a:buChar char="§"/>
            </a:pPr>
            <a:r>
              <a:rPr lang="en-US" sz="2400" dirty="0">
                <a:solidFill>
                  <a:srgbClr val="404040"/>
                </a:solidFill>
                <a:latin typeface="+mn-lt"/>
                <a:cs typeface="Arial" charset="0"/>
              </a:rPr>
              <a:t>Concentrated in East</a:t>
            </a:r>
            <a:br>
              <a:rPr lang="en-US" sz="2400" dirty="0">
                <a:solidFill>
                  <a:srgbClr val="404040"/>
                </a:solidFill>
                <a:latin typeface="+mn-lt"/>
                <a:cs typeface="Arial" charset="0"/>
              </a:rPr>
            </a:br>
            <a:endParaRPr lang="en-US" sz="2400" dirty="0">
              <a:solidFill>
                <a:srgbClr val="404040"/>
              </a:solidFill>
              <a:latin typeface="+mn-lt"/>
              <a:cs typeface="Arial" charset="0"/>
            </a:endParaRPr>
          </a:p>
          <a:p>
            <a:pPr marL="342900" indent="-342900" algn="l" eaLnBrk="0" hangingPunct="0">
              <a:buFont typeface="Wingdings" charset="2"/>
              <a:buChar char="§"/>
            </a:pPr>
            <a:r>
              <a:rPr lang="en-US" sz="2400" dirty="0">
                <a:solidFill>
                  <a:srgbClr val="404040"/>
                </a:solidFill>
                <a:latin typeface="+mn-lt"/>
                <a:cs typeface="Arial" charset="0"/>
              </a:rPr>
              <a:t>Vast Voids with low density</a:t>
            </a:r>
          </a:p>
          <a:p>
            <a:pPr eaLnBrk="0" hangingPunct="0">
              <a:buFontTx/>
              <a:buChar char="•"/>
            </a:pPr>
            <a:endParaRPr lang="en-US" sz="2400" dirty="0"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3308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7" name="Picture 5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598333"/>
            <a:ext cx="2057400" cy="2343150"/>
          </a:xfrm>
          <a:prstGeom prst="rect">
            <a:avLst/>
          </a:prstGeom>
          <a:noFill/>
        </p:spPr>
      </p:pic>
      <p:sp>
        <p:nvSpPr>
          <p:cNvPr id="458758" name="Text Box 6"/>
          <p:cNvSpPr txBox="1">
            <a:spLocks noChangeArrowheads="1"/>
          </p:cNvSpPr>
          <p:nvPr/>
        </p:nvSpPr>
        <p:spPr bwMode="auto">
          <a:xfrm>
            <a:off x="2054578" y="4157133"/>
            <a:ext cx="3886200" cy="1200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Anomalous precession of Mercury’s perihelion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due to 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MODIFIED GRAVITY 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Age-old dispute</a:t>
            </a:r>
            <a:endParaRPr lang="en-US" cap="small" dirty="0"/>
          </a:p>
        </p:txBody>
      </p:sp>
      <p:pic>
        <p:nvPicPr>
          <p:cNvPr id="9" name="Picture 4" descr="Neptune_posi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134" y="1162755"/>
            <a:ext cx="1841139" cy="2057400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904067" y="1690806"/>
            <a:ext cx="47402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Anomalous orbit of Uranus due to DARK SECTOR (Neptune)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871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How will we tell?</a:t>
            </a:r>
            <a:endParaRPr lang="en-US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864" y="930671"/>
            <a:ext cx="3374810" cy="2428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6626" y="2661356"/>
            <a:ext cx="776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000090"/>
                </a:solidFill>
                <a:latin typeface="+mn-lt"/>
              </a:rPr>
              <a:t>Perlmutter</a:t>
            </a:r>
            <a:endParaRPr lang="en-US" sz="1000" dirty="0" smtClean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404" y="3548587"/>
            <a:ext cx="6414595" cy="2050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267" y="1598557"/>
            <a:ext cx="2559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Expansion History</a:t>
            </a:r>
            <a:r>
              <a:rPr lang="en-US" dirty="0" smtClean="0"/>
              <a:t>:</a:t>
            </a:r>
          </a:p>
          <a:p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BAO, SN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6332" y="3660297"/>
            <a:ext cx="2427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Growth of Structure</a:t>
            </a:r>
            <a:r>
              <a:rPr lang="en-US" dirty="0" smtClean="0">
                <a:solidFill>
                  <a:srgbClr val="800000"/>
                </a:solidFill>
              </a:rPr>
              <a:t>: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Lensing, Clusters, Redshift Space Distortions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5470" y="5653599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000090"/>
                </a:solidFill>
                <a:latin typeface="+mn-lt"/>
              </a:rPr>
              <a:t>Huterer</a:t>
            </a:r>
            <a:r>
              <a:rPr lang="en-US" sz="1000" dirty="0" smtClean="0">
                <a:solidFill>
                  <a:srgbClr val="000090"/>
                </a:solidFill>
                <a:latin typeface="+mn-lt"/>
              </a:rPr>
              <a:t> et al. 2014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713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expansion history, then use growth of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418" y="1066800"/>
            <a:ext cx="6667982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5470" y="5653599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000090"/>
                </a:solidFill>
                <a:latin typeface="+mn-lt"/>
              </a:rPr>
              <a:t>Huterer</a:t>
            </a:r>
            <a:r>
              <a:rPr lang="en-US" sz="1000" dirty="0" smtClean="0">
                <a:solidFill>
                  <a:srgbClr val="000090"/>
                </a:solidFill>
                <a:latin typeface="+mn-lt"/>
              </a:rPr>
              <a:t> et al. 2014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1439333"/>
            <a:ext cx="22577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Dark energy models (with expansion history fixed) make zero parameter prediction for growth as a function of time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0556" y="4134556"/>
            <a:ext cx="316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</a:rPr>
              <a:t>Projected constraints from DESI</a:t>
            </a:r>
            <a:endParaRPr lang="en-US" sz="1800" dirty="0">
              <a:solidFill>
                <a:schemeClr val="accent6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150556" y="3019778"/>
            <a:ext cx="1213556" cy="111477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169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vary as a function of space as well as 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11595" y="5564116"/>
            <a:ext cx="73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  <a:latin typeface="Times"/>
                <a:cs typeface="Times"/>
              </a:rPr>
              <a:t>Space</a:t>
            </a:r>
          </a:p>
        </p:txBody>
      </p:sp>
      <p:sp>
        <p:nvSpPr>
          <p:cNvPr id="8" name="Freeform 7"/>
          <p:cNvSpPr/>
          <p:nvPr/>
        </p:nvSpPr>
        <p:spPr>
          <a:xfrm>
            <a:off x="2082800" y="4572000"/>
            <a:ext cx="3843867" cy="1676400"/>
          </a:xfrm>
          <a:custGeom>
            <a:avLst/>
            <a:gdLst>
              <a:gd name="connsiteX0" fmla="*/ 0 w 3843867"/>
              <a:gd name="connsiteY0" fmla="*/ 0 h 1676400"/>
              <a:gd name="connsiteX1" fmla="*/ 101600 w 3843867"/>
              <a:gd name="connsiteY1" fmla="*/ 16933 h 1676400"/>
              <a:gd name="connsiteX2" fmla="*/ 152400 w 3843867"/>
              <a:gd name="connsiteY2" fmla="*/ 33867 h 1676400"/>
              <a:gd name="connsiteX3" fmla="*/ 220133 w 3843867"/>
              <a:gd name="connsiteY3" fmla="*/ 50800 h 1676400"/>
              <a:gd name="connsiteX4" fmla="*/ 287867 w 3843867"/>
              <a:gd name="connsiteY4" fmla="*/ 84667 h 1676400"/>
              <a:gd name="connsiteX5" fmla="*/ 372533 w 3843867"/>
              <a:gd name="connsiteY5" fmla="*/ 203200 h 1676400"/>
              <a:gd name="connsiteX6" fmla="*/ 457200 w 3843867"/>
              <a:gd name="connsiteY6" fmla="*/ 372533 h 1676400"/>
              <a:gd name="connsiteX7" fmla="*/ 524933 w 3843867"/>
              <a:gd name="connsiteY7" fmla="*/ 474133 h 1676400"/>
              <a:gd name="connsiteX8" fmla="*/ 592667 w 3843867"/>
              <a:gd name="connsiteY8" fmla="*/ 609600 h 1676400"/>
              <a:gd name="connsiteX9" fmla="*/ 609600 w 3843867"/>
              <a:gd name="connsiteY9" fmla="*/ 660400 h 1676400"/>
              <a:gd name="connsiteX10" fmla="*/ 660400 w 3843867"/>
              <a:gd name="connsiteY10" fmla="*/ 694267 h 1676400"/>
              <a:gd name="connsiteX11" fmla="*/ 677333 w 3843867"/>
              <a:gd name="connsiteY11" fmla="*/ 778933 h 1676400"/>
              <a:gd name="connsiteX12" fmla="*/ 795867 w 3843867"/>
              <a:gd name="connsiteY12" fmla="*/ 880533 h 1676400"/>
              <a:gd name="connsiteX13" fmla="*/ 880533 w 3843867"/>
              <a:gd name="connsiteY13" fmla="*/ 982133 h 1676400"/>
              <a:gd name="connsiteX14" fmla="*/ 948267 w 3843867"/>
              <a:gd name="connsiteY14" fmla="*/ 1100667 h 1676400"/>
              <a:gd name="connsiteX15" fmla="*/ 1049867 w 3843867"/>
              <a:gd name="connsiteY15" fmla="*/ 1151467 h 1676400"/>
              <a:gd name="connsiteX16" fmla="*/ 1354667 w 3843867"/>
              <a:gd name="connsiteY16" fmla="*/ 1134533 h 1676400"/>
              <a:gd name="connsiteX17" fmla="*/ 1456267 w 3843867"/>
              <a:gd name="connsiteY17" fmla="*/ 1100667 h 1676400"/>
              <a:gd name="connsiteX18" fmla="*/ 1490133 w 3843867"/>
              <a:gd name="connsiteY18" fmla="*/ 1016000 h 1676400"/>
              <a:gd name="connsiteX19" fmla="*/ 1540933 w 3843867"/>
              <a:gd name="connsiteY19" fmla="*/ 508000 h 1676400"/>
              <a:gd name="connsiteX20" fmla="*/ 1693333 w 3843867"/>
              <a:gd name="connsiteY20" fmla="*/ 406400 h 1676400"/>
              <a:gd name="connsiteX21" fmla="*/ 1811867 w 3843867"/>
              <a:gd name="connsiteY21" fmla="*/ 321733 h 1676400"/>
              <a:gd name="connsiteX22" fmla="*/ 1947333 w 3843867"/>
              <a:gd name="connsiteY22" fmla="*/ 237067 h 1676400"/>
              <a:gd name="connsiteX23" fmla="*/ 2116667 w 3843867"/>
              <a:gd name="connsiteY23" fmla="*/ 186267 h 1676400"/>
              <a:gd name="connsiteX24" fmla="*/ 2167467 w 3843867"/>
              <a:gd name="connsiteY24" fmla="*/ 169333 h 1676400"/>
              <a:gd name="connsiteX25" fmla="*/ 2709333 w 3843867"/>
              <a:gd name="connsiteY25" fmla="*/ 220133 h 1676400"/>
              <a:gd name="connsiteX26" fmla="*/ 2760133 w 3843867"/>
              <a:gd name="connsiteY26" fmla="*/ 254000 h 1676400"/>
              <a:gd name="connsiteX27" fmla="*/ 2844800 w 3843867"/>
              <a:gd name="connsiteY27" fmla="*/ 406400 h 1676400"/>
              <a:gd name="connsiteX28" fmla="*/ 2912533 w 3843867"/>
              <a:gd name="connsiteY28" fmla="*/ 508000 h 1676400"/>
              <a:gd name="connsiteX29" fmla="*/ 2997200 w 3843867"/>
              <a:gd name="connsiteY29" fmla="*/ 677333 h 1676400"/>
              <a:gd name="connsiteX30" fmla="*/ 3064933 w 3843867"/>
              <a:gd name="connsiteY30" fmla="*/ 745067 h 1676400"/>
              <a:gd name="connsiteX31" fmla="*/ 3149600 w 3843867"/>
              <a:gd name="connsiteY31" fmla="*/ 863600 h 1676400"/>
              <a:gd name="connsiteX32" fmla="*/ 3200400 w 3843867"/>
              <a:gd name="connsiteY32" fmla="*/ 914400 h 1676400"/>
              <a:gd name="connsiteX33" fmla="*/ 3234267 w 3843867"/>
              <a:gd name="connsiteY33" fmla="*/ 965200 h 1676400"/>
              <a:gd name="connsiteX34" fmla="*/ 3352800 w 3843867"/>
              <a:gd name="connsiteY34" fmla="*/ 1049867 h 1676400"/>
              <a:gd name="connsiteX35" fmla="*/ 3522133 w 3843867"/>
              <a:gd name="connsiteY35" fmla="*/ 1219200 h 1676400"/>
              <a:gd name="connsiteX36" fmla="*/ 3522133 w 3843867"/>
              <a:gd name="connsiteY36" fmla="*/ 1219200 h 1676400"/>
              <a:gd name="connsiteX37" fmla="*/ 3556000 w 3843867"/>
              <a:gd name="connsiteY37" fmla="*/ 1270000 h 1676400"/>
              <a:gd name="connsiteX38" fmla="*/ 3674533 w 3843867"/>
              <a:gd name="connsiteY38" fmla="*/ 1354667 h 1676400"/>
              <a:gd name="connsiteX39" fmla="*/ 3708400 w 3843867"/>
              <a:gd name="connsiteY39" fmla="*/ 1439333 h 1676400"/>
              <a:gd name="connsiteX40" fmla="*/ 3759200 w 3843867"/>
              <a:gd name="connsiteY40" fmla="*/ 1473200 h 1676400"/>
              <a:gd name="connsiteX41" fmla="*/ 3810000 w 3843867"/>
              <a:gd name="connsiteY41" fmla="*/ 1524000 h 1676400"/>
              <a:gd name="connsiteX42" fmla="*/ 3843867 w 3843867"/>
              <a:gd name="connsiteY4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843867" h="1676400">
                <a:moveTo>
                  <a:pt x="0" y="0"/>
                </a:moveTo>
                <a:cubicBezTo>
                  <a:pt x="33867" y="5644"/>
                  <a:pt x="68084" y="9485"/>
                  <a:pt x="101600" y="16933"/>
                </a:cubicBezTo>
                <a:cubicBezTo>
                  <a:pt x="119024" y="20805"/>
                  <a:pt x="135237" y="28963"/>
                  <a:pt x="152400" y="33867"/>
                </a:cubicBezTo>
                <a:cubicBezTo>
                  <a:pt x="174777" y="40261"/>
                  <a:pt x="197555" y="45156"/>
                  <a:pt x="220133" y="50800"/>
                </a:cubicBezTo>
                <a:cubicBezTo>
                  <a:pt x="242711" y="62089"/>
                  <a:pt x="268701" y="68239"/>
                  <a:pt x="287867" y="84667"/>
                </a:cubicBezTo>
                <a:cubicBezTo>
                  <a:pt x="304206" y="98672"/>
                  <a:pt x="356668" y="179402"/>
                  <a:pt x="372533" y="203200"/>
                </a:cubicBezTo>
                <a:cubicBezTo>
                  <a:pt x="411336" y="358411"/>
                  <a:pt x="367672" y="312849"/>
                  <a:pt x="457200" y="372533"/>
                </a:cubicBezTo>
                <a:cubicBezTo>
                  <a:pt x="479778" y="406400"/>
                  <a:pt x="509816" y="436342"/>
                  <a:pt x="524933" y="474133"/>
                </a:cubicBezTo>
                <a:cubicBezTo>
                  <a:pt x="566358" y="577696"/>
                  <a:pt x="541939" y="533509"/>
                  <a:pt x="592667" y="609600"/>
                </a:cubicBezTo>
                <a:cubicBezTo>
                  <a:pt x="598311" y="626533"/>
                  <a:pt x="598450" y="646462"/>
                  <a:pt x="609600" y="660400"/>
                </a:cubicBezTo>
                <a:cubicBezTo>
                  <a:pt x="622313" y="676292"/>
                  <a:pt x="650303" y="676597"/>
                  <a:pt x="660400" y="694267"/>
                </a:cubicBezTo>
                <a:cubicBezTo>
                  <a:pt x="674679" y="719256"/>
                  <a:pt x="664462" y="753191"/>
                  <a:pt x="677333" y="778933"/>
                </a:cubicBezTo>
                <a:cubicBezTo>
                  <a:pt x="691485" y="807236"/>
                  <a:pt x="775685" y="865396"/>
                  <a:pt x="795867" y="880533"/>
                </a:cubicBezTo>
                <a:cubicBezTo>
                  <a:pt x="898205" y="1085215"/>
                  <a:pt x="760864" y="838530"/>
                  <a:pt x="880533" y="982133"/>
                </a:cubicBezTo>
                <a:cubicBezTo>
                  <a:pt x="946939" y="1061819"/>
                  <a:pt x="881502" y="1033903"/>
                  <a:pt x="948267" y="1100667"/>
                </a:cubicBezTo>
                <a:cubicBezTo>
                  <a:pt x="981091" y="1133491"/>
                  <a:pt x="1008552" y="1137695"/>
                  <a:pt x="1049867" y="1151467"/>
                </a:cubicBezTo>
                <a:cubicBezTo>
                  <a:pt x="1151467" y="1145822"/>
                  <a:pt x="1253696" y="1147154"/>
                  <a:pt x="1354667" y="1134533"/>
                </a:cubicBezTo>
                <a:cubicBezTo>
                  <a:pt x="1390090" y="1130105"/>
                  <a:pt x="1456267" y="1100667"/>
                  <a:pt x="1456267" y="1100667"/>
                </a:cubicBezTo>
                <a:cubicBezTo>
                  <a:pt x="1467556" y="1072445"/>
                  <a:pt x="1485834" y="1046091"/>
                  <a:pt x="1490133" y="1016000"/>
                </a:cubicBezTo>
                <a:cubicBezTo>
                  <a:pt x="1514200" y="847532"/>
                  <a:pt x="1487118" y="669445"/>
                  <a:pt x="1540933" y="508000"/>
                </a:cubicBezTo>
                <a:cubicBezTo>
                  <a:pt x="1560240" y="450079"/>
                  <a:pt x="1644490" y="443032"/>
                  <a:pt x="1693333" y="406400"/>
                </a:cubicBezTo>
                <a:cubicBezTo>
                  <a:pt x="1914739" y="240347"/>
                  <a:pt x="1638511" y="445559"/>
                  <a:pt x="1811867" y="321733"/>
                </a:cubicBezTo>
                <a:cubicBezTo>
                  <a:pt x="1876713" y="275414"/>
                  <a:pt x="1875002" y="265999"/>
                  <a:pt x="1947333" y="237067"/>
                </a:cubicBezTo>
                <a:cubicBezTo>
                  <a:pt x="2047951" y="196820"/>
                  <a:pt x="2029334" y="211219"/>
                  <a:pt x="2116667" y="186267"/>
                </a:cubicBezTo>
                <a:cubicBezTo>
                  <a:pt x="2133830" y="181363"/>
                  <a:pt x="2150534" y="174978"/>
                  <a:pt x="2167467" y="169333"/>
                </a:cubicBezTo>
                <a:cubicBezTo>
                  <a:pt x="2372123" y="177205"/>
                  <a:pt x="2534347" y="142362"/>
                  <a:pt x="2709333" y="220133"/>
                </a:cubicBezTo>
                <a:cubicBezTo>
                  <a:pt x="2727930" y="228398"/>
                  <a:pt x="2743200" y="242711"/>
                  <a:pt x="2760133" y="254000"/>
                </a:cubicBezTo>
                <a:cubicBezTo>
                  <a:pt x="2857927" y="400689"/>
                  <a:pt x="2705039" y="166808"/>
                  <a:pt x="2844800" y="406400"/>
                </a:cubicBezTo>
                <a:cubicBezTo>
                  <a:pt x="2865309" y="441558"/>
                  <a:pt x="2893042" y="472267"/>
                  <a:pt x="2912533" y="508000"/>
                </a:cubicBezTo>
                <a:cubicBezTo>
                  <a:pt x="2972048" y="617112"/>
                  <a:pt x="2916225" y="573222"/>
                  <a:pt x="2997200" y="677333"/>
                </a:cubicBezTo>
                <a:cubicBezTo>
                  <a:pt x="3016803" y="702537"/>
                  <a:pt x="3044714" y="720355"/>
                  <a:pt x="3064933" y="745067"/>
                </a:cubicBezTo>
                <a:cubicBezTo>
                  <a:pt x="3095680" y="782647"/>
                  <a:pt x="3119268" y="825685"/>
                  <a:pt x="3149600" y="863600"/>
                </a:cubicBezTo>
                <a:cubicBezTo>
                  <a:pt x="3164560" y="882300"/>
                  <a:pt x="3185069" y="896003"/>
                  <a:pt x="3200400" y="914400"/>
                </a:cubicBezTo>
                <a:cubicBezTo>
                  <a:pt x="3213429" y="930034"/>
                  <a:pt x="3219876" y="950809"/>
                  <a:pt x="3234267" y="965200"/>
                </a:cubicBezTo>
                <a:cubicBezTo>
                  <a:pt x="3255270" y="986203"/>
                  <a:pt x="3323956" y="1030637"/>
                  <a:pt x="3352800" y="1049867"/>
                </a:cubicBezTo>
                <a:cubicBezTo>
                  <a:pt x="3411910" y="1168085"/>
                  <a:pt x="3366473" y="1102454"/>
                  <a:pt x="3522133" y="1219200"/>
                </a:cubicBezTo>
                <a:lnTo>
                  <a:pt x="3522133" y="1219200"/>
                </a:lnTo>
                <a:cubicBezTo>
                  <a:pt x="3533422" y="1236133"/>
                  <a:pt x="3541609" y="1255609"/>
                  <a:pt x="3556000" y="1270000"/>
                </a:cubicBezTo>
                <a:cubicBezTo>
                  <a:pt x="3577003" y="1291003"/>
                  <a:pt x="3645689" y="1335437"/>
                  <a:pt x="3674533" y="1354667"/>
                </a:cubicBezTo>
                <a:cubicBezTo>
                  <a:pt x="3685822" y="1382889"/>
                  <a:pt x="3690733" y="1414599"/>
                  <a:pt x="3708400" y="1439333"/>
                </a:cubicBezTo>
                <a:cubicBezTo>
                  <a:pt x="3720229" y="1455894"/>
                  <a:pt x="3743566" y="1460171"/>
                  <a:pt x="3759200" y="1473200"/>
                </a:cubicBezTo>
                <a:cubicBezTo>
                  <a:pt x="3777597" y="1488531"/>
                  <a:pt x="3793067" y="1507067"/>
                  <a:pt x="3810000" y="1524000"/>
                </a:cubicBezTo>
                <a:lnTo>
                  <a:pt x="3843867" y="167640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Palatino Linotype" pitchFamily="18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418" y="1066800"/>
            <a:ext cx="6667982" cy="4724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1730022" y="5083201"/>
            <a:ext cx="1447800" cy="1447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Curved Connector 10"/>
          <p:cNvCxnSpPr/>
          <p:nvPr/>
        </p:nvCxnSpPr>
        <p:spPr bwMode="auto">
          <a:xfrm>
            <a:off x="3177822" y="3668889"/>
            <a:ext cx="5257800" cy="2438400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27000" y="1439333"/>
            <a:ext cx="22577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Dark energy models (with expansion history fixed) make zero parameter prediction for growth as a function of time … and space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961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LSST will measure </a:t>
            </a:r>
            <a:r>
              <a:rPr lang="en-US" i="1" cap="small" dirty="0" smtClean="0"/>
              <a:t>dozens </a:t>
            </a:r>
            <a:r>
              <a:rPr lang="en-US" cap="small" dirty="0" smtClean="0"/>
              <a:t>of these modes</a:t>
            </a:r>
            <a:endParaRPr lang="en-US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405470"/>
            <a:ext cx="5867400" cy="4580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1" y="1405470"/>
            <a:ext cx="228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+mn-lt"/>
              </a:rPr>
              <a:t>Hojjati</a:t>
            </a:r>
            <a:r>
              <a:rPr lang="en-US" sz="1400" i="1" dirty="0" smtClean="0">
                <a:latin typeface="+mn-lt"/>
              </a:rPr>
              <a:t> et al. 2012</a:t>
            </a:r>
            <a:endParaRPr lang="en-US" sz="1400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27000" y="2286000"/>
            <a:ext cx="2768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9pPr>
          </a:lstStyle>
          <a:p>
            <a:r>
              <a:rPr lang="en-US" sz="2400" dirty="0" smtClean="0">
                <a:solidFill>
                  <a:schemeClr val="accent6"/>
                </a:solidFill>
              </a:rPr>
              <a:t>Failure in any one of these modes will signal a breakdown of the cosmological constant/dark energy paradigm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9667" y="4349047"/>
            <a:ext cx="310444" cy="296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59667" y="2497669"/>
            <a:ext cx="310444" cy="296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189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Probes are </a:t>
            </a:r>
            <a:r>
              <a:rPr lang="en-US" i="1" dirty="0" smtClean="0"/>
              <a:t>not </a:t>
            </a:r>
            <a:r>
              <a:rPr lang="en-US" dirty="0" smtClean="0"/>
              <a:t>independent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4" y="928037"/>
            <a:ext cx="6872110" cy="5184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928" y="103664"/>
            <a:ext cx="921926" cy="691445"/>
          </a:xfrm>
          <a:prstGeom prst="rect">
            <a:avLst/>
          </a:prstGeom>
        </p:spPr>
      </p:pic>
      <p:pic>
        <p:nvPicPr>
          <p:cNvPr id="5" name="Picture 4" descr="_DSC3217_HD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854" y="103664"/>
            <a:ext cx="840153" cy="69144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176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Example of why it matters: Cluster Abundance</a:t>
            </a:r>
            <a:endParaRPr lang="en-US" cap="smal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244" t="14756"/>
          <a:stretch/>
        </p:blipFill>
        <p:spPr>
          <a:xfrm>
            <a:off x="4794955" y="1143000"/>
            <a:ext cx="4120445" cy="50037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111" y="1143000"/>
            <a:ext cx="4190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Abundance of massive galaxy clusters as a function of redshift constrains expansion history and growth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Key systematic is estimating cluster masses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Multi-wavelength approach emerging: </a:t>
            </a:r>
          </a:p>
          <a:p>
            <a:r>
              <a:rPr lang="en-US" dirty="0">
                <a:solidFill>
                  <a:schemeClr val="accent6"/>
                </a:solidFill>
              </a:rPr>
              <a:t>	</a:t>
            </a:r>
            <a:r>
              <a:rPr lang="en-US" dirty="0" smtClean="0">
                <a:solidFill>
                  <a:schemeClr val="accent6"/>
                </a:solidFill>
              </a:rPr>
              <a:t>-- optical </a:t>
            </a:r>
            <a:r>
              <a:rPr lang="en-US" i="1" dirty="0" smtClean="0">
                <a:solidFill>
                  <a:schemeClr val="accent6"/>
                </a:solidFill>
              </a:rPr>
              <a:t>richness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	-- </a:t>
            </a:r>
            <a:r>
              <a:rPr lang="en-US" dirty="0" err="1" smtClean="0">
                <a:solidFill>
                  <a:schemeClr val="accent6"/>
                </a:solidFill>
              </a:rPr>
              <a:t>Sunyaev-Zel’dovich</a:t>
            </a:r>
            <a:r>
              <a:rPr lang="en-US" dirty="0" smtClean="0">
                <a:solidFill>
                  <a:schemeClr val="accent6"/>
                </a:solidFill>
              </a:rPr>
              <a:t> signal 	-- gravitational lensing of background galaxies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814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DES X SPT results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138" y="3925433"/>
            <a:ext cx="2735262" cy="2076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07722"/>
            <a:ext cx="2607733" cy="2632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301" y="2363610"/>
            <a:ext cx="3049615" cy="22789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4583" y="3760169"/>
            <a:ext cx="2342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SPT selected clusters detected in DES and </a:t>
            </a:r>
            <a:r>
              <a:rPr lang="en-US" i="1" dirty="0" smtClean="0">
                <a:solidFill>
                  <a:schemeClr val="accent6"/>
                </a:solidFill>
              </a:rPr>
              <a:t>mass indicator </a:t>
            </a:r>
            <a:r>
              <a:rPr lang="en-US" dirty="0" smtClean="0">
                <a:solidFill>
                  <a:schemeClr val="accent6"/>
                </a:solidFill>
              </a:rPr>
              <a:t>(richness) measured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222" y="4674568"/>
            <a:ext cx="25366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SPT selected clusters weighed in DES with lensing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4316" y="1893394"/>
            <a:ext cx="2611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DES selected clusters detected in SPT and mass indicator (SZ) measured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275" y="830723"/>
            <a:ext cx="2299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/>
                </a:solidFill>
              </a:rPr>
              <a:t>Saro</a:t>
            </a:r>
            <a:r>
              <a:rPr lang="en-US" sz="1400" dirty="0" smtClean="0">
                <a:solidFill>
                  <a:schemeClr val="accent6"/>
                </a:solidFill>
              </a:rPr>
              <a:t>, Benson, </a:t>
            </a:r>
            <a:r>
              <a:rPr lang="en-US" sz="1400" dirty="0" err="1" smtClean="0">
                <a:solidFill>
                  <a:schemeClr val="accent6"/>
                </a:solidFill>
              </a:rPr>
              <a:t>Rozo</a:t>
            </a:r>
            <a:r>
              <a:rPr lang="en-US" sz="1400" dirty="0" smtClean="0">
                <a:solidFill>
                  <a:schemeClr val="accent6"/>
                </a:solidFill>
              </a:rPr>
              <a:t>, </a:t>
            </a:r>
            <a:r>
              <a:rPr lang="en-US" sz="1400" dirty="0" err="1" smtClean="0">
                <a:solidFill>
                  <a:schemeClr val="accent6"/>
                </a:solidFill>
              </a:rPr>
              <a:t>Bleem</a:t>
            </a:r>
            <a:r>
              <a:rPr lang="en-US" sz="1400" dirty="0" smtClean="0">
                <a:solidFill>
                  <a:schemeClr val="accent6"/>
                </a:solidFill>
              </a:rPr>
              <a:t> …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222" y="2209721"/>
            <a:ext cx="2821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/>
                </a:solidFill>
              </a:rPr>
              <a:t>Rozo</a:t>
            </a:r>
            <a:r>
              <a:rPr lang="en-US" sz="1400" dirty="0" smtClean="0">
                <a:solidFill>
                  <a:schemeClr val="accent6"/>
                </a:solidFill>
              </a:rPr>
              <a:t>, Dietrich, Sheldon, Melchior…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2667" y="3680889"/>
            <a:ext cx="2057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/>
                </a:solidFill>
              </a:rPr>
              <a:t>Saro</a:t>
            </a:r>
            <a:r>
              <a:rPr lang="en-US" sz="1400" dirty="0" smtClean="0">
                <a:solidFill>
                  <a:schemeClr val="accent6"/>
                </a:solidFill>
              </a:rPr>
              <a:t>, Benson, </a:t>
            </a:r>
            <a:r>
              <a:rPr lang="en-US" sz="1400" dirty="0" err="1" smtClean="0">
                <a:solidFill>
                  <a:schemeClr val="accent6"/>
                </a:solidFill>
              </a:rPr>
              <a:t>Rozo</a:t>
            </a:r>
            <a:r>
              <a:rPr lang="en-US" sz="1400" dirty="0" smtClean="0">
                <a:solidFill>
                  <a:schemeClr val="accent6"/>
                </a:solidFill>
              </a:rPr>
              <a:t>…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457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lza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0" b="-1501"/>
          <a:stretch/>
        </p:blipFill>
        <p:spPr>
          <a:xfrm>
            <a:off x="1511300" y="3594266"/>
            <a:ext cx="6117336" cy="27523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5733" y="3979333"/>
            <a:ext cx="176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Lensed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9333" y="5858747"/>
            <a:ext cx="176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Unlensed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3499" y="191911"/>
            <a:ext cx="7772400" cy="61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9pPr>
          </a:lstStyle>
          <a:p>
            <a:pPr algn="l"/>
            <a:r>
              <a:rPr lang="en-US" sz="2400" b="1" cap="small" dirty="0">
                <a:latin typeface="Helvetica"/>
                <a:cs typeface="Helvetica"/>
              </a:rPr>
              <a:t>Lensing of the CMB by Galaxy Clusters</a:t>
            </a:r>
          </a:p>
        </p:txBody>
      </p:sp>
      <p:pic>
        <p:nvPicPr>
          <p:cNvPr id="12" name="Picture 11" descr="strong_lens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88" y="1271588"/>
            <a:ext cx="1544907" cy="1266824"/>
          </a:xfrm>
          <a:prstGeom prst="rect">
            <a:avLst/>
          </a:prstGeom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54" y="1428750"/>
            <a:ext cx="190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23" y="3048000"/>
            <a:ext cx="335277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Hot spots cooler when lensed and cool spots hotter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54907" y="5720247"/>
            <a:ext cx="2800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/>
                </a:solidFill>
              </a:rPr>
              <a:t>Seljak</a:t>
            </a:r>
            <a:r>
              <a:rPr lang="en-US" sz="1400" dirty="0" smtClean="0">
                <a:solidFill>
                  <a:schemeClr val="accent6"/>
                </a:solidFill>
              </a:rPr>
              <a:t> &amp; </a:t>
            </a:r>
            <a:r>
              <a:rPr lang="is-IS" sz="1400" dirty="0" smtClean="0">
                <a:solidFill>
                  <a:schemeClr val="accent6"/>
                </a:solidFill>
              </a:rPr>
              <a:t>Zaldarriaga 2001</a:t>
            </a:r>
            <a:r>
              <a:rPr lang="en-US" sz="1400" dirty="0" smtClean="0">
                <a:solidFill>
                  <a:schemeClr val="accent6"/>
                </a:solidFill>
              </a:rPr>
              <a:t> </a:t>
            </a: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16" name="Picture 5" descr="telescop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28750"/>
            <a:ext cx="1498600" cy="927100"/>
          </a:xfrm>
          <a:prstGeom prst="rect">
            <a:avLst/>
          </a:prstGeom>
          <a:noFill/>
          <a:effectLst>
            <a:outerShdw blurRad="63500" dist="12699" dir="10200039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892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small" dirty="0" smtClean="0"/>
              <a:t>Lensing of the CMB by Galaxy </a:t>
            </a:r>
            <a:r>
              <a:rPr lang="en-US" cap="small" dirty="0"/>
              <a:t>C</a:t>
            </a:r>
            <a:r>
              <a:rPr lang="en-US" cap="small" dirty="0" smtClean="0"/>
              <a:t>lusters</a:t>
            </a:r>
            <a:endParaRPr lang="en-US" cap="small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043292"/>
            <a:ext cx="232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  </a:t>
            </a:r>
            <a:r>
              <a:rPr lang="en-US" sz="2000" dirty="0" err="1" smtClean="0">
                <a:solidFill>
                  <a:schemeClr val="accent6"/>
                </a:solidFill>
                <a:latin typeface="+mn-lt"/>
              </a:rPr>
              <a:t>Unlensed</a:t>
            </a: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CMB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993" y="2029181"/>
            <a:ext cx="23209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+mn-lt"/>
              </a:rPr>
              <a:t>L</a:t>
            </a: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ensed CMB 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8075" y="2093758"/>
            <a:ext cx="232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    Difference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8369308" y="3653615"/>
            <a:ext cx="99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μK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5144915"/>
            <a:ext cx="2800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Lewis and </a:t>
            </a:r>
            <a:r>
              <a:rPr lang="en-US" sz="1400" dirty="0" err="1" smtClean="0">
                <a:solidFill>
                  <a:schemeClr val="accent6"/>
                </a:solidFill>
              </a:rPr>
              <a:t>Challinor</a:t>
            </a:r>
            <a:r>
              <a:rPr lang="en-US" sz="1400" dirty="0" smtClean="0">
                <a:solidFill>
                  <a:schemeClr val="accent6"/>
                </a:solidFill>
              </a:rPr>
              <a:t>, 2006</a:t>
            </a: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-353"/>
          <a:stretch/>
        </p:blipFill>
        <p:spPr bwMode="auto">
          <a:xfrm>
            <a:off x="179388" y="2484031"/>
            <a:ext cx="8507412" cy="256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448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Consider the United States Today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666" y="1825979"/>
            <a:ext cx="3276600" cy="3886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/>
              <a:t>Over-densities of order 10,000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/>
              <a:t>Concentration in coasts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/>
              <a:t>Traces of </a:t>
            </a:r>
            <a:r>
              <a:rPr lang="en-US" sz="2400" i="1" dirty="0"/>
              <a:t>primordial </a:t>
            </a:r>
            <a:r>
              <a:rPr lang="en-US" sz="2400" dirty="0"/>
              <a:t>density (Boston-Washington; East &gt; West)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/>
              <a:t>Vast Voids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 l="4904" r="6131"/>
          <a:stretch>
            <a:fillRect/>
          </a:stretch>
        </p:blipFill>
        <p:spPr bwMode="auto">
          <a:xfrm>
            <a:off x="3352800" y="1736338"/>
            <a:ext cx="5486400" cy="405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119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First Detection </a:t>
            </a:r>
            <a:r>
              <a:rPr lang="en-US" cap="small" dirty="0" smtClean="0">
                <a:solidFill>
                  <a:srgbClr val="800000"/>
                </a:solidFill>
              </a:rPr>
              <a:t>(preliminary) </a:t>
            </a:r>
            <a:r>
              <a:rPr lang="en-US" cap="small" dirty="0" smtClean="0"/>
              <a:t>by South Pole Telescope</a:t>
            </a:r>
            <a:endParaRPr lang="en-US" cap="small" dirty="0"/>
          </a:p>
        </p:txBody>
      </p:sp>
      <p:sp>
        <p:nvSpPr>
          <p:cNvPr id="5" name="TextBox 4"/>
          <p:cNvSpPr txBox="1"/>
          <p:nvPr/>
        </p:nvSpPr>
        <p:spPr>
          <a:xfrm>
            <a:off x="6011065" y="1292423"/>
            <a:ext cx="1611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+mn-lt"/>
              </a:rPr>
              <a:t>SPT: Baxter, </a:t>
            </a:r>
            <a:r>
              <a:rPr lang="en-US" sz="1400" dirty="0" smtClean="0">
                <a:solidFill>
                  <a:schemeClr val="accent6"/>
                </a:solidFill>
                <a:latin typeface="+mn-lt"/>
              </a:rPr>
              <a:t>et </a:t>
            </a:r>
            <a:r>
              <a:rPr lang="en-US" sz="1400" dirty="0" smtClean="0">
                <a:solidFill>
                  <a:schemeClr val="accent6"/>
                </a:solidFill>
                <a:latin typeface="+mn-lt"/>
              </a:rPr>
              <a:t>al.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96" y="1600200"/>
            <a:ext cx="6294604" cy="4079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52" y="1656645"/>
            <a:ext cx="24948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~4-sigma detection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Mass estimates agree with those from SZ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Opens up another tool to measure cluster masses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884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a lot left to explore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403"/>
            <a:ext cx="9144000" cy="4789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84167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So far, the fraction of available information obtained from cosmic surveys  is ~the fraction of the Earth’s surface area occupied by …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139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a lot left to explore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403"/>
            <a:ext cx="9144000" cy="47892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59096" y="1834446"/>
            <a:ext cx="45720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384167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So far, the fraction of available information obtained from cosmic surveys  is ~the fraction of the Earth’s surface area occupied by … Wales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096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23" y="-23335"/>
            <a:ext cx="8915400" cy="641739"/>
          </a:xfrm>
        </p:spPr>
        <p:txBody>
          <a:bodyPr/>
          <a:lstStyle/>
          <a:p>
            <a:r>
              <a:rPr lang="en-US" cap="small" dirty="0"/>
              <a:t>The story of this evolution is the story of the United States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685354"/>
            <a:ext cx="1752600" cy="115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60020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Line 6"/>
          <p:cNvSpPr>
            <a:spLocks noChangeShapeType="1"/>
          </p:cNvSpPr>
          <p:nvPr/>
        </p:nvSpPr>
        <p:spPr bwMode="auto">
          <a:xfrm flipH="1">
            <a:off x="6858000" y="28956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45116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2400" dirty="0">
                <a:solidFill>
                  <a:srgbClr val="404040"/>
                </a:solidFill>
                <a:latin typeface="+mn-lt"/>
                <a:cs typeface="Arial" charset="0"/>
              </a:rPr>
              <a:t>When we understand the evolution from one map to another, we can understand </a:t>
            </a:r>
          </a:p>
          <a:p>
            <a:pPr algn="l" eaLnBrk="0" hangingPunct="0">
              <a:buFont typeface="Wingdings" pitchFamily="2" charset="2"/>
              <a:buChar char="§"/>
            </a:pPr>
            <a:r>
              <a:rPr lang="en-US" sz="2400" dirty="0">
                <a:solidFill>
                  <a:srgbClr val="404040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srgbClr val="404040"/>
                </a:solidFill>
                <a:latin typeface="+mn-lt"/>
                <a:cs typeface="Arial" charset="0"/>
              </a:rPr>
              <a:t>the sociological, economic, and political </a:t>
            </a:r>
            <a:r>
              <a:rPr lang="en-US" sz="2400" b="1" i="1" dirty="0">
                <a:solidFill>
                  <a:srgbClr val="404040"/>
                </a:solidFill>
                <a:latin typeface="+mn-lt"/>
                <a:cs typeface="Arial" charset="0"/>
              </a:rPr>
              <a:t>forces</a:t>
            </a:r>
            <a:r>
              <a:rPr lang="en-US" sz="2400" dirty="0">
                <a:solidFill>
                  <a:srgbClr val="404040"/>
                </a:solidFill>
                <a:latin typeface="+mn-lt"/>
                <a:cs typeface="Arial" charset="0"/>
              </a:rPr>
              <a:t> acting on the US</a:t>
            </a:r>
          </a:p>
          <a:p>
            <a:pPr algn="l" eaLnBrk="0" hangingPunct="0">
              <a:buFont typeface="Wingdings" pitchFamily="2" charset="2"/>
              <a:buChar char="§"/>
            </a:pPr>
            <a:r>
              <a:rPr lang="en-US" sz="2400" dirty="0">
                <a:solidFill>
                  <a:srgbClr val="404040"/>
                </a:solidFill>
                <a:latin typeface="+mn-lt"/>
                <a:cs typeface="Arial" charset="0"/>
              </a:rPr>
              <a:t> the people, or the </a:t>
            </a:r>
            <a:r>
              <a:rPr lang="en-US" sz="2400" b="1" i="1" dirty="0">
                <a:solidFill>
                  <a:srgbClr val="404040"/>
                </a:solidFill>
                <a:latin typeface="+mn-lt"/>
                <a:cs typeface="Arial" charset="0"/>
              </a:rPr>
              <a:t>constituents</a:t>
            </a:r>
            <a:r>
              <a:rPr lang="en-US" sz="2400" i="1" dirty="0">
                <a:solidFill>
                  <a:srgbClr val="404040"/>
                </a:solidFill>
                <a:latin typeface="+mn-lt"/>
                <a:cs typeface="Arial" charset="0"/>
              </a:rPr>
              <a:t>, of the US</a:t>
            </a:r>
            <a:endParaRPr lang="en-US" sz="2400" dirty="0">
              <a:solidFill>
                <a:srgbClr val="404040"/>
              </a:solidFill>
              <a:latin typeface="+mn-lt"/>
              <a:cs typeface="Arial" charset="0"/>
            </a:endParaRPr>
          </a:p>
          <a:p>
            <a:pPr eaLnBrk="0" hangingPunct="0"/>
            <a:endParaRPr lang="en-US" dirty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200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7902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9pPr>
          </a:lstStyle>
          <a:p>
            <a:r>
              <a:rPr lang="en-US" sz="2800" b="1" cap="small" dirty="0" smtClean="0">
                <a:latin typeface="Helvetica"/>
                <a:cs typeface="Helvetica"/>
              </a:rPr>
              <a:t>One of the great success stories of modern science</a:t>
            </a:r>
            <a:endParaRPr lang="en-US" sz="2800" b="1" cap="small" dirty="0">
              <a:latin typeface="Helvetica"/>
              <a:cs typeface="Helvetica"/>
            </a:endParaRPr>
          </a:p>
        </p:txBody>
      </p:sp>
      <p:pic>
        <p:nvPicPr>
          <p:cNvPr id="5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 bwMode="auto">
          <a:xfrm>
            <a:off x="457200" y="1676400"/>
            <a:ext cx="3458308" cy="1524000"/>
          </a:xfrm>
          <a:prstGeom prst="rect">
            <a:avLst/>
          </a:prstGeom>
          <a:noFill/>
          <a:ln>
            <a:noFill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2590800" cy="208478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4267200" y="1828800"/>
            <a:ext cx="487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04040"/>
                </a:solidFill>
                <a:latin typeface="+mn-lt"/>
              </a:rPr>
              <a:t>Map of the universe when it was 400,000 years old: smooth, with </a:t>
            </a:r>
            <a:r>
              <a:rPr lang="en-US" sz="2400" dirty="0" err="1" smtClean="0">
                <a:solidFill>
                  <a:srgbClr val="404040"/>
                </a:solidFill>
                <a:latin typeface="+mn-lt"/>
              </a:rPr>
              <a:t>inhomogeneities</a:t>
            </a:r>
            <a:r>
              <a:rPr lang="en-US" sz="2400" dirty="0" smtClean="0">
                <a:solidFill>
                  <a:srgbClr val="404040"/>
                </a:solidFill>
                <a:latin typeface="+mn-lt"/>
              </a:rPr>
              <a:t> of one part in 10</a:t>
            </a:r>
            <a:r>
              <a:rPr lang="en-US" sz="2400" baseline="30000" dirty="0" smtClean="0">
                <a:solidFill>
                  <a:srgbClr val="404040"/>
                </a:solidFill>
                <a:latin typeface="+mn-lt"/>
              </a:rPr>
              <a:t>4</a:t>
            </a:r>
            <a:endParaRPr lang="en-US" sz="2400" dirty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689" y="4697278"/>
            <a:ext cx="304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04040"/>
                </a:solidFill>
                <a:latin typeface="+mn-lt"/>
              </a:rPr>
              <a:t>Map of the universe today: very inhomogeneous</a:t>
            </a:r>
            <a:endParaRPr lang="en-US" sz="2400" dirty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972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7902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  <a:ea typeface="ヒラギノ角ゴ Pro W3" pitchFamily="48" charset="-128"/>
              </a:defRPr>
            </a:lvl9pPr>
          </a:lstStyle>
          <a:p>
            <a:r>
              <a:rPr lang="en-US" sz="2800" b="1" cap="small" dirty="0" smtClean="0">
                <a:latin typeface="Helvetica"/>
                <a:cs typeface="Helvetica"/>
              </a:rPr>
              <a:t>One of the great success stories of modern science</a:t>
            </a:r>
            <a:endParaRPr lang="en-US" sz="2800" b="1" cap="small" dirty="0">
              <a:latin typeface="Helvetica"/>
              <a:cs typeface="Helvetica"/>
            </a:endParaRPr>
          </a:p>
        </p:txBody>
      </p:sp>
      <p:pic>
        <p:nvPicPr>
          <p:cNvPr id="5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 bwMode="auto">
          <a:xfrm>
            <a:off x="457200" y="1676400"/>
            <a:ext cx="3458308" cy="1524000"/>
          </a:xfrm>
          <a:prstGeom prst="rect">
            <a:avLst/>
          </a:prstGeom>
          <a:noFill/>
          <a:ln>
            <a:noFill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2590800" cy="208478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4267200" y="1828800"/>
            <a:ext cx="487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04040"/>
                </a:solidFill>
                <a:latin typeface="+mn-lt"/>
              </a:rPr>
              <a:t>Map of the universe when it was 400,000 years old: smooth, with </a:t>
            </a:r>
            <a:r>
              <a:rPr lang="en-US" sz="2400" dirty="0" err="1" smtClean="0">
                <a:solidFill>
                  <a:srgbClr val="404040"/>
                </a:solidFill>
                <a:latin typeface="+mn-lt"/>
              </a:rPr>
              <a:t>inhomogeneities</a:t>
            </a:r>
            <a:r>
              <a:rPr lang="en-US" sz="2400" dirty="0" smtClean="0">
                <a:solidFill>
                  <a:srgbClr val="404040"/>
                </a:solidFill>
                <a:latin typeface="+mn-lt"/>
              </a:rPr>
              <a:t> of one part in 10</a:t>
            </a:r>
            <a:r>
              <a:rPr lang="en-US" sz="2400" baseline="30000" dirty="0" smtClean="0">
                <a:solidFill>
                  <a:srgbClr val="404040"/>
                </a:solidFill>
                <a:latin typeface="+mn-lt"/>
              </a:rPr>
              <a:t>4</a:t>
            </a:r>
            <a:endParaRPr lang="en-US" sz="2400" dirty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689" y="4697278"/>
            <a:ext cx="304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04040"/>
                </a:solidFill>
                <a:latin typeface="+mn-lt"/>
              </a:rPr>
              <a:t>Map of the universe today: very inhomogeneous</a:t>
            </a:r>
            <a:endParaRPr lang="en-US" sz="2400" dirty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488" y="3352800"/>
            <a:ext cx="4902201" cy="120032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800000"/>
                </a:solidFill>
                <a:latin typeface="+mn-lt"/>
              </a:rPr>
              <a:t>Where did the initial fluctuations come from? How did they evolve into the structure we see today?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782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304800" y="-28220"/>
            <a:ext cx="8153400" cy="793045"/>
          </a:xfrm>
        </p:spPr>
        <p:txBody>
          <a:bodyPr/>
          <a:lstStyle/>
          <a:p>
            <a:r>
              <a:rPr lang="en-US" cap="small" dirty="0">
                <a:solidFill>
                  <a:schemeClr val="tx1"/>
                </a:solidFill>
                <a:cs typeface="Helvetica"/>
              </a:rPr>
              <a:t>Three epochs, each dominated by new physics, are required to explain </a:t>
            </a:r>
            <a:r>
              <a:rPr lang="en-US" cap="small" dirty="0" smtClean="0">
                <a:solidFill>
                  <a:schemeClr val="tx1"/>
                </a:solidFill>
                <a:cs typeface="Helvetica"/>
              </a:rPr>
              <a:t>these maps</a:t>
            </a:r>
            <a:endParaRPr lang="en-US" cap="small" dirty="0">
              <a:solidFill>
                <a:schemeClr val="tx1"/>
              </a:solidFill>
              <a:cs typeface="Helvetica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597621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800" dirty="0">
                <a:latin typeface="Calibri" charset="0"/>
              </a:rPr>
              <a:t>t~10</a:t>
            </a:r>
            <a:r>
              <a:rPr lang="en-US" sz="2800" baseline="30000" dirty="0">
                <a:latin typeface="Calibri" charset="0"/>
              </a:rPr>
              <a:t>-35</a:t>
            </a:r>
            <a:r>
              <a:rPr lang="en-US" sz="2800" dirty="0">
                <a:latin typeface="Calibri" charset="0"/>
              </a:rPr>
              <a:t> sec: Early acceleration, </a:t>
            </a:r>
            <a:r>
              <a:rPr lang="en-US" sz="2800" b="1" i="1" dirty="0" smtClean="0">
                <a:latin typeface="Calibri" charset="0"/>
              </a:rPr>
              <a:t>Inflation</a:t>
            </a:r>
            <a:endParaRPr lang="en-US" sz="2800" b="1" i="1" dirty="0">
              <a:latin typeface="Calibri" charset="0"/>
            </a:endParaRPr>
          </a:p>
          <a:p>
            <a:pPr>
              <a:buFont typeface="Wingdings" charset="2"/>
              <a:buChar char="§"/>
            </a:pPr>
            <a:r>
              <a:rPr lang="en-US" sz="2800" dirty="0">
                <a:latin typeface="Calibri" charset="0"/>
              </a:rPr>
              <a:t>300,000 years &lt; t &lt; 7.7 </a:t>
            </a:r>
            <a:r>
              <a:rPr lang="en-US" sz="2800" dirty="0" err="1" smtClean="0">
                <a:latin typeface="Calibri" charset="0"/>
              </a:rPr>
              <a:t>Byrs</a:t>
            </a:r>
            <a:r>
              <a:rPr lang="en-US" sz="2800" dirty="0">
                <a:latin typeface="Calibri" charset="0"/>
              </a:rPr>
              <a:t>: Growth of Structure, fueled by </a:t>
            </a:r>
            <a:r>
              <a:rPr lang="en-US" sz="2800" b="1" i="1" dirty="0">
                <a:latin typeface="Calibri" charset="0"/>
              </a:rPr>
              <a:t>Dark Matter</a:t>
            </a:r>
            <a:endParaRPr lang="en-US" sz="2800" b="1" dirty="0">
              <a:latin typeface="Calibri" charset="0"/>
            </a:endParaRPr>
          </a:p>
          <a:p>
            <a:pPr>
              <a:buFont typeface="Wingdings" charset="2"/>
              <a:buChar char="§"/>
            </a:pPr>
            <a:r>
              <a:rPr lang="en-US" sz="2800" dirty="0">
                <a:latin typeface="Calibri" charset="0"/>
              </a:rPr>
              <a:t>t &gt; 7.7 </a:t>
            </a:r>
            <a:r>
              <a:rPr lang="en-US" sz="2800" dirty="0" err="1" smtClean="0">
                <a:latin typeface="Calibri" charset="0"/>
              </a:rPr>
              <a:t>Byrs</a:t>
            </a:r>
            <a:r>
              <a:rPr lang="en-US" sz="2800" dirty="0">
                <a:latin typeface="Calibri" charset="0"/>
              </a:rPr>
              <a:t>: </a:t>
            </a:r>
            <a:r>
              <a:rPr lang="en-US" sz="2800" dirty="0" smtClean="0">
                <a:latin typeface="Calibri" charset="0"/>
              </a:rPr>
              <a:t>Late Acceleration</a:t>
            </a:r>
            <a:r>
              <a:rPr lang="en-US" sz="2800" dirty="0">
                <a:latin typeface="Calibri" charset="0"/>
              </a:rPr>
              <a:t>, </a:t>
            </a:r>
            <a:r>
              <a:rPr lang="en-US" sz="2800" dirty="0" smtClean="0">
                <a:latin typeface="Calibri" charset="0"/>
              </a:rPr>
              <a:t>associated with </a:t>
            </a:r>
            <a:r>
              <a:rPr lang="en-US" sz="2800" b="1" i="1" dirty="0" smtClean="0">
                <a:latin typeface="Calibri" charset="0"/>
              </a:rPr>
              <a:t>Dark </a:t>
            </a:r>
            <a:r>
              <a:rPr lang="en-US" sz="2800" b="1" i="1" dirty="0">
                <a:latin typeface="Calibri" charset="0"/>
              </a:rPr>
              <a:t>Energy</a:t>
            </a:r>
            <a:endParaRPr lang="en-US" sz="2800" b="1" dirty="0">
              <a:latin typeface="Calibri" charset="0"/>
            </a:endParaRPr>
          </a:p>
        </p:txBody>
      </p:sp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 bwMode="auto">
          <a:xfrm>
            <a:off x="228600" y="3810000"/>
            <a:ext cx="3458308" cy="1524000"/>
          </a:xfrm>
          <a:prstGeom prst="rect">
            <a:avLst/>
          </a:prstGeom>
          <a:noFill/>
          <a:ln>
            <a:noFill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414889"/>
            <a:ext cx="2590800" cy="208478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2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Late-Time Acceleration</a:t>
            </a:r>
            <a:endParaRPr lang="en-US" cap="small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482752"/>
              </p:ext>
            </p:extLst>
          </p:nvPr>
        </p:nvGraphicFramePr>
        <p:xfrm>
          <a:off x="1261533" y="1321633"/>
          <a:ext cx="3291758" cy="927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3" imgW="1397000" imgH="393700" progId="Equation.3">
                  <p:embed/>
                </p:oleObj>
              </mc:Choice>
              <mc:Fallback>
                <p:oleObj name="Equation" r:id="rId3" imgW="1397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1533" y="1321633"/>
                        <a:ext cx="3291758" cy="927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33363" y="2876550"/>
            <a:ext cx="1743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GEOMETRY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733800" y="2895600"/>
            <a:ext cx="1308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3366FF"/>
                </a:solidFill>
                <a:latin typeface="+mn-lt"/>
              </a:rPr>
              <a:t>ENERGY</a:t>
            </a:r>
          </a:p>
        </p:txBody>
      </p:sp>
      <p:pic>
        <p:nvPicPr>
          <p:cNvPr id="9" name="Picture 1028" descr="spher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7059" r="7059" b="7059"/>
          <a:stretch>
            <a:fillRect/>
          </a:stretch>
        </p:blipFill>
        <p:spPr bwMode="auto">
          <a:xfrm>
            <a:off x="6099175" y="2438400"/>
            <a:ext cx="30448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152400" y="3657600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36699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rgbClr val="336699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rgbClr val="336699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rgbClr val="336699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rgbClr val="336699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6699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6699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6699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6699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+mn-lt"/>
              </a:rPr>
              <a:t>Expansion Rate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76600" y="3581400"/>
            <a:ext cx="29718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dirty="0" smtClean="0">
                <a:solidFill>
                  <a:srgbClr val="3366FF"/>
                </a:solidFill>
                <a:latin typeface="+mn-lt"/>
              </a:rPr>
              <a:t>Gravitational Potential Energy, proportional to density</a:t>
            </a:r>
            <a:endParaRPr lang="en-US" sz="2400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1054" y="3200400"/>
            <a:ext cx="42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+mn-lt"/>
              </a:rPr>
              <a:t>=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0768" y="5342467"/>
            <a:ext cx="754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Observed late-time acceleration points to </a:t>
            </a:r>
            <a:r>
              <a:rPr lang="en-US" sz="2400" i="1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dark energy </a:t>
            </a:r>
          </a:p>
          <a:p>
            <a:pPr algn="ctr"/>
            <a:r>
              <a:rPr lang="en-US" sz="2400" dirty="0" smtClean="0">
                <a:solidFill>
                  <a:schemeClr val="accent6"/>
                </a:solidFill>
                <a:latin typeface="+mn-lt"/>
                <a:cs typeface="Abadi MT Condensed Light"/>
              </a:rPr>
              <a:t>that remains roughly constant</a:t>
            </a:r>
            <a:endParaRPr lang="en-US" sz="2400" dirty="0">
              <a:solidFill>
                <a:schemeClr val="accent6"/>
              </a:solidFill>
              <a:latin typeface="+mn-lt"/>
              <a:cs typeface="Abadi MT Condensed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478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cap="small" dirty="0" smtClean="0"/>
              <a:t>One possibility: Cosmological Constant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04800" y="1873960"/>
            <a:ext cx="86868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+mn-lt"/>
                <a:sym typeface="Monotype Sorts" pitchFamily="2" charset="2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+mn-lt"/>
                <a:sym typeface="Monotype Sorts" pitchFamily="2" charset="2"/>
              </a:rPr>
              <a:t>Energy associated with empty space</a:t>
            </a:r>
          </a:p>
          <a:p>
            <a:pPr algn="l">
              <a:buFont typeface="Wingdings" pitchFamily="2" charset="2"/>
              <a:buChar char="§"/>
            </a:pPr>
            <a:endParaRPr lang="en-US" sz="2400" dirty="0" smtClean="0">
              <a:solidFill>
                <a:srgbClr val="002060"/>
              </a:solidFill>
              <a:latin typeface="+mn-lt"/>
              <a:sym typeface="Monotype Sorts" pitchFamily="2" charset="2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+mn-lt"/>
                <a:sym typeface="Monotype Sorts" pitchFamily="2" charset="2"/>
              </a:rPr>
              <a:t> Energy </a:t>
            </a:r>
            <a:r>
              <a:rPr lang="en-US" sz="2400" i="1" dirty="0" smtClean="0">
                <a:solidFill>
                  <a:srgbClr val="002060"/>
                </a:solidFill>
                <a:latin typeface="+mn-lt"/>
                <a:sym typeface="Monotype Sorts" pitchFamily="2" charset="2"/>
              </a:rPr>
              <a:t>density </a:t>
            </a:r>
            <a:r>
              <a:rPr lang="en-US" sz="2400" dirty="0" smtClean="0">
                <a:solidFill>
                  <a:srgbClr val="002060"/>
                </a:solidFill>
                <a:latin typeface="+mn-lt"/>
                <a:sym typeface="Monotype Sorts" pitchFamily="2" charset="2"/>
              </a:rPr>
              <a:t>is constant</a:t>
            </a:r>
          </a:p>
          <a:p>
            <a:pPr algn="l"/>
            <a:endParaRPr lang="en-US" sz="2400" dirty="0" smtClean="0">
              <a:solidFill>
                <a:srgbClr val="002060"/>
              </a:solidFill>
              <a:latin typeface="+mn-lt"/>
              <a:sym typeface="Monotype Sorts" pitchFamily="2" charset="2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+mn-lt"/>
                <a:sym typeface="Monotype Sorts" pitchFamily="2" charset="2"/>
              </a:rPr>
              <a:t> Expect non-zero contribution to the vacuum energy due to quantum fluctuations</a:t>
            </a:r>
            <a:endParaRPr lang="en-US" sz="2400" dirty="0">
              <a:solidFill>
                <a:srgbClr val="002060"/>
              </a:solidFill>
              <a:latin typeface="+mn-lt"/>
              <a:sym typeface="Monotype Sorts" pitchFamily="2" charset="2"/>
            </a:endParaRPr>
          </a:p>
          <a:p>
            <a:pPr algn="l">
              <a:buFont typeface="Wingdings" pitchFamily="2" charset="2"/>
              <a:buChar char="§"/>
            </a:pPr>
            <a:endParaRPr lang="en-US" sz="2400" dirty="0" smtClean="0">
              <a:solidFill>
                <a:srgbClr val="002060"/>
              </a:solidFill>
              <a:latin typeface="+mn-lt"/>
              <a:sym typeface="Monotype Sorts" pitchFamily="2" charset="2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+mn-lt"/>
                <a:sym typeface="Monotype Sorts" pitchFamily="2" charset="2"/>
              </a:rPr>
              <a:t> Amplitude is too large (by 120 orders of magnitude!)</a:t>
            </a:r>
            <a:br>
              <a:rPr lang="en-US" sz="2400" dirty="0" smtClean="0">
                <a:solidFill>
                  <a:srgbClr val="002060"/>
                </a:solidFill>
                <a:latin typeface="+mn-lt"/>
                <a:sym typeface="Monotype Sorts" pitchFamily="2" charset="2"/>
              </a:rPr>
            </a:br>
            <a:endParaRPr lang="en-US" dirty="0">
              <a:solidFill>
                <a:srgbClr val="002060"/>
              </a:solidFill>
              <a:latin typeface="+mn-lt"/>
              <a:sym typeface="Monotype Sorts" pitchFamily="2" charset="2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+mn-lt"/>
                <a:sym typeface="Monotype Sorts" pitchFamily="2" charset="2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+mn-lt"/>
                <a:sym typeface="Monotype Sorts" pitchFamily="2" charset="2"/>
              </a:rPr>
              <a:t>Is there something missing from our understanding of quantum corrections?</a:t>
            </a:r>
            <a:endParaRPr lang="en-US" sz="2400" dirty="0" smtClean="0">
              <a:solidFill>
                <a:srgbClr val="002060"/>
              </a:solidFill>
              <a:latin typeface="+mn-lt"/>
              <a:sym typeface="Monotype Sorts" pitchFamily="2" charset="2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00553"/>
              </p:ext>
            </p:extLst>
          </p:nvPr>
        </p:nvGraphicFramePr>
        <p:xfrm>
          <a:off x="3352799" y="987778"/>
          <a:ext cx="17943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4" imgW="927000" imgH="393480" progId="Equation.3">
                  <p:embed/>
                </p:oleObj>
              </mc:Choice>
              <mc:Fallback>
                <p:oleObj name="Equation" r:id="rId4" imgW="927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799" y="987778"/>
                        <a:ext cx="1794387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285524"/>
              </p:ext>
            </p:extLst>
          </p:nvPr>
        </p:nvGraphicFramePr>
        <p:xfrm>
          <a:off x="3276600" y="3855160"/>
          <a:ext cx="2667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6" imgW="1778000" imgH="457200" progId="Equation.3">
                  <p:embed/>
                </p:oleObj>
              </mc:Choice>
              <mc:Fallback>
                <p:oleObj name="Equation" r:id="rId6" imgW="1778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6600" y="3855160"/>
                        <a:ext cx="2667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Scott Dodelson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108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FNAL_TemplateMac_060514.potx</Template>
  <TotalTime>3605</TotalTime>
  <Words>1291</Words>
  <Application>Microsoft Macintosh PowerPoint</Application>
  <PresentationFormat>On-screen Show (4:3)</PresentationFormat>
  <Paragraphs>195</Paragraphs>
  <Slides>32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FNAL_TemplateMac_060514</vt:lpstr>
      <vt:lpstr>Fermilab: Footer Only</vt:lpstr>
      <vt:lpstr>Equation</vt:lpstr>
      <vt:lpstr>PowerPoint Presentation</vt:lpstr>
      <vt:lpstr>Consider the United States in 1790</vt:lpstr>
      <vt:lpstr>Consider the United States Today</vt:lpstr>
      <vt:lpstr>The story of this evolution is the story of the United States</vt:lpstr>
      <vt:lpstr>PowerPoint Presentation</vt:lpstr>
      <vt:lpstr>PowerPoint Presentation</vt:lpstr>
      <vt:lpstr>Three epochs, each dominated by new physics, are required to explain these maps</vt:lpstr>
      <vt:lpstr>Late-Time Acceleration</vt:lpstr>
      <vt:lpstr>One possibility: Cosmological Constant</vt:lpstr>
      <vt:lpstr>Another possibility : Scalar Field</vt:lpstr>
      <vt:lpstr>Dark Energy Task Force (2006)</vt:lpstr>
      <vt:lpstr>Measure Equation of State of Dark Energy</vt:lpstr>
      <vt:lpstr>Ambitious plans to increase our understanding of the mechanism driving acceleration</vt:lpstr>
      <vt:lpstr>Photometric Surveys</vt:lpstr>
      <vt:lpstr>DES, DESI, LSST</vt:lpstr>
      <vt:lpstr>DES, DESI, LSST</vt:lpstr>
      <vt:lpstr>DES, DESI, LSST</vt:lpstr>
      <vt:lpstr>Ambitious plans to increase our understanding of the mechanism driving acceleration</vt:lpstr>
      <vt:lpstr>1. Maybe Einstein was wrong</vt:lpstr>
      <vt:lpstr>Age-old dispute</vt:lpstr>
      <vt:lpstr>How will we tell?</vt:lpstr>
      <vt:lpstr>Measure expansion history, then use growth of structure</vt:lpstr>
      <vt:lpstr>Can vary as a function of space as well as time</vt:lpstr>
      <vt:lpstr>LSST will measure dozens of these modes</vt:lpstr>
      <vt:lpstr>2. Probes are not independent</vt:lpstr>
      <vt:lpstr>Example of why it matters: Cluster Abundance</vt:lpstr>
      <vt:lpstr>Early DES X SPT results</vt:lpstr>
      <vt:lpstr>PowerPoint Presentation</vt:lpstr>
      <vt:lpstr>Lensing of the CMB by Galaxy Clusters</vt:lpstr>
      <vt:lpstr>First Detection (preliminary) by South Pole Telescope</vt:lpstr>
      <vt:lpstr>There is a lot left to explore</vt:lpstr>
      <vt:lpstr>There is a lot left to explore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Scott Dodelson</cp:lastModifiedBy>
  <cp:revision>226</cp:revision>
  <cp:lastPrinted>2014-01-20T19:40:21Z</cp:lastPrinted>
  <dcterms:created xsi:type="dcterms:W3CDTF">2014-01-03T20:18:13Z</dcterms:created>
  <dcterms:modified xsi:type="dcterms:W3CDTF">2014-10-29T05:20:34Z</dcterms:modified>
</cp:coreProperties>
</file>