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90" r:id="rId3"/>
    <p:sldId id="281" r:id="rId4"/>
    <p:sldId id="291" r:id="rId5"/>
    <p:sldId id="292" r:id="rId6"/>
    <p:sldId id="293" r:id="rId7"/>
    <p:sldId id="295" r:id="rId8"/>
    <p:sldId id="296" r:id="rId9"/>
    <p:sldId id="282" r:id="rId10"/>
    <p:sldId id="283" r:id="rId11"/>
    <p:sldId id="284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606" autoAdjust="0"/>
  </p:normalViewPr>
  <p:slideViewPr>
    <p:cSldViewPr>
      <p:cViewPr varScale="1">
        <p:scale>
          <a:sx n="74" d="100"/>
          <a:sy n="74" d="100"/>
        </p:scale>
        <p:origin x="74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1CD9-6533-4982-9E36-F2FD584A8BE2}" type="datetimeFigureOut">
              <a:rPr lang="zh-CN" altLang="en-US" smtClean="0"/>
              <a:pPr/>
              <a:t>2013-11-28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A54B-5D00-4A88-9334-D14FB6D47C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9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041648" cy="5104224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buFont typeface="Wingdings 3" pitchFamily="18" charset="2"/>
              <a:buChar char=""/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052736"/>
            <a:ext cx="4041648" cy="51011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 anchor="ctr"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052736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38600" cy="43273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1844824"/>
            <a:ext cx="4038600" cy="43273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n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Comic Sans MS" pitchFamily="66" charset="0"/>
                <a:ea typeface="+mj-ea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omic Sans MS" pitchFamily="66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Comic Sans MS" pitchFamily="66" charset="0"/>
              </a:defRPr>
            </a:lvl1pPr>
          </a:lstStyle>
          <a:p>
            <a:r>
              <a:rPr kumimoji="0" lang="zh-CN" altLang="en-US" dirty="0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latin typeface="Comic Sans MS" pitchFamily="66" charset="0"/>
                <a:ea typeface="+mj-ea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 typeface="Wingdings" pitchFamily="2" charset="2"/>
              <a:buChar char="u"/>
              <a:defRPr>
                <a:latin typeface="+mj-ea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 typeface="Wingdings" pitchFamily="2" charset="2"/>
              <a:buChar char="u"/>
              <a:defRPr>
                <a:latin typeface="+mj-ea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2348880"/>
            <a:ext cx="6858000" cy="252792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2276872"/>
            <a:ext cx="7315200" cy="26513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2276872"/>
            <a:ext cx="233883" cy="26513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/>
          <a:lstStyle>
            <a:lvl1pPr>
              <a:defRPr b="1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>
            <a:lvl1pPr>
              <a:spcAft>
                <a:spcPts val="200"/>
              </a:spcAft>
              <a:buFont typeface="Wingdings" pitchFamily="2" charset="2"/>
              <a:buChar char="u"/>
              <a:defRPr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spcAft>
                <a:spcPts val="200"/>
              </a:spcAft>
              <a:buFont typeface="Wingdings" pitchFamily="2" charset="2"/>
              <a:buChar char="n"/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2pPr>
            <a:lvl3pPr>
              <a:spcAft>
                <a:spcPts val="200"/>
              </a:spcAft>
              <a:buFont typeface="Wingdings 3" pitchFamily="18" charset="2"/>
              <a:buChar char="}"/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3pPr>
            <a:lvl4pPr>
              <a:spcAft>
                <a:spcPts val="200"/>
              </a:spcAft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4pPr>
            <a:lvl5pPr>
              <a:spcAft>
                <a:spcPts val="200"/>
              </a:spcAft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/>
          <a:lstStyle>
            <a:lvl1pPr>
              <a:defRPr b="1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>
            <a:lvl1pPr>
              <a:spcAft>
                <a:spcPts val="200"/>
              </a:spcAft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spcAft>
                <a:spcPts val="200"/>
              </a:spcAft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spcAft>
                <a:spcPts val="200"/>
              </a:spcAft>
              <a:buFont typeface="Wingdings 3" pitchFamily="18" charset="2"/>
              <a:buChar char="}"/>
              <a:defRPr>
                <a:latin typeface="Comic Sans MS" pitchFamily="66" charset="0"/>
                <a:ea typeface="+mj-ea"/>
              </a:defRPr>
            </a:lvl3pPr>
            <a:lvl4pPr>
              <a:spcAft>
                <a:spcPts val="200"/>
              </a:spcAft>
              <a:defRPr>
                <a:latin typeface="Comic Sans MS" pitchFamily="66" charset="0"/>
                <a:ea typeface="+mj-ea"/>
              </a:defRPr>
            </a:lvl4pPr>
            <a:lvl5pPr>
              <a:spcAft>
                <a:spcPts val="200"/>
              </a:spcAft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节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11/28/2013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2" r:id="rId5"/>
    <p:sldLayoutId id="2147483676" r:id="rId6"/>
    <p:sldLayoutId id="2147483663" r:id="rId7"/>
    <p:sldLayoutId id="2147483677" r:id="rId8"/>
    <p:sldLayoutId id="2147483678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Comic Sans MS" pitchFamily="66" charset="0"/>
          <a:ea typeface="黑体" pitchFamily="49" charset="-122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" pitchFamily="2" charset="2"/>
        <a:buChar char="u"/>
        <a:defRPr kumimoji="0" sz="26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" pitchFamily="2" charset="2"/>
        <a:buChar char="n"/>
        <a:defRPr kumimoji="0" sz="2300" kern="1200">
          <a:solidFill>
            <a:schemeClr val="tx2"/>
          </a:solidFill>
          <a:latin typeface="Comic Sans MS" pitchFamily="66" charset="0"/>
          <a:ea typeface="+mj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cs typeface="Arial Unicode MS" pitchFamily="34" charset="-122"/>
              </a:rPr>
              <a:t>LHAASO-WCDA</a:t>
            </a:r>
            <a:r>
              <a:rPr lang="en-US" altLang="zh-CN" sz="2800" dirty="0" smtClean="0">
                <a:cs typeface="Arial Unicode MS" pitchFamily="34" charset="-122"/>
              </a:rPr>
              <a:t/>
            </a:r>
            <a:br>
              <a:rPr lang="en-US" altLang="zh-CN" sz="2800" dirty="0" smtClean="0">
                <a:cs typeface="Arial Unicode MS" pitchFamily="34" charset="-122"/>
              </a:rPr>
            </a:br>
            <a:r>
              <a:rPr lang="zh-CN" altLang="en-US" sz="2800" dirty="0">
                <a:cs typeface="Arial Unicode MS" pitchFamily="34" charset="-122"/>
              </a:rPr>
              <a:t>触发</a:t>
            </a:r>
            <a:r>
              <a:rPr lang="zh-CN" altLang="en-US" sz="2800" dirty="0" smtClean="0">
                <a:cs typeface="Arial Unicode MS" pitchFamily="34" charset="-122"/>
              </a:rPr>
              <a:t>模式与数据处理需求</a:t>
            </a:r>
            <a:endParaRPr lang="zh-CN" altLang="en-US" sz="28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CN" sz="2800" dirty="0" smtClean="0">
              <a:cs typeface="Arial Unicode MS" pitchFamily="34" charset="-122"/>
            </a:endParaRPr>
          </a:p>
          <a:p>
            <a:r>
              <a:rPr lang="zh-CN" altLang="en-US" sz="2800" dirty="0" smtClean="0">
                <a:cs typeface="Arial Unicode MS" pitchFamily="34" charset="-122"/>
              </a:rPr>
              <a:t>高能物理研究所</a:t>
            </a:r>
            <a:endParaRPr lang="en-US" altLang="zh-CN" sz="2800" dirty="0" smtClean="0">
              <a:cs typeface="Arial Unicode MS" pitchFamily="34" charset="-122"/>
            </a:endParaRPr>
          </a:p>
          <a:p>
            <a:r>
              <a:rPr lang="zh-CN" altLang="en-US" sz="2800" dirty="0" smtClean="0">
                <a:cs typeface="Arial Unicode MS" pitchFamily="34" charset="-122"/>
              </a:rPr>
              <a:t>姚志国</a:t>
            </a:r>
            <a:endParaRPr lang="en-US" altLang="zh-CN" sz="2800" b="1" dirty="0" smtClean="0">
              <a:cs typeface="Arial Unicode MS" pitchFamily="34" charset="-122"/>
            </a:endParaRPr>
          </a:p>
          <a:p>
            <a:r>
              <a:rPr lang="en-US" altLang="zh-CN" sz="2800" dirty="0" smtClean="0">
                <a:cs typeface="Arial Unicode MS" pitchFamily="34" charset="-122"/>
              </a:rPr>
              <a:t>2013/11/28</a:t>
            </a:r>
            <a:endParaRPr lang="zh-CN" altLang="en-US" sz="2800" b="1" dirty="0"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数据</a:t>
            </a:r>
            <a:r>
              <a:rPr lang="zh-CN" altLang="en-US" dirty="0"/>
              <a:t>实时</a:t>
            </a:r>
            <a:r>
              <a:rPr lang="zh-CN" altLang="en-US" dirty="0" smtClean="0"/>
              <a:t>在线处理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zh-CN" altLang="en-US" sz="2800" dirty="0"/>
              <a:t>在线重建，压制</a:t>
            </a:r>
            <a:r>
              <a:rPr lang="zh-CN" altLang="en-US" sz="2800" dirty="0" smtClean="0"/>
              <a:t>噪声</a:t>
            </a:r>
            <a:r>
              <a:rPr lang="zh-CN" altLang="en-US" sz="2700" dirty="0"/>
              <a:t>：</a:t>
            </a:r>
            <a:endParaRPr lang="en-US" altLang="zh-CN" sz="2700" dirty="0" smtClean="0"/>
          </a:p>
          <a:p>
            <a:pPr lvl="1" fontAlgn="ctr"/>
            <a:r>
              <a:rPr lang="en-US" altLang="zh-CN" sz="2400" dirty="0" smtClean="0"/>
              <a:t>12 </a:t>
            </a:r>
            <a:r>
              <a:rPr lang="en-US" altLang="zh-CN" sz="2400" dirty="0" smtClean="0"/>
              <a:t>PB/</a:t>
            </a:r>
            <a:r>
              <a:rPr lang="en-US" altLang="zh-CN" sz="2400" dirty="0" err="1" smtClean="0"/>
              <a:t>yr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 1.2 PB/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yr</a:t>
            </a:r>
            <a:r>
              <a:rPr lang="zh-CN" altLang="en-US" sz="2400" dirty="0" smtClean="0">
                <a:sym typeface="Wingdings" panose="05000000000000000000" pitchFamily="2" charset="2"/>
              </a:rPr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 smtClean="0"/>
              <a:t>标定：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电荷：单路计数信息</a:t>
            </a:r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zh-CN" altLang="en-US" sz="2400" dirty="0" smtClean="0">
                <a:sym typeface="Wingdings" panose="05000000000000000000" pitchFamily="2" charset="2"/>
              </a:rPr>
              <a:t>单光电子峰、</a:t>
            </a:r>
            <a:r>
              <a:rPr lang="zh-CN" altLang="en-US" sz="2400" dirty="0" smtClean="0">
                <a:sym typeface="Symbol" panose="05050102010706020507" pitchFamily="18" charset="2"/>
              </a:rPr>
              <a:t>子峰、高低量程的重叠；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ym typeface="Symbol" panose="05050102010706020507" pitchFamily="18" charset="2"/>
              </a:rPr>
              <a:t>时间：光纤信号，</a:t>
            </a:r>
            <a:r>
              <a:rPr lang="en-US" altLang="zh-CN" sz="2400" dirty="0" smtClean="0">
                <a:sym typeface="Symbol" panose="05050102010706020507" pitchFamily="18" charset="2"/>
              </a:rPr>
              <a:t>5-10 Hz</a:t>
            </a:r>
            <a:r>
              <a:rPr lang="zh-CN" altLang="en-US" sz="2400" dirty="0" smtClean="0">
                <a:sym typeface="Symbol" panose="05050102010706020507" pitchFamily="18" charset="2"/>
              </a:rPr>
              <a:t>的频率出现在触发事例中；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信息的输出（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histograms</a:t>
            </a:r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）、保存（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database</a:t>
            </a:r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）与拟合</a:t>
            </a:r>
            <a:r>
              <a:rPr lang="zh-CN" altLang="en-US" sz="2400" dirty="0" smtClean="0">
                <a:sym typeface="Symbol" panose="05050102010706020507" pitchFamily="18" charset="2"/>
              </a:rPr>
              <a:t>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实时监控</a:t>
            </a:r>
            <a:r>
              <a:rPr lang="zh-CN" altLang="en-US" sz="2400" dirty="0" smtClean="0">
                <a:sym typeface="Symbol" panose="05050102010706020507" pitchFamily="18" charset="2"/>
              </a:rPr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/>
              <a:t>环境参数监测数据的</a:t>
            </a:r>
            <a:r>
              <a:rPr lang="zh-CN" altLang="en-US" sz="2700" dirty="0" smtClean="0"/>
              <a:t>整合：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水质测量、高压、水温、室温、气压、水位等等；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</a:rPr>
              <a:t>根据时间信息综合到数据中（以文件为基准）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</a:rPr>
              <a:t>实时监控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 smtClean="0"/>
              <a:t>重建：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标定与环境监测数据的读取；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事例的分发与整合。</a:t>
            </a:r>
            <a:endParaRPr lang="en-US" altLang="zh-CN" sz="2400" dirty="0"/>
          </a:p>
          <a:p>
            <a:pPr fontAlgn="ctr"/>
            <a:r>
              <a:rPr lang="zh-CN" altLang="en-US" sz="2700" dirty="0" smtClean="0"/>
              <a:t>物理分析：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对已知源的实时监测与分析结果的互联网发布（如同</a:t>
            </a:r>
            <a:r>
              <a:rPr lang="en-US" altLang="zh-CN" sz="2400" dirty="0" smtClean="0"/>
              <a:t>SWIFT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FERMI-LAT</a:t>
            </a:r>
            <a:r>
              <a:rPr lang="zh-CN" altLang="en-US" sz="2400" dirty="0" smtClean="0"/>
              <a:t>等）；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对瞬变源的全天扫描分析。</a:t>
            </a:r>
            <a:endParaRPr lang="zh-CN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离线快速处理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zh-CN" altLang="en-US" sz="2700" dirty="0" smtClean="0"/>
              <a:t>部分数据快速</a:t>
            </a:r>
            <a:r>
              <a:rPr lang="zh-CN" altLang="en-US" sz="2700" dirty="0"/>
              <a:t>离线处理的</a:t>
            </a:r>
            <a:r>
              <a:rPr lang="zh-CN" altLang="en-US" sz="2700" dirty="0" smtClean="0"/>
              <a:t>必要性：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根据强源的细致分析来对探测器的整体性能进行</a:t>
            </a:r>
            <a:r>
              <a:rPr lang="zh-CN" altLang="en-US" sz="2400" dirty="0" smtClean="0"/>
              <a:t>监测，及时发现问题；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在线</a:t>
            </a:r>
            <a:r>
              <a:rPr lang="zh-CN" altLang="en-US" sz="2400" dirty="0" smtClean="0"/>
              <a:t>分析发现新源后对结果的细致分析和结果及时发布（如：</a:t>
            </a:r>
            <a:r>
              <a:rPr lang="en-US" altLang="zh-CN" sz="2400" dirty="0" err="1" smtClean="0"/>
              <a:t>ATel</a:t>
            </a:r>
            <a:r>
              <a:rPr lang="zh-CN" altLang="en-US" sz="2400" dirty="0" smtClean="0"/>
              <a:t>）和发表；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对其它波段实验探测到新源的及时跟进分析和结果发布。</a:t>
            </a:r>
            <a:endParaRPr lang="en-US" altLang="zh-CN" sz="2400" dirty="0"/>
          </a:p>
          <a:p>
            <a:pPr fontAlgn="ctr"/>
            <a:r>
              <a:rPr lang="zh-CN" altLang="en-US" sz="2700" dirty="0"/>
              <a:t>机遇窗口：</a:t>
            </a:r>
            <a:r>
              <a:rPr lang="en-US" sz="2700" dirty="0"/>
              <a:t>&lt;3</a:t>
            </a:r>
            <a:r>
              <a:rPr lang="zh-CN" altLang="en-US" sz="2700" dirty="0"/>
              <a:t>天。</a:t>
            </a:r>
            <a:endParaRPr lang="en-US" sz="2700" dirty="0"/>
          </a:p>
          <a:p>
            <a:pPr fontAlgn="ctr"/>
            <a:r>
              <a:rPr lang="zh-CN" altLang="en-US" sz="2700" dirty="0" smtClean="0"/>
              <a:t>数据需求典型值：约</a:t>
            </a:r>
            <a:r>
              <a:rPr lang="en-US" altLang="zh-CN" sz="2700" dirty="0" smtClean="0"/>
              <a:t>10</a:t>
            </a:r>
            <a:r>
              <a:rPr lang="zh-CN" altLang="en-US" sz="2700" dirty="0" smtClean="0"/>
              <a:t>天数据的</a:t>
            </a:r>
            <a:r>
              <a:rPr lang="en-US" altLang="zh-CN" sz="2700" dirty="0" smtClean="0"/>
              <a:t>1/50</a:t>
            </a:r>
            <a:r>
              <a:rPr lang="zh-CN" altLang="en-US" sz="2700" dirty="0" smtClean="0"/>
              <a:t>。</a:t>
            </a:r>
            <a:endParaRPr lang="en-US" altLang="zh-CN" sz="2700" dirty="0" smtClean="0"/>
          </a:p>
          <a:p>
            <a:pPr fontAlgn="ctr"/>
            <a:r>
              <a:rPr lang="zh-CN" altLang="en-US" sz="2700" dirty="0" smtClean="0"/>
              <a:t>瓶颈：主要在于数据</a:t>
            </a:r>
            <a:r>
              <a:rPr lang="zh-CN" altLang="en-US" sz="2700" dirty="0"/>
              <a:t>读取</a:t>
            </a:r>
            <a:r>
              <a:rPr lang="zh-CN" altLang="en-US" sz="2700" dirty="0" smtClean="0"/>
              <a:t>，</a:t>
            </a:r>
            <a:r>
              <a:rPr lang="en-US" altLang="zh-CN" sz="2700" dirty="0" smtClean="0"/>
              <a:t>CPU</a:t>
            </a:r>
            <a:r>
              <a:rPr lang="zh-CN" altLang="en-US" sz="2700" dirty="0" smtClean="0"/>
              <a:t>也可能成为问题。</a:t>
            </a:r>
            <a:endParaRPr lang="en-US" sz="2700" dirty="0"/>
          </a:p>
          <a:p>
            <a:pPr fontAlgn="ctr"/>
            <a:r>
              <a:rPr lang="zh-CN" altLang="en-US" sz="2700" dirty="0" smtClean="0"/>
              <a:t>数据可</a:t>
            </a:r>
            <a:r>
              <a:rPr lang="zh-CN" altLang="en-US" sz="2700" dirty="0"/>
              <a:t>索引</a:t>
            </a:r>
            <a:r>
              <a:rPr lang="zh-CN" altLang="en-US" sz="2700" dirty="0" smtClean="0"/>
              <a:t>，随机读取，快速事例遍历与过滤。比如，根据</a:t>
            </a:r>
            <a:r>
              <a:rPr lang="en-US" sz="2700" dirty="0"/>
              <a:t>root</a:t>
            </a:r>
            <a:r>
              <a:rPr lang="zh-CN" altLang="en-US" sz="2700" dirty="0"/>
              <a:t>原理，合理设计</a:t>
            </a:r>
            <a:r>
              <a:rPr lang="en-US" sz="2700" dirty="0"/>
              <a:t>tree</a:t>
            </a:r>
            <a:r>
              <a:rPr lang="zh-CN" altLang="en-US" sz="2700" dirty="0"/>
              <a:t>的建构方式。</a:t>
            </a:r>
            <a:endParaRPr lang="en-US" sz="2700" dirty="0"/>
          </a:p>
          <a:p>
            <a:pPr fontAlgn="ctr"/>
            <a:r>
              <a:rPr lang="zh-CN" altLang="en-US" sz="2700" dirty="0"/>
              <a:t>数据</a:t>
            </a:r>
            <a:r>
              <a:rPr lang="zh-CN" altLang="en-US" sz="2700" dirty="0" smtClean="0"/>
              <a:t>分流：</a:t>
            </a:r>
            <a:endParaRPr lang="en-US" sz="2700" dirty="0"/>
          </a:p>
          <a:p>
            <a:pPr lvl="1" fontAlgn="ctr"/>
            <a:r>
              <a:rPr lang="en-US" dirty="0"/>
              <a:t>goodness</a:t>
            </a:r>
            <a:r>
              <a:rPr lang="zh-CN" altLang="en-US" dirty="0"/>
              <a:t>（事例好坏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degree of sense</a:t>
            </a:r>
            <a:r>
              <a:rPr lang="zh-CN" altLang="en-US" dirty="0"/>
              <a:t>（物理意义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reduced output</a:t>
            </a:r>
            <a:r>
              <a:rPr lang="zh-CN" altLang="en-US" dirty="0"/>
              <a:t>（精简输出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zone</a:t>
            </a:r>
            <a:r>
              <a:rPr lang="zh-CN" altLang="en-US" dirty="0"/>
              <a:t>（分区，</a:t>
            </a:r>
            <a:r>
              <a:rPr lang="zh-CN" altLang="en-US" dirty="0" smtClean="0"/>
              <a:t>比如赤纬）。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需要与其它阵列统一时钟，相互间精确度</a:t>
            </a:r>
            <a:r>
              <a:rPr lang="en-US" altLang="zh-CN" dirty="0" smtClean="0"/>
              <a:t>&lt;0.3 ns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软</a:t>
            </a:r>
            <a:r>
              <a:rPr lang="zh-CN" altLang="en-US" dirty="0" smtClean="0"/>
              <a:t>触发能够兼顾标定等需求，并有可能利用其它探测器单元的信息，是最优的选择；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WCDA</a:t>
            </a:r>
            <a:r>
              <a:rPr lang="zh-CN" altLang="en-US" dirty="0" smtClean="0"/>
              <a:t>的触发逻辑原理与</a:t>
            </a:r>
            <a:r>
              <a:rPr lang="en-US" altLang="zh-CN" dirty="0" smtClean="0"/>
              <a:t>LAWCA</a:t>
            </a:r>
            <a:r>
              <a:rPr lang="zh-CN" altLang="en-US" dirty="0" smtClean="0"/>
              <a:t>一致，根据分析具有合理性和可拓展性；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软</a:t>
            </a:r>
            <a:r>
              <a:rPr lang="zh-CN" altLang="en-US" dirty="0" smtClean="0"/>
              <a:t>触发的实现具有一定的复杂性和难度；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无论采用何种触发实现方式，都需要实现在线数据处理。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的触发模式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种候选方案：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硬件触发：传统方案，采用电子学硬件实现逻辑判选，发送</a:t>
            </a:r>
            <a:r>
              <a:rPr lang="en-US" altLang="zh-CN" dirty="0" smtClean="0"/>
              <a:t>common stop</a:t>
            </a:r>
            <a:r>
              <a:rPr lang="zh-CN" altLang="en-US" dirty="0" smtClean="0"/>
              <a:t>信号，然后探测器各通道传送电荷、时间等信息；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半硬件触发：探测器信号汇总后通过电子学硬件（如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）实现逻辑判选；</a:t>
            </a:r>
            <a:endParaRPr lang="en-US" altLang="zh-CN" dirty="0" smtClean="0"/>
          </a:p>
          <a:p>
            <a:pPr lvl="1"/>
            <a:r>
              <a:rPr lang="zh-CN" altLang="en-US" dirty="0"/>
              <a:t>软</a:t>
            </a:r>
            <a:r>
              <a:rPr lang="zh-CN" altLang="en-US" dirty="0" smtClean="0"/>
              <a:t>触发（无触发）：探测器信号汇总后，通过计算集群并行处理实现复杂逻辑判选。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r>
              <a:rPr lang="zh-CN" altLang="en-US" dirty="0" smtClean="0"/>
              <a:t>对数据分析得</a:t>
            </a:r>
            <a:r>
              <a:rPr lang="zh-CN" altLang="en-US" dirty="0" smtClean="0"/>
              <a:t>影响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在硬件或半</a:t>
            </a:r>
            <a:r>
              <a:rPr lang="zh-CN" altLang="en-US" dirty="0"/>
              <a:t>硬件触发的模式下，不同探测器数据只能通过</a:t>
            </a:r>
            <a:r>
              <a:rPr lang="en-US" altLang="zh-CN" dirty="0" smtClean="0"/>
              <a:t>coordinated-GPS</a:t>
            </a:r>
            <a:r>
              <a:rPr lang="zh-CN" altLang="en-US" dirty="0"/>
              <a:t>时间戳来进行离线符合</a:t>
            </a:r>
            <a:r>
              <a:rPr lang="zh-CN" altLang="en-US" dirty="0" smtClean="0"/>
              <a:t>分析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依赖于单路计数信号的定标数据在软触发条件下更容易实现采集。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WFCTA</a:t>
            </a:r>
            <a:r>
              <a:rPr lang="zh-CN" altLang="en-US" dirty="0">
                <a:solidFill>
                  <a:srgbClr val="C00000"/>
                </a:solidFill>
              </a:rPr>
              <a:t>将</a:t>
            </a:r>
            <a:r>
              <a:rPr lang="zh-CN" altLang="en-US" dirty="0" smtClean="0">
                <a:solidFill>
                  <a:srgbClr val="C00000"/>
                </a:solidFill>
              </a:rPr>
              <a:t>采用</a:t>
            </a:r>
            <a:r>
              <a:rPr lang="zh-CN" altLang="en-US" dirty="0" smtClean="0">
                <a:solidFill>
                  <a:srgbClr val="C00000"/>
                </a:solidFill>
              </a:rPr>
              <a:t>“硬件触发”</a:t>
            </a:r>
            <a:r>
              <a:rPr lang="zh-CN" altLang="en-US" dirty="0" smtClean="0">
                <a:solidFill>
                  <a:srgbClr val="C00000"/>
                </a:solidFill>
              </a:rPr>
              <a:t>模式；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KM2A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SCDA</a:t>
            </a:r>
            <a:r>
              <a:rPr lang="zh-CN" altLang="en-US" dirty="0" smtClean="0">
                <a:solidFill>
                  <a:srgbClr val="C00000"/>
                </a:solidFill>
              </a:rPr>
              <a:t>将</a:t>
            </a:r>
            <a:r>
              <a:rPr lang="zh-CN" altLang="en-US" dirty="0" smtClean="0">
                <a:solidFill>
                  <a:srgbClr val="C00000"/>
                </a:solidFill>
              </a:rPr>
              <a:t>采用“软触发”模式</a:t>
            </a:r>
            <a:r>
              <a:rPr lang="zh-CN" altLang="en-US" dirty="0" smtClean="0">
                <a:solidFill>
                  <a:srgbClr val="C00000"/>
                </a:solidFill>
              </a:rPr>
              <a:t>；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WCDA</a:t>
            </a:r>
            <a:r>
              <a:rPr lang="zh-CN" altLang="en-US" dirty="0" smtClean="0">
                <a:solidFill>
                  <a:srgbClr val="C00000"/>
                </a:solidFill>
              </a:rPr>
              <a:t>：半硬或软触发？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软触发的实现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zh-CN" altLang="en-US" sz="2700" dirty="0" smtClean="0">
                <a:solidFill>
                  <a:srgbClr val="C00000"/>
                </a:solidFill>
              </a:rPr>
              <a:t>优势：能够实现不同探测器之间的在线</a:t>
            </a:r>
            <a:r>
              <a:rPr lang="zh-CN" altLang="en-US" sz="2700" dirty="0" smtClean="0">
                <a:solidFill>
                  <a:srgbClr val="C00000"/>
                </a:solidFill>
              </a:rPr>
              <a:t>符合！</a:t>
            </a:r>
            <a:endParaRPr lang="zh-CN" altLang="en-US" sz="2700" dirty="0">
              <a:solidFill>
                <a:srgbClr val="C00000"/>
              </a:solidFill>
            </a:endParaRPr>
          </a:p>
          <a:p>
            <a:pPr fontAlgn="ctr"/>
            <a:r>
              <a:rPr lang="zh-CN" altLang="en-US" dirty="0"/>
              <a:t>各个探测器的</a:t>
            </a:r>
            <a:r>
              <a:rPr lang="en-US" dirty="0"/>
              <a:t>hit</a:t>
            </a:r>
            <a:r>
              <a:rPr lang="zh-CN" altLang="en-US" dirty="0"/>
              <a:t>信号（约</a:t>
            </a:r>
            <a:r>
              <a:rPr lang="en-US" dirty="0"/>
              <a:t>15000</a:t>
            </a:r>
            <a:r>
              <a:rPr lang="zh-CN" altLang="en-US" dirty="0"/>
              <a:t>路，除去</a:t>
            </a:r>
            <a:r>
              <a:rPr lang="en-US" dirty="0"/>
              <a:t>WFCTA</a:t>
            </a:r>
            <a:r>
              <a:rPr lang="zh-CN" altLang="en-US" dirty="0"/>
              <a:t>）能够通过</a:t>
            </a:r>
            <a:r>
              <a:rPr lang="en-US" dirty="0" smtClean="0"/>
              <a:t>WR</a:t>
            </a:r>
            <a:r>
              <a:rPr lang="zh-CN" altLang="en-US" dirty="0" smtClean="0"/>
              <a:t>标准或精简</a:t>
            </a:r>
            <a:r>
              <a:rPr lang="zh-CN" altLang="en-US" dirty="0" smtClean="0"/>
              <a:t>协议</a:t>
            </a:r>
            <a:r>
              <a:rPr lang="zh-CN" altLang="en-US" dirty="0"/>
              <a:t>和平台实现亚纳秒（</a:t>
            </a:r>
            <a:r>
              <a:rPr lang="en-US" dirty="0"/>
              <a:t>&lt;0.3 ns</a:t>
            </a:r>
            <a:r>
              <a:rPr lang="zh-CN" altLang="en-US" dirty="0"/>
              <a:t>，预期达到</a:t>
            </a:r>
            <a:r>
              <a:rPr lang="en-US" dirty="0"/>
              <a:t>0.1 ns</a:t>
            </a:r>
            <a:r>
              <a:rPr lang="zh-CN" altLang="en-US" dirty="0"/>
              <a:t>）的时钟同步；</a:t>
            </a:r>
            <a:endParaRPr lang="en-US" dirty="0"/>
          </a:p>
          <a:p>
            <a:pPr fontAlgn="ctr"/>
            <a:r>
              <a:rPr lang="zh-CN" altLang="en-US" dirty="0"/>
              <a:t>计算机集群</a:t>
            </a:r>
            <a:r>
              <a:rPr lang="zh-CN" altLang="en-US" dirty="0" smtClean="0"/>
              <a:t>处理更复杂的多种</a:t>
            </a:r>
            <a:r>
              <a:rPr lang="zh-CN" altLang="en-US" dirty="0" smtClean="0"/>
              <a:t>（</a:t>
            </a:r>
            <a:r>
              <a:rPr lang="en-US" dirty="0" smtClean="0">
                <a:sym typeface="Symbol" panose="05050102010706020507" pitchFamily="18" charset="2"/>
              </a:rPr>
              <a:t>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en-US" dirty="0"/>
              <a:t>触发模式，对</a:t>
            </a:r>
            <a:r>
              <a:rPr lang="en-US" dirty="0"/>
              <a:t>hit</a:t>
            </a:r>
            <a:r>
              <a:rPr lang="zh-CN" altLang="en-US" dirty="0" smtClean="0"/>
              <a:t>信号整体判选；</a:t>
            </a:r>
            <a:endParaRPr lang="en-US" dirty="0"/>
          </a:p>
          <a:p>
            <a:pPr fontAlgn="ctr"/>
            <a:r>
              <a:rPr lang="zh-CN" altLang="en-US" dirty="0" smtClean="0"/>
              <a:t>可实现探测器</a:t>
            </a:r>
            <a:r>
              <a:rPr lang="en-US" altLang="zh-CN" dirty="0" smtClean="0"/>
              <a:t>hit</a:t>
            </a:r>
            <a:r>
              <a:rPr lang="zh-CN" altLang="en-US" dirty="0" smtClean="0"/>
              <a:t>级</a:t>
            </a:r>
            <a:r>
              <a:rPr lang="zh-CN" altLang="en-US" dirty="0" smtClean="0"/>
              <a:t>粒度（</a:t>
            </a:r>
            <a:r>
              <a:rPr lang="en-US" altLang="zh-CN" dirty="0" smtClean="0"/>
              <a:t>granularity</a:t>
            </a:r>
            <a:r>
              <a:rPr lang="zh-CN" altLang="en-US" dirty="0" smtClean="0"/>
              <a:t>）相关性</a:t>
            </a:r>
            <a:r>
              <a:rPr lang="zh-CN" altLang="en-US" dirty="0" smtClean="0"/>
              <a:t>；</a:t>
            </a:r>
            <a:endParaRPr lang="en-US" dirty="0"/>
          </a:p>
          <a:p>
            <a:pPr fontAlgn="ctr"/>
            <a:r>
              <a:rPr lang="zh-CN" altLang="en-US" dirty="0" smtClean="0"/>
              <a:t>需求：</a:t>
            </a:r>
            <a:endParaRPr lang="en-US" altLang="zh-CN" dirty="0" smtClean="0"/>
          </a:p>
          <a:p>
            <a:pPr lvl="1" fontAlgn="ctr"/>
            <a:r>
              <a:rPr lang="zh-CN" altLang="en-US" dirty="0"/>
              <a:t>触发逻辑的物理设计；</a:t>
            </a:r>
            <a:endParaRPr lang="en-US" altLang="zh-CN" dirty="0"/>
          </a:p>
          <a:p>
            <a:pPr lvl="1" fontAlgn="ctr"/>
            <a:r>
              <a:rPr lang="zh-CN" altLang="en-US" dirty="0" smtClean="0"/>
              <a:t>并行处理模式的实现方案和优化；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实现各个单元探测器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数据流</a:t>
            </a:r>
            <a:r>
              <a:rPr lang="zh-CN" altLang="en-US" dirty="0" smtClean="0"/>
              <a:t>的同步和</a:t>
            </a:r>
            <a:r>
              <a:rPr lang="zh-CN" altLang="en-US" dirty="0" smtClean="0"/>
              <a:t>分配（强大计算资源</a:t>
            </a:r>
            <a:r>
              <a:rPr lang="zh-CN" altLang="en-US" dirty="0" smtClean="0"/>
              <a:t>和可靠协议</a:t>
            </a:r>
            <a:r>
              <a:rPr lang="zh-CN" altLang="en-US" dirty="0" smtClean="0"/>
              <a:t>）；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优化的算法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处理集群</a:t>
            </a:r>
            <a:r>
              <a:rPr lang="zh-CN" altLang="en-US" dirty="0"/>
              <a:t>集中管理：自动诊断、自动屏蔽</a:t>
            </a:r>
            <a:r>
              <a:rPr lang="zh-CN" altLang="en-US" dirty="0" smtClean="0"/>
              <a:t>、系统</a:t>
            </a:r>
            <a:r>
              <a:rPr lang="zh-CN" altLang="en-US" dirty="0"/>
              <a:t>和</a:t>
            </a:r>
            <a:r>
              <a:rPr lang="zh-CN" altLang="en-US" dirty="0" smtClean="0"/>
              <a:t>软件不停机在线更新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能够</a:t>
            </a:r>
            <a:r>
              <a:rPr lang="zh-CN" altLang="en-US" dirty="0"/>
              <a:t>处理大量原始数据流，吞吐量为：</a:t>
            </a:r>
            <a:endParaRPr lang="en-US" altLang="zh-CN" dirty="0"/>
          </a:p>
          <a:p>
            <a:pPr lvl="1" fontAlgn="ctr"/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01722"/>
              </p:ext>
            </p:extLst>
          </p:nvPr>
        </p:nvGraphicFramePr>
        <p:xfrm>
          <a:off x="569950" y="5373216"/>
          <a:ext cx="810650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83"/>
                <a:gridCol w="2425662"/>
                <a:gridCol w="1030488"/>
                <a:gridCol w="961789"/>
                <a:gridCol w="1373984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探测器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单路计数率（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kHz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</a:t>
                      </a:r>
                      <a:r>
                        <a:rPr lang="zh-CN" altLang="en-US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(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ED),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12</a:t>
                      </a:r>
                      <a:r>
                        <a:rPr lang="zh-CN" altLang="en-US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(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MD)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50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0.03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数据量（</a:t>
                      </a:r>
                      <a:r>
                        <a:rPr lang="en-US" altLang="zh-CN" dirty="0" err="1" smtClean="0">
                          <a:latin typeface="Comic Sans MS" panose="030F0702030302020204" pitchFamily="66" charset="0"/>
                          <a:ea typeface="+mj-ea"/>
                        </a:rPr>
                        <a:t>Gbps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3.7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+mj-ea"/>
                        </a:rPr>
                        <a:t>18</a:t>
                      </a:r>
                      <a:endParaRPr lang="en-US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0.002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2.4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（半硬）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簇射的横向分布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4869160"/>
            <a:ext cx="7499176" cy="12878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格子大小</a:t>
            </a:r>
            <a:r>
              <a:rPr lang="zh-CN" altLang="en-US" dirty="0"/>
              <a:t>：</a:t>
            </a:r>
            <a:r>
              <a:rPr lang="en-US" dirty="0" smtClean="0"/>
              <a:t>5 m</a:t>
            </a:r>
            <a:r>
              <a:rPr lang="en-US" dirty="0" smtClean="0">
                <a:sym typeface="Symbol" panose="05050102010706020507" pitchFamily="18" charset="2"/>
              </a:rPr>
              <a:t>5 m</a:t>
            </a:r>
            <a:r>
              <a:rPr lang="zh-CN" altLang="en-US" dirty="0" smtClean="0">
                <a:sym typeface="Symbol" panose="05050102010706020507" pitchFamily="18" charset="2"/>
              </a:rPr>
              <a:t>；</a:t>
            </a:r>
            <a:endParaRPr lang="en-US" dirty="0" smtClean="0"/>
          </a:p>
          <a:p>
            <a:r>
              <a:rPr lang="zh-CN" altLang="en-US" dirty="0" smtClean="0"/>
              <a:t>簇射粒子或能量集中于簇射中心；</a:t>
            </a:r>
            <a:endParaRPr lang="en-US" altLang="zh-CN" dirty="0" smtClean="0"/>
          </a:p>
          <a:p>
            <a:r>
              <a:rPr lang="zh-CN" altLang="en-US" dirty="0"/>
              <a:t>水</a:t>
            </a:r>
            <a:r>
              <a:rPr lang="zh-CN" altLang="en-US" dirty="0" smtClean="0"/>
              <a:t>契伦克夫探测器探测的其实是能流。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2192"/>
            <a:ext cx="3340206" cy="32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2192"/>
            <a:ext cx="334020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簇射的径向分布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87692" cy="324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987692" cy="32400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899592" y="4725144"/>
            <a:ext cx="7499176" cy="115212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至少</a:t>
            </a:r>
            <a:r>
              <a:rPr lang="en-US" dirty="0" smtClean="0"/>
              <a:t>20%</a:t>
            </a:r>
            <a:r>
              <a:rPr lang="zh-CN" altLang="en-US" dirty="0" smtClean="0"/>
              <a:t>的簇射粒子</a:t>
            </a:r>
            <a:r>
              <a:rPr lang="zh-CN" altLang="en-US" dirty="0" smtClean="0"/>
              <a:t>集中在簇芯周围</a:t>
            </a:r>
            <a:r>
              <a:rPr lang="en-US" altLang="zh-CN" dirty="0" smtClean="0"/>
              <a:t>30 m</a:t>
            </a:r>
            <a:r>
              <a:rPr lang="zh-CN" altLang="en-US" dirty="0" smtClean="0"/>
              <a:t>的范围内；</a:t>
            </a:r>
            <a:endParaRPr lang="en-US" altLang="zh-CN" dirty="0" smtClean="0"/>
          </a:p>
          <a:p>
            <a:r>
              <a:rPr lang="zh-CN" altLang="en-US" dirty="0"/>
              <a:t>至少</a:t>
            </a:r>
            <a:r>
              <a:rPr lang="en-US" dirty="0" smtClean="0"/>
              <a:t>40%</a:t>
            </a:r>
            <a:r>
              <a:rPr lang="zh-CN" altLang="en-US" dirty="0" smtClean="0"/>
              <a:t>的簇射能量集中在簇芯周围</a:t>
            </a:r>
            <a:r>
              <a:rPr lang="en-US" altLang="zh-CN" dirty="0" smtClean="0"/>
              <a:t>30 m</a:t>
            </a:r>
            <a:r>
              <a:rPr lang="zh-CN" altLang="en-US" dirty="0" smtClean="0"/>
              <a:t>的范围内；</a:t>
            </a:r>
            <a:endParaRPr lang="en-US" altLang="zh-CN" dirty="0" smtClean="0"/>
          </a:p>
          <a:p>
            <a:r>
              <a:rPr lang="zh-CN" altLang="en-US" dirty="0"/>
              <a:t>某</a:t>
            </a:r>
            <a:r>
              <a:rPr lang="zh-CN" altLang="en-US" dirty="0" smtClean="0"/>
              <a:t>一个</a:t>
            </a:r>
            <a:r>
              <a:rPr lang="en-US" dirty="0"/>
              <a:t>60 m×60 </a:t>
            </a:r>
            <a:r>
              <a:rPr lang="en-US" dirty="0" smtClean="0"/>
              <a:t>m</a:t>
            </a:r>
            <a:r>
              <a:rPr lang="zh-CN" altLang="en-US" dirty="0" smtClean="0"/>
              <a:t>的区域应该会包含足够的簇射能量信息。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557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-99392"/>
            <a:ext cx="7993063" cy="980727"/>
          </a:xfrm>
        </p:spPr>
        <p:txBody>
          <a:bodyPr/>
          <a:lstStyle/>
          <a:p>
            <a:r>
              <a:rPr lang="zh-CN" altLang="en-US" dirty="0" smtClean="0"/>
              <a:t>触发模式</a:t>
            </a:r>
            <a:endParaRPr lang="zh-CN" altLang="en-US" dirty="0"/>
          </a:p>
        </p:txBody>
      </p:sp>
      <p:pic>
        <p:nvPicPr>
          <p:cNvPr id="5123" name="Picture 3" descr="D:\cygwin\home\yaozg\lawca\trigger\trig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104456" cy="33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44008" y="3221413"/>
            <a:ext cx="4356484" cy="3326039"/>
          </a:xfrm>
        </p:spPr>
        <p:txBody>
          <a:bodyPr>
            <a:noAutofit/>
          </a:bodyPr>
          <a:lstStyle/>
          <a:p>
            <a:pPr eaLnBrk="1"/>
            <a:r>
              <a:rPr lang="en-US" altLang="zh-CN" sz="2400" dirty="0">
                <a:sym typeface="Symbol"/>
              </a:rPr>
              <a:t>C</a:t>
            </a:r>
            <a:r>
              <a:rPr lang="en-US" altLang="zh-CN" sz="2400" dirty="0" smtClean="0">
                <a:sym typeface="Symbol"/>
              </a:rPr>
              <a:t>luster-based;</a:t>
            </a:r>
          </a:p>
          <a:p>
            <a:pPr eaLnBrk="1"/>
            <a:r>
              <a:rPr lang="en-US" altLang="zh-CN" sz="2400" dirty="0" smtClean="0">
                <a:sym typeface="Symbol"/>
              </a:rPr>
              <a:t>Neighboring clusters are half-overlapped;</a:t>
            </a:r>
          </a:p>
          <a:p>
            <a:pPr eaLnBrk="1"/>
            <a:r>
              <a:rPr lang="en-US" altLang="zh-CN" sz="2400" dirty="0" smtClean="0">
                <a:sym typeface="Symbol"/>
              </a:rPr>
              <a:t>Pattern:</a:t>
            </a:r>
          </a:p>
          <a:p>
            <a:pPr lvl="1"/>
            <a:r>
              <a:rPr lang="en-US" altLang="zh-CN" sz="2000" dirty="0"/>
              <a:t>Multiplicity during 250 ns of </a:t>
            </a:r>
            <a:r>
              <a:rPr lang="en-US" altLang="zh-CN" sz="2000" dirty="0" smtClean="0"/>
              <a:t>any cluster </a:t>
            </a:r>
            <a:r>
              <a:rPr lang="en-US" altLang="zh-CN" sz="2000" dirty="0" smtClean="0">
                <a:sym typeface="Symbol"/>
              </a:rPr>
              <a:t>12;</a:t>
            </a:r>
          </a:p>
          <a:p>
            <a:pPr lvl="1"/>
            <a:r>
              <a:rPr lang="en-US" altLang="zh-CN" sz="2000" dirty="0" smtClean="0">
                <a:sym typeface="Symbol"/>
              </a:rPr>
              <a:t>Noise trigger &lt;1 kHz</a:t>
            </a:r>
            <a:r>
              <a:rPr lang="en-US" altLang="zh-CN" sz="2000" dirty="0">
                <a:sym typeface="Symbol"/>
              </a:rPr>
              <a:t>.</a:t>
            </a:r>
            <a:endParaRPr lang="en-US" altLang="zh-CN" sz="2000" dirty="0" smtClean="0">
              <a:sym typeface="Symbol"/>
            </a:endParaRPr>
          </a:p>
          <a:p>
            <a:pPr lvl="1"/>
            <a:endParaRPr lang="en-US" altLang="zh-CN" sz="2000" dirty="0" smtClean="0">
              <a:sym typeface="Symbol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555776" y="3501008"/>
            <a:ext cx="0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792" y="3779748"/>
            <a:ext cx="15121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Comic Sans MS" pitchFamily="66" charset="0"/>
              </a:rPr>
              <a:t>Noise trigger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4" y="1048998"/>
            <a:ext cx="5969093" cy="21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与简单多重度逻辑对比（</a:t>
            </a:r>
            <a:r>
              <a:rPr lang="en-US" altLang="zh-CN" dirty="0" smtClean="0"/>
              <a:t>1</a:t>
            </a:r>
            <a:r>
              <a:rPr lang="en-US" altLang="zh-CN" dirty="0" smtClean="0"/>
              <a:t>/4</a:t>
            </a:r>
            <a:r>
              <a:rPr lang="zh-CN" altLang="en-US" dirty="0" smtClean="0"/>
              <a:t>阵列结果）</a:t>
            </a:r>
            <a:endParaRPr lang="en-US" dirty="0"/>
          </a:p>
        </p:txBody>
      </p:sp>
      <p:pic>
        <p:nvPicPr>
          <p:cNvPr id="4" name="内容占位符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430769" cy="3600000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961256" y="4869160"/>
            <a:ext cx="7499176" cy="12241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依赖于簇射芯位距阵列中心的距离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pPr lvl="1"/>
            <a:r>
              <a:rPr lang="en-US" dirty="0"/>
              <a:t>nPMT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 smtClean="0"/>
              <a:t>20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&gt;</a:t>
            </a:r>
            <a:r>
              <a:rPr lang="en-US" dirty="0" smtClean="0"/>
              <a:t>60%</a:t>
            </a:r>
            <a:r>
              <a:rPr lang="zh-CN" altLang="en-US" dirty="0" smtClean="0"/>
              <a:t>的事例能够触发；</a:t>
            </a:r>
            <a:endParaRPr lang="en-US" altLang="zh-CN" dirty="0" smtClean="0"/>
          </a:p>
          <a:p>
            <a:pPr lvl="1"/>
            <a:r>
              <a:rPr lang="en-US" dirty="0"/>
              <a:t>nPMT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 smtClean="0">
                <a:sym typeface="Symbol" panose="05050102010706020507" pitchFamily="18" charset="2"/>
              </a:rPr>
              <a:t>3</a:t>
            </a:r>
            <a:r>
              <a:rPr lang="en-US" dirty="0" smtClean="0"/>
              <a:t>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&gt;9</a:t>
            </a:r>
            <a:r>
              <a:rPr lang="en-US" dirty="0" smtClean="0"/>
              <a:t>0%</a:t>
            </a:r>
            <a:r>
              <a:rPr lang="zh-CN" altLang="en-US" dirty="0" smtClean="0"/>
              <a:t>的事例</a:t>
            </a:r>
            <a:r>
              <a:rPr lang="zh-CN" altLang="en-US" dirty="0"/>
              <a:t>能够</a:t>
            </a:r>
            <a:r>
              <a:rPr lang="zh-CN" altLang="en-US" dirty="0" smtClean="0"/>
              <a:t>触发。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99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与简单多重度逻辑对比（</a:t>
            </a:r>
            <a:r>
              <a:rPr lang="en-US" altLang="zh-CN" dirty="0" smtClean="0"/>
              <a:t>1</a:t>
            </a:r>
            <a:r>
              <a:rPr lang="en-US" altLang="zh-CN" dirty="0" smtClean="0"/>
              <a:t>/4</a:t>
            </a:r>
            <a:r>
              <a:rPr lang="zh-CN" altLang="en-US" dirty="0" smtClean="0"/>
              <a:t>阵列结果）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6" y="1412776"/>
            <a:ext cx="3987694" cy="324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60" y="1412776"/>
            <a:ext cx="3987692" cy="324000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99592" y="4725144"/>
            <a:ext cx="7499176" cy="79208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左图：似乎低能事例的触发效率更高；</a:t>
            </a:r>
            <a:endParaRPr lang="en-US" altLang="zh-CN" dirty="0" smtClean="0"/>
          </a:p>
          <a:p>
            <a:r>
              <a:rPr lang="zh-CN" altLang="en-US" dirty="0"/>
              <a:t>右</a:t>
            </a:r>
            <a:r>
              <a:rPr lang="zh-CN" altLang="en-US" dirty="0" smtClean="0"/>
              <a:t>图：其实是高能事例的芯位分布更宽（超出阵列外）造成的。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876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大数据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ctr"/>
            <a:r>
              <a:rPr lang="zh-CN" altLang="en-US" sz="2700" dirty="0" smtClean="0"/>
              <a:t>触发后数据量：</a:t>
            </a:r>
            <a:endParaRPr lang="en-US" altLang="zh-CN" sz="2700" dirty="0" smtClean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/>
          </a:p>
          <a:p>
            <a:pPr marL="822960" lvl="3" indent="0" fontAlgn="ctr">
              <a:buNone/>
            </a:pPr>
            <a:r>
              <a:rPr lang="zh-CN" altLang="en-US" dirty="0" smtClean="0"/>
              <a:t> 注：</a:t>
            </a:r>
            <a:r>
              <a:rPr lang="en-US" altLang="zh-CN" dirty="0" smtClean="0"/>
              <a:t>WFCTA</a:t>
            </a:r>
            <a:r>
              <a:rPr lang="zh-CN" altLang="en-US" dirty="0" smtClean="0"/>
              <a:t>：</a:t>
            </a:r>
            <a:r>
              <a:rPr lang="en-US" altLang="zh-CN" dirty="0" smtClean="0">
                <a:sym typeface="Wingdings" panose="05000000000000000000" pitchFamily="2" charset="2"/>
              </a:rPr>
              <a:t>1/10</a:t>
            </a:r>
            <a:r>
              <a:rPr lang="zh-CN" altLang="en-US" dirty="0" smtClean="0">
                <a:sym typeface="Wingdings" panose="05000000000000000000" pitchFamily="2" charset="2"/>
              </a:rPr>
              <a:t>的</a:t>
            </a:r>
            <a:r>
              <a:rPr lang="en-US" altLang="zh-CN" dirty="0" smtClean="0">
                <a:sym typeface="Wingdings" panose="05000000000000000000" pitchFamily="2" charset="2"/>
              </a:rPr>
              <a:t>duty cycle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822960" lvl="3" indent="0" fontAlgn="ctr">
              <a:buNone/>
            </a:pPr>
            <a:endParaRPr lang="en-US" altLang="zh-CN" sz="2400" dirty="0" smtClean="0"/>
          </a:p>
          <a:p>
            <a:pPr lvl="1" fontAlgn="ctr"/>
            <a:r>
              <a:rPr lang="zh-CN" altLang="en-US" sz="2400" dirty="0"/>
              <a:t>参照</a:t>
            </a:r>
            <a:r>
              <a:rPr lang="zh-CN" altLang="en-US" sz="2400" dirty="0" smtClean="0"/>
              <a:t>对比：</a:t>
            </a:r>
            <a:endParaRPr lang="en-US" altLang="zh-CN" sz="2400" dirty="0"/>
          </a:p>
          <a:p>
            <a:pPr lvl="2" fontAlgn="ctr"/>
            <a:r>
              <a:rPr lang="en-US" altLang="zh-CN" sz="2100" dirty="0"/>
              <a:t>BESIII</a:t>
            </a:r>
            <a:r>
              <a:rPr lang="zh-CN" altLang="en-US" sz="2100" dirty="0"/>
              <a:t>：</a:t>
            </a:r>
            <a:r>
              <a:rPr lang="en-US" altLang="zh-CN" sz="2100" dirty="0"/>
              <a:t>2009</a:t>
            </a:r>
            <a:r>
              <a:rPr lang="en-US" altLang="zh-CN" sz="2100" dirty="0">
                <a:sym typeface="Wingdings" panose="05000000000000000000" pitchFamily="2" charset="2"/>
              </a:rPr>
              <a:t></a:t>
            </a:r>
            <a:r>
              <a:rPr lang="zh-CN" altLang="en-US" sz="2100" dirty="0"/>
              <a:t>现在：</a:t>
            </a:r>
            <a:r>
              <a:rPr lang="en-US" altLang="zh-CN" sz="2100" dirty="0"/>
              <a:t>3 PB</a:t>
            </a:r>
            <a:r>
              <a:rPr lang="zh-CN" altLang="en-US" sz="2100" dirty="0"/>
              <a:t>；</a:t>
            </a:r>
            <a:endParaRPr lang="en-US" altLang="zh-CN" sz="2100" dirty="0"/>
          </a:p>
          <a:p>
            <a:pPr lvl="2" fontAlgn="ctr"/>
            <a:r>
              <a:rPr lang="en-US" altLang="zh-CN" sz="2100" dirty="0" smtClean="0"/>
              <a:t>LHC</a:t>
            </a:r>
            <a:r>
              <a:rPr lang="zh-CN" altLang="en-US" sz="2100" dirty="0"/>
              <a:t>四个实验总和：</a:t>
            </a:r>
            <a:r>
              <a:rPr lang="en-US" altLang="zh-CN" sz="2100" dirty="0"/>
              <a:t>12 PB/</a:t>
            </a:r>
            <a:r>
              <a:rPr lang="en-US" altLang="zh-CN" sz="2100" dirty="0" err="1"/>
              <a:t>yr</a:t>
            </a:r>
            <a:r>
              <a:rPr lang="zh-CN" altLang="en-US" sz="2100" dirty="0"/>
              <a:t>；</a:t>
            </a:r>
            <a:endParaRPr lang="en-US" altLang="zh-CN" sz="2100" dirty="0"/>
          </a:p>
          <a:p>
            <a:pPr lvl="2" fontAlgn="ctr"/>
            <a:r>
              <a:rPr lang="en-US" altLang="zh-CN" sz="2100" dirty="0" smtClean="0"/>
              <a:t>CTA</a:t>
            </a:r>
            <a:r>
              <a:rPr lang="zh-CN" altLang="en-US" sz="2100" dirty="0" smtClean="0"/>
              <a:t>：</a:t>
            </a:r>
            <a:r>
              <a:rPr lang="en-US" altLang="zh-CN" sz="2100" dirty="0" smtClean="0"/>
              <a:t>30 GB/s </a:t>
            </a:r>
            <a:r>
              <a:rPr lang="en-US" altLang="zh-CN" sz="2100" dirty="0" smtClean="0">
                <a:sym typeface="Wingdings" panose="05000000000000000000" pitchFamily="2" charset="2"/>
              </a:rPr>
              <a:t> 100 PB/</a:t>
            </a:r>
            <a:r>
              <a:rPr lang="en-US" altLang="zh-CN" sz="2100" dirty="0" err="1" smtClean="0">
                <a:sym typeface="Wingdings" panose="05000000000000000000" pitchFamily="2" charset="2"/>
              </a:rPr>
              <a:t>yr</a:t>
            </a:r>
            <a:r>
              <a:rPr lang="zh-CN" altLang="en-US" sz="2100" dirty="0" smtClean="0">
                <a:sym typeface="Wingdings" panose="05000000000000000000" pitchFamily="2" charset="2"/>
              </a:rPr>
              <a:t>（</a:t>
            </a:r>
            <a:r>
              <a:rPr lang="en-US" altLang="zh-CN" sz="2100" dirty="0" smtClean="0">
                <a:sym typeface="Wingdings" panose="05000000000000000000" pitchFamily="2" charset="2"/>
              </a:rPr>
              <a:t>10% duty cycle</a:t>
            </a:r>
            <a:r>
              <a:rPr lang="zh-CN" altLang="en-US" sz="2100" dirty="0" smtClean="0">
                <a:sym typeface="Wingdings" panose="05000000000000000000" pitchFamily="2" charset="2"/>
              </a:rPr>
              <a:t>）；</a:t>
            </a:r>
            <a:endParaRPr lang="en-US" altLang="zh-CN" sz="2100" dirty="0" smtClean="0"/>
          </a:p>
          <a:p>
            <a:pPr lvl="2" fontAlgn="ctr"/>
            <a:r>
              <a:rPr lang="en-US" altLang="zh-CN" sz="2100" dirty="0" smtClean="0"/>
              <a:t>LSST</a:t>
            </a:r>
            <a:r>
              <a:rPr lang="zh-CN" altLang="en-US" sz="2100" dirty="0" smtClean="0"/>
              <a:t>：</a:t>
            </a:r>
            <a:r>
              <a:rPr lang="en-US" altLang="zh-CN" sz="2100" dirty="0" smtClean="0"/>
              <a:t>15 TB</a:t>
            </a:r>
            <a:r>
              <a:rPr lang="en-US" altLang="zh-CN" sz="2100" dirty="0" smtClean="0"/>
              <a:t>/night</a:t>
            </a:r>
            <a:r>
              <a:rPr lang="zh-CN" altLang="en-US" sz="2100" dirty="0"/>
              <a:t> </a:t>
            </a:r>
            <a:r>
              <a:rPr lang="en-US" altLang="zh-CN" sz="2100" dirty="0" smtClean="0">
                <a:sym typeface="Wingdings" panose="05000000000000000000" pitchFamily="2" charset="2"/>
              </a:rPr>
              <a:t> 5 PB/</a:t>
            </a:r>
            <a:r>
              <a:rPr lang="en-US" altLang="zh-CN" sz="2100" dirty="0" err="1" smtClean="0">
                <a:sym typeface="Wingdings" panose="05000000000000000000" pitchFamily="2" charset="2"/>
              </a:rPr>
              <a:t>yr</a:t>
            </a:r>
            <a:r>
              <a:rPr lang="zh-CN" altLang="en-US" sz="2100" dirty="0">
                <a:sym typeface="Wingdings" panose="05000000000000000000" pitchFamily="2" charset="2"/>
              </a:rPr>
              <a:t>；</a:t>
            </a:r>
            <a:endParaRPr lang="en-US" altLang="zh-CN" sz="2100" dirty="0" smtClean="0"/>
          </a:p>
          <a:p>
            <a:pPr lvl="2" fontAlgn="ctr"/>
            <a:r>
              <a:rPr lang="en-US" altLang="zh-CN" sz="2100" dirty="0" smtClean="0"/>
              <a:t>SKA</a:t>
            </a:r>
            <a:r>
              <a:rPr lang="zh-CN" altLang="en-US" sz="2100" dirty="0" smtClean="0"/>
              <a:t>：</a:t>
            </a:r>
            <a:r>
              <a:rPr lang="en-US" altLang="zh-CN" sz="2100" dirty="0" smtClean="0"/>
              <a:t>1 PB/s </a:t>
            </a:r>
            <a:r>
              <a:rPr lang="en-US" altLang="zh-CN" sz="2100" dirty="0" smtClean="0">
                <a:sym typeface="Wingdings" panose="05000000000000000000" pitchFamily="2" charset="2"/>
              </a:rPr>
              <a:t> </a:t>
            </a:r>
            <a:r>
              <a:rPr lang="zh-CN" altLang="en-US" sz="2100" dirty="0" smtClean="0">
                <a:sym typeface="Wingdings" panose="05000000000000000000" pitchFamily="2" charset="2"/>
              </a:rPr>
              <a:t>（在线处理后）</a:t>
            </a:r>
            <a:r>
              <a:rPr lang="en-US" altLang="zh-CN" sz="2100" dirty="0" smtClean="0">
                <a:sym typeface="Wingdings" panose="05000000000000000000" pitchFamily="2" charset="2"/>
              </a:rPr>
              <a:t>300-1500 PB/</a:t>
            </a:r>
            <a:r>
              <a:rPr lang="en-US" altLang="zh-CN" sz="2100" dirty="0" err="1" smtClean="0">
                <a:sym typeface="Wingdings" panose="05000000000000000000" pitchFamily="2" charset="2"/>
              </a:rPr>
              <a:t>yr</a:t>
            </a:r>
            <a:r>
              <a:rPr lang="zh-CN" altLang="en-US" sz="2100" dirty="0" smtClean="0">
                <a:sym typeface="Wingdings" panose="05000000000000000000" pitchFamily="2" charset="2"/>
              </a:rPr>
              <a:t>。</a:t>
            </a:r>
            <a:endParaRPr lang="zh-CN" altLang="en-US" sz="2100" dirty="0"/>
          </a:p>
          <a:p>
            <a:pPr lvl="1" fontAlgn="ctr"/>
            <a:r>
              <a:rPr lang="en-US" altLang="zh-CN" sz="2400" dirty="0" smtClean="0">
                <a:solidFill>
                  <a:srgbClr val="C00000"/>
                </a:solidFill>
              </a:rPr>
              <a:t>WCDA</a:t>
            </a:r>
            <a:r>
              <a:rPr lang="zh-CN" altLang="en-US" sz="2400" dirty="0" smtClean="0">
                <a:solidFill>
                  <a:srgbClr val="C00000"/>
                </a:solidFill>
              </a:rPr>
              <a:t>的</a:t>
            </a:r>
            <a:r>
              <a:rPr lang="en-US" altLang="zh-CN" sz="2400" dirty="0" smtClean="0">
                <a:solidFill>
                  <a:srgbClr val="C00000"/>
                </a:solidFill>
              </a:rPr>
              <a:t>12 PB/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yr</a:t>
            </a:r>
            <a:r>
              <a:rPr lang="zh-CN" altLang="en-US" sz="2400" dirty="0" smtClean="0">
                <a:solidFill>
                  <a:srgbClr val="C00000"/>
                </a:solidFill>
              </a:rPr>
              <a:t>会给数据</a:t>
            </a:r>
            <a:r>
              <a:rPr lang="zh-CN" altLang="en-US" sz="2400" dirty="0" smtClean="0">
                <a:solidFill>
                  <a:srgbClr val="C00000"/>
                </a:solidFill>
              </a:rPr>
              <a:t>传输和存储造成严重的问题！</a:t>
            </a:r>
            <a:endParaRPr lang="en-US" altLang="zh-CN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94261"/>
              </p:ext>
            </p:extLst>
          </p:nvPr>
        </p:nvGraphicFramePr>
        <p:xfrm>
          <a:off x="1043608" y="171881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探测器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数据量 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MB/s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年总量（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PB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0.32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380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12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5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0.16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44215</TotalTime>
  <Words>1063</Words>
  <Application>Microsoft Office PowerPoint</Application>
  <PresentationFormat>全屏显示(4:3)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 Unicode MS</vt:lpstr>
      <vt:lpstr>黑体</vt:lpstr>
      <vt:lpstr>华文新魏</vt:lpstr>
      <vt:lpstr>宋体</vt:lpstr>
      <vt:lpstr>Calibri</vt:lpstr>
      <vt:lpstr>Comic Sans MS</vt:lpstr>
      <vt:lpstr>Symbol</vt:lpstr>
      <vt:lpstr>Tahoma</vt:lpstr>
      <vt:lpstr>Wingdings</vt:lpstr>
      <vt:lpstr>Wingdings 3</vt:lpstr>
      <vt:lpstr>Origin</vt:lpstr>
      <vt:lpstr>LHAASO-WCDA 触发模式与数据处理需求</vt:lpstr>
      <vt:lpstr>LHAASO的触发模式</vt:lpstr>
      <vt:lpstr>软触发的实现</vt:lpstr>
      <vt:lpstr>簇射的横向分布</vt:lpstr>
      <vt:lpstr>簇射的径向分布</vt:lpstr>
      <vt:lpstr>触发模式</vt:lpstr>
      <vt:lpstr>与简单多重度逻辑对比（1/4阵列结果）</vt:lpstr>
      <vt:lpstr>与简单多重度逻辑对比（1/4阵列结果）</vt:lpstr>
      <vt:lpstr>大数据</vt:lpstr>
      <vt:lpstr>WCDA数据实时在线处理</vt:lpstr>
      <vt:lpstr>WCDA离线快速处理</vt:lpstr>
      <vt:lpstr>结论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Zhiguo Yao</dc:creator>
  <cp:lastModifiedBy>Zhiguo Yao</cp:lastModifiedBy>
  <cp:revision>2039</cp:revision>
  <dcterms:created xsi:type="dcterms:W3CDTF">2011-04-09T21:30:20Z</dcterms:created>
  <dcterms:modified xsi:type="dcterms:W3CDTF">2013-11-29T00:46:13Z</dcterms:modified>
</cp:coreProperties>
</file>