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56" r:id="rId2"/>
    <p:sldId id="308"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lvl1pPr algn="ctr">
      <a:defRPr sz="1400">
        <a:latin typeface="Arial"/>
        <a:ea typeface="Arial"/>
        <a:cs typeface="Arial"/>
        <a:sym typeface="Arial"/>
      </a:defRPr>
    </a:lvl1pPr>
    <a:lvl2pPr indent="457200" algn="ctr">
      <a:defRPr sz="1400">
        <a:latin typeface="Arial"/>
        <a:ea typeface="Arial"/>
        <a:cs typeface="Arial"/>
        <a:sym typeface="Arial"/>
      </a:defRPr>
    </a:lvl2pPr>
    <a:lvl3pPr indent="914400" algn="ctr">
      <a:defRPr sz="1400">
        <a:latin typeface="Arial"/>
        <a:ea typeface="Arial"/>
        <a:cs typeface="Arial"/>
        <a:sym typeface="Arial"/>
      </a:defRPr>
    </a:lvl3pPr>
    <a:lvl4pPr indent="1371600" algn="ctr">
      <a:defRPr sz="1400">
        <a:latin typeface="Arial"/>
        <a:ea typeface="Arial"/>
        <a:cs typeface="Arial"/>
        <a:sym typeface="Arial"/>
      </a:defRPr>
    </a:lvl4pPr>
    <a:lvl5pPr indent="1828800" algn="ctr">
      <a:defRPr sz="1400">
        <a:latin typeface="Arial"/>
        <a:ea typeface="Arial"/>
        <a:cs typeface="Arial"/>
        <a:sym typeface="Arial"/>
      </a:defRPr>
    </a:lvl5pPr>
    <a:lvl6pPr algn="ctr">
      <a:defRPr sz="1400">
        <a:latin typeface="Arial"/>
        <a:ea typeface="Arial"/>
        <a:cs typeface="Arial"/>
        <a:sym typeface="Arial"/>
      </a:defRPr>
    </a:lvl6pPr>
    <a:lvl7pPr algn="ctr">
      <a:defRPr sz="1400">
        <a:latin typeface="Arial"/>
        <a:ea typeface="Arial"/>
        <a:cs typeface="Arial"/>
        <a:sym typeface="Arial"/>
      </a:defRPr>
    </a:lvl7pPr>
    <a:lvl8pPr algn="ctr">
      <a:defRPr sz="1400">
        <a:latin typeface="Arial"/>
        <a:ea typeface="Arial"/>
        <a:cs typeface="Arial"/>
        <a:sym typeface="Arial"/>
      </a:defRPr>
    </a:lvl8pPr>
    <a:lvl9pPr algn="ctr">
      <a:defRPr sz="1400">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E8E8"/>
          </a:solidFill>
        </a:fill>
      </a:tcStyle>
    </a:wholeTbl>
    <a:band2H>
      <a:tcTxStyle/>
      <a:tcStyle>
        <a:tcBdr/>
        <a:fill>
          <a:solidFill>
            <a:srgbClr val="F4F4F4"/>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0C0"/>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0C0"/>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0C0"/>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1F6"/>
          </a:solidFill>
        </a:fill>
      </a:tcStyle>
    </a:wholeTbl>
    <a:band2H>
      <a:tcTxStyle/>
      <a:tcStyle>
        <a:tcBdr/>
        <a:fill>
          <a:solidFill>
            <a:srgbClr val="E6E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CE7"/>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CE7"/>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CE7"/>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0C0C0"/>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C0C0C0"/>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2" d="100"/>
          <a:sy n="122" d="100"/>
        </p:scale>
        <p:origin x="-8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058832024"/>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9" name="Shape 9"/>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标题文本</a:t>
            </a:r>
          </a:p>
        </p:txBody>
      </p:sp>
      <p:sp>
        <p:nvSpPr>
          <p:cNvPr id="10" name="Shape 10"/>
          <p:cNvSpPr>
            <a:spLocks noGrp="1"/>
          </p:cNvSpPr>
          <p:nvPr>
            <p:ph type="body" idx="1"/>
          </p:nvPr>
        </p:nvSpPr>
        <p:spPr>
          <a:prstGeom prst="rect">
            <a:avLst/>
          </a:prstGeom>
        </p:spPr>
        <p:txBody>
          <a:bodyPr/>
          <a:lstStyle>
            <a:lvl2pPr marL="783771" indent="-326571"/>
            <a:lvl3pPr marL="1219200" indent="-304800"/>
            <a:lvl4pPr marL="1737360" indent="-365760"/>
            <a:lvl5pPr marL="2194560" indent="-365760"/>
          </a:lstStyle>
          <a:p>
            <a:pPr lvl="0">
              <a:defRPr sz="1800"/>
            </a:pPr>
            <a:r>
              <a:rPr sz="2400"/>
              <a:t>正文级别 1</a:t>
            </a:r>
          </a:p>
          <a:p>
            <a:pPr lvl="1">
              <a:defRPr sz="1800"/>
            </a:pPr>
            <a:r>
              <a:rPr sz="2400"/>
              <a:t>正文级别 2</a:t>
            </a:r>
          </a:p>
          <a:p>
            <a:pPr lvl="2">
              <a:defRPr sz="1800"/>
            </a:pPr>
            <a:r>
              <a:rPr sz="2400"/>
              <a:t>正文级别 3</a:t>
            </a:r>
          </a:p>
          <a:p>
            <a:pPr lvl="3">
              <a:defRPr sz="1800"/>
            </a:pPr>
            <a:r>
              <a:rPr sz="2400"/>
              <a:t>正文级别 4</a:t>
            </a:r>
          </a:p>
          <a:p>
            <a:pPr lvl="4">
              <a:defRPr sz="1800"/>
            </a:pPr>
            <a:r>
              <a:rPr sz="2400"/>
              <a:t>正文级别 5</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2" name="CSSppt母板首页2.png" descr="CSSppt母板首页2"/>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标题和内容">
    <p:spTree>
      <p:nvGrpSpPr>
        <p:cNvPr id="1" name=""/>
        <p:cNvGrpSpPr/>
        <p:nvPr/>
      </p:nvGrpSpPr>
      <p:grpSpPr>
        <a:xfrm>
          <a:off x="0" y="0"/>
          <a:ext cx="0" cy="0"/>
          <a:chOff x="0" y="0"/>
          <a:chExt cx="0" cy="0"/>
        </a:xfrm>
      </p:grpSpPr>
      <p:sp>
        <p:nvSpPr>
          <p:cNvPr id="14" name="Shape 14"/>
          <p:cNvSpPr>
            <a:spLocks noGrp="1"/>
          </p:cNvSpPr>
          <p:nvPr>
            <p:ph type="title"/>
          </p:nvPr>
        </p:nvSpPr>
        <p:spPr>
          <a:xfrm>
            <a:off x="457200" y="92076"/>
            <a:ext cx="8229600" cy="1508125"/>
          </a:xfrm>
          <a:prstGeom prst="rect">
            <a:avLst/>
          </a:prstGeom>
        </p:spPr>
        <p:txBody>
          <a:bodyPr/>
          <a:lstStyle>
            <a:lvl1pPr>
              <a:defRPr>
                <a:solidFill>
                  <a:srgbClr val="000000"/>
                </a:solidFill>
              </a:defRPr>
            </a:lvl1pPr>
          </a:lstStyle>
          <a:p>
            <a:pPr lvl="0">
              <a:defRPr sz="1800"/>
            </a:pPr>
            <a:r>
              <a:rPr sz="4000"/>
              <a:t>标题文本</a:t>
            </a:r>
          </a:p>
        </p:txBody>
      </p:sp>
      <p:sp>
        <p:nvSpPr>
          <p:cNvPr id="15" name="Shape 15"/>
          <p:cNvSpPr>
            <a:spLocks noGrp="1"/>
          </p:cNvSpPr>
          <p:nvPr>
            <p:ph type="body" idx="1"/>
          </p:nvPr>
        </p:nvSpPr>
        <p:spPr>
          <a:xfrm>
            <a:off x="457200" y="1600200"/>
            <a:ext cx="8229600" cy="5257800"/>
          </a:xfrm>
          <a:prstGeom prst="rect">
            <a:avLst/>
          </a:prstGeom>
        </p:spPr>
        <p:txBody>
          <a:bodyPr>
            <a:normAutofit/>
          </a:bodyPr>
          <a:lstStyle>
            <a:lvl1pPr marL="342900" indent="-342900">
              <a:defRPr sz="3200"/>
            </a:lvl1pPr>
            <a:lvl2pPr marL="783771" indent="-326571">
              <a:defRPr sz="3200"/>
            </a:lvl2pPr>
            <a:lvl3pPr marL="1219200" indent="-304800">
              <a:defRPr sz="3200"/>
            </a:lvl3pPr>
            <a:lvl4pPr marL="1737360" indent="-365760">
              <a:defRPr sz="3200"/>
            </a:lvl4pPr>
            <a:lvl5pPr marL="2194560" indent="-365760">
              <a:defRPr sz="3200"/>
            </a:lvl5pPr>
          </a:lstStyle>
          <a:p>
            <a:pPr lvl="0">
              <a:defRPr sz="1800"/>
            </a:pPr>
            <a:r>
              <a:rPr sz="3200"/>
              <a:t>正文级别 1</a:t>
            </a:r>
          </a:p>
          <a:p>
            <a:pPr lvl="1">
              <a:defRPr sz="1800"/>
            </a:pPr>
            <a:r>
              <a:rPr sz="3200"/>
              <a:t>正文级别 2</a:t>
            </a:r>
          </a:p>
          <a:p>
            <a:pPr lvl="2">
              <a:defRPr sz="1800"/>
            </a:pPr>
            <a:r>
              <a:rPr sz="3200"/>
              <a:t>正文级别 3</a:t>
            </a:r>
          </a:p>
          <a:p>
            <a:pPr lvl="3">
              <a:defRPr sz="1800"/>
            </a:pPr>
            <a:r>
              <a:rPr sz="3200"/>
              <a:t>正文级别 4</a:t>
            </a:r>
          </a:p>
          <a:p>
            <a:pPr lvl="4">
              <a:defRPr sz="1800"/>
            </a:pPr>
            <a:r>
              <a:rPr sz="3200"/>
              <a:t>正文级别 5</a:t>
            </a:r>
          </a:p>
        </p:txBody>
      </p:sp>
      <p:sp>
        <p:nvSpPr>
          <p:cNvPr id="16" name="Shape 16"/>
          <p:cNvSpPr>
            <a:spLocks noGrp="1"/>
          </p:cNvSpPr>
          <p:nvPr>
            <p:ph type="sldNum" sz="quarter" idx="2"/>
          </p:nvPr>
        </p:nvSpPr>
        <p:spPr>
          <a:xfrm>
            <a:off x="6553200" y="6404292"/>
            <a:ext cx="2133600" cy="269241"/>
          </a:xfrm>
          <a:prstGeom prst="rect">
            <a:avLst/>
          </a:prstGeom>
        </p:spPr>
        <p:txBody>
          <a:bodyPr lIns="0" tIns="0" rIns="0" bIns="0" anchor="ctr"/>
          <a:lstStyle>
            <a:lvl1pPr defTabSz="457200">
              <a:defRPr sz="1200" b="0">
                <a:solidFill>
                  <a:srgbClr val="888888"/>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未标题-2.jpeg" descr="未标题-2"/>
          <p:cNvPicPr/>
          <p:nvPr/>
        </p:nvPicPr>
        <p:blipFill>
          <a:blip r:embed="rId5">
            <a:extLst/>
          </a:blip>
          <a:stretch>
            <a:fillRect/>
          </a:stretch>
        </p:blipFill>
        <p:spPr>
          <a:xfrm>
            <a:off x="0" y="0"/>
            <a:ext cx="9144000" cy="6858000"/>
          </a:xfrm>
          <a:prstGeom prst="rect">
            <a:avLst/>
          </a:prstGeom>
          <a:ln w="12700">
            <a:miter lim="400000"/>
          </a:ln>
        </p:spPr>
      </p:pic>
      <p:sp>
        <p:nvSpPr>
          <p:cNvPr id="3" name="Shape 3"/>
          <p:cNvSpPr/>
          <p:nvPr/>
        </p:nvSpPr>
        <p:spPr>
          <a:xfrm>
            <a:off x="468312" y="6524625"/>
            <a:ext cx="3810001" cy="256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l">
              <a:defRPr sz="1800"/>
            </a:pPr>
            <a:r>
              <a:rPr sz="900">
                <a:solidFill>
                  <a:srgbClr val="FFFFFF"/>
                </a:solidFill>
                <a:latin typeface="宋体"/>
                <a:ea typeface="宋体"/>
                <a:cs typeface="宋体"/>
                <a:sym typeface="宋体"/>
              </a:rPr>
              <a:t>散裂中子源进展汇报  八月 </a:t>
            </a:r>
            <a:r>
              <a:rPr sz="900" b="1">
                <a:solidFill>
                  <a:srgbClr val="FFFFFF"/>
                </a:solidFill>
                <a:latin typeface="Impact"/>
                <a:ea typeface="Impact"/>
                <a:cs typeface="Impact"/>
                <a:sym typeface="Impact"/>
              </a:rPr>
              <a:t>11, 2014</a:t>
            </a:r>
          </a:p>
        </p:txBody>
      </p:sp>
      <p:sp>
        <p:nvSpPr>
          <p:cNvPr id="4" name="Shape 4"/>
          <p:cNvSpPr>
            <a:spLocks noGrp="1"/>
          </p:cNvSpPr>
          <p:nvPr>
            <p:ph type="sldNum" sz="quarter" idx="2"/>
          </p:nvPr>
        </p:nvSpPr>
        <p:spPr>
          <a:xfrm>
            <a:off x="8229600" y="6524625"/>
            <a:ext cx="303213" cy="231140"/>
          </a:xfrm>
          <a:prstGeom prst="rect">
            <a:avLst/>
          </a:prstGeom>
          <a:ln w="12700">
            <a:miter lim="400000"/>
          </a:ln>
        </p:spPr>
        <p:txBody>
          <a:bodyPr lIns="45719" rIns="45719">
            <a:spAutoFit/>
          </a:bodyPr>
          <a:lstStyle>
            <a:lvl1pPr algn="r">
              <a:defRPr sz="900" b="1">
                <a:solidFill>
                  <a:srgbClr val="4D5E68"/>
                </a:solidFill>
                <a:latin typeface="Impact"/>
                <a:ea typeface="Impact"/>
                <a:cs typeface="Impact"/>
                <a:sym typeface="Impact"/>
              </a:defRPr>
            </a:lvl1pPr>
          </a:lstStyle>
          <a:p>
            <a:pPr lvl="0"/>
            <a:fld id="{86CB4B4D-7CA3-9044-876B-883B54F8677D}" type="slidenum">
              <a:t>‹#›</a:t>
            </a:fld>
            <a:endParaRPr/>
          </a:p>
        </p:txBody>
      </p:sp>
      <p:sp>
        <p:nvSpPr>
          <p:cNvPr id="5" name="Shape 5"/>
          <p:cNvSpPr>
            <a:spLocks noGrp="1"/>
          </p:cNvSpPr>
          <p:nvPr>
            <p:ph type="title"/>
          </p:nvPr>
        </p:nvSpPr>
        <p:spPr>
          <a:xfrm>
            <a:off x="457200" y="646112"/>
            <a:ext cx="8229600" cy="95408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4000">
                <a:solidFill>
                  <a:srgbClr val="FF2600"/>
                </a:solidFill>
              </a:rPr>
              <a:t>标题文本</a:t>
            </a:r>
          </a:p>
        </p:txBody>
      </p:sp>
      <p:sp>
        <p:nvSpPr>
          <p:cNvPr id="6" name="Shape 6"/>
          <p:cNvSpPr>
            <a:spLocks noGrp="1"/>
          </p:cNvSpPr>
          <p:nvPr>
            <p:ph type="body" idx="1"/>
          </p:nvPr>
        </p:nvSpPr>
        <p:spPr>
          <a:xfrm>
            <a:off x="457200" y="1600199"/>
            <a:ext cx="8229600" cy="5257206"/>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783771" indent="-326571"/>
            <a:lvl3pPr marL="1219200" indent="-304800"/>
            <a:lvl4pPr marL="1737360" indent="-365760"/>
            <a:lvl5pPr marL="2194560" indent="-365760"/>
          </a:lstStyle>
          <a:p>
            <a:pPr lvl="0">
              <a:defRPr sz="1800"/>
            </a:pPr>
            <a:r>
              <a:rPr sz="2400"/>
              <a:t>正文级别 1</a:t>
            </a:r>
          </a:p>
          <a:p>
            <a:pPr lvl="1">
              <a:defRPr sz="1800"/>
            </a:pPr>
            <a:r>
              <a:rPr sz="2400"/>
              <a:t>正文级别 2</a:t>
            </a:r>
          </a:p>
          <a:p>
            <a:pPr lvl="2">
              <a:defRPr sz="1800"/>
            </a:pPr>
            <a:r>
              <a:rPr sz="2400"/>
              <a:t>正文级别 3</a:t>
            </a:r>
          </a:p>
          <a:p>
            <a:pPr lvl="3">
              <a:defRPr sz="1800"/>
            </a:pPr>
            <a:r>
              <a:rPr sz="2400"/>
              <a:t>正文级别 4</a:t>
            </a:r>
          </a:p>
          <a:p>
            <a:pPr lvl="4">
              <a:defRPr sz="1800"/>
            </a:pPr>
            <a:r>
              <a:rPr sz="2400"/>
              <a:t>正文级别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xmlns:p14="http://schemas.microsoft.com/office/powerpoint/2010/main" spd="med"/>
  <p:txStyles>
    <p:titleStyle>
      <a:lvl1pPr algn="ctr" defTabSz="457200">
        <a:defRPr sz="4000">
          <a:solidFill>
            <a:srgbClr val="FF2600"/>
          </a:solidFill>
          <a:latin typeface="Calibri"/>
          <a:ea typeface="Calibri"/>
          <a:cs typeface="Calibri"/>
          <a:sym typeface="Calibri"/>
        </a:defRPr>
      </a:lvl1pPr>
      <a:lvl2pPr algn="ctr" defTabSz="457200">
        <a:defRPr sz="4000">
          <a:solidFill>
            <a:srgbClr val="FF2600"/>
          </a:solidFill>
          <a:latin typeface="Calibri"/>
          <a:ea typeface="Calibri"/>
          <a:cs typeface="Calibri"/>
          <a:sym typeface="Calibri"/>
        </a:defRPr>
      </a:lvl2pPr>
      <a:lvl3pPr algn="ctr" defTabSz="457200">
        <a:defRPr sz="4000">
          <a:solidFill>
            <a:srgbClr val="FF2600"/>
          </a:solidFill>
          <a:latin typeface="Calibri"/>
          <a:ea typeface="Calibri"/>
          <a:cs typeface="Calibri"/>
          <a:sym typeface="Calibri"/>
        </a:defRPr>
      </a:lvl3pPr>
      <a:lvl4pPr algn="ctr" defTabSz="457200">
        <a:defRPr sz="4000">
          <a:solidFill>
            <a:srgbClr val="FF2600"/>
          </a:solidFill>
          <a:latin typeface="Calibri"/>
          <a:ea typeface="Calibri"/>
          <a:cs typeface="Calibri"/>
          <a:sym typeface="Calibri"/>
        </a:defRPr>
      </a:lvl4pPr>
      <a:lvl5pPr algn="ctr" defTabSz="457200">
        <a:defRPr sz="4000">
          <a:solidFill>
            <a:srgbClr val="FF2600"/>
          </a:solidFill>
          <a:latin typeface="Calibri"/>
          <a:ea typeface="Calibri"/>
          <a:cs typeface="Calibri"/>
          <a:sym typeface="Calibri"/>
        </a:defRPr>
      </a:lvl5pPr>
      <a:lvl6pPr algn="ctr" defTabSz="457200">
        <a:defRPr sz="4000">
          <a:solidFill>
            <a:srgbClr val="FF2600"/>
          </a:solidFill>
          <a:latin typeface="Calibri"/>
          <a:ea typeface="Calibri"/>
          <a:cs typeface="Calibri"/>
          <a:sym typeface="Calibri"/>
        </a:defRPr>
      </a:lvl6pPr>
      <a:lvl7pPr algn="ctr" defTabSz="457200">
        <a:defRPr sz="4000">
          <a:solidFill>
            <a:srgbClr val="FF2600"/>
          </a:solidFill>
          <a:latin typeface="Calibri"/>
          <a:ea typeface="Calibri"/>
          <a:cs typeface="Calibri"/>
          <a:sym typeface="Calibri"/>
        </a:defRPr>
      </a:lvl7pPr>
      <a:lvl8pPr algn="ctr" defTabSz="457200">
        <a:defRPr sz="4000">
          <a:solidFill>
            <a:srgbClr val="FF2600"/>
          </a:solidFill>
          <a:latin typeface="Calibri"/>
          <a:ea typeface="Calibri"/>
          <a:cs typeface="Calibri"/>
          <a:sym typeface="Calibri"/>
        </a:defRPr>
      </a:lvl8pPr>
      <a:lvl9pPr algn="ctr" defTabSz="457200">
        <a:defRPr sz="4000">
          <a:solidFill>
            <a:srgbClr val="FF2600"/>
          </a:solidFill>
          <a:latin typeface="Calibri"/>
          <a:ea typeface="Calibri"/>
          <a:cs typeface="Calibri"/>
          <a:sym typeface="Calibri"/>
        </a:defRPr>
      </a:lvl9pPr>
    </p:titleStyle>
    <p:bodyStyle>
      <a:lvl1pPr marL="342899" indent="-342899" defTabSz="457200">
        <a:spcBef>
          <a:spcPts val="700"/>
        </a:spcBef>
        <a:buSzPct val="100000"/>
        <a:buFont typeface="Arial"/>
        <a:buChar char="•"/>
        <a:defRPr sz="2400">
          <a:latin typeface="Calibri"/>
          <a:ea typeface="Calibri"/>
          <a:cs typeface="Calibri"/>
          <a:sym typeface="Calibri"/>
        </a:defRPr>
      </a:lvl1pPr>
      <a:lvl2pPr marL="702128" indent="-244928" defTabSz="457200">
        <a:spcBef>
          <a:spcPts val="700"/>
        </a:spcBef>
        <a:buSzPct val="100000"/>
        <a:buFont typeface="Arial"/>
        <a:buChar char="–"/>
        <a:defRPr sz="2400">
          <a:latin typeface="Calibri"/>
          <a:ea typeface="Calibri"/>
          <a:cs typeface="Calibri"/>
          <a:sym typeface="Calibri"/>
        </a:defRPr>
      </a:lvl2pPr>
      <a:lvl3pPr marL="1143000" indent="-228600" defTabSz="457200">
        <a:spcBef>
          <a:spcPts val="700"/>
        </a:spcBef>
        <a:buSzPct val="100000"/>
        <a:buFont typeface="Arial"/>
        <a:buChar char="•"/>
        <a:defRPr sz="2400">
          <a:latin typeface="Calibri"/>
          <a:ea typeface="Calibri"/>
          <a:cs typeface="Calibri"/>
          <a:sym typeface="Calibri"/>
        </a:defRPr>
      </a:lvl3pPr>
      <a:lvl4pPr marL="1645920" indent="-274320" defTabSz="457200">
        <a:spcBef>
          <a:spcPts val="700"/>
        </a:spcBef>
        <a:buSzPct val="100000"/>
        <a:buFont typeface="Arial"/>
        <a:buChar char="–"/>
        <a:defRPr sz="2400">
          <a:latin typeface="Calibri"/>
          <a:ea typeface="Calibri"/>
          <a:cs typeface="Calibri"/>
          <a:sym typeface="Calibri"/>
        </a:defRPr>
      </a:lvl4pPr>
      <a:lvl5pPr marL="2103120" indent="-274320" defTabSz="457200">
        <a:spcBef>
          <a:spcPts val="700"/>
        </a:spcBef>
        <a:buSzPct val="100000"/>
        <a:buFont typeface="Arial"/>
        <a:buChar char="»"/>
        <a:defRPr sz="2400">
          <a:latin typeface="Calibri"/>
          <a:ea typeface="Calibri"/>
          <a:cs typeface="Calibri"/>
          <a:sym typeface="Calibri"/>
        </a:defRPr>
      </a:lvl5pPr>
      <a:lvl6pPr marL="2560320" indent="-274320" defTabSz="457200">
        <a:spcBef>
          <a:spcPts val="700"/>
        </a:spcBef>
        <a:buSzPct val="100000"/>
        <a:buFont typeface="Arial"/>
        <a:buChar char="•"/>
        <a:defRPr sz="2400">
          <a:latin typeface="Calibri"/>
          <a:ea typeface="Calibri"/>
          <a:cs typeface="Calibri"/>
          <a:sym typeface="Calibri"/>
        </a:defRPr>
      </a:lvl6pPr>
      <a:lvl7pPr marL="3017520" indent="-274320" defTabSz="457200">
        <a:spcBef>
          <a:spcPts val="700"/>
        </a:spcBef>
        <a:buSzPct val="100000"/>
        <a:buFont typeface="Arial"/>
        <a:buChar char="•"/>
        <a:defRPr sz="2400">
          <a:latin typeface="Calibri"/>
          <a:ea typeface="Calibri"/>
          <a:cs typeface="Calibri"/>
          <a:sym typeface="Calibri"/>
        </a:defRPr>
      </a:lvl7pPr>
      <a:lvl8pPr marL="3474720" indent="-274320" defTabSz="457200">
        <a:spcBef>
          <a:spcPts val="700"/>
        </a:spcBef>
        <a:buSzPct val="100000"/>
        <a:buFont typeface="Arial"/>
        <a:buChar char="•"/>
        <a:defRPr sz="2400">
          <a:latin typeface="Calibri"/>
          <a:ea typeface="Calibri"/>
          <a:cs typeface="Calibri"/>
          <a:sym typeface="Calibri"/>
        </a:defRPr>
      </a:lvl8pPr>
      <a:lvl9pPr marL="3931920" indent="-274320" defTabSz="457200">
        <a:spcBef>
          <a:spcPts val="700"/>
        </a:spcBef>
        <a:buSzPct val="100000"/>
        <a:buFont typeface="Arial"/>
        <a:buChar char="•"/>
        <a:defRPr sz="2400">
          <a:latin typeface="Calibri"/>
          <a:ea typeface="Calibri"/>
          <a:cs typeface="Calibri"/>
          <a:sym typeface="Calibri"/>
        </a:defRPr>
      </a:lvl9pPr>
    </p:bodyStyle>
    <p:otherStyle>
      <a:lvl1pPr algn="r">
        <a:defRPr sz="900" b="1">
          <a:solidFill>
            <a:schemeClr val="tx1"/>
          </a:solidFill>
          <a:latin typeface="+mn-lt"/>
          <a:ea typeface="+mn-ea"/>
          <a:cs typeface="+mn-cs"/>
          <a:sym typeface="Impact"/>
        </a:defRPr>
      </a:lvl1pPr>
      <a:lvl2pPr indent="457200" algn="r">
        <a:defRPr sz="900" b="1">
          <a:solidFill>
            <a:schemeClr val="tx1"/>
          </a:solidFill>
          <a:latin typeface="+mn-lt"/>
          <a:ea typeface="+mn-ea"/>
          <a:cs typeface="+mn-cs"/>
          <a:sym typeface="Impact"/>
        </a:defRPr>
      </a:lvl2pPr>
      <a:lvl3pPr indent="914400" algn="r">
        <a:defRPr sz="900" b="1">
          <a:solidFill>
            <a:schemeClr val="tx1"/>
          </a:solidFill>
          <a:latin typeface="+mn-lt"/>
          <a:ea typeface="+mn-ea"/>
          <a:cs typeface="+mn-cs"/>
          <a:sym typeface="Impact"/>
        </a:defRPr>
      </a:lvl3pPr>
      <a:lvl4pPr indent="1371600" algn="r">
        <a:defRPr sz="900" b="1">
          <a:solidFill>
            <a:schemeClr val="tx1"/>
          </a:solidFill>
          <a:latin typeface="+mn-lt"/>
          <a:ea typeface="+mn-ea"/>
          <a:cs typeface="+mn-cs"/>
          <a:sym typeface="Impact"/>
        </a:defRPr>
      </a:lvl4pPr>
      <a:lvl5pPr indent="1828800" algn="r">
        <a:defRPr sz="900" b="1">
          <a:solidFill>
            <a:schemeClr val="tx1"/>
          </a:solidFill>
          <a:latin typeface="+mn-lt"/>
          <a:ea typeface="+mn-ea"/>
          <a:cs typeface="+mn-cs"/>
          <a:sym typeface="Impact"/>
        </a:defRPr>
      </a:lvl5pPr>
      <a:lvl6pPr algn="r">
        <a:defRPr sz="900" b="1">
          <a:solidFill>
            <a:schemeClr val="tx1"/>
          </a:solidFill>
          <a:latin typeface="+mn-lt"/>
          <a:ea typeface="+mn-ea"/>
          <a:cs typeface="+mn-cs"/>
          <a:sym typeface="Impact"/>
        </a:defRPr>
      </a:lvl6pPr>
      <a:lvl7pPr algn="r">
        <a:defRPr sz="900" b="1">
          <a:solidFill>
            <a:schemeClr val="tx1"/>
          </a:solidFill>
          <a:latin typeface="+mn-lt"/>
          <a:ea typeface="+mn-ea"/>
          <a:cs typeface="+mn-cs"/>
          <a:sym typeface="Impact"/>
        </a:defRPr>
      </a:lvl7pPr>
      <a:lvl8pPr algn="r">
        <a:defRPr sz="900" b="1">
          <a:solidFill>
            <a:schemeClr val="tx1"/>
          </a:solidFill>
          <a:latin typeface="+mn-lt"/>
          <a:ea typeface="+mn-ea"/>
          <a:cs typeface="+mn-cs"/>
          <a:sym typeface="Impact"/>
        </a:defRPr>
      </a:lvl8pPr>
      <a:lvl9pPr algn="r">
        <a:defRPr sz="900" b="1">
          <a:solidFill>
            <a:schemeClr val="tx1"/>
          </a:solidFill>
          <a:latin typeface="+mn-lt"/>
          <a:ea typeface="+mn-ea"/>
          <a:cs typeface="+mn-cs"/>
          <a:sym typeface="Impac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jpeg"/><Relationship Id="rId3" Type="http://schemas.openxmlformats.org/officeDocument/2006/relationships/image" Target="../media/image4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1.xml"/><Relationship Id="rId2"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20" Type="http://schemas.openxmlformats.org/officeDocument/2006/relationships/hyperlink" Target="file://localhost///../workspace/xal/build/javadoc/gov/sns/xal/smf/impl/NeutronDetector.html" TargetMode="External"/><Relationship Id="rId21" Type="http://schemas.openxmlformats.org/officeDocument/2006/relationships/hyperlink" Target="file://localhost///../workspace/xal/build/javadoc/gov/sns/xal/smf/impl/PermanentMagnet.html" TargetMode="External"/><Relationship Id="rId22" Type="http://schemas.openxmlformats.org/officeDocument/2006/relationships/hyperlink" Target="file://localhost///../workspace/xal/build/javadoc/gov/sns/xal/smf/impl/PermQuadrupole.html" TargetMode="External"/><Relationship Id="rId23" Type="http://schemas.openxmlformats.org/officeDocument/2006/relationships/hyperlink" Target="file://localhost///../workspace/xal/build/javadoc/gov/sns/xal/smf/impl/ProfileFit.html" TargetMode="External"/><Relationship Id="rId24" Type="http://schemas.openxmlformats.org/officeDocument/2006/relationships/hyperlink" Target="file://localhost///../workspace/xal/build/javadoc/gov/sns/xal/smf/impl/ProfileMonitor.html" TargetMode="External"/><Relationship Id="rId25" Type="http://schemas.openxmlformats.org/officeDocument/2006/relationships/hyperlink" Target="file://localhost///../workspace/xal/build/javadoc/gov/sns/xal/smf/impl/Quadrupole.html" TargetMode="External"/><Relationship Id="rId26" Type="http://schemas.openxmlformats.org/officeDocument/2006/relationships/hyperlink" Target="file://localhost///../workspace/xal/build/javadoc/gov/sns/xal/smf/impl/ReBuncher.html" TargetMode="External"/><Relationship Id="rId27" Type="http://schemas.openxmlformats.org/officeDocument/2006/relationships/hyperlink" Target="file://localhost///../workspace/xal/build/javadoc/gov/sns/xal/smf/impl/RfCavity.html" TargetMode="External"/><Relationship Id="rId28" Type="http://schemas.openxmlformats.org/officeDocument/2006/relationships/hyperlink" Target="file://localhost///../workspace/xal/build/javadoc/gov/sns/xal/smf/impl/RfGap.html" TargetMode="External"/><Relationship Id="rId29" Type="http://schemas.openxmlformats.org/officeDocument/2006/relationships/hyperlink" Target="file://localhost///../workspace/xal/build/javadoc/gov/sns/xal/smf/impl/RingBPM.html" TargetMode="External"/><Relationship Id="rId1" Type="http://schemas.openxmlformats.org/officeDocument/2006/relationships/slideLayout" Target="../slideLayouts/slideLayout1.xml"/><Relationship Id="rId2" Type="http://schemas.openxmlformats.org/officeDocument/2006/relationships/hyperlink" Target="file://localhost///../workspace/xal/build/javadoc/gov/sns/xal/smf/impl/Bend.html" TargetMode="External"/><Relationship Id="rId3" Type="http://schemas.openxmlformats.org/officeDocument/2006/relationships/hyperlink" Target="file://localhost///../workspace/xal/build/javadoc/gov/sns/xal/smf/impl/BLM.html" TargetMode="External"/><Relationship Id="rId4" Type="http://schemas.openxmlformats.org/officeDocument/2006/relationships/hyperlink" Target="file://localhost///../workspace/xal/build/javadoc/gov/sns/xal/smf/impl/BPM.html" TargetMode="External"/><Relationship Id="rId5" Type="http://schemas.openxmlformats.org/officeDocument/2006/relationships/hyperlink" Target="file://localhost///../workspace/xal/build/javadoc/gov/sns/xal/smf/impl/CCL.html" TargetMode="External"/><Relationship Id="rId30" Type="http://schemas.openxmlformats.org/officeDocument/2006/relationships/hyperlink" Target="file://localhost///../workspace/xal/build/javadoc/gov/sns/xal/smf/impl/SCLCavity.html" TargetMode="External"/><Relationship Id="rId31" Type="http://schemas.openxmlformats.org/officeDocument/2006/relationships/hyperlink" Target="file://localhost///../workspace/xal/build/javadoc/gov/sns/xal/smf/impl/Sextupole.html" TargetMode="External"/><Relationship Id="rId32" Type="http://schemas.openxmlformats.org/officeDocument/2006/relationships/hyperlink" Target="file://localhost///../workspace/xal/build/javadoc/gov/sns/xal/smf/impl/Solenoid.html" TargetMode="External"/><Relationship Id="rId9" Type="http://schemas.openxmlformats.org/officeDocument/2006/relationships/hyperlink" Target="file://localhost///../workspace/xal/build/javadoc/gov/sns/xal/smf/impl/DTLTank.html" TargetMode="External"/><Relationship Id="rId6" Type="http://schemas.openxmlformats.org/officeDocument/2006/relationships/hyperlink" Target="file://localhost///../workspace/xal/build/javadoc/gov/sns/xal/smf/impl/CurrentMonitor.html" TargetMode="External"/><Relationship Id="rId7" Type="http://schemas.openxmlformats.org/officeDocument/2006/relationships/hyperlink" Target="file://localhost///../workspace/xal/build/javadoc/gov/sns/xal/smf/impl/CvgGauge.html" TargetMode="External"/><Relationship Id="rId8" Type="http://schemas.openxmlformats.org/officeDocument/2006/relationships/hyperlink" Target="file://localhost///../workspace/xal/build/javadoc/gov/sns/xal/smf/impl/Dipole.html" TargetMode="External"/><Relationship Id="rId33" Type="http://schemas.openxmlformats.org/officeDocument/2006/relationships/hyperlink" Target="file://localhost///../workspace/xal/build/javadoc/gov/sns/xal/smf/impl/TrimmedQuadrupole.html" TargetMode="External"/><Relationship Id="rId34" Type="http://schemas.openxmlformats.org/officeDocument/2006/relationships/hyperlink" Target="file://localhost///../workspace/xal/build/javadoc/gov/sns/xal/smf/impl/Vacuum.html" TargetMode="External"/><Relationship Id="rId35" Type="http://schemas.openxmlformats.org/officeDocument/2006/relationships/hyperlink" Target="file://localhost///../workspace/xal/build/javadoc/gov/sns/xal/smf/impl/VDipoleCorr.html" TargetMode="External"/><Relationship Id="rId10" Type="http://schemas.openxmlformats.org/officeDocument/2006/relationships/hyperlink" Target="file://localhost///../workspace/xal/build/javadoc/gov/sns/xal/smf/impl/Electromagnet.html" TargetMode="External"/><Relationship Id="rId11" Type="http://schemas.openxmlformats.org/officeDocument/2006/relationships/hyperlink" Target="file://localhost///../workspace/xal/build/javadoc/gov/sns/xal/smf/impl/ExtractionKicker.html" TargetMode="External"/><Relationship Id="rId12" Type="http://schemas.openxmlformats.org/officeDocument/2006/relationships/hyperlink" Target="file://localhost///../workspace/xal/build/javadoc/gov/sns/xal/smf/impl/GenericNode.html" TargetMode="External"/><Relationship Id="rId13" Type="http://schemas.openxmlformats.org/officeDocument/2006/relationships/hyperlink" Target="file://localhost///../workspace/xal/build/javadoc/gov/sns/xal/smf/impl/HDipoleCorr.html" TargetMode="External"/><Relationship Id="rId14" Type="http://schemas.openxmlformats.org/officeDocument/2006/relationships/hyperlink" Target="file://localhost///../workspace/xal/build/javadoc/gov/sns/xal/smf/impl/IonGauge.html" TargetMode="External"/><Relationship Id="rId15" Type="http://schemas.openxmlformats.org/officeDocument/2006/relationships/hyperlink" Target="file://localhost///../workspace/xal/build/javadoc/gov/sns/xal/smf/impl/Magnet.html" TargetMode="External"/><Relationship Id="rId16" Type="http://schemas.openxmlformats.org/officeDocument/2006/relationships/hyperlink" Target="file://localhost///../workspace/xal/build/javadoc/gov/sns/xal/smf/impl/MagnetMainSupply.html" TargetMode="External"/><Relationship Id="rId17" Type="http://schemas.openxmlformats.org/officeDocument/2006/relationships/hyperlink" Target="file://localhost///../workspace/xal/build/javadoc/gov/sns/xal/smf/impl/MagnetPowerSupply.html" TargetMode="External"/><Relationship Id="rId18" Type="http://schemas.openxmlformats.org/officeDocument/2006/relationships/hyperlink" Target="file://localhost///../workspace/xal/build/javadoc/gov/sns/xal/smf/impl/MagnetTrimSupply.html" TargetMode="External"/><Relationship Id="rId19" Type="http://schemas.openxmlformats.org/officeDocument/2006/relationships/hyperlink" Target="file://localhost///../workspace/xal/build/javadoc/gov/sns/xal/smf/impl/Marke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p:nvPr/>
        </p:nvSpPr>
        <p:spPr>
          <a:xfrm>
            <a:off x="1116012" y="1700212"/>
            <a:ext cx="6985001" cy="128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4000" b="1">
                <a:solidFill>
                  <a:srgbClr val="FF2600"/>
                </a:solidFill>
                <a:latin typeface="Calibri"/>
                <a:ea typeface="Calibri"/>
                <a:cs typeface="Calibri"/>
                <a:sym typeface="Calibri"/>
              </a:defRPr>
            </a:lvl1pPr>
          </a:lstStyle>
          <a:p>
            <a:pPr lvl="0">
              <a:defRPr sz="1800" b="0">
                <a:solidFill>
                  <a:srgbClr val="000000"/>
                </a:solidFill>
              </a:defRPr>
            </a:pPr>
            <a:r>
              <a:rPr sz="4000" b="1">
                <a:solidFill>
                  <a:srgbClr val="FF2600"/>
                </a:solidFill>
              </a:rPr>
              <a:t>XAL Applications Development in CSNS</a:t>
            </a:r>
          </a:p>
        </p:txBody>
      </p:sp>
      <p:sp>
        <p:nvSpPr>
          <p:cNvPr id="21" name="Shape 21"/>
          <p:cNvSpPr/>
          <p:nvPr/>
        </p:nvSpPr>
        <p:spPr>
          <a:xfrm>
            <a:off x="1655762" y="3640137"/>
            <a:ext cx="5832476" cy="48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700"/>
              </a:spcBef>
              <a:defRPr sz="2700" b="1">
                <a:solidFill>
                  <a:srgbClr val="0433FF"/>
                </a:solidFill>
                <a:latin typeface="Calibri"/>
                <a:ea typeface="Calibri"/>
                <a:cs typeface="Calibri"/>
                <a:sym typeface="Calibri"/>
              </a:defRPr>
            </a:lvl1pPr>
          </a:lstStyle>
          <a:p>
            <a:pPr lvl="0">
              <a:defRPr sz="1800" b="0">
                <a:solidFill>
                  <a:srgbClr val="000000"/>
                </a:solidFill>
              </a:defRPr>
            </a:pPr>
            <a:r>
              <a:rPr sz="2700" b="1">
                <a:solidFill>
                  <a:srgbClr val="0433FF"/>
                </a:solidFill>
              </a:rPr>
              <a:t>Weibin Liu for AP Group of CSNS</a:t>
            </a:r>
          </a:p>
        </p:txBody>
      </p:sp>
      <p:sp>
        <p:nvSpPr>
          <p:cNvPr id="22" name="Shape 22"/>
          <p:cNvSpPr/>
          <p:nvPr/>
        </p:nvSpPr>
        <p:spPr>
          <a:xfrm>
            <a:off x="1515591" y="4176141"/>
            <a:ext cx="6147743" cy="770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solidFill>
                  <a:srgbClr val="FF2600"/>
                </a:solidFill>
                <a:latin typeface="Arial Bold"/>
                <a:ea typeface="Arial Bold"/>
                <a:cs typeface="Arial Bold"/>
                <a:sym typeface="Arial Bold"/>
              </a:defRPr>
            </a:lvl1pPr>
          </a:lstStyle>
          <a:p>
            <a:pPr lvl="0">
              <a:defRPr sz="1800">
                <a:solidFill>
                  <a:srgbClr val="000000"/>
                </a:solidFill>
              </a:defRPr>
            </a:pPr>
            <a:r>
              <a:rPr sz="1600">
                <a:solidFill>
                  <a:srgbClr val="FF2600"/>
                </a:solidFill>
              </a:rPr>
              <a:t>Yuwen An, Mingyang Huang, Mingtao Li, Yong Li, Zhiping Li, Yudong Liu, Jun Peng, Jing Qiu, Na Wang, Yuanyuan Wei, Shouyan Xu, Yue Yuan, Sheng Wang</a:t>
            </a:r>
          </a:p>
        </p:txBody>
      </p:sp>
      <p:sp>
        <p:nvSpPr>
          <p:cNvPr id="23" name="Shape 23"/>
          <p:cNvSpPr/>
          <p:nvPr/>
        </p:nvSpPr>
        <p:spPr>
          <a:xfrm>
            <a:off x="34925" y="6535737"/>
            <a:ext cx="9109075" cy="26425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1200"/>
              <a:t>The 12th Symposium on Accelerator Physics, Lanzhou, 13</a:t>
            </a:r>
            <a:r>
              <a:rPr sz="1200" baseline="30000"/>
              <a:t>th</a:t>
            </a:r>
            <a:r>
              <a:rPr sz="1200"/>
              <a:t> and 15</a:t>
            </a:r>
            <a:r>
              <a:rPr sz="1200" baseline="30000"/>
              <a:t>th</a:t>
            </a:r>
            <a:r>
              <a:rPr sz="1200"/>
              <a:t> August 2014</a:t>
            </a:r>
          </a:p>
        </p:txBody>
      </p:sp>
      <p:pic>
        <p:nvPicPr>
          <p:cNvPr id="24" name="ihep.png" descr="D:\Work\A050501加速器束流横向密度均匀化研究\ihep.tif"/>
          <p:cNvPicPr/>
          <p:nvPr/>
        </p:nvPicPr>
        <p:blipFill>
          <a:blip r:embed="rId2">
            <a:extLst/>
          </a:blip>
          <a:stretch>
            <a:fillRect/>
          </a:stretch>
        </p:blipFill>
        <p:spPr>
          <a:xfrm>
            <a:off x="250825" y="260350"/>
            <a:ext cx="1371600" cy="1008063"/>
          </a:xfrm>
          <a:prstGeom prst="rect">
            <a:avLst/>
          </a:prstGeom>
          <a:ln w="12700">
            <a:miter lim="400000"/>
          </a:ln>
        </p:spPr>
      </p:pic>
      <p:pic>
        <p:nvPicPr>
          <p:cNvPr id="25" name="NNSFC.png" descr="D:\Work\A050501加速器束流横向密度均匀化研究\NNSFC.tif"/>
          <p:cNvPicPr/>
          <p:nvPr/>
        </p:nvPicPr>
        <p:blipFill>
          <a:blip r:embed="rId3">
            <a:extLst/>
          </a:blip>
          <a:stretch>
            <a:fillRect/>
          </a:stretch>
        </p:blipFill>
        <p:spPr>
          <a:xfrm>
            <a:off x="7667625" y="447675"/>
            <a:ext cx="1130300" cy="635000"/>
          </a:xfrm>
          <a:prstGeom prst="rect">
            <a:avLst/>
          </a:prstGeom>
          <a:ln w="12700">
            <a:miter lim="400000"/>
          </a:ln>
        </p:spPr>
      </p:pic>
      <p:sp>
        <p:nvSpPr>
          <p:cNvPr id="26" name="Shape 26"/>
          <p:cNvSpPr/>
          <p:nvPr/>
        </p:nvSpPr>
        <p:spPr>
          <a:xfrm>
            <a:off x="1952649" y="5061098"/>
            <a:ext cx="5238702" cy="3133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600">
                <a:latin typeface="Arial Bold"/>
                <a:ea typeface="Arial Bold"/>
                <a:cs typeface="Arial Bold"/>
                <a:sym typeface="Arial Bold"/>
              </a:defRPr>
            </a:lvl1pPr>
          </a:lstStyle>
          <a:p>
            <a:pPr lvl="0">
              <a:defRPr sz="1800"/>
            </a:pPr>
            <a:r>
              <a:rPr sz="1600"/>
              <a:t>Institute of High Energy Physics, CAS, Beijing, China</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10</a:t>
            </a:fld>
            <a:endParaRPr sz="900" b="1">
              <a:solidFill>
                <a:srgbClr val="4D5E68"/>
              </a:solidFill>
            </a:endParaRPr>
          </a:p>
        </p:txBody>
      </p:sp>
      <p:sp>
        <p:nvSpPr>
          <p:cNvPr id="113" name="Shape 113"/>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XAL Configuration File</a:t>
            </a:r>
          </a:p>
        </p:txBody>
      </p:sp>
      <p:sp>
        <p:nvSpPr>
          <p:cNvPr id="114" name="Shape 114"/>
          <p:cNvSpPr>
            <a:spLocks noGrp="1"/>
          </p:cNvSpPr>
          <p:nvPr>
            <p:ph type="body" idx="1"/>
          </p:nvPr>
        </p:nvSpPr>
        <p:spPr>
          <a:xfrm>
            <a:off x="351779" y="1600199"/>
            <a:ext cx="8440441" cy="5257206"/>
          </a:xfrm>
          <a:prstGeom prst="rect">
            <a:avLst/>
          </a:prstGeom>
        </p:spPr>
        <p:txBody>
          <a:bodyPr/>
          <a:lstStyle/>
          <a:p>
            <a:pPr marL="0" lvl="0" indent="0">
              <a:spcBef>
                <a:spcPts val="500"/>
              </a:spcBef>
              <a:buSzTx/>
              <a:buNone/>
              <a:defRPr sz="1800"/>
            </a:pPr>
            <a:r>
              <a:rPr sz="2400"/>
              <a:t>In XAL, XML files are used to describe an accelerator. Physics and hardware device information are all include in these XML files.</a:t>
            </a:r>
          </a:p>
          <a:p>
            <a:pPr marL="0" lvl="0" indent="0">
              <a:spcBef>
                <a:spcPts val="500"/>
              </a:spcBef>
              <a:buSzTx/>
              <a:buNone/>
              <a:defRPr sz="1800"/>
            </a:pPr>
            <a:r>
              <a:rPr sz="2400"/>
              <a:t>For example, the lattice of CSNS contains following files:</a:t>
            </a:r>
          </a:p>
          <a:p>
            <a:pPr marL="0" lvl="0" indent="0">
              <a:spcBef>
                <a:spcPts val="500"/>
              </a:spcBef>
              <a:buSzTx/>
              <a:buNone/>
              <a:defRPr sz="1800"/>
            </a:pPr>
            <a:r>
              <a:rPr sz="2400"/>
              <a:t>		main_csns.xal			files description of the lattice</a:t>
            </a:r>
          </a:p>
          <a:p>
            <a:pPr marL="0" lvl="0" indent="0">
              <a:spcBef>
                <a:spcPts val="500"/>
              </a:spcBef>
              <a:buSzTx/>
              <a:buNone/>
              <a:defRPr sz="1800"/>
            </a:pPr>
            <a:r>
              <a:rPr sz="2400"/>
              <a:t>		csns.xdxf				optics and devices file</a:t>
            </a:r>
          </a:p>
          <a:p>
            <a:pPr marL="0" lvl="0" indent="0">
              <a:spcBef>
                <a:spcPts val="500"/>
              </a:spcBef>
              <a:buSzTx/>
              <a:buNone/>
              <a:defRPr sz="1800"/>
            </a:pPr>
            <a:r>
              <a:rPr sz="2400"/>
              <a:t>		csns.impl				map of device type and java class</a:t>
            </a:r>
          </a:p>
          <a:p>
            <a:pPr marL="0" lvl="0" indent="0">
              <a:spcBef>
                <a:spcPts val="500"/>
              </a:spcBef>
              <a:buSzTx/>
              <a:buNone/>
              <a:defRPr sz="1800"/>
            </a:pPr>
            <a:r>
              <a:rPr sz="2400"/>
              <a:t>		model.params			description of the beam</a:t>
            </a:r>
          </a:p>
          <a:p>
            <a:pPr marL="0" lvl="0" indent="0">
              <a:spcBef>
                <a:spcPts val="500"/>
              </a:spcBef>
              <a:buSzTx/>
              <a:buNone/>
              <a:defRPr sz="1800"/>
            </a:pPr>
            <a:r>
              <a:rPr sz="2400"/>
              <a:t>		timing_pvs.tim		channel suite of timing PVs</a:t>
            </a:r>
          </a:p>
          <a:p>
            <a:pPr marL="0" lvl="0" indent="0">
              <a:spcBef>
                <a:spcPts val="500"/>
              </a:spcBef>
              <a:buSzTx/>
              <a:buNone/>
              <a:defRPr sz="1800"/>
            </a:pPr>
            <a:r>
              <a:rPr sz="2400"/>
              <a:t>		hardware_status.xdxf		hardware status</a:t>
            </a:r>
          </a:p>
          <a:p>
            <a:pPr marL="0" lvl="0" indent="0">
              <a:buSzTx/>
              <a:buNone/>
              <a:defRPr sz="1800"/>
            </a:pPr>
            <a:endParaRPr sz="2400"/>
          </a:p>
          <a:p>
            <a:pPr marL="0" lvl="0" indent="0">
              <a:spcBef>
                <a:spcPts val="500"/>
              </a:spcBef>
              <a:buSzTx/>
              <a:buNone/>
              <a:defRPr sz="1800"/>
            </a:pPr>
            <a:r>
              <a:rPr sz="2400"/>
              <a:t>		and two .dtd files for the definition of xml.</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11</a:t>
            </a:fld>
            <a:endParaRPr sz="900" b="1">
              <a:solidFill>
                <a:srgbClr val="4D5E68"/>
              </a:solidFill>
            </a:endParaRPr>
          </a:p>
        </p:txBody>
      </p:sp>
      <p:sp>
        <p:nvSpPr>
          <p:cNvPr id="117" name="Shape 117"/>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XAL Main Configuration File</a:t>
            </a:r>
          </a:p>
        </p:txBody>
      </p:sp>
      <p:sp>
        <p:nvSpPr>
          <p:cNvPr id="118" name="Shape 118"/>
          <p:cNvSpPr>
            <a:spLocks noGrp="1"/>
          </p:cNvSpPr>
          <p:nvPr>
            <p:ph type="body" idx="1"/>
          </p:nvPr>
        </p:nvSpPr>
        <p:spPr>
          <a:prstGeom prst="rect">
            <a:avLst/>
          </a:prstGeom>
        </p:spPr>
        <p:txBody>
          <a:bodyPr/>
          <a:lstStyle/>
          <a:p>
            <a:pPr marL="0" lvl="0" indent="0">
              <a:spcBef>
                <a:spcPts val="0"/>
              </a:spcBef>
              <a:buSzTx/>
              <a:buFontTx/>
              <a:buNone/>
              <a:defRPr sz="1800"/>
            </a:pPr>
            <a:r>
              <a:rPr sz="2400"/>
              <a:t>The main_csns.xal file is the beginning of the XAL configuration. It simply points to the other configuration files.</a:t>
            </a:r>
          </a:p>
          <a:p>
            <a:pPr marL="0" lvl="0" indent="0">
              <a:spcBef>
                <a:spcPts val="0"/>
              </a:spcBef>
              <a:buSzTx/>
              <a:buFontTx/>
              <a:buNone/>
              <a:defRPr sz="1800"/>
            </a:pPr>
            <a:endParaRPr sz="2400">
              <a:latin typeface="Monaco"/>
              <a:ea typeface="Monaco"/>
              <a:cs typeface="Monaco"/>
              <a:sym typeface="Monaco"/>
            </a:endParaRPr>
          </a:p>
          <a:p>
            <a:pPr marL="0" lvl="0" indent="0">
              <a:spcBef>
                <a:spcPts val="0"/>
              </a:spcBef>
              <a:buSzTx/>
              <a:buFontTx/>
              <a:buNone/>
              <a:defRPr sz="1800"/>
            </a:pPr>
            <a:r>
              <a:rPr sz="1700">
                <a:latin typeface="Monaco"/>
                <a:ea typeface="Monaco"/>
                <a:cs typeface="Monaco"/>
                <a:sym typeface="Monaco"/>
              </a:rPr>
              <a:t>&lt;?</a:t>
            </a:r>
            <a:r>
              <a:rPr sz="1700" u="sng">
                <a:latin typeface="Monaco"/>
                <a:ea typeface="Monaco"/>
                <a:cs typeface="Monaco"/>
                <a:sym typeface="Monaco"/>
              </a:rPr>
              <a:t>xml</a:t>
            </a:r>
            <a:r>
              <a:rPr sz="1700">
                <a:latin typeface="Monaco"/>
                <a:ea typeface="Monaco"/>
                <a:cs typeface="Monaco"/>
                <a:sym typeface="Monaco"/>
              </a:rPr>
              <a:t> version = '1.0' encoding = 'UTF-8'?&gt;</a:t>
            </a:r>
          </a:p>
          <a:p>
            <a:pPr marL="0" lvl="0" indent="0">
              <a:spcBef>
                <a:spcPts val="0"/>
              </a:spcBef>
              <a:buSzTx/>
              <a:buFontTx/>
              <a:buNone/>
              <a:defRPr sz="1800"/>
            </a:pPr>
            <a:r>
              <a:rPr sz="1700">
                <a:latin typeface="Monaco"/>
                <a:ea typeface="Monaco"/>
                <a:cs typeface="Monaco"/>
                <a:sym typeface="Monaco"/>
              </a:rPr>
              <a:t>&lt;!DOCTYPE sources SYSTEM "xdxf.dtd"&gt;</a:t>
            </a:r>
          </a:p>
          <a:p>
            <a:pPr marL="0" lvl="0" indent="0">
              <a:spcBef>
                <a:spcPts val="0"/>
              </a:spcBef>
              <a:buSzTx/>
              <a:buFontTx/>
              <a:buNone/>
              <a:defRPr sz="1800"/>
            </a:pPr>
            <a:r>
              <a:rPr sz="1700">
                <a:latin typeface="Monaco"/>
                <a:ea typeface="Monaco"/>
                <a:cs typeface="Monaco"/>
                <a:sym typeface="Monaco"/>
              </a:rPr>
              <a:t>&lt;sources&gt;</a:t>
            </a:r>
          </a:p>
          <a:p>
            <a:pPr marL="0" lvl="0" indent="0">
              <a:spcBef>
                <a:spcPts val="0"/>
              </a:spcBef>
              <a:buSzTx/>
              <a:buFontTx/>
              <a:buNone/>
              <a:defRPr sz="1800"/>
            </a:pPr>
            <a:r>
              <a:rPr sz="1700">
                <a:latin typeface="Monaco"/>
                <a:ea typeface="Monaco"/>
                <a:cs typeface="Monaco"/>
                <a:sym typeface="Monaco"/>
              </a:rPr>
              <a:t>	&lt;deviceMapping_source name="deviceMapping" url="csns.impl"/&gt;</a:t>
            </a:r>
          </a:p>
          <a:p>
            <a:pPr marL="0" lvl="0" indent="0">
              <a:spcBef>
                <a:spcPts val="0"/>
              </a:spcBef>
              <a:buSzTx/>
              <a:buFontTx/>
              <a:buNone/>
              <a:defRPr sz="1800"/>
            </a:pPr>
            <a:r>
              <a:rPr sz="1700">
                <a:latin typeface="Monaco"/>
                <a:ea typeface="Monaco"/>
                <a:cs typeface="Monaco"/>
                <a:sym typeface="Monaco"/>
              </a:rPr>
              <a:t>	&lt;optics_source name="optics" url="csns.xdxf"/&gt;</a:t>
            </a:r>
          </a:p>
          <a:p>
            <a:pPr marL="0" lvl="0" indent="0">
              <a:spcBef>
                <a:spcPts val="0"/>
              </a:spcBef>
              <a:buSzTx/>
              <a:buFontTx/>
              <a:buNone/>
              <a:defRPr sz="1800"/>
            </a:pPr>
            <a:r>
              <a:rPr sz="1700">
                <a:latin typeface="Monaco"/>
                <a:ea typeface="Monaco"/>
                <a:cs typeface="Monaco"/>
                <a:sym typeface="Monaco"/>
              </a:rPr>
              <a:t>	</a:t>
            </a:r>
            <a:r>
              <a:rPr sz="1500">
                <a:latin typeface="Monaco"/>
                <a:ea typeface="Monaco"/>
                <a:cs typeface="Monaco"/>
                <a:sym typeface="Monaco"/>
              </a:rPr>
              <a:t>&lt;hardware_status name="Hardware Status" url="hardware_status.xdxf"/&gt;</a:t>
            </a:r>
            <a:endParaRPr sz="1700">
              <a:latin typeface="Monaco"/>
              <a:ea typeface="Monaco"/>
              <a:cs typeface="Monaco"/>
              <a:sym typeface="Monaco"/>
            </a:endParaRPr>
          </a:p>
          <a:p>
            <a:pPr marL="0" lvl="0" indent="0">
              <a:spcBef>
                <a:spcPts val="0"/>
              </a:spcBef>
              <a:buSzTx/>
              <a:buFontTx/>
              <a:buNone/>
              <a:defRPr sz="1800"/>
            </a:pPr>
            <a:r>
              <a:rPr sz="1700">
                <a:latin typeface="Monaco"/>
                <a:ea typeface="Monaco"/>
                <a:cs typeface="Monaco"/>
                <a:sym typeface="Monaco"/>
              </a:rPr>
              <a:t>	&lt;timing_source name="timing" url="timing_pvs.tim"/&gt;</a:t>
            </a:r>
          </a:p>
          <a:p>
            <a:pPr marL="0" lvl="0" indent="0">
              <a:spcBef>
                <a:spcPts val="0"/>
              </a:spcBef>
              <a:buSzTx/>
              <a:buFontTx/>
              <a:buNone/>
              <a:defRPr sz="1800"/>
            </a:pPr>
            <a:r>
              <a:rPr sz="1700">
                <a:latin typeface="Monaco"/>
                <a:ea typeface="Monaco"/>
                <a:cs typeface="Monaco"/>
                <a:sym typeface="Monaco"/>
              </a:rPr>
              <a:t>	&lt;tablegroup_source name="modelparams" url="model.params"/&gt;</a:t>
            </a:r>
          </a:p>
          <a:p>
            <a:pPr marL="0" lvl="0" indent="0">
              <a:spcBef>
                <a:spcPts val="0"/>
              </a:spcBef>
              <a:buSzTx/>
              <a:buFontTx/>
              <a:buNone/>
              <a:defRPr sz="1800"/>
            </a:pPr>
            <a:r>
              <a:rPr sz="1700">
                <a:latin typeface="Monaco"/>
                <a:ea typeface="Monaco"/>
                <a:cs typeface="Monaco"/>
                <a:sym typeface="Monaco"/>
              </a:rPr>
              <a:t>&lt;/sources&gt;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12</a:t>
            </a:fld>
            <a:endParaRPr sz="900" b="1">
              <a:solidFill>
                <a:srgbClr val="4D5E68"/>
              </a:solidFill>
            </a:endParaRPr>
          </a:p>
        </p:txBody>
      </p:sp>
      <p:sp>
        <p:nvSpPr>
          <p:cNvPr id="121" name="Shape 121"/>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The XAL Optics File</a:t>
            </a:r>
          </a:p>
        </p:txBody>
      </p:sp>
      <p:sp>
        <p:nvSpPr>
          <p:cNvPr id="122" name="Shape 122"/>
          <p:cNvSpPr>
            <a:spLocks noGrp="1"/>
          </p:cNvSpPr>
          <p:nvPr>
            <p:ph type="body" idx="1"/>
          </p:nvPr>
        </p:nvSpPr>
        <p:spPr>
          <a:prstGeom prst="rect">
            <a:avLst/>
          </a:prstGeom>
        </p:spPr>
        <p:txBody>
          <a:bodyPr/>
          <a:lstStyle/>
          <a:p>
            <a:pPr marL="0" lvl="0" indent="0">
              <a:spcBef>
                <a:spcPts val="300"/>
              </a:spcBef>
              <a:buSzTx/>
              <a:buFontTx/>
              <a:buNone/>
              <a:defRPr sz="1800"/>
            </a:pPr>
            <a:r>
              <a:rPr sz="2400"/>
              <a:t>The csns.xdxf file contains a complete description of all accelerator physics, hardware and connection process variables.</a:t>
            </a:r>
          </a:p>
          <a:p>
            <a:pPr marL="0" lvl="0" indent="0">
              <a:spcBef>
                <a:spcPts val="300"/>
              </a:spcBef>
              <a:buSzTx/>
              <a:buFontTx/>
              <a:buNone/>
              <a:defRPr sz="1800"/>
            </a:pPr>
            <a:endParaRPr sz="1300"/>
          </a:p>
          <a:p>
            <a:pPr marL="0" lvl="0" indent="0">
              <a:spcBef>
                <a:spcPts val="0"/>
              </a:spcBef>
              <a:buSzTx/>
              <a:buFontTx/>
              <a:buNone/>
              <a:defRPr sz="1800"/>
            </a:pPr>
            <a:r>
              <a:rPr sz="1700">
                <a:latin typeface="Monaco"/>
                <a:ea typeface="Monaco"/>
                <a:cs typeface="Monaco"/>
                <a:sym typeface="Monaco"/>
              </a:rPr>
              <a:t>&lt;?xml version = '1.0' encoding = 'UTF-8'?&gt;</a:t>
            </a:r>
          </a:p>
          <a:p>
            <a:pPr marL="0" lvl="0" indent="0">
              <a:spcBef>
                <a:spcPts val="0"/>
              </a:spcBef>
              <a:buSzTx/>
              <a:buFontTx/>
              <a:buNone/>
              <a:defRPr sz="1800"/>
            </a:pPr>
            <a:r>
              <a:rPr sz="1700">
                <a:latin typeface="Monaco"/>
                <a:ea typeface="Monaco"/>
                <a:cs typeface="Monaco"/>
                <a:sym typeface="Monaco"/>
              </a:rPr>
              <a:t>&lt;!DOCTYPE xdxf SYSTEM "xdxf.dtd"&gt;</a:t>
            </a:r>
          </a:p>
          <a:p>
            <a:pPr marL="0" lvl="0" indent="0">
              <a:spcBef>
                <a:spcPts val="0"/>
              </a:spcBef>
              <a:buSzTx/>
              <a:buFontTx/>
              <a:buNone/>
              <a:defRPr sz="1800"/>
            </a:pPr>
            <a:r>
              <a:rPr sz="1700">
                <a:latin typeface="Monaco"/>
                <a:ea typeface="Monaco"/>
                <a:cs typeface="Monaco"/>
                <a:sym typeface="Monaco"/>
              </a:rPr>
              <a:t>&lt;xdxf date="Thursday, August 22, 2013 3:28:33 PM GMT+08:00" system="csns" ver="0.1"&gt;</a:t>
            </a:r>
          </a:p>
          <a:p>
            <a:pPr marL="0" lvl="0" indent="0">
              <a:spcBef>
                <a:spcPts val="0"/>
              </a:spcBef>
              <a:buSzTx/>
              <a:buFontTx/>
              <a:buNone/>
              <a:defRPr sz="1800"/>
            </a:pPr>
            <a:r>
              <a:rPr sz="1700">
                <a:latin typeface="Monaco"/>
                <a:ea typeface="Monaco"/>
                <a:cs typeface="Monaco"/>
                <a:sym typeface="Monaco"/>
              </a:rPr>
              <a:t>    &lt;comboseq id="RTBT"&gt;</a:t>
            </a:r>
          </a:p>
          <a:p>
            <a:pPr marL="0" lvl="0" indent="0">
              <a:spcBef>
                <a:spcPts val="0"/>
              </a:spcBef>
              <a:buSzTx/>
              <a:buFontTx/>
              <a:buNone/>
              <a:defRPr sz="1800"/>
            </a:pPr>
            <a:r>
              <a:rPr sz="1700">
                <a:latin typeface="Monaco"/>
                <a:ea typeface="Monaco"/>
                <a:cs typeface="Monaco"/>
                <a:sym typeface="Monaco"/>
              </a:rPr>
              <a:t>        &lt;sequence id="RTBT1" /&gt;</a:t>
            </a:r>
          </a:p>
          <a:p>
            <a:pPr marL="0" lvl="0" indent="0">
              <a:spcBef>
                <a:spcPts val="0"/>
              </a:spcBef>
              <a:buSzTx/>
              <a:buFontTx/>
              <a:buNone/>
              <a:defRPr sz="1800"/>
            </a:pPr>
            <a:r>
              <a:rPr sz="1700">
                <a:latin typeface="Monaco"/>
                <a:ea typeface="Monaco"/>
                <a:cs typeface="Monaco"/>
                <a:sym typeface="Monaco"/>
              </a:rPr>
              <a:t>        &lt;sequence id="RTBT_FODO" /&gt;</a:t>
            </a:r>
          </a:p>
          <a:p>
            <a:pPr marL="0" lvl="0" indent="0">
              <a:spcBef>
                <a:spcPts val="0"/>
              </a:spcBef>
              <a:buSzTx/>
              <a:buFontTx/>
              <a:buNone/>
              <a:defRPr sz="1800"/>
            </a:pPr>
            <a:r>
              <a:rPr sz="1700">
                <a:latin typeface="Monaco"/>
                <a:ea typeface="Monaco"/>
                <a:cs typeface="Monaco"/>
                <a:sym typeface="Monaco"/>
              </a:rPr>
              <a:t>        &lt;sequence id="RTBT_Match" /&gt;</a:t>
            </a:r>
          </a:p>
          <a:p>
            <a:pPr marL="0" lvl="0" indent="0">
              <a:spcBef>
                <a:spcPts val="0"/>
              </a:spcBef>
              <a:buSzTx/>
              <a:buFontTx/>
              <a:buNone/>
              <a:defRPr sz="1800"/>
            </a:pPr>
            <a:r>
              <a:rPr sz="1700">
                <a:latin typeface="Monaco"/>
                <a:ea typeface="Monaco"/>
                <a:cs typeface="Monaco"/>
                <a:sym typeface="Monaco"/>
              </a:rPr>
              <a:t>    &lt;/comboseq&gt;</a:t>
            </a:r>
          </a:p>
          <a:p>
            <a:pPr marL="0" lvl="0" indent="0">
              <a:spcBef>
                <a:spcPts val="0"/>
              </a:spcBef>
              <a:buSzTx/>
              <a:buFontTx/>
              <a:buNone/>
              <a:defRPr sz="1800"/>
            </a:pPr>
            <a:r>
              <a:rPr sz="1700">
                <a:latin typeface="Monaco"/>
                <a:ea typeface="Monaco"/>
                <a:cs typeface="Monaco"/>
                <a:sym typeface="Monaco"/>
              </a:rPr>
              <a:t>    &lt;comboseq id="RDBT"&gt;</a:t>
            </a:r>
          </a:p>
          <a:p>
            <a:pPr marL="0" lvl="0" indent="0">
              <a:spcBef>
                <a:spcPts val="0"/>
              </a:spcBef>
              <a:buSzTx/>
              <a:buFontTx/>
              <a:buNone/>
              <a:defRPr sz="1800"/>
            </a:pPr>
            <a:r>
              <a:rPr sz="1700">
                <a:latin typeface="Monaco"/>
                <a:ea typeface="Monaco"/>
                <a:cs typeface="Monaco"/>
                <a:sym typeface="Monaco"/>
              </a:rPr>
              <a:t>        &lt;sequence id="RTBT1" /&gt;</a:t>
            </a:r>
          </a:p>
          <a:p>
            <a:pPr marL="0" lvl="0" indent="0">
              <a:spcBef>
                <a:spcPts val="0"/>
              </a:spcBef>
              <a:buSzTx/>
              <a:buFontTx/>
              <a:buNone/>
              <a:defRPr sz="1800"/>
            </a:pPr>
            <a:r>
              <a:rPr sz="1700">
                <a:latin typeface="Monaco"/>
                <a:ea typeface="Monaco"/>
                <a:cs typeface="Monaco"/>
                <a:sym typeface="Monaco"/>
              </a:rPr>
              <a:t>        &lt;sequence id="RTBT_RDump" /&gt;</a:t>
            </a:r>
          </a:p>
          <a:p>
            <a:pPr marL="0" lvl="0" indent="0">
              <a:spcBef>
                <a:spcPts val="0"/>
              </a:spcBef>
              <a:buSzTx/>
              <a:buFontTx/>
              <a:buNone/>
              <a:defRPr sz="1800"/>
            </a:pPr>
            <a:r>
              <a:rPr sz="1700">
                <a:latin typeface="Monaco"/>
                <a:ea typeface="Monaco"/>
                <a:cs typeface="Monaco"/>
                <a:sym typeface="Monaco"/>
              </a:rPr>
              <a:t>    &lt;/comboseq&gt;</a:t>
            </a:r>
          </a:p>
          <a:p>
            <a:pPr marL="0" lvl="0" indent="0">
              <a:spcBef>
                <a:spcPts val="0"/>
              </a:spcBef>
              <a:buSzTx/>
              <a:buFontTx/>
              <a:buNone/>
              <a:defRPr sz="1800"/>
            </a:pPr>
            <a:r>
              <a:rPr sz="1700">
                <a:latin typeface="Monaco"/>
                <a:ea typeface="Monaco"/>
                <a:cs typeface="Monaco"/>
                <a:sym typeface="Monaco"/>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13</a:t>
            </a:fld>
            <a:endParaRPr sz="900" b="1">
              <a:solidFill>
                <a:srgbClr val="4D5E68"/>
              </a:solidFill>
            </a:endParaRPr>
          </a:p>
        </p:txBody>
      </p:sp>
      <p:sp>
        <p:nvSpPr>
          <p:cNvPr id="125" name="Shape 125"/>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The XAL Optics File</a:t>
            </a:r>
          </a:p>
        </p:txBody>
      </p:sp>
      <p:sp>
        <p:nvSpPr>
          <p:cNvPr id="126" name="Shape 126"/>
          <p:cNvSpPr>
            <a:spLocks noGrp="1"/>
          </p:cNvSpPr>
          <p:nvPr>
            <p:ph type="body" idx="1"/>
          </p:nvPr>
        </p:nvSpPr>
        <p:spPr>
          <a:prstGeom prst="rect">
            <a:avLst/>
          </a:prstGeom>
        </p:spPr>
        <p:txBody>
          <a:bodyPr/>
          <a:lstStyle/>
          <a:p>
            <a:pPr marL="0" lvl="0" indent="0">
              <a:spcBef>
                <a:spcPts val="0"/>
              </a:spcBef>
              <a:buSzTx/>
              <a:buFontTx/>
              <a:buNone/>
              <a:defRPr sz="1800"/>
            </a:pPr>
            <a:r>
              <a:rPr sz="1600"/>
              <a:t>&lt;sequence id="RTBT_FODO" len="55.377"&gt;</a:t>
            </a:r>
          </a:p>
          <a:p>
            <a:pPr marL="0" lvl="0" indent="0">
              <a:spcBef>
                <a:spcPts val="0"/>
              </a:spcBef>
              <a:buSzTx/>
              <a:buFontTx/>
              <a:buNone/>
              <a:defRPr sz="1800"/>
            </a:pPr>
            <a:r>
              <a:rPr sz="1600"/>
              <a:t>        &lt;attributes&gt;</a:t>
            </a:r>
          </a:p>
          <a:p>
            <a:pPr marL="0" lvl="0" indent="0">
              <a:spcBef>
                <a:spcPts val="0"/>
              </a:spcBef>
              <a:buSzTx/>
              <a:buFontTx/>
              <a:buNone/>
              <a:defRPr sz="1800"/>
            </a:pPr>
            <a:r>
              <a:rPr sz="1600"/>
              <a:t>            &lt;sequence predecessors="RTBT1" /&gt;</a:t>
            </a:r>
          </a:p>
          <a:p>
            <a:pPr marL="0" lvl="0" indent="0">
              <a:spcBef>
                <a:spcPts val="0"/>
              </a:spcBef>
              <a:buSzTx/>
              <a:buFontTx/>
              <a:buNone/>
              <a:defRPr sz="1800"/>
            </a:pPr>
            <a:r>
              <a:rPr sz="1600"/>
              <a:t>        &lt;/attributes&gt;</a:t>
            </a:r>
          </a:p>
          <a:p>
            <a:pPr marL="0" lvl="0" indent="0">
              <a:spcBef>
                <a:spcPts val="0"/>
              </a:spcBef>
              <a:buSzTx/>
              <a:buFontTx/>
              <a:buNone/>
              <a:defRPr sz="1800"/>
            </a:pPr>
            <a:endParaRPr sz="1600"/>
          </a:p>
          <a:p>
            <a:pPr marL="0" lvl="0" indent="0">
              <a:spcBef>
                <a:spcPts val="0"/>
              </a:spcBef>
              <a:buSzTx/>
              <a:buFontTx/>
              <a:buNone/>
              <a:defRPr sz="1800"/>
            </a:pPr>
            <a:r>
              <a:rPr sz="1600"/>
              <a:t>        &lt;node id="Begin_Of_RTBT_FODO" len="0" pos="0" type="MARKER" /&gt;</a:t>
            </a:r>
          </a:p>
          <a:p>
            <a:pPr marL="0" lvl="0" indent="0">
              <a:spcBef>
                <a:spcPts val="0"/>
              </a:spcBef>
              <a:buSzTx/>
              <a:buFontTx/>
              <a:buNone/>
              <a:defRPr sz="1800"/>
            </a:pPr>
            <a:endParaRPr sz="1600"/>
          </a:p>
          <a:p>
            <a:pPr marL="0" lvl="0" indent="0">
              <a:spcBef>
                <a:spcPts val="0"/>
              </a:spcBef>
              <a:buSzTx/>
              <a:buFontTx/>
              <a:buNone/>
              <a:defRPr sz="1800"/>
            </a:pPr>
            <a:r>
              <a:rPr sz="1600"/>
              <a:t>        &lt;node id="RTBT_Mag:RTB01" len="1.9" pid="RTB01" pos="1.1" status="true" type="XBEND"&gt;</a:t>
            </a:r>
          </a:p>
          <a:p>
            <a:pPr marL="0" lvl="0" indent="0">
              <a:spcBef>
                <a:spcPts val="0"/>
              </a:spcBef>
              <a:buSzTx/>
              <a:buFontTx/>
              <a:buNone/>
              <a:defRPr sz="1800"/>
            </a:pPr>
            <a:r>
              <a:rPr sz="1600"/>
              <a:t>            &lt;attributes&gt;</a:t>
            </a:r>
          </a:p>
          <a:p>
            <a:pPr marL="0" lvl="0" indent="0">
              <a:spcBef>
                <a:spcPts val="0"/>
              </a:spcBef>
              <a:buSzTx/>
              <a:buFontTx/>
              <a:buNone/>
              <a:defRPr sz="1800"/>
            </a:pPr>
            <a:r>
              <a:rPr sz="1600"/>
              <a:t>                &lt;magnet bendAngle="13.063438" dfltMagFld="0.944049" dipoleEntrRotAngle="6.531719" dipoleExitRotAngle="6.531719" len="1.9" pathLength="1.9" polarity="+1" /&gt;</a:t>
            </a:r>
          </a:p>
          <a:p>
            <a:pPr marL="0" lvl="0" indent="0">
              <a:spcBef>
                <a:spcPts val="0"/>
              </a:spcBef>
              <a:buSzTx/>
              <a:buFontTx/>
              <a:buNone/>
              <a:defRPr sz="1800"/>
            </a:pPr>
            <a:r>
              <a:rPr sz="1600"/>
              <a:t>                &lt;aperture shape="1" x="130" y="128" /&gt;</a:t>
            </a:r>
          </a:p>
          <a:p>
            <a:pPr marL="0" lvl="0" indent="0">
              <a:spcBef>
                <a:spcPts val="0"/>
              </a:spcBef>
              <a:buSzTx/>
              <a:buFontTx/>
              <a:buNone/>
              <a:defRPr sz="1800"/>
            </a:pPr>
            <a:r>
              <a:rPr sz="1600"/>
              <a:t>                &lt;align pitch="0" roll="0" x="0" y="0" yaw="0" z="0" /&gt;</a:t>
            </a:r>
          </a:p>
          <a:p>
            <a:pPr marL="0" lvl="0" indent="0">
              <a:spcBef>
                <a:spcPts val="0"/>
              </a:spcBef>
              <a:buSzTx/>
              <a:buFontTx/>
              <a:buNone/>
              <a:defRPr sz="1800"/>
            </a:pPr>
            <a:r>
              <a:rPr sz="1600"/>
              <a:t>            &lt;/attributes&gt;</a:t>
            </a:r>
          </a:p>
          <a:p>
            <a:pPr marL="0" lvl="0" indent="0">
              <a:spcBef>
                <a:spcPts val="0"/>
              </a:spcBef>
              <a:buSzTx/>
              <a:buFontTx/>
              <a:buNone/>
              <a:defRPr sz="1800"/>
            </a:pPr>
            <a:r>
              <a:rPr sz="1600"/>
              <a:t>            &lt;ps main="RTBT_Mag:PS_RTB01" /&gt;</a:t>
            </a:r>
          </a:p>
          <a:p>
            <a:pPr marL="0" lvl="0" indent="0">
              <a:spcBef>
                <a:spcPts val="0"/>
              </a:spcBef>
              <a:buSzTx/>
              <a:buFontTx/>
              <a:buNone/>
              <a:defRPr sz="1800"/>
            </a:pPr>
            <a:r>
              <a:rPr sz="1600"/>
              <a:t>            &lt;channelsuite name="magnetsuite"&gt;</a:t>
            </a:r>
          </a:p>
          <a:p>
            <a:pPr marL="0" lvl="0" indent="0">
              <a:spcBef>
                <a:spcPts val="0"/>
              </a:spcBef>
              <a:buSzTx/>
              <a:buFontTx/>
              <a:buNone/>
              <a:defRPr sz="1800"/>
            </a:pPr>
            <a:r>
              <a:rPr sz="1600"/>
              <a:t>                &lt;channel handle="fieldRB" settable="false" signal="RTBT_Mag:RTB01:B" /&gt;</a:t>
            </a:r>
          </a:p>
          <a:p>
            <a:pPr marL="0" lvl="0" indent="0">
              <a:spcBef>
                <a:spcPts val="0"/>
              </a:spcBef>
              <a:buSzTx/>
              <a:buFontTx/>
              <a:buNone/>
              <a:defRPr sz="1800"/>
            </a:pPr>
            <a:r>
              <a:rPr sz="1600"/>
              <a:t>            &lt;/channelsuite&gt;</a:t>
            </a:r>
          </a:p>
          <a:p>
            <a:pPr marL="0" lvl="0" indent="0">
              <a:spcBef>
                <a:spcPts val="0"/>
              </a:spcBef>
              <a:buSzTx/>
              <a:buFontTx/>
              <a:buNone/>
              <a:defRPr sz="1800"/>
            </a:pPr>
            <a:r>
              <a:rPr sz="1600"/>
              <a:t>        &lt;/node&gt;</a:t>
            </a:r>
          </a:p>
          <a:p>
            <a:pPr marL="0" lvl="0" indent="0">
              <a:spcBef>
                <a:spcPts val="0"/>
              </a:spcBef>
              <a:buSzTx/>
              <a:buFontTx/>
              <a:buNone/>
              <a:defRPr sz="1800"/>
            </a:pPr>
            <a:r>
              <a:rPr sz="1600"/>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14</a:t>
            </a:fld>
            <a:endParaRPr sz="900" b="1">
              <a:solidFill>
                <a:srgbClr val="4D5E68"/>
              </a:solidFill>
            </a:endParaRPr>
          </a:p>
        </p:txBody>
      </p:sp>
      <p:sp>
        <p:nvSpPr>
          <p:cNvPr id="129" name="Shape 129"/>
          <p:cNvSpPr/>
          <p:nvPr/>
        </p:nvSpPr>
        <p:spPr>
          <a:xfrm>
            <a:off x="582949" y="3932366"/>
            <a:ext cx="7998422" cy="2491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defTabSz="457200">
              <a:defRPr sz="1800"/>
            </a:pPr>
            <a:r>
              <a:rPr>
                <a:latin typeface="Calibri"/>
                <a:ea typeface="Calibri"/>
                <a:cs typeface="Calibri"/>
                <a:sym typeface="Calibri"/>
              </a:rPr>
              <a:t>&lt;ps id="RTBT_Mag:PS_RTB01" type="main"&gt;</a:t>
            </a:r>
          </a:p>
          <a:p>
            <a:pPr lvl="0" algn="l" defTabSz="457200">
              <a:defRPr sz="1800"/>
            </a:pPr>
            <a:r>
              <a:rPr>
                <a:latin typeface="Calibri"/>
                <a:ea typeface="Calibri"/>
                <a:cs typeface="Calibri"/>
                <a:sym typeface="Calibri"/>
              </a:rPr>
              <a:t>            &lt;channelsuite name="pssuite"&gt;</a:t>
            </a:r>
          </a:p>
          <a:p>
            <a:pPr lvl="0" algn="l" defTabSz="457200">
              <a:defRPr sz="1800"/>
            </a:pPr>
            <a:r>
              <a:rPr>
                <a:latin typeface="Calibri"/>
                <a:ea typeface="Calibri"/>
                <a:cs typeface="Calibri"/>
                <a:sym typeface="Calibri"/>
              </a:rPr>
              <a:t>                &lt;channel handle="I" signal="RTBT_Mag:PS_RTB01:I" /&gt;</a:t>
            </a:r>
          </a:p>
          <a:p>
            <a:pPr lvl="0" algn="l" defTabSz="457200">
              <a:defRPr sz="1800"/>
            </a:pPr>
            <a:r>
              <a:rPr>
                <a:latin typeface="Calibri"/>
                <a:ea typeface="Calibri"/>
                <a:cs typeface="Calibri"/>
                <a:sym typeface="Calibri"/>
              </a:rPr>
              <a:t>                &lt;channel handle="I_Set" signal="RTBT_Mag:PS_RTB01:I_Set" /&gt;</a:t>
            </a:r>
          </a:p>
          <a:p>
            <a:pPr lvl="0" algn="l" defTabSz="457200">
              <a:defRPr sz="1800"/>
            </a:pPr>
            <a:r>
              <a:rPr>
                <a:latin typeface="Calibri"/>
                <a:ea typeface="Calibri"/>
                <a:cs typeface="Calibri"/>
                <a:sym typeface="Calibri"/>
              </a:rPr>
              <a:t>                &lt;channel handle="fieldSet" signal="RTBT_Mag:PS_RTB01:B_Set" /&gt;</a:t>
            </a:r>
          </a:p>
          <a:p>
            <a:pPr lvl="0" algn="l" defTabSz="457200">
              <a:defRPr sz="1800"/>
            </a:pPr>
            <a:r>
              <a:rPr>
                <a:latin typeface="Calibri"/>
                <a:ea typeface="Calibri"/>
                <a:cs typeface="Calibri"/>
                <a:sym typeface="Calibri"/>
              </a:rPr>
              <a:t>                &lt;channel handle="psFieldRB" signal="RTBT_Mag:PS_RTB01:B" /&gt;</a:t>
            </a:r>
          </a:p>
          <a:p>
            <a:pPr lvl="0" algn="l" defTabSz="457200">
              <a:defRPr sz="1800"/>
            </a:pPr>
            <a:r>
              <a:rPr>
                <a:latin typeface="Calibri"/>
                <a:ea typeface="Calibri"/>
                <a:cs typeface="Calibri"/>
                <a:sym typeface="Calibri"/>
              </a:rPr>
              <a:t>	       ……</a:t>
            </a:r>
          </a:p>
          <a:p>
            <a:pPr lvl="0" algn="l" defTabSz="457200">
              <a:defRPr sz="1800"/>
            </a:pPr>
            <a:r>
              <a:rPr>
                <a:latin typeface="Calibri"/>
                <a:ea typeface="Calibri"/>
                <a:cs typeface="Calibri"/>
                <a:sym typeface="Calibri"/>
              </a:rPr>
              <a:t>            &lt;/channelsuite&gt;</a:t>
            </a:r>
          </a:p>
          <a:p>
            <a:pPr lvl="0" algn="l" defTabSz="457200">
              <a:defRPr sz="1800"/>
            </a:pPr>
            <a:r>
              <a:rPr>
                <a:latin typeface="Calibri"/>
                <a:ea typeface="Calibri"/>
                <a:cs typeface="Calibri"/>
                <a:sym typeface="Calibri"/>
              </a:rPr>
              <a:t>&lt;/ps&gt;</a:t>
            </a:r>
          </a:p>
        </p:txBody>
      </p:sp>
      <p:sp>
        <p:nvSpPr>
          <p:cNvPr id="130" name="Shape 130"/>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The XAL Optics File</a:t>
            </a:r>
          </a:p>
        </p:txBody>
      </p:sp>
      <p:sp>
        <p:nvSpPr>
          <p:cNvPr id="131" name="Shape 131"/>
          <p:cNvSpPr/>
          <p:nvPr/>
        </p:nvSpPr>
        <p:spPr>
          <a:xfrm>
            <a:off x="458232" y="1328676"/>
            <a:ext cx="8227536" cy="24787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defTabSz="457200">
              <a:defRPr sz="1800"/>
            </a:pPr>
            <a:r>
              <a:rPr sz="2400">
                <a:latin typeface="Times New Roman"/>
                <a:ea typeface="Times New Roman"/>
                <a:cs typeface="Times New Roman"/>
                <a:sym typeface="Times New Roman"/>
              </a:rPr>
              <a:t>A Node can have a “ChannelSuite” – a collection of control system channels associated with this node</a:t>
            </a:r>
          </a:p>
          <a:p>
            <a:pPr marL="914400" lvl="1" indent="-457200" algn="l" defTabSz="457200">
              <a:buSzPct val="100000"/>
              <a:buFont typeface="Arial"/>
              <a:buChar char="•"/>
              <a:defRPr sz="1800"/>
            </a:pPr>
            <a:r>
              <a:rPr sz="2400">
                <a:latin typeface="Times New Roman"/>
                <a:ea typeface="Times New Roman"/>
                <a:cs typeface="Times New Roman"/>
                <a:sym typeface="Times New Roman"/>
              </a:rPr>
              <a:t>Each element of the suite is a handle-signal pair, where the handle is used in XAL, and the pair is created in the XML file</a:t>
            </a:r>
          </a:p>
          <a:p>
            <a:pPr marL="914400" lvl="1" indent="-457200" algn="l" defTabSz="457200">
              <a:buSzPct val="100000"/>
              <a:buFont typeface="Arial"/>
              <a:buChar char="•"/>
              <a:defRPr sz="1800"/>
            </a:pPr>
            <a:r>
              <a:rPr sz="2400">
                <a:latin typeface="Times New Roman"/>
                <a:ea typeface="Times New Roman"/>
                <a:cs typeface="Times New Roman"/>
                <a:sym typeface="Times New Roman"/>
              </a:rPr>
              <a:t>Thus if a control system channel is changed, the XAL software does not have to change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15</a:t>
            </a:fld>
            <a:endParaRPr sz="900" b="1">
              <a:solidFill>
                <a:srgbClr val="4D5E68"/>
              </a:solidFill>
            </a:endParaRPr>
          </a:p>
        </p:txBody>
      </p:sp>
      <p:sp>
        <p:nvSpPr>
          <p:cNvPr id="134" name="Shape 134"/>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Model Parameters</a:t>
            </a:r>
          </a:p>
        </p:txBody>
      </p:sp>
      <p:sp>
        <p:nvSpPr>
          <p:cNvPr id="135" name="Shape 135"/>
          <p:cNvSpPr>
            <a:spLocks noGrp="1"/>
          </p:cNvSpPr>
          <p:nvPr>
            <p:ph type="body" idx="1"/>
          </p:nvPr>
        </p:nvSpPr>
        <p:spPr>
          <a:prstGeom prst="rect">
            <a:avLst/>
          </a:prstGeom>
        </p:spPr>
        <p:txBody>
          <a:bodyPr/>
          <a:lstStyle/>
          <a:p>
            <a:pPr marL="0" lvl="0" indent="0">
              <a:spcBef>
                <a:spcPts val="500"/>
              </a:spcBef>
              <a:buSzTx/>
              <a:buNone/>
              <a:defRPr sz="1800"/>
            </a:pPr>
            <a:r>
              <a:rPr sz="2400"/>
              <a:t>The model.params file contains the description of the beam parameters at the beginning of each sequence.</a:t>
            </a:r>
          </a:p>
          <a:p>
            <a:pPr marL="0" lvl="0" indent="0">
              <a:spcBef>
                <a:spcPts val="500"/>
              </a:spcBef>
              <a:buSzTx/>
              <a:buNone/>
              <a:defRPr sz="1800"/>
            </a:pPr>
            <a:endParaRPr sz="1100"/>
          </a:p>
          <a:p>
            <a:pPr marL="0" lvl="0" indent="0">
              <a:spcBef>
                <a:spcPts val="0"/>
              </a:spcBef>
              <a:buSzTx/>
              <a:buFontTx/>
              <a:buNone/>
              <a:defRPr sz="1800"/>
            </a:pPr>
            <a:r>
              <a:rPr sz="1500">
                <a:latin typeface="Monaco"/>
                <a:ea typeface="Monaco"/>
                <a:cs typeface="Monaco"/>
                <a:sym typeface="Monaco"/>
              </a:rPr>
              <a:t>&lt;record name="MEBT" coordinate="x" alpha="-1.77262" beta=" 0.23310" emittance="+2.671101376e-006"/&gt;</a:t>
            </a:r>
          </a:p>
          <a:p>
            <a:pPr marL="0" lvl="0" indent="0">
              <a:spcBef>
                <a:spcPts val="0"/>
              </a:spcBef>
              <a:buSzTx/>
              <a:buFontTx/>
              <a:buNone/>
              <a:defRPr sz="1800"/>
            </a:pPr>
            <a:r>
              <a:rPr sz="1500">
                <a:latin typeface="Monaco"/>
                <a:ea typeface="Monaco"/>
                <a:cs typeface="Monaco"/>
                <a:sym typeface="Monaco"/>
              </a:rPr>
              <a:t>&lt;record name="MEBT" coordinate="y" alpha=" 0.63921" beta=" 0.07337" emittance="+2.629758337e-006"/&gt;</a:t>
            </a:r>
          </a:p>
          <a:p>
            <a:pPr marL="0" lvl="0" indent="0">
              <a:spcBef>
                <a:spcPts val="0"/>
              </a:spcBef>
              <a:buSzTx/>
              <a:buFontTx/>
              <a:buNone/>
              <a:defRPr sz="1800"/>
            </a:pPr>
            <a:r>
              <a:rPr sz="1500">
                <a:latin typeface="Monaco"/>
                <a:ea typeface="Monaco"/>
                <a:cs typeface="Monaco"/>
                <a:sym typeface="Monaco"/>
              </a:rPr>
              <a:t>&lt;record name="MEBT" coordinate="z" alpha=" -0.36631" beta=" 0.52198" emittance="+4.511688e-006"/&gt;</a:t>
            </a:r>
          </a:p>
          <a:p>
            <a:pPr marL="0" lvl="0" indent="0">
              <a:spcBef>
                <a:spcPts val="0"/>
              </a:spcBef>
              <a:buSzTx/>
              <a:buFontTx/>
              <a:buNone/>
              <a:defRPr sz="1800"/>
            </a:pPr>
            <a:r>
              <a:rPr sz="1500">
                <a:latin typeface="Monaco"/>
                <a:ea typeface="Monaco"/>
                <a:cs typeface="Monaco"/>
                <a:sym typeface="Monaco"/>
              </a:rPr>
              <a:t>&lt;record name="DTL1" coordinate="x" alpha="-0.27863" beta=" 0.4940" emittance="+2.972815e-006"/&gt;</a:t>
            </a:r>
          </a:p>
          <a:p>
            <a:pPr marL="0" lvl="0" indent="0">
              <a:spcBef>
                <a:spcPts val="0"/>
              </a:spcBef>
              <a:buSzTx/>
              <a:buFontTx/>
              <a:buNone/>
              <a:defRPr sz="1800"/>
            </a:pPr>
            <a:r>
              <a:rPr sz="1500">
                <a:latin typeface="Monaco"/>
                <a:ea typeface="Monaco"/>
                <a:cs typeface="Monaco"/>
                <a:sym typeface="Monaco"/>
              </a:rPr>
              <a:t>&lt;record name="DTL1" coordinate="y" alpha="-0.12576" beta="0.1714" emittance="+2.992733e-006"/&gt;</a:t>
            </a:r>
          </a:p>
          <a:p>
            <a:pPr marL="0" lvl="0" indent="0">
              <a:spcBef>
                <a:spcPts val="0"/>
              </a:spcBef>
              <a:buSzTx/>
              <a:buFontTx/>
              <a:buNone/>
              <a:defRPr sz="1800"/>
            </a:pPr>
            <a:r>
              <a:rPr sz="1500">
                <a:latin typeface="Monaco"/>
                <a:ea typeface="Monaco"/>
                <a:cs typeface="Monaco"/>
                <a:sym typeface="Monaco"/>
              </a:rPr>
              <a:t>&lt;record name="DTL1" coordinate="z" alpha="-0.19196" beta="0.27333962" emittance=“+5.298983e-006"/&gt;</a:t>
            </a:r>
          </a:p>
          <a:p>
            <a:pPr marL="0" lvl="0" indent="0">
              <a:spcBef>
                <a:spcPts val="0"/>
              </a:spcBef>
              <a:buSzTx/>
              <a:buFontTx/>
              <a:buNone/>
              <a:defRPr sz="1800"/>
            </a:pPr>
            <a:endParaRPr sz="1500">
              <a:latin typeface="Monaco"/>
              <a:ea typeface="Monaco"/>
              <a:cs typeface="Monaco"/>
              <a:sym typeface="Monaco"/>
            </a:endParaRPr>
          </a:p>
          <a:p>
            <a:pPr marL="0" lvl="0" indent="0">
              <a:spcBef>
                <a:spcPts val="0"/>
              </a:spcBef>
              <a:buSzTx/>
              <a:buFontTx/>
              <a:buNone/>
              <a:defRPr sz="1800"/>
            </a:pPr>
            <a:r>
              <a:rPr sz="1500">
                <a:latin typeface="Monaco"/>
                <a:ea typeface="Monaco"/>
                <a:cs typeface="Monaco"/>
                <a:sym typeface="Monaco"/>
              </a:rPr>
              <a:t>……</a:t>
            </a:r>
          </a:p>
          <a:p>
            <a:pPr marL="0" lvl="0" indent="0">
              <a:spcBef>
                <a:spcPts val="0"/>
              </a:spcBef>
              <a:buSzTx/>
              <a:buFontTx/>
              <a:buNone/>
              <a:defRPr sz="1800"/>
            </a:pPr>
            <a:endParaRPr sz="1500">
              <a:latin typeface="Monaco"/>
              <a:ea typeface="Monaco"/>
              <a:cs typeface="Monaco"/>
              <a:sym typeface="Monaco"/>
            </a:endParaRPr>
          </a:p>
          <a:p>
            <a:pPr marL="0" lvl="0" indent="0">
              <a:spcBef>
                <a:spcPts val="0"/>
              </a:spcBef>
              <a:buSzTx/>
              <a:buFontTx/>
              <a:buNone/>
              <a:defRPr sz="1800"/>
            </a:pPr>
            <a:r>
              <a:rPr sz="1500">
                <a:latin typeface="Monaco"/>
                <a:ea typeface="Monaco"/>
                <a:cs typeface="Monaco"/>
                <a:sym typeface="Monaco"/>
              </a:rPr>
              <a:t>&lt;record name="MEBT" species="HMINUS" W="3.0258E6"/&gt;</a:t>
            </a:r>
          </a:p>
          <a:p>
            <a:pPr marL="0" lvl="0" indent="0">
              <a:spcBef>
                <a:spcPts val="0"/>
              </a:spcBef>
              <a:buSzTx/>
              <a:buFontTx/>
              <a:buNone/>
              <a:defRPr sz="1800"/>
            </a:pPr>
            <a:r>
              <a:rPr sz="1500">
                <a:latin typeface="Monaco"/>
                <a:ea typeface="Monaco"/>
                <a:cs typeface="Monaco"/>
                <a:sym typeface="Monaco"/>
              </a:rPr>
              <a:t>&lt;record name="DTL1" species="HMINUS" W="3.0258E6"/&gt;</a:t>
            </a:r>
          </a:p>
          <a:p>
            <a:pPr marL="0" lvl="0" indent="0">
              <a:spcBef>
                <a:spcPts val="0"/>
              </a:spcBef>
              <a:buSzTx/>
              <a:buFontTx/>
              <a:buNone/>
              <a:defRPr sz="1800"/>
            </a:pPr>
            <a:r>
              <a:rPr sz="1500">
                <a:latin typeface="Monaco"/>
                <a:ea typeface="Monaco"/>
                <a:cs typeface="Monaco"/>
                <a:sym typeface="Monaco"/>
              </a:rPr>
              <a:t>&lt;record name="DTL2" species="HMINUS" W="21.6686E6"/&gt;</a:t>
            </a:r>
          </a:p>
          <a:p>
            <a:pPr marL="0" lvl="0" indent="0">
              <a:spcBef>
                <a:spcPts val="0"/>
              </a:spcBef>
              <a:buSzTx/>
              <a:buFontTx/>
              <a:buNone/>
              <a:defRPr sz="1800"/>
            </a:pPr>
            <a:r>
              <a:rPr sz="1500">
                <a:latin typeface="Monaco"/>
                <a:ea typeface="Monaco"/>
                <a:cs typeface="Monaco"/>
                <a:sym typeface="Monaco"/>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16</a:t>
            </a:fld>
            <a:endParaRPr sz="900" b="1">
              <a:solidFill>
                <a:srgbClr val="4D5E68"/>
              </a:solidFill>
            </a:endParaRPr>
          </a:p>
        </p:txBody>
      </p:sp>
      <p:sp>
        <p:nvSpPr>
          <p:cNvPr id="138" name="Shape 138"/>
          <p:cNvSpPr>
            <a:spLocks noGrp="1"/>
          </p:cNvSpPr>
          <p:nvPr>
            <p:ph type="title"/>
          </p:nvPr>
        </p:nvSpPr>
        <p:spPr>
          <a:prstGeom prst="rect">
            <a:avLst/>
          </a:prstGeom>
        </p:spPr>
        <p:txBody>
          <a:bodyPr/>
          <a:lstStyle/>
          <a:p>
            <a:pPr lvl="0" defTabSz="443484">
              <a:defRPr sz="1800">
                <a:solidFill>
                  <a:srgbClr val="000000"/>
                </a:solidFill>
              </a:defRPr>
            </a:pPr>
            <a:r>
              <a:rPr sz="3880">
                <a:solidFill>
                  <a:srgbClr val="FF2600"/>
                </a:solidFill>
              </a:rPr>
              <a:t>Getting Accelerator from Files in XAL</a:t>
            </a:r>
          </a:p>
        </p:txBody>
      </p:sp>
      <p:sp>
        <p:nvSpPr>
          <p:cNvPr id="139" name="Shape 139"/>
          <p:cNvSpPr>
            <a:spLocks noGrp="1"/>
          </p:cNvSpPr>
          <p:nvPr>
            <p:ph type="body" idx="1"/>
          </p:nvPr>
        </p:nvSpPr>
        <p:spPr>
          <a:prstGeom prst="rect">
            <a:avLst/>
          </a:prstGeom>
        </p:spPr>
        <p:txBody>
          <a:bodyPr/>
          <a:lstStyle/>
          <a:p>
            <a:pPr marL="0" lvl="0" indent="0">
              <a:lnSpc>
                <a:spcPct val="90000"/>
              </a:lnSpc>
              <a:spcBef>
                <a:spcPts val="500"/>
              </a:spcBef>
              <a:buSzTx/>
              <a:buNone/>
              <a:defRPr sz="1800"/>
            </a:pPr>
            <a:r>
              <a:rPr sz="2200">
                <a:latin typeface="Arial"/>
                <a:ea typeface="Arial"/>
                <a:cs typeface="Arial"/>
                <a:sym typeface="Arial"/>
              </a:rPr>
              <a:t>Some methods are provided by class gov.sns.xal.smf.data.XMLDataManager to parse accelerator lattice.</a:t>
            </a:r>
            <a:endParaRPr sz="2400"/>
          </a:p>
          <a:p>
            <a:pPr marL="0" lvl="0" indent="0">
              <a:lnSpc>
                <a:spcPct val="90000"/>
              </a:lnSpc>
              <a:spcBef>
                <a:spcPts val="600"/>
              </a:spcBef>
              <a:buSzTx/>
              <a:buNone/>
              <a:defRPr sz="1800"/>
            </a:pPr>
            <a:endParaRPr sz="2400"/>
          </a:p>
          <a:p>
            <a:pPr marL="0" lvl="0" indent="0">
              <a:lnSpc>
                <a:spcPct val="90000"/>
              </a:lnSpc>
              <a:spcBef>
                <a:spcPts val="500"/>
              </a:spcBef>
              <a:buSzTx/>
              <a:buNone/>
              <a:defRPr sz="1800"/>
            </a:pPr>
            <a:r>
              <a:rPr sz="2200"/>
              <a:t>// Getting an Accelerator from a given path</a:t>
            </a:r>
            <a:endParaRPr sz="2400"/>
          </a:p>
          <a:p>
            <a:pPr marL="0" lvl="0" indent="0">
              <a:lnSpc>
                <a:spcPct val="90000"/>
              </a:lnSpc>
              <a:spcBef>
                <a:spcPts val="500"/>
              </a:spcBef>
              <a:buSzTx/>
              <a:buNone/>
              <a:defRPr sz="1800"/>
            </a:pPr>
            <a:r>
              <a:rPr sz="2200"/>
              <a:t>Accelerator acc = XMLDataManager.</a:t>
            </a:r>
            <a:r>
              <a:rPr sz="2200" i="1"/>
              <a:t>acceleratorWithPath("./src/csns/xal_xmls/main_csns.xal");</a:t>
            </a:r>
            <a:endParaRPr sz="2900"/>
          </a:p>
          <a:p>
            <a:pPr marL="0" lvl="0" indent="0">
              <a:lnSpc>
                <a:spcPct val="90000"/>
              </a:lnSpc>
              <a:spcBef>
                <a:spcPts val="600"/>
              </a:spcBef>
              <a:buSzTx/>
              <a:buNone/>
              <a:defRPr sz="1800"/>
            </a:pPr>
            <a:endParaRPr sz="2400"/>
          </a:p>
          <a:p>
            <a:pPr marL="0" lvl="0" indent="0">
              <a:lnSpc>
                <a:spcPct val="90000"/>
              </a:lnSpc>
              <a:spcBef>
                <a:spcPts val="500"/>
              </a:spcBef>
              <a:buSzTx/>
              <a:buNone/>
              <a:defRPr sz="1800"/>
            </a:pPr>
            <a:r>
              <a:rPr sz="2200"/>
              <a:t>// Getting default Accelerator</a:t>
            </a:r>
            <a:endParaRPr sz="2400" i="1"/>
          </a:p>
          <a:p>
            <a:pPr marL="0" lvl="0" indent="0">
              <a:lnSpc>
                <a:spcPct val="90000"/>
              </a:lnSpc>
              <a:spcBef>
                <a:spcPts val="500"/>
              </a:spcBef>
              <a:buSzTx/>
              <a:buNone/>
              <a:defRPr sz="1800"/>
            </a:pPr>
            <a:r>
              <a:rPr sz="2200"/>
              <a:t>Accelerator acc = XMLDataManager.loadDefaultAccelerator();</a:t>
            </a:r>
            <a:endParaRPr sz="2900"/>
          </a:p>
          <a:p>
            <a:pPr marL="0" lvl="0" indent="0">
              <a:lnSpc>
                <a:spcPct val="90000"/>
              </a:lnSpc>
              <a:spcBef>
                <a:spcPts val="600"/>
              </a:spcBef>
              <a:buSzTx/>
              <a:buNone/>
              <a:defRPr sz="1800"/>
            </a:pPr>
            <a:endParaRPr sz="2400"/>
          </a:p>
          <a:p>
            <a:pPr marL="0" lvl="0" indent="0">
              <a:lnSpc>
                <a:spcPct val="90000"/>
              </a:lnSpc>
              <a:spcBef>
                <a:spcPts val="500"/>
              </a:spcBef>
              <a:buSzTx/>
              <a:buNone/>
              <a:defRPr sz="1800"/>
            </a:pPr>
            <a:r>
              <a:rPr sz="2200"/>
              <a:t>// Getting a sequence from an Accelerator</a:t>
            </a:r>
            <a:endParaRPr sz="2900"/>
          </a:p>
          <a:p>
            <a:pPr marL="0" lvl="0" indent="0">
              <a:lnSpc>
                <a:spcPct val="90000"/>
              </a:lnSpc>
              <a:spcBef>
                <a:spcPts val="500"/>
              </a:spcBef>
              <a:buSzTx/>
              <a:buNone/>
              <a:defRPr sz="1800"/>
            </a:pPr>
            <a:r>
              <a:rPr sz="2200"/>
              <a:t>AcceleratorSeq sequence = acc.getComboSequence("RTBT");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17</a:t>
            </a:fld>
            <a:endParaRPr sz="900" b="1">
              <a:solidFill>
                <a:srgbClr val="4D5E68"/>
              </a:solidFill>
            </a:endParaRPr>
          </a:p>
        </p:txBody>
      </p:sp>
      <p:pic>
        <p:nvPicPr>
          <p:cNvPr id="142" name="image5.png" descr="屏幕快照 2014-08-08 上午10.17.20.png"/>
          <p:cNvPicPr/>
          <p:nvPr/>
        </p:nvPicPr>
        <p:blipFill>
          <a:blip r:embed="rId2">
            <a:extLst/>
          </a:blip>
          <a:stretch>
            <a:fillRect/>
          </a:stretch>
        </p:blipFill>
        <p:spPr>
          <a:xfrm>
            <a:off x="1390674" y="2220849"/>
            <a:ext cx="6362652" cy="4423791"/>
          </a:xfrm>
          <a:prstGeom prst="rect">
            <a:avLst/>
          </a:prstGeom>
          <a:ln w="12700">
            <a:miter lim="400000"/>
          </a:ln>
        </p:spPr>
      </p:pic>
      <p:sp>
        <p:nvSpPr>
          <p:cNvPr id="143" name="Shape 143"/>
          <p:cNvSpPr/>
          <p:nvPr/>
        </p:nvSpPr>
        <p:spPr>
          <a:xfrm>
            <a:off x="563879" y="941855"/>
            <a:ext cx="8016242" cy="1259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defTabSz="457200">
              <a:defRPr sz="1800"/>
            </a:pPr>
            <a:r>
              <a:rPr sz="2000">
                <a:latin typeface="Calibri"/>
                <a:ea typeface="Calibri"/>
                <a:cs typeface="Calibri"/>
                <a:sym typeface="Calibri"/>
              </a:rPr>
              <a:t>General interface for loading lattice is provided by XAL. When a lattice is used, the device channels are connected automatically at the same time. This makes the job of programming focusing on the accelerator physics and graphical user interface (GUI).</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18</a:t>
            </a:fld>
            <a:endParaRPr sz="900" b="1">
              <a:solidFill>
                <a:srgbClr val="4D5E68"/>
              </a:solidFill>
            </a:endParaRPr>
          </a:p>
        </p:txBody>
      </p:sp>
      <p:sp>
        <p:nvSpPr>
          <p:cNvPr id="146" name="Shape 146"/>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Getting Value from PV</a:t>
            </a:r>
          </a:p>
        </p:txBody>
      </p:sp>
      <p:sp>
        <p:nvSpPr>
          <p:cNvPr id="147" name="Shape 147"/>
          <p:cNvSpPr>
            <a:spLocks noGrp="1"/>
          </p:cNvSpPr>
          <p:nvPr>
            <p:ph type="body" idx="1"/>
          </p:nvPr>
        </p:nvSpPr>
        <p:spPr>
          <a:prstGeom prst="rect">
            <a:avLst/>
          </a:prstGeom>
        </p:spPr>
        <p:txBody>
          <a:bodyPr/>
          <a:lstStyle/>
          <a:p>
            <a:pPr marL="0" lvl="0" indent="0">
              <a:spcBef>
                <a:spcPts val="400"/>
              </a:spcBef>
              <a:buSzTx/>
              <a:buNone/>
              <a:defRPr sz="1800"/>
            </a:pPr>
            <a:r>
              <a:rPr sz="2000">
                <a:latin typeface="Times New Roman"/>
                <a:ea typeface="Times New Roman"/>
                <a:cs typeface="Times New Roman"/>
                <a:sym typeface="Times New Roman"/>
              </a:rPr>
              <a:t>Many node types have convenient methods to get information directly from the machine without using Channel Access.</a:t>
            </a:r>
          </a:p>
          <a:p>
            <a:pPr marL="729342" lvl="1" indent="-272142">
              <a:spcBef>
                <a:spcPts val="400"/>
              </a:spcBef>
              <a:buFont typeface="Wingdings"/>
              <a:buChar char="●"/>
              <a:defRPr sz="1800"/>
            </a:pPr>
            <a:r>
              <a:rPr sz="2000">
                <a:latin typeface="Times New Roman"/>
                <a:ea typeface="Times New Roman"/>
                <a:cs typeface="Times New Roman"/>
                <a:sym typeface="Times New Roman"/>
              </a:rPr>
              <a:t>Magnets: getField(), setField()</a:t>
            </a:r>
            <a:endParaRPr sz="2800"/>
          </a:p>
          <a:p>
            <a:pPr marL="729342" lvl="1" indent="-272142">
              <a:spcBef>
                <a:spcPts val="400"/>
              </a:spcBef>
              <a:buFont typeface="Wingdings"/>
              <a:buChar char="●"/>
              <a:defRPr sz="1800"/>
            </a:pPr>
            <a:r>
              <a:rPr sz="2000">
                <a:latin typeface="Times New Roman"/>
                <a:ea typeface="Times New Roman"/>
                <a:cs typeface="Times New Roman"/>
                <a:sym typeface="Times New Roman"/>
              </a:rPr>
              <a:t>BPMs: getXAvg(), getYAvg()</a:t>
            </a:r>
            <a:endParaRPr sz="2800"/>
          </a:p>
          <a:p>
            <a:pPr marL="0" lvl="0" indent="0">
              <a:buSzTx/>
              <a:buNone/>
              <a:defRPr sz="1800"/>
            </a:pPr>
            <a:endParaRPr sz="2000"/>
          </a:p>
          <a:p>
            <a:pPr marL="0" lvl="0" indent="0">
              <a:spcBef>
                <a:spcPts val="400"/>
              </a:spcBef>
              <a:buSzTx/>
              <a:buNone/>
              <a:defRPr sz="1800"/>
            </a:pPr>
            <a:r>
              <a:rPr sz="2000"/>
              <a:t>// Getting a sequence from an Accelerator</a:t>
            </a:r>
          </a:p>
          <a:p>
            <a:pPr marL="0" lvl="0" indent="0">
              <a:spcBef>
                <a:spcPts val="400"/>
              </a:spcBef>
              <a:buSzTx/>
              <a:buNone/>
              <a:defRPr sz="1800"/>
            </a:pPr>
            <a:r>
              <a:rPr sz="2000"/>
              <a:t>AcceleratorSeq sequence = acc.getComboSequence("RTBT");</a:t>
            </a:r>
          </a:p>
          <a:p>
            <a:pPr marL="0" lvl="0" indent="0">
              <a:buSzTx/>
              <a:buNone/>
              <a:defRPr sz="1800"/>
            </a:pPr>
            <a:endParaRPr sz="2000"/>
          </a:p>
          <a:p>
            <a:pPr marL="0" lvl="0" indent="0">
              <a:spcBef>
                <a:spcPts val="400"/>
              </a:spcBef>
              <a:buSzTx/>
              <a:buNone/>
              <a:defRPr sz="1800"/>
            </a:pPr>
            <a:r>
              <a:rPr sz="2000"/>
              <a:t>AcceleratorNode node = sequence.getNode("RTBT_Mag:RTQF01”)</a:t>
            </a:r>
          </a:p>
          <a:p>
            <a:pPr marL="0" lvl="0" indent="0">
              <a:spcBef>
                <a:spcPts val="400"/>
              </a:spcBef>
              <a:buSzTx/>
              <a:buNone/>
              <a:defRPr sz="1800"/>
            </a:pPr>
            <a:r>
              <a:rPr sz="2000"/>
              <a:t>Channel channel = node.getChannel("fieldRB");</a:t>
            </a:r>
          </a:p>
          <a:p>
            <a:pPr marL="0" lvl="0" indent="0">
              <a:spcBef>
                <a:spcPts val="400"/>
              </a:spcBef>
              <a:buSzTx/>
              <a:buNone/>
              <a:defRPr sz="1800"/>
            </a:pPr>
            <a:r>
              <a:rPr sz="2000"/>
              <a:t>double value = channel.getValueRecord().doubleValue();</a:t>
            </a:r>
          </a:p>
          <a:p>
            <a:pPr marL="0" lvl="0" indent="0">
              <a:spcBef>
                <a:spcPts val="400"/>
              </a:spcBef>
              <a:buSzTx/>
              <a:buNone/>
              <a:defRPr sz="1800"/>
            </a:pPr>
            <a:r>
              <a:rPr sz="2000"/>
              <a:t>// or</a:t>
            </a:r>
          </a:p>
          <a:p>
            <a:pPr marL="0" lvl="0" indent="0">
              <a:spcBef>
                <a:spcPts val="400"/>
              </a:spcBef>
              <a:buSzTx/>
              <a:buNone/>
              <a:defRPr sz="1800"/>
            </a:pPr>
            <a:r>
              <a:rPr sz="2000"/>
              <a:t>double = ((Quadrupole) node).getFieldReadback()</a:t>
            </a:r>
            <a:r>
              <a:rPr sz="2000" u="sng"/>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19</a:t>
            </a:fld>
            <a:endParaRPr sz="900" b="1">
              <a:solidFill>
                <a:srgbClr val="4D5E68"/>
              </a:solidFill>
            </a:endParaRPr>
          </a:p>
        </p:txBody>
      </p:sp>
      <p:sp>
        <p:nvSpPr>
          <p:cNvPr id="150" name="Shape 150"/>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Calculation of Lattice</a:t>
            </a:r>
          </a:p>
        </p:txBody>
      </p:sp>
      <p:sp>
        <p:nvSpPr>
          <p:cNvPr id="151" name="Shape 151"/>
          <p:cNvSpPr>
            <a:spLocks noGrp="1"/>
          </p:cNvSpPr>
          <p:nvPr>
            <p:ph type="body" idx="1"/>
          </p:nvPr>
        </p:nvSpPr>
        <p:spPr>
          <a:xfrm>
            <a:off x="457200" y="1600199"/>
            <a:ext cx="7966373" cy="5257206"/>
          </a:xfrm>
          <a:prstGeom prst="rect">
            <a:avLst/>
          </a:prstGeom>
        </p:spPr>
        <p:txBody>
          <a:bodyPr/>
          <a:lstStyle/>
          <a:p>
            <a:pPr marL="0" lvl="0" indent="0">
              <a:lnSpc>
                <a:spcPct val="90000"/>
              </a:lnSpc>
              <a:spcBef>
                <a:spcPts val="400"/>
              </a:spcBef>
              <a:buSzTx/>
              <a:buNone/>
              <a:defRPr sz="1800"/>
            </a:pPr>
            <a:r>
              <a:rPr sz="1700" dirty="0"/>
              <a:t>EnvTrackerAdapt envTracker = new EnvTrackerAdapt( sequence );</a:t>
            </a:r>
          </a:p>
          <a:p>
            <a:pPr marL="0" lvl="0" indent="0">
              <a:lnSpc>
                <a:spcPct val="90000"/>
              </a:lnSpc>
              <a:spcBef>
                <a:spcPts val="400"/>
              </a:spcBef>
              <a:buSzTx/>
              <a:buNone/>
              <a:defRPr sz="1800"/>
            </a:pPr>
            <a:r>
              <a:rPr sz="1700" dirty="0"/>
              <a:t>final EnvelopeProbe probe = ProbeFactory.getEnvelopeProbe( sequence, envTracker ); </a:t>
            </a:r>
          </a:p>
          <a:p>
            <a:pPr marL="0" lvl="0" indent="0">
              <a:lnSpc>
                <a:spcPct val="90000"/>
              </a:lnSpc>
              <a:spcBef>
                <a:spcPts val="400"/>
              </a:spcBef>
              <a:buSzTx/>
              <a:buNone/>
              <a:defRPr sz="1800"/>
            </a:pPr>
            <a:r>
              <a:rPr sz="1700" dirty="0"/>
              <a:t>Scenario scenario;</a:t>
            </a:r>
          </a:p>
          <a:p>
            <a:pPr marL="0" lvl="0" indent="0">
              <a:lnSpc>
                <a:spcPct val="90000"/>
              </a:lnSpc>
              <a:spcBef>
                <a:spcPts val="400"/>
              </a:spcBef>
              <a:buSzTx/>
              <a:buNone/>
              <a:defRPr sz="1800"/>
            </a:pPr>
            <a:r>
              <a:rPr sz="1700" dirty="0"/>
              <a:t>try {</a:t>
            </a:r>
          </a:p>
          <a:p>
            <a:pPr marL="0" lvl="0" indent="0">
              <a:lnSpc>
                <a:spcPct val="90000"/>
              </a:lnSpc>
              <a:spcBef>
                <a:spcPts val="400"/>
              </a:spcBef>
              <a:buSzTx/>
              <a:buNone/>
              <a:defRPr sz="1800"/>
            </a:pPr>
            <a:r>
              <a:rPr sz="1700" dirty="0"/>
              <a:t>	scenario = Scenario.newScenarioFor( sequence );</a:t>
            </a:r>
          </a:p>
          <a:p>
            <a:pPr marL="0" lvl="0" indent="0">
              <a:lnSpc>
                <a:spcPct val="90000"/>
              </a:lnSpc>
              <a:spcBef>
                <a:spcPts val="400"/>
              </a:spcBef>
              <a:buSzTx/>
              <a:buNone/>
              <a:defRPr sz="1800"/>
            </a:pPr>
            <a:r>
              <a:rPr sz="1700" dirty="0"/>
              <a:t>     	scenario.setProbe( probe );</a:t>
            </a:r>
          </a:p>
          <a:p>
            <a:pPr marL="0" lvl="0" indent="0">
              <a:lnSpc>
                <a:spcPct val="90000"/>
              </a:lnSpc>
              <a:spcBef>
                <a:spcPts val="400"/>
              </a:spcBef>
              <a:buSzTx/>
              <a:buNone/>
              <a:defRPr sz="1800"/>
            </a:pPr>
            <a:r>
              <a:rPr sz="1700" dirty="0"/>
              <a:t>	//scenario.setSynchronizationMode( Scenario.SYNC_MODE_RF_DESIGN );</a:t>
            </a:r>
          </a:p>
          <a:p>
            <a:pPr marL="0" lvl="0" indent="0">
              <a:lnSpc>
                <a:spcPct val="90000"/>
              </a:lnSpc>
              <a:spcBef>
                <a:spcPts val="400"/>
              </a:spcBef>
              <a:buSzTx/>
              <a:buNone/>
              <a:defRPr sz="1800"/>
            </a:pPr>
            <a:r>
              <a:rPr sz="1700" dirty="0"/>
              <a:t>	scenario.resync(); </a:t>
            </a:r>
          </a:p>
          <a:p>
            <a:pPr marL="0" lvl="0" indent="0">
              <a:lnSpc>
                <a:spcPct val="90000"/>
              </a:lnSpc>
              <a:spcBef>
                <a:spcPts val="400"/>
              </a:spcBef>
              <a:buSzTx/>
              <a:buNone/>
              <a:defRPr sz="1800"/>
            </a:pPr>
            <a:r>
              <a:rPr sz="1700" dirty="0"/>
              <a:t>	scenario.run();</a:t>
            </a:r>
          </a:p>
          <a:p>
            <a:pPr marL="0" lvl="0" indent="0">
              <a:lnSpc>
                <a:spcPct val="90000"/>
              </a:lnSpc>
              <a:spcBef>
                <a:spcPts val="400"/>
              </a:spcBef>
              <a:buSzTx/>
              <a:buNone/>
              <a:defRPr sz="1800"/>
            </a:pPr>
            <a:r>
              <a:rPr sz="1700" dirty="0"/>
              <a:t>	Trajectory traj = scenario.getProbe().getTrajectory();</a:t>
            </a:r>
          </a:p>
          <a:p>
            <a:pPr marL="0" lvl="0" indent="0">
              <a:lnSpc>
                <a:spcPct val="90000"/>
              </a:lnSpc>
              <a:spcBef>
                <a:spcPts val="400"/>
              </a:spcBef>
              <a:buSzTx/>
              <a:buNone/>
              <a:defRPr sz="1800"/>
            </a:pPr>
            <a:r>
              <a:rPr sz="1700" dirty="0"/>
              <a:t>	ProbeState state = traj.stateForElement(“RTBT_Mag:RTQF27");</a:t>
            </a:r>
          </a:p>
          <a:p>
            <a:pPr marL="0" lvl="0" indent="0">
              <a:lnSpc>
                <a:spcPct val="90000"/>
              </a:lnSpc>
              <a:spcBef>
                <a:spcPts val="400"/>
              </a:spcBef>
              <a:buSzTx/>
              <a:buNone/>
              <a:defRPr sz="1800"/>
            </a:pPr>
            <a:r>
              <a:rPr sz="1700" dirty="0"/>
              <a:t>	System.out.println(state);</a:t>
            </a:r>
          </a:p>
          <a:p>
            <a:pPr marL="0" lvl="0" indent="0">
              <a:spcBef>
                <a:spcPts val="0"/>
              </a:spcBef>
              <a:buSzTx/>
              <a:buFontTx/>
              <a:buNone/>
              <a:defRPr sz="1800"/>
            </a:pPr>
            <a:r>
              <a:rPr sz="1700" dirty="0">
                <a:ea typeface="Monaco"/>
                <a:sym typeface="Monaco"/>
              </a:rPr>
              <a:t>	System.out.println(((EnvelopeProbeState) </a:t>
            </a:r>
            <a:r>
              <a:rPr sz="1700" dirty="0" smtClean="0">
                <a:ea typeface="Monaco"/>
                <a:sym typeface="Monaco"/>
              </a:rPr>
              <a:t>state</a:t>
            </a:r>
            <a:r>
              <a:rPr sz="1700" dirty="0">
                <a:ea typeface="Monaco"/>
                <a:sym typeface="Monaco"/>
              </a:rPr>
              <a:t>).getResponseMatrix());</a:t>
            </a:r>
          </a:p>
          <a:p>
            <a:pPr marL="0" lvl="0" indent="0">
              <a:lnSpc>
                <a:spcPct val="90000"/>
              </a:lnSpc>
              <a:spcBef>
                <a:spcPts val="400"/>
              </a:spcBef>
              <a:buSzTx/>
              <a:buNone/>
              <a:defRPr sz="1800"/>
            </a:pPr>
            <a:r>
              <a:rPr sz="1700" dirty="0"/>
              <a:t>} catch (ModelException e) {</a:t>
            </a:r>
          </a:p>
          <a:p>
            <a:pPr marL="0" lvl="0" indent="0">
              <a:lnSpc>
                <a:spcPct val="90000"/>
              </a:lnSpc>
              <a:spcBef>
                <a:spcPts val="400"/>
              </a:spcBef>
              <a:buSzTx/>
              <a:buNone/>
              <a:defRPr sz="1800"/>
            </a:pPr>
            <a:r>
              <a:rPr sz="1700" dirty="0"/>
              <a:t>	e.printStackTrace();</a:t>
            </a:r>
          </a:p>
          <a:p>
            <a:pPr marL="0" lvl="0" indent="0">
              <a:lnSpc>
                <a:spcPct val="90000"/>
              </a:lnSpc>
              <a:spcBef>
                <a:spcPts val="400"/>
              </a:spcBef>
              <a:buSzTx/>
              <a:buNone/>
              <a:defRPr sz="1800"/>
            </a:pPr>
            <a:r>
              <a:rPr sz="1700" dirty="0"/>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2</a:t>
            </a:fld>
            <a:endParaRPr sz="900" b="1">
              <a:solidFill>
                <a:srgbClr val="4D5E68"/>
              </a:solidFill>
            </a:endParaRPr>
          </a:p>
        </p:txBody>
      </p:sp>
      <p:sp>
        <p:nvSpPr>
          <p:cNvPr id="6" name="Shape 29"/>
          <p:cNvSpPr>
            <a:spLocks noGrp="1"/>
          </p:cNvSpPr>
          <p:nvPr>
            <p:ph type="body" idx="1"/>
          </p:nvPr>
        </p:nvSpPr>
        <p:spPr>
          <a:xfrm>
            <a:off x="457200" y="1924694"/>
            <a:ext cx="8229600" cy="4933306"/>
          </a:xfrm>
          <a:prstGeom prst="rect">
            <a:avLst/>
          </a:prstGeom>
        </p:spPr>
        <p:txBody>
          <a:bodyPr/>
          <a:lstStyle/>
          <a:p>
            <a:pPr marL="320842" lvl="0" indent="-320842">
              <a:lnSpc>
                <a:spcPct val="150000"/>
              </a:lnSpc>
              <a:buFontTx/>
              <a:buAutoNum type="arabicPeriod"/>
              <a:defRPr sz="1800"/>
            </a:pPr>
            <a:r>
              <a:rPr sz="3000" dirty="0"/>
              <a:t>Introduction of XAL</a:t>
            </a:r>
          </a:p>
          <a:p>
            <a:pPr marL="320842" lvl="0" indent="-320842">
              <a:lnSpc>
                <a:spcPct val="150000"/>
              </a:lnSpc>
              <a:buFontTx/>
              <a:buAutoNum type="arabicPeriod"/>
              <a:defRPr sz="1800"/>
            </a:pPr>
            <a:r>
              <a:rPr sz="3000" dirty="0"/>
              <a:t>XAL Applications Development in CSNS</a:t>
            </a:r>
          </a:p>
          <a:p>
            <a:pPr marL="320842" lvl="0" indent="-320842">
              <a:lnSpc>
                <a:spcPct val="150000"/>
              </a:lnSpc>
              <a:buFontTx/>
              <a:buAutoNum type="arabicPeriod"/>
              <a:defRPr sz="1800"/>
            </a:pPr>
            <a:r>
              <a:rPr sz="3000" dirty="0"/>
              <a:t>Summary</a:t>
            </a:r>
          </a:p>
        </p:txBody>
      </p:sp>
      <p:sp>
        <p:nvSpPr>
          <p:cNvPr id="9" name="Shape 28"/>
          <p:cNvSpPr>
            <a:spLocks noGrp="1"/>
          </p:cNvSpPr>
          <p:nvPr>
            <p:ph type="title"/>
          </p:nvPr>
        </p:nvSpPr>
        <p:spPr>
          <a:xfrm>
            <a:off x="457200" y="646112"/>
            <a:ext cx="8229600" cy="954088"/>
          </a:xfrm>
          <a:prstGeom prst="rect">
            <a:avLst/>
          </a:prstGeom>
        </p:spPr>
        <p:txBody>
          <a:bodyPr/>
          <a:lstStyle/>
          <a:p>
            <a:pPr lvl="0">
              <a:defRPr sz="1800">
                <a:solidFill>
                  <a:srgbClr val="000000"/>
                </a:solidFill>
              </a:defRPr>
            </a:pPr>
            <a:r>
              <a:rPr sz="4000">
                <a:solidFill>
                  <a:srgbClr val="FF2600"/>
                </a:solidFill>
              </a:rPr>
              <a:t>Outline</a:t>
            </a:r>
          </a:p>
        </p:txBody>
      </p:sp>
    </p:spTree>
    <p:extLst>
      <p:ext uri="{BB962C8B-B14F-4D97-AF65-F5344CB8AC3E}">
        <p14:creationId xmlns:p14="http://schemas.microsoft.com/office/powerpoint/2010/main" val="296949415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20</a:t>
            </a:fld>
            <a:endParaRPr sz="900" b="1">
              <a:solidFill>
                <a:srgbClr val="4D5E68"/>
              </a:solidFill>
            </a:endParaRPr>
          </a:p>
        </p:txBody>
      </p:sp>
      <p:sp>
        <p:nvSpPr>
          <p:cNvPr id="154" name="Shape 154"/>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Virtual Accelerator</a:t>
            </a:r>
          </a:p>
        </p:txBody>
      </p:sp>
      <p:sp>
        <p:nvSpPr>
          <p:cNvPr id="155" name="Shape 155"/>
          <p:cNvSpPr>
            <a:spLocks noGrp="1"/>
          </p:cNvSpPr>
          <p:nvPr>
            <p:ph type="body" idx="1"/>
          </p:nvPr>
        </p:nvSpPr>
        <p:spPr>
          <a:prstGeom prst="rect">
            <a:avLst/>
          </a:prstGeom>
        </p:spPr>
        <p:txBody>
          <a:bodyPr/>
          <a:lstStyle>
            <a:lvl1pPr marL="0" indent="0">
              <a:buSzTx/>
              <a:buFontTx/>
              <a:buNone/>
            </a:lvl1pPr>
          </a:lstStyle>
          <a:p>
            <a:pPr lvl="0">
              <a:defRPr sz="1800"/>
            </a:pPr>
            <a:r>
              <a:rPr sz="2400"/>
              <a:t>This application provides a PV server for other physics application development. The PVs include all the PVs described in the optics file, e.g. magnetic field, BPM value. The values of the PVs are created according to the optics calculation result. And noise is added to these values to simulate the real situation. Other applications can communicate with virtual accelerator via EPICS, just similar to the control room.</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21</a:t>
            </a:fld>
            <a:endParaRPr sz="900" b="1">
              <a:solidFill>
                <a:srgbClr val="4D5E68"/>
              </a:solidFill>
            </a:endParaRPr>
          </a:p>
        </p:txBody>
      </p:sp>
      <p:sp>
        <p:nvSpPr>
          <p:cNvPr id="158" name="Shape 158"/>
          <p:cNvSpPr>
            <a:spLocks noGrp="1"/>
          </p:cNvSpPr>
          <p:nvPr>
            <p:ph type="body" idx="1"/>
          </p:nvPr>
        </p:nvSpPr>
        <p:spPr>
          <a:prstGeom prst="rect">
            <a:avLst/>
          </a:prstGeom>
        </p:spPr>
        <p:txBody>
          <a:bodyPr/>
          <a:lstStyle/>
          <a:p>
            <a:pPr lvl="0"/>
            <a:endParaRPr/>
          </a:p>
        </p:txBody>
      </p:sp>
      <p:pic>
        <p:nvPicPr>
          <p:cNvPr id="159" name="屏幕快照 2014-08-10 22.12.02.png"/>
          <p:cNvPicPr/>
          <p:nvPr/>
        </p:nvPicPr>
        <p:blipFill>
          <a:blip r:embed="rId2">
            <a:extLst/>
          </a:blip>
          <a:stretch>
            <a:fillRect/>
          </a:stretch>
        </p:blipFill>
        <p:spPr>
          <a:xfrm>
            <a:off x="457200" y="1055689"/>
            <a:ext cx="8229600" cy="559668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b="0">
                <a:solidFill>
                  <a:srgbClr val="000000"/>
                </a:solidFill>
              </a:defRPr>
            </a:pPr>
            <a:fld id="{86CB4B4D-7CA3-9044-876B-883B54F8677D}" type="slidenum">
              <a:rPr sz="900" b="1">
                <a:solidFill>
                  <a:srgbClr val="4D5E68"/>
                </a:solidFill>
              </a:rPr>
              <a:t>22</a:t>
            </a:fld>
            <a:endParaRPr sz="900" b="1">
              <a:solidFill>
                <a:srgbClr val="4D5E68"/>
              </a:solidFill>
            </a:endParaRPr>
          </a:p>
        </p:txBody>
      </p:sp>
      <p:sp>
        <p:nvSpPr>
          <p:cNvPr id="162" name="Shape 162"/>
          <p:cNvSpPr>
            <a:spLocks noGrp="1"/>
          </p:cNvSpPr>
          <p:nvPr>
            <p:ph type="title"/>
          </p:nvPr>
        </p:nvSpPr>
        <p:spPr>
          <a:xfrm>
            <a:off x="457200" y="2703512"/>
            <a:ext cx="8229600" cy="954088"/>
          </a:xfrm>
          <a:prstGeom prst="rect">
            <a:avLst/>
          </a:prstGeom>
        </p:spPr>
        <p:txBody>
          <a:bodyPr/>
          <a:lstStyle>
            <a:lvl1pPr defTabSz="365760">
              <a:lnSpc>
                <a:spcPct val="150000"/>
              </a:lnSpc>
              <a:spcBef>
                <a:spcPts val="600"/>
              </a:spcBef>
              <a:defRPr sz="3360" b="1"/>
            </a:lvl1pPr>
          </a:lstStyle>
          <a:p>
            <a:pPr lvl="0">
              <a:defRPr sz="1800" b="0">
                <a:solidFill>
                  <a:srgbClr val="000000"/>
                </a:solidFill>
              </a:defRPr>
            </a:pPr>
            <a:r>
              <a:rPr sz="3360" b="1">
                <a:solidFill>
                  <a:srgbClr val="FF2600"/>
                </a:solidFill>
              </a:rPr>
              <a:t>2. XAL Applications Development in CSNS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23</a:t>
            </a:fld>
            <a:endParaRPr sz="900" b="1">
              <a:solidFill>
                <a:srgbClr val="4D5E68"/>
              </a:solidFill>
            </a:endParaRPr>
          </a:p>
        </p:txBody>
      </p:sp>
      <p:sp>
        <p:nvSpPr>
          <p:cNvPr id="165" name="Shape 165"/>
          <p:cNvSpPr>
            <a:spLocks noGrp="1"/>
          </p:cNvSpPr>
          <p:nvPr>
            <p:ph type="body" idx="1"/>
          </p:nvPr>
        </p:nvSpPr>
        <p:spPr>
          <a:prstGeom prst="rect">
            <a:avLst/>
          </a:prstGeom>
        </p:spPr>
        <p:txBody>
          <a:bodyPr/>
          <a:lstStyle>
            <a:lvl1pPr marL="0" indent="0">
              <a:buSzTx/>
              <a:buFontTx/>
              <a:buNone/>
            </a:lvl1pPr>
          </a:lstStyle>
          <a:p>
            <a:pPr lvl="0">
              <a:defRPr sz="1800"/>
            </a:pPr>
            <a:r>
              <a:rPr sz="2400"/>
              <a:t>Two years ago, XAL was introduced to CSNS as the physics application software. The XAL project is a large project. It is hard to finish the porting and developing work with several people. And then the CSNS accelerator physics group of CSNS began to work on the development of XAL. Most of the people do not good at programming, especially using Java and EPICS. We started the porting work from learning JAVA and EPICS. After two years work, we ported some general applications from XAL. And also we developed some specific applications for CSNS.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24</a:t>
            </a:fld>
            <a:endParaRPr sz="900" b="1">
              <a:solidFill>
                <a:srgbClr val="4D5E68"/>
              </a:solidFill>
            </a:endParaRPr>
          </a:p>
        </p:txBody>
      </p:sp>
      <p:sp>
        <p:nvSpPr>
          <p:cNvPr id="168" name="Shape 168"/>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Developing XAL with Git</a:t>
            </a:r>
          </a:p>
        </p:txBody>
      </p:sp>
      <p:sp>
        <p:nvSpPr>
          <p:cNvPr id="169" name="Shape 169"/>
          <p:cNvSpPr>
            <a:spLocks noGrp="1"/>
          </p:cNvSpPr>
          <p:nvPr>
            <p:ph type="body" idx="1"/>
          </p:nvPr>
        </p:nvSpPr>
        <p:spPr>
          <a:prstGeom prst="rect">
            <a:avLst/>
          </a:prstGeom>
        </p:spPr>
        <p:txBody>
          <a:bodyPr/>
          <a:lstStyle>
            <a:lvl1pPr marL="0" indent="0">
              <a:buSzTx/>
              <a:buFontTx/>
              <a:buNone/>
            </a:lvl1pPr>
          </a:lstStyle>
          <a:p>
            <a:pPr lvl="0">
              <a:defRPr sz="1800"/>
            </a:pPr>
            <a:r>
              <a:rPr sz="2400"/>
              <a:t>XAL is a large Java project. Many people write codes for this project at the same time. Version control system is used for XAL developing to avoid conflict and repetition. In CSNS, we chose GIT - a version control software to manage XAL project developing. A combination of SNS and SLAC version XALs is used as the basis of CSNS version XAL. </a:t>
            </a:r>
          </a:p>
        </p:txBody>
      </p:sp>
      <p:pic>
        <p:nvPicPr>
          <p:cNvPr id="170" name="屏幕快照 2014-08-10 17.40.22.png"/>
          <p:cNvPicPr/>
          <p:nvPr/>
        </p:nvPicPr>
        <p:blipFill>
          <a:blip r:embed="rId2">
            <a:extLst/>
          </a:blip>
          <a:stretch>
            <a:fillRect/>
          </a:stretch>
        </p:blipFill>
        <p:spPr>
          <a:xfrm>
            <a:off x="1914227" y="3819258"/>
            <a:ext cx="4564899" cy="268210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25</a:t>
            </a:fld>
            <a:endParaRPr sz="900" b="1">
              <a:solidFill>
                <a:srgbClr val="4D5E68"/>
              </a:solidFill>
            </a:endParaRPr>
          </a:p>
        </p:txBody>
      </p:sp>
      <p:sp>
        <p:nvSpPr>
          <p:cNvPr id="173" name="Shape 173"/>
          <p:cNvSpPr>
            <a:spLocks noGrp="1"/>
          </p:cNvSpPr>
          <p:nvPr>
            <p:ph type="title"/>
          </p:nvPr>
        </p:nvSpPr>
        <p:spPr>
          <a:prstGeom prst="rect">
            <a:avLst/>
          </a:prstGeom>
        </p:spPr>
        <p:txBody>
          <a:bodyPr/>
          <a:lstStyle>
            <a:lvl1pPr>
              <a:defRPr sz="3300"/>
            </a:lvl1pPr>
          </a:lstStyle>
          <a:p>
            <a:pPr lvl="0">
              <a:defRPr sz="1800">
                <a:solidFill>
                  <a:srgbClr val="000000"/>
                </a:solidFill>
              </a:defRPr>
            </a:pPr>
            <a:r>
              <a:rPr sz="3300">
                <a:solidFill>
                  <a:srgbClr val="FF2600"/>
                </a:solidFill>
              </a:rPr>
              <a:t>Browsing the Developing History of XAL</a:t>
            </a:r>
          </a:p>
        </p:txBody>
      </p:sp>
      <p:sp>
        <p:nvSpPr>
          <p:cNvPr id="174" name="Shape 174"/>
          <p:cNvSpPr>
            <a:spLocks noGrp="1"/>
          </p:cNvSpPr>
          <p:nvPr>
            <p:ph type="body" idx="1"/>
          </p:nvPr>
        </p:nvSpPr>
        <p:spPr>
          <a:prstGeom prst="rect">
            <a:avLst/>
          </a:prstGeom>
        </p:spPr>
        <p:txBody>
          <a:bodyPr/>
          <a:lstStyle/>
          <a:p>
            <a:pPr lvl="0"/>
            <a:endParaRPr/>
          </a:p>
        </p:txBody>
      </p:sp>
      <p:pic>
        <p:nvPicPr>
          <p:cNvPr id="175" name="屏幕快照 2014-08-10 17.39.15.png"/>
          <p:cNvPicPr/>
          <p:nvPr/>
        </p:nvPicPr>
        <p:blipFill>
          <a:blip r:embed="rId2">
            <a:extLst/>
          </a:blip>
          <a:stretch>
            <a:fillRect/>
          </a:stretch>
        </p:blipFill>
        <p:spPr>
          <a:xfrm>
            <a:off x="457200" y="1501752"/>
            <a:ext cx="8404510" cy="794026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26</a:t>
            </a:fld>
            <a:endParaRPr sz="900" b="1">
              <a:solidFill>
                <a:srgbClr val="4D5E68"/>
              </a:solidFill>
            </a:endParaRPr>
          </a:p>
        </p:txBody>
      </p:sp>
      <p:pic>
        <p:nvPicPr>
          <p:cNvPr id="178" name="屏幕快照 2014-08-11 上午8.27.40.png"/>
          <p:cNvPicPr/>
          <p:nvPr/>
        </p:nvPicPr>
        <p:blipFill>
          <a:blip r:embed="rId2">
            <a:extLst/>
          </a:blip>
          <a:stretch>
            <a:fillRect/>
          </a:stretch>
        </p:blipFill>
        <p:spPr>
          <a:xfrm>
            <a:off x="1850726" y="925839"/>
            <a:ext cx="5442548" cy="5758975"/>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27</a:t>
            </a:fld>
            <a:endParaRPr sz="900" b="1">
              <a:solidFill>
                <a:srgbClr val="4D5E68"/>
              </a:solidFill>
            </a:endParaRPr>
          </a:p>
        </p:txBody>
      </p:sp>
      <p:sp>
        <p:nvSpPr>
          <p:cNvPr id="181" name="Shape 181"/>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The XAL Optics File for CSNS</a:t>
            </a:r>
          </a:p>
        </p:txBody>
      </p:sp>
      <p:sp>
        <p:nvSpPr>
          <p:cNvPr id="182" name="Shape 182"/>
          <p:cNvSpPr>
            <a:spLocks noGrp="1"/>
          </p:cNvSpPr>
          <p:nvPr>
            <p:ph type="body" idx="1"/>
          </p:nvPr>
        </p:nvSpPr>
        <p:spPr>
          <a:prstGeom prst="rect">
            <a:avLst/>
          </a:prstGeom>
        </p:spPr>
        <p:txBody>
          <a:bodyPr/>
          <a:lstStyle/>
          <a:p>
            <a:pPr marL="0" lvl="0" indent="0">
              <a:buSzTx/>
              <a:buFontTx/>
              <a:buNone/>
              <a:defRPr sz="1800"/>
            </a:pPr>
            <a:r>
              <a:rPr sz="2400"/>
              <a:t>The XAL optics file is a very large file. It is a very important file for the development of XAL. Several applications were written to create the optics file from survey files.</a:t>
            </a:r>
          </a:p>
          <a:p>
            <a:pPr marL="0" lvl="0" indent="0">
              <a:buSzTx/>
              <a:buFontTx/>
              <a:buNone/>
              <a:defRPr sz="1800"/>
            </a:pPr>
            <a:r>
              <a:rPr sz="2400"/>
              <a:t>	LinacSurveyToXAL.java</a:t>
            </a:r>
          </a:p>
          <a:p>
            <a:pPr marL="0" lvl="0" indent="0">
              <a:buSzTx/>
              <a:buFontTx/>
              <a:buNone/>
              <a:defRPr sz="1800"/>
            </a:pPr>
            <a:r>
              <a:rPr sz="2400"/>
              <a:t>	LRBTSurveyToXAL.java</a:t>
            </a:r>
          </a:p>
          <a:p>
            <a:pPr marL="0" lvl="0" indent="0">
              <a:buSzTx/>
              <a:buFontTx/>
              <a:buNone/>
              <a:defRPr sz="1800"/>
            </a:pPr>
            <a:r>
              <a:rPr sz="2400"/>
              <a:t>	RCSSurveyToXAL.java</a:t>
            </a:r>
          </a:p>
          <a:p>
            <a:pPr marL="0" lvl="0" indent="0">
              <a:buSzTx/>
              <a:buFontTx/>
              <a:buNone/>
              <a:defRPr sz="1800"/>
            </a:pPr>
            <a:r>
              <a:rPr sz="2400"/>
              <a:t>	RTBTSurveyToXAL.java</a:t>
            </a:r>
          </a:p>
          <a:p>
            <a:pPr marL="0" lvl="0" indent="0">
              <a:buSzTx/>
              <a:buFontTx/>
              <a:buNone/>
              <a:defRPr sz="1800"/>
            </a:pPr>
            <a:r>
              <a:rPr sz="2400"/>
              <a:t>The application extLatGenerator.java which converting from XAL optics to MAD and TRACE 3D lattice file is also created for the convenience of using.</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28</a:t>
            </a:fld>
            <a:endParaRPr sz="900" b="1">
              <a:solidFill>
                <a:srgbClr val="4D5E68"/>
              </a:solidFill>
            </a:endParaRPr>
          </a:p>
        </p:txBody>
      </p:sp>
      <p:sp>
        <p:nvSpPr>
          <p:cNvPr id="185" name="Shape 185"/>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Optics Calculation with MPX</a:t>
            </a:r>
          </a:p>
        </p:txBody>
      </p:sp>
      <p:sp>
        <p:nvSpPr>
          <p:cNvPr id="186" name="Shape 186"/>
          <p:cNvSpPr>
            <a:spLocks noGrp="1"/>
          </p:cNvSpPr>
          <p:nvPr>
            <p:ph type="body" idx="1"/>
          </p:nvPr>
        </p:nvSpPr>
        <p:spPr>
          <a:prstGeom prst="rect">
            <a:avLst/>
          </a:prstGeom>
        </p:spPr>
        <p:txBody>
          <a:bodyPr/>
          <a:lstStyle/>
          <a:p>
            <a:pPr marL="0" lvl="0" indent="0">
              <a:buSzTx/>
              <a:buFontTx/>
              <a:buNone/>
              <a:defRPr sz="1800"/>
            </a:pPr>
            <a:r>
              <a:rPr sz="2400"/>
              <a:t>Beta function plots of LRBT, RCS </a:t>
            </a:r>
          </a:p>
          <a:p>
            <a:pPr marL="0" lvl="0" indent="0">
              <a:buSzTx/>
              <a:buFontTx/>
              <a:buNone/>
              <a:defRPr sz="1800"/>
            </a:pPr>
            <a:r>
              <a:rPr sz="2400"/>
              <a:t>and RTBT.</a:t>
            </a:r>
          </a:p>
        </p:txBody>
      </p:sp>
      <p:pic>
        <p:nvPicPr>
          <p:cNvPr id="187" name="MPXMain_20140811T141526.png"/>
          <p:cNvPicPr/>
          <p:nvPr/>
        </p:nvPicPr>
        <p:blipFill>
          <a:blip r:embed="rId2">
            <a:extLst/>
          </a:blip>
          <a:stretch>
            <a:fillRect/>
          </a:stretch>
        </p:blipFill>
        <p:spPr>
          <a:xfrm>
            <a:off x="461079" y="3250356"/>
            <a:ext cx="4785212" cy="3430688"/>
          </a:xfrm>
          <a:prstGeom prst="rect">
            <a:avLst/>
          </a:prstGeom>
          <a:ln w="12700">
            <a:miter lim="400000"/>
          </a:ln>
        </p:spPr>
      </p:pic>
      <p:pic>
        <p:nvPicPr>
          <p:cNvPr id="188" name="MPXMain_20140811T141743.png"/>
          <p:cNvPicPr/>
          <p:nvPr/>
        </p:nvPicPr>
        <p:blipFill>
          <a:blip r:embed="rId3">
            <a:extLst/>
          </a:blip>
          <a:stretch>
            <a:fillRect/>
          </a:stretch>
        </p:blipFill>
        <p:spPr>
          <a:xfrm>
            <a:off x="5325533" y="4150932"/>
            <a:ext cx="3512332" cy="2518116"/>
          </a:xfrm>
          <a:prstGeom prst="rect">
            <a:avLst/>
          </a:prstGeom>
          <a:ln w="12700">
            <a:miter lim="400000"/>
          </a:ln>
        </p:spPr>
      </p:pic>
      <p:pic>
        <p:nvPicPr>
          <p:cNvPr id="189" name="MPXMain_20140811T141859.png"/>
          <p:cNvPicPr/>
          <p:nvPr/>
        </p:nvPicPr>
        <p:blipFill>
          <a:blip r:embed="rId4">
            <a:extLst/>
          </a:blip>
          <a:stretch>
            <a:fillRect/>
          </a:stretch>
        </p:blipFill>
        <p:spPr>
          <a:xfrm>
            <a:off x="5325533" y="1628300"/>
            <a:ext cx="3512332" cy="2518116"/>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29</a:t>
            </a:fld>
            <a:endParaRPr sz="900" b="1">
              <a:solidFill>
                <a:srgbClr val="4D5E68"/>
              </a:solidFill>
            </a:endParaRPr>
          </a:p>
        </p:txBody>
      </p:sp>
      <p:sp>
        <p:nvSpPr>
          <p:cNvPr id="192" name="Shape 192"/>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Orbit Correction for CSNS</a:t>
            </a:r>
          </a:p>
        </p:txBody>
      </p:sp>
      <p:sp>
        <p:nvSpPr>
          <p:cNvPr id="193" name="Shape 193"/>
          <p:cNvSpPr>
            <a:spLocks noGrp="1"/>
          </p:cNvSpPr>
          <p:nvPr>
            <p:ph type="body" idx="1"/>
          </p:nvPr>
        </p:nvSpPr>
        <p:spPr>
          <a:prstGeom prst="rect">
            <a:avLst/>
          </a:prstGeom>
        </p:spPr>
        <p:txBody>
          <a:bodyPr/>
          <a:lstStyle>
            <a:lvl1pPr marL="0" indent="0">
              <a:buSzTx/>
              <a:buFontTx/>
              <a:buNone/>
            </a:lvl1pPr>
          </a:lstStyle>
          <a:p>
            <a:pPr lvl="0">
              <a:defRPr sz="1800"/>
            </a:pPr>
            <a:r>
              <a:rPr sz="2400"/>
              <a:t>The orbit correction application in XAL can be used for linac and transport line of CSNS. But it can’t be used for the RCS of CSNS directly. In one period of the RCS, beam energy increases from 80 MeV to 1.6 GeV. The beam runs about 20,000 turns. The beam diagnosis system provides 20 sets of orbit in one period. The orbit correction for RCS become a little complex because 20 orbits at different energy need correction. </a:t>
            </a:r>
          </a:p>
        </p:txBody>
      </p:sp>
      <p:pic>
        <p:nvPicPr>
          <p:cNvPr id="194" name="pasted-image.png"/>
          <p:cNvPicPr/>
          <p:nvPr/>
        </p:nvPicPr>
        <p:blipFill>
          <a:blip r:embed="rId2">
            <a:extLst/>
          </a:blip>
          <a:stretch>
            <a:fillRect/>
          </a:stretch>
        </p:blipFill>
        <p:spPr>
          <a:xfrm>
            <a:off x="4348956" y="4287755"/>
            <a:ext cx="3810001" cy="292157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3</a:t>
            </a:fld>
            <a:endParaRPr sz="900" b="1">
              <a:solidFill>
                <a:srgbClr val="4D5E68"/>
              </a:solidFill>
            </a:endParaRPr>
          </a:p>
        </p:txBody>
      </p:sp>
      <p:sp>
        <p:nvSpPr>
          <p:cNvPr id="33" name="Shape 33"/>
          <p:cNvSpPr>
            <a:spLocks noGrp="1"/>
          </p:cNvSpPr>
          <p:nvPr>
            <p:ph type="title"/>
          </p:nvPr>
        </p:nvSpPr>
        <p:spPr>
          <a:xfrm>
            <a:off x="457200" y="2703512"/>
            <a:ext cx="8229600" cy="954088"/>
          </a:xfrm>
          <a:prstGeom prst="rect">
            <a:avLst/>
          </a:prstGeom>
        </p:spPr>
        <p:txBody>
          <a:bodyPr>
            <a:normAutofit fontScale="90000"/>
          </a:bodyPr>
          <a:lstStyle>
            <a:lvl1pPr>
              <a:lnSpc>
                <a:spcPct val="150000"/>
              </a:lnSpc>
              <a:spcBef>
                <a:spcPts val="700"/>
              </a:spcBef>
              <a:defRPr sz="4200" b="1"/>
            </a:lvl1pPr>
          </a:lstStyle>
          <a:p>
            <a:pPr lvl="0">
              <a:defRPr sz="1800" b="0">
                <a:solidFill>
                  <a:srgbClr val="000000"/>
                </a:solidFill>
              </a:defRPr>
            </a:pPr>
            <a:r>
              <a:rPr sz="4200" b="1" dirty="0">
                <a:solidFill>
                  <a:srgbClr val="FF2600"/>
                </a:solidFill>
              </a:rPr>
              <a:t>1. Introduction of XAL</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30</a:t>
            </a:fld>
            <a:endParaRPr sz="900" b="1">
              <a:solidFill>
                <a:srgbClr val="4D5E68"/>
              </a:solidFill>
            </a:endParaRPr>
          </a:p>
        </p:txBody>
      </p:sp>
      <p:sp>
        <p:nvSpPr>
          <p:cNvPr id="197" name="Shape 197"/>
          <p:cNvSpPr>
            <a:spLocks noGrp="1"/>
          </p:cNvSpPr>
          <p:nvPr>
            <p:ph type="body" idx="1"/>
          </p:nvPr>
        </p:nvSpPr>
        <p:spPr>
          <a:prstGeom prst="rect">
            <a:avLst/>
          </a:prstGeom>
        </p:spPr>
        <p:txBody>
          <a:bodyPr/>
          <a:lstStyle>
            <a:lvl1pPr marL="0" indent="0">
              <a:buSzTx/>
              <a:buFontTx/>
              <a:buNone/>
            </a:lvl1pPr>
          </a:lstStyle>
          <a:p>
            <a:pPr lvl="0">
              <a:defRPr sz="1800"/>
            </a:pPr>
            <a:r>
              <a:rPr sz="2400"/>
              <a:t>An orbit correction example of RTBT.</a:t>
            </a:r>
          </a:p>
        </p:txBody>
      </p:sp>
      <p:pic>
        <p:nvPicPr>
          <p:cNvPr id="198" name="屏幕快照 2014-08-10 23.04.16.png"/>
          <p:cNvPicPr/>
          <p:nvPr/>
        </p:nvPicPr>
        <p:blipFill>
          <a:blip r:embed="rId2">
            <a:extLst/>
          </a:blip>
          <a:stretch>
            <a:fillRect/>
          </a:stretch>
        </p:blipFill>
        <p:spPr>
          <a:xfrm>
            <a:off x="122577" y="2704691"/>
            <a:ext cx="4349250" cy="3017221"/>
          </a:xfrm>
          <a:prstGeom prst="rect">
            <a:avLst/>
          </a:prstGeom>
          <a:ln w="12700">
            <a:miter lim="400000"/>
          </a:ln>
        </p:spPr>
      </p:pic>
      <p:pic>
        <p:nvPicPr>
          <p:cNvPr id="199" name="屏幕快照 2014-08-10 23.01.55.png"/>
          <p:cNvPicPr/>
          <p:nvPr/>
        </p:nvPicPr>
        <p:blipFill>
          <a:blip r:embed="rId3">
            <a:extLst/>
          </a:blip>
          <a:stretch>
            <a:fillRect/>
          </a:stretch>
        </p:blipFill>
        <p:spPr>
          <a:xfrm>
            <a:off x="4539148" y="2736288"/>
            <a:ext cx="4482275" cy="301722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31</a:t>
            </a:fld>
            <a:endParaRPr sz="900" b="1">
              <a:solidFill>
                <a:srgbClr val="4D5E68"/>
              </a:solidFill>
            </a:endParaRPr>
          </a:p>
        </p:txBody>
      </p:sp>
      <p:grpSp>
        <p:nvGrpSpPr>
          <p:cNvPr id="209" name="Group 209"/>
          <p:cNvGrpSpPr/>
          <p:nvPr/>
        </p:nvGrpSpPr>
        <p:grpSpPr>
          <a:xfrm>
            <a:off x="504367" y="915919"/>
            <a:ext cx="6941466" cy="2832169"/>
            <a:chOff x="0" y="0"/>
            <a:chExt cx="6941465" cy="2832168"/>
          </a:xfrm>
        </p:grpSpPr>
        <p:pic>
          <p:nvPicPr>
            <p:cNvPr id="202" name="Screenshot-2014-8-6-V.png"/>
            <p:cNvPicPr/>
            <p:nvPr/>
          </p:nvPicPr>
          <p:blipFill>
            <a:blip r:embed="rId2">
              <a:extLst/>
            </a:blip>
            <a:srcRect l="12373" r="20022" b="17846"/>
            <a:stretch>
              <a:fillRect/>
            </a:stretch>
          </p:blipFill>
          <p:spPr>
            <a:xfrm>
              <a:off x="0" y="0"/>
              <a:ext cx="4106175" cy="2832169"/>
            </a:xfrm>
            <a:prstGeom prst="rect">
              <a:avLst/>
            </a:prstGeom>
            <a:ln w="12700" cap="flat">
              <a:noFill/>
              <a:miter lim="400000"/>
            </a:ln>
            <a:effectLst/>
          </p:spPr>
        </p:pic>
        <p:grpSp>
          <p:nvGrpSpPr>
            <p:cNvPr id="205" name="Group 205"/>
            <p:cNvGrpSpPr/>
            <p:nvPr/>
          </p:nvGrpSpPr>
          <p:grpSpPr>
            <a:xfrm>
              <a:off x="3064779" y="337237"/>
              <a:ext cx="3875126" cy="1002355"/>
              <a:chOff x="0" y="0"/>
              <a:chExt cx="3875124" cy="1002354"/>
            </a:xfrm>
          </p:grpSpPr>
          <p:sp>
            <p:nvSpPr>
              <p:cNvPr id="203" name="Shape 203"/>
              <p:cNvSpPr/>
              <p:nvPr/>
            </p:nvSpPr>
            <p:spPr>
              <a:xfrm>
                <a:off x="0" y="0"/>
                <a:ext cx="3875125" cy="1002355"/>
              </a:xfrm>
              <a:custGeom>
                <a:avLst/>
                <a:gdLst/>
                <a:ahLst/>
                <a:cxnLst>
                  <a:cxn ang="0">
                    <a:pos x="wd2" y="hd2"/>
                  </a:cxn>
                  <a:cxn ang="5400000">
                    <a:pos x="wd2" y="hd2"/>
                  </a:cxn>
                  <a:cxn ang="10800000">
                    <a:pos x="wd2" y="hd2"/>
                  </a:cxn>
                  <a:cxn ang="16200000">
                    <a:pos x="wd2" y="hd2"/>
                  </a:cxn>
                </a:cxnLst>
                <a:rect l="0" t="0" r="r" b="b"/>
                <a:pathLst>
                  <a:path w="21600" h="21600" extrusionOk="0">
                    <a:moveTo>
                      <a:pt x="8437" y="0"/>
                    </a:moveTo>
                    <a:lnTo>
                      <a:pt x="8437" y="0"/>
                    </a:lnTo>
                    <a:cubicBezTo>
                      <a:pt x="6983" y="0"/>
                      <a:pt x="5805" y="793"/>
                      <a:pt x="5805" y="1772"/>
                    </a:cubicBezTo>
                    <a:lnTo>
                      <a:pt x="5805" y="8860"/>
                    </a:lnTo>
                    <a:cubicBezTo>
                      <a:pt x="5805" y="9838"/>
                      <a:pt x="6983" y="10632"/>
                      <a:pt x="8437" y="10632"/>
                    </a:cubicBezTo>
                    <a:lnTo>
                      <a:pt x="0" y="21600"/>
                    </a:lnTo>
                    <a:lnTo>
                      <a:pt x="12386" y="10632"/>
                    </a:lnTo>
                    <a:lnTo>
                      <a:pt x="18967" y="10632"/>
                    </a:lnTo>
                    <a:cubicBezTo>
                      <a:pt x="20421" y="10632"/>
                      <a:pt x="21600" y="9838"/>
                      <a:pt x="21600" y="8860"/>
                    </a:cubicBezTo>
                    <a:lnTo>
                      <a:pt x="21600" y="1772"/>
                    </a:lnTo>
                    <a:cubicBezTo>
                      <a:pt x="21600" y="793"/>
                      <a:pt x="20421" y="0"/>
                      <a:pt x="18967" y="0"/>
                    </a:cubicBezTo>
                    <a:lnTo>
                      <a:pt x="8437" y="0"/>
                    </a:lnTo>
                    <a:close/>
                  </a:path>
                </a:pathLst>
              </a:custGeom>
              <a:noFill/>
              <a:ln w="9525" cap="flat">
                <a:solidFill>
                  <a:srgbClr val="FF0000"/>
                </a:solidFill>
                <a:prstDash val="solid"/>
                <a:round/>
              </a:ln>
              <a:effectLst/>
            </p:spPr>
            <p:txBody>
              <a:bodyPr wrap="square" lIns="0" tIns="0" rIns="0" bIns="0" numCol="1" anchor="t">
                <a:noAutofit/>
              </a:bodyPr>
              <a:lstStyle/>
              <a:p>
                <a:pPr lvl="0">
                  <a:defRPr>
                    <a:solidFill>
                      <a:srgbClr val="FF0000"/>
                    </a:solidFill>
                    <a:latin typeface="Arial Bold"/>
                    <a:ea typeface="Arial Bold"/>
                    <a:cs typeface="Arial Bold"/>
                    <a:sym typeface="Arial Bold"/>
                  </a:defRPr>
                </a:pPr>
                <a:endParaRPr/>
              </a:p>
            </p:txBody>
          </p:sp>
          <p:sp>
            <p:nvSpPr>
              <p:cNvPr id="204" name="Shape 204"/>
              <p:cNvSpPr/>
              <p:nvPr/>
            </p:nvSpPr>
            <p:spPr>
              <a:xfrm>
                <a:off x="1145167" y="18067"/>
                <a:ext cx="2626186" cy="4838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a:solidFill>
                      <a:srgbClr val="FF0000"/>
                    </a:solidFill>
                    <a:latin typeface="Arial Bold"/>
                    <a:ea typeface="Arial Bold"/>
                    <a:cs typeface="Arial Bold"/>
                    <a:sym typeface="Arial Bold"/>
                  </a:defRPr>
                </a:lvl1pPr>
              </a:lstStyle>
              <a:p>
                <a:pPr lvl="0">
                  <a:defRPr sz="1800">
                    <a:solidFill>
                      <a:srgbClr val="000000"/>
                    </a:solidFill>
                  </a:defRPr>
                </a:pPr>
                <a:r>
                  <a:rPr sz="1400">
                    <a:solidFill>
                      <a:srgbClr val="FF0000"/>
                    </a:solidFill>
                  </a:rPr>
                  <a:t>Measured vertical closed orbit in different energy</a:t>
                </a:r>
              </a:p>
            </p:txBody>
          </p:sp>
        </p:grpSp>
        <p:grpSp>
          <p:nvGrpSpPr>
            <p:cNvPr id="208" name="Group 208"/>
            <p:cNvGrpSpPr/>
            <p:nvPr/>
          </p:nvGrpSpPr>
          <p:grpSpPr>
            <a:xfrm>
              <a:off x="2972670" y="1576896"/>
              <a:ext cx="3968796" cy="1101613"/>
              <a:chOff x="0" y="0"/>
              <a:chExt cx="3968794" cy="1101611"/>
            </a:xfrm>
          </p:grpSpPr>
          <p:sp>
            <p:nvSpPr>
              <p:cNvPr id="206" name="Shape 206"/>
              <p:cNvSpPr/>
              <p:nvPr/>
            </p:nvSpPr>
            <p:spPr>
              <a:xfrm>
                <a:off x="0" y="0"/>
                <a:ext cx="3968796" cy="1096021"/>
              </a:xfrm>
              <a:custGeom>
                <a:avLst/>
                <a:gdLst/>
                <a:ahLst/>
                <a:cxnLst>
                  <a:cxn ang="0">
                    <a:pos x="wd2" y="hd2"/>
                  </a:cxn>
                  <a:cxn ang="5400000">
                    <a:pos x="wd2" y="hd2"/>
                  </a:cxn>
                  <a:cxn ang="10800000">
                    <a:pos x="wd2" y="hd2"/>
                  </a:cxn>
                  <a:cxn ang="16200000">
                    <a:pos x="wd2" y="hd2"/>
                  </a:cxn>
                </a:cxnLst>
                <a:rect l="0" t="0" r="r" b="b"/>
                <a:pathLst>
                  <a:path w="21600" h="21600" extrusionOk="0">
                    <a:moveTo>
                      <a:pt x="8748" y="11815"/>
                    </a:moveTo>
                    <a:lnTo>
                      <a:pt x="8748" y="11815"/>
                    </a:lnTo>
                    <a:cubicBezTo>
                      <a:pt x="7328" y="11815"/>
                      <a:pt x="6178" y="12546"/>
                      <a:pt x="6178" y="13446"/>
                    </a:cubicBezTo>
                    <a:lnTo>
                      <a:pt x="6178" y="13446"/>
                    </a:lnTo>
                    <a:lnTo>
                      <a:pt x="6178" y="19969"/>
                    </a:lnTo>
                    <a:cubicBezTo>
                      <a:pt x="6178" y="20870"/>
                      <a:pt x="7328" y="21600"/>
                      <a:pt x="8748" y="21600"/>
                    </a:cubicBezTo>
                    <a:lnTo>
                      <a:pt x="19030" y="21600"/>
                    </a:lnTo>
                    <a:cubicBezTo>
                      <a:pt x="20449" y="21600"/>
                      <a:pt x="21600" y="20870"/>
                      <a:pt x="21600" y="19969"/>
                    </a:cubicBezTo>
                    <a:lnTo>
                      <a:pt x="21600" y="13446"/>
                    </a:lnTo>
                    <a:cubicBezTo>
                      <a:pt x="21600" y="12546"/>
                      <a:pt x="20449" y="11815"/>
                      <a:pt x="19030" y="11815"/>
                    </a:cubicBezTo>
                    <a:lnTo>
                      <a:pt x="12604" y="11815"/>
                    </a:lnTo>
                    <a:lnTo>
                      <a:pt x="0" y="0"/>
                    </a:lnTo>
                    <a:lnTo>
                      <a:pt x="8748" y="11815"/>
                    </a:lnTo>
                    <a:close/>
                  </a:path>
                </a:pathLst>
              </a:custGeom>
              <a:noFill/>
              <a:ln w="9525" cap="flat">
                <a:solidFill>
                  <a:srgbClr val="0000FF"/>
                </a:solidFill>
                <a:prstDash val="solid"/>
                <a:round/>
              </a:ln>
              <a:effectLst/>
            </p:spPr>
            <p:txBody>
              <a:bodyPr wrap="square" lIns="0" tIns="0" rIns="0" bIns="0" numCol="1" anchor="t">
                <a:noAutofit/>
              </a:bodyPr>
              <a:lstStyle/>
              <a:p>
                <a:pPr lvl="0">
                  <a:defRPr>
                    <a:solidFill>
                      <a:srgbClr val="333399"/>
                    </a:solidFill>
                    <a:latin typeface="Arial Bold"/>
                    <a:ea typeface="Arial Bold"/>
                    <a:cs typeface="Arial Bold"/>
                    <a:sym typeface="Arial Bold"/>
                  </a:defRPr>
                </a:pPr>
                <a:endParaRPr/>
              </a:p>
            </p:txBody>
          </p:sp>
          <p:sp>
            <p:nvSpPr>
              <p:cNvPr id="207" name="Shape 207"/>
              <p:cNvSpPr/>
              <p:nvPr/>
            </p:nvSpPr>
            <p:spPr>
              <a:xfrm>
                <a:off x="1238838" y="617713"/>
                <a:ext cx="2626185" cy="4838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a:solidFill>
                      <a:srgbClr val="333399"/>
                    </a:solidFill>
                    <a:latin typeface="Arial Bold"/>
                    <a:ea typeface="Arial Bold"/>
                    <a:cs typeface="Arial Bold"/>
                    <a:sym typeface="Arial Bold"/>
                  </a:defRPr>
                </a:lvl1pPr>
              </a:lstStyle>
              <a:p>
                <a:pPr lvl="0">
                  <a:defRPr sz="1800">
                    <a:solidFill>
                      <a:srgbClr val="000000"/>
                    </a:solidFill>
                  </a:defRPr>
                </a:pPr>
                <a:r>
                  <a:rPr sz="1400">
                    <a:solidFill>
                      <a:srgbClr val="333399"/>
                    </a:solidFill>
                  </a:rPr>
                  <a:t>Predicted vertical orbit after correction</a:t>
                </a:r>
              </a:p>
            </p:txBody>
          </p:sp>
        </p:grpSp>
      </p:grpSp>
      <p:grpSp>
        <p:nvGrpSpPr>
          <p:cNvPr id="214" name="Group 214"/>
          <p:cNvGrpSpPr/>
          <p:nvPr/>
        </p:nvGrpSpPr>
        <p:grpSpPr>
          <a:xfrm>
            <a:off x="504367" y="4017359"/>
            <a:ext cx="6941466" cy="2694591"/>
            <a:chOff x="0" y="0"/>
            <a:chExt cx="6941465" cy="2694589"/>
          </a:xfrm>
        </p:grpSpPr>
        <p:pic>
          <p:nvPicPr>
            <p:cNvPr id="210" name="Screenshot-2014-8-6-V-2.png"/>
            <p:cNvPicPr/>
            <p:nvPr/>
          </p:nvPicPr>
          <p:blipFill>
            <a:blip r:embed="rId3">
              <a:extLst/>
            </a:blip>
            <a:srcRect l="12373" r="20022" b="17846"/>
            <a:stretch>
              <a:fillRect/>
            </a:stretch>
          </p:blipFill>
          <p:spPr>
            <a:xfrm>
              <a:off x="0" y="0"/>
              <a:ext cx="3906710" cy="2694590"/>
            </a:xfrm>
            <a:prstGeom prst="rect">
              <a:avLst/>
            </a:prstGeom>
            <a:ln w="12700" cap="flat">
              <a:noFill/>
              <a:miter lim="400000"/>
            </a:ln>
            <a:effectLst/>
          </p:spPr>
        </p:pic>
        <p:grpSp>
          <p:nvGrpSpPr>
            <p:cNvPr id="213" name="Group 213"/>
            <p:cNvGrpSpPr/>
            <p:nvPr/>
          </p:nvGrpSpPr>
          <p:grpSpPr>
            <a:xfrm>
              <a:off x="2910024" y="470884"/>
              <a:ext cx="4031442" cy="993772"/>
              <a:chOff x="0" y="0"/>
              <a:chExt cx="4031441" cy="993770"/>
            </a:xfrm>
          </p:grpSpPr>
          <p:sp>
            <p:nvSpPr>
              <p:cNvPr id="211" name="Shape 211"/>
              <p:cNvSpPr/>
              <p:nvPr/>
            </p:nvSpPr>
            <p:spPr>
              <a:xfrm>
                <a:off x="0" y="0"/>
                <a:ext cx="4031442" cy="993771"/>
              </a:xfrm>
              <a:custGeom>
                <a:avLst/>
                <a:gdLst/>
                <a:ahLst/>
                <a:cxnLst>
                  <a:cxn ang="0">
                    <a:pos x="wd2" y="hd2"/>
                  </a:cxn>
                  <a:cxn ang="5400000">
                    <a:pos x="wd2" y="hd2"/>
                  </a:cxn>
                  <a:cxn ang="10800000">
                    <a:pos x="wd2" y="hd2"/>
                  </a:cxn>
                  <a:cxn ang="16200000">
                    <a:pos x="wd2" y="hd2"/>
                  </a:cxn>
                </a:cxnLst>
                <a:rect l="0" t="0" r="r" b="b"/>
                <a:pathLst>
                  <a:path w="21600" h="21600" extrusionOk="0">
                    <a:moveTo>
                      <a:pt x="8057" y="0"/>
                    </a:moveTo>
                    <a:lnTo>
                      <a:pt x="8057" y="0"/>
                    </a:lnTo>
                    <a:cubicBezTo>
                      <a:pt x="6561" y="0"/>
                      <a:pt x="5348" y="766"/>
                      <a:pt x="5348" y="1711"/>
                    </a:cubicBezTo>
                    <a:lnTo>
                      <a:pt x="5348" y="8556"/>
                    </a:lnTo>
                    <a:cubicBezTo>
                      <a:pt x="5348" y="9501"/>
                      <a:pt x="6561" y="10267"/>
                      <a:pt x="8057" y="10267"/>
                    </a:cubicBezTo>
                    <a:lnTo>
                      <a:pt x="0" y="21600"/>
                    </a:lnTo>
                    <a:lnTo>
                      <a:pt x="12120" y="10267"/>
                    </a:lnTo>
                    <a:lnTo>
                      <a:pt x="18891" y="10267"/>
                    </a:lnTo>
                    <a:cubicBezTo>
                      <a:pt x="20387" y="10267"/>
                      <a:pt x="21600" y="9501"/>
                      <a:pt x="21600" y="8556"/>
                    </a:cubicBezTo>
                    <a:lnTo>
                      <a:pt x="21600" y="1711"/>
                    </a:lnTo>
                    <a:cubicBezTo>
                      <a:pt x="21600" y="766"/>
                      <a:pt x="20387" y="0"/>
                      <a:pt x="18891" y="0"/>
                    </a:cubicBezTo>
                    <a:lnTo>
                      <a:pt x="8057" y="0"/>
                    </a:lnTo>
                    <a:close/>
                  </a:path>
                </a:pathLst>
              </a:custGeom>
              <a:noFill/>
              <a:ln w="12700" cap="flat">
                <a:solidFill>
                  <a:srgbClr val="008000"/>
                </a:solidFill>
                <a:prstDash val="solid"/>
                <a:round/>
              </a:ln>
              <a:effectLst/>
            </p:spPr>
            <p:txBody>
              <a:bodyPr wrap="square" lIns="0" tIns="0" rIns="0" bIns="0" numCol="1" anchor="t">
                <a:noAutofit/>
              </a:bodyPr>
              <a:lstStyle/>
              <a:p>
                <a:pPr lvl="0">
                  <a:defRPr>
                    <a:solidFill>
                      <a:srgbClr val="006600"/>
                    </a:solidFill>
                    <a:latin typeface="Arial Bold"/>
                    <a:ea typeface="Arial Bold"/>
                    <a:cs typeface="Arial Bold"/>
                    <a:sym typeface="Arial Bold"/>
                  </a:defRPr>
                </a:pPr>
                <a:endParaRPr/>
              </a:p>
            </p:txBody>
          </p:sp>
          <p:sp>
            <p:nvSpPr>
              <p:cNvPr id="212" name="Shape 212"/>
              <p:cNvSpPr/>
              <p:nvPr/>
            </p:nvSpPr>
            <p:spPr>
              <a:xfrm>
                <a:off x="1109250" y="17298"/>
                <a:ext cx="2811112" cy="3748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a:solidFill>
                      <a:srgbClr val="006600"/>
                    </a:solidFill>
                    <a:latin typeface="Arial Bold"/>
                    <a:ea typeface="Arial Bold"/>
                    <a:cs typeface="Arial Bold"/>
                    <a:sym typeface="Arial Bold"/>
                  </a:defRPr>
                </a:lvl1pPr>
              </a:lstStyle>
              <a:p>
                <a:pPr lvl="0">
                  <a:defRPr sz="1800">
                    <a:solidFill>
                      <a:srgbClr val="000000"/>
                    </a:solidFill>
                  </a:defRPr>
                </a:pPr>
                <a:r>
                  <a:rPr sz="1400">
                    <a:solidFill>
                      <a:srgbClr val="006600"/>
                    </a:solidFill>
                  </a:rPr>
                  <a:t>Measured vertical closed orbit in different energy after correction</a:t>
                </a:r>
              </a:p>
            </p:txBody>
          </p:sp>
        </p:grpSp>
      </p:grpSp>
      <p:sp>
        <p:nvSpPr>
          <p:cNvPr id="215" name="Shape 215"/>
          <p:cNvSpPr/>
          <p:nvPr/>
        </p:nvSpPr>
        <p:spPr>
          <a:xfrm>
            <a:off x="4596129" y="5399658"/>
            <a:ext cx="4133663" cy="8026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l" defTabSz="457200">
              <a:defRPr sz="1800"/>
            </a:pPr>
            <a:r>
              <a:rPr sz="2400">
                <a:latin typeface="Calibri"/>
                <a:ea typeface="Calibri"/>
                <a:cs typeface="Calibri"/>
                <a:sym typeface="Calibri"/>
              </a:rPr>
              <a:t>An orbit correction example </a:t>
            </a:r>
          </a:p>
          <a:p>
            <a:pPr lvl="0" algn="l" defTabSz="457200">
              <a:defRPr sz="1800"/>
            </a:pPr>
            <a:r>
              <a:rPr sz="2400">
                <a:latin typeface="Calibri"/>
                <a:ea typeface="Calibri"/>
                <a:cs typeface="Calibri"/>
                <a:sym typeface="Calibri"/>
              </a:rPr>
              <a:t>for RCS.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32</a:t>
            </a:fld>
            <a:endParaRPr sz="900" b="1">
              <a:solidFill>
                <a:srgbClr val="4D5E68"/>
              </a:solidFill>
            </a:endParaRPr>
          </a:p>
        </p:txBody>
      </p:sp>
      <p:sp>
        <p:nvSpPr>
          <p:cNvPr id="218" name="Shape 218"/>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Auxiliary Optics Control (AOC)</a:t>
            </a:r>
          </a:p>
        </p:txBody>
      </p:sp>
      <p:sp>
        <p:nvSpPr>
          <p:cNvPr id="219" name="Shape 219"/>
          <p:cNvSpPr>
            <a:spLocks noGrp="1"/>
          </p:cNvSpPr>
          <p:nvPr>
            <p:ph type="body" idx="1"/>
          </p:nvPr>
        </p:nvSpPr>
        <p:spPr>
          <a:prstGeom prst="rect">
            <a:avLst/>
          </a:prstGeom>
        </p:spPr>
        <p:txBody>
          <a:bodyPr/>
          <a:lstStyle>
            <a:lvl1pPr marL="0" indent="0">
              <a:buSzTx/>
              <a:buFontTx/>
              <a:buNone/>
            </a:lvl1pPr>
          </a:lstStyle>
          <a:p>
            <a:pPr lvl="0">
              <a:defRPr sz="1800"/>
            </a:pPr>
            <a:r>
              <a:rPr sz="2400"/>
              <a:t>Several wire scanners are located at linac, LRBT and RTBT. These wire scanners can be used for emittance measurement. With the measurement result, the optics can be optimized.</a:t>
            </a:r>
          </a:p>
        </p:txBody>
      </p:sp>
      <p:pic>
        <p:nvPicPr>
          <p:cNvPr id="220" name="aoc2.png"/>
          <p:cNvPicPr/>
          <p:nvPr/>
        </p:nvPicPr>
        <p:blipFill>
          <a:blip r:embed="rId2">
            <a:extLst/>
          </a:blip>
          <a:stretch>
            <a:fillRect/>
          </a:stretch>
        </p:blipFill>
        <p:spPr>
          <a:xfrm>
            <a:off x="920543" y="3200941"/>
            <a:ext cx="3951010" cy="3353212"/>
          </a:xfrm>
          <a:prstGeom prst="rect">
            <a:avLst/>
          </a:prstGeom>
          <a:ln w="12700">
            <a:miter lim="400000"/>
          </a:ln>
        </p:spPr>
      </p:pic>
      <p:pic>
        <p:nvPicPr>
          <p:cNvPr id="221" name="image.png"/>
          <p:cNvPicPr/>
          <p:nvPr/>
        </p:nvPicPr>
        <p:blipFill>
          <a:blip r:embed="rId3">
            <a:extLst/>
          </a:blip>
          <a:stretch>
            <a:fillRect/>
          </a:stretch>
        </p:blipFill>
        <p:spPr>
          <a:xfrm>
            <a:off x="5330392" y="3220232"/>
            <a:ext cx="1585322" cy="1433536"/>
          </a:xfrm>
          <a:prstGeom prst="rect">
            <a:avLst/>
          </a:prstGeom>
          <a:ln w="12700">
            <a:miter lim="400000"/>
          </a:ln>
        </p:spPr>
      </p:pic>
      <p:pic>
        <p:nvPicPr>
          <p:cNvPr id="222" name="image.png"/>
          <p:cNvPicPr/>
          <p:nvPr/>
        </p:nvPicPr>
        <p:blipFill>
          <a:blip r:embed="rId4">
            <a:extLst/>
          </a:blip>
          <a:stretch>
            <a:fillRect/>
          </a:stretch>
        </p:blipFill>
        <p:spPr>
          <a:xfrm>
            <a:off x="5330392" y="4936495"/>
            <a:ext cx="1585322" cy="1607022"/>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33</a:t>
            </a:fld>
            <a:endParaRPr sz="900" b="1">
              <a:solidFill>
                <a:srgbClr val="4D5E68"/>
              </a:solidFill>
            </a:endParaRPr>
          </a:p>
        </p:txBody>
      </p:sp>
      <p:pic>
        <p:nvPicPr>
          <p:cNvPr id="225" name="wire1.jpg"/>
          <p:cNvPicPr/>
          <p:nvPr/>
        </p:nvPicPr>
        <p:blipFill>
          <a:blip r:embed="rId2">
            <a:extLst/>
          </a:blip>
          <a:stretch>
            <a:fillRect/>
          </a:stretch>
        </p:blipFill>
        <p:spPr>
          <a:xfrm>
            <a:off x="573087" y="1808162"/>
            <a:ext cx="3816351" cy="2484438"/>
          </a:xfrm>
          <a:prstGeom prst="rect">
            <a:avLst/>
          </a:prstGeom>
          <a:ln w="12700">
            <a:miter lim="400000"/>
          </a:ln>
        </p:spPr>
      </p:pic>
      <p:pic>
        <p:nvPicPr>
          <p:cNvPr id="226" name="wire2.jpg"/>
          <p:cNvPicPr/>
          <p:nvPr/>
        </p:nvPicPr>
        <p:blipFill>
          <a:blip r:embed="rId3">
            <a:extLst/>
          </a:blip>
          <a:stretch>
            <a:fillRect/>
          </a:stretch>
        </p:blipFill>
        <p:spPr>
          <a:xfrm>
            <a:off x="4694322" y="1808162"/>
            <a:ext cx="4163928" cy="4536059"/>
          </a:xfrm>
          <a:prstGeom prst="rect">
            <a:avLst/>
          </a:prstGeom>
          <a:ln w="12700">
            <a:miter lim="400000"/>
          </a:ln>
        </p:spPr>
      </p:pic>
      <p:pic>
        <p:nvPicPr>
          <p:cNvPr id="227" name="wiredata.jpg"/>
          <p:cNvPicPr/>
          <p:nvPr/>
        </p:nvPicPr>
        <p:blipFill>
          <a:blip r:embed="rId4">
            <a:extLst/>
          </a:blip>
          <a:stretch>
            <a:fillRect/>
          </a:stretch>
        </p:blipFill>
        <p:spPr>
          <a:xfrm>
            <a:off x="313967" y="4500562"/>
            <a:ext cx="4334591" cy="1721936"/>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34</a:t>
            </a:fld>
            <a:endParaRPr sz="900" b="1">
              <a:solidFill>
                <a:srgbClr val="4D5E68"/>
              </a:solidFill>
            </a:endParaRPr>
          </a:p>
        </p:txBody>
      </p:sp>
      <p:pic>
        <p:nvPicPr>
          <p:cNvPr id="230" name="wire3.png"/>
          <p:cNvPicPr/>
          <p:nvPr/>
        </p:nvPicPr>
        <p:blipFill>
          <a:blip r:embed="rId2">
            <a:extLst/>
          </a:blip>
          <a:stretch>
            <a:fillRect/>
          </a:stretch>
        </p:blipFill>
        <p:spPr>
          <a:xfrm>
            <a:off x="251618" y="2824924"/>
            <a:ext cx="4190038" cy="3305493"/>
          </a:xfrm>
          <a:prstGeom prst="rect">
            <a:avLst/>
          </a:prstGeom>
          <a:ln w="12700">
            <a:miter lim="400000"/>
          </a:ln>
        </p:spPr>
      </p:pic>
      <p:pic>
        <p:nvPicPr>
          <p:cNvPr id="231" name="wire4png.png"/>
          <p:cNvPicPr/>
          <p:nvPr/>
        </p:nvPicPr>
        <p:blipFill>
          <a:blip r:embed="rId3">
            <a:extLst/>
          </a:blip>
          <a:stretch>
            <a:fillRect/>
          </a:stretch>
        </p:blipFill>
        <p:spPr>
          <a:xfrm>
            <a:off x="4608119" y="2824924"/>
            <a:ext cx="4284263" cy="3305493"/>
          </a:xfrm>
          <a:prstGeom prst="rect">
            <a:avLst/>
          </a:prstGeom>
          <a:ln w="12700">
            <a:miter lim="400000"/>
          </a:ln>
        </p:spPr>
      </p:pic>
      <p:sp>
        <p:nvSpPr>
          <p:cNvPr id="232" name="Shape 232"/>
          <p:cNvSpPr/>
          <p:nvPr/>
        </p:nvSpPr>
        <p:spPr>
          <a:xfrm>
            <a:off x="282570" y="1507108"/>
            <a:ext cx="8510667" cy="738664"/>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l" defTabSz="457200">
              <a:defRPr sz="2400">
                <a:latin typeface="Calibri"/>
                <a:ea typeface="Calibri"/>
                <a:cs typeface="Calibri"/>
                <a:sym typeface="Calibri"/>
              </a:defRPr>
            </a:lvl1pPr>
          </a:lstStyle>
          <a:p>
            <a:pPr lvl="0">
              <a:defRPr sz="1800"/>
            </a:pPr>
            <a:r>
              <a:rPr sz="2400" dirty="0"/>
              <a:t>Twiss parameters at any position can be calculated with the emittance measurement result. Optics match function is also added.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35</a:t>
            </a:fld>
            <a:endParaRPr sz="900" b="1">
              <a:solidFill>
                <a:srgbClr val="4D5E68"/>
              </a:solidFill>
            </a:endParaRPr>
          </a:p>
        </p:txBody>
      </p:sp>
      <p:sp>
        <p:nvSpPr>
          <p:cNvPr id="235" name="Shape 235"/>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Beam at Foil</a:t>
            </a:r>
          </a:p>
        </p:txBody>
      </p:sp>
      <p:sp>
        <p:nvSpPr>
          <p:cNvPr id="236" name="Shape 236"/>
          <p:cNvSpPr>
            <a:spLocks noGrp="1"/>
          </p:cNvSpPr>
          <p:nvPr>
            <p:ph type="body" idx="1"/>
          </p:nvPr>
        </p:nvSpPr>
        <p:spPr>
          <a:xfrm>
            <a:off x="457200" y="1600199"/>
            <a:ext cx="5647581" cy="5257206"/>
          </a:xfrm>
          <a:prstGeom prst="rect">
            <a:avLst/>
          </a:prstGeom>
        </p:spPr>
        <p:txBody>
          <a:bodyPr/>
          <a:lstStyle>
            <a:lvl1pPr marL="0" indent="0">
              <a:buSzTx/>
              <a:buFontTx/>
              <a:buNone/>
            </a:lvl1pPr>
          </a:lstStyle>
          <a:p>
            <a:pPr lvl="0">
              <a:defRPr sz="1800"/>
            </a:pPr>
            <a:r>
              <a:rPr sz="2400"/>
              <a:t>The position and angle of the beam from LRBT can be adjusted with this application. The close orbit of RCS can be adjusted also.</a:t>
            </a:r>
          </a:p>
        </p:txBody>
      </p:sp>
      <p:pic>
        <p:nvPicPr>
          <p:cNvPr id="237" name="pasted-image.pdf"/>
          <p:cNvPicPr/>
          <p:nvPr/>
        </p:nvPicPr>
        <p:blipFill>
          <a:blip r:embed="rId2">
            <a:extLst/>
          </a:blip>
          <a:stretch>
            <a:fillRect/>
          </a:stretch>
        </p:blipFill>
        <p:spPr>
          <a:xfrm>
            <a:off x="-14576" y="3748292"/>
            <a:ext cx="4548206" cy="2941627"/>
          </a:xfrm>
          <a:prstGeom prst="rect">
            <a:avLst/>
          </a:prstGeom>
          <a:ln w="12700">
            <a:miter lim="400000"/>
          </a:ln>
        </p:spPr>
      </p:pic>
      <p:pic>
        <p:nvPicPr>
          <p:cNvPr id="238" name="pasted-image.pdf"/>
          <p:cNvPicPr/>
          <p:nvPr/>
        </p:nvPicPr>
        <p:blipFill>
          <a:blip r:embed="rId3">
            <a:extLst/>
          </a:blip>
          <a:stretch>
            <a:fillRect/>
          </a:stretch>
        </p:blipFill>
        <p:spPr>
          <a:xfrm>
            <a:off x="4613695" y="3748292"/>
            <a:ext cx="4544881" cy="2941627"/>
          </a:xfrm>
          <a:prstGeom prst="rect">
            <a:avLst/>
          </a:prstGeom>
          <a:ln w="12700">
            <a:miter lim="400000"/>
          </a:ln>
        </p:spPr>
      </p:pic>
      <p:pic>
        <p:nvPicPr>
          <p:cNvPr id="239" name="pasted-image.pdf"/>
          <p:cNvPicPr/>
          <p:nvPr/>
        </p:nvPicPr>
        <p:blipFill>
          <a:blip r:embed="rId4">
            <a:extLst/>
          </a:blip>
          <a:stretch>
            <a:fillRect/>
          </a:stretch>
        </p:blipFill>
        <p:spPr>
          <a:xfrm>
            <a:off x="6445789" y="949724"/>
            <a:ext cx="2482311" cy="2788442"/>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36</a:t>
            </a:fld>
            <a:endParaRPr sz="900" b="1">
              <a:solidFill>
                <a:srgbClr val="4D5E68"/>
              </a:solidFill>
            </a:endParaRPr>
          </a:p>
        </p:txBody>
      </p:sp>
      <p:sp>
        <p:nvSpPr>
          <p:cNvPr id="242" name="Shape 242"/>
          <p:cNvSpPr>
            <a:spLocks noGrp="1"/>
          </p:cNvSpPr>
          <p:nvPr>
            <p:ph type="title"/>
          </p:nvPr>
        </p:nvSpPr>
        <p:spPr>
          <a:prstGeom prst="rect">
            <a:avLst/>
          </a:prstGeom>
        </p:spPr>
        <p:txBody>
          <a:bodyPr/>
          <a:lstStyle>
            <a:lvl1pPr defTabSz="425195">
              <a:defRPr sz="3720"/>
            </a:lvl1pPr>
          </a:lstStyle>
          <a:p>
            <a:pPr lvl="0">
              <a:defRPr sz="1800">
                <a:solidFill>
                  <a:srgbClr val="000000"/>
                </a:solidFill>
              </a:defRPr>
            </a:pPr>
            <a:r>
              <a:rPr sz="3720">
                <a:solidFill>
                  <a:srgbClr val="FF2600"/>
                </a:solidFill>
              </a:rPr>
              <a:t>Application for Beam Injection painting</a:t>
            </a:r>
          </a:p>
        </p:txBody>
      </p:sp>
      <p:sp>
        <p:nvSpPr>
          <p:cNvPr id="243" name="Shape 243"/>
          <p:cNvSpPr>
            <a:spLocks noGrp="1"/>
          </p:cNvSpPr>
          <p:nvPr>
            <p:ph type="body" idx="1"/>
          </p:nvPr>
        </p:nvSpPr>
        <p:spPr>
          <a:prstGeom prst="rect">
            <a:avLst/>
          </a:prstGeom>
        </p:spPr>
        <p:txBody>
          <a:bodyPr/>
          <a:lstStyle>
            <a:lvl1pPr marL="0" indent="0">
              <a:buSzTx/>
              <a:buFontTx/>
              <a:buNone/>
            </a:lvl1pPr>
          </a:lstStyle>
          <a:p>
            <a:pPr lvl="0">
              <a:defRPr sz="1800"/>
            </a:pPr>
            <a:r>
              <a:rPr sz="2400"/>
              <a:t>With this application, the injection painting curve can be displayed, adjusted and saved.</a:t>
            </a:r>
          </a:p>
        </p:txBody>
      </p:sp>
      <p:pic>
        <p:nvPicPr>
          <p:cNvPr id="244" name="屏幕快照 2014-08-11 下午4.06.55.png"/>
          <p:cNvPicPr/>
          <p:nvPr/>
        </p:nvPicPr>
        <p:blipFill>
          <a:blip r:embed="rId2">
            <a:extLst/>
          </a:blip>
          <a:stretch>
            <a:fillRect/>
          </a:stretch>
        </p:blipFill>
        <p:spPr>
          <a:xfrm>
            <a:off x="632976" y="2483774"/>
            <a:ext cx="7878048" cy="4255297"/>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37</a:t>
            </a:fld>
            <a:endParaRPr sz="900" b="1">
              <a:solidFill>
                <a:srgbClr val="4D5E68"/>
              </a:solidFill>
            </a:endParaRPr>
          </a:p>
        </p:txBody>
      </p:sp>
      <p:sp>
        <p:nvSpPr>
          <p:cNvPr id="247" name="Shape 247"/>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RTBT Wizard</a:t>
            </a:r>
          </a:p>
        </p:txBody>
      </p:sp>
      <p:sp>
        <p:nvSpPr>
          <p:cNvPr id="248" name="Shape 248"/>
          <p:cNvSpPr>
            <a:spLocks noGrp="1"/>
          </p:cNvSpPr>
          <p:nvPr>
            <p:ph type="body" idx="1"/>
          </p:nvPr>
        </p:nvSpPr>
        <p:spPr>
          <a:xfrm>
            <a:off x="457200" y="1600199"/>
            <a:ext cx="5131098" cy="5257206"/>
          </a:xfrm>
          <a:prstGeom prst="rect">
            <a:avLst/>
          </a:prstGeom>
        </p:spPr>
        <p:txBody>
          <a:bodyPr/>
          <a:lstStyle>
            <a:lvl1pPr marL="0" indent="0">
              <a:buSzTx/>
              <a:buFontTx/>
              <a:buNone/>
            </a:lvl1pPr>
          </a:lstStyle>
          <a:p>
            <a:pPr lvl="0">
              <a:defRPr sz="1800"/>
            </a:pPr>
            <a:r>
              <a:rPr sz="2400" dirty="0"/>
              <a:t>Beam loss must be constrained strictly. Beam size and position can be adjusted with this application.</a:t>
            </a:r>
          </a:p>
        </p:txBody>
      </p:sp>
      <p:pic>
        <p:nvPicPr>
          <p:cNvPr id="249" name="pasted-image.pdf"/>
          <p:cNvPicPr/>
          <p:nvPr/>
        </p:nvPicPr>
        <p:blipFill>
          <a:blip r:embed="rId2">
            <a:extLst/>
          </a:blip>
          <a:stretch>
            <a:fillRect/>
          </a:stretch>
        </p:blipFill>
        <p:spPr>
          <a:xfrm>
            <a:off x="5613831" y="1385513"/>
            <a:ext cx="3416301" cy="1461470"/>
          </a:xfrm>
          <a:prstGeom prst="rect">
            <a:avLst/>
          </a:prstGeom>
          <a:ln w="12700">
            <a:miter lim="400000"/>
          </a:ln>
        </p:spPr>
      </p:pic>
      <p:pic>
        <p:nvPicPr>
          <p:cNvPr id="10" name="内容占位符 4" descr="Beam Orbit Matching(RTBT Wiza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0906" y="3108054"/>
            <a:ext cx="4400733" cy="3129234"/>
          </a:xfrm>
          <a:prstGeom prst="rect">
            <a:avLst/>
          </a:prstGeom>
          <a:ln w="12700">
            <a:miter lim="400000"/>
          </a:ln>
          <a:extLst>
            <a:ext uri="{C572A759-6A51-4108-AA02-DFA0A04FC94B}">
              <ma14:wrappingTextBoxFlag xmlns:ma14="http://schemas.microsoft.com/office/mac/drawingml/2011/main" val="1"/>
            </a:ext>
          </a:extLst>
        </p:spPr>
      </p:pic>
      <p:pic>
        <p:nvPicPr>
          <p:cNvPr id="11" name="内容占位符 4" descr="RTBT WIZARD：Beam size Trackin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9598" y="3108054"/>
            <a:ext cx="4380534" cy="312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38</a:t>
            </a:fld>
            <a:endParaRPr sz="900" b="1">
              <a:solidFill>
                <a:srgbClr val="4D5E68"/>
              </a:solidFill>
            </a:endParaRPr>
          </a:p>
        </p:txBody>
      </p:sp>
      <p:sp>
        <p:nvSpPr>
          <p:cNvPr id="254" name="Shape 254"/>
          <p:cNvSpPr>
            <a:spLocks noGrp="1"/>
          </p:cNvSpPr>
          <p:nvPr>
            <p:ph type="title"/>
          </p:nvPr>
        </p:nvSpPr>
        <p:spPr>
          <a:prstGeom prst="rect">
            <a:avLst/>
          </a:prstGeom>
        </p:spPr>
        <p:txBody>
          <a:bodyPr/>
          <a:lstStyle>
            <a:lvl1pPr defTabSz="352043">
              <a:defRPr sz="3080"/>
            </a:lvl1pPr>
          </a:lstStyle>
          <a:p>
            <a:pPr lvl="0">
              <a:defRPr sz="1800">
                <a:solidFill>
                  <a:srgbClr val="000000"/>
                </a:solidFill>
              </a:defRPr>
            </a:pPr>
            <a:r>
              <a:rPr sz="3080">
                <a:solidFill>
                  <a:srgbClr val="FF2600"/>
                </a:solidFill>
              </a:rPr>
              <a:t>Pasta - an RF phase scan and tuning application</a:t>
            </a:r>
          </a:p>
        </p:txBody>
      </p:sp>
      <p:sp>
        <p:nvSpPr>
          <p:cNvPr id="255" name="Shape 255"/>
          <p:cNvSpPr>
            <a:spLocks noGrp="1"/>
          </p:cNvSpPr>
          <p:nvPr>
            <p:ph type="body" idx="1"/>
          </p:nvPr>
        </p:nvSpPr>
        <p:spPr>
          <a:prstGeom prst="rect">
            <a:avLst/>
          </a:prstGeom>
        </p:spPr>
        <p:txBody>
          <a:bodyPr/>
          <a:lstStyle>
            <a:lvl1pPr marL="0" indent="0">
              <a:buSzTx/>
              <a:buFontTx/>
              <a:buNone/>
            </a:lvl1pPr>
          </a:lstStyle>
          <a:p>
            <a:pPr lvl="0">
              <a:defRPr sz="1800"/>
            </a:pPr>
            <a:r>
              <a:rPr sz="2400"/>
              <a:t>Two FCTs are used to measure the beam energy in this application.</a:t>
            </a:r>
          </a:p>
        </p:txBody>
      </p:sp>
      <p:pic>
        <p:nvPicPr>
          <p:cNvPr id="256" name="pasted-image.pdf"/>
          <p:cNvPicPr/>
          <p:nvPr/>
        </p:nvPicPr>
        <p:blipFill>
          <a:blip r:embed="rId2">
            <a:extLst/>
          </a:blip>
          <a:stretch>
            <a:fillRect/>
          </a:stretch>
        </p:blipFill>
        <p:spPr>
          <a:xfrm>
            <a:off x="949369" y="2470794"/>
            <a:ext cx="7559631" cy="4191978"/>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39</a:t>
            </a:fld>
            <a:endParaRPr sz="900" b="1">
              <a:solidFill>
                <a:srgbClr val="4D5E68"/>
              </a:solidFill>
            </a:endParaRPr>
          </a:p>
        </p:txBody>
      </p:sp>
      <p:sp>
        <p:nvSpPr>
          <p:cNvPr id="259" name="Shape 259"/>
          <p:cNvSpPr>
            <a:spLocks noGrp="1"/>
          </p:cNvSpPr>
          <p:nvPr>
            <p:ph type="title"/>
          </p:nvPr>
        </p:nvSpPr>
        <p:spPr>
          <a:prstGeom prst="rect">
            <a:avLst/>
          </a:prstGeom>
        </p:spPr>
        <p:txBody>
          <a:bodyPr/>
          <a:lstStyle>
            <a:lvl1pPr defTabSz="370331">
              <a:defRPr sz="3240"/>
            </a:lvl1pPr>
          </a:lstStyle>
          <a:p>
            <a:pPr lvl="0">
              <a:defRPr sz="1800">
                <a:solidFill>
                  <a:srgbClr val="000000"/>
                </a:solidFill>
              </a:defRPr>
            </a:pPr>
            <a:r>
              <a:rPr sz="3240">
                <a:solidFill>
                  <a:srgbClr val="FF2600"/>
                </a:solidFill>
              </a:rPr>
              <a:t>Application for RCS Parameter measurement</a:t>
            </a:r>
          </a:p>
        </p:txBody>
      </p:sp>
      <p:pic>
        <p:nvPicPr>
          <p:cNvPr id="6" name="内容占位符 16" descr="MIA.png"/>
          <p:cNvPicPr>
            <a:picLocks noChangeAspect="1"/>
          </p:cNvPicPr>
          <p:nvPr/>
        </p:nvPicPr>
        <p:blipFill>
          <a:blip r:embed="rId2"/>
          <a:srcRect l="20763" t="2525" r="19877" b="2771"/>
          <a:stretch>
            <a:fillRect/>
          </a:stretch>
        </p:blipFill>
        <p:spPr>
          <a:xfrm>
            <a:off x="285720" y="1693896"/>
            <a:ext cx="4214842" cy="4500594"/>
          </a:xfrm>
          <a:prstGeom prst="rect">
            <a:avLst/>
          </a:prstGeom>
          <a:ln w="12700">
            <a:miter lim="400000"/>
          </a:ln>
          <a:extLst>
            <a:ext uri="{C572A759-6A51-4108-AA02-DFA0A04FC94B}">
              <ma14:wrappingTextBoxFlag xmlns:ma14="http://schemas.microsoft.com/office/mac/drawingml/2011/main" val="1"/>
            </a:ext>
          </a:extLst>
        </p:spPr>
      </p:pic>
      <p:pic>
        <p:nvPicPr>
          <p:cNvPr id="7" name="图片 6" descr="MIA1.png"/>
          <p:cNvPicPr>
            <a:picLocks noChangeAspect="1"/>
          </p:cNvPicPr>
          <p:nvPr/>
        </p:nvPicPr>
        <p:blipFill>
          <a:blip r:embed="rId3"/>
          <a:srcRect l="21094" t="2677" r="19531" b="2677"/>
          <a:stretch>
            <a:fillRect/>
          </a:stretch>
        </p:blipFill>
        <p:spPr>
          <a:xfrm>
            <a:off x="4572000" y="1693896"/>
            <a:ext cx="4286280" cy="4500594"/>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4</a:t>
            </a:fld>
            <a:endParaRPr sz="900" b="1">
              <a:solidFill>
                <a:srgbClr val="4D5E68"/>
              </a:solidFill>
            </a:endParaRPr>
          </a:p>
        </p:txBody>
      </p:sp>
      <p:sp>
        <p:nvSpPr>
          <p:cNvPr id="36" name="Shape 36"/>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XAL</a:t>
            </a:r>
          </a:p>
        </p:txBody>
      </p:sp>
      <p:sp>
        <p:nvSpPr>
          <p:cNvPr id="37" name="Shape 37"/>
          <p:cNvSpPr>
            <a:spLocks noGrp="1"/>
          </p:cNvSpPr>
          <p:nvPr>
            <p:ph type="body" idx="1"/>
          </p:nvPr>
        </p:nvSpPr>
        <p:spPr>
          <a:prstGeom prst="rect">
            <a:avLst/>
          </a:prstGeom>
        </p:spPr>
        <p:txBody>
          <a:bodyPr/>
          <a:lstStyle>
            <a:lvl1pPr marL="342900" indent="-342900">
              <a:spcBef>
                <a:spcPts val="600"/>
              </a:spcBef>
            </a:lvl1pPr>
          </a:lstStyle>
          <a:p>
            <a:pPr lvl="0">
              <a:defRPr sz="1800"/>
            </a:pPr>
            <a:r>
              <a:rPr sz="2400"/>
              <a:t>XAL is a framework (software package) designed to provide an accelerator physics programming interface to the accelerator. About ten years ago, XAL was developed in Java by SNS firstly. Now it is used and developed by many accelerator laboratories, e.g. SNS, ORNL, LANL, SLAC, FRIB, etc.</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40</a:t>
            </a:fld>
            <a:endParaRPr sz="900" b="1">
              <a:solidFill>
                <a:srgbClr val="4D5E68"/>
              </a:solidFill>
            </a:endParaRPr>
          </a:p>
        </p:txBody>
      </p:sp>
      <p:sp>
        <p:nvSpPr>
          <p:cNvPr id="5" name="TextBox 6"/>
          <p:cNvSpPr txBox="1"/>
          <p:nvPr/>
        </p:nvSpPr>
        <p:spPr>
          <a:xfrm>
            <a:off x="785786" y="5000636"/>
            <a:ext cx="3571900" cy="338554"/>
          </a:xfrm>
          <a:prstGeom prst="rect">
            <a:avLst/>
          </a:prstGeom>
          <a:noFill/>
        </p:spPr>
        <p:txBody>
          <a:bodyPr wrap="square" rtlCol="0">
            <a:spAutoFit/>
          </a:bodyPr>
          <a:lstStyle/>
          <a:p>
            <a:pPr algn="ctr"/>
            <a:r>
              <a:rPr lang="en-US" altLang="zh-CN" sz="1600" dirty="0" smtClean="0">
                <a:solidFill>
                  <a:srgbClr val="FF0000"/>
                </a:solidFill>
              </a:rPr>
              <a:t>Tune and Phase advance measurement</a:t>
            </a:r>
            <a:endParaRPr lang="zh-CN" altLang="en-US" sz="1600" dirty="0">
              <a:solidFill>
                <a:srgbClr val="FF0000"/>
              </a:solidFill>
            </a:endParaRPr>
          </a:p>
        </p:txBody>
      </p:sp>
      <p:pic>
        <p:nvPicPr>
          <p:cNvPr id="6" name="内容占位符 9" descr="fit.png"/>
          <p:cNvPicPr>
            <a:picLocks noChangeAspect="1"/>
          </p:cNvPicPr>
          <p:nvPr/>
        </p:nvPicPr>
        <p:blipFill>
          <a:blip r:embed="rId2"/>
          <a:srcRect l="26965" t="2525" r="14561" b="2771"/>
          <a:stretch>
            <a:fillRect/>
          </a:stretch>
        </p:blipFill>
        <p:spPr>
          <a:xfrm>
            <a:off x="357158" y="1071546"/>
            <a:ext cx="4243418" cy="3857652"/>
          </a:xfrm>
          <a:prstGeom prst="rect">
            <a:avLst/>
          </a:prstGeom>
          <a:ln w="12700">
            <a:miter lim="400000"/>
          </a:ln>
          <a:extLst>
            <a:ext uri="{C572A759-6A51-4108-AA02-DFA0A04FC94B}">
              <ma14:wrappingTextBoxFlag xmlns:ma14="http://schemas.microsoft.com/office/mac/drawingml/2011/main" val="1"/>
            </a:ext>
          </a:extLst>
        </p:spPr>
      </p:pic>
      <p:pic>
        <p:nvPicPr>
          <p:cNvPr id="7" name="图片 0" descr="Screenshot.png"/>
          <p:cNvPicPr>
            <a:picLocks noChangeAspect="1" noChangeArrowheads="1"/>
          </p:cNvPicPr>
          <p:nvPr/>
        </p:nvPicPr>
        <p:blipFill>
          <a:blip r:embed="rId3"/>
          <a:srcRect l="26727" t="10289" r="24243" b="23354"/>
          <a:stretch>
            <a:fillRect/>
          </a:stretch>
        </p:blipFill>
        <p:spPr bwMode="auto">
          <a:xfrm>
            <a:off x="4716016" y="1052736"/>
            <a:ext cx="3960440" cy="3852663"/>
          </a:xfrm>
          <a:prstGeom prst="rect">
            <a:avLst/>
          </a:prstGeom>
          <a:noFill/>
          <a:ln w="9525">
            <a:noFill/>
            <a:miter lim="800000"/>
            <a:headEnd/>
            <a:tailEnd/>
          </a:ln>
        </p:spPr>
      </p:pic>
      <p:sp>
        <p:nvSpPr>
          <p:cNvPr id="8" name="TextBox 10"/>
          <p:cNvSpPr txBox="1"/>
          <p:nvPr/>
        </p:nvSpPr>
        <p:spPr>
          <a:xfrm>
            <a:off x="4786314" y="5072074"/>
            <a:ext cx="3571900" cy="338554"/>
          </a:xfrm>
          <a:prstGeom prst="rect">
            <a:avLst/>
          </a:prstGeom>
          <a:noFill/>
        </p:spPr>
        <p:txBody>
          <a:bodyPr wrap="square" rtlCol="0">
            <a:spAutoFit/>
          </a:bodyPr>
          <a:lstStyle/>
          <a:p>
            <a:pPr algn="ctr"/>
            <a:r>
              <a:rPr lang="en-US" altLang="zh-CN" sz="1600" dirty="0" smtClean="0">
                <a:solidFill>
                  <a:srgbClr val="FF0000"/>
                </a:solidFill>
              </a:rPr>
              <a:t>Dispersion measurement</a:t>
            </a:r>
            <a:endParaRPr lang="zh-CN" altLang="en-US" sz="1600" dirty="0">
              <a:solidFill>
                <a:srgbClr val="FF0000"/>
              </a:solidFill>
            </a:endParaRPr>
          </a:p>
        </p:txBody>
      </p:sp>
      <p:sp>
        <p:nvSpPr>
          <p:cNvPr id="9" name="TextBox 4"/>
          <p:cNvSpPr txBox="1"/>
          <p:nvPr/>
        </p:nvSpPr>
        <p:spPr>
          <a:xfrm>
            <a:off x="461086" y="5697068"/>
            <a:ext cx="8215370" cy="738664"/>
          </a:xfrm>
          <a:prstGeom prst="rect">
            <a:avLst/>
          </a:prstGeom>
          <a:noFill/>
        </p:spPr>
        <p:txBody>
          <a:bodyPr wrap="square" rtlCol="0">
            <a:spAutoFit/>
          </a:bodyPr>
          <a:lstStyle/>
          <a:p>
            <a:pPr algn="l">
              <a:buFont typeface="Wingdings" pitchFamily="2" charset="2"/>
              <a:buChar char="l"/>
            </a:pPr>
            <a:r>
              <a:rPr lang="en-US" altLang="zh-CN" dirty="0" smtClean="0">
                <a:solidFill>
                  <a:prstClr val="black"/>
                </a:solidFill>
              </a:rPr>
              <a:t>BPM TBT data is from AT simulation</a:t>
            </a:r>
          </a:p>
          <a:p>
            <a:pPr algn="l">
              <a:buFont typeface="Wingdings" pitchFamily="2" charset="2"/>
              <a:buChar char="l"/>
            </a:pPr>
            <a:r>
              <a:rPr lang="en-US" altLang="zh-CN" dirty="0" smtClean="0">
                <a:solidFill>
                  <a:prstClr val="black"/>
                </a:solidFill>
              </a:rPr>
              <a:t>Cosine fit or FFT method is adopted for tune and phase advance measurement</a:t>
            </a:r>
          </a:p>
          <a:p>
            <a:pPr algn="l">
              <a:buFont typeface="Wingdings" pitchFamily="2" charset="2"/>
              <a:buChar char="l"/>
            </a:pPr>
            <a:r>
              <a:rPr lang="en-US" altLang="zh-CN" dirty="0" smtClean="0">
                <a:solidFill>
                  <a:prstClr val="black"/>
                </a:solidFill>
              </a:rPr>
              <a:t>The results are consistent with the AT</a:t>
            </a:r>
            <a:r>
              <a:rPr lang="zh-CN" altLang="en-US" dirty="0">
                <a:solidFill>
                  <a:prstClr val="black"/>
                </a:solidFill>
              </a:rPr>
              <a:t> </a:t>
            </a:r>
            <a:r>
              <a:rPr lang="en-US" altLang="zh-CN" dirty="0" smtClean="0">
                <a:solidFill>
                  <a:prstClr val="black"/>
                </a:solidFill>
              </a:rPr>
              <a:t>simulation</a:t>
            </a:r>
            <a:endParaRPr lang="zh-CN" altLang="en-US" dirty="0">
              <a:solidFill>
                <a:prstClr val="black"/>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41</a:t>
            </a:fld>
            <a:endParaRPr sz="900" b="1">
              <a:solidFill>
                <a:srgbClr val="4D5E68"/>
              </a:solidFill>
            </a:endParaRPr>
          </a:p>
        </p:txBody>
      </p:sp>
      <p:sp>
        <p:nvSpPr>
          <p:cNvPr id="268" name="Shape 268"/>
          <p:cNvSpPr>
            <a:spLocks noGrp="1"/>
          </p:cNvSpPr>
          <p:nvPr>
            <p:ph type="title"/>
          </p:nvPr>
        </p:nvSpPr>
        <p:spPr>
          <a:prstGeom prst="rect">
            <a:avLst/>
          </a:prstGeom>
        </p:spPr>
        <p:txBody>
          <a:bodyPr/>
          <a:lstStyle>
            <a:lvl1pPr defTabSz="402336">
              <a:defRPr sz="3520"/>
            </a:lvl1pPr>
          </a:lstStyle>
          <a:p>
            <a:pPr lvl="0">
              <a:defRPr sz="1800">
                <a:solidFill>
                  <a:srgbClr val="000000"/>
                </a:solidFill>
              </a:defRPr>
            </a:pPr>
            <a:r>
              <a:rPr sz="3520">
                <a:solidFill>
                  <a:srgbClr val="FF2600"/>
                </a:solidFill>
              </a:rPr>
              <a:t>BBA Measurement for CSNS Transport Line</a:t>
            </a:r>
          </a:p>
        </p:txBody>
      </p:sp>
      <p:pic>
        <p:nvPicPr>
          <p:cNvPr id="7" name="Picture 1" descr="月报3"/>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3225800" y="1957199"/>
            <a:ext cx="5681218" cy="409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6" descr="te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792" y="1700213"/>
            <a:ext cx="2916238"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42</a:t>
            </a:fld>
            <a:endParaRPr sz="900" b="1">
              <a:solidFill>
                <a:srgbClr val="4D5E68"/>
              </a:solidFill>
            </a:endParaRPr>
          </a:p>
        </p:txBody>
      </p:sp>
      <p:sp>
        <p:nvSpPr>
          <p:cNvPr id="274" name="Shape 274"/>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Model Management of CSNS</a:t>
            </a:r>
          </a:p>
        </p:txBody>
      </p:sp>
      <p:sp>
        <p:nvSpPr>
          <p:cNvPr id="275" name="Shape 275"/>
          <p:cNvSpPr>
            <a:spLocks noGrp="1"/>
          </p:cNvSpPr>
          <p:nvPr>
            <p:ph type="body" idx="1"/>
          </p:nvPr>
        </p:nvSpPr>
        <p:spPr>
          <a:prstGeom prst="rect">
            <a:avLst/>
          </a:prstGeom>
        </p:spPr>
        <p:txBody>
          <a:bodyPr/>
          <a:lstStyle/>
          <a:p>
            <a:pPr marL="0" lvl="0" indent="0">
              <a:buSzTx/>
              <a:buFontTx/>
              <a:buNone/>
              <a:defRPr sz="1800"/>
            </a:pPr>
            <a:r>
              <a:rPr sz="2400"/>
              <a:t>Loading and saving models are often used for operation and commissioning of an accelerator. For CSNS, model management is a little complex because of the RCS (Rapid Cycling Synchrotron). A CSNS model not only include the normal </a:t>
            </a:r>
            <a:r>
              <a:rPr sz="2400" b="1"/>
              <a:t>optics model</a:t>
            </a:r>
            <a:r>
              <a:rPr sz="2400"/>
              <a:t>, but also include </a:t>
            </a:r>
            <a:r>
              <a:rPr sz="2400" b="1"/>
              <a:t>painting curve model</a:t>
            </a:r>
            <a:r>
              <a:rPr sz="2400"/>
              <a:t> for injection, orbit correction model for different energy in one period, </a:t>
            </a:r>
            <a:r>
              <a:rPr sz="2400" b="1"/>
              <a:t>RF model</a:t>
            </a:r>
            <a:r>
              <a:rPr sz="2400"/>
              <a:t> (amplitude and phase curve), </a:t>
            </a:r>
            <a:r>
              <a:rPr sz="2400" b="1"/>
              <a:t>kicker model</a:t>
            </a:r>
            <a:r>
              <a:rPr sz="2400"/>
              <a:t> (amplitude) for extraction, </a:t>
            </a:r>
            <a:r>
              <a:rPr sz="2400" b="1"/>
              <a:t>magnet harmonic injection model</a:t>
            </a:r>
            <a:r>
              <a:rPr sz="2400"/>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43</a:t>
            </a:fld>
            <a:endParaRPr sz="900" b="1">
              <a:solidFill>
                <a:srgbClr val="4D5E68"/>
              </a:solidFill>
            </a:endParaRPr>
          </a:p>
        </p:txBody>
      </p:sp>
      <p:sp>
        <p:nvSpPr>
          <p:cNvPr id="278" name="Shape 278"/>
          <p:cNvSpPr>
            <a:spLocks noGrp="1"/>
          </p:cNvSpPr>
          <p:nvPr>
            <p:ph type="title"/>
          </p:nvPr>
        </p:nvSpPr>
        <p:spPr>
          <a:prstGeom prst="rect">
            <a:avLst/>
          </a:prstGeom>
        </p:spPr>
        <p:txBody>
          <a:bodyPr/>
          <a:lstStyle>
            <a:lvl1pPr defTabSz="361188">
              <a:defRPr sz="3160"/>
            </a:lvl1pPr>
          </a:lstStyle>
          <a:p>
            <a:pPr lvl="0">
              <a:defRPr sz="1800">
                <a:solidFill>
                  <a:srgbClr val="000000"/>
                </a:solidFill>
              </a:defRPr>
            </a:pPr>
            <a:r>
              <a:rPr sz="3160">
                <a:solidFill>
                  <a:srgbClr val="FF2600"/>
                </a:solidFill>
              </a:rPr>
              <a:t>Preliminary Interface for CSNS Model Manager</a:t>
            </a:r>
          </a:p>
        </p:txBody>
      </p:sp>
      <p:pic>
        <p:nvPicPr>
          <p:cNvPr id="279" name="image4.png" descr="屏幕快照 2014-06-04 上午10.28.45.png"/>
          <p:cNvPicPr/>
          <p:nvPr/>
        </p:nvPicPr>
        <p:blipFill>
          <a:blip r:embed="rId2">
            <a:extLst/>
          </a:blip>
          <a:stretch>
            <a:fillRect/>
          </a:stretch>
        </p:blipFill>
        <p:spPr>
          <a:xfrm>
            <a:off x="1197713" y="1573651"/>
            <a:ext cx="6748574" cy="4995325"/>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44</a:t>
            </a:fld>
            <a:endParaRPr sz="900" b="1">
              <a:solidFill>
                <a:srgbClr val="4D5E68"/>
              </a:solidFill>
            </a:endParaRPr>
          </a:p>
        </p:txBody>
      </p:sp>
      <p:sp>
        <p:nvSpPr>
          <p:cNvPr id="282" name="Shape 282"/>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Database for Optics Model</a:t>
            </a:r>
          </a:p>
        </p:txBody>
      </p:sp>
      <p:pic>
        <p:nvPicPr>
          <p:cNvPr id="283" name="image1.png"/>
          <p:cNvPicPr/>
          <p:nvPr/>
        </p:nvPicPr>
        <p:blipFill>
          <a:blip r:embed="rId2">
            <a:extLst/>
          </a:blip>
          <a:stretch>
            <a:fillRect/>
          </a:stretch>
        </p:blipFill>
        <p:spPr>
          <a:xfrm>
            <a:off x="1024790" y="1424740"/>
            <a:ext cx="6575096" cy="9340388"/>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45</a:t>
            </a:fld>
            <a:endParaRPr sz="900" b="1">
              <a:solidFill>
                <a:srgbClr val="4D5E68"/>
              </a:solidFill>
            </a:endParaRPr>
          </a:p>
        </p:txBody>
      </p:sp>
      <p:sp>
        <p:nvSpPr>
          <p:cNvPr id="286" name="Shape 286"/>
          <p:cNvSpPr>
            <a:spLocks noGrp="1"/>
          </p:cNvSpPr>
          <p:nvPr>
            <p:ph type="title"/>
          </p:nvPr>
        </p:nvSpPr>
        <p:spPr>
          <a:xfrm>
            <a:off x="457200" y="760412"/>
            <a:ext cx="8229600" cy="954088"/>
          </a:xfrm>
          <a:prstGeom prst="rect">
            <a:avLst/>
          </a:prstGeom>
        </p:spPr>
        <p:txBody>
          <a:bodyPr/>
          <a:lstStyle>
            <a:lvl1pPr defTabSz="333756">
              <a:defRPr sz="2920"/>
            </a:lvl1pPr>
          </a:lstStyle>
          <a:p>
            <a:pPr lvl="0">
              <a:defRPr sz="1800">
                <a:solidFill>
                  <a:srgbClr val="000000"/>
                </a:solidFill>
              </a:defRPr>
            </a:pPr>
            <a:r>
              <a:rPr sz="2920">
                <a:solidFill>
                  <a:srgbClr val="FF2600"/>
                </a:solidFill>
              </a:rPr>
              <a:t>Magnetization Curve Database and Magnet Manager</a:t>
            </a:r>
          </a:p>
        </p:txBody>
      </p:sp>
      <p:sp>
        <p:nvSpPr>
          <p:cNvPr id="287" name="Shape 287"/>
          <p:cNvSpPr>
            <a:spLocks noGrp="1"/>
          </p:cNvSpPr>
          <p:nvPr>
            <p:ph type="body" idx="1"/>
          </p:nvPr>
        </p:nvSpPr>
        <p:spPr>
          <a:xfrm>
            <a:off x="457200" y="1838573"/>
            <a:ext cx="8229600" cy="5018832"/>
          </a:xfrm>
          <a:prstGeom prst="rect">
            <a:avLst/>
          </a:prstGeom>
        </p:spPr>
        <p:txBody>
          <a:bodyPr/>
          <a:lstStyle>
            <a:lvl1pPr marL="0" indent="0">
              <a:buSzTx/>
              <a:buFontTx/>
              <a:buNone/>
            </a:lvl1pPr>
          </a:lstStyle>
          <a:p>
            <a:pPr lvl="0">
              <a:defRPr sz="1800"/>
            </a:pPr>
            <a:r>
              <a:rPr sz="2400"/>
              <a:t>A magnetization curve mysql database was created for the storage of magnet measurement result in CSNS. A application named Magnet Manager could upload and download the magnet data. This application could get the polynomial function I(B) and B(I) by a fitting method. The polynomial function I(B) and B(I) will be used to control the current of magnet power supplies and getting the real magnetic fields from power supply currents.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46</a:t>
            </a:fld>
            <a:endParaRPr sz="900" b="1">
              <a:solidFill>
                <a:srgbClr val="4D5E68"/>
              </a:solidFill>
            </a:endParaRPr>
          </a:p>
        </p:txBody>
      </p:sp>
      <p:sp>
        <p:nvSpPr>
          <p:cNvPr id="290" name="Shape 290"/>
          <p:cNvSpPr>
            <a:spLocks noGrp="1"/>
          </p:cNvSpPr>
          <p:nvPr>
            <p:ph type="body" idx="1"/>
          </p:nvPr>
        </p:nvSpPr>
        <p:spPr>
          <a:prstGeom prst="rect">
            <a:avLst/>
          </a:prstGeom>
        </p:spPr>
        <p:txBody>
          <a:bodyPr/>
          <a:lstStyle/>
          <a:p>
            <a:pPr lvl="0"/>
            <a:endParaRPr/>
          </a:p>
        </p:txBody>
      </p:sp>
      <p:pic>
        <p:nvPicPr>
          <p:cNvPr id="291" name="屏幕快照 2014-08-11 上午11.35.28.png"/>
          <p:cNvPicPr/>
          <p:nvPr/>
        </p:nvPicPr>
        <p:blipFill>
          <a:blip r:embed="rId2">
            <a:extLst/>
          </a:blip>
          <a:stretch>
            <a:fillRect/>
          </a:stretch>
        </p:blipFill>
        <p:spPr>
          <a:xfrm>
            <a:off x="367560" y="1341903"/>
            <a:ext cx="8408880" cy="5317194"/>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47</a:t>
            </a:fld>
            <a:endParaRPr sz="900" b="1">
              <a:solidFill>
                <a:srgbClr val="4D5E68"/>
              </a:solidFill>
            </a:endParaRPr>
          </a:p>
        </p:txBody>
      </p:sp>
      <p:sp>
        <p:nvSpPr>
          <p:cNvPr id="294" name="Shape 294"/>
          <p:cNvSpPr>
            <a:spLocks noGrp="1"/>
          </p:cNvSpPr>
          <p:nvPr>
            <p:ph type="body" idx="1"/>
          </p:nvPr>
        </p:nvSpPr>
        <p:spPr>
          <a:prstGeom prst="rect">
            <a:avLst/>
          </a:prstGeom>
        </p:spPr>
        <p:txBody>
          <a:bodyPr/>
          <a:lstStyle/>
          <a:p>
            <a:pPr lvl="0"/>
            <a:endParaRPr/>
          </a:p>
        </p:txBody>
      </p:sp>
      <p:pic>
        <p:nvPicPr>
          <p:cNvPr id="295" name="屏幕快照 2014-08-11 上午11.15.31.png"/>
          <p:cNvPicPr/>
          <p:nvPr/>
        </p:nvPicPr>
        <p:blipFill>
          <a:blip r:embed="rId2">
            <a:extLst/>
          </a:blip>
          <a:stretch>
            <a:fillRect/>
          </a:stretch>
        </p:blipFill>
        <p:spPr>
          <a:xfrm>
            <a:off x="475651" y="1609819"/>
            <a:ext cx="8192698" cy="519686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48</a:t>
            </a:fld>
            <a:endParaRPr sz="900" b="1">
              <a:solidFill>
                <a:srgbClr val="4D5E68"/>
              </a:solidFill>
            </a:endParaRPr>
          </a:p>
        </p:txBody>
      </p:sp>
      <p:pic>
        <p:nvPicPr>
          <p:cNvPr id="298" name="屏幕快照 2014-08-11 下午12.12.38.png"/>
          <p:cNvPicPr/>
          <p:nvPr/>
        </p:nvPicPr>
        <p:blipFill>
          <a:blip r:embed="rId2">
            <a:extLst/>
          </a:blip>
          <a:stretch>
            <a:fillRect/>
          </a:stretch>
        </p:blipFill>
        <p:spPr>
          <a:xfrm>
            <a:off x="284281" y="1531511"/>
            <a:ext cx="8575438" cy="4683978"/>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49</a:t>
            </a:fld>
            <a:endParaRPr sz="900" b="1">
              <a:solidFill>
                <a:srgbClr val="4D5E68"/>
              </a:solidFill>
            </a:endParaRPr>
          </a:p>
        </p:txBody>
      </p:sp>
      <p:sp>
        <p:nvSpPr>
          <p:cNvPr id="301" name="Shape 301"/>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Application for settings of Kicker</a:t>
            </a:r>
          </a:p>
        </p:txBody>
      </p:sp>
      <p:sp>
        <p:nvSpPr>
          <p:cNvPr id="302" name="Shape 302"/>
          <p:cNvSpPr>
            <a:spLocks noGrp="1"/>
          </p:cNvSpPr>
          <p:nvPr>
            <p:ph type="body" idx="1"/>
          </p:nvPr>
        </p:nvSpPr>
        <p:spPr>
          <a:xfrm>
            <a:off x="457200" y="1600199"/>
            <a:ext cx="4371015" cy="5257206"/>
          </a:xfrm>
          <a:prstGeom prst="rect">
            <a:avLst/>
          </a:prstGeom>
        </p:spPr>
        <p:txBody>
          <a:bodyPr/>
          <a:lstStyle>
            <a:lvl1pPr marL="0" indent="0">
              <a:buSzTx/>
              <a:buFontTx/>
              <a:buNone/>
            </a:lvl1pPr>
          </a:lstStyle>
          <a:p>
            <a:pPr lvl="0">
              <a:defRPr sz="1800"/>
            </a:pPr>
            <a:r>
              <a:rPr sz="2400"/>
              <a:t>8 kickers are used for the beam extraction from the RCS. The amplitude and timing of the kickers need be optimized to minimize the vertical orbit of the extraction beam.</a:t>
            </a:r>
          </a:p>
        </p:txBody>
      </p:sp>
      <p:pic>
        <p:nvPicPr>
          <p:cNvPr id="303" name="pasted-image.pdf"/>
          <p:cNvPicPr/>
          <p:nvPr/>
        </p:nvPicPr>
        <p:blipFill>
          <a:blip r:embed="rId2">
            <a:extLst/>
          </a:blip>
          <a:stretch>
            <a:fillRect/>
          </a:stretch>
        </p:blipFill>
        <p:spPr>
          <a:xfrm>
            <a:off x="5087422" y="3767356"/>
            <a:ext cx="3911650" cy="2825475"/>
          </a:xfrm>
          <a:prstGeom prst="rect">
            <a:avLst/>
          </a:prstGeom>
          <a:ln w="12700">
            <a:miter lim="400000"/>
          </a:ln>
        </p:spPr>
      </p:pic>
      <p:pic>
        <p:nvPicPr>
          <p:cNvPr id="304" name="pasted-image.pdf"/>
          <p:cNvPicPr/>
          <p:nvPr/>
        </p:nvPicPr>
        <p:blipFill>
          <a:blip r:embed="rId3">
            <a:extLst/>
          </a:blip>
          <a:stretch>
            <a:fillRect/>
          </a:stretch>
        </p:blipFill>
        <p:spPr>
          <a:xfrm>
            <a:off x="183028" y="3839058"/>
            <a:ext cx="4663820" cy="2682070"/>
          </a:xfrm>
          <a:prstGeom prst="rect">
            <a:avLst/>
          </a:prstGeom>
          <a:ln w="12700">
            <a:miter lim="400000"/>
          </a:ln>
        </p:spPr>
      </p:pic>
      <p:pic>
        <p:nvPicPr>
          <p:cNvPr id="305" name="extraction.png" descr="D:\Work\IPAC2011\paper\extraction.png"/>
          <p:cNvPicPr/>
          <p:nvPr/>
        </p:nvPicPr>
        <p:blipFill>
          <a:blip r:embed="rId4">
            <a:extLst/>
          </a:blip>
          <a:stretch>
            <a:fillRect/>
          </a:stretch>
        </p:blipFill>
        <p:spPr>
          <a:xfrm>
            <a:off x="5032182" y="1548264"/>
            <a:ext cx="3656528" cy="2200483"/>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5</a:t>
            </a:fld>
            <a:endParaRPr sz="900" b="1">
              <a:solidFill>
                <a:srgbClr val="4D5E68"/>
              </a:solidFill>
            </a:endParaRPr>
          </a:p>
        </p:txBody>
      </p:sp>
      <p:sp>
        <p:nvSpPr>
          <p:cNvPr id="40" name="Shape 40"/>
          <p:cNvSpPr/>
          <p:nvPr/>
        </p:nvSpPr>
        <p:spPr>
          <a:xfrm>
            <a:off x="3244612" y="849867"/>
            <a:ext cx="1828018" cy="3581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defTabSz="457200">
              <a:defRPr sz="1800">
                <a:latin typeface="Calibri"/>
                <a:ea typeface="Calibri"/>
                <a:cs typeface="Calibri"/>
                <a:sym typeface="Calibri"/>
              </a:defRPr>
            </a:lvl1pPr>
          </a:lstStyle>
          <a:p>
            <a:pPr lvl="0"/>
            <a:r>
              <a:t>Application level</a:t>
            </a:r>
          </a:p>
        </p:txBody>
      </p:sp>
      <p:grpSp>
        <p:nvGrpSpPr>
          <p:cNvPr id="47" name="Group 47"/>
          <p:cNvGrpSpPr/>
          <p:nvPr/>
        </p:nvGrpSpPr>
        <p:grpSpPr>
          <a:xfrm>
            <a:off x="2213948" y="1400190"/>
            <a:ext cx="4105291" cy="909726"/>
            <a:chOff x="0" y="0"/>
            <a:chExt cx="4105290" cy="909724"/>
          </a:xfrm>
        </p:grpSpPr>
        <p:grpSp>
          <p:nvGrpSpPr>
            <p:cNvPr id="45" name="Group 45"/>
            <p:cNvGrpSpPr/>
            <p:nvPr/>
          </p:nvGrpSpPr>
          <p:grpSpPr>
            <a:xfrm>
              <a:off x="112854" y="166261"/>
              <a:ext cx="3890027" cy="584420"/>
              <a:chOff x="0" y="0"/>
              <a:chExt cx="3890026" cy="584419"/>
            </a:xfrm>
          </p:grpSpPr>
          <p:pic>
            <p:nvPicPr>
              <p:cNvPr id="41" name="image1.png" descr="72883965.png"/>
              <p:cNvPicPr/>
              <p:nvPr/>
            </p:nvPicPr>
            <p:blipFill>
              <a:blip r:embed="rId2">
                <a:extLst/>
              </a:blip>
              <a:stretch>
                <a:fillRect/>
              </a:stretch>
            </p:blipFill>
            <p:spPr>
              <a:xfrm>
                <a:off x="-1" y="0"/>
                <a:ext cx="889473" cy="584420"/>
              </a:xfrm>
              <a:prstGeom prst="rect">
                <a:avLst/>
              </a:prstGeom>
              <a:ln w="12700" cap="flat">
                <a:noFill/>
                <a:miter lim="400000"/>
              </a:ln>
              <a:effectLst/>
            </p:spPr>
          </p:pic>
          <p:pic>
            <p:nvPicPr>
              <p:cNvPr id="42" name="image1.png" descr="72883965.png"/>
              <p:cNvPicPr/>
              <p:nvPr/>
            </p:nvPicPr>
            <p:blipFill>
              <a:blip r:embed="rId2">
                <a:extLst/>
              </a:blip>
              <a:stretch>
                <a:fillRect/>
              </a:stretch>
            </p:blipFill>
            <p:spPr>
              <a:xfrm>
                <a:off x="1010533" y="0"/>
                <a:ext cx="889472" cy="584420"/>
              </a:xfrm>
              <a:prstGeom prst="rect">
                <a:avLst/>
              </a:prstGeom>
              <a:ln w="12700" cap="flat">
                <a:noFill/>
                <a:miter lim="400000"/>
              </a:ln>
              <a:effectLst/>
            </p:spPr>
          </p:pic>
          <p:pic>
            <p:nvPicPr>
              <p:cNvPr id="43" name="image1.png" descr="72883965.png"/>
              <p:cNvPicPr/>
              <p:nvPr/>
            </p:nvPicPr>
            <p:blipFill>
              <a:blip r:embed="rId2">
                <a:extLst/>
              </a:blip>
              <a:stretch>
                <a:fillRect/>
              </a:stretch>
            </p:blipFill>
            <p:spPr>
              <a:xfrm>
                <a:off x="3000554" y="0"/>
                <a:ext cx="889473" cy="584420"/>
              </a:xfrm>
              <a:prstGeom prst="rect">
                <a:avLst/>
              </a:prstGeom>
              <a:ln w="12700" cap="flat">
                <a:noFill/>
                <a:miter lim="400000"/>
              </a:ln>
              <a:effectLst/>
            </p:spPr>
          </p:pic>
          <p:pic>
            <p:nvPicPr>
              <p:cNvPr id="44" name="image1.png" descr="72883965.png"/>
              <p:cNvPicPr/>
              <p:nvPr/>
            </p:nvPicPr>
            <p:blipFill>
              <a:blip r:embed="rId2">
                <a:extLst/>
              </a:blip>
              <a:stretch>
                <a:fillRect/>
              </a:stretch>
            </p:blipFill>
            <p:spPr>
              <a:xfrm>
                <a:off x="2026329" y="0"/>
                <a:ext cx="889473" cy="584420"/>
              </a:xfrm>
              <a:prstGeom prst="rect">
                <a:avLst/>
              </a:prstGeom>
              <a:ln w="12700" cap="flat">
                <a:noFill/>
                <a:miter lim="400000"/>
              </a:ln>
              <a:effectLst/>
            </p:spPr>
          </p:pic>
        </p:grpSp>
        <p:sp>
          <p:nvSpPr>
            <p:cNvPr id="46" name="Shape 46"/>
            <p:cNvSpPr/>
            <p:nvPr/>
          </p:nvSpPr>
          <p:spPr>
            <a:xfrm>
              <a:off x="0" y="-1"/>
              <a:ext cx="4105291" cy="909726"/>
            </a:xfrm>
            <a:prstGeom prst="rect">
              <a:avLst/>
            </a:prstGeom>
            <a:noFill/>
            <a:ln w="9525" cap="flat">
              <a:solidFill>
                <a:srgbClr val="4A7EBB"/>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defTabSz="457200">
                <a:defRPr sz="1800">
                  <a:solidFill>
                    <a:srgbClr val="FFFFFF"/>
                  </a:solidFill>
                  <a:latin typeface="Calibri"/>
                  <a:ea typeface="Calibri"/>
                  <a:cs typeface="Calibri"/>
                  <a:sym typeface="Calibri"/>
                </a:defRPr>
              </a:pPr>
              <a:endParaRPr/>
            </a:p>
          </p:txBody>
        </p:sp>
      </p:grpSp>
      <p:grpSp>
        <p:nvGrpSpPr>
          <p:cNvPr id="70" name="Group 70"/>
          <p:cNvGrpSpPr/>
          <p:nvPr/>
        </p:nvGrpSpPr>
        <p:grpSpPr>
          <a:xfrm>
            <a:off x="2228933" y="3641991"/>
            <a:ext cx="4075319" cy="1277338"/>
            <a:chOff x="0" y="0"/>
            <a:chExt cx="4075318" cy="1277337"/>
          </a:xfrm>
        </p:grpSpPr>
        <p:sp>
          <p:nvSpPr>
            <p:cNvPr id="48" name="Shape 48"/>
            <p:cNvSpPr/>
            <p:nvPr/>
          </p:nvSpPr>
          <p:spPr>
            <a:xfrm>
              <a:off x="6642" y="-1"/>
              <a:ext cx="4068676" cy="15208"/>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algn="l" defTabSz="457200">
                <a:defRPr sz="1200">
                  <a:latin typeface="+mj-lt"/>
                  <a:ea typeface="+mj-ea"/>
                  <a:cs typeface="+mj-cs"/>
                  <a:sym typeface="Helvetica"/>
                </a:defRPr>
              </a:pPr>
              <a:endParaRPr/>
            </a:p>
          </p:txBody>
        </p:sp>
        <p:sp>
          <p:nvSpPr>
            <p:cNvPr id="49" name="Shape 49"/>
            <p:cNvSpPr/>
            <p:nvPr/>
          </p:nvSpPr>
          <p:spPr>
            <a:xfrm>
              <a:off x="-1" y="1262130"/>
              <a:ext cx="4068677" cy="15207"/>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algn="l" defTabSz="457200">
                <a:defRPr sz="1200">
                  <a:latin typeface="+mj-lt"/>
                  <a:ea typeface="+mj-ea"/>
                  <a:cs typeface="+mj-cs"/>
                  <a:sym typeface="Helvetica"/>
                </a:defRPr>
              </a:pPr>
              <a:endParaRPr/>
            </a:p>
          </p:txBody>
        </p:sp>
        <p:grpSp>
          <p:nvGrpSpPr>
            <p:cNvPr id="53" name="Group 53"/>
            <p:cNvGrpSpPr/>
            <p:nvPr/>
          </p:nvGrpSpPr>
          <p:grpSpPr>
            <a:xfrm>
              <a:off x="137617" y="0"/>
              <a:ext cx="538073" cy="1239321"/>
              <a:chOff x="0" y="0"/>
              <a:chExt cx="538071" cy="1239320"/>
            </a:xfrm>
          </p:grpSpPr>
          <p:sp>
            <p:nvSpPr>
              <p:cNvPr id="50" name="Shape 50"/>
              <p:cNvSpPr/>
              <p:nvPr/>
            </p:nvSpPr>
            <p:spPr>
              <a:xfrm flipH="1">
                <a:off x="269036" y="0"/>
                <a:ext cx="1" cy="311731"/>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algn="l" defTabSz="457200">
                  <a:defRPr sz="1200">
                    <a:latin typeface="+mj-lt"/>
                    <a:ea typeface="+mj-ea"/>
                    <a:cs typeface="+mj-cs"/>
                    <a:sym typeface="Helvetica"/>
                  </a:defRPr>
                </a:pPr>
                <a:endParaRPr/>
              </a:p>
            </p:txBody>
          </p:sp>
          <p:sp>
            <p:nvSpPr>
              <p:cNvPr id="51" name="Shape 51"/>
              <p:cNvSpPr/>
              <p:nvPr/>
            </p:nvSpPr>
            <p:spPr>
              <a:xfrm>
                <a:off x="0" y="311731"/>
                <a:ext cx="538072" cy="615859"/>
              </a:xfrm>
              <a:prstGeom prst="rect">
                <a:avLst/>
              </a:prstGeom>
              <a:gradFill flip="none" rotWithShape="1">
                <a:gsLst>
                  <a:gs pos="0">
                    <a:srgbClr val="3F80CE"/>
                  </a:gs>
                  <a:gs pos="100000">
                    <a:srgbClr val="A2C3FF"/>
                  </a:gs>
                </a:gsLst>
                <a:lin ang="16200000" scaled="0"/>
              </a:gradFill>
              <a:ln w="9525" cap="flat">
                <a:solidFill>
                  <a:srgbClr val="4A7EBB"/>
                </a:solidFill>
                <a:prstDash val="solid"/>
                <a:bevel/>
              </a:ln>
              <a:effectLst>
                <a:outerShdw blurRad="38100" dist="23000" dir="5400000" rotWithShape="0">
                  <a:srgbClr val="000000">
                    <a:alpha val="35000"/>
                  </a:srgbClr>
                </a:outerShdw>
              </a:effectLst>
            </p:spPr>
            <p:txBody>
              <a:bodyPr wrap="square" lIns="0" tIns="0" rIns="0" bIns="0" numCol="1" anchor="t">
                <a:noAutofit/>
              </a:bodyPr>
              <a:lstStyle/>
              <a:p>
                <a:pPr lvl="0" algn="l" defTabSz="457200">
                  <a:defRPr sz="1800">
                    <a:solidFill>
                      <a:srgbClr val="FFFFFF"/>
                    </a:solidFill>
                    <a:latin typeface="Calibri"/>
                    <a:ea typeface="Calibri"/>
                    <a:cs typeface="Calibri"/>
                    <a:sym typeface="Calibri"/>
                  </a:defRPr>
                </a:pPr>
                <a:endParaRPr/>
              </a:p>
            </p:txBody>
          </p:sp>
          <p:sp>
            <p:nvSpPr>
              <p:cNvPr id="52" name="Shape 52"/>
              <p:cNvSpPr/>
              <p:nvPr/>
            </p:nvSpPr>
            <p:spPr>
              <a:xfrm flipH="1">
                <a:off x="269036" y="927589"/>
                <a:ext cx="1" cy="311732"/>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algn="l" defTabSz="457200">
                  <a:defRPr sz="1200">
                    <a:latin typeface="+mj-lt"/>
                    <a:ea typeface="+mj-ea"/>
                    <a:cs typeface="+mj-cs"/>
                    <a:sym typeface="Helvetica"/>
                  </a:defRPr>
                </a:pPr>
                <a:endParaRPr/>
              </a:p>
            </p:txBody>
          </p:sp>
        </p:grpSp>
        <p:grpSp>
          <p:nvGrpSpPr>
            <p:cNvPr id="57" name="Group 57"/>
            <p:cNvGrpSpPr/>
            <p:nvPr/>
          </p:nvGrpSpPr>
          <p:grpSpPr>
            <a:xfrm>
              <a:off x="904122" y="0"/>
              <a:ext cx="538073" cy="1239321"/>
              <a:chOff x="0" y="0"/>
              <a:chExt cx="538071" cy="1239320"/>
            </a:xfrm>
          </p:grpSpPr>
          <p:sp>
            <p:nvSpPr>
              <p:cNvPr id="54" name="Shape 54"/>
              <p:cNvSpPr/>
              <p:nvPr/>
            </p:nvSpPr>
            <p:spPr>
              <a:xfrm flipH="1">
                <a:off x="269036" y="0"/>
                <a:ext cx="1" cy="311731"/>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algn="l" defTabSz="457200">
                  <a:defRPr sz="1200">
                    <a:latin typeface="+mj-lt"/>
                    <a:ea typeface="+mj-ea"/>
                    <a:cs typeface="+mj-cs"/>
                    <a:sym typeface="Helvetica"/>
                  </a:defRPr>
                </a:pPr>
                <a:endParaRPr/>
              </a:p>
            </p:txBody>
          </p:sp>
          <p:sp>
            <p:nvSpPr>
              <p:cNvPr id="55" name="Shape 55"/>
              <p:cNvSpPr/>
              <p:nvPr/>
            </p:nvSpPr>
            <p:spPr>
              <a:xfrm>
                <a:off x="0" y="311731"/>
                <a:ext cx="538072" cy="615859"/>
              </a:xfrm>
              <a:prstGeom prst="rect">
                <a:avLst/>
              </a:prstGeom>
              <a:gradFill flip="none" rotWithShape="1">
                <a:gsLst>
                  <a:gs pos="0">
                    <a:srgbClr val="3F80CE"/>
                  </a:gs>
                  <a:gs pos="100000">
                    <a:srgbClr val="A2C3FF"/>
                  </a:gs>
                </a:gsLst>
                <a:lin ang="16200000" scaled="0"/>
              </a:gradFill>
              <a:ln w="9525" cap="flat">
                <a:solidFill>
                  <a:srgbClr val="4A7EBB"/>
                </a:solidFill>
                <a:prstDash val="solid"/>
                <a:bevel/>
              </a:ln>
              <a:effectLst>
                <a:outerShdw blurRad="38100" dist="23000" dir="5400000" rotWithShape="0">
                  <a:srgbClr val="000000">
                    <a:alpha val="35000"/>
                  </a:srgbClr>
                </a:outerShdw>
              </a:effectLst>
            </p:spPr>
            <p:txBody>
              <a:bodyPr wrap="square" lIns="0" tIns="0" rIns="0" bIns="0" numCol="1" anchor="t">
                <a:noAutofit/>
              </a:bodyPr>
              <a:lstStyle/>
              <a:p>
                <a:pPr lvl="0" algn="l" defTabSz="457200">
                  <a:defRPr sz="1800">
                    <a:solidFill>
                      <a:srgbClr val="FFFFFF"/>
                    </a:solidFill>
                    <a:latin typeface="Calibri"/>
                    <a:ea typeface="Calibri"/>
                    <a:cs typeface="Calibri"/>
                    <a:sym typeface="Calibri"/>
                  </a:defRPr>
                </a:pPr>
                <a:endParaRPr/>
              </a:p>
            </p:txBody>
          </p:sp>
          <p:sp>
            <p:nvSpPr>
              <p:cNvPr id="56" name="Shape 56"/>
              <p:cNvSpPr/>
              <p:nvPr/>
            </p:nvSpPr>
            <p:spPr>
              <a:xfrm flipH="1">
                <a:off x="269036" y="927589"/>
                <a:ext cx="1" cy="311732"/>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algn="l" defTabSz="457200">
                  <a:defRPr sz="1200">
                    <a:latin typeface="+mj-lt"/>
                    <a:ea typeface="+mj-ea"/>
                    <a:cs typeface="+mj-cs"/>
                    <a:sym typeface="Helvetica"/>
                  </a:defRPr>
                </a:pPr>
                <a:endParaRPr/>
              </a:p>
            </p:txBody>
          </p:sp>
        </p:grpSp>
        <p:grpSp>
          <p:nvGrpSpPr>
            <p:cNvPr id="61" name="Group 61"/>
            <p:cNvGrpSpPr/>
            <p:nvPr/>
          </p:nvGrpSpPr>
          <p:grpSpPr>
            <a:xfrm>
              <a:off x="1645619" y="0"/>
              <a:ext cx="538073" cy="1239321"/>
              <a:chOff x="0" y="0"/>
              <a:chExt cx="538071" cy="1239320"/>
            </a:xfrm>
          </p:grpSpPr>
          <p:sp>
            <p:nvSpPr>
              <p:cNvPr id="58" name="Shape 58"/>
              <p:cNvSpPr/>
              <p:nvPr/>
            </p:nvSpPr>
            <p:spPr>
              <a:xfrm flipH="1">
                <a:off x="269036" y="0"/>
                <a:ext cx="1" cy="311731"/>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algn="l" defTabSz="457200">
                  <a:defRPr sz="1200">
                    <a:latin typeface="+mj-lt"/>
                    <a:ea typeface="+mj-ea"/>
                    <a:cs typeface="+mj-cs"/>
                    <a:sym typeface="Helvetica"/>
                  </a:defRPr>
                </a:pPr>
                <a:endParaRPr/>
              </a:p>
            </p:txBody>
          </p:sp>
          <p:sp>
            <p:nvSpPr>
              <p:cNvPr id="59" name="Shape 59"/>
              <p:cNvSpPr/>
              <p:nvPr/>
            </p:nvSpPr>
            <p:spPr>
              <a:xfrm>
                <a:off x="0" y="311731"/>
                <a:ext cx="538072" cy="615859"/>
              </a:xfrm>
              <a:prstGeom prst="rect">
                <a:avLst/>
              </a:prstGeom>
              <a:gradFill flip="none" rotWithShape="1">
                <a:gsLst>
                  <a:gs pos="0">
                    <a:srgbClr val="3F80CE"/>
                  </a:gs>
                  <a:gs pos="100000">
                    <a:srgbClr val="A2C3FF"/>
                  </a:gs>
                </a:gsLst>
                <a:lin ang="16200000" scaled="0"/>
              </a:gradFill>
              <a:ln w="9525" cap="flat">
                <a:solidFill>
                  <a:srgbClr val="4A7EBB"/>
                </a:solidFill>
                <a:prstDash val="solid"/>
                <a:bevel/>
              </a:ln>
              <a:effectLst>
                <a:outerShdw blurRad="38100" dist="23000" dir="5400000" rotWithShape="0">
                  <a:srgbClr val="000000">
                    <a:alpha val="35000"/>
                  </a:srgbClr>
                </a:outerShdw>
              </a:effectLst>
            </p:spPr>
            <p:txBody>
              <a:bodyPr wrap="square" lIns="0" tIns="0" rIns="0" bIns="0" numCol="1" anchor="t">
                <a:noAutofit/>
              </a:bodyPr>
              <a:lstStyle/>
              <a:p>
                <a:pPr lvl="0" algn="l" defTabSz="457200">
                  <a:defRPr sz="1800">
                    <a:solidFill>
                      <a:srgbClr val="FFFFFF"/>
                    </a:solidFill>
                    <a:latin typeface="Calibri"/>
                    <a:ea typeface="Calibri"/>
                    <a:cs typeface="Calibri"/>
                    <a:sym typeface="Calibri"/>
                  </a:defRPr>
                </a:pPr>
                <a:endParaRPr/>
              </a:p>
            </p:txBody>
          </p:sp>
          <p:sp>
            <p:nvSpPr>
              <p:cNvPr id="60" name="Shape 60"/>
              <p:cNvSpPr/>
              <p:nvPr/>
            </p:nvSpPr>
            <p:spPr>
              <a:xfrm flipH="1">
                <a:off x="269036" y="927589"/>
                <a:ext cx="1" cy="311732"/>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algn="l" defTabSz="457200">
                  <a:defRPr sz="1200">
                    <a:latin typeface="+mj-lt"/>
                    <a:ea typeface="+mj-ea"/>
                    <a:cs typeface="+mj-cs"/>
                    <a:sym typeface="Helvetica"/>
                  </a:defRPr>
                </a:pPr>
                <a:endParaRPr/>
              </a:p>
            </p:txBody>
          </p:sp>
        </p:grpSp>
        <p:grpSp>
          <p:nvGrpSpPr>
            <p:cNvPr id="65" name="Group 65"/>
            <p:cNvGrpSpPr/>
            <p:nvPr/>
          </p:nvGrpSpPr>
          <p:grpSpPr>
            <a:xfrm>
              <a:off x="2392380" y="15206"/>
              <a:ext cx="538073" cy="1239322"/>
              <a:chOff x="0" y="0"/>
              <a:chExt cx="538071" cy="1239320"/>
            </a:xfrm>
          </p:grpSpPr>
          <p:sp>
            <p:nvSpPr>
              <p:cNvPr id="62" name="Shape 62"/>
              <p:cNvSpPr/>
              <p:nvPr/>
            </p:nvSpPr>
            <p:spPr>
              <a:xfrm flipH="1">
                <a:off x="269036" y="0"/>
                <a:ext cx="1" cy="311731"/>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algn="l" defTabSz="457200">
                  <a:defRPr sz="1200">
                    <a:latin typeface="+mj-lt"/>
                    <a:ea typeface="+mj-ea"/>
                    <a:cs typeface="+mj-cs"/>
                    <a:sym typeface="Helvetica"/>
                  </a:defRPr>
                </a:pPr>
                <a:endParaRPr/>
              </a:p>
            </p:txBody>
          </p:sp>
          <p:sp>
            <p:nvSpPr>
              <p:cNvPr id="63" name="Shape 63"/>
              <p:cNvSpPr/>
              <p:nvPr/>
            </p:nvSpPr>
            <p:spPr>
              <a:xfrm>
                <a:off x="0" y="311731"/>
                <a:ext cx="538072" cy="615859"/>
              </a:xfrm>
              <a:prstGeom prst="rect">
                <a:avLst/>
              </a:prstGeom>
              <a:gradFill flip="none" rotWithShape="1">
                <a:gsLst>
                  <a:gs pos="0">
                    <a:srgbClr val="3F80CE"/>
                  </a:gs>
                  <a:gs pos="100000">
                    <a:srgbClr val="A2C3FF"/>
                  </a:gs>
                </a:gsLst>
                <a:lin ang="16200000" scaled="0"/>
              </a:gradFill>
              <a:ln w="9525" cap="flat">
                <a:solidFill>
                  <a:srgbClr val="4A7EBB"/>
                </a:solidFill>
                <a:prstDash val="solid"/>
                <a:bevel/>
              </a:ln>
              <a:effectLst>
                <a:outerShdw blurRad="38100" dist="23000" dir="5400000" rotWithShape="0">
                  <a:srgbClr val="000000">
                    <a:alpha val="35000"/>
                  </a:srgbClr>
                </a:outerShdw>
              </a:effectLst>
            </p:spPr>
            <p:txBody>
              <a:bodyPr wrap="square" lIns="0" tIns="0" rIns="0" bIns="0" numCol="1" anchor="t">
                <a:noAutofit/>
              </a:bodyPr>
              <a:lstStyle/>
              <a:p>
                <a:pPr lvl="0" algn="l" defTabSz="457200">
                  <a:defRPr sz="1800">
                    <a:solidFill>
                      <a:srgbClr val="FFFFFF"/>
                    </a:solidFill>
                    <a:latin typeface="Calibri"/>
                    <a:ea typeface="Calibri"/>
                    <a:cs typeface="Calibri"/>
                    <a:sym typeface="Calibri"/>
                  </a:defRPr>
                </a:pPr>
                <a:endParaRPr/>
              </a:p>
            </p:txBody>
          </p:sp>
          <p:sp>
            <p:nvSpPr>
              <p:cNvPr id="64" name="Shape 64"/>
              <p:cNvSpPr/>
              <p:nvPr/>
            </p:nvSpPr>
            <p:spPr>
              <a:xfrm flipH="1">
                <a:off x="269036" y="927589"/>
                <a:ext cx="1" cy="311732"/>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algn="l" defTabSz="457200">
                  <a:defRPr sz="1200">
                    <a:latin typeface="+mj-lt"/>
                    <a:ea typeface="+mj-ea"/>
                    <a:cs typeface="+mj-cs"/>
                    <a:sym typeface="Helvetica"/>
                  </a:defRPr>
                </a:pPr>
                <a:endParaRPr/>
              </a:p>
            </p:txBody>
          </p:sp>
        </p:grpSp>
        <p:grpSp>
          <p:nvGrpSpPr>
            <p:cNvPr id="69" name="Group 69"/>
            <p:cNvGrpSpPr/>
            <p:nvPr/>
          </p:nvGrpSpPr>
          <p:grpSpPr>
            <a:xfrm>
              <a:off x="3120264" y="15206"/>
              <a:ext cx="538073" cy="1239322"/>
              <a:chOff x="0" y="0"/>
              <a:chExt cx="538071" cy="1239320"/>
            </a:xfrm>
          </p:grpSpPr>
          <p:sp>
            <p:nvSpPr>
              <p:cNvPr id="66" name="Shape 66"/>
              <p:cNvSpPr/>
              <p:nvPr/>
            </p:nvSpPr>
            <p:spPr>
              <a:xfrm flipH="1">
                <a:off x="269036" y="0"/>
                <a:ext cx="1" cy="311731"/>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algn="l" defTabSz="457200">
                  <a:defRPr sz="1200">
                    <a:latin typeface="+mj-lt"/>
                    <a:ea typeface="+mj-ea"/>
                    <a:cs typeface="+mj-cs"/>
                    <a:sym typeface="Helvetica"/>
                  </a:defRPr>
                </a:pPr>
                <a:endParaRPr/>
              </a:p>
            </p:txBody>
          </p:sp>
          <p:sp>
            <p:nvSpPr>
              <p:cNvPr id="67" name="Shape 67"/>
              <p:cNvSpPr/>
              <p:nvPr/>
            </p:nvSpPr>
            <p:spPr>
              <a:xfrm>
                <a:off x="0" y="311731"/>
                <a:ext cx="538072" cy="615859"/>
              </a:xfrm>
              <a:prstGeom prst="rect">
                <a:avLst/>
              </a:prstGeom>
              <a:gradFill flip="none" rotWithShape="1">
                <a:gsLst>
                  <a:gs pos="0">
                    <a:srgbClr val="3F80CE"/>
                  </a:gs>
                  <a:gs pos="100000">
                    <a:srgbClr val="A2C3FF"/>
                  </a:gs>
                </a:gsLst>
                <a:lin ang="16200000" scaled="0"/>
              </a:gradFill>
              <a:ln w="9525" cap="flat">
                <a:solidFill>
                  <a:srgbClr val="4A7EBB"/>
                </a:solidFill>
                <a:prstDash val="solid"/>
                <a:bevel/>
              </a:ln>
              <a:effectLst>
                <a:outerShdw blurRad="38100" dist="23000" dir="5400000" rotWithShape="0">
                  <a:srgbClr val="000000">
                    <a:alpha val="35000"/>
                  </a:srgbClr>
                </a:outerShdw>
              </a:effectLst>
            </p:spPr>
            <p:txBody>
              <a:bodyPr wrap="square" lIns="0" tIns="0" rIns="0" bIns="0" numCol="1" anchor="t">
                <a:noAutofit/>
              </a:bodyPr>
              <a:lstStyle/>
              <a:p>
                <a:pPr lvl="0" algn="l" defTabSz="457200">
                  <a:defRPr sz="1800">
                    <a:solidFill>
                      <a:srgbClr val="FFFFFF"/>
                    </a:solidFill>
                    <a:latin typeface="Calibri"/>
                    <a:ea typeface="Calibri"/>
                    <a:cs typeface="Calibri"/>
                    <a:sym typeface="Calibri"/>
                  </a:defRPr>
                </a:pPr>
                <a:endParaRPr/>
              </a:p>
            </p:txBody>
          </p:sp>
          <p:sp>
            <p:nvSpPr>
              <p:cNvPr id="68" name="Shape 68"/>
              <p:cNvSpPr/>
              <p:nvPr/>
            </p:nvSpPr>
            <p:spPr>
              <a:xfrm flipH="1">
                <a:off x="269036" y="927589"/>
                <a:ext cx="1" cy="311732"/>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algn="l" defTabSz="457200">
                  <a:defRPr sz="1200">
                    <a:latin typeface="+mj-lt"/>
                    <a:ea typeface="+mj-ea"/>
                    <a:cs typeface="+mj-cs"/>
                    <a:sym typeface="Helvetica"/>
                  </a:defRPr>
                </a:pPr>
                <a:endParaRPr/>
              </a:p>
            </p:txBody>
          </p:sp>
        </p:grpSp>
      </p:grpSp>
      <p:sp>
        <p:nvSpPr>
          <p:cNvPr id="71" name="Shape 71"/>
          <p:cNvSpPr/>
          <p:nvPr/>
        </p:nvSpPr>
        <p:spPr>
          <a:xfrm>
            <a:off x="4266593" y="2309915"/>
            <a:ext cx="119" cy="420836"/>
          </a:xfrm>
          <a:prstGeom prst="line">
            <a:avLst/>
          </a:prstGeom>
          <a:ln w="25400">
            <a:solidFill>
              <a:srgbClr val="4F81BD"/>
            </a:solidFill>
          </a:ln>
          <a:effectLst>
            <a:outerShdw blurRad="38100" dist="20000" dir="5400000" rotWithShape="0">
              <a:srgbClr val="000000">
                <a:alpha val="38000"/>
              </a:srgbClr>
            </a:outerShdw>
          </a:effectLst>
        </p:spPr>
        <p:txBody>
          <a:bodyPr lIns="0" tIns="0" rIns="0" bIns="0"/>
          <a:lstStyle/>
          <a:p>
            <a:pPr lvl="0" algn="l" defTabSz="457200">
              <a:defRPr sz="1200">
                <a:latin typeface="+mj-lt"/>
                <a:ea typeface="+mj-ea"/>
                <a:cs typeface="+mj-cs"/>
                <a:sym typeface="Helvetica"/>
              </a:defRPr>
            </a:pPr>
            <a:endParaRPr/>
          </a:p>
        </p:txBody>
      </p:sp>
      <p:sp>
        <p:nvSpPr>
          <p:cNvPr id="72" name="Shape 72"/>
          <p:cNvSpPr/>
          <p:nvPr/>
        </p:nvSpPr>
        <p:spPr>
          <a:xfrm>
            <a:off x="4259950" y="3221157"/>
            <a:ext cx="1" cy="420836"/>
          </a:xfrm>
          <a:prstGeom prst="line">
            <a:avLst/>
          </a:prstGeom>
          <a:ln w="25400">
            <a:solidFill>
              <a:srgbClr val="4F81BD"/>
            </a:solidFill>
          </a:ln>
          <a:effectLst>
            <a:outerShdw blurRad="38100" dist="20000" dir="5400000" rotWithShape="0">
              <a:srgbClr val="000000">
                <a:alpha val="38000"/>
              </a:srgbClr>
            </a:outerShdw>
          </a:effectLst>
        </p:spPr>
        <p:txBody>
          <a:bodyPr lIns="0" tIns="0" rIns="0" bIns="0"/>
          <a:lstStyle/>
          <a:p>
            <a:pPr lvl="0" algn="l" defTabSz="457200">
              <a:defRPr sz="1200">
                <a:latin typeface="+mj-lt"/>
                <a:ea typeface="+mj-ea"/>
                <a:cs typeface="+mj-cs"/>
                <a:sym typeface="Helvetica"/>
              </a:defRPr>
            </a:pPr>
            <a:endParaRPr/>
          </a:p>
        </p:txBody>
      </p:sp>
      <p:sp>
        <p:nvSpPr>
          <p:cNvPr id="73" name="Shape 73"/>
          <p:cNvSpPr/>
          <p:nvPr/>
        </p:nvSpPr>
        <p:spPr>
          <a:xfrm>
            <a:off x="450536" y="3364688"/>
            <a:ext cx="1734925" cy="3581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defTabSz="457200">
              <a:defRPr sz="1800">
                <a:latin typeface="Calibri"/>
                <a:ea typeface="Calibri"/>
                <a:cs typeface="Calibri"/>
                <a:sym typeface="Calibri"/>
              </a:defRPr>
            </a:lvl1pPr>
          </a:lstStyle>
          <a:p>
            <a:pPr lvl="0"/>
            <a:r>
              <a:t>TCP/IP Network</a:t>
            </a:r>
          </a:p>
        </p:txBody>
      </p:sp>
      <p:sp>
        <p:nvSpPr>
          <p:cNvPr id="74" name="Shape 74"/>
          <p:cNvSpPr/>
          <p:nvPr/>
        </p:nvSpPr>
        <p:spPr>
          <a:xfrm>
            <a:off x="104624" y="3949767"/>
            <a:ext cx="2158692" cy="624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defRPr sz="1800">
                <a:latin typeface="Calibri"/>
                <a:ea typeface="Calibri"/>
                <a:cs typeface="Calibri"/>
                <a:sym typeface="Calibri"/>
              </a:defRPr>
            </a:lvl1pPr>
          </a:lstStyle>
          <a:p>
            <a:pPr lvl="0"/>
            <a:r>
              <a:t>Accelerator hardware interface</a:t>
            </a:r>
          </a:p>
        </p:txBody>
      </p:sp>
      <p:grpSp>
        <p:nvGrpSpPr>
          <p:cNvPr id="77" name="Group 77"/>
          <p:cNvGrpSpPr/>
          <p:nvPr/>
        </p:nvGrpSpPr>
        <p:grpSpPr>
          <a:xfrm>
            <a:off x="6675119" y="2740910"/>
            <a:ext cx="1158241" cy="490408"/>
            <a:chOff x="0" y="0"/>
            <a:chExt cx="1158239" cy="490406"/>
          </a:xfrm>
        </p:grpSpPr>
        <p:sp>
          <p:nvSpPr>
            <p:cNvPr id="75" name="Shape 75"/>
            <p:cNvSpPr/>
            <p:nvPr/>
          </p:nvSpPr>
          <p:spPr>
            <a:xfrm>
              <a:off x="0" y="0"/>
              <a:ext cx="1158240" cy="490407"/>
            </a:xfrm>
            <a:prstGeom prst="rect">
              <a:avLst/>
            </a:prstGeom>
            <a:gradFill flip="none" rotWithShape="1">
              <a:gsLst>
                <a:gs pos="0">
                  <a:srgbClr val="3F80CE"/>
                </a:gs>
                <a:gs pos="100000">
                  <a:srgbClr val="A2C3FF"/>
                </a:gs>
              </a:gsLst>
              <a:lin ang="16200000" scaled="0"/>
            </a:gradFill>
            <a:ln w="9525" cap="flat">
              <a:solidFill>
                <a:srgbClr val="4A7EBB"/>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defTabSz="457200">
                <a:defRPr sz="2000">
                  <a:solidFill>
                    <a:srgbClr val="800000"/>
                  </a:solidFill>
                  <a:latin typeface="Calibri"/>
                  <a:ea typeface="Calibri"/>
                  <a:cs typeface="Calibri"/>
                  <a:sym typeface="Calibri"/>
                </a:defRPr>
              </a:pPr>
              <a:endParaRPr/>
            </a:p>
          </p:txBody>
        </p:sp>
        <p:sp>
          <p:nvSpPr>
            <p:cNvPr id="76" name="Shape 76"/>
            <p:cNvSpPr/>
            <p:nvPr/>
          </p:nvSpPr>
          <p:spPr>
            <a:xfrm>
              <a:off x="0" y="53433"/>
              <a:ext cx="1158240" cy="383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457200">
                <a:defRPr sz="2000">
                  <a:solidFill>
                    <a:srgbClr val="800000"/>
                  </a:solidFill>
                  <a:latin typeface="Calibri"/>
                  <a:ea typeface="Calibri"/>
                  <a:cs typeface="Calibri"/>
                  <a:sym typeface="Calibri"/>
                </a:defRPr>
              </a:lvl1pPr>
            </a:lstStyle>
            <a:p>
              <a:pPr lvl="0">
                <a:defRPr sz="1800">
                  <a:solidFill>
                    <a:srgbClr val="000000"/>
                  </a:solidFill>
                </a:defRPr>
              </a:pPr>
              <a:r>
                <a:rPr sz="2000">
                  <a:solidFill>
                    <a:srgbClr val="800000"/>
                  </a:solidFill>
                </a:rPr>
                <a:t>XML</a:t>
              </a:r>
            </a:p>
          </p:txBody>
        </p:sp>
      </p:grpSp>
      <p:grpSp>
        <p:nvGrpSpPr>
          <p:cNvPr id="80" name="Group 80"/>
          <p:cNvGrpSpPr/>
          <p:nvPr/>
        </p:nvGrpSpPr>
        <p:grpSpPr>
          <a:xfrm>
            <a:off x="7142480" y="1521460"/>
            <a:ext cx="1778001" cy="594361"/>
            <a:chOff x="0" y="0"/>
            <a:chExt cx="1778000" cy="594359"/>
          </a:xfrm>
        </p:grpSpPr>
        <p:sp>
          <p:nvSpPr>
            <p:cNvPr id="78" name="Shape 78"/>
            <p:cNvSpPr/>
            <p:nvPr/>
          </p:nvSpPr>
          <p:spPr>
            <a:xfrm>
              <a:off x="0" y="0"/>
              <a:ext cx="1778000" cy="594360"/>
            </a:xfrm>
            <a:prstGeom prst="rect">
              <a:avLst/>
            </a:prstGeom>
            <a:gradFill flip="none" rotWithShape="1">
              <a:gsLst>
                <a:gs pos="0">
                  <a:srgbClr val="3F80CE"/>
                </a:gs>
                <a:gs pos="100000">
                  <a:srgbClr val="A2C3FF"/>
                </a:gs>
              </a:gsLst>
              <a:lin ang="16200000" scaled="0"/>
            </a:gradFill>
            <a:ln w="9525" cap="flat">
              <a:solidFill>
                <a:srgbClr val="4A7EBB"/>
              </a:solidFill>
              <a:prstDash val="solid"/>
              <a:bevel/>
            </a:ln>
            <a:effectLst>
              <a:outerShdw blurRad="38100" dist="23000" dir="5400000" rotWithShape="0">
                <a:srgbClr val="000000">
                  <a:alpha val="35000"/>
                </a:srgbClr>
              </a:outerShdw>
            </a:effectLst>
          </p:spPr>
          <p:txBody>
            <a:bodyPr wrap="square" lIns="0" tIns="0" rIns="0" bIns="0" numCol="1" anchor="t">
              <a:noAutofit/>
            </a:bodyPr>
            <a:lstStyle/>
            <a:p>
              <a:pPr lvl="0" defTabSz="457200">
                <a:defRPr sz="2400">
                  <a:solidFill>
                    <a:srgbClr val="800000"/>
                  </a:solidFill>
                  <a:latin typeface="Calibri"/>
                  <a:ea typeface="Calibri"/>
                  <a:cs typeface="Calibri"/>
                  <a:sym typeface="Calibri"/>
                </a:defRPr>
              </a:pPr>
              <a:endParaRPr/>
            </a:p>
          </p:txBody>
        </p:sp>
        <p:sp>
          <p:nvSpPr>
            <p:cNvPr id="79" name="Shape 79"/>
            <p:cNvSpPr/>
            <p:nvPr/>
          </p:nvSpPr>
          <p:spPr>
            <a:xfrm>
              <a:off x="0" y="0"/>
              <a:ext cx="1778000" cy="447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defTabSz="457200">
                <a:defRPr sz="2400">
                  <a:solidFill>
                    <a:srgbClr val="800000"/>
                  </a:solidFill>
                  <a:latin typeface="Calibri"/>
                  <a:ea typeface="Calibri"/>
                  <a:cs typeface="Calibri"/>
                  <a:sym typeface="Calibri"/>
                </a:defRPr>
              </a:lvl1pPr>
            </a:lstStyle>
            <a:p>
              <a:pPr lvl="0">
                <a:defRPr sz="1800">
                  <a:solidFill>
                    <a:srgbClr val="000000"/>
                  </a:solidFill>
                </a:defRPr>
              </a:pPr>
              <a:r>
                <a:rPr sz="2400">
                  <a:solidFill>
                    <a:srgbClr val="800000"/>
                  </a:solidFill>
                </a:rPr>
                <a:t>Database</a:t>
              </a:r>
            </a:p>
          </p:txBody>
        </p:sp>
      </p:grpSp>
      <p:grpSp>
        <p:nvGrpSpPr>
          <p:cNvPr id="83" name="Group 83"/>
          <p:cNvGrpSpPr/>
          <p:nvPr/>
        </p:nvGrpSpPr>
        <p:grpSpPr>
          <a:xfrm>
            <a:off x="2904624" y="2730749"/>
            <a:ext cx="2713611" cy="490408"/>
            <a:chOff x="0" y="0"/>
            <a:chExt cx="2713609" cy="490406"/>
          </a:xfrm>
        </p:grpSpPr>
        <p:sp>
          <p:nvSpPr>
            <p:cNvPr id="81" name="Shape 81"/>
            <p:cNvSpPr/>
            <p:nvPr/>
          </p:nvSpPr>
          <p:spPr>
            <a:xfrm>
              <a:off x="0" y="0"/>
              <a:ext cx="2713610" cy="490407"/>
            </a:xfrm>
            <a:prstGeom prst="rect">
              <a:avLst/>
            </a:prstGeom>
            <a:gradFill flip="none" rotWithShape="1">
              <a:gsLst>
                <a:gs pos="0">
                  <a:srgbClr val="3F80CE"/>
                </a:gs>
                <a:gs pos="100000">
                  <a:srgbClr val="A2C3FF"/>
                </a:gs>
              </a:gsLst>
              <a:lin ang="16200000" scaled="0"/>
            </a:gradFill>
            <a:ln w="9525" cap="flat">
              <a:solidFill>
                <a:srgbClr val="4A7EBB"/>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defTabSz="457200">
                <a:defRPr sz="1800">
                  <a:solidFill>
                    <a:srgbClr val="800000"/>
                  </a:solidFill>
                  <a:latin typeface="Calibri"/>
                  <a:ea typeface="Calibri"/>
                  <a:cs typeface="Calibri"/>
                  <a:sym typeface="Calibri"/>
                </a:defRPr>
              </a:pPr>
              <a:endParaRPr/>
            </a:p>
          </p:txBody>
        </p:sp>
        <p:sp>
          <p:nvSpPr>
            <p:cNvPr id="82" name="Shape 82"/>
            <p:cNvSpPr/>
            <p:nvPr/>
          </p:nvSpPr>
          <p:spPr>
            <a:xfrm>
              <a:off x="0" y="66133"/>
              <a:ext cx="271361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457200">
                <a:defRPr sz="1800">
                  <a:solidFill>
                    <a:srgbClr val="800000"/>
                  </a:solidFill>
                  <a:latin typeface="Calibri"/>
                  <a:ea typeface="Calibri"/>
                  <a:cs typeface="Calibri"/>
                  <a:sym typeface="Calibri"/>
                </a:defRPr>
              </a:lvl1pPr>
            </a:lstStyle>
            <a:p>
              <a:pPr lvl="0">
                <a:defRPr>
                  <a:solidFill>
                    <a:srgbClr val="000000"/>
                  </a:solidFill>
                </a:defRPr>
              </a:pPr>
              <a:r>
                <a:rPr>
                  <a:solidFill>
                    <a:srgbClr val="800000"/>
                  </a:solidFill>
                </a:rPr>
                <a:t>EPICS Channel Access</a:t>
              </a:r>
            </a:p>
          </p:txBody>
        </p:sp>
      </p:grpSp>
      <p:sp>
        <p:nvSpPr>
          <p:cNvPr id="84" name="Shape 84"/>
          <p:cNvSpPr/>
          <p:nvPr/>
        </p:nvSpPr>
        <p:spPr>
          <a:xfrm flipH="1" flipV="1">
            <a:off x="6319239" y="2161031"/>
            <a:ext cx="640361" cy="569720"/>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0" tIns="0" rIns="0" bIns="0"/>
          <a:lstStyle/>
          <a:p>
            <a:pPr lvl="0" algn="l" defTabSz="457200">
              <a:defRPr sz="1200">
                <a:latin typeface="+mj-lt"/>
                <a:ea typeface="+mj-ea"/>
                <a:cs typeface="+mj-cs"/>
                <a:sym typeface="Helvetica"/>
              </a:defRPr>
            </a:pPr>
            <a:endParaRPr/>
          </a:p>
        </p:txBody>
      </p:sp>
      <p:sp>
        <p:nvSpPr>
          <p:cNvPr id="85" name="Shape 85"/>
          <p:cNvSpPr/>
          <p:nvPr/>
        </p:nvSpPr>
        <p:spPr>
          <a:xfrm>
            <a:off x="6319239" y="1960879"/>
            <a:ext cx="823242" cy="1"/>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0" tIns="0" rIns="0" bIns="0"/>
          <a:lstStyle/>
          <a:p>
            <a:pPr lvl="0" algn="l" defTabSz="457200">
              <a:defRPr sz="1200">
                <a:latin typeface="+mj-lt"/>
                <a:ea typeface="+mj-ea"/>
                <a:cs typeface="+mj-cs"/>
                <a:sym typeface="Helvetica"/>
              </a:defRPr>
            </a:pPr>
            <a:endParaRPr/>
          </a:p>
        </p:txBody>
      </p:sp>
      <p:sp>
        <p:nvSpPr>
          <p:cNvPr id="86" name="Shape 86"/>
          <p:cNvSpPr/>
          <p:nvPr/>
        </p:nvSpPr>
        <p:spPr>
          <a:xfrm flipH="1">
            <a:off x="6297608" y="1696719"/>
            <a:ext cx="844872" cy="10162"/>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0" tIns="0" rIns="0" bIns="0"/>
          <a:lstStyle/>
          <a:p>
            <a:pPr lvl="0" algn="l" defTabSz="457200">
              <a:defRPr sz="1200">
                <a:latin typeface="+mj-lt"/>
                <a:ea typeface="+mj-ea"/>
                <a:cs typeface="+mj-cs"/>
                <a:sym typeface="Helvetica"/>
              </a:defRPr>
            </a:pPr>
            <a:endParaRPr/>
          </a:p>
        </p:txBody>
      </p:sp>
      <p:sp>
        <p:nvSpPr>
          <p:cNvPr id="87" name="Shape 87"/>
          <p:cNvSpPr/>
          <p:nvPr/>
        </p:nvSpPr>
        <p:spPr>
          <a:xfrm flipH="1">
            <a:off x="7437119" y="2115820"/>
            <a:ext cx="594361" cy="614931"/>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0" tIns="0" rIns="0" bIns="0"/>
          <a:lstStyle/>
          <a:p>
            <a:pPr lvl="0" algn="l" defTabSz="457200">
              <a:defRPr sz="1200">
                <a:latin typeface="+mj-lt"/>
                <a:ea typeface="+mj-ea"/>
                <a:cs typeface="+mj-cs"/>
                <a:sym typeface="Helvetica"/>
              </a:defRPr>
            </a:pPr>
            <a:endParaRPr/>
          </a:p>
        </p:txBody>
      </p:sp>
      <p:sp>
        <p:nvSpPr>
          <p:cNvPr id="88" name="Shape 88"/>
          <p:cNvSpPr/>
          <p:nvPr/>
        </p:nvSpPr>
        <p:spPr>
          <a:xfrm>
            <a:off x="681524" y="5340163"/>
            <a:ext cx="778095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457200">
              <a:defRPr sz="2400">
                <a:latin typeface="Calibri"/>
                <a:ea typeface="Calibri"/>
                <a:cs typeface="Calibri"/>
                <a:sym typeface="Calibri"/>
              </a:defRPr>
            </a:lvl1pPr>
          </a:lstStyle>
          <a:p>
            <a:pPr lvl="0">
              <a:defRPr sz="1800"/>
            </a:pPr>
            <a:r>
              <a:rPr sz="2400"/>
              <a:t>Overall relationship of the XAL application framework</a:t>
            </a:r>
          </a:p>
        </p:txBody>
      </p:sp>
      <p:sp>
        <p:nvSpPr>
          <p:cNvPr id="89" name="Shape 89"/>
          <p:cNvSpPr/>
          <p:nvPr/>
        </p:nvSpPr>
        <p:spPr>
          <a:xfrm>
            <a:off x="6002968" y="3820159"/>
            <a:ext cx="844872" cy="5613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defRPr sz="3200">
                <a:latin typeface="Calibri"/>
                <a:ea typeface="Calibri"/>
                <a:cs typeface="Calibri"/>
                <a:sym typeface="Calibri"/>
              </a:defRPr>
            </a:lvl1pPr>
          </a:lstStyle>
          <a:p>
            <a:pPr lvl="0">
              <a:defRPr sz="1800"/>
            </a:pPr>
            <a:r>
              <a:rPr sz="3200"/>
              <a:t>……</a:t>
            </a:r>
          </a:p>
        </p:txBody>
      </p:sp>
      <p:pic>
        <p:nvPicPr>
          <p:cNvPr id="90" name="image2.png" descr="skd182715sdc.png"/>
          <p:cNvPicPr/>
          <p:nvPr/>
        </p:nvPicPr>
        <p:blipFill>
          <a:blip r:embed="rId3">
            <a:extLst/>
          </a:blip>
          <a:stretch>
            <a:fillRect/>
          </a:stretch>
        </p:blipFill>
        <p:spPr>
          <a:xfrm>
            <a:off x="777935" y="967480"/>
            <a:ext cx="591142" cy="1760222"/>
          </a:xfrm>
          <a:prstGeom prst="rect">
            <a:avLst/>
          </a:prstGeom>
          <a:ln w="12700">
            <a:miter lim="400000"/>
          </a:ln>
        </p:spPr>
      </p:pic>
      <p:sp>
        <p:nvSpPr>
          <p:cNvPr id="91" name="Shape 91"/>
          <p:cNvSpPr/>
          <p:nvPr/>
        </p:nvSpPr>
        <p:spPr>
          <a:xfrm>
            <a:off x="1390706" y="1963420"/>
            <a:ext cx="823243" cy="1"/>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0" tIns="0" rIns="0" bIns="0"/>
          <a:lstStyle/>
          <a:p>
            <a:pPr lvl="0" algn="l" defTabSz="457200">
              <a:defRPr sz="1200">
                <a:latin typeface="+mj-lt"/>
                <a:ea typeface="+mj-ea"/>
                <a:cs typeface="+mj-cs"/>
                <a:sym typeface="Helvetica"/>
              </a:defRPr>
            </a:pPr>
            <a:endParaRPr/>
          </a:p>
        </p:txBody>
      </p:sp>
      <p:sp>
        <p:nvSpPr>
          <p:cNvPr id="92" name="Shape 92"/>
          <p:cNvSpPr/>
          <p:nvPr/>
        </p:nvSpPr>
        <p:spPr>
          <a:xfrm flipH="1">
            <a:off x="1369077" y="1699259"/>
            <a:ext cx="844872" cy="10161"/>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0" tIns="0" rIns="0" bIns="0"/>
          <a:lstStyle/>
          <a:p>
            <a:pPr lvl="0" algn="l" defTabSz="457200">
              <a:defRPr sz="1200">
                <a:latin typeface="+mj-lt"/>
                <a:ea typeface="+mj-ea"/>
                <a:cs typeface="+mj-cs"/>
                <a:sym typeface="Helvetica"/>
              </a:defRPr>
            </a:pPr>
            <a:endParaRPr/>
          </a:p>
        </p:txBody>
      </p:sp>
      <p:sp>
        <p:nvSpPr>
          <p:cNvPr id="93" name="Shape 93"/>
          <p:cNvSpPr/>
          <p:nvPr/>
        </p:nvSpPr>
        <p:spPr>
          <a:xfrm>
            <a:off x="215004" y="2730749"/>
            <a:ext cx="2405099" cy="3581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defTabSz="457200">
              <a:defRPr sz="1800">
                <a:latin typeface="Calibri"/>
                <a:ea typeface="Calibri"/>
                <a:cs typeface="Calibri"/>
                <a:sym typeface="Calibri"/>
              </a:defRPr>
            </a:lvl1pPr>
          </a:lstStyle>
          <a:p>
            <a:pPr lvl="0"/>
            <a:r>
              <a:t>Physicist and Operator</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50</a:t>
            </a:fld>
            <a:endParaRPr sz="900" b="1">
              <a:solidFill>
                <a:srgbClr val="4D5E68"/>
              </a:solidFill>
            </a:endParaRPr>
          </a:p>
        </p:txBody>
      </p:sp>
      <p:sp>
        <p:nvSpPr>
          <p:cNvPr id="308" name="Shape 308"/>
          <p:cNvSpPr>
            <a:spLocks noGrp="1"/>
          </p:cNvSpPr>
          <p:nvPr>
            <p:ph type="title"/>
          </p:nvPr>
        </p:nvSpPr>
        <p:spPr>
          <a:prstGeom prst="rect">
            <a:avLst/>
          </a:prstGeom>
        </p:spPr>
        <p:txBody>
          <a:bodyPr>
            <a:normAutofit fontScale="90000"/>
          </a:bodyPr>
          <a:lstStyle>
            <a:lvl1pPr>
              <a:lnSpc>
                <a:spcPct val="150000"/>
              </a:lnSpc>
              <a:spcBef>
                <a:spcPts val="700"/>
              </a:spcBef>
              <a:defRPr sz="4200" b="1"/>
            </a:lvl1pPr>
          </a:lstStyle>
          <a:p>
            <a:pPr lvl="0">
              <a:defRPr sz="1800" b="0">
                <a:solidFill>
                  <a:srgbClr val="000000"/>
                </a:solidFill>
              </a:defRPr>
            </a:pPr>
            <a:r>
              <a:rPr sz="4200" b="1">
                <a:solidFill>
                  <a:srgbClr val="FF2600"/>
                </a:solidFill>
              </a:rPr>
              <a:t>3. Summary</a:t>
            </a:r>
          </a:p>
        </p:txBody>
      </p:sp>
      <p:sp>
        <p:nvSpPr>
          <p:cNvPr id="309" name="Shape 309"/>
          <p:cNvSpPr>
            <a:spLocks noGrp="1"/>
          </p:cNvSpPr>
          <p:nvPr>
            <p:ph type="body" idx="1"/>
          </p:nvPr>
        </p:nvSpPr>
        <p:spPr>
          <a:prstGeom prst="rect">
            <a:avLst/>
          </a:prstGeom>
        </p:spPr>
        <p:txBody>
          <a:bodyPr/>
          <a:lstStyle/>
          <a:p>
            <a:pPr lvl="0">
              <a:defRPr sz="1800"/>
            </a:pPr>
            <a:r>
              <a:rPr sz="2400"/>
              <a:t>A development environment of XAL was built at CSNS.</a:t>
            </a:r>
          </a:p>
          <a:p>
            <a:pPr lvl="0">
              <a:defRPr sz="1800"/>
            </a:pPr>
            <a:r>
              <a:rPr sz="2400"/>
              <a:t>Some general applications are ported to CSNS, e.g. optics calculation, orbit correction, some simple applications, etc.</a:t>
            </a:r>
          </a:p>
          <a:p>
            <a:pPr lvl="0">
              <a:defRPr sz="1800"/>
            </a:pPr>
            <a:r>
              <a:rPr sz="2400"/>
              <a:t>Some specific applications for CSNS are developed based on the XAL applications. For example orbit correction of RCS, emittance measurement, BBA, etc.</a:t>
            </a:r>
          </a:p>
          <a:p>
            <a:pPr lvl="0">
              <a:defRPr sz="1800"/>
            </a:pPr>
            <a:r>
              <a:rPr sz="2400"/>
              <a:t>Some applications which use database are developing, e.g. magnet manager, model manager, etc.</a:t>
            </a:r>
          </a:p>
          <a:p>
            <a:pPr lvl="0">
              <a:defRPr sz="1800"/>
            </a:pPr>
            <a:r>
              <a:rPr sz="2400"/>
              <a:t>The next work in the future is to improve and test the applications finished.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sz="1800" b="0">
                <a:solidFill>
                  <a:srgbClr val="000000"/>
                </a:solidFill>
              </a:defRPr>
            </a:pPr>
            <a:fld id="{86CB4B4D-7CA3-9044-876B-883B54F8677D}" type="slidenum">
              <a:rPr sz="900" b="1">
                <a:solidFill>
                  <a:srgbClr val="4D5E68"/>
                </a:solidFill>
              </a:rPr>
              <a:t>51</a:t>
            </a:fld>
            <a:endParaRPr sz="900" b="1">
              <a:solidFill>
                <a:srgbClr val="4D5E68"/>
              </a:solidFill>
            </a:endParaRPr>
          </a:p>
        </p:txBody>
      </p:sp>
      <p:sp>
        <p:nvSpPr>
          <p:cNvPr id="312" name="Shape 312"/>
          <p:cNvSpPr>
            <a:spLocks noGrp="1"/>
          </p:cNvSpPr>
          <p:nvPr>
            <p:ph type="title"/>
          </p:nvPr>
        </p:nvSpPr>
        <p:spPr>
          <a:xfrm>
            <a:off x="457200" y="2703512"/>
            <a:ext cx="8229600" cy="954088"/>
          </a:xfrm>
          <a:prstGeom prst="rect">
            <a:avLst/>
          </a:prstGeom>
        </p:spPr>
        <p:txBody>
          <a:bodyPr>
            <a:normAutofit fontScale="90000"/>
          </a:bodyPr>
          <a:lstStyle>
            <a:lvl1pPr>
              <a:lnSpc>
                <a:spcPct val="150000"/>
              </a:lnSpc>
              <a:spcBef>
                <a:spcPts val="700"/>
              </a:spcBef>
              <a:defRPr sz="4200" b="1"/>
            </a:lvl1pPr>
          </a:lstStyle>
          <a:p>
            <a:pPr lvl="0">
              <a:defRPr sz="1800" b="0">
                <a:solidFill>
                  <a:srgbClr val="000000"/>
                </a:solidFill>
              </a:defRPr>
            </a:pPr>
            <a:r>
              <a:rPr sz="4200" b="1">
                <a:solidFill>
                  <a:srgbClr val="FF2600"/>
                </a:solidFill>
              </a:rPr>
              <a:t>Thanks for Your Attention!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6</a:t>
            </a:fld>
            <a:endParaRPr sz="900" b="1">
              <a:solidFill>
                <a:srgbClr val="4D5E68"/>
              </a:solidFill>
            </a:endParaRPr>
          </a:p>
        </p:txBody>
      </p:sp>
      <p:sp>
        <p:nvSpPr>
          <p:cNvPr id="96" name="Shape 96"/>
          <p:cNvSpPr>
            <a:spLocks noGrp="1"/>
          </p:cNvSpPr>
          <p:nvPr>
            <p:ph type="body" idx="1"/>
          </p:nvPr>
        </p:nvSpPr>
        <p:spPr>
          <a:prstGeom prst="rect">
            <a:avLst/>
          </a:prstGeom>
        </p:spPr>
        <p:txBody>
          <a:bodyPr/>
          <a:lstStyle/>
          <a:p>
            <a:pPr marL="0" lvl="0" indent="0">
              <a:spcBef>
                <a:spcPts val="600"/>
              </a:spcBef>
              <a:buSzTx/>
              <a:buNone/>
              <a:defRPr sz="1800"/>
            </a:pPr>
            <a:r>
              <a:rPr sz="2400" dirty="0"/>
              <a:t>It is convenient to develop physics applications with XAL from the standpoint of physicist or commissioner. </a:t>
            </a:r>
          </a:p>
          <a:p>
            <a:r>
              <a:rPr lang="en-US" altLang="zh-CN" dirty="0"/>
              <a:t>Much of the underlying connections to the EPICS control system are hidden from the user. </a:t>
            </a:r>
          </a:p>
          <a:p>
            <a:r>
              <a:rPr lang="en-US" altLang="zh-CN" dirty="0"/>
              <a:t>Some basic accelerator physics calculations are packaged.</a:t>
            </a:r>
            <a:endParaRPr dirty="0" smtClean="0"/>
          </a:p>
          <a:p>
            <a:pPr marL="0" lvl="0" indent="0">
              <a:spcBef>
                <a:spcPts val="600"/>
              </a:spcBef>
              <a:buSzTx/>
              <a:buNone/>
              <a:defRPr sz="1800"/>
            </a:pPr>
            <a:r>
              <a:rPr sz="2400" dirty="0" smtClean="0"/>
              <a:t>Use of this framework allows writing general-purpose applications that can be applied to various parts of the accelerator. Also the accelerator structure is initiated from a database, so introduction of new beamline devices or signal modifications are immediately available for all XAL applications. </a:t>
            </a:r>
            <a:endParaRPr sz="24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7</a:t>
            </a:fld>
            <a:endParaRPr sz="900" b="1">
              <a:solidFill>
                <a:srgbClr val="4D5E68"/>
              </a:solidFill>
            </a:endParaRPr>
          </a:p>
        </p:txBody>
      </p:sp>
      <p:sp>
        <p:nvSpPr>
          <p:cNvPr id="99" name="Shape 99"/>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XAL Accelerator</a:t>
            </a:r>
          </a:p>
        </p:txBody>
      </p:sp>
      <p:sp>
        <p:nvSpPr>
          <p:cNvPr id="100" name="Shape 100"/>
          <p:cNvSpPr>
            <a:spLocks noGrp="1"/>
          </p:cNvSpPr>
          <p:nvPr>
            <p:ph type="body" idx="1"/>
          </p:nvPr>
        </p:nvSpPr>
        <p:spPr>
          <a:prstGeom prst="rect">
            <a:avLst/>
          </a:prstGeom>
        </p:spPr>
        <p:txBody>
          <a:bodyPr/>
          <a:lstStyle/>
          <a:p>
            <a:pPr lvl="0">
              <a:spcBef>
                <a:spcPts val="500"/>
              </a:spcBef>
              <a:defRPr sz="1800"/>
            </a:pPr>
            <a:r>
              <a:rPr sz="2400"/>
              <a:t>The gov.sns.xal.smf.Accelerator is the highest level interface of an real accelerator.</a:t>
            </a:r>
          </a:p>
          <a:p>
            <a:pPr lvl="0">
              <a:spcBef>
                <a:spcPts val="500"/>
              </a:spcBef>
              <a:defRPr sz="1800"/>
            </a:pPr>
            <a:r>
              <a:rPr sz="2400"/>
              <a:t>An Accelerator may consist of many sequences. A sequence represents a part of the accelerator and contains many nodes which stores the device hardware and physics information.</a:t>
            </a:r>
          </a:p>
        </p:txBody>
      </p:sp>
      <p:pic>
        <p:nvPicPr>
          <p:cNvPr id="101" name="image.png"/>
          <p:cNvPicPr/>
          <p:nvPr/>
        </p:nvPicPr>
        <p:blipFill>
          <a:blip r:embed="rId2">
            <a:extLst/>
          </a:blip>
          <a:stretch>
            <a:fillRect/>
          </a:stretch>
        </p:blipFill>
        <p:spPr>
          <a:xfrm>
            <a:off x="2397761" y="3832859"/>
            <a:ext cx="3876562" cy="2787968"/>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8</a:t>
            </a:fld>
            <a:endParaRPr sz="900" b="1">
              <a:solidFill>
                <a:srgbClr val="4D5E68"/>
              </a:solidFill>
            </a:endParaRPr>
          </a:p>
        </p:txBody>
      </p:sp>
      <p:pic>
        <p:nvPicPr>
          <p:cNvPr id="104" name="image4.pdf"/>
          <p:cNvPicPr/>
          <p:nvPr/>
        </p:nvPicPr>
        <p:blipFill>
          <a:blip r:embed="rId2">
            <a:extLst/>
          </a:blip>
          <a:stretch>
            <a:fillRect/>
          </a:stretch>
        </p:blipFill>
        <p:spPr>
          <a:xfrm>
            <a:off x="1402080" y="880605"/>
            <a:ext cx="6019801" cy="4302126"/>
          </a:xfrm>
          <a:prstGeom prst="rect">
            <a:avLst/>
          </a:prstGeom>
          <a:ln w="12700">
            <a:miter lim="400000"/>
          </a:ln>
        </p:spPr>
      </p:pic>
      <p:sp>
        <p:nvSpPr>
          <p:cNvPr id="105" name="Shape 105"/>
          <p:cNvSpPr/>
          <p:nvPr/>
        </p:nvSpPr>
        <p:spPr>
          <a:xfrm>
            <a:off x="558363" y="5425440"/>
            <a:ext cx="8548936" cy="4213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defRPr sz="2400">
                <a:latin typeface="Times New Roman"/>
                <a:ea typeface="Times New Roman"/>
                <a:cs typeface="Times New Roman"/>
                <a:sym typeface="Times New Roman"/>
              </a:defRPr>
            </a:lvl1pPr>
          </a:lstStyle>
          <a:p>
            <a:pPr lvl="0">
              <a:defRPr sz="1800"/>
            </a:pPr>
            <a:r>
              <a:rPr sz="2400"/>
              <a:t>Accelerator hierarchy from the accelerator physicist point-of-view</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b="0">
                <a:solidFill>
                  <a:srgbClr val="000000"/>
                </a:solidFill>
              </a:defRPr>
            </a:pPr>
            <a:fld id="{86CB4B4D-7CA3-9044-876B-883B54F8677D}" type="slidenum">
              <a:rPr sz="900" b="1">
                <a:solidFill>
                  <a:srgbClr val="4D5E68"/>
                </a:solidFill>
              </a:rPr>
              <a:t>9</a:t>
            </a:fld>
            <a:endParaRPr sz="900" b="1">
              <a:solidFill>
                <a:srgbClr val="4D5E68"/>
              </a:solidFill>
            </a:endParaRPr>
          </a:p>
        </p:txBody>
      </p:sp>
      <p:sp>
        <p:nvSpPr>
          <p:cNvPr id="108" name="Shape 108"/>
          <p:cNvSpPr>
            <a:spLocks noGrp="1"/>
          </p:cNvSpPr>
          <p:nvPr>
            <p:ph type="title"/>
          </p:nvPr>
        </p:nvSpPr>
        <p:spPr>
          <a:prstGeom prst="rect">
            <a:avLst/>
          </a:prstGeom>
        </p:spPr>
        <p:txBody>
          <a:bodyPr/>
          <a:lstStyle/>
          <a:p>
            <a:pPr lvl="0">
              <a:defRPr sz="1800">
                <a:solidFill>
                  <a:srgbClr val="000000"/>
                </a:solidFill>
              </a:defRPr>
            </a:pPr>
            <a:r>
              <a:rPr sz="4000">
                <a:solidFill>
                  <a:srgbClr val="FF2600"/>
                </a:solidFill>
              </a:rPr>
              <a:t>Some XAL Node Types</a:t>
            </a:r>
          </a:p>
        </p:txBody>
      </p:sp>
      <p:sp>
        <p:nvSpPr>
          <p:cNvPr id="109" name="Shape 109"/>
          <p:cNvSpPr/>
          <p:nvPr/>
        </p:nvSpPr>
        <p:spPr>
          <a:xfrm>
            <a:off x="1197292" y="1634172"/>
            <a:ext cx="2973389" cy="4573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342900" lvl="0" indent="-342900" algn="l" defTabSz="457200">
              <a:lnSpc>
                <a:spcPct val="80000"/>
              </a:lnSpc>
              <a:spcBef>
                <a:spcPts val="400"/>
              </a:spcBef>
              <a:defRPr sz="1800"/>
            </a:pPr>
            <a:r>
              <a:rPr sz="2200">
                <a:latin typeface="Times New Roman"/>
                <a:ea typeface="Times New Roman"/>
                <a:cs typeface="Times New Roman"/>
                <a:sym typeface="Times New Roman"/>
              </a:rPr>
              <a:t>	</a:t>
            </a:r>
            <a:r>
              <a:rPr sz="2200">
                <a:uFill>
                  <a:solidFill>
                    <a:srgbClr val="0000FF"/>
                  </a:solidFill>
                </a:uFill>
                <a:latin typeface="Times New Roman"/>
                <a:ea typeface="Times New Roman"/>
                <a:cs typeface="Times New Roman"/>
                <a:sym typeface="Times New Roman"/>
                <a:hlinkClick r:id="rId2"/>
              </a:rPr>
              <a:t>Bend</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r>
              <a:rPr sz="2200">
                <a:uFill>
                  <a:solidFill>
                    <a:srgbClr val="0000FF"/>
                  </a:solidFill>
                </a:uFill>
                <a:latin typeface="Times New Roman"/>
                <a:ea typeface="Times New Roman"/>
                <a:cs typeface="Times New Roman"/>
                <a:sym typeface="Times New Roman"/>
                <a:hlinkClick r:id="rId3"/>
              </a:rPr>
              <a:t>BLM</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r>
              <a:rPr sz="2200">
                <a:uFill>
                  <a:solidFill>
                    <a:srgbClr val="0000FF"/>
                  </a:solidFill>
                </a:uFill>
                <a:latin typeface="Times New Roman"/>
                <a:ea typeface="Times New Roman"/>
                <a:cs typeface="Times New Roman"/>
                <a:sym typeface="Times New Roman"/>
                <a:hlinkClick r:id="rId4"/>
              </a:rPr>
              <a:t>BPM</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r>
              <a:rPr sz="2200">
                <a:uFill>
                  <a:solidFill>
                    <a:srgbClr val="0000FF"/>
                  </a:solidFill>
                </a:uFill>
                <a:latin typeface="Times New Roman"/>
                <a:ea typeface="Times New Roman"/>
                <a:cs typeface="Times New Roman"/>
                <a:sym typeface="Times New Roman"/>
                <a:hlinkClick r:id="rId5"/>
              </a:rPr>
              <a:t>CCL</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r>
              <a:rPr sz="2200">
                <a:uFill>
                  <a:solidFill>
                    <a:srgbClr val="0000FF"/>
                  </a:solidFill>
                </a:uFill>
                <a:latin typeface="Times New Roman"/>
                <a:ea typeface="Times New Roman"/>
                <a:cs typeface="Times New Roman"/>
                <a:sym typeface="Times New Roman"/>
                <a:hlinkClick r:id="rId6"/>
              </a:rPr>
              <a:t>CurrentMonitor</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r>
              <a:rPr sz="2200">
                <a:uFill>
                  <a:solidFill>
                    <a:srgbClr val="0000FF"/>
                  </a:solidFill>
                </a:uFill>
                <a:latin typeface="Times New Roman"/>
                <a:ea typeface="Times New Roman"/>
                <a:cs typeface="Times New Roman"/>
                <a:sym typeface="Times New Roman"/>
                <a:hlinkClick r:id="rId7"/>
              </a:rPr>
              <a:t>CvgGauge</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r>
              <a:rPr sz="2200">
                <a:uFill>
                  <a:solidFill>
                    <a:srgbClr val="0000FF"/>
                  </a:solidFill>
                </a:uFill>
                <a:latin typeface="Times New Roman"/>
                <a:ea typeface="Times New Roman"/>
                <a:cs typeface="Times New Roman"/>
                <a:sym typeface="Times New Roman"/>
                <a:hlinkClick r:id="rId8"/>
              </a:rPr>
              <a:t>Dipole</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r>
              <a:rPr sz="2200">
                <a:uFill>
                  <a:solidFill>
                    <a:srgbClr val="0000FF"/>
                  </a:solidFill>
                </a:uFill>
                <a:latin typeface="Times New Roman"/>
                <a:ea typeface="Times New Roman"/>
                <a:cs typeface="Times New Roman"/>
                <a:sym typeface="Times New Roman"/>
                <a:hlinkClick r:id="rId9"/>
              </a:rPr>
              <a:t>DTLTank</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r>
              <a:rPr sz="2200">
                <a:uFill>
                  <a:solidFill>
                    <a:srgbClr val="0000FF"/>
                  </a:solidFill>
                </a:uFill>
                <a:latin typeface="Times New Roman"/>
                <a:ea typeface="Times New Roman"/>
                <a:cs typeface="Times New Roman"/>
                <a:sym typeface="Times New Roman"/>
                <a:hlinkClick r:id="rId10"/>
              </a:rPr>
              <a:t>Electromagnet</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r>
              <a:rPr sz="2200">
                <a:uFill>
                  <a:solidFill>
                    <a:srgbClr val="0000FF"/>
                  </a:solidFill>
                </a:uFill>
                <a:latin typeface="Times New Roman"/>
                <a:ea typeface="Times New Roman"/>
                <a:cs typeface="Times New Roman"/>
                <a:sym typeface="Times New Roman"/>
                <a:hlinkClick r:id="rId11"/>
              </a:rPr>
              <a:t>ExtractionKicker</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r>
              <a:rPr sz="2200">
                <a:uFill>
                  <a:solidFill>
                    <a:srgbClr val="0000FF"/>
                  </a:solidFill>
                </a:uFill>
                <a:latin typeface="Times New Roman"/>
                <a:ea typeface="Times New Roman"/>
                <a:cs typeface="Times New Roman"/>
                <a:sym typeface="Times New Roman"/>
                <a:hlinkClick r:id="rId12"/>
              </a:rPr>
              <a:t>GenericNode</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r>
              <a:rPr sz="2200">
                <a:uFill>
                  <a:solidFill>
                    <a:srgbClr val="0000FF"/>
                  </a:solidFill>
                </a:uFill>
                <a:latin typeface="Times New Roman"/>
                <a:ea typeface="Times New Roman"/>
                <a:cs typeface="Times New Roman"/>
                <a:sym typeface="Times New Roman"/>
                <a:hlinkClick r:id="rId13"/>
              </a:rPr>
              <a:t>HDipoleCorr</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r>
              <a:rPr sz="2200">
                <a:uFill>
                  <a:solidFill>
                    <a:srgbClr val="0000FF"/>
                  </a:solidFill>
                </a:uFill>
                <a:latin typeface="Times New Roman"/>
                <a:ea typeface="Times New Roman"/>
                <a:cs typeface="Times New Roman"/>
                <a:sym typeface="Times New Roman"/>
                <a:hlinkClick r:id="rId14"/>
              </a:rPr>
              <a:t>IonGauge</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r>
              <a:rPr sz="2200">
                <a:uFill>
                  <a:solidFill>
                    <a:srgbClr val="0000FF"/>
                  </a:solidFill>
                </a:uFill>
                <a:latin typeface="Times New Roman"/>
                <a:ea typeface="Times New Roman"/>
                <a:cs typeface="Times New Roman"/>
                <a:sym typeface="Times New Roman"/>
                <a:hlinkClick r:id="rId15"/>
              </a:rPr>
              <a:t>Magnet</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r>
              <a:rPr sz="2200">
                <a:uFill>
                  <a:solidFill>
                    <a:srgbClr val="0000FF"/>
                  </a:solidFill>
                </a:uFill>
                <a:latin typeface="Times New Roman"/>
                <a:ea typeface="Times New Roman"/>
                <a:cs typeface="Times New Roman"/>
                <a:sym typeface="Times New Roman"/>
                <a:hlinkClick r:id="rId16"/>
              </a:rPr>
              <a:t>MagnetMainSupply</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r>
              <a:rPr sz="2200">
                <a:uFill>
                  <a:solidFill>
                    <a:srgbClr val="0000FF"/>
                  </a:solidFill>
                </a:uFill>
                <a:latin typeface="Times New Roman"/>
                <a:ea typeface="Times New Roman"/>
                <a:cs typeface="Times New Roman"/>
                <a:sym typeface="Times New Roman"/>
                <a:hlinkClick r:id="rId17"/>
              </a:rPr>
              <a:t>MagnetPowerSupply</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r>
              <a:rPr sz="2200">
                <a:uFill>
                  <a:solidFill>
                    <a:srgbClr val="0000FF"/>
                  </a:solidFill>
                </a:uFill>
                <a:latin typeface="Times New Roman"/>
                <a:ea typeface="Times New Roman"/>
                <a:cs typeface="Times New Roman"/>
                <a:sym typeface="Times New Roman"/>
                <a:hlinkClick r:id="rId18"/>
              </a:rPr>
              <a:t>MagnetTrimSupply</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r>
              <a:rPr sz="2200">
                <a:uFill>
                  <a:solidFill>
                    <a:srgbClr val="0000FF"/>
                  </a:solidFill>
                </a:uFill>
                <a:latin typeface="Times New Roman"/>
                <a:ea typeface="Times New Roman"/>
                <a:cs typeface="Times New Roman"/>
                <a:sym typeface="Times New Roman"/>
                <a:hlinkClick r:id="rId19"/>
              </a:rPr>
              <a:t>Marker</a:t>
            </a:r>
            <a:r>
              <a:rPr sz="2200">
                <a:latin typeface="Times New Roman"/>
                <a:ea typeface="Times New Roman"/>
                <a:cs typeface="Times New Roman"/>
                <a:sym typeface="Times New Roman"/>
              </a:rPr>
              <a:t> </a:t>
            </a:r>
            <a:br>
              <a:rPr sz="2200">
                <a:latin typeface="Times New Roman"/>
                <a:ea typeface="Times New Roman"/>
                <a:cs typeface="Times New Roman"/>
                <a:sym typeface="Times New Roman"/>
              </a:rPr>
            </a:br>
            <a:endParaRPr sz="2200">
              <a:latin typeface="Times New Roman"/>
              <a:ea typeface="Times New Roman"/>
              <a:cs typeface="Times New Roman"/>
              <a:sym typeface="Times New Roman"/>
            </a:endParaRPr>
          </a:p>
        </p:txBody>
      </p:sp>
      <p:sp>
        <p:nvSpPr>
          <p:cNvPr id="110" name="Shape 110"/>
          <p:cNvSpPr/>
          <p:nvPr/>
        </p:nvSpPr>
        <p:spPr>
          <a:xfrm>
            <a:off x="5278120" y="1634172"/>
            <a:ext cx="3200401" cy="47030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l" defTabSz="457200">
              <a:lnSpc>
                <a:spcPct val="80000"/>
              </a:lnSpc>
              <a:spcBef>
                <a:spcPts val="400"/>
              </a:spcBef>
              <a:defRPr sz="1800"/>
            </a:pPr>
            <a:r>
              <a:rPr sz="2200">
                <a:uFill>
                  <a:solidFill>
                    <a:srgbClr val="0000FF"/>
                  </a:solidFill>
                </a:uFill>
                <a:latin typeface="Calibri"/>
                <a:ea typeface="Calibri"/>
                <a:cs typeface="Calibri"/>
                <a:sym typeface="Calibri"/>
                <a:hlinkClick r:id="rId20"/>
              </a:rPr>
              <a:t>NeutronDetector</a:t>
            </a:r>
            <a:r>
              <a:rPr sz="2200">
                <a:latin typeface="Calibri"/>
                <a:ea typeface="Calibri"/>
                <a:cs typeface="Calibri"/>
                <a:sym typeface="Calibri"/>
              </a:rPr>
              <a:t> </a:t>
            </a:r>
            <a:br>
              <a:rPr sz="2200">
                <a:latin typeface="Calibri"/>
                <a:ea typeface="Calibri"/>
                <a:cs typeface="Calibri"/>
                <a:sym typeface="Calibri"/>
              </a:rPr>
            </a:br>
            <a:r>
              <a:rPr sz="2200">
                <a:uFill>
                  <a:solidFill>
                    <a:srgbClr val="0000FF"/>
                  </a:solidFill>
                </a:uFill>
                <a:latin typeface="Calibri"/>
                <a:ea typeface="Calibri"/>
                <a:cs typeface="Calibri"/>
                <a:sym typeface="Calibri"/>
                <a:hlinkClick r:id="rId21"/>
              </a:rPr>
              <a:t>PermanentMagnet</a:t>
            </a:r>
            <a:r>
              <a:rPr sz="2200">
                <a:latin typeface="Calibri"/>
                <a:ea typeface="Calibri"/>
                <a:cs typeface="Calibri"/>
                <a:sym typeface="Calibri"/>
              </a:rPr>
              <a:t> </a:t>
            </a:r>
            <a:br>
              <a:rPr sz="2200">
                <a:latin typeface="Calibri"/>
                <a:ea typeface="Calibri"/>
                <a:cs typeface="Calibri"/>
                <a:sym typeface="Calibri"/>
              </a:rPr>
            </a:br>
            <a:r>
              <a:rPr sz="2200">
                <a:uFill>
                  <a:solidFill>
                    <a:srgbClr val="0000FF"/>
                  </a:solidFill>
                </a:uFill>
                <a:latin typeface="Calibri"/>
                <a:ea typeface="Calibri"/>
                <a:cs typeface="Calibri"/>
                <a:sym typeface="Calibri"/>
                <a:hlinkClick r:id="rId22"/>
              </a:rPr>
              <a:t>PermQuadrupole</a:t>
            </a:r>
            <a:r>
              <a:rPr sz="2200">
                <a:latin typeface="Calibri"/>
                <a:ea typeface="Calibri"/>
                <a:cs typeface="Calibri"/>
                <a:sym typeface="Calibri"/>
              </a:rPr>
              <a:t> </a:t>
            </a:r>
            <a:br>
              <a:rPr sz="2200">
                <a:latin typeface="Calibri"/>
                <a:ea typeface="Calibri"/>
                <a:cs typeface="Calibri"/>
                <a:sym typeface="Calibri"/>
              </a:rPr>
            </a:br>
            <a:r>
              <a:rPr sz="2200">
                <a:uFill>
                  <a:solidFill>
                    <a:srgbClr val="0000FF"/>
                  </a:solidFill>
                </a:uFill>
                <a:latin typeface="Calibri"/>
                <a:ea typeface="Calibri"/>
                <a:cs typeface="Calibri"/>
                <a:sym typeface="Calibri"/>
                <a:hlinkClick r:id="rId23"/>
              </a:rPr>
              <a:t>ProfileFit</a:t>
            </a:r>
            <a:r>
              <a:rPr sz="2200">
                <a:latin typeface="Calibri"/>
                <a:ea typeface="Calibri"/>
                <a:cs typeface="Calibri"/>
                <a:sym typeface="Calibri"/>
              </a:rPr>
              <a:t> </a:t>
            </a:r>
            <a:br>
              <a:rPr sz="2200">
                <a:latin typeface="Calibri"/>
                <a:ea typeface="Calibri"/>
                <a:cs typeface="Calibri"/>
                <a:sym typeface="Calibri"/>
              </a:rPr>
            </a:br>
            <a:r>
              <a:rPr sz="2200">
                <a:uFill>
                  <a:solidFill>
                    <a:srgbClr val="0000FF"/>
                  </a:solidFill>
                </a:uFill>
                <a:latin typeface="Calibri"/>
                <a:ea typeface="Calibri"/>
                <a:cs typeface="Calibri"/>
                <a:sym typeface="Calibri"/>
                <a:hlinkClick r:id="rId24"/>
              </a:rPr>
              <a:t>ProfileMonitor</a:t>
            </a:r>
            <a:r>
              <a:rPr sz="2200">
                <a:latin typeface="Calibri"/>
                <a:ea typeface="Calibri"/>
                <a:cs typeface="Calibri"/>
                <a:sym typeface="Calibri"/>
              </a:rPr>
              <a:t> </a:t>
            </a:r>
            <a:br>
              <a:rPr sz="2200">
                <a:latin typeface="Calibri"/>
                <a:ea typeface="Calibri"/>
                <a:cs typeface="Calibri"/>
                <a:sym typeface="Calibri"/>
              </a:rPr>
            </a:br>
            <a:r>
              <a:rPr sz="2200">
                <a:uFill>
                  <a:solidFill>
                    <a:srgbClr val="0000FF"/>
                  </a:solidFill>
                </a:uFill>
                <a:latin typeface="Calibri"/>
                <a:ea typeface="Calibri"/>
                <a:cs typeface="Calibri"/>
                <a:sym typeface="Calibri"/>
                <a:hlinkClick r:id="rId25"/>
              </a:rPr>
              <a:t>Quadrupole</a:t>
            </a:r>
            <a:r>
              <a:rPr sz="2200">
                <a:latin typeface="Calibri"/>
                <a:ea typeface="Calibri"/>
                <a:cs typeface="Calibri"/>
                <a:sym typeface="Calibri"/>
              </a:rPr>
              <a:t> </a:t>
            </a:r>
            <a:br>
              <a:rPr sz="2200">
                <a:latin typeface="Calibri"/>
                <a:ea typeface="Calibri"/>
                <a:cs typeface="Calibri"/>
                <a:sym typeface="Calibri"/>
              </a:rPr>
            </a:br>
            <a:r>
              <a:rPr sz="2200">
                <a:uFill>
                  <a:solidFill>
                    <a:srgbClr val="0000FF"/>
                  </a:solidFill>
                </a:uFill>
                <a:latin typeface="Calibri"/>
                <a:ea typeface="Calibri"/>
                <a:cs typeface="Calibri"/>
                <a:sym typeface="Calibri"/>
                <a:hlinkClick r:id="rId26"/>
              </a:rPr>
              <a:t>ReBuncher</a:t>
            </a:r>
            <a:r>
              <a:rPr sz="2200">
                <a:latin typeface="Calibri"/>
                <a:ea typeface="Calibri"/>
                <a:cs typeface="Calibri"/>
                <a:sym typeface="Calibri"/>
              </a:rPr>
              <a:t> </a:t>
            </a:r>
            <a:br>
              <a:rPr sz="2200">
                <a:latin typeface="Calibri"/>
                <a:ea typeface="Calibri"/>
                <a:cs typeface="Calibri"/>
                <a:sym typeface="Calibri"/>
              </a:rPr>
            </a:br>
            <a:r>
              <a:rPr sz="2200">
                <a:uFill>
                  <a:solidFill>
                    <a:srgbClr val="0000FF"/>
                  </a:solidFill>
                </a:uFill>
                <a:latin typeface="Calibri"/>
                <a:ea typeface="Calibri"/>
                <a:cs typeface="Calibri"/>
                <a:sym typeface="Calibri"/>
                <a:hlinkClick r:id="rId27"/>
              </a:rPr>
              <a:t>RfCavity</a:t>
            </a:r>
            <a:r>
              <a:rPr sz="2200">
                <a:latin typeface="Calibri"/>
                <a:ea typeface="Calibri"/>
                <a:cs typeface="Calibri"/>
                <a:sym typeface="Calibri"/>
              </a:rPr>
              <a:t> </a:t>
            </a:r>
            <a:br>
              <a:rPr sz="2200">
                <a:latin typeface="Calibri"/>
                <a:ea typeface="Calibri"/>
                <a:cs typeface="Calibri"/>
                <a:sym typeface="Calibri"/>
              </a:rPr>
            </a:br>
            <a:r>
              <a:rPr sz="2200">
                <a:uFill>
                  <a:solidFill>
                    <a:srgbClr val="0000FF"/>
                  </a:solidFill>
                </a:uFill>
                <a:latin typeface="Calibri"/>
                <a:ea typeface="Calibri"/>
                <a:cs typeface="Calibri"/>
                <a:sym typeface="Calibri"/>
                <a:hlinkClick r:id="rId28"/>
              </a:rPr>
              <a:t>RfGap</a:t>
            </a:r>
            <a:r>
              <a:rPr sz="2200">
                <a:latin typeface="Calibri"/>
                <a:ea typeface="Calibri"/>
                <a:cs typeface="Calibri"/>
                <a:sym typeface="Calibri"/>
              </a:rPr>
              <a:t> </a:t>
            </a:r>
            <a:br>
              <a:rPr sz="2200">
                <a:latin typeface="Calibri"/>
                <a:ea typeface="Calibri"/>
                <a:cs typeface="Calibri"/>
                <a:sym typeface="Calibri"/>
              </a:rPr>
            </a:br>
            <a:r>
              <a:rPr sz="2200">
                <a:uFill>
                  <a:solidFill>
                    <a:srgbClr val="0000FF"/>
                  </a:solidFill>
                </a:uFill>
                <a:latin typeface="Calibri"/>
                <a:ea typeface="Calibri"/>
                <a:cs typeface="Calibri"/>
                <a:sym typeface="Calibri"/>
                <a:hlinkClick r:id="rId29"/>
              </a:rPr>
              <a:t>RingBPM</a:t>
            </a:r>
            <a:r>
              <a:rPr sz="2200">
                <a:latin typeface="Calibri"/>
                <a:ea typeface="Calibri"/>
                <a:cs typeface="Calibri"/>
                <a:sym typeface="Calibri"/>
              </a:rPr>
              <a:t> </a:t>
            </a:r>
            <a:br>
              <a:rPr sz="2200">
                <a:latin typeface="Calibri"/>
                <a:ea typeface="Calibri"/>
                <a:cs typeface="Calibri"/>
                <a:sym typeface="Calibri"/>
              </a:rPr>
            </a:br>
            <a:r>
              <a:rPr sz="2200">
                <a:uFill>
                  <a:solidFill>
                    <a:srgbClr val="0000FF"/>
                  </a:solidFill>
                </a:uFill>
                <a:latin typeface="Calibri"/>
                <a:ea typeface="Calibri"/>
                <a:cs typeface="Calibri"/>
                <a:sym typeface="Calibri"/>
                <a:hlinkClick r:id="rId30"/>
              </a:rPr>
              <a:t>SCLCavity</a:t>
            </a:r>
            <a:r>
              <a:rPr sz="2200">
                <a:latin typeface="Calibri"/>
                <a:ea typeface="Calibri"/>
                <a:cs typeface="Calibri"/>
                <a:sym typeface="Calibri"/>
              </a:rPr>
              <a:t> </a:t>
            </a:r>
            <a:br>
              <a:rPr sz="2200">
                <a:latin typeface="Calibri"/>
                <a:ea typeface="Calibri"/>
                <a:cs typeface="Calibri"/>
                <a:sym typeface="Calibri"/>
              </a:rPr>
            </a:br>
            <a:r>
              <a:rPr sz="2200">
                <a:uFill>
                  <a:solidFill>
                    <a:srgbClr val="0000FF"/>
                  </a:solidFill>
                </a:uFill>
                <a:latin typeface="Calibri"/>
                <a:ea typeface="Calibri"/>
                <a:cs typeface="Calibri"/>
                <a:sym typeface="Calibri"/>
                <a:hlinkClick r:id="rId31"/>
              </a:rPr>
              <a:t>Sextupole</a:t>
            </a:r>
            <a:r>
              <a:rPr sz="2200">
                <a:latin typeface="Calibri"/>
                <a:ea typeface="Calibri"/>
                <a:cs typeface="Calibri"/>
                <a:sym typeface="Calibri"/>
              </a:rPr>
              <a:t> </a:t>
            </a:r>
            <a:br>
              <a:rPr sz="2200">
                <a:latin typeface="Calibri"/>
                <a:ea typeface="Calibri"/>
                <a:cs typeface="Calibri"/>
                <a:sym typeface="Calibri"/>
              </a:rPr>
            </a:br>
            <a:r>
              <a:rPr sz="2200">
                <a:uFill>
                  <a:solidFill>
                    <a:srgbClr val="0000FF"/>
                  </a:solidFill>
                </a:uFill>
                <a:latin typeface="Calibri"/>
                <a:ea typeface="Calibri"/>
                <a:cs typeface="Calibri"/>
                <a:sym typeface="Calibri"/>
                <a:hlinkClick r:id="rId32"/>
              </a:rPr>
              <a:t>Solenoid</a:t>
            </a:r>
            <a:r>
              <a:rPr sz="2200">
                <a:latin typeface="Calibri"/>
                <a:ea typeface="Calibri"/>
                <a:cs typeface="Calibri"/>
                <a:sym typeface="Calibri"/>
              </a:rPr>
              <a:t> </a:t>
            </a:r>
            <a:br>
              <a:rPr sz="2200">
                <a:latin typeface="Calibri"/>
                <a:ea typeface="Calibri"/>
                <a:cs typeface="Calibri"/>
                <a:sym typeface="Calibri"/>
              </a:rPr>
            </a:br>
            <a:r>
              <a:rPr sz="2200">
                <a:uFill>
                  <a:solidFill>
                    <a:srgbClr val="0000FF"/>
                  </a:solidFill>
                </a:uFill>
                <a:latin typeface="Calibri"/>
                <a:ea typeface="Calibri"/>
                <a:cs typeface="Calibri"/>
                <a:sym typeface="Calibri"/>
                <a:hlinkClick r:id="rId33"/>
              </a:rPr>
              <a:t>TrimmedQuadrupole</a:t>
            </a:r>
            <a:r>
              <a:rPr sz="2200">
                <a:latin typeface="Calibri"/>
                <a:ea typeface="Calibri"/>
                <a:cs typeface="Calibri"/>
                <a:sym typeface="Calibri"/>
              </a:rPr>
              <a:t> </a:t>
            </a:r>
            <a:br>
              <a:rPr sz="2200">
                <a:latin typeface="Calibri"/>
                <a:ea typeface="Calibri"/>
                <a:cs typeface="Calibri"/>
                <a:sym typeface="Calibri"/>
              </a:rPr>
            </a:br>
            <a:r>
              <a:rPr sz="2200">
                <a:uFill>
                  <a:solidFill>
                    <a:srgbClr val="0000FF"/>
                  </a:solidFill>
                </a:uFill>
                <a:latin typeface="Calibri"/>
                <a:ea typeface="Calibri"/>
                <a:cs typeface="Calibri"/>
                <a:sym typeface="Calibri"/>
                <a:hlinkClick r:id="rId34"/>
              </a:rPr>
              <a:t>Vacuum</a:t>
            </a:r>
            <a:r>
              <a:rPr sz="2200">
                <a:latin typeface="Calibri"/>
                <a:ea typeface="Calibri"/>
                <a:cs typeface="Calibri"/>
                <a:sym typeface="Calibri"/>
              </a:rPr>
              <a:t> </a:t>
            </a:r>
            <a:br>
              <a:rPr sz="2200">
                <a:latin typeface="Calibri"/>
                <a:ea typeface="Calibri"/>
                <a:cs typeface="Calibri"/>
                <a:sym typeface="Calibri"/>
              </a:rPr>
            </a:br>
            <a:r>
              <a:rPr sz="2200">
                <a:uFill>
                  <a:solidFill>
                    <a:srgbClr val="0000FF"/>
                  </a:solidFill>
                </a:uFill>
                <a:latin typeface="Calibri"/>
                <a:ea typeface="Calibri"/>
                <a:cs typeface="Calibri"/>
                <a:sym typeface="Calibri"/>
                <a:hlinkClick r:id="rId35"/>
              </a:rPr>
              <a:t>VDipoleCorr</a:t>
            </a:r>
            <a:r>
              <a:rPr sz="2200">
                <a:latin typeface="Calibri"/>
                <a:ea typeface="Calibri"/>
                <a:cs typeface="Calibri"/>
                <a:sym typeface="Calibri"/>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C0C0C0"/>
      </a:accent1>
      <a:accent2>
        <a:srgbClr val="0066FF"/>
      </a:accent2>
      <a:accent3>
        <a:srgbClr val="8F8F8F"/>
      </a:accent3>
      <a:accent4>
        <a:srgbClr val="707070"/>
      </a:accent4>
      <a:accent5>
        <a:srgbClr val="DADADA"/>
      </a:accent5>
      <a:accent6>
        <a:srgbClr val="005CE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C0C0C0"/>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C0C0C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C0C0C0"/>
      </a:accent1>
      <a:accent2>
        <a:srgbClr val="0066FF"/>
      </a:accent2>
      <a:accent3>
        <a:srgbClr val="8F8F8F"/>
      </a:accent3>
      <a:accent4>
        <a:srgbClr val="707070"/>
      </a:accent4>
      <a:accent5>
        <a:srgbClr val="DADADA"/>
      </a:accent5>
      <a:accent6>
        <a:srgbClr val="005CE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C0C0C0"/>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C0C0C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TotalTime>
  <Words>2541</Words>
  <Application>Microsoft Macintosh PowerPoint</Application>
  <PresentationFormat>全屏显示(4:3)</PresentationFormat>
  <Paragraphs>270</Paragraphs>
  <Slides>51</Slides>
  <Notes>0</Notes>
  <HiddenSlides>0</HiddenSlides>
  <MMClips>0</MMClips>
  <ScaleCrop>false</ScaleCrop>
  <HeadingPairs>
    <vt:vector size="4" baseType="variant">
      <vt:variant>
        <vt:lpstr>主题</vt:lpstr>
      </vt:variant>
      <vt:variant>
        <vt:i4>1</vt:i4>
      </vt:variant>
      <vt:variant>
        <vt:lpstr>幻灯片标题</vt:lpstr>
      </vt:variant>
      <vt:variant>
        <vt:i4>51</vt:i4>
      </vt:variant>
    </vt:vector>
  </HeadingPairs>
  <TitlesOfParts>
    <vt:vector size="52" baseType="lpstr">
      <vt:lpstr>Default</vt:lpstr>
      <vt:lpstr>PowerPoint 演示文稿</vt:lpstr>
      <vt:lpstr>Outline</vt:lpstr>
      <vt:lpstr>1. Introduction of XAL</vt:lpstr>
      <vt:lpstr>XAL</vt:lpstr>
      <vt:lpstr>PowerPoint 演示文稿</vt:lpstr>
      <vt:lpstr>PowerPoint 演示文稿</vt:lpstr>
      <vt:lpstr>XAL Accelerator</vt:lpstr>
      <vt:lpstr>PowerPoint 演示文稿</vt:lpstr>
      <vt:lpstr>Some XAL Node Types</vt:lpstr>
      <vt:lpstr>XAL Configuration File</vt:lpstr>
      <vt:lpstr>XAL Main Configuration File</vt:lpstr>
      <vt:lpstr>The XAL Optics File</vt:lpstr>
      <vt:lpstr>The XAL Optics File</vt:lpstr>
      <vt:lpstr>The XAL Optics File</vt:lpstr>
      <vt:lpstr>Model Parameters</vt:lpstr>
      <vt:lpstr>Getting Accelerator from Files in XAL</vt:lpstr>
      <vt:lpstr>PowerPoint 演示文稿</vt:lpstr>
      <vt:lpstr>Getting Value from PV</vt:lpstr>
      <vt:lpstr>Calculation of Lattice</vt:lpstr>
      <vt:lpstr>Virtual Accelerator</vt:lpstr>
      <vt:lpstr>PowerPoint 演示文稿</vt:lpstr>
      <vt:lpstr>2. XAL Applications Development in CSNS</vt:lpstr>
      <vt:lpstr>PowerPoint 演示文稿</vt:lpstr>
      <vt:lpstr>Developing XAL with Git</vt:lpstr>
      <vt:lpstr>Browsing the Developing History of XAL</vt:lpstr>
      <vt:lpstr>PowerPoint 演示文稿</vt:lpstr>
      <vt:lpstr>The XAL Optics File for CSNS</vt:lpstr>
      <vt:lpstr>Optics Calculation with MPX</vt:lpstr>
      <vt:lpstr>Orbit Correction for CSNS</vt:lpstr>
      <vt:lpstr>PowerPoint 演示文稿</vt:lpstr>
      <vt:lpstr>PowerPoint 演示文稿</vt:lpstr>
      <vt:lpstr>Auxiliary Optics Control (AOC)</vt:lpstr>
      <vt:lpstr>PowerPoint 演示文稿</vt:lpstr>
      <vt:lpstr>PowerPoint 演示文稿</vt:lpstr>
      <vt:lpstr>Beam at Foil</vt:lpstr>
      <vt:lpstr>Application for Beam Injection painting</vt:lpstr>
      <vt:lpstr>RTBT Wizard</vt:lpstr>
      <vt:lpstr>Pasta - an RF phase scan and tuning application</vt:lpstr>
      <vt:lpstr>Application for RCS Parameter measurement</vt:lpstr>
      <vt:lpstr>PowerPoint 演示文稿</vt:lpstr>
      <vt:lpstr>BBA Measurement for CSNS Transport Line</vt:lpstr>
      <vt:lpstr>Model Management of CSNS</vt:lpstr>
      <vt:lpstr>Preliminary Interface for CSNS Model Manager</vt:lpstr>
      <vt:lpstr>Database for Optics Model</vt:lpstr>
      <vt:lpstr>Magnetization Curve Database and Magnet Manager</vt:lpstr>
      <vt:lpstr>PowerPoint 演示文稿</vt:lpstr>
      <vt:lpstr>PowerPoint 演示文稿</vt:lpstr>
      <vt:lpstr>PowerPoint 演示文稿</vt:lpstr>
      <vt:lpstr>Application for settings of Kicker</vt:lpstr>
      <vt:lpstr>3. Summary</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Weibin Liu</cp:lastModifiedBy>
  <cp:revision>7</cp:revision>
  <dcterms:modified xsi:type="dcterms:W3CDTF">2014-08-11T15:13:43Z</dcterms:modified>
</cp:coreProperties>
</file>