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61"/>
  </p:notesMasterIdLst>
  <p:sldIdLst>
    <p:sldId id="256" r:id="rId3"/>
    <p:sldId id="560" r:id="rId4"/>
    <p:sldId id="563" r:id="rId5"/>
    <p:sldId id="363" r:id="rId6"/>
    <p:sldId id="427" r:id="rId7"/>
    <p:sldId id="428" r:id="rId8"/>
    <p:sldId id="490" r:id="rId9"/>
    <p:sldId id="489" r:id="rId10"/>
    <p:sldId id="598" r:id="rId11"/>
    <p:sldId id="488" r:id="rId12"/>
    <p:sldId id="566" r:id="rId13"/>
    <p:sldId id="491" r:id="rId14"/>
    <p:sldId id="487" r:id="rId15"/>
    <p:sldId id="486" r:id="rId16"/>
    <p:sldId id="568" r:id="rId17"/>
    <p:sldId id="567" r:id="rId18"/>
    <p:sldId id="562" r:id="rId19"/>
    <p:sldId id="569" r:id="rId20"/>
    <p:sldId id="555" r:id="rId21"/>
    <p:sldId id="547" r:id="rId22"/>
    <p:sldId id="559" r:id="rId23"/>
    <p:sldId id="556" r:id="rId24"/>
    <p:sldId id="554" r:id="rId25"/>
    <p:sldId id="548" r:id="rId26"/>
    <p:sldId id="550" r:id="rId27"/>
    <p:sldId id="549" r:id="rId28"/>
    <p:sldId id="564" r:id="rId29"/>
    <p:sldId id="565" r:id="rId30"/>
    <p:sldId id="494" r:id="rId31"/>
    <p:sldId id="574" r:id="rId32"/>
    <p:sldId id="495" r:id="rId33"/>
    <p:sldId id="496" r:id="rId34"/>
    <p:sldId id="497" r:id="rId35"/>
    <p:sldId id="498" r:id="rId36"/>
    <p:sldId id="499" r:id="rId37"/>
    <p:sldId id="600" r:id="rId38"/>
    <p:sldId id="501" r:id="rId39"/>
    <p:sldId id="500" r:id="rId40"/>
    <p:sldId id="570" r:id="rId41"/>
    <p:sldId id="577" r:id="rId42"/>
    <p:sldId id="502" r:id="rId43"/>
    <p:sldId id="503" r:id="rId44"/>
    <p:sldId id="575" r:id="rId45"/>
    <p:sldId id="576" r:id="rId46"/>
    <p:sldId id="597" r:id="rId47"/>
    <p:sldId id="596" r:id="rId48"/>
    <p:sldId id="504" r:id="rId49"/>
    <p:sldId id="572" r:id="rId50"/>
    <p:sldId id="505" r:id="rId51"/>
    <p:sldId id="579" r:id="rId52"/>
    <p:sldId id="582" r:id="rId53"/>
    <p:sldId id="508" r:id="rId54"/>
    <p:sldId id="580" r:id="rId55"/>
    <p:sldId id="583" r:id="rId56"/>
    <p:sldId id="509" r:id="rId57"/>
    <p:sldId id="506" r:id="rId58"/>
    <p:sldId id="507" r:id="rId59"/>
    <p:sldId id="601" r:id="rId60"/>
  </p:sldIdLst>
  <p:sldSz cx="9144000" cy="6858000" type="screen4x3"/>
  <p:notesSz cx="7026275" cy="9312275"/>
  <p:defaultTextStyle>
    <a:defPPr>
      <a:defRPr lang="en-US"/>
    </a:defPPr>
    <a:lvl1pPr algn="l" rtl="0" fontAlgn="base">
      <a:spcBef>
        <a:spcPct val="0"/>
      </a:spcBef>
      <a:spcAft>
        <a:spcPct val="0"/>
      </a:spcAft>
      <a:defRPr kern="1200">
        <a:solidFill>
          <a:schemeClr val="tx1"/>
        </a:solidFill>
        <a:latin typeface="Arial" charset="0"/>
        <a:ea typeface="宋体" charset="-122"/>
        <a:cs typeface="+mn-cs"/>
      </a:defRPr>
    </a:lvl1pPr>
    <a:lvl2pPr marL="457200" algn="l" rtl="0" fontAlgn="base">
      <a:spcBef>
        <a:spcPct val="0"/>
      </a:spcBef>
      <a:spcAft>
        <a:spcPct val="0"/>
      </a:spcAft>
      <a:defRPr kern="1200">
        <a:solidFill>
          <a:schemeClr val="tx1"/>
        </a:solidFill>
        <a:latin typeface="Arial" charset="0"/>
        <a:ea typeface="宋体" charset="-122"/>
        <a:cs typeface="+mn-cs"/>
      </a:defRPr>
    </a:lvl2pPr>
    <a:lvl3pPr marL="914400" algn="l" rtl="0" fontAlgn="base">
      <a:spcBef>
        <a:spcPct val="0"/>
      </a:spcBef>
      <a:spcAft>
        <a:spcPct val="0"/>
      </a:spcAft>
      <a:defRPr kern="1200">
        <a:solidFill>
          <a:schemeClr val="tx1"/>
        </a:solidFill>
        <a:latin typeface="Arial" charset="0"/>
        <a:ea typeface="宋体" charset="-122"/>
        <a:cs typeface="+mn-cs"/>
      </a:defRPr>
    </a:lvl3pPr>
    <a:lvl4pPr marL="1371600" algn="l" rtl="0" fontAlgn="base">
      <a:spcBef>
        <a:spcPct val="0"/>
      </a:spcBef>
      <a:spcAft>
        <a:spcPct val="0"/>
      </a:spcAft>
      <a:defRPr kern="1200">
        <a:solidFill>
          <a:schemeClr val="tx1"/>
        </a:solidFill>
        <a:latin typeface="Arial" charset="0"/>
        <a:ea typeface="宋体" charset="-122"/>
        <a:cs typeface="+mn-cs"/>
      </a:defRPr>
    </a:lvl4pPr>
    <a:lvl5pPr marL="1828800" algn="l" rtl="0" fontAlgn="base">
      <a:spcBef>
        <a:spcPct val="0"/>
      </a:spcBef>
      <a:spcAft>
        <a:spcPct val="0"/>
      </a:spcAft>
      <a:defRPr kern="1200">
        <a:solidFill>
          <a:schemeClr val="tx1"/>
        </a:solidFill>
        <a:latin typeface="Arial" charset="0"/>
        <a:ea typeface="宋体" charset="-122"/>
        <a:cs typeface="+mn-cs"/>
      </a:defRPr>
    </a:lvl5pPr>
    <a:lvl6pPr marL="2286000" algn="l" defTabSz="914400" rtl="0" eaLnBrk="1" latinLnBrk="0" hangingPunct="1">
      <a:defRPr kern="1200">
        <a:solidFill>
          <a:schemeClr val="tx1"/>
        </a:solidFill>
        <a:latin typeface="Arial" charset="0"/>
        <a:ea typeface="宋体" charset="-122"/>
        <a:cs typeface="+mn-cs"/>
      </a:defRPr>
    </a:lvl6pPr>
    <a:lvl7pPr marL="2743200" algn="l" defTabSz="914400" rtl="0" eaLnBrk="1" latinLnBrk="0" hangingPunct="1">
      <a:defRPr kern="1200">
        <a:solidFill>
          <a:schemeClr val="tx1"/>
        </a:solidFill>
        <a:latin typeface="Arial" charset="0"/>
        <a:ea typeface="宋体" charset="-122"/>
        <a:cs typeface="+mn-cs"/>
      </a:defRPr>
    </a:lvl7pPr>
    <a:lvl8pPr marL="3200400" algn="l" defTabSz="914400" rtl="0" eaLnBrk="1" latinLnBrk="0" hangingPunct="1">
      <a:defRPr kern="1200">
        <a:solidFill>
          <a:schemeClr val="tx1"/>
        </a:solidFill>
        <a:latin typeface="Arial" charset="0"/>
        <a:ea typeface="宋体" charset="-122"/>
        <a:cs typeface="+mn-cs"/>
      </a:defRPr>
    </a:lvl8pPr>
    <a:lvl9pPr marL="3657600" algn="l" defTabSz="914400" rtl="0" eaLnBrk="1" latinLnBrk="0" hangingPunct="1">
      <a:defRPr kern="1200">
        <a:solidFill>
          <a:schemeClr val="tx1"/>
        </a:solidFill>
        <a:latin typeface="Arial" charset="0"/>
        <a:ea typeface="宋体" charset="-122"/>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354" autoAdjust="0"/>
    <p:restoredTop sz="99799" autoAdjust="0"/>
  </p:normalViewPr>
  <p:slideViewPr>
    <p:cSldViewPr>
      <p:cViewPr varScale="1">
        <p:scale>
          <a:sx n="74" d="100"/>
          <a:sy n="74" d="100"/>
        </p:scale>
        <p:origin x="1356" y="84"/>
      </p:cViewPr>
      <p:guideLst>
        <p:guide orient="horz" pos="2160"/>
        <p:guide pos="2880"/>
      </p:guideLst>
    </p:cSldViewPr>
  </p:slideViewPr>
  <p:notesTextViewPr>
    <p:cViewPr>
      <p:scale>
        <a:sx n="1" d="1"/>
        <a:sy n="1" d="1"/>
      </p:scale>
      <p:origin x="0" y="0"/>
    </p:cViewPr>
  </p:notesTextViewPr>
  <p:sorterViewPr>
    <p:cViewPr>
      <p:scale>
        <a:sx n="50" d="100"/>
        <a:sy n="50" d="100"/>
      </p:scale>
      <p:origin x="0" y="181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image" Target="../media/image15.wmf"/><Relationship Id="rId1" Type="http://schemas.openxmlformats.org/officeDocument/2006/relationships/image" Target="../media/image14.wmf"/><Relationship Id="rId4" Type="http://schemas.openxmlformats.org/officeDocument/2006/relationships/image" Target="../media/image17.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4825" cy="465138"/>
          </a:xfrm>
          <a:prstGeom prst="rect">
            <a:avLst/>
          </a:prstGeom>
        </p:spPr>
        <p:txBody>
          <a:bodyPr vert="horz" lIns="93360" tIns="46680" rIns="93360" bIns="46680" rtlCol="0"/>
          <a:lstStyle>
            <a:lvl1pPr algn="l" fontAlgn="auto">
              <a:spcBef>
                <a:spcPts val="0"/>
              </a:spcBef>
              <a:spcAft>
                <a:spcPts val="0"/>
              </a:spcAft>
              <a:defRPr sz="1200">
                <a:latin typeface="+mn-lt"/>
                <a:ea typeface="+mn-ea"/>
              </a:defRPr>
            </a:lvl1pPr>
          </a:lstStyle>
          <a:p>
            <a:pPr>
              <a:defRPr/>
            </a:pPr>
            <a:endParaRPr lang="en-US"/>
          </a:p>
        </p:txBody>
      </p:sp>
      <p:sp>
        <p:nvSpPr>
          <p:cNvPr id="3" name="Date Placeholder 2"/>
          <p:cNvSpPr>
            <a:spLocks noGrp="1"/>
          </p:cNvSpPr>
          <p:nvPr>
            <p:ph type="dt" idx="1"/>
          </p:nvPr>
        </p:nvSpPr>
        <p:spPr>
          <a:xfrm>
            <a:off x="3979863" y="0"/>
            <a:ext cx="3044825" cy="465138"/>
          </a:xfrm>
          <a:prstGeom prst="rect">
            <a:avLst/>
          </a:prstGeom>
        </p:spPr>
        <p:txBody>
          <a:bodyPr vert="horz" lIns="93360" tIns="46680" rIns="93360" bIns="46680" rtlCol="0"/>
          <a:lstStyle>
            <a:lvl1pPr algn="r" fontAlgn="auto">
              <a:spcBef>
                <a:spcPts val="0"/>
              </a:spcBef>
              <a:spcAft>
                <a:spcPts val="0"/>
              </a:spcAft>
              <a:defRPr sz="1200" smtClean="0">
                <a:latin typeface="+mn-lt"/>
                <a:ea typeface="+mn-ea"/>
              </a:defRPr>
            </a:lvl1pPr>
          </a:lstStyle>
          <a:p>
            <a:pPr>
              <a:defRPr/>
            </a:pPr>
            <a:fld id="{FF5F068A-FD84-4980-ACDA-6F92CF4D8129}" type="datetimeFigureOut">
              <a:rPr lang="en-US"/>
              <a:pPr>
                <a:defRPr/>
              </a:pPr>
              <a:t>8/14/2014</a:t>
            </a:fld>
            <a:endParaRPr lang="en-US"/>
          </a:p>
        </p:txBody>
      </p:sp>
      <p:sp>
        <p:nvSpPr>
          <p:cNvPr id="4" name="Slide Image Placeholder 3"/>
          <p:cNvSpPr>
            <a:spLocks noGrp="1" noRot="1" noChangeAspect="1"/>
          </p:cNvSpPr>
          <p:nvPr>
            <p:ph type="sldImg" idx="2"/>
          </p:nvPr>
        </p:nvSpPr>
        <p:spPr>
          <a:xfrm>
            <a:off x="1184275" y="698500"/>
            <a:ext cx="4657725" cy="3492500"/>
          </a:xfrm>
          <a:prstGeom prst="rect">
            <a:avLst/>
          </a:prstGeom>
          <a:noFill/>
          <a:ln w="12700">
            <a:solidFill>
              <a:prstClr val="black"/>
            </a:solidFill>
          </a:ln>
        </p:spPr>
        <p:txBody>
          <a:bodyPr vert="horz" lIns="93360" tIns="46680" rIns="93360" bIns="46680" rtlCol="0" anchor="ctr"/>
          <a:lstStyle/>
          <a:p>
            <a:pPr lvl="0"/>
            <a:endParaRPr lang="en-US" noProof="0"/>
          </a:p>
        </p:txBody>
      </p:sp>
      <p:sp>
        <p:nvSpPr>
          <p:cNvPr id="5" name="Notes Placeholder 4"/>
          <p:cNvSpPr>
            <a:spLocks noGrp="1"/>
          </p:cNvSpPr>
          <p:nvPr>
            <p:ph type="body" sz="quarter" idx="3"/>
          </p:nvPr>
        </p:nvSpPr>
        <p:spPr>
          <a:xfrm>
            <a:off x="703263" y="4422775"/>
            <a:ext cx="5619750" cy="4191000"/>
          </a:xfrm>
          <a:prstGeom prst="rect">
            <a:avLst/>
          </a:prstGeom>
        </p:spPr>
        <p:txBody>
          <a:bodyPr vert="horz" lIns="93360" tIns="46680" rIns="93360" bIns="4668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45550"/>
            <a:ext cx="3044825" cy="465138"/>
          </a:xfrm>
          <a:prstGeom prst="rect">
            <a:avLst/>
          </a:prstGeom>
        </p:spPr>
        <p:txBody>
          <a:bodyPr vert="horz" lIns="93360" tIns="46680" rIns="93360" bIns="46680" rtlCol="0" anchor="b"/>
          <a:lstStyle>
            <a:lvl1pPr algn="l" fontAlgn="auto">
              <a:spcBef>
                <a:spcPts val="0"/>
              </a:spcBef>
              <a:spcAft>
                <a:spcPts val="0"/>
              </a:spcAft>
              <a:defRPr sz="1200">
                <a:latin typeface="+mn-lt"/>
                <a:ea typeface="+mn-ea"/>
              </a:defRPr>
            </a:lvl1pPr>
          </a:lstStyle>
          <a:p>
            <a:pPr>
              <a:defRPr/>
            </a:pPr>
            <a:endParaRPr lang="en-US"/>
          </a:p>
        </p:txBody>
      </p:sp>
      <p:sp>
        <p:nvSpPr>
          <p:cNvPr id="7" name="Slide Number Placeholder 6"/>
          <p:cNvSpPr>
            <a:spLocks noGrp="1"/>
          </p:cNvSpPr>
          <p:nvPr>
            <p:ph type="sldNum" sz="quarter" idx="5"/>
          </p:nvPr>
        </p:nvSpPr>
        <p:spPr>
          <a:xfrm>
            <a:off x="3979863" y="8845550"/>
            <a:ext cx="3044825" cy="465138"/>
          </a:xfrm>
          <a:prstGeom prst="rect">
            <a:avLst/>
          </a:prstGeom>
        </p:spPr>
        <p:txBody>
          <a:bodyPr vert="horz" lIns="93360" tIns="46680" rIns="93360" bIns="46680" rtlCol="0" anchor="b"/>
          <a:lstStyle>
            <a:lvl1pPr algn="r" fontAlgn="auto">
              <a:spcBef>
                <a:spcPts val="0"/>
              </a:spcBef>
              <a:spcAft>
                <a:spcPts val="0"/>
              </a:spcAft>
              <a:defRPr sz="1200" smtClean="0">
                <a:latin typeface="+mn-lt"/>
                <a:ea typeface="+mn-ea"/>
              </a:defRPr>
            </a:lvl1pPr>
          </a:lstStyle>
          <a:p>
            <a:pPr>
              <a:defRPr/>
            </a:pPr>
            <a:fld id="{92DC7B1B-75B1-4195-97E8-F1EFB0A9A16B}" type="slidenum">
              <a:rPr lang="en-US"/>
              <a:pPr>
                <a:defRPr/>
              </a:pPr>
              <a:t>‹#›</a:t>
            </a:fld>
            <a:endParaRPr lang="en-US"/>
          </a:p>
        </p:txBody>
      </p:sp>
    </p:spTree>
    <p:extLst>
      <p:ext uri="{BB962C8B-B14F-4D97-AF65-F5344CB8AC3E}">
        <p14:creationId xmlns:p14="http://schemas.microsoft.com/office/powerpoint/2010/main" val="340913794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p:cNvSpPr>
          <p:nvPr>
            <p:ph type="sldImg"/>
          </p:nvPr>
        </p:nvSpPr>
        <p:spPr bwMode="auto">
          <a:noFill/>
          <a:ln>
            <a:solidFill>
              <a:srgbClr val="000000"/>
            </a:solidFill>
            <a:miter lim="800000"/>
            <a:headEnd/>
            <a:tailEnd/>
          </a:ln>
        </p:spPr>
      </p:sp>
      <p:sp>
        <p:nvSpPr>
          <p:cNvPr id="2457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ltLang="zh-CN" smtClean="0"/>
          </a:p>
        </p:txBody>
      </p:sp>
      <p:sp>
        <p:nvSpPr>
          <p:cNvPr id="2457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C2421DC-C83D-4294-916E-99D7F472B8F1}" type="slidenum">
              <a:rPr lang="en-US" altLang="zh-CN">
                <a:solidFill>
                  <a:srgbClr val="000000"/>
                </a:solidFill>
              </a:rPr>
              <a:pPr fontAlgn="base">
                <a:spcBef>
                  <a:spcPct val="0"/>
                </a:spcBef>
                <a:spcAft>
                  <a:spcPct val="0"/>
                </a:spcAft>
              </a:pPr>
              <a:t>1</a:t>
            </a:fld>
            <a:endParaRPr lang="en-US" altLang="zh-CN">
              <a:solidFill>
                <a:srgbClr val="000000"/>
              </a:solidFill>
            </a:endParaRPr>
          </a:p>
        </p:txBody>
      </p:sp>
    </p:spTree>
    <p:extLst>
      <p:ext uri="{BB962C8B-B14F-4D97-AF65-F5344CB8AC3E}">
        <p14:creationId xmlns:p14="http://schemas.microsoft.com/office/powerpoint/2010/main" val="15959852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CC69AE7D-25EE-46BD-A661-16F25455B0FA}" type="datetimeFigureOut">
              <a:rPr lang="en-US"/>
              <a:pPr>
                <a:defRPr/>
              </a:pPr>
              <a:t>8/14/2014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2D8C560-67BD-437C-A0C8-AC293B8FE549}"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F04089B-678D-44D9-8822-50F384E493F7}" type="datetimeFigureOut">
              <a:rPr lang="en-US"/>
              <a:pPr>
                <a:defRPr/>
              </a:pPr>
              <a:t>8/14/2014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C7D5CE4-D3CC-487E-9978-6D58D28984C5}"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1AF7B82-F2F8-4CD8-B765-4E1B36659C8A}" type="datetimeFigureOut">
              <a:rPr lang="en-US"/>
              <a:pPr>
                <a:defRPr/>
              </a:pPr>
              <a:t>8/14/2014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0343CC6-5296-4C44-8A14-EB3895617384}"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pic>
        <p:nvPicPr>
          <p:cNvPr id="4" name="Picture 2" descr="C:\Users\bronwynb\Desktop\Branding\divider_template_backg#5330.jpg"/>
          <p:cNvPicPr>
            <a:picLocks noChangeAspect="1" noChangeArrowheads="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pic>
        <p:nvPicPr>
          <p:cNvPr id="5" name="Picture 7"/>
          <p:cNvPicPr>
            <a:picLocks noChangeAspect="1"/>
          </p:cNvPicPr>
          <p:nvPr userDrawn="1"/>
        </p:nvPicPr>
        <p:blipFill>
          <a:blip r:embed="rId3" cstate="print"/>
          <a:srcRect/>
          <a:stretch>
            <a:fillRect/>
          </a:stretch>
        </p:blipFill>
        <p:spPr bwMode="auto">
          <a:xfrm>
            <a:off x="6869113" y="6197600"/>
            <a:ext cx="2274887" cy="660400"/>
          </a:xfrm>
          <a:prstGeom prst="rect">
            <a:avLst/>
          </a:prstGeom>
          <a:noFill/>
          <a:ln w="9525">
            <a:noFill/>
            <a:miter lim="800000"/>
            <a:headEnd/>
            <a:tailEnd/>
          </a:ln>
        </p:spPr>
      </p:pic>
      <p:pic>
        <p:nvPicPr>
          <p:cNvPr id="6" name="Picture 8"/>
          <p:cNvPicPr>
            <a:picLocks noChangeAspect="1"/>
          </p:cNvPicPr>
          <p:nvPr userDrawn="1"/>
        </p:nvPicPr>
        <p:blipFill>
          <a:blip r:embed="rId4" cstate="print"/>
          <a:srcRect/>
          <a:stretch>
            <a:fillRect/>
          </a:stretch>
        </p:blipFill>
        <p:spPr bwMode="auto">
          <a:xfrm>
            <a:off x="0" y="6140450"/>
            <a:ext cx="1973263" cy="717550"/>
          </a:xfrm>
          <a:prstGeom prst="rect">
            <a:avLst/>
          </a:prstGeom>
          <a:noFill/>
          <a:ln w="9525">
            <a:noFill/>
            <a:miter lim="800000"/>
            <a:headEnd/>
            <a:tailEnd/>
          </a:ln>
        </p:spPr>
      </p:pic>
      <p:sp>
        <p:nvSpPr>
          <p:cNvPr id="3" name="Subtitle 2"/>
          <p:cNvSpPr>
            <a:spLocks noGrp="1"/>
          </p:cNvSpPr>
          <p:nvPr>
            <p:ph type="subTitle" idx="1"/>
          </p:nvPr>
        </p:nvSpPr>
        <p:spPr>
          <a:xfrm>
            <a:off x="557213" y="3646170"/>
            <a:ext cx="7989887" cy="2187702"/>
          </a:xfrm>
        </p:spPr>
        <p:txBody>
          <a:bodyPr>
            <a:noAutofit/>
          </a:bodyPr>
          <a:lstStyle>
            <a:lvl1pPr marL="0" indent="0" algn="l">
              <a:lnSpc>
                <a:spcPct val="110000"/>
              </a:lnSpc>
              <a:buNone/>
              <a:defRPr sz="1600" b="0">
                <a:solidFill>
                  <a:schemeClr val="tx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CA" dirty="0" smtClean="0"/>
          </a:p>
        </p:txBody>
      </p:sp>
      <p:sp>
        <p:nvSpPr>
          <p:cNvPr id="15" name="Text Placeholder 14"/>
          <p:cNvSpPr>
            <a:spLocks noGrp="1"/>
          </p:cNvSpPr>
          <p:nvPr>
            <p:ph type="body" sz="quarter" idx="11"/>
          </p:nvPr>
        </p:nvSpPr>
        <p:spPr>
          <a:xfrm>
            <a:off x="557213" y="2755011"/>
            <a:ext cx="8008937" cy="635889"/>
          </a:xfrm>
        </p:spPr>
        <p:txBody>
          <a:bodyPr>
            <a:noAutofit/>
          </a:bodyPr>
          <a:lstStyle>
            <a:lvl1pPr>
              <a:lnSpc>
                <a:spcPct val="100000"/>
              </a:lnSpc>
              <a:defRPr sz="4200" b="0">
                <a:solidFill>
                  <a:schemeClr val="tx1"/>
                </a:solidFill>
                <a:latin typeface="Arial" pitchFamily="34" charset="0"/>
                <a:cs typeface="Arial" pitchFamily="34" charset="0"/>
              </a:defRPr>
            </a:lvl1pPr>
          </a:lstStyle>
          <a:p>
            <a:pPr lvl="0"/>
            <a:r>
              <a:rPr lang="zh-CN" altLang="en-US" dirty="0" smtClean="0"/>
              <a:t>单击此处编辑母版文本样式</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Picture 8"/>
          <p:cNvPicPr>
            <a:picLocks noChangeAspect="1"/>
          </p:cNvPicPr>
          <p:nvPr userDrawn="1"/>
        </p:nvPicPr>
        <p:blipFill>
          <a:blip r:embed="rId2" cstate="print"/>
          <a:srcRect/>
          <a:stretch>
            <a:fillRect/>
          </a:stretch>
        </p:blipFill>
        <p:spPr bwMode="auto">
          <a:xfrm>
            <a:off x="0" y="0"/>
            <a:ext cx="9144000" cy="1252538"/>
          </a:xfrm>
          <a:prstGeom prst="rect">
            <a:avLst/>
          </a:prstGeom>
          <a:noFill/>
          <a:ln w="9525">
            <a:noFill/>
            <a:miter lim="800000"/>
            <a:headEnd/>
            <a:tailEnd/>
          </a:ln>
        </p:spPr>
      </p:pic>
      <p:pic>
        <p:nvPicPr>
          <p:cNvPr id="6" name="Picture 9"/>
          <p:cNvPicPr>
            <a:picLocks noChangeAspect="1"/>
          </p:cNvPicPr>
          <p:nvPr userDrawn="1"/>
        </p:nvPicPr>
        <p:blipFill>
          <a:blip r:embed="rId3" cstate="print"/>
          <a:srcRect/>
          <a:stretch>
            <a:fillRect/>
          </a:stretch>
        </p:blipFill>
        <p:spPr bwMode="auto">
          <a:xfrm>
            <a:off x="0" y="935038"/>
            <a:ext cx="8685213" cy="203200"/>
          </a:xfrm>
          <a:prstGeom prst="rect">
            <a:avLst/>
          </a:prstGeom>
          <a:noFill/>
          <a:ln w="9525">
            <a:noFill/>
            <a:miter lim="800000"/>
            <a:headEnd/>
            <a:tailEnd/>
          </a:ln>
        </p:spPr>
      </p:pic>
      <p:sp>
        <p:nvSpPr>
          <p:cNvPr id="16" name="Content Placeholder 15"/>
          <p:cNvSpPr>
            <a:spLocks noGrp="1"/>
          </p:cNvSpPr>
          <p:nvPr>
            <p:ph sz="quarter" idx="14"/>
          </p:nvPr>
        </p:nvSpPr>
        <p:spPr>
          <a:xfrm>
            <a:off x="457200" y="1243584"/>
            <a:ext cx="8108950" cy="5065522"/>
          </a:xfrm>
        </p:spPr>
        <p:txBody>
          <a:bodyPr/>
          <a:lstStyle>
            <a:lvl1pPr>
              <a:buClr>
                <a:srgbClr val="981E32"/>
              </a:buClr>
              <a:defRPr/>
            </a:lvl1pPr>
            <a:lvl2pPr>
              <a:buClr>
                <a:srgbClr val="981E32"/>
              </a:buClr>
              <a:defRPr/>
            </a:lvl2pPr>
            <a:lvl3pPr>
              <a:buClr>
                <a:srgbClr val="981E32"/>
              </a:buClr>
              <a:defRPr b="0"/>
            </a:lvl3pPr>
            <a:lvl4pPr>
              <a:buClr>
                <a:srgbClr val="981E32"/>
              </a:buClr>
              <a:defRPr/>
            </a:lvl4pPr>
            <a:lvl5pPr>
              <a:buClr>
                <a:srgbClr val="981E32"/>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5" name="Title 4"/>
          <p:cNvSpPr>
            <a:spLocks noGrp="1"/>
          </p:cNvSpPr>
          <p:nvPr>
            <p:ph type="title"/>
          </p:nvPr>
        </p:nvSpPr>
        <p:spPr/>
        <p:txBody>
          <a:bodyPr/>
          <a:lstStyle/>
          <a:p>
            <a:r>
              <a:rPr lang="en-US" smtClean="0"/>
              <a:t>Click to edit Master title style</a:t>
            </a:r>
            <a:endParaRPr lang="en-US"/>
          </a:p>
        </p:txBody>
      </p:sp>
      <p:sp>
        <p:nvSpPr>
          <p:cNvPr id="7" name="Slide Number Placeholder 7"/>
          <p:cNvSpPr>
            <a:spLocks noGrp="1"/>
          </p:cNvSpPr>
          <p:nvPr>
            <p:ph type="sldNum" sz="quarter" idx="15"/>
          </p:nvPr>
        </p:nvSpPr>
        <p:spPr/>
        <p:txBody>
          <a:bodyPr/>
          <a:lstStyle>
            <a:lvl1pPr>
              <a:defRPr/>
            </a:lvl1pPr>
          </a:lstStyle>
          <a:p>
            <a:pPr>
              <a:defRPr/>
            </a:pPr>
            <a:fld id="{F98F9FF8-A2D9-4A66-B0FA-59C2646EC095}" type="slidenum">
              <a:rPr lang="en-US"/>
              <a:pPr>
                <a:defRPr/>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5" name="Picture 8"/>
          <p:cNvPicPr>
            <a:picLocks noChangeAspect="1"/>
          </p:cNvPicPr>
          <p:nvPr userDrawn="1"/>
        </p:nvPicPr>
        <p:blipFill>
          <a:blip r:embed="rId2" cstate="print"/>
          <a:srcRect/>
          <a:stretch>
            <a:fillRect/>
          </a:stretch>
        </p:blipFill>
        <p:spPr bwMode="auto">
          <a:xfrm>
            <a:off x="0" y="0"/>
            <a:ext cx="9144000" cy="1252538"/>
          </a:xfrm>
          <a:prstGeom prst="rect">
            <a:avLst/>
          </a:prstGeom>
          <a:noFill/>
          <a:ln w="9525">
            <a:noFill/>
            <a:miter lim="800000"/>
            <a:headEnd/>
            <a:tailEnd/>
          </a:ln>
        </p:spPr>
      </p:pic>
      <p:pic>
        <p:nvPicPr>
          <p:cNvPr id="6" name="Picture 9"/>
          <p:cNvPicPr>
            <a:picLocks noChangeAspect="1"/>
          </p:cNvPicPr>
          <p:nvPr userDrawn="1"/>
        </p:nvPicPr>
        <p:blipFill>
          <a:blip r:embed="rId3" cstate="print"/>
          <a:srcRect/>
          <a:stretch>
            <a:fillRect/>
          </a:stretch>
        </p:blipFill>
        <p:spPr bwMode="auto">
          <a:xfrm>
            <a:off x="0" y="935038"/>
            <a:ext cx="8685213" cy="203200"/>
          </a:xfrm>
          <a:prstGeom prst="rect">
            <a:avLst/>
          </a:prstGeom>
          <a:noFill/>
          <a:ln w="9525">
            <a:noFill/>
            <a:miter lim="800000"/>
            <a:headEnd/>
            <a:tailEnd/>
          </a:ln>
        </p:spPr>
      </p:pic>
      <p:sp>
        <p:nvSpPr>
          <p:cNvPr id="4" name="Title 3"/>
          <p:cNvSpPr>
            <a:spLocks noGrp="1"/>
          </p:cNvSpPr>
          <p:nvPr>
            <p:ph type="title"/>
          </p:nvPr>
        </p:nvSpPr>
        <p:spPr/>
        <p:txBody>
          <a:bodyPr/>
          <a:lstStyle/>
          <a:p>
            <a:r>
              <a:rPr lang="en-US" smtClean="0"/>
              <a:t>Click to edit Master title style</a:t>
            </a:r>
            <a:endParaRPr lang="en-CA" dirty="0"/>
          </a:p>
        </p:txBody>
      </p:sp>
      <p:sp>
        <p:nvSpPr>
          <p:cNvPr id="16" name="Content Placeholder 15"/>
          <p:cNvSpPr>
            <a:spLocks noGrp="1"/>
          </p:cNvSpPr>
          <p:nvPr>
            <p:ph sz="quarter" idx="14"/>
          </p:nvPr>
        </p:nvSpPr>
        <p:spPr>
          <a:xfrm>
            <a:off x="457200" y="1243584"/>
            <a:ext cx="3886200" cy="5065522"/>
          </a:xfrm>
        </p:spPr>
        <p:txBody>
          <a:bodyPr/>
          <a:lstStyle>
            <a:lvl1pPr>
              <a:buClr>
                <a:srgbClr val="981E32"/>
              </a:buClr>
              <a:defRPr/>
            </a:lvl1pPr>
            <a:lvl2pPr>
              <a:buClr>
                <a:srgbClr val="981E32"/>
              </a:buClr>
              <a:defRPr/>
            </a:lvl2pPr>
            <a:lvl3pPr>
              <a:buClr>
                <a:srgbClr val="981E32"/>
              </a:buClr>
              <a:defRPr/>
            </a:lvl3pPr>
            <a:lvl4pPr>
              <a:buClr>
                <a:srgbClr val="981E32"/>
              </a:buClr>
              <a:defRPr/>
            </a:lvl4pPr>
            <a:lvl5pPr>
              <a:buClr>
                <a:srgbClr val="981E32"/>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11" name="Content Placeholder 15"/>
          <p:cNvSpPr>
            <a:spLocks noGrp="1"/>
          </p:cNvSpPr>
          <p:nvPr>
            <p:ph sz="quarter" idx="15"/>
          </p:nvPr>
        </p:nvSpPr>
        <p:spPr>
          <a:xfrm>
            <a:off x="4648200" y="1252729"/>
            <a:ext cx="3886200" cy="5065522"/>
          </a:xfrm>
        </p:spPr>
        <p:txBody>
          <a:bodyPr/>
          <a:lstStyle>
            <a:lvl1pPr>
              <a:buClr>
                <a:srgbClr val="981E32"/>
              </a:buClr>
              <a:defRPr/>
            </a:lvl1pPr>
            <a:lvl2pPr>
              <a:buClr>
                <a:srgbClr val="981E32"/>
              </a:buClr>
              <a:defRPr/>
            </a:lvl2pPr>
            <a:lvl3pPr>
              <a:buClr>
                <a:srgbClr val="981E32"/>
              </a:buClr>
              <a:defRPr/>
            </a:lvl3pPr>
            <a:lvl4pPr>
              <a:buClr>
                <a:srgbClr val="981E32"/>
              </a:buClr>
              <a:defRPr/>
            </a:lvl4pPr>
            <a:lvl5pPr>
              <a:buClr>
                <a:srgbClr val="981E32"/>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7" name="Slide Number Placeholder 7"/>
          <p:cNvSpPr>
            <a:spLocks noGrp="1"/>
          </p:cNvSpPr>
          <p:nvPr>
            <p:ph type="sldNum" sz="quarter" idx="16"/>
          </p:nvPr>
        </p:nvSpPr>
        <p:spPr/>
        <p:txBody>
          <a:bodyPr/>
          <a:lstStyle>
            <a:lvl1pPr>
              <a:defRPr/>
            </a:lvl1pPr>
          </a:lstStyle>
          <a:p>
            <a:pPr>
              <a:defRPr/>
            </a:pPr>
            <a:fld id="{59972CE7-56E3-44BF-A60E-0E5B23D1565F}" type="slidenum">
              <a:rPr lang="en-US"/>
              <a:pPr>
                <a:defRPr/>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 line headline">
    <p:spTree>
      <p:nvGrpSpPr>
        <p:cNvPr id="1" name=""/>
        <p:cNvGrpSpPr/>
        <p:nvPr/>
      </p:nvGrpSpPr>
      <p:grpSpPr>
        <a:xfrm>
          <a:off x="0" y="0"/>
          <a:ext cx="0" cy="0"/>
          <a:chOff x="0" y="0"/>
          <a:chExt cx="0" cy="0"/>
        </a:xfrm>
      </p:grpSpPr>
      <p:pic>
        <p:nvPicPr>
          <p:cNvPr id="7" name="Picture 8"/>
          <p:cNvPicPr>
            <a:picLocks noChangeAspect="1"/>
          </p:cNvPicPr>
          <p:nvPr userDrawn="1"/>
        </p:nvPicPr>
        <p:blipFill>
          <a:blip r:embed="rId2" cstate="print"/>
          <a:srcRect/>
          <a:stretch>
            <a:fillRect/>
          </a:stretch>
        </p:blipFill>
        <p:spPr bwMode="auto">
          <a:xfrm>
            <a:off x="0" y="0"/>
            <a:ext cx="9144000" cy="1252538"/>
          </a:xfrm>
          <a:prstGeom prst="rect">
            <a:avLst/>
          </a:prstGeom>
          <a:noFill/>
          <a:ln w="9525">
            <a:noFill/>
            <a:miter lim="800000"/>
            <a:headEnd/>
            <a:tailEnd/>
          </a:ln>
        </p:spPr>
      </p:pic>
      <p:pic>
        <p:nvPicPr>
          <p:cNvPr id="8" name="Picture 9"/>
          <p:cNvPicPr>
            <a:picLocks noChangeAspect="1"/>
          </p:cNvPicPr>
          <p:nvPr userDrawn="1"/>
        </p:nvPicPr>
        <p:blipFill>
          <a:blip r:embed="rId3" cstate="print"/>
          <a:srcRect/>
          <a:stretch>
            <a:fillRect/>
          </a:stretch>
        </p:blipFill>
        <p:spPr bwMode="auto">
          <a:xfrm>
            <a:off x="0" y="935038"/>
            <a:ext cx="8685213" cy="203200"/>
          </a:xfrm>
          <a:prstGeom prst="rect">
            <a:avLst/>
          </a:prstGeom>
          <a:noFill/>
          <a:ln w="9525">
            <a:noFill/>
            <a:miter lim="800000"/>
            <a:headEnd/>
            <a:tailEnd/>
          </a:ln>
        </p:spPr>
      </p:pic>
      <p:sp>
        <p:nvSpPr>
          <p:cNvPr id="4" name="Title 3"/>
          <p:cNvSpPr>
            <a:spLocks noGrp="1"/>
          </p:cNvSpPr>
          <p:nvPr>
            <p:ph type="title"/>
          </p:nvPr>
        </p:nvSpPr>
        <p:spPr/>
        <p:txBody>
          <a:bodyPr/>
          <a:lstStyle/>
          <a:p>
            <a:r>
              <a:rPr lang="en-US" smtClean="0"/>
              <a:t>Click to edit Master title style</a:t>
            </a:r>
            <a:endParaRPr lang="en-CA" dirty="0"/>
          </a:p>
        </p:txBody>
      </p:sp>
      <p:sp>
        <p:nvSpPr>
          <p:cNvPr id="5" name="Picture Placeholder 4"/>
          <p:cNvSpPr>
            <a:spLocks noGrp="1"/>
          </p:cNvSpPr>
          <p:nvPr>
            <p:ph type="pic" sz="quarter" idx="15"/>
          </p:nvPr>
        </p:nvSpPr>
        <p:spPr>
          <a:xfrm>
            <a:off x="3646488" y="1252728"/>
            <a:ext cx="2442340" cy="2481072"/>
          </a:xfrm>
        </p:spPr>
        <p:txBody>
          <a:bodyPr rtlCol="0">
            <a:normAutofit/>
          </a:bodyPr>
          <a:lstStyle/>
          <a:p>
            <a:pPr lvl="0"/>
            <a:r>
              <a:rPr lang="en-US" noProof="0" dirty="0" smtClean="0"/>
              <a:t>Click icon to add picture</a:t>
            </a:r>
            <a:endParaRPr lang="en-CA" noProof="0" dirty="0"/>
          </a:p>
        </p:txBody>
      </p:sp>
      <p:sp>
        <p:nvSpPr>
          <p:cNvPr id="11" name="Picture Placeholder 4"/>
          <p:cNvSpPr>
            <a:spLocks noGrp="1"/>
          </p:cNvSpPr>
          <p:nvPr>
            <p:ph type="pic" sz="quarter" idx="16"/>
          </p:nvPr>
        </p:nvSpPr>
        <p:spPr>
          <a:xfrm>
            <a:off x="3646488" y="3886200"/>
            <a:ext cx="2442340" cy="2432050"/>
          </a:xfrm>
        </p:spPr>
        <p:txBody>
          <a:bodyPr rtlCol="0">
            <a:normAutofit/>
          </a:bodyPr>
          <a:lstStyle/>
          <a:p>
            <a:pPr lvl="0"/>
            <a:r>
              <a:rPr lang="en-US" noProof="0" dirty="0" smtClean="0"/>
              <a:t>Click icon to add picture</a:t>
            </a:r>
            <a:endParaRPr lang="en-CA" noProof="0" dirty="0"/>
          </a:p>
        </p:txBody>
      </p:sp>
      <p:sp>
        <p:nvSpPr>
          <p:cNvPr id="13" name="Picture Placeholder 4"/>
          <p:cNvSpPr>
            <a:spLocks noGrp="1"/>
          </p:cNvSpPr>
          <p:nvPr>
            <p:ph type="pic" sz="quarter" idx="17"/>
          </p:nvPr>
        </p:nvSpPr>
        <p:spPr>
          <a:xfrm>
            <a:off x="6242954" y="1243584"/>
            <a:ext cx="2442340" cy="5065522"/>
          </a:xfrm>
        </p:spPr>
        <p:txBody>
          <a:bodyPr rtlCol="0">
            <a:normAutofit/>
          </a:bodyPr>
          <a:lstStyle/>
          <a:p>
            <a:pPr lvl="0"/>
            <a:r>
              <a:rPr lang="en-US" noProof="0" dirty="0" smtClean="0"/>
              <a:t>Click icon to add picture</a:t>
            </a:r>
            <a:endParaRPr lang="en-CA" noProof="0" dirty="0"/>
          </a:p>
        </p:txBody>
      </p:sp>
      <p:sp>
        <p:nvSpPr>
          <p:cNvPr id="3" name="Content Placeholder 2"/>
          <p:cNvSpPr>
            <a:spLocks noGrp="1"/>
          </p:cNvSpPr>
          <p:nvPr>
            <p:ph sz="quarter" idx="18"/>
          </p:nvPr>
        </p:nvSpPr>
        <p:spPr>
          <a:xfrm>
            <a:off x="457200" y="1243584"/>
            <a:ext cx="3013075" cy="506552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9" name="Slide Number Placeholder 7"/>
          <p:cNvSpPr>
            <a:spLocks noGrp="1"/>
          </p:cNvSpPr>
          <p:nvPr>
            <p:ph type="sldNum" sz="quarter" idx="19"/>
          </p:nvPr>
        </p:nvSpPr>
        <p:spPr/>
        <p:txBody>
          <a:bodyPr/>
          <a:lstStyle>
            <a:lvl1pPr>
              <a:defRPr/>
            </a:lvl1pPr>
          </a:lstStyle>
          <a:p>
            <a:pPr>
              <a:defRPr/>
            </a:pPr>
            <a:fld id="{43BC59CC-D70C-4623-87E4-5A40A329F8BC}" type="slidenum">
              <a:rPr lang="en-US"/>
              <a:pPr>
                <a:defRPr/>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and Chart on right">
    <p:spTree>
      <p:nvGrpSpPr>
        <p:cNvPr id="1" name=""/>
        <p:cNvGrpSpPr/>
        <p:nvPr/>
      </p:nvGrpSpPr>
      <p:grpSpPr>
        <a:xfrm>
          <a:off x="0" y="0"/>
          <a:ext cx="0" cy="0"/>
          <a:chOff x="0" y="0"/>
          <a:chExt cx="0" cy="0"/>
        </a:xfrm>
      </p:grpSpPr>
      <p:pic>
        <p:nvPicPr>
          <p:cNvPr id="6" name="Picture 8"/>
          <p:cNvPicPr>
            <a:picLocks noChangeAspect="1"/>
          </p:cNvPicPr>
          <p:nvPr userDrawn="1"/>
        </p:nvPicPr>
        <p:blipFill>
          <a:blip r:embed="rId2" cstate="print"/>
          <a:srcRect/>
          <a:stretch>
            <a:fillRect/>
          </a:stretch>
        </p:blipFill>
        <p:spPr bwMode="auto">
          <a:xfrm>
            <a:off x="0" y="0"/>
            <a:ext cx="9144000" cy="1252538"/>
          </a:xfrm>
          <a:prstGeom prst="rect">
            <a:avLst/>
          </a:prstGeom>
          <a:noFill/>
          <a:ln w="9525">
            <a:noFill/>
            <a:miter lim="800000"/>
            <a:headEnd/>
            <a:tailEnd/>
          </a:ln>
        </p:spPr>
      </p:pic>
      <p:pic>
        <p:nvPicPr>
          <p:cNvPr id="7" name="Picture 9"/>
          <p:cNvPicPr>
            <a:picLocks noChangeAspect="1"/>
          </p:cNvPicPr>
          <p:nvPr userDrawn="1"/>
        </p:nvPicPr>
        <p:blipFill>
          <a:blip r:embed="rId3" cstate="print"/>
          <a:srcRect/>
          <a:stretch>
            <a:fillRect/>
          </a:stretch>
        </p:blipFill>
        <p:spPr bwMode="auto">
          <a:xfrm>
            <a:off x="0" y="935038"/>
            <a:ext cx="8685213" cy="203200"/>
          </a:xfrm>
          <a:prstGeom prst="rect">
            <a:avLst/>
          </a:prstGeom>
          <a:noFill/>
          <a:ln w="9525">
            <a:noFill/>
            <a:miter lim="800000"/>
            <a:headEnd/>
            <a:tailEnd/>
          </a:ln>
        </p:spPr>
      </p:pic>
      <p:sp>
        <p:nvSpPr>
          <p:cNvPr id="4" name="Title 3"/>
          <p:cNvSpPr>
            <a:spLocks noGrp="1"/>
          </p:cNvSpPr>
          <p:nvPr>
            <p:ph type="title"/>
          </p:nvPr>
        </p:nvSpPr>
        <p:spPr/>
        <p:txBody>
          <a:bodyPr/>
          <a:lstStyle/>
          <a:p>
            <a:r>
              <a:rPr lang="en-US" smtClean="0"/>
              <a:t>Click to edit Master title style</a:t>
            </a:r>
            <a:endParaRPr lang="en-CA" dirty="0"/>
          </a:p>
        </p:txBody>
      </p:sp>
      <p:sp>
        <p:nvSpPr>
          <p:cNvPr id="3" name="Chart Placeholder 2"/>
          <p:cNvSpPr>
            <a:spLocks noGrp="1"/>
          </p:cNvSpPr>
          <p:nvPr>
            <p:ph type="chart" sz="quarter" idx="15"/>
          </p:nvPr>
        </p:nvSpPr>
        <p:spPr>
          <a:xfrm>
            <a:off x="6007100" y="1243584"/>
            <a:ext cx="2667000" cy="5065522"/>
          </a:xfrm>
        </p:spPr>
        <p:txBody>
          <a:bodyPr rtlCol="0">
            <a:normAutofit/>
          </a:bodyPr>
          <a:lstStyle/>
          <a:p>
            <a:pPr lvl="0"/>
            <a:r>
              <a:rPr lang="en-US" noProof="0" smtClean="0"/>
              <a:t>Click icon to add chart</a:t>
            </a:r>
            <a:endParaRPr lang="en-CA" noProof="0" dirty="0"/>
          </a:p>
        </p:txBody>
      </p:sp>
      <p:sp>
        <p:nvSpPr>
          <p:cNvPr id="5" name="Content Placeholder 4"/>
          <p:cNvSpPr>
            <a:spLocks noGrp="1"/>
          </p:cNvSpPr>
          <p:nvPr>
            <p:ph sz="quarter" idx="16"/>
          </p:nvPr>
        </p:nvSpPr>
        <p:spPr>
          <a:xfrm>
            <a:off x="457200" y="1243584"/>
            <a:ext cx="5484812" cy="506552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8" name="Slide Number Placeholder 7"/>
          <p:cNvSpPr>
            <a:spLocks noGrp="1"/>
          </p:cNvSpPr>
          <p:nvPr>
            <p:ph type="sldNum" sz="quarter" idx="17"/>
          </p:nvPr>
        </p:nvSpPr>
        <p:spPr/>
        <p:txBody>
          <a:bodyPr/>
          <a:lstStyle>
            <a:lvl1pPr>
              <a:defRPr/>
            </a:lvl1pPr>
          </a:lstStyle>
          <a:p>
            <a:pPr>
              <a:defRPr/>
            </a:pPr>
            <a:fld id="{31805BDE-56EA-4503-9755-651C6FBA34A0}" type="slidenum">
              <a:rPr lang="en-US"/>
              <a:pPr>
                <a:defRPr/>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0" y="0"/>
            <a:ext cx="9144000" cy="6858000"/>
          </a:xfrm>
        </p:spPr>
        <p:txBody>
          <a:bodyPr lIns="432000" rtlCol="0">
            <a:normAutofit/>
          </a:bodyPr>
          <a:lstStyle>
            <a:lvl1pPr>
              <a:defRPr b="1" baseline="0">
                <a:solidFill>
                  <a:srgbClr val="FF0000"/>
                </a:solidFill>
              </a:defRPr>
            </a:lvl1pPr>
          </a:lstStyle>
          <a:p>
            <a:pPr lvl="0"/>
            <a:r>
              <a:rPr lang="zh-CN" altLang="en-US" noProof="0" dirty="0" smtClean="0"/>
              <a:t>单击图标添加图片</a:t>
            </a:r>
            <a:endParaRPr lang="en-CA" noProof="0" dirty="0" smtClean="0"/>
          </a:p>
        </p:txBody>
      </p:sp>
      <p:sp>
        <p:nvSpPr>
          <p:cNvPr id="4" name="Title 3"/>
          <p:cNvSpPr>
            <a:spLocks noGrp="1"/>
          </p:cNvSpPr>
          <p:nvPr>
            <p:ph type="title"/>
          </p:nvPr>
        </p:nvSpPr>
        <p:spPr/>
        <p:txBody>
          <a:bodyPr/>
          <a:lstStyle/>
          <a:p>
            <a:r>
              <a:rPr lang="en-US" smtClean="0"/>
              <a:t>Click to edit Master title style</a:t>
            </a:r>
            <a:endParaRPr lang="en-CA"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792162"/>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219200"/>
            <a:ext cx="4038600" cy="23764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219200"/>
            <a:ext cx="4038600" cy="23764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748088"/>
            <a:ext cx="4038600" cy="23780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748088"/>
            <a:ext cx="4038600" cy="23780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1295400" y="6324600"/>
            <a:ext cx="1371600" cy="304800"/>
          </a:xfrm>
          <a:prstGeom prst="rect">
            <a:avLst/>
          </a:prstGeom>
        </p:spPr>
        <p:txBody>
          <a:bodyPr/>
          <a:lstStyle>
            <a:lvl1pPr fontAlgn="auto">
              <a:spcBef>
                <a:spcPts val="0"/>
              </a:spcBef>
              <a:spcAft>
                <a:spcPts val="0"/>
              </a:spcAft>
              <a:defRPr>
                <a:solidFill>
                  <a:srgbClr val="000000"/>
                </a:solidFill>
                <a:latin typeface="+mn-lt"/>
                <a:ea typeface="+mn-ea"/>
              </a:defRPr>
            </a:lvl1pPr>
          </a:lstStyle>
          <a:p>
            <a:pPr>
              <a:defRPr/>
            </a:pPr>
            <a:endParaRPr lang="en-US"/>
          </a:p>
        </p:txBody>
      </p:sp>
      <p:sp>
        <p:nvSpPr>
          <p:cNvPr id="8" name="Footer Placeholder 7"/>
          <p:cNvSpPr>
            <a:spLocks noGrp="1"/>
          </p:cNvSpPr>
          <p:nvPr>
            <p:ph type="ftr" sz="quarter" idx="11"/>
          </p:nvPr>
        </p:nvSpPr>
        <p:spPr>
          <a:xfrm>
            <a:off x="2628900" y="6324600"/>
            <a:ext cx="3886200" cy="304800"/>
          </a:xfrm>
          <a:prstGeom prst="rect">
            <a:avLst/>
          </a:prstGeom>
        </p:spPr>
        <p:txBody>
          <a:bodyPr/>
          <a:lstStyle>
            <a:lvl1pPr fontAlgn="auto">
              <a:spcBef>
                <a:spcPts val="0"/>
              </a:spcBef>
              <a:spcAft>
                <a:spcPts val="0"/>
              </a:spcAft>
              <a:defRPr smtClean="0">
                <a:solidFill>
                  <a:srgbClr val="000000"/>
                </a:solidFill>
                <a:latin typeface="+mn-lt"/>
                <a:ea typeface="+mn-ea"/>
              </a:defRPr>
            </a:lvl1pPr>
          </a:lstStyle>
          <a:p>
            <a:pPr>
              <a:defRPr/>
            </a:pPr>
            <a:r>
              <a:rPr lang="en-US"/>
              <a:t>The Conclusion of the HG collaboration and the future: Advanced Ultra-High Frequency Acceleration </a:t>
            </a:r>
            <a:endParaRPr lang="en-US" sz="1400"/>
          </a:p>
        </p:txBody>
      </p:sp>
      <p:sp>
        <p:nvSpPr>
          <p:cNvPr id="9" name="Slide Number Placeholder 8"/>
          <p:cNvSpPr>
            <a:spLocks noGrp="1"/>
          </p:cNvSpPr>
          <p:nvPr>
            <p:ph type="sldNum" sz="quarter" idx="12"/>
          </p:nvPr>
        </p:nvSpPr>
        <p:spPr>
          <a:xfrm>
            <a:off x="6400800" y="6324600"/>
            <a:ext cx="914400" cy="304800"/>
          </a:xfrm>
        </p:spPr>
        <p:txBody>
          <a:bodyPr/>
          <a:lstStyle>
            <a:lvl1pPr>
              <a:defRPr/>
            </a:lvl1pPr>
          </a:lstStyle>
          <a:p>
            <a:pPr>
              <a:defRPr/>
            </a:pPr>
            <a:r>
              <a:rPr lang="en-US"/>
              <a:t>Page </a:t>
            </a:r>
            <a:fld id="{E3A81ACD-2CA4-402A-9100-93E3372A9EC3}" type="slidenum">
              <a:rPr lang="en-US"/>
              <a:pPr>
                <a:defRPr/>
              </a:pPr>
              <a:t>‹#›</a:t>
            </a:fld>
            <a:endParaRPr lang="en-US" sz="140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Content and Chart on right">
    <p:spTree>
      <p:nvGrpSpPr>
        <p:cNvPr id="1" name=""/>
        <p:cNvGrpSpPr/>
        <p:nvPr/>
      </p:nvGrpSpPr>
      <p:grpSpPr>
        <a:xfrm>
          <a:off x="0" y="0"/>
          <a:ext cx="0" cy="0"/>
          <a:chOff x="0" y="0"/>
          <a:chExt cx="0" cy="0"/>
        </a:xfrm>
      </p:grpSpPr>
      <p:pic>
        <p:nvPicPr>
          <p:cNvPr id="5" name="Picture 8"/>
          <p:cNvPicPr>
            <a:picLocks noChangeAspect="1"/>
          </p:cNvPicPr>
          <p:nvPr userDrawn="1"/>
        </p:nvPicPr>
        <p:blipFill>
          <a:blip r:embed="rId2" cstate="print"/>
          <a:srcRect/>
          <a:stretch>
            <a:fillRect/>
          </a:stretch>
        </p:blipFill>
        <p:spPr bwMode="auto">
          <a:xfrm>
            <a:off x="0" y="0"/>
            <a:ext cx="9144000" cy="1252538"/>
          </a:xfrm>
          <a:prstGeom prst="rect">
            <a:avLst/>
          </a:prstGeom>
          <a:noFill/>
          <a:ln w="9525">
            <a:noFill/>
            <a:miter lim="800000"/>
            <a:headEnd/>
            <a:tailEnd/>
          </a:ln>
        </p:spPr>
      </p:pic>
      <p:pic>
        <p:nvPicPr>
          <p:cNvPr id="6" name="Picture 9"/>
          <p:cNvPicPr>
            <a:picLocks noChangeAspect="1"/>
          </p:cNvPicPr>
          <p:nvPr userDrawn="1"/>
        </p:nvPicPr>
        <p:blipFill>
          <a:blip r:embed="rId3" cstate="print"/>
          <a:srcRect/>
          <a:stretch>
            <a:fillRect/>
          </a:stretch>
        </p:blipFill>
        <p:spPr bwMode="auto">
          <a:xfrm>
            <a:off x="0" y="935038"/>
            <a:ext cx="8685213" cy="203200"/>
          </a:xfrm>
          <a:prstGeom prst="rect">
            <a:avLst/>
          </a:prstGeom>
          <a:noFill/>
          <a:ln w="9525">
            <a:noFill/>
            <a:miter lim="800000"/>
            <a:headEnd/>
            <a:tailEnd/>
          </a:ln>
        </p:spPr>
      </p:pic>
      <p:sp>
        <p:nvSpPr>
          <p:cNvPr id="4" name="Title 3"/>
          <p:cNvSpPr>
            <a:spLocks noGrp="1"/>
          </p:cNvSpPr>
          <p:nvPr>
            <p:ph type="title"/>
          </p:nvPr>
        </p:nvSpPr>
        <p:spPr/>
        <p:txBody>
          <a:bodyPr/>
          <a:lstStyle/>
          <a:p>
            <a:r>
              <a:rPr lang="en-US" smtClean="0"/>
              <a:t>Click to edit Master title style</a:t>
            </a:r>
            <a:endParaRPr lang="en-CA" dirty="0"/>
          </a:p>
        </p:txBody>
      </p:sp>
      <p:sp>
        <p:nvSpPr>
          <p:cNvPr id="3" name="Chart Placeholder 2"/>
          <p:cNvSpPr>
            <a:spLocks noGrp="1"/>
          </p:cNvSpPr>
          <p:nvPr>
            <p:ph type="chart" sz="quarter" idx="15"/>
          </p:nvPr>
        </p:nvSpPr>
        <p:spPr>
          <a:xfrm>
            <a:off x="6007100" y="1243584"/>
            <a:ext cx="2667000" cy="5065522"/>
          </a:xfrm>
        </p:spPr>
        <p:txBody>
          <a:bodyPr rtlCol="0">
            <a:normAutofit/>
          </a:bodyPr>
          <a:lstStyle/>
          <a:p>
            <a:pPr lvl="0"/>
            <a:r>
              <a:rPr lang="en-US" noProof="0" smtClean="0"/>
              <a:t>Click icon to add chart</a:t>
            </a:r>
            <a:endParaRPr lang="en-CA" noProof="0" dirty="0"/>
          </a:p>
        </p:txBody>
      </p:sp>
      <p:sp>
        <p:nvSpPr>
          <p:cNvPr id="7" name="Slide Number Placeholder 7"/>
          <p:cNvSpPr>
            <a:spLocks noGrp="1"/>
          </p:cNvSpPr>
          <p:nvPr>
            <p:ph type="sldNum" sz="quarter" idx="16"/>
          </p:nvPr>
        </p:nvSpPr>
        <p:spPr/>
        <p:txBody>
          <a:bodyPr/>
          <a:lstStyle>
            <a:lvl1pPr>
              <a:defRPr>
                <a:solidFill>
                  <a:schemeClr val="tx1"/>
                </a:solidFill>
              </a:defRPr>
            </a:lvl1pPr>
          </a:lstStyle>
          <a:p>
            <a:pPr>
              <a:defRPr/>
            </a:pPr>
            <a:fld id="{FF195F61-5EF1-4F7B-8C1E-B3A707B3B9BD}"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07553EE-DE11-4880-AFBF-A21469EBBEC5}" type="datetimeFigureOut">
              <a:rPr lang="en-US"/>
              <a:pPr>
                <a:defRPr/>
              </a:pPr>
              <a:t>8/14/2014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F0EDACC-10DD-4EA8-A39E-B4C24094D52D}"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556B5FC8-A64A-4C1F-9BE9-2BD6F6C4A1CF}" type="datetimeFigureOut">
              <a:rPr lang="en-US"/>
              <a:pPr>
                <a:defRPr/>
              </a:pPr>
              <a:t>8/14/2014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D06D090-26F3-44A3-8B79-C46A8CB00BCA}"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C3490599-122F-429D-BA9D-C792D3EB5B9F}" type="datetimeFigureOut">
              <a:rPr lang="en-US"/>
              <a:pPr>
                <a:defRPr/>
              </a:pPr>
              <a:t>8/14/2014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DA12390-667B-4DD8-8D44-0BE7182C9DEA}"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022E552A-F86B-40F8-9207-94B150F72F51}" type="datetimeFigureOut">
              <a:rPr lang="en-US"/>
              <a:pPr>
                <a:defRPr/>
              </a:pPr>
              <a:t>8/14/2014</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53EB68BC-9977-47A7-9C59-2A397A2417F6}"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A54FDC42-8760-4CDF-B475-BFAF40D3271F}" type="datetimeFigureOut">
              <a:rPr lang="en-US"/>
              <a:pPr>
                <a:defRPr/>
              </a:pPr>
              <a:t>8/14/2014</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C7BE2240-ACA0-461D-94CE-9068B65190AA}"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B26A8F92-A714-4109-88AC-A64C11E06316}" type="datetimeFigureOut">
              <a:rPr lang="en-US"/>
              <a:pPr>
                <a:defRPr/>
              </a:pPr>
              <a:t>8/14/2014</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2A1D61E1-4A09-4D84-9CB3-E11F6D0BB018}"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0F082A6-0C9F-4F8C-B530-D194F7D9A855}" type="datetimeFigureOut">
              <a:rPr lang="en-US"/>
              <a:pPr>
                <a:defRPr/>
              </a:pPr>
              <a:t>8/14/2014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3C4EC49-E62C-4583-AF2B-967DDFD82166}"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2081C5A-42F7-41A6-9875-96F0FBA2AA7C}" type="datetimeFigureOut">
              <a:rPr lang="en-US"/>
              <a:pPr>
                <a:defRPr/>
              </a:pPr>
              <a:t>8/14/2014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B522B47-7363-41DF-95C6-423E6910B58F}"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zh-CN"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ea typeface="+mn-ea"/>
              </a:defRPr>
            </a:lvl1pPr>
          </a:lstStyle>
          <a:p>
            <a:pPr>
              <a:defRPr/>
            </a:pPr>
            <a:fld id="{CEB18881-E77A-4748-B3D0-F0526A1492E2}" type="datetimeFigureOut">
              <a:rPr lang="en-US"/>
              <a:pPr>
                <a:defRPr/>
              </a:pPr>
              <a:t>8/14/2014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ea typeface="+mn-ea"/>
              </a:defRPr>
            </a:lvl1pPr>
          </a:lstStyle>
          <a:p>
            <a:pPr>
              <a:defRPr/>
            </a:pPr>
            <a:fld id="{A88D78A2-B765-41A6-8410-2D979689B3B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314" name="Title Placeholder 1"/>
          <p:cNvSpPr>
            <a:spLocks noGrp="1"/>
          </p:cNvSpPr>
          <p:nvPr>
            <p:ph type="title"/>
          </p:nvPr>
        </p:nvSpPr>
        <p:spPr bwMode="auto">
          <a:xfrm>
            <a:off x="452438" y="128588"/>
            <a:ext cx="8102600" cy="754062"/>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en-US" altLang="zh-CN" smtClean="0"/>
              <a:t>Click to edit Master title style</a:t>
            </a:r>
          </a:p>
        </p:txBody>
      </p:sp>
      <p:sp>
        <p:nvSpPr>
          <p:cNvPr id="13315" name="Text Placeholder 2"/>
          <p:cNvSpPr>
            <a:spLocks noGrp="1"/>
          </p:cNvSpPr>
          <p:nvPr>
            <p:ph type="body" idx="1"/>
          </p:nvPr>
        </p:nvSpPr>
        <p:spPr bwMode="auto">
          <a:xfrm>
            <a:off x="457200" y="1243013"/>
            <a:ext cx="8110538" cy="50292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p>
        </p:txBody>
      </p:sp>
      <p:sp>
        <p:nvSpPr>
          <p:cNvPr id="6" name="Slide Number Placeholder 5"/>
          <p:cNvSpPr>
            <a:spLocks noGrp="1"/>
          </p:cNvSpPr>
          <p:nvPr>
            <p:ph type="sldNum" sz="quarter" idx="4"/>
          </p:nvPr>
        </p:nvSpPr>
        <p:spPr>
          <a:xfrm>
            <a:off x="8566150" y="6318250"/>
            <a:ext cx="319088" cy="539750"/>
          </a:xfrm>
          <a:prstGeom prst="rect">
            <a:avLst/>
          </a:prstGeom>
        </p:spPr>
        <p:txBody>
          <a:bodyPr vert="horz" lIns="72000" tIns="57600" rIns="72000" bIns="45720" rtlCol="0" anchor="ctr"/>
          <a:lstStyle>
            <a:lvl1pPr algn="l" fontAlgn="auto">
              <a:spcBef>
                <a:spcPts val="0"/>
              </a:spcBef>
              <a:spcAft>
                <a:spcPts val="0"/>
              </a:spcAft>
              <a:defRPr sz="1100" b="0" smtClean="0">
                <a:solidFill>
                  <a:srgbClr val="000000"/>
                </a:solidFill>
                <a:latin typeface="Arial" pitchFamily="34" charset="0"/>
                <a:ea typeface="+mn-ea"/>
                <a:cs typeface="Arial" pitchFamily="34" charset="0"/>
              </a:defRPr>
            </a:lvl1pPr>
          </a:lstStyle>
          <a:p>
            <a:pPr>
              <a:defRPr/>
            </a:pPr>
            <a:fld id="{C820DC72-82C4-4695-9E25-AD7C09119924}"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Lst>
  <p:timing>
    <p:tnLst>
      <p:par>
        <p:cTn id="1" dur="indefinite" restart="never" nodeType="tmRoot"/>
      </p:par>
    </p:tnLst>
  </p:timing>
  <p:hf hdr="0" dt="0"/>
  <p:txStyles>
    <p:titleStyle>
      <a:lvl1pPr algn="l" rtl="0" fontAlgn="base">
        <a:spcBef>
          <a:spcPct val="0"/>
        </a:spcBef>
        <a:spcAft>
          <a:spcPct val="0"/>
        </a:spcAft>
        <a:defRPr sz="2400" b="1" kern="1200">
          <a:solidFill>
            <a:schemeClr val="bg2"/>
          </a:solidFill>
          <a:latin typeface="Arial" pitchFamily="34" charset="0"/>
          <a:ea typeface="+mj-ea"/>
          <a:cs typeface="Arial" pitchFamily="34" charset="0"/>
        </a:defRPr>
      </a:lvl1pPr>
      <a:lvl2pPr algn="l" rtl="0" fontAlgn="base">
        <a:spcBef>
          <a:spcPct val="0"/>
        </a:spcBef>
        <a:spcAft>
          <a:spcPct val="0"/>
        </a:spcAft>
        <a:defRPr sz="2400" b="1">
          <a:solidFill>
            <a:schemeClr val="bg2"/>
          </a:solidFill>
          <a:latin typeface="Arial" charset="0"/>
          <a:cs typeface="Arial" charset="0"/>
        </a:defRPr>
      </a:lvl2pPr>
      <a:lvl3pPr algn="l" rtl="0" fontAlgn="base">
        <a:spcBef>
          <a:spcPct val="0"/>
        </a:spcBef>
        <a:spcAft>
          <a:spcPct val="0"/>
        </a:spcAft>
        <a:defRPr sz="2400" b="1">
          <a:solidFill>
            <a:schemeClr val="bg2"/>
          </a:solidFill>
          <a:latin typeface="Arial" charset="0"/>
          <a:cs typeface="Arial" charset="0"/>
        </a:defRPr>
      </a:lvl3pPr>
      <a:lvl4pPr algn="l" rtl="0" fontAlgn="base">
        <a:spcBef>
          <a:spcPct val="0"/>
        </a:spcBef>
        <a:spcAft>
          <a:spcPct val="0"/>
        </a:spcAft>
        <a:defRPr sz="2400" b="1">
          <a:solidFill>
            <a:schemeClr val="bg2"/>
          </a:solidFill>
          <a:latin typeface="Arial" charset="0"/>
          <a:cs typeface="Arial" charset="0"/>
        </a:defRPr>
      </a:lvl4pPr>
      <a:lvl5pPr algn="l" rtl="0" fontAlgn="base">
        <a:spcBef>
          <a:spcPct val="0"/>
        </a:spcBef>
        <a:spcAft>
          <a:spcPct val="0"/>
        </a:spcAft>
        <a:defRPr sz="2400" b="1">
          <a:solidFill>
            <a:schemeClr val="bg2"/>
          </a:solidFill>
          <a:latin typeface="Arial" charset="0"/>
          <a:cs typeface="Arial" charset="0"/>
        </a:defRPr>
      </a:lvl5pPr>
      <a:lvl6pPr marL="457200" algn="l" rtl="0" fontAlgn="base">
        <a:spcBef>
          <a:spcPct val="0"/>
        </a:spcBef>
        <a:spcAft>
          <a:spcPct val="0"/>
        </a:spcAft>
        <a:defRPr sz="2400" b="1">
          <a:solidFill>
            <a:schemeClr val="bg2"/>
          </a:solidFill>
          <a:latin typeface="Arial" charset="0"/>
          <a:cs typeface="Arial" charset="0"/>
        </a:defRPr>
      </a:lvl6pPr>
      <a:lvl7pPr marL="914400" algn="l" rtl="0" fontAlgn="base">
        <a:spcBef>
          <a:spcPct val="0"/>
        </a:spcBef>
        <a:spcAft>
          <a:spcPct val="0"/>
        </a:spcAft>
        <a:defRPr sz="2400" b="1">
          <a:solidFill>
            <a:schemeClr val="bg2"/>
          </a:solidFill>
          <a:latin typeface="Arial" charset="0"/>
          <a:cs typeface="Arial" charset="0"/>
        </a:defRPr>
      </a:lvl7pPr>
      <a:lvl8pPr marL="1371600" algn="l" rtl="0" fontAlgn="base">
        <a:spcBef>
          <a:spcPct val="0"/>
        </a:spcBef>
        <a:spcAft>
          <a:spcPct val="0"/>
        </a:spcAft>
        <a:defRPr sz="2400" b="1">
          <a:solidFill>
            <a:schemeClr val="bg2"/>
          </a:solidFill>
          <a:latin typeface="Arial" charset="0"/>
          <a:cs typeface="Arial" charset="0"/>
        </a:defRPr>
      </a:lvl8pPr>
      <a:lvl9pPr marL="1828800" algn="l" rtl="0" fontAlgn="base">
        <a:spcBef>
          <a:spcPct val="0"/>
        </a:spcBef>
        <a:spcAft>
          <a:spcPct val="0"/>
        </a:spcAft>
        <a:defRPr sz="2400" b="1">
          <a:solidFill>
            <a:schemeClr val="bg2"/>
          </a:solidFill>
          <a:latin typeface="Arial" charset="0"/>
          <a:cs typeface="Arial" charset="0"/>
        </a:defRPr>
      </a:lvl9pPr>
    </p:titleStyle>
    <p:bodyStyle>
      <a:lvl1pPr algn="l" rtl="0" fontAlgn="base">
        <a:lnSpc>
          <a:spcPct val="120000"/>
        </a:lnSpc>
        <a:spcBef>
          <a:spcPct val="0"/>
        </a:spcBef>
        <a:spcAft>
          <a:spcPts val="300"/>
        </a:spcAft>
        <a:buClr>
          <a:schemeClr val="tx1"/>
        </a:buClr>
        <a:buFont typeface="Arial" charset="0"/>
        <a:defRPr sz="2400" kern="1200">
          <a:solidFill>
            <a:schemeClr val="tx1"/>
          </a:solidFill>
          <a:latin typeface="Arial" pitchFamily="34" charset="0"/>
          <a:ea typeface="+mn-ea"/>
          <a:cs typeface="Arial" pitchFamily="34" charset="0"/>
        </a:defRPr>
      </a:lvl1pPr>
      <a:lvl2pPr marL="457200" indent="-223838" algn="l" rtl="0" fontAlgn="base">
        <a:lnSpc>
          <a:spcPct val="120000"/>
        </a:lnSpc>
        <a:spcBef>
          <a:spcPct val="0"/>
        </a:spcBef>
        <a:spcAft>
          <a:spcPct val="0"/>
        </a:spcAft>
        <a:buClr>
          <a:schemeClr val="bg2"/>
        </a:buClr>
        <a:buSzPct val="100000"/>
        <a:buFont typeface="Arial" charset="0"/>
        <a:buChar char="•"/>
        <a:defRPr sz="2200" kern="1200">
          <a:solidFill>
            <a:schemeClr val="tx1"/>
          </a:solidFill>
          <a:latin typeface="Arial" pitchFamily="34" charset="0"/>
          <a:ea typeface="+mn-ea"/>
          <a:cs typeface="Arial" pitchFamily="34" charset="0"/>
        </a:defRPr>
      </a:lvl2pPr>
      <a:lvl3pPr marL="690563" indent="-233363" algn="l" rtl="0" fontAlgn="base">
        <a:lnSpc>
          <a:spcPct val="120000"/>
        </a:lnSpc>
        <a:spcBef>
          <a:spcPct val="0"/>
        </a:spcBef>
        <a:spcAft>
          <a:spcPct val="0"/>
        </a:spcAft>
        <a:buClr>
          <a:schemeClr val="bg2"/>
        </a:buClr>
        <a:buSzPct val="100000"/>
        <a:buFont typeface="Arial" charset="0"/>
        <a:buChar char="-"/>
        <a:defRPr sz="2000" kern="1200">
          <a:solidFill>
            <a:schemeClr val="tx1"/>
          </a:solidFill>
          <a:latin typeface="Arial" pitchFamily="34" charset="0"/>
          <a:ea typeface="+mn-ea"/>
          <a:cs typeface="Arial" pitchFamily="34" charset="0"/>
        </a:defRPr>
      </a:lvl3pPr>
      <a:lvl4pPr marL="914400" indent="-223838" algn="l" rtl="0" fontAlgn="base">
        <a:lnSpc>
          <a:spcPct val="120000"/>
        </a:lnSpc>
        <a:spcBef>
          <a:spcPct val="0"/>
        </a:spcBef>
        <a:spcAft>
          <a:spcPct val="0"/>
        </a:spcAft>
        <a:buClr>
          <a:schemeClr val="bg2"/>
        </a:buClr>
        <a:buSzPct val="100000"/>
        <a:buFont typeface="Arial" charset="0"/>
        <a:buChar char="•"/>
        <a:defRPr kern="1200">
          <a:solidFill>
            <a:schemeClr val="tx1"/>
          </a:solidFill>
          <a:latin typeface="Arial" pitchFamily="34" charset="0"/>
          <a:ea typeface="+mn-ea"/>
          <a:cs typeface="Arial" pitchFamily="34" charset="0"/>
        </a:defRPr>
      </a:lvl4pPr>
      <a:lvl5pPr marL="1147763" indent="-233363" algn="l" rtl="0" fontAlgn="base">
        <a:lnSpc>
          <a:spcPct val="120000"/>
        </a:lnSpc>
        <a:spcBef>
          <a:spcPct val="0"/>
        </a:spcBef>
        <a:spcAft>
          <a:spcPct val="0"/>
        </a:spcAft>
        <a:buClr>
          <a:schemeClr val="bg2"/>
        </a:buClr>
        <a:buSzPct val="100000"/>
        <a:buFont typeface="Arial" charset="0"/>
        <a:buChar char="-"/>
        <a:defRPr sz="1600" kern="1200">
          <a:solidFill>
            <a:schemeClr val="tx1"/>
          </a:solidFill>
          <a:latin typeface="+mn-lt"/>
          <a:ea typeface="+mn-ea"/>
          <a:cs typeface="Arial"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jpeg"/><Relationship Id="rId1" Type="http://schemas.openxmlformats.org/officeDocument/2006/relationships/slideLayout" Target="../slideLayouts/slideLayout13.xml"/><Relationship Id="rId5" Type="http://schemas.openxmlformats.org/officeDocument/2006/relationships/image" Target="../media/image36.png"/><Relationship Id="rId4" Type="http://schemas.openxmlformats.org/officeDocument/2006/relationships/image" Target="../media/image35.png"/></Relationships>
</file>

<file path=ppt/slides/_rels/slide2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jpeg"/><Relationship Id="rId1" Type="http://schemas.openxmlformats.org/officeDocument/2006/relationships/slideLayout" Target="../slideLayouts/slideLayout13.xml"/><Relationship Id="rId4" Type="http://schemas.openxmlformats.org/officeDocument/2006/relationships/image" Target="../media/image39.png"/></Relationships>
</file>

<file path=ppt/slides/_rels/slide2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13.xml"/><Relationship Id="rId4" Type="http://schemas.openxmlformats.org/officeDocument/2006/relationships/image" Target="../media/image42.png"/></Relationships>
</file>

<file path=ppt/slides/_rels/slide23.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wmf"/><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46.jpeg"/><Relationship Id="rId7" Type="http://schemas.openxmlformats.org/officeDocument/2006/relationships/image" Target="../media/image50.png"/><Relationship Id="rId2" Type="http://schemas.openxmlformats.org/officeDocument/2006/relationships/image" Target="../media/image45.gif"/><Relationship Id="rId1" Type="http://schemas.openxmlformats.org/officeDocument/2006/relationships/slideLayout" Target="../slideLayouts/slideLayout13.xml"/><Relationship Id="rId6" Type="http://schemas.openxmlformats.org/officeDocument/2006/relationships/image" Target="../media/image49.jpeg"/><Relationship Id="rId5" Type="http://schemas.openxmlformats.org/officeDocument/2006/relationships/image" Target="../media/image48.jpeg"/><Relationship Id="rId4" Type="http://schemas.openxmlformats.org/officeDocument/2006/relationships/image" Target="../media/image47.jpeg"/></Relationships>
</file>

<file path=ppt/slides/_rels/slide25.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13.xml"/><Relationship Id="rId4" Type="http://schemas.openxmlformats.org/officeDocument/2006/relationships/image" Target="../media/image53.png"/></Relationships>
</file>

<file path=ppt/slides/_rels/slide26.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pn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slideLayout" Target="../slideLayouts/slideLayout13.xml"/><Relationship Id="rId1" Type="http://schemas.openxmlformats.org/officeDocument/2006/relationships/vmlDrawing" Target="../drawings/vmlDrawing3.vml"/><Relationship Id="rId5" Type="http://schemas.openxmlformats.org/officeDocument/2006/relationships/image" Target="../media/image56.wmf"/><Relationship Id="rId4" Type="http://schemas.openxmlformats.org/officeDocument/2006/relationships/oleObject" Target="../embeddings/oleObject6.bin"/></Relationships>
</file>

<file path=ppt/slides/_rels/slide29.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13.xml"/><Relationship Id="rId5" Type="http://schemas.openxmlformats.org/officeDocument/2006/relationships/image" Target="../media/image67.png"/><Relationship Id="rId4" Type="http://schemas.openxmlformats.org/officeDocument/2006/relationships/image" Target="../media/image66.png"/></Relationships>
</file>

<file path=ppt/slides/_rels/slide37.xml.rels><?xml version="1.0" encoding="UTF-8" standalone="yes"?>
<Relationships xmlns="http://schemas.openxmlformats.org/package/2006/relationships"><Relationship Id="rId3" Type="http://schemas.openxmlformats.org/officeDocument/2006/relationships/hyperlink" Target="file:///C:\Users\Administrator\Desktop\8&#26376;15&#26085;&#19978;&#21320;&#25253;&#21578;\&#29579;&#32858;&#25991;&#32769;&#24072;\Two%20modes.avi" TargetMode="External"/><Relationship Id="rId2" Type="http://schemas.openxmlformats.org/officeDocument/2006/relationships/slideLayout" Target="../slideLayouts/slideLayout13.xml"/><Relationship Id="rId1" Type="http://schemas.openxmlformats.org/officeDocument/2006/relationships/video" Target="file:///F:\2014%20Talk\Two%20modes.avi" TargetMode="External"/><Relationship Id="rId4" Type="http://schemas.openxmlformats.org/officeDocument/2006/relationships/image" Target="../media/image68.png"/></Relationships>
</file>

<file path=ppt/slides/_rels/slide38.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png"/><Relationship Id="rId1" Type="http://schemas.openxmlformats.org/officeDocument/2006/relationships/slideLayout" Target="../slideLayouts/slideLayout13.xml"/><Relationship Id="rId5" Type="http://schemas.openxmlformats.org/officeDocument/2006/relationships/image" Target="../media/image75.png"/><Relationship Id="rId4" Type="http://schemas.openxmlformats.org/officeDocument/2006/relationships/image" Target="../media/image74.png"/></Relationships>
</file>

<file path=ppt/slides/_rels/slide42.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6.png"/><Relationship Id="rId1" Type="http://schemas.openxmlformats.org/officeDocument/2006/relationships/slideLayout" Target="../slideLayouts/slideLayout13.xml"/><Relationship Id="rId5" Type="http://schemas.openxmlformats.org/officeDocument/2006/relationships/image" Target="../media/image79.png"/><Relationship Id="rId4" Type="http://schemas.openxmlformats.org/officeDocument/2006/relationships/image" Target="../media/image78.png"/></Relationships>
</file>

<file path=ppt/slides/_rels/slide43.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80.png"/><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82.png"/><Relationship Id="rId1" Type="http://schemas.openxmlformats.org/officeDocument/2006/relationships/slideLayout" Target="../slideLayouts/slideLayout13.xml"/><Relationship Id="rId5" Type="http://schemas.openxmlformats.org/officeDocument/2006/relationships/image" Target="../media/image85.png"/><Relationship Id="rId4" Type="http://schemas.openxmlformats.org/officeDocument/2006/relationships/image" Target="../media/image84.png"/></Relationships>
</file>

<file path=ppt/slides/_rels/slide45.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image" Target="../media/image86.png"/><Relationship Id="rId1" Type="http://schemas.openxmlformats.org/officeDocument/2006/relationships/slideLayout" Target="../slideLayouts/slideLayout19.xml"/><Relationship Id="rId5" Type="http://schemas.openxmlformats.org/officeDocument/2006/relationships/image" Target="../media/image89.png"/><Relationship Id="rId4" Type="http://schemas.openxmlformats.org/officeDocument/2006/relationships/image" Target="../media/image88.png"/></Relationships>
</file>

<file path=ppt/slides/_rels/slide46.xml.rels><?xml version="1.0" encoding="UTF-8" standalone="yes"?>
<Relationships xmlns="http://schemas.openxmlformats.org/package/2006/relationships"><Relationship Id="rId3" Type="http://schemas.openxmlformats.org/officeDocument/2006/relationships/slideLayout" Target="../slideLayouts/slideLayout13.xml"/><Relationship Id="rId7" Type="http://schemas.openxmlformats.org/officeDocument/2006/relationships/image" Target="../media/image91.png"/><Relationship Id="rId2" Type="http://schemas.openxmlformats.org/officeDocument/2006/relationships/video" Target="file:///F:\2014%20Talk\Mode%201.avi" TargetMode="External"/><Relationship Id="rId1" Type="http://schemas.openxmlformats.org/officeDocument/2006/relationships/video" Target="file:///F:\2014%20Talk\Mode%202.avi" TargetMode="External"/><Relationship Id="rId6" Type="http://schemas.openxmlformats.org/officeDocument/2006/relationships/hyperlink" Target="file:///C:\Users\Administrator\Desktop\8&#26376;15&#26085;&#19978;&#21320;&#25253;&#21578;\&#29579;&#32858;&#25991;&#32769;&#24072;\Mode%201.avi" TargetMode="External"/><Relationship Id="rId5" Type="http://schemas.openxmlformats.org/officeDocument/2006/relationships/image" Target="../media/image90.png"/><Relationship Id="rId4" Type="http://schemas.openxmlformats.org/officeDocument/2006/relationships/hyperlink" Target="Mode%202.avi" TargetMode="External"/></Relationships>
</file>

<file path=ppt/slides/_rels/slide47.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image" Target="../media/image92.png"/><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3" Type="http://schemas.openxmlformats.org/officeDocument/2006/relationships/hyperlink" Target="file:///C:\Users\Administrator\Desktop\8&#26376;15&#26085;&#19978;&#21320;&#25253;&#21578;\&#29579;&#32858;&#25991;&#32769;&#24072;\beatiful2.avi" TargetMode="External"/><Relationship Id="rId2" Type="http://schemas.openxmlformats.org/officeDocument/2006/relationships/slideLayout" Target="../slideLayouts/slideLayout13.xml"/><Relationship Id="rId1" Type="http://schemas.openxmlformats.org/officeDocument/2006/relationships/video" Target="file:///F:\2014%20Talk\beatiful2.avi" TargetMode="External"/><Relationship Id="rId4" Type="http://schemas.openxmlformats.org/officeDocument/2006/relationships/image" Target="../media/image94.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image" Target="../media/image95.png"/><Relationship Id="rId1" Type="http://schemas.openxmlformats.org/officeDocument/2006/relationships/slideLayout" Target="../slideLayouts/slideLayout13.xml"/><Relationship Id="rId5" Type="http://schemas.openxmlformats.org/officeDocument/2006/relationships/image" Target="../media/image98.png"/><Relationship Id="rId4" Type="http://schemas.openxmlformats.org/officeDocument/2006/relationships/image" Target="../media/image97.png"/></Relationships>
</file>

<file path=ppt/slides/_rels/slide51.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image" Target="../media/image99.png"/><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image" Target="../media/image101.png"/><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image" Target="../media/image103.png"/><Relationship Id="rId1" Type="http://schemas.openxmlformats.org/officeDocument/2006/relationships/slideLayout" Target="../slideLayouts/slideLayout13.xml"/><Relationship Id="rId4" Type="http://schemas.openxmlformats.org/officeDocument/2006/relationships/image" Target="../media/image105.png"/></Relationships>
</file>

<file path=ppt/slides/_rels/slide54.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image" Target="../media/image106.png"/><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2" Type="http://schemas.openxmlformats.org/officeDocument/2006/relationships/image" Target="../media/image108.png"/><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13.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8" Type="http://schemas.openxmlformats.org/officeDocument/2006/relationships/image" Target="../media/image16.wmf"/><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slideLayout" Target="../slideLayouts/slideLayout13.xml"/><Relationship Id="rId1" Type="http://schemas.openxmlformats.org/officeDocument/2006/relationships/vmlDrawing" Target="../drawings/vmlDrawing1.vml"/><Relationship Id="rId6" Type="http://schemas.openxmlformats.org/officeDocument/2006/relationships/image" Target="../media/image15.wmf"/><Relationship Id="rId5" Type="http://schemas.openxmlformats.org/officeDocument/2006/relationships/oleObject" Target="../embeddings/oleObject2.bin"/><Relationship Id="rId10" Type="http://schemas.openxmlformats.org/officeDocument/2006/relationships/image" Target="../media/image17.wmf"/><Relationship Id="rId4" Type="http://schemas.openxmlformats.org/officeDocument/2006/relationships/image" Target="../media/image14.wmf"/><Relationship Id="rId9" Type="http://schemas.openxmlformats.org/officeDocument/2006/relationships/oleObject" Target="../embeddings/oleObject4.bin"/></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13.xml"/><Relationship Id="rId1" Type="http://schemas.openxmlformats.org/officeDocument/2006/relationships/vmlDrawing" Target="../drawings/vmlDrawing2.vml"/><Relationship Id="rId5" Type="http://schemas.openxmlformats.org/officeDocument/2006/relationships/image" Target="../media/image18.wmf"/><Relationship Id="rId4" Type="http://schemas.openxmlformats.org/officeDocument/2006/relationships/oleObject" Target="../embeddings/oleObject5.bin"/></Relationships>
</file>

<file path=ppt/slides/_rels/slide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8"/>
          <p:cNvSpPr>
            <a:spLocks noGrp="1"/>
          </p:cNvSpPr>
          <p:nvPr>
            <p:ph type="ctrTitle" idx="4294967295"/>
          </p:nvPr>
        </p:nvSpPr>
        <p:spPr>
          <a:xfrm>
            <a:off x="533400" y="762000"/>
            <a:ext cx="8153400" cy="2133600"/>
          </a:xfrm>
        </p:spPr>
        <p:txBody>
          <a:bodyPr/>
          <a:lstStyle/>
          <a:p>
            <a:pPr algn="ctr"/>
            <a:r>
              <a:rPr lang="en-CA" altLang="zh-CN" sz="4800" b="0" dirty="0" smtClean="0">
                <a:solidFill>
                  <a:srgbClr val="A4001D"/>
                </a:solidFill>
                <a:latin typeface="Arial" charset="0"/>
                <a:ea typeface="宋体" charset="-122"/>
                <a:cs typeface="Arial" charset="0"/>
              </a:rPr>
              <a:t> Advances </a:t>
            </a:r>
            <a:br>
              <a:rPr lang="en-CA" altLang="zh-CN" sz="4800" b="0" dirty="0" smtClean="0">
                <a:solidFill>
                  <a:srgbClr val="A4001D"/>
                </a:solidFill>
                <a:latin typeface="Arial" charset="0"/>
                <a:ea typeface="宋体" charset="-122"/>
                <a:cs typeface="Arial" charset="0"/>
              </a:rPr>
            </a:br>
            <a:r>
              <a:rPr lang="en-CA" altLang="zh-CN" sz="4800" b="0" dirty="0" smtClean="0">
                <a:solidFill>
                  <a:srgbClr val="A4001D"/>
                </a:solidFill>
                <a:latin typeface="Arial" charset="0"/>
                <a:ea typeface="宋体" charset="-122"/>
                <a:cs typeface="Arial" charset="0"/>
              </a:rPr>
              <a:t>in </a:t>
            </a:r>
            <a:r>
              <a:rPr lang="en-US" altLang="zh-CN" sz="4800" b="0" dirty="0" smtClean="0">
                <a:solidFill>
                  <a:srgbClr val="A4001D"/>
                </a:solidFill>
                <a:latin typeface="Arial" charset="0"/>
                <a:ea typeface="宋体" charset="-122"/>
                <a:cs typeface="Arial" charset="0"/>
              </a:rPr>
              <a:t>RF Deflector and </a:t>
            </a:r>
            <a:br>
              <a:rPr lang="en-US" altLang="zh-CN" sz="4800" b="0" dirty="0" smtClean="0">
                <a:solidFill>
                  <a:srgbClr val="A4001D"/>
                </a:solidFill>
                <a:latin typeface="Arial" charset="0"/>
                <a:ea typeface="宋体" charset="-122"/>
                <a:cs typeface="Arial" charset="0"/>
              </a:rPr>
            </a:br>
            <a:r>
              <a:rPr lang="en-US" altLang="zh-CN" sz="4800" b="0" dirty="0" smtClean="0">
                <a:solidFill>
                  <a:srgbClr val="A4001D"/>
                </a:solidFill>
                <a:latin typeface="Arial" charset="0"/>
                <a:ea typeface="宋体" charset="-122"/>
                <a:cs typeface="Arial" charset="0"/>
              </a:rPr>
              <a:t>Pulse Compression System</a:t>
            </a:r>
            <a:endParaRPr lang="en-CA" altLang="zh-CN" sz="3600" b="0" dirty="0" smtClean="0">
              <a:solidFill>
                <a:srgbClr val="A4001D"/>
              </a:solidFill>
              <a:latin typeface="Arial" charset="0"/>
              <a:ea typeface="宋体" charset="-122"/>
              <a:cs typeface="Arial" charset="0"/>
            </a:endParaRPr>
          </a:p>
        </p:txBody>
      </p:sp>
      <p:sp>
        <p:nvSpPr>
          <p:cNvPr id="23554" name="TextBox 2"/>
          <p:cNvSpPr txBox="1">
            <a:spLocks noChangeArrowheads="1"/>
          </p:cNvSpPr>
          <p:nvPr/>
        </p:nvSpPr>
        <p:spPr bwMode="auto">
          <a:xfrm>
            <a:off x="3724275" y="6657975"/>
            <a:ext cx="184150" cy="369888"/>
          </a:xfrm>
          <a:prstGeom prst="rect">
            <a:avLst/>
          </a:prstGeom>
          <a:noFill/>
          <a:ln w="9525">
            <a:noFill/>
            <a:miter lim="800000"/>
            <a:headEnd/>
            <a:tailEnd/>
          </a:ln>
        </p:spPr>
        <p:txBody>
          <a:bodyPr wrap="none">
            <a:spAutoFit/>
          </a:bodyPr>
          <a:lstStyle/>
          <a:p>
            <a:endParaRPr lang="en-US" altLang="zh-CN" dirty="0">
              <a:solidFill>
                <a:srgbClr val="000000"/>
              </a:solidFill>
            </a:endParaRPr>
          </a:p>
        </p:txBody>
      </p:sp>
      <p:sp>
        <p:nvSpPr>
          <p:cNvPr id="12" name="TextBox 11"/>
          <p:cNvSpPr txBox="1"/>
          <p:nvPr/>
        </p:nvSpPr>
        <p:spPr>
          <a:xfrm>
            <a:off x="3724102" y="6658502"/>
            <a:ext cx="184666" cy="369332"/>
          </a:xfrm>
          <a:prstGeom prst="rect">
            <a:avLst/>
          </a:prstGeom>
          <a:noFill/>
        </p:spPr>
        <p:txBody>
          <a:bodyPr wrap="none" rtlCol="0">
            <a:spAutoFit/>
          </a:bodyPr>
          <a:lstStyle/>
          <a:p>
            <a:endParaRPr lang="en-US" dirty="0">
              <a:solidFill>
                <a:srgbClr val="000000"/>
              </a:solidFill>
            </a:endParaRPr>
          </a:p>
        </p:txBody>
      </p:sp>
      <p:sp>
        <p:nvSpPr>
          <p:cNvPr id="13" name="Subtitle 3"/>
          <p:cNvSpPr txBox="1">
            <a:spLocks/>
          </p:cNvSpPr>
          <p:nvPr/>
        </p:nvSpPr>
        <p:spPr bwMode="auto">
          <a:xfrm>
            <a:off x="1600200" y="3352800"/>
            <a:ext cx="6248400" cy="2590800"/>
          </a:xfrm>
          <a:prstGeom prst="rect">
            <a:avLst/>
          </a:prstGeom>
          <a:noFill/>
          <a:ln w="9525">
            <a:noFill/>
            <a:miter lim="800000"/>
            <a:headEnd/>
            <a:tailEnd/>
          </a:ln>
        </p:spPr>
        <p:txBody>
          <a:bodyPr vert="horz" wrap="square" lIns="0" tIns="0" rIns="0" bIns="0" numCol="1" anchor="t" anchorCtr="0" compatLnSpc="1">
            <a:prstTxWarp prst="textNoShape">
              <a:avLst/>
            </a:prstTxWarp>
            <a:noAutofit/>
          </a:bodyPr>
          <a:lstStyle/>
          <a:p>
            <a:pPr marL="0" marR="0" lvl="0" indent="0" algn="ctr" defTabSz="914400" rtl="0" eaLnBrk="1" fontAlgn="base" latinLnBrk="0" hangingPunct="1">
              <a:lnSpc>
                <a:spcPct val="110000"/>
              </a:lnSpc>
              <a:spcBef>
                <a:spcPct val="0"/>
              </a:spcBef>
              <a:spcAft>
                <a:spcPts val="300"/>
              </a:spcAft>
              <a:buClr>
                <a:schemeClr val="tx1"/>
              </a:buClr>
              <a:buSzTx/>
              <a:buFont typeface="Arial" charset="0"/>
              <a:buNone/>
              <a:tabLst/>
              <a:defRPr/>
            </a:pPr>
            <a:r>
              <a:rPr kumimoji="0" lang="en-US" altLang="zh-CN" sz="2800" b="0" i="0" u="none" strike="noStrike" kern="1200" cap="none" spc="0" normalizeH="0" baseline="0" noProof="0" dirty="0" err="1" smtClean="0">
                <a:ln>
                  <a:noFill/>
                </a:ln>
                <a:solidFill>
                  <a:srgbClr val="000099"/>
                </a:solidFill>
                <a:effectLst/>
                <a:uLnTx/>
                <a:uFillTx/>
                <a:latin typeface="Arial" pitchFamily="34" charset="0"/>
                <a:ea typeface="SimSun" pitchFamily="2" charset="-122"/>
                <a:cs typeface="Arial" pitchFamily="34" charset="0"/>
              </a:rPr>
              <a:t>Juwen</a:t>
            </a:r>
            <a:r>
              <a:rPr kumimoji="0" lang="en-US" altLang="zh-CN" sz="2800" b="0" i="0" u="none" strike="noStrike" kern="1200" cap="none" spc="0" normalizeH="0" baseline="0" noProof="0" smtClean="0">
                <a:ln>
                  <a:noFill/>
                </a:ln>
                <a:solidFill>
                  <a:srgbClr val="000099"/>
                </a:solidFill>
                <a:effectLst/>
                <a:uLnTx/>
                <a:uFillTx/>
                <a:latin typeface="Arial" pitchFamily="34" charset="0"/>
                <a:ea typeface="SimSun" pitchFamily="2" charset="-122"/>
                <a:cs typeface="Arial" pitchFamily="34" charset="0"/>
              </a:rPr>
              <a:t> Wang </a:t>
            </a:r>
            <a:r>
              <a:rPr kumimoji="0" lang="zh-CN" altLang="en-US" sz="2800" b="0" i="0" u="none" strike="noStrike" kern="1200" cap="none" spc="0" normalizeH="0" baseline="0" noProof="0" smtClean="0">
                <a:ln>
                  <a:noFill/>
                </a:ln>
                <a:solidFill>
                  <a:srgbClr val="000099"/>
                </a:solidFill>
                <a:effectLst/>
                <a:uLnTx/>
                <a:uFillTx/>
                <a:latin typeface="Arial" pitchFamily="34" charset="0"/>
                <a:ea typeface="SimSun" pitchFamily="2" charset="-122"/>
                <a:cs typeface="Arial" pitchFamily="34" charset="0"/>
              </a:rPr>
              <a:t>  </a:t>
            </a:r>
            <a:r>
              <a:rPr kumimoji="0" lang="zh-CN" altLang="en-US" sz="2800" b="1" i="0" u="none" strike="noStrike" kern="1200" cap="none" spc="0" normalizeH="0" baseline="0" noProof="0" smtClean="0">
                <a:ln>
                  <a:noFill/>
                </a:ln>
                <a:solidFill>
                  <a:srgbClr val="000099"/>
                </a:solidFill>
                <a:effectLst/>
                <a:uLnTx/>
                <a:uFillTx/>
                <a:latin typeface="Arial" pitchFamily="34" charset="0"/>
                <a:ea typeface="SimSun" pitchFamily="2" charset="-122"/>
                <a:cs typeface="Arial" pitchFamily="34" charset="0"/>
              </a:rPr>
              <a:t>王聚文</a:t>
            </a:r>
            <a:endParaRPr kumimoji="0" lang="en-US" altLang="zh-CN" sz="2800" b="1" i="0" u="none" strike="noStrike" kern="1200" cap="none" spc="0" normalizeH="0" baseline="0" noProof="0" smtClean="0">
              <a:ln>
                <a:noFill/>
              </a:ln>
              <a:solidFill>
                <a:srgbClr val="000099"/>
              </a:solidFill>
              <a:effectLst/>
              <a:uLnTx/>
              <a:uFillTx/>
              <a:latin typeface="Arial" pitchFamily="34" charset="0"/>
              <a:ea typeface="SimSun" pitchFamily="2" charset="-122"/>
              <a:cs typeface="Arial" pitchFamily="34" charset="0"/>
            </a:endParaRPr>
          </a:p>
          <a:p>
            <a:pPr marL="0" marR="0" lvl="0" indent="0" algn="ctr" defTabSz="914400" rtl="0" eaLnBrk="1" fontAlgn="base" latinLnBrk="0" hangingPunct="1">
              <a:lnSpc>
                <a:spcPct val="110000"/>
              </a:lnSpc>
              <a:spcBef>
                <a:spcPct val="0"/>
              </a:spcBef>
              <a:spcAft>
                <a:spcPts val="300"/>
              </a:spcAft>
              <a:buClr>
                <a:schemeClr val="tx1"/>
              </a:buClr>
              <a:buSzTx/>
              <a:buFont typeface="Arial" charset="0"/>
              <a:buNone/>
              <a:tabLst/>
              <a:defRPr/>
            </a:pPr>
            <a:endParaRPr kumimoji="0" lang="en-US" altLang="zh-CN" sz="800" b="0" i="0" u="none" strike="noStrike" kern="1200" cap="none" spc="0" normalizeH="0" baseline="0" noProof="0" smtClean="0">
              <a:ln>
                <a:noFill/>
              </a:ln>
              <a:solidFill>
                <a:srgbClr val="000099"/>
              </a:solidFill>
              <a:effectLst/>
              <a:uLnTx/>
              <a:uFillTx/>
              <a:latin typeface="Arial" pitchFamily="34" charset="0"/>
              <a:ea typeface="SimSun" pitchFamily="2" charset="-122"/>
              <a:cs typeface="Arial" pitchFamily="34" charset="0"/>
            </a:endParaRPr>
          </a:p>
          <a:p>
            <a:pPr marL="0" marR="0" lvl="0" indent="0" algn="ctr" defTabSz="914400" rtl="0" eaLnBrk="1" fontAlgn="base" latinLnBrk="0" hangingPunct="1">
              <a:lnSpc>
                <a:spcPct val="110000"/>
              </a:lnSpc>
              <a:spcBef>
                <a:spcPct val="0"/>
              </a:spcBef>
              <a:spcAft>
                <a:spcPts val="300"/>
              </a:spcAft>
              <a:buClr>
                <a:schemeClr val="tx1"/>
              </a:buClr>
              <a:buSzTx/>
              <a:buFont typeface="Arial" charset="0"/>
              <a:buNone/>
              <a:tabLst/>
              <a:defRPr/>
            </a:pPr>
            <a:r>
              <a:rPr kumimoji="0" lang="en-US" altLang="zh-CN" sz="2000" b="0" i="0" u="none" strike="noStrike" kern="1200" cap="none" spc="0" normalizeH="0" baseline="0" noProof="0" smtClean="0">
                <a:ln>
                  <a:noFill/>
                </a:ln>
                <a:solidFill>
                  <a:srgbClr val="CC42B8"/>
                </a:solidFill>
                <a:effectLst/>
                <a:uLnTx/>
                <a:uFillTx/>
                <a:latin typeface="Arial" charset="0"/>
                <a:ea typeface="SimSun" pitchFamily="2" charset="-122"/>
                <a:cs typeface="Arial" charset="0"/>
              </a:rPr>
              <a:t>SLAC National Accelerator Laboratory</a:t>
            </a:r>
          </a:p>
          <a:p>
            <a:pPr marL="0" marR="0" lvl="0" indent="0" algn="ctr" defTabSz="914400" rtl="0" eaLnBrk="1" fontAlgn="base" latinLnBrk="0" hangingPunct="1">
              <a:lnSpc>
                <a:spcPct val="110000"/>
              </a:lnSpc>
              <a:spcBef>
                <a:spcPct val="0"/>
              </a:spcBef>
              <a:spcAft>
                <a:spcPts val="300"/>
              </a:spcAft>
              <a:buClr>
                <a:schemeClr val="tx1"/>
              </a:buClr>
              <a:buSzTx/>
              <a:buFont typeface="Arial" charset="0"/>
              <a:buNone/>
              <a:tabLst/>
              <a:defRPr/>
            </a:pPr>
            <a:endParaRPr kumimoji="0" lang="en-US" altLang="zh-CN" sz="900" b="0" i="0" u="none" strike="noStrike" kern="1200" cap="none" spc="0" normalizeH="0" baseline="0" noProof="0" smtClean="0">
              <a:ln>
                <a:noFill/>
              </a:ln>
              <a:solidFill>
                <a:srgbClr val="CC42B8"/>
              </a:solidFill>
              <a:effectLst/>
              <a:uLnTx/>
              <a:uFillTx/>
              <a:latin typeface="Arial" charset="0"/>
              <a:ea typeface="SimSun" pitchFamily="2" charset="-122"/>
              <a:cs typeface="Arial" charset="0"/>
            </a:endParaRPr>
          </a:p>
          <a:p>
            <a:pPr marL="0" marR="0" lvl="0" indent="0" algn="ctr" defTabSz="914400" rtl="0" eaLnBrk="1" fontAlgn="base" latinLnBrk="0" hangingPunct="1">
              <a:lnSpc>
                <a:spcPct val="110000"/>
              </a:lnSpc>
              <a:spcBef>
                <a:spcPct val="0"/>
              </a:spcBef>
              <a:spcAft>
                <a:spcPts val="300"/>
              </a:spcAft>
              <a:buClr>
                <a:schemeClr val="tx1"/>
              </a:buClr>
              <a:buSzTx/>
              <a:buFont typeface="Arial" charset="0"/>
              <a:buNone/>
              <a:tabLst/>
              <a:defRPr/>
            </a:pPr>
            <a:r>
              <a:rPr kumimoji="0" lang="zh-CN" altLang="en-US" sz="2000" b="0" i="0" u="none" strike="noStrike" kern="1200" cap="none" spc="0" normalizeH="0" baseline="0" noProof="0" smtClean="0">
                <a:ln>
                  <a:noFill/>
                </a:ln>
                <a:solidFill>
                  <a:srgbClr val="0000FF"/>
                </a:solidFill>
                <a:effectLst/>
                <a:uLnTx/>
                <a:uFillTx/>
                <a:latin typeface="Arial" charset="0"/>
                <a:ea typeface="SimSun" pitchFamily="2" charset="-122"/>
                <a:cs typeface="Arial" charset="0"/>
              </a:rPr>
              <a:t>加速器物理学术交流会</a:t>
            </a:r>
            <a:endParaRPr kumimoji="0" lang="en-US" altLang="zh-CN" sz="2000" b="0" i="0" u="none" strike="noStrike" kern="1200" cap="none" spc="0" normalizeH="0" baseline="0" noProof="0" smtClean="0">
              <a:ln>
                <a:noFill/>
              </a:ln>
              <a:solidFill>
                <a:srgbClr val="0000FF"/>
              </a:solidFill>
              <a:effectLst/>
              <a:uLnTx/>
              <a:uFillTx/>
              <a:latin typeface="Arial" charset="0"/>
              <a:ea typeface="SimSun" pitchFamily="2" charset="-122"/>
              <a:cs typeface="Arial" charset="0"/>
            </a:endParaRPr>
          </a:p>
          <a:p>
            <a:pPr marL="0" marR="0" lvl="0" indent="0" algn="ctr" defTabSz="914400" rtl="0" eaLnBrk="1" fontAlgn="base" latinLnBrk="0" hangingPunct="1">
              <a:lnSpc>
                <a:spcPct val="110000"/>
              </a:lnSpc>
              <a:spcBef>
                <a:spcPct val="0"/>
              </a:spcBef>
              <a:spcAft>
                <a:spcPts val="300"/>
              </a:spcAft>
              <a:buClr>
                <a:schemeClr val="tx1"/>
              </a:buClr>
              <a:buSzTx/>
              <a:buFont typeface="Arial" charset="0"/>
              <a:buNone/>
              <a:tabLst/>
              <a:defRPr/>
            </a:pPr>
            <a:r>
              <a:rPr kumimoji="0" lang="en-US" altLang="zh-CN" sz="2000" b="0" i="0" u="none" strike="noStrike" kern="1200" cap="none" spc="0" normalizeH="0" baseline="0" noProof="0" smtClean="0">
                <a:ln>
                  <a:noFill/>
                </a:ln>
                <a:solidFill>
                  <a:schemeClr val="tx1"/>
                </a:solidFill>
                <a:effectLst/>
                <a:uLnTx/>
                <a:uFillTx/>
                <a:latin typeface="Arial" pitchFamily="34" charset="0"/>
                <a:ea typeface="SimSun" pitchFamily="2" charset="-122"/>
                <a:cs typeface="Arial" pitchFamily="34" charset="0"/>
              </a:rPr>
              <a:t>August 15, 2014 </a:t>
            </a:r>
          </a:p>
          <a:p>
            <a:pPr marL="0" marR="0" lvl="0" indent="0" algn="ctr" defTabSz="914400" rtl="0" eaLnBrk="1" fontAlgn="base" latinLnBrk="0" hangingPunct="1">
              <a:lnSpc>
                <a:spcPct val="110000"/>
              </a:lnSpc>
              <a:spcBef>
                <a:spcPct val="0"/>
              </a:spcBef>
              <a:spcAft>
                <a:spcPts val="300"/>
              </a:spcAft>
              <a:buClr>
                <a:schemeClr val="tx1"/>
              </a:buClr>
              <a:buSzTx/>
              <a:buFont typeface="Arial" charset="0"/>
              <a:buNone/>
              <a:tabLst/>
              <a:defRPr/>
            </a:pPr>
            <a:r>
              <a:rPr kumimoji="0" lang="en-US" sz="2000" b="0" i="0" u="none" strike="noStrike" kern="1200" cap="none" spc="0" normalizeH="0" baseline="0" noProof="0" smtClean="0">
                <a:ln>
                  <a:noFill/>
                </a:ln>
                <a:solidFill>
                  <a:schemeClr val="tx1"/>
                </a:solidFill>
                <a:effectLst/>
                <a:uLnTx/>
                <a:uFillTx/>
                <a:latin typeface="Arial" pitchFamily="34" charset="0"/>
                <a:ea typeface="+mn-ea"/>
                <a:cs typeface="Arial" pitchFamily="34" charset="0"/>
              </a:rPr>
              <a:t>Lanzhou, China </a:t>
            </a:r>
            <a:endParaRPr kumimoji="0" lang="en-US" altLang="zh-CN" sz="2000" b="0" i="0" u="none" strike="noStrike" kern="1200" cap="none" spc="0" normalizeH="0" baseline="0" noProof="0" dirty="0">
              <a:ln>
                <a:noFill/>
              </a:ln>
              <a:solidFill>
                <a:schemeClr val="tx1"/>
              </a:solidFill>
              <a:effectLst/>
              <a:uLnTx/>
              <a:uFillTx/>
              <a:latin typeface="Arial" pitchFamily="34" charset="0"/>
              <a:ea typeface="SimSun" pitchFamily="2" charset="-122"/>
              <a:cs typeface="Arial"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5" name="Slide Number Placeholder 1"/>
          <p:cNvSpPr>
            <a:spLocks noGrp="1"/>
          </p:cNvSpPr>
          <p:nvPr>
            <p:ph type="sldNum" sz="quarter" idx="1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650A3AC-FC8D-4B63-A57B-692DD8F45FA1}" type="slidenum">
              <a:rPr lang="en-US" altLang="zh-CN">
                <a:latin typeface="Arial" charset="0"/>
                <a:ea typeface="宋体" charset="-122"/>
                <a:cs typeface="Arial" charset="0"/>
              </a:rPr>
              <a:pPr fontAlgn="base">
                <a:spcBef>
                  <a:spcPct val="0"/>
                </a:spcBef>
                <a:spcAft>
                  <a:spcPct val="0"/>
                </a:spcAft>
              </a:pPr>
              <a:t>10</a:t>
            </a:fld>
            <a:endParaRPr lang="en-US" altLang="zh-CN">
              <a:latin typeface="Arial" charset="0"/>
              <a:ea typeface="宋体" charset="-122"/>
              <a:cs typeface="Arial" charset="0"/>
            </a:endParaRPr>
          </a:p>
        </p:txBody>
      </p:sp>
      <p:sp>
        <p:nvSpPr>
          <p:cNvPr id="308226" name="TextBox 4"/>
          <p:cNvSpPr txBox="1">
            <a:spLocks noChangeArrowheads="1"/>
          </p:cNvSpPr>
          <p:nvPr/>
        </p:nvSpPr>
        <p:spPr bwMode="auto">
          <a:xfrm>
            <a:off x="1219200" y="1524000"/>
            <a:ext cx="1371600" cy="369888"/>
          </a:xfrm>
          <a:prstGeom prst="rect">
            <a:avLst/>
          </a:prstGeom>
          <a:noFill/>
          <a:ln w="9525">
            <a:noFill/>
            <a:miter lim="800000"/>
            <a:headEnd/>
            <a:tailEnd/>
          </a:ln>
        </p:spPr>
        <p:txBody>
          <a:bodyPr>
            <a:spAutoFit/>
          </a:bodyPr>
          <a:lstStyle/>
          <a:p>
            <a:endParaRPr lang="en-US" altLang="zh-CN"/>
          </a:p>
        </p:txBody>
      </p:sp>
      <p:grpSp>
        <p:nvGrpSpPr>
          <p:cNvPr id="308227" name="Group 3"/>
          <p:cNvGrpSpPr>
            <a:grpSpLocks/>
          </p:cNvGrpSpPr>
          <p:nvPr/>
        </p:nvGrpSpPr>
        <p:grpSpPr bwMode="auto">
          <a:xfrm>
            <a:off x="533400" y="1752600"/>
            <a:ext cx="8153400" cy="4495800"/>
            <a:chOff x="0" y="0"/>
            <a:chExt cx="7858125" cy="4276725"/>
          </a:xfrm>
        </p:grpSpPr>
        <p:pic>
          <p:nvPicPr>
            <p:cNvPr id="308229" name="Picture 5"/>
            <p:cNvPicPr>
              <a:picLocks/>
            </p:cNvPicPr>
            <p:nvPr/>
          </p:nvPicPr>
          <p:blipFill>
            <a:blip r:embed="rId2" cstate="print"/>
            <a:srcRect/>
            <a:stretch>
              <a:fillRect/>
            </a:stretch>
          </p:blipFill>
          <p:spPr bwMode="auto">
            <a:xfrm>
              <a:off x="419100" y="0"/>
              <a:ext cx="7239000" cy="952500"/>
            </a:xfrm>
            <a:prstGeom prst="rect">
              <a:avLst/>
            </a:prstGeom>
            <a:noFill/>
            <a:ln w="9525">
              <a:noFill/>
              <a:miter lim="800000"/>
              <a:headEnd/>
              <a:tailEnd/>
            </a:ln>
          </p:spPr>
        </p:pic>
        <p:pic>
          <p:nvPicPr>
            <p:cNvPr id="308230" name="Picture 6"/>
            <p:cNvPicPr>
              <a:picLocks/>
            </p:cNvPicPr>
            <p:nvPr/>
          </p:nvPicPr>
          <p:blipFill>
            <a:blip r:embed="rId3" cstate="print"/>
            <a:srcRect/>
            <a:stretch>
              <a:fillRect/>
            </a:stretch>
          </p:blipFill>
          <p:spPr bwMode="auto">
            <a:xfrm>
              <a:off x="400050" y="2886075"/>
              <a:ext cx="7239000" cy="819150"/>
            </a:xfrm>
            <a:prstGeom prst="rect">
              <a:avLst/>
            </a:prstGeom>
            <a:noFill/>
            <a:ln w="9525">
              <a:noFill/>
              <a:miter lim="800000"/>
              <a:headEnd/>
              <a:tailEnd/>
            </a:ln>
          </p:spPr>
        </p:pic>
        <p:pic>
          <p:nvPicPr>
            <p:cNvPr id="308231" name="Picture 7"/>
            <p:cNvPicPr>
              <a:picLocks/>
            </p:cNvPicPr>
            <p:nvPr/>
          </p:nvPicPr>
          <p:blipFill>
            <a:blip r:embed="rId4" cstate="print"/>
            <a:srcRect/>
            <a:stretch>
              <a:fillRect/>
            </a:stretch>
          </p:blipFill>
          <p:spPr bwMode="auto">
            <a:xfrm>
              <a:off x="419100" y="1485900"/>
              <a:ext cx="7239000" cy="895350"/>
            </a:xfrm>
            <a:prstGeom prst="rect">
              <a:avLst/>
            </a:prstGeom>
            <a:noFill/>
            <a:ln w="9525">
              <a:noFill/>
              <a:miter lim="800000"/>
              <a:headEnd/>
              <a:tailEnd/>
            </a:ln>
          </p:spPr>
        </p:pic>
        <p:sp>
          <p:nvSpPr>
            <p:cNvPr id="308232" name="Text Box 2"/>
            <p:cNvSpPr txBox="1">
              <a:spLocks noChangeArrowheads="1"/>
            </p:cNvSpPr>
            <p:nvPr/>
          </p:nvSpPr>
          <p:spPr bwMode="auto">
            <a:xfrm>
              <a:off x="542925" y="981075"/>
              <a:ext cx="7286625" cy="447675"/>
            </a:xfrm>
            <a:prstGeom prst="rect">
              <a:avLst/>
            </a:prstGeom>
            <a:solidFill>
              <a:srgbClr val="FFFFFF"/>
            </a:solidFill>
            <a:ln w="9525">
              <a:noFill/>
              <a:miter lim="800000"/>
              <a:headEnd/>
              <a:tailEnd/>
            </a:ln>
          </p:spPr>
          <p:txBody>
            <a:bodyPr/>
            <a:lstStyle/>
            <a:p>
              <a:r>
                <a:rPr lang="en-US" altLang="zh-CN" sz="1000"/>
                <a:t>    5                               10                              15                               20                                25                                    30                            35 </a:t>
              </a:r>
              <a:endParaRPr lang="en-US" altLang="zh-CN"/>
            </a:p>
            <a:p>
              <a:r>
                <a:rPr lang="en-US" altLang="zh-CN" sz="1200"/>
                <a:t>                                                                             Relative scaling</a:t>
              </a:r>
              <a:endParaRPr lang="en-US" altLang="zh-CN"/>
            </a:p>
            <a:p>
              <a:r>
                <a:rPr lang="en-US" altLang="zh-CN" sz="1000"/>
                <a:t> </a:t>
              </a:r>
              <a:endParaRPr lang="en-US" altLang="zh-CN"/>
            </a:p>
            <a:p>
              <a:r>
                <a:rPr lang="en-US" altLang="zh-CN" sz="1000"/>
                <a:t>                                                                              </a:t>
              </a:r>
              <a:endParaRPr lang="en-US" altLang="zh-CN"/>
            </a:p>
          </p:txBody>
        </p:sp>
        <p:sp>
          <p:nvSpPr>
            <p:cNvPr id="10" name="Text Box 2"/>
            <p:cNvSpPr txBox="1">
              <a:spLocks noChangeArrowheads="1"/>
            </p:cNvSpPr>
            <p:nvPr/>
          </p:nvSpPr>
          <p:spPr bwMode="auto">
            <a:xfrm>
              <a:off x="0" y="495300"/>
              <a:ext cx="428625" cy="2295525"/>
            </a:xfrm>
            <a:prstGeom prst="rect">
              <a:avLst/>
            </a:prstGeom>
            <a:solidFill>
              <a:srgbClr val="FFFFFF"/>
            </a:solidFill>
            <a:ln w="9525">
              <a:noFill/>
              <a:miter lim="800000"/>
              <a:headEnd/>
              <a:tailEnd/>
            </a:ln>
          </p:spPr>
          <p:txBody>
            <a:bodyPr vert="vert270"/>
            <a:lstStyle/>
            <a:p>
              <a:pPr marL="457200" indent="-457200" fontAlgn="auto">
                <a:lnSpc>
                  <a:spcPts val="1400"/>
                </a:lnSpc>
                <a:spcBef>
                  <a:spcPts val="0"/>
                </a:spcBef>
                <a:spcAft>
                  <a:spcPts val="0"/>
                </a:spcAft>
                <a:defRPr/>
              </a:pPr>
              <a:r>
                <a:rPr lang="en-US" sz="1200">
                  <a:latin typeface="Garamond"/>
                  <a:ea typeface="Times New Roman"/>
                  <a:cs typeface="Times New Roman"/>
                </a:rPr>
                <a:t>Relative Electrical Field Amplitude </a:t>
              </a:r>
              <a:endParaRPr lang="en-US" sz="1100">
                <a:latin typeface="Garamond"/>
                <a:ea typeface="Times New Roman"/>
                <a:cs typeface="Times New Roman"/>
              </a:endParaRPr>
            </a:p>
            <a:p>
              <a:pPr fontAlgn="auto">
                <a:lnSpc>
                  <a:spcPts val="1400"/>
                </a:lnSpc>
                <a:spcBef>
                  <a:spcPts val="0"/>
                </a:spcBef>
                <a:spcAft>
                  <a:spcPts val="0"/>
                </a:spcAft>
                <a:defRPr/>
              </a:pPr>
              <a:r>
                <a:rPr lang="en-US" sz="1200">
                  <a:latin typeface="Garamond"/>
                  <a:ea typeface="Times New Roman"/>
                  <a:cs typeface="Times New Roman"/>
                </a:rPr>
                <a:t> </a:t>
              </a:r>
              <a:endParaRPr lang="en-US" sz="1100">
                <a:latin typeface="Garamond"/>
                <a:ea typeface="Times New Roman"/>
                <a:cs typeface="Times New Roman"/>
              </a:endParaRPr>
            </a:p>
            <a:p>
              <a:pPr fontAlgn="auto">
                <a:lnSpc>
                  <a:spcPts val="1400"/>
                </a:lnSpc>
                <a:spcBef>
                  <a:spcPts val="0"/>
                </a:spcBef>
                <a:spcAft>
                  <a:spcPts val="0"/>
                </a:spcAft>
                <a:defRPr/>
              </a:pPr>
              <a:r>
                <a:rPr lang="en-US" sz="1200">
                  <a:latin typeface="Garamond"/>
                  <a:ea typeface="Times New Roman"/>
                  <a:cs typeface="Times New Roman"/>
                </a:rPr>
                <a:t>1E-10</a:t>
              </a:r>
              <a:endParaRPr lang="en-US" sz="1100">
                <a:latin typeface="Garamond"/>
                <a:ea typeface="Times New Roman"/>
                <a:cs typeface="Times New Roman"/>
              </a:endParaRPr>
            </a:p>
            <a:p>
              <a:pPr fontAlgn="auto">
                <a:lnSpc>
                  <a:spcPts val="1400"/>
                </a:lnSpc>
                <a:spcBef>
                  <a:spcPts val="0"/>
                </a:spcBef>
                <a:spcAft>
                  <a:spcPts val="0"/>
                </a:spcAft>
                <a:defRPr/>
              </a:pPr>
              <a:r>
                <a:rPr lang="en-US" sz="1200">
                  <a:latin typeface="Garamond"/>
                  <a:ea typeface="Times New Roman"/>
                  <a:cs typeface="Times New Roman"/>
                </a:rPr>
                <a:t> </a:t>
              </a:r>
              <a:endParaRPr lang="en-US" sz="1100">
                <a:latin typeface="Garamond"/>
                <a:ea typeface="Times New Roman"/>
                <a:cs typeface="Times New Roman"/>
              </a:endParaRPr>
            </a:p>
          </p:txBody>
        </p:sp>
        <p:sp>
          <p:nvSpPr>
            <p:cNvPr id="308234" name="Text Box 2"/>
            <p:cNvSpPr txBox="1">
              <a:spLocks noChangeArrowheads="1"/>
            </p:cNvSpPr>
            <p:nvPr/>
          </p:nvSpPr>
          <p:spPr bwMode="auto">
            <a:xfrm>
              <a:off x="485775" y="2400300"/>
              <a:ext cx="7372350" cy="438150"/>
            </a:xfrm>
            <a:prstGeom prst="rect">
              <a:avLst/>
            </a:prstGeom>
            <a:solidFill>
              <a:srgbClr val="FFFFFF"/>
            </a:solidFill>
            <a:ln w="9525">
              <a:noFill/>
              <a:miter lim="800000"/>
              <a:headEnd/>
              <a:tailEnd/>
            </a:ln>
          </p:spPr>
          <p:txBody>
            <a:bodyPr/>
            <a:lstStyle/>
            <a:p>
              <a:r>
                <a:rPr lang="en-US" altLang="zh-CN" sz="1000"/>
                <a:t>     35                                40                              45                               50                                55                                    60                         65  </a:t>
              </a:r>
              <a:endParaRPr lang="en-US" altLang="zh-CN"/>
            </a:p>
            <a:p>
              <a:r>
                <a:rPr lang="en-US" altLang="zh-CN" sz="1200"/>
                <a:t>                                                                                Relative scaling</a:t>
              </a:r>
              <a:endParaRPr lang="en-US" altLang="zh-CN"/>
            </a:p>
            <a:p>
              <a:r>
                <a:rPr lang="en-US" altLang="zh-CN" sz="1000"/>
                <a:t>                                                                              </a:t>
              </a:r>
              <a:endParaRPr lang="en-US" altLang="zh-CN"/>
            </a:p>
          </p:txBody>
        </p:sp>
        <p:sp>
          <p:nvSpPr>
            <p:cNvPr id="308235" name="Text Box 2"/>
            <p:cNvSpPr txBox="1">
              <a:spLocks noChangeArrowheads="1"/>
            </p:cNvSpPr>
            <p:nvPr/>
          </p:nvSpPr>
          <p:spPr bwMode="auto">
            <a:xfrm>
              <a:off x="436313" y="3790950"/>
              <a:ext cx="7410449" cy="485775"/>
            </a:xfrm>
            <a:prstGeom prst="rect">
              <a:avLst/>
            </a:prstGeom>
            <a:solidFill>
              <a:srgbClr val="FFFFFF"/>
            </a:solidFill>
            <a:ln w="9525">
              <a:noFill/>
              <a:miter lim="800000"/>
              <a:headEnd/>
              <a:tailEnd/>
            </a:ln>
          </p:spPr>
          <p:txBody>
            <a:bodyPr/>
            <a:lstStyle/>
            <a:p>
              <a:r>
                <a:rPr lang="en-US" altLang="zh-CN" sz="1000"/>
                <a:t>     65                                70                              75                               80                                85                                    90                          95</a:t>
              </a:r>
              <a:endParaRPr lang="en-US" altLang="zh-CN"/>
            </a:p>
            <a:p>
              <a:r>
                <a:rPr lang="en-US" altLang="zh-CN" sz="1000"/>
                <a:t> </a:t>
              </a:r>
              <a:r>
                <a:rPr lang="en-US" altLang="zh-CN" sz="1200"/>
                <a:t> </a:t>
              </a:r>
              <a:r>
                <a:rPr lang="en-US" altLang="zh-CN" sz="1000"/>
                <a:t>                                                                                                </a:t>
              </a:r>
              <a:r>
                <a:rPr lang="en-US" altLang="zh-CN" sz="1200"/>
                <a:t>Relative scaling</a:t>
              </a:r>
              <a:endParaRPr lang="en-US" altLang="zh-CN"/>
            </a:p>
            <a:p>
              <a:r>
                <a:rPr lang="en-US" altLang="zh-CN" sz="1000"/>
                <a:t>                                                                              </a:t>
              </a:r>
              <a:endParaRPr lang="en-US" altLang="zh-CN"/>
            </a:p>
          </p:txBody>
        </p:sp>
      </p:grpSp>
      <p:sp>
        <p:nvSpPr>
          <p:cNvPr id="308228" name="Text Box 10"/>
          <p:cNvSpPr txBox="1">
            <a:spLocks noChangeArrowheads="1"/>
          </p:cNvSpPr>
          <p:nvPr/>
        </p:nvSpPr>
        <p:spPr bwMode="auto">
          <a:xfrm>
            <a:off x="1385888" y="-76200"/>
            <a:ext cx="6691312" cy="1200150"/>
          </a:xfrm>
          <a:prstGeom prst="rect">
            <a:avLst/>
          </a:prstGeom>
          <a:noFill/>
          <a:ln w="9525">
            <a:noFill/>
            <a:miter lim="800000"/>
            <a:headEnd/>
            <a:tailEnd/>
          </a:ln>
        </p:spPr>
        <p:txBody>
          <a:bodyPr>
            <a:spAutoFit/>
          </a:bodyPr>
          <a:lstStyle/>
          <a:p>
            <a:pPr eaLnBrk="0" hangingPunct="0"/>
            <a:r>
              <a:rPr lang="en-US" altLang="zh-CN" sz="3600">
                <a:solidFill>
                  <a:srgbClr val="C00000"/>
                </a:solidFill>
                <a:latin typeface="Times New Roman" pitchFamily="18" charset="0"/>
              </a:rPr>
              <a:t>RF Electric Field Amplitude along the Central Axis of the Deflector.</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81" name="Slide Number Placeholder 1"/>
          <p:cNvSpPr>
            <a:spLocks noGrp="1"/>
          </p:cNvSpPr>
          <p:nvPr>
            <p:ph type="sldNum" sz="quarter" idx="1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28D79F7-8513-4ADA-B344-8451325D8FE8}" type="slidenum">
              <a:rPr lang="en-US" altLang="zh-CN">
                <a:latin typeface="Arial" charset="0"/>
                <a:ea typeface="宋体" charset="-122"/>
                <a:cs typeface="Arial" charset="0"/>
              </a:rPr>
              <a:pPr fontAlgn="base">
                <a:spcBef>
                  <a:spcPct val="0"/>
                </a:spcBef>
                <a:spcAft>
                  <a:spcPct val="0"/>
                </a:spcAft>
              </a:pPr>
              <a:t>11</a:t>
            </a:fld>
            <a:endParaRPr lang="en-US" altLang="zh-CN">
              <a:latin typeface="Arial" charset="0"/>
              <a:ea typeface="宋体" charset="-122"/>
              <a:cs typeface="Arial" charset="0"/>
            </a:endParaRPr>
          </a:p>
        </p:txBody>
      </p:sp>
      <p:sp>
        <p:nvSpPr>
          <p:cNvPr id="327682" name="Text Box 3"/>
          <p:cNvSpPr txBox="1">
            <a:spLocks noChangeArrowheads="1"/>
          </p:cNvSpPr>
          <p:nvPr/>
        </p:nvSpPr>
        <p:spPr bwMode="auto">
          <a:xfrm>
            <a:off x="3759200" y="2914650"/>
            <a:ext cx="4876800" cy="304800"/>
          </a:xfrm>
          <a:prstGeom prst="rect">
            <a:avLst/>
          </a:prstGeom>
          <a:noFill/>
          <a:ln w="9525">
            <a:noFill/>
            <a:miter lim="800000"/>
            <a:headEnd/>
            <a:tailEnd/>
          </a:ln>
        </p:spPr>
        <p:txBody>
          <a:bodyPr>
            <a:spAutoFit/>
          </a:bodyPr>
          <a:lstStyle/>
          <a:p>
            <a:r>
              <a:rPr lang="zh-CN" altLang="en-US"/>
              <a:t> </a:t>
            </a:r>
          </a:p>
        </p:txBody>
      </p:sp>
      <p:sp>
        <p:nvSpPr>
          <p:cNvPr id="327683" name="Text Box 10"/>
          <p:cNvSpPr txBox="1">
            <a:spLocks noChangeArrowheads="1"/>
          </p:cNvSpPr>
          <p:nvPr/>
        </p:nvSpPr>
        <p:spPr bwMode="auto">
          <a:xfrm>
            <a:off x="-152400" y="304800"/>
            <a:ext cx="9494838" cy="646113"/>
          </a:xfrm>
          <a:prstGeom prst="rect">
            <a:avLst/>
          </a:prstGeom>
          <a:noFill/>
          <a:ln w="9525">
            <a:noFill/>
            <a:miter lim="800000"/>
            <a:headEnd/>
            <a:tailEnd/>
          </a:ln>
        </p:spPr>
        <p:txBody>
          <a:bodyPr wrap="none">
            <a:spAutoFit/>
          </a:bodyPr>
          <a:lstStyle/>
          <a:p>
            <a:r>
              <a:rPr lang="en-US" altLang="zh-CN" sz="3600">
                <a:solidFill>
                  <a:srgbClr val="C00000"/>
                </a:solidFill>
              </a:rPr>
              <a:t>  System Layout for Deflector Usage at LCLS</a:t>
            </a:r>
          </a:p>
        </p:txBody>
      </p:sp>
      <p:pic>
        <p:nvPicPr>
          <p:cNvPr id="327684" name="Picture 2" descr="C:\Users\ding\Google Drive\work_related\LCLS\XTCAV\layout_figures\8841A01_v05.jpg"/>
          <p:cNvPicPr>
            <a:picLocks noChangeAspect="1" noChangeArrowheads="1"/>
          </p:cNvPicPr>
          <p:nvPr/>
        </p:nvPicPr>
        <p:blipFill>
          <a:blip r:embed="rId2" cstate="print"/>
          <a:srcRect/>
          <a:stretch>
            <a:fillRect/>
          </a:stretch>
        </p:blipFill>
        <p:spPr bwMode="auto">
          <a:xfrm>
            <a:off x="152400" y="1279525"/>
            <a:ext cx="8686800" cy="2987675"/>
          </a:xfrm>
          <a:prstGeom prst="rect">
            <a:avLst/>
          </a:prstGeom>
          <a:noFill/>
          <a:ln w="9525">
            <a:noFill/>
            <a:miter lim="800000"/>
            <a:headEnd/>
            <a:tailEnd/>
          </a:ln>
        </p:spPr>
      </p:pic>
      <p:sp>
        <p:nvSpPr>
          <p:cNvPr id="7" name="TextBox 72"/>
          <p:cNvSpPr txBox="1">
            <a:spLocks noChangeArrowheads="1"/>
          </p:cNvSpPr>
          <p:nvPr/>
        </p:nvSpPr>
        <p:spPr bwMode="auto">
          <a:xfrm>
            <a:off x="4398963" y="4267200"/>
            <a:ext cx="4038600" cy="646113"/>
          </a:xfrm>
          <a:prstGeom prst="rect">
            <a:avLst/>
          </a:prstGeom>
          <a:solidFill>
            <a:schemeClr val="bg2">
              <a:lumMod val="20000"/>
              <a:lumOff val="80000"/>
            </a:schemeClr>
          </a:solidFill>
          <a:ln w="9525">
            <a:noFill/>
            <a:miter lim="800000"/>
            <a:headEnd/>
            <a:tailEnd/>
          </a:ln>
        </p:spPr>
        <p:txBody>
          <a:bodyPr>
            <a:spAutoFit/>
          </a:bodyPr>
          <a:lstStyle/>
          <a:p>
            <a:pPr fontAlgn="auto">
              <a:spcBef>
                <a:spcPts val="0"/>
              </a:spcBef>
              <a:spcAft>
                <a:spcPts val="0"/>
              </a:spcAft>
              <a:buFont typeface="Wingdings" pitchFamily="2" charset="2"/>
              <a:buChar char="Ø"/>
              <a:defRPr/>
            </a:pPr>
            <a:r>
              <a:rPr lang="en-US" dirty="0">
                <a:latin typeface="Times New Roman" pitchFamily="18" charset="0"/>
                <a:ea typeface="+mn-ea"/>
                <a:cs typeface="Times New Roman" pitchFamily="18" charset="0"/>
              </a:rPr>
              <a:t>  XTCAV streaks horizontally;</a:t>
            </a:r>
          </a:p>
          <a:p>
            <a:pPr fontAlgn="auto">
              <a:spcBef>
                <a:spcPts val="0"/>
              </a:spcBef>
              <a:spcAft>
                <a:spcPts val="0"/>
              </a:spcAft>
              <a:buFont typeface="Wingdings" pitchFamily="2" charset="2"/>
              <a:buChar char="Ø"/>
              <a:defRPr/>
            </a:pPr>
            <a:r>
              <a:rPr lang="en-US" dirty="0">
                <a:latin typeface="Times New Roman" pitchFamily="18" charset="0"/>
                <a:ea typeface="+mn-ea"/>
                <a:cs typeface="Times New Roman" pitchFamily="18" charset="0"/>
              </a:rPr>
              <a:t>  Dipole bends vertically.</a:t>
            </a:r>
          </a:p>
        </p:txBody>
      </p:sp>
      <p:sp>
        <p:nvSpPr>
          <p:cNvPr id="327686" name="TextBox 7"/>
          <p:cNvSpPr txBox="1">
            <a:spLocks noChangeArrowheads="1"/>
          </p:cNvSpPr>
          <p:nvPr/>
        </p:nvSpPr>
        <p:spPr bwMode="auto">
          <a:xfrm>
            <a:off x="3814763" y="5334000"/>
            <a:ext cx="4622800" cy="1169988"/>
          </a:xfrm>
          <a:prstGeom prst="rect">
            <a:avLst/>
          </a:prstGeom>
          <a:noFill/>
          <a:ln w="31750">
            <a:solidFill>
              <a:schemeClr val="accent1"/>
            </a:solidFill>
            <a:bevel/>
            <a:headEnd/>
            <a:tailEnd/>
          </a:ln>
        </p:spPr>
        <p:txBody>
          <a:bodyPr>
            <a:spAutoFit/>
          </a:bodyPr>
          <a:lstStyle/>
          <a:p>
            <a:pPr>
              <a:buFont typeface="Wingdings" pitchFamily="2" charset="2"/>
              <a:buChar char="ü"/>
            </a:pPr>
            <a:r>
              <a:rPr lang="en-US" altLang="zh-CN" sz="1400">
                <a:solidFill>
                  <a:srgbClr val="0000CC"/>
                </a:solidFill>
              </a:rPr>
              <a:t> High resolution, ~ few fs;</a:t>
            </a:r>
          </a:p>
          <a:p>
            <a:pPr>
              <a:buFont typeface="Wingdings" pitchFamily="2" charset="2"/>
              <a:buChar char="ü"/>
            </a:pPr>
            <a:r>
              <a:rPr lang="en-US" altLang="zh-CN" sz="1400">
                <a:solidFill>
                  <a:srgbClr val="0000CC"/>
                </a:solidFill>
              </a:rPr>
              <a:t> Applicable to all FEL wavelength;</a:t>
            </a:r>
          </a:p>
          <a:p>
            <a:pPr>
              <a:buFont typeface="Wingdings" pitchFamily="2" charset="2"/>
              <a:buChar char="ü"/>
            </a:pPr>
            <a:r>
              <a:rPr lang="en-US" altLang="zh-CN" sz="1400">
                <a:solidFill>
                  <a:srgbClr val="0000CC"/>
                </a:solidFill>
              </a:rPr>
              <a:t> Single shot;</a:t>
            </a:r>
          </a:p>
          <a:p>
            <a:pPr>
              <a:buFont typeface="Wingdings" pitchFamily="2" charset="2"/>
              <a:buChar char="ü"/>
            </a:pPr>
            <a:r>
              <a:rPr lang="en-US" altLang="zh-CN" sz="1400">
                <a:solidFill>
                  <a:srgbClr val="0000CC"/>
                </a:solidFill>
              </a:rPr>
              <a:t> Noninvasive to operation;</a:t>
            </a:r>
          </a:p>
          <a:p>
            <a:pPr>
              <a:buFont typeface="Wingdings" pitchFamily="2" charset="2"/>
              <a:buChar char="ü"/>
            </a:pPr>
            <a:r>
              <a:rPr lang="en-US" altLang="zh-CN" sz="1400">
                <a:solidFill>
                  <a:srgbClr val="0000CC"/>
                </a:solidFill>
              </a:rPr>
              <a:t> Both e-beam and x-ray profiles.</a:t>
            </a:r>
          </a:p>
        </p:txBody>
      </p:sp>
      <p:graphicFrame>
        <p:nvGraphicFramePr>
          <p:cNvPr id="10" name="Table 9"/>
          <p:cNvGraphicFramePr>
            <a:graphicFrameLocks noGrp="1"/>
          </p:cNvGraphicFramePr>
          <p:nvPr/>
        </p:nvGraphicFramePr>
        <p:xfrm>
          <a:off x="173038" y="4475163"/>
          <a:ext cx="3255329" cy="2154305"/>
        </p:xfrm>
        <a:graphic>
          <a:graphicData uri="http://schemas.openxmlformats.org/drawingml/2006/table">
            <a:tbl>
              <a:tblPr firstRow="1" bandRow="1">
                <a:tableStyleId>{5C22544A-7EE6-4342-B048-85BDC9FD1C3A}</a:tableStyleId>
              </a:tblPr>
              <a:tblGrid>
                <a:gridCol w="1896489"/>
                <a:gridCol w="1358840"/>
              </a:tblGrid>
              <a:tr h="43649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smtClean="0">
                          <a:solidFill>
                            <a:srgbClr val="1B1773"/>
                          </a:solidFill>
                          <a:effectLst/>
                        </a:rPr>
                        <a:t>Frequency</a:t>
                      </a:r>
                    </a:p>
                    <a:p>
                      <a:endParaRPr lang="en-US" sz="1200" b="0" dirty="0">
                        <a:solidFill>
                          <a:srgbClr val="1B1773"/>
                        </a:solidFill>
                        <a:effectLst/>
                      </a:endParaRPr>
                    </a:p>
                  </a:txBody>
                  <a:tcPr>
                    <a:solidFill>
                      <a:schemeClr val="bg2">
                        <a:lumMod val="40000"/>
                        <a:lumOff val="60000"/>
                        <a:alpha val="98000"/>
                      </a:schemeClr>
                    </a:solidFill>
                  </a:tcPr>
                </a:tc>
                <a:tc>
                  <a:txBody>
                    <a:bodyPr/>
                    <a:lstStyle/>
                    <a:p>
                      <a:r>
                        <a:rPr lang="en-US" sz="1200" b="0" dirty="0" smtClean="0">
                          <a:solidFill>
                            <a:srgbClr val="1B1773"/>
                          </a:solidFill>
                          <a:effectLst/>
                        </a:rPr>
                        <a:t>11.424 GHz</a:t>
                      </a:r>
                      <a:endParaRPr lang="en-US" sz="1200" b="0" dirty="0">
                        <a:solidFill>
                          <a:srgbClr val="1B1773"/>
                        </a:solidFill>
                        <a:effectLst/>
                      </a:endParaRPr>
                    </a:p>
                  </a:txBody>
                  <a:tcPr>
                    <a:solidFill>
                      <a:schemeClr val="bg2">
                        <a:lumMod val="40000"/>
                        <a:lumOff val="60000"/>
                        <a:alpha val="98000"/>
                      </a:schemeClr>
                    </a:solidFill>
                  </a:tcPr>
                </a:tc>
              </a:tr>
              <a:tr h="339421">
                <a:tc>
                  <a:txBody>
                    <a:bodyPr/>
                    <a:lstStyle/>
                    <a:p>
                      <a:r>
                        <a:rPr lang="en-US" sz="1200" b="0" dirty="0" smtClean="0">
                          <a:solidFill>
                            <a:srgbClr val="1B1773"/>
                          </a:solidFill>
                          <a:effectLst/>
                        </a:rPr>
                        <a:t>Maximum kick</a:t>
                      </a:r>
                      <a:endParaRPr lang="en-US" sz="1200" b="0" dirty="0">
                        <a:solidFill>
                          <a:srgbClr val="1B1773"/>
                        </a:solidFill>
                        <a:effectLst/>
                      </a:endParaRPr>
                    </a:p>
                  </a:txBody>
                  <a:tcPr>
                    <a:solidFill>
                      <a:schemeClr val="bg2">
                        <a:lumMod val="40000"/>
                        <a:lumOff val="60000"/>
                        <a:alpha val="98000"/>
                      </a:schemeClr>
                    </a:solidFill>
                  </a:tcPr>
                </a:tc>
                <a:tc>
                  <a:txBody>
                    <a:bodyPr/>
                    <a:lstStyle/>
                    <a:p>
                      <a:r>
                        <a:rPr lang="en-US" sz="1200" b="0" dirty="0" smtClean="0">
                          <a:solidFill>
                            <a:srgbClr val="1B1773"/>
                          </a:solidFill>
                          <a:effectLst/>
                        </a:rPr>
                        <a:t>45 MeV/c</a:t>
                      </a:r>
                      <a:endParaRPr lang="en-US" sz="1200" b="0" baseline="30000" dirty="0">
                        <a:solidFill>
                          <a:srgbClr val="1B1773"/>
                        </a:solidFill>
                        <a:effectLst/>
                      </a:endParaRPr>
                    </a:p>
                  </a:txBody>
                  <a:tcPr>
                    <a:solidFill>
                      <a:schemeClr val="bg2">
                        <a:lumMod val="40000"/>
                        <a:lumOff val="60000"/>
                        <a:alpha val="98000"/>
                      </a:schemeClr>
                    </a:solidFill>
                  </a:tcPr>
                </a:tc>
              </a:tr>
              <a:tr h="339421">
                <a:tc>
                  <a:txBody>
                    <a:bodyPr/>
                    <a:lstStyle/>
                    <a:p>
                      <a:r>
                        <a:rPr lang="en-US" sz="1200" b="0" dirty="0" smtClean="0">
                          <a:solidFill>
                            <a:srgbClr val="1B1773"/>
                          </a:solidFill>
                          <a:effectLst/>
                        </a:rPr>
                        <a:t>length</a:t>
                      </a:r>
                      <a:endParaRPr lang="en-US" sz="1200" b="0" dirty="0">
                        <a:solidFill>
                          <a:srgbClr val="1B1773"/>
                        </a:solidFill>
                        <a:effectLst/>
                      </a:endParaRPr>
                    </a:p>
                  </a:txBody>
                  <a:tcPr>
                    <a:solidFill>
                      <a:schemeClr val="bg2">
                        <a:lumMod val="40000"/>
                        <a:lumOff val="60000"/>
                        <a:alpha val="98000"/>
                      </a:schemeClr>
                    </a:solidFill>
                  </a:tcPr>
                </a:tc>
                <a:tc>
                  <a:txBody>
                    <a:bodyPr/>
                    <a:lstStyle/>
                    <a:p>
                      <a:pPr marL="0" algn="l" defTabSz="761970" rtl="0" eaLnBrk="1" latinLnBrk="0" hangingPunct="1"/>
                      <a:r>
                        <a:rPr lang="en-US" sz="1200" b="0" kern="1200" dirty="0" smtClean="0">
                          <a:solidFill>
                            <a:srgbClr val="1B1773"/>
                          </a:solidFill>
                          <a:effectLst/>
                          <a:latin typeface="+mn-lt"/>
                          <a:ea typeface="+mn-ea"/>
                          <a:cs typeface="+mn-cs"/>
                        </a:rPr>
                        <a:t>2 x 1 m</a:t>
                      </a:r>
                      <a:endParaRPr lang="en-US" sz="1200" b="0" kern="1200" dirty="0">
                        <a:solidFill>
                          <a:srgbClr val="1B1773"/>
                        </a:solidFill>
                        <a:effectLst/>
                        <a:latin typeface="+mn-lt"/>
                        <a:ea typeface="+mn-ea"/>
                        <a:cs typeface="+mn-cs"/>
                      </a:endParaRPr>
                    </a:p>
                  </a:txBody>
                  <a:tcPr>
                    <a:solidFill>
                      <a:schemeClr val="bg2">
                        <a:lumMod val="40000"/>
                        <a:lumOff val="60000"/>
                        <a:alpha val="98000"/>
                      </a:schemeClr>
                    </a:solidFill>
                  </a:tcPr>
                </a:tc>
              </a:tr>
              <a:tr h="339421">
                <a:tc gridSpan="2">
                  <a:txBody>
                    <a:bodyPr/>
                    <a:lstStyle/>
                    <a:p>
                      <a:r>
                        <a:rPr lang="en-US" sz="1200" b="0" i="1" dirty="0" smtClean="0">
                          <a:solidFill>
                            <a:srgbClr val="1B1773"/>
                          </a:solidFill>
                          <a:effectLst/>
                        </a:rPr>
                        <a:t>Measured time resolution</a:t>
                      </a:r>
                      <a:endParaRPr lang="en-US" sz="1200" b="0" i="1" dirty="0">
                        <a:solidFill>
                          <a:srgbClr val="1B1773"/>
                        </a:solidFill>
                        <a:effectLst/>
                      </a:endParaRPr>
                    </a:p>
                  </a:txBody>
                  <a:tcPr>
                    <a:solidFill>
                      <a:schemeClr val="accent2">
                        <a:lumMod val="40000"/>
                        <a:lumOff val="60000"/>
                        <a:alpha val="98000"/>
                      </a:schemeClr>
                    </a:solidFill>
                  </a:tcPr>
                </a:tc>
                <a:tc hMerge="1">
                  <a:txBody>
                    <a:bodyPr/>
                    <a:lstStyle/>
                    <a:p>
                      <a:pPr marL="0" algn="l" defTabSz="761970" rtl="0" eaLnBrk="1" latinLnBrk="0" hangingPunct="1"/>
                      <a:endParaRPr lang="en-US" sz="1600" kern="1200" dirty="0">
                        <a:solidFill>
                          <a:srgbClr val="1B1773"/>
                        </a:solidFill>
                        <a:latin typeface="+mn-lt"/>
                        <a:ea typeface="+mn-ea"/>
                        <a:cs typeface="+mn-cs"/>
                      </a:endParaRPr>
                    </a:p>
                  </a:txBody>
                  <a:tcPr>
                    <a:solidFill>
                      <a:schemeClr val="accent1">
                        <a:alpha val="98000"/>
                      </a:schemeClr>
                    </a:solidFill>
                  </a:tcPr>
                </a:tc>
              </a:tr>
              <a:tr h="339421">
                <a:tc>
                  <a:txBody>
                    <a:bodyPr/>
                    <a:lstStyle/>
                    <a:p>
                      <a:r>
                        <a:rPr lang="en-US" sz="1200" b="0" dirty="0" smtClean="0">
                          <a:solidFill>
                            <a:srgbClr val="1B1773"/>
                          </a:solidFill>
                          <a:effectLst/>
                        </a:rPr>
                        <a:t>HXR</a:t>
                      </a:r>
                      <a:r>
                        <a:rPr lang="en-US" sz="1200" b="0" baseline="0" dirty="0" smtClean="0">
                          <a:solidFill>
                            <a:srgbClr val="1B1773"/>
                          </a:solidFill>
                          <a:effectLst/>
                        </a:rPr>
                        <a:t> (10keV)</a:t>
                      </a:r>
                      <a:endParaRPr lang="en-US" sz="1200" b="0" dirty="0">
                        <a:solidFill>
                          <a:srgbClr val="1B1773"/>
                        </a:solidFill>
                        <a:effectLst/>
                      </a:endParaRPr>
                    </a:p>
                  </a:txBody>
                  <a:tcPr>
                    <a:solidFill>
                      <a:schemeClr val="accent2">
                        <a:lumMod val="40000"/>
                        <a:lumOff val="60000"/>
                        <a:alpha val="98000"/>
                      </a:schemeClr>
                    </a:solidFill>
                  </a:tcPr>
                </a:tc>
                <a:tc>
                  <a:txBody>
                    <a:bodyPr/>
                    <a:lstStyle/>
                    <a:p>
                      <a:pPr marL="0" algn="l" defTabSz="761970" rtl="0" eaLnBrk="1" latinLnBrk="0" hangingPunct="1"/>
                      <a:r>
                        <a:rPr lang="en-US" sz="1200" b="0" kern="1200" dirty="0" smtClean="0">
                          <a:solidFill>
                            <a:srgbClr val="1B1773"/>
                          </a:solidFill>
                          <a:effectLst/>
                          <a:latin typeface="+mn-lt"/>
                          <a:ea typeface="+mn-ea"/>
                          <a:cs typeface="+mn-cs"/>
                        </a:rPr>
                        <a:t>~ 4 fs </a:t>
                      </a:r>
                      <a:r>
                        <a:rPr lang="en-US" sz="1200" b="0" kern="1200" dirty="0" err="1" smtClean="0">
                          <a:solidFill>
                            <a:srgbClr val="1B1773"/>
                          </a:solidFill>
                          <a:effectLst/>
                          <a:latin typeface="+mn-lt"/>
                          <a:ea typeface="+mn-ea"/>
                          <a:cs typeface="+mn-cs"/>
                        </a:rPr>
                        <a:t>rms</a:t>
                      </a:r>
                      <a:endParaRPr lang="en-US" sz="1200" b="0" kern="1200" dirty="0">
                        <a:solidFill>
                          <a:srgbClr val="1B1773"/>
                        </a:solidFill>
                        <a:effectLst/>
                        <a:latin typeface="+mn-lt"/>
                        <a:ea typeface="+mn-ea"/>
                        <a:cs typeface="+mn-cs"/>
                      </a:endParaRPr>
                    </a:p>
                  </a:txBody>
                  <a:tcPr>
                    <a:solidFill>
                      <a:schemeClr val="accent2">
                        <a:lumMod val="40000"/>
                        <a:lumOff val="60000"/>
                        <a:alpha val="98000"/>
                      </a:schemeClr>
                    </a:solidFill>
                  </a:tcPr>
                </a:tc>
              </a:tr>
              <a:tr h="339421">
                <a:tc>
                  <a:txBody>
                    <a:bodyPr/>
                    <a:lstStyle/>
                    <a:p>
                      <a:r>
                        <a:rPr lang="en-US" sz="1200" b="0" dirty="0" smtClean="0">
                          <a:solidFill>
                            <a:srgbClr val="1B1773"/>
                          </a:solidFill>
                          <a:effectLst/>
                        </a:rPr>
                        <a:t>SXR (1keV)</a:t>
                      </a:r>
                      <a:endParaRPr lang="en-US" sz="1200" b="0" dirty="0">
                        <a:solidFill>
                          <a:srgbClr val="1B1773"/>
                        </a:solidFill>
                        <a:effectLst/>
                      </a:endParaRPr>
                    </a:p>
                  </a:txBody>
                  <a:tcPr>
                    <a:solidFill>
                      <a:schemeClr val="accent2">
                        <a:lumMod val="40000"/>
                        <a:lumOff val="60000"/>
                        <a:alpha val="98000"/>
                      </a:schemeClr>
                    </a:solidFill>
                  </a:tcPr>
                </a:tc>
                <a:tc>
                  <a:txBody>
                    <a:bodyPr/>
                    <a:lstStyle/>
                    <a:p>
                      <a:pPr marL="0" algn="l" defTabSz="761970" rtl="0" eaLnBrk="1" latinLnBrk="0" hangingPunct="1"/>
                      <a:r>
                        <a:rPr lang="en-US" sz="1200" b="0" kern="1200" dirty="0" smtClean="0">
                          <a:solidFill>
                            <a:srgbClr val="1B1773"/>
                          </a:solidFill>
                          <a:effectLst/>
                          <a:latin typeface="+mn-lt"/>
                          <a:ea typeface="+mn-ea"/>
                          <a:cs typeface="+mn-cs"/>
                        </a:rPr>
                        <a:t>~ 1 fs </a:t>
                      </a:r>
                      <a:r>
                        <a:rPr lang="en-US" sz="1200" b="0" kern="1200" dirty="0" err="1" smtClean="0">
                          <a:solidFill>
                            <a:srgbClr val="1B1773"/>
                          </a:solidFill>
                          <a:effectLst/>
                          <a:latin typeface="+mn-lt"/>
                          <a:ea typeface="+mn-ea"/>
                          <a:cs typeface="+mn-cs"/>
                        </a:rPr>
                        <a:t>rms</a:t>
                      </a:r>
                      <a:endParaRPr lang="en-US" sz="1200" b="0" kern="1200" dirty="0">
                        <a:solidFill>
                          <a:srgbClr val="1B1773"/>
                        </a:solidFill>
                        <a:effectLst/>
                        <a:latin typeface="+mn-lt"/>
                        <a:ea typeface="+mn-ea"/>
                        <a:cs typeface="+mn-cs"/>
                      </a:endParaRPr>
                    </a:p>
                  </a:txBody>
                  <a:tcPr>
                    <a:solidFill>
                      <a:schemeClr val="accent2">
                        <a:lumMod val="40000"/>
                        <a:lumOff val="60000"/>
                        <a:alpha val="98000"/>
                      </a:schemeClr>
                    </a:solidFill>
                  </a:tcPr>
                </a:tc>
              </a:tr>
            </a:tbl>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3" name="Slide Number Placeholder 1"/>
          <p:cNvSpPr>
            <a:spLocks noGrp="1"/>
          </p:cNvSpPr>
          <p:nvPr>
            <p:ph type="sldNum" sz="quarter" idx="1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5D1DA4B-85B9-4116-A8AF-5830D7CB990F}" type="slidenum">
              <a:rPr lang="en-US" altLang="zh-CN">
                <a:latin typeface="Arial" charset="0"/>
                <a:ea typeface="宋体" charset="-122"/>
                <a:cs typeface="Arial" charset="0"/>
              </a:rPr>
              <a:pPr fontAlgn="base">
                <a:spcBef>
                  <a:spcPct val="0"/>
                </a:spcBef>
                <a:spcAft>
                  <a:spcPct val="0"/>
                </a:spcAft>
              </a:pPr>
              <a:t>12</a:t>
            </a:fld>
            <a:endParaRPr lang="en-US" altLang="zh-CN">
              <a:latin typeface="Arial" charset="0"/>
              <a:ea typeface="宋体" charset="-122"/>
              <a:cs typeface="Arial" charset="0"/>
            </a:endParaRPr>
          </a:p>
        </p:txBody>
      </p:sp>
      <p:pic>
        <p:nvPicPr>
          <p:cNvPr id="310274" name="Picture 2"/>
          <p:cNvPicPr>
            <a:picLocks noChangeAspect="1" noChangeArrowheads="1"/>
          </p:cNvPicPr>
          <p:nvPr/>
        </p:nvPicPr>
        <p:blipFill>
          <a:blip r:embed="rId2" cstate="print"/>
          <a:srcRect/>
          <a:stretch>
            <a:fillRect/>
          </a:stretch>
        </p:blipFill>
        <p:spPr bwMode="auto">
          <a:xfrm>
            <a:off x="822325" y="2109788"/>
            <a:ext cx="8043863" cy="3114675"/>
          </a:xfrm>
          <a:prstGeom prst="rect">
            <a:avLst/>
          </a:prstGeom>
          <a:noFill/>
          <a:ln w="9525">
            <a:noFill/>
            <a:miter lim="800000"/>
            <a:headEnd/>
            <a:tailEnd/>
          </a:ln>
        </p:spPr>
      </p:pic>
      <p:sp>
        <p:nvSpPr>
          <p:cNvPr id="310275" name="TextBox 1"/>
          <p:cNvSpPr txBox="1">
            <a:spLocks noChangeArrowheads="1"/>
          </p:cNvSpPr>
          <p:nvPr/>
        </p:nvSpPr>
        <p:spPr bwMode="auto">
          <a:xfrm>
            <a:off x="1828800" y="65088"/>
            <a:ext cx="6083300" cy="1077912"/>
          </a:xfrm>
          <a:prstGeom prst="rect">
            <a:avLst/>
          </a:prstGeom>
          <a:noFill/>
          <a:ln w="9525">
            <a:noFill/>
            <a:miter lim="800000"/>
            <a:headEnd/>
            <a:tailEnd/>
          </a:ln>
        </p:spPr>
        <p:txBody>
          <a:bodyPr wrap="none">
            <a:spAutoFit/>
          </a:bodyPr>
          <a:lstStyle/>
          <a:p>
            <a:r>
              <a:rPr lang="en-US" altLang="en-US" sz="3200">
                <a:solidFill>
                  <a:srgbClr val="C00000"/>
                </a:solidFill>
                <a:cs typeface="Arial" charset="0"/>
              </a:rPr>
              <a:t>Layout of Deflector RF System </a:t>
            </a:r>
          </a:p>
          <a:p>
            <a:r>
              <a:rPr lang="en-US" altLang="en-US" sz="3200">
                <a:solidFill>
                  <a:srgbClr val="C00000"/>
                </a:solidFill>
                <a:cs typeface="Arial" charset="0"/>
              </a:rPr>
              <a:t>  after the LCLS  Undulators</a:t>
            </a:r>
          </a:p>
        </p:txBody>
      </p:sp>
      <p:cxnSp>
        <p:nvCxnSpPr>
          <p:cNvPr id="310276" name="Straight Arrow Connector 8"/>
          <p:cNvCxnSpPr>
            <a:cxnSpLocks noChangeShapeType="1"/>
          </p:cNvCxnSpPr>
          <p:nvPr/>
        </p:nvCxnSpPr>
        <p:spPr bwMode="auto">
          <a:xfrm flipH="1" flipV="1">
            <a:off x="4495800" y="5216525"/>
            <a:ext cx="762000" cy="7938"/>
          </a:xfrm>
          <a:prstGeom prst="straightConnector1">
            <a:avLst/>
          </a:prstGeom>
          <a:noFill/>
          <a:ln w="19050" algn="ctr">
            <a:solidFill>
              <a:srgbClr val="FF0000"/>
            </a:solidFill>
            <a:round/>
            <a:headEnd/>
            <a:tailEnd type="arrow" w="med" len="med"/>
          </a:ln>
        </p:spPr>
      </p:cxnSp>
      <p:cxnSp>
        <p:nvCxnSpPr>
          <p:cNvPr id="310277" name="Straight Arrow Connector 14"/>
          <p:cNvCxnSpPr>
            <a:cxnSpLocks noChangeShapeType="1"/>
          </p:cNvCxnSpPr>
          <p:nvPr/>
        </p:nvCxnSpPr>
        <p:spPr bwMode="auto">
          <a:xfrm>
            <a:off x="4572000" y="5386388"/>
            <a:ext cx="685800" cy="0"/>
          </a:xfrm>
          <a:prstGeom prst="straightConnector1">
            <a:avLst/>
          </a:prstGeom>
          <a:noFill/>
          <a:ln w="19050" algn="ctr">
            <a:solidFill>
              <a:srgbClr val="0000FF"/>
            </a:solidFill>
            <a:round/>
            <a:headEnd/>
            <a:tailEnd type="arrow" w="med" len="med"/>
          </a:ln>
        </p:spPr>
      </p:cxnSp>
      <p:sp>
        <p:nvSpPr>
          <p:cNvPr id="310278" name="Rectangle 11"/>
          <p:cNvSpPr>
            <a:spLocks noChangeArrowheads="1"/>
          </p:cNvSpPr>
          <p:nvPr/>
        </p:nvSpPr>
        <p:spPr bwMode="auto">
          <a:xfrm>
            <a:off x="2819400" y="5224463"/>
            <a:ext cx="1585913" cy="338137"/>
          </a:xfrm>
          <a:prstGeom prst="rect">
            <a:avLst/>
          </a:prstGeom>
          <a:noFill/>
          <a:ln w="9525">
            <a:noFill/>
            <a:miter lim="800000"/>
            <a:headEnd/>
            <a:tailEnd/>
          </a:ln>
        </p:spPr>
        <p:txBody>
          <a:bodyPr wrap="none">
            <a:spAutoFit/>
          </a:bodyPr>
          <a:lstStyle/>
          <a:p>
            <a:r>
              <a:rPr lang="en-US" altLang="en-US" sz="1600">
                <a:solidFill>
                  <a:srgbClr val="0000FF"/>
                </a:solidFill>
                <a:cs typeface="Arial" charset="0"/>
              </a:rPr>
              <a:t>Beam Direction</a:t>
            </a:r>
            <a:endParaRPr lang="en-US" altLang="en-US" sz="1600">
              <a:latin typeface="Times New Roman" pitchFamily="18" charset="0"/>
            </a:endParaRPr>
          </a:p>
        </p:txBody>
      </p:sp>
      <p:sp>
        <p:nvSpPr>
          <p:cNvPr id="310279" name="Rectangle 18"/>
          <p:cNvSpPr>
            <a:spLocks noChangeArrowheads="1"/>
          </p:cNvSpPr>
          <p:nvPr/>
        </p:nvSpPr>
        <p:spPr bwMode="auto">
          <a:xfrm>
            <a:off x="5334000" y="5048250"/>
            <a:ext cx="1322388" cy="338138"/>
          </a:xfrm>
          <a:prstGeom prst="rect">
            <a:avLst/>
          </a:prstGeom>
          <a:noFill/>
          <a:ln w="9525">
            <a:noFill/>
            <a:miter lim="800000"/>
            <a:headEnd/>
            <a:tailEnd/>
          </a:ln>
        </p:spPr>
        <p:txBody>
          <a:bodyPr wrap="none">
            <a:spAutoFit/>
          </a:bodyPr>
          <a:lstStyle/>
          <a:p>
            <a:r>
              <a:rPr lang="en-US" altLang="en-US" sz="1600">
                <a:solidFill>
                  <a:srgbClr val="FF0000"/>
                </a:solidFill>
                <a:cs typeface="Arial" charset="0"/>
              </a:rPr>
              <a:t>RF Direction</a:t>
            </a:r>
            <a:endParaRPr lang="en-US" altLang="en-US" sz="1600">
              <a:solidFill>
                <a:srgbClr val="FF0000"/>
              </a:solidFill>
              <a:latin typeface="Times New Roman" pitchFamily="18"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297" name="Slide Number Placeholder 1"/>
          <p:cNvSpPr>
            <a:spLocks noGrp="1"/>
          </p:cNvSpPr>
          <p:nvPr>
            <p:ph type="sldNum" sz="quarter" idx="1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EB85131-BBA4-4355-B197-E13298329D70}" type="slidenum">
              <a:rPr lang="en-US" altLang="zh-CN">
                <a:latin typeface="Arial" charset="0"/>
                <a:ea typeface="宋体" charset="-122"/>
                <a:cs typeface="Arial" charset="0"/>
              </a:rPr>
              <a:pPr fontAlgn="base">
                <a:spcBef>
                  <a:spcPct val="0"/>
                </a:spcBef>
                <a:spcAft>
                  <a:spcPct val="0"/>
                </a:spcAft>
              </a:pPr>
              <a:t>13</a:t>
            </a:fld>
            <a:endParaRPr lang="en-US" altLang="zh-CN">
              <a:latin typeface="Arial" charset="0"/>
              <a:ea typeface="宋体" charset="-122"/>
              <a:cs typeface="Arial" charset="0"/>
            </a:endParaRPr>
          </a:p>
        </p:txBody>
      </p:sp>
      <p:sp>
        <p:nvSpPr>
          <p:cNvPr id="311298" name="TextBox 4"/>
          <p:cNvSpPr txBox="1">
            <a:spLocks noChangeArrowheads="1"/>
          </p:cNvSpPr>
          <p:nvPr/>
        </p:nvSpPr>
        <p:spPr bwMode="auto">
          <a:xfrm>
            <a:off x="1219200" y="1524000"/>
            <a:ext cx="1371600" cy="369888"/>
          </a:xfrm>
          <a:prstGeom prst="rect">
            <a:avLst/>
          </a:prstGeom>
          <a:noFill/>
          <a:ln w="9525">
            <a:noFill/>
            <a:miter lim="800000"/>
            <a:headEnd/>
            <a:tailEnd/>
          </a:ln>
        </p:spPr>
        <p:txBody>
          <a:bodyPr>
            <a:spAutoFit/>
          </a:bodyPr>
          <a:lstStyle/>
          <a:p>
            <a:endParaRPr lang="en-US" altLang="zh-CN"/>
          </a:p>
        </p:txBody>
      </p:sp>
      <p:pic>
        <p:nvPicPr>
          <p:cNvPr id="311299" name="Picture 6"/>
          <p:cNvPicPr>
            <a:picLocks noChangeAspect="1" noChangeArrowheads="1"/>
          </p:cNvPicPr>
          <p:nvPr/>
        </p:nvPicPr>
        <p:blipFill>
          <a:blip r:embed="rId2" cstate="print"/>
          <a:srcRect/>
          <a:stretch>
            <a:fillRect/>
          </a:stretch>
        </p:blipFill>
        <p:spPr bwMode="auto">
          <a:xfrm>
            <a:off x="381000" y="1295400"/>
            <a:ext cx="8189913" cy="5486400"/>
          </a:xfrm>
          <a:prstGeom prst="rect">
            <a:avLst/>
          </a:prstGeom>
          <a:noFill/>
          <a:ln w="9525">
            <a:noFill/>
            <a:miter lim="800000"/>
            <a:headEnd/>
            <a:tailEnd/>
          </a:ln>
        </p:spPr>
      </p:pic>
      <p:sp>
        <p:nvSpPr>
          <p:cNvPr id="311300" name="Text Box 10"/>
          <p:cNvSpPr txBox="1">
            <a:spLocks noChangeArrowheads="1"/>
          </p:cNvSpPr>
          <p:nvPr/>
        </p:nvSpPr>
        <p:spPr bwMode="auto">
          <a:xfrm>
            <a:off x="1419225" y="-133350"/>
            <a:ext cx="5133975" cy="1200150"/>
          </a:xfrm>
          <a:prstGeom prst="rect">
            <a:avLst/>
          </a:prstGeom>
          <a:noFill/>
          <a:ln w="9525">
            <a:noFill/>
            <a:miter lim="800000"/>
            <a:headEnd/>
            <a:tailEnd/>
          </a:ln>
        </p:spPr>
        <p:txBody>
          <a:bodyPr wrap="none">
            <a:spAutoFit/>
          </a:bodyPr>
          <a:lstStyle/>
          <a:p>
            <a:r>
              <a:rPr lang="en-US" altLang="zh-CN" sz="3600">
                <a:solidFill>
                  <a:srgbClr val="C00000"/>
                </a:solidFill>
              </a:rPr>
              <a:t>  Two Deflector Section</a:t>
            </a:r>
          </a:p>
          <a:p>
            <a:r>
              <a:rPr lang="en-US" altLang="zh-CN" sz="3600">
                <a:solidFill>
                  <a:srgbClr val="C00000"/>
                </a:solidFill>
              </a:rPr>
              <a:t> Installed on Strongback</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321" name="Slide Number Placeholder 1"/>
          <p:cNvSpPr>
            <a:spLocks noGrp="1"/>
          </p:cNvSpPr>
          <p:nvPr>
            <p:ph type="sldNum" sz="quarter" idx="1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02E4D8A-72CC-4E25-AE5D-DA8184EA68B1}" type="slidenum">
              <a:rPr lang="en-US" altLang="zh-CN">
                <a:latin typeface="Arial" charset="0"/>
                <a:ea typeface="宋体" charset="-122"/>
                <a:cs typeface="Arial" charset="0"/>
              </a:rPr>
              <a:pPr fontAlgn="base">
                <a:spcBef>
                  <a:spcPct val="0"/>
                </a:spcBef>
                <a:spcAft>
                  <a:spcPct val="0"/>
                </a:spcAft>
              </a:pPr>
              <a:t>14</a:t>
            </a:fld>
            <a:endParaRPr lang="en-US" altLang="zh-CN">
              <a:latin typeface="Arial" charset="0"/>
              <a:ea typeface="宋体" charset="-122"/>
              <a:cs typeface="Arial" charset="0"/>
            </a:endParaRPr>
          </a:p>
        </p:txBody>
      </p:sp>
      <p:sp>
        <p:nvSpPr>
          <p:cNvPr id="312322" name="TextBox 4"/>
          <p:cNvSpPr txBox="1">
            <a:spLocks noChangeArrowheads="1"/>
          </p:cNvSpPr>
          <p:nvPr/>
        </p:nvSpPr>
        <p:spPr bwMode="auto">
          <a:xfrm>
            <a:off x="1219200" y="1524000"/>
            <a:ext cx="1371600" cy="369888"/>
          </a:xfrm>
          <a:prstGeom prst="rect">
            <a:avLst/>
          </a:prstGeom>
          <a:noFill/>
          <a:ln w="9525">
            <a:noFill/>
            <a:miter lim="800000"/>
            <a:headEnd/>
            <a:tailEnd/>
          </a:ln>
        </p:spPr>
        <p:txBody>
          <a:bodyPr>
            <a:spAutoFit/>
          </a:bodyPr>
          <a:lstStyle/>
          <a:p>
            <a:endParaRPr lang="en-US" altLang="zh-CN"/>
          </a:p>
        </p:txBody>
      </p:sp>
      <p:pic>
        <p:nvPicPr>
          <p:cNvPr id="312323" name="Picture 2"/>
          <p:cNvPicPr>
            <a:picLocks noChangeAspect="1" noChangeArrowheads="1"/>
          </p:cNvPicPr>
          <p:nvPr/>
        </p:nvPicPr>
        <p:blipFill>
          <a:blip r:embed="rId2" cstate="print"/>
          <a:srcRect/>
          <a:stretch>
            <a:fillRect/>
          </a:stretch>
        </p:blipFill>
        <p:spPr bwMode="auto">
          <a:xfrm>
            <a:off x="381000" y="1454150"/>
            <a:ext cx="8391525" cy="4641850"/>
          </a:xfrm>
          <a:prstGeom prst="rect">
            <a:avLst/>
          </a:prstGeom>
          <a:noFill/>
          <a:ln w="9525">
            <a:noFill/>
            <a:miter lim="800000"/>
            <a:headEnd/>
            <a:tailEnd/>
          </a:ln>
        </p:spPr>
      </p:pic>
      <p:cxnSp>
        <p:nvCxnSpPr>
          <p:cNvPr id="312324" name="Straight Arrow Connector 2"/>
          <p:cNvCxnSpPr>
            <a:cxnSpLocks noChangeShapeType="1"/>
          </p:cNvCxnSpPr>
          <p:nvPr/>
        </p:nvCxnSpPr>
        <p:spPr bwMode="auto">
          <a:xfrm flipH="1">
            <a:off x="5181600" y="2057400"/>
            <a:ext cx="468313" cy="533400"/>
          </a:xfrm>
          <a:prstGeom prst="straightConnector1">
            <a:avLst/>
          </a:prstGeom>
          <a:noFill/>
          <a:ln w="19050" algn="ctr">
            <a:solidFill>
              <a:srgbClr val="FF0000"/>
            </a:solidFill>
            <a:round/>
            <a:headEnd/>
            <a:tailEnd type="arrow" w="med" len="med"/>
          </a:ln>
        </p:spPr>
      </p:cxnSp>
      <p:cxnSp>
        <p:nvCxnSpPr>
          <p:cNvPr id="312325" name="Straight Arrow Connector 16"/>
          <p:cNvCxnSpPr>
            <a:cxnSpLocks noChangeShapeType="1"/>
          </p:cNvCxnSpPr>
          <p:nvPr/>
        </p:nvCxnSpPr>
        <p:spPr bwMode="auto">
          <a:xfrm>
            <a:off x="5410200" y="2638425"/>
            <a:ext cx="381000" cy="28575"/>
          </a:xfrm>
          <a:prstGeom prst="straightConnector1">
            <a:avLst/>
          </a:prstGeom>
          <a:noFill/>
          <a:ln w="19050" algn="ctr">
            <a:solidFill>
              <a:srgbClr val="FF0000"/>
            </a:solidFill>
            <a:round/>
            <a:headEnd/>
            <a:tailEnd type="arrow" w="med" len="med"/>
          </a:ln>
        </p:spPr>
      </p:cxnSp>
      <p:cxnSp>
        <p:nvCxnSpPr>
          <p:cNvPr id="312326" name="Straight Arrow Connector 19"/>
          <p:cNvCxnSpPr>
            <a:cxnSpLocks noChangeShapeType="1"/>
          </p:cNvCxnSpPr>
          <p:nvPr/>
        </p:nvCxnSpPr>
        <p:spPr bwMode="auto">
          <a:xfrm>
            <a:off x="4419600" y="2552700"/>
            <a:ext cx="381000" cy="38100"/>
          </a:xfrm>
          <a:prstGeom prst="straightConnector1">
            <a:avLst/>
          </a:prstGeom>
          <a:noFill/>
          <a:ln w="19050" algn="ctr">
            <a:solidFill>
              <a:srgbClr val="FF0000"/>
            </a:solidFill>
            <a:round/>
            <a:headEnd/>
            <a:tailEnd type="arrow" w="med" len="med"/>
          </a:ln>
        </p:spPr>
      </p:cxnSp>
      <p:cxnSp>
        <p:nvCxnSpPr>
          <p:cNvPr id="15" name="Straight Arrow Connector 54"/>
          <p:cNvCxnSpPr>
            <a:cxnSpLocks noChangeShapeType="1"/>
          </p:cNvCxnSpPr>
          <p:nvPr/>
        </p:nvCxnSpPr>
        <p:spPr bwMode="auto">
          <a:xfrm flipH="1" flipV="1">
            <a:off x="1360488" y="2376488"/>
            <a:ext cx="5802312" cy="803275"/>
          </a:xfrm>
          <a:prstGeom prst="straightConnector1">
            <a:avLst/>
          </a:prstGeom>
          <a:noFill/>
          <a:ln w="38100" algn="ctr">
            <a:solidFill>
              <a:schemeClr val="accent6">
                <a:lumMod val="60000"/>
                <a:lumOff val="40000"/>
              </a:schemeClr>
            </a:solidFill>
            <a:prstDash val="dash"/>
            <a:round/>
            <a:headEnd/>
            <a:tailEnd type="arrow" w="med" len="med"/>
          </a:ln>
          <a:extLst/>
        </p:spPr>
      </p:cxnSp>
      <p:sp>
        <p:nvSpPr>
          <p:cNvPr id="312328" name="TextBox 66"/>
          <p:cNvSpPr txBox="1">
            <a:spLocks noChangeArrowheads="1"/>
          </p:cNvSpPr>
          <p:nvPr/>
        </p:nvSpPr>
        <p:spPr bwMode="auto">
          <a:xfrm>
            <a:off x="1600200" y="1962150"/>
            <a:ext cx="2095500" cy="400050"/>
          </a:xfrm>
          <a:prstGeom prst="rect">
            <a:avLst/>
          </a:prstGeom>
          <a:noFill/>
          <a:ln w="9525">
            <a:noFill/>
            <a:miter lim="800000"/>
            <a:headEnd/>
            <a:tailEnd/>
          </a:ln>
        </p:spPr>
        <p:txBody>
          <a:bodyPr>
            <a:spAutoFit/>
          </a:bodyPr>
          <a:lstStyle/>
          <a:p>
            <a:r>
              <a:rPr lang="en-US" altLang="en-US" sz="2000" b="1">
                <a:solidFill>
                  <a:srgbClr val="92D050"/>
                </a:solidFill>
                <a:latin typeface="Times New Roman" pitchFamily="18" charset="0"/>
              </a:rPr>
              <a:t>Beam Direction</a:t>
            </a:r>
          </a:p>
        </p:txBody>
      </p:sp>
      <p:sp>
        <p:nvSpPr>
          <p:cNvPr id="312329" name="TextBox 66"/>
          <p:cNvSpPr txBox="1">
            <a:spLocks noChangeArrowheads="1"/>
          </p:cNvSpPr>
          <p:nvPr/>
        </p:nvSpPr>
        <p:spPr bwMode="auto">
          <a:xfrm>
            <a:off x="5105400" y="1676400"/>
            <a:ext cx="2095500" cy="400050"/>
          </a:xfrm>
          <a:prstGeom prst="rect">
            <a:avLst/>
          </a:prstGeom>
          <a:noFill/>
          <a:ln w="9525">
            <a:noFill/>
            <a:miter lim="800000"/>
            <a:headEnd/>
            <a:tailEnd/>
          </a:ln>
        </p:spPr>
        <p:txBody>
          <a:bodyPr>
            <a:spAutoFit/>
          </a:bodyPr>
          <a:lstStyle/>
          <a:p>
            <a:r>
              <a:rPr lang="en-US" altLang="en-US" sz="2000" b="1">
                <a:solidFill>
                  <a:srgbClr val="FF0000"/>
                </a:solidFill>
                <a:latin typeface="Times New Roman" pitchFamily="18" charset="0"/>
              </a:rPr>
              <a:t>RF Direction</a:t>
            </a:r>
          </a:p>
        </p:txBody>
      </p:sp>
      <p:sp>
        <p:nvSpPr>
          <p:cNvPr id="312330" name="Text Box 10"/>
          <p:cNvSpPr txBox="1">
            <a:spLocks noChangeArrowheads="1"/>
          </p:cNvSpPr>
          <p:nvPr/>
        </p:nvSpPr>
        <p:spPr bwMode="auto">
          <a:xfrm>
            <a:off x="-152400" y="304800"/>
            <a:ext cx="9093200" cy="646113"/>
          </a:xfrm>
          <a:prstGeom prst="rect">
            <a:avLst/>
          </a:prstGeom>
          <a:noFill/>
          <a:ln w="9525">
            <a:noFill/>
            <a:miter lim="800000"/>
            <a:headEnd/>
            <a:tailEnd/>
          </a:ln>
        </p:spPr>
        <p:txBody>
          <a:bodyPr wrap="none">
            <a:spAutoFit/>
          </a:bodyPr>
          <a:lstStyle/>
          <a:p>
            <a:r>
              <a:rPr lang="en-US" altLang="zh-CN" sz="3600">
                <a:solidFill>
                  <a:srgbClr val="C00000"/>
                </a:solidFill>
              </a:rPr>
              <a:t>  Directions of Electron Beam and RF Wave</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5" name="Slide Number Placeholder 1"/>
          <p:cNvSpPr>
            <a:spLocks noGrp="1"/>
          </p:cNvSpPr>
          <p:nvPr>
            <p:ph type="sldNum" sz="quarter" idx="1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DFA2950-7392-46D8-91E0-C577B930FE9B}" type="slidenum">
              <a:rPr lang="en-US" altLang="zh-CN">
                <a:latin typeface="Arial" charset="0"/>
                <a:ea typeface="宋体" charset="-122"/>
                <a:cs typeface="Arial" charset="0"/>
              </a:rPr>
              <a:pPr fontAlgn="base">
                <a:spcBef>
                  <a:spcPct val="0"/>
                </a:spcBef>
                <a:spcAft>
                  <a:spcPct val="0"/>
                </a:spcAft>
              </a:pPr>
              <a:t>15</a:t>
            </a:fld>
            <a:endParaRPr lang="en-US" altLang="zh-CN">
              <a:latin typeface="Arial" charset="0"/>
              <a:ea typeface="宋体" charset="-122"/>
              <a:cs typeface="Arial" charset="0"/>
            </a:endParaRPr>
          </a:p>
        </p:txBody>
      </p:sp>
      <p:sp>
        <p:nvSpPr>
          <p:cNvPr id="313346" name="Text Box 10"/>
          <p:cNvSpPr txBox="1">
            <a:spLocks noChangeArrowheads="1"/>
          </p:cNvSpPr>
          <p:nvPr/>
        </p:nvSpPr>
        <p:spPr bwMode="auto">
          <a:xfrm>
            <a:off x="228600" y="169863"/>
            <a:ext cx="8007350" cy="646112"/>
          </a:xfrm>
          <a:prstGeom prst="rect">
            <a:avLst/>
          </a:prstGeom>
          <a:noFill/>
          <a:ln w="9525">
            <a:noFill/>
            <a:miter lim="800000"/>
            <a:headEnd/>
            <a:tailEnd/>
          </a:ln>
        </p:spPr>
        <p:txBody>
          <a:bodyPr wrap="none">
            <a:spAutoFit/>
          </a:bodyPr>
          <a:lstStyle/>
          <a:p>
            <a:r>
              <a:rPr lang="en-US" altLang="zh-CN" sz="3600">
                <a:solidFill>
                  <a:srgbClr val="C00000"/>
                </a:solidFill>
              </a:rPr>
              <a:t>Deflector Measurement for Soft X-Ray</a:t>
            </a:r>
          </a:p>
        </p:txBody>
      </p:sp>
      <p:pic>
        <p:nvPicPr>
          <p:cNvPr id="313347" name="Picture 2"/>
          <p:cNvPicPr>
            <a:picLocks noChangeAspect="1" noChangeArrowheads="1"/>
          </p:cNvPicPr>
          <p:nvPr/>
        </p:nvPicPr>
        <p:blipFill>
          <a:blip r:embed="rId2" cstate="print"/>
          <a:srcRect/>
          <a:stretch>
            <a:fillRect/>
          </a:stretch>
        </p:blipFill>
        <p:spPr bwMode="auto">
          <a:xfrm>
            <a:off x="1346200" y="3273425"/>
            <a:ext cx="6427788" cy="3451225"/>
          </a:xfrm>
          <a:prstGeom prst="rect">
            <a:avLst/>
          </a:prstGeom>
          <a:noFill/>
          <a:ln w="9525">
            <a:noFill/>
            <a:miter lim="800000"/>
            <a:headEnd/>
            <a:tailEnd/>
          </a:ln>
        </p:spPr>
      </p:pic>
      <p:pic>
        <p:nvPicPr>
          <p:cNvPr id="313348" name="Picture 3"/>
          <p:cNvPicPr>
            <a:picLocks noChangeAspect="1" noChangeArrowheads="1"/>
          </p:cNvPicPr>
          <p:nvPr/>
        </p:nvPicPr>
        <p:blipFill>
          <a:blip r:embed="rId3" cstate="print"/>
          <a:srcRect/>
          <a:stretch>
            <a:fillRect/>
          </a:stretch>
        </p:blipFill>
        <p:spPr bwMode="auto">
          <a:xfrm>
            <a:off x="1295400" y="1371600"/>
            <a:ext cx="6680200" cy="1695450"/>
          </a:xfrm>
          <a:prstGeom prst="rect">
            <a:avLst/>
          </a:prstGeom>
          <a:noFill/>
          <a:ln w="9525">
            <a:noFill/>
            <a:miter lim="800000"/>
            <a:headEnd/>
            <a:tailEnd/>
          </a:ln>
        </p:spPr>
      </p:pic>
      <p:sp>
        <p:nvSpPr>
          <p:cNvPr id="313349" name="TextBox 2"/>
          <p:cNvSpPr txBox="1">
            <a:spLocks noChangeArrowheads="1"/>
          </p:cNvSpPr>
          <p:nvPr/>
        </p:nvSpPr>
        <p:spPr bwMode="auto">
          <a:xfrm>
            <a:off x="0" y="1905000"/>
            <a:ext cx="1446213" cy="646113"/>
          </a:xfrm>
          <a:prstGeom prst="rect">
            <a:avLst/>
          </a:prstGeom>
          <a:noFill/>
          <a:ln w="9525">
            <a:noFill/>
            <a:miter lim="800000"/>
            <a:headEnd/>
            <a:tailEnd/>
          </a:ln>
        </p:spPr>
        <p:txBody>
          <a:bodyPr wrap="none">
            <a:spAutoFit/>
          </a:bodyPr>
          <a:lstStyle/>
          <a:p>
            <a:r>
              <a:rPr lang="en-US" altLang="zh-CN">
                <a:solidFill>
                  <a:srgbClr val="0000FF"/>
                </a:solidFill>
              </a:rPr>
              <a:t>Soft X-Ray</a:t>
            </a:r>
          </a:p>
          <a:p>
            <a:r>
              <a:rPr lang="en-US" altLang="zh-CN">
                <a:solidFill>
                  <a:srgbClr val="0000FF"/>
                </a:solidFill>
              </a:rPr>
              <a:t>1keV, 150pc</a:t>
            </a:r>
          </a:p>
        </p:txBody>
      </p:sp>
      <p:sp>
        <p:nvSpPr>
          <p:cNvPr id="313350" name="TextBox 11"/>
          <p:cNvSpPr txBox="1">
            <a:spLocks noChangeArrowheads="1"/>
          </p:cNvSpPr>
          <p:nvPr/>
        </p:nvSpPr>
        <p:spPr bwMode="auto">
          <a:xfrm>
            <a:off x="0" y="4419600"/>
            <a:ext cx="1317625" cy="646113"/>
          </a:xfrm>
          <a:prstGeom prst="rect">
            <a:avLst/>
          </a:prstGeom>
          <a:noFill/>
          <a:ln w="9525">
            <a:noFill/>
            <a:miter lim="800000"/>
            <a:headEnd/>
            <a:tailEnd/>
          </a:ln>
        </p:spPr>
        <p:txBody>
          <a:bodyPr wrap="none">
            <a:spAutoFit/>
          </a:bodyPr>
          <a:lstStyle/>
          <a:p>
            <a:r>
              <a:rPr lang="en-US" altLang="zh-CN">
                <a:solidFill>
                  <a:srgbClr val="0000FF"/>
                </a:solidFill>
              </a:rPr>
              <a:t>Soft X-Ray</a:t>
            </a:r>
          </a:p>
          <a:p>
            <a:r>
              <a:rPr lang="en-US" altLang="zh-CN">
                <a:solidFill>
                  <a:srgbClr val="0000FF"/>
                </a:solidFill>
              </a:rPr>
              <a:t>1keV, 20pc</a:t>
            </a:r>
          </a:p>
        </p:txBody>
      </p:sp>
      <p:sp>
        <p:nvSpPr>
          <p:cNvPr id="313351" name="TextBox 12"/>
          <p:cNvSpPr txBox="1">
            <a:spLocks noChangeArrowheads="1"/>
          </p:cNvSpPr>
          <p:nvPr/>
        </p:nvSpPr>
        <p:spPr bwMode="auto">
          <a:xfrm>
            <a:off x="7543800" y="6545263"/>
            <a:ext cx="990600" cy="246062"/>
          </a:xfrm>
          <a:prstGeom prst="rect">
            <a:avLst/>
          </a:prstGeom>
          <a:noFill/>
          <a:ln w="9525">
            <a:noFill/>
            <a:miter lim="800000"/>
            <a:headEnd/>
            <a:tailEnd/>
          </a:ln>
        </p:spPr>
        <p:txBody>
          <a:bodyPr wrap="none">
            <a:spAutoFit/>
          </a:bodyPr>
          <a:lstStyle/>
          <a:p>
            <a:r>
              <a:rPr lang="en-US" altLang="zh-CN" sz="1000"/>
              <a:t>Ding, Yuantao</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369" name="Slide Number Placeholder 1"/>
          <p:cNvSpPr>
            <a:spLocks noGrp="1"/>
          </p:cNvSpPr>
          <p:nvPr>
            <p:ph type="sldNum" sz="quarter" idx="1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0947FF5-6DFB-42F2-B6BB-145E721FF4E6}" type="slidenum">
              <a:rPr lang="en-US" altLang="zh-CN">
                <a:latin typeface="Arial" charset="0"/>
                <a:ea typeface="宋体" charset="-122"/>
                <a:cs typeface="Arial" charset="0"/>
              </a:rPr>
              <a:pPr fontAlgn="base">
                <a:spcBef>
                  <a:spcPct val="0"/>
                </a:spcBef>
                <a:spcAft>
                  <a:spcPct val="0"/>
                </a:spcAft>
              </a:pPr>
              <a:t>16</a:t>
            </a:fld>
            <a:endParaRPr lang="en-US" altLang="zh-CN">
              <a:latin typeface="Arial" charset="0"/>
              <a:ea typeface="宋体" charset="-122"/>
              <a:cs typeface="Arial" charset="0"/>
            </a:endParaRPr>
          </a:p>
        </p:txBody>
      </p:sp>
      <p:pic>
        <p:nvPicPr>
          <p:cNvPr id="314370" name="Picture 2"/>
          <p:cNvPicPr>
            <a:picLocks noChangeAspect="1" noChangeArrowheads="1"/>
          </p:cNvPicPr>
          <p:nvPr/>
        </p:nvPicPr>
        <p:blipFill>
          <a:blip r:embed="rId2" cstate="print"/>
          <a:srcRect/>
          <a:stretch>
            <a:fillRect/>
          </a:stretch>
        </p:blipFill>
        <p:spPr bwMode="auto">
          <a:xfrm>
            <a:off x="152400" y="1828800"/>
            <a:ext cx="8845550" cy="3505200"/>
          </a:xfrm>
          <a:prstGeom prst="rect">
            <a:avLst/>
          </a:prstGeom>
          <a:noFill/>
          <a:ln w="9525">
            <a:noFill/>
            <a:miter lim="800000"/>
            <a:headEnd/>
            <a:tailEnd/>
          </a:ln>
        </p:spPr>
      </p:pic>
      <p:sp>
        <p:nvSpPr>
          <p:cNvPr id="314371" name="Text Box 10"/>
          <p:cNvSpPr txBox="1">
            <a:spLocks noChangeArrowheads="1"/>
          </p:cNvSpPr>
          <p:nvPr/>
        </p:nvSpPr>
        <p:spPr bwMode="auto">
          <a:xfrm>
            <a:off x="228600" y="169863"/>
            <a:ext cx="8186738" cy="646112"/>
          </a:xfrm>
          <a:prstGeom prst="rect">
            <a:avLst/>
          </a:prstGeom>
          <a:noFill/>
          <a:ln w="9525">
            <a:noFill/>
            <a:miter lim="800000"/>
            <a:headEnd/>
            <a:tailEnd/>
          </a:ln>
        </p:spPr>
        <p:txBody>
          <a:bodyPr wrap="none">
            <a:spAutoFit/>
          </a:bodyPr>
          <a:lstStyle/>
          <a:p>
            <a:r>
              <a:rPr lang="en-US" altLang="zh-CN" sz="3600">
                <a:solidFill>
                  <a:srgbClr val="C00000"/>
                </a:solidFill>
              </a:rPr>
              <a:t>Deflector Measurement for Hard X-Ray</a:t>
            </a:r>
          </a:p>
        </p:txBody>
      </p:sp>
      <p:sp>
        <p:nvSpPr>
          <p:cNvPr id="314372" name="TextBox 2"/>
          <p:cNvSpPr txBox="1">
            <a:spLocks noChangeArrowheads="1"/>
          </p:cNvSpPr>
          <p:nvPr/>
        </p:nvSpPr>
        <p:spPr bwMode="auto">
          <a:xfrm>
            <a:off x="7543800" y="6545263"/>
            <a:ext cx="990600" cy="246062"/>
          </a:xfrm>
          <a:prstGeom prst="rect">
            <a:avLst/>
          </a:prstGeom>
          <a:noFill/>
          <a:ln w="9525">
            <a:noFill/>
            <a:miter lim="800000"/>
            <a:headEnd/>
            <a:tailEnd/>
          </a:ln>
        </p:spPr>
        <p:txBody>
          <a:bodyPr wrap="none">
            <a:spAutoFit/>
          </a:bodyPr>
          <a:lstStyle/>
          <a:p>
            <a:r>
              <a:rPr lang="en-US" altLang="zh-CN" sz="1000"/>
              <a:t>Ding, Yuantao</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393" name="Slide Number Placeholder 1"/>
          <p:cNvSpPr>
            <a:spLocks noGrp="1"/>
          </p:cNvSpPr>
          <p:nvPr>
            <p:ph type="sldNum" sz="quarter" idx="1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DE5319D-51FD-4C0F-A7FA-85C8B3C6B232}" type="slidenum">
              <a:rPr lang="en-US" altLang="zh-CN">
                <a:latin typeface="Arial" charset="0"/>
                <a:ea typeface="宋体" charset="-122"/>
                <a:cs typeface="Arial" charset="0"/>
              </a:rPr>
              <a:pPr fontAlgn="base">
                <a:spcBef>
                  <a:spcPct val="0"/>
                </a:spcBef>
                <a:spcAft>
                  <a:spcPct val="0"/>
                </a:spcAft>
              </a:pPr>
              <a:t>17</a:t>
            </a:fld>
            <a:endParaRPr lang="en-US" altLang="zh-CN">
              <a:latin typeface="Arial" charset="0"/>
              <a:ea typeface="宋体" charset="-122"/>
              <a:cs typeface="Arial" charset="0"/>
            </a:endParaRPr>
          </a:p>
        </p:txBody>
      </p:sp>
      <p:sp>
        <p:nvSpPr>
          <p:cNvPr id="315394" name="Text Box 10"/>
          <p:cNvSpPr txBox="1">
            <a:spLocks noChangeArrowheads="1"/>
          </p:cNvSpPr>
          <p:nvPr/>
        </p:nvSpPr>
        <p:spPr bwMode="auto">
          <a:xfrm>
            <a:off x="228600" y="169863"/>
            <a:ext cx="8255000" cy="646112"/>
          </a:xfrm>
          <a:prstGeom prst="rect">
            <a:avLst/>
          </a:prstGeom>
          <a:noFill/>
          <a:ln w="9525">
            <a:noFill/>
            <a:miter lim="800000"/>
            <a:headEnd/>
            <a:tailEnd/>
          </a:ln>
        </p:spPr>
        <p:txBody>
          <a:bodyPr wrap="none">
            <a:spAutoFit/>
          </a:bodyPr>
          <a:lstStyle/>
          <a:p>
            <a:r>
              <a:rPr lang="en-US" altLang="zh-CN" sz="3600">
                <a:solidFill>
                  <a:srgbClr val="C00000"/>
                </a:solidFill>
              </a:rPr>
              <a:t>2. Various Pulse Compression Systems</a:t>
            </a:r>
          </a:p>
        </p:txBody>
      </p:sp>
      <p:sp>
        <p:nvSpPr>
          <p:cNvPr id="315395" name="TextBox 5"/>
          <p:cNvSpPr txBox="1">
            <a:spLocks noChangeArrowheads="1"/>
          </p:cNvSpPr>
          <p:nvPr/>
        </p:nvSpPr>
        <p:spPr bwMode="auto">
          <a:xfrm>
            <a:off x="1981200" y="1828800"/>
            <a:ext cx="4140200" cy="1816100"/>
          </a:xfrm>
          <a:prstGeom prst="rect">
            <a:avLst/>
          </a:prstGeom>
          <a:noFill/>
          <a:ln w="9525">
            <a:noFill/>
            <a:miter lim="800000"/>
            <a:headEnd/>
            <a:tailEnd/>
          </a:ln>
        </p:spPr>
        <p:txBody>
          <a:bodyPr>
            <a:spAutoFit/>
          </a:bodyPr>
          <a:lstStyle/>
          <a:p>
            <a:pPr marL="285750" indent="-285750">
              <a:buFont typeface="Arial" charset="0"/>
              <a:buChar char="•"/>
            </a:pPr>
            <a:r>
              <a:rPr lang="en-US" altLang="zh-CN" sz="2800">
                <a:solidFill>
                  <a:srgbClr val="C00000"/>
                </a:solidFill>
              </a:rPr>
              <a:t>SLED</a:t>
            </a:r>
          </a:p>
          <a:p>
            <a:pPr marL="285750" indent="-285750">
              <a:buFont typeface="Arial" charset="0"/>
              <a:buChar char="•"/>
            </a:pPr>
            <a:r>
              <a:rPr lang="en-US" altLang="zh-CN" sz="2800">
                <a:solidFill>
                  <a:srgbClr val="C00000"/>
                </a:solidFill>
              </a:rPr>
              <a:t>SLED-II</a:t>
            </a:r>
          </a:p>
          <a:p>
            <a:pPr marL="285750" indent="-285750">
              <a:buFont typeface="Arial" charset="0"/>
              <a:buChar char="•"/>
            </a:pPr>
            <a:r>
              <a:rPr lang="en-US" altLang="zh-CN" sz="2800">
                <a:solidFill>
                  <a:srgbClr val="C00000"/>
                </a:solidFill>
              </a:rPr>
              <a:t>Others</a:t>
            </a:r>
          </a:p>
          <a:p>
            <a:pPr marL="285750" indent="-285750">
              <a:buFont typeface="Arial" charset="0"/>
              <a:buChar char="•"/>
            </a:pPr>
            <a:r>
              <a:rPr lang="en-US" altLang="zh-CN" sz="2800">
                <a:solidFill>
                  <a:srgbClr val="C00000"/>
                </a:solidFill>
              </a:rPr>
              <a:t>New Development</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417" name="Slide Number Placeholder 1"/>
          <p:cNvSpPr>
            <a:spLocks noGrp="1"/>
          </p:cNvSpPr>
          <p:nvPr>
            <p:ph type="sldNum" sz="quarter" idx="1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AAE484E-1B75-4BD9-8BDC-667522C4BF17}" type="slidenum">
              <a:rPr lang="en-US" altLang="zh-CN">
                <a:latin typeface="Arial" charset="0"/>
                <a:ea typeface="宋体" charset="-122"/>
                <a:cs typeface="Arial" charset="0"/>
              </a:rPr>
              <a:pPr fontAlgn="base">
                <a:spcBef>
                  <a:spcPct val="0"/>
                </a:spcBef>
                <a:spcAft>
                  <a:spcPct val="0"/>
                </a:spcAft>
              </a:pPr>
              <a:t>18</a:t>
            </a:fld>
            <a:endParaRPr lang="en-US" altLang="zh-CN">
              <a:latin typeface="Arial" charset="0"/>
              <a:ea typeface="宋体" charset="-122"/>
              <a:cs typeface="Arial" charset="0"/>
            </a:endParaRPr>
          </a:p>
        </p:txBody>
      </p:sp>
      <p:sp>
        <p:nvSpPr>
          <p:cNvPr id="316418" name="TextBox 4"/>
          <p:cNvSpPr txBox="1">
            <a:spLocks noChangeArrowheads="1"/>
          </p:cNvSpPr>
          <p:nvPr/>
        </p:nvSpPr>
        <p:spPr bwMode="auto">
          <a:xfrm>
            <a:off x="1219200" y="1524000"/>
            <a:ext cx="1371600" cy="369888"/>
          </a:xfrm>
          <a:prstGeom prst="rect">
            <a:avLst/>
          </a:prstGeom>
          <a:noFill/>
          <a:ln w="9525">
            <a:noFill/>
            <a:miter lim="800000"/>
            <a:headEnd/>
            <a:tailEnd/>
          </a:ln>
        </p:spPr>
        <p:txBody>
          <a:bodyPr>
            <a:spAutoFit/>
          </a:bodyPr>
          <a:lstStyle/>
          <a:p>
            <a:endParaRPr lang="en-US" altLang="zh-CN"/>
          </a:p>
        </p:txBody>
      </p:sp>
      <p:sp>
        <p:nvSpPr>
          <p:cNvPr id="20" name="Text Box 3"/>
          <p:cNvSpPr txBox="1">
            <a:spLocks noChangeArrowheads="1"/>
          </p:cNvSpPr>
          <p:nvPr/>
        </p:nvSpPr>
        <p:spPr bwMode="auto">
          <a:xfrm>
            <a:off x="382588" y="290513"/>
            <a:ext cx="8339137" cy="523875"/>
          </a:xfrm>
          <a:prstGeom prst="rect">
            <a:avLst/>
          </a:prstGeom>
          <a:noFill/>
          <a:ln>
            <a:noFill/>
          </a:ln>
          <a:effectLs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auto" hangingPunct="1">
              <a:spcBef>
                <a:spcPts val="0"/>
              </a:spcBef>
              <a:spcAft>
                <a:spcPts val="0"/>
              </a:spcAft>
              <a:defRPr/>
            </a:pPr>
            <a:r>
              <a:rPr lang="en-US" sz="2800" dirty="0" smtClean="0">
                <a:solidFill>
                  <a:srgbClr val="C00000"/>
                </a:solidFill>
                <a:latin typeface="+mn-lt"/>
                <a:ea typeface="+mn-ea"/>
              </a:rPr>
              <a:t>Strong Demand for the </a:t>
            </a:r>
            <a:r>
              <a:rPr lang="en-US" sz="2800" dirty="0">
                <a:solidFill>
                  <a:srgbClr val="C00000"/>
                </a:solidFill>
                <a:latin typeface="+mn-lt"/>
                <a:ea typeface="+mn-ea"/>
              </a:rPr>
              <a:t>P</a:t>
            </a:r>
            <a:r>
              <a:rPr lang="en-US" sz="2800" dirty="0" smtClean="0">
                <a:solidFill>
                  <a:srgbClr val="C00000"/>
                </a:solidFill>
                <a:latin typeface="+mn-lt"/>
                <a:ea typeface="+mn-ea"/>
              </a:rPr>
              <a:t>ulse </a:t>
            </a:r>
            <a:r>
              <a:rPr lang="en-US" sz="2800" dirty="0">
                <a:solidFill>
                  <a:srgbClr val="C00000"/>
                </a:solidFill>
                <a:latin typeface="+mn-lt"/>
                <a:ea typeface="+mn-ea"/>
              </a:rPr>
              <a:t>C</a:t>
            </a:r>
            <a:r>
              <a:rPr lang="en-US" sz="2800" dirty="0" smtClean="0">
                <a:solidFill>
                  <a:srgbClr val="C00000"/>
                </a:solidFill>
                <a:latin typeface="+mn-lt"/>
                <a:ea typeface="+mn-ea"/>
              </a:rPr>
              <a:t>ompression System</a:t>
            </a:r>
          </a:p>
        </p:txBody>
      </p:sp>
      <p:sp>
        <p:nvSpPr>
          <p:cNvPr id="21" name="Text Box 4"/>
          <p:cNvSpPr txBox="1">
            <a:spLocks noChangeArrowheads="1"/>
          </p:cNvSpPr>
          <p:nvPr/>
        </p:nvSpPr>
        <p:spPr bwMode="auto">
          <a:xfrm>
            <a:off x="55563" y="1295400"/>
            <a:ext cx="9012237" cy="3140075"/>
          </a:xfrm>
          <a:prstGeom prst="rect">
            <a:avLst/>
          </a:prstGeom>
          <a:noFill/>
          <a:ln>
            <a:noFill/>
          </a:ln>
          <a:effectLs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auto" hangingPunct="1">
              <a:spcBef>
                <a:spcPts val="0"/>
              </a:spcBef>
              <a:spcAft>
                <a:spcPts val="0"/>
              </a:spcAft>
              <a:defRPr/>
            </a:pPr>
            <a:r>
              <a:rPr lang="en-US" dirty="0" smtClean="0">
                <a:latin typeface="+mn-lt"/>
                <a:ea typeface="+mn-ea"/>
              </a:rPr>
              <a:t>      </a:t>
            </a:r>
            <a:r>
              <a:rPr lang="en-US" dirty="0">
                <a:ea typeface="+mn-ea"/>
              </a:rPr>
              <a:t>In June 1974, forty years ago, a clever invention named “SLED” </a:t>
            </a:r>
            <a:r>
              <a:rPr lang="en-US" dirty="0" smtClean="0">
                <a:ea typeface="+mn-ea"/>
              </a:rPr>
              <a:t>by Perry </a:t>
            </a:r>
            <a:r>
              <a:rPr lang="en-US" dirty="0">
                <a:ea typeface="+mn-ea"/>
              </a:rPr>
              <a:t>B. Wilson, David Z. Farkas and Harry A. Hoag </a:t>
            </a:r>
            <a:r>
              <a:rPr lang="en-US" dirty="0" smtClean="0">
                <a:ea typeface="+mn-ea"/>
              </a:rPr>
              <a:t>for </a:t>
            </a:r>
            <a:r>
              <a:rPr lang="en-US" dirty="0">
                <a:ea typeface="+mn-ea"/>
              </a:rPr>
              <a:t>“SLAC Energy Development” was announced at the laboratory. The goal of the invention was to come up with an affordable scheme that would eventually double the energy of the electrons and positrons accelerated by the SLAC three-kilometer linac. </a:t>
            </a:r>
            <a:r>
              <a:rPr lang="en-US" dirty="0" smtClean="0">
                <a:ea typeface="+mn-ea"/>
              </a:rPr>
              <a:t>The increase of the </a:t>
            </a:r>
            <a:r>
              <a:rPr lang="en-US" dirty="0">
                <a:ea typeface="+mn-ea"/>
              </a:rPr>
              <a:t>peak RF power </a:t>
            </a:r>
            <a:r>
              <a:rPr lang="en-US" dirty="0" smtClean="0">
                <a:ea typeface="+mn-ea"/>
              </a:rPr>
              <a:t>is in </a:t>
            </a:r>
            <a:r>
              <a:rPr lang="en-US" dirty="0">
                <a:ea typeface="+mn-ea"/>
              </a:rPr>
              <a:t>exchange for the RF pulse length </a:t>
            </a:r>
            <a:r>
              <a:rPr lang="en-US" dirty="0" smtClean="0">
                <a:ea typeface="+mn-ea"/>
              </a:rPr>
              <a:t>reduction by </a:t>
            </a:r>
            <a:r>
              <a:rPr lang="en-US" dirty="0">
                <a:ea typeface="+mn-ea"/>
              </a:rPr>
              <a:t>a passive technique called “pulse compression”</a:t>
            </a:r>
            <a:r>
              <a:rPr lang="en-US" dirty="0" smtClean="0">
                <a:ea typeface="+mn-ea"/>
              </a:rPr>
              <a:t>. </a:t>
            </a:r>
          </a:p>
          <a:p>
            <a:pPr eaLnBrk="1" fontAlgn="auto" hangingPunct="1">
              <a:spcBef>
                <a:spcPts val="0"/>
              </a:spcBef>
              <a:spcAft>
                <a:spcPts val="0"/>
              </a:spcAft>
              <a:defRPr/>
            </a:pPr>
            <a:r>
              <a:rPr lang="en-US" dirty="0" smtClean="0">
                <a:ea typeface="+mn-ea"/>
              </a:rPr>
              <a:t>    The </a:t>
            </a:r>
            <a:r>
              <a:rPr lang="en-US" dirty="0">
                <a:ea typeface="+mn-ea"/>
              </a:rPr>
              <a:t>first 1.7 microsecond part of the 2.5 microsecond klystron pulse was stored in two low-loss cylindrical tuned cavities installed downstream of the klystron. For the remaining 0.8 microsecond, the phase of the klystron was reversed by 180 electrical degrees, and the sum of the power now being discharged by the cavities plus the direct klystron power resulted in a net power </a:t>
            </a:r>
            <a:r>
              <a:rPr lang="en-US" dirty="0" smtClean="0">
                <a:ea typeface="+mn-ea"/>
              </a:rPr>
              <a:t>gain.</a:t>
            </a:r>
            <a:endParaRPr lang="en-US" dirty="0" smtClean="0">
              <a:latin typeface="+mn-lt"/>
              <a:ea typeface="+mn-ea"/>
            </a:endParaRPr>
          </a:p>
        </p:txBody>
      </p:sp>
      <p:grpSp>
        <p:nvGrpSpPr>
          <p:cNvPr id="316421" name="Group 26"/>
          <p:cNvGrpSpPr>
            <a:grpSpLocks/>
          </p:cNvGrpSpPr>
          <p:nvPr/>
        </p:nvGrpSpPr>
        <p:grpSpPr bwMode="auto">
          <a:xfrm>
            <a:off x="2417763" y="4648200"/>
            <a:ext cx="4038600" cy="1600200"/>
            <a:chOff x="1344" y="2016"/>
            <a:chExt cx="2544" cy="1008"/>
          </a:xfrm>
        </p:grpSpPr>
        <p:sp>
          <p:nvSpPr>
            <p:cNvPr id="316422" name="AutoShape 6"/>
            <p:cNvSpPr>
              <a:spLocks noChangeArrowheads="1"/>
            </p:cNvSpPr>
            <p:nvPr/>
          </p:nvSpPr>
          <p:spPr bwMode="auto">
            <a:xfrm rot="5400000">
              <a:off x="1512" y="2088"/>
              <a:ext cx="672" cy="528"/>
            </a:xfrm>
            <a:prstGeom prst="triangle">
              <a:avLst>
                <a:gd name="adj" fmla="val 50000"/>
              </a:avLst>
            </a:prstGeom>
            <a:solidFill>
              <a:schemeClr val="accent1"/>
            </a:solidFill>
            <a:ln w="9525">
              <a:solidFill>
                <a:schemeClr val="accent1"/>
              </a:solidFill>
              <a:miter lim="800000"/>
              <a:headEnd/>
              <a:tailEnd/>
            </a:ln>
          </p:spPr>
          <p:txBody>
            <a:bodyPr wrap="none" anchor="ctr"/>
            <a:lstStyle/>
            <a:p>
              <a:endParaRPr lang="en-GB" altLang="zh-CN"/>
            </a:p>
          </p:txBody>
        </p:sp>
        <p:sp>
          <p:nvSpPr>
            <p:cNvPr id="316423" name="Oval 7"/>
            <p:cNvSpPr>
              <a:spLocks noChangeArrowheads="1"/>
            </p:cNvSpPr>
            <p:nvPr/>
          </p:nvSpPr>
          <p:spPr bwMode="auto">
            <a:xfrm>
              <a:off x="2688" y="2016"/>
              <a:ext cx="624" cy="672"/>
            </a:xfrm>
            <a:prstGeom prst="ellipse">
              <a:avLst/>
            </a:prstGeom>
            <a:solidFill>
              <a:srgbClr val="E2C8BC"/>
            </a:solidFill>
            <a:ln w="9525">
              <a:solidFill>
                <a:srgbClr val="E2C8BC"/>
              </a:solidFill>
              <a:round/>
              <a:headEnd/>
              <a:tailEnd/>
            </a:ln>
          </p:spPr>
          <p:txBody>
            <a:bodyPr wrap="none" anchor="ctr"/>
            <a:lstStyle/>
            <a:p>
              <a:endParaRPr lang="en-GB" altLang="zh-CN"/>
            </a:p>
          </p:txBody>
        </p:sp>
        <p:sp>
          <p:nvSpPr>
            <p:cNvPr id="316424" name="Line 11"/>
            <p:cNvSpPr>
              <a:spLocks noChangeShapeType="1"/>
            </p:cNvSpPr>
            <p:nvPr/>
          </p:nvSpPr>
          <p:spPr bwMode="auto">
            <a:xfrm>
              <a:off x="2112" y="2352"/>
              <a:ext cx="576" cy="0"/>
            </a:xfrm>
            <a:prstGeom prst="line">
              <a:avLst/>
            </a:prstGeom>
            <a:noFill/>
            <a:ln w="31750">
              <a:solidFill>
                <a:srgbClr val="993366"/>
              </a:solidFill>
              <a:round/>
              <a:headEnd/>
              <a:tailEnd type="triangle" w="lg" len="lg"/>
            </a:ln>
          </p:spPr>
          <p:txBody>
            <a:bodyPr/>
            <a:lstStyle/>
            <a:p>
              <a:endParaRPr lang="zh-CN" altLang="en-US"/>
            </a:p>
          </p:txBody>
        </p:sp>
        <p:sp>
          <p:nvSpPr>
            <p:cNvPr id="316425" name="Line 12"/>
            <p:cNvSpPr>
              <a:spLocks noChangeShapeType="1"/>
            </p:cNvSpPr>
            <p:nvPr/>
          </p:nvSpPr>
          <p:spPr bwMode="auto">
            <a:xfrm>
              <a:off x="3312" y="2352"/>
              <a:ext cx="576" cy="0"/>
            </a:xfrm>
            <a:prstGeom prst="line">
              <a:avLst/>
            </a:prstGeom>
            <a:noFill/>
            <a:ln w="31750">
              <a:solidFill>
                <a:srgbClr val="993366"/>
              </a:solidFill>
              <a:round/>
              <a:headEnd/>
              <a:tailEnd type="triangle" w="lg" len="lg"/>
            </a:ln>
          </p:spPr>
          <p:txBody>
            <a:bodyPr/>
            <a:lstStyle/>
            <a:p>
              <a:endParaRPr lang="zh-CN" altLang="en-US"/>
            </a:p>
          </p:txBody>
        </p:sp>
        <p:sp>
          <p:nvSpPr>
            <p:cNvPr id="316426" name="Line 13"/>
            <p:cNvSpPr>
              <a:spLocks noChangeShapeType="1"/>
            </p:cNvSpPr>
            <p:nvPr/>
          </p:nvSpPr>
          <p:spPr bwMode="auto">
            <a:xfrm>
              <a:off x="2160" y="2256"/>
              <a:ext cx="96" cy="0"/>
            </a:xfrm>
            <a:prstGeom prst="line">
              <a:avLst/>
            </a:prstGeom>
            <a:noFill/>
            <a:ln w="9525">
              <a:solidFill>
                <a:schemeClr val="tx1"/>
              </a:solidFill>
              <a:round/>
              <a:headEnd/>
              <a:tailEnd/>
            </a:ln>
          </p:spPr>
          <p:txBody>
            <a:bodyPr/>
            <a:lstStyle/>
            <a:p>
              <a:endParaRPr lang="zh-CN" altLang="en-US"/>
            </a:p>
          </p:txBody>
        </p:sp>
        <p:sp>
          <p:nvSpPr>
            <p:cNvPr id="316427" name="Line 14"/>
            <p:cNvSpPr>
              <a:spLocks noChangeShapeType="1"/>
            </p:cNvSpPr>
            <p:nvPr/>
          </p:nvSpPr>
          <p:spPr bwMode="auto">
            <a:xfrm flipV="1">
              <a:off x="2256" y="2160"/>
              <a:ext cx="0" cy="96"/>
            </a:xfrm>
            <a:prstGeom prst="line">
              <a:avLst/>
            </a:prstGeom>
            <a:noFill/>
            <a:ln w="9525">
              <a:solidFill>
                <a:schemeClr val="tx1"/>
              </a:solidFill>
              <a:round/>
              <a:headEnd/>
              <a:tailEnd/>
            </a:ln>
          </p:spPr>
          <p:txBody>
            <a:bodyPr/>
            <a:lstStyle/>
            <a:p>
              <a:endParaRPr lang="zh-CN" altLang="en-US"/>
            </a:p>
          </p:txBody>
        </p:sp>
        <p:sp>
          <p:nvSpPr>
            <p:cNvPr id="316428" name="Line 15"/>
            <p:cNvSpPr>
              <a:spLocks noChangeShapeType="1"/>
            </p:cNvSpPr>
            <p:nvPr/>
          </p:nvSpPr>
          <p:spPr bwMode="auto">
            <a:xfrm>
              <a:off x="2256" y="2160"/>
              <a:ext cx="240" cy="0"/>
            </a:xfrm>
            <a:prstGeom prst="line">
              <a:avLst/>
            </a:prstGeom>
            <a:noFill/>
            <a:ln w="9525">
              <a:solidFill>
                <a:schemeClr val="tx1"/>
              </a:solidFill>
              <a:round/>
              <a:headEnd/>
              <a:tailEnd/>
            </a:ln>
          </p:spPr>
          <p:txBody>
            <a:bodyPr/>
            <a:lstStyle/>
            <a:p>
              <a:endParaRPr lang="zh-CN" altLang="en-US"/>
            </a:p>
          </p:txBody>
        </p:sp>
        <p:sp>
          <p:nvSpPr>
            <p:cNvPr id="316429" name="Line 16"/>
            <p:cNvSpPr>
              <a:spLocks noChangeShapeType="1"/>
            </p:cNvSpPr>
            <p:nvPr/>
          </p:nvSpPr>
          <p:spPr bwMode="auto">
            <a:xfrm>
              <a:off x="2496" y="2160"/>
              <a:ext cx="0" cy="96"/>
            </a:xfrm>
            <a:prstGeom prst="line">
              <a:avLst/>
            </a:prstGeom>
            <a:noFill/>
            <a:ln w="9525">
              <a:solidFill>
                <a:schemeClr val="tx1"/>
              </a:solidFill>
              <a:round/>
              <a:headEnd/>
              <a:tailEnd/>
            </a:ln>
          </p:spPr>
          <p:txBody>
            <a:bodyPr/>
            <a:lstStyle/>
            <a:p>
              <a:endParaRPr lang="zh-CN" altLang="en-US"/>
            </a:p>
          </p:txBody>
        </p:sp>
        <p:sp>
          <p:nvSpPr>
            <p:cNvPr id="316430" name="Line 17"/>
            <p:cNvSpPr>
              <a:spLocks noChangeShapeType="1"/>
            </p:cNvSpPr>
            <p:nvPr/>
          </p:nvSpPr>
          <p:spPr bwMode="auto">
            <a:xfrm>
              <a:off x="2496" y="2256"/>
              <a:ext cx="96" cy="0"/>
            </a:xfrm>
            <a:prstGeom prst="line">
              <a:avLst/>
            </a:prstGeom>
            <a:noFill/>
            <a:ln w="9525">
              <a:solidFill>
                <a:schemeClr val="tx1"/>
              </a:solidFill>
              <a:round/>
              <a:headEnd/>
              <a:tailEnd/>
            </a:ln>
          </p:spPr>
          <p:txBody>
            <a:bodyPr/>
            <a:lstStyle/>
            <a:p>
              <a:endParaRPr lang="zh-CN" altLang="en-US"/>
            </a:p>
          </p:txBody>
        </p:sp>
        <p:sp>
          <p:nvSpPr>
            <p:cNvPr id="316431" name="Line 18"/>
            <p:cNvSpPr>
              <a:spLocks noChangeShapeType="1"/>
            </p:cNvSpPr>
            <p:nvPr/>
          </p:nvSpPr>
          <p:spPr bwMode="auto">
            <a:xfrm>
              <a:off x="3408" y="2256"/>
              <a:ext cx="48" cy="0"/>
            </a:xfrm>
            <a:prstGeom prst="line">
              <a:avLst/>
            </a:prstGeom>
            <a:noFill/>
            <a:ln w="9525">
              <a:solidFill>
                <a:schemeClr val="tx1"/>
              </a:solidFill>
              <a:round/>
              <a:headEnd/>
              <a:tailEnd/>
            </a:ln>
          </p:spPr>
          <p:txBody>
            <a:bodyPr/>
            <a:lstStyle/>
            <a:p>
              <a:endParaRPr lang="zh-CN" altLang="en-US"/>
            </a:p>
          </p:txBody>
        </p:sp>
        <p:sp>
          <p:nvSpPr>
            <p:cNvPr id="316432" name="Line 19"/>
            <p:cNvSpPr>
              <a:spLocks noChangeShapeType="1"/>
            </p:cNvSpPr>
            <p:nvPr/>
          </p:nvSpPr>
          <p:spPr bwMode="auto">
            <a:xfrm flipV="1">
              <a:off x="3456" y="2016"/>
              <a:ext cx="0" cy="240"/>
            </a:xfrm>
            <a:prstGeom prst="line">
              <a:avLst/>
            </a:prstGeom>
            <a:noFill/>
            <a:ln w="9525">
              <a:solidFill>
                <a:schemeClr val="tx1"/>
              </a:solidFill>
              <a:round/>
              <a:headEnd/>
              <a:tailEnd/>
            </a:ln>
          </p:spPr>
          <p:txBody>
            <a:bodyPr/>
            <a:lstStyle/>
            <a:p>
              <a:endParaRPr lang="zh-CN" altLang="en-US"/>
            </a:p>
          </p:txBody>
        </p:sp>
        <p:sp>
          <p:nvSpPr>
            <p:cNvPr id="316433" name="Line 20"/>
            <p:cNvSpPr>
              <a:spLocks noChangeShapeType="1"/>
            </p:cNvSpPr>
            <p:nvPr/>
          </p:nvSpPr>
          <p:spPr bwMode="auto">
            <a:xfrm>
              <a:off x="3456" y="2016"/>
              <a:ext cx="48" cy="0"/>
            </a:xfrm>
            <a:prstGeom prst="line">
              <a:avLst/>
            </a:prstGeom>
            <a:noFill/>
            <a:ln w="9525">
              <a:solidFill>
                <a:schemeClr val="tx1"/>
              </a:solidFill>
              <a:round/>
              <a:headEnd/>
              <a:tailEnd/>
            </a:ln>
          </p:spPr>
          <p:txBody>
            <a:bodyPr/>
            <a:lstStyle/>
            <a:p>
              <a:endParaRPr lang="zh-CN" altLang="en-US"/>
            </a:p>
          </p:txBody>
        </p:sp>
        <p:sp>
          <p:nvSpPr>
            <p:cNvPr id="316434" name="Line 21"/>
            <p:cNvSpPr>
              <a:spLocks noChangeShapeType="1"/>
            </p:cNvSpPr>
            <p:nvPr/>
          </p:nvSpPr>
          <p:spPr bwMode="auto">
            <a:xfrm>
              <a:off x="3504" y="2022"/>
              <a:ext cx="0" cy="240"/>
            </a:xfrm>
            <a:prstGeom prst="line">
              <a:avLst/>
            </a:prstGeom>
            <a:noFill/>
            <a:ln w="9525">
              <a:solidFill>
                <a:schemeClr val="tx1"/>
              </a:solidFill>
              <a:round/>
              <a:headEnd/>
              <a:tailEnd/>
            </a:ln>
          </p:spPr>
          <p:txBody>
            <a:bodyPr/>
            <a:lstStyle/>
            <a:p>
              <a:endParaRPr lang="zh-CN" altLang="en-US"/>
            </a:p>
          </p:txBody>
        </p:sp>
        <p:sp>
          <p:nvSpPr>
            <p:cNvPr id="316435" name="Line 22"/>
            <p:cNvSpPr>
              <a:spLocks noChangeShapeType="1"/>
            </p:cNvSpPr>
            <p:nvPr/>
          </p:nvSpPr>
          <p:spPr bwMode="auto">
            <a:xfrm>
              <a:off x="3504" y="2256"/>
              <a:ext cx="48" cy="0"/>
            </a:xfrm>
            <a:prstGeom prst="line">
              <a:avLst/>
            </a:prstGeom>
            <a:noFill/>
            <a:ln w="9525">
              <a:solidFill>
                <a:schemeClr val="tx1"/>
              </a:solidFill>
              <a:round/>
              <a:headEnd/>
              <a:tailEnd/>
            </a:ln>
          </p:spPr>
          <p:txBody>
            <a:bodyPr/>
            <a:lstStyle/>
            <a:p>
              <a:endParaRPr lang="zh-CN" altLang="en-US"/>
            </a:p>
          </p:txBody>
        </p:sp>
        <p:sp>
          <p:nvSpPr>
            <p:cNvPr id="39" name="Text Box 23"/>
            <p:cNvSpPr txBox="1">
              <a:spLocks noChangeArrowheads="1"/>
            </p:cNvSpPr>
            <p:nvPr/>
          </p:nvSpPr>
          <p:spPr bwMode="auto">
            <a:xfrm>
              <a:off x="1344" y="2694"/>
              <a:ext cx="724" cy="194"/>
            </a:xfrm>
            <a:prstGeom prst="rect">
              <a:avLst/>
            </a:prstGeom>
            <a:noFill/>
            <a:ln>
              <a:noFill/>
            </a:ln>
            <a:effectLs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auto" hangingPunct="1">
                <a:spcBef>
                  <a:spcPts val="0"/>
                </a:spcBef>
                <a:spcAft>
                  <a:spcPts val="0"/>
                </a:spcAft>
                <a:defRPr/>
              </a:pPr>
              <a:r>
                <a:rPr lang="en-US" sz="1400" smtClean="0">
                  <a:latin typeface="+mn-lt"/>
                  <a:ea typeface="+mn-ea"/>
                </a:rPr>
                <a:t>RF amplifier</a:t>
              </a:r>
            </a:p>
          </p:txBody>
        </p:sp>
        <p:sp>
          <p:nvSpPr>
            <p:cNvPr id="316437" name="Rectangle 25"/>
            <p:cNvSpPr>
              <a:spLocks noChangeArrowheads="1"/>
            </p:cNvSpPr>
            <p:nvPr/>
          </p:nvSpPr>
          <p:spPr bwMode="auto">
            <a:xfrm>
              <a:off x="2544" y="2694"/>
              <a:ext cx="1056" cy="330"/>
            </a:xfrm>
            <a:prstGeom prst="rect">
              <a:avLst/>
            </a:prstGeom>
            <a:noFill/>
            <a:ln w="9525">
              <a:noFill/>
              <a:miter lim="800000"/>
              <a:headEnd/>
              <a:tailEnd/>
            </a:ln>
          </p:spPr>
          <p:txBody>
            <a:bodyPr>
              <a:spAutoFit/>
            </a:bodyPr>
            <a:lstStyle/>
            <a:p>
              <a:pPr algn="ctr"/>
              <a:r>
                <a:rPr lang="en-US" altLang="zh-CN" sz="1400"/>
                <a:t>RF energy storage element</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41" name="TextBox 4"/>
          <p:cNvSpPr txBox="1">
            <a:spLocks noChangeArrowheads="1"/>
          </p:cNvSpPr>
          <p:nvPr/>
        </p:nvSpPr>
        <p:spPr bwMode="auto">
          <a:xfrm>
            <a:off x="1219200" y="1524000"/>
            <a:ext cx="1371600" cy="369888"/>
          </a:xfrm>
          <a:prstGeom prst="rect">
            <a:avLst/>
          </a:prstGeom>
          <a:noFill/>
          <a:ln w="9525">
            <a:noFill/>
            <a:miter lim="800000"/>
            <a:headEnd/>
            <a:tailEnd/>
          </a:ln>
        </p:spPr>
        <p:txBody>
          <a:bodyPr>
            <a:spAutoFit/>
          </a:bodyPr>
          <a:lstStyle/>
          <a:p>
            <a:endParaRPr lang="en-US" altLang="zh-CN"/>
          </a:p>
        </p:txBody>
      </p:sp>
      <p:sp>
        <p:nvSpPr>
          <p:cNvPr id="317442" name="TextBox 2"/>
          <p:cNvSpPr txBox="1">
            <a:spLocks noChangeArrowheads="1"/>
          </p:cNvSpPr>
          <p:nvPr/>
        </p:nvSpPr>
        <p:spPr bwMode="auto">
          <a:xfrm>
            <a:off x="1143000" y="0"/>
            <a:ext cx="6934200" cy="1103313"/>
          </a:xfrm>
          <a:prstGeom prst="rect">
            <a:avLst/>
          </a:prstGeom>
          <a:noFill/>
          <a:ln w="9525">
            <a:noFill/>
            <a:miter lim="800000"/>
            <a:headEnd/>
            <a:tailEnd/>
          </a:ln>
        </p:spPr>
        <p:txBody>
          <a:bodyPr>
            <a:spAutoFit/>
          </a:bodyPr>
          <a:lstStyle/>
          <a:p>
            <a:r>
              <a:rPr lang="en-US" altLang="en-US" sz="3200">
                <a:solidFill>
                  <a:srgbClr val="C00000"/>
                </a:solidFill>
                <a:cs typeface="Arial" charset="0"/>
              </a:rPr>
              <a:t>        Forty-Year Anniversary </a:t>
            </a:r>
          </a:p>
          <a:p>
            <a:r>
              <a:rPr lang="en-US" altLang="en-US" sz="3200">
                <a:solidFill>
                  <a:srgbClr val="C00000"/>
                </a:solidFill>
                <a:cs typeface="Arial" charset="0"/>
              </a:rPr>
              <a:t>of S-Band SLED System in SLAC </a:t>
            </a:r>
            <a:endParaRPr lang="en-US" altLang="en-US" sz="3200" i="1">
              <a:solidFill>
                <a:srgbClr val="C00000"/>
              </a:solidFill>
              <a:cs typeface="Arial" charset="0"/>
            </a:endParaRPr>
          </a:p>
        </p:txBody>
      </p:sp>
      <p:pic>
        <p:nvPicPr>
          <p:cNvPr id="317443" name="Picture 9"/>
          <p:cNvPicPr>
            <a:picLocks noChangeAspect="1" noChangeArrowheads="1"/>
          </p:cNvPicPr>
          <p:nvPr/>
        </p:nvPicPr>
        <p:blipFill>
          <a:blip r:embed="rId2" cstate="print"/>
          <a:srcRect/>
          <a:stretch>
            <a:fillRect/>
          </a:stretch>
        </p:blipFill>
        <p:spPr bwMode="auto">
          <a:xfrm>
            <a:off x="6019800" y="4457700"/>
            <a:ext cx="3124200" cy="2400300"/>
          </a:xfrm>
          <a:prstGeom prst="rect">
            <a:avLst/>
          </a:prstGeom>
          <a:noFill/>
          <a:ln w="9525">
            <a:noFill/>
            <a:miter lim="800000"/>
            <a:headEnd/>
            <a:tailEnd/>
          </a:ln>
        </p:spPr>
      </p:pic>
      <p:sp>
        <p:nvSpPr>
          <p:cNvPr id="317444" name="Slide Number Placeholder 1"/>
          <p:cNvSpPr>
            <a:spLocks noGrp="1"/>
          </p:cNvSpPr>
          <p:nvPr>
            <p:ph type="sldNum" sz="quarter" idx="1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85A48E7-2D9F-486F-AA4B-3CC9C1F2D29B}" type="slidenum">
              <a:rPr lang="en-US" altLang="zh-CN">
                <a:latin typeface="Arial" charset="0"/>
                <a:ea typeface="宋体" charset="-122"/>
                <a:cs typeface="Arial" charset="0"/>
              </a:rPr>
              <a:pPr fontAlgn="base">
                <a:spcBef>
                  <a:spcPct val="0"/>
                </a:spcBef>
                <a:spcAft>
                  <a:spcPct val="0"/>
                </a:spcAft>
              </a:pPr>
              <a:t>19</a:t>
            </a:fld>
            <a:endParaRPr lang="en-US" altLang="zh-CN">
              <a:latin typeface="Arial" charset="0"/>
              <a:ea typeface="宋体" charset="-122"/>
              <a:cs typeface="Arial" charset="0"/>
            </a:endParaRPr>
          </a:p>
        </p:txBody>
      </p:sp>
      <p:sp>
        <p:nvSpPr>
          <p:cNvPr id="3" name="Rectangle 2"/>
          <p:cNvSpPr/>
          <p:nvPr/>
        </p:nvSpPr>
        <p:spPr>
          <a:xfrm>
            <a:off x="7239000" y="6553200"/>
            <a:ext cx="762000"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317446" name="Picture 8" descr="SLED-image-historical.jpg"/>
          <p:cNvPicPr>
            <a:picLocks noChangeAspect="1"/>
          </p:cNvPicPr>
          <p:nvPr/>
        </p:nvPicPr>
        <p:blipFill>
          <a:blip r:embed="rId3" cstate="print"/>
          <a:srcRect/>
          <a:stretch>
            <a:fillRect/>
          </a:stretch>
        </p:blipFill>
        <p:spPr bwMode="auto">
          <a:xfrm>
            <a:off x="1371600" y="1066800"/>
            <a:ext cx="4614863" cy="5791200"/>
          </a:xfrm>
          <a:prstGeom prst="rect">
            <a:avLst/>
          </a:prstGeom>
          <a:noFill/>
          <a:ln w="9525">
            <a:noFill/>
            <a:miter lim="800000"/>
            <a:headEnd/>
            <a:tailEnd/>
          </a:ln>
        </p:spPr>
      </p:pic>
      <p:sp>
        <p:nvSpPr>
          <p:cNvPr id="10" name="Rectangle 9"/>
          <p:cNvSpPr/>
          <p:nvPr/>
        </p:nvSpPr>
        <p:spPr>
          <a:xfrm>
            <a:off x="3200400" y="1295400"/>
            <a:ext cx="1828800" cy="19812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17448" name="TextBox 10"/>
          <p:cNvSpPr txBox="1">
            <a:spLocks noChangeArrowheads="1"/>
          </p:cNvSpPr>
          <p:nvPr/>
        </p:nvSpPr>
        <p:spPr bwMode="auto">
          <a:xfrm>
            <a:off x="6019800" y="1676400"/>
            <a:ext cx="2971800" cy="461963"/>
          </a:xfrm>
          <a:prstGeom prst="rect">
            <a:avLst/>
          </a:prstGeom>
          <a:noFill/>
          <a:ln w="9525">
            <a:noFill/>
            <a:miter lim="800000"/>
            <a:headEnd/>
            <a:tailEnd/>
          </a:ln>
        </p:spPr>
        <p:txBody>
          <a:bodyPr>
            <a:spAutoFit/>
          </a:bodyPr>
          <a:lstStyle/>
          <a:p>
            <a:r>
              <a:rPr lang="en-US" altLang="zh-CN" sz="2400" b="1">
                <a:solidFill>
                  <a:srgbClr val="FF0000"/>
                </a:solidFill>
              </a:rPr>
              <a:t>Two SLED Cavities,</a:t>
            </a:r>
          </a:p>
        </p:txBody>
      </p:sp>
      <p:cxnSp>
        <p:nvCxnSpPr>
          <p:cNvPr id="13" name="Straight Arrow Connector 12"/>
          <p:cNvCxnSpPr>
            <a:stCxn id="317448" idx="1"/>
          </p:cNvCxnSpPr>
          <p:nvPr/>
        </p:nvCxnSpPr>
        <p:spPr>
          <a:xfrm flipH="1" flipV="1">
            <a:off x="5029200" y="1905000"/>
            <a:ext cx="990600" cy="15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2819400" y="1828800"/>
            <a:ext cx="914400" cy="12192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16" name="Straight Arrow Connector 15"/>
          <p:cNvCxnSpPr>
            <a:endCxn id="15" idx="1"/>
          </p:cNvCxnSpPr>
          <p:nvPr/>
        </p:nvCxnSpPr>
        <p:spPr>
          <a:xfrm>
            <a:off x="1600200" y="2438400"/>
            <a:ext cx="1219200"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17452" name="TextBox 18"/>
          <p:cNvSpPr txBox="1">
            <a:spLocks noChangeArrowheads="1"/>
          </p:cNvSpPr>
          <p:nvPr/>
        </p:nvSpPr>
        <p:spPr bwMode="auto">
          <a:xfrm>
            <a:off x="0" y="1752600"/>
            <a:ext cx="1371600" cy="830263"/>
          </a:xfrm>
          <a:prstGeom prst="rect">
            <a:avLst/>
          </a:prstGeom>
          <a:noFill/>
          <a:ln w="9525">
            <a:noFill/>
            <a:miter lim="800000"/>
            <a:headEnd/>
            <a:tailEnd/>
          </a:ln>
        </p:spPr>
        <p:txBody>
          <a:bodyPr>
            <a:spAutoFit/>
          </a:bodyPr>
          <a:lstStyle/>
          <a:p>
            <a:r>
              <a:rPr lang="en-US" altLang="zh-CN" sz="2400" b="1">
                <a:solidFill>
                  <a:srgbClr val="FF0000"/>
                </a:solidFill>
              </a:rPr>
              <a:t>3db</a:t>
            </a:r>
          </a:p>
          <a:p>
            <a:r>
              <a:rPr lang="en-US" altLang="zh-CN" sz="2400" b="1">
                <a:solidFill>
                  <a:srgbClr val="FF0000"/>
                </a:solidFill>
              </a:rPr>
              <a:t>Coupler</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Number Placeholder 1"/>
          <p:cNvSpPr>
            <a:spLocks noGrp="1"/>
          </p:cNvSpPr>
          <p:nvPr>
            <p:ph type="sldNum" sz="quarter" idx="1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BCCC29C-7CFE-4831-8D92-DD1348192F88}" type="slidenum">
              <a:rPr lang="en-US" altLang="zh-CN">
                <a:latin typeface="Arial" charset="0"/>
                <a:ea typeface="宋体" charset="-122"/>
                <a:cs typeface="Arial" charset="0"/>
              </a:rPr>
              <a:pPr fontAlgn="base">
                <a:spcBef>
                  <a:spcPct val="0"/>
                </a:spcBef>
                <a:spcAft>
                  <a:spcPct val="0"/>
                </a:spcAft>
              </a:pPr>
              <a:t>2</a:t>
            </a:fld>
            <a:endParaRPr lang="en-US" altLang="zh-CN">
              <a:latin typeface="Arial" charset="0"/>
              <a:ea typeface="宋体" charset="-122"/>
              <a:cs typeface="Arial" charset="0"/>
            </a:endParaRPr>
          </a:p>
        </p:txBody>
      </p:sp>
      <p:sp>
        <p:nvSpPr>
          <p:cNvPr id="3" name="Content Placeholder 2"/>
          <p:cNvSpPr>
            <a:spLocks noGrp="1"/>
          </p:cNvSpPr>
          <p:nvPr>
            <p:ph sz="quarter" idx="14"/>
          </p:nvPr>
        </p:nvSpPr>
        <p:spPr>
          <a:xfrm>
            <a:off x="457200" y="1547813"/>
            <a:ext cx="8610600" cy="3100387"/>
          </a:xfrm>
        </p:spPr>
        <p:txBody>
          <a:bodyPr rtlCol="0">
            <a:normAutofit fontScale="92500"/>
          </a:bodyPr>
          <a:lstStyle/>
          <a:p>
            <a:pPr marL="514350" indent="-514350" fontAlgn="auto">
              <a:spcBef>
                <a:spcPts val="0"/>
              </a:spcBef>
              <a:buFont typeface="Arial" pitchFamily="34" charset="0"/>
              <a:buAutoNum type="arabicPeriod"/>
              <a:defRPr/>
            </a:pPr>
            <a:r>
              <a:rPr lang="en-US" altLang="zh-CN" sz="3600" dirty="0" smtClean="0">
                <a:solidFill>
                  <a:srgbClr val="C00000"/>
                </a:solidFill>
                <a:ea typeface="宋体" pitchFamily="2" charset="-122"/>
              </a:rPr>
              <a:t>Basics on RF Deflector and Its Application</a:t>
            </a:r>
          </a:p>
          <a:p>
            <a:pPr marL="514350" indent="-514350" fontAlgn="auto">
              <a:spcBef>
                <a:spcPts val="0"/>
              </a:spcBef>
              <a:buFont typeface="Arial" pitchFamily="34" charset="0"/>
              <a:buAutoNum type="arabicPeriod"/>
              <a:defRPr/>
            </a:pPr>
            <a:r>
              <a:rPr lang="en-US" altLang="zh-CN" sz="3600" dirty="0" smtClean="0">
                <a:solidFill>
                  <a:srgbClr val="C00000"/>
                </a:solidFill>
                <a:ea typeface="宋体" pitchFamily="2" charset="-122"/>
              </a:rPr>
              <a:t>Various Pulse Compression Systems</a:t>
            </a:r>
          </a:p>
          <a:p>
            <a:pPr fontAlgn="auto">
              <a:spcBef>
                <a:spcPts val="0"/>
              </a:spcBef>
              <a:buFont typeface="Arial" pitchFamily="34" charset="0"/>
              <a:buNone/>
              <a:defRPr/>
            </a:pPr>
            <a:r>
              <a:rPr lang="en-US" altLang="zh-CN" sz="3600" dirty="0" smtClean="0">
                <a:solidFill>
                  <a:srgbClr val="C00000"/>
                </a:solidFill>
                <a:ea typeface="宋体" pitchFamily="2" charset="-122"/>
              </a:rPr>
              <a:t>3. </a:t>
            </a:r>
            <a:r>
              <a:rPr lang="en-US" altLang="en-US" sz="3600" dirty="0" smtClean="0">
                <a:solidFill>
                  <a:srgbClr val="C00000"/>
                </a:solidFill>
              </a:rPr>
              <a:t>Design </a:t>
            </a:r>
            <a:r>
              <a:rPr lang="en-US" altLang="en-US" sz="3600" dirty="0">
                <a:solidFill>
                  <a:srgbClr val="C00000"/>
                </a:solidFill>
              </a:rPr>
              <a:t>of a Super-Compact SLED</a:t>
            </a:r>
          </a:p>
          <a:p>
            <a:pPr algn="ctr" fontAlgn="auto">
              <a:buFont typeface="Arial" pitchFamily="34" charset="0"/>
              <a:buNone/>
              <a:defRPr/>
            </a:pPr>
            <a:r>
              <a:rPr lang="en-US" altLang="en-US" sz="3600" dirty="0">
                <a:solidFill>
                  <a:srgbClr val="C00000"/>
                </a:solidFill>
              </a:rPr>
              <a:t>for LCLS Deflector System </a:t>
            </a:r>
          </a:p>
        </p:txBody>
      </p:sp>
      <p:sp>
        <p:nvSpPr>
          <p:cNvPr id="25603" name="Text Box 3"/>
          <p:cNvSpPr txBox="1">
            <a:spLocks noChangeArrowheads="1"/>
          </p:cNvSpPr>
          <p:nvPr/>
        </p:nvSpPr>
        <p:spPr bwMode="auto">
          <a:xfrm>
            <a:off x="3759200" y="2914650"/>
            <a:ext cx="4876800" cy="304800"/>
          </a:xfrm>
          <a:prstGeom prst="rect">
            <a:avLst/>
          </a:prstGeom>
          <a:noFill/>
          <a:ln w="9525">
            <a:noFill/>
            <a:miter lim="800000"/>
            <a:headEnd/>
            <a:tailEnd/>
          </a:ln>
        </p:spPr>
        <p:txBody>
          <a:bodyPr>
            <a:spAutoFit/>
          </a:bodyPr>
          <a:lstStyle/>
          <a:p>
            <a:r>
              <a:rPr lang="zh-CN" altLang="en-US"/>
              <a:t> </a:t>
            </a:r>
          </a:p>
        </p:txBody>
      </p:sp>
      <p:sp>
        <p:nvSpPr>
          <p:cNvPr id="25604" name="Text Box 10"/>
          <p:cNvSpPr txBox="1">
            <a:spLocks noChangeArrowheads="1"/>
          </p:cNvSpPr>
          <p:nvPr/>
        </p:nvSpPr>
        <p:spPr bwMode="auto">
          <a:xfrm>
            <a:off x="3825875" y="166688"/>
            <a:ext cx="2136775" cy="830262"/>
          </a:xfrm>
          <a:prstGeom prst="rect">
            <a:avLst/>
          </a:prstGeom>
          <a:noFill/>
          <a:ln w="9525">
            <a:noFill/>
            <a:miter lim="800000"/>
            <a:headEnd/>
            <a:tailEnd/>
          </a:ln>
        </p:spPr>
        <p:txBody>
          <a:bodyPr wrap="none">
            <a:spAutoFit/>
          </a:bodyPr>
          <a:lstStyle/>
          <a:p>
            <a:r>
              <a:rPr lang="en-US" altLang="zh-CN" sz="4800">
                <a:solidFill>
                  <a:srgbClr val="990033"/>
                </a:solidFill>
              </a:rPr>
              <a:t>Outline</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465" name="Slide Number Placeholder 1"/>
          <p:cNvSpPr>
            <a:spLocks noGrp="1"/>
          </p:cNvSpPr>
          <p:nvPr>
            <p:ph type="sldNum" sz="quarter" idx="1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A6F5B3D-B507-44E7-91D4-2663D23AB1AB}" type="slidenum">
              <a:rPr lang="en-US" altLang="zh-CN">
                <a:latin typeface="Arial" charset="0"/>
                <a:ea typeface="宋体" charset="-122"/>
                <a:cs typeface="Arial" charset="0"/>
              </a:rPr>
              <a:pPr fontAlgn="base">
                <a:spcBef>
                  <a:spcPct val="0"/>
                </a:spcBef>
                <a:spcAft>
                  <a:spcPct val="0"/>
                </a:spcAft>
              </a:pPr>
              <a:t>20</a:t>
            </a:fld>
            <a:endParaRPr lang="en-US" altLang="zh-CN">
              <a:latin typeface="Arial" charset="0"/>
              <a:ea typeface="宋体" charset="-122"/>
              <a:cs typeface="Arial" charset="0"/>
            </a:endParaRPr>
          </a:p>
        </p:txBody>
      </p:sp>
      <p:sp>
        <p:nvSpPr>
          <p:cNvPr id="318466" name="TextBox 4"/>
          <p:cNvSpPr txBox="1">
            <a:spLocks noChangeArrowheads="1"/>
          </p:cNvSpPr>
          <p:nvPr/>
        </p:nvSpPr>
        <p:spPr bwMode="auto">
          <a:xfrm>
            <a:off x="1219200" y="1524000"/>
            <a:ext cx="1371600" cy="369888"/>
          </a:xfrm>
          <a:prstGeom prst="rect">
            <a:avLst/>
          </a:prstGeom>
          <a:noFill/>
          <a:ln w="9525">
            <a:noFill/>
            <a:miter lim="800000"/>
            <a:headEnd/>
            <a:tailEnd/>
          </a:ln>
        </p:spPr>
        <p:txBody>
          <a:bodyPr>
            <a:spAutoFit/>
          </a:bodyPr>
          <a:lstStyle/>
          <a:p>
            <a:endParaRPr lang="en-US" altLang="zh-CN"/>
          </a:p>
        </p:txBody>
      </p:sp>
      <p:sp>
        <p:nvSpPr>
          <p:cNvPr id="318467" name="TextBox 2"/>
          <p:cNvSpPr txBox="1">
            <a:spLocks noChangeArrowheads="1"/>
          </p:cNvSpPr>
          <p:nvPr/>
        </p:nvSpPr>
        <p:spPr bwMode="auto">
          <a:xfrm>
            <a:off x="609600" y="115888"/>
            <a:ext cx="7778750" cy="862012"/>
          </a:xfrm>
          <a:prstGeom prst="rect">
            <a:avLst/>
          </a:prstGeom>
          <a:noFill/>
          <a:ln w="9525">
            <a:noFill/>
            <a:miter lim="800000"/>
            <a:headEnd/>
            <a:tailEnd/>
          </a:ln>
        </p:spPr>
        <p:txBody>
          <a:bodyPr wrap="none">
            <a:spAutoFit/>
          </a:bodyPr>
          <a:lstStyle/>
          <a:p>
            <a:r>
              <a:rPr lang="en-US" altLang="en-US" sz="3600">
                <a:solidFill>
                  <a:srgbClr val="C00000"/>
                </a:solidFill>
                <a:cs typeface="Arial" charset="0"/>
              </a:rPr>
              <a:t>SLED System Application Worldwide</a:t>
            </a:r>
          </a:p>
          <a:p>
            <a:r>
              <a:rPr lang="en-US" altLang="en-US" sz="1400">
                <a:solidFill>
                  <a:srgbClr val="C00000"/>
                </a:solidFill>
                <a:cs typeface="Arial" charset="0"/>
              </a:rPr>
              <a:t>Forty Years Anniversary of the Invention, Several Hundreds of S-Band SLED Systems Operated</a:t>
            </a:r>
          </a:p>
        </p:txBody>
      </p:sp>
      <p:pic>
        <p:nvPicPr>
          <p:cNvPr id="318468" name="Picture 14"/>
          <p:cNvPicPr>
            <a:picLocks noChangeAspect="1" noChangeArrowheads="1"/>
          </p:cNvPicPr>
          <p:nvPr/>
        </p:nvPicPr>
        <p:blipFill>
          <a:blip r:embed="rId2" cstate="print"/>
          <a:srcRect/>
          <a:stretch>
            <a:fillRect/>
          </a:stretch>
        </p:blipFill>
        <p:spPr bwMode="auto">
          <a:xfrm>
            <a:off x="5321300" y="3986213"/>
            <a:ext cx="3506788" cy="2362200"/>
          </a:xfrm>
          <a:prstGeom prst="rect">
            <a:avLst/>
          </a:prstGeom>
          <a:noFill/>
          <a:ln w="9525">
            <a:noFill/>
            <a:miter lim="800000"/>
            <a:headEnd/>
            <a:tailEnd/>
          </a:ln>
        </p:spPr>
      </p:pic>
      <p:pic>
        <p:nvPicPr>
          <p:cNvPr id="318469" name="Picture 7"/>
          <p:cNvPicPr>
            <a:picLocks noChangeAspect="1" noChangeArrowheads="1"/>
          </p:cNvPicPr>
          <p:nvPr/>
        </p:nvPicPr>
        <p:blipFill>
          <a:blip r:embed="rId3" cstate="print"/>
          <a:srcRect b="7353"/>
          <a:stretch>
            <a:fillRect/>
          </a:stretch>
        </p:blipFill>
        <p:spPr bwMode="auto">
          <a:xfrm>
            <a:off x="762000" y="1344613"/>
            <a:ext cx="3200400" cy="2163762"/>
          </a:xfrm>
          <a:prstGeom prst="rect">
            <a:avLst/>
          </a:prstGeom>
          <a:noFill/>
          <a:ln w="9525">
            <a:noFill/>
            <a:miter lim="800000"/>
            <a:headEnd/>
            <a:tailEnd/>
          </a:ln>
        </p:spPr>
      </p:pic>
      <p:sp>
        <p:nvSpPr>
          <p:cNvPr id="10" name="Text Box 10"/>
          <p:cNvSpPr txBox="1">
            <a:spLocks noChangeArrowheads="1"/>
          </p:cNvSpPr>
          <p:nvPr/>
        </p:nvSpPr>
        <p:spPr bwMode="auto">
          <a:xfrm>
            <a:off x="762000" y="3670300"/>
            <a:ext cx="2971800" cy="336550"/>
          </a:xfrm>
          <a:prstGeom prst="rect">
            <a:avLst/>
          </a:prstGeom>
          <a:noFill/>
          <a:ln>
            <a:noFill/>
          </a:ln>
          <a:effectLs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auto" hangingPunct="1">
              <a:spcBef>
                <a:spcPts val="0"/>
              </a:spcBef>
              <a:spcAft>
                <a:spcPts val="0"/>
              </a:spcAft>
              <a:defRPr/>
            </a:pPr>
            <a:r>
              <a:rPr lang="en-US" sz="1600" dirty="0" smtClean="0">
                <a:latin typeface="+mn-lt"/>
                <a:ea typeface="+mn-ea"/>
              </a:rPr>
              <a:t>KEK, ATF&amp;KEKB, Japan 1992.</a:t>
            </a:r>
          </a:p>
        </p:txBody>
      </p:sp>
      <p:pic>
        <p:nvPicPr>
          <p:cNvPr id="318471" name="Picture 11"/>
          <p:cNvPicPr>
            <a:picLocks noChangeAspect="1" noChangeArrowheads="1"/>
          </p:cNvPicPr>
          <p:nvPr/>
        </p:nvPicPr>
        <p:blipFill>
          <a:blip r:embed="rId4" cstate="print"/>
          <a:srcRect/>
          <a:stretch>
            <a:fillRect/>
          </a:stretch>
        </p:blipFill>
        <p:spPr bwMode="auto">
          <a:xfrm>
            <a:off x="5273675" y="1328738"/>
            <a:ext cx="2803525" cy="2146300"/>
          </a:xfrm>
          <a:prstGeom prst="rect">
            <a:avLst/>
          </a:prstGeom>
          <a:noFill/>
          <a:ln w="9525">
            <a:noFill/>
            <a:miter lim="800000"/>
            <a:headEnd/>
            <a:tailEnd/>
          </a:ln>
        </p:spPr>
      </p:pic>
      <p:sp>
        <p:nvSpPr>
          <p:cNvPr id="318472" name="Rectangle 12"/>
          <p:cNvSpPr>
            <a:spLocks noChangeArrowheads="1"/>
          </p:cNvSpPr>
          <p:nvPr/>
        </p:nvSpPr>
        <p:spPr bwMode="auto">
          <a:xfrm>
            <a:off x="5584825" y="3475038"/>
            <a:ext cx="2187575" cy="369887"/>
          </a:xfrm>
          <a:prstGeom prst="rect">
            <a:avLst/>
          </a:prstGeom>
          <a:noFill/>
          <a:ln w="9525">
            <a:noFill/>
            <a:miter lim="800000"/>
            <a:headEnd/>
            <a:tailEnd/>
          </a:ln>
        </p:spPr>
        <p:txBody>
          <a:bodyPr wrap="none" anchor="ctr">
            <a:spAutoFit/>
          </a:bodyPr>
          <a:lstStyle/>
          <a:p>
            <a:r>
              <a:rPr lang="en-US" altLang="zh-CN" sz="1600"/>
              <a:t>Pohang, Korea, 1994</a:t>
            </a:r>
            <a:r>
              <a:rPr lang="en-US" altLang="zh-CN"/>
              <a:t> </a:t>
            </a:r>
          </a:p>
        </p:txBody>
      </p:sp>
      <p:sp>
        <p:nvSpPr>
          <p:cNvPr id="318473" name="Rectangle 18"/>
          <p:cNvSpPr>
            <a:spLocks noChangeArrowheads="1"/>
          </p:cNvSpPr>
          <p:nvPr/>
        </p:nvSpPr>
        <p:spPr bwMode="auto">
          <a:xfrm>
            <a:off x="5260975" y="6464300"/>
            <a:ext cx="3121025" cy="338138"/>
          </a:xfrm>
          <a:prstGeom prst="rect">
            <a:avLst/>
          </a:prstGeom>
          <a:noFill/>
          <a:ln w="9525">
            <a:noFill/>
            <a:miter lim="800000"/>
            <a:headEnd/>
            <a:tailEnd/>
          </a:ln>
        </p:spPr>
        <p:txBody>
          <a:bodyPr wrap="none">
            <a:spAutoFit/>
          </a:bodyPr>
          <a:lstStyle/>
          <a:p>
            <a:r>
              <a:rPr lang="en-US" altLang="zh-CN" sz="1600"/>
              <a:t>BINP, Novosibirsk, Russia, 2000</a:t>
            </a:r>
          </a:p>
        </p:txBody>
      </p:sp>
      <p:pic>
        <p:nvPicPr>
          <p:cNvPr id="318474" name="Picture 12"/>
          <p:cNvPicPr>
            <a:picLocks noChangeAspect="1" noChangeArrowheads="1"/>
          </p:cNvPicPr>
          <p:nvPr/>
        </p:nvPicPr>
        <p:blipFill>
          <a:blip r:embed="rId5" cstate="print"/>
          <a:srcRect t="18024" b="22041"/>
          <a:stretch>
            <a:fillRect/>
          </a:stretch>
        </p:blipFill>
        <p:spPr bwMode="auto">
          <a:xfrm>
            <a:off x="180975" y="4167188"/>
            <a:ext cx="4459288" cy="2000250"/>
          </a:xfrm>
          <a:prstGeom prst="rect">
            <a:avLst/>
          </a:prstGeom>
          <a:noFill/>
          <a:ln w="9525">
            <a:noFill/>
            <a:miter lim="800000"/>
            <a:headEnd/>
            <a:tailEnd/>
          </a:ln>
        </p:spPr>
      </p:pic>
      <p:sp>
        <p:nvSpPr>
          <p:cNvPr id="318475" name="Rectangle 20"/>
          <p:cNvSpPr>
            <a:spLocks noChangeArrowheads="1"/>
          </p:cNvSpPr>
          <p:nvPr/>
        </p:nvSpPr>
        <p:spPr bwMode="auto">
          <a:xfrm>
            <a:off x="592138" y="6324600"/>
            <a:ext cx="3595687" cy="307975"/>
          </a:xfrm>
          <a:prstGeom prst="rect">
            <a:avLst/>
          </a:prstGeom>
          <a:noFill/>
          <a:ln w="9525">
            <a:noFill/>
            <a:miter lim="800000"/>
            <a:headEnd/>
            <a:tailEnd/>
          </a:ln>
        </p:spPr>
        <p:txBody>
          <a:bodyPr>
            <a:spAutoFit/>
          </a:bodyPr>
          <a:lstStyle/>
          <a:p>
            <a:r>
              <a:rPr lang="en-US" altLang="zh-CN" sz="1400"/>
              <a:t>CERN 1985 at CTF3, CERN</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489" name="Slide Number Placeholder 1"/>
          <p:cNvSpPr>
            <a:spLocks noGrp="1"/>
          </p:cNvSpPr>
          <p:nvPr>
            <p:ph type="sldNum" sz="quarter" idx="1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CBAFC63-22F5-43DE-A169-4781A20828C3}" type="slidenum">
              <a:rPr lang="en-US" altLang="zh-CN">
                <a:latin typeface="Arial" charset="0"/>
                <a:ea typeface="宋体" charset="-122"/>
                <a:cs typeface="Arial" charset="0"/>
              </a:rPr>
              <a:pPr fontAlgn="base">
                <a:spcBef>
                  <a:spcPct val="0"/>
                </a:spcBef>
                <a:spcAft>
                  <a:spcPct val="0"/>
                </a:spcAft>
              </a:pPr>
              <a:t>21</a:t>
            </a:fld>
            <a:endParaRPr lang="en-US" altLang="zh-CN">
              <a:latin typeface="Arial" charset="0"/>
              <a:ea typeface="宋体" charset="-122"/>
              <a:cs typeface="Arial" charset="0"/>
            </a:endParaRPr>
          </a:p>
        </p:txBody>
      </p:sp>
      <p:sp>
        <p:nvSpPr>
          <p:cNvPr id="319490" name="TextBox 4"/>
          <p:cNvSpPr txBox="1">
            <a:spLocks noChangeArrowheads="1"/>
          </p:cNvSpPr>
          <p:nvPr/>
        </p:nvSpPr>
        <p:spPr bwMode="auto">
          <a:xfrm>
            <a:off x="1219200" y="1524000"/>
            <a:ext cx="1371600" cy="369888"/>
          </a:xfrm>
          <a:prstGeom prst="rect">
            <a:avLst/>
          </a:prstGeom>
          <a:noFill/>
          <a:ln w="9525">
            <a:noFill/>
            <a:miter lim="800000"/>
            <a:headEnd/>
            <a:tailEnd/>
          </a:ln>
        </p:spPr>
        <p:txBody>
          <a:bodyPr>
            <a:spAutoFit/>
          </a:bodyPr>
          <a:lstStyle/>
          <a:p>
            <a:endParaRPr lang="en-US" altLang="zh-CN"/>
          </a:p>
        </p:txBody>
      </p:sp>
      <p:sp>
        <p:nvSpPr>
          <p:cNvPr id="319491" name="Rectangle 1"/>
          <p:cNvSpPr>
            <a:spLocks noChangeArrowheads="1"/>
          </p:cNvSpPr>
          <p:nvPr/>
        </p:nvSpPr>
        <p:spPr bwMode="auto">
          <a:xfrm>
            <a:off x="457200" y="1295400"/>
            <a:ext cx="8359775" cy="2738438"/>
          </a:xfrm>
          <a:prstGeom prst="rect">
            <a:avLst/>
          </a:prstGeom>
          <a:noFill/>
          <a:ln w="9525">
            <a:noFill/>
            <a:miter lim="800000"/>
            <a:headEnd/>
            <a:tailEnd/>
          </a:ln>
        </p:spPr>
        <p:txBody>
          <a:bodyPr lIns="0" tIns="0" rIns="0" bIns="0" anchor="ctr">
            <a:spAutoFit/>
          </a:bodyPr>
          <a:lstStyle/>
          <a:p>
            <a:pPr algn="just" eaLnBrk="0" hangingPunct="0"/>
            <a:r>
              <a:rPr lang="en-US" altLang="en-US" sz="1600">
                <a:solidFill>
                  <a:srgbClr val="3D4751"/>
                </a:solidFill>
                <a:ea typeface="inherit"/>
                <a:cs typeface="Arial" charset="0"/>
              </a:rPr>
              <a:t>Four-port device: two cross-over transmission lines over a length of one-quarter wavelength, corresponding with the center </a:t>
            </a:r>
            <a:r>
              <a:rPr lang="en-US" altLang="en-US">
                <a:solidFill>
                  <a:srgbClr val="3D4751"/>
                </a:solidFill>
                <a:ea typeface="inherit"/>
                <a:cs typeface="Arial" charset="0"/>
              </a:rPr>
              <a:t>frequency</a:t>
            </a:r>
            <a:r>
              <a:rPr lang="en-US" altLang="en-US" sz="1600">
                <a:solidFill>
                  <a:srgbClr val="3D4751"/>
                </a:solidFill>
                <a:ea typeface="inherit"/>
                <a:cs typeface="Arial" charset="0"/>
              </a:rPr>
              <a:t> of operation. When power is introduced at the </a:t>
            </a:r>
            <a:r>
              <a:rPr lang="en-US" altLang="en-US" sz="1600" b="1">
                <a:solidFill>
                  <a:srgbClr val="3D4751"/>
                </a:solidFill>
                <a:ea typeface="inherit"/>
                <a:cs typeface="Arial" charset="0"/>
              </a:rPr>
              <a:t>IN</a:t>
            </a:r>
            <a:r>
              <a:rPr lang="en-US" altLang="en-US" sz="1600">
                <a:solidFill>
                  <a:srgbClr val="3D4751"/>
                </a:solidFill>
                <a:ea typeface="inherit"/>
                <a:cs typeface="Arial" charset="0"/>
              </a:rPr>
              <a:t> port, half the power (3dB) flows to the </a:t>
            </a:r>
            <a:r>
              <a:rPr lang="en-US" altLang="en-US" sz="1600" b="1">
                <a:solidFill>
                  <a:srgbClr val="3D4751"/>
                </a:solidFill>
                <a:ea typeface="inherit"/>
                <a:cs typeface="Arial" charset="0"/>
              </a:rPr>
              <a:t>0</a:t>
            </a:r>
            <a:r>
              <a:rPr lang="en-US" altLang="en-US" sz="1600">
                <a:solidFill>
                  <a:srgbClr val="3D4751"/>
                </a:solidFill>
                <a:ea typeface="inherit"/>
                <a:cs typeface="Arial" charset="0"/>
              </a:rPr>
              <a:t>°</a:t>
            </a:r>
            <a:r>
              <a:rPr lang="en-US" altLang="en-US" sz="1600" b="1">
                <a:solidFill>
                  <a:srgbClr val="FFFFFF"/>
                </a:solidFill>
                <a:ea typeface="inherit"/>
                <a:cs typeface="Arial" charset="0"/>
              </a:rPr>
              <a:t> </a:t>
            </a:r>
            <a:r>
              <a:rPr lang="en-US" altLang="en-US" sz="1600">
                <a:ea typeface="inherit"/>
                <a:cs typeface="Arial" charset="0"/>
              </a:rPr>
              <a:t>port and the other half is coupled (in the opposite direction) to the 90° port. </a:t>
            </a:r>
          </a:p>
          <a:p>
            <a:pPr algn="just" eaLnBrk="0" hangingPunct="0"/>
            <a:endParaRPr lang="en-US" altLang="en-US" sz="1400">
              <a:ea typeface="inherit"/>
              <a:cs typeface="Arial" charset="0"/>
            </a:endParaRPr>
          </a:p>
          <a:p>
            <a:pPr algn="just" eaLnBrk="0" hangingPunct="0"/>
            <a:r>
              <a:rPr lang="en-US" altLang="en-US" sz="1400">
                <a:solidFill>
                  <a:srgbClr val="C00000"/>
                </a:solidFill>
                <a:ea typeface="inherit"/>
                <a:cs typeface="Arial" charset="0"/>
              </a:rPr>
              <a:t>Feed for regular 2 x 2 regular accelerator sections</a:t>
            </a:r>
          </a:p>
          <a:p>
            <a:pPr algn="just" eaLnBrk="0" hangingPunct="0"/>
            <a:r>
              <a:rPr lang="en-US" altLang="en-US" sz="1400">
                <a:ea typeface="inherit"/>
                <a:cs typeface="Arial" charset="0"/>
              </a:rPr>
              <a:t>Reflections from mismatches sent back to the output ports will flow directly to the </a:t>
            </a:r>
            <a:r>
              <a:rPr lang="en-US" altLang="en-US" sz="1400" b="1">
                <a:solidFill>
                  <a:srgbClr val="3D4751"/>
                </a:solidFill>
                <a:ea typeface="inherit"/>
                <a:cs typeface="Arial" charset="0"/>
              </a:rPr>
              <a:t>ISO</a:t>
            </a:r>
            <a:r>
              <a:rPr lang="en-US" altLang="en-US" sz="1400">
                <a:solidFill>
                  <a:srgbClr val="3D4751"/>
                </a:solidFill>
                <a:ea typeface="inherit"/>
                <a:cs typeface="Arial" charset="0"/>
              </a:rPr>
              <a:t> port and cancel at the input. </a:t>
            </a:r>
          </a:p>
          <a:p>
            <a:pPr algn="just" eaLnBrk="0" hangingPunct="0"/>
            <a:endParaRPr lang="en-US" altLang="en-US" sz="1400">
              <a:solidFill>
                <a:srgbClr val="3D4751"/>
              </a:solidFill>
              <a:ea typeface="inherit"/>
              <a:cs typeface="Arial" charset="0"/>
            </a:endParaRPr>
          </a:p>
          <a:p>
            <a:pPr algn="just" eaLnBrk="0" hangingPunct="0"/>
            <a:r>
              <a:rPr lang="en-US" altLang="en-US" sz="1400">
                <a:solidFill>
                  <a:srgbClr val="C00000"/>
                </a:solidFill>
                <a:ea typeface="inherit"/>
                <a:cs typeface="Arial" charset="0"/>
              </a:rPr>
              <a:t>Feed for two cylindrical TM</a:t>
            </a:r>
            <a:r>
              <a:rPr lang="en-US" altLang="en-US" sz="1400" baseline="-25000">
                <a:solidFill>
                  <a:srgbClr val="C00000"/>
                </a:solidFill>
                <a:ea typeface="inherit"/>
                <a:cs typeface="Arial" charset="0"/>
              </a:rPr>
              <a:t>115</a:t>
            </a:r>
            <a:r>
              <a:rPr lang="en-US" altLang="en-US" sz="1400">
                <a:solidFill>
                  <a:srgbClr val="C00000"/>
                </a:solidFill>
                <a:ea typeface="inherit"/>
                <a:cs typeface="Arial" charset="0"/>
              </a:rPr>
              <a:t> SLED cavities through a 3db coupler</a:t>
            </a:r>
          </a:p>
          <a:p>
            <a:pPr algn="just" eaLnBrk="0" hangingPunct="0"/>
            <a:r>
              <a:rPr lang="en-US" altLang="en-US" sz="1400">
                <a:solidFill>
                  <a:srgbClr val="3D4751"/>
                </a:solidFill>
                <a:ea typeface="inherit"/>
                <a:cs typeface="Arial" charset="0"/>
              </a:rPr>
              <a:t>3 dB, 90° degree hybrids are also know as </a:t>
            </a:r>
            <a:r>
              <a:rPr lang="en-US" altLang="en-US" sz="1400" b="1" i="1">
                <a:solidFill>
                  <a:srgbClr val="3D4751"/>
                </a:solidFill>
                <a:ea typeface="inherit"/>
                <a:cs typeface="Arial" charset="0"/>
              </a:rPr>
              <a:t>quadrature</a:t>
            </a:r>
            <a:r>
              <a:rPr lang="en-US" altLang="en-US" sz="1400">
                <a:solidFill>
                  <a:srgbClr val="3D4751"/>
                </a:solidFill>
                <a:ea typeface="inherit"/>
                <a:cs typeface="Arial" charset="0"/>
              </a:rPr>
              <a:t> hybrids because a signal applied to any input, will result in two equal amplitude signals that are quadrant (90° apart).. </a:t>
            </a:r>
          </a:p>
        </p:txBody>
      </p:sp>
      <p:pic>
        <p:nvPicPr>
          <p:cNvPr id="319492" name="Picture 2" descr="http://www.e-meca.com/tech_papers/hybrid_basic_clip_image002.jpg"/>
          <p:cNvPicPr>
            <a:picLocks noChangeAspect="1" noChangeArrowheads="1"/>
          </p:cNvPicPr>
          <p:nvPr/>
        </p:nvPicPr>
        <p:blipFill>
          <a:blip r:embed="rId2" cstate="print"/>
          <a:srcRect/>
          <a:stretch>
            <a:fillRect/>
          </a:stretch>
        </p:blipFill>
        <p:spPr bwMode="auto">
          <a:xfrm>
            <a:off x="3505200" y="4597400"/>
            <a:ext cx="1836738" cy="1574800"/>
          </a:xfrm>
          <a:prstGeom prst="rect">
            <a:avLst/>
          </a:prstGeom>
          <a:noFill/>
          <a:ln w="9525">
            <a:noFill/>
            <a:miter lim="800000"/>
            <a:headEnd/>
            <a:tailEnd/>
          </a:ln>
        </p:spPr>
      </p:pic>
      <p:pic>
        <p:nvPicPr>
          <p:cNvPr id="319493" name="Picture 3"/>
          <p:cNvPicPr>
            <a:picLocks noChangeAspect="1" noChangeArrowheads="1"/>
          </p:cNvPicPr>
          <p:nvPr/>
        </p:nvPicPr>
        <p:blipFill>
          <a:blip r:embed="rId3" cstate="print"/>
          <a:srcRect/>
          <a:stretch>
            <a:fillRect/>
          </a:stretch>
        </p:blipFill>
        <p:spPr bwMode="auto">
          <a:xfrm>
            <a:off x="152400" y="4114800"/>
            <a:ext cx="3200400" cy="2578100"/>
          </a:xfrm>
          <a:prstGeom prst="rect">
            <a:avLst/>
          </a:prstGeom>
          <a:noFill/>
          <a:ln w="9525">
            <a:noFill/>
            <a:miter lim="800000"/>
            <a:headEnd/>
            <a:tailEnd/>
          </a:ln>
        </p:spPr>
      </p:pic>
      <p:pic>
        <p:nvPicPr>
          <p:cNvPr id="319494" name="Picture 4"/>
          <p:cNvPicPr>
            <a:picLocks noChangeAspect="1" noChangeArrowheads="1"/>
          </p:cNvPicPr>
          <p:nvPr/>
        </p:nvPicPr>
        <p:blipFill>
          <a:blip r:embed="rId4" cstate="print"/>
          <a:srcRect/>
          <a:stretch>
            <a:fillRect/>
          </a:stretch>
        </p:blipFill>
        <p:spPr bwMode="auto">
          <a:xfrm>
            <a:off x="5867400" y="4137025"/>
            <a:ext cx="2736850" cy="2720975"/>
          </a:xfrm>
          <a:prstGeom prst="rect">
            <a:avLst/>
          </a:prstGeom>
          <a:noFill/>
          <a:ln w="9525">
            <a:noFill/>
            <a:miter lim="800000"/>
            <a:headEnd/>
            <a:tailEnd/>
          </a:ln>
        </p:spPr>
      </p:pic>
      <p:sp>
        <p:nvSpPr>
          <p:cNvPr id="319495" name="Rectangle 2"/>
          <p:cNvSpPr>
            <a:spLocks noChangeArrowheads="1"/>
          </p:cNvSpPr>
          <p:nvPr/>
        </p:nvSpPr>
        <p:spPr bwMode="auto">
          <a:xfrm>
            <a:off x="838200" y="0"/>
            <a:ext cx="8077200" cy="954107"/>
          </a:xfrm>
          <a:prstGeom prst="rect">
            <a:avLst/>
          </a:prstGeom>
          <a:noFill/>
          <a:ln w="9525">
            <a:noFill/>
            <a:miter lim="800000"/>
            <a:headEnd/>
            <a:tailEnd/>
          </a:ln>
        </p:spPr>
        <p:txBody>
          <a:bodyPr>
            <a:spAutoFit/>
          </a:bodyPr>
          <a:lstStyle/>
          <a:p>
            <a:pPr algn="just"/>
            <a:r>
              <a:rPr lang="en-US" altLang="en-US" sz="2800" dirty="0">
                <a:solidFill>
                  <a:srgbClr val="C00000"/>
                </a:solidFill>
                <a:ea typeface="inherit"/>
                <a:cs typeface="Arial" charset="0"/>
              </a:rPr>
              <a:t>     Key Microwave Components – </a:t>
            </a:r>
          </a:p>
          <a:p>
            <a:pPr algn="just"/>
            <a:r>
              <a:rPr lang="en-US" altLang="en-US" sz="2800" dirty="0">
                <a:solidFill>
                  <a:srgbClr val="C00000"/>
                </a:solidFill>
                <a:ea typeface="inherit"/>
                <a:cs typeface="Arial" charset="0"/>
              </a:rPr>
              <a:t>3db 90° Hybrid Coupler and SLED Cavities</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3" name="Slide Number Placeholder 1"/>
          <p:cNvSpPr>
            <a:spLocks noGrp="1"/>
          </p:cNvSpPr>
          <p:nvPr>
            <p:ph type="sldNum" sz="quarter" idx="1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E0F06D4-73B6-48A9-87B9-C0FB8AB62BA6}" type="slidenum">
              <a:rPr lang="en-US" altLang="zh-CN">
                <a:latin typeface="Arial" charset="0"/>
                <a:ea typeface="宋体" charset="-122"/>
                <a:cs typeface="Arial" charset="0"/>
              </a:rPr>
              <a:pPr fontAlgn="base">
                <a:spcBef>
                  <a:spcPct val="0"/>
                </a:spcBef>
                <a:spcAft>
                  <a:spcPct val="0"/>
                </a:spcAft>
              </a:pPr>
              <a:t>22</a:t>
            </a:fld>
            <a:endParaRPr lang="en-US" altLang="zh-CN">
              <a:latin typeface="Arial" charset="0"/>
              <a:ea typeface="宋体" charset="-122"/>
              <a:cs typeface="Arial" charset="0"/>
            </a:endParaRPr>
          </a:p>
        </p:txBody>
      </p:sp>
      <p:sp>
        <p:nvSpPr>
          <p:cNvPr id="320514" name="TextBox 4"/>
          <p:cNvSpPr txBox="1">
            <a:spLocks noChangeArrowheads="1"/>
          </p:cNvSpPr>
          <p:nvPr/>
        </p:nvSpPr>
        <p:spPr bwMode="auto">
          <a:xfrm>
            <a:off x="1219200" y="1524000"/>
            <a:ext cx="1371600" cy="369888"/>
          </a:xfrm>
          <a:prstGeom prst="rect">
            <a:avLst/>
          </a:prstGeom>
          <a:noFill/>
          <a:ln w="9525">
            <a:noFill/>
            <a:miter lim="800000"/>
            <a:headEnd/>
            <a:tailEnd/>
          </a:ln>
        </p:spPr>
        <p:txBody>
          <a:bodyPr>
            <a:spAutoFit/>
          </a:bodyPr>
          <a:lstStyle/>
          <a:p>
            <a:endParaRPr lang="en-US" altLang="zh-CN"/>
          </a:p>
        </p:txBody>
      </p:sp>
      <p:sp>
        <p:nvSpPr>
          <p:cNvPr id="320515" name="TextBox 2"/>
          <p:cNvSpPr txBox="1">
            <a:spLocks noChangeArrowheads="1"/>
          </p:cNvSpPr>
          <p:nvPr/>
        </p:nvSpPr>
        <p:spPr bwMode="auto">
          <a:xfrm>
            <a:off x="381000" y="192088"/>
            <a:ext cx="8478838" cy="646112"/>
          </a:xfrm>
          <a:prstGeom prst="rect">
            <a:avLst/>
          </a:prstGeom>
          <a:noFill/>
          <a:ln w="9525">
            <a:noFill/>
            <a:miter lim="800000"/>
            <a:headEnd/>
            <a:tailEnd/>
          </a:ln>
        </p:spPr>
        <p:txBody>
          <a:bodyPr>
            <a:spAutoFit/>
          </a:bodyPr>
          <a:lstStyle/>
          <a:p>
            <a:r>
              <a:rPr lang="en-US" altLang="en-US" sz="3600">
                <a:solidFill>
                  <a:srgbClr val="C00000"/>
                </a:solidFill>
                <a:cs typeface="Arial" charset="0"/>
              </a:rPr>
              <a:t>SLED-II -  Type of Resonate Delay Lines</a:t>
            </a:r>
          </a:p>
        </p:txBody>
      </p:sp>
      <p:pic>
        <p:nvPicPr>
          <p:cNvPr id="320516" name="Picture 27"/>
          <p:cNvPicPr>
            <a:picLocks noChangeAspect="1" noChangeArrowheads="1"/>
          </p:cNvPicPr>
          <p:nvPr/>
        </p:nvPicPr>
        <p:blipFill>
          <a:blip r:embed="rId2" cstate="print"/>
          <a:srcRect/>
          <a:stretch>
            <a:fillRect/>
          </a:stretch>
        </p:blipFill>
        <p:spPr bwMode="auto">
          <a:xfrm>
            <a:off x="4953000" y="1250950"/>
            <a:ext cx="2787650" cy="3016250"/>
          </a:xfrm>
          <a:prstGeom prst="rect">
            <a:avLst/>
          </a:prstGeom>
          <a:noFill/>
          <a:ln w="9525">
            <a:noFill/>
            <a:miter lim="800000"/>
            <a:headEnd/>
            <a:tailEnd/>
          </a:ln>
        </p:spPr>
      </p:pic>
      <p:pic>
        <p:nvPicPr>
          <p:cNvPr id="320517" name="Picture 3"/>
          <p:cNvPicPr>
            <a:picLocks noGrp="1" noChangeAspect="1" noChangeArrowheads="1"/>
          </p:cNvPicPr>
          <p:nvPr>
            <p:ph sz="half" idx="4294967295"/>
          </p:nvPr>
        </p:nvPicPr>
        <p:blipFill>
          <a:blip r:embed="rId3" cstate="print"/>
          <a:srcRect l="16733"/>
          <a:stretch>
            <a:fillRect/>
          </a:stretch>
        </p:blipFill>
        <p:spPr>
          <a:xfrm>
            <a:off x="228600" y="1371600"/>
            <a:ext cx="4095750" cy="5192713"/>
          </a:xfrm>
        </p:spPr>
      </p:pic>
      <p:pic>
        <p:nvPicPr>
          <p:cNvPr id="320518" name="Picture 5"/>
          <p:cNvPicPr>
            <a:picLocks noGrp="1" noChangeAspect="1" noChangeArrowheads="1"/>
          </p:cNvPicPr>
          <p:nvPr>
            <p:ph sz="half" idx="4294967295"/>
          </p:nvPr>
        </p:nvPicPr>
        <p:blipFill>
          <a:blip r:embed="rId4" cstate="print"/>
          <a:srcRect/>
          <a:stretch>
            <a:fillRect/>
          </a:stretch>
        </p:blipFill>
        <p:spPr>
          <a:xfrm>
            <a:off x="4876800" y="3910013"/>
            <a:ext cx="2846388" cy="2947987"/>
          </a:xfr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7" name="Slide Number Placeholder 1"/>
          <p:cNvSpPr>
            <a:spLocks noGrp="1"/>
          </p:cNvSpPr>
          <p:nvPr>
            <p:ph type="sldNum" sz="quarter" idx="1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7A8F519-66B7-470C-BCD2-9E8237CF6519}" type="slidenum">
              <a:rPr lang="en-US" altLang="zh-CN">
                <a:latin typeface="Arial" charset="0"/>
                <a:ea typeface="宋体" charset="-122"/>
                <a:cs typeface="Arial" charset="0"/>
              </a:rPr>
              <a:pPr fontAlgn="base">
                <a:spcBef>
                  <a:spcPct val="0"/>
                </a:spcBef>
                <a:spcAft>
                  <a:spcPct val="0"/>
                </a:spcAft>
              </a:pPr>
              <a:t>23</a:t>
            </a:fld>
            <a:endParaRPr lang="en-US" altLang="zh-CN">
              <a:latin typeface="Arial" charset="0"/>
              <a:ea typeface="宋体" charset="-122"/>
              <a:cs typeface="Arial" charset="0"/>
            </a:endParaRPr>
          </a:p>
        </p:txBody>
      </p:sp>
      <p:sp>
        <p:nvSpPr>
          <p:cNvPr id="321538" name="TextBox 4"/>
          <p:cNvSpPr txBox="1">
            <a:spLocks noChangeArrowheads="1"/>
          </p:cNvSpPr>
          <p:nvPr/>
        </p:nvSpPr>
        <p:spPr bwMode="auto">
          <a:xfrm>
            <a:off x="1219200" y="1524000"/>
            <a:ext cx="1371600" cy="369888"/>
          </a:xfrm>
          <a:prstGeom prst="rect">
            <a:avLst/>
          </a:prstGeom>
          <a:noFill/>
          <a:ln w="9525">
            <a:noFill/>
            <a:miter lim="800000"/>
            <a:headEnd/>
            <a:tailEnd/>
          </a:ln>
        </p:spPr>
        <p:txBody>
          <a:bodyPr>
            <a:spAutoFit/>
          </a:bodyPr>
          <a:lstStyle/>
          <a:p>
            <a:endParaRPr lang="en-US" altLang="zh-CN"/>
          </a:p>
        </p:txBody>
      </p:sp>
      <p:sp>
        <p:nvSpPr>
          <p:cNvPr id="321539" name="TextBox 2"/>
          <p:cNvSpPr txBox="1">
            <a:spLocks noChangeArrowheads="1"/>
          </p:cNvSpPr>
          <p:nvPr/>
        </p:nvSpPr>
        <p:spPr bwMode="auto">
          <a:xfrm>
            <a:off x="381000" y="192088"/>
            <a:ext cx="8478838" cy="646112"/>
          </a:xfrm>
          <a:prstGeom prst="rect">
            <a:avLst/>
          </a:prstGeom>
          <a:noFill/>
          <a:ln w="9525">
            <a:noFill/>
            <a:miter lim="800000"/>
            <a:headEnd/>
            <a:tailEnd/>
          </a:ln>
        </p:spPr>
        <p:txBody>
          <a:bodyPr>
            <a:spAutoFit/>
          </a:bodyPr>
          <a:lstStyle/>
          <a:p>
            <a:r>
              <a:rPr lang="en-US" altLang="en-US" sz="3600">
                <a:solidFill>
                  <a:srgbClr val="C00000"/>
                </a:solidFill>
                <a:cs typeface="Arial" charset="0"/>
              </a:rPr>
              <a:t>Evolution of SLED-II System at SLAC</a:t>
            </a:r>
          </a:p>
        </p:txBody>
      </p:sp>
      <p:pic>
        <p:nvPicPr>
          <p:cNvPr id="321540" name="Picture 4"/>
          <p:cNvPicPr>
            <a:picLocks noChangeAspect="1" noChangeArrowheads="1"/>
          </p:cNvPicPr>
          <p:nvPr/>
        </p:nvPicPr>
        <p:blipFill>
          <a:blip r:embed="rId2" cstate="print"/>
          <a:srcRect/>
          <a:stretch>
            <a:fillRect/>
          </a:stretch>
        </p:blipFill>
        <p:spPr bwMode="auto">
          <a:xfrm>
            <a:off x="1524000" y="1295400"/>
            <a:ext cx="5943600" cy="4953000"/>
          </a:xfrm>
          <a:prstGeom prst="rect">
            <a:avLst/>
          </a:prstGeom>
          <a:noFill/>
          <a:ln w="9525">
            <a:noFill/>
            <a:miter lim="800000"/>
            <a:headEnd/>
            <a:tailEnd/>
          </a:ln>
        </p:spPr>
      </p:pic>
      <p:sp>
        <p:nvSpPr>
          <p:cNvPr id="321541" name="Text Box 6"/>
          <p:cNvSpPr txBox="1">
            <a:spLocks noChangeArrowheads="1"/>
          </p:cNvSpPr>
          <p:nvPr/>
        </p:nvSpPr>
        <p:spPr bwMode="auto">
          <a:xfrm>
            <a:off x="1981200" y="1371600"/>
            <a:ext cx="4419600" cy="457200"/>
          </a:xfrm>
          <a:prstGeom prst="rect">
            <a:avLst/>
          </a:prstGeom>
          <a:solidFill>
            <a:schemeClr val="bg1"/>
          </a:solidFill>
          <a:ln w="9525">
            <a:noFill/>
            <a:miter lim="800000"/>
            <a:headEnd/>
            <a:tailEnd/>
          </a:ln>
        </p:spPr>
        <p:txBody>
          <a:bodyPr>
            <a:spAutoFit/>
          </a:bodyPr>
          <a:lstStyle/>
          <a:p>
            <a:pPr>
              <a:spcBef>
                <a:spcPct val="50000"/>
              </a:spcBef>
            </a:pPr>
            <a:endParaRPr lang="en-US" altLang="en-US"/>
          </a:p>
        </p:txBody>
      </p:sp>
      <p:sp>
        <p:nvSpPr>
          <p:cNvPr id="321542" name="Text Box 9"/>
          <p:cNvSpPr txBox="1">
            <a:spLocks noChangeArrowheads="1"/>
          </p:cNvSpPr>
          <p:nvPr/>
        </p:nvSpPr>
        <p:spPr bwMode="auto">
          <a:xfrm>
            <a:off x="1371600" y="1600200"/>
            <a:ext cx="2035175" cy="600075"/>
          </a:xfrm>
          <a:prstGeom prst="rect">
            <a:avLst/>
          </a:prstGeom>
          <a:solidFill>
            <a:schemeClr val="bg1"/>
          </a:solidFill>
          <a:ln w="19050">
            <a:solidFill>
              <a:schemeClr val="tx1"/>
            </a:solidFill>
            <a:miter lim="800000"/>
            <a:headEnd/>
            <a:tailEnd/>
          </a:ln>
        </p:spPr>
        <p:txBody>
          <a:bodyPr wrap="none">
            <a:spAutoFit/>
          </a:bodyPr>
          <a:lstStyle/>
          <a:p>
            <a:pPr algn="ctr"/>
            <a:r>
              <a:rPr lang="en-US" altLang="en-US" sz="1600">
                <a:solidFill>
                  <a:srgbClr val="CC3300"/>
                </a:solidFill>
              </a:rPr>
              <a:t>2 Klystrons each with </a:t>
            </a:r>
          </a:p>
          <a:p>
            <a:pPr algn="ctr"/>
            <a:r>
              <a:rPr lang="en-US" altLang="en-US" sz="1600">
                <a:solidFill>
                  <a:srgbClr val="CC3300"/>
                </a:solidFill>
              </a:rPr>
              <a:t>75 MW for 2.4 µsecs</a:t>
            </a:r>
          </a:p>
        </p:txBody>
      </p:sp>
      <p:sp>
        <p:nvSpPr>
          <p:cNvPr id="321543" name="Text Box 10"/>
          <p:cNvSpPr txBox="1">
            <a:spLocks noChangeArrowheads="1"/>
          </p:cNvSpPr>
          <p:nvPr/>
        </p:nvSpPr>
        <p:spPr bwMode="auto">
          <a:xfrm>
            <a:off x="1143000" y="4343400"/>
            <a:ext cx="1122363" cy="581025"/>
          </a:xfrm>
          <a:prstGeom prst="rect">
            <a:avLst/>
          </a:prstGeom>
          <a:solidFill>
            <a:schemeClr val="bg1"/>
          </a:solidFill>
          <a:ln w="9525">
            <a:noFill/>
            <a:miter lim="800000"/>
            <a:headEnd/>
            <a:tailEnd/>
          </a:ln>
        </p:spPr>
        <p:txBody>
          <a:bodyPr wrap="none">
            <a:spAutoFit/>
          </a:bodyPr>
          <a:lstStyle/>
          <a:p>
            <a:pPr algn="ctr"/>
            <a:r>
              <a:rPr lang="en-US" altLang="en-US" sz="1600">
                <a:solidFill>
                  <a:srgbClr val="000099"/>
                </a:solidFill>
              </a:rPr>
              <a:t>Dual-Mode</a:t>
            </a:r>
          </a:p>
          <a:p>
            <a:pPr algn="ctr"/>
            <a:r>
              <a:rPr lang="en-US" altLang="en-US" sz="1600">
                <a:solidFill>
                  <a:srgbClr val="000099"/>
                </a:solidFill>
              </a:rPr>
              <a:t>SLED-II</a:t>
            </a:r>
          </a:p>
        </p:txBody>
      </p:sp>
      <p:sp>
        <p:nvSpPr>
          <p:cNvPr id="321544" name="Text Box 11"/>
          <p:cNvSpPr txBox="1">
            <a:spLocks noChangeArrowheads="1"/>
          </p:cNvSpPr>
          <p:nvPr/>
        </p:nvSpPr>
        <p:spPr bwMode="auto">
          <a:xfrm>
            <a:off x="5486400" y="3733800"/>
            <a:ext cx="1989138" cy="844550"/>
          </a:xfrm>
          <a:prstGeom prst="rect">
            <a:avLst/>
          </a:prstGeom>
          <a:solidFill>
            <a:schemeClr val="bg1"/>
          </a:solidFill>
          <a:ln w="19050">
            <a:solidFill>
              <a:schemeClr val="tx1"/>
            </a:solidFill>
            <a:miter lim="800000"/>
            <a:headEnd/>
            <a:tailEnd/>
          </a:ln>
        </p:spPr>
        <p:txBody>
          <a:bodyPr wrap="none">
            <a:spAutoFit/>
          </a:bodyPr>
          <a:lstStyle/>
          <a:p>
            <a:pPr algn="ctr"/>
            <a:r>
              <a:rPr lang="en-US" altLang="en-US" sz="1600">
                <a:solidFill>
                  <a:srgbClr val="CC3300"/>
                </a:solidFill>
              </a:rPr>
              <a:t>“Single-Feed”</a:t>
            </a:r>
          </a:p>
          <a:p>
            <a:pPr algn="ctr"/>
            <a:r>
              <a:rPr lang="en-US" altLang="en-US" sz="1600">
                <a:solidFill>
                  <a:srgbClr val="CC3300"/>
                </a:solidFill>
              </a:rPr>
              <a:t>Test Section</a:t>
            </a:r>
          </a:p>
          <a:p>
            <a:pPr algn="ctr"/>
            <a:r>
              <a:rPr lang="en-US" altLang="en-US" sz="1600">
                <a:solidFill>
                  <a:srgbClr val="CC3300"/>
                </a:solidFill>
              </a:rPr>
              <a:t>600 MW for 400 nsec</a:t>
            </a:r>
          </a:p>
        </p:txBody>
      </p:sp>
      <p:sp>
        <p:nvSpPr>
          <p:cNvPr id="321545" name="Line 13"/>
          <p:cNvSpPr>
            <a:spLocks noChangeShapeType="1"/>
          </p:cNvSpPr>
          <p:nvPr/>
        </p:nvSpPr>
        <p:spPr bwMode="auto">
          <a:xfrm flipH="1">
            <a:off x="5867400" y="4572000"/>
            <a:ext cx="609600" cy="990600"/>
          </a:xfrm>
          <a:prstGeom prst="line">
            <a:avLst/>
          </a:prstGeom>
          <a:noFill/>
          <a:ln w="19050">
            <a:solidFill>
              <a:schemeClr val="tx1"/>
            </a:solidFill>
            <a:round/>
            <a:headEnd/>
            <a:tailEnd type="triangle" w="med" len="med"/>
          </a:ln>
        </p:spPr>
        <p:txBody>
          <a:bodyPr/>
          <a:lstStyle/>
          <a:p>
            <a:endParaRPr lang="zh-CN" altLang="en-US"/>
          </a:p>
        </p:txBody>
      </p:sp>
      <p:sp>
        <p:nvSpPr>
          <p:cNvPr id="321546" name="Text Box 14"/>
          <p:cNvSpPr txBox="1">
            <a:spLocks noChangeArrowheads="1"/>
          </p:cNvSpPr>
          <p:nvPr/>
        </p:nvSpPr>
        <p:spPr bwMode="auto">
          <a:xfrm>
            <a:off x="5562600" y="1828800"/>
            <a:ext cx="3505200" cy="1200150"/>
          </a:xfrm>
          <a:prstGeom prst="rect">
            <a:avLst/>
          </a:prstGeom>
          <a:solidFill>
            <a:schemeClr val="bg1"/>
          </a:solidFill>
          <a:ln w="19050">
            <a:solidFill>
              <a:schemeClr val="tx1"/>
            </a:solidFill>
            <a:miter lim="800000"/>
            <a:headEnd/>
            <a:tailEnd/>
          </a:ln>
        </p:spPr>
        <p:txBody>
          <a:bodyPr>
            <a:spAutoFit/>
          </a:bodyPr>
          <a:lstStyle/>
          <a:p>
            <a:pPr algn="ctr"/>
            <a:r>
              <a:rPr lang="en-US" altLang="en-US">
                <a:solidFill>
                  <a:srgbClr val="CC3300"/>
                </a:solidFill>
              </a:rPr>
              <a:t>Completed at the end of calendar 2002 to demonstrate dual-mode capability and test DLDS components in 2003.</a:t>
            </a:r>
          </a:p>
        </p:txBody>
      </p:sp>
      <p:pic>
        <p:nvPicPr>
          <p:cNvPr id="321547" name="Picture 15" descr="CrossPotent wo Cover"/>
          <p:cNvPicPr>
            <a:picLocks noChangeAspect="1" noChangeArrowheads="1"/>
          </p:cNvPicPr>
          <p:nvPr/>
        </p:nvPicPr>
        <p:blipFill>
          <a:blip r:embed="rId3" cstate="print"/>
          <a:srcRect/>
          <a:stretch>
            <a:fillRect/>
          </a:stretch>
        </p:blipFill>
        <p:spPr bwMode="auto">
          <a:xfrm>
            <a:off x="2209800" y="2971800"/>
            <a:ext cx="1371600" cy="1143000"/>
          </a:xfrm>
          <a:prstGeom prst="rect">
            <a:avLst/>
          </a:prstGeom>
          <a:noFill/>
          <a:ln w="9525">
            <a:noFill/>
            <a:miter lim="800000"/>
            <a:headEnd/>
            <a:tailEnd/>
          </a:ln>
        </p:spPr>
      </p:pic>
      <p:sp>
        <p:nvSpPr>
          <p:cNvPr id="321548" name="Text Box 16"/>
          <p:cNvSpPr txBox="1">
            <a:spLocks noChangeArrowheads="1"/>
          </p:cNvSpPr>
          <p:nvPr/>
        </p:nvSpPr>
        <p:spPr bwMode="auto">
          <a:xfrm>
            <a:off x="873125" y="3276600"/>
            <a:ext cx="1320800" cy="519113"/>
          </a:xfrm>
          <a:prstGeom prst="rect">
            <a:avLst/>
          </a:prstGeom>
          <a:solidFill>
            <a:schemeClr val="bg1"/>
          </a:solidFill>
          <a:ln w="9525">
            <a:noFill/>
            <a:miter lim="800000"/>
            <a:headEnd/>
            <a:tailEnd/>
          </a:ln>
        </p:spPr>
        <p:txBody>
          <a:bodyPr wrap="none">
            <a:spAutoFit/>
          </a:bodyPr>
          <a:lstStyle/>
          <a:p>
            <a:pPr algn="ctr"/>
            <a:r>
              <a:rPr lang="en-US" altLang="en-US" sz="1600">
                <a:solidFill>
                  <a:srgbClr val="000099"/>
                </a:solidFill>
              </a:rPr>
              <a:t>Cross-Potent</a:t>
            </a:r>
          </a:p>
          <a:p>
            <a:pPr algn="ctr"/>
            <a:r>
              <a:rPr lang="en-US" altLang="en-US" sz="1200">
                <a:solidFill>
                  <a:srgbClr val="000099"/>
                </a:solidFill>
              </a:rPr>
              <a:t>(Cold Test Model)</a:t>
            </a:r>
          </a:p>
        </p:txBody>
      </p:sp>
      <p:sp>
        <p:nvSpPr>
          <p:cNvPr id="321549" name="Line 17"/>
          <p:cNvSpPr>
            <a:spLocks noChangeShapeType="1"/>
          </p:cNvSpPr>
          <p:nvPr/>
        </p:nvSpPr>
        <p:spPr bwMode="auto">
          <a:xfrm>
            <a:off x="3200400" y="4114800"/>
            <a:ext cx="838200" cy="1066800"/>
          </a:xfrm>
          <a:prstGeom prst="line">
            <a:avLst/>
          </a:prstGeom>
          <a:noFill/>
          <a:ln w="19050">
            <a:solidFill>
              <a:schemeClr val="tx1"/>
            </a:solidFill>
            <a:round/>
            <a:headEnd/>
            <a:tailEnd type="triangle" w="med" len="med"/>
          </a:ln>
        </p:spPr>
        <p:txBody>
          <a:bodyPr/>
          <a:lstStyle/>
          <a:p>
            <a:endParaRPr lang="zh-CN" altLang="en-US"/>
          </a:p>
        </p:txBody>
      </p:sp>
      <p:sp>
        <p:nvSpPr>
          <p:cNvPr id="321550" name="TextBox 17"/>
          <p:cNvSpPr txBox="1">
            <a:spLocks noChangeArrowheads="1"/>
          </p:cNvSpPr>
          <p:nvPr/>
        </p:nvSpPr>
        <p:spPr bwMode="auto">
          <a:xfrm>
            <a:off x="7543800" y="6477000"/>
            <a:ext cx="962025" cy="307975"/>
          </a:xfrm>
          <a:prstGeom prst="rect">
            <a:avLst/>
          </a:prstGeom>
          <a:noFill/>
          <a:ln w="9525">
            <a:noFill/>
            <a:miter lim="800000"/>
            <a:headEnd/>
            <a:tailEnd/>
          </a:ln>
        </p:spPr>
        <p:txBody>
          <a:bodyPr wrap="none">
            <a:spAutoFit/>
          </a:bodyPr>
          <a:lstStyle/>
          <a:p>
            <a:r>
              <a:rPr lang="en-US" altLang="zh-CN" sz="1400"/>
              <a:t>S.Tantawi</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561" name="Slide Number Placeholder 1"/>
          <p:cNvSpPr>
            <a:spLocks noGrp="1"/>
          </p:cNvSpPr>
          <p:nvPr>
            <p:ph type="sldNum" sz="quarter" idx="1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CD4403F-710E-4E58-B728-825DAD855F72}" type="slidenum">
              <a:rPr lang="en-US" altLang="zh-CN">
                <a:latin typeface="Arial" charset="0"/>
                <a:ea typeface="宋体" charset="-122"/>
                <a:cs typeface="Arial" charset="0"/>
              </a:rPr>
              <a:pPr fontAlgn="base">
                <a:spcBef>
                  <a:spcPct val="0"/>
                </a:spcBef>
                <a:spcAft>
                  <a:spcPct val="0"/>
                </a:spcAft>
              </a:pPr>
              <a:t>24</a:t>
            </a:fld>
            <a:endParaRPr lang="en-US" altLang="zh-CN">
              <a:latin typeface="Arial" charset="0"/>
              <a:ea typeface="宋体" charset="-122"/>
              <a:cs typeface="Arial" charset="0"/>
            </a:endParaRPr>
          </a:p>
        </p:txBody>
      </p:sp>
      <p:sp>
        <p:nvSpPr>
          <p:cNvPr id="322562" name="TextBox 4"/>
          <p:cNvSpPr txBox="1">
            <a:spLocks noChangeArrowheads="1"/>
          </p:cNvSpPr>
          <p:nvPr/>
        </p:nvSpPr>
        <p:spPr bwMode="auto">
          <a:xfrm>
            <a:off x="1219200" y="1524000"/>
            <a:ext cx="1371600" cy="369888"/>
          </a:xfrm>
          <a:prstGeom prst="rect">
            <a:avLst/>
          </a:prstGeom>
          <a:noFill/>
          <a:ln w="9525">
            <a:noFill/>
            <a:miter lim="800000"/>
            <a:headEnd/>
            <a:tailEnd/>
          </a:ln>
        </p:spPr>
        <p:txBody>
          <a:bodyPr>
            <a:spAutoFit/>
          </a:bodyPr>
          <a:lstStyle/>
          <a:p>
            <a:endParaRPr lang="en-US" altLang="zh-CN"/>
          </a:p>
        </p:txBody>
      </p:sp>
      <p:pic>
        <p:nvPicPr>
          <p:cNvPr id="322563" name="Picture 28" descr="full_BOC_2"/>
          <p:cNvPicPr>
            <a:picLocks noChangeAspect="1" noChangeArrowheads="1"/>
          </p:cNvPicPr>
          <p:nvPr/>
        </p:nvPicPr>
        <p:blipFill>
          <a:blip r:embed="rId2" cstate="print"/>
          <a:srcRect/>
          <a:stretch>
            <a:fillRect/>
          </a:stretch>
        </p:blipFill>
        <p:spPr bwMode="auto">
          <a:xfrm>
            <a:off x="1752600" y="1263650"/>
            <a:ext cx="4125913" cy="2470150"/>
          </a:xfrm>
          <a:prstGeom prst="rect">
            <a:avLst/>
          </a:prstGeom>
          <a:noFill/>
          <a:ln w="9525">
            <a:noFill/>
            <a:miter lim="800000"/>
            <a:headEnd/>
            <a:tailEnd/>
          </a:ln>
        </p:spPr>
      </p:pic>
      <p:pic>
        <p:nvPicPr>
          <p:cNvPr id="322564" name="Picture 29" descr="2"/>
          <p:cNvPicPr>
            <a:picLocks noChangeAspect="1" noChangeArrowheads="1"/>
          </p:cNvPicPr>
          <p:nvPr/>
        </p:nvPicPr>
        <p:blipFill>
          <a:blip r:embed="rId3" cstate="print"/>
          <a:srcRect l="11903" r="13084"/>
          <a:stretch>
            <a:fillRect/>
          </a:stretch>
        </p:blipFill>
        <p:spPr bwMode="auto">
          <a:xfrm>
            <a:off x="246063" y="1301750"/>
            <a:ext cx="2039937" cy="2203450"/>
          </a:xfrm>
          <a:prstGeom prst="rect">
            <a:avLst/>
          </a:prstGeom>
          <a:noFill/>
          <a:ln w="9525">
            <a:noFill/>
            <a:miter lim="800000"/>
            <a:headEnd/>
            <a:tailEnd/>
          </a:ln>
        </p:spPr>
      </p:pic>
      <p:pic>
        <p:nvPicPr>
          <p:cNvPr id="322565" name="Picture 39" descr="2010-10-26-P13"/>
          <p:cNvPicPr>
            <a:picLocks noChangeAspect="1" noChangeArrowheads="1"/>
          </p:cNvPicPr>
          <p:nvPr/>
        </p:nvPicPr>
        <p:blipFill>
          <a:blip r:embed="rId4" cstate="print"/>
          <a:srcRect r="2811"/>
          <a:stretch>
            <a:fillRect/>
          </a:stretch>
        </p:blipFill>
        <p:spPr bwMode="auto">
          <a:xfrm>
            <a:off x="5105400" y="1371600"/>
            <a:ext cx="1528763" cy="2209800"/>
          </a:xfrm>
          <a:prstGeom prst="rect">
            <a:avLst/>
          </a:prstGeom>
          <a:noFill/>
          <a:ln w="9525">
            <a:noFill/>
            <a:miter lim="800000"/>
            <a:headEnd/>
            <a:tailEnd/>
          </a:ln>
        </p:spPr>
      </p:pic>
      <p:sp>
        <p:nvSpPr>
          <p:cNvPr id="11" name="Text Box 6"/>
          <p:cNvSpPr txBox="1">
            <a:spLocks noChangeArrowheads="1"/>
          </p:cNvSpPr>
          <p:nvPr/>
        </p:nvSpPr>
        <p:spPr bwMode="auto">
          <a:xfrm>
            <a:off x="-88900" y="177800"/>
            <a:ext cx="9385300" cy="584200"/>
          </a:xfrm>
          <a:prstGeom prst="rect">
            <a:avLst/>
          </a:prstGeom>
          <a:noFill/>
          <a:ln>
            <a:noFill/>
          </a:ln>
          <a:effectLst/>
          <a:extLst/>
        </p:spPr>
        <p:txBody>
          <a:bodyPr wrap="none"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fontAlgn="auto">
              <a:spcBef>
                <a:spcPts val="0"/>
              </a:spcBef>
              <a:spcAft>
                <a:spcPts val="0"/>
              </a:spcAft>
              <a:defRPr/>
            </a:pPr>
            <a:r>
              <a:rPr lang="en-US" sz="3200" dirty="0" smtClean="0">
                <a:solidFill>
                  <a:srgbClr val="C00000"/>
                </a:solidFill>
                <a:latin typeface="+mn-lt"/>
                <a:ea typeface="+mn-ea"/>
              </a:rPr>
              <a:t>5.7 GHz BOC RF pulse compressor for PCI (2012)</a:t>
            </a:r>
            <a:endParaRPr lang="en-US" sz="3200" b="1" i="1" dirty="0" smtClean="0">
              <a:solidFill>
                <a:srgbClr val="C00000"/>
              </a:solidFill>
              <a:latin typeface="+mn-lt"/>
              <a:ea typeface="+mn-ea"/>
            </a:endParaRPr>
          </a:p>
        </p:txBody>
      </p:sp>
      <p:pic>
        <p:nvPicPr>
          <p:cNvPr id="322567" name="Picture 3"/>
          <p:cNvPicPr>
            <a:picLocks noChangeAspect="1" noChangeArrowheads="1"/>
          </p:cNvPicPr>
          <p:nvPr/>
        </p:nvPicPr>
        <p:blipFill>
          <a:blip r:embed="rId5" cstate="print"/>
          <a:srcRect/>
          <a:stretch>
            <a:fillRect/>
          </a:stretch>
        </p:blipFill>
        <p:spPr bwMode="auto">
          <a:xfrm>
            <a:off x="304800" y="3905250"/>
            <a:ext cx="3429000" cy="2571750"/>
          </a:xfrm>
          <a:prstGeom prst="rect">
            <a:avLst/>
          </a:prstGeom>
          <a:noFill/>
          <a:ln w="9525">
            <a:noFill/>
            <a:miter lim="800000"/>
            <a:headEnd/>
            <a:tailEnd/>
          </a:ln>
        </p:spPr>
      </p:pic>
      <p:pic>
        <p:nvPicPr>
          <p:cNvPr id="322568" name="Picture 4"/>
          <p:cNvPicPr>
            <a:picLocks noChangeAspect="1" noChangeArrowheads="1"/>
          </p:cNvPicPr>
          <p:nvPr/>
        </p:nvPicPr>
        <p:blipFill>
          <a:blip r:embed="rId6" cstate="print"/>
          <a:srcRect/>
          <a:stretch>
            <a:fillRect/>
          </a:stretch>
        </p:blipFill>
        <p:spPr bwMode="auto">
          <a:xfrm>
            <a:off x="3970338" y="3905250"/>
            <a:ext cx="3429000" cy="2571750"/>
          </a:xfrm>
          <a:prstGeom prst="rect">
            <a:avLst/>
          </a:prstGeom>
          <a:noFill/>
          <a:ln w="9525">
            <a:noFill/>
            <a:miter lim="800000"/>
            <a:headEnd/>
            <a:tailEnd/>
          </a:ln>
        </p:spPr>
      </p:pic>
      <p:sp>
        <p:nvSpPr>
          <p:cNvPr id="322569" name="Text Box 4"/>
          <p:cNvSpPr txBox="1">
            <a:spLocks noChangeArrowheads="1"/>
          </p:cNvSpPr>
          <p:nvPr/>
        </p:nvSpPr>
        <p:spPr bwMode="auto">
          <a:xfrm>
            <a:off x="7515225" y="5257800"/>
            <a:ext cx="1524000" cy="1092200"/>
          </a:xfrm>
          <a:prstGeom prst="rect">
            <a:avLst/>
          </a:prstGeom>
          <a:solidFill>
            <a:schemeClr val="bg1"/>
          </a:solidFill>
          <a:ln w="9525">
            <a:noFill/>
            <a:miter lim="800000"/>
            <a:headEnd/>
            <a:tailEnd/>
          </a:ln>
        </p:spPr>
        <p:txBody>
          <a:bodyPr>
            <a:spAutoFit/>
          </a:bodyPr>
          <a:lstStyle/>
          <a:p>
            <a:pPr>
              <a:spcBef>
                <a:spcPct val="50000"/>
              </a:spcBef>
            </a:pPr>
            <a:r>
              <a:rPr lang="en-US" altLang="zh-CN" sz="1000"/>
              <a:t>BOC’s unloaded Quality factor</a:t>
            </a:r>
          </a:p>
          <a:p>
            <a:pPr>
              <a:spcBef>
                <a:spcPct val="50000"/>
              </a:spcBef>
            </a:pPr>
            <a:r>
              <a:rPr lang="en-US" altLang="zh-CN" sz="1000"/>
              <a:t>Goal: </a:t>
            </a:r>
            <a:r>
              <a:rPr lang="en-US" altLang="zh-CN" sz="1000">
                <a:cs typeface="Arial" charset="0"/>
              </a:rPr>
              <a:t>≥ 190000</a:t>
            </a:r>
          </a:p>
          <a:p>
            <a:pPr>
              <a:spcBef>
                <a:spcPct val="50000"/>
              </a:spcBef>
            </a:pPr>
            <a:r>
              <a:rPr lang="en-US" altLang="zh-CN" sz="1000">
                <a:cs typeface="Arial" charset="0"/>
              </a:rPr>
              <a:t>Measured: 204000</a:t>
            </a:r>
          </a:p>
          <a:p>
            <a:pPr>
              <a:spcBef>
                <a:spcPct val="50000"/>
              </a:spcBef>
            </a:pPr>
            <a:r>
              <a:rPr lang="en-US" altLang="zh-CN" sz="1000">
                <a:cs typeface="Arial" charset="0"/>
              </a:rPr>
              <a:t>Beta: 9.4</a:t>
            </a:r>
          </a:p>
        </p:txBody>
      </p:sp>
      <p:grpSp>
        <p:nvGrpSpPr>
          <p:cNvPr id="322570" name="Group 14"/>
          <p:cNvGrpSpPr>
            <a:grpSpLocks/>
          </p:cNvGrpSpPr>
          <p:nvPr/>
        </p:nvGrpSpPr>
        <p:grpSpPr bwMode="auto">
          <a:xfrm>
            <a:off x="6981825" y="1771650"/>
            <a:ext cx="1955800" cy="1103313"/>
            <a:chOff x="1066800" y="4191000"/>
            <a:chExt cx="1955800" cy="1103313"/>
          </a:xfrm>
        </p:grpSpPr>
        <p:pic>
          <p:nvPicPr>
            <p:cNvPr id="322573" name="Picture 24"/>
            <p:cNvPicPr>
              <a:picLocks noChangeAspect="1" noChangeArrowheads="1"/>
            </p:cNvPicPr>
            <p:nvPr/>
          </p:nvPicPr>
          <p:blipFill>
            <a:blip r:embed="rId7" cstate="print"/>
            <a:srcRect/>
            <a:stretch>
              <a:fillRect/>
            </a:stretch>
          </p:blipFill>
          <p:spPr bwMode="auto">
            <a:xfrm>
              <a:off x="2286000" y="4267200"/>
              <a:ext cx="736600" cy="746125"/>
            </a:xfrm>
            <a:prstGeom prst="rect">
              <a:avLst/>
            </a:prstGeom>
            <a:noFill/>
            <a:ln w="9525">
              <a:noFill/>
              <a:miter lim="800000"/>
              <a:headEnd/>
              <a:tailEnd/>
            </a:ln>
          </p:spPr>
        </p:pic>
        <p:sp>
          <p:nvSpPr>
            <p:cNvPr id="322574" name="Oval 17"/>
            <p:cNvSpPr>
              <a:spLocks noChangeArrowheads="1"/>
            </p:cNvSpPr>
            <p:nvPr/>
          </p:nvSpPr>
          <p:spPr bwMode="auto">
            <a:xfrm>
              <a:off x="1676400" y="4191000"/>
              <a:ext cx="685800" cy="685800"/>
            </a:xfrm>
            <a:prstGeom prst="ellipse">
              <a:avLst/>
            </a:prstGeom>
            <a:noFill/>
            <a:ln w="19050">
              <a:solidFill>
                <a:srgbClr val="9933FF"/>
              </a:solidFill>
              <a:round/>
              <a:headEnd/>
              <a:tailEnd/>
            </a:ln>
          </p:spPr>
          <p:txBody>
            <a:bodyPr wrap="none" anchor="ctr"/>
            <a:lstStyle/>
            <a:p>
              <a:endParaRPr lang="en-GB" altLang="zh-CN"/>
            </a:p>
          </p:txBody>
        </p:sp>
        <p:sp>
          <p:nvSpPr>
            <p:cNvPr id="322575" name="Oval 10"/>
            <p:cNvSpPr>
              <a:spLocks noChangeArrowheads="1"/>
            </p:cNvSpPr>
            <p:nvPr/>
          </p:nvSpPr>
          <p:spPr bwMode="auto">
            <a:xfrm>
              <a:off x="1752600" y="4267200"/>
              <a:ext cx="533400" cy="533400"/>
            </a:xfrm>
            <a:prstGeom prst="ellipse">
              <a:avLst/>
            </a:prstGeom>
            <a:noFill/>
            <a:ln w="19050">
              <a:solidFill>
                <a:srgbClr val="9933FF"/>
              </a:solidFill>
              <a:round/>
              <a:headEnd/>
              <a:tailEnd/>
            </a:ln>
          </p:spPr>
          <p:txBody>
            <a:bodyPr wrap="none" anchor="ctr"/>
            <a:lstStyle/>
            <a:p>
              <a:endParaRPr lang="en-GB" altLang="zh-CN"/>
            </a:p>
          </p:txBody>
        </p:sp>
        <p:sp>
          <p:nvSpPr>
            <p:cNvPr id="322576" name="Oval 11"/>
            <p:cNvSpPr>
              <a:spLocks noChangeArrowheads="1"/>
            </p:cNvSpPr>
            <p:nvPr/>
          </p:nvSpPr>
          <p:spPr bwMode="auto">
            <a:xfrm>
              <a:off x="1676400" y="4191000"/>
              <a:ext cx="685800" cy="685800"/>
            </a:xfrm>
            <a:prstGeom prst="ellipse">
              <a:avLst/>
            </a:prstGeom>
            <a:noFill/>
            <a:ln w="9525">
              <a:solidFill>
                <a:srgbClr val="9933FF"/>
              </a:solidFill>
              <a:round/>
              <a:headEnd/>
              <a:tailEnd/>
            </a:ln>
          </p:spPr>
          <p:txBody>
            <a:bodyPr wrap="none" anchor="ctr"/>
            <a:lstStyle/>
            <a:p>
              <a:endParaRPr lang="en-GB" altLang="zh-CN"/>
            </a:p>
          </p:txBody>
        </p:sp>
        <p:sp>
          <p:nvSpPr>
            <p:cNvPr id="322577" name="Rectangle 12"/>
            <p:cNvSpPr>
              <a:spLocks noChangeArrowheads="1"/>
            </p:cNvSpPr>
            <p:nvPr/>
          </p:nvSpPr>
          <p:spPr bwMode="auto">
            <a:xfrm>
              <a:off x="1939925" y="4806950"/>
              <a:ext cx="152400" cy="152400"/>
            </a:xfrm>
            <a:prstGeom prst="rect">
              <a:avLst/>
            </a:prstGeom>
            <a:solidFill>
              <a:schemeClr val="bg1"/>
            </a:solidFill>
            <a:ln w="9525">
              <a:noFill/>
              <a:miter lim="800000"/>
              <a:headEnd/>
              <a:tailEnd/>
            </a:ln>
          </p:spPr>
          <p:txBody>
            <a:bodyPr wrap="none" anchor="ctr"/>
            <a:lstStyle/>
            <a:p>
              <a:endParaRPr lang="en-GB" altLang="zh-CN"/>
            </a:p>
          </p:txBody>
        </p:sp>
        <p:sp>
          <p:nvSpPr>
            <p:cNvPr id="322578" name="Line 13"/>
            <p:cNvSpPr>
              <a:spLocks noChangeShapeType="1"/>
            </p:cNvSpPr>
            <p:nvPr/>
          </p:nvSpPr>
          <p:spPr bwMode="auto">
            <a:xfrm>
              <a:off x="1905000" y="4876800"/>
              <a:ext cx="0" cy="152400"/>
            </a:xfrm>
            <a:prstGeom prst="line">
              <a:avLst/>
            </a:prstGeom>
            <a:noFill/>
            <a:ln w="9525">
              <a:solidFill>
                <a:srgbClr val="9933FF"/>
              </a:solidFill>
              <a:round/>
              <a:headEnd/>
              <a:tailEnd/>
            </a:ln>
          </p:spPr>
          <p:txBody>
            <a:bodyPr/>
            <a:lstStyle/>
            <a:p>
              <a:endParaRPr lang="zh-CN" altLang="en-US"/>
            </a:p>
          </p:txBody>
        </p:sp>
        <p:sp>
          <p:nvSpPr>
            <p:cNvPr id="322579" name="Line 14"/>
            <p:cNvSpPr>
              <a:spLocks noChangeShapeType="1"/>
            </p:cNvSpPr>
            <p:nvPr/>
          </p:nvSpPr>
          <p:spPr bwMode="auto">
            <a:xfrm>
              <a:off x="2105025" y="4852988"/>
              <a:ext cx="0" cy="152400"/>
            </a:xfrm>
            <a:prstGeom prst="line">
              <a:avLst/>
            </a:prstGeom>
            <a:noFill/>
            <a:ln w="9525">
              <a:solidFill>
                <a:srgbClr val="9933FF"/>
              </a:solidFill>
              <a:round/>
              <a:headEnd/>
              <a:tailEnd/>
            </a:ln>
          </p:spPr>
          <p:txBody>
            <a:bodyPr/>
            <a:lstStyle/>
            <a:p>
              <a:endParaRPr lang="zh-CN" altLang="en-US"/>
            </a:p>
          </p:txBody>
        </p:sp>
        <p:sp>
          <p:nvSpPr>
            <p:cNvPr id="322580" name="Line 15"/>
            <p:cNvSpPr>
              <a:spLocks noChangeShapeType="1"/>
            </p:cNvSpPr>
            <p:nvPr/>
          </p:nvSpPr>
          <p:spPr bwMode="auto">
            <a:xfrm>
              <a:off x="1524000" y="5029200"/>
              <a:ext cx="381000" cy="0"/>
            </a:xfrm>
            <a:prstGeom prst="line">
              <a:avLst/>
            </a:prstGeom>
            <a:noFill/>
            <a:ln w="9525">
              <a:solidFill>
                <a:srgbClr val="9933FF"/>
              </a:solidFill>
              <a:round/>
              <a:headEnd/>
              <a:tailEnd/>
            </a:ln>
          </p:spPr>
          <p:txBody>
            <a:bodyPr/>
            <a:lstStyle/>
            <a:p>
              <a:endParaRPr lang="zh-CN" altLang="en-US"/>
            </a:p>
          </p:txBody>
        </p:sp>
        <p:sp>
          <p:nvSpPr>
            <p:cNvPr id="322581" name="Line 16"/>
            <p:cNvSpPr>
              <a:spLocks noChangeShapeType="1"/>
            </p:cNvSpPr>
            <p:nvPr/>
          </p:nvSpPr>
          <p:spPr bwMode="auto">
            <a:xfrm>
              <a:off x="2105025" y="5029200"/>
              <a:ext cx="381000" cy="0"/>
            </a:xfrm>
            <a:prstGeom prst="line">
              <a:avLst/>
            </a:prstGeom>
            <a:noFill/>
            <a:ln w="9525">
              <a:solidFill>
                <a:srgbClr val="9933FF"/>
              </a:solidFill>
              <a:round/>
              <a:headEnd/>
              <a:tailEnd/>
            </a:ln>
          </p:spPr>
          <p:txBody>
            <a:bodyPr/>
            <a:lstStyle/>
            <a:p>
              <a:endParaRPr lang="zh-CN" altLang="en-US"/>
            </a:p>
          </p:txBody>
        </p:sp>
        <p:sp>
          <p:nvSpPr>
            <p:cNvPr id="322582" name="Line 18"/>
            <p:cNvSpPr>
              <a:spLocks noChangeShapeType="1"/>
            </p:cNvSpPr>
            <p:nvPr/>
          </p:nvSpPr>
          <p:spPr bwMode="auto">
            <a:xfrm>
              <a:off x="1905000" y="4876800"/>
              <a:ext cx="0" cy="152400"/>
            </a:xfrm>
            <a:prstGeom prst="line">
              <a:avLst/>
            </a:prstGeom>
            <a:noFill/>
            <a:ln w="19050">
              <a:solidFill>
                <a:srgbClr val="9933FF"/>
              </a:solidFill>
              <a:round/>
              <a:headEnd/>
              <a:tailEnd/>
            </a:ln>
          </p:spPr>
          <p:txBody>
            <a:bodyPr/>
            <a:lstStyle/>
            <a:p>
              <a:endParaRPr lang="zh-CN" altLang="en-US"/>
            </a:p>
          </p:txBody>
        </p:sp>
        <p:sp>
          <p:nvSpPr>
            <p:cNvPr id="322583" name="Line 19"/>
            <p:cNvSpPr>
              <a:spLocks noChangeShapeType="1"/>
            </p:cNvSpPr>
            <p:nvPr/>
          </p:nvSpPr>
          <p:spPr bwMode="auto">
            <a:xfrm>
              <a:off x="2105025" y="4852988"/>
              <a:ext cx="0" cy="152400"/>
            </a:xfrm>
            <a:prstGeom prst="line">
              <a:avLst/>
            </a:prstGeom>
            <a:noFill/>
            <a:ln w="19050">
              <a:solidFill>
                <a:srgbClr val="9933FF"/>
              </a:solidFill>
              <a:round/>
              <a:headEnd/>
              <a:tailEnd/>
            </a:ln>
          </p:spPr>
          <p:txBody>
            <a:bodyPr/>
            <a:lstStyle/>
            <a:p>
              <a:endParaRPr lang="zh-CN" altLang="en-US"/>
            </a:p>
          </p:txBody>
        </p:sp>
        <p:sp>
          <p:nvSpPr>
            <p:cNvPr id="322584" name="Line 20"/>
            <p:cNvSpPr>
              <a:spLocks noChangeShapeType="1"/>
            </p:cNvSpPr>
            <p:nvPr/>
          </p:nvSpPr>
          <p:spPr bwMode="auto">
            <a:xfrm>
              <a:off x="1524000" y="5029200"/>
              <a:ext cx="381000" cy="0"/>
            </a:xfrm>
            <a:prstGeom prst="line">
              <a:avLst/>
            </a:prstGeom>
            <a:noFill/>
            <a:ln w="19050">
              <a:solidFill>
                <a:srgbClr val="9933FF"/>
              </a:solidFill>
              <a:round/>
              <a:headEnd/>
              <a:tailEnd/>
            </a:ln>
          </p:spPr>
          <p:txBody>
            <a:bodyPr/>
            <a:lstStyle/>
            <a:p>
              <a:endParaRPr lang="zh-CN" altLang="en-US"/>
            </a:p>
          </p:txBody>
        </p:sp>
        <p:sp>
          <p:nvSpPr>
            <p:cNvPr id="322585" name="Line 21"/>
            <p:cNvSpPr>
              <a:spLocks noChangeShapeType="1"/>
            </p:cNvSpPr>
            <p:nvPr/>
          </p:nvSpPr>
          <p:spPr bwMode="auto">
            <a:xfrm>
              <a:off x="2105025" y="5029200"/>
              <a:ext cx="381000" cy="0"/>
            </a:xfrm>
            <a:prstGeom prst="line">
              <a:avLst/>
            </a:prstGeom>
            <a:noFill/>
            <a:ln w="19050">
              <a:solidFill>
                <a:srgbClr val="9933FF"/>
              </a:solidFill>
              <a:round/>
              <a:headEnd/>
              <a:tailEnd/>
            </a:ln>
          </p:spPr>
          <p:txBody>
            <a:bodyPr/>
            <a:lstStyle/>
            <a:p>
              <a:endParaRPr lang="zh-CN" altLang="en-US"/>
            </a:p>
          </p:txBody>
        </p:sp>
        <p:sp>
          <p:nvSpPr>
            <p:cNvPr id="322586" name="AutoShape 22"/>
            <p:cNvSpPr>
              <a:spLocks noChangeArrowheads="1"/>
            </p:cNvSpPr>
            <p:nvPr/>
          </p:nvSpPr>
          <p:spPr bwMode="auto">
            <a:xfrm rot="5400000">
              <a:off x="1028700" y="4799013"/>
              <a:ext cx="533400" cy="457200"/>
            </a:xfrm>
            <a:prstGeom prst="triangle">
              <a:avLst>
                <a:gd name="adj" fmla="val 50000"/>
              </a:avLst>
            </a:prstGeom>
            <a:noFill/>
            <a:ln w="19050">
              <a:solidFill>
                <a:srgbClr val="9933FF"/>
              </a:solidFill>
              <a:miter lim="800000"/>
              <a:headEnd/>
              <a:tailEnd/>
            </a:ln>
          </p:spPr>
          <p:txBody>
            <a:bodyPr wrap="none" anchor="ctr"/>
            <a:lstStyle/>
            <a:p>
              <a:endParaRPr lang="en-GB" altLang="zh-CN"/>
            </a:p>
          </p:txBody>
        </p:sp>
      </p:grpSp>
      <p:sp>
        <p:nvSpPr>
          <p:cNvPr id="32" name="Text Box 25"/>
          <p:cNvSpPr txBox="1">
            <a:spLocks noChangeArrowheads="1"/>
          </p:cNvSpPr>
          <p:nvPr/>
        </p:nvSpPr>
        <p:spPr bwMode="auto">
          <a:xfrm>
            <a:off x="6667500" y="3000375"/>
            <a:ext cx="2433638" cy="738188"/>
          </a:xfrm>
          <a:prstGeom prst="rect">
            <a:avLst/>
          </a:prstGeom>
          <a:noFill/>
          <a:ln>
            <a:noFill/>
          </a:ln>
          <a:effectLs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fontAlgn="auto">
              <a:spcBef>
                <a:spcPts val="0"/>
              </a:spcBef>
              <a:spcAft>
                <a:spcPts val="0"/>
              </a:spcAft>
              <a:defRPr/>
            </a:pPr>
            <a:r>
              <a:rPr lang="en-US" sz="1400" dirty="0">
                <a:solidFill>
                  <a:srgbClr val="FF3300"/>
                </a:solidFill>
                <a:latin typeface="+mn-lt"/>
                <a:ea typeface="+mn-ea"/>
              </a:rPr>
              <a:t>B</a:t>
            </a:r>
            <a:r>
              <a:rPr lang="en-US" sz="1400" dirty="0">
                <a:latin typeface="+mn-lt"/>
                <a:ea typeface="+mn-ea"/>
              </a:rPr>
              <a:t>arrel</a:t>
            </a:r>
          </a:p>
          <a:p>
            <a:pPr fontAlgn="auto">
              <a:spcBef>
                <a:spcPts val="0"/>
              </a:spcBef>
              <a:spcAft>
                <a:spcPts val="0"/>
              </a:spcAft>
              <a:defRPr/>
            </a:pPr>
            <a:r>
              <a:rPr lang="en-US" sz="1400" dirty="0">
                <a:solidFill>
                  <a:srgbClr val="FF3300"/>
                </a:solidFill>
                <a:latin typeface="+mn-lt"/>
                <a:ea typeface="+mn-ea"/>
              </a:rPr>
              <a:t>O</a:t>
            </a:r>
            <a:r>
              <a:rPr lang="en-US" sz="1400" dirty="0">
                <a:latin typeface="+mn-lt"/>
                <a:ea typeface="+mn-ea"/>
              </a:rPr>
              <a:t>pen</a:t>
            </a:r>
          </a:p>
          <a:p>
            <a:pPr fontAlgn="auto">
              <a:spcBef>
                <a:spcPts val="0"/>
              </a:spcBef>
              <a:spcAft>
                <a:spcPts val="0"/>
              </a:spcAft>
              <a:defRPr/>
            </a:pPr>
            <a:r>
              <a:rPr lang="en-US" sz="1400" dirty="0">
                <a:solidFill>
                  <a:srgbClr val="FF3300"/>
                </a:solidFill>
                <a:latin typeface="+mn-lt"/>
                <a:ea typeface="+mn-ea"/>
              </a:rPr>
              <a:t>C</a:t>
            </a:r>
            <a:r>
              <a:rPr lang="en-US" sz="1400" dirty="0">
                <a:latin typeface="+mn-lt"/>
                <a:ea typeface="+mn-ea"/>
              </a:rPr>
              <a:t>avity RF pulse compressor</a:t>
            </a:r>
          </a:p>
        </p:txBody>
      </p:sp>
      <p:sp>
        <p:nvSpPr>
          <p:cNvPr id="33" name="Text Box 14"/>
          <p:cNvSpPr txBox="1">
            <a:spLocks noChangeArrowheads="1"/>
          </p:cNvSpPr>
          <p:nvPr/>
        </p:nvSpPr>
        <p:spPr bwMode="auto">
          <a:xfrm>
            <a:off x="6934200" y="6435725"/>
            <a:ext cx="1182688" cy="277813"/>
          </a:xfrm>
          <a:prstGeom prst="rect">
            <a:avLst/>
          </a:prstGeom>
          <a:noFill/>
          <a:ln>
            <a:noFill/>
          </a:ln>
          <a:effectLs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auto" hangingPunct="1">
              <a:spcBef>
                <a:spcPts val="0"/>
              </a:spcBef>
              <a:spcAft>
                <a:spcPts val="0"/>
              </a:spcAft>
              <a:defRPr/>
            </a:pPr>
            <a:r>
              <a:rPr lang="en-US" sz="1200" dirty="0" smtClean="0">
                <a:latin typeface="+mn-lt"/>
                <a:ea typeface="+mn-ea"/>
              </a:rPr>
              <a:t>Igor </a:t>
            </a:r>
            <a:r>
              <a:rPr lang="en-US" sz="1200" dirty="0" err="1" smtClean="0">
                <a:latin typeface="+mn-lt"/>
                <a:ea typeface="+mn-ea"/>
              </a:rPr>
              <a:t>Saratchev</a:t>
            </a:r>
            <a:endParaRPr lang="en-US" sz="1200" dirty="0" smtClean="0">
              <a:latin typeface="+mn-lt"/>
              <a:ea typeface="+mn-ea"/>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585" name="Slide Number Placeholder 1"/>
          <p:cNvSpPr>
            <a:spLocks noGrp="1"/>
          </p:cNvSpPr>
          <p:nvPr>
            <p:ph type="sldNum" sz="quarter" idx="1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0690B49-68C4-44DB-95CB-2E133AB76A8E}" type="slidenum">
              <a:rPr lang="en-US" altLang="zh-CN">
                <a:latin typeface="Arial" charset="0"/>
                <a:ea typeface="宋体" charset="-122"/>
                <a:cs typeface="Arial" charset="0"/>
              </a:rPr>
              <a:pPr fontAlgn="base">
                <a:spcBef>
                  <a:spcPct val="0"/>
                </a:spcBef>
                <a:spcAft>
                  <a:spcPct val="0"/>
                </a:spcAft>
              </a:pPr>
              <a:t>25</a:t>
            </a:fld>
            <a:endParaRPr lang="en-US" altLang="zh-CN">
              <a:latin typeface="Arial" charset="0"/>
              <a:ea typeface="宋体" charset="-122"/>
              <a:cs typeface="Arial" charset="0"/>
            </a:endParaRPr>
          </a:p>
        </p:txBody>
      </p:sp>
      <p:sp>
        <p:nvSpPr>
          <p:cNvPr id="323586" name="TextBox 4"/>
          <p:cNvSpPr txBox="1">
            <a:spLocks noChangeArrowheads="1"/>
          </p:cNvSpPr>
          <p:nvPr/>
        </p:nvSpPr>
        <p:spPr bwMode="auto">
          <a:xfrm>
            <a:off x="1219200" y="1524000"/>
            <a:ext cx="1371600" cy="369888"/>
          </a:xfrm>
          <a:prstGeom prst="rect">
            <a:avLst/>
          </a:prstGeom>
          <a:noFill/>
          <a:ln w="9525">
            <a:noFill/>
            <a:miter lim="800000"/>
            <a:headEnd/>
            <a:tailEnd/>
          </a:ln>
        </p:spPr>
        <p:txBody>
          <a:bodyPr>
            <a:spAutoFit/>
          </a:bodyPr>
          <a:lstStyle/>
          <a:p>
            <a:endParaRPr lang="en-US" altLang="zh-CN"/>
          </a:p>
        </p:txBody>
      </p:sp>
      <p:sp>
        <p:nvSpPr>
          <p:cNvPr id="6" name="Text Box 12"/>
          <p:cNvSpPr txBox="1">
            <a:spLocks noChangeArrowheads="1"/>
          </p:cNvSpPr>
          <p:nvPr/>
        </p:nvSpPr>
        <p:spPr bwMode="auto">
          <a:xfrm>
            <a:off x="1211263" y="76200"/>
            <a:ext cx="7908925" cy="892175"/>
          </a:xfrm>
          <a:prstGeom prst="rect">
            <a:avLst/>
          </a:prstGeom>
          <a:noFill/>
          <a:ln>
            <a:noFill/>
          </a:ln>
          <a:effectLs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auto" hangingPunct="1">
              <a:spcBef>
                <a:spcPts val="0"/>
              </a:spcBef>
              <a:spcAft>
                <a:spcPts val="0"/>
              </a:spcAft>
              <a:defRPr/>
            </a:pPr>
            <a:r>
              <a:rPr lang="en-US" sz="3200" dirty="0" smtClean="0">
                <a:solidFill>
                  <a:srgbClr val="C00000"/>
                </a:solidFill>
                <a:latin typeface="+mn-lt"/>
                <a:ea typeface="+mn-ea"/>
              </a:rPr>
              <a:t>SLED</a:t>
            </a:r>
            <a:r>
              <a:rPr lang="en-US" sz="3200" dirty="0">
                <a:solidFill>
                  <a:srgbClr val="C00000"/>
                </a:solidFill>
                <a:latin typeface="+mn-lt"/>
                <a:ea typeface="+mn-ea"/>
              </a:rPr>
              <a:t> </a:t>
            </a:r>
            <a:r>
              <a:rPr lang="en-US" sz="3200" dirty="0" smtClean="0">
                <a:solidFill>
                  <a:srgbClr val="C00000"/>
                </a:solidFill>
                <a:latin typeface="+mn-lt"/>
                <a:ea typeface="+mn-ea"/>
              </a:rPr>
              <a:t>with beating modes in cavity  (BMC)</a:t>
            </a:r>
          </a:p>
          <a:p>
            <a:pPr algn="ctr" eaLnBrk="1" fontAlgn="auto" hangingPunct="1">
              <a:spcBef>
                <a:spcPts val="0"/>
              </a:spcBef>
              <a:spcAft>
                <a:spcPts val="0"/>
              </a:spcAft>
              <a:defRPr/>
            </a:pPr>
            <a:r>
              <a:rPr lang="en-US" sz="2000" dirty="0" smtClean="0">
                <a:solidFill>
                  <a:srgbClr val="C00000"/>
                </a:solidFill>
                <a:latin typeface="+mn-lt"/>
                <a:ea typeface="+mn-ea"/>
              </a:rPr>
              <a:t>2009 (GYCOM, Russia).</a:t>
            </a:r>
          </a:p>
        </p:txBody>
      </p:sp>
      <p:pic>
        <p:nvPicPr>
          <p:cNvPr id="323588" name="Picture 15" descr="new compressor SLED2 + grating2"/>
          <p:cNvPicPr>
            <a:picLocks noChangeAspect="1" noChangeArrowheads="1"/>
          </p:cNvPicPr>
          <p:nvPr/>
        </p:nvPicPr>
        <p:blipFill>
          <a:blip r:embed="rId2" cstate="print"/>
          <a:srcRect l="5769"/>
          <a:stretch>
            <a:fillRect/>
          </a:stretch>
        </p:blipFill>
        <p:spPr bwMode="auto">
          <a:xfrm>
            <a:off x="152400" y="1371600"/>
            <a:ext cx="3722688" cy="2971800"/>
          </a:xfrm>
          <a:prstGeom prst="rect">
            <a:avLst/>
          </a:prstGeom>
          <a:noFill/>
          <a:ln w="9525">
            <a:noFill/>
            <a:miter lim="800000"/>
            <a:headEnd/>
            <a:tailEnd/>
          </a:ln>
        </p:spPr>
      </p:pic>
      <p:sp>
        <p:nvSpPr>
          <p:cNvPr id="323589" name="Line 23"/>
          <p:cNvSpPr>
            <a:spLocks noChangeShapeType="1"/>
          </p:cNvSpPr>
          <p:nvPr/>
        </p:nvSpPr>
        <p:spPr bwMode="auto">
          <a:xfrm flipV="1">
            <a:off x="2286000" y="6019800"/>
            <a:ext cx="76200" cy="304800"/>
          </a:xfrm>
          <a:prstGeom prst="line">
            <a:avLst/>
          </a:prstGeom>
          <a:noFill/>
          <a:ln w="9525">
            <a:solidFill>
              <a:schemeClr val="tx1"/>
            </a:solidFill>
            <a:round/>
            <a:headEnd/>
            <a:tailEnd type="triangle" w="med" len="med"/>
          </a:ln>
        </p:spPr>
        <p:txBody>
          <a:bodyPr/>
          <a:lstStyle/>
          <a:p>
            <a:endParaRPr lang="zh-CN" altLang="en-US"/>
          </a:p>
        </p:txBody>
      </p:sp>
      <p:grpSp>
        <p:nvGrpSpPr>
          <p:cNvPr id="323590" name="Group 2"/>
          <p:cNvGrpSpPr>
            <a:grpSpLocks/>
          </p:cNvGrpSpPr>
          <p:nvPr/>
        </p:nvGrpSpPr>
        <p:grpSpPr bwMode="auto">
          <a:xfrm>
            <a:off x="76200" y="4648200"/>
            <a:ext cx="8991600" cy="1838325"/>
            <a:chOff x="228600" y="4648200"/>
            <a:chExt cx="9248775" cy="1962323"/>
          </a:xfrm>
        </p:grpSpPr>
        <p:pic>
          <p:nvPicPr>
            <p:cNvPr id="323595" name="Picture 13"/>
            <p:cNvPicPr>
              <a:picLocks noChangeAspect="1" noChangeArrowheads="1"/>
            </p:cNvPicPr>
            <p:nvPr/>
          </p:nvPicPr>
          <p:blipFill>
            <a:blip r:embed="rId3" cstate="print"/>
            <a:srcRect/>
            <a:stretch>
              <a:fillRect/>
            </a:stretch>
          </p:blipFill>
          <p:spPr bwMode="auto">
            <a:xfrm>
              <a:off x="228600" y="4648200"/>
              <a:ext cx="9248775" cy="1743075"/>
            </a:xfrm>
            <a:prstGeom prst="rect">
              <a:avLst/>
            </a:prstGeom>
            <a:noFill/>
            <a:ln w="9525">
              <a:noFill/>
              <a:miter lim="800000"/>
              <a:headEnd/>
              <a:tailEnd/>
            </a:ln>
          </p:spPr>
        </p:pic>
        <p:sp>
          <p:nvSpPr>
            <p:cNvPr id="10" name="Text Box 22"/>
            <p:cNvSpPr txBox="1">
              <a:spLocks noChangeArrowheads="1"/>
            </p:cNvSpPr>
            <p:nvPr/>
          </p:nvSpPr>
          <p:spPr bwMode="auto">
            <a:xfrm>
              <a:off x="1294888" y="6324140"/>
              <a:ext cx="1688424" cy="254187"/>
            </a:xfrm>
            <a:prstGeom prst="rect">
              <a:avLst/>
            </a:prstGeom>
            <a:noFill/>
            <a:ln w="9525">
              <a:solidFill>
                <a:schemeClr val="tx1"/>
              </a:solidFill>
              <a:miter lim="800000"/>
              <a:headEnd/>
              <a:tailEnd/>
            </a:ln>
            <a:effectLs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auto" hangingPunct="1">
                <a:spcBef>
                  <a:spcPts val="0"/>
                </a:spcBef>
                <a:spcAft>
                  <a:spcPts val="0"/>
                </a:spcAft>
                <a:defRPr/>
              </a:pPr>
              <a:r>
                <a:rPr lang="en-US" sz="1000" smtClean="0">
                  <a:latin typeface="+mn-lt"/>
                  <a:ea typeface="+mn-ea"/>
                </a:rPr>
                <a:t>H10-&gt;H01 mode converter</a:t>
              </a:r>
            </a:p>
          </p:txBody>
        </p:sp>
        <p:sp>
          <p:nvSpPr>
            <p:cNvPr id="12" name="Text Box 24"/>
            <p:cNvSpPr txBox="1">
              <a:spLocks noChangeArrowheads="1"/>
            </p:cNvSpPr>
            <p:nvPr/>
          </p:nvSpPr>
          <p:spPr bwMode="auto">
            <a:xfrm>
              <a:off x="3048628" y="6346169"/>
              <a:ext cx="1232843" cy="254187"/>
            </a:xfrm>
            <a:prstGeom prst="rect">
              <a:avLst/>
            </a:prstGeom>
            <a:noFill/>
            <a:ln w="9525">
              <a:solidFill>
                <a:schemeClr val="tx1"/>
              </a:solidFill>
              <a:miter lim="800000"/>
              <a:headEnd/>
              <a:tailEnd/>
            </a:ln>
            <a:effectLs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auto" hangingPunct="1">
                <a:spcBef>
                  <a:spcPts val="0"/>
                </a:spcBef>
                <a:spcAft>
                  <a:spcPts val="0"/>
                </a:spcAft>
                <a:defRPr/>
              </a:pPr>
              <a:r>
                <a:rPr lang="en-US" sz="1000" dirty="0" smtClean="0">
                  <a:latin typeface="+mn-lt"/>
                  <a:ea typeface="+mn-ea"/>
                </a:rPr>
                <a:t>Mode mixing taper</a:t>
              </a:r>
            </a:p>
          </p:txBody>
        </p:sp>
        <p:sp>
          <p:nvSpPr>
            <p:cNvPr id="14" name="Text Box 26"/>
            <p:cNvSpPr txBox="1">
              <a:spLocks noChangeArrowheads="1"/>
            </p:cNvSpPr>
            <p:nvPr/>
          </p:nvSpPr>
          <p:spPr bwMode="auto">
            <a:xfrm>
              <a:off x="4572128" y="6356336"/>
              <a:ext cx="1309590" cy="254187"/>
            </a:xfrm>
            <a:prstGeom prst="rect">
              <a:avLst/>
            </a:prstGeom>
            <a:noFill/>
            <a:ln w="9525">
              <a:solidFill>
                <a:schemeClr val="tx1"/>
              </a:solidFill>
              <a:miter lim="800000"/>
              <a:headEnd/>
              <a:tailEnd/>
            </a:ln>
            <a:effectLs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auto" hangingPunct="1">
                <a:spcBef>
                  <a:spcPts val="0"/>
                </a:spcBef>
                <a:spcAft>
                  <a:spcPts val="0"/>
                </a:spcAft>
                <a:defRPr/>
              </a:pPr>
              <a:r>
                <a:rPr lang="en-US" sz="1000" dirty="0" smtClean="0">
                  <a:latin typeface="+mn-lt"/>
                  <a:ea typeface="+mn-ea"/>
                </a:rPr>
                <a:t>Beating wave cavity</a:t>
              </a:r>
            </a:p>
          </p:txBody>
        </p:sp>
        <p:sp>
          <p:nvSpPr>
            <p:cNvPr id="16" name="Text Box 28"/>
            <p:cNvSpPr txBox="1">
              <a:spLocks noChangeArrowheads="1"/>
            </p:cNvSpPr>
            <p:nvPr/>
          </p:nvSpPr>
          <p:spPr bwMode="auto">
            <a:xfrm>
              <a:off x="305347" y="6324140"/>
              <a:ext cx="824617" cy="254187"/>
            </a:xfrm>
            <a:prstGeom prst="rect">
              <a:avLst/>
            </a:prstGeom>
            <a:noFill/>
            <a:ln w="9525">
              <a:solidFill>
                <a:schemeClr val="tx1"/>
              </a:solidFill>
              <a:miter lim="800000"/>
              <a:headEnd/>
              <a:tailEnd/>
            </a:ln>
            <a:effectLs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auto" hangingPunct="1">
                <a:spcBef>
                  <a:spcPts val="0"/>
                </a:spcBef>
                <a:spcAft>
                  <a:spcPts val="0"/>
                </a:spcAft>
                <a:defRPr/>
              </a:pPr>
              <a:r>
                <a:rPr lang="en-US" sz="1000" smtClean="0">
                  <a:latin typeface="+mn-lt"/>
                  <a:ea typeface="+mn-ea"/>
                </a:rPr>
                <a:t>3-db hybrid</a:t>
              </a:r>
            </a:p>
          </p:txBody>
        </p:sp>
      </p:grpSp>
      <p:sp>
        <p:nvSpPr>
          <p:cNvPr id="17" name="Text Box 29"/>
          <p:cNvSpPr txBox="1">
            <a:spLocks noChangeArrowheads="1"/>
          </p:cNvSpPr>
          <p:nvPr/>
        </p:nvSpPr>
        <p:spPr bwMode="auto">
          <a:xfrm>
            <a:off x="4114800" y="5029200"/>
            <a:ext cx="1050925" cy="307975"/>
          </a:xfrm>
          <a:prstGeom prst="rect">
            <a:avLst/>
          </a:prstGeom>
          <a:solidFill>
            <a:schemeClr val="bg1"/>
          </a:solidFill>
          <a:ln>
            <a:noFill/>
          </a:ln>
          <a:effectLs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auto" hangingPunct="1">
              <a:spcBef>
                <a:spcPts val="0"/>
              </a:spcBef>
              <a:spcAft>
                <a:spcPts val="0"/>
              </a:spcAft>
              <a:defRPr/>
            </a:pPr>
            <a:r>
              <a:rPr lang="en-US" sz="1400" smtClean="0">
                <a:latin typeface="+mn-lt"/>
                <a:ea typeface="+mn-ea"/>
              </a:rPr>
              <a:t>Q</a:t>
            </a:r>
            <a:r>
              <a:rPr lang="en-US" sz="1400" baseline="-25000" smtClean="0">
                <a:latin typeface="+mn-lt"/>
                <a:ea typeface="+mn-ea"/>
              </a:rPr>
              <a:t>0</a:t>
            </a:r>
            <a:r>
              <a:rPr lang="en-US" sz="1400" smtClean="0">
                <a:latin typeface="+mn-lt"/>
                <a:ea typeface="+mn-ea"/>
              </a:rPr>
              <a:t> ~ 2x10</a:t>
            </a:r>
            <a:r>
              <a:rPr lang="en-US" sz="1400" baseline="30000" smtClean="0">
                <a:latin typeface="+mn-lt"/>
                <a:ea typeface="+mn-ea"/>
              </a:rPr>
              <a:t>5</a:t>
            </a:r>
            <a:endParaRPr lang="en-US" sz="1400" smtClean="0">
              <a:latin typeface="+mn-lt"/>
              <a:ea typeface="+mn-ea"/>
            </a:endParaRPr>
          </a:p>
        </p:txBody>
      </p:sp>
      <p:pic>
        <p:nvPicPr>
          <p:cNvPr id="323592" name="Picture 21"/>
          <p:cNvPicPr>
            <a:picLocks noChangeAspect="1" noChangeArrowheads="1"/>
          </p:cNvPicPr>
          <p:nvPr/>
        </p:nvPicPr>
        <p:blipFill>
          <a:blip r:embed="rId4" cstate="print"/>
          <a:srcRect/>
          <a:stretch>
            <a:fillRect/>
          </a:stretch>
        </p:blipFill>
        <p:spPr bwMode="auto">
          <a:xfrm>
            <a:off x="4852988" y="1295400"/>
            <a:ext cx="2767012" cy="2124075"/>
          </a:xfrm>
          <a:prstGeom prst="rect">
            <a:avLst/>
          </a:prstGeom>
          <a:noFill/>
          <a:ln w="9525">
            <a:noFill/>
            <a:miter lim="800000"/>
            <a:headEnd/>
            <a:tailEnd/>
          </a:ln>
        </p:spPr>
      </p:pic>
      <p:sp>
        <p:nvSpPr>
          <p:cNvPr id="323593" name="TextBox 1"/>
          <p:cNvSpPr txBox="1">
            <a:spLocks noChangeArrowheads="1"/>
          </p:cNvSpPr>
          <p:nvPr/>
        </p:nvSpPr>
        <p:spPr bwMode="auto">
          <a:xfrm>
            <a:off x="3990975" y="3725863"/>
            <a:ext cx="5180013" cy="922337"/>
          </a:xfrm>
          <a:prstGeom prst="rect">
            <a:avLst/>
          </a:prstGeom>
          <a:noFill/>
          <a:ln w="9525">
            <a:noFill/>
            <a:miter lim="800000"/>
            <a:headEnd/>
            <a:tailEnd/>
          </a:ln>
        </p:spPr>
        <p:txBody>
          <a:bodyPr wrap="none">
            <a:spAutoFit/>
          </a:bodyPr>
          <a:lstStyle/>
          <a:p>
            <a:pPr marL="285750" indent="-285750">
              <a:buFont typeface="Arial" charset="0"/>
              <a:buChar char="•"/>
            </a:pPr>
            <a:r>
              <a:rPr lang="en-GB" altLang="zh-CN">
                <a:solidFill>
                  <a:srgbClr val="FF0000"/>
                </a:solidFill>
              </a:rPr>
              <a:t>Measured Q</a:t>
            </a:r>
            <a:r>
              <a:rPr lang="en-GB" altLang="zh-CN" baseline="-25000">
                <a:solidFill>
                  <a:srgbClr val="FF0000"/>
                </a:solidFill>
              </a:rPr>
              <a:t>0</a:t>
            </a:r>
            <a:r>
              <a:rPr lang="en-GB" altLang="zh-CN">
                <a:solidFill>
                  <a:srgbClr val="FF0000"/>
                </a:solidFill>
              </a:rPr>
              <a:t> ~ 1.6x10</a:t>
            </a:r>
            <a:r>
              <a:rPr lang="en-GB" altLang="zh-CN" baseline="30000">
                <a:solidFill>
                  <a:srgbClr val="FF0000"/>
                </a:solidFill>
              </a:rPr>
              <a:t>5</a:t>
            </a:r>
            <a:r>
              <a:rPr lang="en-GB" altLang="zh-CN">
                <a:solidFill>
                  <a:srgbClr val="FF0000"/>
                </a:solidFill>
              </a:rPr>
              <a:t> (expected ~ 2x10</a:t>
            </a:r>
            <a:r>
              <a:rPr lang="en-GB" altLang="zh-CN" baseline="30000">
                <a:solidFill>
                  <a:srgbClr val="FF0000"/>
                </a:solidFill>
              </a:rPr>
              <a:t>5</a:t>
            </a:r>
            <a:r>
              <a:rPr lang="en-GB" altLang="zh-CN">
                <a:solidFill>
                  <a:srgbClr val="FF0000"/>
                </a:solidFill>
              </a:rPr>
              <a:t> )</a:t>
            </a:r>
          </a:p>
          <a:p>
            <a:pPr marL="285750" indent="-285750">
              <a:buFont typeface="Arial" charset="0"/>
              <a:buChar char="•"/>
            </a:pPr>
            <a:r>
              <a:rPr lang="en-GB" altLang="zh-CN">
                <a:solidFill>
                  <a:srgbClr val="FF0000"/>
                </a:solidFill>
              </a:rPr>
              <a:t>Tuning plungers heating up problem.</a:t>
            </a:r>
          </a:p>
          <a:p>
            <a:pPr marL="285750" indent="-285750">
              <a:buFont typeface="Arial" charset="0"/>
              <a:buChar char="•"/>
            </a:pPr>
            <a:r>
              <a:rPr lang="en-GB" altLang="zh-CN">
                <a:solidFill>
                  <a:srgbClr val="FF0000"/>
                </a:solidFill>
              </a:rPr>
              <a:t>Backlashes problem with plungers movement.</a:t>
            </a:r>
          </a:p>
        </p:txBody>
      </p:sp>
      <p:sp>
        <p:nvSpPr>
          <p:cNvPr id="20" name="Text Box 14"/>
          <p:cNvSpPr txBox="1">
            <a:spLocks noChangeArrowheads="1"/>
          </p:cNvSpPr>
          <p:nvPr/>
        </p:nvSpPr>
        <p:spPr bwMode="auto">
          <a:xfrm>
            <a:off x="3952875" y="3395663"/>
            <a:ext cx="4962525" cy="338137"/>
          </a:xfrm>
          <a:prstGeom prst="rect">
            <a:avLst/>
          </a:prstGeom>
          <a:noFill/>
          <a:ln>
            <a:noFill/>
          </a:ln>
          <a:effectLs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auto" hangingPunct="1">
              <a:spcBef>
                <a:spcPts val="0"/>
              </a:spcBef>
              <a:spcAft>
                <a:spcPts val="0"/>
              </a:spcAft>
              <a:defRPr/>
            </a:pPr>
            <a:r>
              <a:rPr lang="en-US" sz="1600" dirty="0" smtClean="0">
                <a:latin typeface="+mn-lt"/>
                <a:ea typeface="+mn-ea"/>
              </a:rPr>
              <a:t>First BMC is now </a:t>
            </a:r>
            <a:r>
              <a:rPr lang="en-US" sz="1600" u="sng" dirty="0" smtClean="0">
                <a:latin typeface="+mn-lt"/>
                <a:ea typeface="+mn-ea"/>
              </a:rPr>
              <a:t>successfully</a:t>
            </a:r>
            <a:r>
              <a:rPr lang="en-US" sz="1600" dirty="0" smtClean="0">
                <a:latin typeface="+mn-lt"/>
                <a:ea typeface="+mn-ea"/>
              </a:rPr>
              <a:t> operated at XBOX #1.</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609" name="Slide Number Placeholder 1"/>
          <p:cNvSpPr>
            <a:spLocks noGrp="1"/>
          </p:cNvSpPr>
          <p:nvPr>
            <p:ph type="sldNum" sz="quarter" idx="1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43A690A-7E42-42EB-A5D9-76A6E049CBB4}" type="slidenum">
              <a:rPr lang="en-US" altLang="zh-CN">
                <a:latin typeface="Arial" charset="0"/>
                <a:ea typeface="宋体" charset="-122"/>
                <a:cs typeface="Arial" charset="0"/>
              </a:rPr>
              <a:pPr fontAlgn="base">
                <a:spcBef>
                  <a:spcPct val="0"/>
                </a:spcBef>
                <a:spcAft>
                  <a:spcPct val="0"/>
                </a:spcAft>
              </a:pPr>
              <a:t>26</a:t>
            </a:fld>
            <a:endParaRPr lang="en-US" altLang="zh-CN">
              <a:latin typeface="Arial" charset="0"/>
              <a:ea typeface="宋体" charset="-122"/>
              <a:cs typeface="Arial" charset="0"/>
            </a:endParaRPr>
          </a:p>
        </p:txBody>
      </p:sp>
      <p:pic>
        <p:nvPicPr>
          <p:cNvPr id="324610" name="Picture 2"/>
          <p:cNvPicPr>
            <a:picLocks noChangeAspect="1" noChangeArrowheads="1"/>
          </p:cNvPicPr>
          <p:nvPr/>
        </p:nvPicPr>
        <p:blipFill>
          <a:blip r:embed="rId2" cstate="print"/>
          <a:srcRect/>
          <a:stretch>
            <a:fillRect/>
          </a:stretch>
        </p:blipFill>
        <p:spPr bwMode="auto">
          <a:xfrm>
            <a:off x="234950" y="4021138"/>
            <a:ext cx="1933575" cy="1501775"/>
          </a:xfrm>
          <a:prstGeom prst="rect">
            <a:avLst/>
          </a:prstGeom>
          <a:noFill/>
          <a:ln w="9525">
            <a:solidFill>
              <a:schemeClr val="tx1"/>
            </a:solidFill>
            <a:miter lim="800000"/>
            <a:headEnd/>
            <a:tailEnd/>
          </a:ln>
        </p:spPr>
      </p:pic>
      <p:grpSp>
        <p:nvGrpSpPr>
          <p:cNvPr id="324611" name="Group 2"/>
          <p:cNvGrpSpPr>
            <a:grpSpLocks/>
          </p:cNvGrpSpPr>
          <p:nvPr/>
        </p:nvGrpSpPr>
        <p:grpSpPr bwMode="auto">
          <a:xfrm>
            <a:off x="0" y="152400"/>
            <a:ext cx="9374188" cy="6324600"/>
            <a:chOff x="196864" y="-1111981"/>
            <a:chExt cx="9373901" cy="6324599"/>
          </a:xfrm>
        </p:grpSpPr>
        <p:sp>
          <p:nvSpPr>
            <p:cNvPr id="324614" name="TextBox 4"/>
            <p:cNvSpPr txBox="1">
              <a:spLocks noChangeArrowheads="1"/>
            </p:cNvSpPr>
            <p:nvPr/>
          </p:nvSpPr>
          <p:spPr bwMode="auto">
            <a:xfrm>
              <a:off x="1219200" y="1524000"/>
              <a:ext cx="1371600" cy="369332"/>
            </a:xfrm>
            <a:prstGeom prst="rect">
              <a:avLst/>
            </a:prstGeom>
            <a:noFill/>
            <a:ln w="9525">
              <a:noFill/>
              <a:miter lim="800000"/>
              <a:headEnd/>
              <a:tailEnd/>
            </a:ln>
          </p:spPr>
          <p:txBody>
            <a:bodyPr>
              <a:spAutoFit/>
            </a:bodyPr>
            <a:lstStyle/>
            <a:p>
              <a:endParaRPr lang="en-US" altLang="zh-CN"/>
            </a:p>
          </p:txBody>
        </p:sp>
        <p:pic>
          <p:nvPicPr>
            <p:cNvPr id="324615" name="Picture 4" descr="\\CERNHOMER.cern.ch\rleuxe\Public\CLIC-PC-Cavity\CLIC - PC Cavity - 20.jpg"/>
            <p:cNvPicPr>
              <a:picLocks noChangeAspect="1" noChangeArrowheads="1"/>
            </p:cNvPicPr>
            <p:nvPr/>
          </p:nvPicPr>
          <p:blipFill>
            <a:blip r:embed="rId3" cstate="print"/>
            <a:srcRect/>
            <a:stretch>
              <a:fillRect/>
            </a:stretch>
          </p:blipFill>
          <p:spPr bwMode="auto">
            <a:xfrm>
              <a:off x="387008" y="31018"/>
              <a:ext cx="6827544" cy="5181600"/>
            </a:xfrm>
            <a:prstGeom prst="rect">
              <a:avLst/>
            </a:prstGeom>
            <a:noFill/>
            <a:ln w="9525">
              <a:noFill/>
              <a:miter lim="800000"/>
              <a:headEnd/>
              <a:tailEnd/>
            </a:ln>
          </p:spPr>
        </p:pic>
        <p:sp>
          <p:nvSpPr>
            <p:cNvPr id="324616" name="TextBox 7"/>
            <p:cNvSpPr txBox="1">
              <a:spLocks noChangeArrowheads="1"/>
            </p:cNvSpPr>
            <p:nvPr/>
          </p:nvSpPr>
          <p:spPr bwMode="auto">
            <a:xfrm>
              <a:off x="273064" y="-1111981"/>
              <a:ext cx="8916701" cy="646331"/>
            </a:xfrm>
            <a:prstGeom prst="rect">
              <a:avLst/>
            </a:prstGeom>
            <a:noFill/>
            <a:ln w="9525">
              <a:noFill/>
              <a:miter lim="800000"/>
              <a:headEnd/>
              <a:tailEnd/>
            </a:ln>
          </p:spPr>
          <p:txBody>
            <a:bodyPr>
              <a:spAutoFit/>
            </a:bodyPr>
            <a:lstStyle/>
            <a:p>
              <a:pPr algn="r"/>
              <a:r>
                <a:rPr lang="en-GB" altLang="zh-CN" sz="3600">
                  <a:solidFill>
                    <a:srgbClr val="C00000"/>
                  </a:solidFill>
                </a:rPr>
                <a:t>X-Band SLED Pulse Compressor at 2013</a:t>
              </a:r>
            </a:p>
          </p:txBody>
        </p:sp>
        <p:sp>
          <p:nvSpPr>
            <p:cNvPr id="324617" name="TextBox 8"/>
            <p:cNvSpPr txBox="1">
              <a:spLocks noChangeArrowheads="1"/>
            </p:cNvSpPr>
            <p:nvPr/>
          </p:nvSpPr>
          <p:spPr bwMode="auto">
            <a:xfrm>
              <a:off x="4793307" y="1049923"/>
              <a:ext cx="2820003" cy="338554"/>
            </a:xfrm>
            <a:prstGeom prst="rect">
              <a:avLst/>
            </a:prstGeom>
            <a:noFill/>
            <a:ln w="9525">
              <a:noFill/>
              <a:miter lim="800000"/>
              <a:headEnd/>
              <a:tailEnd/>
            </a:ln>
          </p:spPr>
          <p:txBody>
            <a:bodyPr wrap="none">
              <a:spAutoFit/>
            </a:bodyPr>
            <a:lstStyle/>
            <a:p>
              <a:r>
                <a:rPr lang="en-GB" altLang="zh-CN" sz="1600"/>
                <a:t>Cavity operating mode H</a:t>
              </a:r>
              <a:r>
                <a:rPr lang="en-GB" altLang="zh-CN" sz="1600" baseline="-25000"/>
                <a:t>0,1,32</a:t>
              </a:r>
              <a:endParaRPr lang="en-GB" altLang="zh-CN" sz="1600"/>
            </a:p>
          </p:txBody>
        </p:sp>
        <p:cxnSp>
          <p:nvCxnSpPr>
            <p:cNvPr id="10" name="Straight Arrow Connector 9"/>
            <p:cNvCxnSpPr/>
            <p:nvPr/>
          </p:nvCxnSpPr>
          <p:spPr>
            <a:xfrm flipH="1">
              <a:off x="5303696" y="1388332"/>
              <a:ext cx="457186" cy="65246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24619" name="TextBox 10"/>
            <p:cNvSpPr txBox="1">
              <a:spLocks noChangeArrowheads="1"/>
            </p:cNvSpPr>
            <p:nvPr/>
          </p:nvSpPr>
          <p:spPr bwMode="auto">
            <a:xfrm>
              <a:off x="5913165" y="1701969"/>
              <a:ext cx="1814920" cy="338554"/>
            </a:xfrm>
            <a:prstGeom prst="rect">
              <a:avLst/>
            </a:prstGeom>
            <a:noFill/>
            <a:ln w="9525">
              <a:noFill/>
              <a:miter lim="800000"/>
              <a:headEnd/>
              <a:tailEnd/>
            </a:ln>
          </p:spPr>
          <p:txBody>
            <a:bodyPr wrap="none">
              <a:spAutoFit/>
            </a:bodyPr>
            <a:lstStyle/>
            <a:p>
              <a:r>
                <a:rPr lang="en-GB" altLang="zh-CN" sz="1600"/>
                <a:t>Integrated cooling</a:t>
              </a:r>
            </a:p>
          </p:txBody>
        </p:sp>
        <p:cxnSp>
          <p:nvCxnSpPr>
            <p:cNvPr id="12" name="Straight Arrow Connector 11"/>
            <p:cNvCxnSpPr/>
            <p:nvPr/>
          </p:nvCxnSpPr>
          <p:spPr>
            <a:xfrm flipH="1">
              <a:off x="6141870" y="2040794"/>
              <a:ext cx="304791" cy="4572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6821299" y="2955193"/>
              <a:ext cx="692129" cy="3810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24622" name="TextBox 13"/>
            <p:cNvSpPr txBox="1">
              <a:spLocks noChangeArrowheads="1"/>
            </p:cNvSpPr>
            <p:nvPr/>
          </p:nvSpPr>
          <p:spPr bwMode="auto">
            <a:xfrm>
              <a:off x="6979965" y="2497723"/>
              <a:ext cx="1602887" cy="584775"/>
            </a:xfrm>
            <a:prstGeom prst="rect">
              <a:avLst/>
            </a:prstGeom>
            <a:noFill/>
            <a:ln w="9525">
              <a:noFill/>
              <a:miter lim="800000"/>
              <a:headEnd/>
              <a:tailEnd/>
            </a:ln>
          </p:spPr>
          <p:txBody>
            <a:bodyPr>
              <a:spAutoFit/>
            </a:bodyPr>
            <a:lstStyle/>
            <a:p>
              <a:pPr algn="r"/>
              <a:r>
                <a:rPr lang="en-GB" altLang="zh-CN" sz="1600"/>
                <a:t>Compact mode launcher</a:t>
              </a:r>
            </a:p>
          </p:txBody>
        </p:sp>
        <p:sp>
          <p:nvSpPr>
            <p:cNvPr id="324623" name="TextBox 14"/>
            <p:cNvSpPr txBox="1">
              <a:spLocks noChangeArrowheads="1"/>
            </p:cNvSpPr>
            <p:nvPr/>
          </p:nvSpPr>
          <p:spPr bwMode="auto">
            <a:xfrm>
              <a:off x="6807059" y="4416119"/>
              <a:ext cx="2763706" cy="584775"/>
            </a:xfrm>
            <a:prstGeom prst="rect">
              <a:avLst/>
            </a:prstGeom>
            <a:noFill/>
            <a:ln w="9525">
              <a:noFill/>
              <a:miter lim="800000"/>
              <a:headEnd/>
              <a:tailEnd/>
            </a:ln>
          </p:spPr>
          <p:txBody>
            <a:bodyPr>
              <a:spAutoFit/>
            </a:bodyPr>
            <a:lstStyle/>
            <a:p>
              <a:r>
                <a:rPr lang="en-GB" altLang="zh-CN" sz="1600"/>
                <a:t>Double-height -3dB hybrid, made at CEA/CERN</a:t>
              </a:r>
            </a:p>
          </p:txBody>
        </p:sp>
        <p:cxnSp>
          <p:nvCxnSpPr>
            <p:cNvPr id="16" name="Straight Arrow Connector 15"/>
            <p:cNvCxnSpPr>
              <a:stCxn id="324623" idx="1"/>
            </p:cNvCxnSpPr>
            <p:nvPr/>
          </p:nvCxnSpPr>
          <p:spPr>
            <a:xfrm flipH="1" flipV="1">
              <a:off x="6195843" y="4110893"/>
              <a:ext cx="611168" cy="5969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24625" name="TextBox 16"/>
            <p:cNvSpPr txBox="1">
              <a:spLocks noChangeArrowheads="1"/>
            </p:cNvSpPr>
            <p:nvPr/>
          </p:nvSpPr>
          <p:spPr bwMode="auto">
            <a:xfrm>
              <a:off x="234608" y="34451"/>
              <a:ext cx="2176983" cy="584775"/>
            </a:xfrm>
            <a:prstGeom prst="rect">
              <a:avLst/>
            </a:prstGeom>
            <a:noFill/>
            <a:ln w="9525">
              <a:noFill/>
              <a:miter lim="800000"/>
              <a:headEnd/>
              <a:tailEnd/>
            </a:ln>
          </p:spPr>
          <p:txBody>
            <a:bodyPr>
              <a:spAutoFit/>
            </a:bodyPr>
            <a:lstStyle/>
            <a:p>
              <a:r>
                <a:rPr lang="en-GB" altLang="zh-CN" sz="1600"/>
                <a:t>Manual resonant frequency de-tuners</a:t>
              </a:r>
            </a:p>
          </p:txBody>
        </p:sp>
        <p:cxnSp>
          <p:nvCxnSpPr>
            <p:cNvPr id="18" name="Straight Arrow Connector 17"/>
            <p:cNvCxnSpPr/>
            <p:nvPr/>
          </p:nvCxnSpPr>
          <p:spPr>
            <a:xfrm>
              <a:off x="2103394" y="326294"/>
              <a:ext cx="761977" cy="1143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a:off x="960429" y="619982"/>
              <a:ext cx="361939" cy="76835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24628" name="TextBox 19"/>
            <p:cNvSpPr txBox="1">
              <a:spLocks noChangeArrowheads="1"/>
            </p:cNvSpPr>
            <p:nvPr/>
          </p:nvSpPr>
          <p:spPr bwMode="auto">
            <a:xfrm>
              <a:off x="3600611" y="2621818"/>
              <a:ext cx="1676399" cy="584775"/>
            </a:xfrm>
            <a:prstGeom prst="rect">
              <a:avLst/>
            </a:prstGeom>
            <a:noFill/>
            <a:ln w="9525">
              <a:noFill/>
              <a:miter lim="800000"/>
              <a:headEnd/>
              <a:tailEnd/>
            </a:ln>
          </p:spPr>
          <p:txBody>
            <a:bodyPr>
              <a:spAutoFit/>
            </a:bodyPr>
            <a:lstStyle/>
            <a:p>
              <a:r>
                <a:rPr lang="en-GB" altLang="zh-CN" sz="1600"/>
                <a:t>Common vacuum circuit</a:t>
              </a:r>
            </a:p>
          </p:txBody>
        </p:sp>
        <p:cxnSp>
          <p:nvCxnSpPr>
            <p:cNvPr id="21" name="Straight Arrow Connector 20"/>
            <p:cNvCxnSpPr/>
            <p:nvPr/>
          </p:nvCxnSpPr>
          <p:spPr>
            <a:xfrm flipH="1" flipV="1">
              <a:off x="2484382" y="1388332"/>
              <a:ext cx="1447756" cy="123348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V="1">
              <a:off x="1201721" y="2421793"/>
              <a:ext cx="368289" cy="16002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24631" name="TextBox 23"/>
            <p:cNvSpPr txBox="1">
              <a:spLocks noChangeArrowheads="1"/>
            </p:cNvSpPr>
            <p:nvPr/>
          </p:nvSpPr>
          <p:spPr bwMode="auto">
            <a:xfrm>
              <a:off x="196864" y="4008411"/>
              <a:ext cx="1379527" cy="338554"/>
            </a:xfrm>
            <a:prstGeom prst="rect">
              <a:avLst/>
            </a:prstGeom>
            <a:noFill/>
            <a:ln w="9525">
              <a:noFill/>
              <a:miter lim="800000"/>
              <a:headEnd/>
              <a:tailEnd/>
            </a:ln>
          </p:spPr>
          <p:txBody>
            <a:bodyPr>
              <a:spAutoFit/>
            </a:bodyPr>
            <a:lstStyle/>
            <a:p>
              <a:r>
                <a:rPr lang="en-GB" altLang="zh-CN" sz="1600"/>
                <a:t>Fixed tuners</a:t>
              </a:r>
            </a:p>
          </p:txBody>
        </p:sp>
      </p:grpSp>
      <p:sp>
        <p:nvSpPr>
          <p:cNvPr id="26" name="TextBox 25"/>
          <p:cNvSpPr txBox="1"/>
          <p:nvPr/>
        </p:nvSpPr>
        <p:spPr>
          <a:xfrm>
            <a:off x="0" y="5867400"/>
            <a:ext cx="4491038" cy="1016000"/>
          </a:xfrm>
          <a:prstGeom prst="rect">
            <a:avLst/>
          </a:prstGeom>
          <a:noFill/>
          <a:ln>
            <a:noFill/>
          </a:ln>
        </p:spPr>
        <p:txBody>
          <a:bodyPr wrap="none">
            <a:spAutoFit/>
          </a:bodyPr>
          <a:lstStyle/>
          <a:p>
            <a:pPr fontAlgn="auto">
              <a:spcBef>
                <a:spcPts val="0"/>
              </a:spcBef>
              <a:spcAft>
                <a:spcPts val="0"/>
              </a:spcAft>
              <a:defRPr/>
            </a:pPr>
            <a:endParaRPr lang="en-GB" sz="1200" dirty="0">
              <a:latin typeface="+mn-lt"/>
              <a:ea typeface="+mn-ea"/>
            </a:endParaRPr>
          </a:p>
          <a:p>
            <a:pPr marL="342900" indent="-342900" fontAlgn="auto">
              <a:spcBef>
                <a:spcPts val="0"/>
              </a:spcBef>
              <a:spcAft>
                <a:spcPts val="0"/>
              </a:spcAft>
              <a:buFont typeface="+mj-lt"/>
              <a:buAutoNum type="arabicPeriod"/>
              <a:defRPr/>
            </a:pPr>
            <a:r>
              <a:rPr lang="en-GB" sz="1200" dirty="0">
                <a:latin typeface="+mn-lt"/>
                <a:ea typeface="+mn-ea"/>
              </a:rPr>
              <a:t>Compact (inexpensive) RF design</a:t>
            </a:r>
          </a:p>
          <a:p>
            <a:pPr marL="342900" indent="-342900" fontAlgn="auto">
              <a:spcBef>
                <a:spcPts val="0"/>
              </a:spcBef>
              <a:spcAft>
                <a:spcPts val="0"/>
              </a:spcAft>
              <a:buFont typeface="+mj-lt"/>
              <a:buAutoNum type="arabicPeriod"/>
              <a:defRPr/>
            </a:pPr>
            <a:r>
              <a:rPr lang="en-GB" sz="1200" dirty="0">
                <a:latin typeface="+mn-lt"/>
                <a:ea typeface="+mn-ea"/>
              </a:rPr>
              <a:t>Relaxed fabrication tolerances</a:t>
            </a:r>
          </a:p>
          <a:p>
            <a:pPr marL="342900" indent="-342900" fontAlgn="auto">
              <a:spcBef>
                <a:spcPts val="0"/>
              </a:spcBef>
              <a:spcAft>
                <a:spcPts val="0"/>
              </a:spcAft>
              <a:buFont typeface="+mj-lt"/>
              <a:buAutoNum type="arabicPeriod"/>
              <a:defRPr/>
            </a:pPr>
            <a:r>
              <a:rPr lang="en-GB" sz="1200" dirty="0">
                <a:latin typeface="+mn-lt"/>
                <a:ea typeface="+mn-ea"/>
              </a:rPr>
              <a:t>Fixed frequency tuners (frequency control by temperature)</a:t>
            </a:r>
          </a:p>
          <a:p>
            <a:pPr marL="342900" indent="-342900" fontAlgn="auto">
              <a:spcBef>
                <a:spcPts val="0"/>
              </a:spcBef>
              <a:spcAft>
                <a:spcPts val="0"/>
              </a:spcAft>
              <a:buFont typeface="+mj-lt"/>
              <a:buAutoNum type="arabicPeriod"/>
              <a:defRPr/>
            </a:pPr>
            <a:r>
              <a:rPr lang="en-GB" sz="1200" dirty="0">
                <a:latin typeface="+mn-lt"/>
                <a:ea typeface="+mn-ea"/>
              </a:rPr>
              <a:t>Detuning option.</a:t>
            </a:r>
          </a:p>
        </p:txBody>
      </p:sp>
      <p:sp>
        <p:nvSpPr>
          <p:cNvPr id="27" name="Text Box 14"/>
          <p:cNvSpPr txBox="1">
            <a:spLocks noChangeArrowheads="1"/>
          </p:cNvSpPr>
          <p:nvPr/>
        </p:nvSpPr>
        <p:spPr bwMode="auto">
          <a:xfrm>
            <a:off x="6934200" y="6505575"/>
            <a:ext cx="1182688" cy="276225"/>
          </a:xfrm>
          <a:prstGeom prst="rect">
            <a:avLst/>
          </a:prstGeom>
          <a:noFill/>
          <a:ln>
            <a:noFill/>
          </a:ln>
          <a:effectLs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auto" hangingPunct="1">
              <a:spcBef>
                <a:spcPts val="0"/>
              </a:spcBef>
              <a:spcAft>
                <a:spcPts val="0"/>
              </a:spcAft>
              <a:defRPr/>
            </a:pPr>
            <a:r>
              <a:rPr lang="en-US" sz="1200" dirty="0" smtClean="0">
                <a:latin typeface="+mn-lt"/>
                <a:ea typeface="+mn-ea"/>
              </a:rPr>
              <a:t>Igor </a:t>
            </a:r>
            <a:r>
              <a:rPr lang="en-US" sz="1200" dirty="0" err="1" smtClean="0">
                <a:latin typeface="+mn-lt"/>
                <a:ea typeface="+mn-ea"/>
              </a:rPr>
              <a:t>Saratchev</a:t>
            </a:r>
            <a:endParaRPr lang="en-US" sz="1200" dirty="0" smtClean="0">
              <a:latin typeface="+mn-lt"/>
              <a:ea typeface="+mn-ea"/>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3" name="Slide Number Placeholder 1"/>
          <p:cNvSpPr>
            <a:spLocks noGrp="1"/>
          </p:cNvSpPr>
          <p:nvPr>
            <p:ph type="sldNum" sz="quarter" idx="1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0AE3F31-272B-4EF1-8FB0-A4BDF9BDCC2A}" type="slidenum">
              <a:rPr lang="en-US" altLang="zh-CN">
                <a:latin typeface="Arial" charset="0"/>
                <a:ea typeface="宋体" charset="-122"/>
                <a:cs typeface="Arial" charset="0"/>
              </a:rPr>
              <a:pPr fontAlgn="base">
                <a:spcBef>
                  <a:spcPct val="0"/>
                </a:spcBef>
                <a:spcAft>
                  <a:spcPct val="0"/>
                </a:spcAft>
              </a:pPr>
              <a:t>27</a:t>
            </a:fld>
            <a:endParaRPr lang="en-US" altLang="zh-CN">
              <a:latin typeface="Arial" charset="0"/>
              <a:ea typeface="宋体" charset="-122"/>
              <a:cs typeface="Arial" charset="0"/>
            </a:endParaRPr>
          </a:p>
        </p:txBody>
      </p:sp>
      <p:sp>
        <p:nvSpPr>
          <p:cNvPr id="325634" name="Text Box 3"/>
          <p:cNvSpPr txBox="1">
            <a:spLocks noChangeArrowheads="1"/>
          </p:cNvSpPr>
          <p:nvPr/>
        </p:nvSpPr>
        <p:spPr bwMode="auto">
          <a:xfrm>
            <a:off x="3759200" y="2914650"/>
            <a:ext cx="4876800" cy="304800"/>
          </a:xfrm>
          <a:prstGeom prst="rect">
            <a:avLst/>
          </a:prstGeom>
          <a:noFill/>
          <a:ln w="9525">
            <a:noFill/>
            <a:miter lim="800000"/>
            <a:headEnd/>
            <a:tailEnd/>
          </a:ln>
        </p:spPr>
        <p:txBody>
          <a:bodyPr>
            <a:spAutoFit/>
          </a:bodyPr>
          <a:lstStyle/>
          <a:p>
            <a:r>
              <a:rPr lang="zh-CN" altLang="en-US"/>
              <a:t> </a:t>
            </a:r>
          </a:p>
        </p:txBody>
      </p:sp>
      <p:sp>
        <p:nvSpPr>
          <p:cNvPr id="325635" name="Text Box 10"/>
          <p:cNvSpPr txBox="1">
            <a:spLocks noChangeArrowheads="1"/>
          </p:cNvSpPr>
          <p:nvPr/>
        </p:nvSpPr>
        <p:spPr bwMode="auto">
          <a:xfrm>
            <a:off x="762000" y="-76200"/>
            <a:ext cx="8064500" cy="1200150"/>
          </a:xfrm>
          <a:prstGeom prst="rect">
            <a:avLst/>
          </a:prstGeom>
          <a:noFill/>
          <a:ln w="9525">
            <a:noFill/>
            <a:miter lim="800000"/>
            <a:headEnd/>
            <a:tailEnd/>
          </a:ln>
        </p:spPr>
        <p:txBody>
          <a:bodyPr wrap="none">
            <a:spAutoFit/>
          </a:bodyPr>
          <a:lstStyle/>
          <a:p>
            <a:r>
              <a:rPr lang="en-US" altLang="en-US" sz="3600">
                <a:solidFill>
                  <a:srgbClr val="C00000"/>
                </a:solidFill>
              </a:rPr>
              <a:t>3. Design of a Super-Compact SLED</a:t>
            </a:r>
          </a:p>
          <a:p>
            <a:pPr algn="ctr"/>
            <a:r>
              <a:rPr lang="en-US" altLang="en-US" sz="3600">
                <a:solidFill>
                  <a:srgbClr val="C00000"/>
                </a:solidFill>
              </a:rPr>
              <a:t>for LCLS Deflector System </a:t>
            </a:r>
          </a:p>
        </p:txBody>
      </p:sp>
      <p:sp>
        <p:nvSpPr>
          <p:cNvPr id="4" name="Content Placeholder 3"/>
          <p:cNvSpPr>
            <a:spLocks noGrp="1"/>
          </p:cNvSpPr>
          <p:nvPr>
            <p:ph sz="quarter" idx="14"/>
          </p:nvPr>
        </p:nvSpPr>
        <p:spPr>
          <a:xfrm>
            <a:off x="1447800" y="1681163"/>
            <a:ext cx="5410200" cy="1824037"/>
          </a:xfrm>
        </p:spPr>
        <p:txBody>
          <a:bodyPr>
            <a:normAutofit/>
          </a:bodyPr>
          <a:lstStyle/>
          <a:p>
            <a:pPr marL="342900" indent="-342900">
              <a:lnSpc>
                <a:spcPct val="100000"/>
              </a:lnSpc>
              <a:buFont typeface="Arial" charset="0"/>
              <a:buChar char="•"/>
            </a:pPr>
            <a:r>
              <a:rPr lang="en-US" altLang="zh-CN" sz="2600" smtClean="0">
                <a:solidFill>
                  <a:srgbClr val="C00000"/>
                </a:solidFill>
                <a:latin typeface="Arial" charset="0"/>
                <a:ea typeface="宋体" charset="-122"/>
                <a:cs typeface="Arial" charset="0"/>
              </a:rPr>
              <a:t>Motivation</a:t>
            </a:r>
          </a:p>
          <a:p>
            <a:pPr marL="342900" indent="-342900">
              <a:lnSpc>
                <a:spcPct val="100000"/>
              </a:lnSpc>
              <a:buFont typeface="Arial" charset="0"/>
              <a:buChar char="•"/>
            </a:pPr>
            <a:r>
              <a:rPr lang="en-US" altLang="zh-CN" sz="2600" smtClean="0">
                <a:solidFill>
                  <a:srgbClr val="C00000"/>
                </a:solidFill>
                <a:latin typeface="Arial" charset="0"/>
                <a:ea typeface="宋体" charset="-122"/>
                <a:cs typeface="Arial" charset="0"/>
              </a:rPr>
              <a:t>Basic Design</a:t>
            </a:r>
          </a:p>
          <a:p>
            <a:pPr marL="342900" indent="-342900">
              <a:lnSpc>
                <a:spcPct val="100000"/>
              </a:lnSpc>
              <a:buFont typeface="Arial" charset="0"/>
              <a:buChar char="•"/>
            </a:pPr>
            <a:r>
              <a:rPr lang="en-US" altLang="zh-CN" sz="2600" smtClean="0">
                <a:solidFill>
                  <a:srgbClr val="C00000"/>
                </a:solidFill>
                <a:latin typeface="Arial" charset="0"/>
                <a:ea typeface="宋体" charset="-122"/>
                <a:cs typeface="Arial" charset="0"/>
              </a:rPr>
              <a:t>Technical Challenges</a:t>
            </a:r>
          </a:p>
          <a:p>
            <a:pPr marL="342900" indent="-342900">
              <a:lnSpc>
                <a:spcPct val="100000"/>
              </a:lnSpc>
              <a:buFont typeface="Arial" charset="0"/>
              <a:buChar char="•"/>
            </a:pPr>
            <a:r>
              <a:rPr lang="en-US" altLang="zh-CN" sz="2600" smtClean="0">
                <a:solidFill>
                  <a:srgbClr val="C00000"/>
                </a:solidFill>
                <a:latin typeface="Arial" charset="0"/>
                <a:ea typeface="宋体" charset="-122"/>
                <a:cs typeface="Arial" charset="0"/>
              </a:rPr>
              <a:t>R&amp;D Program </a:t>
            </a:r>
          </a:p>
          <a:p>
            <a:pPr marL="342900" indent="-342900">
              <a:lnSpc>
                <a:spcPct val="100000"/>
              </a:lnSpc>
              <a:buFont typeface="Arial" charset="0"/>
              <a:buChar char="•"/>
            </a:pPr>
            <a:endParaRPr lang="en-US" altLang="zh-CN" sz="2600" smtClean="0">
              <a:solidFill>
                <a:srgbClr val="C00000"/>
              </a:solidFill>
              <a:latin typeface="Arial" charset="0"/>
              <a:ea typeface="宋体" charset="-122"/>
              <a:cs typeface="Arial" charset="0"/>
            </a:endParaRPr>
          </a:p>
          <a:p>
            <a:pPr marL="342900" indent="-342900">
              <a:lnSpc>
                <a:spcPct val="100000"/>
              </a:lnSpc>
              <a:buFont typeface="Arial" charset="0"/>
              <a:buChar char="•"/>
            </a:pPr>
            <a:endParaRPr lang="en-US" altLang="zh-CN" sz="2600" smtClean="0">
              <a:solidFill>
                <a:srgbClr val="C00000"/>
              </a:solidFill>
              <a:latin typeface="Arial" charset="0"/>
              <a:ea typeface="宋体" charset="-122"/>
              <a:cs typeface="Arial"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95" name="Slide Number Placeholder 1"/>
          <p:cNvSpPr>
            <a:spLocks noGrp="1"/>
          </p:cNvSpPr>
          <p:nvPr>
            <p:ph type="sldNum" sz="quarter" idx="1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86D8B77-3CDB-48B2-8ECA-A87FFC880BF8}" type="slidenum">
              <a:rPr lang="en-US" altLang="zh-CN">
                <a:latin typeface="Arial" charset="0"/>
                <a:ea typeface="宋体" charset="-122"/>
                <a:cs typeface="Arial" charset="0"/>
              </a:rPr>
              <a:pPr fontAlgn="base">
                <a:spcBef>
                  <a:spcPct val="0"/>
                </a:spcBef>
                <a:spcAft>
                  <a:spcPct val="0"/>
                </a:spcAft>
              </a:pPr>
              <a:t>28</a:t>
            </a:fld>
            <a:endParaRPr lang="en-US" altLang="zh-CN">
              <a:latin typeface="Arial" charset="0"/>
              <a:ea typeface="宋体" charset="-122"/>
              <a:cs typeface="Arial" charset="0"/>
            </a:endParaRPr>
          </a:p>
        </p:txBody>
      </p:sp>
      <p:sp>
        <p:nvSpPr>
          <p:cNvPr id="309296" name="Text Box 10"/>
          <p:cNvSpPr txBox="1">
            <a:spLocks noChangeArrowheads="1"/>
          </p:cNvSpPr>
          <p:nvPr/>
        </p:nvSpPr>
        <p:spPr bwMode="auto">
          <a:xfrm>
            <a:off x="2819400" y="247650"/>
            <a:ext cx="2524125" cy="706438"/>
          </a:xfrm>
          <a:prstGeom prst="rect">
            <a:avLst/>
          </a:prstGeom>
          <a:noFill/>
          <a:ln w="9525">
            <a:noFill/>
            <a:miter lim="800000"/>
            <a:headEnd/>
            <a:tailEnd/>
          </a:ln>
        </p:spPr>
        <p:txBody>
          <a:bodyPr wrap="none">
            <a:spAutoFit/>
          </a:bodyPr>
          <a:lstStyle/>
          <a:p>
            <a:r>
              <a:rPr lang="en-US" altLang="zh-CN" sz="4000">
                <a:solidFill>
                  <a:srgbClr val="C00000"/>
                </a:solidFill>
              </a:rPr>
              <a:t>Motivation</a:t>
            </a:r>
          </a:p>
        </p:txBody>
      </p:sp>
      <p:pic>
        <p:nvPicPr>
          <p:cNvPr id="309297" name="Picture 9"/>
          <p:cNvPicPr>
            <a:picLocks noChangeAspect="1" noChangeArrowheads="1"/>
          </p:cNvPicPr>
          <p:nvPr/>
        </p:nvPicPr>
        <p:blipFill>
          <a:blip r:embed="rId3" cstate="print"/>
          <a:srcRect/>
          <a:stretch>
            <a:fillRect/>
          </a:stretch>
        </p:blipFill>
        <p:spPr bwMode="auto">
          <a:xfrm>
            <a:off x="1776413" y="1143000"/>
            <a:ext cx="5995987" cy="3968750"/>
          </a:xfrm>
          <a:prstGeom prst="rect">
            <a:avLst/>
          </a:prstGeom>
          <a:noFill/>
          <a:ln w="9525">
            <a:noFill/>
            <a:miter lim="800000"/>
            <a:headEnd/>
            <a:tailEnd/>
          </a:ln>
        </p:spPr>
      </p:pic>
      <p:grpSp>
        <p:nvGrpSpPr>
          <p:cNvPr id="309298" name="Group 10"/>
          <p:cNvGrpSpPr>
            <a:grpSpLocks/>
          </p:cNvGrpSpPr>
          <p:nvPr/>
        </p:nvGrpSpPr>
        <p:grpSpPr bwMode="auto">
          <a:xfrm>
            <a:off x="-76200" y="5132388"/>
            <a:ext cx="9898063" cy="1527175"/>
            <a:chOff x="8467" y="5132388"/>
            <a:chExt cx="9897533" cy="1526540"/>
          </a:xfrm>
        </p:grpSpPr>
        <p:sp>
          <p:nvSpPr>
            <p:cNvPr id="309299" name="TextBox 7"/>
            <p:cNvSpPr txBox="1">
              <a:spLocks noChangeArrowheads="1"/>
            </p:cNvSpPr>
            <p:nvPr/>
          </p:nvSpPr>
          <p:spPr bwMode="auto">
            <a:xfrm>
              <a:off x="8467" y="5181600"/>
              <a:ext cx="9897533" cy="1477328"/>
            </a:xfrm>
            <a:prstGeom prst="rect">
              <a:avLst/>
            </a:prstGeom>
            <a:noFill/>
            <a:ln w="9525">
              <a:noFill/>
              <a:miter lim="800000"/>
              <a:headEnd/>
              <a:tailEnd/>
            </a:ln>
          </p:spPr>
          <p:txBody>
            <a:bodyPr>
              <a:spAutoFit/>
            </a:bodyPr>
            <a:lstStyle/>
            <a:p>
              <a:pPr eaLnBrk="0" hangingPunct="0"/>
              <a:r>
                <a:rPr lang="en-US" altLang="en-US">
                  <a:latin typeface="Times New Roman" pitchFamily="18" charset="0"/>
                </a:rPr>
                <a:t>  Maximum Kick for one 1m Section:  5.46                  (Pin is Peak RF Power) </a:t>
              </a:r>
            </a:p>
            <a:p>
              <a:pPr eaLnBrk="0" hangingPunct="0"/>
              <a:r>
                <a:rPr lang="en-US" altLang="en-US">
                  <a:latin typeface="Times New Roman" pitchFamily="18" charset="0"/>
                </a:rPr>
                <a:t>Limited by an Old Klystron of 35 MW Peak,  little more than 40 MV Kick obtained.</a:t>
              </a:r>
            </a:p>
            <a:p>
              <a:pPr algn="ctr" eaLnBrk="0" hangingPunct="0"/>
              <a:r>
                <a:rPr lang="en-US" altLang="en-US" u="sng">
                  <a:solidFill>
                    <a:srgbClr val="0000FF"/>
                  </a:solidFill>
                  <a:cs typeface="Arial" charset="0"/>
                </a:rPr>
                <a:t>  In Order to Reach Higher Resolution, </a:t>
              </a:r>
            </a:p>
            <a:p>
              <a:pPr algn="ctr" eaLnBrk="0" hangingPunct="0"/>
              <a:r>
                <a:rPr lang="en-US" altLang="en-US" u="sng">
                  <a:solidFill>
                    <a:srgbClr val="0000FF"/>
                  </a:solidFill>
                  <a:cs typeface="Arial" charset="0"/>
                </a:rPr>
                <a:t>       The SLED System is under Design to Double the Kick to more than 80MV.</a:t>
              </a:r>
            </a:p>
            <a:p>
              <a:pPr eaLnBrk="0" hangingPunct="0"/>
              <a:r>
                <a:rPr lang="en-US" altLang="en-US">
                  <a:solidFill>
                    <a:schemeClr val="bg2"/>
                  </a:solidFill>
                  <a:cs typeface="Arial" charset="0"/>
                </a:rPr>
                <a:t>The work started last November, S. Tantawi, Chen Xu and G. Bowden actively paticipated.</a:t>
              </a:r>
            </a:p>
          </p:txBody>
        </p:sp>
        <p:graphicFrame>
          <p:nvGraphicFramePr>
            <p:cNvPr id="309294" name="Object 46"/>
            <p:cNvGraphicFramePr>
              <a:graphicFrameLocks noChangeAspect="1"/>
            </p:cNvGraphicFramePr>
            <p:nvPr/>
          </p:nvGraphicFramePr>
          <p:xfrm>
            <a:off x="4038600" y="5132388"/>
            <a:ext cx="974725" cy="354012"/>
          </p:xfrm>
          <a:graphic>
            <a:graphicData uri="http://schemas.openxmlformats.org/presentationml/2006/ole">
              <mc:AlternateContent xmlns:mc="http://schemas.openxmlformats.org/markup-compatibility/2006">
                <mc:Choice xmlns:v="urn:schemas-microsoft-com:vml" Requires="v">
                  <p:oleObj spid="_x0000_s309296" name="Equation" r:id="rId4" imgW="698197" imgH="253890" progId="Equation.3">
                    <p:embed/>
                  </p:oleObj>
                </mc:Choice>
                <mc:Fallback>
                  <p:oleObj name="Equation" r:id="rId4" imgW="698197" imgH="253890" progId="Equation.3">
                    <p:embed/>
                    <p:pic>
                      <p:nvPicPr>
                        <p:cNvPr id="0" name="Picture 4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38600" y="5132388"/>
                          <a:ext cx="974725" cy="3540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705" name="Slide Number Placeholder 1"/>
          <p:cNvSpPr>
            <a:spLocks noGrp="1"/>
          </p:cNvSpPr>
          <p:nvPr>
            <p:ph type="sldNum" sz="quarter" idx="15"/>
          </p:nvPr>
        </p:nvSpPr>
        <p:spPr bwMode="auto">
          <a:xfrm>
            <a:off x="8566150" y="6121400"/>
            <a:ext cx="319088" cy="539750"/>
          </a:xfrm>
          <a:noFill/>
          <a:ln>
            <a:miter lim="800000"/>
            <a:headEnd/>
            <a:tailEnd/>
          </a:ln>
        </p:spPr>
        <p:txBody>
          <a:bodyPr wrap="square" numCol="1" anchorCtr="0" compatLnSpc="1">
            <a:prstTxWarp prst="textNoShape">
              <a:avLst/>
            </a:prstTxWarp>
          </a:bodyPr>
          <a:lstStyle/>
          <a:p>
            <a:pPr fontAlgn="base">
              <a:spcBef>
                <a:spcPct val="0"/>
              </a:spcBef>
              <a:spcAft>
                <a:spcPct val="0"/>
              </a:spcAft>
            </a:pPr>
            <a:fld id="{FD8C6F19-56B1-48BB-85C0-F8F692A20E22}" type="slidenum">
              <a:rPr lang="en-US" altLang="zh-CN">
                <a:latin typeface="Arial" charset="0"/>
                <a:ea typeface="宋体" charset="-122"/>
                <a:cs typeface="Arial" charset="0"/>
              </a:rPr>
              <a:pPr fontAlgn="base">
                <a:spcBef>
                  <a:spcPct val="0"/>
                </a:spcBef>
                <a:spcAft>
                  <a:spcPct val="0"/>
                </a:spcAft>
              </a:pPr>
              <a:t>29</a:t>
            </a:fld>
            <a:endParaRPr lang="en-US" altLang="zh-CN">
              <a:latin typeface="Arial" charset="0"/>
              <a:ea typeface="宋体" charset="-122"/>
              <a:cs typeface="Arial" charset="0"/>
            </a:endParaRPr>
          </a:p>
        </p:txBody>
      </p:sp>
      <p:sp>
        <p:nvSpPr>
          <p:cNvPr id="328706" name="TextBox 4"/>
          <p:cNvSpPr txBox="1">
            <a:spLocks noChangeArrowheads="1"/>
          </p:cNvSpPr>
          <p:nvPr/>
        </p:nvSpPr>
        <p:spPr bwMode="auto">
          <a:xfrm>
            <a:off x="1219200" y="1327150"/>
            <a:ext cx="1371600" cy="369888"/>
          </a:xfrm>
          <a:prstGeom prst="rect">
            <a:avLst/>
          </a:prstGeom>
          <a:noFill/>
          <a:ln w="9525">
            <a:noFill/>
            <a:miter lim="800000"/>
            <a:headEnd/>
            <a:tailEnd/>
          </a:ln>
        </p:spPr>
        <p:txBody>
          <a:bodyPr>
            <a:spAutoFit/>
          </a:bodyPr>
          <a:lstStyle/>
          <a:p>
            <a:endParaRPr lang="en-US" altLang="zh-CN"/>
          </a:p>
        </p:txBody>
      </p:sp>
      <p:sp>
        <p:nvSpPr>
          <p:cNvPr id="328707" name="TextBox 6"/>
          <p:cNvSpPr txBox="1">
            <a:spLocks noChangeArrowheads="1"/>
          </p:cNvSpPr>
          <p:nvPr/>
        </p:nvSpPr>
        <p:spPr bwMode="auto">
          <a:xfrm>
            <a:off x="2590800" y="357188"/>
            <a:ext cx="3398838" cy="584200"/>
          </a:xfrm>
          <a:prstGeom prst="rect">
            <a:avLst/>
          </a:prstGeom>
          <a:noFill/>
          <a:ln w="9525">
            <a:noFill/>
            <a:miter lim="800000"/>
            <a:headEnd/>
            <a:tailEnd/>
          </a:ln>
        </p:spPr>
        <p:txBody>
          <a:bodyPr wrap="none">
            <a:spAutoFit/>
          </a:bodyPr>
          <a:lstStyle/>
          <a:p>
            <a:r>
              <a:rPr lang="en-US" altLang="en-US" sz="3200">
                <a:solidFill>
                  <a:srgbClr val="C00000"/>
                </a:solidFill>
                <a:cs typeface="Arial" charset="0"/>
              </a:rPr>
              <a:t>SLED RF System</a:t>
            </a:r>
          </a:p>
        </p:txBody>
      </p:sp>
      <p:pic>
        <p:nvPicPr>
          <p:cNvPr id="328708" name="Picture 2"/>
          <p:cNvPicPr>
            <a:picLocks noChangeAspect="1" noChangeArrowheads="1"/>
          </p:cNvPicPr>
          <p:nvPr/>
        </p:nvPicPr>
        <p:blipFill>
          <a:blip r:embed="rId2" cstate="print"/>
          <a:srcRect/>
          <a:stretch>
            <a:fillRect/>
          </a:stretch>
        </p:blipFill>
        <p:spPr bwMode="auto">
          <a:xfrm>
            <a:off x="1285875" y="1325563"/>
            <a:ext cx="7435850" cy="5335587"/>
          </a:xfrm>
          <a:prstGeom prst="rect">
            <a:avLst/>
          </a:prstGeom>
          <a:noFill/>
          <a:ln w="9525">
            <a:noFill/>
            <a:miter lim="800000"/>
            <a:headEnd/>
            <a:tailEnd/>
          </a:ln>
        </p:spPr>
      </p:pic>
      <p:sp>
        <p:nvSpPr>
          <p:cNvPr id="328709" name="TextBox 1"/>
          <p:cNvSpPr txBox="1">
            <a:spLocks noChangeArrowheads="1"/>
          </p:cNvSpPr>
          <p:nvPr/>
        </p:nvSpPr>
        <p:spPr bwMode="auto">
          <a:xfrm>
            <a:off x="5943600" y="1219200"/>
            <a:ext cx="1219200" cy="336550"/>
          </a:xfrm>
          <a:prstGeom prst="rect">
            <a:avLst/>
          </a:prstGeom>
          <a:solidFill>
            <a:schemeClr val="bg1"/>
          </a:solidFill>
          <a:ln w="9525">
            <a:noFill/>
            <a:miter lim="800000"/>
            <a:headEnd/>
            <a:tailEnd/>
          </a:ln>
        </p:spPr>
        <p:txBody>
          <a:bodyPr>
            <a:spAutoFit/>
          </a:bodyPr>
          <a:lstStyle/>
          <a:p>
            <a:pPr>
              <a:lnSpc>
                <a:spcPts val="1925"/>
              </a:lnSpc>
            </a:pPr>
            <a:r>
              <a:rPr lang="en-US" altLang="en-US" sz="1600">
                <a:cs typeface="Arial" charset="0"/>
              </a:rPr>
              <a:t>   1.394</a:t>
            </a:r>
            <a:r>
              <a:rPr lang="el-GR" altLang="en-US" sz="1600">
                <a:cs typeface="Arial" charset="0"/>
              </a:rPr>
              <a:t>μ</a:t>
            </a:r>
            <a:r>
              <a:rPr lang="en-US" altLang="en-US" sz="1600">
                <a:cs typeface="Arial" charset="0"/>
              </a:rPr>
              <a:t>s</a:t>
            </a:r>
            <a:r>
              <a:rPr lang="en-US" altLang="en-US" sz="1600">
                <a:solidFill>
                  <a:srgbClr val="F8F8F8"/>
                </a:solidFill>
                <a:cs typeface="Arial" charset="0"/>
              </a:rPr>
              <a:t>3</a:t>
            </a:r>
            <a:endParaRPr lang="en-US" altLang="en-US" sz="1600">
              <a:cs typeface="Arial" charset="0"/>
            </a:endParaRPr>
          </a:p>
        </p:txBody>
      </p:sp>
      <p:sp>
        <p:nvSpPr>
          <p:cNvPr id="328710" name="TextBox 7"/>
          <p:cNvSpPr txBox="1">
            <a:spLocks noChangeArrowheads="1"/>
          </p:cNvSpPr>
          <p:nvPr/>
        </p:nvSpPr>
        <p:spPr bwMode="auto">
          <a:xfrm>
            <a:off x="7543800" y="1403350"/>
            <a:ext cx="1066800" cy="336550"/>
          </a:xfrm>
          <a:prstGeom prst="rect">
            <a:avLst/>
          </a:prstGeom>
          <a:solidFill>
            <a:schemeClr val="bg1"/>
          </a:solidFill>
          <a:ln w="9525">
            <a:noFill/>
            <a:miter lim="800000"/>
            <a:headEnd/>
            <a:tailEnd/>
          </a:ln>
        </p:spPr>
        <p:txBody>
          <a:bodyPr>
            <a:spAutoFit/>
          </a:bodyPr>
          <a:lstStyle/>
          <a:p>
            <a:pPr>
              <a:lnSpc>
                <a:spcPts val="1925"/>
              </a:lnSpc>
            </a:pPr>
            <a:r>
              <a:rPr lang="en-US" altLang="en-US" sz="1600">
                <a:cs typeface="Arial" charset="0"/>
              </a:rPr>
              <a:t>0.106</a:t>
            </a:r>
            <a:r>
              <a:rPr lang="el-GR" altLang="en-US" sz="1600">
                <a:cs typeface="Arial" charset="0"/>
              </a:rPr>
              <a:t>μ</a:t>
            </a:r>
            <a:r>
              <a:rPr lang="en-US" altLang="en-US" sz="1600">
                <a:cs typeface="Arial" charset="0"/>
              </a:rPr>
              <a:t>s</a:t>
            </a:r>
            <a:r>
              <a:rPr lang="en-US" altLang="en-US" sz="1600">
                <a:solidFill>
                  <a:srgbClr val="F8F8F8"/>
                </a:solidFill>
                <a:cs typeface="Arial" charset="0"/>
              </a:rPr>
              <a:t>3</a:t>
            </a:r>
            <a:endParaRPr lang="en-US" altLang="en-US" sz="1600">
              <a:cs typeface="Arial" charset="0"/>
            </a:endParaRPr>
          </a:p>
        </p:txBody>
      </p:sp>
      <p:sp>
        <p:nvSpPr>
          <p:cNvPr id="328711" name="TextBox 8"/>
          <p:cNvSpPr txBox="1">
            <a:spLocks noChangeArrowheads="1"/>
          </p:cNvSpPr>
          <p:nvPr/>
        </p:nvSpPr>
        <p:spPr bwMode="auto">
          <a:xfrm>
            <a:off x="5486400" y="6172200"/>
            <a:ext cx="1066800" cy="336550"/>
          </a:xfrm>
          <a:prstGeom prst="rect">
            <a:avLst/>
          </a:prstGeom>
          <a:solidFill>
            <a:schemeClr val="bg1"/>
          </a:solidFill>
          <a:ln w="9525">
            <a:noFill/>
            <a:miter lim="800000"/>
            <a:headEnd/>
            <a:tailEnd/>
          </a:ln>
        </p:spPr>
        <p:txBody>
          <a:bodyPr>
            <a:spAutoFit/>
          </a:bodyPr>
          <a:lstStyle/>
          <a:p>
            <a:pPr>
              <a:lnSpc>
                <a:spcPts val="1925"/>
              </a:lnSpc>
            </a:pPr>
            <a:r>
              <a:rPr lang="en-US" altLang="en-US" sz="1600">
                <a:cs typeface="Arial" charset="0"/>
              </a:rPr>
              <a:t>0.106</a:t>
            </a:r>
            <a:r>
              <a:rPr lang="el-GR" altLang="en-US" sz="1600">
                <a:cs typeface="Arial" charset="0"/>
              </a:rPr>
              <a:t>μ</a:t>
            </a:r>
            <a:r>
              <a:rPr lang="en-US" altLang="en-US" sz="1600">
                <a:cs typeface="Arial" charset="0"/>
              </a:rPr>
              <a:t>s</a:t>
            </a:r>
            <a:r>
              <a:rPr lang="en-US" altLang="en-US" sz="1600">
                <a:solidFill>
                  <a:srgbClr val="F8F8F8"/>
                </a:solidFill>
                <a:cs typeface="Arial" charset="0"/>
              </a:rPr>
              <a:t>3</a:t>
            </a:r>
            <a:endParaRPr lang="en-US" altLang="en-US" sz="1600">
              <a:cs typeface="Arial" charset="0"/>
            </a:endParaRPr>
          </a:p>
        </p:txBody>
      </p:sp>
      <p:sp>
        <p:nvSpPr>
          <p:cNvPr id="328712" name="TextBox 9"/>
          <p:cNvSpPr txBox="1">
            <a:spLocks noChangeArrowheads="1"/>
          </p:cNvSpPr>
          <p:nvPr/>
        </p:nvSpPr>
        <p:spPr bwMode="auto">
          <a:xfrm>
            <a:off x="3922713" y="6356350"/>
            <a:ext cx="1066800" cy="336550"/>
          </a:xfrm>
          <a:prstGeom prst="rect">
            <a:avLst/>
          </a:prstGeom>
          <a:solidFill>
            <a:schemeClr val="bg1"/>
          </a:solidFill>
          <a:ln w="9525">
            <a:noFill/>
            <a:miter lim="800000"/>
            <a:headEnd/>
            <a:tailEnd/>
          </a:ln>
        </p:spPr>
        <p:txBody>
          <a:bodyPr>
            <a:spAutoFit/>
          </a:bodyPr>
          <a:lstStyle/>
          <a:p>
            <a:pPr>
              <a:lnSpc>
                <a:spcPts val="1925"/>
              </a:lnSpc>
            </a:pPr>
            <a:r>
              <a:rPr lang="en-US" altLang="en-US" sz="1600">
                <a:cs typeface="Arial" charset="0"/>
              </a:rPr>
              <a:t>1.394</a:t>
            </a:r>
            <a:r>
              <a:rPr lang="el-GR" altLang="en-US" sz="1600">
                <a:cs typeface="Arial" charset="0"/>
              </a:rPr>
              <a:t>μ</a:t>
            </a:r>
            <a:r>
              <a:rPr lang="en-US" altLang="en-US" sz="1600">
                <a:cs typeface="Arial" charset="0"/>
              </a:rPr>
              <a:t>s</a:t>
            </a:r>
            <a:r>
              <a:rPr lang="en-US" altLang="en-US" sz="1600">
                <a:solidFill>
                  <a:srgbClr val="F8F8F8"/>
                </a:solidFill>
                <a:cs typeface="Arial" charset="0"/>
              </a:rPr>
              <a:t>3</a:t>
            </a:r>
            <a:endParaRPr lang="en-US" altLang="en-US" sz="1600">
              <a:cs typeface="Arial" charset="0"/>
            </a:endParaRPr>
          </a:p>
        </p:txBody>
      </p:sp>
      <p:sp>
        <p:nvSpPr>
          <p:cNvPr id="328713" name="TextBox 10"/>
          <p:cNvSpPr txBox="1">
            <a:spLocks noChangeArrowheads="1"/>
          </p:cNvSpPr>
          <p:nvPr/>
        </p:nvSpPr>
        <p:spPr bwMode="auto">
          <a:xfrm>
            <a:off x="1905000" y="5670550"/>
            <a:ext cx="685800" cy="579438"/>
          </a:xfrm>
          <a:prstGeom prst="rect">
            <a:avLst/>
          </a:prstGeom>
          <a:solidFill>
            <a:schemeClr val="bg1"/>
          </a:solidFill>
          <a:ln w="9525">
            <a:noFill/>
            <a:miter lim="800000"/>
            <a:headEnd/>
            <a:tailEnd/>
          </a:ln>
        </p:spPr>
        <p:txBody>
          <a:bodyPr>
            <a:spAutoFit/>
          </a:bodyPr>
          <a:lstStyle/>
          <a:p>
            <a:pPr>
              <a:lnSpc>
                <a:spcPts val="1925"/>
              </a:lnSpc>
            </a:pPr>
            <a:r>
              <a:rPr lang="en-US" altLang="en-US" sz="1600">
                <a:cs typeface="Arial" charset="0"/>
              </a:rPr>
              <a:t>1.5</a:t>
            </a:r>
            <a:r>
              <a:rPr lang="el-GR" altLang="en-US" sz="1600">
                <a:cs typeface="Arial" charset="0"/>
              </a:rPr>
              <a:t>μ</a:t>
            </a:r>
            <a:r>
              <a:rPr lang="en-US" altLang="en-US" sz="1600">
                <a:cs typeface="Arial" charset="0"/>
              </a:rPr>
              <a:t>s</a:t>
            </a:r>
            <a:r>
              <a:rPr lang="en-US" altLang="en-US" sz="1600">
                <a:solidFill>
                  <a:srgbClr val="F8F8F8"/>
                </a:solidFill>
                <a:cs typeface="Arial" charset="0"/>
              </a:rPr>
              <a:t>3</a:t>
            </a:r>
            <a:endParaRPr lang="en-US" altLang="en-US" sz="1600">
              <a:cs typeface="Arial" charset="0"/>
            </a:endParaRPr>
          </a:p>
        </p:txBody>
      </p:sp>
      <p:sp>
        <p:nvSpPr>
          <p:cNvPr id="328714" name="TextBox 11"/>
          <p:cNvSpPr txBox="1">
            <a:spLocks noChangeArrowheads="1"/>
          </p:cNvSpPr>
          <p:nvPr/>
        </p:nvSpPr>
        <p:spPr bwMode="auto">
          <a:xfrm>
            <a:off x="6477000" y="3765550"/>
            <a:ext cx="1600200" cy="336550"/>
          </a:xfrm>
          <a:prstGeom prst="rect">
            <a:avLst/>
          </a:prstGeom>
          <a:solidFill>
            <a:schemeClr val="bg1"/>
          </a:solidFill>
          <a:ln w="9525">
            <a:noFill/>
            <a:miter lim="800000"/>
            <a:headEnd/>
            <a:tailEnd/>
          </a:ln>
        </p:spPr>
        <p:txBody>
          <a:bodyPr>
            <a:spAutoFit/>
          </a:bodyPr>
          <a:lstStyle/>
          <a:p>
            <a:pPr>
              <a:lnSpc>
                <a:spcPts val="1925"/>
              </a:lnSpc>
            </a:pPr>
            <a:r>
              <a:rPr lang="en-US" altLang="en-US" sz="1600">
                <a:cs typeface="Arial" charset="0"/>
              </a:rPr>
              <a:t>DEFLECTOR</a:t>
            </a:r>
          </a:p>
        </p:txBody>
      </p:sp>
      <p:sp>
        <p:nvSpPr>
          <p:cNvPr id="328715" name="TextBox 12"/>
          <p:cNvSpPr txBox="1">
            <a:spLocks noChangeArrowheads="1"/>
          </p:cNvSpPr>
          <p:nvPr/>
        </p:nvSpPr>
        <p:spPr bwMode="auto">
          <a:xfrm>
            <a:off x="7848600" y="6340475"/>
            <a:ext cx="1066800" cy="336550"/>
          </a:xfrm>
          <a:prstGeom prst="rect">
            <a:avLst/>
          </a:prstGeom>
          <a:solidFill>
            <a:schemeClr val="bg1"/>
          </a:solidFill>
          <a:ln w="9525">
            <a:noFill/>
            <a:miter lim="800000"/>
            <a:headEnd/>
            <a:tailEnd/>
          </a:ln>
        </p:spPr>
        <p:txBody>
          <a:bodyPr>
            <a:spAutoFit/>
          </a:bodyPr>
          <a:lstStyle/>
          <a:p>
            <a:pPr>
              <a:lnSpc>
                <a:spcPts val="1925"/>
              </a:lnSpc>
            </a:pPr>
            <a:endParaRPr lang="en-US" altLang="en-US" sz="1600">
              <a:cs typeface="Arial" charset="0"/>
            </a:endParaRPr>
          </a:p>
        </p:txBody>
      </p:sp>
      <p:sp>
        <p:nvSpPr>
          <p:cNvPr id="328716" name="TextBox 13"/>
          <p:cNvSpPr txBox="1">
            <a:spLocks noChangeArrowheads="1"/>
          </p:cNvSpPr>
          <p:nvPr/>
        </p:nvSpPr>
        <p:spPr bwMode="auto">
          <a:xfrm>
            <a:off x="2209800" y="1631950"/>
            <a:ext cx="1066800" cy="336550"/>
          </a:xfrm>
          <a:prstGeom prst="rect">
            <a:avLst/>
          </a:prstGeom>
          <a:solidFill>
            <a:schemeClr val="bg1"/>
          </a:solidFill>
          <a:ln w="9525">
            <a:noFill/>
            <a:miter lim="800000"/>
            <a:headEnd/>
            <a:tailEnd/>
          </a:ln>
        </p:spPr>
        <p:txBody>
          <a:bodyPr>
            <a:spAutoFit/>
          </a:bodyPr>
          <a:lstStyle/>
          <a:p>
            <a:pPr>
              <a:lnSpc>
                <a:spcPts val="1925"/>
              </a:lnSpc>
            </a:pPr>
            <a:endParaRPr lang="en-US" altLang="en-US" sz="1600">
              <a:cs typeface="Arial"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Number Placeholder 1"/>
          <p:cNvSpPr>
            <a:spLocks noGrp="1"/>
          </p:cNvSpPr>
          <p:nvPr>
            <p:ph type="sldNum" sz="quarter" idx="1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94A8518-55CD-4EF3-9F3C-45F569B953D2}" type="slidenum">
              <a:rPr lang="en-US" altLang="zh-CN">
                <a:latin typeface="Arial" charset="0"/>
                <a:ea typeface="宋体" charset="-122"/>
                <a:cs typeface="Arial" charset="0"/>
              </a:rPr>
              <a:pPr fontAlgn="base">
                <a:spcBef>
                  <a:spcPct val="0"/>
                </a:spcBef>
                <a:spcAft>
                  <a:spcPct val="0"/>
                </a:spcAft>
              </a:pPr>
              <a:t>3</a:t>
            </a:fld>
            <a:endParaRPr lang="en-US" altLang="zh-CN">
              <a:latin typeface="Arial" charset="0"/>
              <a:ea typeface="宋体" charset="-122"/>
              <a:cs typeface="Arial" charset="0"/>
            </a:endParaRPr>
          </a:p>
        </p:txBody>
      </p:sp>
      <p:sp>
        <p:nvSpPr>
          <p:cNvPr id="26626" name="Text Box 3"/>
          <p:cNvSpPr txBox="1">
            <a:spLocks noChangeArrowheads="1"/>
          </p:cNvSpPr>
          <p:nvPr/>
        </p:nvSpPr>
        <p:spPr bwMode="auto">
          <a:xfrm>
            <a:off x="3759200" y="2914650"/>
            <a:ext cx="4876800" cy="304800"/>
          </a:xfrm>
          <a:prstGeom prst="rect">
            <a:avLst/>
          </a:prstGeom>
          <a:noFill/>
          <a:ln w="9525">
            <a:noFill/>
            <a:miter lim="800000"/>
            <a:headEnd/>
            <a:tailEnd/>
          </a:ln>
        </p:spPr>
        <p:txBody>
          <a:bodyPr>
            <a:spAutoFit/>
          </a:bodyPr>
          <a:lstStyle/>
          <a:p>
            <a:r>
              <a:rPr lang="zh-CN" altLang="en-US"/>
              <a:t> </a:t>
            </a:r>
          </a:p>
        </p:txBody>
      </p:sp>
      <p:sp>
        <p:nvSpPr>
          <p:cNvPr id="9" name="Text Box 10"/>
          <p:cNvSpPr txBox="1">
            <a:spLocks noChangeArrowheads="1"/>
          </p:cNvSpPr>
          <p:nvPr/>
        </p:nvSpPr>
        <p:spPr bwMode="auto">
          <a:xfrm>
            <a:off x="1219200" y="-76200"/>
            <a:ext cx="5638800" cy="1200150"/>
          </a:xfrm>
          <a:prstGeom prst="rect">
            <a:avLst/>
          </a:prstGeom>
          <a:noFill/>
          <a:ln>
            <a:noFill/>
          </a:ln>
          <a:effectLst/>
          <a:extLst/>
        </p:spPr>
        <p:txBody>
          <a:bodyPr>
            <a:spAutoFit/>
          </a:bodyPr>
          <a:lstStyle/>
          <a:p>
            <a:pPr marL="514350" indent="-514350" fontAlgn="auto">
              <a:spcBef>
                <a:spcPts val="0"/>
              </a:spcBef>
              <a:spcAft>
                <a:spcPts val="0"/>
              </a:spcAft>
              <a:buFontTx/>
              <a:buAutoNum type="arabicPeriod"/>
              <a:defRPr/>
            </a:pPr>
            <a:r>
              <a:rPr lang="en-US" altLang="zh-CN" sz="3600" dirty="0">
                <a:solidFill>
                  <a:srgbClr val="C00000"/>
                </a:solidFill>
                <a:latin typeface="+mn-lt"/>
                <a:ea typeface="宋体" pitchFamily="2" charset="-122"/>
              </a:rPr>
              <a:t>Basics on RF Deflector </a:t>
            </a:r>
          </a:p>
          <a:p>
            <a:pPr fontAlgn="auto">
              <a:spcBef>
                <a:spcPts val="0"/>
              </a:spcBef>
              <a:spcAft>
                <a:spcPts val="0"/>
              </a:spcAft>
              <a:defRPr/>
            </a:pPr>
            <a:r>
              <a:rPr lang="en-US" altLang="zh-CN" sz="3600" dirty="0">
                <a:solidFill>
                  <a:srgbClr val="C00000"/>
                </a:solidFill>
                <a:latin typeface="+mn-lt"/>
                <a:ea typeface="宋体" pitchFamily="2" charset="-122"/>
              </a:rPr>
              <a:t>      and Its Application</a:t>
            </a:r>
          </a:p>
        </p:txBody>
      </p:sp>
      <p:sp>
        <p:nvSpPr>
          <p:cNvPr id="26628" name="TextBox 5"/>
          <p:cNvSpPr txBox="1">
            <a:spLocks noChangeArrowheads="1"/>
          </p:cNvSpPr>
          <p:nvPr/>
        </p:nvSpPr>
        <p:spPr bwMode="auto">
          <a:xfrm>
            <a:off x="1447800" y="2057400"/>
            <a:ext cx="4154488" cy="830263"/>
          </a:xfrm>
          <a:prstGeom prst="rect">
            <a:avLst/>
          </a:prstGeom>
          <a:noFill/>
          <a:ln w="9525">
            <a:noFill/>
            <a:miter lim="800000"/>
            <a:headEnd/>
            <a:tailEnd/>
          </a:ln>
        </p:spPr>
        <p:txBody>
          <a:bodyPr wrap="none">
            <a:spAutoFit/>
          </a:bodyPr>
          <a:lstStyle/>
          <a:p>
            <a:pPr marL="285750" indent="-285750">
              <a:buFont typeface="Arial" charset="0"/>
              <a:buChar char="•"/>
            </a:pPr>
            <a:r>
              <a:rPr lang="en-US" altLang="zh-CN" sz="2400">
                <a:solidFill>
                  <a:srgbClr val="C00000"/>
                </a:solidFill>
              </a:rPr>
              <a:t>Principles</a:t>
            </a:r>
          </a:p>
          <a:p>
            <a:pPr marL="285750" indent="-285750">
              <a:buFont typeface="Arial" charset="0"/>
              <a:buChar char="•"/>
            </a:pPr>
            <a:r>
              <a:rPr lang="en-US" altLang="zh-CN" sz="2400">
                <a:solidFill>
                  <a:srgbClr val="C00000"/>
                </a:solidFill>
              </a:rPr>
              <a:t>Application at LCLS, SLAC</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29" name="TextBox 6"/>
          <p:cNvSpPr txBox="1">
            <a:spLocks noChangeArrowheads="1"/>
          </p:cNvSpPr>
          <p:nvPr/>
        </p:nvSpPr>
        <p:spPr bwMode="auto">
          <a:xfrm>
            <a:off x="2224088" y="228600"/>
            <a:ext cx="5568950" cy="584200"/>
          </a:xfrm>
          <a:prstGeom prst="rect">
            <a:avLst/>
          </a:prstGeom>
          <a:noFill/>
          <a:ln w="9525">
            <a:noFill/>
            <a:miter lim="800000"/>
            <a:headEnd/>
            <a:tailEnd/>
          </a:ln>
        </p:spPr>
        <p:txBody>
          <a:bodyPr wrap="none">
            <a:spAutoFit/>
          </a:bodyPr>
          <a:lstStyle/>
          <a:p>
            <a:r>
              <a:rPr lang="en-US" altLang="en-US" sz="3200">
                <a:solidFill>
                  <a:srgbClr val="C00000"/>
                </a:solidFill>
                <a:cs typeface="Arial" charset="0"/>
              </a:rPr>
              <a:t>SLED RF System Waveforms</a:t>
            </a:r>
          </a:p>
        </p:txBody>
      </p:sp>
      <p:grpSp>
        <p:nvGrpSpPr>
          <p:cNvPr id="329730" name="Group 1"/>
          <p:cNvGrpSpPr>
            <a:grpSpLocks/>
          </p:cNvGrpSpPr>
          <p:nvPr/>
        </p:nvGrpSpPr>
        <p:grpSpPr bwMode="auto">
          <a:xfrm>
            <a:off x="1600200" y="1214438"/>
            <a:ext cx="5715000" cy="5643562"/>
            <a:chOff x="3429000" y="1214438"/>
            <a:chExt cx="5715000" cy="5643562"/>
          </a:xfrm>
        </p:grpSpPr>
        <p:pic>
          <p:nvPicPr>
            <p:cNvPr id="329731" name="Picture 2"/>
            <p:cNvPicPr>
              <a:picLocks noChangeAspect="1" noChangeArrowheads="1"/>
            </p:cNvPicPr>
            <p:nvPr/>
          </p:nvPicPr>
          <p:blipFill>
            <a:blip r:embed="rId2" cstate="print"/>
            <a:srcRect/>
            <a:stretch>
              <a:fillRect/>
            </a:stretch>
          </p:blipFill>
          <p:spPr bwMode="auto">
            <a:xfrm>
              <a:off x="4965606" y="1214438"/>
              <a:ext cx="4178394" cy="5643562"/>
            </a:xfrm>
            <a:prstGeom prst="rect">
              <a:avLst/>
            </a:prstGeom>
            <a:noFill/>
            <a:ln w="9525">
              <a:noFill/>
              <a:miter lim="800000"/>
              <a:headEnd/>
              <a:tailEnd/>
            </a:ln>
          </p:spPr>
        </p:pic>
        <p:sp>
          <p:nvSpPr>
            <p:cNvPr id="329732" name="TextBox 2"/>
            <p:cNvSpPr txBox="1">
              <a:spLocks noChangeArrowheads="1"/>
            </p:cNvSpPr>
            <p:nvPr/>
          </p:nvSpPr>
          <p:spPr bwMode="auto">
            <a:xfrm>
              <a:off x="3429000" y="1635667"/>
              <a:ext cx="1350050" cy="307777"/>
            </a:xfrm>
            <a:prstGeom prst="rect">
              <a:avLst/>
            </a:prstGeom>
            <a:noFill/>
            <a:ln w="9525">
              <a:noFill/>
              <a:miter lim="800000"/>
              <a:headEnd/>
              <a:tailEnd/>
            </a:ln>
          </p:spPr>
          <p:txBody>
            <a:bodyPr wrap="none">
              <a:spAutoFit/>
            </a:bodyPr>
            <a:lstStyle/>
            <a:p>
              <a:r>
                <a:rPr lang="en-US" altLang="zh-CN" sz="1400"/>
                <a:t>Direct wave E</a:t>
              </a:r>
              <a:r>
                <a:rPr lang="en-US" altLang="zh-CN" sz="1400" baseline="-25000"/>
                <a:t>k</a:t>
              </a:r>
              <a:endParaRPr lang="en-US" altLang="zh-CN" sz="1400"/>
            </a:p>
          </p:txBody>
        </p:sp>
        <p:sp>
          <p:nvSpPr>
            <p:cNvPr id="329733" name="TextBox 4"/>
            <p:cNvSpPr txBox="1">
              <a:spLocks noChangeArrowheads="1"/>
            </p:cNvSpPr>
            <p:nvPr/>
          </p:nvSpPr>
          <p:spPr bwMode="auto">
            <a:xfrm>
              <a:off x="3429000" y="2895600"/>
              <a:ext cx="1497526" cy="307777"/>
            </a:xfrm>
            <a:prstGeom prst="rect">
              <a:avLst/>
            </a:prstGeom>
            <a:noFill/>
            <a:ln w="9525">
              <a:noFill/>
              <a:miter lim="800000"/>
              <a:headEnd/>
              <a:tailEnd/>
            </a:ln>
          </p:spPr>
          <p:txBody>
            <a:bodyPr wrap="none">
              <a:spAutoFit/>
            </a:bodyPr>
            <a:lstStyle/>
            <a:p>
              <a:r>
                <a:rPr lang="en-US" altLang="zh-CN" sz="1400"/>
                <a:t>Emitted wave E</a:t>
              </a:r>
              <a:r>
                <a:rPr lang="en-US" altLang="zh-CN" sz="1400" baseline="-25000"/>
                <a:t>e</a:t>
              </a:r>
              <a:endParaRPr lang="en-US" altLang="zh-CN" sz="1400"/>
            </a:p>
          </p:txBody>
        </p:sp>
        <p:sp>
          <p:nvSpPr>
            <p:cNvPr id="329734" name="TextBox 5"/>
            <p:cNvSpPr txBox="1">
              <a:spLocks noChangeArrowheads="1"/>
            </p:cNvSpPr>
            <p:nvPr/>
          </p:nvSpPr>
          <p:spPr bwMode="auto">
            <a:xfrm>
              <a:off x="3429000" y="4191000"/>
              <a:ext cx="1548822" cy="307777"/>
            </a:xfrm>
            <a:prstGeom prst="rect">
              <a:avLst/>
            </a:prstGeom>
            <a:noFill/>
            <a:ln w="9525">
              <a:noFill/>
              <a:miter lim="800000"/>
              <a:headEnd/>
              <a:tailEnd/>
            </a:ln>
          </p:spPr>
          <p:txBody>
            <a:bodyPr wrap="none">
              <a:spAutoFit/>
            </a:bodyPr>
            <a:lstStyle/>
            <a:p>
              <a:r>
                <a:rPr lang="en-US" altLang="zh-CN" sz="1400"/>
                <a:t>Net load wave E</a:t>
              </a:r>
              <a:r>
                <a:rPr lang="en-US" altLang="zh-CN" sz="1400" baseline="-25000"/>
                <a:t>L</a:t>
              </a:r>
              <a:endParaRPr lang="en-US" altLang="zh-CN" sz="1400"/>
            </a:p>
          </p:txBody>
        </p:sp>
        <p:sp>
          <p:nvSpPr>
            <p:cNvPr id="329735" name="TextBox 7"/>
            <p:cNvSpPr txBox="1">
              <a:spLocks noChangeArrowheads="1"/>
            </p:cNvSpPr>
            <p:nvPr/>
          </p:nvSpPr>
          <p:spPr bwMode="auto">
            <a:xfrm>
              <a:off x="3429000" y="5725180"/>
              <a:ext cx="1686680" cy="523220"/>
            </a:xfrm>
            <a:prstGeom prst="rect">
              <a:avLst/>
            </a:prstGeom>
            <a:noFill/>
            <a:ln w="9525">
              <a:noFill/>
              <a:miter lim="800000"/>
              <a:headEnd/>
              <a:tailEnd/>
            </a:ln>
          </p:spPr>
          <p:txBody>
            <a:bodyPr wrap="none">
              <a:spAutoFit/>
            </a:bodyPr>
            <a:lstStyle/>
            <a:p>
              <a:r>
                <a:rPr lang="en-US" altLang="zh-CN" sz="1400"/>
                <a:t>Normalized energy</a:t>
              </a:r>
            </a:p>
            <a:p>
              <a:r>
                <a:rPr lang="en-US" altLang="zh-CN" sz="1400"/>
                <a:t>Gain V</a:t>
              </a:r>
            </a:p>
          </p:txBody>
        </p:sp>
      </p:gr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753" name="Slide Number Placeholder 1"/>
          <p:cNvSpPr>
            <a:spLocks noGrp="1"/>
          </p:cNvSpPr>
          <p:nvPr>
            <p:ph type="sldNum" sz="quarter" idx="1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3B80199-A709-453F-BAA4-1C5BAD4D124F}" type="slidenum">
              <a:rPr lang="en-US" altLang="zh-CN">
                <a:latin typeface="Arial" charset="0"/>
                <a:ea typeface="宋体" charset="-122"/>
                <a:cs typeface="Arial" charset="0"/>
              </a:rPr>
              <a:pPr fontAlgn="base">
                <a:spcBef>
                  <a:spcPct val="0"/>
                </a:spcBef>
                <a:spcAft>
                  <a:spcPct val="0"/>
                </a:spcAft>
              </a:pPr>
              <a:t>31</a:t>
            </a:fld>
            <a:endParaRPr lang="en-US" altLang="zh-CN">
              <a:latin typeface="Arial" charset="0"/>
              <a:ea typeface="宋体" charset="-122"/>
              <a:cs typeface="Arial" charset="0"/>
            </a:endParaRPr>
          </a:p>
        </p:txBody>
      </p:sp>
      <p:sp>
        <p:nvSpPr>
          <p:cNvPr id="330754" name="TextBox 4"/>
          <p:cNvSpPr txBox="1">
            <a:spLocks noChangeArrowheads="1"/>
          </p:cNvSpPr>
          <p:nvPr/>
        </p:nvSpPr>
        <p:spPr bwMode="auto">
          <a:xfrm>
            <a:off x="1219200" y="1524000"/>
            <a:ext cx="1371600" cy="369888"/>
          </a:xfrm>
          <a:prstGeom prst="rect">
            <a:avLst/>
          </a:prstGeom>
          <a:noFill/>
          <a:ln w="9525">
            <a:noFill/>
            <a:miter lim="800000"/>
            <a:headEnd/>
            <a:tailEnd/>
          </a:ln>
        </p:spPr>
        <p:txBody>
          <a:bodyPr>
            <a:spAutoFit/>
          </a:bodyPr>
          <a:lstStyle/>
          <a:p>
            <a:endParaRPr lang="en-US" altLang="zh-CN"/>
          </a:p>
        </p:txBody>
      </p:sp>
      <p:sp>
        <p:nvSpPr>
          <p:cNvPr id="330755" name="TextBox 6"/>
          <p:cNvSpPr txBox="1">
            <a:spLocks noChangeArrowheads="1"/>
          </p:cNvSpPr>
          <p:nvPr/>
        </p:nvSpPr>
        <p:spPr bwMode="auto">
          <a:xfrm>
            <a:off x="762000" y="228600"/>
            <a:ext cx="8232775" cy="584200"/>
          </a:xfrm>
          <a:prstGeom prst="rect">
            <a:avLst/>
          </a:prstGeom>
          <a:noFill/>
          <a:ln w="9525">
            <a:noFill/>
            <a:miter lim="800000"/>
            <a:headEnd/>
            <a:tailEnd/>
          </a:ln>
        </p:spPr>
        <p:txBody>
          <a:bodyPr wrap="none">
            <a:spAutoFit/>
          </a:bodyPr>
          <a:lstStyle/>
          <a:p>
            <a:r>
              <a:rPr lang="en-US" altLang="en-US" sz="3200">
                <a:solidFill>
                  <a:srgbClr val="C00000"/>
                </a:solidFill>
                <a:cs typeface="Arial" charset="0"/>
              </a:rPr>
              <a:t>Calculation of Loaded Waveform from SLED</a:t>
            </a:r>
          </a:p>
        </p:txBody>
      </p:sp>
      <p:sp>
        <p:nvSpPr>
          <p:cNvPr id="330756" name="TextBox 2"/>
          <p:cNvSpPr txBox="1">
            <a:spLocks noChangeArrowheads="1"/>
          </p:cNvSpPr>
          <p:nvPr/>
        </p:nvSpPr>
        <p:spPr bwMode="auto">
          <a:xfrm>
            <a:off x="381000" y="2667000"/>
            <a:ext cx="2463800" cy="1825625"/>
          </a:xfrm>
          <a:prstGeom prst="rect">
            <a:avLst/>
          </a:prstGeom>
          <a:noFill/>
          <a:ln w="9525">
            <a:noFill/>
            <a:miter lim="800000"/>
            <a:headEnd/>
            <a:tailEnd/>
          </a:ln>
        </p:spPr>
        <p:txBody>
          <a:bodyPr wrap="none">
            <a:spAutoFit/>
          </a:bodyPr>
          <a:lstStyle/>
          <a:p>
            <a:pPr>
              <a:spcBef>
                <a:spcPts val="200"/>
              </a:spcBef>
              <a:spcAft>
                <a:spcPts val="200"/>
              </a:spcAft>
            </a:pPr>
            <a:r>
              <a:rPr lang="en-US" altLang="en-US" sz="1600">
                <a:solidFill>
                  <a:srgbClr val="FF0000"/>
                </a:solidFill>
                <a:cs typeface="Arial" charset="0"/>
              </a:rPr>
              <a:t>SLED Cavity Parameters</a:t>
            </a:r>
          </a:p>
          <a:p>
            <a:pPr>
              <a:spcBef>
                <a:spcPts val="200"/>
              </a:spcBef>
              <a:spcAft>
                <a:spcPts val="200"/>
              </a:spcAft>
            </a:pPr>
            <a:r>
              <a:rPr lang="en-US" altLang="en-US" sz="1600">
                <a:cs typeface="Arial" charset="0"/>
              </a:rPr>
              <a:t>Q</a:t>
            </a:r>
            <a:r>
              <a:rPr lang="en-US" altLang="en-US" sz="1600" baseline="-25000">
                <a:cs typeface="Arial" charset="0"/>
              </a:rPr>
              <a:t>o</a:t>
            </a:r>
            <a:r>
              <a:rPr lang="en-US" altLang="en-US" sz="1600">
                <a:cs typeface="Arial" charset="0"/>
              </a:rPr>
              <a:t> =10</a:t>
            </a:r>
            <a:r>
              <a:rPr lang="en-US" altLang="en-US" sz="1600" baseline="30000">
                <a:cs typeface="Arial" charset="0"/>
              </a:rPr>
              <a:t>5</a:t>
            </a:r>
          </a:p>
          <a:p>
            <a:pPr>
              <a:spcBef>
                <a:spcPts val="200"/>
              </a:spcBef>
              <a:spcAft>
                <a:spcPts val="200"/>
              </a:spcAft>
            </a:pPr>
            <a:r>
              <a:rPr lang="el-GR" altLang="en-US" sz="1600">
                <a:cs typeface="Arial" charset="0"/>
              </a:rPr>
              <a:t>β</a:t>
            </a:r>
            <a:r>
              <a:rPr lang="en-US" altLang="en-US" sz="1600">
                <a:cs typeface="Arial" charset="0"/>
              </a:rPr>
              <a:t>=P</a:t>
            </a:r>
            <a:r>
              <a:rPr lang="en-US" altLang="en-US" sz="1600" baseline="-25000">
                <a:cs typeface="Arial" charset="0"/>
              </a:rPr>
              <a:t>e</a:t>
            </a:r>
            <a:r>
              <a:rPr lang="en-US" altLang="en-US" sz="1600">
                <a:cs typeface="Arial" charset="0"/>
              </a:rPr>
              <a:t>/P</a:t>
            </a:r>
            <a:r>
              <a:rPr lang="en-US" altLang="en-US" sz="1600" baseline="-25000">
                <a:cs typeface="Arial" charset="0"/>
              </a:rPr>
              <a:t>c</a:t>
            </a:r>
            <a:r>
              <a:rPr lang="en-US" altLang="en-US" sz="1600">
                <a:cs typeface="Arial" charset="0"/>
              </a:rPr>
              <a:t>=Q</a:t>
            </a:r>
            <a:r>
              <a:rPr lang="en-US" altLang="en-US" sz="1600" baseline="-25000">
                <a:cs typeface="Arial" charset="0"/>
              </a:rPr>
              <a:t>0</a:t>
            </a:r>
            <a:r>
              <a:rPr lang="en-US" altLang="en-US" sz="1600">
                <a:cs typeface="Arial" charset="0"/>
              </a:rPr>
              <a:t>/Q</a:t>
            </a:r>
            <a:r>
              <a:rPr lang="en-US" altLang="en-US" sz="1600" baseline="-25000">
                <a:cs typeface="Arial" charset="0"/>
              </a:rPr>
              <a:t>e</a:t>
            </a:r>
          </a:p>
          <a:p>
            <a:pPr>
              <a:spcBef>
                <a:spcPts val="200"/>
              </a:spcBef>
              <a:spcAft>
                <a:spcPts val="200"/>
              </a:spcAft>
            </a:pPr>
            <a:r>
              <a:rPr lang="en-US" altLang="en-US" sz="1600">
                <a:cs typeface="Arial" charset="0"/>
              </a:rPr>
              <a:t>      Optimization Needed</a:t>
            </a:r>
          </a:p>
          <a:p>
            <a:pPr>
              <a:spcBef>
                <a:spcPts val="200"/>
              </a:spcBef>
              <a:spcAft>
                <a:spcPts val="200"/>
              </a:spcAft>
            </a:pPr>
            <a:r>
              <a:rPr lang="en-US" altLang="en-US" sz="1600">
                <a:cs typeface="Arial" charset="0"/>
              </a:rPr>
              <a:t>Tc=2Q</a:t>
            </a:r>
            <a:r>
              <a:rPr lang="en-US" altLang="en-US" sz="1600" baseline="-25000">
                <a:cs typeface="Arial" charset="0"/>
              </a:rPr>
              <a:t>L</a:t>
            </a:r>
            <a:r>
              <a:rPr lang="en-US" altLang="en-US" sz="1600">
                <a:cs typeface="Arial" charset="0"/>
              </a:rPr>
              <a:t>/</a:t>
            </a:r>
            <a:r>
              <a:rPr lang="el-GR" altLang="en-US" sz="1600">
                <a:cs typeface="Arial" charset="0"/>
              </a:rPr>
              <a:t>ω</a:t>
            </a:r>
            <a:r>
              <a:rPr lang="en-US" altLang="en-US" sz="1600">
                <a:cs typeface="Arial" charset="0"/>
              </a:rPr>
              <a:t>=2Q</a:t>
            </a:r>
            <a:r>
              <a:rPr lang="en-US" altLang="en-US" sz="1600" baseline="-25000">
                <a:cs typeface="Arial" charset="0"/>
              </a:rPr>
              <a:t>0</a:t>
            </a:r>
            <a:r>
              <a:rPr lang="en-US" altLang="en-US" sz="1600">
                <a:cs typeface="Arial" charset="0"/>
              </a:rPr>
              <a:t>/</a:t>
            </a:r>
            <a:r>
              <a:rPr lang="el-GR" altLang="en-US" sz="1600">
                <a:cs typeface="Arial" charset="0"/>
              </a:rPr>
              <a:t>ω</a:t>
            </a:r>
            <a:r>
              <a:rPr lang="en-US" altLang="en-US" sz="1600">
                <a:cs typeface="Arial" charset="0"/>
              </a:rPr>
              <a:t>(1+</a:t>
            </a:r>
            <a:r>
              <a:rPr lang="el-GR" altLang="en-US" sz="1600">
                <a:cs typeface="Arial" charset="0"/>
              </a:rPr>
              <a:t>β</a:t>
            </a:r>
            <a:r>
              <a:rPr lang="en-US" altLang="en-US" sz="1600">
                <a:cs typeface="Arial" charset="0"/>
              </a:rPr>
              <a:t>)</a:t>
            </a:r>
          </a:p>
          <a:p>
            <a:pPr>
              <a:spcBef>
                <a:spcPts val="200"/>
              </a:spcBef>
              <a:spcAft>
                <a:spcPts val="200"/>
              </a:spcAft>
            </a:pPr>
            <a:r>
              <a:rPr lang="en-US" altLang="en-US" sz="1600">
                <a:cs typeface="Arial" charset="0"/>
              </a:rPr>
              <a:t>       </a:t>
            </a:r>
          </a:p>
        </p:txBody>
      </p:sp>
      <p:pic>
        <p:nvPicPr>
          <p:cNvPr id="330757" name="Picture 7"/>
          <p:cNvPicPr>
            <a:picLocks noChangeAspect="1" noChangeArrowheads="1"/>
          </p:cNvPicPr>
          <p:nvPr/>
        </p:nvPicPr>
        <p:blipFill>
          <a:blip r:embed="rId2" cstate="print"/>
          <a:srcRect/>
          <a:stretch>
            <a:fillRect/>
          </a:stretch>
        </p:blipFill>
        <p:spPr bwMode="auto">
          <a:xfrm>
            <a:off x="2844800" y="1295400"/>
            <a:ext cx="5537200" cy="4630738"/>
          </a:xfrm>
          <a:prstGeom prst="rect">
            <a:avLst/>
          </a:prstGeom>
          <a:noFill/>
          <a:ln w="9525">
            <a:noFill/>
            <a:miter lim="800000"/>
            <a:headEnd/>
            <a:tailEnd/>
          </a:ln>
        </p:spPr>
      </p:pic>
      <p:cxnSp>
        <p:nvCxnSpPr>
          <p:cNvPr id="330758" name="Straight Connector 2"/>
          <p:cNvCxnSpPr>
            <a:cxnSpLocks noChangeShapeType="1"/>
          </p:cNvCxnSpPr>
          <p:nvPr/>
        </p:nvCxnSpPr>
        <p:spPr bwMode="auto">
          <a:xfrm>
            <a:off x="3810000" y="4191000"/>
            <a:ext cx="4267200" cy="0"/>
          </a:xfrm>
          <a:prstGeom prst="line">
            <a:avLst/>
          </a:prstGeom>
          <a:noFill/>
          <a:ln w="38100" algn="ctr">
            <a:solidFill>
              <a:srgbClr val="FF0000"/>
            </a:solidFill>
            <a:round/>
            <a:headEnd/>
            <a:tailEnd/>
          </a:ln>
        </p:spPr>
      </p:cxn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777" name="Slide Number Placeholder 1"/>
          <p:cNvSpPr>
            <a:spLocks noGrp="1"/>
          </p:cNvSpPr>
          <p:nvPr>
            <p:ph type="sldNum" sz="quarter" idx="1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D315CCD-C6B7-4D7E-99D4-6EFFD26362C0}" type="slidenum">
              <a:rPr lang="en-US" altLang="zh-CN">
                <a:latin typeface="Arial" charset="0"/>
                <a:ea typeface="宋体" charset="-122"/>
                <a:cs typeface="Arial" charset="0"/>
              </a:rPr>
              <a:pPr fontAlgn="base">
                <a:spcBef>
                  <a:spcPct val="0"/>
                </a:spcBef>
                <a:spcAft>
                  <a:spcPct val="0"/>
                </a:spcAft>
              </a:pPr>
              <a:t>32</a:t>
            </a:fld>
            <a:endParaRPr lang="en-US" altLang="zh-CN">
              <a:latin typeface="Arial" charset="0"/>
              <a:ea typeface="宋体" charset="-122"/>
              <a:cs typeface="Arial" charset="0"/>
            </a:endParaRPr>
          </a:p>
        </p:txBody>
      </p:sp>
      <p:sp>
        <p:nvSpPr>
          <p:cNvPr id="331778" name="TextBox 4"/>
          <p:cNvSpPr txBox="1">
            <a:spLocks noChangeArrowheads="1"/>
          </p:cNvSpPr>
          <p:nvPr/>
        </p:nvSpPr>
        <p:spPr bwMode="auto">
          <a:xfrm>
            <a:off x="1219200" y="1524000"/>
            <a:ext cx="1371600" cy="369888"/>
          </a:xfrm>
          <a:prstGeom prst="rect">
            <a:avLst/>
          </a:prstGeom>
          <a:noFill/>
          <a:ln w="9525">
            <a:noFill/>
            <a:miter lim="800000"/>
            <a:headEnd/>
            <a:tailEnd/>
          </a:ln>
        </p:spPr>
        <p:txBody>
          <a:bodyPr>
            <a:spAutoFit/>
          </a:bodyPr>
          <a:lstStyle/>
          <a:p>
            <a:endParaRPr lang="en-US" altLang="zh-CN"/>
          </a:p>
        </p:txBody>
      </p:sp>
      <p:sp>
        <p:nvSpPr>
          <p:cNvPr id="331779" name="TextBox 6"/>
          <p:cNvSpPr txBox="1">
            <a:spLocks noChangeArrowheads="1"/>
          </p:cNvSpPr>
          <p:nvPr/>
        </p:nvSpPr>
        <p:spPr bwMode="auto">
          <a:xfrm>
            <a:off x="762000" y="65088"/>
            <a:ext cx="7543800" cy="1077912"/>
          </a:xfrm>
          <a:prstGeom prst="rect">
            <a:avLst/>
          </a:prstGeom>
          <a:noFill/>
          <a:ln w="9525">
            <a:noFill/>
            <a:miter lim="800000"/>
            <a:headEnd/>
            <a:tailEnd/>
          </a:ln>
        </p:spPr>
        <p:txBody>
          <a:bodyPr>
            <a:spAutoFit/>
          </a:bodyPr>
          <a:lstStyle/>
          <a:p>
            <a:r>
              <a:rPr lang="en-US" altLang="en-US" sz="3200">
                <a:solidFill>
                  <a:srgbClr val="C00000"/>
                </a:solidFill>
                <a:cs typeface="Arial" charset="0"/>
              </a:rPr>
              <a:t>   Dipole Mode Field Distribution along Deflector Axis at the End of SLED Pulse</a:t>
            </a:r>
          </a:p>
        </p:txBody>
      </p:sp>
      <p:sp>
        <p:nvSpPr>
          <p:cNvPr id="331780" name="TextBox 7"/>
          <p:cNvSpPr txBox="1">
            <a:spLocks noChangeArrowheads="1"/>
          </p:cNvSpPr>
          <p:nvPr/>
        </p:nvSpPr>
        <p:spPr bwMode="auto">
          <a:xfrm>
            <a:off x="1371600" y="1654175"/>
            <a:ext cx="533400" cy="339725"/>
          </a:xfrm>
          <a:prstGeom prst="rect">
            <a:avLst/>
          </a:prstGeom>
          <a:solidFill>
            <a:schemeClr val="bg1"/>
          </a:solidFill>
          <a:ln w="9525">
            <a:noFill/>
            <a:miter lim="800000"/>
            <a:headEnd/>
            <a:tailEnd/>
          </a:ln>
        </p:spPr>
        <p:txBody>
          <a:bodyPr>
            <a:spAutoFit/>
          </a:bodyPr>
          <a:lstStyle/>
          <a:p>
            <a:endParaRPr lang="en-US" altLang="en-US" sz="1600">
              <a:latin typeface="Times New Roman" pitchFamily="18" charset="0"/>
            </a:endParaRPr>
          </a:p>
        </p:txBody>
      </p:sp>
      <p:sp>
        <p:nvSpPr>
          <p:cNvPr id="331781" name="TextBox 8"/>
          <p:cNvSpPr txBox="1">
            <a:spLocks noChangeArrowheads="1"/>
          </p:cNvSpPr>
          <p:nvPr/>
        </p:nvSpPr>
        <p:spPr bwMode="auto">
          <a:xfrm>
            <a:off x="1074738" y="1219200"/>
            <a:ext cx="3192462" cy="1133475"/>
          </a:xfrm>
          <a:prstGeom prst="rect">
            <a:avLst/>
          </a:prstGeom>
          <a:solidFill>
            <a:schemeClr val="bg1"/>
          </a:solidFill>
          <a:ln w="9525">
            <a:noFill/>
            <a:miter lim="800000"/>
            <a:headEnd/>
            <a:tailEnd/>
          </a:ln>
        </p:spPr>
        <p:txBody>
          <a:bodyPr>
            <a:spAutoFit/>
          </a:bodyPr>
          <a:lstStyle/>
          <a:p>
            <a:pPr>
              <a:spcBef>
                <a:spcPts val="200"/>
              </a:spcBef>
              <a:spcAft>
                <a:spcPts val="200"/>
              </a:spcAft>
            </a:pPr>
            <a:r>
              <a:rPr lang="en-US" altLang="en-US">
                <a:solidFill>
                  <a:srgbClr val="FF0000"/>
                </a:solidFill>
                <a:cs typeface="Arial" charset="0"/>
              </a:rPr>
              <a:t>Deflector Parameters</a:t>
            </a:r>
          </a:p>
          <a:p>
            <a:pPr eaLnBrk="0" hangingPunct="0"/>
            <a:r>
              <a:rPr lang="en-US" altLang="en-US" sz="1600">
                <a:latin typeface="Times New Roman" pitchFamily="18" charset="0"/>
              </a:rPr>
              <a:t>Structure Length L=1.0 m            </a:t>
            </a:r>
          </a:p>
          <a:p>
            <a:pPr eaLnBrk="0" hangingPunct="0"/>
            <a:r>
              <a:rPr lang="en-US" altLang="en-US" sz="1600">
                <a:latin typeface="Times New Roman" pitchFamily="18" charset="0"/>
              </a:rPr>
              <a:t>Transverse r</a:t>
            </a:r>
            <a:r>
              <a:rPr lang="en-US" altLang="en-US" sz="1600" baseline="-30000">
                <a:latin typeface="Times New Roman" pitchFamily="18" charset="0"/>
              </a:rPr>
              <a:t>┴</a:t>
            </a:r>
            <a:r>
              <a:rPr lang="en-US" altLang="en-US" sz="1600">
                <a:latin typeface="Times New Roman" pitchFamily="18" charset="0"/>
              </a:rPr>
              <a:t>= 41.9 M</a:t>
            </a:r>
            <a:r>
              <a:rPr lang="el-GR" altLang="en-US" sz="1600">
                <a:latin typeface="Times New Roman" pitchFamily="18" charset="0"/>
              </a:rPr>
              <a:t>Ω</a:t>
            </a:r>
            <a:r>
              <a:rPr lang="en-US" altLang="en-US" sz="1600">
                <a:latin typeface="Times New Roman" pitchFamily="18" charset="0"/>
              </a:rPr>
              <a:t>/m</a:t>
            </a:r>
          </a:p>
          <a:p>
            <a:pPr eaLnBrk="0" hangingPunct="0"/>
            <a:r>
              <a:rPr lang="en-US" altLang="en-US" sz="1600">
                <a:latin typeface="Times New Roman" pitchFamily="18" charset="0"/>
              </a:rPr>
              <a:t>     (Constant Impedance)</a:t>
            </a:r>
          </a:p>
        </p:txBody>
      </p:sp>
      <p:grpSp>
        <p:nvGrpSpPr>
          <p:cNvPr id="331782" name="Group 1"/>
          <p:cNvGrpSpPr>
            <a:grpSpLocks/>
          </p:cNvGrpSpPr>
          <p:nvPr/>
        </p:nvGrpSpPr>
        <p:grpSpPr bwMode="auto">
          <a:xfrm>
            <a:off x="1676400" y="2667000"/>
            <a:ext cx="5600700" cy="3962400"/>
            <a:chOff x="2895599" y="1801938"/>
            <a:chExt cx="6324601" cy="4194825"/>
          </a:xfrm>
        </p:grpSpPr>
        <p:pic>
          <p:nvPicPr>
            <p:cNvPr id="331792" name="Picture 9"/>
            <p:cNvPicPr>
              <a:picLocks noChangeAspect="1" noChangeArrowheads="1"/>
            </p:cNvPicPr>
            <p:nvPr/>
          </p:nvPicPr>
          <p:blipFill>
            <a:blip r:embed="rId2" cstate="print"/>
            <a:srcRect/>
            <a:stretch>
              <a:fillRect/>
            </a:stretch>
          </p:blipFill>
          <p:spPr bwMode="auto">
            <a:xfrm>
              <a:off x="2895599" y="1801938"/>
              <a:ext cx="6225363" cy="4194825"/>
            </a:xfrm>
            <a:prstGeom prst="rect">
              <a:avLst/>
            </a:prstGeom>
            <a:noFill/>
            <a:ln w="9525">
              <a:noFill/>
              <a:miter lim="800000"/>
              <a:headEnd/>
              <a:tailEnd/>
            </a:ln>
          </p:spPr>
        </p:pic>
        <p:sp>
          <p:nvSpPr>
            <p:cNvPr id="331793" name="TextBox 1"/>
            <p:cNvSpPr txBox="1">
              <a:spLocks noChangeArrowheads="1"/>
            </p:cNvSpPr>
            <p:nvPr/>
          </p:nvSpPr>
          <p:spPr bwMode="auto">
            <a:xfrm>
              <a:off x="8763000" y="5181600"/>
              <a:ext cx="457200" cy="307777"/>
            </a:xfrm>
            <a:prstGeom prst="rect">
              <a:avLst/>
            </a:prstGeom>
            <a:noFill/>
            <a:ln w="9525">
              <a:noFill/>
              <a:miter lim="800000"/>
              <a:headEnd/>
              <a:tailEnd/>
            </a:ln>
          </p:spPr>
          <p:txBody>
            <a:bodyPr>
              <a:spAutoFit/>
            </a:bodyPr>
            <a:lstStyle/>
            <a:p>
              <a:r>
                <a:rPr lang="en-US" altLang="en-US" sz="1400">
                  <a:latin typeface="Times New Roman" pitchFamily="18" charset="0"/>
                </a:rPr>
                <a:t>1.0</a:t>
              </a:r>
            </a:p>
          </p:txBody>
        </p:sp>
      </p:grpSp>
      <p:sp>
        <p:nvSpPr>
          <p:cNvPr id="331783" name="Rectangle 1"/>
          <p:cNvSpPr>
            <a:spLocks noChangeArrowheads="1"/>
          </p:cNvSpPr>
          <p:nvPr/>
        </p:nvSpPr>
        <p:spPr bwMode="auto">
          <a:xfrm>
            <a:off x="5791200" y="2362200"/>
            <a:ext cx="533400" cy="304800"/>
          </a:xfrm>
          <a:prstGeom prst="rect">
            <a:avLst/>
          </a:prstGeom>
          <a:solidFill>
            <a:schemeClr val="bg1"/>
          </a:solidFill>
          <a:ln w="9525">
            <a:noFill/>
            <a:miter lim="800000"/>
            <a:headEnd/>
            <a:tailEnd/>
          </a:ln>
        </p:spPr>
        <p:txBody>
          <a:bodyPr/>
          <a:lstStyle/>
          <a:p>
            <a:pPr eaLnBrk="0" hangingPunct="0"/>
            <a:endParaRPr lang="en-US" altLang="en-US" sz="1600">
              <a:latin typeface="Times New Roman" pitchFamily="18" charset="0"/>
            </a:endParaRPr>
          </a:p>
        </p:txBody>
      </p:sp>
      <p:sp>
        <p:nvSpPr>
          <p:cNvPr id="331784" name="Right Arrow 2"/>
          <p:cNvSpPr>
            <a:spLocks noChangeArrowheads="1"/>
          </p:cNvSpPr>
          <p:nvPr/>
        </p:nvSpPr>
        <p:spPr bwMode="auto">
          <a:xfrm>
            <a:off x="273050" y="3810000"/>
            <a:ext cx="977900" cy="381000"/>
          </a:xfrm>
          <a:prstGeom prst="rightArrow">
            <a:avLst>
              <a:gd name="adj1" fmla="val 50000"/>
              <a:gd name="adj2" fmla="val 49979"/>
            </a:avLst>
          </a:prstGeom>
          <a:noFill/>
          <a:ln w="28575" algn="ctr">
            <a:solidFill>
              <a:srgbClr val="0000FF"/>
            </a:solidFill>
            <a:round/>
            <a:headEnd/>
            <a:tailEnd/>
          </a:ln>
        </p:spPr>
        <p:txBody>
          <a:bodyPr/>
          <a:lstStyle/>
          <a:p>
            <a:pPr eaLnBrk="0" hangingPunct="0"/>
            <a:endParaRPr lang="en-US" altLang="en-US" sz="1600">
              <a:latin typeface="Times New Roman" pitchFamily="18" charset="0"/>
            </a:endParaRPr>
          </a:p>
        </p:txBody>
      </p:sp>
      <p:sp>
        <p:nvSpPr>
          <p:cNvPr id="331785" name="TextBox 8"/>
          <p:cNvSpPr txBox="1">
            <a:spLocks noChangeArrowheads="1"/>
          </p:cNvSpPr>
          <p:nvPr/>
        </p:nvSpPr>
        <p:spPr bwMode="auto">
          <a:xfrm>
            <a:off x="3733800" y="1531938"/>
            <a:ext cx="3192463" cy="830262"/>
          </a:xfrm>
          <a:prstGeom prst="rect">
            <a:avLst/>
          </a:prstGeom>
          <a:solidFill>
            <a:schemeClr val="bg1"/>
          </a:solidFill>
          <a:ln w="9525">
            <a:noFill/>
            <a:miter lim="800000"/>
            <a:headEnd/>
            <a:tailEnd/>
          </a:ln>
        </p:spPr>
        <p:txBody>
          <a:bodyPr>
            <a:spAutoFit/>
          </a:bodyPr>
          <a:lstStyle/>
          <a:p>
            <a:pPr eaLnBrk="0" hangingPunct="0"/>
            <a:r>
              <a:rPr lang="en-US" altLang="en-US" sz="1600">
                <a:latin typeface="Times New Roman" pitchFamily="18" charset="0"/>
              </a:rPr>
              <a:t>Group Velocity Vg/c=- 3.165 %</a:t>
            </a:r>
          </a:p>
          <a:p>
            <a:pPr eaLnBrk="0" hangingPunct="0"/>
            <a:r>
              <a:rPr lang="en-US" altLang="en-US" sz="1600">
                <a:latin typeface="Times New Roman" pitchFamily="18" charset="0"/>
              </a:rPr>
              <a:t>Filling Time T</a:t>
            </a:r>
            <a:r>
              <a:rPr lang="en-US" altLang="en-US" sz="1600" baseline="-25000">
                <a:latin typeface="Times New Roman" pitchFamily="18" charset="0"/>
              </a:rPr>
              <a:t>f</a:t>
            </a:r>
            <a:r>
              <a:rPr lang="en-US" altLang="en-US" sz="1600">
                <a:latin typeface="Times New Roman" pitchFamily="18" charset="0"/>
              </a:rPr>
              <a:t>=106 ns</a:t>
            </a:r>
          </a:p>
          <a:p>
            <a:pPr eaLnBrk="0" hangingPunct="0"/>
            <a:r>
              <a:rPr lang="en-US" altLang="en-US" sz="1600">
                <a:latin typeface="Times New Roman" pitchFamily="18" charset="0"/>
              </a:rPr>
              <a:t>Attenuation Factor </a:t>
            </a:r>
            <a:r>
              <a:rPr lang="el-GR" altLang="en-US" sz="1600">
                <a:latin typeface="Times New Roman" pitchFamily="18" charset="0"/>
              </a:rPr>
              <a:t>τ</a:t>
            </a:r>
            <a:r>
              <a:rPr lang="en-US" altLang="en-US" sz="1600">
                <a:latin typeface="Times New Roman" pitchFamily="18" charset="0"/>
              </a:rPr>
              <a:t>=0.62 Neper</a:t>
            </a:r>
            <a:endParaRPr lang="en-US" altLang="en-US" sz="1600">
              <a:cs typeface="Arial" charset="0"/>
            </a:endParaRPr>
          </a:p>
        </p:txBody>
      </p:sp>
      <p:sp>
        <p:nvSpPr>
          <p:cNvPr id="331786" name="Right Arrow 12"/>
          <p:cNvSpPr>
            <a:spLocks noChangeArrowheads="1"/>
          </p:cNvSpPr>
          <p:nvPr/>
        </p:nvSpPr>
        <p:spPr bwMode="auto">
          <a:xfrm flipH="1">
            <a:off x="7848600" y="3810000"/>
            <a:ext cx="838200" cy="381000"/>
          </a:xfrm>
          <a:prstGeom prst="rightArrow">
            <a:avLst>
              <a:gd name="adj1" fmla="val 50000"/>
              <a:gd name="adj2" fmla="val 49999"/>
            </a:avLst>
          </a:prstGeom>
          <a:noFill/>
          <a:ln w="28575" algn="ctr">
            <a:solidFill>
              <a:srgbClr val="0000FF"/>
            </a:solidFill>
            <a:round/>
            <a:headEnd/>
            <a:tailEnd/>
          </a:ln>
        </p:spPr>
        <p:txBody>
          <a:bodyPr/>
          <a:lstStyle/>
          <a:p>
            <a:pPr eaLnBrk="0" hangingPunct="0"/>
            <a:endParaRPr lang="en-US" altLang="en-US" sz="1600">
              <a:latin typeface="Times New Roman" pitchFamily="18" charset="0"/>
            </a:endParaRPr>
          </a:p>
        </p:txBody>
      </p:sp>
      <p:sp>
        <p:nvSpPr>
          <p:cNvPr id="331787" name="TextBox 3"/>
          <p:cNvSpPr txBox="1">
            <a:spLocks noChangeArrowheads="1"/>
          </p:cNvSpPr>
          <p:nvPr/>
        </p:nvSpPr>
        <p:spPr bwMode="auto">
          <a:xfrm>
            <a:off x="152400" y="4343400"/>
            <a:ext cx="1585913" cy="338138"/>
          </a:xfrm>
          <a:prstGeom prst="rect">
            <a:avLst/>
          </a:prstGeom>
          <a:noFill/>
          <a:ln w="9525">
            <a:noFill/>
            <a:miter lim="800000"/>
            <a:headEnd/>
            <a:tailEnd/>
          </a:ln>
        </p:spPr>
        <p:txBody>
          <a:bodyPr wrap="none">
            <a:spAutoFit/>
          </a:bodyPr>
          <a:lstStyle/>
          <a:p>
            <a:r>
              <a:rPr lang="en-US" altLang="en-US" sz="1600">
                <a:solidFill>
                  <a:srgbClr val="0000FF"/>
                </a:solidFill>
                <a:cs typeface="Arial" charset="0"/>
              </a:rPr>
              <a:t>Beam Direction</a:t>
            </a:r>
          </a:p>
        </p:txBody>
      </p:sp>
      <p:sp>
        <p:nvSpPr>
          <p:cNvPr id="331788" name="TextBox 14"/>
          <p:cNvSpPr txBox="1">
            <a:spLocks noChangeArrowheads="1"/>
          </p:cNvSpPr>
          <p:nvPr/>
        </p:nvSpPr>
        <p:spPr bwMode="auto">
          <a:xfrm>
            <a:off x="7086600" y="4478338"/>
            <a:ext cx="2119313" cy="339725"/>
          </a:xfrm>
          <a:prstGeom prst="rect">
            <a:avLst/>
          </a:prstGeom>
          <a:noFill/>
          <a:ln w="9525">
            <a:noFill/>
            <a:miter lim="800000"/>
            <a:headEnd/>
            <a:tailEnd/>
          </a:ln>
        </p:spPr>
        <p:txBody>
          <a:bodyPr wrap="none">
            <a:spAutoFit/>
          </a:bodyPr>
          <a:lstStyle/>
          <a:p>
            <a:r>
              <a:rPr lang="en-US" altLang="en-US" sz="1600">
                <a:solidFill>
                  <a:srgbClr val="0000FF"/>
                </a:solidFill>
                <a:cs typeface="Arial" charset="0"/>
              </a:rPr>
              <a:t>RF Feeding Direction</a:t>
            </a:r>
          </a:p>
        </p:txBody>
      </p:sp>
      <p:cxnSp>
        <p:nvCxnSpPr>
          <p:cNvPr id="331789" name="Straight Connector 2"/>
          <p:cNvCxnSpPr>
            <a:cxnSpLocks noChangeShapeType="1"/>
          </p:cNvCxnSpPr>
          <p:nvPr/>
        </p:nvCxnSpPr>
        <p:spPr bwMode="auto">
          <a:xfrm flipH="1">
            <a:off x="2671763" y="3048000"/>
            <a:ext cx="4402137" cy="1981200"/>
          </a:xfrm>
          <a:prstGeom prst="line">
            <a:avLst/>
          </a:prstGeom>
          <a:noFill/>
          <a:ln w="9525" algn="ctr">
            <a:solidFill>
              <a:schemeClr val="tx1"/>
            </a:solidFill>
            <a:prstDash val="dash"/>
            <a:round/>
            <a:headEnd/>
            <a:tailEnd/>
          </a:ln>
        </p:spPr>
      </p:cxnSp>
      <p:cxnSp>
        <p:nvCxnSpPr>
          <p:cNvPr id="331790" name="Straight Arrow Connector 4"/>
          <p:cNvCxnSpPr>
            <a:cxnSpLocks noChangeShapeType="1"/>
          </p:cNvCxnSpPr>
          <p:nvPr/>
        </p:nvCxnSpPr>
        <p:spPr bwMode="auto">
          <a:xfrm flipH="1">
            <a:off x="7073900" y="2514600"/>
            <a:ext cx="622300" cy="533400"/>
          </a:xfrm>
          <a:prstGeom prst="straightConnector1">
            <a:avLst/>
          </a:prstGeom>
          <a:noFill/>
          <a:ln w="28575" algn="ctr">
            <a:solidFill>
              <a:srgbClr val="0000FF"/>
            </a:solidFill>
            <a:round/>
            <a:headEnd/>
            <a:tailEnd type="arrow" w="med" len="med"/>
          </a:ln>
        </p:spPr>
      </p:cxnSp>
      <p:sp>
        <p:nvSpPr>
          <p:cNvPr id="331791" name="TextBox 14"/>
          <p:cNvSpPr txBox="1">
            <a:spLocks noChangeArrowheads="1"/>
          </p:cNvSpPr>
          <p:nvPr/>
        </p:nvSpPr>
        <p:spPr bwMode="auto">
          <a:xfrm>
            <a:off x="6664325" y="1868488"/>
            <a:ext cx="2368550" cy="646112"/>
          </a:xfrm>
          <a:prstGeom prst="rect">
            <a:avLst/>
          </a:prstGeom>
          <a:noFill/>
          <a:ln w="9525">
            <a:noFill/>
            <a:miter lim="800000"/>
            <a:headEnd/>
            <a:tailEnd/>
          </a:ln>
        </p:spPr>
        <p:txBody>
          <a:bodyPr wrap="none">
            <a:spAutoFit/>
          </a:bodyPr>
          <a:lstStyle/>
          <a:p>
            <a:r>
              <a:rPr lang="en-US" altLang="en-US" sz="1600">
                <a:solidFill>
                  <a:srgbClr val="0000FF"/>
                </a:solidFill>
                <a:cs typeface="Arial" charset="0"/>
              </a:rPr>
              <a:t>If the pulse is flat </a:t>
            </a:r>
          </a:p>
          <a:p>
            <a:r>
              <a:rPr lang="en-US" altLang="en-US" sz="1600">
                <a:solidFill>
                  <a:srgbClr val="0000FF"/>
                </a:solidFill>
                <a:cs typeface="Arial" charset="0"/>
              </a:rPr>
              <a:t>without SLED E=</a:t>
            </a:r>
            <a:r>
              <a:rPr lang="en-US" altLang="en-US" sz="2000">
                <a:solidFill>
                  <a:srgbClr val="0000FF"/>
                </a:solidFill>
                <a:cs typeface="Arial" charset="0"/>
              </a:rPr>
              <a:t>e</a:t>
            </a:r>
            <a:r>
              <a:rPr lang="en-US" altLang="en-US" sz="2000" baseline="30000">
                <a:solidFill>
                  <a:srgbClr val="0000FF"/>
                </a:solidFill>
                <a:cs typeface="Arial" charset="0"/>
              </a:rPr>
              <a:t>-</a:t>
            </a:r>
            <a:r>
              <a:rPr lang="el-GR" altLang="en-US" sz="2000" baseline="30000">
                <a:solidFill>
                  <a:srgbClr val="0000FF"/>
                </a:solidFill>
                <a:latin typeface="Times New Roman" pitchFamily="18" charset="0"/>
              </a:rPr>
              <a:t>τ</a:t>
            </a:r>
            <a:r>
              <a:rPr lang="en-US" altLang="en-US" sz="2000" baseline="30000">
                <a:solidFill>
                  <a:srgbClr val="0000FF"/>
                </a:solidFill>
                <a:latin typeface="Times New Roman" pitchFamily="18" charset="0"/>
              </a:rPr>
              <a:t>z/L</a:t>
            </a:r>
            <a:r>
              <a:rPr lang="el-GR" altLang="en-US" sz="2000" baseline="30000">
                <a:solidFill>
                  <a:srgbClr val="0000FF"/>
                </a:solidFill>
                <a:latin typeface="Times New Roman" pitchFamily="18" charset="0"/>
              </a:rPr>
              <a:t> </a:t>
            </a:r>
            <a:r>
              <a:rPr lang="el-GR" altLang="en-US" sz="1600">
                <a:latin typeface="Times New Roman" pitchFamily="18" charset="0"/>
              </a:rPr>
              <a:t> </a:t>
            </a:r>
            <a:endParaRPr lang="en-US" altLang="en-US" sz="1600">
              <a:solidFill>
                <a:srgbClr val="0000FF"/>
              </a:solidFill>
              <a:cs typeface="Arial"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801" name="Slide Number Placeholder 1"/>
          <p:cNvSpPr>
            <a:spLocks noGrp="1"/>
          </p:cNvSpPr>
          <p:nvPr>
            <p:ph type="sldNum" sz="quarter" idx="1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C377811-E787-4010-A181-70C839C3A0D8}" type="slidenum">
              <a:rPr lang="en-US" altLang="zh-CN">
                <a:latin typeface="Arial" charset="0"/>
                <a:ea typeface="宋体" charset="-122"/>
                <a:cs typeface="Arial" charset="0"/>
              </a:rPr>
              <a:pPr fontAlgn="base">
                <a:spcBef>
                  <a:spcPct val="0"/>
                </a:spcBef>
                <a:spcAft>
                  <a:spcPct val="0"/>
                </a:spcAft>
              </a:pPr>
              <a:t>33</a:t>
            </a:fld>
            <a:endParaRPr lang="en-US" altLang="zh-CN">
              <a:latin typeface="Arial" charset="0"/>
              <a:ea typeface="宋体" charset="-122"/>
              <a:cs typeface="Arial" charset="0"/>
            </a:endParaRPr>
          </a:p>
        </p:txBody>
      </p:sp>
      <p:sp>
        <p:nvSpPr>
          <p:cNvPr id="332802" name="TextBox 4"/>
          <p:cNvSpPr txBox="1">
            <a:spLocks noChangeArrowheads="1"/>
          </p:cNvSpPr>
          <p:nvPr/>
        </p:nvSpPr>
        <p:spPr bwMode="auto">
          <a:xfrm>
            <a:off x="1219200" y="1524000"/>
            <a:ext cx="1371600" cy="369888"/>
          </a:xfrm>
          <a:prstGeom prst="rect">
            <a:avLst/>
          </a:prstGeom>
          <a:noFill/>
          <a:ln w="9525">
            <a:noFill/>
            <a:miter lim="800000"/>
            <a:headEnd/>
            <a:tailEnd/>
          </a:ln>
        </p:spPr>
        <p:txBody>
          <a:bodyPr>
            <a:spAutoFit/>
          </a:bodyPr>
          <a:lstStyle/>
          <a:p>
            <a:endParaRPr lang="en-US" altLang="zh-CN"/>
          </a:p>
        </p:txBody>
      </p:sp>
      <p:sp>
        <p:nvSpPr>
          <p:cNvPr id="332803" name="TextBox 6"/>
          <p:cNvSpPr txBox="1">
            <a:spLocks noChangeArrowheads="1"/>
          </p:cNvSpPr>
          <p:nvPr/>
        </p:nvSpPr>
        <p:spPr bwMode="auto">
          <a:xfrm>
            <a:off x="1524000" y="0"/>
            <a:ext cx="6096000" cy="1077913"/>
          </a:xfrm>
          <a:prstGeom prst="rect">
            <a:avLst/>
          </a:prstGeom>
          <a:noFill/>
          <a:ln w="9525">
            <a:noFill/>
            <a:miter lim="800000"/>
            <a:headEnd/>
            <a:tailEnd/>
          </a:ln>
        </p:spPr>
        <p:txBody>
          <a:bodyPr>
            <a:spAutoFit/>
          </a:bodyPr>
          <a:lstStyle/>
          <a:p>
            <a:r>
              <a:rPr lang="en-US" altLang="en-US" sz="3200">
                <a:solidFill>
                  <a:srgbClr val="C00000"/>
                </a:solidFill>
                <a:cs typeface="Arial" charset="0"/>
              </a:rPr>
              <a:t> Kick Factor as a Function of      </a:t>
            </a:r>
          </a:p>
          <a:p>
            <a:r>
              <a:rPr lang="en-US" altLang="en-US" sz="3200">
                <a:solidFill>
                  <a:srgbClr val="C00000"/>
                </a:solidFill>
                <a:cs typeface="Arial" charset="0"/>
              </a:rPr>
              <a:t>Beam Injection Time for </a:t>
            </a:r>
            <a:r>
              <a:rPr lang="el-GR" altLang="en-US" sz="3200">
                <a:solidFill>
                  <a:srgbClr val="C00000"/>
                </a:solidFill>
                <a:cs typeface="Arial" charset="0"/>
              </a:rPr>
              <a:t>β</a:t>
            </a:r>
            <a:r>
              <a:rPr lang="en-US" altLang="en-US" sz="3200">
                <a:solidFill>
                  <a:srgbClr val="C00000"/>
                </a:solidFill>
                <a:cs typeface="Arial" charset="0"/>
              </a:rPr>
              <a:t>=9</a:t>
            </a:r>
          </a:p>
        </p:txBody>
      </p:sp>
      <p:pic>
        <p:nvPicPr>
          <p:cNvPr id="332804" name="Picture 6"/>
          <p:cNvPicPr>
            <a:picLocks noChangeAspect="1" noChangeArrowheads="1"/>
          </p:cNvPicPr>
          <p:nvPr/>
        </p:nvPicPr>
        <p:blipFill>
          <a:blip r:embed="rId2" cstate="print"/>
          <a:srcRect/>
          <a:stretch>
            <a:fillRect/>
          </a:stretch>
        </p:blipFill>
        <p:spPr bwMode="auto">
          <a:xfrm>
            <a:off x="1371600" y="1676400"/>
            <a:ext cx="6324600" cy="5160963"/>
          </a:xfrm>
          <a:prstGeom prst="rect">
            <a:avLst/>
          </a:prstGeom>
          <a:noFill/>
          <a:ln w="9525">
            <a:noFill/>
            <a:miter lim="800000"/>
            <a:headEnd/>
            <a:tailEnd/>
          </a:ln>
        </p:spPr>
      </p:pic>
      <p:cxnSp>
        <p:nvCxnSpPr>
          <p:cNvPr id="332805" name="Straight Connector 2"/>
          <p:cNvCxnSpPr>
            <a:cxnSpLocks noChangeShapeType="1"/>
          </p:cNvCxnSpPr>
          <p:nvPr/>
        </p:nvCxnSpPr>
        <p:spPr bwMode="auto">
          <a:xfrm>
            <a:off x="2362200" y="4953000"/>
            <a:ext cx="5105400" cy="0"/>
          </a:xfrm>
          <a:prstGeom prst="line">
            <a:avLst/>
          </a:prstGeom>
          <a:noFill/>
          <a:ln w="28575" algn="ctr">
            <a:solidFill>
              <a:srgbClr val="FF0000"/>
            </a:solidFill>
            <a:round/>
            <a:headEnd/>
            <a:tailEnd/>
          </a:ln>
        </p:spPr>
      </p:cxn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825" name="Slide Number Placeholder 1"/>
          <p:cNvSpPr>
            <a:spLocks noGrp="1"/>
          </p:cNvSpPr>
          <p:nvPr>
            <p:ph type="sldNum" sz="quarter" idx="1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51EBE41-FED3-46AD-B2B1-F05EAF7D00E0}" type="slidenum">
              <a:rPr lang="en-US" altLang="zh-CN">
                <a:latin typeface="Arial" charset="0"/>
                <a:ea typeface="宋体" charset="-122"/>
                <a:cs typeface="Arial" charset="0"/>
              </a:rPr>
              <a:pPr fontAlgn="base">
                <a:spcBef>
                  <a:spcPct val="0"/>
                </a:spcBef>
                <a:spcAft>
                  <a:spcPct val="0"/>
                </a:spcAft>
              </a:pPr>
              <a:t>34</a:t>
            </a:fld>
            <a:endParaRPr lang="en-US" altLang="zh-CN">
              <a:latin typeface="Arial" charset="0"/>
              <a:ea typeface="宋体" charset="-122"/>
              <a:cs typeface="Arial" charset="0"/>
            </a:endParaRPr>
          </a:p>
        </p:txBody>
      </p:sp>
      <p:sp>
        <p:nvSpPr>
          <p:cNvPr id="333826" name="TextBox 4"/>
          <p:cNvSpPr txBox="1">
            <a:spLocks noChangeArrowheads="1"/>
          </p:cNvSpPr>
          <p:nvPr/>
        </p:nvSpPr>
        <p:spPr bwMode="auto">
          <a:xfrm>
            <a:off x="1219200" y="1524000"/>
            <a:ext cx="1371600" cy="369888"/>
          </a:xfrm>
          <a:prstGeom prst="rect">
            <a:avLst/>
          </a:prstGeom>
          <a:noFill/>
          <a:ln w="9525">
            <a:noFill/>
            <a:miter lim="800000"/>
            <a:headEnd/>
            <a:tailEnd/>
          </a:ln>
        </p:spPr>
        <p:txBody>
          <a:bodyPr>
            <a:spAutoFit/>
          </a:bodyPr>
          <a:lstStyle/>
          <a:p>
            <a:endParaRPr lang="en-US" altLang="zh-CN"/>
          </a:p>
        </p:txBody>
      </p:sp>
      <p:sp>
        <p:nvSpPr>
          <p:cNvPr id="333827" name="TextBox 6"/>
          <p:cNvSpPr txBox="1">
            <a:spLocks noChangeArrowheads="1"/>
          </p:cNvSpPr>
          <p:nvPr/>
        </p:nvSpPr>
        <p:spPr bwMode="auto">
          <a:xfrm>
            <a:off x="1828800" y="65088"/>
            <a:ext cx="6858000" cy="1077912"/>
          </a:xfrm>
          <a:prstGeom prst="rect">
            <a:avLst/>
          </a:prstGeom>
          <a:noFill/>
          <a:ln w="9525">
            <a:noFill/>
            <a:miter lim="800000"/>
            <a:headEnd/>
            <a:tailEnd/>
          </a:ln>
        </p:spPr>
        <p:txBody>
          <a:bodyPr>
            <a:spAutoFit/>
          </a:bodyPr>
          <a:lstStyle/>
          <a:p>
            <a:r>
              <a:rPr lang="en-US" altLang="en-US" sz="3200">
                <a:solidFill>
                  <a:srgbClr val="C00000"/>
                </a:solidFill>
                <a:cs typeface="Arial" charset="0"/>
              </a:rPr>
              <a:t>    Kick Factor as a Function </a:t>
            </a:r>
          </a:p>
          <a:p>
            <a:r>
              <a:rPr lang="en-US" altLang="en-US" sz="3200">
                <a:solidFill>
                  <a:srgbClr val="C00000"/>
                </a:solidFill>
                <a:cs typeface="Arial" charset="0"/>
              </a:rPr>
              <a:t>of SLED Cavity Coupling Coefficient</a:t>
            </a:r>
          </a:p>
        </p:txBody>
      </p:sp>
      <p:pic>
        <p:nvPicPr>
          <p:cNvPr id="333828" name="Picture 6"/>
          <p:cNvPicPr>
            <a:picLocks noChangeAspect="1" noChangeArrowheads="1"/>
          </p:cNvPicPr>
          <p:nvPr/>
        </p:nvPicPr>
        <p:blipFill>
          <a:blip r:embed="rId2" cstate="print"/>
          <a:srcRect/>
          <a:stretch>
            <a:fillRect/>
          </a:stretch>
        </p:blipFill>
        <p:spPr bwMode="auto">
          <a:xfrm>
            <a:off x="838200" y="1371600"/>
            <a:ext cx="6096000" cy="5348288"/>
          </a:xfrm>
          <a:prstGeom prst="rect">
            <a:avLst/>
          </a:prstGeom>
          <a:noFill/>
          <a:ln w="9525">
            <a:noFill/>
            <a:miter lim="800000"/>
            <a:headEnd/>
            <a:tailEnd/>
          </a:ln>
        </p:spPr>
      </p:pic>
      <p:sp>
        <p:nvSpPr>
          <p:cNvPr id="333829" name="TextBox 1"/>
          <p:cNvSpPr txBox="1">
            <a:spLocks noChangeArrowheads="1"/>
          </p:cNvSpPr>
          <p:nvPr/>
        </p:nvSpPr>
        <p:spPr bwMode="auto">
          <a:xfrm>
            <a:off x="6781800" y="3152775"/>
            <a:ext cx="2133600" cy="2246313"/>
          </a:xfrm>
          <a:prstGeom prst="rect">
            <a:avLst/>
          </a:prstGeom>
          <a:noFill/>
          <a:ln w="9525">
            <a:noFill/>
            <a:miter lim="800000"/>
            <a:headEnd/>
            <a:tailEnd/>
          </a:ln>
        </p:spPr>
        <p:txBody>
          <a:bodyPr>
            <a:spAutoFit/>
          </a:bodyPr>
          <a:lstStyle/>
          <a:p>
            <a:r>
              <a:rPr lang="en-US" altLang="en-US" sz="2800">
                <a:solidFill>
                  <a:srgbClr val="0000FF"/>
                </a:solidFill>
                <a:latin typeface="Times New Roman" pitchFamily="18" charset="0"/>
              </a:rPr>
              <a:t>Optimized </a:t>
            </a:r>
          </a:p>
          <a:p>
            <a:r>
              <a:rPr lang="el-GR" altLang="en-US" sz="2800">
                <a:solidFill>
                  <a:srgbClr val="0000FF"/>
                </a:solidFill>
                <a:latin typeface="Times New Roman" pitchFamily="18" charset="0"/>
              </a:rPr>
              <a:t>β</a:t>
            </a:r>
            <a:r>
              <a:rPr lang="en-US" altLang="en-US" sz="2800">
                <a:solidFill>
                  <a:srgbClr val="0000FF"/>
                </a:solidFill>
                <a:latin typeface="Times New Roman" pitchFamily="18" charset="0"/>
              </a:rPr>
              <a:t> = 8 – 9</a:t>
            </a:r>
          </a:p>
          <a:p>
            <a:r>
              <a:rPr lang="en-US" altLang="en-US" sz="2800">
                <a:solidFill>
                  <a:srgbClr val="0000FF"/>
                </a:solidFill>
                <a:latin typeface="Times New Roman" pitchFamily="18" charset="0"/>
              </a:rPr>
              <a:t>  for a gain larger than factor of 2.2</a:t>
            </a:r>
          </a:p>
        </p:txBody>
      </p:sp>
      <p:cxnSp>
        <p:nvCxnSpPr>
          <p:cNvPr id="333830" name="Straight Connector 2"/>
          <p:cNvCxnSpPr>
            <a:cxnSpLocks noChangeShapeType="1"/>
          </p:cNvCxnSpPr>
          <p:nvPr/>
        </p:nvCxnSpPr>
        <p:spPr bwMode="auto">
          <a:xfrm>
            <a:off x="3124200" y="2438400"/>
            <a:ext cx="0" cy="3352800"/>
          </a:xfrm>
          <a:prstGeom prst="line">
            <a:avLst/>
          </a:prstGeom>
          <a:noFill/>
          <a:ln w="19050" algn="ctr">
            <a:solidFill>
              <a:schemeClr val="tx1"/>
            </a:solidFill>
            <a:prstDash val="dash"/>
            <a:round/>
            <a:headEnd/>
            <a:tailEnd/>
          </a:ln>
        </p:spPr>
      </p:cxnSp>
      <p:cxnSp>
        <p:nvCxnSpPr>
          <p:cNvPr id="333831" name="Straight Connector 9"/>
          <p:cNvCxnSpPr>
            <a:cxnSpLocks noChangeShapeType="1"/>
          </p:cNvCxnSpPr>
          <p:nvPr/>
        </p:nvCxnSpPr>
        <p:spPr bwMode="auto">
          <a:xfrm>
            <a:off x="1752600" y="2438400"/>
            <a:ext cx="1371600" cy="0"/>
          </a:xfrm>
          <a:prstGeom prst="line">
            <a:avLst/>
          </a:prstGeom>
          <a:noFill/>
          <a:ln w="19050" algn="ctr">
            <a:solidFill>
              <a:schemeClr val="tx1"/>
            </a:solidFill>
            <a:prstDash val="dash"/>
            <a:round/>
            <a:headEnd/>
            <a:tailEnd/>
          </a:ln>
        </p:spPr>
      </p:cxn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849" name="Slide Number Placeholder 1"/>
          <p:cNvSpPr>
            <a:spLocks noGrp="1"/>
          </p:cNvSpPr>
          <p:nvPr>
            <p:ph type="sldNum" sz="quarter" idx="1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60DC3B3-98C5-4A0B-9553-167E6E1FD164}" type="slidenum">
              <a:rPr lang="en-US" altLang="zh-CN">
                <a:latin typeface="Arial" charset="0"/>
                <a:ea typeface="宋体" charset="-122"/>
                <a:cs typeface="Arial" charset="0"/>
              </a:rPr>
              <a:pPr fontAlgn="base">
                <a:spcBef>
                  <a:spcPct val="0"/>
                </a:spcBef>
                <a:spcAft>
                  <a:spcPct val="0"/>
                </a:spcAft>
              </a:pPr>
              <a:t>35</a:t>
            </a:fld>
            <a:endParaRPr lang="en-US" altLang="zh-CN">
              <a:latin typeface="Arial" charset="0"/>
              <a:ea typeface="宋体" charset="-122"/>
              <a:cs typeface="Arial" charset="0"/>
            </a:endParaRPr>
          </a:p>
        </p:txBody>
      </p:sp>
      <p:sp>
        <p:nvSpPr>
          <p:cNvPr id="334850" name="TextBox 4"/>
          <p:cNvSpPr txBox="1">
            <a:spLocks noChangeArrowheads="1"/>
          </p:cNvSpPr>
          <p:nvPr/>
        </p:nvSpPr>
        <p:spPr bwMode="auto">
          <a:xfrm>
            <a:off x="1219200" y="1524000"/>
            <a:ext cx="1371600" cy="369888"/>
          </a:xfrm>
          <a:prstGeom prst="rect">
            <a:avLst/>
          </a:prstGeom>
          <a:noFill/>
          <a:ln w="9525">
            <a:noFill/>
            <a:miter lim="800000"/>
            <a:headEnd/>
            <a:tailEnd/>
          </a:ln>
        </p:spPr>
        <p:txBody>
          <a:bodyPr>
            <a:spAutoFit/>
          </a:bodyPr>
          <a:lstStyle/>
          <a:p>
            <a:endParaRPr lang="en-US" altLang="zh-CN"/>
          </a:p>
        </p:txBody>
      </p:sp>
      <p:sp>
        <p:nvSpPr>
          <p:cNvPr id="334851" name="Text Box 32"/>
          <p:cNvSpPr txBox="1">
            <a:spLocks noChangeArrowheads="1"/>
          </p:cNvSpPr>
          <p:nvPr/>
        </p:nvSpPr>
        <p:spPr bwMode="auto">
          <a:xfrm>
            <a:off x="152400" y="1981200"/>
            <a:ext cx="8305800" cy="2432050"/>
          </a:xfrm>
          <a:prstGeom prst="rect">
            <a:avLst/>
          </a:prstGeom>
          <a:noFill/>
          <a:ln w="9525">
            <a:noFill/>
            <a:miter lim="800000"/>
            <a:headEnd/>
            <a:tailEnd/>
          </a:ln>
        </p:spPr>
        <p:txBody>
          <a:bodyPr>
            <a:spAutoFit/>
          </a:bodyPr>
          <a:lstStyle/>
          <a:p>
            <a:endParaRPr lang="en-US" altLang="en-US" sz="3200">
              <a:solidFill>
                <a:srgbClr val="C00000"/>
              </a:solidFill>
              <a:cs typeface="Arial" charset="0"/>
            </a:endParaRPr>
          </a:p>
          <a:p>
            <a:pPr marL="742950" lvl="1" indent="-285750">
              <a:buFont typeface="Arial" charset="0"/>
              <a:buChar char="•"/>
            </a:pPr>
            <a:r>
              <a:rPr lang="en-US" altLang="en-US" sz="2800">
                <a:solidFill>
                  <a:srgbClr val="C00000"/>
                </a:solidFill>
                <a:cs typeface="Arial" charset="0"/>
              </a:rPr>
              <a:t>Unified 3db Coupler/Mode Convertor/Polarizer</a:t>
            </a:r>
          </a:p>
          <a:p>
            <a:pPr marL="742950" lvl="1" indent="-285750">
              <a:buFont typeface="Arial" charset="0"/>
              <a:buChar char="•"/>
            </a:pPr>
            <a:r>
              <a:rPr lang="en-US" altLang="en-US" sz="2800">
                <a:solidFill>
                  <a:srgbClr val="C00000"/>
                </a:solidFill>
                <a:cs typeface="Arial" charset="0"/>
              </a:rPr>
              <a:t>Single High Q Sphere Cavity Studies</a:t>
            </a:r>
          </a:p>
          <a:p>
            <a:pPr marL="742950" lvl="1" indent="-285750">
              <a:buFont typeface="Arial" charset="0"/>
              <a:buChar char="•"/>
            </a:pPr>
            <a:r>
              <a:rPr lang="en-US" altLang="en-US" sz="2800">
                <a:solidFill>
                  <a:srgbClr val="C00000"/>
                </a:solidFill>
                <a:cs typeface="Arial" charset="0"/>
              </a:rPr>
              <a:t>HE</a:t>
            </a:r>
            <a:r>
              <a:rPr lang="en-US" altLang="en-US" sz="2800" baseline="-25000">
                <a:solidFill>
                  <a:srgbClr val="C00000"/>
                </a:solidFill>
                <a:cs typeface="Arial" charset="0"/>
              </a:rPr>
              <a:t>11</a:t>
            </a:r>
            <a:r>
              <a:rPr lang="en-US" altLang="en-US" sz="2800">
                <a:solidFill>
                  <a:srgbClr val="C00000"/>
                </a:solidFill>
                <a:cs typeface="Arial" charset="0"/>
              </a:rPr>
              <a:t> Mode Cavity Studies</a:t>
            </a:r>
          </a:p>
          <a:p>
            <a:endParaRPr lang="en-US" altLang="en-US" sz="3600">
              <a:solidFill>
                <a:srgbClr val="C00000"/>
              </a:solidFill>
              <a:cs typeface="Arial" charset="0"/>
            </a:endParaRPr>
          </a:p>
        </p:txBody>
      </p:sp>
      <p:sp>
        <p:nvSpPr>
          <p:cNvPr id="334852" name="Rectangle 2"/>
          <p:cNvSpPr>
            <a:spLocks noChangeArrowheads="1"/>
          </p:cNvSpPr>
          <p:nvPr/>
        </p:nvSpPr>
        <p:spPr bwMode="auto">
          <a:xfrm>
            <a:off x="914400" y="228600"/>
            <a:ext cx="7688263" cy="646113"/>
          </a:xfrm>
          <a:prstGeom prst="rect">
            <a:avLst/>
          </a:prstGeom>
          <a:noFill/>
          <a:ln w="9525">
            <a:noFill/>
            <a:miter lim="800000"/>
            <a:headEnd/>
            <a:tailEnd/>
          </a:ln>
        </p:spPr>
        <p:txBody>
          <a:bodyPr>
            <a:spAutoFit/>
          </a:bodyPr>
          <a:lstStyle/>
          <a:p>
            <a:r>
              <a:rPr lang="en-US" altLang="en-US" sz="3600">
                <a:solidFill>
                  <a:srgbClr val="C00000"/>
                </a:solidFill>
                <a:cs typeface="Arial" charset="0"/>
              </a:rPr>
              <a:t>New Super Compact SLED System</a:t>
            </a:r>
            <a:endParaRPr lang="en-US" altLang="zh-CN" sz="360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21" name="Slide Number Placeholder 1"/>
          <p:cNvSpPr>
            <a:spLocks noGrp="1"/>
          </p:cNvSpPr>
          <p:nvPr>
            <p:ph type="sldNum" sz="quarter" idx="1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FA54508-4C03-4E3A-93AC-56053F978477}" type="slidenum">
              <a:rPr lang="en-US" altLang="zh-CN">
                <a:latin typeface="Arial" charset="0"/>
                <a:ea typeface="宋体" charset="-122"/>
                <a:cs typeface="Arial" charset="0"/>
              </a:rPr>
              <a:pPr fontAlgn="base">
                <a:spcBef>
                  <a:spcPct val="0"/>
                </a:spcBef>
                <a:spcAft>
                  <a:spcPct val="0"/>
                </a:spcAft>
              </a:pPr>
              <a:t>36</a:t>
            </a:fld>
            <a:endParaRPr lang="en-US" altLang="zh-CN">
              <a:latin typeface="Arial" charset="0"/>
              <a:ea typeface="宋体" charset="-122"/>
              <a:cs typeface="Arial" charset="0"/>
            </a:endParaRPr>
          </a:p>
        </p:txBody>
      </p:sp>
      <p:sp>
        <p:nvSpPr>
          <p:cNvPr id="337922" name="TextBox 4"/>
          <p:cNvSpPr txBox="1">
            <a:spLocks noChangeArrowheads="1"/>
          </p:cNvSpPr>
          <p:nvPr/>
        </p:nvSpPr>
        <p:spPr bwMode="auto">
          <a:xfrm>
            <a:off x="1219200" y="1524000"/>
            <a:ext cx="1371600" cy="369888"/>
          </a:xfrm>
          <a:prstGeom prst="rect">
            <a:avLst/>
          </a:prstGeom>
          <a:noFill/>
          <a:ln w="9525">
            <a:noFill/>
            <a:miter lim="800000"/>
            <a:headEnd/>
            <a:tailEnd/>
          </a:ln>
        </p:spPr>
        <p:txBody>
          <a:bodyPr>
            <a:spAutoFit/>
          </a:bodyPr>
          <a:lstStyle/>
          <a:p>
            <a:endParaRPr lang="en-US" altLang="zh-CN"/>
          </a:p>
        </p:txBody>
      </p:sp>
      <p:sp>
        <p:nvSpPr>
          <p:cNvPr id="337923" name="Slide Number Placeholder 1"/>
          <p:cNvSpPr txBox="1">
            <a:spLocks/>
          </p:cNvSpPr>
          <p:nvPr/>
        </p:nvSpPr>
        <p:spPr bwMode="auto">
          <a:xfrm>
            <a:off x="8566150" y="6318250"/>
            <a:ext cx="319088" cy="539750"/>
          </a:xfrm>
          <a:prstGeom prst="rect">
            <a:avLst/>
          </a:prstGeom>
          <a:noFill/>
          <a:ln w="9525">
            <a:noFill/>
            <a:miter lim="800000"/>
            <a:headEnd/>
            <a:tailEnd/>
          </a:ln>
        </p:spPr>
        <p:txBody>
          <a:bodyPr lIns="72000" tIns="57600" rIns="72000" anchor="ctr"/>
          <a:lstStyle/>
          <a:p>
            <a:fld id="{1B7828D9-C057-46D8-8DCB-1A78ACD46546}" type="slidenum">
              <a:rPr lang="en-US" altLang="zh-CN" sz="1100">
                <a:cs typeface="Arial" charset="0"/>
              </a:rPr>
              <a:pPr/>
              <a:t>36</a:t>
            </a:fld>
            <a:endParaRPr lang="en-US" altLang="zh-CN" sz="1100">
              <a:cs typeface="Arial" charset="0"/>
            </a:endParaRPr>
          </a:p>
        </p:txBody>
      </p:sp>
      <p:pic>
        <p:nvPicPr>
          <p:cNvPr id="337924" name="Picture 23"/>
          <p:cNvPicPr>
            <a:picLocks noChangeAspect="1" noChangeArrowheads="1"/>
          </p:cNvPicPr>
          <p:nvPr/>
        </p:nvPicPr>
        <p:blipFill>
          <a:blip r:embed="rId2" cstate="print"/>
          <a:srcRect/>
          <a:stretch>
            <a:fillRect/>
          </a:stretch>
        </p:blipFill>
        <p:spPr bwMode="auto">
          <a:xfrm>
            <a:off x="4770438" y="1035050"/>
            <a:ext cx="3916362" cy="2698750"/>
          </a:xfrm>
          <a:prstGeom prst="rect">
            <a:avLst/>
          </a:prstGeom>
          <a:noFill/>
          <a:ln w="9525">
            <a:noFill/>
            <a:miter lim="800000"/>
            <a:headEnd/>
            <a:tailEnd/>
          </a:ln>
        </p:spPr>
      </p:pic>
      <p:pic>
        <p:nvPicPr>
          <p:cNvPr id="337925" name="Picture 24"/>
          <p:cNvPicPr>
            <a:picLocks noChangeAspect="1" noChangeArrowheads="1"/>
          </p:cNvPicPr>
          <p:nvPr/>
        </p:nvPicPr>
        <p:blipFill>
          <a:blip r:embed="rId3" cstate="print"/>
          <a:srcRect/>
          <a:stretch>
            <a:fillRect/>
          </a:stretch>
        </p:blipFill>
        <p:spPr bwMode="auto">
          <a:xfrm>
            <a:off x="227013" y="1143000"/>
            <a:ext cx="3811587" cy="2614613"/>
          </a:xfrm>
          <a:prstGeom prst="rect">
            <a:avLst/>
          </a:prstGeom>
          <a:noFill/>
          <a:ln w="9525">
            <a:noFill/>
            <a:miter lim="800000"/>
            <a:headEnd/>
            <a:tailEnd/>
          </a:ln>
        </p:spPr>
      </p:pic>
      <p:pic>
        <p:nvPicPr>
          <p:cNvPr id="337926" name="Picture 26"/>
          <p:cNvPicPr>
            <a:picLocks noChangeAspect="1" noChangeArrowheads="1"/>
          </p:cNvPicPr>
          <p:nvPr/>
        </p:nvPicPr>
        <p:blipFill>
          <a:blip r:embed="rId4" cstate="print"/>
          <a:srcRect/>
          <a:stretch>
            <a:fillRect/>
          </a:stretch>
        </p:blipFill>
        <p:spPr bwMode="auto">
          <a:xfrm>
            <a:off x="228600" y="3622675"/>
            <a:ext cx="3171825" cy="2549525"/>
          </a:xfrm>
          <a:prstGeom prst="rect">
            <a:avLst/>
          </a:prstGeom>
          <a:noFill/>
          <a:ln w="9525">
            <a:noFill/>
            <a:miter lim="800000"/>
            <a:headEnd/>
            <a:tailEnd/>
          </a:ln>
        </p:spPr>
      </p:pic>
      <p:sp>
        <p:nvSpPr>
          <p:cNvPr id="337927" name="Rectangle 5"/>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altLang="zh-CN"/>
          </a:p>
        </p:txBody>
      </p:sp>
      <p:sp>
        <p:nvSpPr>
          <p:cNvPr id="337928" name="Rectangle 6"/>
          <p:cNvSpPr>
            <a:spLocks noChangeArrowheads="1"/>
          </p:cNvSpPr>
          <p:nvPr/>
        </p:nvSpPr>
        <p:spPr bwMode="auto">
          <a:xfrm>
            <a:off x="0" y="4543425"/>
            <a:ext cx="9144000" cy="0"/>
          </a:xfrm>
          <a:prstGeom prst="rect">
            <a:avLst/>
          </a:prstGeom>
          <a:noFill/>
          <a:ln w="9525">
            <a:noFill/>
            <a:miter lim="800000"/>
            <a:headEnd/>
            <a:tailEnd/>
          </a:ln>
        </p:spPr>
        <p:txBody>
          <a:bodyPr wrap="none" anchor="ctr">
            <a:spAutoFit/>
          </a:bodyPr>
          <a:lstStyle/>
          <a:p>
            <a:endParaRPr lang="en-US" altLang="en-US">
              <a:cs typeface="Arial" charset="0"/>
            </a:endParaRPr>
          </a:p>
        </p:txBody>
      </p:sp>
      <p:pic>
        <p:nvPicPr>
          <p:cNvPr id="337929" name="Picture 25"/>
          <p:cNvPicPr>
            <a:picLocks noChangeAspect="1" noChangeArrowheads="1"/>
          </p:cNvPicPr>
          <p:nvPr/>
        </p:nvPicPr>
        <p:blipFill>
          <a:blip r:embed="rId5" cstate="print"/>
          <a:srcRect/>
          <a:stretch>
            <a:fillRect/>
          </a:stretch>
        </p:blipFill>
        <p:spPr bwMode="auto">
          <a:xfrm>
            <a:off x="4724400" y="3657600"/>
            <a:ext cx="3205163" cy="2541588"/>
          </a:xfrm>
          <a:prstGeom prst="rect">
            <a:avLst/>
          </a:prstGeom>
          <a:noFill/>
          <a:ln w="9525">
            <a:noFill/>
            <a:miter lim="800000"/>
            <a:headEnd/>
            <a:tailEnd/>
          </a:ln>
        </p:spPr>
      </p:pic>
      <p:sp>
        <p:nvSpPr>
          <p:cNvPr id="337930" name="Content Placeholder 17"/>
          <p:cNvSpPr txBox="1">
            <a:spLocks/>
          </p:cNvSpPr>
          <p:nvPr/>
        </p:nvSpPr>
        <p:spPr bwMode="auto">
          <a:xfrm>
            <a:off x="685800" y="6248400"/>
            <a:ext cx="2743200" cy="609600"/>
          </a:xfrm>
          <a:prstGeom prst="rect">
            <a:avLst/>
          </a:prstGeom>
          <a:noFill/>
          <a:ln w="9525">
            <a:noFill/>
            <a:miter lim="800000"/>
            <a:headEnd/>
            <a:tailEnd/>
          </a:ln>
        </p:spPr>
        <p:txBody>
          <a:bodyPr/>
          <a:lstStyle/>
          <a:p>
            <a:pPr marL="690563" lvl="2" indent="-233363">
              <a:lnSpc>
                <a:spcPct val="120000"/>
              </a:lnSpc>
              <a:buClr>
                <a:schemeClr val="bg2"/>
              </a:buClr>
              <a:buSzPct val="100000"/>
              <a:buFont typeface="Arial" charset="0"/>
              <a:buNone/>
            </a:pPr>
            <a:r>
              <a:rPr lang="en-US" altLang="zh-CN" sz="2000">
                <a:cs typeface="Arial" charset="0"/>
              </a:rPr>
              <a:t>TE20-&gt; TE11</a:t>
            </a:r>
          </a:p>
          <a:p>
            <a:pPr marL="690563" lvl="2" indent="-233363">
              <a:lnSpc>
                <a:spcPct val="120000"/>
              </a:lnSpc>
              <a:buClr>
                <a:schemeClr val="bg2"/>
              </a:buClr>
              <a:buSzPct val="100000"/>
              <a:buFont typeface="Arial" charset="0"/>
              <a:buNone/>
            </a:pPr>
            <a:endParaRPr lang="en-US" altLang="zh-CN" sz="2000">
              <a:cs typeface="Arial" charset="0"/>
            </a:endParaRPr>
          </a:p>
        </p:txBody>
      </p:sp>
      <p:sp>
        <p:nvSpPr>
          <p:cNvPr id="337931" name="Content Placeholder 17"/>
          <p:cNvSpPr txBox="1">
            <a:spLocks/>
          </p:cNvSpPr>
          <p:nvPr/>
        </p:nvSpPr>
        <p:spPr bwMode="auto">
          <a:xfrm>
            <a:off x="228600" y="0"/>
            <a:ext cx="8915400" cy="762000"/>
          </a:xfrm>
          <a:prstGeom prst="rect">
            <a:avLst/>
          </a:prstGeom>
          <a:noFill/>
          <a:ln w="9525">
            <a:noFill/>
            <a:miter lim="800000"/>
            <a:headEnd/>
            <a:tailEnd/>
          </a:ln>
        </p:spPr>
        <p:txBody>
          <a:bodyPr/>
          <a:lstStyle/>
          <a:p>
            <a:pPr marL="690563" lvl="2" indent="-233363">
              <a:buClr>
                <a:schemeClr val="bg2"/>
              </a:buClr>
              <a:buSzPct val="100000"/>
              <a:buFont typeface="Arial" charset="0"/>
              <a:buNone/>
            </a:pPr>
            <a:r>
              <a:rPr lang="en-US" altLang="zh-CN" sz="3200">
                <a:solidFill>
                  <a:srgbClr val="C00000"/>
                </a:solidFill>
                <a:cs typeface="Arial" charset="0"/>
              </a:rPr>
              <a:t>Two Rectangular Waveguide Modes Couple </a:t>
            </a:r>
          </a:p>
          <a:p>
            <a:pPr marL="690563" lvl="2" indent="-233363">
              <a:buClr>
                <a:schemeClr val="bg2"/>
              </a:buClr>
              <a:buSzPct val="100000"/>
              <a:buFont typeface="Arial" charset="0"/>
              <a:buNone/>
            </a:pPr>
            <a:r>
              <a:rPr lang="en-US" altLang="zh-CN" sz="3200">
                <a:solidFill>
                  <a:srgbClr val="C00000"/>
                </a:solidFill>
                <a:cs typeface="Arial" charset="0"/>
              </a:rPr>
              <a:t>to  two Polarized Circular Waveguide Modes</a:t>
            </a:r>
          </a:p>
        </p:txBody>
      </p:sp>
      <p:sp>
        <p:nvSpPr>
          <p:cNvPr id="337932" name="Content Placeholder 17"/>
          <p:cNvSpPr txBox="1">
            <a:spLocks/>
          </p:cNvSpPr>
          <p:nvPr/>
        </p:nvSpPr>
        <p:spPr bwMode="auto">
          <a:xfrm>
            <a:off x="5562600" y="6248400"/>
            <a:ext cx="2362200" cy="609600"/>
          </a:xfrm>
          <a:prstGeom prst="rect">
            <a:avLst/>
          </a:prstGeom>
          <a:noFill/>
          <a:ln w="9525">
            <a:noFill/>
            <a:miter lim="800000"/>
            <a:headEnd/>
            <a:tailEnd/>
          </a:ln>
        </p:spPr>
        <p:txBody>
          <a:bodyPr/>
          <a:lstStyle/>
          <a:p>
            <a:pPr marL="690563" lvl="2" indent="-233363">
              <a:lnSpc>
                <a:spcPct val="120000"/>
              </a:lnSpc>
              <a:buClr>
                <a:schemeClr val="bg2"/>
              </a:buClr>
              <a:buSzPct val="100000"/>
              <a:buFont typeface="Arial" charset="0"/>
              <a:buNone/>
            </a:pPr>
            <a:r>
              <a:rPr lang="en-US" altLang="zh-CN" sz="2000">
                <a:cs typeface="Arial" charset="0"/>
              </a:rPr>
              <a:t>TE10-&gt; TE11</a:t>
            </a:r>
          </a:p>
          <a:p>
            <a:pPr marL="690563" lvl="2" indent="-233363">
              <a:lnSpc>
                <a:spcPct val="120000"/>
              </a:lnSpc>
              <a:buClr>
                <a:schemeClr val="bg2"/>
              </a:buClr>
              <a:buSzPct val="100000"/>
              <a:buFont typeface="Arial" charset="0"/>
              <a:buNone/>
            </a:pPr>
            <a:endParaRPr lang="en-US" altLang="zh-CN" sz="2000">
              <a:cs typeface="Arial"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945" name="Slide Number Placeholder 1"/>
          <p:cNvSpPr>
            <a:spLocks noGrp="1"/>
          </p:cNvSpPr>
          <p:nvPr>
            <p:ph type="sldNum" sz="quarter" idx="1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FD80486-1C49-4BC9-B2E3-BE73FD0F103A}" type="slidenum">
              <a:rPr lang="en-US" altLang="zh-CN">
                <a:latin typeface="Arial" charset="0"/>
                <a:ea typeface="宋体" charset="-122"/>
                <a:cs typeface="Arial" charset="0"/>
              </a:rPr>
              <a:pPr fontAlgn="base">
                <a:spcBef>
                  <a:spcPct val="0"/>
                </a:spcBef>
                <a:spcAft>
                  <a:spcPct val="0"/>
                </a:spcAft>
              </a:pPr>
              <a:t>37</a:t>
            </a:fld>
            <a:endParaRPr lang="en-US" altLang="zh-CN" dirty="0">
              <a:latin typeface="Arial" charset="0"/>
              <a:ea typeface="宋体" charset="-122"/>
              <a:cs typeface="Arial" charset="0"/>
            </a:endParaRPr>
          </a:p>
        </p:txBody>
      </p:sp>
      <p:sp>
        <p:nvSpPr>
          <p:cNvPr id="338946" name="TextBox 4"/>
          <p:cNvSpPr txBox="1">
            <a:spLocks noChangeArrowheads="1"/>
          </p:cNvSpPr>
          <p:nvPr/>
        </p:nvSpPr>
        <p:spPr bwMode="auto">
          <a:xfrm>
            <a:off x="1219200" y="1524000"/>
            <a:ext cx="1371600" cy="369888"/>
          </a:xfrm>
          <a:prstGeom prst="rect">
            <a:avLst/>
          </a:prstGeom>
          <a:noFill/>
          <a:ln w="9525">
            <a:noFill/>
            <a:miter lim="800000"/>
            <a:headEnd/>
            <a:tailEnd/>
          </a:ln>
        </p:spPr>
        <p:txBody>
          <a:bodyPr>
            <a:spAutoFit/>
          </a:bodyPr>
          <a:lstStyle/>
          <a:p>
            <a:endParaRPr lang="en-US" altLang="zh-CN" dirty="0"/>
          </a:p>
        </p:txBody>
      </p:sp>
      <p:sp>
        <p:nvSpPr>
          <p:cNvPr id="338947" name="Rectangle 1"/>
          <p:cNvSpPr>
            <a:spLocks noChangeArrowheads="1"/>
          </p:cNvSpPr>
          <p:nvPr/>
        </p:nvSpPr>
        <p:spPr bwMode="auto">
          <a:xfrm>
            <a:off x="-228600" y="-39688"/>
            <a:ext cx="9702800" cy="954088"/>
          </a:xfrm>
          <a:prstGeom prst="rect">
            <a:avLst/>
          </a:prstGeom>
          <a:noFill/>
          <a:ln w="9525">
            <a:noFill/>
            <a:miter lim="800000"/>
            <a:headEnd/>
            <a:tailEnd/>
          </a:ln>
        </p:spPr>
        <p:txBody>
          <a:bodyPr>
            <a:spAutoFit/>
          </a:bodyPr>
          <a:lstStyle/>
          <a:p>
            <a:pPr lvl="1" algn="ctr"/>
            <a:r>
              <a:rPr lang="en-US" altLang="en-US" sz="2800" dirty="0">
                <a:solidFill>
                  <a:srgbClr val="C00000"/>
                </a:solidFill>
                <a:cs typeface="Arial" charset="0"/>
              </a:rPr>
              <a:t>Movie to animate </a:t>
            </a:r>
          </a:p>
          <a:p>
            <a:pPr lvl="1" algn="ctr"/>
            <a:r>
              <a:rPr lang="en-US" altLang="en-US" sz="2800" dirty="0">
                <a:solidFill>
                  <a:srgbClr val="C00000"/>
                </a:solidFill>
                <a:cs typeface="Arial" charset="0"/>
              </a:rPr>
              <a:t>the Unified 3db Coupler/Mode Convertor/Polarizer</a:t>
            </a:r>
          </a:p>
        </p:txBody>
      </p:sp>
      <p:pic>
        <p:nvPicPr>
          <p:cNvPr id="8" name="Two modes.avi">
            <a:hlinkClick r:id="rId3" action="ppaction://hlinkfile"/>
          </p:cNvPr>
          <p:cNvPicPr>
            <a:picLocks noRot="1" noChangeAspect="1"/>
          </p:cNvPicPr>
          <p:nvPr>
            <a:videoFile r:link="rId1"/>
          </p:nvPr>
        </p:nvPicPr>
        <p:blipFill>
          <a:blip r:embed="rId4" cstate="print"/>
          <a:srcRect/>
          <a:stretch>
            <a:fillRect/>
          </a:stretch>
        </p:blipFill>
        <p:spPr bwMode="auto">
          <a:xfrm>
            <a:off x="50800" y="1695450"/>
            <a:ext cx="9144000" cy="5041900"/>
          </a:xfrm>
          <a:prstGeom prst="rect">
            <a:avLst/>
          </a:prstGeom>
          <a:noFill/>
          <a:ln w="9525">
            <a:noFill/>
            <a:miter lim="800000"/>
            <a:headEnd/>
            <a:tailEnd/>
          </a:ln>
        </p:spPr>
      </p:pic>
      <p:cxnSp>
        <p:nvCxnSpPr>
          <p:cNvPr id="338949" name="Straight Arrow Connector 5"/>
          <p:cNvCxnSpPr>
            <a:cxnSpLocks noChangeShapeType="1"/>
          </p:cNvCxnSpPr>
          <p:nvPr/>
        </p:nvCxnSpPr>
        <p:spPr bwMode="auto">
          <a:xfrm flipH="1">
            <a:off x="6858000" y="2819400"/>
            <a:ext cx="1066800" cy="457200"/>
          </a:xfrm>
          <a:prstGeom prst="straightConnector1">
            <a:avLst/>
          </a:prstGeom>
          <a:noFill/>
          <a:ln w="38100" algn="ctr">
            <a:solidFill>
              <a:srgbClr val="C00000"/>
            </a:solidFill>
            <a:round/>
            <a:headEnd/>
            <a:tailEnd type="arrow" w="med" len="med"/>
          </a:ln>
        </p:spPr>
      </p:cxnSp>
      <p:sp>
        <p:nvSpPr>
          <p:cNvPr id="338950" name="TextBox 7"/>
          <p:cNvSpPr txBox="1">
            <a:spLocks noChangeArrowheads="1"/>
          </p:cNvSpPr>
          <p:nvPr/>
        </p:nvSpPr>
        <p:spPr bwMode="auto">
          <a:xfrm>
            <a:off x="3073400" y="990600"/>
            <a:ext cx="2489200" cy="830263"/>
          </a:xfrm>
          <a:prstGeom prst="rect">
            <a:avLst/>
          </a:prstGeom>
          <a:noFill/>
          <a:ln w="9525">
            <a:noFill/>
            <a:miter lim="800000"/>
            <a:headEnd/>
            <a:tailEnd/>
          </a:ln>
        </p:spPr>
        <p:txBody>
          <a:bodyPr>
            <a:spAutoFit/>
          </a:bodyPr>
          <a:lstStyle/>
          <a:p>
            <a:r>
              <a:rPr lang="en-US" altLang="en-US" sz="1600" dirty="0">
                <a:solidFill>
                  <a:srgbClr val="C00000"/>
                </a:solidFill>
                <a:latin typeface="Times New Roman" pitchFamily="18" charset="0"/>
              </a:rPr>
              <a:t>Superposition of Two Linear Polarized TE11 Modes with 90° </a:t>
            </a:r>
            <a:r>
              <a:rPr lang="en-US" altLang="en-US" sz="1600" dirty="0" err="1">
                <a:solidFill>
                  <a:srgbClr val="C00000"/>
                </a:solidFill>
                <a:latin typeface="Times New Roman" pitchFamily="18" charset="0"/>
              </a:rPr>
              <a:t>quadrature</a:t>
            </a:r>
            <a:r>
              <a:rPr lang="en-US" altLang="en-US" sz="1600" dirty="0">
                <a:solidFill>
                  <a:srgbClr val="C00000"/>
                </a:solidFill>
                <a:latin typeface="Times New Roman" pitchFamily="18" charset="0"/>
              </a:rPr>
              <a:t> </a:t>
            </a:r>
          </a:p>
        </p:txBody>
      </p:sp>
      <p:cxnSp>
        <p:nvCxnSpPr>
          <p:cNvPr id="338951" name="Straight Arrow Connector 10"/>
          <p:cNvCxnSpPr>
            <a:cxnSpLocks noChangeShapeType="1"/>
          </p:cNvCxnSpPr>
          <p:nvPr/>
        </p:nvCxnSpPr>
        <p:spPr bwMode="auto">
          <a:xfrm flipV="1">
            <a:off x="3048000" y="1066800"/>
            <a:ext cx="25400" cy="838200"/>
          </a:xfrm>
          <a:prstGeom prst="straightConnector1">
            <a:avLst/>
          </a:prstGeom>
          <a:noFill/>
          <a:ln w="38100" algn="ctr">
            <a:solidFill>
              <a:srgbClr val="C00000"/>
            </a:solidFill>
            <a:round/>
            <a:headEnd/>
            <a:tailEnd type="arrow" w="med" len="med"/>
          </a:ln>
        </p:spPr>
      </p:cxnSp>
      <p:sp>
        <p:nvSpPr>
          <p:cNvPr id="338952" name="TextBox 13"/>
          <p:cNvSpPr txBox="1">
            <a:spLocks noChangeArrowheads="1"/>
          </p:cNvSpPr>
          <p:nvPr/>
        </p:nvSpPr>
        <p:spPr bwMode="auto">
          <a:xfrm>
            <a:off x="6172200" y="2006600"/>
            <a:ext cx="2286000" cy="584200"/>
          </a:xfrm>
          <a:prstGeom prst="rect">
            <a:avLst/>
          </a:prstGeom>
          <a:noFill/>
          <a:ln w="9525">
            <a:noFill/>
            <a:miter lim="800000"/>
            <a:headEnd/>
            <a:tailEnd/>
          </a:ln>
        </p:spPr>
        <p:txBody>
          <a:bodyPr>
            <a:spAutoFit/>
          </a:bodyPr>
          <a:lstStyle/>
          <a:p>
            <a:r>
              <a:rPr lang="en-US" altLang="en-US" sz="1600">
                <a:solidFill>
                  <a:srgbClr val="C00000"/>
                </a:solidFill>
                <a:latin typeface="Times New Roman" pitchFamily="18" charset="0"/>
              </a:rPr>
              <a:t>TE10 Mode input from WR90 Waveguide</a:t>
            </a:r>
          </a:p>
        </p:txBody>
      </p:sp>
      <p:sp>
        <p:nvSpPr>
          <p:cNvPr id="338953" name="TextBox 15"/>
          <p:cNvSpPr txBox="1">
            <a:spLocks noChangeArrowheads="1"/>
          </p:cNvSpPr>
          <p:nvPr/>
        </p:nvSpPr>
        <p:spPr bwMode="auto">
          <a:xfrm>
            <a:off x="304800" y="4216400"/>
            <a:ext cx="1828800" cy="584200"/>
          </a:xfrm>
          <a:prstGeom prst="rect">
            <a:avLst/>
          </a:prstGeom>
          <a:noFill/>
          <a:ln w="9525">
            <a:noFill/>
            <a:miter lim="800000"/>
            <a:headEnd/>
            <a:tailEnd/>
          </a:ln>
        </p:spPr>
        <p:txBody>
          <a:bodyPr>
            <a:spAutoFit/>
          </a:bodyPr>
          <a:lstStyle/>
          <a:p>
            <a:r>
              <a:rPr lang="en-US" altLang="en-US" sz="1600">
                <a:solidFill>
                  <a:srgbClr val="C00000"/>
                </a:solidFill>
                <a:latin typeface="Times New Roman" pitchFamily="18" charset="0"/>
              </a:rPr>
              <a:t>Mixed TE10 and TE20 Modes</a:t>
            </a:r>
          </a:p>
        </p:txBody>
      </p:sp>
      <p:cxnSp>
        <p:nvCxnSpPr>
          <p:cNvPr id="338954" name="Straight Arrow Connector 16"/>
          <p:cNvCxnSpPr>
            <a:cxnSpLocks noChangeShapeType="1"/>
          </p:cNvCxnSpPr>
          <p:nvPr/>
        </p:nvCxnSpPr>
        <p:spPr bwMode="auto">
          <a:xfrm flipV="1">
            <a:off x="1143000" y="3219450"/>
            <a:ext cx="2063750" cy="895350"/>
          </a:xfrm>
          <a:prstGeom prst="straightConnector1">
            <a:avLst/>
          </a:prstGeom>
          <a:noFill/>
          <a:ln w="38100" algn="ctr">
            <a:solidFill>
              <a:srgbClr val="C00000"/>
            </a:solidFill>
            <a:round/>
            <a:headEnd/>
            <a:tailEnd type="arrow" w="med" len="med"/>
          </a:ln>
        </p:spPr>
      </p:cxnSp>
      <p:cxnSp>
        <p:nvCxnSpPr>
          <p:cNvPr id="338955" name="Straight Arrow Connector 5"/>
          <p:cNvCxnSpPr>
            <a:cxnSpLocks noChangeShapeType="1"/>
          </p:cNvCxnSpPr>
          <p:nvPr/>
        </p:nvCxnSpPr>
        <p:spPr bwMode="auto">
          <a:xfrm flipH="1">
            <a:off x="1247775" y="5410200"/>
            <a:ext cx="1066800" cy="457200"/>
          </a:xfrm>
          <a:prstGeom prst="straightConnector1">
            <a:avLst/>
          </a:prstGeom>
          <a:noFill/>
          <a:ln w="38100" algn="ctr">
            <a:solidFill>
              <a:srgbClr val="C00000"/>
            </a:solidFill>
            <a:round/>
            <a:headEnd/>
            <a:tailEnd type="arrow" w="med" len="med"/>
          </a:ln>
        </p:spPr>
      </p:cxnSp>
      <p:sp>
        <p:nvSpPr>
          <p:cNvPr id="338956" name="TextBox 13"/>
          <p:cNvSpPr txBox="1">
            <a:spLocks noChangeArrowheads="1"/>
          </p:cNvSpPr>
          <p:nvPr/>
        </p:nvSpPr>
        <p:spPr bwMode="auto">
          <a:xfrm>
            <a:off x="304800" y="5943600"/>
            <a:ext cx="2133600" cy="830263"/>
          </a:xfrm>
          <a:prstGeom prst="rect">
            <a:avLst/>
          </a:prstGeom>
          <a:noFill/>
          <a:ln w="9525">
            <a:noFill/>
            <a:miter lim="800000"/>
            <a:headEnd/>
            <a:tailEnd/>
          </a:ln>
        </p:spPr>
        <p:txBody>
          <a:bodyPr>
            <a:spAutoFit/>
          </a:bodyPr>
          <a:lstStyle/>
          <a:p>
            <a:r>
              <a:rPr lang="en-US" altLang="en-US" sz="1600">
                <a:solidFill>
                  <a:srgbClr val="C00000"/>
                </a:solidFill>
                <a:latin typeface="Times New Roman" pitchFamily="18" charset="0"/>
              </a:rPr>
              <a:t>TE10 Mode output to Deflectors via WR90 Waveguide</a:t>
            </a:r>
          </a:p>
        </p:txBody>
      </p:sp>
      <p:sp>
        <p:nvSpPr>
          <p:cNvPr id="338957" name="TextBox 13"/>
          <p:cNvSpPr txBox="1">
            <a:spLocks noChangeArrowheads="1"/>
          </p:cNvSpPr>
          <p:nvPr/>
        </p:nvSpPr>
        <p:spPr bwMode="auto">
          <a:xfrm>
            <a:off x="6019800" y="5100638"/>
            <a:ext cx="3048000" cy="1200150"/>
          </a:xfrm>
          <a:prstGeom prst="rect">
            <a:avLst/>
          </a:prstGeom>
          <a:noFill/>
          <a:ln w="9525">
            <a:noFill/>
            <a:miter lim="800000"/>
            <a:headEnd/>
            <a:tailEnd/>
          </a:ln>
        </p:spPr>
        <p:txBody>
          <a:bodyPr>
            <a:spAutoFit/>
          </a:bodyPr>
          <a:lstStyle/>
          <a:p>
            <a:r>
              <a:rPr lang="en-US" altLang="en-US">
                <a:solidFill>
                  <a:srgbClr val="0000FF"/>
                </a:solidFill>
                <a:cs typeface="Arial" charset="0"/>
              </a:rPr>
              <a:t>Notice:</a:t>
            </a:r>
          </a:p>
          <a:p>
            <a:r>
              <a:rPr lang="en-US" altLang="en-US">
                <a:solidFill>
                  <a:srgbClr val="0000FF"/>
                </a:solidFill>
                <a:cs typeface="Arial" charset="0"/>
              </a:rPr>
              <a:t>Circular port is a matching port without reflection in this simulation</a:t>
            </a: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8"/>
                                        </p:tgtEl>
                                      </p:cBhvr>
                                    </p:cmd>
                                  </p:childTnLst>
                                </p:cTn>
                              </p:par>
                            </p:childTnLst>
                          </p:cTn>
                        </p:par>
                      </p:childTnLst>
                    </p:cTn>
                  </p:par>
                </p:childTnLst>
              </p:cTn>
              <p:nextCondLst>
                <p:cond evt="onClick" delay="0">
                  <p:tgtEl>
                    <p:spTgt spid="8"/>
                  </p:tgtEl>
                </p:cond>
              </p:nextCondLst>
            </p:seq>
            <p:video>
              <p:cMediaNode vol="80000">
                <p:cTn id="7" fill="hold" display="0">
                  <p:stCondLst>
                    <p:cond delay="indefinite"/>
                  </p:stCondLst>
                </p:cTn>
                <p:tgtEl>
                  <p:spTgt spid="8"/>
                </p:tgtEl>
              </p:cMediaNode>
            </p:video>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9969" name="Slide Number Placeholder 1"/>
          <p:cNvSpPr>
            <a:spLocks noGrp="1"/>
          </p:cNvSpPr>
          <p:nvPr>
            <p:ph type="sldNum" sz="quarter" idx="15"/>
          </p:nvPr>
        </p:nvSpPr>
        <p:spPr bwMode="auto">
          <a:xfrm>
            <a:off x="8566150" y="6394450"/>
            <a:ext cx="319088" cy="539750"/>
          </a:xfrm>
          <a:noFill/>
          <a:ln>
            <a:miter lim="800000"/>
            <a:headEnd/>
            <a:tailEnd/>
          </a:ln>
        </p:spPr>
        <p:txBody>
          <a:bodyPr wrap="square" numCol="1" anchorCtr="0" compatLnSpc="1">
            <a:prstTxWarp prst="textNoShape">
              <a:avLst/>
            </a:prstTxWarp>
          </a:bodyPr>
          <a:lstStyle/>
          <a:p>
            <a:pPr fontAlgn="base">
              <a:spcBef>
                <a:spcPct val="0"/>
              </a:spcBef>
              <a:spcAft>
                <a:spcPct val="0"/>
              </a:spcAft>
            </a:pPr>
            <a:fld id="{CE2CBC6F-3699-4B00-A7B8-0916548E8DC4}" type="slidenum">
              <a:rPr lang="en-US" altLang="zh-CN">
                <a:latin typeface="Arial" charset="0"/>
                <a:ea typeface="宋体" charset="-122"/>
                <a:cs typeface="Arial" charset="0"/>
              </a:rPr>
              <a:pPr fontAlgn="base">
                <a:spcBef>
                  <a:spcPct val="0"/>
                </a:spcBef>
                <a:spcAft>
                  <a:spcPct val="0"/>
                </a:spcAft>
              </a:pPr>
              <a:t>38</a:t>
            </a:fld>
            <a:endParaRPr lang="en-US" altLang="zh-CN">
              <a:latin typeface="Arial" charset="0"/>
              <a:ea typeface="宋体" charset="-122"/>
              <a:cs typeface="Arial" charset="0"/>
            </a:endParaRPr>
          </a:p>
        </p:txBody>
      </p:sp>
      <p:sp>
        <p:nvSpPr>
          <p:cNvPr id="339970" name="TextBox 4"/>
          <p:cNvSpPr txBox="1">
            <a:spLocks noChangeArrowheads="1"/>
          </p:cNvSpPr>
          <p:nvPr/>
        </p:nvSpPr>
        <p:spPr bwMode="auto">
          <a:xfrm>
            <a:off x="1219200" y="1600200"/>
            <a:ext cx="1371600" cy="369888"/>
          </a:xfrm>
          <a:prstGeom prst="rect">
            <a:avLst/>
          </a:prstGeom>
          <a:noFill/>
          <a:ln w="9525">
            <a:noFill/>
            <a:miter lim="800000"/>
            <a:headEnd/>
            <a:tailEnd/>
          </a:ln>
        </p:spPr>
        <p:txBody>
          <a:bodyPr>
            <a:spAutoFit/>
          </a:bodyPr>
          <a:lstStyle/>
          <a:p>
            <a:endParaRPr lang="en-US" altLang="zh-CN"/>
          </a:p>
        </p:txBody>
      </p:sp>
      <p:sp>
        <p:nvSpPr>
          <p:cNvPr id="339971" name="Rectangle 1"/>
          <p:cNvSpPr>
            <a:spLocks noChangeArrowheads="1"/>
          </p:cNvSpPr>
          <p:nvPr/>
        </p:nvSpPr>
        <p:spPr bwMode="auto">
          <a:xfrm>
            <a:off x="660400" y="141288"/>
            <a:ext cx="8178800" cy="585787"/>
          </a:xfrm>
          <a:prstGeom prst="rect">
            <a:avLst/>
          </a:prstGeom>
          <a:noFill/>
          <a:ln w="9525">
            <a:noFill/>
            <a:miter lim="800000"/>
            <a:headEnd/>
            <a:tailEnd/>
          </a:ln>
        </p:spPr>
        <p:txBody>
          <a:bodyPr>
            <a:spAutoFit/>
          </a:bodyPr>
          <a:lstStyle/>
          <a:p>
            <a:pPr lvl="1"/>
            <a:r>
              <a:rPr lang="en-US" altLang="en-US" sz="3200">
                <a:solidFill>
                  <a:srgbClr val="C00000"/>
                </a:solidFill>
                <a:cs typeface="Arial" charset="0"/>
              </a:rPr>
              <a:t>Geometry of the New SLED System</a:t>
            </a:r>
          </a:p>
        </p:txBody>
      </p:sp>
      <p:pic>
        <p:nvPicPr>
          <p:cNvPr id="339972" name="Picture 2"/>
          <p:cNvPicPr>
            <a:picLocks noChangeAspect="1"/>
          </p:cNvPicPr>
          <p:nvPr/>
        </p:nvPicPr>
        <p:blipFill>
          <a:blip r:embed="rId2" cstate="print"/>
          <a:srcRect/>
          <a:stretch>
            <a:fillRect/>
          </a:stretch>
        </p:blipFill>
        <p:spPr bwMode="auto">
          <a:xfrm>
            <a:off x="2209800" y="1066800"/>
            <a:ext cx="4772025" cy="5791200"/>
          </a:xfrm>
          <a:prstGeom prst="rect">
            <a:avLst/>
          </a:prstGeom>
          <a:noFill/>
          <a:ln w="9525">
            <a:noFill/>
            <a:miter lim="800000"/>
            <a:headEnd/>
            <a:tailEnd/>
          </a:ln>
        </p:spPr>
      </p:pic>
      <p:cxnSp>
        <p:nvCxnSpPr>
          <p:cNvPr id="339973" name="Straight Arrow Connector 5"/>
          <p:cNvCxnSpPr>
            <a:cxnSpLocks noChangeShapeType="1"/>
          </p:cNvCxnSpPr>
          <p:nvPr/>
        </p:nvCxnSpPr>
        <p:spPr bwMode="auto">
          <a:xfrm flipH="1">
            <a:off x="6019800" y="2743200"/>
            <a:ext cx="1066800" cy="457200"/>
          </a:xfrm>
          <a:prstGeom prst="straightConnector1">
            <a:avLst/>
          </a:prstGeom>
          <a:noFill/>
          <a:ln w="38100" algn="ctr">
            <a:solidFill>
              <a:srgbClr val="0000FF"/>
            </a:solidFill>
            <a:round/>
            <a:headEnd/>
            <a:tailEnd type="arrow" w="med" len="med"/>
          </a:ln>
        </p:spPr>
      </p:cxnSp>
      <p:sp>
        <p:nvSpPr>
          <p:cNvPr id="339974" name="TextBox 13"/>
          <p:cNvSpPr txBox="1">
            <a:spLocks noChangeArrowheads="1"/>
          </p:cNvSpPr>
          <p:nvPr/>
        </p:nvSpPr>
        <p:spPr bwMode="auto">
          <a:xfrm>
            <a:off x="6172200" y="2082800"/>
            <a:ext cx="2286000" cy="584200"/>
          </a:xfrm>
          <a:prstGeom prst="rect">
            <a:avLst/>
          </a:prstGeom>
          <a:noFill/>
          <a:ln w="9525">
            <a:noFill/>
            <a:miter lim="800000"/>
            <a:headEnd/>
            <a:tailEnd/>
          </a:ln>
        </p:spPr>
        <p:txBody>
          <a:bodyPr>
            <a:spAutoFit/>
          </a:bodyPr>
          <a:lstStyle/>
          <a:p>
            <a:r>
              <a:rPr lang="en-US" altLang="en-US" sz="1600">
                <a:solidFill>
                  <a:srgbClr val="0000FF"/>
                </a:solidFill>
                <a:cs typeface="Arial" charset="0"/>
              </a:rPr>
              <a:t>Sphere Cavity for Energy Storage</a:t>
            </a:r>
          </a:p>
        </p:txBody>
      </p:sp>
      <p:sp>
        <p:nvSpPr>
          <p:cNvPr id="339975" name="TextBox 13"/>
          <p:cNvSpPr txBox="1">
            <a:spLocks noChangeArrowheads="1"/>
          </p:cNvSpPr>
          <p:nvPr/>
        </p:nvSpPr>
        <p:spPr bwMode="auto">
          <a:xfrm>
            <a:off x="6172200" y="3505200"/>
            <a:ext cx="1981200" cy="830263"/>
          </a:xfrm>
          <a:prstGeom prst="rect">
            <a:avLst/>
          </a:prstGeom>
          <a:noFill/>
          <a:ln w="9525">
            <a:noFill/>
            <a:miter lim="800000"/>
            <a:headEnd/>
            <a:tailEnd/>
          </a:ln>
        </p:spPr>
        <p:txBody>
          <a:bodyPr>
            <a:spAutoFit/>
          </a:bodyPr>
          <a:lstStyle/>
          <a:p>
            <a:r>
              <a:rPr lang="en-US" altLang="en-US" sz="1600">
                <a:solidFill>
                  <a:srgbClr val="0000FF"/>
                </a:solidFill>
                <a:cs typeface="Arial" charset="0"/>
              </a:rPr>
              <a:t>Integrated </a:t>
            </a:r>
          </a:p>
          <a:p>
            <a:r>
              <a:rPr lang="en-US" altLang="en-US" sz="1600">
                <a:solidFill>
                  <a:srgbClr val="0000FF"/>
                </a:solidFill>
                <a:cs typeface="Arial" charset="0"/>
              </a:rPr>
              <a:t>3db Coupler/Mode Convertor/Polarizer </a:t>
            </a:r>
          </a:p>
        </p:txBody>
      </p:sp>
      <p:cxnSp>
        <p:nvCxnSpPr>
          <p:cNvPr id="339976" name="Straight Arrow Connector 8"/>
          <p:cNvCxnSpPr>
            <a:cxnSpLocks noChangeShapeType="1"/>
            <a:stCxn id="339975" idx="2"/>
          </p:cNvCxnSpPr>
          <p:nvPr/>
        </p:nvCxnSpPr>
        <p:spPr bwMode="auto">
          <a:xfrm flipH="1">
            <a:off x="6019800" y="4335463"/>
            <a:ext cx="1143000" cy="617537"/>
          </a:xfrm>
          <a:prstGeom prst="straightConnector1">
            <a:avLst/>
          </a:prstGeom>
          <a:noFill/>
          <a:ln w="38100" algn="ctr">
            <a:solidFill>
              <a:srgbClr val="0000FF"/>
            </a:solidFill>
            <a:round/>
            <a:headEnd/>
            <a:tailEnd type="arrow" w="med" len="med"/>
          </a:ln>
        </p:spPr>
      </p:cxn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993" name="Slide Number Placeholder 1"/>
          <p:cNvSpPr>
            <a:spLocks noGrp="1"/>
          </p:cNvSpPr>
          <p:nvPr>
            <p:ph type="sldNum" sz="quarter" idx="1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30BB5FC-B9B9-4AFD-9B4B-93B844F31E50}" type="slidenum">
              <a:rPr lang="en-US" altLang="zh-CN">
                <a:latin typeface="Arial" charset="0"/>
                <a:ea typeface="宋体" charset="-122"/>
                <a:cs typeface="Arial" charset="0"/>
              </a:rPr>
              <a:pPr fontAlgn="base">
                <a:spcBef>
                  <a:spcPct val="0"/>
                </a:spcBef>
                <a:spcAft>
                  <a:spcPct val="0"/>
                </a:spcAft>
              </a:pPr>
              <a:t>39</a:t>
            </a:fld>
            <a:endParaRPr lang="en-US" altLang="zh-CN">
              <a:latin typeface="Arial" charset="0"/>
              <a:ea typeface="宋体" charset="-122"/>
              <a:cs typeface="Arial" charset="0"/>
            </a:endParaRPr>
          </a:p>
        </p:txBody>
      </p:sp>
      <p:sp>
        <p:nvSpPr>
          <p:cNvPr id="340994" name="TextBox 4"/>
          <p:cNvSpPr txBox="1">
            <a:spLocks noChangeArrowheads="1"/>
          </p:cNvSpPr>
          <p:nvPr/>
        </p:nvSpPr>
        <p:spPr bwMode="auto">
          <a:xfrm>
            <a:off x="1219200" y="1524000"/>
            <a:ext cx="1371600" cy="369888"/>
          </a:xfrm>
          <a:prstGeom prst="rect">
            <a:avLst/>
          </a:prstGeom>
          <a:noFill/>
          <a:ln w="9525">
            <a:noFill/>
            <a:miter lim="800000"/>
            <a:headEnd/>
            <a:tailEnd/>
          </a:ln>
        </p:spPr>
        <p:txBody>
          <a:bodyPr>
            <a:spAutoFit/>
          </a:bodyPr>
          <a:lstStyle/>
          <a:p>
            <a:endParaRPr lang="en-US" altLang="zh-CN"/>
          </a:p>
        </p:txBody>
      </p:sp>
      <p:sp>
        <p:nvSpPr>
          <p:cNvPr id="340995" name="Text Box 32"/>
          <p:cNvSpPr txBox="1">
            <a:spLocks noChangeArrowheads="1"/>
          </p:cNvSpPr>
          <p:nvPr/>
        </p:nvSpPr>
        <p:spPr bwMode="auto">
          <a:xfrm>
            <a:off x="762000" y="228600"/>
            <a:ext cx="8305800" cy="584200"/>
          </a:xfrm>
          <a:prstGeom prst="rect">
            <a:avLst/>
          </a:prstGeom>
          <a:noFill/>
          <a:ln w="9525">
            <a:noFill/>
            <a:miter lim="800000"/>
            <a:headEnd/>
            <a:tailEnd/>
          </a:ln>
        </p:spPr>
        <p:txBody>
          <a:bodyPr>
            <a:spAutoFit/>
          </a:bodyPr>
          <a:lstStyle/>
          <a:p>
            <a:r>
              <a:rPr lang="en-US" altLang="en-US" sz="3200">
                <a:solidFill>
                  <a:srgbClr val="C00000"/>
                </a:solidFill>
                <a:cs typeface="Arial" charset="0"/>
              </a:rPr>
              <a:t>Some TE Modes in a Sphere at 11424 MHz</a:t>
            </a:r>
          </a:p>
        </p:txBody>
      </p:sp>
      <p:pic>
        <p:nvPicPr>
          <p:cNvPr id="340996" name="Picture 2"/>
          <p:cNvPicPr>
            <a:picLocks noChangeAspect="1" noChangeArrowheads="1"/>
          </p:cNvPicPr>
          <p:nvPr/>
        </p:nvPicPr>
        <p:blipFill>
          <a:blip r:embed="rId2" cstate="print"/>
          <a:srcRect/>
          <a:stretch>
            <a:fillRect/>
          </a:stretch>
        </p:blipFill>
        <p:spPr bwMode="auto">
          <a:xfrm>
            <a:off x="533400" y="1236663"/>
            <a:ext cx="7086600" cy="5129212"/>
          </a:xfrm>
          <a:prstGeom prst="rect">
            <a:avLst/>
          </a:prstGeom>
          <a:noFill/>
          <a:ln w="9525">
            <a:noFill/>
            <a:miter lim="800000"/>
            <a:headEnd/>
            <a:tailEnd/>
          </a:ln>
        </p:spPr>
      </p:pic>
      <p:sp>
        <p:nvSpPr>
          <p:cNvPr id="340997" name="TextBox 5"/>
          <p:cNvSpPr txBox="1">
            <a:spLocks noChangeArrowheads="1"/>
          </p:cNvSpPr>
          <p:nvPr/>
        </p:nvSpPr>
        <p:spPr bwMode="auto">
          <a:xfrm>
            <a:off x="5181600" y="6324600"/>
            <a:ext cx="2146300" cy="369888"/>
          </a:xfrm>
          <a:prstGeom prst="rect">
            <a:avLst/>
          </a:prstGeom>
          <a:noFill/>
          <a:ln w="9525">
            <a:noFill/>
            <a:miter lim="800000"/>
            <a:headEnd/>
            <a:tailEnd/>
          </a:ln>
        </p:spPr>
        <p:txBody>
          <a:bodyPr wrap="none">
            <a:spAutoFit/>
          </a:bodyPr>
          <a:lstStyle/>
          <a:p>
            <a:r>
              <a:rPr lang="en-US" altLang="zh-CN"/>
              <a:t>Magnetic field lines</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Number Placeholder 1"/>
          <p:cNvSpPr>
            <a:spLocks noGrp="1"/>
          </p:cNvSpPr>
          <p:nvPr>
            <p:ph type="sldNum" sz="quarter" idx="1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12D4F70-F172-4343-A72B-CE9B5B853F8D}" type="slidenum">
              <a:rPr lang="en-US" altLang="zh-CN">
                <a:latin typeface="Arial" charset="0"/>
                <a:ea typeface="宋体" charset="-122"/>
                <a:cs typeface="Arial" charset="0"/>
              </a:rPr>
              <a:pPr fontAlgn="base">
                <a:spcBef>
                  <a:spcPct val="0"/>
                </a:spcBef>
                <a:spcAft>
                  <a:spcPct val="0"/>
                </a:spcAft>
              </a:pPr>
              <a:t>4</a:t>
            </a:fld>
            <a:endParaRPr lang="en-US" altLang="zh-CN">
              <a:latin typeface="Arial" charset="0"/>
              <a:ea typeface="宋体" charset="-122"/>
              <a:cs typeface="Arial" charset="0"/>
            </a:endParaRPr>
          </a:p>
        </p:txBody>
      </p:sp>
      <p:sp>
        <p:nvSpPr>
          <p:cNvPr id="27650" name="TextBox 4"/>
          <p:cNvSpPr txBox="1">
            <a:spLocks noChangeArrowheads="1"/>
          </p:cNvSpPr>
          <p:nvPr/>
        </p:nvSpPr>
        <p:spPr bwMode="auto">
          <a:xfrm>
            <a:off x="1219200" y="1524000"/>
            <a:ext cx="1371600" cy="369888"/>
          </a:xfrm>
          <a:prstGeom prst="rect">
            <a:avLst/>
          </a:prstGeom>
          <a:noFill/>
          <a:ln w="9525">
            <a:noFill/>
            <a:miter lim="800000"/>
            <a:headEnd/>
            <a:tailEnd/>
          </a:ln>
        </p:spPr>
        <p:txBody>
          <a:bodyPr>
            <a:spAutoFit/>
          </a:bodyPr>
          <a:lstStyle/>
          <a:p>
            <a:endParaRPr lang="en-US" altLang="zh-CN"/>
          </a:p>
        </p:txBody>
      </p:sp>
      <p:sp>
        <p:nvSpPr>
          <p:cNvPr id="27651" name="Rectangle 1"/>
          <p:cNvSpPr>
            <a:spLocks noChangeArrowheads="1"/>
          </p:cNvSpPr>
          <p:nvPr/>
        </p:nvSpPr>
        <p:spPr bwMode="auto">
          <a:xfrm>
            <a:off x="304800" y="1073150"/>
            <a:ext cx="8686800" cy="2555875"/>
          </a:xfrm>
          <a:prstGeom prst="rect">
            <a:avLst/>
          </a:prstGeom>
          <a:noFill/>
          <a:ln w="9525">
            <a:noFill/>
            <a:miter lim="800000"/>
            <a:headEnd/>
            <a:tailEnd/>
          </a:ln>
        </p:spPr>
        <p:txBody>
          <a:bodyPr anchor="ctr">
            <a:spAutoFit/>
          </a:bodyPr>
          <a:lstStyle/>
          <a:p>
            <a:pPr eaLnBrk="0" hangingPunct="0">
              <a:buFont typeface="Arial" charset="0"/>
              <a:buChar char="•"/>
            </a:pPr>
            <a:r>
              <a:rPr lang="en-US" altLang="en-US" sz="2000">
                <a:solidFill>
                  <a:srgbClr val="0033CC"/>
                </a:solidFill>
                <a:cs typeface="Arial" charset="0"/>
              </a:rPr>
              <a:t>  The RF deflectors are special types of microwave structures in which the charged particles interact with transversely deflecting modes for a variety of purposes.  </a:t>
            </a:r>
          </a:p>
          <a:p>
            <a:pPr eaLnBrk="0" hangingPunct="0">
              <a:buFont typeface="Arial" charset="0"/>
              <a:buChar char="•"/>
            </a:pPr>
            <a:r>
              <a:rPr lang="en-US" altLang="en-US" sz="2000">
                <a:solidFill>
                  <a:srgbClr val="0033CC"/>
                </a:solidFill>
                <a:cs typeface="Arial" charset="0"/>
              </a:rPr>
              <a:t>  In 1960’s, SLAC built several RF deflectors called </a:t>
            </a:r>
            <a:r>
              <a:rPr lang="en-US" altLang="en-US" sz="2000">
                <a:solidFill>
                  <a:srgbClr val="C00000"/>
                </a:solidFill>
                <a:cs typeface="Arial" charset="0"/>
              </a:rPr>
              <a:t>LOLA</a:t>
            </a:r>
            <a:r>
              <a:rPr lang="en-US" altLang="en-US" sz="2000">
                <a:solidFill>
                  <a:srgbClr val="0033CC"/>
                </a:solidFill>
                <a:cs typeface="Arial" charset="0"/>
              </a:rPr>
              <a:t> named by the designers: Gregory </a:t>
            </a:r>
            <a:r>
              <a:rPr lang="en-US" altLang="en-US" sz="2000">
                <a:solidFill>
                  <a:srgbClr val="C00000"/>
                </a:solidFill>
                <a:cs typeface="Arial" charset="0"/>
              </a:rPr>
              <a:t>Lo</a:t>
            </a:r>
            <a:r>
              <a:rPr lang="en-US" altLang="en-US" sz="2000">
                <a:solidFill>
                  <a:srgbClr val="0033CC"/>
                </a:solidFill>
                <a:cs typeface="Arial" charset="0"/>
              </a:rPr>
              <a:t>ew, Rudy </a:t>
            </a:r>
            <a:r>
              <a:rPr lang="en-US" altLang="en-US" sz="2000">
                <a:solidFill>
                  <a:srgbClr val="C00000"/>
                </a:solidFill>
                <a:cs typeface="Arial" charset="0"/>
              </a:rPr>
              <a:t>L</a:t>
            </a:r>
            <a:r>
              <a:rPr lang="en-US" altLang="en-US" sz="2000">
                <a:solidFill>
                  <a:srgbClr val="0033CC"/>
                </a:solidFill>
                <a:cs typeface="Arial" charset="0"/>
              </a:rPr>
              <a:t>arsen and Otto </a:t>
            </a:r>
            <a:r>
              <a:rPr lang="en-US" altLang="en-US" sz="2000">
                <a:solidFill>
                  <a:srgbClr val="C00000"/>
                </a:solidFill>
                <a:cs typeface="Arial" charset="0"/>
              </a:rPr>
              <a:t>A</a:t>
            </a:r>
            <a:r>
              <a:rPr lang="en-US" altLang="en-US" sz="2000">
                <a:solidFill>
                  <a:srgbClr val="0033CC"/>
                </a:solidFill>
                <a:cs typeface="Arial" charset="0"/>
              </a:rPr>
              <a:t>ltenmueller. </a:t>
            </a:r>
          </a:p>
          <a:p>
            <a:pPr eaLnBrk="0" hangingPunct="0">
              <a:buFont typeface="Arial" charset="0"/>
              <a:buChar char="•"/>
            </a:pPr>
            <a:r>
              <a:rPr lang="en-US" altLang="en-US" sz="2000">
                <a:solidFill>
                  <a:srgbClr val="0033CC"/>
                </a:solidFill>
                <a:cs typeface="Arial" charset="0"/>
              </a:rPr>
              <a:t>  For fifty years since then, the RF deflectors have been extensively studied and widely used in the accelerator field for the high energy physics research and beam diagnostics of FEL  and many other projects.</a:t>
            </a:r>
          </a:p>
        </p:txBody>
      </p:sp>
      <p:pic>
        <p:nvPicPr>
          <p:cNvPr id="27652" name="Picture 2"/>
          <p:cNvPicPr>
            <a:picLocks noChangeAspect="1" noChangeArrowheads="1"/>
          </p:cNvPicPr>
          <p:nvPr/>
        </p:nvPicPr>
        <p:blipFill>
          <a:blip r:embed="rId2" cstate="print"/>
          <a:srcRect/>
          <a:stretch>
            <a:fillRect/>
          </a:stretch>
        </p:blipFill>
        <p:spPr bwMode="auto">
          <a:xfrm>
            <a:off x="4800600" y="4114800"/>
            <a:ext cx="4191000" cy="2057400"/>
          </a:xfrm>
          <a:prstGeom prst="rect">
            <a:avLst/>
          </a:prstGeom>
          <a:noFill/>
          <a:ln w="9525">
            <a:noFill/>
            <a:miter lim="800000"/>
            <a:headEnd/>
            <a:tailEnd/>
          </a:ln>
        </p:spPr>
      </p:pic>
      <p:pic>
        <p:nvPicPr>
          <p:cNvPr id="27653" name="Picture 3"/>
          <p:cNvPicPr preferRelativeResize="0">
            <a:picLocks noChangeArrowheads="1"/>
          </p:cNvPicPr>
          <p:nvPr/>
        </p:nvPicPr>
        <p:blipFill>
          <a:blip r:embed="rId3" cstate="print"/>
          <a:srcRect/>
          <a:stretch>
            <a:fillRect/>
          </a:stretch>
        </p:blipFill>
        <p:spPr bwMode="auto">
          <a:xfrm>
            <a:off x="457200" y="4267200"/>
            <a:ext cx="4038600" cy="1828800"/>
          </a:xfrm>
          <a:prstGeom prst="rect">
            <a:avLst/>
          </a:prstGeom>
          <a:noFill/>
          <a:ln w="9525">
            <a:noFill/>
            <a:miter lim="800000"/>
            <a:headEnd/>
            <a:tailEnd/>
          </a:ln>
        </p:spPr>
      </p:pic>
      <p:sp>
        <p:nvSpPr>
          <p:cNvPr id="27654" name="Rectangle 1"/>
          <p:cNvSpPr>
            <a:spLocks noChangeArrowheads="1"/>
          </p:cNvSpPr>
          <p:nvPr/>
        </p:nvSpPr>
        <p:spPr bwMode="auto">
          <a:xfrm>
            <a:off x="0" y="6170613"/>
            <a:ext cx="9144000" cy="400050"/>
          </a:xfrm>
          <a:prstGeom prst="rect">
            <a:avLst/>
          </a:prstGeom>
          <a:noFill/>
          <a:ln w="9525">
            <a:noFill/>
            <a:miter lim="800000"/>
            <a:headEnd/>
            <a:tailEnd/>
          </a:ln>
        </p:spPr>
        <p:txBody>
          <a:bodyPr anchor="ctr">
            <a:spAutoFit/>
          </a:bodyPr>
          <a:lstStyle/>
          <a:p>
            <a:pPr eaLnBrk="0" hangingPunct="0"/>
            <a:r>
              <a:rPr lang="en-US" altLang="en-US" sz="2000">
                <a:solidFill>
                  <a:srgbClr val="C00000"/>
                </a:solidFill>
                <a:cs typeface="Arial" charset="0"/>
              </a:rPr>
              <a:t>   TM Longitudinally Accelerating Mode       HEM Transversely Deflecting Mode</a:t>
            </a:r>
          </a:p>
        </p:txBody>
      </p:sp>
      <p:sp>
        <p:nvSpPr>
          <p:cNvPr id="27655" name="Text Box 10"/>
          <p:cNvSpPr txBox="1">
            <a:spLocks noChangeArrowheads="1"/>
          </p:cNvSpPr>
          <p:nvPr/>
        </p:nvSpPr>
        <p:spPr bwMode="auto">
          <a:xfrm>
            <a:off x="1385888" y="84138"/>
            <a:ext cx="6829425" cy="646112"/>
          </a:xfrm>
          <a:prstGeom prst="rect">
            <a:avLst/>
          </a:prstGeom>
          <a:noFill/>
          <a:ln w="9525">
            <a:noFill/>
            <a:miter lim="800000"/>
            <a:headEnd/>
            <a:tailEnd/>
          </a:ln>
        </p:spPr>
        <p:txBody>
          <a:bodyPr wrap="none">
            <a:spAutoFit/>
          </a:bodyPr>
          <a:lstStyle/>
          <a:p>
            <a:pPr eaLnBrk="0" hangingPunct="0"/>
            <a:r>
              <a:rPr lang="en-US" altLang="zh-CN" sz="3600">
                <a:solidFill>
                  <a:srgbClr val="CC0000"/>
                </a:solidFill>
              </a:rPr>
              <a:t>RF Deflector versus Accelerator </a:t>
            </a:r>
          </a:p>
        </p:txBody>
      </p:sp>
      <p:sp>
        <p:nvSpPr>
          <p:cNvPr id="27656" name="Rectangle 9"/>
          <p:cNvSpPr>
            <a:spLocks noChangeArrowheads="1"/>
          </p:cNvSpPr>
          <p:nvPr/>
        </p:nvSpPr>
        <p:spPr bwMode="auto">
          <a:xfrm>
            <a:off x="2514600" y="3657600"/>
            <a:ext cx="5119688" cy="523875"/>
          </a:xfrm>
          <a:prstGeom prst="rect">
            <a:avLst/>
          </a:prstGeom>
          <a:noFill/>
          <a:ln w="9525">
            <a:noFill/>
            <a:miter lim="800000"/>
            <a:headEnd/>
            <a:tailEnd/>
          </a:ln>
        </p:spPr>
        <p:txBody>
          <a:bodyPr wrap="none">
            <a:spAutoFit/>
          </a:bodyPr>
          <a:lstStyle/>
          <a:p>
            <a:pPr eaLnBrk="0" hangingPunct="0"/>
            <a:r>
              <a:rPr lang="en-US" altLang="en-US" sz="2800">
                <a:cs typeface="Arial" charset="0"/>
              </a:rPr>
              <a:t>Snapshot of RF Electrical Field</a:t>
            </a:r>
            <a:endParaRPr lang="en-US" altLang="en-US" sz="2800">
              <a:latin typeface="Times New Roman" pitchFamily="18" charset="0"/>
              <a:cs typeface="Arial"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017" name="Slide Number Placeholder 1"/>
          <p:cNvSpPr>
            <a:spLocks noGrp="1"/>
          </p:cNvSpPr>
          <p:nvPr>
            <p:ph type="sldNum" sz="quarter" idx="1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1143769-0A16-49A8-B9A5-3CCC0C6CA660}" type="slidenum">
              <a:rPr lang="en-US" altLang="zh-CN">
                <a:latin typeface="Arial" charset="0"/>
                <a:ea typeface="宋体" charset="-122"/>
                <a:cs typeface="Arial" charset="0"/>
              </a:rPr>
              <a:pPr fontAlgn="base">
                <a:spcBef>
                  <a:spcPct val="0"/>
                </a:spcBef>
                <a:spcAft>
                  <a:spcPct val="0"/>
                </a:spcAft>
              </a:pPr>
              <a:t>40</a:t>
            </a:fld>
            <a:endParaRPr lang="en-US" altLang="zh-CN">
              <a:latin typeface="Arial" charset="0"/>
              <a:ea typeface="宋体" charset="-122"/>
              <a:cs typeface="Arial" charset="0"/>
            </a:endParaRPr>
          </a:p>
        </p:txBody>
      </p:sp>
      <p:sp>
        <p:nvSpPr>
          <p:cNvPr id="342018" name="TextBox 4"/>
          <p:cNvSpPr txBox="1">
            <a:spLocks noChangeArrowheads="1"/>
          </p:cNvSpPr>
          <p:nvPr/>
        </p:nvSpPr>
        <p:spPr bwMode="auto">
          <a:xfrm>
            <a:off x="1219200" y="1524000"/>
            <a:ext cx="1371600" cy="369888"/>
          </a:xfrm>
          <a:prstGeom prst="rect">
            <a:avLst/>
          </a:prstGeom>
          <a:noFill/>
          <a:ln w="9525">
            <a:noFill/>
            <a:miter lim="800000"/>
            <a:headEnd/>
            <a:tailEnd/>
          </a:ln>
        </p:spPr>
        <p:txBody>
          <a:bodyPr>
            <a:spAutoFit/>
          </a:bodyPr>
          <a:lstStyle/>
          <a:p>
            <a:endParaRPr lang="en-US" altLang="zh-CN"/>
          </a:p>
        </p:txBody>
      </p:sp>
      <p:sp>
        <p:nvSpPr>
          <p:cNvPr id="342019" name="Text Box 32"/>
          <p:cNvSpPr txBox="1">
            <a:spLocks noChangeArrowheads="1"/>
          </p:cNvSpPr>
          <p:nvPr/>
        </p:nvSpPr>
        <p:spPr bwMode="auto">
          <a:xfrm>
            <a:off x="762000" y="228600"/>
            <a:ext cx="8305800" cy="584200"/>
          </a:xfrm>
          <a:prstGeom prst="rect">
            <a:avLst/>
          </a:prstGeom>
          <a:noFill/>
          <a:ln w="9525">
            <a:noFill/>
            <a:miter lim="800000"/>
            <a:headEnd/>
            <a:tailEnd/>
          </a:ln>
        </p:spPr>
        <p:txBody>
          <a:bodyPr>
            <a:spAutoFit/>
          </a:bodyPr>
          <a:lstStyle/>
          <a:p>
            <a:r>
              <a:rPr lang="en-US" altLang="en-US" sz="3200">
                <a:solidFill>
                  <a:srgbClr val="C00000"/>
                </a:solidFill>
                <a:cs typeface="Arial" charset="0"/>
              </a:rPr>
              <a:t>Some TM Modes in a Sphere at 11424 MHz</a:t>
            </a:r>
          </a:p>
        </p:txBody>
      </p:sp>
      <p:pic>
        <p:nvPicPr>
          <p:cNvPr id="342020" name="Picture 2"/>
          <p:cNvPicPr>
            <a:picLocks noChangeAspect="1" noChangeArrowheads="1"/>
          </p:cNvPicPr>
          <p:nvPr/>
        </p:nvPicPr>
        <p:blipFill>
          <a:blip r:embed="rId2" cstate="print"/>
          <a:srcRect/>
          <a:stretch>
            <a:fillRect/>
          </a:stretch>
        </p:blipFill>
        <p:spPr bwMode="auto">
          <a:xfrm>
            <a:off x="1066800" y="1295400"/>
            <a:ext cx="7346950" cy="5181600"/>
          </a:xfrm>
          <a:prstGeom prst="rect">
            <a:avLst/>
          </a:prstGeom>
          <a:noFill/>
          <a:ln w="9525">
            <a:noFill/>
            <a:miter lim="800000"/>
            <a:headEnd/>
            <a:tailEnd/>
          </a:ln>
        </p:spPr>
      </p:pic>
      <p:sp>
        <p:nvSpPr>
          <p:cNvPr id="342021" name="TextBox 5"/>
          <p:cNvSpPr txBox="1">
            <a:spLocks noChangeArrowheads="1"/>
          </p:cNvSpPr>
          <p:nvPr/>
        </p:nvSpPr>
        <p:spPr bwMode="auto">
          <a:xfrm>
            <a:off x="5181600" y="6488113"/>
            <a:ext cx="1966913" cy="369887"/>
          </a:xfrm>
          <a:prstGeom prst="rect">
            <a:avLst/>
          </a:prstGeom>
          <a:noFill/>
          <a:ln w="9525">
            <a:noFill/>
            <a:miter lim="800000"/>
            <a:headEnd/>
            <a:tailEnd/>
          </a:ln>
        </p:spPr>
        <p:txBody>
          <a:bodyPr wrap="none">
            <a:spAutoFit/>
          </a:bodyPr>
          <a:lstStyle/>
          <a:p>
            <a:r>
              <a:rPr lang="en-US" altLang="zh-CN"/>
              <a:t>Electric field lines</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041" name="Slide Number Placeholder 1"/>
          <p:cNvSpPr>
            <a:spLocks noGrp="1"/>
          </p:cNvSpPr>
          <p:nvPr>
            <p:ph type="sldNum" sz="quarter" idx="15"/>
          </p:nvPr>
        </p:nvSpPr>
        <p:spPr bwMode="auto">
          <a:xfrm>
            <a:off x="8610600" y="6318250"/>
            <a:ext cx="319088" cy="539750"/>
          </a:xfrm>
          <a:noFill/>
          <a:ln>
            <a:miter lim="800000"/>
            <a:headEnd/>
            <a:tailEnd/>
          </a:ln>
        </p:spPr>
        <p:txBody>
          <a:bodyPr wrap="square" numCol="1" anchorCtr="0" compatLnSpc="1">
            <a:prstTxWarp prst="textNoShape">
              <a:avLst/>
            </a:prstTxWarp>
          </a:bodyPr>
          <a:lstStyle/>
          <a:p>
            <a:pPr fontAlgn="base">
              <a:spcBef>
                <a:spcPct val="0"/>
              </a:spcBef>
              <a:spcAft>
                <a:spcPct val="0"/>
              </a:spcAft>
            </a:pPr>
            <a:fld id="{8E48A8A4-C436-459B-ACCC-F0A5D6985573}" type="slidenum">
              <a:rPr lang="en-US" altLang="zh-CN">
                <a:latin typeface="Arial" charset="0"/>
                <a:ea typeface="宋体" charset="-122"/>
                <a:cs typeface="Arial" charset="0"/>
              </a:rPr>
              <a:pPr fontAlgn="base">
                <a:spcBef>
                  <a:spcPct val="0"/>
                </a:spcBef>
                <a:spcAft>
                  <a:spcPct val="0"/>
                </a:spcAft>
              </a:pPr>
              <a:t>41</a:t>
            </a:fld>
            <a:endParaRPr lang="en-US" altLang="zh-CN">
              <a:latin typeface="Arial" charset="0"/>
              <a:ea typeface="宋体" charset="-122"/>
              <a:cs typeface="Arial" charset="0"/>
            </a:endParaRPr>
          </a:p>
        </p:txBody>
      </p:sp>
      <p:sp>
        <p:nvSpPr>
          <p:cNvPr id="343042" name="TextBox 4"/>
          <p:cNvSpPr txBox="1">
            <a:spLocks noChangeArrowheads="1"/>
          </p:cNvSpPr>
          <p:nvPr/>
        </p:nvSpPr>
        <p:spPr bwMode="auto">
          <a:xfrm>
            <a:off x="1219200" y="1905000"/>
            <a:ext cx="1371600" cy="369888"/>
          </a:xfrm>
          <a:prstGeom prst="rect">
            <a:avLst/>
          </a:prstGeom>
          <a:noFill/>
          <a:ln w="9525">
            <a:noFill/>
            <a:miter lim="800000"/>
            <a:headEnd/>
            <a:tailEnd/>
          </a:ln>
        </p:spPr>
        <p:txBody>
          <a:bodyPr>
            <a:spAutoFit/>
          </a:bodyPr>
          <a:lstStyle/>
          <a:p>
            <a:endParaRPr lang="en-US" altLang="zh-CN"/>
          </a:p>
        </p:txBody>
      </p:sp>
      <p:sp>
        <p:nvSpPr>
          <p:cNvPr id="343043" name="TextBox 2"/>
          <p:cNvSpPr txBox="1">
            <a:spLocks noChangeArrowheads="1"/>
          </p:cNvSpPr>
          <p:nvPr/>
        </p:nvSpPr>
        <p:spPr bwMode="auto">
          <a:xfrm>
            <a:off x="550863" y="1304925"/>
            <a:ext cx="1509712" cy="585788"/>
          </a:xfrm>
          <a:prstGeom prst="rect">
            <a:avLst/>
          </a:prstGeom>
          <a:noFill/>
          <a:ln w="9525">
            <a:noFill/>
            <a:miter lim="800000"/>
            <a:headEnd/>
            <a:tailEnd/>
          </a:ln>
        </p:spPr>
        <p:txBody>
          <a:bodyPr>
            <a:spAutoFit/>
          </a:bodyPr>
          <a:lstStyle/>
          <a:p>
            <a:r>
              <a:rPr lang="en-US" altLang="en-US" sz="1600">
                <a:latin typeface="Times New Roman" pitchFamily="18" charset="0"/>
              </a:rPr>
              <a:t>Wave potential of  TE Modes  </a:t>
            </a:r>
          </a:p>
        </p:txBody>
      </p:sp>
      <p:pic>
        <p:nvPicPr>
          <p:cNvPr id="343044" name="Picture 2"/>
          <p:cNvPicPr>
            <a:picLocks noChangeAspect="1" noChangeArrowheads="1"/>
          </p:cNvPicPr>
          <p:nvPr/>
        </p:nvPicPr>
        <p:blipFill>
          <a:blip r:embed="rId2" cstate="print"/>
          <a:srcRect/>
          <a:stretch>
            <a:fillRect/>
          </a:stretch>
        </p:blipFill>
        <p:spPr bwMode="auto">
          <a:xfrm>
            <a:off x="2617788" y="1279525"/>
            <a:ext cx="3908425" cy="549275"/>
          </a:xfrm>
          <a:prstGeom prst="rect">
            <a:avLst/>
          </a:prstGeom>
          <a:noFill/>
          <a:ln w="9525">
            <a:noFill/>
            <a:miter lim="800000"/>
            <a:headEnd/>
            <a:tailEnd/>
          </a:ln>
        </p:spPr>
      </p:pic>
      <p:sp>
        <p:nvSpPr>
          <p:cNvPr id="343045" name="TextBox 2"/>
          <p:cNvSpPr txBox="1">
            <a:spLocks noChangeArrowheads="1"/>
          </p:cNvSpPr>
          <p:nvPr/>
        </p:nvSpPr>
        <p:spPr bwMode="auto">
          <a:xfrm>
            <a:off x="2209800" y="1812925"/>
            <a:ext cx="4419600" cy="584200"/>
          </a:xfrm>
          <a:prstGeom prst="rect">
            <a:avLst/>
          </a:prstGeom>
          <a:noFill/>
          <a:ln w="9525">
            <a:noFill/>
            <a:miter lim="800000"/>
            <a:headEnd/>
            <a:tailEnd/>
          </a:ln>
        </p:spPr>
        <p:txBody>
          <a:bodyPr>
            <a:spAutoFit/>
          </a:bodyPr>
          <a:lstStyle/>
          <a:p>
            <a:r>
              <a:rPr lang="en-US" altLang="en-US" sz="1600">
                <a:latin typeface="Times New Roman" pitchFamily="18" charset="0"/>
              </a:rPr>
              <a:t>Where Ĵ</a:t>
            </a:r>
            <a:r>
              <a:rPr lang="en-US" altLang="en-US" sz="1600" baseline="-25000">
                <a:latin typeface="Times New Roman" pitchFamily="18" charset="0"/>
              </a:rPr>
              <a:t>n</a:t>
            </a:r>
            <a:r>
              <a:rPr lang="en-US" altLang="en-US" sz="1600">
                <a:latin typeface="Times New Roman" pitchFamily="18" charset="0"/>
              </a:rPr>
              <a:t> is sphere Bessel Function and P</a:t>
            </a:r>
            <a:r>
              <a:rPr lang="en-US" altLang="en-US" sz="1600" baseline="-25000">
                <a:latin typeface="Times New Roman" pitchFamily="18" charset="0"/>
              </a:rPr>
              <a:t>n</a:t>
            </a:r>
            <a:r>
              <a:rPr lang="en-US" altLang="en-US" sz="1600" baseline="30000">
                <a:latin typeface="Times New Roman" pitchFamily="18" charset="0"/>
              </a:rPr>
              <a:t>m</a:t>
            </a:r>
            <a:r>
              <a:rPr lang="en-US" altLang="en-US" sz="1600" baseline="-25000">
                <a:latin typeface="Times New Roman" pitchFamily="18" charset="0"/>
              </a:rPr>
              <a:t>  </a:t>
            </a:r>
            <a:r>
              <a:rPr lang="en-US" altLang="en-US" sz="1600">
                <a:latin typeface="Times New Roman" pitchFamily="18" charset="0"/>
              </a:rPr>
              <a:t>is associated Legendre Polynomials </a:t>
            </a:r>
          </a:p>
        </p:txBody>
      </p:sp>
      <p:pic>
        <p:nvPicPr>
          <p:cNvPr id="343046" name="Picture 2"/>
          <p:cNvPicPr>
            <a:picLocks noChangeAspect="1" noChangeArrowheads="1"/>
          </p:cNvPicPr>
          <p:nvPr/>
        </p:nvPicPr>
        <p:blipFill>
          <a:blip r:embed="rId3" cstate="print"/>
          <a:srcRect/>
          <a:stretch>
            <a:fillRect/>
          </a:stretch>
        </p:blipFill>
        <p:spPr bwMode="auto">
          <a:xfrm>
            <a:off x="2225675" y="3886200"/>
            <a:ext cx="4724400" cy="1524000"/>
          </a:xfrm>
          <a:prstGeom prst="rect">
            <a:avLst/>
          </a:prstGeom>
          <a:noFill/>
          <a:ln w="9525">
            <a:noFill/>
            <a:miter lim="800000"/>
            <a:headEnd/>
            <a:tailEnd/>
          </a:ln>
        </p:spPr>
      </p:pic>
      <p:sp>
        <p:nvSpPr>
          <p:cNvPr id="343047" name="TextBox 2"/>
          <p:cNvSpPr txBox="1">
            <a:spLocks noChangeArrowheads="1"/>
          </p:cNvSpPr>
          <p:nvPr/>
        </p:nvSpPr>
        <p:spPr bwMode="auto">
          <a:xfrm>
            <a:off x="1446213" y="3297238"/>
            <a:ext cx="5921375" cy="584200"/>
          </a:xfrm>
          <a:prstGeom prst="rect">
            <a:avLst/>
          </a:prstGeom>
          <a:noFill/>
          <a:ln w="9525">
            <a:noFill/>
            <a:miter lim="800000"/>
            <a:headEnd/>
            <a:tailEnd/>
          </a:ln>
        </p:spPr>
        <p:txBody>
          <a:bodyPr>
            <a:spAutoFit/>
          </a:bodyPr>
          <a:lstStyle/>
          <a:p>
            <a:r>
              <a:rPr lang="en-US" altLang="en-US" sz="1600">
                <a:latin typeface="Times New Roman" pitchFamily="18" charset="0"/>
              </a:rPr>
              <a:t>For TE mode, the E</a:t>
            </a:r>
            <a:r>
              <a:rPr lang="el-GR" altLang="en-US" sz="1600" baseline="-25000">
                <a:latin typeface="Times New Roman" pitchFamily="18" charset="0"/>
              </a:rPr>
              <a:t>φ</a:t>
            </a:r>
            <a:r>
              <a:rPr lang="en-US" altLang="en-US" sz="1600" baseline="-25000">
                <a:latin typeface="Times New Roman" pitchFamily="18" charset="0"/>
              </a:rPr>
              <a:t> </a:t>
            </a:r>
            <a:r>
              <a:rPr lang="en-US" altLang="en-US" sz="1600">
                <a:latin typeface="Times New Roman" pitchFamily="18" charset="0"/>
              </a:rPr>
              <a:t>= H</a:t>
            </a:r>
            <a:r>
              <a:rPr lang="el-GR" altLang="en-US" sz="1600" baseline="-25000">
                <a:latin typeface="Times New Roman" pitchFamily="18" charset="0"/>
              </a:rPr>
              <a:t>θ</a:t>
            </a:r>
            <a:r>
              <a:rPr lang="en-US" altLang="en-US" sz="1600">
                <a:latin typeface="Times New Roman" pitchFamily="18" charset="0"/>
              </a:rPr>
              <a:t> = 0 at surface r=a.</a:t>
            </a:r>
          </a:p>
          <a:p>
            <a:r>
              <a:rPr lang="en-US" altLang="en-US" sz="1600">
                <a:latin typeface="Times New Roman" pitchFamily="18" charset="0"/>
              </a:rPr>
              <a:t>It means Ĵ</a:t>
            </a:r>
            <a:r>
              <a:rPr lang="en-US" altLang="en-US" sz="1600" baseline="-25000">
                <a:latin typeface="Times New Roman" pitchFamily="18" charset="0"/>
              </a:rPr>
              <a:t>n </a:t>
            </a:r>
            <a:r>
              <a:rPr lang="en-US" altLang="en-US" sz="1600">
                <a:latin typeface="Times New Roman" pitchFamily="18" charset="0"/>
              </a:rPr>
              <a:t>(u</a:t>
            </a:r>
            <a:r>
              <a:rPr lang="en-US" altLang="en-US" sz="1600" baseline="-25000">
                <a:latin typeface="Times New Roman" pitchFamily="18" charset="0"/>
              </a:rPr>
              <a:t>np</a:t>
            </a:r>
            <a:r>
              <a:rPr lang="en-US" altLang="en-US" sz="1600">
                <a:latin typeface="Times New Roman" pitchFamily="18" charset="0"/>
              </a:rPr>
              <a:t>)=0. The following table shows the lower order modes.</a:t>
            </a:r>
          </a:p>
        </p:txBody>
      </p:sp>
      <p:sp>
        <p:nvSpPr>
          <p:cNvPr id="343048" name="TextBox 6"/>
          <p:cNvSpPr txBox="1">
            <a:spLocks noChangeArrowheads="1"/>
          </p:cNvSpPr>
          <p:nvPr/>
        </p:nvSpPr>
        <p:spPr bwMode="auto">
          <a:xfrm>
            <a:off x="1389063" y="533400"/>
            <a:ext cx="6705600" cy="584200"/>
          </a:xfrm>
          <a:prstGeom prst="rect">
            <a:avLst/>
          </a:prstGeom>
          <a:noFill/>
          <a:ln w="9525">
            <a:noFill/>
            <a:miter lim="800000"/>
            <a:headEnd/>
            <a:tailEnd/>
          </a:ln>
        </p:spPr>
        <p:txBody>
          <a:bodyPr>
            <a:spAutoFit/>
          </a:bodyPr>
          <a:lstStyle/>
          <a:p>
            <a:r>
              <a:rPr lang="en-US" altLang="en-US" sz="3200">
                <a:solidFill>
                  <a:srgbClr val="C00000"/>
                </a:solidFill>
                <a:cs typeface="Arial" charset="0"/>
              </a:rPr>
              <a:t>   TE Modes in Sphere Cavity - I</a:t>
            </a:r>
          </a:p>
        </p:txBody>
      </p:sp>
      <p:sp>
        <p:nvSpPr>
          <p:cNvPr id="343049" name="TextBox 8"/>
          <p:cNvSpPr txBox="1">
            <a:spLocks noChangeArrowheads="1"/>
          </p:cNvSpPr>
          <p:nvPr/>
        </p:nvSpPr>
        <p:spPr bwMode="auto">
          <a:xfrm>
            <a:off x="363538" y="5372100"/>
            <a:ext cx="4208462" cy="584200"/>
          </a:xfrm>
          <a:prstGeom prst="rect">
            <a:avLst/>
          </a:prstGeom>
          <a:noFill/>
          <a:ln w="9525">
            <a:noFill/>
            <a:miter lim="800000"/>
            <a:headEnd/>
            <a:tailEnd/>
          </a:ln>
        </p:spPr>
        <p:txBody>
          <a:bodyPr>
            <a:spAutoFit/>
          </a:bodyPr>
          <a:lstStyle/>
          <a:p>
            <a:r>
              <a:rPr lang="en-US" altLang="en-US" sz="1600">
                <a:latin typeface="Times New Roman" pitchFamily="18" charset="0"/>
              </a:rPr>
              <a:t>Sphere Radius can be calculated using wave propagation constant k and value of u</a:t>
            </a:r>
            <a:r>
              <a:rPr lang="en-US" altLang="en-US" sz="1600" baseline="-25000">
                <a:latin typeface="Times New Roman" pitchFamily="18" charset="0"/>
              </a:rPr>
              <a:t>np  </a:t>
            </a:r>
            <a:r>
              <a:rPr lang="en-US" altLang="en-US" sz="1600">
                <a:latin typeface="Times New Roman" pitchFamily="18" charset="0"/>
              </a:rPr>
              <a:t>(cm)</a:t>
            </a:r>
          </a:p>
        </p:txBody>
      </p:sp>
      <p:sp>
        <p:nvSpPr>
          <p:cNvPr id="343050" name="TextBox 15"/>
          <p:cNvSpPr txBox="1">
            <a:spLocks noChangeArrowheads="1"/>
          </p:cNvSpPr>
          <p:nvPr/>
        </p:nvSpPr>
        <p:spPr bwMode="auto">
          <a:xfrm>
            <a:off x="862013" y="2446338"/>
            <a:ext cx="7062787" cy="830262"/>
          </a:xfrm>
          <a:prstGeom prst="rect">
            <a:avLst/>
          </a:prstGeom>
          <a:solidFill>
            <a:srgbClr val="FFFF00"/>
          </a:solidFill>
          <a:ln w="9525">
            <a:noFill/>
            <a:miter lim="800000"/>
            <a:headEnd/>
            <a:tailEnd/>
          </a:ln>
        </p:spPr>
        <p:txBody>
          <a:bodyPr>
            <a:spAutoFit/>
          </a:bodyPr>
          <a:lstStyle/>
          <a:p>
            <a:r>
              <a:rPr lang="en-US" altLang="en-US" sz="1600">
                <a:latin typeface="Times New Roman" pitchFamily="18" charset="0"/>
              </a:rPr>
              <a:t>     </a:t>
            </a:r>
            <a:r>
              <a:rPr lang="en-US" altLang="en-US" sz="1600">
                <a:solidFill>
                  <a:srgbClr val="C00000"/>
                </a:solidFill>
                <a:latin typeface="Times New Roman" pitchFamily="18" charset="0"/>
              </a:rPr>
              <a:t>1</a:t>
            </a:r>
            <a:r>
              <a:rPr lang="en-US" altLang="en-US" sz="1600" baseline="30000">
                <a:solidFill>
                  <a:srgbClr val="C00000"/>
                </a:solidFill>
                <a:latin typeface="Times New Roman" pitchFamily="18" charset="0"/>
              </a:rPr>
              <a:t>st</a:t>
            </a:r>
            <a:r>
              <a:rPr lang="en-US" altLang="en-US" sz="1600">
                <a:solidFill>
                  <a:srgbClr val="C00000"/>
                </a:solidFill>
                <a:latin typeface="Times New Roman" pitchFamily="18" charset="0"/>
              </a:rPr>
              <a:t> interesting property:</a:t>
            </a:r>
          </a:p>
          <a:p>
            <a:r>
              <a:rPr lang="en-US" altLang="en-US" sz="1600">
                <a:solidFill>
                  <a:srgbClr val="C00000"/>
                </a:solidFill>
                <a:latin typeface="Times New Roman" pitchFamily="18" charset="0"/>
              </a:rPr>
              <a:t>Sphere Radius a is independent with mode index m, there are numerous degeneracies because Ĵ</a:t>
            </a:r>
            <a:r>
              <a:rPr lang="en-US" altLang="en-US" sz="1600" baseline="-25000">
                <a:solidFill>
                  <a:srgbClr val="C00000"/>
                </a:solidFill>
                <a:latin typeface="Times New Roman" pitchFamily="18" charset="0"/>
              </a:rPr>
              <a:t>n </a:t>
            </a:r>
            <a:r>
              <a:rPr lang="en-US" altLang="en-US" sz="1600">
                <a:solidFill>
                  <a:srgbClr val="C00000"/>
                </a:solidFill>
                <a:latin typeface="Times New Roman" pitchFamily="18" charset="0"/>
              </a:rPr>
              <a:t>(u</a:t>
            </a:r>
            <a:r>
              <a:rPr lang="en-US" altLang="en-US" sz="1600" baseline="-25000">
                <a:solidFill>
                  <a:srgbClr val="C00000"/>
                </a:solidFill>
                <a:latin typeface="Times New Roman" pitchFamily="18" charset="0"/>
              </a:rPr>
              <a:t>np</a:t>
            </a:r>
            <a:r>
              <a:rPr lang="en-US" altLang="en-US" sz="1600">
                <a:solidFill>
                  <a:srgbClr val="C00000"/>
                </a:solidFill>
                <a:latin typeface="Times New Roman" pitchFamily="18" charset="0"/>
              </a:rPr>
              <a:t>) is independent with m.</a:t>
            </a:r>
          </a:p>
        </p:txBody>
      </p:sp>
      <p:pic>
        <p:nvPicPr>
          <p:cNvPr id="343051" name="Picture 5"/>
          <p:cNvPicPr>
            <a:picLocks noChangeAspect="1" noChangeArrowheads="1"/>
          </p:cNvPicPr>
          <p:nvPr/>
        </p:nvPicPr>
        <p:blipFill>
          <a:blip r:embed="rId4" cstate="print"/>
          <a:srcRect/>
          <a:stretch>
            <a:fillRect/>
          </a:stretch>
        </p:blipFill>
        <p:spPr bwMode="auto">
          <a:xfrm>
            <a:off x="2209800" y="6108700"/>
            <a:ext cx="3030538" cy="444500"/>
          </a:xfrm>
          <a:prstGeom prst="rect">
            <a:avLst/>
          </a:prstGeom>
          <a:noFill/>
          <a:ln w="9525">
            <a:noFill/>
            <a:miter lim="800000"/>
            <a:headEnd/>
            <a:tailEnd/>
          </a:ln>
        </p:spPr>
      </p:pic>
      <p:pic>
        <p:nvPicPr>
          <p:cNvPr id="343052" name="Picture 6"/>
          <p:cNvPicPr>
            <a:picLocks noChangeAspect="1" noChangeArrowheads="1"/>
          </p:cNvPicPr>
          <p:nvPr/>
        </p:nvPicPr>
        <p:blipFill>
          <a:blip r:embed="rId5" cstate="print"/>
          <a:srcRect/>
          <a:stretch>
            <a:fillRect/>
          </a:stretch>
        </p:blipFill>
        <p:spPr bwMode="auto">
          <a:xfrm>
            <a:off x="5305425" y="2062163"/>
            <a:ext cx="676275" cy="3349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065" name="Slide Number Placeholder 1"/>
          <p:cNvSpPr>
            <a:spLocks noGrp="1"/>
          </p:cNvSpPr>
          <p:nvPr>
            <p:ph type="sldNum" sz="quarter" idx="1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CC3220D-3737-4145-821C-444632A47A1B}" type="slidenum">
              <a:rPr lang="en-US" altLang="zh-CN">
                <a:latin typeface="Arial" charset="0"/>
                <a:ea typeface="宋体" charset="-122"/>
                <a:cs typeface="Arial" charset="0"/>
              </a:rPr>
              <a:pPr fontAlgn="base">
                <a:spcBef>
                  <a:spcPct val="0"/>
                </a:spcBef>
                <a:spcAft>
                  <a:spcPct val="0"/>
                </a:spcAft>
              </a:pPr>
              <a:t>42</a:t>
            </a:fld>
            <a:endParaRPr lang="en-US" altLang="zh-CN">
              <a:latin typeface="Arial" charset="0"/>
              <a:ea typeface="宋体" charset="-122"/>
              <a:cs typeface="Arial" charset="0"/>
            </a:endParaRPr>
          </a:p>
        </p:txBody>
      </p:sp>
      <p:sp>
        <p:nvSpPr>
          <p:cNvPr id="344066" name="TextBox 4"/>
          <p:cNvSpPr txBox="1">
            <a:spLocks noChangeArrowheads="1"/>
          </p:cNvSpPr>
          <p:nvPr/>
        </p:nvSpPr>
        <p:spPr bwMode="auto">
          <a:xfrm>
            <a:off x="1219200" y="1524000"/>
            <a:ext cx="1371600" cy="369888"/>
          </a:xfrm>
          <a:prstGeom prst="rect">
            <a:avLst/>
          </a:prstGeom>
          <a:noFill/>
          <a:ln w="9525">
            <a:noFill/>
            <a:miter lim="800000"/>
            <a:headEnd/>
            <a:tailEnd/>
          </a:ln>
        </p:spPr>
        <p:txBody>
          <a:bodyPr>
            <a:spAutoFit/>
          </a:bodyPr>
          <a:lstStyle/>
          <a:p>
            <a:endParaRPr lang="en-US" altLang="zh-CN"/>
          </a:p>
        </p:txBody>
      </p:sp>
      <p:sp>
        <p:nvSpPr>
          <p:cNvPr id="344067" name="TextBox 6"/>
          <p:cNvSpPr txBox="1">
            <a:spLocks noChangeArrowheads="1"/>
          </p:cNvSpPr>
          <p:nvPr/>
        </p:nvSpPr>
        <p:spPr bwMode="auto">
          <a:xfrm>
            <a:off x="1389063" y="465138"/>
            <a:ext cx="6705600" cy="584200"/>
          </a:xfrm>
          <a:prstGeom prst="rect">
            <a:avLst/>
          </a:prstGeom>
          <a:noFill/>
          <a:ln w="9525">
            <a:noFill/>
            <a:miter lim="800000"/>
            <a:headEnd/>
            <a:tailEnd/>
          </a:ln>
        </p:spPr>
        <p:txBody>
          <a:bodyPr>
            <a:spAutoFit/>
          </a:bodyPr>
          <a:lstStyle/>
          <a:p>
            <a:r>
              <a:rPr lang="en-US" altLang="en-US" sz="3200">
                <a:solidFill>
                  <a:srgbClr val="C00000"/>
                </a:solidFill>
                <a:cs typeface="Arial" charset="0"/>
              </a:rPr>
              <a:t>   TE Modes in Sphere Cavity - II</a:t>
            </a:r>
          </a:p>
        </p:txBody>
      </p:sp>
      <p:sp>
        <p:nvSpPr>
          <p:cNvPr id="344068" name="TextBox 11"/>
          <p:cNvSpPr txBox="1">
            <a:spLocks noChangeArrowheads="1"/>
          </p:cNvSpPr>
          <p:nvPr/>
        </p:nvSpPr>
        <p:spPr bwMode="auto">
          <a:xfrm>
            <a:off x="1282700" y="5799138"/>
            <a:ext cx="6324600" cy="584200"/>
          </a:xfrm>
          <a:prstGeom prst="rect">
            <a:avLst/>
          </a:prstGeom>
          <a:noFill/>
          <a:ln w="9525">
            <a:noFill/>
            <a:miter lim="800000"/>
            <a:headEnd/>
            <a:tailEnd/>
          </a:ln>
        </p:spPr>
        <p:txBody>
          <a:bodyPr wrap="none">
            <a:spAutoFit/>
          </a:bodyPr>
          <a:lstStyle/>
          <a:p>
            <a:r>
              <a:rPr lang="en-US" altLang="en-US" sz="1600">
                <a:latin typeface="Times New Roman" pitchFamily="18" charset="0"/>
              </a:rPr>
              <a:t>Examples:</a:t>
            </a:r>
          </a:p>
          <a:p>
            <a:r>
              <a:rPr lang="en-US" altLang="en-US" sz="1600">
                <a:latin typeface="Times New Roman" pitchFamily="18" charset="0"/>
              </a:rPr>
              <a:t>For </a:t>
            </a:r>
            <a:r>
              <a:rPr lang="en-US" altLang="en-US" sz="1600">
                <a:solidFill>
                  <a:srgbClr val="FF0000"/>
                </a:solidFill>
                <a:latin typeface="Times New Roman" pitchFamily="18" charset="0"/>
              </a:rPr>
              <a:t>TE</a:t>
            </a:r>
            <a:r>
              <a:rPr lang="en-US" altLang="en-US" sz="1600" baseline="-25000">
                <a:solidFill>
                  <a:srgbClr val="FF0000"/>
                </a:solidFill>
                <a:latin typeface="Times New Roman" pitchFamily="18" charset="0"/>
              </a:rPr>
              <a:t>014</a:t>
            </a:r>
            <a:r>
              <a:rPr lang="en-US" altLang="en-US" sz="1600">
                <a:solidFill>
                  <a:srgbClr val="FF0000"/>
                </a:solidFill>
                <a:latin typeface="Times New Roman" pitchFamily="18" charset="0"/>
              </a:rPr>
              <a:t> </a:t>
            </a:r>
            <a:r>
              <a:rPr lang="en-US" altLang="en-US" sz="1600">
                <a:latin typeface="Times New Roman" pitchFamily="18" charset="0"/>
              </a:rPr>
              <a:t>mode a=5.8749 cm  Q = 0.963x10</a:t>
            </a:r>
            <a:r>
              <a:rPr lang="en-US" altLang="en-US" sz="1600" baseline="30000">
                <a:latin typeface="Times New Roman" pitchFamily="18" charset="0"/>
              </a:rPr>
              <a:t>5      </a:t>
            </a:r>
            <a:r>
              <a:rPr lang="en-US" altLang="en-US" sz="1600">
                <a:latin typeface="Times New Roman" pitchFamily="18" charset="0"/>
              </a:rPr>
              <a:t>SLED Gain 2.248 (</a:t>
            </a:r>
            <a:r>
              <a:rPr lang="el-GR" altLang="en-US" sz="1600">
                <a:latin typeface="Times New Roman" pitchFamily="18" charset="0"/>
              </a:rPr>
              <a:t>β</a:t>
            </a:r>
            <a:r>
              <a:rPr lang="en-US" altLang="en-US" sz="1600">
                <a:latin typeface="Times New Roman" pitchFamily="18" charset="0"/>
              </a:rPr>
              <a:t>= 8-9)</a:t>
            </a:r>
          </a:p>
        </p:txBody>
      </p:sp>
      <p:sp>
        <p:nvSpPr>
          <p:cNvPr id="344069" name="Rectangle 13"/>
          <p:cNvSpPr>
            <a:spLocks noChangeArrowheads="1"/>
          </p:cNvSpPr>
          <p:nvPr/>
        </p:nvSpPr>
        <p:spPr bwMode="auto">
          <a:xfrm>
            <a:off x="830263" y="5214938"/>
            <a:ext cx="2749550" cy="584200"/>
          </a:xfrm>
          <a:prstGeom prst="rect">
            <a:avLst/>
          </a:prstGeom>
          <a:noFill/>
          <a:ln w="9525">
            <a:noFill/>
            <a:miter lim="800000"/>
            <a:headEnd/>
            <a:tailEnd/>
          </a:ln>
        </p:spPr>
        <p:txBody>
          <a:bodyPr wrap="none">
            <a:spAutoFit/>
          </a:bodyPr>
          <a:lstStyle/>
          <a:p>
            <a:r>
              <a:rPr lang="en-US" altLang="en-US" sz="1600">
                <a:solidFill>
                  <a:srgbClr val="000000"/>
                </a:solidFill>
                <a:latin typeface="Times New Roman" pitchFamily="18" charset="0"/>
              </a:rPr>
              <a:t>Quality Factor for TE Modes </a:t>
            </a:r>
          </a:p>
          <a:p>
            <a:r>
              <a:rPr lang="en-US" altLang="en-US" sz="1600">
                <a:solidFill>
                  <a:srgbClr val="000000"/>
                </a:solidFill>
                <a:latin typeface="Times New Roman" pitchFamily="18" charset="0"/>
              </a:rPr>
              <a:t>                                                  </a:t>
            </a:r>
            <a:endParaRPr lang="en-US" altLang="en-US" sz="1600">
              <a:latin typeface="Times New Roman" pitchFamily="18" charset="0"/>
            </a:endParaRPr>
          </a:p>
        </p:txBody>
      </p:sp>
      <p:sp>
        <p:nvSpPr>
          <p:cNvPr id="344070" name="Rectangle 19"/>
          <p:cNvSpPr>
            <a:spLocks noChangeArrowheads="1"/>
          </p:cNvSpPr>
          <p:nvPr/>
        </p:nvSpPr>
        <p:spPr bwMode="auto">
          <a:xfrm>
            <a:off x="979488" y="4327525"/>
            <a:ext cx="7010400" cy="708025"/>
          </a:xfrm>
          <a:prstGeom prst="rect">
            <a:avLst/>
          </a:prstGeom>
          <a:solidFill>
            <a:srgbClr val="FFFF00"/>
          </a:solidFill>
          <a:ln w="9525">
            <a:noFill/>
            <a:miter lim="800000"/>
            <a:headEnd/>
            <a:tailEnd/>
          </a:ln>
        </p:spPr>
        <p:txBody>
          <a:bodyPr>
            <a:spAutoFit/>
          </a:bodyPr>
          <a:lstStyle/>
          <a:p>
            <a:r>
              <a:rPr lang="en-US" altLang="en-US" sz="2400">
                <a:solidFill>
                  <a:srgbClr val="C00000"/>
                </a:solidFill>
                <a:latin typeface="Times New Roman" pitchFamily="18" charset="0"/>
              </a:rPr>
              <a:t>     </a:t>
            </a:r>
            <a:r>
              <a:rPr lang="en-US" altLang="en-US" sz="2000">
                <a:solidFill>
                  <a:srgbClr val="C00000"/>
                </a:solidFill>
                <a:latin typeface="Times New Roman" pitchFamily="18" charset="0"/>
              </a:rPr>
              <a:t>2</a:t>
            </a:r>
            <a:r>
              <a:rPr lang="en-US" altLang="en-US" sz="2000" baseline="30000">
                <a:solidFill>
                  <a:srgbClr val="C00000"/>
                </a:solidFill>
                <a:latin typeface="Times New Roman" pitchFamily="18" charset="0"/>
              </a:rPr>
              <a:t>nd</a:t>
            </a:r>
            <a:r>
              <a:rPr lang="en-US" altLang="en-US" sz="2000">
                <a:solidFill>
                  <a:srgbClr val="C00000"/>
                </a:solidFill>
                <a:latin typeface="Times New Roman" pitchFamily="18" charset="0"/>
              </a:rPr>
              <a:t> interesting properties: </a:t>
            </a:r>
          </a:p>
          <a:p>
            <a:r>
              <a:rPr lang="en-US" altLang="en-US" sz="1600">
                <a:solidFill>
                  <a:srgbClr val="C00000"/>
                </a:solidFill>
                <a:latin typeface="Times New Roman" pitchFamily="18" charset="0"/>
              </a:rPr>
              <a:t>Q</a:t>
            </a:r>
            <a:r>
              <a:rPr lang="en-US" altLang="en-US" sz="1600" baseline="-25000">
                <a:solidFill>
                  <a:srgbClr val="C00000"/>
                </a:solidFill>
                <a:latin typeface="Times New Roman" pitchFamily="18" charset="0"/>
              </a:rPr>
              <a:t>0</a:t>
            </a:r>
            <a:r>
              <a:rPr lang="en-US" altLang="en-US" sz="1600">
                <a:solidFill>
                  <a:srgbClr val="C00000"/>
                </a:solidFill>
                <a:latin typeface="Times New Roman" pitchFamily="18" charset="0"/>
              </a:rPr>
              <a:t> is only depend with sphere radius, and independent with the mode type.</a:t>
            </a:r>
          </a:p>
        </p:txBody>
      </p:sp>
      <p:sp>
        <p:nvSpPr>
          <p:cNvPr id="344071" name="Rectangle 2"/>
          <p:cNvSpPr>
            <a:spLocks noChangeArrowheads="1"/>
          </p:cNvSpPr>
          <p:nvPr/>
        </p:nvSpPr>
        <p:spPr bwMode="auto">
          <a:xfrm>
            <a:off x="4392613" y="5141913"/>
            <a:ext cx="4124325" cy="339725"/>
          </a:xfrm>
          <a:prstGeom prst="rect">
            <a:avLst/>
          </a:prstGeom>
          <a:noFill/>
          <a:ln w="9525">
            <a:noFill/>
            <a:miter lim="800000"/>
            <a:headEnd/>
            <a:tailEnd/>
          </a:ln>
        </p:spPr>
        <p:txBody>
          <a:bodyPr>
            <a:spAutoFit/>
          </a:bodyPr>
          <a:lstStyle/>
          <a:p>
            <a:r>
              <a:rPr lang="el-GR" altLang="en-US" sz="1600">
                <a:solidFill>
                  <a:srgbClr val="000000"/>
                </a:solidFill>
                <a:latin typeface="Times New Roman" pitchFamily="18" charset="0"/>
              </a:rPr>
              <a:t>δ</a:t>
            </a:r>
            <a:r>
              <a:rPr lang="en-US" altLang="en-US" sz="1600">
                <a:solidFill>
                  <a:srgbClr val="000000"/>
                </a:solidFill>
                <a:latin typeface="Times New Roman" pitchFamily="18" charset="0"/>
              </a:rPr>
              <a:t> is the skin depth (for Copper 0.61</a:t>
            </a:r>
            <a:r>
              <a:rPr lang="el-GR" altLang="en-US" sz="1600">
                <a:solidFill>
                  <a:srgbClr val="000000"/>
                </a:solidFill>
                <a:latin typeface="Times New Roman" pitchFamily="18" charset="0"/>
              </a:rPr>
              <a:t>μ</a:t>
            </a:r>
            <a:r>
              <a:rPr lang="en-US" altLang="en-US" sz="1600">
                <a:solidFill>
                  <a:srgbClr val="000000"/>
                </a:solidFill>
                <a:latin typeface="Times New Roman" pitchFamily="18" charset="0"/>
              </a:rPr>
              <a:t>m)</a:t>
            </a:r>
          </a:p>
        </p:txBody>
      </p:sp>
      <p:pic>
        <p:nvPicPr>
          <p:cNvPr id="344072" name="Picture 17"/>
          <p:cNvPicPr>
            <a:picLocks noChangeAspect="1" noChangeArrowheads="1"/>
          </p:cNvPicPr>
          <p:nvPr/>
        </p:nvPicPr>
        <p:blipFill>
          <a:blip r:embed="rId2" cstate="print"/>
          <a:srcRect/>
          <a:stretch>
            <a:fillRect/>
          </a:stretch>
        </p:blipFill>
        <p:spPr bwMode="auto">
          <a:xfrm>
            <a:off x="3346450" y="5053013"/>
            <a:ext cx="768350" cy="517525"/>
          </a:xfrm>
          <a:prstGeom prst="rect">
            <a:avLst/>
          </a:prstGeom>
          <a:noFill/>
          <a:ln w="9525">
            <a:noFill/>
            <a:miter lim="800000"/>
            <a:headEnd/>
            <a:tailEnd/>
          </a:ln>
        </p:spPr>
      </p:pic>
      <p:sp>
        <p:nvSpPr>
          <p:cNvPr id="344073" name="TextBox 1"/>
          <p:cNvSpPr txBox="1">
            <a:spLocks noChangeArrowheads="1"/>
          </p:cNvSpPr>
          <p:nvPr/>
        </p:nvSpPr>
        <p:spPr bwMode="auto">
          <a:xfrm>
            <a:off x="1160463" y="2903538"/>
            <a:ext cx="7162800" cy="1323975"/>
          </a:xfrm>
          <a:prstGeom prst="rect">
            <a:avLst/>
          </a:prstGeom>
          <a:noFill/>
          <a:ln w="9525">
            <a:noFill/>
            <a:miter lim="800000"/>
            <a:headEnd/>
            <a:tailEnd/>
          </a:ln>
        </p:spPr>
        <p:txBody>
          <a:bodyPr>
            <a:spAutoFit/>
          </a:bodyPr>
          <a:lstStyle/>
          <a:p>
            <a:r>
              <a:rPr lang="en-US" altLang="en-US" sz="1600">
                <a:solidFill>
                  <a:srgbClr val="0000FF"/>
                </a:solidFill>
                <a:cs typeface="Arial" charset="0"/>
              </a:rPr>
              <a:t>  For perfect sphere cavity, these three modes have the same mode patterns except that they are rotated 90° in space from each other.</a:t>
            </a:r>
          </a:p>
          <a:p>
            <a:r>
              <a:rPr lang="en-US" altLang="en-US" sz="1600">
                <a:solidFill>
                  <a:srgbClr val="0000FF"/>
                </a:solidFill>
                <a:cs typeface="Arial" charset="0"/>
              </a:rPr>
              <a:t>  In reality, they can be slightly distinguished in frequencies due to the perturbation from the different coupling in the coupler port. The TE014 mode is  higher and could not be excited by the feeding orientation.</a:t>
            </a:r>
          </a:p>
        </p:txBody>
      </p:sp>
      <p:sp>
        <p:nvSpPr>
          <p:cNvPr id="344074" name="TextBox 8"/>
          <p:cNvSpPr txBox="1">
            <a:spLocks noChangeArrowheads="1"/>
          </p:cNvSpPr>
          <p:nvPr/>
        </p:nvSpPr>
        <p:spPr bwMode="auto">
          <a:xfrm>
            <a:off x="38100" y="1635125"/>
            <a:ext cx="2552700" cy="830263"/>
          </a:xfrm>
          <a:prstGeom prst="rect">
            <a:avLst/>
          </a:prstGeom>
          <a:noFill/>
          <a:ln w="9525">
            <a:noFill/>
            <a:miter lim="800000"/>
            <a:headEnd/>
            <a:tailEnd/>
          </a:ln>
        </p:spPr>
        <p:txBody>
          <a:bodyPr>
            <a:spAutoFit/>
          </a:bodyPr>
          <a:lstStyle/>
          <a:p>
            <a:r>
              <a:rPr lang="en-US" altLang="en-US" sz="1600">
                <a:latin typeface="Times New Roman" pitchFamily="18" charset="0"/>
              </a:rPr>
              <a:t>Practically, let’s choose TEm14 modes. There are three possible modes: </a:t>
            </a:r>
          </a:p>
        </p:txBody>
      </p:sp>
      <p:pic>
        <p:nvPicPr>
          <p:cNvPr id="344075" name="Picture 16"/>
          <p:cNvPicPr>
            <a:picLocks noChangeAspect="1" noChangeArrowheads="1"/>
          </p:cNvPicPr>
          <p:nvPr/>
        </p:nvPicPr>
        <p:blipFill>
          <a:blip r:embed="rId3" cstate="print"/>
          <a:srcRect/>
          <a:stretch>
            <a:fillRect/>
          </a:stretch>
        </p:blipFill>
        <p:spPr bwMode="auto">
          <a:xfrm>
            <a:off x="2971800" y="1455738"/>
            <a:ext cx="2693988" cy="517525"/>
          </a:xfrm>
          <a:prstGeom prst="rect">
            <a:avLst/>
          </a:prstGeom>
          <a:noFill/>
          <a:ln w="9525">
            <a:noFill/>
            <a:miter lim="800000"/>
            <a:headEnd/>
            <a:tailEnd/>
          </a:ln>
        </p:spPr>
      </p:pic>
      <p:pic>
        <p:nvPicPr>
          <p:cNvPr id="344076" name="Picture 17"/>
          <p:cNvPicPr>
            <a:picLocks noChangeAspect="1" noChangeArrowheads="1"/>
          </p:cNvPicPr>
          <p:nvPr/>
        </p:nvPicPr>
        <p:blipFill>
          <a:blip r:embed="rId4" cstate="print"/>
          <a:srcRect/>
          <a:stretch>
            <a:fillRect/>
          </a:stretch>
        </p:blipFill>
        <p:spPr bwMode="auto">
          <a:xfrm>
            <a:off x="2978150" y="1912938"/>
            <a:ext cx="3187700" cy="512762"/>
          </a:xfrm>
          <a:prstGeom prst="rect">
            <a:avLst/>
          </a:prstGeom>
          <a:noFill/>
          <a:ln w="9525">
            <a:noFill/>
            <a:miter lim="800000"/>
            <a:headEnd/>
            <a:tailEnd/>
          </a:ln>
        </p:spPr>
      </p:pic>
      <p:pic>
        <p:nvPicPr>
          <p:cNvPr id="344077" name="Picture 18"/>
          <p:cNvPicPr>
            <a:picLocks noChangeAspect="1" noChangeArrowheads="1"/>
          </p:cNvPicPr>
          <p:nvPr/>
        </p:nvPicPr>
        <p:blipFill>
          <a:blip r:embed="rId5" cstate="print"/>
          <a:srcRect/>
          <a:stretch>
            <a:fillRect/>
          </a:stretch>
        </p:blipFill>
        <p:spPr bwMode="auto">
          <a:xfrm>
            <a:off x="3028950" y="2390775"/>
            <a:ext cx="3084513" cy="5127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089" name="Slide Number Placeholder 1"/>
          <p:cNvSpPr>
            <a:spLocks noGrp="1"/>
          </p:cNvSpPr>
          <p:nvPr>
            <p:ph type="sldNum" sz="quarter" idx="1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D4256B9-4167-4E7C-ADAB-264DD6158DC2}" type="slidenum">
              <a:rPr lang="en-US" altLang="zh-CN">
                <a:latin typeface="Arial" charset="0"/>
                <a:ea typeface="宋体" charset="-122"/>
                <a:cs typeface="Arial" charset="0"/>
              </a:rPr>
              <a:pPr fontAlgn="base">
                <a:spcBef>
                  <a:spcPct val="0"/>
                </a:spcBef>
                <a:spcAft>
                  <a:spcPct val="0"/>
                </a:spcAft>
              </a:pPr>
              <a:t>43</a:t>
            </a:fld>
            <a:endParaRPr lang="en-US" altLang="zh-CN">
              <a:latin typeface="Arial" charset="0"/>
              <a:ea typeface="宋体" charset="-122"/>
              <a:cs typeface="Arial" charset="0"/>
            </a:endParaRPr>
          </a:p>
        </p:txBody>
      </p:sp>
      <p:sp>
        <p:nvSpPr>
          <p:cNvPr id="345090" name="TextBox 6"/>
          <p:cNvSpPr txBox="1">
            <a:spLocks noChangeArrowheads="1"/>
          </p:cNvSpPr>
          <p:nvPr/>
        </p:nvSpPr>
        <p:spPr bwMode="auto">
          <a:xfrm>
            <a:off x="1389063" y="465138"/>
            <a:ext cx="6705600" cy="584200"/>
          </a:xfrm>
          <a:prstGeom prst="rect">
            <a:avLst/>
          </a:prstGeom>
          <a:noFill/>
          <a:ln w="9525">
            <a:noFill/>
            <a:miter lim="800000"/>
            <a:headEnd/>
            <a:tailEnd/>
          </a:ln>
        </p:spPr>
        <p:txBody>
          <a:bodyPr>
            <a:spAutoFit/>
          </a:bodyPr>
          <a:lstStyle/>
          <a:p>
            <a:r>
              <a:rPr lang="en-US" altLang="en-US" sz="3200">
                <a:solidFill>
                  <a:srgbClr val="C00000"/>
                </a:solidFill>
                <a:cs typeface="Arial" charset="0"/>
              </a:rPr>
              <a:t>   Examples for TE Mode Studies</a:t>
            </a:r>
          </a:p>
        </p:txBody>
      </p:sp>
      <p:pic>
        <p:nvPicPr>
          <p:cNvPr id="345091" name="Picture 2"/>
          <p:cNvPicPr>
            <a:picLocks noChangeAspect="1" noChangeArrowheads="1"/>
          </p:cNvPicPr>
          <p:nvPr/>
        </p:nvPicPr>
        <p:blipFill>
          <a:blip r:embed="rId2" cstate="print"/>
          <a:srcRect/>
          <a:stretch>
            <a:fillRect/>
          </a:stretch>
        </p:blipFill>
        <p:spPr bwMode="auto">
          <a:xfrm>
            <a:off x="41275" y="1766888"/>
            <a:ext cx="6359525" cy="3262312"/>
          </a:xfrm>
          <a:prstGeom prst="rect">
            <a:avLst/>
          </a:prstGeom>
          <a:noFill/>
          <a:ln w="9525">
            <a:noFill/>
            <a:miter lim="800000"/>
            <a:headEnd/>
            <a:tailEnd/>
          </a:ln>
        </p:spPr>
      </p:pic>
      <p:pic>
        <p:nvPicPr>
          <p:cNvPr id="345092" name="Picture 3"/>
          <p:cNvPicPr>
            <a:picLocks noChangeAspect="1" noChangeArrowheads="1"/>
          </p:cNvPicPr>
          <p:nvPr/>
        </p:nvPicPr>
        <p:blipFill>
          <a:blip r:embed="rId3" cstate="print"/>
          <a:srcRect/>
          <a:stretch>
            <a:fillRect/>
          </a:stretch>
        </p:blipFill>
        <p:spPr bwMode="auto">
          <a:xfrm>
            <a:off x="6330950" y="1905000"/>
            <a:ext cx="2813050" cy="2895600"/>
          </a:xfrm>
          <a:prstGeom prst="rect">
            <a:avLst/>
          </a:prstGeom>
          <a:noFill/>
          <a:ln w="9525">
            <a:noFill/>
            <a:miter lim="800000"/>
            <a:headEnd/>
            <a:tailEnd/>
          </a:ln>
        </p:spPr>
      </p:pic>
      <p:sp>
        <p:nvSpPr>
          <p:cNvPr id="345093" name="TextBox 8"/>
          <p:cNvSpPr txBox="1">
            <a:spLocks noChangeArrowheads="1"/>
          </p:cNvSpPr>
          <p:nvPr/>
        </p:nvSpPr>
        <p:spPr bwMode="auto">
          <a:xfrm>
            <a:off x="1404938" y="5588000"/>
            <a:ext cx="5711825" cy="584200"/>
          </a:xfrm>
          <a:prstGeom prst="rect">
            <a:avLst/>
          </a:prstGeom>
          <a:noFill/>
          <a:ln w="9525">
            <a:noFill/>
            <a:miter lim="800000"/>
            <a:headEnd/>
            <a:tailEnd/>
          </a:ln>
        </p:spPr>
        <p:txBody>
          <a:bodyPr wrap="none">
            <a:spAutoFit/>
          </a:bodyPr>
          <a:lstStyle/>
          <a:p>
            <a:r>
              <a:rPr lang="en-US" altLang="en-US" sz="1600">
                <a:latin typeface="Times New Roman" pitchFamily="18" charset="0"/>
              </a:rPr>
              <a:t> Where the Legendre Function P</a:t>
            </a:r>
            <a:r>
              <a:rPr lang="en-US" altLang="en-US" sz="1600" baseline="30000">
                <a:latin typeface="Times New Roman" pitchFamily="18" charset="0"/>
              </a:rPr>
              <a:t>m</a:t>
            </a:r>
            <a:r>
              <a:rPr lang="en-US" altLang="en-US" sz="1600" baseline="-25000">
                <a:latin typeface="Times New Roman" pitchFamily="18" charset="0"/>
              </a:rPr>
              <a:t> n</a:t>
            </a:r>
            <a:r>
              <a:rPr lang="en-US" altLang="en-US" sz="1600">
                <a:latin typeface="Times New Roman" pitchFamily="18" charset="0"/>
              </a:rPr>
              <a:t> has m≤n</a:t>
            </a:r>
          </a:p>
          <a:p>
            <a:r>
              <a:rPr lang="en-US" altLang="en-US" sz="1600">
                <a:latin typeface="Times New Roman" pitchFamily="18" charset="0"/>
              </a:rPr>
              <a:t>If we select TE</a:t>
            </a:r>
            <a:r>
              <a:rPr lang="en-US" altLang="en-US" sz="1600" baseline="-25000">
                <a:latin typeface="Times New Roman" pitchFamily="18" charset="0"/>
              </a:rPr>
              <a:t>0np</a:t>
            </a:r>
            <a:r>
              <a:rPr lang="en-US" altLang="en-US" sz="1600">
                <a:latin typeface="Times New Roman" pitchFamily="18" charset="0"/>
              </a:rPr>
              <a:t> mode, the degeneracy possibility is only 0 and 1 </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113" name="Slide Number Placeholder 1"/>
          <p:cNvSpPr>
            <a:spLocks noGrp="1"/>
          </p:cNvSpPr>
          <p:nvPr>
            <p:ph type="sldNum" sz="quarter" idx="1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9F293AB-FD67-42A2-9874-5D612E7CF214}" type="slidenum">
              <a:rPr lang="en-US" altLang="zh-CN">
                <a:latin typeface="Arial" charset="0"/>
                <a:ea typeface="宋体" charset="-122"/>
                <a:cs typeface="Arial" charset="0"/>
              </a:rPr>
              <a:pPr fontAlgn="base">
                <a:spcBef>
                  <a:spcPct val="0"/>
                </a:spcBef>
                <a:spcAft>
                  <a:spcPct val="0"/>
                </a:spcAft>
              </a:pPr>
              <a:t>44</a:t>
            </a:fld>
            <a:endParaRPr lang="en-US" altLang="zh-CN">
              <a:latin typeface="Arial" charset="0"/>
              <a:ea typeface="宋体" charset="-122"/>
              <a:cs typeface="Arial" charset="0"/>
            </a:endParaRPr>
          </a:p>
        </p:txBody>
      </p:sp>
      <p:sp>
        <p:nvSpPr>
          <p:cNvPr id="7" name="TextBox 6"/>
          <p:cNvSpPr txBox="1">
            <a:spLocks noChangeArrowheads="1"/>
          </p:cNvSpPr>
          <p:nvPr/>
        </p:nvSpPr>
        <p:spPr bwMode="auto">
          <a:xfrm>
            <a:off x="1658938" y="0"/>
            <a:ext cx="5961062" cy="954088"/>
          </a:xfrm>
          <a:prstGeom prst="rect">
            <a:avLst/>
          </a:prstGeom>
          <a:noFill/>
          <a:ln>
            <a:noFill/>
          </a:ln>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fontAlgn="auto" hangingPunct="1">
              <a:spcBef>
                <a:spcPct val="0"/>
              </a:spcBef>
              <a:spcAft>
                <a:spcPts val="0"/>
              </a:spcAft>
              <a:buFontTx/>
              <a:buNone/>
              <a:defRPr/>
            </a:pPr>
            <a:r>
              <a:rPr lang="en-US" altLang="en-US" sz="2800" dirty="0">
                <a:solidFill>
                  <a:srgbClr val="C00000"/>
                </a:solidFill>
                <a:latin typeface="+mj-lt"/>
                <a:ea typeface="+mn-ea"/>
                <a:cs typeface="Arial" pitchFamily="34" charset="0"/>
              </a:rPr>
              <a:t>   </a:t>
            </a:r>
            <a:r>
              <a:rPr lang="en-US" altLang="en-US" sz="2800" dirty="0" smtClean="0">
                <a:solidFill>
                  <a:srgbClr val="C00000"/>
                </a:solidFill>
                <a:latin typeface="+mj-lt"/>
                <a:ea typeface="+mn-ea"/>
                <a:cs typeface="Arial" pitchFamily="34" charset="0"/>
              </a:rPr>
              <a:t>Other Modes </a:t>
            </a:r>
            <a:r>
              <a:rPr lang="en-US" altLang="en-US" sz="2800" dirty="0" smtClean="0">
                <a:solidFill>
                  <a:srgbClr val="C00000"/>
                </a:solidFill>
                <a:latin typeface="+mj-lt"/>
                <a:ea typeface="+mn-ea"/>
              </a:rPr>
              <a:t>Studies </a:t>
            </a:r>
          </a:p>
          <a:p>
            <a:pPr eaLnBrk="1" fontAlgn="auto" hangingPunct="1">
              <a:spcBef>
                <a:spcPct val="0"/>
              </a:spcBef>
              <a:spcAft>
                <a:spcPts val="0"/>
              </a:spcAft>
              <a:buFontTx/>
              <a:buNone/>
              <a:defRPr/>
            </a:pPr>
            <a:r>
              <a:rPr lang="en-US" altLang="en-US" sz="2800" dirty="0" smtClean="0">
                <a:solidFill>
                  <a:srgbClr val="C00000"/>
                </a:solidFill>
                <a:latin typeface="+mj-lt"/>
                <a:ea typeface="+mn-ea"/>
              </a:rPr>
              <a:t>for </a:t>
            </a:r>
            <a:r>
              <a:rPr lang="en-US" altLang="en-US" sz="2800" dirty="0">
                <a:solidFill>
                  <a:srgbClr val="C00000"/>
                </a:solidFill>
                <a:latin typeface="+mj-lt"/>
                <a:ea typeface="+mn-ea"/>
              </a:rPr>
              <a:t>TE034 R=7.06865 </a:t>
            </a:r>
            <a:r>
              <a:rPr lang="en-US" altLang="en-US" sz="2800" dirty="0" smtClean="0">
                <a:solidFill>
                  <a:srgbClr val="C00000"/>
                </a:solidFill>
                <a:latin typeface="+mj-lt"/>
                <a:ea typeface="+mn-ea"/>
              </a:rPr>
              <a:t>cm </a:t>
            </a:r>
            <a:r>
              <a:rPr lang="en-US" altLang="en-US" sz="2800" dirty="0" smtClean="0">
                <a:solidFill>
                  <a:srgbClr val="C00000"/>
                </a:solidFill>
                <a:latin typeface="+mj-lt"/>
                <a:ea typeface="+mn-ea"/>
                <a:cs typeface="Arial" pitchFamily="34" charset="0"/>
              </a:rPr>
              <a:t>Sphere</a:t>
            </a:r>
            <a:endParaRPr lang="en-US" altLang="en-US" sz="2800" dirty="0">
              <a:solidFill>
                <a:srgbClr val="C00000"/>
              </a:solidFill>
              <a:latin typeface="+mj-lt"/>
              <a:ea typeface="+mn-ea"/>
              <a:cs typeface="Arial" pitchFamily="34" charset="0"/>
            </a:endParaRPr>
          </a:p>
        </p:txBody>
      </p:sp>
      <p:pic>
        <p:nvPicPr>
          <p:cNvPr id="346115" name="Picture 3"/>
          <p:cNvPicPr>
            <a:picLocks noChangeAspect="1" noChangeArrowheads="1"/>
          </p:cNvPicPr>
          <p:nvPr/>
        </p:nvPicPr>
        <p:blipFill>
          <a:blip r:embed="rId2" cstate="print"/>
          <a:srcRect/>
          <a:stretch>
            <a:fillRect/>
          </a:stretch>
        </p:blipFill>
        <p:spPr bwMode="auto">
          <a:xfrm>
            <a:off x="395288" y="1143000"/>
            <a:ext cx="4938712" cy="1695450"/>
          </a:xfrm>
          <a:prstGeom prst="rect">
            <a:avLst/>
          </a:prstGeom>
          <a:noFill/>
          <a:ln w="9525">
            <a:noFill/>
            <a:miter lim="800000"/>
            <a:headEnd/>
            <a:tailEnd/>
          </a:ln>
        </p:spPr>
      </p:pic>
      <p:pic>
        <p:nvPicPr>
          <p:cNvPr id="346116" name="Picture 4"/>
          <p:cNvPicPr>
            <a:picLocks noChangeAspect="1" noChangeArrowheads="1"/>
          </p:cNvPicPr>
          <p:nvPr/>
        </p:nvPicPr>
        <p:blipFill>
          <a:blip r:embed="rId3" cstate="print"/>
          <a:srcRect/>
          <a:stretch>
            <a:fillRect/>
          </a:stretch>
        </p:blipFill>
        <p:spPr bwMode="auto">
          <a:xfrm>
            <a:off x="5659438" y="1143000"/>
            <a:ext cx="3255962" cy="1704975"/>
          </a:xfrm>
          <a:prstGeom prst="rect">
            <a:avLst/>
          </a:prstGeom>
          <a:noFill/>
          <a:ln w="9525">
            <a:noFill/>
            <a:miter lim="800000"/>
            <a:headEnd/>
            <a:tailEnd/>
          </a:ln>
        </p:spPr>
      </p:pic>
      <p:pic>
        <p:nvPicPr>
          <p:cNvPr id="346117" name="Picture 5"/>
          <p:cNvPicPr>
            <a:picLocks noChangeAspect="1" noChangeArrowheads="1"/>
          </p:cNvPicPr>
          <p:nvPr/>
        </p:nvPicPr>
        <p:blipFill>
          <a:blip r:embed="rId4" cstate="print"/>
          <a:srcRect/>
          <a:stretch>
            <a:fillRect/>
          </a:stretch>
        </p:blipFill>
        <p:spPr bwMode="auto">
          <a:xfrm>
            <a:off x="0" y="2954338"/>
            <a:ext cx="3886200" cy="1693862"/>
          </a:xfrm>
          <a:prstGeom prst="rect">
            <a:avLst/>
          </a:prstGeom>
          <a:noFill/>
          <a:ln w="9525">
            <a:noFill/>
            <a:miter lim="800000"/>
            <a:headEnd/>
            <a:tailEnd/>
          </a:ln>
        </p:spPr>
      </p:pic>
      <p:pic>
        <p:nvPicPr>
          <p:cNvPr id="346118" name="Picture 6"/>
          <p:cNvPicPr>
            <a:picLocks noChangeAspect="1" noChangeArrowheads="1"/>
          </p:cNvPicPr>
          <p:nvPr/>
        </p:nvPicPr>
        <p:blipFill>
          <a:blip r:embed="rId5" cstate="print"/>
          <a:srcRect/>
          <a:stretch>
            <a:fillRect/>
          </a:stretch>
        </p:blipFill>
        <p:spPr bwMode="auto">
          <a:xfrm>
            <a:off x="3367088" y="4148138"/>
            <a:ext cx="5776912" cy="27098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9185" name="Slide Number Placeholder 1"/>
          <p:cNvSpPr>
            <a:spLocks noGrp="1"/>
          </p:cNvSpPr>
          <p:nvPr>
            <p:ph type="sldNum" sz="quarter" idx="16"/>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903178C-6A6A-480B-969E-D9F64858FDD2}" type="slidenum">
              <a:rPr lang="en-US" altLang="zh-CN">
                <a:latin typeface="Arial" charset="0"/>
                <a:ea typeface="宋体" charset="-122"/>
                <a:cs typeface="Arial" charset="0"/>
              </a:rPr>
              <a:pPr fontAlgn="base">
                <a:spcBef>
                  <a:spcPct val="0"/>
                </a:spcBef>
                <a:spcAft>
                  <a:spcPct val="0"/>
                </a:spcAft>
              </a:pPr>
              <a:t>45</a:t>
            </a:fld>
            <a:endParaRPr lang="en-US" altLang="zh-CN">
              <a:latin typeface="Arial" charset="0"/>
              <a:ea typeface="宋体" charset="-122"/>
              <a:cs typeface="Arial" charset="0"/>
            </a:endParaRPr>
          </a:p>
        </p:txBody>
      </p:sp>
      <p:pic>
        <p:nvPicPr>
          <p:cNvPr id="349186" name="Picture 6"/>
          <p:cNvPicPr>
            <a:picLocks noChangeAspect="1" noChangeArrowheads="1"/>
          </p:cNvPicPr>
          <p:nvPr/>
        </p:nvPicPr>
        <p:blipFill>
          <a:blip r:embed="rId2" cstate="print"/>
          <a:srcRect/>
          <a:stretch>
            <a:fillRect/>
          </a:stretch>
        </p:blipFill>
        <p:spPr bwMode="auto">
          <a:xfrm>
            <a:off x="914400" y="1219200"/>
            <a:ext cx="4533900" cy="2819400"/>
          </a:xfrm>
          <a:prstGeom prst="rect">
            <a:avLst/>
          </a:prstGeom>
          <a:noFill/>
          <a:ln w="9525">
            <a:noFill/>
            <a:miter lim="800000"/>
            <a:headEnd/>
            <a:tailEnd/>
          </a:ln>
        </p:spPr>
      </p:pic>
      <p:sp>
        <p:nvSpPr>
          <p:cNvPr id="349187" name="Rectangle 3"/>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altLang="zh-CN"/>
          </a:p>
        </p:txBody>
      </p:sp>
      <p:sp>
        <p:nvSpPr>
          <p:cNvPr id="349188" name="Rectangle 4"/>
          <p:cNvSpPr>
            <a:spLocks noChangeArrowheads="1"/>
          </p:cNvSpPr>
          <p:nvPr/>
        </p:nvSpPr>
        <p:spPr bwMode="auto">
          <a:xfrm>
            <a:off x="0" y="5800725"/>
            <a:ext cx="9144000" cy="0"/>
          </a:xfrm>
          <a:prstGeom prst="rect">
            <a:avLst/>
          </a:prstGeom>
          <a:noFill/>
          <a:ln w="9525">
            <a:noFill/>
            <a:miter lim="800000"/>
            <a:headEnd/>
            <a:tailEnd/>
          </a:ln>
        </p:spPr>
        <p:txBody>
          <a:bodyPr wrap="none" anchor="ctr">
            <a:spAutoFit/>
          </a:bodyPr>
          <a:lstStyle/>
          <a:p>
            <a:endParaRPr lang="en-US" altLang="en-US">
              <a:cs typeface="Arial" charset="0"/>
            </a:endParaRPr>
          </a:p>
        </p:txBody>
      </p:sp>
      <p:pic>
        <p:nvPicPr>
          <p:cNvPr id="349189" name="Picture 10"/>
          <p:cNvPicPr>
            <a:picLocks noChangeAspect="1" noChangeArrowheads="1"/>
          </p:cNvPicPr>
          <p:nvPr/>
        </p:nvPicPr>
        <p:blipFill>
          <a:blip r:embed="rId3" cstate="print"/>
          <a:srcRect/>
          <a:stretch>
            <a:fillRect/>
          </a:stretch>
        </p:blipFill>
        <p:spPr bwMode="auto">
          <a:xfrm>
            <a:off x="1066800" y="3883025"/>
            <a:ext cx="2927350" cy="2747963"/>
          </a:xfrm>
          <a:prstGeom prst="rect">
            <a:avLst/>
          </a:prstGeom>
          <a:noFill/>
          <a:ln w="9525">
            <a:noFill/>
            <a:miter lim="800000"/>
            <a:headEnd/>
            <a:tailEnd/>
          </a:ln>
        </p:spPr>
      </p:pic>
      <p:pic>
        <p:nvPicPr>
          <p:cNvPr id="349190" name="Picture 12"/>
          <p:cNvPicPr>
            <a:picLocks noChangeAspect="1" noChangeArrowheads="1"/>
          </p:cNvPicPr>
          <p:nvPr/>
        </p:nvPicPr>
        <p:blipFill>
          <a:blip r:embed="rId4" cstate="print"/>
          <a:srcRect/>
          <a:stretch>
            <a:fillRect/>
          </a:stretch>
        </p:blipFill>
        <p:spPr bwMode="auto">
          <a:xfrm>
            <a:off x="4648200" y="3768725"/>
            <a:ext cx="4122738" cy="2708275"/>
          </a:xfrm>
          <a:prstGeom prst="rect">
            <a:avLst/>
          </a:prstGeom>
          <a:noFill/>
          <a:ln w="9525">
            <a:noFill/>
            <a:miter lim="800000"/>
            <a:headEnd/>
            <a:tailEnd/>
          </a:ln>
        </p:spPr>
      </p:pic>
      <p:sp>
        <p:nvSpPr>
          <p:cNvPr id="349191" name="TextBox 6"/>
          <p:cNvSpPr txBox="1">
            <a:spLocks noChangeArrowheads="1"/>
          </p:cNvSpPr>
          <p:nvPr/>
        </p:nvSpPr>
        <p:spPr bwMode="auto">
          <a:xfrm>
            <a:off x="914400" y="177800"/>
            <a:ext cx="7772400" cy="584200"/>
          </a:xfrm>
          <a:prstGeom prst="rect">
            <a:avLst/>
          </a:prstGeom>
          <a:noFill/>
          <a:ln w="9525">
            <a:noFill/>
            <a:miter lim="800000"/>
            <a:headEnd/>
            <a:tailEnd/>
          </a:ln>
        </p:spPr>
        <p:txBody>
          <a:bodyPr>
            <a:spAutoFit/>
          </a:bodyPr>
          <a:lstStyle/>
          <a:p>
            <a:r>
              <a:rPr lang="en-US" altLang="en-US" sz="3200">
                <a:solidFill>
                  <a:srgbClr val="C00000"/>
                </a:solidFill>
                <a:cs typeface="Arial" charset="0"/>
              </a:rPr>
              <a:t> Coupling Simulation to the Sphere Cavity</a:t>
            </a:r>
          </a:p>
        </p:txBody>
      </p:sp>
      <p:pic>
        <p:nvPicPr>
          <p:cNvPr id="349192" name="Picture 2"/>
          <p:cNvPicPr>
            <a:picLocks noChangeAspect="1" noChangeArrowheads="1"/>
          </p:cNvPicPr>
          <p:nvPr/>
        </p:nvPicPr>
        <p:blipFill>
          <a:blip r:embed="rId5" cstate="print"/>
          <a:srcRect/>
          <a:stretch>
            <a:fillRect/>
          </a:stretch>
        </p:blipFill>
        <p:spPr bwMode="auto">
          <a:xfrm>
            <a:off x="4983163" y="1263650"/>
            <a:ext cx="3352800" cy="2400300"/>
          </a:xfrm>
          <a:prstGeom prst="rect">
            <a:avLst/>
          </a:prstGeom>
          <a:noFill/>
          <a:ln w="9525">
            <a:noFill/>
            <a:miter lim="800000"/>
            <a:headEnd/>
            <a:tailEnd/>
          </a:ln>
        </p:spPr>
      </p:pic>
      <p:sp>
        <p:nvSpPr>
          <p:cNvPr id="349193" name="Rectangle 6"/>
          <p:cNvSpPr>
            <a:spLocks noChangeArrowheads="1"/>
          </p:cNvSpPr>
          <p:nvPr/>
        </p:nvSpPr>
        <p:spPr bwMode="auto">
          <a:xfrm>
            <a:off x="2286000" y="3286125"/>
            <a:ext cx="2743200" cy="523875"/>
          </a:xfrm>
          <a:prstGeom prst="rect">
            <a:avLst/>
          </a:prstGeom>
          <a:noFill/>
          <a:ln w="9525">
            <a:noFill/>
            <a:miter lim="800000"/>
            <a:headEnd/>
            <a:tailEnd/>
          </a:ln>
        </p:spPr>
        <p:txBody>
          <a:bodyPr>
            <a:spAutoFit/>
          </a:bodyPr>
          <a:lstStyle/>
          <a:p>
            <a:r>
              <a:rPr lang="en-US" altLang="zh-CN" sz="1400"/>
              <a:t>Nearest mode is TE014 mode which is much undercoupled</a:t>
            </a:r>
          </a:p>
        </p:txBody>
      </p:sp>
      <p:sp>
        <p:nvSpPr>
          <p:cNvPr id="349194" name="Rectangle 13"/>
          <p:cNvSpPr>
            <a:spLocks noChangeArrowheads="1"/>
          </p:cNvSpPr>
          <p:nvPr/>
        </p:nvSpPr>
        <p:spPr bwMode="auto">
          <a:xfrm>
            <a:off x="7596188" y="3497263"/>
            <a:ext cx="1477962" cy="525462"/>
          </a:xfrm>
          <a:prstGeom prst="rect">
            <a:avLst/>
          </a:prstGeom>
          <a:noFill/>
          <a:ln w="9525">
            <a:noFill/>
            <a:miter lim="800000"/>
            <a:headEnd/>
            <a:tailEnd/>
          </a:ln>
        </p:spPr>
        <p:txBody>
          <a:bodyPr>
            <a:spAutoFit/>
          </a:bodyPr>
          <a:lstStyle/>
          <a:p>
            <a:r>
              <a:rPr lang="en-US" altLang="zh-CN" sz="1400"/>
              <a:t>One of the two TE114 mode</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61" name="Slide Number Placeholder 1"/>
          <p:cNvSpPr>
            <a:spLocks noGrp="1"/>
          </p:cNvSpPr>
          <p:nvPr>
            <p:ph type="sldNum" sz="quarter" idx="1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92AF265-4E17-412A-80E9-96C1BFFA545A}" type="slidenum">
              <a:rPr lang="en-US" altLang="zh-CN">
                <a:latin typeface="Arial" charset="0"/>
                <a:ea typeface="宋体" charset="-122"/>
                <a:cs typeface="Arial" charset="0"/>
              </a:rPr>
              <a:pPr fontAlgn="base">
                <a:spcBef>
                  <a:spcPct val="0"/>
                </a:spcBef>
                <a:spcAft>
                  <a:spcPct val="0"/>
                </a:spcAft>
              </a:pPr>
              <a:t>46</a:t>
            </a:fld>
            <a:endParaRPr lang="en-US" altLang="zh-CN">
              <a:latin typeface="Arial" charset="0"/>
              <a:ea typeface="宋体" charset="-122"/>
              <a:cs typeface="Arial" charset="0"/>
            </a:endParaRPr>
          </a:p>
        </p:txBody>
      </p:sp>
      <p:sp>
        <p:nvSpPr>
          <p:cNvPr id="348162" name="TextBox 4"/>
          <p:cNvSpPr txBox="1">
            <a:spLocks noChangeArrowheads="1"/>
          </p:cNvSpPr>
          <p:nvPr/>
        </p:nvSpPr>
        <p:spPr bwMode="auto">
          <a:xfrm>
            <a:off x="1219200" y="1524000"/>
            <a:ext cx="1371600" cy="369888"/>
          </a:xfrm>
          <a:prstGeom prst="rect">
            <a:avLst/>
          </a:prstGeom>
          <a:noFill/>
          <a:ln w="9525">
            <a:noFill/>
            <a:miter lim="800000"/>
            <a:headEnd/>
            <a:tailEnd/>
          </a:ln>
        </p:spPr>
        <p:txBody>
          <a:bodyPr>
            <a:spAutoFit/>
          </a:bodyPr>
          <a:lstStyle/>
          <a:p>
            <a:endParaRPr lang="en-US" altLang="zh-CN"/>
          </a:p>
        </p:txBody>
      </p:sp>
      <p:sp>
        <p:nvSpPr>
          <p:cNvPr id="348164" name="Text Box 32"/>
          <p:cNvSpPr txBox="1">
            <a:spLocks noChangeArrowheads="1"/>
          </p:cNvSpPr>
          <p:nvPr/>
        </p:nvSpPr>
        <p:spPr bwMode="auto">
          <a:xfrm>
            <a:off x="636588" y="304800"/>
            <a:ext cx="7897812" cy="646113"/>
          </a:xfrm>
          <a:prstGeom prst="rect">
            <a:avLst/>
          </a:prstGeom>
          <a:noFill/>
          <a:ln w="9525">
            <a:noFill/>
            <a:miter lim="800000"/>
            <a:headEnd/>
            <a:tailEnd/>
          </a:ln>
        </p:spPr>
        <p:txBody>
          <a:bodyPr>
            <a:spAutoFit/>
          </a:bodyPr>
          <a:lstStyle/>
          <a:p>
            <a:r>
              <a:rPr lang="en-US" altLang="en-US" sz="3600">
                <a:solidFill>
                  <a:srgbClr val="C00000"/>
                </a:solidFill>
                <a:cs typeface="Arial" charset="0"/>
              </a:rPr>
              <a:t>Two Polarized SW TE114 modes</a:t>
            </a:r>
          </a:p>
        </p:txBody>
      </p:sp>
      <p:sp>
        <p:nvSpPr>
          <p:cNvPr id="348166" name="Text Box 32"/>
          <p:cNvSpPr txBox="1">
            <a:spLocks noChangeArrowheads="1"/>
          </p:cNvSpPr>
          <p:nvPr/>
        </p:nvSpPr>
        <p:spPr bwMode="auto">
          <a:xfrm>
            <a:off x="0" y="5334000"/>
            <a:ext cx="3946525" cy="923925"/>
          </a:xfrm>
          <a:prstGeom prst="rect">
            <a:avLst/>
          </a:prstGeom>
          <a:noFill/>
          <a:ln w="9525">
            <a:noFill/>
            <a:miter lim="800000"/>
            <a:headEnd/>
            <a:tailEnd/>
          </a:ln>
        </p:spPr>
        <p:txBody>
          <a:bodyPr>
            <a:spAutoFit/>
          </a:bodyPr>
          <a:lstStyle/>
          <a:p>
            <a:r>
              <a:rPr lang="en-US" altLang="en-US" dirty="0">
                <a:solidFill>
                  <a:srgbClr val="0000FF"/>
                </a:solidFill>
                <a:cs typeface="Arial" charset="0"/>
              </a:rPr>
              <a:t>With perfect coupler TE114 modes are 10 MHz lower than TE014, they are well separated.</a:t>
            </a:r>
          </a:p>
        </p:txBody>
      </p:sp>
      <p:pic>
        <p:nvPicPr>
          <p:cNvPr id="12" name="Mode 2.avi">
            <a:hlinkClick r:id="rId4" action="ppaction://hlinkfile"/>
          </p:cNvPr>
          <p:cNvPicPr>
            <a:picLocks noRot="1" noChangeAspect="1"/>
          </p:cNvPicPr>
          <p:nvPr>
            <a:videoFile r:link="rId1"/>
          </p:nvPr>
        </p:nvPicPr>
        <p:blipFill>
          <a:blip r:embed="rId5" cstate="print"/>
          <a:stretch>
            <a:fillRect/>
          </a:stretch>
        </p:blipFill>
        <p:spPr>
          <a:xfrm>
            <a:off x="3886201" y="4002771"/>
            <a:ext cx="5257799" cy="2855229"/>
          </a:xfrm>
          <a:prstGeom prst="rect">
            <a:avLst/>
          </a:prstGeom>
        </p:spPr>
      </p:pic>
      <p:pic>
        <p:nvPicPr>
          <p:cNvPr id="13" name="Mode 1.avi">
            <a:hlinkClick r:id="rId6" action="ppaction://hlinkfile"/>
          </p:cNvPr>
          <p:cNvPicPr>
            <a:picLocks noRot="1" noChangeAspect="1"/>
          </p:cNvPicPr>
          <p:nvPr>
            <a:videoFile r:link="rId2"/>
          </p:nvPr>
        </p:nvPicPr>
        <p:blipFill>
          <a:blip r:embed="rId7" cstate="print"/>
          <a:stretch>
            <a:fillRect/>
          </a:stretch>
        </p:blipFill>
        <p:spPr>
          <a:xfrm>
            <a:off x="1" y="1295400"/>
            <a:ext cx="4876800" cy="2648328"/>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2"/>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12"/>
                                        </p:tgtEl>
                                      </p:cBhvr>
                                    </p:cmd>
                                  </p:childTnLst>
                                </p:cTn>
                              </p:par>
                            </p:childTnLst>
                          </p:cTn>
                        </p:par>
                      </p:childTnLst>
                    </p:cTn>
                  </p:par>
                </p:childTnLst>
              </p:cTn>
              <p:nextCondLst>
                <p:cond evt="onClick" delay="0">
                  <p:tgtEl>
                    <p:spTgt spid="12"/>
                  </p:tgtEl>
                </p:cond>
              </p:nextCondLst>
            </p:seq>
            <p:video>
              <p:cMediaNode>
                <p:cTn id="7" fill="hold" display="0">
                  <p:stCondLst>
                    <p:cond delay="indefinite"/>
                  </p:stCondLst>
                  <p:endCondLst>
                    <p:cond evt="onNext" delay="0">
                      <p:tgtEl>
                        <p:sldTgt/>
                      </p:tgtEl>
                    </p:cond>
                    <p:cond evt="onPrev" delay="0">
                      <p:tgtEl>
                        <p:sldTgt/>
                      </p:tgtEl>
                    </p:cond>
                  </p:endCondLst>
                </p:cTn>
                <p:tgtEl>
                  <p:spTgt spid="12"/>
                </p:tgtEl>
              </p:cMediaNode>
            </p:video>
            <p:seq concurrent="1" nextAc="seek">
              <p:cTn id="8" restart="whenNotActive" fill="hold" evtFilter="cancelBubble" nodeType="interactiveSeq">
                <p:stCondLst>
                  <p:cond evt="onClick" delay="0">
                    <p:tgtEl>
                      <p:spTgt spid="1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3"/>
                                        </p:tgtEl>
                                      </p:cBhvr>
                                    </p:cmd>
                                  </p:childTnLst>
                                </p:cTn>
                              </p:par>
                            </p:childTnLst>
                          </p:cTn>
                        </p:par>
                      </p:childTnLst>
                    </p:cTn>
                  </p:par>
                </p:childTnLst>
              </p:cTn>
              <p:nextCondLst>
                <p:cond evt="onClick" delay="0">
                  <p:tgtEl>
                    <p:spTgt spid="13"/>
                  </p:tgtEl>
                </p:cond>
              </p:nextCondLst>
            </p:seq>
            <p:video>
              <p:cMediaNode>
                <p:cTn id="13" fill="hold" display="0">
                  <p:stCondLst>
                    <p:cond delay="indefinite"/>
                  </p:stCondLst>
                  <p:endCondLst>
                    <p:cond evt="onNext" delay="0">
                      <p:tgtEl>
                        <p:sldTgt/>
                      </p:tgtEl>
                    </p:cond>
                    <p:cond evt="onPrev" delay="0">
                      <p:tgtEl>
                        <p:sldTgt/>
                      </p:tgtEl>
                    </p:cond>
                  </p:endCondLst>
                </p:cTn>
                <p:tgtEl>
                  <p:spTgt spid="13"/>
                </p:tgtEl>
              </p:cMediaNode>
            </p:video>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0209" name="Slide Number Placeholder 1"/>
          <p:cNvSpPr>
            <a:spLocks noGrp="1"/>
          </p:cNvSpPr>
          <p:nvPr>
            <p:ph type="sldNum" sz="quarter" idx="1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D13D9D4-CB35-4CFE-AEDC-FE1282FD6B21}" type="slidenum">
              <a:rPr lang="en-US" altLang="zh-CN">
                <a:latin typeface="Arial" charset="0"/>
                <a:ea typeface="宋体" charset="-122"/>
                <a:cs typeface="Arial" charset="0"/>
              </a:rPr>
              <a:pPr fontAlgn="base">
                <a:spcBef>
                  <a:spcPct val="0"/>
                </a:spcBef>
                <a:spcAft>
                  <a:spcPct val="0"/>
                </a:spcAft>
              </a:pPr>
              <a:t>47</a:t>
            </a:fld>
            <a:endParaRPr lang="en-US" altLang="zh-CN">
              <a:latin typeface="Arial" charset="0"/>
              <a:ea typeface="宋体" charset="-122"/>
              <a:cs typeface="Arial" charset="0"/>
            </a:endParaRPr>
          </a:p>
        </p:txBody>
      </p:sp>
      <p:sp>
        <p:nvSpPr>
          <p:cNvPr id="350210" name="TextBox 4"/>
          <p:cNvSpPr txBox="1">
            <a:spLocks noChangeArrowheads="1"/>
          </p:cNvSpPr>
          <p:nvPr/>
        </p:nvSpPr>
        <p:spPr bwMode="auto">
          <a:xfrm>
            <a:off x="1219200" y="1524000"/>
            <a:ext cx="1371600" cy="369888"/>
          </a:xfrm>
          <a:prstGeom prst="rect">
            <a:avLst/>
          </a:prstGeom>
          <a:noFill/>
          <a:ln w="9525">
            <a:noFill/>
            <a:miter lim="800000"/>
            <a:headEnd/>
            <a:tailEnd/>
          </a:ln>
        </p:spPr>
        <p:txBody>
          <a:bodyPr>
            <a:spAutoFit/>
          </a:bodyPr>
          <a:lstStyle/>
          <a:p>
            <a:endParaRPr lang="en-US" altLang="zh-CN"/>
          </a:p>
        </p:txBody>
      </p:sp>
      <p:pic>
        <p:nvPicPr>
          <p:cNvPr id="350211" name="Picture 2"/>
          <p:cNvPicPr>
            <a:picLocks noChangeAspect="1" noChangeArrowheads="1"/>
          </p:cNvPicPr>
          <p:nvPr/>
        </p:nvPicPr>
        <p:blipFill>
          <a:blip r:embed="rId2" cstate="print"/>
          <a:srcRect/>
          <a:stretch>
            <a:fillRect/>
          </a:stretch>
        </p:blipFill>
        <p:spPr bwMode="auto">
          <a:xfrm>
            <a:off x="76200" y="1063625"/>
            <a:ext cx="6137275" cy="3584575"/>
          </a:xfrm>
          <a:prstGeom prst="rect">
            <a:avLst/>
          </a:prstGeom>
          <a:noFill/>
          <a:ln w="9525">
            <a:noFill/>
            <a:miter lim="800000"/>
            <a:headEnd/>
            <a:tailEnd/>
          </a:ln>
        </p:spPr>
      </p:pic>
      <p:pic>
        <p:nvPicPr>
          <p:cNvPr id="350212" name="Picture 3"/>
          <p:cNvPicPr>
            <a:picLocks noChangeAspect="1" noChangeArrowheads="1"/>
          </p:cNvPicPr>
          <p:nvPr/>
        </p:nvPicPr>
        <p:blipFill>
          <a:blip r:embed="rId3" cstate="print"/>
          <a:srcRect/>
          <a:stretch>
            <a:fillRect/>
          </a:stretch>
        </p:blipFill>
        <p:spPr bwMode="auto">
          <a:xfrm>
            <a:off x="6213475" y="1447800"/>
            <a:ext cx="2784475" cy="2667000"/>
          </a:xfrm>
          <a:prstGeom prst="rect">
            <a:avLst/>
          </a:prstGeom>
          <a:noFill/>
          <a:ln w="9525">
            <a:noFill/>
            <a:miter lim="800000"/>
            <a:headEnd/>
            <a:tailEnd/>
          </a:ln>
        </p:spPr>
      </p:pic>
      <p:sp>
        <p:nvSpPr>
          <p:cNvPr id="350213" name="TextBox 1"/>
          <p:cNvSpPr txBox="1">
            <a:spLocks noChangeArrowheads="1"/>
          </p:cNvSpPr>
          <p:nvPr/>
        </p:nvSpPr>
        <p:spPr bwMode="auto">
          <a:xfrm>
            <a:off x="1295400" y="4876800"/>
            <a:ext cx="6013450" cy="1570038"/>
          </a:xfrm>
          <a:prstGeom prst="rect">
            <a:avLst/>
          </a:prstGeom>
          <a:noFill/>
          <a:ln w="9525">
            <a:noFill/>
            <a:miter lim="800000"/>
            <a:headEnd/>
            <a:tailEnd/>
          </a:ln>
        </p:spPr>
        <p:txBody>
          <a:bodyPr wrap="none">
            <a:spAutoFit/>
          </a:bodyPr>
          <a:lstStyle/>
          <a:p>
            <a:r>
              <a:rPr lang="en-US" altLang="en-US" sz="1600">
                <a:latin typeface="Times New Roman" pitchFamily="18" charset="0"/>
              </a:rPr>
              <a:t>Put iris 2x5.8=11.6 mm aperture Sweep 50/2500 =0.02 MHz  / point    </a:t>
            </a:r>
          </a:p>
          <a:p>
            <a:r>
              <a:rPr lang="en-US" altLang="en-US" sz="1600">
                <a:latin typeface="Times New Roman" pitchFamily="18" charset="0"/>
              </a:rPr>
              <a:t>S11 = 0.915 db  or 0.803</a:t>
            </a:r>
          </a:p>
          <a:p>
            <a:r>
              <a:rPr lang="el-GR" altLang="en-US" sz="1600">
                <a:latin typeface="Times New Roman" pitchFamily="18" charset="0"/>
              </a:rPr>
              <a:t>β</a:t>
            </a:r>
            <a:r>
              <a:rPr lang="en-US" altLang="en-US" sz="1600">
                <a:latin typeface="Times New Roman" pitchFamily="18" charset="0"/>
              </a:rPr>
              <a:t>=9.15  -- it is almost the optimized design goal for SLED system</a:t>
            </a:r>
            <a:br>
              <a:rPr lang="en-US" altLang="en-US" sz="1600">
                <a:latin typeface="Times New Roman" pitchFamily="18" charset="0"/>
              </a:rPr>
            </a:br>
            <a:r>
              <a:rPr lang="en-US" altLang="en-US" sz="1600">
                <a:latin typeface="Times New Roman" pitchFamily="18" charset="0"/>
              </a:rPr>
              <a:t> Q</a:t>
            </a:r>
            <a:r>
              <a:rPr lang="en-US" altLang="en-US" sz="1600" baseline="-25000">
                <a:latin typeface="Times New Roman" pitchFamily="18" charset="0"/>
              </a:rPr>
              <a:t>L</a:t>
            </a:r>
            <a:r>
              <a:rPr lang="en-US" altLang="en-US" sz="1600">
                <a:latin typeface="Times New Roman" pitchFamily="18" charset="0"/>
              </a:rPr>
              <a:t>=9556</a:t>
            </a:r>
            <a:endParaRPr lang="en-US" altLang="en-US" sz="1600" baseline="-25000">
              <a:latin typeface="Times New Roman" pitchFamily="18" charset="0"/>
            </a:endParaRPr>
          </a:p>
          <a:p>
            <a:r>
              <a:rPr lang="en-US" altLang="en-US" sz="1600">
                <a:latin typeface="Times New Roman" pitchFamily="18" charset="0"/>
              </a:rPr>
              <a:t>  </a:t>
            </a:r>
            <a:r>
              <a:rPr lang="el-GR" altLang="en-US" sz="1600">
                <a:latin typeface="Times New Roman" pitchFamily="18" charset="0"/>
              </a:rPr>
              <a:t>Δ</a:t>
            </a:r>
            <a:r>
              <a:rPr lang="en-US" altLang="en-US" sz="1600">
                <a:latin typeface="Times New Roman" pitchFamily="18" charset="0"/>
              </a:rPr>
              <a:t>f=1.2 MHz   </a:t>
            </a:r>
          </a:p>
          <a:p>
            <a:r>
              <a:rPr lang="en-US" altLang="en-US" sz="1600">
                <a:latin typeface="Times New Roman" pitchFamily="18" charset="0"/>
              </a:rPr>
              <a:t>Q</a:t>
            </a:r>
            <a:r>
              <a:rPr lang="en-US" altLang="en-US" sz="1600" baseline="-25000">
                <a:latin typeface="Times New Roman" pitchFamily="18" charset="0"/>
              </a:rPr>
              <a:t>0</a:t>
            </a:r>
            <a:r>
              <a:rPr lang="en-US" altLang="en-US" sz="1600">
                <a:latin typeface="Times New Roman" pitchFamily="18" charset="0"/>
              </a:rPr>
              <a:t>=97000</a:t>
            </a:r>
          </a:p>
        </p:txBody>
      </p:sp>
      <p:sp>
        <p:nvSpPr>
          <p:cNvPr id="350214" name="Line 3"/>
          <p:cNvSpPr>
            <a:spLocks noChangeShapeType="1"/>
          </p:cNvSpPr>
          <p:nvPr/>
        </p:nvSpPr>
        <p:spPr bwMode="auto">
          <a:xfrm>
            <a:off x="0" y="1077913"/>
            <a:ext cx="9144000" cy="0"/>
          </a:xfrm>
          <a:prstGeom prst="line">
            <a:avLst/>
          </a:prstGeom>
          <a:noFill/>
          <a:ln w="38100">
            <a:solidFill>
              <a:srgbClr val="FF0000"/>
            </a:solidFill>
            <a:round/>
            <a:headEnd/>
            <a:tailEnd/>
          </a:ln>
        </p:spPr>
        <p:txBody>
          <a:bodyPr/>
          <a:lstStyle/>
          <a:p>
            <a:endParaRPr lang="zh-CN" altLang="en-US"/>
          </a:p>
        </p:txBody>
      </p:sp>
      <p:sp>
        <p:nvSpPr>
          <p:cNvPr id="350215" name="Line 4"/>
          <p:cNvSpPr>
            <a:spLocks noChangeShapeType="1"/>
          </p:cNvSpPr>
          <p:nvPr/>
        </p:nvSpPr>
        <p:spPr bwMode="auto">
          <a:xfrm>
            <a:off x="0" y="1001713"/>
            <a:ext cx="9144000" cy="0"/>
          </a:xfrm>
          <a:prstGeom prst="line">
            <a:avLst/>
          </a:prstGeom>
          <a:noFill/>
          <a:ln w="38100">
            <a:solidFill>
              <a:srgbClr val="0000FF"/>
            </a:solidFill>
            <a:round/>
            <a:headEnd/>
            <a:tailEnd/>
          </a:ln>
        </p:spPr>
        <p:txBody>
          <a:bodyPr/>
          <a:lstStyle/>
          <a:p>
            <a:endParaRPr lang="zh-CN" altLang="en-US"/>
          </a:p>
        </p:txBody>
      </p:sp>
      <p:sp>
        <p:nvSpPr>
          <p:cNvPr id="350216" name="TextBox 6"/>
          <p:cNvSpPr txBox="1">
            <a:spLocks noChangeArrowheads="1"/>
          </p:cNvSpPr>
          <p:nvPr/>
        </p:nvSpPr>
        <p:spPr bwMode="auto">
          <a:xfrm>
            <a:off x="914400" y="177800"/>
            <a:ext cx="7772400" cy="584200"/>
          </a:xfrm>
          <a:prstGeom prst="rect">
            <a:avLst/>
          </a:prstGeom>
          <a:noFill/>
          <a:ln w="9525">
            <a:noFill/>
            <a:miter lim="800000"/>
            <a:headEnd/>
            <a:tailEnd/>
          </a:ln>
        </p:spPr>
        <p:txBody>
          <a:bodyPr>
            <a:spAutoFit/>
          </a:bodyPr>
          <a:lstStyle/>
          <a:p>
            <a:r>
              <a:rPr lang="en-US" altLang="en-US" sz="3200">
                <a:solidFill>
                  <a:srgbClr val="C00000"/>
                </a:solidFill>
                <a:cs typeface="Arial" charset="0"/>
              </a:rPr>
              <a:t> Coupling Simulation to the Sphere Cavity</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1233" name="Slide Number Placeholder 1"/>
          <p:cNvSpPr>
            <a:spLocks noGrp="1"/>
          </p:cNvSpPr>
          <p:nvPr>
            <p:ph type="sldNum" sz="quarter" idx="1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B720911-3DC7-43C8-A6C9-BD70E2EFDA82}" type="slidenum">
              <a:rPr lang="en-US" altLang="zh-CN">
                <a:latin typeface="Arial" charset="0"/>
                <a:ea typeface="宋体" charset="-122"/>
                <a:cs typeface="Arial" charset="0"/>
              </a:rPr>
              <a:pPr fontAlgn="base">
                <a:spcBef>
                  <a:spcPct val="0"/>
                </a:spcBef>
                <a:spcAft>
                  <a:spcPct val="0"/>
                </a:spcAft>
              </a:pPr>
              <a:t>48</a:t>
            </a:fld>
            <a:endParaRPr lang="en-US" altLang="zh-CN">
              <a:latin typeface="Arial" charset="0"/>
              <a:ea typeface="宋体" charset="-122"/>
              <a:cs typeface="Arial" charset="0"/>
            </a:endParaRPr>
          </a:p>
        </p:txBody>
      </p:sp>
      <p:sp>
        <p:nvSpPr>
          <p:cNvPr id="351234" name="TextBox 4"/>
          <p:cNvSpPr txBox="1">
            <a:spLocks noChangeArrowheads="1"/>
          </p:cNvSpPr>
          <p:nvPr/>
        </p:nvSpPr>
        <p:spPr bwMode="auto">
          <a:xfrm>
            <a:off x="1219200" y="1524000"/>
            <a:ext cx="1371600" cy="369888"/>
          </a:xfrm>
          <a:prstGeom prst="rect">
            <a:avLst/>
          </a:prstGeom>
          <a:noFill/>
          <a:ln w="9525">
            <a:noFill/>
            <a:miter lim="800000"/>
            <a:headEnd/>
            <a:tailEnd/>
          </a:ln>
        </p:spPr>
        <p:txBody>
          <a:bodyPr>
            <a:spAutoFit/>
          </a:bodyPr>
          <a:lstStyle/>
          <a:p>
            <a:endParaRPr lang="en-US" altLang="zh-CN"/>
          </a:p>
        </p:txBody>
      </p:sp>
      <p:pic>
        <p:nvPicPr>
          <p:cNvPr id="6" name="beatiful2.avi">
            <a:hlinkClick r:id="rId3" action="ppaction://hlinkfile"/>
          </p:cNvPr>
          <p:cNvPicPr>
            <a:picLocks noRot="1" noChangeAspect="1"/>
          </p:cNvPicPr>
          <p:nvPr>
            <a:videoFile r:link="rId1"/>
          </p:nvPr>
        </p:nvPicPr>
        <p:blipFill>
          <a:blip r:embed="rId4" cstate="print"/>
          <a:srcRect/>
          <a:stretch>
            <a:fillRect/>
          </a:stretch>
        </p:blipFill>
        <p:spPr bwMode="auto">
          <a:xfrm>
            <a:off x="12879" y="1433513"/>
            <a:ext cx="9144000" cy="5154612"/>
          </a:xfrm>
          <a:prstGeom prst="rect">
            <a:avLst/>
          </a:prstGeom>
          <a:noFill/>
          <a:ln w="9525">
            <a:noFill/>
            <a:miter lim="800000"/>
            <a:headEnd/>
            <a:tailEnd/>
          </a:ln>
        </p:spPr>
      </p:pic>
      <p:sp>
        <p:nvSpPr>
          <p:cNvPr id="351236" name="TextBox 6"/>
          <p:cNvSpPr txBox="1">
            <a:spLocks noChangeArrowheads="1"/>
          </p:cNvSpPr>
          <p:nvPr/>
        </p:nvSpPr>
        <p:spPr bwMode="auto">
          <a:xfrm>
            <a:off x="1066800" y="228600"/>
            <a:ext cx="7373938" cy="584200"/>
          </a:xfrm>
          <a:prstGeom prst="rect">
            <a:avLst/>
          </a:prstGeom>
          <a:noFill/>
          <a:ln w="9525">
            <a:noFill/>
            <a:miter lim="800000"/>
            <a:headEnd/>
            <a:tailEnd/>
          </a:ln>
        </p:spPr>
        <p:txBody>
          <a:bodyPr>
            <a:spAutoFit/>
          </a:bodyPr>
          <a:lstStyle/>
          <a:p>
            <a:r>
              <a:rPr lang="en-US" altLang="en-US" sz="3200">
                <a:solidFill>
                  <a:srgbClr val="C00000"/>
                </a:solidFill>
                <a:cs typeface="Arial" charset="0"/>
              </a:rPr>
              <a:t>Movie to animate the SLED System</a:t>
            </a:r>
          </a:p>
        </p:txBody>
      </p:sp>
      <p:cxnSp>
        <p:nvCxnSpPr>
          <p:cNvPr id="351237" name="Straight Arrow Connector 5"/>
          <p:cNvCxnSpPr>
            <a:cxnSpLocks noChangeShapeType="1"/>
          </p:cNvCxnSpPr>
          <p:nvPr/>
        </p:nvCxnSpPr>
        <p:spPr bwMode="auto">
          <a:xfrm flipH="1">
            <a:off x="6057900" y="3976688"/>
            <a:ext cx="962025" cy="457200"/>
          </a:xfrm>
          <a:prstGeom prst="straightConnector1">
            <a:avLst/>
          </a:prstGeom>
          <a:noFill/>
          <a:ln w="38100" algn="ctr">
            <a:solidFill>
              <a:srgbClr val="C00000"/>
            </a:solidFill>
            <a:round/>
            <a:headEnd/>
            <a:tailEnd type="arrow" w="med" len="med"/>
          </a:ln>
        </p:spPr>
      </p:cxnSp>
      <p:sp>
        <p:nvSpPr>
          <p:cNvPr id="351238" name="TextBox 13"/>
          <p:cNvSpPr txBox="1">
            <a:spLocks noChangeArrowheads="1"/>
          </p:cNvSpPr>
          <p:nvPr/>
        </p:nvSpPr>
        <p:spPr bwMode="auto">
          <a:xfrm>
            <a:off x="5695950" y="3200400"/>
            <a:ext cx="2286000" cy="584200"/>
          </a:xfrm>
          <a:prstGeom prst="rect">
            <a:avLst/>
          </a:prstGeom>
          <a:noFill/>
          <a:ln w="9525">
            <a:noFill/>
            <a:miter lim="800000"/>
            <a:headEnd/>
            <a:tailEnd/>
          </a:ln>
        </p:spPr>
        <p:txBody>
          <a:bodyPr>
            <a:spAutoFit/>
          </a:bodyPr>
          <a:lstStyle/>
          <a:p>
            <a:r>
              <a:rPr lang="en-US" altLang="en-US" sz="1600">
                <a:solidFill>
                  <a:srgbClr val="C00000"/>
                </a:solidFill>
                <a:latin typeface="Times New Roman" pitchFamily="18" charset="0"/>
              </a:rPr>
              <a:t>TE10 Mode input from WR90 Waveguide</a:t>
            </a:r>
          </a:p>
        </p:txBody>
      </p:sp>
      <p:cxnSp>
        <p:nvCxnSpPr>
          <p:cNvPr id="351239" name="Straight Arrow Connector 5"/>
          <p:cNvCxnSpPr>
            <a:cxnSpLocks noChangeShapeType="1"/>
          </p:cNvCxnSpPr>
          <p:nvPr/>
        </p:nvCxnSpPr>
        <p:spPr bwMode="auto">
          <a:xfrm flipH="1">
            <a:off x="2438400" y="5881688"/>
            <a:ext cx="1066800" cy="457200"/>
          </a:xfrm>
          <a:prstGeom prst="straightConnector1">
            <a:avLst/>
          </a:prstGeom>
          <a:noFill/>
          <a:ln w="38100" algn="ctr">
            <a:solidFill>
              <a:srgbClr val="C00000"/>
            </a:solidFill>
            <a:round/>
            <a:headEnd/>
            <a:tailEnd type="arrow" w="med" len="med"/>
          </a:ln>
        </p:spPr>
      </p:cxnSp>
      <p:sp>
        <p:nvSpPr>
          <p:cNvPr id="351240" name="TextBox 13"/>
          <p:cNvSpPr txBox="1">
            <a:spLocks noChangeArrowheads="1"/>
          </p:cNvSpPr>
          <p:nvPr/>
        </p:nvSpPr>
        <p:spPr bwMode="auto">
          <a:xfrm>
            <a:off x="322263" y="5278438"/>
            <a:ext cx="2133600" cy="831850"/>
          </a:xfrm>
          <a:prstGeom prst="rect">
            <a:avLst/>
          </a:prstGeom>
          <a:noFill/>
          <a:ln w="9525">
            <a:noFill/>
            <a:miter lim="800000"/>
            <a:headEnd/>
            <a:tailEnd/>
          </a:ln>
        </p:spPr>
        <p:txBody>
          <a:bodyPr>
            <a:spAutoFit/>
          </a:bodyPr>
          <a:lstStyle/>
          <a:p>
            <a:r>
              <a:rPr lang="en-US" altLang="en-US" sz="1600">
                <a:solidFill>
                  <a:srgbClr val="C00000"/>
                </a:solidFill>
                <a:latin typeface="Times New Roman" pitchFamily="18" charset="0"/>
              </a:rPr>
              <a:t>TE10 Mode output to Deflectors via WR90 Waveguide</a:t>
            </a: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6"/>
                                        </p:tgtEl>
                                      </p:cBhvr>
                                    </p:cmd>
                                  </p:childTnLst>
                                </p:cTn>
                              </p:par>
                            </p:childTnLst>
                          </p:cTn>
                        </p:par>
                      </p:childTnLst>
                    </p:cTn>
                  </p:par>
                </p:childTnLst>
              </p:cTn>
              <p:nextCondLst>
                <p:cond evt="onClick" delay="0">
                  <p:tgtEl>
                    <p:spTgt spid="6"/>
                  </p:tgtEl>
                </p:cond>
              </p:nextCondLst>
            </p:seq>
            <p:video>
              <p:cMediaNode vol="80000">
                <p:cTn id="7" fill="hold" display="0">
                  <p:stCondLst>
                    <p:cond delay="indefinite"/>
                  </p:stCondLst>
                </p:cTn>
                <p:tgtEl>
                  <p:spTgt spid="6"/>
                </p:tgtEl>
              </p:cMediaNode>
            </p:video>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2257" name="Slide Number Placeholder 1"/>
          <p:cNvSpPr>
            <a:spLocks noGrp="1"/>
          </p:cNvSpPr>
          <p:nvPr>
            <p:ph type="sldNum" sz="quarter" idx="1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E023729-9960-42B7-B748-493951FB96E1}" type="slidenum">
              <a:rPr lang="en-US" altLang="zh-CN">
                <a:latin typeface="Arial" charset="0"/>
                <a:ea typeface="宋体" charset="-122"/>
                <a:cs typeface="Arial" charset="0"/>
              </a:rPr>
              <a:pPr fontAlgn="base">
                <a:spcBef>
                  <a:spcPct val="0"/>
                </a:spcBef>
                <a:spcAft>
                  <a:spcPct val="0"/>
                </a:spcAft>
              </a:pPr>
              <a:t>49</a:t>
            </a:fld>
            <a:endParaRPr lang="en-US" altLang="zh-CN">
              <a:latin typeface="Arial" charset="0"/>
              <a:ea typeface="宋体" charset="-122"/>
              <a:cs typeface="Arial" charset="0"/>
            </a:endParaRPr>
          </a:p>
        </p:txBody>
      </p:sp>
      <p:sp>
        <p:nvSpPr>
          <p:cNvPr id="352258" name="TextBox 4"/>
          <p:cNvSpPr txBox="1">
            <a:spLocks noChangeArrowheads="1"/>
          </p:cNvSpPr>
          <p:nvPr/>
        </p:nvSpPr>
        <p:spPr bwMode="auto">
          <a:xfrm>
            <a:off x="1219200" y="1524000"/>
            <a:ext cx="1371600" cy="369888"/>
          </a:xfrm>
          <a:prstGeom prst="rect">
            <a:avLst/>
          </a:prstGeom>
          <a:noFill/>
          <a:ln w="9525">
            <a:noFill/>
            <a:miter lim="800000"/>
            <a:headEnd/>
            <a:tailEnd/>
          </a:ln>
        </p:spPr>
        <p:txBody>
          <a:bodyPr>
            <a:spAutoFit/>
          </a:bodyPr>
          <a:lstStyle/>
          <a:p>
            <a:endParaRPr lang="en-US" altLang="zh-CN"/>
          </a:p>
        </p:txBody>
      </p:sp>
      <p:sp>
        <p:nvSpPr>
          <p:cNvPr id="352259" name="Text Box 32"/>
          <p:cNvSpPr txBox="1">
            <a:spLocks noChangeArrowheads="1"/>
          </p:cNvSpPr>
          <p:nvPr/>
        </p:nvSpPr>
        <p:spPr bwMode="auto">
          <a:xfrm>
            <a:off x="533400" y="177800"/>
            <a:ext cx="7239000" cy="584200"/>
          </a:xfrm>
          <a:prstGeom prst="rect">
            <a:avLst/>
          </a:prstGeom>
          <a:noFill/>
          <a:ln w="9525">
            <a:noFill/>
            <a:miter lim="800000"/>
            <a:headEnd/>
            <a:tailEnd/>
          </a:ln>
        </p:spPr>
        <p:txBody>
          <a:bodyPr>
            <a:spAutoFit/>
          </a:bodyPr>
          <a:lstStyle/>
          <a:p>
            <a:r>
              <a:rPr lang="en-US" altLang="en-US" sz="3200">
                <a:solidFill>
                  <a:srgbClr val="C00000"/>
                </a:solidFill>
                <a:cs typeface="Arial" charset="0"/>
              </a:rPr>
              <a:t>Studies on Tuning and Detuning</a:t>
            </a:r>
          </a:p>
        </p:txBody>
      </p:sp>
      <p:sp>
        <p:nvSpPr>
          <p:cNvPr id="352260" name="Text Box 32"/>
          <p:cNvSpPr txBox="1">
            <a:spLocks noChangeArrowheads="1"/>
          </p:cNvSpPr>
          <p:nvPr/>
        </p:nvSpPr>
        <p:spPr bwMode="auto">
          <a:xfrm>
            <a:off x="762000" y="1752600"/>
            <a:ext cx="7239000" cy="2246313"/>
          </a:xfrm>
          <a:prstGeom prst="rect">
            <a:avLst/>
          </a:prstGeom>
          <a:noFill/>
          <a:ln w="9525">
            <a:noFill/>
            <a:miter lim="800000"/>
            <a:headEnd/>
            <a:tailEnd/>
          </a:ln>
        </p:spPr>
        <p:txBody>
          <a:bodyPr>
            <a:spAutoFit/>
          </a:bodyPr>
          <a:lstStyle/>
          <a:p>
            <a:pPr marL="457200" indent="-457200">
              <a:buFontTx/>
              <a:buChar char="•"/>
            </a:pPr>
            <a:r>
              <a:rPr lang="en-US" altLang="en-US" sz="2800">
                <a:solidFill>
                  <a:srgbClr val="C00000"/>
                </a:solidFill>
                <a:cs typeface="Arial" charset="0"/>
              </a:rPr>
              <a:t>Both tuning and detuning by using plunger inside a circular waveguide</a:t>
            </a:r>
          </a:p>
          <a:p>
            <a:pPr marL="457200" indent="-457200">
              <a:buFontTx/>
              <a:buChar char="•"/>
            </a:pPr>
            <a:r>
              <a:rPr lang="en-US" altLang="en-US" sz="2800">
                <a:solidFill>
                  <a:srgbClr val="C00000"/>
                </a:solidFill>
                <a:cs typeface="Arial" charset="0"/>
              </a:rPr>
              <a:t>Push-pull deformation</a:t>
            </a:r>
          </a:p>
          <a:p>
            <a:pPr marL="457200" indent="-457200">
              <a:buFontTx/>
              <a:buChar char="•"/>
            </a:pPr>
            <a:r>
              <a:rPr lang="en-US" altLang="en-US" sz="2800">
                <a:solidFill>
                  <a:srgbClr val="C00000"/>
                </a:solidFill>
                <a:cs typeface="Arial" charset="0"/>
              </a:rPr>
              <a:t>Circular ridge for fine machining</a:t>
            </a:r>
          </a:p>
          <a:p>
            <a:pPr marL="457200" indent="-457200">
              <a:buFontTx/>
              <a:buChar char="•"/>
            </a:pPr>
            <a:r>
              <a:rPr lang="en-US" altLang="en-US" sz="2800">
                <a:solidFill>
                  <a:srgbClr val="C00000"/>
                </a:solidFill>
                <a:cs typeface="Arial" charset="0"/>
              </a:rPr>
              <a:t>Temperature control for tuning  </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Number Placeholder 1"/>
          <p:cNvSpPr>
            <a:spLocks noGrp="1"/>
          </p:cNvSpPr>
          <p:nvPr>
            <p:ph type="sldNum" sz="quarter" idx="1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6810BC0-5D8A-4D3F-A0E3-3733FCFB6FED}" type="slidenum">
              <a:rPr lang="en-US" altLang="zh-CN">
                <a:latin typeface="Arial" charset="0"/>
                <a:ea typeface="宋体" charset="-122"/>
                <a:cs typeface="Arial" charset="0"/>
              </a:rPr>
              <a:pPr fontAlgn="base">
                <a:spcBef>
                  <a:spcPct val="0"/>
                </a:spcBef>
                <a:spcAft>
                  <a:spcPct val="0"/>
                </a:spcAft>
              </a:pPr>
              <a:t>5</a:t>
            </a:fld>
            <a:endParaRPr lang="en-US" altLang="zh-CN">
              <a:latin typeface="Arial" charset="0"/>
              <a:ea typeface="宋体" charset="-122"/>
              <a:cs typeface="Arial" charset="0"/>
            </a:endParaRPr>
          </a:p>
        </p:txBody>
      </p:sp>
      <p:sp>
        <p:nvSpPr>
          <p:cNvPr id="28674" name="TextBox 4"/>
          <p:cNvSpPr txBox="1">
            <a:spLocks noChangeArrowheads="1"/>
          </p:cNvSpPr>
          <p:nvPr/>
        </p:nvSpPr>
        <p:spPr bwMode="auto">
          <a:xfrm>
            <a:off x="1219200" y="1524000"/>
            <a:ext cx="1371600" cy="369888"/>
          </a:xfrm>
          <a:prstGeom prst="rect">
            <a:avLst/>
          </a:prstGeom>
          <a:noFill/>
          <a:ln w="9525">
            <a:noFill/>
            <a:miter lim="800000"/>
            <a:headEnd/>
            <a:tailEnd/>
          </a:ln>
        </p:spPr>
        <p:txBody>
          <a:bodyPr>
            <a:spAutoFit/>
          </a:bodyPr>
          <a:lstStyle/>
          <a:p>
            <a:endParaRPr lang="en-US" altLang="zh-CN"/>
          </a:p>
        </p:txBody>
      </p:sp>
      <p:sp>
        <p:nvSpPr>
          <p:cNvPr id="28675" name="Rectangle 4"/>
          <p:cNvSpPr>
            <a:spLocks noChangeArrowheads="1"/>
          </p:cNvSpPr>
          <p:nvPr/>
        </p:nvSpPr>
        <p:spPr bwMode="auto">
          <a:xfrm>
            <a:off x="1676400" y="-25400"/>
            <a:ext cx="5486400" cy="1016000"/>
          </a:xfrm>
          <a:prstGeom prst="rect">
            <a:avLst/>
          </a:prstGeom>
          <a:noFill/>
          <a:ln w="9525">
            <a:noFill/>
            <a:miter lim="800000"/>
            <a:headEnd/>
            <a:tailEnd/>
          </a:ln>
        </p:spPr>
        <p:txBody>
          <a:bodyPr anchor="ctr">
            <a:spAutoFit/>
          </a:bodyPr>
          <a:lstStyle/>
          <a:p>
            <a:r>
              <a:rPr lang="en-US" altLang="en-US" sz="3600">
                <a:solidFill>
                  <a:srgbClr val="CC0000"/>
                </a:solidFill>
              </a:rPr>
              <a:t>RF Deflector Applications</a:t>
            </a:r>
          </a:p>
          <a:p>
            <a:r>
              <a:rPr lang="en-US" altLang="en-US" sz="2400">
                <a:solidFill>
                  <a:srgbClr val="CC0000"/>
                </a:solidFill>
              </a:rPr>
              <a:t>        Three Types and 7 Examples</a:t>
            </a:r>
          </a:p>
        </p:txBody>
      </p:sp>
      <p:sp>
        <p:nvSpPr>
          <p:cNvPr id="28676" name="Rectangle 19"/>
          <p:cNvSpPr>
            <a:spLocks noChangeArrowheads="1"/>
          </p:cNvSpPr>
          <p:nvPr/>
        </p:nvSpPr>
        <p:spPr bwMode="auto">
          <a:xfrm>
            <a:off x="5029200" y="6113463"/>
            <a:ext cx="3886200" cy="287337"/>
          </a:xfrm>
          <a:prstGeom prst="rect">
            <a:avLst/>
          </a:prstGeom>
          <a:solidFill>
            <a:srgbClr val="FFFF99"/>
          </a:solidFill>
          <a:ln w="28575">
            <a:solidFill>
              <a:srgbClr val="33CC33"/>
            </a:solidFill>
            <a:miter lim="800000"/>
            <a:headEnd/>
            <a:tailEnd/>
          </a:ln>
        </p:spPr>
        <p:txBody>
          <a:bodyPr>
            <a:spAutoFit/>
          </a:bodyPr>
          <a:lstStyle/>
          <a:p>
            <a:pPr marL="514350" indent="-514350" eaLnBrk="0" hangingPunct="0">
              <a:lnSpc>
                <a:spcPct val="115000"/>
              </a:lnSpc>
            </a:pPr>
            <a:r>
              <a:rPr lang="en-US" altLang="en-US" sz="1200" b="1"/>
              <a:t>-  Separator for High Energy Physics Experiments</a:t>
            </a:r>
          </a:p>
        </p:txBody>
      </p:sp>
      <p:sp>
        <p:nvSpPr>
          <p:cNvPr id="28677" name="AutoShape 5"/>
          <p:cNvSpPr>
            <a:spLocks noChangeArrowheads="1"/>
          </p:cNvSpPr>
          <p:nvPr/>
        </p:nvSpPr>
        <p:spPr bwMode="auto">
          <a:xfrm rot="-5400000">
            <a:off x="6871494" y="3791744"/>
            <a:ext cx="2328862" cy="1301750"/>
          </a:xfrm>
          <a:prstGeom prst="can">
            <a:avLst>
              <a:gd name="adj" fmla="val 46093"/>
            </a:avLst>
          </a:prstGeom>
          <a:gradFill rotWithShape="1">
            <a:gsLst>
              <a:gs pos="0">
                <a:srgbClr val="03D4A8"/>
              </a:gs>
              <a:gs pos="25000">
                <a:srgbClr val="21D6E0"/>
              </a:gs>
              <a:gs pos="75000">
                <a:srgbClr val="0087E6"/>
              </a:gs>
              <a:gs pos="100000">
                <a:srgbClr val="005CBF"/>
              </a:gs>
            </a:gsLst>
            <a:lin ang="0"/>
          </a:gradFill>
          <a:ln w="9525">
            <a:solidFill>
              <a:schemeClr val="tx1"/>
            </a:solidFill>
            <a:round/>
            <a:headEnd/>
            <a:tailEnd/>
          </a:ln>
        </p:spPr>
        <p:txBody>
          <a:bodyPr wrap="none" anchor="ctr"/>
          <a:lstStyle/>
          <a:p>
            <a:pPr eaLnBrk="0" hangingPunct="0"/>
            <a:endParaRPr lang="en-US" altLang="en-US" sz="1600">
              <a:latin typeface="Times New Roman" pitchFamily="18" charset="0"/>
            </a:endParaRPr>
          </a:p>
        </p:txBody>
      </p:sp>
      <p:sp>
        <p:nvSpPr>
          <p:cNvPr id="28678" name="AutoShape 6"/>
          <p:cNvSpPr>
            <a:spLocks noChangeArrowheads="1"/>
          </p:cNvSpPr>
          <p:nvPr/>
        </p:nvSpPr>
        <p:spPr bwMode="auto">
          <a:xfrm rot="-5400000">
            <a:off x="6195218" y="3786982"/>
            <a:ext cx="2328863" cy="1308100"/>
          </a:xfrm>
          <a:prstGeom prst="can">
            <a:avLst>
              <a:gd name="adj" fmla="val 46093"/>
            </a:avLst>
          </a:prstGeom>
          <a:gradFill rotWithShape="1">
            <a:gsLst>
              <a:gs pos="0">
                <a:srgbClr val="03D4A8"/>
              </a:gs>
              <a:gs pos="25000">
                <a:srgbClr val="21D6E0"/>
              </a:gs>
              <a:gs pos="75000">
                <a:srgbClr val="0087E6"/>
              </a:gs>
              <a:gs pos="100000">
                <a:srgbClr val="005CBF"/>
              </a:gs>
            </a:gsLst>
            <a:lin ang="0"/>
          </a:gradFill>
          <a:ln w="9525">
            <a:solidFill>
              <a:schemeClr val="tx1"/>
            </a:solidFill>
            <a:round/>
            <a:headEnd/>
            <a:tailEnd/>
          </a:ln>
        </p:spPr>
        <p:txBody>
          <a:bodyPr wrap="none" anchor="ctr"/>
          <a:lstStyle/>
          <a:p>
            <a:pPr eaLnBrk="0" hangingPunct="0"/>
            <a:endParaRPr lang="en-US" altLang="en-US" sz="1600">
              <a:latin typeface="Times New Roman" pitchFamily="18" charset="0"/>
            </a:endParaRPr>
          </a:p>
        </p:txBody>
      </p:sp>
      <p:sp>
        <p:nvSpPr>
          <p:cNvPr id="28679" name="AutoShape 7"/>
          <p:cNvSpPr>
            <a:spLocks noChangeArrowheads="1"/>
          </p:cNvSpPr>
          <p:nvPr/>
        </p:nvSpPr>
        <p:spPr bwMode="auto">
          <a:xfrm rot="-5400000">
            <a:off x="5591175" y="3787775"/>
            <a:ext cx="2328863" cy="1306513"/>
          </a:xfrm>
          <a:prstGeom prst="can">
            <a:avLst>
              <a:gd name="adj" fmla="val 46093"/>
            </a:avLst>
          </a:prstGeom>
          <a:gradFill rotWithShape="1">
            <a:gsLst>
              <a:gs pos="0">
                <a:srgbClr val="03D4A8"/>
              </a:gs>
              <a:gs pos="25000">
                <a:srgbClr val="21D6E0"/>
              </a:gs>
              <a:gs pos="75000">
                <a:srgbClr val="0087E6"/>
              </a:gs>
              <a:gs pos="100000">
                <a:srgbClr val="005CBF"/>
              </a:gs>
            </a:gsLst>
            <a:lin ang="0"/>
          </a:gradFill>
          <a:ln w="9525">
            <a:solidFill>
              <a:schemeClr val="tx1"/>
            </a:solidFill>
            <a:round/>
            <a:headEnd/>
            <a:tailEnd/>
          </a:ln>
        </p:spPr>
        <p:txBody>
          <a:bodyPr wrap="none" anchor="ctr"/>
          <a:lstStyle/>
          <a:p>
            <a:pPr eaLnBrk="0" hangingPunct="0"/>
            <a:endParaRPr lang="en-US" altLang="en-US" sz="1600">
              <a:latin typeface="Times New Roman" pitchFamily="18" charset="0"/>
            </a:endParaRPr>
          </a:p>
        </p:txBody>
      </p:sp>
      <p:sp>
        <p:nvSpPr>
          <p:cNvPr id="28680" name="AutoShape 8"/>
          <p:cNvSpPr>
            <a:spLocks noChangeArrowheads="1"/>
          </p:cNvSpPr>
          <p:nvPr/>
        </p:nvSpPr>
        <p:spPr bwMode="auto">
          <a:xfrm rot="-5400000">
            <a:off x="4950619" y="3791744"/>
            <a:ext cx="2328862" cy="1301750"/>
          </a:xfrm>
          <a:prstGeom prst="can">
            <a:avLst>
              <a:gd name="adj" fmla="val 46093"/>
            </a:avLst>
          </a:prstGeom>
          <a:gradFill rotWithShape="1">
            <a:gsLst>
              <a:gs pos="0">
                <a:srgbClr val="03D4A8"/>
              </a:gs>
              <a:gs pos="25000">
                <a:srgbClr val="21D6E0"/>
              </a:gs>
              <a:gs pos="75000">
                <a:srgbClr val="0087E6"/>
              </a:gs>
              <a:gs pos="100000">
                <a:srgbClr val="005CBF"/>
              </a:gs>
            </a:gsLst>
            <a:lin ang="0"/>
          </a:gradFill>
          <a:ln w="9525">
            <a:solidFill>
              <a:schemeClr val="tx1"/>
            </a:solidFill>
            <a:round/>
            <a:headEnd/>
            <a:tailEnd/>
          </a:ln>
        </p:spPr>
        <p:txBody>
          <a:bodyPr wrap="none" anchor="ctr"/>
          <a:lstStyle/>
          <a:p>
            <a:pPr eaLnBrk="0" hangingPunct="0"/>
            <a:endParaRPr lang="en-US" altLang="en-US" sz="1600">
              <a:latin typeface="Times New Roman" pitchFamily="18" charset="0"/>
            </a:endParaRPr>
          </a:p>
        </p:txBody>
      </p:sp>
      <p:sp>
        <p:nvSpPr>
          <p:cNvPr id="28681" name="Oval 55"/>
          <p:cNvSpPr>
            <a:spLocks noChangeArrowheads="1"/>
          </p:cNvSpPr>
          <p:nvPr/>
        </p:nvSpPr>
        <p:spPr bwMode="auto">
          <a:xfrm>
            <a:off x="5867400" y="2286000"/>
            <a:ext cx="990600" cy="228600"/>
          </a:xfrm>
          <a:prstGeom prst="ellipse">
            <a:avLst/>
          </a:prstGeom>
          <a:gradFill rotWithShape="1">
            <a:gsLst>
              <a:gs pos="0">
                <a:srgbClr val="FFFFFF"/>
              </a:gs>
              <a:gs pos="100000">
                <a:srgbClr val="0033CC"/>
              </a:gs>
            </a:gsLst>
            <a:path path="shape">
              <a:fillToRect l="50000" t="50000" r="50000" b="50000"/>
            </a:path>
          </a:gradFill>
          <a:ln w="9525">
            <a:noFill/>
            <a:round/>
            <a:headEnd/>
            <a:tailEnd/>
          </a:ln>
        </p:spPr>
        <p:txBody>
          <a:bodyPr wrap="none" anchor="ctr"/>
          <a:lstStyle/>
          <a:p>
            <a:pPr eaLnBrk="0" hangingPunct="0"/>
            <a:endParaRPr lang="en-US" altLang="en-US" sz="1600">
              <a:latin typeface="Times New Roman" pitchFamily="18" charset="0"/>
            </a:endParaRPr>
          </a:p>
        </p:txBody>
      </p:sp>
      <p:sp>
        <p:nvSpPr>
          <p:cNvPr id="28682" name="Oval 60"/>
          <p:cNvSpPr>
            <a:spLocks noChangeArrowheads="1"/>
          </p:cNvSpPr>
          <p:nvPr/>
        </p:nvSpPr>
        <p:spPr bwMode="auto">
          <a:xfrm>
            <a:off x="3048000" y="6172200"/>
            <a:ext cx="990600" cy="228600"/>
          </a:xfrm>
          <a:prstGeom prst="ellipse">
            <a:avLst/>
          </a:prstGeom>
          <a:gradFill rotWithShape="1">
            <a:gsLst>
              <a:gs pos="0">
                <a:srgbClr val="FFFFFF"/>
              </a:gs>
              <a:gs pos="100000">
                <a:srgbClr val="0033CC"/>
              </a:gs>
            </a:gsLst>
            <a:path path="shape">
              <a:fillToRect l="50000" t="50000" r="50000" b="50000"/>
            </a:path>
          </a:gradFill>
          <a:ln w="9525">
            <a:noFill/>
            <a:round/>
            <a:headEnd/>
            <a:tailEnd/>
          </a:ln>
        </p:spPr>
        <p:txBody>
          <a:bodyPr wrap="none" anchor="ctr"/>
          <a:lstStyle/>
          <a:p>
            <a:pPr eaLnBrk="0" hangingPunct="0"/>
            <a:endParaRPr lang="en-US" altLang="en-US" sz="1600">
              <a:latin typeface="Times New Roman" pitchFamily="18" charset="0"/>
            </a:endParaRPr>
          </a:p>
        </p:txBody>
      </p:sp>
      <p:sp>
        <p:nvSpPr>
          <p:cNvPr id="28683" name="Right Arrow 24"/>
          <p:cNvSpPr>
            <a:spLocks noChangeArrowheads="1"/>
          </p:cNvSpPr>
          <p:nvPr/>
        </p:nvSpPr>
        <p:spPr bwMode="auto">
          <a:xfrm rot="5400000">
            <a:off x="3333750" y="6381750"/>
            <a:ext cx="419100" cy="228600"/>
          </a:xfrm>
          <a:prstGeom prst="rightArrow">
            <a:avLst>
              <a:gd name="adj1" fmla="val 50000"/>
              <a:gd name="adj2" fmla="val 50001"/>
            </a:avLst>
          </a:prstGeom>
          <a:solidFill>
            <a:srgbClr val="C00000"/>
          </a:solidFill>
          <a:ln w="9525" algn="ctr">
            <a:solidFill>
              <a:schemeClr val="tx1"/>
            </a:solidFill>
            <a:round/>
            <a:headEnd/>
            <a:tailEnd/>
          </a:ln>
        </p:spPr>
        <p:txBody>
          <a:bodyPr/>
          <a:lstStyle/>
          <a:p>
            <a:pPr eaLnBrk="0" hangingPunct="0"/>
            <a:endParaRPr lang="en-US" altLang="en-US" sz="1600">
              <a:latin typeface="Times New Roman" pitchFamily="18" charset="0"/>
            </a:endParaRPr>
          </a:p>
        </p:txBody>
      </p:sp>
      <p:sp>
        <p:nvSpPr>
          <p:cNvPr id="28684" name="Right Arrow 23"/>
          <p:cNvSpPr>
            <a:spLocks noChangeArrowheads="1"/>
          </p:cNvSpPr>
          <p:nvPr/>
        </p:nvSpPr>
        <p:spPr bwMode="auto">
          <a:xfrm rot="-5400000">
            <a:off x="6096000" y="2095500"/>
            <a:ext cx="419100" cy="190500"/>
          </a:xfrm>
          <a:prstGeom prst="rightArrow">
            <a:avLst>
              <a:gd name="adj1" fmla="val 50000"/>
              <a:gd name="adj2" fmla="val 49999"/>
            </a:avLst>
          </a:prstGeom>
          <a:solidFill>
            <a:srgbClr val="C00000"/>
          </a:solidFill>
          <a:ln w="9525" algn="ctr">
            <a:solidFill>
              <a:schemeClr val="tx1"/>
            </a:solidFill>
            <a:round/>
            <a:headEnd/>
            <a:tailEnd/>
          </a:ln>
        </p:spPr>
        <p:txBody>
          <a:bodyPr/>
          <a:lstStyle/>
          <a:p>
            <a:pPr eaLnBrk="0" hangingPunct="0"/>
            <a:endParaRPr lang="en-US" altLang="en-US" sz="1600">
              <a:latin typeface="Times New Roman" pitchFamily="18" charset="0"/>
            </a:endParaRPr>
          </a:p>
        </p:txBody>
      </p:sp>
      <p:cxnSp>
        <p:nvCxnSpPr>
          <p:cNvPr id="28685" name="Straight Arrow Connector 29"/>
          <p:cNvCxnSpPr>
            <a:cxnSpLocks noChangeShapeType="1"/>
            <a:endCxn id="28682" idx="6"/>
          </p:cNvCxnSpPr>
          <p:nvPr/>
        </p:nvCxnSpPr>
        <p:spPr bwMode="auto">
          <a:xfrm rot="10800000">
            <a:off x="4038600" y="6286500"/>
            <a:ext cx="990600" cy="38100"/>
          </a:xfrm>
          <a:prstGeom prst="straightConnector1">
            <a:avLst/>
          </a:prstGeom>
          <a:noFill/>
          <a:ln w="28575" algn="ctr">
            <a:solidFill>
              <a:srgbClr val="33CC33"/>
            </a:solidFill>
            <a:round/>
            <a:headEnd/>
            <a:tailEnd type="arrow" w="med" len="med"/>
          </a:ln>
        </p:spPr>
      </p:cxnSp>
      <p:sp>
        <p:nvSpPr>
          <p:cNvPr id="28686" name="AutoShape 5"/>
          <p:cNvSpPr>
            <a:spLocks noChangeArrowheads="1"/>
          </p:cNvSpPr>
          <p:nvPr/>
        </p:nvSpPr>
        <p:spPr bwMode="auto">
          <a:xfrm rot="-5400000">
            <a:off x="4280693" y="3790157"/>
            <a:ext cx="2328863" cy="1301750"/>
          </a:xfrm>
          <a:prstGeom prst="can">
            <a:avLst>
              <a:gd name="adj" fmla="val 46093"/>
            </a:avLst>
          </a:prstGeom>
          <a:gradFill rotWithShape="1">
            <a:gsLst>
              <a:gs pos="0">
                <a:srgbClr val="03D4A8"/>
              </a:gs>
              <a:gs pos="25000">
                <a:srgbClr val="21D6E0"/>
              </a:gs>
              <a:gs pos="75000">
                <a:srgbClr val="0087E6"/>
              </a:gs>
              <a:gs pos="100000">
                <a:srgbClr val="005CBF"/>
              </a:gs>
            </a:gsLst>
            <a:lin ang="0"/>
          </a:gradFill>
          <a:ln w="9525">
            <a:solidFill>
              <a:schemeClr val="tx1"/>
            </a:solidFill>
            <a:round/>
            <a:headEnd/>
            <a:tailEnd/>
          </a:ln>
        </p:spPr>
        <p:txBody>
          <a:bodyPr wrap="none" anchor="ctr"/>
          <a:lstStyle/>
          <a:p>
            <a:pPr eaLnBrk="0" hangingPunct="0"/>
            <a:endParaRPr lang="en-US" altLang="en-US" sz="1600">
              <a:latin typeface="Times New Roman" pitchFamily="18" charset="0"/>
            </a:endParaRPr>
          </a:p>
        </p:txBody>
      </p:sp>
      <p:sp>
        <p:nvSpPr>
          <p:cNvPr id="28687" name="AutoShape 5"/>
          <p:cNvSpPr>
            <a:spLocks noChangeArrowheads="1"/>
          </p:cNvSpPr>
          <p:nvPr/>
        </p:nvSpPr>
        <p:spPr bwMode="auto">
          <a:xfrm rot="-5400000">
            <a:off x="3594893" y="3790157"/>
            <a:ext cx="2328863" cy="1301750"/>
          </a:xfrm>
          <a:prstGeom prst="can">
            <a:avLst>
              <a:gd name="adj" fmla="val 46093"/>
            </a:avLst>
          </a:prstGeom>
          <a:gradFill rotWithShape="1">
            <a:gsLst>
              <a:gs pos="0">
                <a:srgbClr val="03D4A8"/>
              </a:gs>
              <a:gs pos="25000">
                <a:srgbClr val="21D6E0"/>
              </a:gs>
              <a:gs pos="75000">
                <a:srgbClr val="0087E6"/>
              </a:gs>
              <a:gs pos="100000">
                <a:srgbClr val="005CBF"/>
              </a:gs>
            </a:gsLst>
            <a:lin ang="0"/>
          </a:gradFill>
          <a:ln w="9525">
            <a:solidFill>
              <a:schemeClr val="tx1"/>
            </a:solidFill>
            <a:round/>
            <a:headEnd/>
            <a:tailEnd/>
          </a:ln>
        </p:spPr>
        <p:txBody>
          <a:bodyPr wrap="none" anchor="ctr"/>
          <a:lstStyle/>
          <a:p>
            <a:pPr eaLnBrk="0" hangingPunct="0"/>
            <a:endParaRPr lang="en-US" altLang="en-US" sz="1600">
              <a:latin typeface="Times New Roman" pitchFamily="18" charset="0"/>
            </a:endParaRPr>
          </a:p>
        </p:txBody>
      </p:sp>
      <p:sp>
        <p:nvSpPr>
          <p:cNvPr id="28688" name="AutoShape 10"/>
          <p:cNvSpPr>
            <a:spLocks noChangeArrowheads="1"/>
          </p:cNvSpPr>
          <p:nvPr/>
        </p:nvSpPr>
        <p:spPr bwMode="auto">
          <a:xfrm rot="-5400000">
            <a:off x="2899568" y="3786982"/>
            <a:ext cx="2328863" cy="1308100"/>
          </a:xfrm>
          <a:prstGeom prst="can">
            <a:avLst>
              <a:gd name="adj" fmla="val 46093"/>
            </a:avLst>
          </a:prstGeom>
          <a:gradFill rotWithShape="1">
            <a:gsLst>
              <a:gs pos="0">
                <a:srgbClr val="03D4A8"/>
              </a:gs>
              <a:gs pos="25000">
                <a:srgbClr val="21D6E0"/>
              </a:gs>
              <a:gs pos="75000">
                <a:srgbClr val="0087E6"/>
              </a:gs>
              <a:gs pos="100000">
                <a:srgbClr val="005CBF"/>
              </a:gs>
            </a:gsLst>
            <a:lin ang="0"/>
          </a:gradFill>
          <a:ln w="9525">
            <a:solidFill>
              <a:schemeClr val="tx1"/>
            </a:solidFill>
            <a:round/>
            <a:headEnd/>
            <a:tailEnd/>
          </a:ln>
        </p:spPr>
        <p:txBody>
          <a:bodyPr wrap="none" anchor="ctr"/>
          <a:lstStyle/>
          <a:p>
            <a:pPr eaLnBrk="0" hangingPunct="0"/>
            <a:endParaRPr lang="en-US" altLang="en-US" sz="1600">
              <a:latin typeface="Times New Roman" pitchFamily="18" charset="0"/>
            </a:endParaRPr>
          </a:p>
        </p:txBody>
      </p:sp>
      <p:sp>
        <p:nvSpPr>
          <p:cNvPr id="28689" name="AutoShape 11"/>
          <p:cNvSpPr>
            <a:spLocks noChangeArrowheads="1"/>
          </p:cNvSpPr>
          <p:nvPr/>
        </p:nvSpPr>
        <p:spPr bwMode="auto">
          <a:xfrm rot="-5400000">
            <a:off x="2220912" y="3787776"/>
            <a:ext cx="2328863" cy="1306512"/>
          </a:xfrm>
          <a:prstGeom prst="can">
            <a:avLst>
              <a:gd name="adj" fmla="val 46093"/>
            </a:avLst>
          </a:prstGeom>
          <a:gradFill rotWithShape="1">
            <a:gsLst>
              <a:gs pos="0">
                <a:srgbClr val="03D4A8"/>
              </a:gs>
              <a:gs pos="25000">
                <a:srgbClr val="21D6E0"/>
              </a:gs>
              <a:gs pos="75000">
                <a:srgbClr val="0087E6"/>
              </a:gs>
              <a:gs pos="100000">
                <a:srgbClr val="005CBF"/>
              </a:gs>
            </a:gsLst>
            <a:lin ang="0"/>
          </a:gradFill>
          <a:ln w="9525">
            <a:solidFill>
              <a:schemeClr val="tx1"/>
            </a:solidFill>
            <a:round/>
            <a:headEnd/>
            <a:tailEnd/>
          </a:ln>
        </p:spPr>
        <p:txBody>
          <a:bodyPr wrap="none" anchor="ctr"/>
          <a:lstStyle/>
          <a:p>
            <a:pPr eaLnBrk="0" hangingPunct="0"/>
            <a:endParaRPr lang="en-US" altLang="en-US" sz="1600">
              <a:latin typeface="Times New Roman" pitchFamily="18" charset="0"/>
            </a:endParaRPr>
          </a:p>
        </p:txBody>
      </p:sp>
      <p:sp>
        <p:nvSpPr>
          <p:cNvPr id="28690" name="AutoShape 12"/>
          <p:cNvSpPr>
            <a:spLocks noChangeArrowheads="1"/>
          </p:cNvSpPr>
          <p:nvPr/>
        </p:nvSpPr>
        <p:spPr bwMode="auto">
          <a:xfrm rot="-5400000">
            <a:off x="1578769" y="3791744"/>
            <a:ext cx="2328862" cy="1301750"/>
          </a:xfrm>
          <a:prstGeom prst="can">
            <a:avLst>
              <a:gd name="adj" fmla="val 46093"/>
            </a:avLst>
          </a:prstGeom>
          <a:gradFill rotWithShape="1">
            <a:gsLst>
              <a:gs pos="0">
                <a:srgbClr val="03D4A8"/>
              </a:gs>
              <a:gs pos="25000">
                <a:srgbClr val="21D6E0"/>
              </a:gs>
              <a:gs pos="75000">
                <a:srgbClr val="0087E6"/>
              </a:gs>
              <a:gs pos="100000">
                <a:srgbClr val="005CBF"/>
              </a:gs>
            </a:gsLst>
            <a:lin ang="0"/>
          </a:gradFill>
          <a:ln w="9525">
            <a:solidFill>
              <a:schemeClr val="tx1"/>
            </a:solidFill>
            <a:round/>
            <a:headEnd/>
            <a:tailEnd/>
          </a:ln>
        </p:spPr>
        <p:txBody>
          <a:bodyPr wrap="none" anchor="ctr"/>
          <a:lstStyle/>
          <a:p>
            <a:pPr eaLnBrk="0" hangingPunct="0"/>
            <a:endParaRPr lang="en-US" altLang="en-US" sz="1600">
              <a:latin typeface="Times New Roman" pitchFamily="18" charset="0"/>
            </a:endParaRPr>
          </a:p>
        </p:txBody>
      </p:sp>
      <p:sp>
        <p:nvSpPr>
          <p:cNvPr id="28691" name="AutoShape 13"/>
          <p:cNvSpPr>
            <a:spLocks noChangeArrowheads="1"/>
          </p:cNvSpPr>
          <p:nvPr/>
        </p:nvSpPr>
        <p:spPr bwMode="auto">
          <a:xfrm rot="-5400000">
            <a:off x="890587" y="3787776"/>
            <a:ext cx="2328863" cy="1306512"/>
          </a:xfrm>
          <a:prstGeom prst="can">
            <a:avLst>
              <a:gd name="adj" fmla="val 46093"/>
            </a:avLst>
          </a:prstGeom>
          <a:gradFill rotWithShape="1">
            <a:gsLst>
              <a:gs pos="0">
                <a:srgbClr val="03D4A8"/>
              </a:gs>
              <a:gs pos="25000">
                <a:srgbClr val="21D6E0"/>
              </a:gs>
              <a:gs pos="75000">
                <a:srgbClr val="0087E6"/>
              </a:gs>
              <a:gs pos="100000">
                <a:srgbClr val="005CBF"/>
              </a:gs>
            </a:gsLst>
            <a:lin ang="0"/>
          </a:gradFill>
          <a:ln w="9525">
            <a:solidFill>
              <a:schemeClr val="tx1"/>
            </a:solidFill>
            <a:round/>
            <a:headEnd/>
            <a:tailEnd/>
          </a:ln>
        </p:spPr>
        <p:txBody>
          <a:bodyPr wrap="none" anchor="ctr"/>
          <a:lstStyle/>
          <a:p>
            <a:pPr eaLnBrk="0" hangingPunct="0"/>
            <a:endParaRPr lang="en-US" altLang="en-US" sz="1600">
              <a:latin typeface="Times New Roman" pitchFamily="18" charset="0"/>
            </a:endParaRPr>
          </a:p>
        </p:txBody>
      </p:sp>
      <p:cxnSp>
        <p:nvCxnSpPr>
          <p:cNvPr id="28692" name="Straight Arrow Connector 32"/>
          <p:cNvCxnSpPr>
            <a:cxnSpLocks noChangeShapeType="1"/>
          </p:cNvCxnSpPr>
          <p:nvPr/>
        </p:nvCxnSpPr>
        <p:spPr bwMode="auto">
          <a:xfrm rot="16200000" flipV="1">
            <a:off x="4572000" y="4267200"/>
            <a:ext cx="3581400" cy="76200"/>
          </a:xfrm>
          <a:prstGeom prst="straightConnector1">
            <a:avLst/>
          </a:prstGeom>
          <a:noFill/>
          <a:ln w="28575" algn="ctr">
            <a:solidFill>
              <a:srgbClr val="33CC33"/>
            </a:solidFill>
            <a:round/>
            <a:headEnd/>
            <a:tailEnd type="arrow" w="med" len="med"/>
          </a:ln>
        </p:spPr>
      </p:cxnSp>
      <p:grpSp>
        <p:nvGrpSpPr>
          <p:cNvPr id="28693" name="Group 57"/>
          <p:cNvGrpSpPr>
            <a:grpSpLocks/>
          </p:cNvGrpSpPr>
          <p:nvPr/>
        </p:nvGrpSpPr>
        <p:grpSpPr bwMode="auto">
          <a:xfrm>
            <a:off x="2209800" y="2514600"/>
            <a:ext cx="5534025" cy="3660775"/>
            <a:chOff x="1858157" y="2133600"/>
            <a:chExt cx="5533243" cy="3660285"/>
          </a:xfrm>
        </p:grpSpPr>
        <p:sp>
          <p:nvSpPr>
            <p:cNvPr id="28701" name="Freeform 52"/>
            <p:cNvSpPr>
              <a:spLocks/>
            </p:cNvSpPr>
            <p:nvPr/>
          </p:nvSpPr>
          <p:spPr bwMode="auto">
            <a:xfrm>
              <a:off x="1858157" y="4038600"/>
              <a:ext cx="2713843" cy="1755285"/>
            </a:xfrm>
            <a:custGeom>
              <a:avLst/>
              <a:gdLst>
                <a:gd name="T0" fmla="*/ 0 w 1056"/>
                <a:gd name="T1" fmla="*/ 0 h 528"/>
                <a:gd name="T2" fmla="*/ 2147483647 w 1056"/>
                <a:gd name="T3" fmla="*/ 2147483647 h 528"/>
                <a:gd name="T4" fmla="*/ 2147483647 w 1056"/>
                <a:gd name="T5" fmla="*/ 0 h 528"/>
                <a:gd name="T6" fmla="*/ 0 60000 65536"/>
                <a:gd name="T7" fmla="*/ 0 60000 65536"/>
                <a:gd name="T8" fmla="*/ 0 60000 65536"/>
                <a:gd name="T9" fmla="*/ 0 w 1056"/>
                <a:gd name="T10" fmla="*/ 0 h 528"/>
                <a:gd name="T11" fmla="*/ 1056 w 1056"/>
                <a:gd name="T12" fmla="*/ 528 h 528"/>
              </a:gdLst>
              <a:ahLst/>
              <a:cxnLst>
                <a:cxn ang="T6">
                  <a:pos x="T0" y="T1"/>
                </a:cxn>
                <a:cxn ang="T7">
                  <a:pos x="T2" y="T3"/>
                </a:cxn>
                <a:cxn ang="T8">
                  <a:pos x="T4" y="T5"/>
                </a:cxn>
              </a:cxnLst>
              <a:rect l="T9" t="T10" r="T11" b="T12"/>
              <a:pathLst>
                <a:path w="1056" h="528">
                  <a:moveTo>
                    <a:pt x="0" y="0"/>
                  </a:moveTo>
                  <a:cubicBezTo>
                    <a:pt x="176" y="264"/>
                    <a:pt x="352" y="528"/>
                    <a:pt x="528" y="528"/>
                  </a:cubicBezTo>
                  <a:cubicBezTo>
                    <a:pt x="704" y="528"/>
                    <a:pt x="880" y="264"/>
                    <a:pt x="1056" y="0"/>
                  </a:cubicBezTo>
                </a:path>
              </a:pathLst>
            </a:custGeom>
            <a:noFill/>
            <a:ln w="38100">
              <a:solidFill>
                <a:srgbClr val="FF0000"/>
              </a:solidFill>
              <a:round/>
              <a:headEnd/>
              <a:tailEnd/>
            </a:ln>
          </p:spPr>
          <p:txBody>
            <a:bodyPr wrap="none" anchor="ctr"/>
            <a:lstStyle/>
            <a:p>
              <a:endParaRPr lang="en-US" altLang="zh-CN"/>
            </a:p>
          </p:txBody>
        </p:sp>
        <p:sp>
          <p:nvSpPr>
            <p:cNvPr id="28702" name="Freeform 53"/>
            <p:cNvSpPr>
              <a:spLocks/>
            </p:cNvSpPr>
            <p:nvPr/>
          </p:nvSpPr>
          <p:spPr bwMode="auto">
            <a:xfrm flipV="1">
              <a:off x="4572000" y="2133600"/>
              <a:ext cx="2819400" cy="1905000"/>
            </a:xfrm>
            <a:custGeom>
              <a:avLst/>
              <a:gdLst>
                <a:gd name="T0" fmla="*/ 0 w 1056"/>
                <a:gd name="T1" fmla="*/ 0 h 528"/>
                <a:gd name="T2" fmla="*/ 2147483647 w 1056"/>
                <a:gd name="T3" fmla="*/ 2147483647 h 528"/>
                <a:gd name="T4" fmla="*/ 2147483647 w 1056"/>
                <a:gd name="T5" fmla="*/ 0 h 528"/>
                <a:gd name="T6" fmla="*/ 0 60000 65536"/>
                <a:gd name="T7" fmla="*/ 0 60000 65536"/>
                <a:gd name="T8" fmla="*/ 0 60000 65536"/>
                <a:gd name="T9" fmla="*/ 0 w 1056"/>
                <a:gd name="T10" fmla="*/ 0 h 528"/>
                <a:gd name="T11" fmla="*/ 1056 w 1056"/>
                <a:gd name="T12" fmla="*/ 528 h 528"/>
              </a:gdLst>
              <a:ahLst/>
              <a:cxnLst>
                <a:cxn ang="T6">
                  <a:pos x="T0" y="T1"/>
                </a:cxn>
                <a:cxn ang="T7">
                  <a:pos x="T2" y="T3"/>
                </a:cxn>
                <a:cxn ang="T8">
                  <a:pos x="T4" y="T5"/>
                </a:cxn>
              </a:cxnLst>
              <a:rect l="T9" t="T10" r="T11" b="T12"/>
              <a:pathLst>
                <a:path w="1056" h="528">
                  <a:moveTo>
                    <a:pt x="0" y="0"/>
                  </a:moveTo>
                  <a:cubicBezTo>
                    <a:pt x="176" y="264"/>
                    <a:pt x="352" y="528"/>
                    <a:pt x="528" y="528"/>
                  </a:cubicBezTo>
                  <a:cubicBezTo>
                    <a:pt x="704" y="528"/>
                    <a:pt x="880" y="264"/>
                    <a:pt x="1056" y="0"/>
                  </a:cubicBezTo>
                </a:path>
              </a:pathLst>
            </a:custGeom>
            <a:noFill/>
            <a:ln w="38100">
              <a:solidFill>
                <a:srgbClr val="FF0000"/>
              </a:solidFill>
              <a:round/>
              <a:headEnd/>
              <a:tailEnd/>
            </a:ln>
          </p:spPr>
          <p:txBody>
            <a:bodyPr wrap="none" anchor="ctr"/>
            <a:lstStyle/>
            <a:p>
              <a:endParaRPr lang="en-US" altLang="zh-CN"/>
            </a:p>
          </p:txBody>
        </p:sp>
      </p:grpSp>
      <p:sp>
        <p:nvSpPr>
          <p:cNvPr id="28694" name="Oval 56"/>
          <p:cNvSpPr>
            <a:spLocks noChangeArrowheads="1"/>
          </p:cNvSpPr>
          <p:nvPr/>
        </p:nvSpPr>
        <p:spPr bwMode="auto">
          <a:xfrm>
            <a:off x="4495800" y="4267200"/>
            <a:ext cx="990600" cy="228600"/>
          </a:xfrm>
          <a:prstGeom prst="ellipse">
            <a:avLst/>
          </a:prstGeom>
          <a:gradFill rotWithShape="1">
            <a:gsLst>
              <a:gs pos="0">
                <a:srgbClr val="DDEBCF"/>
              </a:gs>
              <a:gs pos="50000">
                <a:srgbClr val="9CB86E"/>
              </a:gs>
              <a:gs pos="100000">
                <a:srgbClr val="156B13"/>
              </a:gs>
            </a:gsLst>
            <a:lin ang="5400000"/>
          </a:gradFill>
          <a:ln w="9525">
            <a:noFill/>
            <a:round/>
            <a:headEnd/>
            <a:tailEnd/>
          </a:ln>
        </p:spPr>
        <p:txBody>
          <a:bodyPr wrap="none" anchor="ctr"/>
          <a:lstStyle/>
          <a:p>
            <a:pPr eaLnBrk="0" hangingPunct="0"/>
            <a:endParaRPr lang="en-US" altLang="en-US" sz="1600">
              <a:latin typeface="Times New Roman" pitchFamily="18" charset="0"/>
            </a:endParaRPr>
          </a:p>
        </p:txBody>
      </p:sp>
      <p:sp>
        <p:nvSpPr>
          <p:cNvPr id="28695" name="Right Arrow 21"/>
          <p:cNvSpPr>
            <a:spLocks noChangeArrowheads="1"/>
          </p:cNvSpPr>
          <p:nvPr/>
        </p:nvSpPr>
        <p:spPr bwMode="auto">
          <a:xfrm rot="-5400000">
            <a:off x="5143500" y="3962400"/>
            <a:ext cx="571500" cy="190500"/>
          </a:xfrm>
          <a:prstGeom prst="rightArrow">
            <a:avLst>
              <a:gd name="adj1" fmla="val 50000"/>
              <a:gd name="adj2" fmla="val 50000"/>
            </a:avLst>
          </a:prstGeom>
          <a:solidFill>
            <a:srgbClr val="C00000"/>
          </a:solidFill>
          <a:ln w="9525" algn="ctr">
            <a:solidFill>
              <a:schemeClr val="tx1"/>
            </a:solidFill>
            <a:round/>
            <a:headEnd/>
            <a:tailEnd/>
          </a:ln>
        </p:spPr>
        <p:txBody>
          <a:bodyPr/>
          <a:lstStyle/>
          <a:p>
            <a:pPr eaLnBrk="0" hangingPunct="0"/>
            <a:endParaRPr lang="en-US" altLang="en-US" sz="1600">
              <a:latin typeface="Times New Roman" pitchFamily="18" charset="0"/>
            </a:endParaRPr>
          </a:p>
        </p:txBody>
      </p:sp>
      <p:sp>
        <p:nvSpPr>
          <p:cNvPr id="28696" name="Right Arrow 22"/>
          <p:cNvSpPr>
            <a:spLocks noChangeArrowheads="1"/>
          </p:cNvSpPr>
          <p:nvPr/>
        </p:nvSpPr>
        <p:spPr bwMode="auto">
          <a:xfrm rot="5400000">
            <a:off x="4229100" y="4610100"/>
            <a:ext cx="571500" cy="190500"/>
          </a:xfrm>
          <a:prstGeom prst="rightArrow">
            <a:avLst>
              <a:gd name="adj1" fmla="val 50000"/>
              <a:gd name="adj2" fmla="val 50000"/>
            </a:avLst>
          </a:prstGeom>
          <a:solidFill>
            <a:srgbClr val="C00000"/>
          </a:solidFill>
          <a:ln w="9525" algn="ctr">
            <a:solidFill>
              <a:schemeClr val="tx1"/>
            </a:solidFill>
            <a:round/>
            <a:headEnd/>
            <a:tailEnd/>
          </a:ln>
        </p:spPr>
        <p:txBody>
          <a:bodyPr/>
          <a:lstStyle/>
          <a:p>
            <a:pPr eaLnBrk="0" hangingPunct="0"/>
            <a:endParaRPr lang="en-US" altLang="en-US" sz="1600">
              <a:latin typeface="Times New Roman" pitchFamily="18" charset="0"/>
            </a:endParaRPr>
          </a:p>
        </p:txBody>
      </p:sp>
      <p:sp>
        <p:nvSpPr>
          <p:cNvPr id="33" name="Rectangle 32"/>
          <p:cNvSpPr/>
          <p:nvPr/>
        </p:nvSpPr>
        <p:spPr>
          <a:xfrm>
            <a:off x="152400" y="1066800"/>
            <a:ext cx="5029200" cy="1827213"/>
          </a:xfrm>
          <a:prstGeom prst="rect">
            <a:avLst/>
          </a:prstGeom>
          <a:solidFill>
            <a:srgbClr val="FFFF99"/>
          </a:solidFill>
          <a:ln w="28575">
            <a:solidFill>
              <a:srgbClr val="33CC33"/>
            </a:solidFill>
          </a:ln>
        </p:spPr>
        <p:txBody>
          <a:bodyPr>
            <a:spAutoFit/>
          </a:bodyPr>
          <a:lstStyle/>
          <a:p>
            <a:pPr marL="514350" indent="-514350" eaLnBrk="0" fontAlgn="auto" hangingPunct="0">
              <a:lnSpc>
                <a:spcPct val="115000"/>
              </a:lnSpc>
              <a:spcBef>
                <a:spcPts val="0"/>
              </a:spcBef>
              <a:spcAft>
                <a:spcPts val="0"/>
              </a:spcAft>
              <a:defRPr/>
            </a:pPr>
            <a:r>
              <a:rPr lang="en-US" sz="1400" b="1" dirty="0">
                <a:latin typeface="Arial" pitchFamily="34" charset="0"/>
                <a:ea typeface="+mn-ea"/>
              </a:rPr>
              <a:t>-  Time-resolved electron bunch diagnostics for the LCLS</a:t>
            </a:r>
          </a:p>
          <a:p>
            <a:pPr marL="514350" indent="-514350" eaLnBrk="0" fontAlgn="auto" hangingPunct="0">
              <a:lnSpc>
                <a:spcPct val="115000"/>
              </a:lnSpc>
              <a:spcBef>
                <a:spcPts val="0"/>
              </a:spcBef>
              <a:spcAft>
                <a:spcPts val="0"/>
              </a:spcAft>
              <a:defRPr/>
            </a:pPr>
            <a:r>
              <a:rPr lang="en-US" sz="1400" b="1" dirty="0">
                <a:latin typeface="Arial" pitchFamily="34" charset="0"/>
                <a:ea typeface="SimSun" pitchFamily="2" charset="-122"/>
              </a:rPr>
              <a:t>-  Measurement of bunch time jitter at LCLS</a:t>
            </a:r>
          </a:p>
          <a:p>
            <a:pPr marL="514350" indent="-514350" eaLnBrk="0" fontAlgn="auto" hangingPunct="0">
              <a:lnSpc>
                <a:spcPct val="115000"/>
              </a:lnSpc>
              <a:spcBef>
                <a:spcPts val="0"/>
              </a:spcBef>
              <a:spcAft>
                <a:spcPts val="0"/>
              </a:spcAft>
              <a:defRPr/>
            </a:pPr>
            <a:r>
              <a:rPr lang="en-US" altLang="zh-CN" sz="1400" b="1" dirty="0">
                <a:latin typeface="Arial" pitchFamily="34" charset="0"/>
                <a:ea typeface="SimSun" pitchFamily="2" charset="-122"/>
              </a:rPr>
              <a:t>-  B</a:t>
            </a:r>
            <a:r>
              <a:rPr lang="en-US" sz="1400" b="1" dirty="0">
                <a:latin typeface="Arial" pitchFamily="34" charset="0"/>
                <a:ea typeface="+mn-ea"/>
                <a:cs typeface="Arial" pitchFamily="34" charset="0"/>
              </a:rPr>
              <a:t>unch longitudinal profile diagnostics</a:t>
            </a:r>
            <a:r>
              <a:rPr lang="en-US" altLang="zh-CN" sz="1400" b="1" dirty="0">
                <a:latin typeface="Arial" pitchFamily="34" charset="0"/>
                <a:ea typeface="SimSun" pitchFamily="2" charset="-122"/>
                <a:cs typeface="Arial" pitchFamily="34" charset="0"/>
              </a:rPr>
              <a:t> at DESY</a:t>
            </a:r>
          </a:p>
          <a:p>
            <a:pPr marL="514350" indent="-514350" eaLnBrk="0" fontAlgn="auto" hangingPunct="0">
              <a:lnSpc>
                <a:spcPct val="115000"/>
              </a:lnSpc>
              <a:spcBef>
                <a:spcPts val="0"/>
              </a:spcBef>
              <a:spcAft>
                <a:spcPts val="0"/>
              </a:spcAft>
              <a:defRPr/>
            </a:pPr>
            <a:r>
              <a:rPr lang="en-US" sz="1400" b="1" kern="0" dirty="0">
                <a:latin typeface="Arial" pitchFamily="34" charset="0"/>
                <a:ea typeface="+mn-ea"/>
                <a:cs typeface="Arial" pitchFamily="34" charset="0"/>
              </a:rPr>
              <a:t>-  Ultra short e- and x-ray beams temporal diagnostics for LCLS</a:t>
            </a:r>
          </a:p>
          <a:p>
            <a:pPr marL="514350" lvl="1" indent="-514350" eaLnBrk="0" fontAlgn="auto" hangingPunct="0">
              <a:lnSpc>
                <a:spcPct val="115000"/>
              </a:lnSpc>
              <a:spcBef>
                <a:spcPts val="0"/>
              </a:spcBef>
              <a:spcAft>
                <a:spcPts val="0"/>
              </a:spcAft>
              <a:defRPr/>
            </a:pPr>
            <a:r>
              <a:rPr lang="en-US" sz="1400" b="1" kern="0" dirty="0">
                <a:latin typeface="Arial" pitchFamily="34" charset="0"/>
                <a:ea typeface="+mn-ea"/>
                <a:cs typeface="Arial" pitchFamily="34" charset="0"/>
              </a:rPr>
              <a:t>-  Drive/witness b</a:t>
            </a:r>
            <a:r>
              <a:rPr lang="en-US" sz="1400" b="1" dirty="0">
                <a:latin typeface="Arial" pitchFamily="34" charset="0"/>
                <a:ea typeface="+mn-ea"/>
                <a:cs typeface="Arial" pitchFamily="34" charset="0"/>
              </a:rPr>
              <a:t>unch longitudinal profile diagnostics</a:t>
            </a:r>
            <a:r>
              <a:rPr lang="en-US" altLang="zh-CN" sz="1400" b="1" dirty="0">
                <a:latin typeface="Arial" pitchFamily="34" charset="0"/>
                <a:ea typeface="SimSun" pitchFamily="2" charset="-122"/>
                <a:cs typeface="Arial" pitchFamily="34" charset="0"/>
              </a:rPr>
              <a:t> for PWFA at FACET</a:t>
            </a:r>
          </a:p>
        </p:txBody>
      </p:sp>
      <p:cxnSp>
        <p:nvCxnSpPr>
          <p:cNvPr id="28698" name="Straight Arrow Connector 27"/>
          <p:cNvCxnSpPr>
            <a:cxnSpLocks noChangeShapeType="1"/>
          </p:cNvCxnSpPr>
          <p:nvPr/>
        </p:nvCxnSpPr>
        <p:spPr bwMode="auto">
          <a:xfrm rot="5400000">
            <a:off x="4068762" y="2773363"/>
            <a:ext cx="2530475" cy="457200"/>
          </a:xfrm>
          <a:prstGeom prst="straightConnector1">
            <a:avLst/>
          </a:prstGeom>
          <a:noFill/>
          <a:ln w="28575" algn="ctr">
            <a:solidFill>
              <a:srgbClr val="33CC33"/>
            </a:solidFill>
            <a:round/>
            <a:headEnd/>
            <a:tailEnd type="arrow" w="med" len="med"/>
          </a:ln>
        </p:spPr>
      </p:cxnSp>
      <p:sp>
        <p:nvSpPr>
          <p:cNvPr id="28699" name="Rectangle 29"/>
          <p:cNvSpPr>
            <a:spLocks noChangeArrowheads="1"/>
          </p:cNvSpPr>
          <p:nvPr/>
        </p:nvSpPr>
        <p:spPr bwMode="auto">
          <a:xfrm>
            <a:off x="5562600" y="1143000"/>
            <a:ext cx="3352800" cy="728663"/>
          </a:xfrm>
          <a:prstGeom prst="rect">
            <a:avLst/>
          </a:prstGeom>
          <a:solidFill>
            <a:srgbClr val="FFFF99"/>
          </a:solidFill>
          <a:ln w="28575">
            <a:solidFill>
              <a:srgbClr val="33CC33"/>
            </a:solidFill>
            <a:miter lim="800000"/>
            <a:headEnd/>
            <a:tailEnd/>
          </a:ln>
        </p:spPr>
        <p:txBody>
          <a:bodyPr>
            <a:spAutoFit/>
          </a:bodyPr>
          <a:lstStyle/>
          <a:p>
            <a:pPr marL="57150" indent="-514350" eaLnBrk="0" hangingPunct="0">
              <a:lnSpc>
                <a:spcPct val="115000"/>
              </a:lnSpc>
            </a:pPr>
            <a:r>
              <a:rPr lang="en-US" altLang="zh-CN" sz="1200" b="1">
                <a:cs typeface="Arial" charset="0"/>
              </a:rPr>
              <a:t> -   I</a:t>
            </a:r>
            <a:r>
              <a:rPr lang="en-US" altLang="en-US" sz="1200" b="1">
                <a:cs typeface="Arial" charset="0"/>
              </a:rPr>
              <a:t>ncrease slice energy spread σ</a:t>
            </a:r>
            <a:r>
              <a:rPr lang="en-US" altLang="en-US" sz="1200" b="1" baseline="-25000">
                <a:cs typeface="Arial" charset="0"/>
              </a:rPr>
              <a:t>E</a:t>
            </a:r>
            <a:r>
              <a:rPr lang="en-US" altLang="en-US" sz="1200" b="1">
                <a:cs typeface="Arial" charset="0"/>
              </a:rPr>
              <a:t> as well as measure of slice parameters f</a:t>
            </a:r>
            <a:r>
              <a:rPr lang="en-US" altLang="zh-CN" sz="1200" b="1">
                <a:cs typeface="Arial" charset="0"/>
              </a:rPr>
              <a:t>or Upgrade  ECHO-7</a:t>
            </a:r>
          </a:p>
        </p:txBody>
      </p:sp>
      <p:cxnSp>
        <p:nvCxnSpPr>
          <p:cNvPr id="28700" name="Straight Arrow Connector 27"/>
          <p:cNvCxnSpPr>
            <a:cxnSpLocks noChangeShapeType="1"/>
          </p:cNvCxnSpPr>
          <p:nvPr/>
        </p:nvCxnSpPr>
        <p:spPr bwMode="auto">
          <a:xfrm rot="16200000" flipH="1">
            <a:off x="4114800" y="3505200"/>
            <a:ext cx="1371600" cy="152400"/>
          </a:xfrm>
          <a:prstGeom prst="straightConnector1">
            <a:avLst/>
          </a:prstGeom>
          <a:noFill/>
          <a:ln w="28575" algn="ctr">
            <a:solidFill>
              <a:srgbClr val="33CC33"/>
            </a:solidFill>
            <a:round/>
            <a:headEnd/>
            <a:tailEnd type="arrow" w="med" len="med"/>
          </a:ln>
        </p:spPr>
      </p:cxn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3281" name="Slide Number Placeholder 1"/>
          <p:cNvSpPr>
            <a:spLocks noGrp="1"/>
          </p:cNvSpPr>
          <p:nvPr>
            <p:ph type="sldNum" sz="quarter" idx="1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0054E5E-6AA8-46A1-B460-816EF6AFD25D}" type="slidenum">
              <a:rPr lang="en-US" altLang="zh-CN">
                <a:latin typeface="Arial" charset="0"/>
                <a:ea typeface="宋体" charset="-122"/>
                <a:cs typeface="Arial" charset="0"/>
              </a:rPr>
              <a:pPr fontAlgn="base">
                <a:spcBef>
                  <a:spcPct val="0"/>
                </a:spcBef>
                <a:spcAft>
                  <a:spcPct val="0"/>
                </a:spcAft>
              </a:pPr>
              <a:t>50</a:t>
            </a:fld>
            <a:endParaRPr lang="en-US" altLang="zh-CN">
              <a:latin typeface="Arial" charset="0"/>
              <a:ea typeface="宋体" charset="-122"/>
              <a:cs typeface="Arial" charset="0"/>
            </a:endParaRPr>
          </a:p>
        </p:txBody>
      </p:sp>
      <p:sp>
        <p:nvSpPr>
          <p:cNvPr id="353282" name="TextBox 4"/>
          <p:cNvSpPr txBox="1">
            <a:spLocks noChangeArrowheads="1"/>
          </p:cNvSpPr>
          <p:nvPr/>
        </p:nvSpPr>
        <p:spPr bwMode="auto">
          <a:xfrm>
            <a:off x="1219200" y="1524000"/>
            <a:ext cx="1371600" cy="369888"/>
          </a:xfrm>
          <a:prstGeom prst="rect">
            <a:avLst/>
          </a:prstGeom>
          <a:noFill/>
          <a:ln w="9525">
            <a:noFill/>
            <a:miter lim="800000"/>
            <a:headEnd/>
            <a:tailEnd/>
          </a:ln>
        </p:spPr>
        <p:txBody>
          <a:bodyPr>
            <a:spAutoFit/>
          </a:bodyPr>
          <a:lstStyle/>
          <a:p>
            <a:endParaRPr lang="en-US" altLang="zh-CN"/>
          </a:p>
        </p:txBody>
      </p:sp>
      <p:sp>
        <p:nvSpPr>
          <p:cNvPr id="353283" name="Text Box 32"/>
          <p:cNvSpPr txBox="1">
            <a:spLocks noChangeArrowheads="1"/>
          </p:cNvSpPr>
          <p:nvPr/>
        </p:nvSpPr>
        <p:spPr bwMode="auto">
          <a:xfrm>
            <a:off x="652463" y="177800"/>
            <a:ext cx="7043737" cy="584200"/>
          </a:xfrm>
          <a:prstGeom prst="rect">
            <a:avLst/>
          </a:prstGeom>
          <a:noFill/>
          <a:ln w="9525">
            <a:noFill/>
            <a:miter lim="800000"/>
            <a:headEnd/>
            <a:tailEnd/>
          </a:ln>
        </p:spPr>
        <p:txBody>
          <a:bodyPr>
            <a:spAutoFit/>
          </a:bodyPr>
          <a:lstStyle/>
          <a:p>
            <a:r>
              <a:rPr lang="en-US" altLang="en-US" sz="3200">
                <a:solidFill>
                  <a:srgbClr val="C00000"/>
                </a:solidFill>
                <a:cs typeface="Arial" charset="0"/>
              </a:rPr>
              <a:t>Field Patterns with Different Tuners</a:t>
            </a:r>
          </a:p>
        </p:txBody>
      </p:sp>
      <p:pic>
        <p:nvPicPr>
          <p:cNvPr id="353284" name="Picture 2"/>
          <p:cNvPicPr>
            <a:picLocks noChangeAspect="1" noChangeArrowheads="1"/>
          </p:cNvPicPr>
          <p:nvPr/>
        </p:nvPicPr>
        <p:blipFill>
          <a:blip r:embed="rId2" cstate="print"/>
          <a:srcRect/>
          <a:stretch>
            <a:fillRect/>
          </a:stretch>
        </p:blipFill>
        <p:spPr bwMode="auto">
          <a:xfrm>
            <a:off x="533400" y="1219200"/>
            <a:ext cx="3209925" cy="2443163"/>
          </a:xfrm>
          <a:prstGeom prst="rect">
            <a:avLst/>
          </a:prstGeom>
          <a:noFill/>
          <a:ln w="9525">
            <a:noFill/>
            <a:miter lim="800000"/>
            <a:headEnd/>
            <a:tailEnd/>
          </a:ln>
        </p:spPr>
      </p:pic>
      <p:pic>
        <p:nvPicPr>
          <p:cNvPr id="353285" name="Picture 3"/>
          <p:cNvPicPr>
            <a:picLocks noChangeAspect="1" noChangeArrowheads="1"/>
          </p:cNvPicPr>
          <p:nvPr/>
        </p:nvPicPr>
        <p:blipFill>
          <a:blip r:embed="rId3" cstate="print"/>
          <a:srcRect/>
          <a:stretch>
            <a:fillRect/>
          </a:stretch>
        </p:blipFill>
        <p:spPr bwMode="auto">
          <a:xfrm>
            <a:off x="4495800" y="1295400"/>
            <a:ext cx="3657600" cy="2632075"/>
          </a:xfrm>
          <a:prstGeom prst="rect">
            <a:avLst/>
          </a:prstGeom>
          <a:noFill/>
          <a:ln w="9525">
            <a:noFill/>
            <a:miter lim="800000"/>
            <a:headEnd/>
            <a:tailEnd/>
          </a:ln>
        </p:spPr>
      </p:pic>
      <p:pic>
        <p:nvPicPr>
          <p:cNvPr id="353286" name="Picture 4"/>
          <p:cNvPicPr>
            <a:picLocks noChangeAspect="1" noChangeArrowheads="1"/>
          </p:cNvPicPr>
          <p:nvPr/>
        </p:nvPicPr>
        <p:blipFill>
          <a:blip r:embed="rId4" cstate="print"/>
          <a:srcRect/>
          <a:stretch>
            <a:fillRect/>
          </a:stretch>
        </p:blipFill>
        <p:spPr bwMode="auto">
          <a:xfrm>
            <a:off x="347663" y="4048125"/>
            <a:ext cx="3579812" cy="2581275"/>
          </a:xfrm>
          <a:prstGeom prst="rect">
            <a:avLst/>
          </a:prstGeom>
          <a:noFill/>
          <a:ln w="9525">
            <a:noFill/>
            <a:miter lim="800000"/>
            <a:headEnd/>
            <a:tailEnd/>
          </a:ln>
        </p:spPr>
      </p:pic>
      <p:pic>
        <p:nvPicPr>
          <p:cNvPr id="353287" name="Picture 5"/>
          <p:cNvPicPr>
            <a:picLocks noChangeAspect="1" noChangeArrowheads="1"/>
          </p:cNvPicPr>
          <p:nvPr/>
        </p:nvPicPr>
        <p:blipFill>
          <a:blip r:embed="rId5" cstate="print"/>
          <a:srcRect/>
          <a:stretch>
            <a:fillRect/>
          </a:stretch>
        </p:blipFill>
        <p:spPr bwMode="auto">
          <a:xfrm>
            <a:off x="4673600" y="4065588"/>
            <a:ext cx="3403600" cy="24844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305" name="Slide Number Placeholder 1"/>
          <p:cNvSpPr>
            <a:spLocks noGrp="1"/>
          </p:cNvSpPr>
          <p:nvPr>
            <p:ph type="sldNum" sz="quarter" idx="1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3F32496-DEA0-4EF2-934F-631121347F47}" type="slidenum">
              <a:rPr lang="en-US" altLang="zh-CN">
                <a:latin typeface="Arial" charset="0"/>
                <a:ea typeface="宋体" charset="-122"/>
                <a:cs typeface="Arial" charset="0"/>
              </a:rPr>
              <a:pPr fontAlgn="base">
                <a:spcBef>
                  <a:spcPct val="0"/>
                </a:spcBef>
                <a:spcAft>
                  <a:spcPct val="0"/>
                </a:spcAft>
              </a:pPr>
              <a:t>51</a:t>
            </a:fld>
            <a:endParaRPr lang="en-US" altLang="zh-CN">
              <a:latin typeface="Arial" charset="0"/>
              <a:ea typeface="宋体" charset="-122"/>
              <a:cs typeface="Arial" charset="0"/>
            </a:endParaRPr>
          </a:p>
        </p:txBody>
      </p:sp>
      <p:sp>
        <p:nvSpPr>
          <p:cNvPr id="354306" name="TextBox 4"/>
          <p:cNvSpPr txBox="1">
            <a:spLocks noChangeArrowheads="1"/>
          </p:cNvSpPr>
          <p:nvPr/>
        </p:nvSpPr>
        <p:spPr bwMode="auto">
          <a:xfrm>
            <a:off x="1219200" y="1524000"/>
            <a:ext cx="1371600" cy="369888"/>
          </a:xfrm>
          <a:prstGeom prst="rect">
            <a:avLst/>
          </a:prstGeom>
          <a:noFill/>
          <a:ln w="9525">
            <a:noFill/>
            <a:miter lim="800000"/>
            <a:headEnd/>
            <a:tailEnd/>
          </a:ln>
        </p:spPr>
        <p:txBody>
          <a:bodyPr>
            <a:spAutoFit/>
          </a:bodyPr>
          <a:lstStyle/>
          <a:p>
            <a:endParaRPr lang="en-US" altLang="zh-CN"/>
          </a:p>
        </p:txBody>
      </p:sp>
      <p:sp>
        <p:nvSpPr>
          <p:cNvPr id="4" name="Text Box 32"/>
          <p:cNvSpPr txBox="1">
            <a:spLocks noChangeArrowheads="1"/>
          </p:cNvSpPr>
          <p:nvPr/>
        </p:nvSpPr>
        <p:spPr bwMode="auto">
          <a:xfrm>
            <a:off x="533400" y="0"/>
            <a:ext cx="7391400" cy="954088"/>
          </a:xfrm>
          <a:prstGeom prst="rect">
            <a:avLst/>
          </a:prstGeom>
          <a:noFill/>
          <a:ln>
            <a:noFill/>
          </a:ln>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fontAlgn="auto" hangingPunct="1">
              <a:spcBef>
                <a:spcPct val="0"/>
              </a:spcBef>
              <a:spcAft>
                <a:spcPts val="0"/>
              </a:spcAft>
              <a:buFontTx/>
              <a:buNone/>
              <a:defRPr/>
            </a:pPr>
            <a:r>
              <a:rPr lang="en-US" altLang="en-US" sz="2800" dirty="0" smtClean="0">
                <a:solidFill>
                  <a:srgbClr val="C00000"/>
                </a:solidFill>
                <a:latin typeface="+mj-lt"/>
                <a:ea typeface="+mn-ea"/>
                <a:cs typeface="Arial" pitchFamily="34" charset="0"/>
              </a:rPr>
              <a:t>Add Iris in Tuner Waveguide Limits </a:t>
            </a:r>
            <a:r>
              <a:rPr lang="en-US" sz="2800" dirty="0">
                <a:solidFill>
                  <a:srgbClr val="C00000"/>
                </a:solidFill>
                <a:latin typeface="+mj-lt"/>
                <a:ea typeface="+mn-ea"/>
              </a:rPr>
              <a:t>the </a:t>
            </a:r>
            <a:r>
              <a:rPr lang="en-US" sz="2800" dirty="0" smtClean="0">
                <a:solidFill>
                  <a:srgbClr val="C00000"/>
                </a:solidFill>
                <a:latin typeface="+mj-lt"/>
                <a:ea typeface="+mn-ea"/>
              </a:rPr>
              <a:t>Field </a:t>
            </a:r>
          </a:p>
          <a:p>
            <a:pPr eaLnBrk="1" fontAlgn="auto" hangingPunct="1">
              <a:spcBef>
                <a:spcPct val="0"/>
              </a:spcBef>
              <a:spcAft>
                <a:spcPts val="0"/>
              </a:spcAft>
              <a:buFontTx/>
              <a:buNone/>
              <a:defRPr/>
            </a:pPr>
            <a:r>
              <a:rPr lang="en-US" sz="2800" dirty="0" smtClean="0">
                <a:solidFill>
                  <a:srgbClr val="C00000"/>
                </a:solidFill>
                <a:latin typeface="+mj-lt"/>
                <a:ea typeface="+mn-ea"/>
              </a:rPr>
              <a:t>and </a:t>
            </a:r>
            <a:r>
              <a:rPr lang="el-GR" sz="2800" dirty="0">
                <a:solidFill>
                  <a:srgbClr val="C00000"/>
                </a:solidFill>
                <a:latin typeface="+mj-lt"/>
                <a:ea typeface="+mn-ea"/>
              </a:rPr>
              <a:t>β</a:t>
            </a:r>
            <a:r>
              <a:rPr lang="en-US" sz="2800" dirty="0">
                <a:solidFill>
                  <a:srgbClr val="C00000"/>
                </a:solidFill>
                <a:latin typeface="+mj-lt"/>
                <a:ea typeface="+mn-ea"/>
              </a:rPr>
              <a:t> </a:t>
            </a:r>
            <a:r>
              <a:rPr lang="en-US" sz="2800" dirty="0" smtClean="0">
                <a:solidFill>
                  <a:srgbClr val="C00000"/>
                </a:solidFill>
                <a:latin typeface="+mj-lt"/>
                <a:ea typeface="+mn-ea"/>
              </a:rPr>
              <a:t>Change</a:t>
            </a:r>
            <a:r>
              <a:rPr lang="en-US" sz="2800" dirty="0">
                <a:solidFill>
                  <a:srgbClr val="C00000"/>
                </a:solidFill>
                <a:latin typeface="+mj-lt"/>
                <a:ea typeface="+mn-ea"/>
              </a:rPr>
              <a:t>, but no </a:t>
            </a:r>
            <a:r>
              <a:rPr lang="en-US" sz="2800" dirty="0" smtClean="0">
                <a:solidFill>
                  <a:srgbClr val="C00000"/>
                </a:solidFill>
                <a:latin typeface="+mj-lt"/>
                <a:ea typeface="+mn-ea"/>
              </a:rPr>
              <a:t>Much Tuning </a:t>
            </a:r>
            <a:r>
              <a:rPr lang="en-US" altLang="en-US" sz="2800" dirty="0" smtClean="0">
                <a:solidFill>
                  <a:srgbClr val="C00000"/>
                </a:solidFill>
                <a:latin typeface="+mj-lt"/>
                <a:ea typeface="+mn-ea"/>
                <a:cs typeface="Arial" pitchFamily="34" charset="0"/>
              </a:rPr>
              <a:t>Range</a:t>
            </a:r>
            <a:endParaRPr lang="en-US" altLang="en-US" sz="2800" dirty="0">
              <a:solidFill>
                <a:srgbClr val="C00000"/>
              </a:solidFill>
              <a:latin typeface="+mj-lt"/>
              <a:ea typeface="+mn-ea"/>
              <a:cs typeface="Arial" pitchFamily="34" charset="0"/>
            </a:endParaRPr>
          </a:p>
        </p:txBody>
      </p:sp>
      <p:pic>
        <p:nvPicPr>
          <p:cNvPr id="354308" name="Picture 2"/>
          <p:cNvPicPr>
            <a:picLocks noChangeAspect="1" noChangeArrowheads="1"/>
          </p:cNvPicPr>
          <p:nvPr/>
        </p:nvPicPr>
        <p:blipFill>
          <a:blip r:embed="rId2" cstate="print"/>
          <a:srcRect/>
          <a:stretch>
            <a:fillRect/>
          </a:stretch>
        </p:blipFill>
        <p:spPr bwMode="auto">
          <a:xfrm>
            <a:off x="228600" y="2133600"/>
            <a:ext cx="4572000" cy="3425825"/>
          </a:xfrm>
          <a:prstGeom prst="rect">
            <a:avLst/>
          </a:prstGeom>
          <a:noFill/>
          <a:ln w="9525">
            <a:noFill/>
            <a:miter lim="800000"/>
            <a:headEnd/>
            <a:tailEnd/>
          </a:ln>
        </p:spPr>
      </p:pic>
      <p:pic>
        <p:nvPicPr>
          <p:cNvPr id="354309" name="Picture 3"/>
          <p:cNvPicPr>
            <a:picLocks noChangeAspect="1" noChangeArrowheads="1"/>
          </p:cNvPicPr>
          <p:nvPr/>
        </p:nvPicPr>
        <p:blipFill>
          <a:blip r:embed="rId3" cstate="print"/>
          <a:srcRect/>
          <a:stretch>
            <a:fillRect/>
          </a:stretch>
        </p:blipFill>
        <p:spPr bwMode="auto">
          <a:xfrm>
            <a:off x="4432300" y="2187575"/>
            <a:ext cx="4406900" cy="33750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425" name="Slide Number Placeholder 1"/>
          <p:cNvSpPr>
            <a:spLocks noGrp="1"/>
          </p:cNvSpPr>
          <p:nvPr>
            <p:ph type="sldNum" sz="quarter" idx="1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7262E48-DBB2-4E2D-82C4-83673AC05735}" type="slidenum">
              <a:rPr lang="en-US" altLang="zh-CN">
                <a:latin typeface="Arial" charset="0"/>
                <a:ea typeface="宋体" charset="-122"/>
                <a:cs typeface="Arial" charset="0"/>
              </a:rPr>
              <a:pPr fontAlgn="base">
                <a:spcBef>
                  <a:spcPct val="0"/>
                </a:spcBef>
                <a:spcAft>
                  <a:spcPct val="0"/>
                </a:spcAft>
              </a:pPr>
              <a:t>52</a:t>
            </a:fld>
            <a:endParaRPr lang="en-US" altLang="zh-CN">
              <a:latin typeface="Arial" charset="0"/>
              <a:ea typeface="宋体" charset="-122"/>
              <a:cs typeface="Arial" charset="0"/>
            </a:endParaRPr>
          </a:p>
        </p:txBody>
      </p:sp>
      <p:sp>
        <p:nvSpPr>
          <p:cNvPr id="359426" name="TextBox 4"/>
          <p:cNvSpPr txBox="1">
            <a:spLocks noChangeArrowheads="1"/>
          </p:cNvSpPr>
          <p:nvPr/>
        </p:nvSpPr>
        <p:spPr bwMode="auto">
          <a:xfrm>
            <a:off x="1219200" y="1524000"/>
            <a:ext cx="1371600" cy="369888"/>
          </a:xfrm>
          <a:prstGeom prst="rect">
            <a:avLst/>
          </a:prstGeom>
          <a:noFill/>
          <a:ln w="9525">
            <a:noFill/>
            <a:miter lim="800000"/>
            <a:headEnd/>
            <a:tailEnd/>
          </a:ln>
        </p:spPr>
        <p:txBody>
          <a:bodyPr>
            <a:spAutoFit/>
          </a:bodyPr>
          <a:lstStyle/>
          <a:p>
            <a:endParaRPr lang="en-US" altLang="zh-CN"/>
          </a:p>
        </p:txBody>
      </p:sp>
      <p:pic>
        <p:nvPicPr>
          <p:cNvPr id="359427" name="Picture 2"/>
          <p:cNvPicPr>
            <a:picLocks noChangeAspect="1" noChangeArrowheads="1"/>
          </p:cNvPicPr>
          <p:nvPr/>
        </p:nvPicPr>
        <p:blipFill>
          <a:blip r:embed="rId2" cstate="print"/>
          <a:srcRect/>
          <a:stretch>
            <a:fillRect/>
          </a:stretch>
        </p:blipFill>
        <p:spPr bwMode="auto">
          <a:xfrm>
            <a:off x="76200" y="1676400"/>
            <a:ext cx="4343400" cy="2557463"/>
          </a:xfrm>
          <a:prstGeom prst="rect">
            <a:avLst/>
          </a:prstGeom>
          <a:noFill/>
          <a:ln w="9525">
            <a:noFill/>
            <a:miter lim="800000"/>
            <a:headEnd/>
            <a:tailEnd/>
          </a:ln>
        </p:spPr>
      </p:pic>
      <p:pic>
        <p:nvPicPr>
          <p:cNvPr id="359428" name="Picture 3"/>
          <p:cNvPicPr>
            <a:picLocks noChangeAspect="1" noChangeArrowheads="1"/>
          </p:cNvPicPr>
          <p:nvPr/>
        </p:nvPicPr>
        <p:blipFill>
          <a:blip r:embed="rId3" cstate="print"/>
          <a:srcRect/>
          <a:stretch>
            <a:fillRect/>
          </a:stretch>
        </p:blipFill>
        <p:spPr bwMode="auto">
          <a:xfrm>
            <a:off x="4164013" y="2979738"/>
            <a:ext cx="4792662" cy="3497262"/>
          </a:xfrm>
          <a:prstGeom prst="rect">
            <a:avLst/>
          </a:prstGeom>
          <a:noFill/>
          <a:ln w="9525">
            <a:noFill/>
            <a:miter lim="800000"/>
            <a:headEnd/>
            <a:tailEnd/>
          </a:ln>
        </p:spPr>
      </p:pic>
      <p:sp>
        <p:nvSpPr>
          <p:cNvPr id="359429" name="Title 1"/>
          <p:cNvSpPr>
            <a:spLocks noGrp="1"/>
          </p:cNvSpPr>
          <p:nvPr>
            <p:ph type="title"/>
          </p:nvPr>
        </p:nvSpPr>
        <p:spPr>
          <a:xfrm>
            <a:off x="1295400" y="304800"/>
            <a:ext cx="6823075" cy="609600"/>
          </a:xfrm>
        </p:spPr>
        <p:txBody>
          <a:bodyPr/>
          <a:lstStyle/>
          <a:p>
            <a:r>
              <a:rPr lang="en-US" altLang="zh-CN" sz="3600" b="0" smtClean="0">
                <a:solidFill>
                  <a:srgbClr val="C00000"/>
                </a:solidFill>
                <a:latin typeface="Arial" charset="0"/>
                <a:ea typeface="宋体" charset="-122"/>
                <a:cs typeface="Arial" charset="0"/>
              </a:rPr>
              <a:t>Extreme of Tuning Ridge Sizes</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353" name="Slide Number Placeholder 1"/>
          <p:cNvSpPr>
            <a:spLocks noGrp="1"/>
          </p:cNvSpPr>
          <p:nvPr>
            <p:ph type="sldNum" sz="quarter" idx="1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023BBC3-D35A-4DCC-9F23-9D87643EF5B8}" type="slidenum">
              <a:rPr lang="en-US" altLang="zh-CN">
                <a:latin typeface="Arial" charset="0"/>
                <a:ea typeface="宋体" charset="-122"/>
                <a:cs typeface="Arial" charset="0"/>
              </a:rPr>
              <a:pPr fontAlgn="base">
                <a:spcBef>
                  <a:spcPct val="0"/>
                </a:spcBef>
                <a:spcAft>
                  <a:spcPct val="0"/>
                </a:spcAft>
              </a:pPr>
              <a:t>53</a:t>
            </a:fld>
            <a:endParaRPr lang="en-US" altLang="zh-CN">
              <a:latin typeface="Arial" charset="0"/>
              <a:ea typeface="宋体" charset="-122"/>
              <a:cs typeface="Arial" charset="0"/>
            </a:endParaRPr>
          </a:p>
        </p:txBody>
      </p:sp>
      <p:sp>
        <p:nvSpPr>
          <p:cNvPr id="356354" name="TextBox 4"/>
          <p:cNvSpPr txBox="1">
            <a:spLocks noChangeArrowheads="1"/>
          </p:cNvSpPr>
          <p:nvPr/>
        </p:nvSpPr>
        <p:spPr bwMode="auto">
          <a:xfrm>
            <a:off x="1219200" y="1524000"/>
            <a:ext cx="1371600" cy="369888"/>
          </a:xfrm>
          <a:prstGeom prst="rect">
            <a:avLst/>
          </a:prstGeom>
          <a:noFill/>
          <a:ln w="9525">
            <a:noFill/>
            <a:miter lim="800000"/>
            <a:headEnd/>
            <a:tailEnd/>
          </a:ln>
        </p:spPr>
        <p:txBody>
          <a:bodyPr>
            <a:spAutoFit/>
          </a:bodyPr>
          <a:lstStyle/>
          <a:p>
            <a:endParaRPr lang="en-US" altLang="zh-CN"/>
          </a:p>
        </p:txBody>
      </p:sp>
      <p:sp>
        <p:nvSpPr>
          <p:cNvPr id="4" name="Text Box 32"/>
          <p:cNvSpPr txBox="1">
            <a:spLocks noChangeArrowheads="1"/>
          </p:cNvSpPr>
          <p:nvPr/>
        </p:nvSpPr>
        <p:spPr bwMode="auto">
          <a:xfrm>
            <a:off x="668338" y="177800"/>
            <a:ext cx="6113462" cy="646113"/>
          </a:xfrm>
          <a:prstGeom prst="rect">
            <a:avLst/>
          </a:prstGeom>
          <a:noFill/>
          <a:ln>
            <a:noFill/>
          </a:ln>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fontAlgn="auto" hangingPunct="1">
              <a:spcBef>
                <a:spcPct val="0"/>
              </a:spcBef>
              <a:spcAft>
                <a:spcPts val="0"/>
              </a:spcAft>
              <a:buFontTx/>
              <a:buNone/>
              <a:defRPr/>
            </a:pPr>
            <a:r>
              <a:rPr lang="en-US" sz="3600" dirty="0">
                <a:solidFill>
                  <a:srgbClr val="C00000"/>
                </a:solidFill>
                <a:latin typeface="+mn-lt"/>
                <a:ea typeface="+mn-ea"/>
              </a:rPr>
              <a:t>Conservative Fixed Tuner</a:t>
            </a:r>
            <a:endParaRPr lang="en-US" altLang="en-US" sz="3600" dirty="0">
              <a:solidFill>
                <a:srgbClr val="C00000"/>
              </a:solidFill>
              <a:latin typeface="+mn-lt"/>
              <a:ea typeface="+mn-ea"/>
              <a:cs typeface="Arial" pitchFamily="34" charset="0"/>
            </a:endParaRPr>
          </a:p>
        </p:txBody>
      </p:sp>
      <p:sp>
        <p:nvSpPr>
          <p:cNvPr id="6" name="Title 1"/>
          <p:cNvSpPr>
            <a:spLocks noGrp="1"/>
          </p:cNvSpPr>
          <p:nvPr>
            <p:ph type="title"/>
          </p:nvPr>
        </p:nvSpPr>
        <p:spPr>
          <a:xfrm>
            <a:off x="457200" y="1295400"/>
            <a:ext cx="6629400" cy="611188"/>
          </a:xfrm>
        </p:spPr>
        <p:txBody>
          <a:bodyPr>
            <a:normAutofit fontScale="90000"/>
          </a:bodyPr>
          <a:lstStyle/>
          <a:p>
            <a:r>
              <a:rPr lang="en-US" altLang="zh-CN" sz="1600" b="0" smtClean="0">
                <a:solidFill>
                  <a:srgbClr val="0000FF"/>
                </a:solidFill>
                <a:latin typeface="Arial" charset="0"/>
                <a:ea typeface="宋体" charset="-122"/>
                <a:cs typeface="Arial" charset="0"/>
              </a:rPr>
              <a:t/>
            </a:r>
            <a:br>
              <a:rPr lang="en-US" altLang="zh-CN" sz="1600" b="0" smtClean="0">
                <a:solidFill>
                  <a:srgbClr val="0000FF"/>
                </a:solidFill>
                <a:latin typeface="Arial" charset="0"/>
                <a:ea typeface="宋体" charset="-122"/>
                <a:cs typeface="Arial" charset="0"/>
              </a:rPr>
            </a:br>
            <a:r>
              <a:rPr lang="en-US" altLang="zh-CN" sz="1600" b="0" smtClean="0">
                <a:solidFill>
                  <a:srgbClr val="0000FF"/>
                </a:solidFill>
                <a:latin typeface="Arial" charset="0"/>
                <a:ea typeface="宋体" charset="-122"/>
                <a:cs typeface="Arial" charset="0"/>
              </a:rPr>
              <a:t>to avoid several possible complications: field and </a:t>
            </a:r>
            <a:r>
              <a:rPr lang="el-GR" altLang="zh-CN" sz="1600" b="0" smtClean="0">
                <a:solidFill>
                  <a:srgbClr val="0000FF"/>
                </a:solidFill>
                <a:latin typeface="Arial" charset="0"/>
                <a:cs typeface="Arial" charset="0"/>
              </a:rPr>
              <a:t>β</a:t>
            </a:r>
            <a:r>
              <a:rPr lang="en-US" altLang="zh-CN" sz="1600" b="0" smtClean="0">
                <a:solidFill>
                  <a:srgbClr val="0000FF"/>
                </a:solidFill>
                <a:latin typeface="Arial" charset="0"/>
                <a:ea typeface="宋体" charset="-122"/>
                <a:cs typeface="Arial" charset="0"/>
              </a:rPr>
              <a:t> change, plunger heating, multipacting.  </a:t>
            </a:r>
            <a:br>
              <a:rPr lang="en-US" altLang="zh-CN" sz="1600" b="0" smtClean="0">
                <a:solidFill>
                  <a:srgbClr val="0000FF"/>
                </a:solidFill>
                <a:latin typeface="Arial" charset="0"/>
                <a:ea typeface="宋体" charset="-122"/>
                <a:cs typeface="Arial" charset="0"/>
              </a:rPr>
            </a:br>
            <a:endParaRPr lang="en-US" altLang="zh-CN" sz="1600" b="0" smtClean="0">
              <a:solidFill>
                <a:srgbClr val="0000FF"/>
              </a:solidFill>
              <a:latin typeface="Arial" charset="0"/>
              <a:ea typeface="宋体" charset="-122"/>
              <a:cs typeface="Arial" charset="0"/>
            </a:endParaRPr>
          </a:p>
        </p:txBody>
      </p:sp>
      <p:sp>
        <p:nvSpPr>
          <p:cNvPr id="356357" name="Content Placeholder 2"/>
          <p:cNvSpPr>
            <a:spLocks noGrp="1"/>
          </p:cNvSpPr>
          <p:nvPr>
            <p:ph idx="4294967295"/>
          </p:nvPr>
        </p:nvSpPr>
        <p:spPr>
          <a:xfrm>
            <a:off x="457200" y="2135188"/>
            <a:ext cx="8229600" cy="4525962"/>
          </a:xfrm>
        </p:spPr>
        <p:txBody>
          <a:bodyPr/>
          <a:lstStyle/>
          <a:p>
            <a:endParaRPr lang="en-US" altLang="zh-CN" smtClean="0">
              <a:latin typeface="Arial" charset="0"/>
              <a:ea typeface="宋体" charset="-122"/>
              <a:cs typeface="Arial" charset="0"/>
            </a:endParaRPr>
          </a:p>
        </p:txBody>
      </p:sp>
      <p:pic>
        <p:nvPicPr>
          <p:cNvPr id="356358" name="Picture 2"/>
          <p:cNvPicPr>
            <a:picLocks noChangeAspect="1" noChangeArrowheads="1"/>
          </p:cNvPicPr>
          <p:nvPr/>
        </p:nvPicPr>
        <p:blipFill>
          <a:blip r:embed="rId2" cstate="print"/>
          <a:srcRect/>
          <a:stretch>
            <a:fillRect/>
          </a:stretch>
        </p:blipFill>
        <p:spPr bwMode="auto">
          <a:xfrm>
            <a:off x="2209800" y="1849438"/>
            <a:ext cx="6781800" cy="4602162"/>
          </a:xfrm>
          <a:prstGeom prst="rect">
            <a:avLst/>
          </a:prstGeom>
          <a:noFill/>
          <a:ln w="9525">
            <a:noFill/>
            <a:miter lim="800000"/>
            <a:headEnd/>
            <a:tailEnd/>
          </a:ln>
        </p:spPr>
      </p:pic>
      <p:pic>
        <p:nvPicPr>
          <p:cNvPr id="356359" name="Picture 5"/>
          <p:cNvPicPr>
            <a:picLocks noChangeAspect="1" noChangeArrowheads="1"/>
          </p:cNvPicPr>
          <p:nvPr/>
        </p:nvPicPr>
        <p:blipFill>
          <a:blip r:embed="rId3" cstate="print"/>
          <a:srcRect/>
          <a:stretch>
            <a:fillRect/>
          </a:stretch>
        </p:blipFill>
        <p:spPr bwMode="auto">
          <a:xfrm>
            <a:off x="304800" y="1600200"/>
            <a:ext cx="2811463" cy="2705100"/>
          </a:xfrm>
          <a:prstGeom prst="rect">
            <a:avLst/>
          </a:prstGeom>
          <a:noFill/>
          <a:ln w="9525">
            <a:noFill/>
            <a:miter lim="800000"/>
            <a:headEnd/>
            <a:tailEnd/>
          </a:ln>
        </p:spPr>
      </p:pic>
      <p:pic>
        <p:nvPicPr>
          <p:cNvPr id="356360" name="Picture 6"/>
          <p:cNvPicPr>
            <a:picLocks noChangeAspect="1" noChangeArrowheads="1"/>
          </p:cNvPicPr>
          <p:nvPr/>
        </p:nvPicPr>
        <p:blipFill>
          <a:blip r:embed="rId4" cstate="print"/>
          <a:srcRect/>
          <a:stretch>
            <a:fillRect/>
          </a:stretch>
        </p:blipFill>
        <p:spPr bwMode="auto">
          <a:xfrm>
            <a:off x="533400" y="4305300"/>
            <a:ext cx="2971800" cy="2266950"/>
          </a:xfrm>
          <a:prstGeom prst="rect">
            <a:avLst/>
          </a:prstGeom>
          <a:noFill/>
          <a:ln w="9525">
            <a:noFill/>
            <a:miter lim="800000"/>
            <a:headEnd/>
            <a:tailEnd/>
          </a:ln>
        </p:spPr>
      </p:pic>
      <p:sp>
        <p:nvSpPr>
          <p:cNvPr id="11" name="Oval 10"/>
          <p:cNvSpPr/>
          <p:nvPr/>
        </p:nvSpPr>
        <p:spPr>
          <a:xfrm>
            <a:off x="1276350" y="5868988"/>
            <a:ext cx="1992313" cy="3048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12" name="Curved Connector 11"/>
          <p:cNvCxnSpPr/>
          <p:nvPr/>
        </p:nvCxnSpPr>
        <p:spPr>
          <a:xfrm>
            <a:off x="4052888" y="3687763"/>
            <a:ext cx="914400" cy="782637"/>
          </a:xfrm>
          <a:prstGeom prst="curvedConnector3">
            <a:avLst>
              <a:gd name="adj1" fmla="val 50000"/>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56363" name="TextBox 12"/>
          <p:cNvSpPr txBox="1">
            <a:spLocks noChangeArrowheads="1"/>
          </p:cNvSpPr>
          <p:nvPr/>
        </p:nvSpPr>
        <p:spPr bwMode="auto">
          <a:xfrm>
            <a:off x="3505200" y="3005138"/>
            <a:ext cx="2314575" cy="646112"/>
          </a:xfrm>
          <a:prstGeom prst="rect">
            <a:avLst/>
          </a:prstGeom>
          <a:noFill/>
          <a:ln w="9525">
            <a:noFill/>
            <a:miter lim="800000"/>
            <a:headEnd/>
            <a:tailEnd/>
          </a:ln>
        </p:spPr>
        <p:txBody>
          <a:bodyPr wrap="none">
            <a:spAutoFit/>
          </a:bodyPr>
          <a:lstStyle/>
          <a:p>
            <a:r>
              <a:rPr lang="en-US" altLang="zh-CN">
                <a:solidFill>
                  <a:srgbClr val="FF0000"/>
                </a:solidFill>
              </a:rPr>
              <a:t>   18mm x 1.5 mm</a:t>
            </a:r>
          </a:p>
          <a:p>
            <a:r>
              <a:rPr lang="en-US" altLang="zh-CN">
                <a:solidFill>
                  <a:srgbClr val="FF0000"/>
                </a:solidFill>
              </a:rPr>
              <a:t>indentation (-1.8 MHz)</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5329" name="Slide Number Placeholder 1"/>
          <p:cNvSpPr>
            <a:spLocks noGrp="1"/>
          </p:cNvSpPr>
          <p:nvPr>
            <p:ph type="sldNum" sz="quarter" idx="1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747FE20-704D-4FA5-BB6C-11ECC17D7EC4}" type="slidenum">
              <a:rPr lang="en-US" altLang="zh-CN">
                <a:latin typeface="Arial" charset="0"/>
                <a:ea typeface="宋体" charset="-122"/>
                <a:cs typeface="Arial" charset="0"/>
              </a:rPr>
              <a:pPr fontAlgn="base">
                <a:spcBef>
                  <a:spcPct val="0"/>
                </a:spcBef>
                <a:spcAft>
                  <a:spcPct val="0"/>
                </a:spcAft>
              </a:pPr>
              <a:t>54</a:t>
            </a:fld>
            <a:endParaRPr lang="en-US" altLang="zh-CN">
              <a:latin typeface="Arial" charset="0"/>
              <a:ea typeface="宋体" charset="-122"/>
              <a:cs typeface="Arial" charset="0"/>
            </a:endParaRPr>
          </a:p>
        </p:txBody>
      </p:sp>
      <p:sp>
        <p:nvSpPr>
          <p:cNvPr id="355330" name="TextBox 4"/>
          <p:cNvSpPr txBox="1">
            <a:spLocks noChangeArrowheads="1"/>
          </p:cNvSpPr>
          <p:nvPr/>
        </p:nvSpPr>
        <p:spPr bwMode="auto">
          <a:xfrm>
            <a:off x="1219200" y="1524000"/>
            <a:ext cx="1371600" cy="369888"/>
          </a:xfrm>
          <a:prstGeom prst="rect">
            <a:avLst/>
          </a:prstGeom>
          <a:noFill/>
          <a:ln w="9525">
            <a:noFill/>
            <a:miter lim="800000"/>
            <a:headEnd/>
            <a:tailEnd/>
          </a:ln>
        </p:spPr>
        <p:txBody>
          <a:bodyPr>
            <a:spAutoFit/>
          </a:bodyPr>
          <a:lstStyle/>
          <a:p>
            <a:endParaRPr lang="en-US" altLang="zh-CN"/>
          </a:p>
        </p:txBody>
      </p:sp>
      <p:sp>
        <p:nvSpPr>
          <p:cNvPr id="355331" name="Text Box 32"/>
          <p:cNvSpPr txBox="1">
            <a:spLocks noChangeArrowheads="1"/>
          </p:cNvSpPr>
          <p:nvPr/>
        </p:nvSpPr>
        <p:spPr bwMode="auto">
          <a:xfrm>
            <a:off x="609600" y="177800"/>
            <a:ext cx="8305800" cy="646113"/>
          </a:xfrm>
          <a:prstGeom prst="rect">
            <a:avLst/>
          </a:prstGeom>
          <a:noFill/>
          <a:ln w="9525">
            <a:noFill/>
            <a:miter lim="800000"/>
            <a:headEnd/>
            <a:tailEnd/>
          </a:ln>
        </p:spPr>
        <p:txBody>
          <a:bodyPr>
            <a:spAutoFit/>
          </a:bodyPr>
          <a:lstStyle/>
          <a:p>
            <a:r>
              <a:rPr lang="en-US" altLang="en-US" sz="3600">
                <a:solidFill>
                  <a:srgbClr val="C00000"/>
                </a:solidFill>
                <a:cs typeface="Arial" charset="0"/>
              </a:rPr>
              <a:t>Detuner Studies(1.5 mm Detuning Rod)</a:t>
            </a:r>
          </a:p>
        </p:txBody>
      </p:sp>
      <p:pic>
        <p:nvPicPr>
          <p:cNvPr id="355332" name="Picture 2"/>
          <p:cNvPicPr>
            <a:picLocks noChangeAspect="1" noChangeArrowheads="1"/>
          </p:cNvPicPr>
          <p:nvPr/>
        </p:nvPicPr>
        <p:blipFill>
          <a:blip r:embed="rId2" cstate="print"/>
          <a:srcRect/>
          <a:stretch>
            <a:fillRect/>
          </a:stretch>
        </p:blipFill>
        <p:spPr bwMode="auto">
          <a:xfrm>
            <a:off x="25400" y="1909763"/>
            <a:ext cx="4652963" cy="3100387"/>
          </a:xfrm>
          <a:prstGeom prst="rect">
            <a:avLst/>
          </a:prstGeom>
          <a:noFill/>
          <a:ln w="9525">
            <a:noFill/>
            <a:miter lim="800000"/>
            <a:headEnd/>
            <a:tailEnd/>
          </a:ln>
        </p:spPr>
      </p:pic>
      <p:pic>
        <p:nvPicPr>
          <p:cNvPr id="355333" name="Picture 3"/>
          <p:cNvPicPr>
            <a:picLocks noChangeAspect="1" noChangeArrowheads="1"/>
          </p:cNvPicPr>
          <p:nvPr/>
        </p:nvPicPr>
        <p:blipFill>
          <a:blip r:embed="rId3" cstate="print"/>
          <a:srcRect/>
          <a:stretch>
            <a:fillRect/>
          </a:stretch>
        </p:blipFill>
        <p:spPr bwMode="auto">
          <a:xfrm>
            <a:off x="4572000" y="1619250"/>
            <a:ext cx="4495800" cy="32289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0449" name="Slide Number Placeholder 1"/>
          <p:cNvSpPr>
            <a:spLocks noGrp="1"/>
          </p:cNvSpPr>
          <p:nvPr>
            <p:ph type="sldNum" sz="quarter" idx="1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C752D7D-5158-4CA3-A257-E1FBA27F681A}" type="slidenum">
              <a:rPr lang="en-US" altLang="zh-CN">
                <a:latin typeface="Arial" charset="0"/>
                <a:ea typeface="宋体" charset="-122"/>
                <a:cs typeface="Arial" charset="0"/>
              </a:rPr>
              <a:pPr fontAlgn="base">
                <a:spcBef>
                  <a:spcPct val="0"/>
                </a:spcBef>
                <a:spcAft>
                  <a:spcPct val="0"/>
                </a:spcAft>
              </a:pPr>
              <a:t>55</a:t>
            </a:fld>
            <a:endParaRPr lang="en-US" altLang="zh-CN">
              <a:latin typeface="Arial" charset="0"/>
              <a:ea typeface="宋体" charset="-122"/>
              <a:cs typeface="Arial" charset="0"/>
            </a:endParaRPr>
          </a:p>
        </p:txBody>
      </p:sp>
      <p:sp>
        <p:nvSpPr>
          <p:cNvPr id="360450" name="TextBox 4"/>
          <p:cNvSpPr txBox="1">
            <a:spLocks noChangeArrowheads="1"/>
          </p:cNvSpPr>
          <p:nvPr/>
        </p:nvSpPr>
        <p:spPr bwMode="auto">
          <a:xfrm>
            <a:off x="1219200" y="1524000"/>
            <a:ext cx="1371600" cy="369888"/>
          </a:xfrm>
          <a:prstGeom prst="rect">
            <a:avLst/>
          </a:prstGeom>
          <a:noFill/>
          <a:ln w="9525">
            <a:noFill/>
            <a:miter lim="800000"/>
            <a:headEnd/>
            <a:tailEnd/>
          </a:ln>
        </p:spPr>
        <p:txBody>
          <a:bodyPr>
            <a:spAutoFit/>
          </a:bodyPr>
          <a:lstStyle/>
          <a:p>
            <a:endParaRPr lang="en-US" altLang="zh-CN"/>
          </a:p>
        </p:txBody>
      </p:sp>
      <p:sp>
        <p:nvSpPr>
          <p:cNvPr id="360451" name="Title 1"/>
          <p:cNvSpPr>
            <a:spLocks noGrp="1"/>
          </p:cNvSpPr>
          <p:nvPr>
            <p:ph type="title"/>
          </p:nvPr>
        </p:nvSpPr>
        <p:spPr/>
        <p:txBody>
          <a:bodyPr/>
          <a:lstStyle/>
          <a:p>
            <a:r>
              <a:rPr lang="en-US" altLang="zh-CN" sz="3200" b="0" smtClean="0">
                <a:latin typeface="Arial" charset="0"/>
                <a:ea typeface="宋体" charset="-122"/>
                <a:cs typeface="Arial" charset="0"/>
              </a:rPr>
              <a:t>Sketch of a Coming X-Band SLED Assembly</a:t>
            </a:r>
          </a:p>
        </p:txBody>
      </p:sp>
      <p:pic>
        <p:nvPicPr>
          <p:cNvPr id="360452" name="Picture 3"/>
          <p:cNvPicPr>
            <a:picLocks noChangeAspect="1" noChangeArrowheads="1"/>
          </p:cNvPicPr>
          <p:nvPr/>
        </p:nvPicPr>
        <p:blipFill>
          <a:blip r:embed="rId2" cstate="print"/>
          <a:srcRect/>
          <a:stretch>
            <a:fillRect/>
          </a:stretch>
        </p:blipFill>
        <p:spPr bwMode="auto">
          <a:xfrm>
            <a:off x="2590800" y="1219200"/>
            <a:ext cx="4038600" cy="5524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1473" name="Slide Number Placeholder 1"/>
          <p:cNvSpPr>
            <a:spLocks noGrp="1"/>
          </p:cNvSpPr>
          <p:nvPr>
            <p:ph type="sldNum" sz="quarter" idx="1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03AB28C-6C91-4EF9-A0C5-0F85A5E8C8CF}" type="slidenum">
              <a:rPr lang="en-US" altLang="zh-CN">
                <a:latin typeface="Arial" charset="0"/>
                <a:ea typeface="宋体" charset="-122"/>
                <a:cs typeface="Arial" charset="0"/>
              </a:rPr>
              <a:pPr fontAlgn="base">
                <a:spcBef>
                  <a:spcPct val="0"/>
                </a:spcBef>
                <a:spcAft>
                  <a:spcPct val="0"/>
                </a:spcAft>
              </a:pPr>
              <a:t>56</a:t>
            </a:fld>
            <a:endParaRPr lang="en-US" altLang="zh-CN">
              <a:latin typeface="Arial" charset="0"/>
              <a:ea typeface="宋体" charset="-122"/>
              <a:cs typeface="Arial" charset="0"/>
            </a:endParaRPr>
          </a:p>
        </p:txBody>
      </p:sp>
      <p:sp>
        <p:nvSpPr>
          <p:cNvPr id="361474" name="TextBox 4"/>
          <p:cNvSpPr txBox="1">
            <a:spLocks noChangeArrowheads="1"/>
          </p:cNvSpPr>
          <p:nvPr/>
        </p:nvSpPr>
        <p:spPr bwMode="auto">
          <a:xfrm>
            <a:off x="1219200" y="1524000"/>
            <a:ext cx="1371600" cy="369888"/>
          </a:xfrm>
          <a:prstGeom prst="rect">
            <a:avLst/>
          </a:prstGeom>
          <a:noFill/>
          <a:ln w="9525">
            <a:noFill/>
            <a:miter lim="800000"/>
            <a:headEnd/>
            <a:tailEnd/>
          </a:ln>
        </p:spPr>
        <p:txBody>
          <a:bodyPr>
            <a:spAutoFit/>
          </a:bodyPr>
          <a:lstStyle/>
          <a:p>
            <a:endParaRPr lang="en-US" altLang="zh-CN"/>
          </a:p>
        </p:txBody>
      </p:sp>
      <p:sp>
        <p:nvSpPr>
          <p:cNvPr id="361475" name="Text Box 12"/>
          <p:cNvSpPr txBox="1">
            <a:spLocks noChangeArrowheads="1"/>
          </p:cNvSpPr>
          <p:nvPr/>
        </p:nvSpPr>
        <p:spPr bwMode="auto">
          <a:xfrm>
            <a:off x="3759200" y="2914650"/>
            <a:ext cx="4876800" cy="304800"/>
          </a:xfrm>
          <a:prstGeom prst="rect">
            <a:avLst/>
          </a:prstGeom>
          <a:noFill/>
          <a:ln w="9525">
            <a:noFill/>
            <a:miter lim="800000"/>
            <a:headEnd/>
            <a:tailEnd/>
          </a:ln>
        </p:spPr>
        <p:txBody>
          <a:bodyPr>
            <a:spAutoFit/>
          </a:bodyPr>
          <a:lstStyle/>
          <a:p>
            <a:pPr eaLnBrk="0" hangingPunct="0"/>
            <a:r>
              <a:rPr lang="zh-CN" altLang="en-US" sz="1400">
                <a:latin typeface="Times New Roman" pitchFamily="18" charset="0"/>
              </a:rPr>
              <a:t> </a:t>
            </a:r>
          </a:p>
        </p:txBody>
      </p:sp>
      <p:sp>
        <p:nvSpPr>
          <p:cNvPr id="361476" name="Text Box 32"/>
          <p:cNvSpPr txBox="1">
            <a:spLocks noChangeArrowheads="1"/>
          </p:cNvSpPr>
          <p:nvPr/>
        </p:nvSpPr>
        <p:spPr bwMode="auto">
          <a:xfrm>
            <a:off x="990600" y="2505075"/>
            <a:ext cx="7645400" cy="4276725"/>
          </a:xfrm>
          <a:prstGeom prst="rect">
            <a:avLst/>
          </a:prstGeom>
          <a:noFill/>
          <a:ln w="9525">
            <a:noFill/>
            <a:miter lim="800000"/>
            <a:headEnd/>
            <a:tailEnd/>
          </a:ln>
        </p:spPr>
        <p:txBody>
          <a:bodyPr>
            <a:spAutoFit/>
          </a:bodyPr>
          <a:lstStyle/>
          <a:p>
            <a:pPr marL="457200" indent="-457200">
              <a:buFontTx/>
              <a:buChar char="•"/>
            </a:pPr>
            <a:r>
              <a:rPr lang="en-US" altLang="en-US" sz="2800">
                <a:cs typeface="Arial" charset="0"/>
              </a:rPr>
              <a:t>Tolerances</a:t>
            </a:r>
          </a:p>
          <a:p>
            <a:pPr marL="1200150" lvl="1" indent="-457200">
              <a:buFontTx/>
              <a:buChar char="–"/>
            </a:pPr>
            <a:r>
              <a:rPr lang="en-US" altLang="zh-CN">
                <a:solidFill>
                  <a:srgbClr val="0000FF"/>
                </a:solidFill>
                <a:cs typeface="Arial" charset="0"/>
              </a:rPr>
              <a:t>The Coupler/Mode convertor is a broad band microwave component</a:t>
            </a:r>
          </a:p>
          <a:p>
            <a:pPr marL="1200150" lvl="1" indent="-457200">
              <a:buFontTx/>
              <a:buChar char="–"/>
            </a:pPr>
            <a:r>
              <a:rPr lang="en-US" altLang="zh-CN">
                <a:solidFill>
                  <a:srgbClr val="0000FF"/>
                </a:solidFill>
                <a:cs typeface="Arial" charset="0"/>
              </a:rPr>
              <a:t>The Sphere cavity is a high Q</a:t>
            </a:r>
            <a:r>
              <a:rPr lang="en-US" altLang="zh-CN" baseline="-25000">
                <a:solidFill>
                  <a:srgbClr val="0000FF"/>
                </a:solidFill>
                <a:cs typeface="Arial" charset="0"/>
              </a:rPr>
              <a:t>0</a:t>
            </a:r>
            <a:r>
              <a:rPr lang="en-US" altLang="zh-CN">
                <a:solidFill>
                  <a:srgbClr val="0000FF"/>
                </a:solidFill>
                <a:cs typeface="Arial" charset="0"/>
              </a:rPr>
              <a:t> , but low Q</a:t>
            </a:r>
            <a:r>
              <a:rPr lang="en-US" altLang="zh-CN" baseline="-25000">
                <a:solidFill>
                  <a:srgbClr val="0000FF"/>
                </a:solidFill>
                <a:cs typeface="Arial" charset="0"/>
              </a:rPr>
              <a:t>L</a:t>
            </a:r>
            <a:r>
              <a:rPr lang="en-US" altLang="zh-CN">
                <a:solidFill>
                  <a:srgbClr val="0000FF"/>
                </a:solidFill>
                <a:cs typeface="Arial" charset="0"/>
              </a:rPr>
              <a:t> cavity. If we add proper push-pull tuning studs, the tuning should not be problem.</a:t>
            </a:r>
            <a:endParaRPr lang="en-US" altLang="en-US" sz="2800">
              <a:cs typeface="Arial" charset="0"/>
            </a:endParaRPr>
          </a:p>
          <a:p>
            <a:pPr marL="457200" indent="-457200">
              <a:buFontTx/>
              <a:buChar char="•"/>
            </a:pPr>
            <a:r>
              <a:rPr lang="en-US" altLang="zh-CN" sz="2800"/>
              <a:t>Manufacturability</a:t>
            </a:r>
            <a:endParaRPr lang="en-US" altLang="zh-CN">
              <a:solidFill>
                <a:srgbClr val="0000FF"/>
              </a:solidFill>
            </a:endParaRPr>
          </a:p>
          <a:p>
            <a:pPr marL="1200150" lvl="1" indent="-457200">
              <a:buFontTx/>
              <a:buChar char="–"/>
            </a:pPr>
            <a:r>
              <a:rPr lang="en-US" altLang="zh-CN">
                <a:solidFill>
                  <a:srgbClr val="0000FF"/>
                </a:solidFill>
              </a:rPr>
              <a:t>Several kinds of X-Band mode convertors have been successfully designed, built and operated.</a:t>
            </a:r>
          </a:p>
          <a:p>
            <a:pPr marL="1200150" lvl="1" indent="-457200">
              <a:buFontTx/>
              <a:buChar char="–"/>
            </a:pPr>
            <a:r>
              <a:rPr lang="en-US" altLang="zh-CN">
                <a:solidFill>
                  <a:srgbClr val="0000FF"/>
                </a:solidFill>
              </a:rPr>
              <a:t>There are many sphere parts were applied like X-Band and S-Band Race-track cavities and L-Band regular cavities</a:t>
            </a:r>
          </a:p>
          <a:p>
            <a:pPr marL="1200150" lvl="1" indent="-457200">
              <a:buFontTx/>
              <a:buChar char="–"/>
            </a:pPr>
            <a:r>
              <a:rPr lang="en-US" altLang="zh-CN">
                <a:solidFill>
                  <a:srgbClr val="0000FF"/>
                </a:solidFill>
              </a:rPr>
              <a:t>With TE modes, the sphere cavity does not have cooling problem due to very loss, but temperature stabilization is needed.</a:t>
            </a:r>
          </a:p>
        </p:txBody>
      </p:sp>
      <p:sp>
        <p:nvSpPr>
          <p:cNvPr id="361477" name="Rectangle 1"/>
          <p:cNvSpPr>
            <a:spLocks noChangeArrowheads="1"/>
          </p:cNvSpPr>
          <p:nvPr/>
        </p:nvSpPr>
        <p:spPr bwMode="auto">
          <a:xfrm>
            <a:off x="1981200" y="149225"/>
            <a:ext cx="5676900" cy="768350"/>
          </a:xfrm>
          <a:prstGeom prst="rect">
            <a:avLst/>
          </a:prstGeom>
          <a:noFill/>
          <a:ln w="9525">
            <a:noFill/>
            <a:miter lim="800000"/>
            <a:headEnd/>
            <a:tailEnd/>
          </a:ln>
        </p:spPr>
        <p:txBody>
          <a:bodyPr wrap="none">
            <a:spAutoFit/>
          </a:bodyPr>
          <a:lstStyle/>
          <a:p>
            <a:r>
              <a:rPr lang="en-US" altLang="en-US" sz="4400">
                <a:solidFill>
                  <a:srgbClr val="C00000"/>
                </a:solidFill>
                <a:cs typeface="Arial" charset="0"/>
              </a:rPr>
              <a:t>Technical Challenges </a:t>
            </a:r>
            <a:endParaRPr lang="en-US" altLang="en-US" sz="4400">
              <a:latin typeface="Times New Roman" pitchFamily="18" charset="0"/>
            </a:endParaRPr>
          </a:p>
        </p:txBody>
      </p:sp>
      <p:sp>
        <p:nvSpPr>
          <p:cNvPr id="361478" name="Text Box 32"/>
          <p:cNvSpPr txBox="1">
            <a:spLocks noChangeArrowheads="1"/>
          </p:cNvSpPr>
          <p:nvPr/>
        </p:nvSpPr>
        <p:spPr bwMode="auto">
          <a:xfrm>
            <a:off x="838200" y="1295400"/>
            <a:ext cx="8232775" cy="1200150"/>
          </a:xfrm>
          <a:prstGeom prst="rect">
            <a:avLst/>
          </a:prstGeom>
          <a:noFill/>
          <a:ln w="9525">
            <a:noFill/>
            <a:miter lim="800000"/>
            <a:headEnd/>
            <a:tailEnd/>
          </a:ln>
        </p:spPr>
        <p:txBody>
          <a:bodyPr>
            <a:spAutoFit/>
          </a:bodyPr>
          <a:lstStyle/>
          <a:p>
            <a:r>
              <a:rPr lang="en-US" altLang="zh-CN" sz="2400">
                <a:solidFill>
                  <a:srgbClr val="C00000"/>
                </a:solidFill>
              </a:rPr>
              <a:t>This is a brand new device, certainly there will be some new design and manufacture problems,  but there are no predictable difficulties, which could not be resolve easily. </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497" name="Slide Number Placeholder 1"/>
          <p:cNvSpPr>
            <a:spLocks noGrp="1"/>
          </p:cNvSpPr>
          <p:nvPr>
            <p:ph type="sldNum" sz="quarter" idx="1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5335638-836D-476E-BA35-24893A4F7E6B}" type="slidenum">
              <a:rPr lang="en-US" altLang="zh-CN">
                <a:latin typeface="Arial" charset="0"/>
                <a:ea typeface="宋体" charset="-122"/>
                <a:cs typeface="Arial" charset="0"/>
              </a:rPr>
              <a:pPr fontAlgn="base">
                <a:spcBef>
                  <a:spcPct val="0"/>
                </a:spcBef>
                <a:spcAft>
                  <a:spcPct val="0"/>
                </a:spcAft>
              </a:pPr>
              <a:t>57</a:t>
            </a:fld>
            <a:endParaRPr lang="en-US" altLang="zh-CN">
              <a:latin typeface="Arial" charset="0"/>
              <a:ea typeface="宋体" charset="-122"/>
              <a:cs typeface="Arial" charset="0"/>
            </a:endParaRPr>
          </a:p>
        </p:txBody>
      </p:sp>
      <p:sp>
        <p:nvSpPr>
          <p:cNvPr id="362498" name="TextBox 4"/>
          <p:cNvSpPr txBox="1">
            <a:spLocks noChangeArrowheads="1"/>
          </p:cNvSpPr>
          <p:nvPr/>
        </p:nvSpPr>
        <p:spPr bwMode="auto">
          <a:xfrm>
            <a:off x="1219200" y="1524000"/>
            <a:ext cx="1371600" cy="369888"/>
          </a:xfrm>
          <a:prstGeom prst="rect">
            <a:avLst/>
          </a:prstGeom>
          <a:noFill/>
          <a:ln w="9525">
            <a:noFill/>
            <a:miter lim="800000"/>
            <a:headEnd/>
            <a:tailEnd/>
          </a:ln>
        </p:spPr>
        <p:txBody>
          <a:bodyPr>
            <a:spAutoFit/>
          </a:bodyPr>
          <a:lstStyle/>
          <a:p>
            <a:endParaRPr lang="en-US" altLang="zh-CN"/>
          </a:p>
        </p:txBody>
      </p:sp>
      <p:sp>
        <p:nvSpPr>
          <p:cNvPr id="4" name="Text Box 12"/>
          <p:cNvSpPr txBox="1">
            <a:spLocks noChangeArrowheads="1"/>
          </p:cNvSpPr>
          <p:nvPr/>
        </p:nvSpPr>
        <p:spPr bwMode="auto">
          <a:xfrm>
            <a:off x="76200" y="1585913"/>
            <a:ext cx="9067800" cy="4586287"/>
          </a:xfrm>
          <a:prstGeom prst="rect">
            <a:avLst/>
          </a:prstGeom>
          <a:noFill/>
          <a:ln>
            <a:noFill/>
          </a:ln>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457200" indent="-457200" fontAlgn="auto">
              <a:spcBef>
                <a:spcPts val="0"/>
              </a:spcBef>
              <a:spcAft>
                <a:spcPts val="0"/>
              </a:spcAft>
              <a:defRPr/>
            </a:pPr>
            <a:r>
              <a:rPr lang="en-US" altLang="zh-CN" sz="2800" dirty="0">
                <a:solidFill>
                  <a:srgbClr val="0000FF"/>
                </a:solidFill>
                <a:latin typeface="Arial" panose="020B0604020202020204" pitchFamily="34" charset="0"/>
                <a:ea typeface="SimSun" pitchFamily="2" charset="-122"/>
                <a:cs typeface="Arial" panose="020B0604020202020204" pitchFamily="34" charset="0"/>
              </a:rPr>
              <a:t>Precision simulation served for mechanical design</a:t>
            </a:r>
          </a:p>
          <a:p>
            <a:pPr marL="457200" indent="-457200" fontAlgn="auto">
              <a:spcBef>
                <a:spcPts val="0"/>
              </a:spcBef>
              <a:spcAft>
                <a:spcPts val="0"/>
              </a:spcAft>
              <a:defRPr/>
            </a:pPr>
            <a:r>
              <a:rPr lang="en-US" altLang="zh-CN" sz="2800" dirty="0" smtClean="0">
                <a:solidFill>
                  <a:srgbClr val="0000FF"/>
                </a:solidFill>
                <a:latin typeface="Arial" panose="020B0604020202020204" pitchFamily="34" charset="0"/>
                <a:ea typeface="SimSun" pitchFamily="2" charset="-122"/>
                <a:cs typeface="Arial" panose="020B0604020202020204" pitchFamily="34" charset="0"/>
              </a:rPr>
              <a:t>Further studies for more broad applications</a:t>
            </a:r>
          </a:p>
          <a:p>
            <a:pPr marL="1200150" lvl="1" indent="-457200" fontAlgn="auto">
              <a:spcAft>
                <a:spcPts val="0"/>
              </a:spcAft>
              <a:buFont typeface="Wingdings" panose="05000000000000000000" pitchFamily="2" charset="2"/>
              <a:buChar char="§"/>
              <a:defRPr/>
            </a:pPr>
            <a:r>
              <a:rPr lang="en-US" altLang="zh-CN" sz="2000" dirty="0" smtClean="0">
                <a:latin typeface="Arial" panose="020B0604020202020204" pitchFamily="34" charset="0"/>
                <a:ea typeface="SimSun" pitchFamily="2" charset="-122"/>
                <a:cs typeface="Arial" panose="020B0604020202020204" pitchFamily="34" charset="0"/>
              </a:rPr>
              <a:t>The scheme can be easily used for S-Band, L-Band …</a:t>
            </a:r>
            <a:endParaRPr lang="en-US" altLang="zh-CN" sz="2000" dirty="0">
              <a:latin typeface="Arial" panose="020B0604020202020204" pitchFamily="34" charset="0"/>
              <a:ea typeface="SimSun" pitchFamily="2" charset="-122"/>
              <a:cs typeface="Arial" panose="020B0604020202020204" pitchFamily="34" charset="0"/>
            </a:endParaRPr>
          </a:p>
          <a:p>
            <a:pPr marL="1200150" lvl="1" indent="-457200" fontAlgn="auto">
              <a:spcAft>
                <a:spcPts val="0"/>
              </a:spcAft>
              <a:buFont typeface="Wingdings" panose="05000000000000000000" pitchFamily="2" charset="2"/>
              <a:buChar char="§"/>
              <a:defRPr/>
            </a:pPr>
            <a:r>
              <a:rPr lang="en-US" altLang="zh-CN" sz="2000" dirty="0" smtClean="0">
                <a:latin typeface="Arial" panose="020B0604020202020204" pitchFamily="34" charset="0"/>
                <a:ea typeface="SimSun" pitchFamily="2" charset="-122"/>
                <a:cs typeface="Arial" panose="020B0604020202020204" pitchFamily="34" charset="0"/>
              </a:rPr>
              <a:t>It opens a door for flat top SLED pulse for multi-bunch train operation with degenerating higher order mode </a:t>
            </a:r>
            <a:endParaRPr lang="en-US" altLang="zh-CN" sz="2000" dirty="0" smtClean="0">
              <a:solidFill>
                <a:srgbClr val="0000FF"/>
              </a:solidFill>
              <a:latin typeface="Arial" panose="020B0604020202020204" pitchFamily="34" charset="0"/>
              <a:ea typeface="SimSun" pitchFamily="2" charset="-122"/>
              <a:cs typeface="Arial" panose="020B0604020202020204" pitchFamily="34" charset="0"/>
            </a:endParaRPr>
          </a:p>
          <a:p>
            <a:pPr marL="457200" indent="-457200" fontAlgn="auto">
              <a:spcBef>
                <a:spcPts val="0"/>
              </a:spcBef>
              <a:spcAft>
                <a:spcPts val="0"/>
              </a:spcAft>
              <a:defRPr/>
            </a:pPr>
            <a:r>
              <a:rPr lang="en-US" sz="2800" dirty="0" smtClean="0">
                <a:solidFill>
                  <a:srgbClr val="0000FF"/>
                </a:solidFill>
                <a:latin typeface="Arial" panose="020B0604020202020204" pitchFamily="34" charset="0"/>
                <a:ea typeface="+mn-ea"/>
                <a:cs typeface="Arial" panose="020B0604020202020204" pitchFamily="34" charset="0"/>
              </a:rPr>
              <a:t>Mechanical design for fabrication under way</a:t>
            </a:r>
          </a:p>
          <a:p>
            <a:pPr fontAlgn="auto">
              <a:spcBef>
                <a:spcPts val="0"/>
              </a:spcBef>
              <a:spcAft>
                <a:spcPts val="0"/>
              </a:spcAft>
              <a:defRPr/>
            </a:pPr>
            <a:r>
              <a:rPr lang="en-US" sz="2800" dirty="0" smtClean="0">
                <a:solidFill>
                  <a:srgbClr val="0000FF"/>
                </a:solidFill>
                <a:latin typeface="Arial" panose="020B0604020202020204" pitchFamily="34" charset="0"/>
                <a:ea typeface="+mn-ea"/>
                <a:cs typeface="Arial" panose="020B0604020202020204" pitchFamily="34" charset="0"/>
              </a:rPr>
              <a:t>   Fabrication will be in September or earlier</a:t>
            </a:r>
          </a:p>
          <a:p>
            <a:pPr fontAlgn="auto">
              <a:spcBef>
                <a:spcPts val="0"/>
              </a:spcBef>
              <a:spcAft>
                <a:spcPts val="0"/>
              </a:spcAft>
              <a:defRPr/>
            </a:pPr>
            <a:r>
              <a:rPr lang="en-US" sz="2800" dirty="0" smtClean="0">
                <a:solidFill>
                  <a:srgbClr val="0000FF"/>
                </a:solidFill>
                <a:latin typeface="Arial" panose="020B0604020202020204" pitchFamily="34" charset="0"/>
                <a:ea typeface="+mn-ea"/>
                <a:cs typeface="Arial" panose="020B0604020202020204" pitchFamily="34" charset="0"/>
              </a:rPr>
              <a:t>   Microwave measurement confirmation</a:t>
            </a:r>
          </a:p>
          <a:p>
            <a:pPr fontAlgn="auto">
              <a:spcBef>
                <a:spcPts val="0"/>
              </a:spcBef>
              <a:spcAft>
                <a:spcPts val="0"/>
              </a:spcAft>
              <a:defRPr/>
            </a:pPr>
            <a:r>
              <a:rPr lang="en-US" sz="2800" dirty="0" smtClean="0">
                <a:solidFill>
                  <a:srgbClr val="0000FF"/>
                </a:solidFill>
                <a:latin typeface="Arial" panose="020B0604020202020204" pitchFamily="34" charset="0"/>
                <a:ea typeface="+mn-ea"/>
                <a:cs typeface="Arial" panose="020B0604020202020204" pitchFamily="34" charset="0"/>
              </a:rPr>
              <a:t>   LLRF control design and testing</a:t>
            </a:r>
          </a:p>
          <a:p>
            <a:pPr fontAlgn="auto">
              <a:spcBef>
                <a:spcPts val="0"/>
              </a:spcBef>
              <a:spcAft>
                <a:spcPts val="0"/>
              </a:spcAft>
              <a:defRPr/>
            </a:pPr>
            <a:r>
              <a:rPr lang="en-US" altLang="zh-CN" sz="2800" dirty="0" smtClean="0">
                <a:solidFill>
                  <a:srgbClr val="0000FF"/>
                </a:solidFill>
                <a:latin typeface="Arial" panose="020B0604020202020204" pitchFamily="34" charset="0"/>
                <a:ea typeface="SimSun" pitchFamily="2" charset="-122"/>
                <a:cs typeface="Arial" panose="020B0604020202020204" pitchFamily="34" charset="0"/>
              </a:rPr>
              <a:t>   Final assembly and microwave check</a:t>
            </a:r>
          </a:p>
          <a:p>
            <a:pPr fontAlgn="auto">
              <a:spcBef>
                <a:spcPts val="0"/>
              </a:spcBef>
              <a:spcAft>
                <a:spcPts val="0"/>
              </a:spcAft>
              <a:defRPr/>
            </a:pPr>
            <a:r>
              <a:rPr lang="en-US" altLang="zh-CN" sz="2800" dirty="0" smtClean="0">
                <a:solidFill>
                  <a:srgbClr val="0000FF"/>
                </a:solidFill>
                <a:latin typeface="Arial" panose="020B0604020202020204" pitchFamily="34" charset="0"/>
                <a:ea typeface="SimSun" pitchFamily="2" charset="-122"/>
                <a:cs typeface="Arial" panose="020B0604020202020204" pitchFamily="34" charset="0"/>
              </a:rPr>
              <a:t>   Commissioning </a:t>
            </a:r>
            <a:endParaRPr lang="zh-CN" altLang="en-US" sz="2800" dirty="0" smtClean="0">
              <a:solidFill>
                <a:srgbClr val="0000FF"/>
              </a:solidFill>
              <a:latin typeface="Arial" panose="020B0604020202020204" pitchFamily="34" charset="0"/>
              <a:ea typeface="SimSun" pitchFamily="2" charset="-122"/>
              <a:cs typeface="Arial" panose="020B0604020202020204" pitchFamily="34" charset="0"/>
            </a:endParaRPr>
          </a:p>
        </p:txBody>
      </p:sp>
      <p:sp>
        <p:nvSpPr>
          <p:cNvPr id="362500" name="Text Box 32"/>
          <p:cNvSpPr txBox="1">
            <a:spLocks noChangeArrowheads="1"/>
          </p:cNvSpPr>
          <p:nvPr/>
        </p:nvSpPr>
        <p:spPr bwMode="auto">
          <a:xfrm>
            <a:off x="1828800" y="228600"/>
            <a:ext cx="4572000" cy="708025"/>
          </a:xfrm>
          <a:prstGeom prst="rect">
            <a:avLst/>
          </a:prstGeom>
          <a:noFill/>
          <a:ln w="9525">
            <a:noFill/>
            <a:miter lim="800000"/>
            <a:headEnd/>
            <a:tailEnd/>
          </a:ln>
        </p:spPr>
        <p:txBody>
          <a:bodyPr>
            <a:spAutoFit/>
          </a:bodyPr>
          <a:lstStyle/>
          <a:p>
            <a:r>
              <a:rPr lang="en-US" altLang="en-US" sz="4000">
                <a:solidFill>
                  <a:srgbClr val="C00000"/>
                </a:solidFill>
                <a:cs typeface="Arial" charset="0"/>
              </a:rPr>
              <a:t>R&amp;D Program</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8566150" y="6318251"/>
            <a:ext cx="318932" cy="539750"/>
          </a:xfrm>
          <a:prstGeom prst="rect">
            <a:avLst/>
          </a:prstGeom>
        </p:spPr>
        <p:txBody>
          <a:bodyPr/>
          <a:lstStyle/>
          <a:p>
            <a:fld id="{5BD36294-2849-48A8-8531-5354CF3095D2}" type="slidenum">
              <a:rPr lang="en-US" smtClean="0">
                <a:solidFill>
                  <a:srgbClr val="000000"/>
                </a:solidFill>
              </a:rPr>
              <a:pPr/>
              <a:t>58</a:t>
            </a:fld>
            <a:endParaRPr lang="en-US" dirty="0">
              <a:solidFill>
                <a:srgbClr val="000000"/>
              </a:solidFill>
            </a:endParaRPr>
          </a:p>
        </p:txBody>
      </p:sp>
      <p:sp>
        <p:nvSpPr>
          <p:cNvPr id="3" name="Text Box 2"/>
          <p:cNvSpPr txBox="1">
            <a:spLocks noChangeArrowheads="1"/>
          </p:cNvSpPr>
          <p:nvPr/>
        </p:nvSpPr>
        <p:spPr bwMode="auto">
          <a:xfrm>
            <a:off x="1219200" y="2743200"/>
            <a:ext cx="67056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sz="3600" dirty="0" smtClean="0">
                <a:solidFill>
                  <a:srgbClr val="CC0000"/>
                </a:solidFill>
                <a:latin typeface="Arial" charset="0"/>
              </a:rPr>
              <a:t>              Wish You All </a:t>
            </a:r>
          </a:p>
          <a:p>
            <a:r>
              <a:rPr lang="en-US" altLang="en-US" sz="3600" dirty="0" smtClean="0">
                <a:solidFill>
                  <a:srgbClr val="CC0000"/>
                </a:solidFill>
                <a:latin typeface="Arial" charset="0"/>
              </a:rPr>
              <a:t>Great Success in your Career!</a:t>
            </a:r>
            <a:endParaRPr lang="en-US" altLang="en-US" sz="3600" dirty="0">
              <a:solidFill>
                <a:srgbClr val="CC0000"/>
              </a:solidFill>
              <a:latin typeface="Arial" charset="0"/>
            </a:endParaRPr>
          </a:p>
        </p:txBody>
      </p:sp>
    </p:spTree>
    <p:extLst>
      <p:ext uri="{BB962C8B-B14F-4D97-AF65-F5344CB8AC3E}">
        <p14:creationId xmlns:p14="http://schemas.microsoft.com/office/powerpoint/2010/main" val="4630114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Number Placeholder 1"/>
          <p:cNvSpPr>
            <a:spLocks noGrp="1"/>
          </p:cNvSpPr>
          <p:nvPr>
            <p:ph type="sldNum" sz="quarter" idx="1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C148A88-5290-4056-B75D-E5CA062A97DA}" type="slidenum">
              <a:rPr lang="en-US" altLang="zh-CN">
                <a:latin typeface="Arial" charset="0"/>
                <a:ea typeface="宋体" charset="-122"/>
                <a:cs typeface="Arial" charset="0"/>
              </a:rPr>
              <a:pPr fontAlgn="base">
                <a:spcBef>
                  <a:spcPct val="0"/>
                </a:spcBef>
                <a:spcAft>
                  <a:spcPct val="0"/>
                </a:spcAft>
              </a:pPr>
              <a:t>6</a:t>
            </a:fld>
            <a:endParaRPr lang="en-US" altLang="zh-CN">
              <a:latin typeface="Arial" charset="0"/>
              <a:ea typeface="宋体" charset="-122"/>
              <a:cs typeface="Arial" charset="0"/>
            </a:endParaRPr>
          </a:p>
        </p:txBody>
      </p:sp>
      <p:sp>
        <p:nvSpPr>
          <p:cNvPr id="29698" name="TextBox 4"/>
          <p:cNvSpPr txBox="1">
            <a:spLocks noChangeArrowheads="1"/>
          </p:cNvSpPr>
          <p:nvPr/>
        </p:nvSpPr>
        <p:spPr bwMode="auto">
          <a:xfrm>
            <a:off x="1219200" y="1524000"/>
            <a:ext cx="1371600" cy="369888"/>
          </a:xfrm>
          <a:prstGeom prst="rect">
            <a:avLst/>
          </a:prstGeom>
          <a:noFill/>
          <a:ln w="9525">
            <a:noFill/>
            <a:miter lim="800000"/>
            <a:headEnd/>
            <a:tailEnd/>
          </a:ln>
        </p:spPr>
        <p:txBody>
          <a:bodyPr>
            <a:spAutoFit/>
          </a:bodyPr>
          <a:lstStyle/>
          <a:p>
            <a:endParaRPr lang="en-US" altLang="zh-CN"/>
          </a:p>
        </p:txBody>
      </p:sp>
      <p:sp>
        <p:nvSpPr>
          <p:cNvPr id="29699" name="Rectangle 16"/>
          <p:cNvSpPr>
            <a:spLocks noChangeArrowheads="1"/>
          </p:cNvSpPr>
          <p:nvPr/>
        </p:nvSpPr>
        <p:spPr bwMode="auto">
          <a:xfrm>
            <a:off x="1447800" y="119063"/>
            <a:ext cx="7340600" cy="647700"/>
          </a:xfrm>
          <a:prstGeom prst="rect">
            <a:avLst/>
          </a:prstGeom>
          <a:noFill/>
          <a:ln w="9525">
            <a:noFill/>
            <a:miter lim="800000"/>
            <a:headEnd/>
            <a:tailEnd/>
          </a:ln>
        </p:spPr>
        <p:txBody>
          <a:bodyPr wrap="none" anchor="ctr">
            <a:spAutoFit/>
          </a:bodyPr>
          <a:lstStyle/>
          <a:p>
            <a:r>
              <a:rPr lang="en-US" altLang="en-US" sz="3600">
                <a:solidFill>
                  <a:srgbClr val="CC0000"/>
                </a:solidFill>
              </a:rPr>
              <a:t>What the RF Deflectors Look Like?</a:t>
            </a:r>
          </a:p>
        </p:txBody>
      </p:sp>
      <p:pic>
        <p:nvPicPr>
          <p:cNvPr id="29700" name="Picture 2"/>
          <p:cNvPicPr>
            <a:picLocks noChangeAspect="1" noChangeArrowheads="1"/>
          </p:cNvPicPr>
          <p:nvPr/>
        </p:nvPicPr>
        <p:blipFill>
          <a:blip r:embed="rId2" cstate="print"/>
          <a:srcRect/>
          <a:stretch>
            <a:fillRect/>
          </a:stretch>
        </p:blipFill>
        <p:spPr bwMode="auto">
          <a:xfrm>
            <a:off x="1938338" y="1209675"/>
            <a:ext cx="5448300" cy="1743075"/>
          </a:xfrm>
          <a:prstGeom prst="rect">
            <a:avLst/>
          </a:prstGeom>
          <a:noFill/>
          <a:ln w="9525">
            <a:noFill/>
            <a:miter lim="800000"/>
            <a:headEnd/>
            <a:tailEnd/>
          </a:ln>
        </p:spPr>
      </p:pic>
      <p:pic>
        <p:nvPicPr>
          <p:cNvPr id="29701" name="Picture 3"/>
          <p:cNvPicPr>
            <a:picLocks noChangeAspect="1" noChangeArrowheads="1"/>
          </p:cNvPicPr>
          <p:nvPr/>
        </p:nvPicPr>
        <p:blipFill>
          <a:blip r:embed="rId3" cstate="print"/>
          <a:srcRect/>
          <a:stretch>
            <a:fillRect/>
          </a:stretch>
        </p:blipFill>
        <p:spPr bwMode="auto">
          <a:xfrm>
            <a:off x="5621338" y="3065463"/>
            <a:ext cx="2828925" cy="1884362"/>
          </a:xfrm>
          <a:prstGeom prst="rect">
            <a:avLst/>
          </a:prstGeom>
          <a:noFill/>
          <a:ln w="9525">
            <a:noFill/>
            <a:miter lim="800000"/>
            <a:headEnd/>
            <a:tailEnd/>
          </a:ln>
        </p:spPr>
      </p:pic>
      <p:pic>
        <p:nvPicPr>
          <p:cNvPr id="29702" name="Picture 5" descr="Setup3"/>
          <p:cNvPicPr>
            <a:picLocks noChangeAspect="1" noChangeArrowheads="1"/>
          </p:cNvPicPr>
          <p:nvPr/>
        </p:nvPicPr>
        <p:blipFill>
          <a:blip r:embed="rId4" cstate="print"/>
          <a:srcRect/>
          <a:stretch>
            <a:fillRect/>
          </a:stretch>
        </p:blipFill>
        <p:spPr bwMode="auto">
          <a:xfrm>
            <a:off x="228600" y="3048000"/>
            <a:ext cx="2000250" cy="2667000"/>
          </a:xfrm>
          <a:prstGeom prst="rect">
            <a:avLst/>
          </a:prstGeom>
          <a:noFill/>
          <a:ln w="9525">
            <a:noFill/>
            <a:miter lim="800000"/>
            <a:headEnd/>
            <a:tailEnd/>
          </a:ln>
        </p:spPr>
      </p:pic>
      <p:sp>
        <p:nvSpPr>
          <p:cNvPr id="29703" name="TextBox 10"/>
          <p:cNvSpPr txBox="1">
            <a:spLocks noChangeArrowheads="1"/>
          </p:cNvSpPr>
          <p:nvPr/>
        </p:nvSpPr>
        <p:spPr bwMode="auto">
          <a:xfrm>
            <a:off x="7527925" y="1600200"/>
            <a:ext cx="1260475" cy="954088"/>
          </a:xfrm>
          <a:prstGeom prst="rect">
            <a:avLst/>
          </a:prstGeom>
          <a:noFill/>
          <a:ln w="9525">
            <a:noFill/>
            <a:miter lim="800000"/>
            <a:headEnd/>
            <a:tailEnd/>
          </a:ln>
        </p:spPr>
        <p:txBody>
          <a:bodyPr>
            <a:spAutoFit/>
          </a:bodyPr>
          <a:lstStyle/>
          <a:p>
            <a:pPr eaLnBrk="0" hangingPunct="0"/>
            <a:r>
              <a:rPr lang="en-US" altLang="en-US" sz="1400" b="1">
                <a:solidFill>
                  <a:srgbClr val="0033CC"/>
                </a:solidFill>
                <a:cs typeface="Arial" charset="0"/>
              </a:rPr>
              <a:t>A LOLA-IV</a:t>
            </a:r>
          </a:p>
          <a:p>
            <a:pPr eaLnBrk="0" hangingPunct="0"/>
            <a:r>
              <a:rPr lang="en-US" altLang="en-US" sz="1400" b="1">
                <a:solidFill>
                  <a:srgbClr val="0033CC"/>
                </a:solidFill>
                <a:cs typeface="Arial" charset="0"/>
              </a:rPr>
              <a:t>Ready for Sending to DESY</a:t>
            </a:r>
          </a:p>
        </p:txBody>
      </p:sp>
      <p:sp>
        <p:nvSpPr>
          <p:cNvPr id="29704" name="TextBox 11"/>
          <p:cNvSpPr txBox="1">
            <a:spLocks noChangeArrowheads="1"/>
          </p:cNvSpPr>
          <p:nvPr/>
        </p:nvSpPr>
        <p:spPr bwMode="auto">
          <a:xfrm>
            <a:off x="0" y="1878013"/>
            <a:ext cx="1778000" cy="1169987"/>
          </a:xfrm>
          <a:prstGeom prst="rect">
            <a:avLst/>
          </a:prstGeom>
          <a:noFill/>
          <a:ln w="9525">
            <a:noFill/>
            <a:miter lim="800000"/>
            <a:headEnd/>
            <a:tailEnd/>
          </a:ln>
        </p:spPr>
        <p:txBody>
          <a:bodyPr>
            <a:spAutoFit/>
          </a:bodyPr>
          <a:lstStyle/>
          <a:p>
            <a:pPr eaLnBrk="0" hangingPunct="0"/>
            <a:r>
              <a:rPr lang="en-US" altLang="en-US" sz="1400" b="1">
                <a:solidFill>
                  <a:srgbClr val="0033CC"/>
                </a:solidFill>
                <a:cs typeface="Arial" charset="0"/>
              </a:rPr>
              <a:t>A Short 13-Cell S-Band LOLA Structure Under Measurement for LCLS Injector</a:t>
            </a:r>
          </a:p>
        </p:txBody>
      </p:sp>
      <p:sp>
        <p:nvSpPr>
          <p:cNvPr id="29705" name="TextBox 12"/>
          <p:cNvSpPr txBox="1">
            <a:spLocks noChangeArrowheads="1"/>
          </p:cNvSpPr>
          <p:nvPr/>
        </p:nvSpPr>
        <p:spPr bwMode="auto">
          <a:xfrm>
            <a:off x="228600" y="5967413"/>
            <a:ext cx="2000250" cy="738187"/>
          </a:xfrm>
          <a:prstGeom prst="rect">
            <a:avLst/>
          </a:prstGeom>
          <a:noFill/>
          <a:ln w="9525">
            <a:noFill/>
            <a:miter lim="800000"/>
            <a:headEnd/>
            <a:tailEnd/>
          </a:ln>
        </p:spPr>
        <p:txBody>
          <a:bodyPr>
            <a:spAutoFit/>
          </a:bodyPr>
          <a:lstStyle/>
          <a:p>
            <a:pPr eaLnBrk="0" hangingPunct="0"/>
            <a:r>
              <a:rPr lang="en-US" altLang="en-US" sz="1400" b="1">
                <a:solidFill>
                  <a:srgbClr val="0033CC"/>
                </a:solidFill>
                <a:cs typeface="Arial" charset="0"/>
              </a:rPr>
              <a:t>    Final Assembly </a:t>
            </a:r>
          </a:p>
          <a:p>
            <a:pPr eaLnBrk="0" hangingPunct="0"/>
            <a:r>
              <a:rPr lang="en-US" altLang="en-US" sz="1400" b="1">
                <a:solidFill>
                  <a:srgbClr val="0033CC"/>
                </a:solidFill>
                <a:cs typeface="Arial" charset="0"/>
              </a:rPr>
              <a:t>of a 1m X-Band Deflector for  LCLS</a:t>
            </a:r>
          </a:p>
        </p:txBody>
      </p:sp>
      <p:pic>
        <p:nvPicPr>
          <p:cNvPr id="29706" name="Picture 14" descr="L:\2011 Seminar\IMG_0330.jpg"/>
          <p:cNvPicPr>
            <a:picLocks noChangeAspect="1" noChangeArrowheads="1"/>
          </p:cNvPicPr>
          <p:nvPr/>
        </p:nvPicPr>
        <p:blipFill>
          <a:blip r:embed="rId5" cstate="print"/>
          <a:srcRect/>
          <a:stretch>
            <a:fillRect/>
          </a:stretch>
        </p:blipFill>
        <p:spPr bwMode="auto">
          <a:xfrm>
            <a:off x="2895600" y="3065463"/>
            <a:ext cx="2514600" cy="1885950"/>
          </a:xfrm>
          <a:prstGeom prst="rect">
            <a:avLst/>
          </a:prstGeom>
          <a:noFill/>
          <a:ln w="9525">
            <a:noFill/>
            <a:miter lim="800000"/>
            <a:headEnd/>
            <a:tailEnd/>
          </a:ln>
        </p:spPr>
      </p:pic>
      <p:sp>
        <p:nvSpPr>
          <p:cNvPr id="29707" name="TextBox 14"/>
          <p:cNvSpPr txBox="1">
            <a:spLocks noChangeArrowheads="1"/>
          </p:cNvSpPr>
          <p:nvPr/>
        </p:nvSpPr>
        <p:spPr bwMode="auto">
          <a:xfrm>
            <a:off x="3897313" y="5102225"/>
            <a:ext cx="4103687" cy="307975"/>
          </a:xfrm>
          <a:prstGeom prst="rect">
            <a:avLst/>
          </a:prstGeom>
          <a:noFill/>
          <a:ln w="9525">
            <a:noFill/>
            <a:miter lim="800000"/>
            <a:headEnd/>
            <a:tailEnd/>
          </a:ln>
        </p:spPr>
        <p:txBody>
          <a:bodyPr>
            <a:spAutoFit/>
          </a:bodyPr>
          <a:lstStyle/>
          <a:p>
            <a:pPr eaLnBrk="0" hangingPunct="0"/>
            <a:r>
              <a:rPr lang="en-US" altLang="en-US" sz="1400" b="1">
                <a:solidFill>
                  <a:srgbClr val="0033CC"/>
                </a:solidFill>
                <a:cs typeface="Arial" charset="0"/>
              </a:rPr>
              <a:t>  Two Short  X-Band Deflectors for  ECHO-7</a:t>
            </a:r>
          </a:p>
        </p:txBody>
      </p:sp>
      <p:pic>
        <p:nvPicPr>
          <p:cNvPr id="29708" name="Picture 17"/>
          <p:cNvPicPr>
            <a:picLocks noChangeAspect="1" noChangeArrowheads="1"/>
          </p:cNvPicPr>
          <p:nvPr/>
        </p:nvPicPr>
        <p:blipFill>
          <a:blip r:embed="rId6" cstate="print"/>
          <a:srcRect/>
          <a:stretch>
            <a:fillRect/>
          </a:stretch>
        </p:blipFill>
        <p:spPr bwMode="auto">
          <a:xfrm>
            <a:off x="2341563" y="5638800"/>
            <a:ext cx="6269037" cy="990600"/>
          </a:xfrm>
          <a:prstGeom prst="rect">
            <a:avLst/>
          </a:prstGeom>
          <a:solidFill>
            <a:schemeClr val="accent1"/>
          </a:solid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402" name="Slide Number Placeholder 1"/>
          <p:cNvSpPr>
            <a:spLocks noGrp="1"/>
          </p:cNvSpPr>
          <p:nvPr>
            <p:ph type="sldNum" sz="quarter" idx="1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9CC07E3-D8A2-430D-BDEA-7A43894C3205}" type="slidenum">
              <a:rPr lang="en-US" altLang="zh-CN">
                <a:latin typeface="Arial" charset="0"/>
                <a:ea typeface="宋体" charset="-122"/>
                <a:cs typeface="Arial" charset="0"/>
              </a:rPr>
              <a:pPr fontAlgn="base">
                <a:spcBef>
                  <a:spcPct val="0"/>
                </a:spcBef>
                <a:spcAft>
                  <a:spcPct val="0"/>
                </a:spcAft>
              </a:pPr>
              <a:t>7</a:t>
            </a:fld>
            <a:endParaRPr lang="en-US" altLang="zh-CN">
              <a:latin typeface="Arial" charset="0"/>
              <a:ea typeface="宋体" charset="-122"/>
              <a:cs typeface="Arial" charset="0"/>
            </a:endParaRPr>
          </a:p>
        </p:txBody>
      </p:sp>
      <p:sp>
        <p:nvSpPr>
          <p:cNvPr id="305403" name="TextBox 4"/>
          <p:cNvSpPr txBox="1">
            <a:spLocks noChangeArrowheads="1"/>
          </p:cNvSpPr>
          <p:nvPr/>
        </p:nvSpPr>
        <p:spPr bwMode="auto">
          <a:xfrm>
            <a:off x="1219200" y="1524000"/>
            <a:ext cx="1371600" cy="369888"/>
          </a:xfrm>
          <a:prstGeom prst="rect">
            <a:avLst/>
          </a:prstGeom>
          <a:noFill/>
          <a:ln w="9525">
            <a:noFill/>
            <a:miter lim="800000"/>
            <a:headEnd/>
            <a:tailEnd/>
          </a:ln>
        </p:spPr>
        <p:txBody>
          <a:bodyPr>
            <a:spAutoFit/>
          </a:bodyPr>
          <a:lstStyle/>
          <a:p>
            <a:endParaRPr lang="en-US" altLang="zh-CN"/>
          </a:p>
        </p:txBody>
      </p:sp>
      <p:sp>
        <p:nvSpPr>
          <p:cNvPr id="305404" name="Rectangle 16"/>
          <p:cNvSpPr>
            <a:spLocks noChangeArrowheads="1"/>
          </p:cNvSpPr>
          <p:nvPr/>
        </p:nvSpPr>
        <p:spPr bwMode="auto">
          <a:xfrm>
            <a:off x="1981200" y="130175"/>
            <a:ext cx="6673850" cy="708025"/>
          </a:xfrm>
          <a:prstGeom prst="rect">
            <a:avLst/>
          </a:prstGeom>
          <a:noFill/>
          <a:ln w="9525">
            <a:noFill/>
            <a:miter lim="800000"/>
            <a:headEnd/>
            <a:tailEnd/>
          </a:ln>
        </p:spPr>
        <p:txBody>
          <a:bodyPr wrap="none" anchor="ctr">
            <a:spAutoFit/>
          </a:bodyPr>
          <a:lstStyle/>
          <a:p>
            <a:r>
              <a:rPr lang="en-US" altLang="en-US" sz="4000">
                <a:solidFill>
                  <a:srgbClr val="CC0000"/>
                </a:solidFill>
              </a:rPr>
              <a:t>Principle of TW RF Deflector</a:t>
            </a:r>
          </a:p>
        </p:txBody>
      </p:sp>
      <p:graphicFrame>
        <p:nvGraphicFramePr>
          <p:cNvPr id="305398" name="Object 246"/>
          <p:cNvGraphicFramePr>
            <a:graphicFrameLocks noChangeAspect="1"/>
          </p:cNvGraphicFramePr>
          <p:nvPr/>
        </p:nvGraphicFramePr>
        <p:xfrm>
          <a:off x="3540125" y="914400"/>
          <a:ext cx="2824163" cy="887413"/>
        </p:xfrm>
        <a:graphic>
          <a:graphicData uri="http://schemas.openxmlformats.org/presentationml/2006/ole">
            <mc:AlternateContent xmlns:mc="http://schemas.openxmlformats.org/markup-compatibility/2006">
              <mc:Choice xmlns:v="urn:schemas-microsoft-com:vml" Requires="v">
                <p:oleObj spid="_x0000_s305406" name="Equation" r:id="rId3" imgW="1536700" imgH="482600" progId="Equation.3">
                  <p:embed/>
                </p:oleObj>
              </mc:Choice>
              <mc:Fallback>
                <p:oleObj name="Equation" r:id="rId3" imgW="1536700" imgH="482600" progId="Equation.3">
                  <p:embed/>
                  <p:pic>
                    <p:nvPicPr>
                      <p:cNvPr id="0" name="Picture 24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40125" y="914400"/>
                        <a:ext cx="2824163" cy="8874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05399" name="Object 247"/>
          <p:cNvGraphicFramePr>
            <a:graphicFrameLocks noChangeAspect="1"/>
          </p:cNvGraphicFramePr>
          <p:nvPr/>
        </p:nvGraphicFramePr>
        <p:xfrm>
          <a:off x="3657600" y="1828800"/>
          <a:ext cx="1676400" cy="876300"/>
        </p:xfrm>
        <a:graphic>
          <a:graphicData uri="http://schemas.openxmlformats.org/presentationml/2006/ole">
            <mc:AlternateContent xmlns:mc="http://schemas.openxmlformats.org/markup-compatibility/2006">
              <mc:Choice xmlns:v="urn:schemas-microsoft-com:vml" Requires="v">
                <p:oleObj spid="_x0000_s305407" name="Equation" r:id="rId5" imgW="990170" imgH="482391" progId="Equation.3">
                  <p:embed/>
                </p:oleObj>
              </mc:Choice>
              <mc:Fallback>
                <p:oleObj name="Equation" r:id="rId5" imgW="990170" imgH="482391" progId="Equation.3">
                  <p:embed/>
                  <p:pic>
                    <p:nvPicPr>
                      <p:cNvPr id="0" name="Picture 24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57600" y="1828800"/>
                        <a:ext cx="1676400" cy="876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5405" name="TextBox 8"/>
          <p:cNvSpPr txBox="1">
            <a:spLocks noChangeArrowheads="1"/>
          </p:cNvSpPr>
          <p:nvPr/>
        </p:nvSpPr>
        <p:spPr bwMode="auto">
          <a:xfrm>
            <a:off x="304800" y="1143000"/>
            <a:ext cx="3267075" cy="400050"/>
          </a:xfrm>
          <a:prstGeom prst="rect">
            <a:avLst/>
          </a:prstGeom>
          <a:noFill/>
          <a:ln w="9525">
            <a:noFill/>
            <a:miter lim="800000"/>
            <a:headEnd/>
            <a:tailEnd/>
          </a:ln>
        </p:spPr>
        <p:txBody>
          <a:bodyPr wrap="none">
            <a:spAutoFit/>
          </a:bodyPr>
          <a:lstStyle/>
          <a:p>
            <a:pPr eaLnBrk="0" hangingPunct="0"/>
            <a:r>
              <a:rPr lang="en-US" altLang="en-US" sz="2000">
                <a:solidFill>
                  <a:srgbClr val="0000FF"/>
                </a:solidFill>
                <a:cs typeface="Arial" charset="0"/>
              </a:rPr>
              <a:t>Panofsky-Wenzel Theorem</a:t>
            </a:r>
          </a:p>
        </p:txBody>
      </p:sp>
      <p:graphicFrame>
        <p:nvGraphicFramePr>
          <p:cNvPr id="305400" name="Object 248"/>
          <p:cNvGraphicFramePr>
            <a:graphicFrameLocks noChangeAspect="1"/>
          </p:cNvGraphicFramePr>
          <p:nvPr/>
        </p:nvGraphicFramePr>
        <p:xfrm>
          <a:off x="3429000" y="3200400"/>
          <a:ext cx="1695450" cy="1114425"/>
        </p:xfrm>
        <a:graphic>
          <a:graphicData uri="http://schemas.openxmlformats.org/presentationml/2006/ole">
            <mc:AlternateContent xmlns:mc="http://schemas.openxmlformats.org/markup-compatibility/2006">
              <mc:Choice xmlns:v="urn:schemas-microsoft-com:vml" Requires="v">
                <p:oleObj spid="_x0000_s305408" name="Equation" r:id="rId7" imgW="965200" imgH="647700" progId="Equation.3">
                  <p:embed/>
                </p:oleObj>
              </mc:Choice>
              <mc:Fallback>
                <p:oleObj name="Equation" r:id="rId7" imgW="965200" imgH="647700" progId="Equation.3">
                  <p:embed/>
                  <p:pic>
                    <p:nvPicPr>
                      <p:cNvPr id="0" name="Picture 24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429000" y="3200400"/>
                        <a:ext cx="1695450" cy="11144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05401" name="Object 249"/>
          <p:cNvGraphicFramePr>
            <a:graphicFrameLocks noChangeAspect="1"/>
          </p:cNvGraphicFramePr>
          <p:nvPr/>
        </p:nvGraphicFramePr>
        <p:xfrm>
          <a:off x="3352800" y="5586413"/>
          <a:ext cx="2819400" cy="909637"/>
        </p:xfrm>
        <a:graphic>
          <a:graphicData uri="http://schemas.openxmlformats.org/presentationml/2006/ole">
            <mc:AlternateContent xmlns:mc="http://schemas.openxmlformats.org/markup-compatibility/2006">
              <mc:Choice xmlns:v="urn:schemas-microsoft-com:vml" Requires="v">
                <p:oleObj spid="_x0000_s305409" name="Equation" r:id="rId9" imgW="1384300" imgH="469900" progId="Equation.3">
                  <p:embed/>
                </p:oleObj>
              </mc:Choice>
              <mc:Fallback>
                <p:oleObj name="Equation" r:id="rId9" imgW="1384300" imgH="469900" progId="Equation.3">
                  <p:embed/>
                  <p:pic>
                    <p:nvPicPr>
                      <p:cNvPr id="0" name="Picture 24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352800" y="5586413"/>
                        <a:ext cx="2819400" cy="9096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5406" name="Rectangle 8"/>
          <p:cNvSpPr>
            <a:spLocks noChangeArrowheads="1"/>
          </p:cNvSpPr>
          <p:nvPr/>
        </p:nvSpPr>
        <p:spPr bwMode="auto">
          <a:xfrm>
            <a:off x="304800" y="2743200"/>
            <a:ext cx="7831138" cy="701675"/>
          </a:xfrm>
          <a:prstGeom prst="rect">
            <a:avLst/>
          </a:prstGeom>
          <a:noFill/>
          <a:ln w="9525">
            <a:noFill/>
            <a:miter lim="800000"/>
            <a:headEnd/>
            <a:tailEnd/>
          </a:ln>
        </p:spPr>
        <p:txBody>
          <a:bodyPr anchor="ctr">
            <a:spAutoFit/>
          </a:bodyPr>
          <a:lstStyle/>
          <a:p>
            <a:pPr eaLnBrk="0" hangingPunct="0"/>
            <a:r>
              <a:rPr lang="en-US" altLang="en-US" sz="2000">
                <a:solidFill>
                  <a:srgbClr val="0000FF"/>
                </a:solidFill>
                <a:cs typeface="Times New Roman" pitchFamily="18" charset="0"/>
              </a:rPr>
              <a:t>  As a measure of the deflecting efficiency, the transverse shunt impedance r</a:t>
            </a:r>
            <a:r>
              <a:rPr lang="en-US" altLang="en-US" sz="2000" baseline="-30000">
                <a:solidFill>
                  <a:srgbClr val="0000FF"/>
                </a:solidFill>
                <a:cs typeface="Times New Roman" pitchFamily="18" charset="0"/>
              </a:rPr>
              <a:t>┴</a:t>
            </a:r>
            <a:r>
              <a:rPr lang="en-US" altLang="en-US" sz="2000">
                <a:solidFill>
                  <a:srgbClr val="0000FF"/>
                </a:solidFill>
                <a:cs typeface="Times New Roman" pitchFamily="18" charset="0"/>
              </a:rPr>
              <a:t> is defined as: </a:t>
            </a:r>
            <a:endParaRPr lang="en-US" altLang="en-US" sz="2000">
              <a:solidFill>
                <a:srgbClr val="0000FF"/>
              </a:solidFill>
            </a:endParaRPr>
          </a:p>
        </p:txBody>
      </p:sp>
      <p:sp>
        <p:nvSpPr>
          <p:cNvPr id="305407" name="Rectangle 9"/>
          <p:cNvSpPr>
            <a:spLocks noChangeArrowheads="1"/>
          </p:cNvSpPr>
          <p:nvPr/>
        </p:nvSpPr>
        <p:spPr bwMode="auto">
          <a:xfrm>
            <a:off x="5334000" y="3124200"/>
            <a:ext cx="3810000" cy="1323975"/>
          </a:xfrm>
          <a:prstGeom prst="rect">
            <a:avLst/>
          </a:prstGeom>
          <a:noFill/>
          <a:ln w="9525">
            <a:noFill/>
            <a:miter lim="800000"/>
            <a:headEnd/>
            <a:tailEnd/>
          </a:ln>
        </p:spPr>
        <p:txBody>
          <a:bodyPr anchor="ctr">
            <a:spAutoFit/>
          </a:bodyPr>
          <a:lstStyle/>
          <a:p>
            <a:pPr eaLnBrk="0" hangingPunct="0"/>
            <a:r>
              <a:rPr lang="en-US" altLang="en-US" sz="1600">
                <a:cs typeface="Times New Roman" pitchFamily="18" charset="0"/>
              </a:rPr>
              <a:t>where z and r are longitudinal and transverse axes respectively, E</a:t>
            </a:r>
            <a:r>
              <a:rPr lang="en-US" altLang="en-US" sz="1600" baseline="-30000">
                <a:cs typeface="Times New Roman" pitchFamily="18" charset="0"/>
              </a:rPr>
              <a:t>z</a:t>
            </a:r>
            <a:r>
              <a:rPr lang="en-US" altLang="en-US" sz="1600">
                <a:cs typeface="Times New Roman" pitchFamily="18" charset="0"/>
              </a:rPr>
              <a:t> is the electrical field amplitude for the dipole mode with angular frequency ω, and P is the RF power as function of z.</a:t>
            </a:r>
          </a:p>
        </p:txBody>
      </p:sp>
      <p:sp>
        <p:nvSpPr>
          <p:cNvPr id="305408" name="Rectangle 12"/>
          <p:cNvSpPr>
            <a:spLocks noChangeArrowheads="1"/>
          </p:cNvSpPr>
          <p:nvPr/>
        </p:nvSpPr>
        <p:spPr bwMode="auto">
          <a:xfrm>
            <a:off x="533400" y="4495800"/>
            <a:ext cx="6019800" cy="1016000"/>
          </a:xfrm>
          <a:prstGeom prst="rect">
            <a:avLst/>
          </a:prstGeom>
          <a:noFill/>
          <a:ln w="9525">
            <a:noFill/>
            <a:miter lim="800000"/>
            <a:headEnd/>
            <a:tailEnd/>
          </a:ln>
        </p:spPr>
        <p:txBody>
          <a:bodyPr>
            <a:spAutoFit/>
          </a:bodyPr>
          <a:lstStyle/>
          <a:p>
            <a:pPr eaLnBrk="0" hangingPunct="0"/>
            <a:r>
              <a:rPr lang="en-US" altLang="en-US" sz="2000">
                <a:solidFill>
                  <a:srgbClr val="0000FF"/>
                </a:solidFill>
                <a:cs typeface="Times New Roman" pitchFamily="18" charset="0"/>
              </a:rPr>
              <a:t>Using the simulation codes for electromagnetic field in RF structures, the transverse shunt impedance can be calculated from:</a:t>
            </a:r>
            <a:endParaRPr lang="en-US" altLang="en-US" sz="2000">
              <a:solidFill>
                <a:srgbClr val="0000FF"/>
              </a:solidFill>
              <a:latin typeface="Times New Roman"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240" name="Slide Number Placeholder 1"/>
          <p:cNvSpPr>
            <a:spLocks noGrp="1"/>
          </p:cNvSpPr>
          <p:nvPr>
            <p:ph type="sldNum" sz="quarter" idx="1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E09E019-72CE-47CD-91E8-94187A06B679}" type="slidenum">
              <a:rPr lang="en-US" altLang="zh-CN">
                <a:latin typeface="Arial" charset="0"/>
                <a:ea typeface="宋体" charset="-122"/>
                <a:cs typeface="Arial" charset="0"/>
              </a:rPr>
              <a:pPr fontAlgn="base">
                <a:spcBef>
                  <a:spcPct val="0"/>
                </a:spcBef>
                <a:spcAft>
                  <a:spcPct val="0"/>
                </a:spcAft>
              </a:pPr>
              <a:t>8</a:t>
            </a:fld>
            <a:endParaRPr lang="en-US" altLang="zh-CN">
              <a:latin typeface="Arial" charset="0"/>
              <a:ea typeface="宋体" charset="-122"/>
              <a:cs typeface="Arial" charset="0"/>
            </a:endParaRPr>
          </a:p>
        </p:txBody>
      </p:sp>
      <p:sp>
        <p:nvSpPr>
          <p:cNvPr id="306241" name="TextBox 4"/>
          <p:cNvSpPr txBox="1">
            <a:spLocks noChangeArrowheads="1"/>
          </p:cNvSpPr>
          <p:nvPr/>
        </p:nvSpPr>
        <p:spPr bwMode="auto">
          <a:xfrm>
            <a:off x="1219200" y="1524000"/>
            <a:ext cx="1371600" cy="369888"/>
          </a:xfrm>
          <a:prstGeom prst="rect">
            <a:avLst/>
          </a:prstGeom>
          <a:noFill/>
          <a:ln w="9525">
            <a:noFill/>
            <a:miter lim="800000"/>
            <a:headEnd/>
            <a:tailEnd/>
          </a:ln>
        </p:spPr>
        <p:txBody>
          <a:bodyPr>
            <a:spAutoFit/>
          </a:bodyPr>
          <a:lstStyle/>
          <a:p>
            <a:endParaRPr lang="en-US" altLang="zh-CN"/>
          </a:p>
        </p:txBody>
      </p:sp>
      <p:pic>
        <p:nvPicPr>
          <p:cNvPr id="306242" name="Picture 2"/>
          <p:cNvPicPr>
            <a:picLocks noChangeAspect="1" noChangeArrowheads="1"/>
          </p:cNvPicPr>
          <p:nvPr/>
        </p:nvPicPr>
        <p:blipFill>
          <a:blip r:embed="rId3" cstate="print"/>
          <a:srcRect/>
          <a:stretch>
            <a:fillRect/>
          </a:stretch>
        </p:blipFill>
        <p:spPr bwMode="auto">
          <a:xfrm>
            <a:off x="152400" y="1295400"/>
            <a:ext cx="8802688" cy="2314575"/>
          </a:xfrm>
          <a:prstGeom prst="rect">
            <a:avLst/>
          </a:prstGeom>
          <a:noFill/>
          <a:ln w="9525">
            <a:noFill/>
            <a:miter lim="800000"/>
            <a:headEnd/>
            <a:tailEnd/>
          </a:ln>
        </p:spPr>
      </p:pic>
      <p:grpSp>
        <p:nvGrpSpPr>
          <p:cNvPr id="306243" name="Group 11"/>
          <p:cNvGrpSpPr>
            <a:grpSpLocks/>
          </p:cNvGrpSpPr>
          <p:nvPr/>
        </p:nvGrpSpPr>
        <p:grpSpPr bwMode="auto">
          <a:xfrm>
            <a:off x="4038600" y="2133600"/>
            <a:ext cx="755650" cy="1023938"/>
            <a:chOff x="4038600" y="2133600"/>
            <a:chExt cx="755335" cy="1024355"/>
          </a:xfrm>
        </p:grpSpPr>
        <p:sp>
          <p:nvSpPr>
            <p:cNvPr id="306247" name="TextBox 9"/>
            <p:cNvSpPr txBox="1">
              <a:spLocks noChangeArrowheads="1"/>
            </p:cNvSpPr>
            <p:nvPr/>
          </p:nvSpPr>
          <p:spPr bwMode="auto">
            <a:xfrm>
              <a:off x="4038600" y="2133600"/>
              <a:ext cx="755335" cy="338554"/>
            </a:xfrm>
            <a:prstGeom prst="rect">
              <a:avLst/>
            </a:prstGeom>
            <a:solidFill>
              <a:schemeClr val="bg1"/>
            </a:solidFill>
            <a:ln w="9525">
              <a:noFill/>
              <a:miter lim="800000"/>
              <a:headEnd/>
              <a:tailEnd/>
            </a:ln>
          </p:spPr>
          <p:txBody>
            <a:bodyPr wrap="none">
              <a:spAutoFit/>
            </a:bodyPr>
            <a:lstStyle/>
            <a:p>
              <a:pPr eaLnBrk="0" hangingPunct="0"/>
              <a:r>
                <a:rPr lang="en-US" altLang="en-US" sz="1600">
                  <a:latin typeface="Times New Roman" pitchFamily="18" charset="0"/>
                </a:rPr>
                <a:t>2.44 m</a:t>
              </a:r>
            </a:p>
          </p:txBody>
        </p:sp>
        <p:sp>
          <p:nvSpPr>
            <p:cNvPr id="306248" name="TextBox 10"/>
            <p:cNvSpPr txBox="1">
              <a:spLocks noChangeArrowheads="1"/>
            </p:cNvSpPr>
            <p:nvPr/>
          </p:nvSpPr>
          <p:spPr bwMode="auto">
            <a:xfrm>
              <a:off x="4191000" y="2819401"/>
              <a:ext cx="76200" cy="338554"/>
            </a:xfrm>
            <a:prstGeom prst="rect">
              <a:avLst/>
            </a:prstGeom>
            <a:solidFill>
              <a:schemeClr val="bg1"/>
            </a:solidFill>
            <a:ln w="9525">
              <a:noFill/>
              <a:miter lim="800000"/>
              <a:headEnd/>
              <a:tailEnd/>
            </a:ln>
          </p:spPr>
          <p:txBody>
            <a:bodyPr>
              <a:spAutoFit/>
            </a:bodyPr>
            <a:lstStyle/>
            <a:p>
              <a:pPr eaLnBrk="0" hangingPunct="0"/>
              <a:r>
                <a:rPr lang="en-US" altLang="en-US" sz="800">
                  <a:latin typeface="Times New Roman" pitchFamily="18" charset="0"/>
                </a:rPr>
                <a:t>  .</a:t>
              </a:r>
            </a:p>
          </p:txBody>
        </p:sp>
      </p:grpSp>
      <p:sp>
        <p:nvSpPr>
          <p:cNvPr id="306244" name="Rectangle 7"/>
          <p:cNvSpPr>
            <a:spLocks noChangeArrowheads="1"/>
          </p:cNvSpPr>
          <p:nvPr/>
        </p:nvSpPr>
        <p:spPr bwMode="auto">
          <a:xfrm>
            <a:off x="381000" y="3733800"/>
            <a:ext cx="8534400" cy="830263"/>
          </a:xfrm>
          <a:prstGeom prst="rect">
            <a:avLst/>
          </a:prstGeom>
          <a:noFill/>
          <a:ln w="9525">
            <a:noFill/>
            <a:miter lim="800000"/>
            <a:headEnd/>
            <a:tailEnd/>
          </a:ln>
        </p:spPr>
        <p:txBody>
          <a:bodyPr anchor="ctr">
            <a:spAutoFit/>
          </a:bodyPr>
          <a:lstStyle/>
          <a:p>
            <a:pPr eaLnBrk="0" hangingPunct="0"/>
            <a:r>
              <a:rPr lang="en-US" altLang="en-US" sz="1600">
                <a:solidFill>
                  <a:srgbClr val="0000FF"/>
                </a:solidFill>
              </a:rPr>
              <a:t> In order to characterize the extremely short bunch of the LCLS project, we need to extend the time-resolved electron bunch diagnostics to the scale of 10-20 fs. The peak deflecting voltage necessary to produce a temporal bunch resolution Δ</a:t>
            </a:r>
            <a:r>
              <a:rPr lang="en-US" altLang="en-US" sz="1600" i="1">
                <a:solidFill>
                  <a:srgbClr val="0000FF"/>
                </a:solidFill>
              </a:rPr>
              <a:t>t</a:t>
            </a:r>
            <a:r>
              <a:rPr lang="en-US" altLang="en-US" sz="1600">
                <a:solidFill>
                  <a:srgbClr val="0000FF"/>
                </a:solidFill>
              </a:rPr>
              <a:t> is: </a:t>
            </a:r>
          </a:p>
        </p:txBody>
      </p:sp>
      <p:graphicFrame>
        <p:nvGraphicFramePr>
          <p:cNvPr id="306239" name="Object 63"/>
          <p:cNvGraphicFramePr>
            <a:graphicFrameLocks noChangeAspect="1"/>
          </p:cNvGraphicFramePr>
          <p:nvPr/>
        </p:nvGraphicFramePr>
        <p:xfrm>
          <a:off x="2667000" y="4572000"/>
          <a:ext cx="2819400" cy="884238"/>
        </p:xfrm>
        <a:graphic>
          <a:graphicData uri="http://schemas.openxmlformats.org/presentationml/2006/ole">
            <mc:AlternateContent xmlns:mc="http://schemas.openxmlformats.org/markup-compatibility/2006">
              <mc:Choice xmlns:v="urn:schemas-microsoft-com:vml" Requires="v">
                <p:oleObj spid="_x0000_s306241" name="Equation" r:id="rId4" imgW="1612900" imgH="508000" progId="Equation.3">
                  <p:embed/>
                </p:oleObj>
              </mc:Choice>
              <mc:Fallback>
                <p:oleObj name="Equation" r:id="rId4" imgW="1612900" imgH="508000" progId="Equation.3">
                  <p:embed/>
                  <p:pic>
                    <p:nvPicPr>
                      <p:cNvPr id="0" name="Picture 6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67000" y="4572000"/>
                        <a:ext cx="2819400" cy="8842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6245" name="Rectangle 9"/>
          <p:cNvSpPr>
            <a:spLocks noChangeArrowheads="1"/>
          </p:cNvSpPr>
          <p:nvPr/>
        </p:nvSpPr>
        <p:spPr bwMode="auto">
          <a:xfrm>
            <a:off x="533400" y="5535613"/>
            <a:ext cx="8153400" cy="1169987"/>
          </a:xfrm>
          <a:prstGeom prst="rect">
            <a:avLst/>
          </a:prstGeom>
          <a:noFill/>
          <a:ln w="9525">
            <a:noFill/>
            <a:miter lim="800000"/>
            <a:headEnd/>
            <a:tailEnd/>
          </a:ln>
        </p:spPr>
        <p:txBody>
          <a:bodyPr anchor="ctr">
            <a:spAutoFit/>
          </a:bodyPr>
          <a:lstStyle/>
          <a:p>
            <a:pPr eaLnBrk="0" hangingPunct="0"/>
            <a:r>
              <a:rPr lang="en-US" altLang="en-US" sz="1400"/>
              <a:t>    where </a:t>
            </a:r>
            <a:r>
              <a:rPr lang="en-US" altLang="en-US" sz="1400" i="1"/>
              <a:t>E</a:t>
            </a:r>
            <a:r>
              <a:rPr lang="en-US" altLang="en-US" sz="1400"/>
              <a:t> is the electron energy and the transverse momentum of the electron at time Δ </a:t>
            </a:r>
            <a:r>
              <a:rPr lang="en-US" altLang="en-US" sz="1400" i="1"/>
              <a:t>t</a:t>
            </a:r>
            <a:r>
              <a:rPr lang="en-US" altLang="en-US" sz="1400"/>
              <a:t> (with respect to the zero-crossing phase of the RF) is </a:t>
            </a:r>
            <a:r>
              <a:rPr lang="en-US" altLang="en-US" sz="1400" i="1"/>
              <a:t>p</a:t>
            </a:r>
            <a:r>
              <a:rPr lang="en-US" altLang="en-US" sz="1400" i="1" baseline="-25000"/>
              <a:t>y</a:t>
            </a:r>
            <a:r>
              <a:rPr lang="en-US" altLang="en-US" sz="1400"/>
              <a:t> = </a:t>
            </a:r>
            <a:r>
              <a:rPr lang="en-US" altLang="en-US" sz="1400" i="1"/>
              <a:t>eV</a:t>
            </a:r>
            <a:r>
              <a:rPr lang="en-US" altLang="en-US" sz="1400" baseline="-25000"/>
              <a:t>┴</a:t>
            </a:r>
            <a:r>
              <a:rPr lang="en-US" altLang="en-US" sz="1400"/>
              <a:t>/</a:t>
            </a:r>
            <a:r>
              <a:rPr lang="en-US" altLang="en-US" sz="1400" i="1"/>
              <a:t>c</a:t>
            </a:r>
            <a:r>
              <a:rPr lang="en-US" altLang="en-US" sz="1400"/>
              <a:t>, </a:t>
            </a:r>
            <a:r>
              <a:rPr lang="en-US" altLang="en-US" sz="1400" i="1"/>
              <a:t>n</a:t>
            </a:r>
            <a:r>
              <a:rPr lang="en-US" altLang="en-US" sz="1400"/>
              <a:t> is the kick amplitude in the unit of nominal rms beam size, λ is the RF wavelength, </a:t>
            </a:r>
            <a:r>
              <a:rPr lang="en-US" altLang="en-US" sz="1400" i="1"/>
              <a:t>εN</a:t>
            </a:r>
            <a:r>
              <a:rPr lang="en-US" altLang="en-US" sz="1400"/>
              <a:t> is the normalized rms vertical emittance, </a:t>
            </a:r>
            <a:r>
              <a:rPr lang="en-US" altLang="en-US" sz="1400" i="1"/>
              <a:t>c</a:t>
            </a:r>
            <a:r>
              <a:rPr lang="en-US" altLang="en-US" sz="1400"/>
              <a:t> is the speed of light, and </a:t>
            </a:r>
            <a:r>
              <a:rPr lang="en-US" altLang="en-US" sz="1400" i="1"/>
              <a:t>β</a:t>
            </a:r>
            <a:r>
              <a:rPr lang="en-US" altLang="en-US" sz="1400" i="1" baseline="-25000"/>
              <a:t>d</a:t>
            </a:r>
            <a:r>
              <a:rPr lang="en-US" altLang="en-US" sz="1400"/>
              <a:t> is the vertical beta function at the deflector.  This is for an RF deflector, which is </a:t>
            </a:r>
            <a:r>
              <a:rPr lang="en-US" altLang="en-US" sz="1400" i="1"/>
              <a:t>π</a:t>
            </a:r>
            <a:r>
              <a:rPr lang="en-US" altLang="en-US" sz="1400"/>
              <a:t>/2 in betatron phase advance from a downstream screen. </a:t>
            </a:r>
          </a:p>
        </p:txBody>
      </p:sp>
      <p:sp>
        <p:nvSpPr>
          <p:cNvPr id="306246" name="Rectangle 16"/>
          <p:cNvSpPr>
            <a:spLocks noChangeArrowheads="1"/>
          </p:cNvSpPr>
          <p:nvPr/>
        </p:nvSpPr>
        <p:spPr bwMode="auto">
          <a:xfrm>
            <a:off x="385763" y="0"/>
            <a:ext cx="8758237" cy="1077913"/>
          </a:xfrm>
          <a:prstGeom prst="rect">
            <a:avLst/>
          </a:prstGeom>
          <a:noFill/>
          <a:ln w="9525">
            <a:noFill/>
            <a:miter lim="800000"/>
            <a:headEnd/>
            <a:tailEnd/>
          </a:ln>
        </p:spPr>
        <p:txBody>
          <a:bodyPr wrap="none" anchor="ctr">
            <a:spAutoFit/>
          </a:bodyPr>
          <a:lstStyle/>
          <a:p>
            <a:pPr algn="ctr"/>
            <a:r>
              <a:rPr lang="en-US" altLang="en-US" sz="4000">
                <a:solidFill>
                  <a:srgbClr val="CC0000"/>
                </a:solidFill>
              </a:rPr>
              <a:t>Application Example </a:t>
            </a:r>
          </a:p>
          <a:p>
            <a:pPr algn="ctr"/>
            <a:r>
              <a:rPr lang="en-US" altLang="en-US" sz="2400">
                <a:solidFill>
                  <a:srgbClr val="CC0000"/>
                </a:solidFill>
              </a:rPr>
              <a:t>Maximum Kick of 33 MV for LCLS Bunch Length Measurement</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01" name="Slide Number Placeholder 1"/>
          <p:cNvSpPr>
            <a:spLocks noGrp="1"/>
          </p:cNvSpPr>
          <p:nvPr>
            <p:ph type="sldNum" sz="quarter" idx="1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B6CB679-C11D-4014-B0F5-9F053E911A21}" type="slidenum">
              <a:rPr lang="en-US" altLang="zh-CN">
                <a:latin typeface="Arial" charset="0"/>
                <a:ea typeface="宋体" charset="-122"/>
                <a:cs typeface="Arial" charset="0"/>
              </a:rPr>
              <a:pPr fontAlgn="base">
                <a:spcBef>
                  <a:spcPct val="0"/>
                </a:spcBef>
                <a:spcAft>
                  <a:spcPct val="0"/>
                </a:spcAft>
              </a:pPr>
              <a:t>9</a:t>
            </a:fld>
            <a:endParaRPr lang="en-US" altLang="zh-CN">
              <a:latin typeface="Arial" charset="0"/>
              <a:ea typeface="宋体" charset="-122"/>
              <a:cs typeface="Arial" charset="0"/>
            </a:endParaRPr>
          </a:p>
        </p:txBody>
      </p:sp>
      <p:sp>
        <p:nvSpPr>
          <p:cNvPr id="307202" name="TextBox 4"/>
          <p:cNvSpPr txBox="1">
            <a:spLocks noChangeArrowheads="1"/>
          </p:cNvSpPr>
          <p:nvPr/>
        </p:nvSpPr>
        <p:spPr bwMode="auto">
          <a:xfrm>
            <a:off x="1219200" y="1524000"/>
            <a:ext cx="1371600" cy="369888"/>
          </a:xfrm>
          <a:prstGeom prst="rect">
            <a:avLst/>
          </a:prstGeom>
          <a:noFill/>
          <a:ln w="9525">
            <a:noFill/>
            <a:miter lim="800000"/>
            <a:headEnd/>
            <a:tailEnd/>
          </a:ln>
        </p:spPr>
        <p:txBody>
          <a:bodyPr>
            <a:spAutoFit/>
          </a:bodyPr>
          <a:lstStyle/>
          <a:p>
            <a:endParaRPr lang="en-US" altLang="zh-CN"/>
          </a:p>
        </p:txBody>
      </p:sp>
      <p:pic>
        <p:nvPicPr>
          <p:cNvPr id="307203" name="Picture 3"/>
          <p:cNvPicPr>
            <a:picLocks noChangeAspect="1" noChangeArrowheads="1"/>
          </p:cNvPicPr>
          <p:nvPr/>
        </p:nvPicPr>
        <p:blipFill>
          <a:blip r:embed="rId2" cstate="print"/>
          <a:srcRect/>
          <a:stretch>
            <a:fillRect/>
          </a:stretch>
        </p:blipFill>
        <p:spPr bwMode="auto">
          <a:xfrm>
            <a:off x="685800" y="1066800"/>
            <a:ext cx="7543800" cy="5657850"/>
          </a:xfrm>
          <a:prstGeom prst="rect">
            <a:avLst/>
          </a:prstGeom>
          <a:noFill/>
          <a:ln w="9525">
            <a:noFill/>
            <a:miter lim="800000"/>
            <a:headEnd/>
            <a:tailEnd/>
          </a:ln>
        </p:spPr>
      </p:pic>
      <p:sp>
        <p:nvSpPr>
          <p:cNvPr id="307204" name="TextBox 3"/>
          <p:cNvSpPr txBox="1">
            <a:spLocks noChangeArrowheads="1"/>
          </p:cNvSpPr>
          <p:nvPr/>
        </p:nvSpPr>
        <p:spPr bwMode="auto">
          <a:xfrm>
            <a:off x="-457200" y="0"/>
            <a:ext cx="9069388" cy="1077913"/>
          </a:xfrm>
          <a:prstGeom prst="rect">
            <a:avLst/>
          </a:prstGeom>
          <a:noFill/>
          <a:ln w="9525">
            <a:noFill/>
            <a:miter lim="800000"/>
            <a:headEnd/>
            <a:tailEnd/>
          </a:ln>
        </p:spPr>
        <p:txBody>
          <a:bodyPr>
            <a:spAutoFit/>
          </a:bodyPr>
          <a:lstStyle/>
          <a:p>
            <a:pPr algn="ctr"/>
            <a:r>
              <a:rPr lang="en-US" altLang="zh-CN" sz="3200">
                <a:solidFill>
                  <a:srgbClr val="C00000"/>
                </a:solidFill>
              </a:rPr>
              <a:t>         Microwave Tuning and Measurement</a:t>
            </a:r>
          </a:p>
          <a:p>
            <a:pPr algn="ctr"/>
            <a:r>
              <a:rPr lang="en-US" altLang="zh-CN" sz="3200">
                <a:solidFill>
                  <a:srgbClr val="C00000"/>
                </a:solidFill>
              </a:rPr>
              <a:t>         with a Dielectric Bead Attached String</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Blank">
  <a:themeElements>
    <a:clrScheme name="SLAC_RevisedPalette_2012">
      <a:dk1>
        <a:srgbClr val="000000"/>
      </a:dk1>
      <a:lt1>
        <a:sysClr val="window" lastClr="FFFFFF"/>
      </a:lt1>
      <a:dk2>
        <a:srgbClr val="E17000"/>
      </a:dk2>
      <a:lt2>
        <a:srgbClr val="A4001D"/>
      </a:lt2>
      <a:accent1>
        <a:srgbClr val="A4001D"/>
      </a:accent1>
      <a:accent2>
        <a:srgbClr val="E17000"/>
      </a:accent2>
      <a:accent3>
        <a:srgbClr val="4D4F53"/>
      </a:accent3>
      <a:accent4>
        <a:srgbClr val="545455"/>
      </a:accent4>
      <a:accent5>
        <a:srgbClr val="0099CC"/>
      </a:accent5>
      <a:accent6>
        <a:srgbClr val="69BE28"/>
      </a:accent6>
      <a:hlink>
        <a:srgbClr val="A4001D"/>
      </a:hlink>
      <a:folHlink>
        <a:srgbClr val="A4001D"/>
      </a:folHlink>
    </a:clrScheme>
    <a:fontScheme name="TH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12346</TotalTime>
  <Words>2478</Words>
  <Application>Microsoft Office PowerPoint</Application>
  <PresentationFormat>全屏显示(4:3)</PresentationFormat>
  <Paragraphs>395</Paragraphs>
  <Slides>58</Slides>
  <Notes>1</Notes>
  <HiddenSlides>0</HiddenSlides>
  <MMClips>4</MMClips>
  <ScaleCrop>false</ScaleCrop>
  <HeadingPairs>
    <vt:vector size="8" baseType="variant">
      <vt:variant>
        <vt:lpstr>已用的字体</vt:lpstr>
      </vt:variant>
      <vt:variant>
        <vt:i4>8</vt:i4>
      </vt:variant>
      <vt:variant>
        <vt:lpstr>主题</vt:lpstr>
      </vt:variant>
      <vt:variant>
        <vt:i4>2</vt:i4>
      </vt:variant>
      <vt:variant>
        <vt:lpstr>嵌入 OLE 服务器</vt:lpstr>
      </vt:variant>
      <vt:variant>
        <vt:i4>1</vt:i4>
      </vt:variant>
      <vt:variant>
        <vt:lpstr>幻灯片标题</vt:lpstr>
      </vt:variant>
      <vt:variant>
        <vt:i4>58</vt:i4>
      </vt:variant>
    </vt:vector>
  </HeadingPairs>
  <TitlesOfParts>
    <vt:vector size="69" baseType="lpstr">
      <vt:lpstr>inherit</vt:lpstr>
      <vt:lpstr>宋体</vt:lpstr>
      <vt:lpstr>宋体</vt:lpstr>
      <vt:lpstr>Arial</vt:lpstr>
      <vt:lpstr>Calibri</vt:lpstr>
      <vt:lpstr>Garamond</vt:lpstr>
      <vt:lpstr>Times New Roman</vt:lpstr>
      <vt:lpstr>Wingdings</vt:lpstr>
      <vt:lpstr>Office Theme</vt:lpstr>
      <vt:lpstr>Blank</vt:lpstr>
      <vt:lpstr>Equation</vt:lpstr>
      <vt:lpstr> Advances  in RF Deflector and  Pulse Compression System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Extreme of Tuning Ridge Sizes</vt:lpstr>
      <vt:lpstr> to avoid several possible complications: field and β change, plunger heating, multipacting.   </vt:lpstr>
      <vt:lpstr>PowerPoint 演示文稿</vt:lpstr>
      <vt:lpstr>Sketch of a Coming X-Band SLED Assembly</vt:lpstr>
      <vt:lpstr>PowerPoint 演示文稿</vt:lpstr>
      <vt:lpstr>PowerPoint 演示文稿</vt:lpstr>
      <vt:lpstr>PowerPoint 演示文稿</vt:lpstr>
    </vt:vector>
  </TitlesOfParts>
  <Company>SLAC National Accelerator Laboratory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Summary of Results for the High Gradient Research Collaboration</dc:title>
  <dc:creator>Tantawi, Sami</dc:creator>
  <cp:lastModifiedBy>微软用户</cp:lastModifiedBy>
  <cp:revision>446</cp:revision>
  <cp:lastPrinted>2014-07-15T00:49:35Z</cp:lastPrinted>
  <dcterms:created xsi:type="dcterms:W3CDTF">2014-02-04T23:30:34Z</dcterms:created>
  <dcterms:modified xsi:type="dcterms:W3CDTF">2014-08-14T08:56:01Z</dcterms:modified>
</cp:coreProperties>
</file>