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7" r:id="rId2"/>
    <p:sldId id="296" r:id="rId3"/>
    <p:sldId id="309" r:id="rId4"/>
    <p:sldId id="310" r:id="rId5"/>
    <p:sldId id="311" r:id="rId6"/>
    <p:sldId id="313" r:id="rId7"/>
    <p:sldId id="314" r:id="rId8"/>
    <p:sldId id="295" r:id="rId9"/>
    <p:sldId id="298" r:id="rId10"/>
    <p:sldId id="299" r:id="rId11"/>
    <p:sldId id="29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2" r:id="rId43"/>
    <p:sldId id="272" r:id="rId44"/>
    <p:sldId id="316" r:id="rId45"/>
    <p:sldId id="317" r:id="rId46"/>
    <p:sldId id="318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020E8"/>
    <a:srgbClr val="009900"/>
    <a:srgbClr val="CC33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3" autoAdjust="0"/>
  </p:normalViewPr>
  <p:slideViewPr>
    <p:cSldViewPr>
      <p:cViewPr varScale="1">
        <p:scale>
          <a:sx n="89" d="100"/>
          <a:sy n="89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CCF962-2E1C-405E-8466-3ADE918FFE7F}" type="datetimeFigureOut">
              <a:rPr lang="zh-CN" altLang="en-US"/>
              <a:pPr>
                <a:defRPr/>
              </a:pPr>
              <a:t>2014-8-14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917D1C-5943-48A4-BC08-6C0C042D7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79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17D1C-5943-48A4-BC08-6C0C042D7F8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62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17D1C-5943-48A4-BC08-6C0C042D7F8E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7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3DC3D2-2170-4BA8-A74A-76B0E9467C23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1143A0D-CA6A-4021-8712-7059FC30FF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E2DF404-6AFE-4776-B6F1-93F1DE014172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C6F9381-E031-4C1A-923C-21A77408AD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A06013E-A71B-48DE-80AF-FE766F2B9ACF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A80AD7E-A5E6-4D3B-B8B2-9853C61C2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5AD3E65-1976-4565-AE65-9D1FF7E6E330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C7891E4-1706-4167-A26F-B16FB1AD9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0DF42BC-C5FD-4453-B0E8-675529680B2F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E635F87-C31F-407F-931A-6FDA1E4C83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5328592"/>
          </a:xfr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67544" y="6669360"/>
            <a:ext cx="2133600" cy="1886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43808" y="6669360"/>
            <a:ext cx="3456384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8224" y="6669360"/>
            <a:ext cx="2133600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C7B8C2-9EAF-4607-B33B-88C738A86B0E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EFEDECB-CBA4-4D7D-80B0-BEF6C0199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170A538-A4C5-4997-AA8A-56DB42BAABA6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3308572-51ED-4E5A-BD82-247633A738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8A3E7B-9C0B-4112-8E25-6312B9732A3E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571052-B59C-4B3F-864C-FB346EA89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24EECBC-A70F-4EBC-ACFC-D427EDA32FAB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75B6CC9-9F95-4423-95AB-81D6F77353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E103C63-11AE-4C2C-928E-80BD6B9EFF87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5A88111-BDD7-4F11-BB35-01005D65B7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724425D-3376-4B72-B4FC-1F8219DCAB3F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7AD998A-00F8-40F2-ACCC-F07527B160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2FD54F1-47A8-4CA7-B8C3-F97B8D795B19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381FB1-16EC-4F07-A117-C0F5C2477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737"/>
            <a:ext cx="8229600" cy="5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71527E0-1268-480D-9E61-1D31F499ED4F}" type="datetime1">
              <a:rPr lang="zh-CN" altLang="en-US" smtClean="0"/>
              <a:t>2014-8-14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482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79549A-D8C2-435E-B85C-3FDCEF7D64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33" name="Picture 15" descr="输出向导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" y="44450"/>
            <a:ext cx="2592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med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30000"/>
        </a:spcAft>
        <a:buChar char="•"/>
        <a:defRPr sz="2600" b="1">
          <a:solidFill>
            <a:srgbClr val="000099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9900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72207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PEPX-type BAPS Lattice Design and Beam Dynamics Optimization</a:t>
            </a:r>
            <a:endParaRPr lang="zh-CN" alt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386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Speaker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</a:rPr>
              <a:t>Ji Daheng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Jiao </a:t>
            </a:r>
            <a:r>
              <a:rPr lang="en-US" altLang="zh-CN" sz="2400" dirty="0" smtClean="0">
                <a:solidFill>
                  <a:srgbClr val="FF0000"/>
                </a:solidFill>
              </a:rPr>
              <a:t>Yi, </a:t>
            </a:r>
            <a:r>
              <a:rPr lang="en-US" altLang="zh-CN" sz="2400" dirty="0">
                <a:solidFill>
                  <a:srgbClr val="FF0000"/>
                </a:solidFill>
              </a:rPr>
              <a:t>Xu </a:t>
            </a:r>
            <a:r>
              <a:rPr lang="en-US" altLang="zh-CN" sz="2400" dirty="0" smtClean="0">
                <a:solidFill>
                  <a:srgbClr val="FF0000"/>
                </a:solidFill>
              </a:rPr>
              <a:t>Gang</a:t>
            </a:r>
          </a:p>
          <a:p>
            <a:r>
              <a:rPr lang="en-US" altLang="zh-CN" sz="20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of High Energy Physics, Beijing, CHINA</a:t>
            </a:r>
          </a:p>
          <a:p>
            <a:r>
              <a:rPr lang="en-US" altLang="zh-CN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2014/08</a:t>
            </a:r>
            <a:endParaRPr lang="zh-CN" altLang="en-US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dirty="0" smtClean="0"/>
              <a:t>Mode 1, frequency map for the injection area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4860032" y="1043052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|x| &lt; 10 mm &amp; |y| &lt; 2 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384"/>
            <a:ext cx="7524328" cy="5327334"/>
          </a:xfrm>
          <a:prstGeom prst="rect">
            <a:avLst/>
          </a:prstGeom>
        </p:spPr>
      </p:pic>
      <p:cxnSp>
        <p:nvCxnSpPr>
          <p:cNvPr id="10" name="直接箭头连接符 9"/>
          <p:cNvCxnSpPr>
            <a:stCxn id="11" idx="3"/>
          </p:cNvCxnSpPr>
          <p:nvPr/>
        </p:nvCxnSpPr>
        <p:spPr bwMode="auto">
          <a:xfrm>
            <a:off x="1575495" y="2708920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11" name="TextBox 10"/>
          <p:cNvSpPr txBox="1"/>
          <p:nvPr/>
        </p:nvSpPr>
        <p:spPr>
          <a:xfrm>
            <a:off x="49213" y="2524254"/>
            <a:ext cx="1526282" cy="369332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altLang="zh-CN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192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>
            <a:stCxn id="16" idx="3"/>
          </p:cNvCxnSpPr>
          <p:nvPr/>
        </p:nvCxnSpPr>
        <p:spPr bwMode="auto">
          <a:xfrm>
            <a:off x="1691680" y="3892406"/>
            <a:ext cx="1440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16" name="TextBox 15"/>
          <p:cNvSpPr txBox="1"/>
          <p:nvPr/>
        </p:nvSpPr>
        <p:spPr>
          <a:xfrm>
            <a:off x="35496" y="3707740"/>
            <a:ext cx="1656184" cy="369332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>
            <a:stCxn id="22" idx="3"/>
          </p:cNvCxnSpPr>
          <p:nvPr/>
        </p:nvCxnSpPr>
        <p:spPr bwMode="auto">
          <a:xfrm>
            <a:off x="1216943" y="4915376"/>
            <a:ext cx="2390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22" name="TextBox 21"/>
          <p:cNvSpPr txBox="1"/>
          <p:nvPr/>
        </p:nvSpPr>
        <p:spPr>
          <a:xfrm>
            <a:off x="52958" y="4730710"/>
            <a:ext cx="1163985" cy="369332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7</a:t>
            </a:r>
            <a:r>
              <a:rPr lang="en-US" altLang="zh-CN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365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37" y="3808548"/>
            <a:ext cx="5180359" cy="29421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48745"/>
            <a:ext cx="9144000" cy="575999"/>
          </a:xfrm>
        </p:spPr>
        <p:txBody>
          <a:bodyPr/>
          <a:lstStyle/>
          <a:p>
            <a:r>
              <a:rPr lang="en-US" altLang="zh-CN" dirty="0" smtClean="0"/>
              <a:t>Mode 1, detune curves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540939"/>
            <a:ext cx="2551956" cy="20313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2020E8"/>
                </a:solidFill>
              </a:rPr>
              <a:t>AT tracking results agree </a:t>
            </a:r>
            <a:r>
              <a:rPr lang="en-US" altLang="zh-CN" dirty="0">
                <a:solidFill>
                  <a:srgbClr val="2020E8"/>
                </a:solidFill>
              </a:rPr>
              <a:t>reasonably well with the analytical </a:t>
            </a:r>
            <a:r>
              <a:rPr lang="en-US" altLang="zh-CN" dirty="0" smtClean="0">
                <a:solidFill>
                  <a:srgbClr val="2020E8"/>
                </a:solidFill>
              </a:rPr>
              <a:t>predictions, especially in horizontal plane!</a:t>
            </a:r>
          </a:p>
          <a:p>
            <a:pPr algn="just"/>
            <a:r>
              <a:rPr lang="en-US" altLang="zh-CN" dirty="0" smtClean="0">
                <a:solidFill>
                  <a:srgbClr val="2020E8"/>
                </a:solidFill>
              </a:rPr>
              <a:t>Detune terms are well controlled!</a:t>
            </a:r>
            <a:endParaRPr lang="zh-CN" altLang="en-US" dirty="0">
              <a:solidFill>
                <a:srgbClr val="2020E8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4976614" cy="2826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166078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 shift with x amplitude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shift 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  <a:p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 bwMode="auto">
          <a:xfrm flipH="1">
            <a:off x="4499992" y="1844824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6516216" y="3212976"/>
            <a:ext cx="0" cy="738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83205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1, chromatic curve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296863" y="1292567"/>
            <a:ext cx="8496944" cy="1200329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020E8"/>
                </a:solidFill>
              </a:rPr>
              <a:t>Due to extremely strong </a:t>
            </a:r>
            <a:r>
              <a:rPr lang="en-US" altLang="zh-CN" b="1" dirty="0" err="1" smtClean="0">
                <a:solidFill>
                  <a:srgbClr val="2020E8"/>
                </a:solidFill>
              </a:rPr>
              <a:t>sextupole</a:t>
            </a:r>
            <a:r>
              <a:rPr lang="en-US" altLang="zh-CN" b="1" dirty="0" smtClean="0">
                <a:solidFill>
                  <a:srgbClr val="2020E8"/>
                </a:solidFill>
              </a:rPr>
              <a:t> and </a:t>
            </a:r>
            <a:r>
              <a:rPr lang="en-US" altLang="zh-CN" b="1" dirty="0" err="1" smtClean="0">
                <a:solidFill>
                  <a:srgbClr val="2020E8"/>
                </a:solidFill>
              </a:rPr>
              <a:t>octupole</a:t>
            </a:r>
            <a:r>
              <a:rPr lang="en-US" altLang="zh-CN" b="1" dirty="0" smtClean="0">
                <a:solidFill>
                  <a:srgbClr val="2020E8"/>
                </a:solidFill>
              </a:rPr>
              <a:t> strengths, it is very difficult to obtain reasonably small detune terms and well control the high order chromatic terms at the same time. For mode 1, the available maximum momentum acceptance (MA) is ~ 1%.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5" y="2564904"/>
            <a:ext cx="4562115" cy="32288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74" y="2564904"/>
            <a:ext cx="4034017" cy="32097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20072" y="5851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Black solid: </a:t>
            </a:r>
            <a:r>
              <a:rPr lang="en-US" altLang="zh-CN" b="1" dirty="0" err="1" smtClean="0">
                <a:latin typeface="Symbol" panose="05050102010706020507" pitchFamily="18" charset="2"/>
              </a:rPr>
              <a:t>d</a:t>
            </a:r>
            <a:r>
              <a:rPr lang="en-US" altLang="zh-CN" b="1" dirty="0" err="1" smtClean="0"/>
              <a:t>p</a:t>
            </a:r>
            <a:r>
              <a:rPr lang="en-US" altLang="zh-CN" b="1" dirty="0" smtClean="0"/>
              <a:t>/p = 0</a:t>
            </a:r>
            <a:r>
              <a:rPr lang="en-US" altLang="zh-CN" b="1" dirty="0"/>
              <a:t>, </a:t>
            </a:r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red </a:t>
            </a:r>
            <a:r>
              <a:rPr lang="en-US" altLang="zh-CN" b="1" dirty="0">
                <a:solidFill>
                  <a:srgbClr val="FF0000"/>
                </a:solidFill>
              </a:rPr>
              <a:t>dashed: 1%, red dotted: -1%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 bwMode="auto">
          <a:xfrm rot="10800000">
            <a:off x="1331640" y="4797152"/>
            <a:ext cx="936104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2987824" y="4797152"/>
            <a:ext cx="86409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15" name="TextBox 14"/>
          <p:cNvSpPr txBox="1"/>
          <p:nvPr/>
        </p:nvSpPr>
        <p:spPr>
          <a:xfrm>
            <a:off x="755577" y="5949280"/>
            <a:ext cx="3888432" cy="646331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due to the inj. section phase advance deviates from 2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 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335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2, moderate DA &amp; MA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496944" cy="1200329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020E8"/>
                </a:solidFill>
              </a:rPr>
              <a:t>Mode 2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dynamic aperture (~ +/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mm),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resonance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44 take effects (occurs at x ~ 6 mm),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acceptance is ~ 1.8%.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89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84976" cy="53294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2, resonance analysis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cxnSp>
        <p:nvCxnSpPr>
          <p:cNvPr id="9" name="直接箭头连接符 8"/>
          <p:cNvCxnSpPr/>
          <p:nvPr/>
        </p:nvCxnSpPr>
        <p:spPr bwMode="auto">
          <a:xfrm flipH="1">
            <a:off x="4572000" y="3501008"/>
            <a:ext cx="108012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0112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flipH="1">
            <a:off x="2915816" y="4221088"/>
            <a:ext cx="3024336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5436096" y="4221088"/>
            <a:ext cx="504056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40152" y="40094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5580112" y="4196675"/>
            <a:ext cx="360040" cy="679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H="1">
            <a:off x="2771800" y="4221088"/>
            <a:ext cx="3168352" cy="315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>
            <a:off x="1763688" y="4876105"/>
            <a:ext cx="1584176" cy="5691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1763688" y="4876105"/>
            <a:ext cx="3348372" cy="713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39552" y="45718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3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378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3708" y="63415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/>
          <p:cNvCxnSpPr>
            <a:stCxn id="30" idx="0"/>
          </p:cNvCxnSpPr>
          <p:nvPr/>
        </p:nvCxnSpPr>
        <p:spPr bwMode="auto">
          <a:xfrm flipV="1">
            <a:off x="2771800" y="5589240"/>
            <a:ext cx="1008112" cy="7522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接箭头连接符 33"/>
          <p:cNvCxnSpPr>
            <a:stCxn id="30" idx="0"/>
          </p:cNvCxnSpPr>
          <p:nvPr/>
        </p:nvCxnSpPr>
        <p:spPr bwMode="auto">
          <a:xfrm flipV="1">
            <a:off x="2771800" y="5733256"/>
            <a:ext cx="1872208" cy="608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82759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2, detune &amp; chromatic curves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188978"/>
            <a:ext cx="4932040" cy="2696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53" y="1188978"/>
            <a:ext cx="4468341" cy="26931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" y="4005064"/>
            <a:ext cx="4860032" cy="2657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8" y="4149080"/>
            <a:ext cx="3672408" cy="2308324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Detune curves: simulation results agree well with the analytical prediction;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 curves: although the analytical results predict MA &gt; 2%, but actually at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 = 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2%,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 to integer.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752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3, large MA but relatively small DA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496944" cy="92333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020E8"/>
                </a:solidFill>
              </a:rPr>
              <a:t>Mode 3 is used to store the beam after injection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enough dynamic aperture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(stable area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x ~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y ~ +/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mm) to store the beam and large momentum acceptance (&gt;3%), promising long enough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Touschek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922"/>
            <a:ext cx="9144000" cy="3558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576" y="5805264"/>
            <a:ext cx="833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resonance </a:t>
            </a:r>
            <a:r>
              <a:rPr lang="en-US" altLang="zh-CN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and the integer resonance </a:t>
            </a:r>
            <a:r>
              <a:rPr lang="en-US" altLang="zh-CN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dominate the beam dynamics in 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planes, respectively. Due to large detune terms, the motion reaches these two resonances at relatively small amplitudes.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079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3, resonance analysis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021288"/>
            <a:ext cx="8197428" cy="584775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of |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&lt; 4 mm (about 40</a:t>
            </a:r>
            <a:r>
              <a:rPr lang="en-US" altLang="zh-CN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zh-CN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|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(about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zh-CN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enough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store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beam, where only a 8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resonance </a:t>
            </a:r>
            <a:r>
              <a:rPr lang="en-US" altLang="zh-CN" sz="1600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sz="1600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en-US" altLang="zh-CN" sz="1600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 slightly distorts the motion.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7" y="1052736"/>
            <a:ext cx="8717101" cy="4922058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 bwMode="auto">
          <a:xfrm flipH="1">
            <a:off x="4283968" y="2780928"/>
            <a:ext cx="1512168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724128" y="2564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3059832" y="2492896"/>
            <a:ext cx="288032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3059832" y="2492896"/>
            <a:ext cx="2664296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11760" y="21663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2627784" y="4509120"/>
            <a:ext cx="1978153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>
            <a:off x="2627784" y="4509120"/>
            <a:ext cx="136815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459682" y="41671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783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53926"/>
            <a:ext cx="5316624" cy="2823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6" y="1151833"/>
            <a:ext cx="5220073" cy="2772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3, detune terms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66078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 shift with x amplitude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shift 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  <a:p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 bwMode="auto">
          <a:xfrm flipH="1">
            <a:off x="4499992" y="1844824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6516216" y="3212976"/>
            <a:ext cx="0" cy="738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95536" y="459978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detune terms are larger than those of mode 1 and mode 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6176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3, chromatic curves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79299" cy="31683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43987" cy="3456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5013176"/>
            <a:ext cx="3983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</a:t>
            </a:r>
            <a:r>
              <a:rPr lang="en-US" altLang="zh-CN" sz="1600" b="1" dirty="0" err="1" smtClean="0">
                <a:latin typeface="Symbol" panose="05050102010706020507" pitchFamily="18" charset="2"/>
              </a:rPr>
              <a:t>d</a:t>
            </a:r>
            <a:r>
              <a:rPr lang="en-US" altLang="zh-CN" sz="1600" b="1" dirty="0" err="1" smtClean="0"/>
              <a:t>p</a:t>
            </a:r>
            <a:r>
              <a:rPr lang="en-US" altLang="zh-CN" sz="1600" b="1" dirty="0" smtClean="0"/>
              <a:t>/p = 0, 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61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PEPX-type lattice, 6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, ~1.3 km, ~90 pm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560031"/>
              </p:ext>
            </p:extLst>
          </p:nvPr>
        </p:nvGraphicFramePr>
        <p:xfrm>
          <a:off x="755576" y="980728"/>
          <a:ext cx="7776864" cy="5688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7741"/>
                <a:gridCol w="2032273"/>
                <a:gridCol w="816850"/>
              </a:tblGrid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参数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kern="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幅度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单位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 E</a:t>
                      </a:r>
                      <a:r>
                        <a:rPr lang="en-GB" sz="1600" kern="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altLang="zh-CN" sz="1600" b="0" kern="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(5)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I</a:t>
                      </a:r>
                      <a:r>
                        <a:rPr lang="en-GB" sz="1600" kern="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 </a:t>
                      </a:r>
                      <a:r>
                        <a:rPr lang="en-GB" sz="1600" i="1" kern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600" kern="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1294.2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damping partition number </a:t>
                      </a:r>
                      <a:r>
                        <a:rPr lang="en-GB" sz="1600" i="1" kern="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sz="1600" kern="8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kern="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altLang="zh-CN" sz="1600" i="1" kern="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altLang="zh-CN" sz="1600" kern="8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altLang="zh-CN" sz="1600" kern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altLang="zh-CN" sz="1600" i="1" kern="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altLang="zh-CN" sz="1600" kern="8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2.05/1./0.95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</a:t>
                      </a:r>
                      <a:r>
                        <a:rPr lang="en-GB" sz="1600" b="1" kern="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altLang="zh-CN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(61)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point (x/y/z)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93.14/49.40/0.0058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chromaticity (x/y)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112/-107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7BA </a:t>
                      </a:r>
                      <a:r>
                        <a:rPr lang="en-GB" sz="1600" b="1" kern="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achromats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high-beta </a:t>
                      </a:r>
                      <a:r>
                        <a:rPr lang="en-GB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10-m</a:t>
                      </a:r>
                      <a:r>
                        <a:rPr lang="en-GB" sz="160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sections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 functions in high-beta injection section (x/y)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90/30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low-beta </a:t>
                      </a: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</a:t>
                      </a:r>
                      <a:r>
                        <a:rPr lang="en-GB" sz="160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sections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 functions in low-beta straight section (x/y)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10/3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times (x/y/z)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11.2/23.0/24.3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loss per turn, U</a:t>
                      </a:r>
                      <a:r>
                        <a:rPr lang="en-GB" sz="1600" kern="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spread </a:t>
                      </a:r>
                      <a:r>
                        <a:rPr lang="en-GB" sz="1600" kern="800" dirty="0" err="1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600" kern="800" baseline="-25000" dirty="0" err="1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endParaRPr lang="zh-CN" sz="1600" kern="100" dirty="0">
                        <a:effectLst/>
                        <a:latin typeface="Symbol" panose="05050102010706020507" pitchFamily="18" charset="2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r>
                        <a:rPr lang="en-GB" sz="16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GB" sz="1600" b="0" kern="1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voltage, </a:t>
                      </a:r>
                      <a:r>
                        <a:rPr lang="en-GB" sz="1600" b="1" kern="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600" b="1" kern="8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frequency, f</a:t>
                      </a:r>
                      <a:r>
                        <a:rPr lang="en-GB" sz="1600" kern="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500.36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 number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5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bunch length </a:t>
                      </a:r>
                      <a:r>
                        <a:rPr lang="en-GB" sz="1600" kern="800" dirty="0" err="1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600" kern="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8933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sz="3500" dirty="0" smtClean="0"/>
              <a:t>Mode 1 for injecting &amp; Mode 3 for storing beam</a:t>
            </a:r>
            <a:endParaRPr lang="zh-CN" altLang="en-US" sz="3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8" name="右箭头 7"/>
          <p:cNvSpPr/>
          <p:nvPr/>
        </p:nvSpPr>
        <p:spPr bwMode="auto">
          <a:xfrm>
            <a:off x="899592" y="5445224"/>
            <a:ext cx="705678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87624" y="5733256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1115616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矩形 11"/>
          <p:cNvSpPr/>
          <p:nvPr/>
        </p:nvSpPr>
        <p:spPr bwMode="auto">
          <a:xfrm>
            <a:off x="1115616" y="3728839"/>
            <a:ext cx="115212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Injection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115616" y="3068960"/>
            <a:ext cx="6840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V="1">
            <a:off x="1115616" y="1196752"/>
            <a:ext cx="0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5822" y="12687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115666" y="1412776"/>
            <a:ext cx="1224086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>
            <a:off x="2267744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连接符 24"/>
          <p:cNvCxnSpPr/>
          <p:nvPr/>
        </p:nvCxnSpPr>
        <p:spPr bwMode="auto">
          <a:xfrm>
            <a:off x="2339752" y="1412776"/>
            <a:ext cx="52565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2267744" y="5913276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2799631" y="5733256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3807743" y="5913276"/>
            <a:ext cx="6202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427984" y="5733256"/>
            <a:ext cx="108012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2519772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>
            <a:off x="5292080" y="4088879"/>
            <a:ext cx="0" cy="1356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 bwMode="auto">
          <a:xfrm>
            <a:off x="2440174" y="3728839"/>
            <a:ext cx="291632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Ramping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sext. &amp; </a:t>
            </a:r>
            <a:r>
              <a:rPr kumimoji="0" lang="en-US" altLang="zh-CN" sz="1600" b="0" i="0" u="none" strike="noStrike" cap="none" normalizeH="0" dirty="0" err="1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oct.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magnets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652120" y="3728839"/>
            <a:ext cx="237626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For user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experiments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>
            <a:off x="5940152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300192" y="46531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 bwMode="auto">
          <a:xfrm>
            <a:off x="5940152" y="5733256"/>
            <a:ext cx="108012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8384" y="308156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3651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procedure will take several seconds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232" y="6235749"/>
            <a:ext cx="63367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modes are different only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759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1881248"/>
            <a:ext cx="4750708" cy="37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9652" y="5877272"/>
            <a:ext cx="126014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3300"/>
                </a:solidFill>
              </a:rPr>
              <a:t>Mode 1</a:t>
            </a:r>
            <a:endParaRPr lang="zh-CN" altLang="en-US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5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lattice design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r="8455"/>
          <a:stretch/>
        </p:blipFill>
        <p:spPr>
          <a:xfrm>
            <a:off x="35496" y="1052736"/>
            <a:ext cx="9038646" cy="3960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8147" y="5005139"/>
            <a:ext cx="8197428" cy="1569660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standard 7BAs + 4 non-standard 7BAs (for injection)</a:t>
            </a:r>
          </a:p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PEP-X design 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PRST-AB 2012, 054002), each standard 7BA, phase advance is about (</a:t>
            </a:r>
            <a:r>
              <a:rPr lang="en-US" altLang="zh-CN" sz="1600" dirty="0">
                <a:sym typeface="Wingdings" panose="05000000000000000000" pitchFamily="2" charset="2"/>
              </a:rPr>
              <a:t>4</a:t>
            </a:r>
            <a:r>
              <a:rPr lang="en-US" altLang="zh-CN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1600" dirty="0">
                <a:sym typeface="Wingdings" panose="05000000000000000000" pitchFamily="2" charset="2"/>
              </a:rPr>
              <a:t> + </a:t>
            </a:r>
            <a:r>
              <a:rPr lang="en-US" altLang="zh-CN" sz="16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1600" dirty="0">
                <a:sym typeface="Wingdings" panose="05000000000000000000" pitchFamily="2" charset="2"/>
              </a:rPr>
              <a:t>/4</a:t>
            </a:r>
            <a:r>
              <a:rPr lang="en-US" altLang="zh-CN" sz="1600" dirty="0" smtClean="0">
                <a:sym typeface="Wingdings" panose="05000000000000000000" pitchFamily="2" charset="2"/>
              </a:rPr>
              <a:t>, 2</a:t>
            </a:r>
            <a:r>
              <a:rPr lang="en-US" altLang="zh-CN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1600" dirty="0" smtClean="0">
                <a:sym typeface="Wingdings" panose="05000000000000000000" pitchFamily="2" charset="2"/>
              </a:rPr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+ </a:t>
            </a:r>
            <a:r>
              <a:rPr lang="en-US" altLang="zh-CN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1600" dirty="0" smtClean="0">
                <a:sym typeface="Wingdings" panose="05000000000000000000" pitchFamily="2" charset="2"/>
              </a:rPr>
              <a:t>/4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thus every 8 such 7BAs form a quasi-3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achromat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 cancel the nonlinearities as much as possible). </a:t>
            </a:r>
          </a:p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non-standard 7BA, high-beta, 10-m long straight section is designed for injection, the phase advance is matched to (4</a:t>
            </a:r>
            <a:r>
              <a:rPr lang="en-US" altLang="zh-CN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zh-CN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restore the symmetry of the beam optics.</a:t>
            </a:r>
          </a:p>
        </p:txBody>
      </p:sp>
    </p:spTree>
    <p:extLst>
      <p:ext uri="{BB962C8B-B14F-4D97-AF65-F5344CB8AC3E}">
        <p14:creationId xmlns:p14="http://schemas.microsoft.com/office/powerpoint/2010/main" val="715188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652" y="5877272"/>
            <a:ext cx="126014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3300"/>
                </a:solidFill>
              </a:rPr>
              <a:t>Mode 2</a:t>
            </a:r>
            <a:endParaRPr lang="zh-CN" altLang="en-US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81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06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6"/>
            <a:ext cx="9327999" cy="273630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dirty="0" smtClean="0"/>
              <a:t>Standard 7BA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2699792" y="1268760"/>
            <a:ext cx="3744416" cy="984885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7BA, 29.04 m, 5-m long ID drift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families of chromatic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families of harmonic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families of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octupoles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3883982"/>
            <a:ext cx="3888432" cy="2785378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cell, compact design, horizontal defocusing gradient combined in dipole, total length 3 m.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aperture (radius 12.5 mm), vacuum chamber inner radius 11 mm.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room for correctors (between SD and QF).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gradient: &lt; 80 T/m, QD gradient in dipole: &lt; 20 T/m, sext. gradient: &lt; 11400 T/m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gradient: &lt; 10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T/m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3867690"/>
            <a:ext cx="4462215" cy="301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542547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SD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83921" y="542547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SD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30969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QF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21302" y="530969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QF</a:t>
            </a:r>
            <a:endParaRPr lang="zh-CN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8974" y="544075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SF</a:t>
            </a: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99040" y="542746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SF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8060" y="6165304"/>
            <a:ext cx="862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DIPOLE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59194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48"/>
            <a:ext cx="4750708" cy="37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Mode 1 to 2, then to 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8493"/>
            <a:ext cx="9144000" cy="646331"/>
          </a:xfrm>
          <a:prstGeom prst="rect">
            <a:avLst/>
          </a:prstGeom>
          <a:noFill/>
          <a:ln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Assume 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sext. &amp; </a:t>
            </a:r>
            <a:r>
              <a:rPr lang="en-US" altLang="zh-CN" dirty="0" err="1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lang="en-US" altLang="zh-CN" dirty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strengths are varied averagely from one mode to 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totally 21 steps.  No.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b="1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en-US" altLang="zh-CN" dirty="0" smtClean="0">
                <a:solidFill>
                  <a:srgbClr val="202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2020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292" y="57332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Black solid: 0,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red dashed: 1%, red dotted: -1%, </a:t>
            </a:r>
          </a:p>
          <a:p>
            <a:r>
              <a:rPr lang="en-US" altLang="zh-CN" sz="1600" b="1" dirty="0" smtClean="0">
                <a:solidFill>
                  <a:srgbClr val="2020E8"/>
                </a:solidFill>
              </a:rPr>
              <a:t>blue dashed: 2%, blue dotted: -2%</a:t>
            </a:r>
            <a:r>
              <a:rPr lang="en-US" altLang="zh-CN" sz="1600" b="1" dirty="0" smtClean="0"/>
              <a:t>, </a:t>
            </a:r>
          </a:p>
          <a:p>
            <a:r>
              <a:rPr lang="en-US" altLang="zh-CN" sz="1600" b="1" dirty="0" smtClean="0">
                <a:solidFill>
                  <a:srgbClr val="009900"/>
                </a:solidFill>
              </a:rPr>
              <a:t>green dashed: 3%, green dotted: -3%</a:t>
            </a:r>
            <a:endParaRPr lang="zh-CN" altLang="en-US" sz="16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652" y="5877272"/>
            <a:ext cx="126014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3300"/>
                </a:solidFill>
              </a:rPr>
              <a:t>Mode 3</a:t>
            </a:r>
            <a:endParaRPr lang="zh-CN" altLang="en-US" sz="2400" b="1" dirty="0">
              <a:solidFill>
                <a:srgbClr val="CC33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1881248"/>
            <a:ext cx="475070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/>
              <a:t>Linear lattice of 1.3 km BAPS ring, with natural </a:t>
            </a:r>
            <a:r>
              <a:rPr lang="en-US" altLang="zh-CN" sz="2400" b="0" dirty="0" err="1" smtClean="0"/>
              <a:t>emittance</a:t>
            </a:r>
            <a:r>
              <a:rPr lang="en-US" altLang="zh-CN" sz="2400" b="0" dirty="0" smtClean="0"/>
              <a:t> of ~90 pm @ 6 </a:t>
            </a:r>
            <a:r>
              <a:rPr lang="en-US" altLang="zh-CN" sz="2400" b="0" dirty="0" err="1" smtClean="0"/>
              <a:t>GeV</a:t>
            </a:r>
            <a:r>
              <a:rPr lang="en-US" altLang="zh-CN" sz="2400" b="0" dirty="0" smtClean="0"/>
              <a:t> has been designed.</a:t>
            </a:r>
          </a:p>
          <a:p>
            <a:pPr algn="just"/>
            <a:r>
              <a:rPr lang="en-US" altLang="zh-CN" sz="2400" b="0" dirty="0" smtClean="0"/>
              <a:t>Due to strong chromatic </a:t>
            </a:r>
            <a:r>
              <a:rPr lang="en-US" altLang="zh-CN" sz="2400" b="0" dirty="0" err="1" smtClean="0"/>
              <a:t>sextupole</a:t>
            </a:r>
            <a:r>
              <a:rPr lang="en-US" altLang="zh-CN" sz="2400" b="0" dirty="0" smtClean="0"/>
              <a:t> strengths and specifically designed injection section, the nonlinear optimization is difficult, and it is barely to well control the detune, chromaticity, and resonance driving terms at the same time.</a:t>
            </a:r>
          </a:p>
          <a:p>
            <a:pPr algn="just"/>
            <a:r>
              <a:rPr lang="en-US" altLang="zh-CN" sz="2400" b="0" dirty="0" smtClean="0"/>
              <a:t>A solution is to inject the beam at one mode with large dynamic aperture, and store the beam at another mode with large momentum acceptance.</a:t>
            </a:r>
          </a:p>
          <a:p>
            <a:pPr algn="just"/>
            <a:r>
              <a:rPr lang="en-US" altLang="zh-CN" sz="2400" b="0" dirty="0" smtClean="0"/>
              <a:t>Simulation shows that during the transportation from the injection mode to the storage mode, the beam dynamics keeps stable. </a:t>
            </a:r>
            <a:endParaRPr lang="zh-CN" altLang="en-US" sz="24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70772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575999"/>
          </a:xfrm>
        </p:spPr>
        <p:txBody>
          <a:bodyPr/>
          <a:lstStyle/>
          <a:p>
            <a:r>
              <a:rPr lang="en-US" altLang="zh-CN" sz="4800" dirty="0" smtClean="0"/>
              <a:t>Thanks for your attention!</a:t>
            </a:r>
            <a:endParaRPr lang="zh-CN" altLang="en-US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8BA68-538C-4AA1-9204-0409520AC79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9446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dirty="0" smtClean="0"/>
              <a:t>DA &amp; FM with only two families of sext. &amp; </a:t>
            </a:r>
            <a:r>
              <a:rPr lang="en-US" altLang="zh-CN" dirty="0" err="1" smtClean="0"/>
              <a:t>oct.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3544780"/>
            <a:ext cx="5832649" cy="3313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7" y="1052736"/>
            <a:ext cx="9417709" cy="2664296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4644008" y="4797152"/>
            <a:ext cx="1008112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0112" y="45811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3616860" y="4536459"/>
            <a:ext cx="144016" cy="1772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接箭头连接符 12"/>
          <p:cNvCxnSpPr/>
          <p:nvPr/>
        </p:nvCxnSpPr>
        <p:spPr bwMode="auto">
          <a:xfrm>
            <a:off x="3616860" y="4509120"/>
            <a:ext cx="1711224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36644" y="41820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3115866" y="5985284"/>
            <a:ext cx="1490070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3115866" y="5985284"/>
            <a:ext cx="1185070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72548" y="56132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924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0" y="836712"/>
            <a:ext cx="4812639" cy="27363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824536" cy="2743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Detune &amp; chromatic results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" y="3653301"/>
            <a:ext cx="4994388" cy="283964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94" y="3651789"/>
            <a:ext cx="4189715" cy="2833408"/>
          </a:xfrm>
          <a:prstGeom prst="rect">
            <a:avLst/>
          </a:prstGeom>
        </p:spPr>
      </p:pic>
      <p:sp useBgFill="1">
        <p:nvSpPr>
          <p:cNvPr id="11" name="矩形 10"/>
          <p:cNvSpPr/>
          <p:nvPr/>
        </p:nvSpPr>
        <p:spPr>
          <a:xfrm>
            <a:off x="5436096" y="414908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Black solid: </a:t>
            </a:r>
            <a:r>
              <a:rPr lang="en-US" altLang="zh-CN" sz="1400" dirty="0" err="1" smtClean="0">
                <a:latin typeface="Symbol" panose="05050102010706020507" pitchFamily="18" charset="2"/>
              </a:rPr>
              <a:t>d</a:t>
            </a:r>
            <a:r>
              <a:rPr lang="en-US" altLang="zh-CN" sz="1400" dirty="0" err="1" smtClean="0"/>
              <a:t>p</a:t>
            </a:r>
            <a:r>
              <a:rPr lang="en-US" altLang="zh-CN" sz="1400" dirty="0" smtClean="0"/>
              <a:t>/p = 0</a:t>
            </a:r>
            <a:r>
              <a:rPr lang="en-US" altLang="zh-CN" sz="1400" dirty="0"/>
              <a:t>, </a:t>
            </a:r>
            <a:endParaRPr lang="en-US" altLang="zh-CN" sz="1400" dirty="0" smtClean="0"/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red </a:t>
            </a:r>
            <a:r>
              <a:rPr lang="en-US" altLang="zh-CN" sz="1400" dirty="0">
                <a:solidFill>
                  <a:srgbClr val="FF0000"/>
                </a:solidFill>
              </a:rPr>
              <a:t>dashed: 1%, red dotted: -1%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06767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Non-standard 7BAs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12" y="1285310"/>
            <a:ext cx="9818939" cy="2880320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1018130" y="1116033"/>
            <a:ext cx="7442302" cy="338554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non-standard 7BAs, 10-m long drift for injection, phase advance are (8</a:t>
            </a:r>
            <a:r>
              <a:rPr lang="en-US" altLang="zh-CN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altLang="zh-CN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204864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any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these non-standard 7BAs.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06" y="4573331"/>
            <a:ext cx="4314751" cy="2062103"/>
          </a:xfrm>
          <a:prstGeom prst="rect">
            <a:avLst/>
          </a:prstGeom>
          <a:solidFill>
            <a:srgbClr val="00B050"/>
          </a:solidFill>
          <a:ln w="19050">
            <a:solidFill>
              <a:srgbClr val="2020E8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beta functions result in relatively large dynamic aperture,</a:t>
            </a:r>
            <a:r>
              <a:rPr lang="zh-CN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both off-axis and on-axis injection.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phase advance will deviates from 2</a:t>
            </a:r>
            <a:r>
              <a:rPr lang="en-US" altLang="zh-C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off-momentum particles, leading to difficulty in optimizing the momentum acceptance.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81" y="4211148"/>
            <a:ext cx="3985993" cy="25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85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Nonlinear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b="0" dirty="0" smtClean="0"/>
              <a:t>Strong nonlinearities caused by the chromatic </a:t>
            </a:r>
            <a:r>
              <a:rPr lang="en-US" altLang="zh-CN" sz="2400" b="0" dirty="0" err="1" smtClean="0"/>
              <a:t>sextupoles</a:t>
            </a:r>
            <a:r>
              <a:rPr lang="en-US" altLang="zh-CN" sz="2400" b="0" dirty="0" smtClean="0"/>
              <a:t> make it hard to obtain a large dynamic aperture and a large momentum acceptance at the same time.</a:t>
            </a:r>
          </a:p>
          <a:p>
            <a:pPr algn="just"/>
            <a:r>
              <a:rPr lang="en-US" altLang="zh-CN" sz="2400" b="0" dirty="0" smtClean="0"/>
              <a:t>The deviation of the phase advance of the injection section from 2</a:t>
            </a:r>
            <a:r>
              <a:rPr lang="en-US" altLang="zh-CN" sz="2400" b="0" i="1" dirty="0" smtClean="0"/>
              <a:t>n</a:t>
            </a:r>
            <a:r>
              <a:rPr lang="en-US" altLang="zh-CN" sz="2400" b="0" dirty="0" smtClean="0">
                <a:latin typeface="Symbol" panose="05050102010706020507" pitchFamily="18" charset="2"/>
              </a:rPr>
              <a:t>p</a:t>
            </a:r>
            <a:r>
              <a:rPr lang="en-US" altLang="zh-CN" sz="2400" b="0" dirty="0" smtClean="0"/>
              <a:t> adds the difficulty of the optimization.</a:t>
            </a:r>
          </a:p>
          <a:p>
            <a:pPr algn="just"/>
            <a:r>
              <a:rPr lang="en-US" altLang="zh-CN" sz="2400" b="0" dirty="0" smtClean="0"/>
              <a:t>Three modes (only different in </a:t>
            </a:r>
            <a:r>
              <a:rPr lang="en-US" altLang="zh-CN" sz="2400" b="0" dirty="0" err="1" smtClean="0"/>
              <a:t>sextupole</a:t>
            </a:r>
            <a:r>
              <a:rPr lang="en-US" altLang="zh-CN" sz="2400" b="0" dirty="0" smtClean="0"/>
              <a:t> and </a:t>
            </a:r>
            <a:r>
              <a:rPr lang="en-US" altLang="zh-CN" sz="2400" b="0" dirty="0" err="1" smtClean="0"/>
              <a:t>octupole</a:t>
            </a:r>
            <a:r>
              <a:rPr lang="en-US" altLang="zh-CN" sz="2400" b="0" dirty="0" smtClean="0"/>
              <a:t> strengths) are explored, and are used to inject and store the beam, respectively.</a:t>
            </a:r>
          </a:p>
          <a:p>
            <a:pPr lvl="1" algn="just"/>
            <a:r>
              <a:rPr lang="en-US" altLang="zh-CN" sz="2000" b="0" dirty="0" smtClean="0"/>
              <a:t>Mode 1, horizontal dynamic aperture (DA) &gt;+/- 11 mm, momentum acceptance (MA) ~1%</a:t>
            </a:r>
          </a:p>
          <a:p>
            <a:pPr lvl="1" algn="just"/>
            <a:r>
              <a:rPr lang="en-US" altLang="zh-CN" sz="2000" b="0" dirty="0" smtClean="0"/>
              <a:t>Mode 2</a:t>
            </a:r>
            <a:r>
              <a:rPr lang="en-US" altLang="zh-CN" sz="2000" b="0" dirty="0"/>
              <a:t>, horizontal dynamic </a:t>
            </a:r>
            <a:r>
              <a:rPr lang="en-US" altLang="zh-CN" sz="2000" b="0" dirty="0" smtClean="0"/>
              <a:t>aperture (DA) ~+/- 10 </a:t>
            </a:r>
            <a:r>
              <a:rPr lang="en-US" altLang="zh-CN" sz="2000" b="0" dirty="0"/>
              <a:t>mm, momentum </a:t>
            </a:r>
            <a:r>
              <a:rPr lang="en-US" altLang="zh-CN" sz="2000" b="0" dirty="0" smtClean="0"/>
              <a:t>acceptance (MA) </a:t>
            </a:r>
            <a:r>
              <a:rPr lang="en-US" altLang="zh-CN" sz="2000" b="0" dirty="0"/>
              <a:t>~</a:t>
            </a:r>
            <a:r>
              <a:rPr lang="en-US" altLang="zh-CN" sz="2000" b="0" dirty="0" smtClean="0"/>
              <a:t>1.8%</a:t>
            </a:r>
            <a:endParaRPr lang="en-US" altLang="zh-CN" sz="2000" b="0" dirty="0"/>
          </a:p>
          <a:p>
            <a:pPr lvl="1" algn="just"/>
            <a:r>
              <a:rPr lang="en-US" altLang="zh-CN" sz="2000" b="0" dirty="0"/>
              <a:t>Mode </a:t>
            </a:r>
            <a:r>
              <a:rPr lang="en-US" altLang="zh-CN" sz="2000" b="0" dirty="0" smtClean="0"/>
              <a:t>3, </a:t>
            </a:r>
            <a:r>
              <a:rPr lang="en-US" altLang="zh-CN" sz="2000" b="0" dirty="0"/>
              <a:t>horizontal dynamic </a:t>
            </a:r>
            <a:r>
              <a:rPr lang="en-US" altLang="zh-CN" sz="2000" b="0" dirty="0" smtClean="0"/>
              <a:t>aperture (DA) </a:t>
            </a:r>
            <a:r>
              <a:rPr lang="en-US" altLang="zh-CN" sz="2000" b="0" dirty="0"/>
              <a:t>~</a:t>
            </a:r>
            <a:r>
              <a:rPr lang="en-US" altLang="zh-CN" sz="2000" b="0" dirty="0" smtClean="0"/>
              <a:t>+/- 5 </a:t>
            </a:r>
            <a:r>
              <a:rPr lang="en-US" altLang="zh-CN" sz="2000" b="0" dirty="0"/>
              <a:t>mm, momentum acceptance </a:t>
            </a:r>
            <a:r>
              <a:rPr lang="en-US" altLang="zh-CN" sz="2000" b="0" dirty="0" smtClean="0"/>
              <a:t> (MA) ~3%</a:t>
            </a:r>
            <a:endParaRPr lang="en-US" altLang="zh-CN" sz="2000" b="0" dirty="0"/>
          </a:p>
          <a:p>
            <a:pPr lvl="1" algn="just"/>
            <a:endParaRPr lang="zh-CN" altLang="en-US" sz="20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92717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sz="3500" dirty="0" smtClean="0"/>
              <a:t>Mode 1 for injecting &amp; Mode 3 for storing beam</a:t>
            </a:r>
            <a:endParaRPr lang="zh-CN" altLang="en-US" sz="3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8" name="右箭头 7"/>
          <p:cNvSpPr/>
          <p:nvPr/>
        </p:nvSpPr>
        <p:spPr bwMode="auto">
          <a:xfrm>
            <a:off x="899592" y="5445224"/>
            <a:ext cx="705678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87624" y="5733256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1115616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矩形 11"/>
          <p:cNvSpPr/>
          <p:nvPr/>
        </p:nvSpPr>
        <p:spPr bwMode="auto">
          <a:xfrm>
            <a:off x="1115616" y="3728839"/>
            <a:ext cx="115212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Injection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115616" y="3068960"/>
            <a:ext cx="6840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V="1">
            <a:off x="1115616" y="1196752"/>
            <a:ext cx="0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5822" y="12687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115666" y="1412776"/>
            <a:ext cx="1224086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>
            <a:off x="2267744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连接符 24"/>
          <p:cNvCxnSpPr/>
          <p:nvPr/>
        </p:nvCxnSpPr>
        <p:spPr bwMode="auto">
          <a:xfrm>
            <a:off x="2339752" y="1412776"/>
            <a:ext cx="52565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2267744" y="5913276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2799631" y="5733256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3807743" y="5913276"/>
            <a:ext cx="6202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427984" y="5733256"/>
            <a:ext cx="108012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2519772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>
            <a:off x="5292080" y="4088879"/>
            <a:ext cx="0" cy="1356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 bwMode="auto">
          <a:xfrm>
            <a:off x="2440174" y="3728839"/>
            <a:ext cx="291632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Ramping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sext. &amp; </a:t>
            </a:r>
            <a:r>
              <a:rPr kumimoji="0" lang="en-US" altLang="zh-CN" sz="1600" b="0" i="0" u="none" strike="noStrike" cap="none" normalizeH="0" dirty="0" err="1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oct.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magnets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652120" y="3728839"/>
            <a:ext cx="237626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For user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experiments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>
            <a:off x="5940152" y="4149080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300192" y="46531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 bwMode="auto">
          <a:xfrm>
            <a:off x="5940152" y="5733256"/>
            <a:ext cx="108012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202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Mode 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202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8384" y="308156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3651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procedure will take several seconds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232" y="6235749"/>
            <a:ext cx="63367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modes are different only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411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4" y="2924944"/>
            <a:ext cx="9144000" cy="32270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6737"/>
            <a:ext cx="9144000" cy="575999"/>
          </a:xfrm>
        </p:spPr>
        <p:txBody>
          <a:bodyPr/>
          <a:lstStyle/>
          <a:p>
            <a:r>
              <a:rPr lang="en-US" altLang="zh-CN" dirty="0" smtClean="0"/>
              <a:t>Mode 1, Dynamic aperture, Frequency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340768"/>
            <a:ext cx="8496944" cy="92333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020E8"/>
                </a:solidFill>
              </a:rPr>
              <a:t>Mode 1 is designed specifically for injection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horizontal dynamic aperture (larger than the physical aperture, +/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mm), and robust beam dynamics (clear of low order resonances as horizontal amplitude increases).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27809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Dynamic aperture (DA)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27912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Frequency map (FM)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88489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7390"/>
          <a:stretch/>
        </p:blipFill>
        <p:spPr>
          <a:xfrm>
            <a:off x="267840" y="980655"/>
            <a:ext cx="8552632" cy="56255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1, resonance analysis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t>2014-8-14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4932040" y="3006244"/>
            <a:ext cx="1098004" cy="1286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40152" y="27716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>
            <a:off x="5084440" y="3793453"/>
            <a:ext cx="1224136" cy="11477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84751" y="35637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4860032" y="3374772"/>
            <a:ext cx="1224136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30044" y="31901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1619672" y="5589240"/>
            <a:ext cx="176419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1619672" y="5589240"/>
            <a:ext cx="360040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971600" y="52919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7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652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1763688" y="4941168"/>
            <a:ext cx="1872208" cy="350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直接箭头连接符 35"/>
          <p:cNvCxnSpPr/>
          <p:nvPr/>
        </p:nvCxnSpPr>
        <p:spPr bwMode="auto">
          <a:xfrm>
            <a:off x="1763688" y="4941168"/>
            <a:ext cx="3096344" cy="756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967408" y="45718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141277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x amplitude within 10 mm and small y amplitude (e.g., &lt; 2 mm), two high order resonances take effects, but disturb the motion only in a very weak degree. 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524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3562</Words>
  <Application>Microsoft Office PowerPoint</Application>
  <PresentationFormat>全屏显示(4:3)</PresentationFormat>
  <Paragraphs>455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5" baseType="lpstr">
      <vt:lpstr>黑体</vt:lpstr>
      <vt:lpstr>华文新魏</vt:lpstr>
      <vt:lpstr>宋体</vt:lpstr>
      <vt:lpstr>Arial</vt:lpstr>
      <vt:lpstr>Calibri</vt:lpstr>
      <vt:lpstr>Symbol</vt:lpstr>
      <vt:lpstr>Times New Roman</vt:lpstr>
      <vt:lpstr>Wingdings</vt:lpstr>
      <vt:lpstr>默认设计模板</vt:lpstr>
      <vt:lpstr>PEPX-type BAPS Lattice Design and Beam Dynamics Optimization</vt:lpstr>
      <vt:lpstr>PEPX-type lattice, 6 GeV, ~1.3 km, ~90 pm</vt:lpstr>
      <vt:lpstr>Linear lattice design</vt:lpstr>
      <vt:lpstr>Standard 7BA</vt:lpstr>
      <vt:lpstr>Non-standard 7BAs</vt:lpstr>
      <vt:lpstr>Nonlinear optimization</vt:lpstr>
      <vt:lpstr>Mode 1 for injecting &amp; Mode 3 for storing beam</vt:lpstr>
      <vt:lpstr>Mode 1, Dynamic aperture, Frequency map</vt:lpstr>
      <vt:lpstr>Mode 1, resonance analysis</vt:lpstr>
      <vt:lpstr>Mode 1, frequency map for the injection area</vt:lpstr>
      <vt:lpstr>Mode 1, detune curves</vt:lpstr>
      <vt:lpstr>Mode 1, chromatic curve</vt:lpstr>
      <vt:lpstr>Mode 2, moderate DA &amp; MA</vt:lpstr>
      <vt:lpstr>Mode 2, resonance analysis</vt:lpstr>
      <vt:lpstr>Mode 2, detune &amp; chromatic curves</vt:lpstr>
      <vt:lpstr>Mode 3, large MA but relatively small DA </vt:lpstr>
      <vt:lpstr>Mode 3, resonance analysis</vt:lpstr>
      <vt:lpstr>Mode 3, detune terms</vt:lpstr>
      <vt:lpstr>Mode 3, chromatic curves</vt:lpstr>
      <vt:lpstr>Mode 1 for injecting &amp; Mode 3 for storing beam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From Mode 1 to 2, then to 3</vt:lpstr>
      <vt:lpstr>Conclusion</vt:lpstr>
      <vt:lpstr>Thanks for your attention!</vt:lpstr>
      <vt:lpstr>PowerPoint 演示文稿</vt:lpstr>
      <vt:lpstr>DA &amp; FM with only two families of sext. &amp; oct.</vt:lpstr>
      <vt:lpstr>Detune &amp; chromatic results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高能同步辐射光源验证装置 项目建议书</dc:title>
  <dc:creator>dongyh</dc:creator>
  <cp:lastModifiedBy>jidh</cp:lastModifiedBy>
  <cp:revision>365</cp:revision>
  <dcterms:created xsi:type="dcterms:W3CDTF">2013-06-25T13:30:01Z</dcterms:created>
  <dcterms:modified xsi:type="dcterms:W3CDTF">2014-08-14T03:19:18Z</dcterms:modified>
</cp:coreProperties>
</file>