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57" r:id="rId3"/>
    <p:sldId id="283" r:id="rId4"/>
    <p:sldId id="260" r:id="rId5"/>
    <p:sldId id="262" r:id="rId6"/>
    <p:sldId id="263" r:id="rId7"/>
    <p:sldId id="268" r:id="rId8"/>
    <p:sldId id="269" r:id="rId9"/>
    <p:sldId id="264" r:id="rId10"/>
    <p:sldId id="270" r:id="rId11"/>
    <p:sldId id="271" r:id="rId12"/>
    <p:sldId id="273" r:id="rId13"/>
    <p:sldId id="275" r:id="rId14"/>
    <p:sldId id="276" r:id="rId15"/>
    <p:sldId id="277" r:id="rId16"/>
    <p:sldId id="284" r:id="rId17"/>
    <p:sldId id="280" r:id="rId18"/>
    <p:sldId id="281" r:id="rId19"/>
    <p:sldId id="278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B8D0E-3FB4-465E-9F10-4D040AE4BEEC}" type="datetimeFigureOut">
              <a:rPr lang="zh-CN" altLang="en-US" smtClean="0"/>
              <a:t>2014-8-11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FC6A4-5295-4946-A130-D46C047E27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15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17D1C-5943-48A4-BC08-6C0C042D7F8E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B6BCD4A-B9CB-463D-888D-8977064CFFFA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1143A0D-CA6A-4021-8712-7059FC30FF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9074609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80819E4-73BC-4076-96ED-49B60D1A2254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C6F9381-E031-4C1A-923C-21A77408AD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0473614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3BC449E-9D60-4B7C-9DB2-DB5A2692313D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A80AD7E-A5E6-4D3B-B8B2-9853C61C2F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369524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3ACFD5E-B358-48DD-926E-B19BAF39C5A7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C7891E4-1706-4167-A26F-B16FB1AD97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6733625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492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A969928-2860-408F-A6FF-4FA5C62811BA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E635F87-C31F-407F-931A-6FDA1E4C83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8161654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43DC3D2-2170-4BA8-A74A-76B0E9467C23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1143A0D-CA6A-4021-8712-7059FC30FF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4473980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edit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5328592"/>
          </a:xfr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dirty="0" smtClean="0"/>
              <a:t>edit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edit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edit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edit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edit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67544" y="6669360"/>
            <a:ext cx="2133600" cy="18864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9AA06BF-6497-4F79-B991-EC98291958A8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43808" y="6669360"/>
            <a:ext cx="3456384" cy="21602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8224" y="6669360"/>
            <a:ext cx="2133600" cy="21602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761572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CC7B8C2-9EAF-4607-B33B-88C738A86B0E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EFEDECB-CBA4-4D7D-80B0-BEF6C0199E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3489839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170A538-A4C5-4997-AA8A-56DB42BAABA6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3308572-51ED-4E5A-BD82-247633A738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0308631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F8A3E7B-9C0B-4112-8E25-6312B9732A3E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3571052-B59C-4B3F-864C-FB346EA895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2262354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24EECBC-A70F-4EBC-ACFC-D427EDA32FAB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75B6CC9-9F95-4423-95AB-81D6F77353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196037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edit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5328592"/>
          </a:xfrm>
        </p:spPr>
        <p:txBody>
          <a:bodyPr/>
          <a:lstStyle>
            <a:lvl1pPr marL="342900" indent="-342900">
              <a:buSzPct val="7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dirty="0" smtClean="0"/>
              <a:t>edit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edit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edit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edit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edit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67544" y="6669360"/>
            <a:ext cx="2133600" cy="18864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79CAC84-31E9-4C68-AFD7-DD80384DB2B2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43808" y="6669360"/>
            <a:ext cx="3456384" cy="21602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8224" y="6669360"/>
            <a:ext cx="2133600" cy="21602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3703504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E103C63-11AE-4C2C-928E-80BD6B9EFF87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5A88111-BDD7-4F11-BB35-01005D65B7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1528129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724425D-3376-4B72-B4FC-1F8219DCAB3F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7AD998A-00F8-40F2-ACCC-F07527B160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1553093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2FD54F1-47A8-4CA7-B8C3-F97B8D795B19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5381FB1-16EC-4F07-A117-C0F5C24771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3918494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E2DF404-6AFE-4776-B6F1-93F1DE014172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C6F9381-E031-4C1A-923C-21A77408AD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430883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A06013E-A71B-48DE-80AF-FE766F2B9ACF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A80AD7E-A5E6-4D3B-B8B2-9853C61C2F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990132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5AD3E65-1976-4565-AE65-9D1FF7E6E330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C7891E4-1706-4167-A26F-B16FB1AD97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7889128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492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0DF42BC-C5FD-4453-B0E8-675529680B2F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E635F87-C31F-407F-931A-6FDA1E4C83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1173368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FD91E64-5017-44EE-9120-DFA29E706230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EFEDECB-CBA4-4D7D-80B0-BEF6C0199E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2449837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7B42B65-E823-4036-9DD8-3B7448C9D899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3308572-51ED-4E5A-BD82-247633A738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3702535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4D572E8-3539-42A7-AC54-292184D28598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3571052-B59C-4B3F-864C-FB346EA895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137996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5BBCF87-ED7A-409A-BAF9-23078D3443BB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75B6CC9-9F95-4423-95AB-81D6F77353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8231407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D17635E-3C82-4A23-BD8F-72BD8200DD3A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5A88111-BDD7-4F11-BB35-01005D65B7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0397347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C6E9964-A6D4-45E3-A03B-2A6DAE3D3C47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7AD998A-00F8-40F2-ACCC-F07527B160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3138753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9958C6E-9893-4468-BD84-8E552FB5A6A3}" type="datetime1">
              <a:rPr lang="zh-CN" altLang="en-US" smtClean="0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Q. Qin, Institute of High Energy Physics, Beijing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5381FB1-16EC-4F07-A117-C0F5C24771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4395042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737"/>
            <a:ext cx="8229600" cy="57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524632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61791-F731-45A8-9223-6C657AAC7455}" type="datetime1">
              <a:rPr lang="zh-CN" altLang="en-US" smtClean="0"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2014-8-11</a:t>
            </a:fld>
            <a:endParaRPr lang="en-US" altLang="zh-CN"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4825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>
                <a:ea typeface="宋体" pitchFamily="2" charset="-122"/>
              </a:rPr>
              <a:t>Q. Qin, Institute of High Energy Physics, Beijing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224" y="6524632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79549A-D8C2-435E-B85C-3FDCEF7D64DC}" type="slidenum">
              <a:rPr lang="en-US" altLang="zh-CN"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ea typeface="宋体" pitchFamily="2" charset="-122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pic>
        <p:nvPicPr>
          <p:cNvPr id="1033" name="Picture 15" descr="输出向导-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25" y="44450"/>
            <a:ext cx="25923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99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30000"/>
        </a:spcAft>
        <a:buChar char="•"/>
        <a:defRPr sz="2600" b="1">
          <a:solidFill>
            <a:srgbClr val="000099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9900"/>
          </a:solidFill>
          <a:latin typeface="Times New Roman" panose="02020603050405020304" pitchFamily="18" charset="0"/>
          <a:ea typeface="宋体" pitchFamily="2" charset="-122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ea typeface="宋体" pitchFamily="2" charset="-122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ea typeface="宋体" pitchFamily="2" charset="-122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ea typeface="宋体" pitchFamily="2" charset="-122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737"/>
            <a:ext cx="8229600" cy="57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524632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1527E0-1268-480D-9E61-1D31F499ED4F}" type="datetime1">
              <a:rPr lang="zh-CN" altLang="en-US" smtClean="0"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2014-8-11</a:t>
            </a:fld>
            <a:endParaRPr lang="en-US" altLang="zh-CN"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4825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>
                <a:ea typeface="宋体" pitchFamily="2" charset="-122"/>
              </a:rPr>
              <a:t>Yi Jiao, Institute of High Energy Physics, Beijing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224" y="6524632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79549A-D8C2-435E-B85C-3FDCEF7D64DC}" type="slidenum">
              <a:rPr lang="en-US" altLang="zh-CN"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ea typeface="宋体" pitchFamily="2" charset="-122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pic>
        <p:nvPicPr>
          <p:cNvPr id="1033" name="Picture 15" descr="输出向导-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25" y="44450"/>
            <a:ext cx="25923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52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30000"/>
        </a:spcAft>
        <a:buChar char="•"/>
        <a:defRPr sz="2600" b="1">
          <a:solidFill>
            <a:srgbClr val="000099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9900"/>
          </a:solidFill>
          <a:latin typeface="Times New Roman" panose="02020603050405020304" pitchFamily="18" charset="0"/>
          <a:ea typeface="宋体" pitchFamily="2" charset="-122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ea typeface="宋体" pitchFamily="2" charset="-122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ea typeface="宋体" pitchFamily="2" charset="-122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ea typeface="宋体" pitchFamily="2" charset="-122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872207"/>
          </a:xfrm>
        </p:spPr>
        <p:txBody>
          <a:bodyPr/>
          <a:lstStyle/>
          <a:p>
            <a:r>
              <a:rPr lang="en-US" altLang="zh-CN" sz="4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Suppression </a:t>
            </a:r>
            <a:r>
              <a:rPr lang="en-US" altLang="zh-C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of the </a:t>
            </a:r>
            <a:r>
              <a:rPr lang="en-US" altLang="zh-CN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Emittance</a:t>
            </a:r>
            <a:r>
              <a:rPr lang="en-US" altLang="zh-C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 growth induced by CSR in a single achromatic cell</a:t>
            </a:r>
            <a:endParaRPr lang="zh-CN" alt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386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Speaker: Cui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Xiaohao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Jiao Yi, Cui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Xiaohao</a:t>
            </a:r>
            <a:r>
              <a:rPr lang="en-US" altLang="zh-CN" sz="2400" dirty="0" smtClean="0">
                <a:solidFill>
                  <a:srgbClr val="FF000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Xu</a:t>
            </a:r>
            <a:r>
              <a:rPr lang="en-US" altLang="zh-CN" sz="2400" dirty="0" smtClean="0">
                <a:solidFill>
                  <a:srgbClr val="FF0000"/>
                </a:solidFill>
              </a:rPr>
              <a:t> Gang, Huang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Xiyang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Institute of High Energy Physics, Beijing, CHINA</a:t>
            </a:r>
          </a:p>
        </p:txBody>
      </p:sp>
    </p:spTree>
    <p:extLst>
      <p:ext uri="{BB962C8B-B14F-4D97-AF65-F5344CB8AC3E}">
        <p14:creationId xmlns:p14="http://schemas.microsoft.com/office/powerpoint/2010/main" val="15099713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Methods to treat the linearized CSR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7" name="矩形 6"/>
          <p:cNvSpPr/>
          <p:nvPr/>
        </p:nvSpPr>
        <p:spPr bwMode="auto">
          <a:xfrm>
            <a:off x="395536" y="1988840"/>
            <a:ext cx="3744416" cy="44644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788024" y="1988840"/>
            <a:ext cx="3744416" cy="44644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468815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Matrix analysis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146491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Single kick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discription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516" y="2564904"/>
            <a:ext cx="3220456" cy="72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790245"/>
            <a:ext cx="3600400" cy="179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3814"/>
            <a:ext cx="2540124" cy="208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59392"/>
            <a:ext cx="2858442" cy="24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081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71D34-CAF2-4A35-ABB2-0286E6F2E5A1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4696305"/>
            <a:ext cx="858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Through straightforward derivation, one can find that the </a:t>
            </a:r>
            <a:r>
              <a:rPr lang="en-US" altLang="zh-CN" b="1" dirty="0" smtClean="0">
                <a:solidFill>
                  <a:srgbClr val="00B050"/>
                </a:solidFill>
                <a:ea typeface="宋体" pitchFamily="2" charset="-122"/>
              </a:rPr>
              <a:t>Achromatic Condition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is</a:t>
            </a:r>
            <a:r>
              <a:rPr lang="en-US" altLang="zh-CN" b="1" dirty="0" smtClean="0">
                <a:solidFill>
                  <a:srgbClr val="00B050"/>
                </a:solidFill>
                <a:ea typeface="宋体" pitchFamily="2" charset="-122"/>
              </a:rPr>
              <a:t> </a:t>
            </a:r>
            <a:endParaRPr lang="zh-CN" altLang="en-US" b="1" dirty="0">
              <a:solidFill>
                <a:srgbClr val="00B050"/>
              </a:solidFill>
              <a:ea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5537" y="5222809"/>
            <a:ext cx="8509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0070C0"/>
                </a:solidFill>
                <a:latin typeface="Symbol" panose="05050102010706020507" pitchFamily="18" charset="2"/>
                <a:ea typeface="宋体" pitchFamily="2" charset="-122"/>
              </a:rPr>
              <a:t>m</a:t>
            </a:r>
            <a:r>
              <a:rPr lang="en-US" altLang="zh-CN" sz="20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rgbClr val="0070C0"/>
                </a:solidFill>
                <a:ea typeface="宋体" pitchFamily="2" charset="-122"/>
              </a:rPr>
              <a:t> = </a:t>
            </a:r>
            <a:r>
              <a:rPr lang="en-US" altLang="zh-CN" sz="2000" b="1" dirty="0" smtClean="0">
                <a:solidFill>
                  <a:srgbClr val="0070C0"/>
                </a:solidFill>
                <a:latin typeface="Symbol" panose="05050102010706020507" pitchFamily="18" charset="2"/>
                <a:ea typeface="宋体" pitchFamily="2" charset="-122"/>
              </a:rPr>
              <a:t>p</a:t>
            </a:r>
            <a:r>
              <a:rPr lang="en-US" altLang="zh-CN" sz="2000" b="1" dirty="0" smtClean="0">
                <a:solidFill>
                  <a:srgbClr val="0070C0"/>
                </a:solidFill>
                <a:ea typeface="宋体" pitchFamily="2" charset="-122"/>
              </a:rPr>
              <a:t> (modulus 2</a:t>
            </a:r>
            <a:r>
              <a:rPr lang="en-US" altLang="zh-CN" sz="2000" b="1" dirty="0" smtClean="0">
                <a:solidFill>
                  <a:srgbClr val="0070C0"/>
                </a:solidFill>
                <a:latin typeface="Symbol" panose="05050102010706020507" pitchFamily="18" charset="2"/>
                <a:ea typeface="宋体" pitchFamily="2" charset="-122"/>
              </a:rPr>
              <a:t>p</a:t>
            </a:r>
            <a:r>
              <a:rPr lang="en-US" altLang="zh-CN" sz="2000" b="1" dirty="0" smtClean="0">
                <a:solidFill>
                  <a:srgbClr val="0070C0"/>
                </a:solidFill>
                <a:ea typeface="宋体" pitchFamily="2" charset="-122"/>
              </a:rPr>
              <a:t>) </a:t>
            </a: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if the dipoles deflect beam in the </a:t>
            </a:r>
            <a:r>
              <a:rPr lang="en-US" altLang="zh-CN" sz="2000" b="1" dirty="0" smtClean="0">
                <a:solidFill>
                  <a:srgbClr val="0070C0"/>
                </a:solidFill>
                <a:ea typeface="宋体" pitchFamily="2" charset="-122"/>
              </a:rPr>
              <a:t>same</a:t>
            </a: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 direction,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0070C0"/>
                </a:solidFill>
                <a:latin typeface="Symbol" panose="05050102010706020507" pitchFamily="18" charset="2"/>
                <a:ea typeface="宋体" pitchFamily="2" charset="-122"/>
              </a:rPr>
              <a:t>m</a:t>
            </a:r>
            <a:r>
              <a:rPr lang="en-US" altLang="zh-CN" sz="20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0070C0"/>
                </a:solidFill>
                <a:ea typeface="宋体" pitchFamily="2" charset="-122"/>
              </a:rPr>
              <a:t> = </a:t>
            </a:r>
            <a:r>
              <a:rPr lang="en-US" altLang="zh-CN" sz="2000" b="1" dirty="0" smtClean="0">
                <a:solidFill>
                  <a:srgbClr val="0070C0"/>
                </a:solidFill>
                <a:ea typeface="宋体" pitchFamily="2" charset="-122"/>
              </a:rPr>
              <a:t>0 </a:t>
            </a:r>
            <a:r>
              <a:rPr lang="en-US" altLang="zh-CN" sz="2000" b="1" dirty="0">
                <a:solidFill>
                  <a:srgbClr val="0070C0"/>
                </a:solidFill>
                <a:ea typeface="宋体" pitchFamily="2" charset="-122"/>
              </a:rPr>
              <a:t>(modulus 2</a:t>
            </a:r>
            <a:r>
              <a:rPr lang="en-US" altLang="zh-CN" sz="2000" b="1" dirty="0">
                <a:solidFill>
                  <a:srgbClr val="0070C0"/>
                </a:solidFill>
                <a:latin typeface="Symbol" panose="05050102010706020507" pitchFamily="18" charset="2"/>
                <a:ea typeface="宋体" pitchFamily="2" charset="-122"/>
              </a:rPr>
              <a:t>p</a:t>
            </a:r>
            <a:r>
              <a:rPr lang="en-US" altLang="zh-CN" sz="2000" b="1" dirty="0">
                <a:solidFill>
                  <a:srgbClr val="0070C0"/>
                </a:solidFill>
                <a:ea typeface="宋体" pitchFamily="2" charset="-122"/>
              </a:rPr>
              <a:t>) </a:t>
            </a:r>
            <a:r>
              <a:rPr lang="en-US" altLang="zh-CN" sz="2000" dirty="0">
                <a:solidFill>
                  <a:srgbClr val="FF0000"/>
                </a:solidFill>
                <a:ea typeface="宋体" pitchFamily="2" charset="-122"/>
              </a:rPr>
              <a:t>if the dipoles deflect beam in the </a:t>
            </a:r>
            <a:r>
              <a:rPr lang="en-US" altLang="zh-CN" sz="2000" b="1" dirty="0" smtClean="0">
                <a:solidFill>
                  <a:srgbClr val="0070C0"/>
                </a:solidFill>
                <a:ea typeface="宋体" pitchFamily="2" charset="-122"/>
              </a:rPr>
              <a:t>opposite</a:t>
            </a: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 direction</a:t>
            </a:r>
            <a:r>
              <a:rPr lang="en-US" altLang="zh-CN" sz="2000" dirty="0">
                <a:solidFill>
                  <a:srgbClr val="FF0000"/>
                </a:solidFill>
                <a:ea typeface="宋体" pitchFamily="2" charset="-122"/>
              </a:rPr>
              <a:t>.</a:t>
            </a:r>
            <a:endParaRPr lang="zh-CN" altLang="en-US" sz="2000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95536" y="5163462"/>
            <a:ext cx="8389677" cy="78581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457200" y="476737"/>
            <a:ext cx="8229600" cy="575999"/>
          </a:xfrm>
        </p:spPr>
        <p:txBody>
          <a:bodyPr/>
          <a:lstStyle/>
          <a:p>
            <a:r>
              <a:rPr lang="en-US" altLang="zh-CN" dirty="0" smtClean="0"/>
              <a:t>Two-dipole </a:t>
            </a:r>
            <a:r>
              <a:rPr lang="en-US" altLang="zh-CN" dirty="0" err="1" smtClean="0"/>
              <a:t>achromat</a:t>
            </a:r>
            <a:endParaRPr lang="zh-CN" altLang="en-US" dirty="0"/>
          </a:p>
        </p:txBody>
      </p:sp>
      <p:pic>
        <p:nvPicPr>
          <p:cNvPr id="29" name="图片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77" y="1196752"/>
            <a:ext cx="5445972" cy="2232248"/>
          </a:xfrm>
          <a:prstGeom prst="rect">
            <a:avLst/>
          </a:prstGeom>
        </p:spPr>
      </p:pic>
      <p:cxnSp>
        <p:nvCxnSpPr>
          <p:cNvPr id="30" name="直接箭头连接符 29"/>
          <p:cNvCxnSpPr/>
          <p:nvPr/>
        </p:nvCxnSpPr>
        <p:spPr bwMode="auto">
          <a:xfrm>
            <a:off x="1928794" y="2924944"/>
            <a:ext cx="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547664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i="1" dirty="0" smtClean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</a:rPr>
              <a:t>b</a:t>
            </a:r>
            <a:r>
              <a:rPr lang="en-US" altLang="zh-CN" baseline="-25000" dirty="0" smtClean="0">
                <a:solidFill>
                  <a:srgbClr val="000000"/>
                </a:solidFill>
                <a:ea typeface="宋体" pitchFamily="2" charset="-122"/>
              </a:rPr>
              <a:t>0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dirty="0" smtClean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</a:rPr>
              <a:t>a</a:t>
            </a:r>
            <a:r>
              <a:rPr lang="en-US" altLang="zh-CN" baseline="-25000" dirty="0" smtClean="0">
                <a:solidFill>
                  <a:srgbClr val="000000"/>
                </a:solidFill>
                <a:ea typeface="宋体" pitchFamily="2" charset="-122"/>
              </a:rPr>
              <a:t>0</a:t>
            </a:r>
            <a:endParaRPr lang="zh-CN" altLang="en-US" baseline="-250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1720" y="33569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i="1" dirty="0" smtClean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</a:rPr>
              <a:t>b</a:t>
            </a:r>
            <a:r>
              <a:rPr lang="en-US" altLang="zh-CN" baseline="-25000" dirty="0" smtClean="0">
                <a:solidFill>
                  <a:srgbClr val="000000"/>
                </a:solidFill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dirty="0" smtClean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</a:rPr>
              <a:t>a</a:t>
            </a:r>
            <a:r>
              <a:rPr lang="en-US" altLang="zh-CN" baseline="-25000" dirty="0" smtClean="0">
                <a:solidFill>
                  <a:srgbClr val="000000"/>
                </a:solidFill>
                <a:ea typeface="宋体" pitchFamily="2" charset="-122"/>
              </a:rPr>
              <a:t>1</a:t>
            </a:r>
            <a:endParaRPr lang="zh-CN" altLang="en-US" baseline="-250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6176" y="336073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i="1" dirty="0" smtClean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</a:rPr>
              <a:t>b</a:t>
            </a:r>
            <a:r>
              <a:rPr lang="en-US" altLang="zh-CN" baseline="-25000" dirty="0" smtClean="0">
                <a:solidFill>
                  <a:srgbClr val="000000"/>
                </a:solidFill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dirty="0" smtClean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</a:rPr>
              <a:t>a</a:t>
            </a:r>
            <a:r>
              <a:rPr lang="en-US" altLang="zh-CN" baseline="-25000" dirty="0" smtClean="0">
                <a:solidFill>
                  <a:srgbClr val="000000"/>
                </a:solidFill>
                <a:ea typeface="宋体" pitchFamily="2" charset="-122"/>
              </a:rPr>
              <a:t>2</a:t>
            </a:r>
            <a:endParaRPr lang="zh-CN" altLang="en-US" baseline="-25000" dirty="0">
              <a:solidFill>
                <a:srgbClr val="000000"/>
              </a:solidFill>
              <a:ea typeface="宋体" pitchFamily="2" charset="-122"/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6969354" y="2924944"/>
            <a:ext cx="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588224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i="1" dirty="0" smtClean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</a:rPr>
              <a:t>b</a:t>
            </a:r>
            <a:r>
              <a:rPr lang="en-US" altLang="zh-CN" i="1" baseline="-25000" dirty="0" smtClean="0">
                <a:solidFill>
                  <a:srgbClr val="000000"/>
                </a:solidFill>
                <a:ea typeface="宋体" pitchFamily="2" charset="-122"/>
              </a:rPr>
              <a:t>f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dirty="0" err="1" smtClean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</a:rPr>
              <a:t>a</a:t>
            </a:r>
            <a:r>
              <a:rPr lang="en-US" altLang="zh-CN" i="1" baseline="-25000" dirty="0" err="1" smtClean="0">
                <a:solidFill>
                  <a:srgbClr val="000000"/>
                </a:solidFill>
                <a:ea typeface="宋体" pitchFamily="2" charset="-122"/>
              </a:rPr>
              <a:t>f</a:t>
            </a:r>
            <a:endParaRPr lang="zh-CN" altLang="en-US" i="1" baseline="-25000" dirty="0">
              <a:solidFill>
                <a:srgbClr val="000000"/>
              </a:solidFill>
              <a:ea typeface="宋体" pitchFamily="2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 bwMode="auto">
          <a:xfrm>
            <a:off x="4860032" y="3068960"/>
            <a:ext cx="15841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直接箭头连接符 37"/>
          <p:cNvCxnSpPr/>
          <p:nvPr/>
        </p:nvCxnSpPr>
        <p:spPr bwMode="auto">
          <a:xfrm flipH="1">
            <a:off x="2411762" y="3068960"/>
            <a:ext cx="17281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矩形 43"/>
          <p:cNvSpPr/>
          <p:nvPr/>
        </p:nvSpPr>
        <p:spPr>
          <a:xfrm>
            <a:off x="4286248" y="2924944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m</a:t>
            </a:r>
            <a:r>
              <a:rPr lang="en-US" altLang="zh-CN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</a:t>
            </a:r>
            <a:endParaRPr lang="zh-CN" altLang="en-US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5857" y="3254496"/>
            <a:ext cx="2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Horizontal phase advance between point 1 and 2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4756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31" grpId="0"/>
      <p:bldP spid="32" grpId="0"/>
      <p:bldP spid="33" grpId="0"/>
      <p:bldP spid="35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5999"/>
          </a:xfrm>
        </p:spPr>
        <p:txBody>
          <a:bodyPr/>
          <a:lstStyle/>
          <a:p>
            <a:r>
              <a:rPr lang="en-US" altLang="zh-CN" sz="3200" dirty="0" smtClean="0"/>
              <a:t>CSR-cancellation condition in linear regime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052683"/>
              </p:ext>
            </p:extLst>
          </p:nvPr>
        </p:nvGraphicFramePr>
        <p:xfrm>
          <a:off x="827584" y="1340768"/>
          <a:ext cx="652373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3" imgW="5016500" imgH="889000" progId="Equation.DSMT4">
                  <p:embed/>
                </p:oleObj>
              </mc:Choice>
              <mc:Fallback>
                <p:oleObj name="Equation" r:id="rId3" imgW="50165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340768"/>
                        <a:ext cx="6523738" cy="115212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101680"/>
              </p:ext>
            </p:extLst>
          </p:nvPr>
        </p:nvGraphicFramePr>
        <p:xfrm>
          <a:off x="755576" y="3861048"/>
          <a:ext cx="447917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5" imgW="2844720" imgH="457200" progId="Equation.DSMT4">
                  <p:embed/>
                </p:oleObj>
              </mc:Choice>
              <mc:Fallback>
                <p:oleObj name="Equation" r:id="rId5" imgW="2844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861048"/>
                        <a:ext cx="4479171" cy="72008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3568" y="263691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Solutions of 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25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= 0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21403"/>
              </p:ext>
            </p:extLst>
          </p:nvPr>
        </p:nvGraphicFramePr>
        <p:xfrm>
          <a:off x="755576" y="3131210"/>
          <a:ext cx="681675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7" imgW="4508280" imgH="431640" progId="Equation.DSMT4">
                  <p:embed/>
                </p:oleObj>
              </mc:Choice>
              <mc:Fallback>
                <p:oleObj name="Equation" r:id="rId7" imgW="4508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131210"/>
                        <a:ext cx="6816757" cy="64807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6376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A</a:t>
            </a:r>
            <a:endParaRPr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6376" y="4149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B</a:t>
            </a:r>
            <a:endParaRPr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4725144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The matrix between the centers of the dipoles 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425409"/>
              </p:ext>
            </p:extLst>
          </p:nvPr>
        </p:nvGraphicFramePr>
        <p:xfrm>
          <a:off x="712788" y="5126037"/>
          <a:ext cx="3283148" cy="156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9" imgW="2692080" imgH="1269720" progId="Equation.DSMT4">
                  <p:embed/>
                </p:oleObj>
              </mc:Choice>
              <mc:Fallback>
                <p:oleObj name="Equation" r:id="rId9" imgW="269208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5126037"/>
                        <a:ext cx="3283148" cy="156155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93204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Symbol"/>
              </a:rPr>
              <a:t>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= sin(</a:t>
            </a:r>
            <a:r>
              <a:rPr lang="en-US" altLang="zh-CN" b="1" i="1" dirty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/2), </a:t>
            </a:r>
            <a:endParaRPr lang="en-US" altLang="zh-CN" b="1" dirty="0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sin(</a:t>
            </a:r>
            <a:r>
              <a:rPr lang="en-US" altLang="zh-CN" b="1" i="1" dirty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/2),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= cos(</a:t>
            </a:r>
            <a:r>
              <a:rPr lang="en-US" altLang="zh-CN" b="1" i="1" dirty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/2), </a:t>
            </a:r>
            <a:endParaRPr lang="en-US" altLang="zh-CN" b="1" dirty="0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cos(</a:t>
            </a:r>
            <a:r>
              <a:rPr lang="en-US" altLang="zh-CN" b="1" i="1" dirty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/2)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630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One 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i="1" dirty="0">
                <a:latin typeface="Symbol" panose="05050102010706020507" pitchFamily="18" charset="2"/>
              </a:rPr>
              <a:t>q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 = </a:t>
            </a:r>
            <a:r>
              <a:rPr lang="en-US" altLang="zh-CN" sz="2000" dirty="0" smtClean="0"/>
              <a:t>6 </a:t>
            </a:r>
            <a:r>
              <a:rPr lang="en-US" altLang="zh-CN" sz="2000" dirty="0"/>
              <a:t>degrees, </a:t>
            </a:r>
            <a:r>
              <a:rPr lang="en-US" altLang="zh-CN" sz="2000" i="1" dirty="0">
                <a:latin typeface="Symbol" panose="05050102010706020507" pitchFamily="18" charset="2"/>
              </a:rPr>
              <a:t>q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 = 4 degrees, and </a:t>
            </a:r>
            <a:r>
              <a:rPr lang="en-US" altLang="zh-CN" sz="2000" i="1" dirty="0">
                <a:latin typeface="Symbol" panose="05050102010706020507" pitchFamily="18" charset="2"/>
              </a:rPr>
              <a:t>r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 = 8 </a:t>
            </a:r>
            <a:r>
              <a:rPr lang="en-US" altLang="zh-CN" sz="2000" dirty="0" smtClean="0"/>
              <a:t>m</a:t>
            </a:r>
          </a:p>
          <a:p>
            <a:pPr marL="0" indent="0">
              <a:buNone/>
            </a:pPr>
            <a:r>
              <a:rPr lang="zh-CN" altLang="zh-CN" sz="2000" dirty="0"/>
              <a:t> </a:t>
            </a:r>
            <a:r>
              <a:rPr lang="en-US" altLang="zh-CN" sz="2000" dirty="0" smtClean="0"/>
              <a:t>     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c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sym typeface="Symbol"/>
              </a:rPr>
              <a:t></a:t>
            </a:r>
            <a:r>
              <a:rPr lang="en-US" altLang="zh-CN" sz="2000" dirty="0">
                <a:solidFill>
                  <a:srgbClr val="FF0000"/>
                </a:solidFill>
              </a:rPr>
              <a:t> 2/3, </a:t>
            </a:r>
            <a:r>
              <a:rPr lang="en-US" altLang="zh-CN" sz="2000" i="1" dirty="0">
                <a:solidFill>
                  <a:srgbClr val="FF0000"/>
                </a:solidFill>
              </a:rPr>
              <a:t>r</a:t>
            </a:r>
            <a:r>
              <a:rPr lang="en-US" altLang="zh-CN" sz="2000" baseline="30000" dirty="0">
                <a:solidFill>
                  <a:srgbClr val="FF0000"/>
                </a:solidFill>
              </a:rPr>
              <a:t>*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sym typeface="Symbol"/>
              </a:rPr>
              <a:t></a:t>
            </a:r>
            <a:r>
              <a:rPr lang="en-US" altLang="zh-CN" sz="2000" dirty="0">
                <a:solidFill>
                  <a:srgbClr val="FF0000"/>
                </a:solidFill>
              </a:rPr>
              <a:t> 27/8, </a:t>
            </a:r>
            <a:r>
              <a:rPr lang="en-US" altLang="zh-CN" sz="2000" i="1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000" baseline="30000" dirty="0">
                <a:solidFill>
                  <a:srgbClr val="FF0000"/>
                </a:solidFill>
              </a:rPr>
              <a:t>*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sym typeface="Symbol"/>
              </a:rPr>
              <a:t></a:t>
            </a:r>
            <a:r>
              <a:rPr lang="en-US" altLang="zh-CN" sz="2000" dirty="0">
                <a:solidFill>
                  <a:srgbClr val="FF0000"/>
                </a:solidFill>
              </a:rPr>
              <a:t> 27 m, and </a:t>
            </a:r>
            <a:r>
              <a:rPr lang="en-US" altLang="zh-CN" sz="2000" i="1" dirty="0">
                <a:solidFill>
                  <a:srgbClr val="FF0000"/>
                </a:solidFill>
              </a:rPr>
              <a:t>M</a:t>
            </a:r>
            <a:r>
              <a:rPr lang="en-US" altLang="zh-CN" sz="2000" baseline="30000" dirty="0">
                <a:solidFill>
                  <a:srgbClr val="FF0000"/>
                </a:solidFill>
              </a:rPr>
              <a:t>*</a:t>
            </a:r>
            <a:r>
              <a:rPr lang="en-US" altLang="zh-CN" sz="2000" i="1" baseline="-25000" dirty="0">
                <a:solidFill>
                  <a:srgbClr val="FF0000"/>
                </a:solidFill>
              </a:rPr>
              <a:t>c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000" i="1" baseline="-25000" dirty="0">
                <a:solidFill>
                  <a:srgbClr val="FF0000"/>
                </a:solidFill>
              </a:rPr>
              <a:t>c </a:t>
            </a:r>
            <a:r>
              <a:rPr lang="en-US" altLang="zh-CN" sz="2000" dirty="0">
                <a:solidFill>
                  <a:srgbClr val="FF0000"/>
                </a:solidFill>
              </a:rPr>
              <a:t>(2, 1) </a:t>
            </a:r>
            <a:r>
              <a:rPr lang="en-US" altLang="zh-CN" sz="2000" dirty="0">
                <a:solidFill>
                  <a:srgbClr val="FF0000"/>
                </a:solidFill>
                <a:sym typeface="Symbol"/>
              </a:rPr>
              <a:t></a:t>
            </a:r>
            <a:r>
              <a:rPr lang="en-US" altLang="zh-CN" sz="2000" dirty="0">
                <a:solidFill>
                  <a:srgbClr val="FF0000"/>
                </a:solidFill>
              </a:rPr>
              <a:t> 30/</a:t>
            </a:r>
            <a:r>
              <a:rPr lang="en-US" altLang="zh-CN" sz="20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zh-CN" altLang="en-US" sz="2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8" name="右箭头 7"/>
          <p:cNvSpPr/>
          <p:nvPr/>
        </p:nvSpPr>
        <p:spPr bwMode="auto">
          <a:xfrm>
            <a:off x="539552" y="1729383"/>
            <a:ext cx="360040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2204864"/>
            <a:ext cx="7020780" cy="3093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529855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If only condition </a:t>
            </a:r>
            <a:r>
              <a:rPr lang="en-US" altLang="zh-C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(r = r*, 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 is fulfilled  (dashed lines in left plot)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577185"/>
              </p:ext>
            </p:extLst>
          </p:nvPr>
        </p:nvGraphicFramePr>
        <p:xfrm>
          <a:off x="720341" y="5805264"/>
          <a:ext cx="5632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3746160" imgH="431640" progId="Equation.DSMT4">
                  <p:embed/>
                </p:oleObj>
              </mc:Choice>
              <mc:Fallback>
                <p:oleObj name="Equation" r:id="rId4" imgW="3746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41" y="5805264"/>
                        <a:ext cx="5632450" cy="647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79712" y="20608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Fixing r = r*</a:t>
            </a:r>
            <a:endParaRPr lang="zh-CN" altLang="en-US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20608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Fixing </a:t>
            </a:r>
            <a:r>
              <a:rPr lang="en-US" altLang="zh-CN" i="1" dirty="0" smtClean="0">
                <a:solidFill>
                  <a:srgbClr val="000000"/>
                </a:solidFill>
                <a:ea typeface="宋体" pitchFamily="2" charset="-122"/>
              </a:rPr>
              <a:t>M</a:t>
            </a:r>
            <a:r>
              <a:rPr lang="en-US" altLang="zh-CN" i="1" baseline="-25000" dirty="0" smtClean="0">
                <a:solidFill>
                  <a:srgbClr val="000000"/>
                </a:solidFill>
                <a:ea typeface="宋体" pitchFamily="2" charset="-122"/>
              </a:rPr>
              <a:t>c</a:t>
            </a:r>
            <a:r>
              <a:rPr lang="en-US" altLang="zh-CN" baseline="-25000" dirty="0" smtClean="0">
                <a:solidFill>
                  <a:srgbClr val="000000"/>
                </a:solidFill>
                <a:ea typeface="宋体" pitchFamily="2" charset="-122"/>
              </a:rPr>
              <a:t>2</a:t>
            </a:r>
            <a:r>
              <a:rPr lang="en-US" altLang="zh-CN" i="1" baseline="-25000" dirty="0" smtClean="0">
                <a:solidFill>
                  <a:srgbClr val="000000"/>
                </a:solidFill>
                <a:ea typeface="宋体" pitchFamily="2" charset="-122"/>
              </a:rPr>
              <a:t>c 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(2, 1)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= </a:t>
            </a:r>
            <a:r>
              <a:rPr lang="en-US" altLang="zh-CN" i="1" dirty="0">
                <a:solidFill>
                  <a:srgbClr val="000000"/>
                </a:solidFill>
                <a:ea typeface="宋体" pitchFamily="2" charset="-122"/>
              </a:rPr>
              <a:t>M</a:t>
            </a:r>
            <a:r>
              <a:rPr lang="en-US" altLang="zh-CN" baseline="30000" dirty="0">
                <a:solidFill>
                  <a:srgbClr val="000000"/>
                </a:solidFill>
                <a:ea typeface="宋体" pitchFamily="2" charset="-122"/>
              </a:rPr>
              <a:t>*</a:t>
            </a:r>
            <a:r>
              <a:rPr lang="en-US" altLang="zh-CN" i="1" baseline="-25000" dirty="0">
                <a:solidFill>
                  <a:srgbClr val="000000"/>
                </a:solidFill>
                <a:ea typeface="宋体" pitchFamily="2" charset="-122"/>
              </a:rPr>
              <a:t>c</a:t>
            </a:r>
            <a:r>
              <a:rPr lang="en-US" altLang="zh-CN" baseline="-25000" dirty="0">
                <a:solidFill>
                  <a:srgbClr val="000000"/>
                </a:solidFill>
                <a:ea typeface="宋体" pitchFamily="2" charset="-122"/>
              </a:rPr>
              <a:t>2</a:t>
            </a:r>
            <a:r>
              <a:rPr lang="en-US" altLang="zh-CN" i="1" baseline="-25000" dirty="0">
                <a:solidFill>
                  <a:srgbClr val="000000"/>
                </a:solidFill>
                <a:ea typeface="宋体" pitchFamily="2" charset="-122"/>
              </a:rPr>
              <a:t>c 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(2, 1) </a:t>
            </a:r>
            <a:endParaRPr lang="zh-CN" altLang="en-US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6759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 identical bending magnet cases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966025"/>
              </p:ext>
            </p:extLst>
          </p:nvPr>
        </p:nvGraphicFramePr>
        <p:xfrm>
          <a:off x="827584" y="2567936"/>
          <a:ext cx="447917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3" imgW="2844720" imgH="457200" progId="Equation.DSMT4">
                  <p:embed/>
                </p:oleObj>
              </mc:Choice>
              <mc:Fallback>
                <p:oleObj name="Equation" r:id="rId3" imgW="2844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567936"/>
                        <a:ext cx="4479171" cy="72008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059699"/>
              </p:ext>
            </p:extLst>
          </p:nvPr>
        </p:nvGraphicFramePr>
        <p:xfrm>
          <a:off x="827584" y="1484784"/>
          <a:ext cx="681675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5" imgW="4508280" imgH="431640" progId="Equation.DSMT4">
                  <p:embed/>
                </p:oleObj>
              </mc:Choice>
              <mc:Fallback>
                <p:oleObj name="Equation" r:id="rId5" imgW="4508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84784"/>
                        <a:ext cx="6816757" cy="64807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56376" y="16288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A</a:t>
            </a:r>
            <a:endParaRPr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6792" y="2852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B</a:t>
            </a:r>
            <a:endParaRPr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374839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If the </a:t>
            </a:r>
            <a:r>
              <a:rPr lang="en-US" altLang="zh-CN" dirty="0" err="1" smtClean="0">
                <a:solidFill>
                  <a:srgbClr val="FF0000"/>
                </a:solidFill>
              </a:rPr>
              <a:t>Twiss</a:t>
            </a:r>
            <a:r>
              <a:rPr lang="en-US" altLang="zh-CN" dirty="0" smtClean="0">
                <a:solidFill>
                  <a:srgbClr val="FF0000"/>
                </a:solidFill>
              </a:rPr>
              <a:t> parameters are also symmetric, we can get: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450887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Symbol" panose="05050102010706020507" pitchFamily="18" charset="2"/>
              </a:rPr>
              <a:t>b</a:t>
            </a:r>
            <a:r>
              <a:rPr lang="en-US" altLang="zh-CN" sz="3600" baseline="-25000" dirty="0" smtClean="0"/>
              <a:t>1</a:t>
            </a:r>
            <a:r>
              <a:rPr lang="en-US" altLang="zh-CN" sz="3600" dirty="0" smtClean="0"/>
              <a:t>=-1/6</a:t>
            </a:r>
            <a:r>
              <a:rPr lang="en-US" altLang="zh-CN" sz="3600" dirty="0" smtClean="0">
                <a:latin typeface="Symbol" panose="05050102010706020507" pitchFamily="18" charset="2"/>
              </a:rPr>
              <a:t>a</a:t>
            </a:r>
            <a:r>
              <a:rPr lang="en-US" altLang="zh-CN" sz="3600" baseline="-25000" dirty="0" smtClean="0"/>
              <a:t>1</a:t>
            </a:r>
            <a:r>
              <a:rPr lang="en-US" altLang="zh-CN" sz="3600" dirty="0" smtClean="0"/>
              <a:t>L</a:t>
            </a:r>
            <a:endParaRPr lang="zh-CN" altLang="en-US" sz="3600" dirty="0"/>
          </a:p>
        </p:txBody>
      </p:sp>
      <p:sp>
        <p:nvSpPr>
          <p:cNvPr id="14" name="矩形 13"/>
          <p:cNvSpPr/>
          <p:nvPr/>
        </p:nvSpPr>
        <p:spPr bwMode="auto">
          <a:xfrm>
            <a:off x="2843808" y="4437112"/>
            <a:ext cx="2736304" cy="9361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59419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CAC84-31E9-4C68-AFD7-DD80384DB2B2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" y="2210918"/>
            <a:ext cx="4353211" cy="3637545"/>
          </a:xfrm>
        </p:spPr>
      </p:pic>
      <p:sp>
        <p:nvSpPr>
          <p:cNvPr id="8" name="TextBox 7"/>
          <p:cNvSpPr txBox="1"/>
          <p:nvPr/>
        </p:nvSpPr>
        <p:spPr>
          <a:xfrm>
            <a:off x="755576" y="5857891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The CSR cancellation constraints on the </a:t>
            </a:r>
            <a:r>
              <a:rPr lang="en-US" altLang="zh-CN" dirty="0" err="1" smtClean="0">
                <a:solidFill>
                  <a:srgbClr val="FF0000"/>
                </a:solidFill>
                <a:ea typeface="宋体" pitchFamily="2" charset="-122"/>
              </a:rPr>
              <a:t>Twiss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 parameters at the entrance of the DBA cell.</a:t>
            </a:r>
            <a:endParaRPr lang="zh-CN" alt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2538" y="696460"/>
            <a:ext cx="760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Theoretical and Numerical simulation results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9056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内容占位符 2"/>
          <p:cNvSpPr txBox="1">
            <a:spLocks/>
          </p:cNvSpPr>
          <p:nvPr/>
        </p:nvSpPr>
        <p:spPr bwMode="auto">
          <a:xfrm>
            <a:off x="755576" y="1521311"/>
            <a:ext cx="8229600" cy="6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u"/>
              <a:defRPr sz="2600" b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99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1800" kern="0" smtClean="0"/>
              <a:t>Initial emittance: 2 </a:t>
            </a:r>
            <a:r>
              <a:rPr lang="en-US" altLang="zh-CN" sz="1800" kern="0" smtClean="0">
                <a:latin typeface="Symbol" panose="05050102010706020507" pitchFamily="18" charset="2"/>
              </a:rPr>
              <a:t>m</a:t>
            </a:r>
            <a:r>
              <a:rPr lang="en-US" altLang="zh-CN" sz="1800" kern="0" smtClean="0"/>
              <a:t>m.rad, bunch length 30 mm, peak current 5000 A</a:t>
            </a:r>
            <a:endParaRPr lang="zh-CN" altLang="en-US" sz="1800" kern="0" smtClean="0"/>
          </a:p>
          <a:p>
            <a:pPr>
              <a:buFont typeface="Wingdings" panose="05000000000000000000" pitchFamily="2" charset="2"/>
              <a:buNone/>
            </a:pP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26731562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CSR cancellation vs. Envelop matching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</a:t>
            </a:r>
            <a:r>
              <a:rPr lang="en-US" altLang="zh-CN" sz="2000" dirty="0" smtClean="0"/>
              <a:t>he </a:t>
            </a:r>
            <a:r>
              <a:rPr lang="en-US" altLang="zh-CN" sz="2000" dirty="0"/>
              <a:t>proposed conditions have higher efficiency in CSR-suppression than </a:t>
            </a:r>
            <a:r>
              <a:rPr lang="en-US" altLang="zh-CN" sz="2000" dirty="0" smtClean="0"/>
              <a:t>envelope matching method (</a:t>
            </a:r>
            <a:r>
              <a:rPr lang="en-US" altLang="zh-CN" sz="2000" dirty="0" smtClean="0">
                <a:solidFill>
                  <a:schemeClr val="tx1"/>
                </a:solidFill>
              </a:rPr>
              <a:t>black line</a:t>
            </a:r>
            <a:r>
              <a:rPr lang="en-US" altLang="zh-CN" sz="2000" dirty="0" smtClean="0"/>
              <a:t>).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Yi Jiao, Institute of High Energy Physics, Beijing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6912768" cy="4680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19" y="1969095"/>
            <a:ext cx="8568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Initial </a:t>
            </a:r>
            <a:r>
              <a:rPr lang="en-US" altLang="zh-CN" sz="1400" b="1" dirty="0" err="1" smtClean="0">
                <a:solidFill>
                  <a:srgbClr val="FF0000"/>
                </a:solidFill>
                <a:ea typeface="宋体" pitchFamily="2" charset="-122"/>
              </a:rPr>
              <a:t>emittance</a:t>
            </a: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e</a:t>
            </a:r>
            <a:r>
              <a:rPr lang="en-US" altLang="zh-CN" sz="1400" b="1" baseline="-25000" dirty="0" smtClean="0">
                <a:solidFill>
                  <a:srgbClr val="FF0000"/>
                </a:solidFill>
                <a:ea typeface="宋体" pitchFamily="2" charset="-122"/>
              </a:rPr>
              <a:t>0</a:t>
            </a: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 = 2 </a:t>
            </a:r>
            <a:r>
              <a:rPr lang="en-US" altLang="zh-CN" sz="1400" b="1" dirty="0" smtClean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m</a:t>
            </a: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m, </a:t>
            </a:r>
            <a:r>
              <a:rPr lang="en-US" altLang="zh-CN" sz="1400" b="1" dirty="0" smtClean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r</a:t>
            </a: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 = 6 m, </a:t>
            </a:r>
            <a:r>
              <a:rPr lang="en-US" altLang="zh-CN" sz="1400" b="1" i="1" dirty="0" smtClean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q</a:t>
            </a: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 = 3 degrees, E</a:t>
            </a:r>
            <a:r>
              <a:rPr lang="en-US" altLang="zh-CN" sz="1400" b="1" baseline="-25000" dirty="0" smtClean="0">
                <a:solidFill>
                  <a:srgbClr val="FF0000"/>
                </a:solidFill>
                <a:ea typeface="宋体" pitchFamily="2" charset="-122"/>
              </a:rPr>
              <a:t>0</a:t>
            </a: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 = 1 </a:t>
            </a:r>
            <a:r>
              <a:rPr lang="en-US" altLang="zh-CN" sz="1400" b="1" dirty="0" err="1" smtClean="0">
                <a:solidFill>
                  <a:srgbClr val="FF0000"/>
                </a:solidFill>
                <a:ea typeface="宋体" pitchFamily="2" charset="-122"/>
              </a:rPr>
              <a:t>GeV</a:t>
            </a: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, </a:t>
            </a:r>
            <a:r>
              <a:rPr lang="en-US" altLang="zh-CN" sz="1400" b="1" dirty="0" err="1" smtClean="0">
                <a:solidFill>
                  <a:srgbClr val="FF0000"/>
                </a:solidFill>
                <a:ea typeface="宋体" pitchFamily="2" charset="-122"/>
              </a:rPr>
              <a:t>I</a:t>
            </a:r>
            <a:r>
              <a:rPr lang="en-US" altLang="zh-CN" sz="1400" b="1" baseline="-25000" dirty="0" err="1" smtClean="0">
                <a:solidFill>
                  <a:srgbClr val="FF0000"/>
                </a:solidFill>
                <a:ea typeface="宋体" pitchFamily="2" charset="-122"/>
              </a:rPr>
              <a:t>p</a:t>
            </a: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 = 5000 A, </a:t>
            </a:r>
            <a:r>
              <a:rPr lang="en-US" altLang="zh-CN" sz="1400" b="1" dirty="0" err="1" smtClean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s</a:t>
            </a:r>
            <a:r>
              <a:rPr lang="en-US" altLang="zh-CN" sz="1400" b="1" baseline="-25000" dirty="0" err="1" smtClean="0">
                <a:solidFill>
                  <a:srgbClr val="FF0000"/>
                </a:solidFill>
                <a:ea typeface="宋体" pitchFamily="2" charset="-122"/>
              </a:rPr>
              <a:t>z</a:t>
            </a: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 = 30 </a:t>
            </a:r>
            <a:r>
              <a:rPr lang="en-US" altLang="zh-CN" sz="1400" b="1" dirty="0" smtClean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m</a:t>
            </a: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m, </a:t>
            </a:r>
            <a:r>
              <a:rPr lang="en-US" altLang="zh-CN" sz="1400" b="1" dirty="0" err="1" smtClean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s</a:t>
            </a:r>
            <a:r>
              <a:rPr lang="en-US" altLang="zh-CN" sz="1400" b="1" baseline="-25000" dirty="0" err="1" smtClean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d</a:t>
            </a:r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 = 0.05%.</a:t>
            </a:r>
            <a:endParaRPr lang="zh-CN" altLang="en-US" sz="1400" b="1" dirty="0">
              <a:solidFill>
                <a:srgbClr val="FF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0983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CSR cancellation vs. </a:t>
            </a:r>
            <a:r>
              <a:rPr lang="en-US" altLang="zh-CN" dirty="0"/>
              <a:t>P</a:t>
            </a:r>
            <a:r>
              <a:rPr lang="en-US" altLang="zh-CN" dirty="0" smtClean="0"/>
              <a:t>hase matching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The proposed conditions have higher efficiency in CSR-suppression than envelope matching method </a:t>
            </a:r>
            <a:r>
              <a:rPr lang="en-US" altLang="zh-CN" sz="2000" dirty="0" smtClean="0"/>
              <a:t>(</a:t>
            </a:r>
            <a:r>
              <a:rPr lang="en-US" altLang="zh-CN" sz="2000" dirty="0" smtClean="0">
                <a:solidFill>
                  <a:srgbClr val="00B050"/>
                </a:solidFill>
              </a:rPr>
              <a:t>green lines</a:t>
            </a:r>
            <a:r>
              <a:rPr lang="en-US" altLang="zh-CN" sz="2000" dirty="0" smtClean="0"/>
              <a:t>).</a:t>
            </a:r>
            <a:endParaRPr lang="zh-CN" altLang="en-US" sz="2000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6408712" cy="4608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844824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FF0000"/>
                </a:solidFill>
                <a:ea typeface="宋体" pitchFamily="2" charset="-122"/>
              </a:rPr>
              <a:t>Two identical DBAs, </a:t>
            </a:r>
            <a:r>
              <a:rPr lang="en-US" altLang="zh-CN" sz="1600" dirty="0" err="1" smtClean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Dm</a:t>
            </a:r>
            <a:r>
              <a:rPr lang="en-US" altLang="zh-CN" sz="1600" dirty="0" smtClean="0">
                <a:solidFill>
                  <a:srgbClr val="FF0000"/>
                </a:solidFill>
                <a:ea typeface="宋体" pitchFamily="2" charset="-122"/>
              </a:rPr>
              <a:t> is the phase advance between two DBAs. </a:t>
            </a:r>
            <a:endParaRPr lang="zh-CN" altLang="en-US" sz="1600" dirty="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13" y="1700808"/>
            <a:ext cx="19755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32240" y="3429000"/>
            <a:ext cx="2246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Green lines</a:t>
            </a:r>
            <a:r>
              <a:rPr lang="en-US" altLang="zh-CN" sz="1600" dirty="0" smtClean="0">
                <a:solidFill>
                  <a:srgbClr val="00B050"/>
                </a:solidFill>
                <a:ea typeface="宋体" pitchFamily="2" charset="-122"/>
              </a:rPr>
              <a:t>: </a:t>
            </a:r>
            <a:r>
              <a:rPr lang="en-US" altLang="zh-CN" sz="1600" b="1" dirty="0" smtClean="0">
                <a:solidFill>
                  <a:srgbClr val="00B050"/>
                </a:solidFill>
                <a:ea typeface="宋体" pitchFamily="2" charset="-122"/>
              </a:rPr>
              <a:t>(</a:t>
            </a:r>
            <a:r>
              <a:rPr lang="en-US" altLang="zh-CN" sz="1600" b="1" i="1" dirty="0" smtClean="0">
                <a:solidFill>
                  <a:srgbClr val="00B05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600" b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b="1" dirty="0" smtClean="0">
                <a:solidFill>
                  <a:srgbClr val="00B050"/>
                </a:solidFill>
                <a:ea typeface="宋体" pitchFamily="2" charset="-122"/>
              </a:rPr>
              <a:t>, </a:t>
            </a:r>
            <a:r>
              <a:rPr lang="en-US" altLang="zh-CN" sz="1600" b="1" i="1" dirty="0" smtClean="0">
                <a:solidFill>
                  <a:srgbClr val="00B05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1600" b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b="1" dirty="0" smtClean="0">
                <a:solidFill>
                  <a:srgbClr val="00B050"/>
                </a:solidFill>
                <a:ea typeface="宋体" pitchFamily="2" charset="-122"/>
              </a:rPr>
              <a:t>) far away from the </a:t>
            </a:r>
            <a:r>
              <a:rPr lang="en-US" altLang="zh-CN" sz="1600" b="1" i="1" dirty="0" smtClean="0">
                <a:solidFill>
                  <a:srgbClr val="00B05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600" b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0,1</a:t>
            </a:r>
            <a:r>
              <a:rPr lang="en-US" altLang="zh-CN" sz="1600" b="1" dirty="0" smtClean="0">
                <a:solidFill>
                  <a:srgbClr val="00B050"/>
                </a:solidFill>
                <a:ea typeface="宋体" pitchFamily="2" charset="-122"/>
              </a:rPr>
              <a:t> curve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600" b="1" dirty="0" smtClean="0">
              <a:solidFill>
                <a:srgbClr val="00B050"/>
              </a:solidFill>
              <a:ea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Blue lines</a:t>
            </a:r>
            <a:r>
              <a:rPr lang="en-US" altLang="zh-CN" sz="1600" b="1" dirty="0" smtClean="0">
                <a:solidFill>
                  <a:srgbClr val="333399"/>
                </a:solidFill>
                <a:ea typeface="宋体" pitchFamily="2" charset="-122"/>
              </a:rPr>
              <a:t>: (</a:t>
            </a:r>
            <a:r>
              <a:rPr lang="en-US" altLang="zh-CN" sz="1600" b="1" i="1" dirty="0">
                <a:solidFill>
                  <a:srgbClr val="333399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600" b="1" baseline="-25000" dirty="0">
                <a:solidFill>
                  <a:srgbClr val="333399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b="1" dirty="0">
                <a:solidFill>
                  <a:srgbClr val="333399"/>
                </a:solidFill>
                <a:ea typeface="宋体" pitchFamily="2" charset="-122"/>
              </a:rPr>
              <a:t>, </a:t>
            </a:r>
            <a:r>
              <a:rPr lang="en-US" altLang="zh-CN" sz="1600" b="1" i="1" dirty="0">
                <a:solidFill>
                  <a:srgbClr val="333399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1600" b="1" baseline="-25000" dirty="0">
                <a:solidFill>
                  <a:srgbClr val="333399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b="1" dirty="0">
                <a:solidFill>
                  <a:srgbClr val="333399"/>
                </a:solidFill>
                <a:ea typeface="宋体" pitchFamily="2" charset="-122"/>
              </a:rPr>
              <a:t>) </a:t>
            </a:r>
            <a:r>
              <a:rPr lang="en-US" altLang="zh-CN" sz="1600" b="1" dirty="0" smtClean="0">
                <a:solidFill>
                  <a:srgbClr val="333399"/>
                </a:solidFill>
                <a:ea typeface="宋体" pitchFamily="2" charset="-122"/>
              </a:rPr>
              <a:t>near </a:t>
            </a:r>
            <a:r>
              <a:rPr lang="en-US" altLang="zh-CN" sz="1600" b="1" dirty="0">
                <a:solidFill>
                  <a:srgbClr val="333399"/>
                </a:solidFill>
                <a:ea typeface="宋体" pitchFamily="2" charset="-122"/>
              </a:rPr>
              <a:t>the </a:t>
            </a:r>
            <a:r>
              <a:rPr lang="en-US" altLang="zh-CN" sz="1600" b="1" i="1" dirty="0">
                <a:solidFill>
                  <a:srgbClr val="333399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600" b="1" baseline="-25000" dirty="0">
                <a:solidFill>
                  <a:srgbClr val="333399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0,1</a:t>
            </a:r>
            <a:r>
              <a:rPr lang="en-US" altLang="zh-CN" sz="1600" b="1" dirty="0" smtClean="0">
                <a:solidFill>
                  <a:srgbClr val="333399"/>
                </a:solidFill>
                <a:ea typeface="宋体" pitchFamily="2" charset="-122"/>
              </a:rPr>
              <a:t> curve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600" b="1" dirty="0">
              <a:solidFill>
                <a:srgbClr val="333399"/>
              </a:solidFill>
              <a:ea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Red lines</a:t>
            </a:r>
            <a:r>
              <a:rPr lang="en-US" altLang="zh-CN" sz="1600" b="1" dirty="0" smtClean="0">
                <a:solidFill>
                  <a:srgbClr val="FF0000"/>
                </a:solidFill>
                <a:ea typeface="宋体" pitchFamily="2" charset="-122"/>
              </a:rPr>
              <a:t>: </a:t>
            </a:r>
            <a:r>
              <a:rPr lang="en-US" altLang="zh-CN" sz="1600" b="1" dirty="0">
                <a:solidFill>
                  <a:srgbClr val="FF0000"/>
                </a:solidFill>
                <a:ea typeface="宋体" pitchFamily="2" charset="-122"/>
              </a:rPr>
              <a:t>(</a:t>
            </a:r>
            <a:r>
              <a:rPr lang="en-US" altLang="zh-CN" sz="1600" b="1" i="1" dirty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b="1" dirty="0">
                <a:solidFill>
                  <a:srgbClr val="FF0000"/>
                </a:solidFill>
                <a:ea typeface="宋体" pitchFamily="2" charset="-122"/>
              </a:rPr>
              <a:t>, </a:t>
            </a:r>
            <a:r>
              <a:rPr lang="en-US" altLang="zh-CN" sz="1600" b="1" i="1" dirty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1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b="1" dirty="0">
                <a:solidFill>
                  <a:srgbClr val="FF0000"/>
                </a:solidFill>
                <a:ea typeface="宋体" pitchFamily="2" charset="-122"/>
              </a:rPr>
              <a:t>) </a:t>
            </a:r>
            <a:r>
              <a:rPr lang="en-US" altLang="zh-CN" sz="1600" b="1" dirty="0" smtClean="0">
                <a:solidFill>
                  <a:srgbClr val="FF0000"/>
                </a:solidFill>
                <a:ea typeface="宋体" pitchFamily="2" charset="-122"/>
              </a:rPr>
              <a:t>on </a:t>
            </a:r>
            <a:r>
              <a:rPr lang="en-US" altLang="zh-CN" sz="1600" b="1" dirty="0">
                <a:solidFill>
                  <a:srgbClr val="FF0000"/>
                </a:solidFill>
                <a:ea typeface="宋体" pitchFamily="2" charset="-122"/>
              </a:rPr>
              <a:t>the </a:t>
            </a:r>
            <a:r>
              <a:rPr lang="en-US" altLang="zh-CN" sz="1600" b="1" i="1" dirty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0,1</a:t>
            </a:r>
            <a:r>
              <a:rPr lang="en-US" altLang="zh-CN" sz="1600" b="1" dirty="0" smtClean="0">
                <a:solidFill>
                  <a:srgbClr val="FF0000"/>
                </a:solidFill>
                <a:ea typeface="宋体" pitchFamily="2" charset="-122"/>
              </a:rPr>
              <a:t> curve</a:t>
            </a:r>
            <a:endParaRPr lang="en-US" altLang="zh-CN" sz="1600" b="1" dirty="0">
              <a:solidFill>
                <a:srgbClr val="FF0000"/>
              </a:solidFill>
              <a:ea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61299" y="2200218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err="1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Dm</a:t>
            </a:r>
            <a:endParaRPr lang="zh-CN" altLang="en-US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36139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229600" cy="575999"/>
          </a:xfrm>
        </p:spPr>
        <p:txBody>
          <a:bodyPr/>
          <a:lstStyle/>
          <a:p>
            <a:r>
              <a:rPr lang="en-US" altLang="zh-CN" sz="4800" dirty="0" smtClean="0"/>
              <a:t>Thanks for your attention!</a:t>
            </a:r>
            <a:endParaRPr lang="zh-CN" altLang="en-US" sz="4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38BA68-538C-4AA1-9204-0409520AC798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151991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737"/>
            <a:ext cx="8229600" cy="1094875"/>
          </a:xfrm>
        </p:spPr>
        <p:txBody>
          <a:bodyPr/>
          <a:lstStyle/>
          <a:p>
            <a:pPr algn="l"/>
            <a:r>
              <a:rPr lang="en-US" altLang="zh-CN" dirty="0" smtClean="0"/>
              <a:t>Mechanism of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growth due to CSR effect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CAC84-31E9-4C68-AFD7-DD80384DB2B2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928802"/>
            <a:ext cx="33623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46196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3648073" cy="303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81937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CSR study paper selection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Theoretical studies</a:t>
            </a:r>
          </a:p>
          <a:p>
            <a:pPr lvl="1"/>
            <a:r>
              <a:rPr lang="en-US" altLang="zh-CN" sz="1400" dirty="0" smtClean="0"/>
              <a:t>Y. </a:t>
            </a:r>
            <a:r>
              <a:rPr lang="en-US" altLang="zh-CN" sz="1400" dirty="0" err="1" smtClean="0"/>
              <a:t>Derbenev</a:t>
            </a:r>
            <a:r>
              <a:rPr lang="en-US" altLang="zh-CN" sz="1400" dirty="0" smtClean="0"/>
              <a:t>, et al., TESLA-FEL 95-05, 1995</a:t>
            </a:r>
          </a:p>
          <a:p>
            <a:pPr lvl="1"/>
            <a:r>
              <a:rPr lang="en-US" altLang="zh-CN" sz="1400" dirty="0" smtClean="0"/>
              <a:t>B. </a:t>
            </a:r>
            <a:r>
              <a:rPr lang="en-US" altLang="zh-CN" sz="1400" dirty="0" err="1" smtClean="0"/>
              <a:t>Carlsten</a:t>
            </a:r>
            <a:r>
              <a:rPr lang="en-US" altLang="zh-CN" sz="1400" dirty="0" smtClean="0"/>
              <a:t> and T. </a:t>
            </a:r>
            <a:r>
              <a:rPr lang="en-US" altLang="zh-CN" sz="1400" dirty="0" err="1" smtClean="0"/>
              <a:t>Raubenheimer</a:t>
            </a:r>
            <a:r>
              <a:rPr lang="en-US" altLang="zh-CN" sz="1400" dirty="0" smtClean="0"/>
              <a:t>, Phys. Rev. E 51, 1453 (1995)</a:t>
            </a:r>
          </a:p>
          <a:p>
            <a:pPr lvl="1"/>
            <a:r>
              <a:rPr lang="en-US" altLang="zh-CN" sz="1400" dirty="0" smtClean="0"/>
              <a:t>Y. </a:t>
            </a:r>
            <a:r>
              <a:rPr lang="en-US" altLang="zh-CN" sz="1400" dirty="0" err="1" smtClean="0"/>
              <a:t>Derbenev</a:t>
            </a:r>
            <a:r>
              <a:rPr lang="en-US" altLang="zh-CN" sz="1400" dirty="0" smtClean="0"/>
              <a:t> and V. </a:t>
            </a:r>
            <a:r>
              <a:rPr lang="en-US" altLang="zh-CN" sz="1400" dirty="0" err="1" smtClean="0"/>
              <a:t>Shiltsev</a:t>
            </a:r>
            <a:r>
              <a:rPr lang="en-US" altLang="zh-CN" sz="1400" dirty="0" smtClean="0"/>
              <a:t>, SLAC-PUB-7181, 1996</a:t>
            </a:r>
          </a:p>
          <a:p>
            <a:pPr lvl="1"/>
            <a:r>
              <a:rPr lang="en-US" altLang="zh-CN" sz="1400" dirty="0" smtClean="0"/>
              <a:t>E. </a:t>
            </a:r>
            <a:r>
              <a:rPr lang="en-US" altLang="zh-CN" sz="1400" dirty="0" err="1" smtClean="0"/>
              <a:t>Saldin</a:t>
            </a:r>
            <a:r>
              <a:rPr lang="en-US" altLang="zh-CN" sz="1400" dirty="0" smtClean="0"/>
              <a:t>, E. </a:t>
            </a:r>
            <a:r>
              <a:rPr lang="en-US" altLang="zh-CN" sz="1400" dirty="0" err="1" smtClean="0"/>
              <a:t>Schneidmiller</a:t>
            </a:r>
            <a:r>
              <a:rPr lang="en-US" altLang="zh-CN" sz="1400" dirty="0" smtClean="0"/>
              <a:t>, and M .</a:t>
            </a:r>
            <a:r>
              <a:rPr lang="en-US" altLang="zh-CN" sz="1400" dirty="0" err="1" smtClean="0"/>
              <a:t>Yukov</a:t>
            </a:r>
            <a:r>
              <a:rPr lang="en-US" altLang="zh-CN" sz="1400" dirty="0" smtClean="0"/>
              <a:t>, </a:t>
            </a:r>
            <a:r>
              <a:rPr lang="en-US" altLang="zh-CN" sz="1400" dirty="0" err="1" smtClean="0"/>
              <a:t>Nucl</a:t>
            </a:r>
            <a:r>
              <a:rPr lang="en-US" altLang="zh-CN" sz="1400" dirty="0" smtClean="0"/>
              <a:t>. </a:t>
            </a:r>
            <a:r>
              <a:rPr lang="en-US" altLang="zh-CN" sz="1400" dirty="0" err="1" smtClean="0"/>
              <a:t>Instrum</a:t>
            </a:r>
            <a:r>
              <a:rPr lang="en-US" altLang="zh-CN" sz="1400" dirty="0" smtClean="0"/>
              <a:t>. Methods Phys. Res., Sec A 398, 373 (1997)</a:t>
            </a:r>
          </a:p>
          <a:p>
            <a:pPr lvl="1"/>
            <a:endParaRPr lang="en-US" altLang="zh-CN" sz="1400" dirty="0" smtClean="0"/>
          </a:p>
          <a:p>
            <a:r>
              <a:rPr lang="en-US" altLang="zh-CN" sz="2000" dirty="0" smtClean="0"/>
              <a:t>Experimental support</a:t>
            </a:r>
          </a:p>
          <a:p>
            <a:pPr lvl="1"/>
            <a:r>
              <a:rPr lang="en-US" altLang="zh-CN" sz="1400" dirty="0" smtClean="0"/>
              <a:t>M. </a:t>
            </a:r>
            <a:r>
              <a:rPr lang="en-US" altLang="zh-CN" sz="1400" dirty="0" err="1" smtClean="0"/>
              <a:t>Dohlus</a:t>
            </a:r>
            <a:r>
              <a:rPr lang="en-US" altLang="zh-CN" sz="1400" dirty="0" smtClean="0"/>
              <a:t>, and T. </a:t>
            </a:r>
            <a:r>
              <a:rPr lang="en-US" altLang="zh-CN" sz="1400" dirty="0" err="1" smtClean="0"/>
              <a:t>Limberg</a:t>
            </a:r>
            <a:r>
              <a:rPr lang="en-US" altLang="zh-CN" sz="1400" dirty="0" smtClean="0"/>
              <a:t>,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</a:t>
            </a:r>
            <a:r>
              <a:rPr lang="en-US" altLang="zh-CN" sz="1400" dirty="0" err="1"/>
              <a:t>Instrum</a:t>
            </a:r>
            <a:r>
              <a:rPr lang="en-US" altLang="zh-CN" sz="1400" dirty="0"/>
              <a:t>. Methods Phys. Res., Sec A</a:t>
            </a:r>
            <a:r>
              <a:rPr lang="en-US" altLang="zh-CN" sz="1400" dirty="0" smtClean="0"/>
              <a:t> 393, 494 (1997)</a:t>
            </a:r>
          </a:p>
          <a:p>
            <a:pPr lvl="1"/>
            <a:r>
              <a:rPr lang="en-US" altLang="zh-CN" sz="1400" dirty="0" smtClean="0"/>
              <a:t>H. Braun, F. </a:t>
            </a:r>
            <a:r>
              <a:rPr lang="en-US" altLang="zh-CN" sz="1400" dirty="0" err="1" smtClean="0"/>
              <a:t>Chautard</a:t>
            </a:r>
            <a:r>
              <a:rPr lang="en-US" altLang="zh-CN" sz="1400" dirty="0" smtClean="0"/>
              <a:t>, R. </a:t>
            </a:r>
            <a:r>
              <a:rPr lang="en-US" altLang="zh-CN" sz="1400" dirty="0" err="1" smtClean="0"/>
              <a:t>Corsini</a:t>
            </a:r>
            <a:r>
              <a:rPr lang="en-US" altLang="zh-CN" sz="1400" dirty="0" smtClean="0"/>
              <a:t>, T. </a:t>
            </a:r>
            <a:r>
              <a:rPr lang="en-US" altLang="zh-CN" sz="1400" dirty="0" err="1" smtClean="0"/>
              <a:t>Raubenheimer</a:t>
            </a:r>
            <a:r>
              <a:rPr lang="en-US" altLang="zh-CN" sz="1400" dirty="0" smtClean="0"/>
              <a:t>, and P. </a:t>
            </a:r>
            <a:r>
              <a:rPr lang="en-US" altLang="zh-CN" sz="1400" dirty="0" err="1" smtClean="0"/>
              <a:t>Tenenbaum</a:t>
            </a:r>
            <a:r>
              <a:rPr lang="en-US" altLang="zh-CN" sz="1400" dirty="0" smtClean="0"/>
              <a:t>, Phys. Rev. </a:t>
            </a:r>
            <a:r>
              <a:rPr lang="en-US" altLang="zh-CN" sz="1400" dirty="0" err="1" smtClean="0"/>
              <a:t>Lett</a:t>
            </a:r>
            <a:r>
              <a:rPr lang="en-US" altLang="zh-CN" sz="1400" dirty="0" smtClean="0"/>
              <a:t>. 84, 658 (2000)</a:t>
            </a:r>
          </a:p>
          <a:p>
            <a:pPr lvl="1"/>
            <a:r>
              <a:rPr lang="en-US" altLang="zh-CN" sz="1400" dirty="0" smtClean="0"/>
              <a:t>S. </a:t>
            </a:r>
            <a:r>
              <a:rPr lang="en-US" altLang="zh-CN" sz="1400" dirty="0" err="1" smtClean="0"/>
              <a:t>Mitri</a:t>
            </a:r>
            <a:r>
              <a:rPr lang="en-US" altLang="zh-CN" sz="1400" dirty="0" smtClean="0"/>
              <a:t>, et al., Phys. Rev. ST </a:t>
            </a:r>
            <a:r>
              <a:rPr lang="en-US" altLang="zh-CN" sz="1400" dirty="0" err="1" smtClean="0"/>
              <a:t>Accel</a:t>
            </a:r>
            <a:r>
              <a:rPr lang="en-US" altLang="zh-CN" sz="1400" dirty="0" smtClean="0"/>
              <a:t>. Beams 15, 020701 (2012)</a:t>
            </a:r>
          </a:p>
          <a:p>
            <a:pPr lvl="1"/>
            <a:endParaRPr lang="en-US" altLang="zh-CN" sz="1400" dirty="0" smtClean="0"/>
          </a:p>
          <a:p>
            <a:r>
              <a:rPr lang="en-US" altLang="zh-CN" sz="2000" dirty="0" smtClean="0"/>
              <a:t>CSR cancellation studies</a:t>
            </a:r>
          </a:p>
          <a:p>
            <a:pPr lvl="1"/>
            <a:r>
              <a:rPr lang="en-US" altLang="zh-CN" sz="1400" dirty="0" smtClean="0"/>
              <a:t>D. Douglas, JLAB-TN-98-012, 1998</a:t>
            </a:r>
          </a:p>
          <a:p>
            <a:pPr lvl="1"/>
            <a:r>
              <a:rPr lang="en-US" altLang="zh-CN" sz="1400" dirty="0" smtClean="0"/>
              <a:t>R. </a:t>
            </a:r>
            <a:r>
              <a:rPr lang="en-US" altLang="zh-CN" sz="1400" dirty="0" err="1" smtClean="0"/>
              <a:t>Hajima</a:t>
            </a:r>
            <a:r>
              <a:rPr lang="en-US" altLang="zh-CN" sz="1400" dirty="0" smtClean="0"/>
              <a:t>,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</a:t>
            </a:r>
            <a:r>
              <a:rPr lang="en-US" altLang="zh-CN" sz="1400" dirty="0" err="1"/>
              <a:t>Instrum</a:t>
            </a:r>
            <a:r>
              <a:rPr lang="en-US" altLang="zh-CN" sz="1400" dirty="0"/>
              <a:t>. Methods Phys. Res., Sec A</a:t>
            </a:r>
            <a:r>
              <a:rPr lang="en-US" altLang="zh-CN" sz="1400" dirty="0" smtClean="0"/>
              <a:t> 528 (2004) 335-339</a:t>
            </a:r>
          </a:p>
          <a:p>
            <a:pPr lvl="1"/>
            <a:r>
              <a:rPr lang="en-US" altLang="zh-CN" sz="1400" dirty="0" smtClean="0"/>
              <a:t>S. </a:t>
            </a:r>
            <a:r>
              <a:rPr lang="en-US" altLang="zh-CN" sz="1400" dirty="0" err="1" smtClean="0"/>
              <a:t>Mitri</a:t>
            </a:r>
            <a:r>
              <a:rPr lang="en-US" altLang="zh-CN" sz="1400" dirty="0" smtClean="0"/>
              <a:t>, m. </a:t>
            </a:r>
            <a:r>
              <a:rPr lang="en-US" altLang="zh-CN" sz="1400" dirty="0" err="1" smtClean="0"/>
              <a:t>Cornacchia</a:t>
            </a:r>
            <a:r>
              <a:rPr lang="en-US" altLang="zh-CN" sz="1400" dirty="0" smtClean="0"/>
              <a:t>, and S. </a:t>
            </a:r>
            <a:r>
              <a:rPr lang="en-US" altLang="zh-CN" sz="1400" dirty="0" err="1" smtClean="0"/>
              <a:t>Spampinati</a:t>
            </a:r>
            <a:r>
              <a:rPr lang="en-US" altLang="zh-CN" sz="1400" dirty="0" smtClean="0"/>
              <a:t>, Phys. Rev. </a:t>
            </a:r>
            <a:r>
              <a:rPr lang="en-US" altLang="zh-CN" sz="1400" dirty="0" err="1" smtClean="0"/>
              <a:t>Lett</a:t>
            </a:r>
            <a:r>
              <a:rPr lang="en-US" altLang="zh-CN" sz="1400" dirty="0" smtClean="0"/>
              <a:t>. 014801 (2013)</a:t>
            </a:r>
            <a:endParaRPr lang="zh-CN" altLang="en-US" sz="1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CAC84-31E9-4C68-AFD7-DD80384DB2B2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794793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Linear Approximation of CSR effect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973272"/>
            <a:ext cx="8229600" cy="517736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If we assume that: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8F934-EE89-4275-A9A7-2CBDA29D02FE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603892" y="3522491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The bunch length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000" b="1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z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doesn’t change a lot along the transport line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The Transient CSR effect if not large</a:t>
            </a:r>
            <a:r>
              <a:rPr lang="zh-CN" altLang="en-US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  <a:ea typeface="宋体" pitchFamily="2" charset="-122"/>
              </a:rPr>
              <a:t>uniform bending field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Bending angles of the dipoles are not very large, </a:t>
            </a:r>
            <a:r>
              <a:rPr lang="en-US" altLang="zh-CN" b="1" dirty="0" smtClean="0">
                <a:solidFill>
                  <a:srgbClr val="FF0000"/>
                </a:solidFill>
                <a:ea typeface="宋体" pitchFamily="2" charset="-122"/>
              </a:rPr>
              <a:t>&lt; 10°</a:t>
            </a:r>
            <a:endParaRPr lang="zh-CN" altLang="en-US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52819" y="3408276"/>
            <a:ext cx="7331549" cy="106832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167" y="472514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333399"/>
                </a:solidFill>
                <a:ea typeface="宋体" pitchFamily="2" charset="-122"/>
              </a:rPr>
              <a:t>T</a:t>
            </a:r>
            <a:r>
              <a:rPr lang="en-US" altLang="zh-CN" dirty="0" smtClean="0">
                <a:solidFill>
                  <a:srgbClr val="333399"/>
                </a:solidFill>
                <a:ea typeface="宋体" pitchFamily="2" charset="-122"/>
              </a:rPr>
              <a:t>he CSR induced energy spread growth can be </a:t>
            </a:r>
            <a:r>
              <a:rPr lang="en-US" altLang="zh-CN" b="1" dirty="0" smtClean="0">
                <a:solidFill>
                  <a:srgbClr val="333399"/>
                </a:solidFill>
                <a:ea typeface="宋体" pitchFamily="2" charset="-122"/>
              </a:rPr>
              <a:t>linearized</a:t>
            </a:r>
            <a:endParaRPr lang="zh-CN" altLang="en-US" b="1" dirty="0">
              <a:solidFill>
                <a:srgbClr val="333399"/>
              </a:solidFill>
              <a:ea typeface="宋体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790440"/>
              </p:ext>
            </p:extLst>
          </p:nvPr>
        </p:nvGraphicFramePr>
        <p:xfrm>
          <a:off x="1609242" y="1556792"/>
          <a:ext cx="403456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" imgW="1612800" imgH="431640" progId="Equation.DSMT4">
                  <p:embed/>
                </p:oleObj>
              </mc:Choice>
              <mc:Fallback>
                <p:oleObj name="Equation" r:id="rId3" imgW="1612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9242" y="1556792"/>
                        <a:ext cx="4034566" cy="1080120"/>
                      </a:xfrm>
                      <a:prstGeom prst="rect">
                        <a:avLst/>
                      </a:prstGeom>
                      <a:ln w="25400">
                        <a:solidFill>
                          <a:srgbClr val="FF0000">
                            <a:alpha val="58000"/>
                          </a:srgb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椭圆 9"/>
          <p:cNvSpPr/>
          <p:nvPr/>
        </p:nvSpPr>
        <p:spPr bwMode="auto">
          <a:xfrm>
            <a:off x="4355976" y="2060848"/>
            <a:ext cx="432048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4768974" y="2564904"/>
            <a:ext cx="432048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01022" y="2708920"/>
            <a:ext cx="109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FF0000"/>
                </a:solidFill>
                <a:ea typeface="宋体" pitchFamily="2" charset="-122"/>
              </a:rPr>
              <a:t>Bending radius</a:t>
            </a:r>
            <a:endParaRPr lang="zh-CN" altLang="en-US" sz="1400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4572000" y="1484784"/>
            <a:ext cx="432048" cy="576064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cxnSp>
        <p:nvCxnSpPr>
          <p:cNvPr id="24" name="直接箭头连接符 23"/>
          <p:cNvCxnSpPr>
            <a:endCxn id="25" idx="1"/>
          </p:cNvCxnSpPr>
          <p:nvPr/>
        </p:nvCxnSpPr>
        <p:spPr bwMode="auto">
          <a:xfrm flipV="1">
            <a:off x="4973166" y="1259469"/>
            <a:ext cx="606946" cy="3693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580112" y="110558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70C0"/>
                </a:solidFill>
                <a:ea typeface="宋体" pitchFamily="2" charset="-122"/>
              </a:rPr>
              <a:t>Bending path</a:t>
            </a:r>
            <a:endParaRPr lang="zh-CN" altLang="en-US" sz="1400" dirty="0">
              <a:solidFill>
                <a:srgbClr val="0070C0"/>
              </a:solidFill>
              <a:ea typeface="宋体" pitchFamily="2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4860032" y="2132856"/>
            <a:ext cx="890575" cy="432048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cxnSp>
        <p:nvCxnSpPr>
          <p:cNvPr id="29" name="直接箭头连接符 28"/>
          <p:cNvCxnSpPr>
            <a:endCxn id="30" idx="1"/>
          </p:cNvCxnSpPr>
          <p:nvPr/>
        </p:nvCxnSpPr>
        <p:spPr bwMode="auto">
          <a:xfrm>
            <a:off x="5763158" y="2297589"/>
            <a:ext cx="595275" cy="57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358433" y="2041684"/>
            <a:ext cx="109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B050"/>
                </a:solidFill>
                <a:ea typeface="宋体" pitchFamily="2" charset="-122"/>
              </a:rPr>
              <a:t>Bunch length</a:t>
            </a:r>
            <a:endParaRPr lang="zh-CN" altLang="en-US" sz="1400" dirty="0">
              <a:solidFill>
                <a:srgbClr val="00B050"/>
              </a:solidFill>
              <a:ea typeface="宋体" pitchFamily="2" charset="-122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143786"/>
              </p:ext>
            </p:extLst>
          </p:nvPr>
        </p:nvGraphicFramePr>
        <p:xfrm>
          <a:off x="1043608" y="5661248"/>
          <a:ext cx="6160259" cy="54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5" imgW="2743200" imgH="241200" progId="Equation.DSMT4">
                  <p:embed/>
                </p:oleObj>
              </mc:Choice>
              <mc:Fallback>
                <p:oleObj name="Equation" r:id="rId5" imgW="2743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661248"/>
                        <a:ext cx="6160259" cy="54162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>
                            <a:alpha val="58038"/>
                          </a:srgb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973166" y="53012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If with const. </a:t>
            </a:r>
            <a:r>
              <a:rPr lang="en-US" altLang="zh-CN" dirty="0" smtClean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r</a:t>
            </a:r>
            <a:endParaRPr lang="zh-CN" altLang="en-US" dirty="0">
              <a:solidFill>
                <a:srgbClr val="FF0000"/>
              </a:solidFill>
              <a:latin typeface="Symbol" panose="05050102010706020507" pitchFamily="18" charset="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81448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0" grpId="0" animBg="1"/>
      <p:bldP spid="13" grpId="0"/>
      <p:bldP spid="14" grpId="0" animBg="1"/>
      <p:bldP spid="25" grpId="0"/>
      <p:bldP spid="18" grpId="0" animBg="1"/>
      <p:bldP spid="3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Linear Approximation of CSR effect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727987"/>
              </p:ext>
            </p:extLst>
          </p:nvPr>
        </p:nvGraphicFramePr>
        <p:xfrm>
          <a:off x="1259632" y="1196752"/>
          <a:ext cx="61610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2743200" imgH="241200" progId="Equation.DSMT4">
                  <p:embed/>
                </p:oleObj>
              </mc:Choice>
              <mc:Fallback>
                <p:oleObj name="Equation" r:id="rId3" imgW="2743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96752"/>
                        <a:ext cx="6161087" cy="5413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>
                            <a:alpha val="58038"/>
                          </a:srgbClr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20888"/>
            <a:ext cx="4536504" cy="31683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6096" y="17728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If with const. </a:t>
            </a:r>
            <a:r>
              <a:rPr lang="en-US" altLang="zh-CN" dirty="0" smtClean="0">
                <a:solidFill>
                  <a:srgbClr val="FF0000"/>
                </a:solidFill>
                <a:latin typeface="Symbol" panose="05050102010706020507" pitchFamily="18" charset="2"/>
                <a:ea typeface="宋体" pitchFamily="2" charset="-122"/>
              </a:rPr>
              <a:t>r</a:t>
            </a:r>
            <a:endParaRPr lang="zh-CN" altLang="en-US" dirty="0">
              <a:solidFill>
                <a:srgbClr val="FF0000"/>
              </a:solidFill>
              <a:latin typeface="Symbol" panose="05050102010706020507" pitchFamily="18" charset="2"/>
              <a:ea typeface="宋体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15" y="2391049"/>
            <a:ext cx="4624189" cy="3270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508" y="580526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B050"/>
                </a:solidFill>
                <a:ea typeface="宋体" pitchFamily="2" charset="-122"/>
              </a:rPr>
              <a:t>In the cases 1.5°&lt; </a:t>
            </a:r>
            <a:r>
              <a:rPr lang="en-US" altLang="zh-CN" b="1" dirty="0" smtClean="0">
                <a:solidFill>
                  <a:srgbClr val="00B050"/>
                </a:solidFill>
                <a:latin typeface="Symbol" panose="05050102010706020507" pitchFamily="18" charset="2"/>
                <a:ea typeface="宋体" pitchFamily="2" charset="-122"/>
              </a:rPr>
              <a:t>q</a:t>
            </a:r>
            <a:r>
              <a:rPr lang="en-US" altLang="zh-CN" b="1" dirty="0" smtClean="0">
                <a:solidFill>
                  <a:srgbClr val="00B050"/>
                </a:solidFill>
                <a:ea typeface="宋体" pitchFamily="2" charset="-122"/>
              </a:rPr>
              <a:t> &lt; 10°</a:t>
            </a:r>
            <a:r>
              <a:rPr lang="zh-CN" altLang="en-US" b="1" dirty="0" smtClean="0">
                <a:solidFill>
                  <a:srgbClr val="00B050"/>
                </a:solidFill>
                <a:ea typeface="宋体" pitchFamily="2" charset="-122"/>
              </a:rPr>
              <a:t>，</a:t>
            </a:r>
            <a:r>
              <a:rPr lang="en-US" altLang="zh-CN" b="1" dirty="0" smtClean="0">
                <a:solidFill>
                  <a:srgbClr val="00B050"/>
                </a:solidFill>
                <a:ea typeface="宋体" pitchFamily="2" charset="-122"/>
              </a:rPr>
              <a:t>4 m &lt; </a:t>
            </a:r>
            <a:r>
              <a:rPr lang="en-US" altLang="zh-CN" b="1" dirty="0" smtClean="0">
                <a:solidFill>
                  <a:srgbClr val="00B050"/>
                </a:solidFill>
                <a:latin typeface="Symbol" panose="05050102010706020507" pitchFamily="18" charset="2"/>
                <a:ea typeface="宋体" pitchFamily="2" charset="-122"/>
              </a:rPr>
              <a:t>r</a:t>
            </a:r>
            <a:r>
              <a:rPr lang="en-US" altLang="zh-CN" b="1" dirty="0" smtClean="0">
                <a:solidFill>
                  <a:srgbClr val="00B050"/>
                </a:solidFill>
                <a:ea typeface="宋体" pitchFamily="2" charset="-122"/>
              </a:rPr>
              <a:t> &lt; 80 m, this approximation applies well. </a:t>
            </a:r>
            <a:endParaRPr lang="zh-CN" altLang="en-US" b="1" dirty="0">
              <a:solidFill>
                <a:srgbClr val="00B05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783825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Envelope matching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CAC84-31E9-4C68-AFD7-DD80384DB2B2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71546"/>
            <a:ext cx="4357929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4429156" cy="27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472" y="1142984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The concept of envelope matching is introduced by Dr. </a:t>
            </a:r>
            <a:r>
              <a:rPr lang="en-US" altLang="zh-CN" dirty="0" err="1" smtClean="0">
                <a:solidFill>
                  <a:srgbClr val="000000"/>
                </a:solidFill>
                <a:ea typeface="宋体" pitchFamily="2" charset="-122"/>
              </a:rPr>
              <a:t>Hajima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. In this method, the </a:t>
            </a:r>
            <a:r>
              <a:rPr lang="en-US" altLang="zh-CN" dirty="0" err="1" smtClean="0">
                <a:solidFill>
                  <a:srgbClr val="000000"/>
                </a:solidFill>
                <a:ea typeface="宋体" pitchFamily="2" charset="-122"/>
              </a:rPr>
              <a:t>emittance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growth in a achromatic cell can be considered as a stretch of the transverse phase space.</a:t>
            </a:r>
            <a:endParaRPr lang="zh-CN" altLang="en-US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3979167" cy="16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3" y="5805264"/>
            <a:ext cx="37369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5168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Cell-to-cell phase matching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C33AA-D369-4B6E-86E7-F6839B76DD36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6" y="1058456"/>
            <a:ext cx="3927256" cy="201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65752" y="1412776"/>
            <a:ext cx="3240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Periodic transport, with half integer phase advance between 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two identical periods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 Electrons experience the same CSR kicks at two periods. With –I transportation, the CSR kicks are cancelled. </a:t>
            </a:r>
            <a:endParaRPr lang="zh-CN" altLang="en-US" sz="1400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5148064" y="257042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1600" dirty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. Douglas, JLAB-TN-98-012, </a:t>
            </a:r>
            <a:r>
              <a:rPr lang="en-US" altLang="zh-CN" sz="1600" dirty="0" smtClean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1998</a:t>
            </a:r>
            <a:endParaRPr lang="zh-CN" altLang="en-US" sz="1600" dirty="0">
              <a:solidFill>
                <a:srgbClr val="0070C0"/>
              </a:solidFill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61967"/>
            <a:ext cx="4199280" cy="143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049" name="TextBox 2048"/>
          <p:cNvSpPr txBox="1"/>
          <p:nvPr/>
        </p:nvSpPr>
        <p:spPr>
          <a:xfrm>
            <a:off x="179512" y="3068960"/>
            <a:ext cx="53355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ea typeface="宋体" pitchFamily="2" charset="-122"/>
              </a:rPr>
              <a:t>Or cancellation after a series of periodic cells</a:t>
            </a:r>
            <a:endParaRPr lang="zh-CN" altLang="en-US" sz="14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1636989" y="3519436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70C0"/>
                </a:solidFill>
                <a:ea typeface="宋体" pitchFamily="2" charset="-122"/>
              </a:rPr>
              <a:t>R. </a:t>
            </a:r>
            <a:r>
              <a:rPr lang="en-US" altLang="zh-CN" sz="1200" dirty="0" err="1" smtClean="0">
                <a:solidFill>
                  <a:srgbClr val="0070C0"/>
                </a:solidFill>
                <a:ea typeface="宋体" pitchFamily="2" charset="-122"/>
              </a:rPr>
              <a:t>Hajima</a:t>
            </a:r>
            <a:r>
              <a:rPr lang="en-US" altLang="zh-CN" sz="1200" dirty="0" smtClean="0">
                <a:solidFill>
                  <a:srgbClr val="0070C0"/>
                </a:solidFill>
                <a:ea typeface="宋体" pitchFamily="2" charset="-122"/>
              </a:rPr>
              <a:t>, 2005</a:t>
            </a:r>
            <a:endParaRPr lang="zh-CN" altLang="en-US" sz="1200" dirty="0">
              <a:solidFill>
                <a:srgbClr val="0070C0"/>
              </a:solidFill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52" y="3284984"/>
            <a:ext cx="2624906" cy="181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314096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FERMI Two DBA spreader</a:t>
            </a:r>
            <a:endParaRPr lang="zh-CN" alt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6196" y="42986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0000"/>
                </a:solidFill>
                <a:ea typeface="宋体" pitchFamily="2" charset="-122"/>
              </a:rPr>
              <a:t>DBA</a:t>
            </a:r>
            <a:endParaRPr lang="zh-CN" altLang="en-US" sz="12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378672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0000"/>
                </a:solidFill>
                <a:ea typeface="宋体" pitchFamily="2" charset="-122"/>
              </a:rPr>
              <a:t>DBA</a:t>
            </a:r>
            <a:endParaRPr lang="zh-CN" altLang="en-US" sz="12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0456" y="4163585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</a:rPr>
              <a:t>m</a:t>
            </a:r>
            <a:r>
              <a:rPr lang="en-US" altLang="zh-CN" sz="14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400" dirty="0" smtClean="0">
                <a:solidFill>
                  <a:srgbClr val="000000"/>
                </a:solidFill>
                <a:ea typeface="宋体" pitchFamily="2" charset="-122"/>
              </a:rPr>
              <a:t> = </a:t>
            </a:r>
            <a:r>
              <a:rPr lang="en-US" altLang="zh-CN" sz="1400" dirty="0" smtClean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</a:rPr>
              <a:t>p</a:t>
            </a:r>
            <a:endParaRPr lang="zh-CN" altLang="en-US" sz="1400" dirty="0">
              <a:solidFill>
                <a:srgbClr val="000000"/>
              </a:solidFill>
              <a:latin typeface="Symbol" panose="05050102010706020507" pitchFamily="18" charset="2"/>
              <a:ea typeface="宋体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323528" y="2996952"/>
            <a:ext cx="81626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/>
          <p:nvPr/>
        </p:nvCxnSpPr>
        <p:spPr bwMode="auto">
          <a:xfrm>
            <a:off x="4716016" y="2996952"/>
            <a:ext cx="0" cy="1656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/>
          <p:cNvCxnSpPr/>
          <p:nvPr/>
        </p:nvCxnSpPr>
        <p:spPr bwMode="auto">
          <a:xfrm flipH="1">
            <a:off x="323528" y="4653136"/>
            <a:ext cx="4392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64" y="4721677"/>
            <a:ext cx="2952328" cy="194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4" y="4688501"/>
            <a:ext cx="2909359" cy="22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51920" y="5081097"/>
            <a:ext cx="2258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When the phase advance between two DBAs is </a:t>
            </a:r>
            <a:r>
              <a:rPr lang="en-US" altLang="zh-CN" sz="1400" dirty="0" smtClean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the CSR induced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emittance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growth can be minimized.</a:t>
            </a:r>
            <a:endParaRPr lang="zh-CN" altLang="en-US" sz="1400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4230" y="6092547"/>
            <a:ext cx="205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S. </a:t>
            </a:r>
            <a:r>
              <a:rPr lang="en-US" altLang="zh-CN" sz="1600" dirty="0" err="1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Mitri</a:t>
            </a:r>
            <a:r>
              <a:rPr lang="en-US" altLang="zh-CN" sz="1600" dirty="0" smtClean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, et al., </a:t>
            </a:r>
            <a:r>
              <a:rPr lang="en-US" altLang="zh-CN" sz="1600" dirty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PRL, 014801, 2013</a:t>
            </a:r>
            <a:endParaRPr lang="zh-CN" altLang="en-US" sz="1600" dirty="0">
              <a:solidFill>
                <a:srgbClr val="0070C0"/>
              </a:solidFill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858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grpSp>
        <p:nvGrpSpPr>
          <p:cNvPr id="19" name="组合 18"/>
          <p:cNvGrpSpPr/>
          <p:nvPr/>
        </p:nvGrpSpPr>
        <p:grpSpPr>
          <a:xfrm>
            <a:off x="323528" y="1189407"/>
            <a:ext cx="4104456" cy="4399833"/>
            <a:chOff x="323528" y="1189407"/>
            <a:chExt cx="4104456" cy="4399833"/>
          </a:xfrm>
        </p:grpSpPr>
        <p:sp>
          <p:nvSpPr>
            <p:cNvPr id="7" name="TextBox 6"/>
            <p:cNvSpPr txBox="1"/>
            <p:nvPr/>
          </p:nvSpPr>
          <p:spPr>
            <a:xfrm>
              <a:off x="323528" y="1189407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accent2"/>
                  </a:solidFill>
                </a:rPr>
                <a:t>Envelope Matching method</a:t>
              </a:r>
              <a:endParaRPr lang="zh-CN" alt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323528" y="1189407"/>
              <a:ext cx="3816424" cy="461665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23528" y="2924944"/>
              <a:ext cx="3816424" cy="2664296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3548" y="3294910"/>
              <a:ext cx="34563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1. Strong constraints on the </a:t>
              </a:r>
              <a:r>
                <a:rPr lang="en-US" altLang="zh-CN" sz="2000" dirty="0" err="1" smtClean="0">
                  <a:solidFill>
                    <a:srgbClr val="FF0000"/>
                  </a:solidFill>
                </a:rPr>
                <a:t>Twiss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 parameters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3548" y="4653136"/>
              <a:ext cx="34563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2. Its effects relies on the shape of the phase ellipse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下箭头 15"/>
            <p:cNvSpPr/>
            <p:nvPr/>
          </p:nvSpPr>
          <p:spPr bwMode="auto">
            <a:xfrm>
              <a:off x="1835696" y="1772816"/>
              <a:ext cx="396044" cy="86409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31299" y="1163786"/>
            <a:ext cx="4104456" cy="4425454"/>
            <a:chOff x="4831299" y="1163786"/>
            <a:chExt cx="4104456" cy="4425454"/>
          </a:xfrm>
        </p:grpSpPr>
        <p:sp>
          <p:nvSpPr>
            <p:cNvPr id="8" name="TextBox 7"/>
            <p:cNvSpPr txBox="1"/>
            <p:nvPr/>
          </p:nvSpPr>
          <p:spPr>
            <a:xfrm>
              <a:off x="4831299" y="1163786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accent2"/>
                  </a:solidFill>
                </a:rPr>
                <a:t>Phase Matching method</a:t>
              </a:r>
              <a:endParaRPr lang="zh-CN" alt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4860032" y="1189404"/>
              <a:ext cx="3672408" cy="461665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4860032" y="2924944"/>
              <a:ext cx="3816424" cy="2664296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6" y="3294910"/>
              <a:ext cx="34563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1. It requires identical cells, and special layout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下箭头 16"/>
            <p:cNvSpPr/>
            <p:nvPr/>
          </p:nvSpPr>
          <p:spPr bwMode="auto">
            <a:xfrm>
              <a:off x="6606226" y="1772816"/>
              <a:ext cx="396044" cy="86409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48439" y="4411609"/>
              <a:ext cx="34563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</a:rPr>
                <a:t>2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. Accurate phase advance between cells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49692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80120"/>
          </a:xfrm>
        </p:spPr>
        <p:txBody>
          <a:bodyPr/>
          <a:lstStyle/>
          <a:p>
            <a:r>
              <a:rPr lang="en-US" altLang="zh-CN" dirty="0" smtClean="0"/>
              <a:t>The kind of optics design method we need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A06BF-6497-4F79-B991-EC98291958A8}" type="datetime1">
              <a:rPr lang="zh-CN" altLang="en-US" smtClean="0"/>
              <a:pPr>
                <a:defRPr/>
              </a:pPr>
              <a:t>2014-8-11</a:t>
            </a:fld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2C69-0BD4-41E4-AB27-AE65CFEAFB6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7" name="矩形 6"/>
          <p:cNvSpPr/>
          <p:nvPr/>
        </p:nvSpPr>
        <p:spPr bwMode="auto">
          <a:xfrm>
            <a:off x="539552" y="1772816"/>
            <a:ext cx="8208912" cy="460851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2048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1. The CSR induced </a:t>
            </a:r>
            <a:r>
              <a:rPr lang="en-US" altLang="zh-CN" sz="2000" dirty="0" err="1" smtClean="0"/>
              <a:t>emittance</a:t>
            </a:r>
            <a:r>
              <a:rPr lang="en-US" altLang="zh-CN" sz="2000" dirty="0" smtClean="0"/>
              <a:t> growth can be suppressed within a single achromatic module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364502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2. Constraints on the magnets rather than on the </a:t>
            </a:r>
            <a:r>
              <a:rPr lang="en-US" altLang="zh-CN" sz="2000" dirty="0" err="1" smtClean="0"/>
              <a:t>twiss</a:t>
            </a:r>
            <a:r>
              <a:rPr lang="en-US" altLang="zh-CN" sz="2000" dirty="0" smtClean="0"/>
              <a:t> parameters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522920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3. Easy to design and use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320219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323232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1023</Words>
  <Application>Microsoft Office PowerPoint</Application>
  <PresentationFormat>全屏显示(4:3)</PresentationFormat>
  <Paragraphs>141</Paragraphs>
  <Slides>18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默认设计模板</vt:lpstr>
      <vt:lpstr>1_默认设计模板</vt:lpstr>
      <vt:lpstr>Equation</vt:lpstr>
      <vt:lpstr>Suppression of the Emittance growth induced by CSR in a single achromatic cell</vt:lpstr>
      <vt:lpstr>Mechanism of emittance growth due to CSR effect</vt:lpstr>
      <vt:lpstr>CSR study paper selection</vt:lpstr>
      <vt:lpstr>Linear Approximation of CSR effect</vt:lpstr>
      <vt:lpstr>Linear Approximation of CSR effect</vt:lpstr>
      <vt:lpstr>Envelope matching method</vt:lpstr>
      <vt:lpstr>Cell-to-cell phase matching method</vt:lpstr>
      <vt:lpstr>PowerPoint 演示文稿</vt:lpstr>
      <vt:lpstr>The kind of optics design method we need</vt:lpstr>
      <vt:lpstr>Methods to treat the linearized CSR</vt:lpstr>
      <vt:lpstr>Two-dipole achromat</vt:lpstr>
      <vt:lpstr>CSR-cancellation condition in linear regime</vt:lpstr>
      <vt:lpstr>One example</vt:lpstr>
      <vt:lpstr>Two identical bending magnet cases</vt:lpstr>
      <vt:lpstr>PowerPoint 演示文稿</vt:lpstr>
      <vt:lpstr>CSR cancellation vs. Envelop matching </vt:lpstr>
      <vt:lpstr>CSR cancellation vs. Phase matching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Optics Design Techniques for the suppression of emittance growth induced by CSR</dc:title>
  <dc:creator>Administrator</dc:creator>
  <cp:lastModifiedBy>微软用户</cp:lastModifiedBy>
  <cp:revision>35</cp:revision>
  <dcterms:created xsi:type="dcterms:W3CDTF">2014-01-20T05:12:14Z</dcterms:created>
  <dcterms:modified xsi:type="dcterms:W3CDTF">2014-08-10T18:05:11Z</dcterms:modified>
</cp:coreProperties>
</file>