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73" r:id="rId4"/>
    <p:sldId id="275" r:id="rId5"/>
    <p:sldId id="276" r:id="rId6"/>
    <p:sldId id="278" r:id="rId7"/>
    <p:sldId id="279" r:id="rId8"/>
    <p:sldId id="280" r:id="rId9"/>
    <p:sldId id="281" r:id="rId10"/>
    <p:sldId id="284" r:id="rId11"/>
    <p:sldId id="285" r:id="rId12"/>
    <p:sldId id="286" r:id="rId13"/>
    <p:sldId id="287" r:id="rId14"/>
    <p:sldId id="302" r:id="rId15"/>
    <p:sldId id="303" r:id="rId16"/>
    <p:sldId id="304" r:id="rId17"/>
    <p:sldId id="305" r:id="rId18"/>
    <p:sldId id="306" r:id="rId19"/>
    <p:sldId id="294" r:id="rId20"/>
    <p:sldId id="293" r:id="rId21"/>
    <p:sldId id="295" r:id="rId22"/>
    <p:sldId id="296" r:id="rId23"/>
    <p:sldId id="297" r:id="rId24"/>
    <p:sldId id="298" r:id="rId25"/>
    <p:sldId id="299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26" autoAdjust="0"/>
  </p:normalViewPr>
  <p:slideViewPr>
    <p:cSldViewPr>
      <p:cViewPr varScale="1">
        <p:scale>
          <a:sx n="73" d="100"/>
          <a:sy n="73" d="100"/>
        </p:scale>
        <p:origin x="9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627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321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7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four points plot</a:t>
            </a:r>
            <a:r>
              <a:rPr lang="en-US" baseline="0" dirty="0" smtClean="0"/>
              <a:t>s are from PARMELA simulation. The lower right one is from our experiment result without collimator.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46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 breakdown without laser trigger of single-breakdown event (left) and multi-breakdown event (right).</a:t>
            </a:r>
          </a:p>
          <a:p>
            <a:r>
              <a:rPr lang="en-US" dirty="0" smtClean="0"/>
              <a:t>(a-b) The Faraday cup signal in Amperes. (c-d) Normalized</a:t>
            </a:r>
            <a:r>
              <a:rPr lang="en-US" baseline="0" dirty="0" smtClean="0"/>
              <a:t> </a:t>
            </a:r>
            <a:r>
              <a:rPr lang="en-US" dirty="0" smtClean="0"/>
              <a:t>FFT amplitude of the pickup signal in different frequency</a:t>
            </a:r>
            <a:r>
              <a:rPr lang="en-US" baseline="0" dirty="0" smtClean="0"/>
              <a:t> </a:t>
            </a:r>
            <a:r>
              <a:rPr lang="en-US" dirty="0" smtClean="0"/>
              <a:t>bands as a function of time, including the fundamental mode</a:t>
            </a:r>
            <a:r>
              <a:rPr lang="en-US" baseline="0" dirty="0" smtClean="0"/>
              <a:t> </a:t>
            </a:r>
            <a:r>
              <a:rPr lang="en-US" dirty="0" smtClean="0"/>
              <a:t>without breakdown (black line), the fundamental mode with</a:t>
            </a:r>
            <a:r>
              <a:rPr lang="en-US" baseline="0" dirty="0" smtClean="0"/>
              <a:t> </a:t>
            </a:r>
            <a:r>
              <a:rPr lang="en-US" dirty="0" smtClean="0"/>
              <a:t>breakdown (blue line), and the 8.6 GHz HOM with breakdown (red line). (e-f) Same signals in (c-d) with a zoom</a:t>
            </a:r>
            <a:r>
              <a:rPr lang="en-US" baseline="0" dirty="0" smtClean="0"/>
              <a:t> </a:t>
            </a:r>
            <a:r>
              <a:rPr lang="en-US" dirty="0" smtClean="0"/>
              <a:t>in view</a:t>
            </a:r>
            <a:r>
              <a:rPr lang="en-US" baseline="0" dirty="0" smtClean="0"/>
              <a:t> </a:t>
            </a:r>
            <a:r>
              <a:rPr lang="en-US" dirty="0" smtClean="0"/>
              <a:t>around 0 ns. (g-h) Normalized FFT amplitude of</a:t>
            </a:r>
            <a:r>
              <a:rPr lang="en-US" baseline="0" dirty="0" smtClean="0"/>
              <a:t> </a:t>
            </a:r>
            <a:r>
              <a:rPr lang="en-US" dirty="0" smtClean="0"/>
              <a:t>the reflection signal, including the fundamental mode without breakdown (blue line) and with breakdown (red line).</a:t>
            </a:r>
          </a:p>
          <a:p>
            <a:endParaRPr lang="en-US" dirty="0" smtClean="0"/>
          </a:p>
          <a:p>
            <a:r>
              <a:rPr lang="en-US" dirty="0" smtClean="0"/>
              <a:t>Note the possibility of single-BD</a:t>
            </a:r>
            <a:r>
              <a:rPr lang="en-US" baseline="0" dirty="0" smtClean="0"/>
              <a:t> and multi-BD in 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picture was taken by the camera looking through the viewport on the half cell.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1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damped oscillation signal</a:t>
            </a:r>
            <a:r>
              <a:rPr lang="en-US" baseline="0" dirty="0" smtClean="0"/>
              <a:t> is used as the system function of the whole Faraday cup system.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3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 breakdown with laser trigger of single-breakdown</a:t>
            </a:r>
            <a:r>
              <a:rPr lang="en-US" baseline="0" dirty="0" smtClean="0"/>
              <a:t> </a:t>
            </a:r>
            <a:r>
              <a:rPr lang="en-US" dirty="0" smtClean="0"/>
              <a:t>event (left) and multi-breakdown event (right). (a-b) The</a:t>
            </a:r>
            <a:r>
              <a:rPr lang="en-US" baseline="0" dirty="0" smtClean="0"/>
              <a:t> </a:t>
            </a:r>
            <a:r>
              <a:rPr lang="en-US" dirty="0" smtClean="0"/>
              <a:t>Faraday cup signal in Amperes. (c-d) Normalized FFT amplitude of the pickup signal in different frequency bands as</a:t>
            </a:r>
            <a:r>
              <a:rPr lang="en-US" baseline="0" dirty="0" smtClean="0"/>
              <a:t> </a:t>
            </a:r>
            <a:r>
              <a:rPr lang="en-US" dirty="0" smtClean="0"/>
              <a:t>a function of time, including the fundamental mode without</a:t>
            </a:r>
            <a:r>
              <a:rPr lang="en-US" baseline="0" dirty="0" smtClean="0"/>
              <a:t> </a:t>
            </a:r>
            <a:r>
              <a:rPr lang="en-US" dirty="0" smtClean="0"/>
              <a:t>breakdown (black line), the fundamental mode with breakdown (blue line), and the 8.6 GHz HOM with breakdown</a:t>
            </a:r>
            <a:r>
              <a:rPr lang="en-US" baseline="0" dirty="0" smtClean="0"/>
              <a:t> </a:t>
            </a:r>
            <a:r>
              <a:rPr lang="en-US" dirty="0" smtClean="0"/>
              <a:t>(red line). (e-f) Normalized FFT amplitude of the reflection</a:t>
            </a:r>
            <a:r>
              <a:rPr lang="en-US" baseline="0" dirty="0" smtClean="0"/>
              <a:t> </a:t>
            </a:r>
            <a:r>
              <a:rPr lang="en-US" dirty="0" smtClean="0"/>
              <a:t>signal, including the fundamental mode without breakdown</a:t>
            </a:r>
            <a:r>
              <a:rPr lang="en-US" baseline="0" dirty="0" smtClean="0"/>
              <a:t> </a:t>
            </a:r>
            <a:r>
              <a:rPr lang="en-US" dirty="0" smtClean="0"/>
              <a:t>(blue line) and with breakdown (red line).</a:t>
            </a:r>
          </a:p>
          <a:p>
            <a:endParaRPr lang="en-US" dirty="0" smtClean="0"/>
          </a:p>
          <a:p>
            <a:r>
              <a:rPr lang="en-US" dirty="0" smtClean="0"/>
              <a:t>Note the frequency detune of the half</a:t>
            </a:r>
            <a:r>
              <a:rPr lang="en-US" baseline="0" dirty="0" smtClean="0"/>
              <a:t> cell is introduced immediately after breakdown and that of the full cell is introduced 200 ns after the breakdown and linearly increased to 0.9 MHz, trying to simulation plasma propagation.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</a:t>
            </a:r>
            <a:r>
              <a:rPr lang="en-US" baseline="0" dirty="0" smtClean="0"/>
              <a:t> special points of this plot.</a:t>
            </a:r>
          </a:p>
          <a:p>
            <a:r>
              <a:rPr lang="en-US" baseline="0" dirty="0" smtClean="0"/>
              <a:t>First, the delay of collapse of fundamental mode and two orders of magnitude lower of BD current imply the breakdown occurred on the half cell but away from the axis.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2D1B5F-72D2-4A66-900B-86387A8B566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6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83" tIns="45291" rIns="90583" bIns="4529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32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A44342-69AE-4EC1-959B-0375E67F886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6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83" tIns="45291" rIns="90583" bIns="45291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834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3CB4B-25D6-4A88-A64E-BC72D95152D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6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83" tIns="45291" rIns="90583" bIns="4529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10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F30BD0-22D2-4AA2-A95E-950572EC468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6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83" tIns="45291" rIns="90583" bIns="4529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799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4EDF10-7404-494D-B42C-85D52627B62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6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83" tIns="45291" rIns="90583" bIns="4529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47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A08A27-AA7B-4357-8BB0-0B8272FFC9A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6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83" tIns="45291" rIns="90583" bIns="4529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17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09E03E-E466-451A-A441-754D6BBD1C6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74688"/>
            <a:ext cx="4495800" cy="3373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421" y="4272197"/>
            <a:ext cx="5485158" cy="40489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83" tIns="45291" rIns="90583" bIns="45291" anchor="ctr"/>
          <a:lstStyle/>
          <a:p>
            <a:r>
              <a:rPr lang="en-US" altLang="en-US"/>
              <a:t>WG: beta=130 is unphysical</a:t>
            </a:r>
          </a:p>
        </p:txBody>
      </p:sp>
    </p:spTree>
    <p:extLst>
      <p:ext uri="{BB962C8B-B14F-4D97-AF65-F5344CB8AC3E}">
        <p14:creationId xmlns:p14="http://schemas.microsoft.com/office/powerpoint/2010/main" val="2022081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F56101-F9B7-46F7-9DB7-FBB9FE149DB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74688"/>
            <a:ext cx="4495800" cy="33734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421" y="4272197"/>
            <a:ext cx="5485158" cy="40489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583" tIns="45291" rIns="90583" bIns="45291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2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DB013-810F-3E4F-9404-9FECA60C63B1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9A18F-C0FA-9448-8B8D-1BE4A4C95781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537EF-7068-3B41-AEBA-A663CBAEC3CF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02FE2-F540-2648-8D49-5F38BC3537CE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A3E6C-2671-C749-9EBA-26919EC53D12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98D9F-962D-9949-A007-326817D58B4E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A11407-B84C-9C41-B4C4-DD2362FE02FC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D16C0B-C2E9-7A42-9213-19A13BFA7851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8E4457-BC4D-CE48-AE40-DFA5DAC8A2C7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6E0CE-918B-F445-8E8D-1893280148C1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33507C9-6682-4A44-A0B5-9B0D9F47D994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"/><Relationship Id="rId5" Type="http://schemas.openxmlformats.org/officeDocument/2006/relationships/image" Target="../media/image25.tif"/><Relationship Id="rId4" Type="http://schemas.openxmlformats.org/officeDocument/2006/relationships/image" Target="../media/image24.t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/>
              <a:t>S</a:t>
            </a:r>
            <a:r>
              <a:rPr lang="en-US" dirty="0" smtClean="0"/>
              <a:t>tudies of Electron Emissions and Breakdowns in RF Guns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Wei </a:t>
            </a:r>
            <a:r>
              <a:rPr lang="en-US" dirty="0" smtClean="0"/>
              <a:t>Gai</a:t>
            </a:r>
          </a:p>
          <a:p>
            <a:r>
              <a:rPr lang="en-US" dirty="0" smtClean="0"/>
              <a:t>For </a:t>
            </a:r>
            <a:r>
              <a:rPr lang="en-US" smtClean="0"/>
              <a:t>ANL/THU/SLAC collaboration</a:t>
            </a:r>
            <a:endParaRPr lang="en-US" dirty="0" smtClean="0"/>
          </a:p>
          <a:p>
            <a:r>
              <a:rPr lang="en-US" dirty="0" smtClean="0"/>
              <a:t>Symposium Accelerator Physics, </a:t>
            </a:r>
            <a:endParaRPr lang="en-US" dirty="0" smtClean="0"/>
          </a:p>
          <a:p>
            <a:r>
              <a:rPr lang="en-US" dirty="0" smtClean="0"/>
              <a:t>August 15</a:t>
            </a:r>
            <a:endParaRPr lang="en-US" dirty="0" smtClean="0"/>
          </a:p>
          <a:p>
            <a:r>
              <a:rPr lang="en-US" dirty="0" err="1" smtClean="0"/>
              <a:t>XinglongShan</a:t>
            </a:r>
            <a:r>
              <a:rPr lang="en-US" dirty="0" smtClean="0"/>
              <a:t>, Gansu, China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762000" y="885825"/>
            <a:ext cx="19050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53975"/>
            <a:ext cx="7954963" cy="5032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Electron emission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3038"/>
            <a:ext cx="38100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536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429000" y="762000"/>
          <a:ext cx="52832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5" imgW="3759120" imgH="482400" progId="Equation.3">
                  <p:embed/>
                </p:oleObj>
              </mc:Choice>
              <mc:Fallback>
                <p:oleObj name="Equation" r:id="rId5" imgW="3759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62000"/>
                        <a:ext cx="528320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5638800"/>
            <a:ext cx="91440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816350" y="5791200"/>
            <a:ext cx="174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Copper surface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1752600" y="5410200"/>
            <a:ext cx="76200" cy="6096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2133600" y="5562600"/>
            <a:ext cx="76200" cy="6096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3702050" y="5334000"/>
            <a:ext cx="152400" cy="6858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914400" y="5029200"/>
            <a:ext cx="76200" cy="6096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914400" y="5334000"/>
            <a:ext cx="76200" cy="609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1371600" y="5410200"/>
            <a:ext cx="76200" cy="6096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52400" y="4311650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typical picture </a:t>
            </a:r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</a:t>
            </a:r>
          </a:p>
          <a:p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geometric perturbations (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)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4114800" y="228600"/>
            <a:ext cx="381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chemeClr val="tx1"/>
                </a:solidFill>
              </a:rPr>
              <a:t>Fowler Nordheim Law (RF fields):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5029200" y="2133600"/>
            <a:ext cx="3857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Times New Roman" pitchFamily="18" charset="0"/>
              <a:buAutoNum type="arabicPeriod"/>
            </a:pPr>
            <a:r>
              <a:rPr lang="en-US" altLang="en-US">
                <a:solidFill>
                  <a:schemeClr val="tx1"/>
                </a:solidFill>
              </a:rPr>
              <a:t>High field enhancements (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altLang="en-US">
                <a:solidFill>
                  <a:schemeClr val="tx1"/>
                </a:solidFill>
              </a:rPr>
              <a:t>) can field emission.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 flipV="1">
            <a:off x="7848600" y="14478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 flipV="1">
            <a:off x="6400800" y="10668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029200" y="3122613"/>
            <a:ext cx="3857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Times New Roman" pitchFamily="18" charset="0"/>
              <a:buAutoNum type="arabicPeriod" startAt="2"/>
            </a:pPr>
            <a:r>
              <a:rPr lang="en-US" altLang="en-US">
                <a:solidFill>
                  <a:schemeClr val="tx1"/>
                </a:solidFill>
              </a:rPr>
              <a:t>Low work function (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f</a:t>
            </a:r>
            <a:r>
              <a:rPr lang="en-US" altLang="en-US" baseline="-25000">
                <a:solidFill>
                  <a:schemeClr val="tx1"/>
                </a:solidFill>
                <a:latin typeface="Symbol" pitchFamily="18" charset="2"/>
              </a:rPr>
              <a:t>0</a:t>
            </a:r>
            <a:r>
              <a:rPr lang="en-US" altLang="en-US">
                <a:solidFill>
                  <a:schemeClr val="tx1"/>
                </a:solidFill>
              </a:rPr>
              <a:t>) in small areas can cause field emission.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2590800" y="5638800"/>
            <a:ext cx="152400" cy="381000"/>
          </a:xfrm>
          <a:custGeom>
            <a:avLst/>
            <a:gdLst>
              <a:gd name="T0" fmla="*/ 0 w 96"/>
              <a:gd name="T1" fmla="*/ 0 h 240"/>
              <a:gd name="T2" fmla="*/ 48 w 96"/>
              <a:gd name="T3" fmla="*/ 0 h 240"/>
              <a:gd name="T4" fmla="*/ 0 w 96"/>
              <a:gd name="T5" fmla="*/ 48 h 240"/>
              <a:gd name="T6" fmla="*/ 48 w 96"/>
              <a:gd name="T7" fmla="*/ 144 h 240"/>
              <a:gd name="T8" fmla="*/ 48 w 96"/>
              <a:gd name="T9" fmla="*/ 192 h 240"/>
              <a:gd name="T10" fmla="*/ 48 w 96"/>
              <a:gd name="T11" fmla="*/ 240 h 240"/>
              <a:gd name="T12" fmla="*/ 48 w 96"/>
              <a:gd name="T13" fmla="*/ 192 h 240"/>
              <a:gd name="T14" fmla="*/ 96 w 96"/>
              <a:gd name="T15" fmla="*/ 144 h 240"/>
              <a:gd name="T16" fmla="*/ 48 w 96"/>
              <a:gd name="T17" fmla="*/ 96 h 240"/>
              <a:gd name="T18" fmla="*/ 48 w 96"/>
              <a:gd name="T19" fmla="*/ 48 h 240"/>
              <a:gd name="T20" fmla="*/ 96 w 96"/>
              <a:gd name="T21" fmla="*/ 0 h 240"/>
              <a:gd name="T22" fmla="*/ 48 w 96"/>
              <a:gd name="T23" fmla="*/ 0 h 240"/>
              <a:gd name="T24" fmla="*/ 0 w 96"/>
              <a:gd name="T2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" h="240">
                <a:moveTo>
                  <a:pt x="0" y="0"/>
                </a:moveTo>
                <a:lnTo>
                  <a:pt x="48" y="0"/>
                </a:lnTo>
                <a:lnTo>
                  <a:pt x="0" y="48"/>
                </a:lnTo>
                <a:lnTo>
                  <a:pt x="48" y="144"/>
                </a:lnTo>
                <a:lnTo>
                  <a:pt x="48" y="192"/>
                </a:lnTo>
                <a:lnTo>
                  <a:pt x="48" y="240"/>
                </a:lnTo>
                <a:lnTo>
                  <a:pt x="48" y="192"/>
                </a:lnTo>
                <a:lnTo>
                  <a:pt x="96" y="144"/>
                </a:lnTo>
                <a:lnTo>
                  <a:pt x="48" y="96"/>
                </a:lnTo>
                <a:lnTo>
                  <a:pt x="48" y="48"/>
                </a:lnTo>
                <a:lnTo>
                  <a:pt x="96" y="0"/>
                </a:lnTo>
                <a:lnTo>
                  <a:pt x="4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533400" y="5638800"/>
            <a:ext cx="457200" cy="609600"/>
          </a:xfrm>
          <a:custGeom>
            <a:avLst/>
            <a:gdLst>
              <a:gd name="T0" fmla="*/ 0 w 288"/>
              <a:gd name="T1" fmla="*/ 0 h 384"/>
              <a:gd name="T2" fmla="*/ 96 w 288"/>
              <a:gd name="T3" fmla="*/ 48 h 384"/>
              <a:gd name="T4" fmla="*/ 48 w 288"/>
              <a:gd name="T5" fmla="*/ 96 h 384"/>
              <a:gd name="T6" fmla="*/ 144 w 288"/>
              <a:gd name="T7" fmla="*/ 144 h 384"/>
              <a:gd name="T8" fmla="*/ 144 w 288"/>
              <a:gd name="T9" fmla="*/ 240 h 384"/>
              <a:gd name="T10" fmla="*/ 240 w 288"/>
              <a:gd name="T11" fmla="*/ 288 h 384"/>
              <a:gd name="T12" fmla="*/ 288 w 288"/>
              <a:gd name="T13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384">
                <a:moveTo>
                  <a:pt x="0" y="0"/>
                </a:moveTo>
                <a:lnTo>
                  <a:pt x="96" y="48"/>
                </a:lnTo>
                <a:lnTo>
                  <a:pt x="48" y="96"/>
                </a:lnTo>
                <a:lnTo>
                  <a:pt x="144" y="144"/>
                </a:lnTo>
                <a:lnTo>
                  <a:pt x="144" y="240"/>
                </a:lnTo>
                <a:lnTo>
                  <a:pt x="240" y="288"/>
                </a:lnTo>
                <a:lnTo>
                  <a:pt x="288" y="384"/>
                </a:ln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5486400" y="5562600"/>
            <a:ext cx="1371600" cy="76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784850" y="52720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oxides</a:t>
            </a:r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7924800" y="5638800"/>
            <a:ext cx="304800" cy="152400"/>
          </a:xfrm>
          <a:custGeom>
            <a:avLst/>
            <a:gdLst>
              <a:gd name="T0" fmla="*/ 48 w 192"/>
              <a:gd name="T1" fmla="*/ 0 h 96"/>
              <a:gd name="T2" fmla="*/ 0 w 192"/>
              <a:gd name="T3" fmla="*/ 48 h 96"/>
              <a:gd name="T4" fmla="*/ 48 w 192"/>
              <a:gd name="T5" fmla="*/ 96 h 96"/>
              <a:gd name="T6" fmla="*/ 96 w 192"/>
              <a:gd name="T7" fmla="*/ 96 h 96"/>
              <a:gd name="T8" fmla="*/ 192 w 192"/>
              <a:gd name="T9" fmla="*/ 48 h 96"/>
              <a:gd name="T10" fmla="*/ 96 w 192"/>
              <a:gd name="T11" fmla="*/ 0 h 96"/>
              <a:gd name="T12" fmla="*/ 48 w 192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96">
                <a:moveTo>
                  <a:pt x="48" y="0"/>
                </a:moveTo>
                <a:lnTo>
                  <a:pt x="0" y="48"/>
                </a:lnTo>
                <a:lnTo>
                  <a:pt x="48" y="96"/>
                </a:lnTo>
                <a:lnTo>
                  <a:pt x="96" y="96"/>
                </a:lnTo>
                <a:lnTo>
                  <a:pt x="192" y="48"/>
                </a:lnTo>
                <a:lnTo>
                  <a:pt x="96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724400" y="4343400"/>
            <a:ext cx="2805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alternate picture </a:t>
            </a:r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</a:t>
            </a:r>
          </a:p>
          <a:p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material perturbations (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f</a:t>
            </a:r>
            <a:r>
              <a:rPr lang="en-US" altLang="en-US" baseline="-25000">
                <a:solidFill>
                  <a:schemeClr val="accent2"/>
                </a:solidFill>
                <a:latin typeface="Symbol" pitchFamily="18" charset="2"/>
                <a:sym typeface="Wingdings" pitchFamily="2" charset="2"/>
              </a:rPr>
              <a:t>0</a:t>
            </a:r>
            <a:r>
              <a:rPr lang="en-US" altLang="en-US">
                <a:solidFill>
                  <a:schemeClr val="accent2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7391400" y="5729288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inclusions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3321050" y="5029200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peaks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2057400" y="4997450"/>
            <a:ext cx="131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accent2"/>
                </a:solidFill>
              </a:rPr>
              <a:t>grain</a:t>
            </a:r>
          </a:p>
          <a:p>
            <a:pPr algn="ctr"/>
            <a:r>
              <a:rPr lang="en-US" altLang="en-US">
                <a:solidFill>
                  <a:schemeClr val="accent2"/>
                </a:solidFill>
              </a:rPr>
              <a:t>boundaries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755650" y="57292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chemeClr val="accent2"/>
                </a:solidFill>
              </a:rPr>
              <a:t>cracks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5638800" y="621665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tx1"/>
                </a:solidFill>
                <a:cs typeface="Arial" pitchFamily="34" charset="0"/>
              </a:rPr>
              <a:t>(suggested by Wuensch and colleagues)</a:t>
            </a: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H="1" flipV="1">
            <a:off x="5334000" y="1447800"/>
            <a:ext cx="1676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H="1" flipV="1">
            <a:off x="5715000" y="11430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7010400" y="11430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05" name="Group 45"/>
          <p:cNvGrpSpPr>
            <a:grpSpLocks/>
          </p:cNvGrpSpPr>
          <p:nvPr/>
        </p:nvGrpSpPr>
        <p:grpSpPr bwMode="auto">
          <a:xfrm>
            <a:off x="811213" y="838200"/>
            <a:ext cx="1857375" cy="412750"/>
            <a:chOff x="511" y="528"/>
            <a:chExt cx="1170" cy="260"/>
          </a:xfrm>
        </p:grpSpPr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768" y="528"/>
              <a:ext cx="91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Bef>
                  <a:spcPct val="100000"/>
                </a:spcBef>
              </a:pPr>
              <a:r>
                <a:rPr lang="en-US" altLang="en-US">
                  <a:solidFill>
                    <a:schemeClr val="tx1"/>
                  </a:solidFill>
                </a:rPr>
                <a:t>(</a:t>
              </a:r>
              <a:r>
                <a:rPr lang="en-US" altLang="en-US">
                  <a:solidFill>
                    <a:schemeClr val="tx1"/>
                  </a:solidFill>
                  <a:latin typeface="Symbol" pitchFamily="18" charset="2"/>
                </a:rPr>
                <a:t>b, f</a:t>
              </a:r>
              <a:r>
                <a:rPr lang="en-US" altLang="en-US" baseline="-25000">
                  <a:solidFill>
                    <a:schemeClr val="tx1"/>
                  </a:solidFill>
                  <a:latin typeface="Symbol" pitchFamily="18" charset="2"/>
                </a:rPr>
                <a:t>0</a:t>
              </a:r>
              <a:r>
                <a:rPr lang="en-US" altLang="en-US">
                  <a:solidFill>
                    <a:schemeClr val="tx1"/>
                  </a:solidFill>
                  <a:latin typeface="Times New Roman" pitchFamily="18" charset="0"/>
                </a:rPr>
                <a:t>, A</a:t>
              </a:r>
              <a:r>
                <a:rPr lang="en-US" altLang="en-US" baseline="-25000">
                  <a:solidFill>
                    <a:schemeClr val="tx1"/>
                  </a:solidFill>
                  <a:latin typeface="Times New Roman" pitchFamily="18" charset="0"/>
                </a:rPr>
                <a:t>e</a:t>
              </a:r>
              <a:r>
                <a:rPr lang="en-US" altLang="en-US">
                  <a:solidFill>
                    <a:schemeClr val="tx1"/>
                  </a:solidFill>
                  <a:latin typeface="Times New Roman" pitchFamily="18" charset="0"/>
                </a:rPr>
                <a:t>, E</a:t>
              </a:r>
              <a:r>
                <a:rPr lang="en-US" altLang="en-US" baseline="-25000">
                  <a:solidFill>
                    <a:schemeClr val="tx1"/>
                  </a:solidFill>
                  <a:latin typeface="Times New Roman" pitchFamily="18" charset="0"/>
                </a:rPr>
                <a:t>0</a:t>
              </a:r>
              <a:r>
                <a:rPr lang="en-US" altLang="en-US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5404" name="Text Box 44"/>
            <p:cNvSpPr txBox="1">
              <a:spLocks noChangeArrowheads="1"/>
            </p:cNvSpPr>
            <p:nvPr/>
          </p:nvSpPr>
          <p:spPr bwMode="auto">
            <a:xfrm>
              <a:off x="511" y="540"/>
              <a:ext cx="36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Bef>
                  <a:spcPct val="100000"/>
                </a:spcBef>
              </a:pPr>
              <a:r>
                <a:rPr lang="en-US" altLang="en-US">
                  <a:solidFill>
                    <a:schemeClr val="tx1"/>
                  </a:solidFill>
                  <a:latin typeface="Engravers MT" pitchFamily="18" charset="0"/>
                </a:rPr>
                <a:t>I</a:t>
              </a:r>
              <a:r>
                <a:rPr lang="en-US" altLang="en-US" baseline="-25000">
                  <a:solidFill>
                    <a:schemeClr val="tx1"/>
                  </a:solidFill>
                  <a:latin typeface="Engravers MT" pitchFamily="18" charset="0"/>
                </a:rPr>
                <a:t>FN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4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John Power, SLAC 2011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Field emission enhancement factor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803275"/>
            <a:ext cx="7935913" cy="1023938"/>
          </a:xfrm>
        </p:spPr>
        <p:txBody>
          <a:bodyPr/>
          <a:lstStyle/>
          <a:p>
            <a:r>
              <a:rPr lang="en-US" altLang="en-US"/>
              <a:t> </a:t>
            </a:r>
            <a:r>
              <a:rPr lang="en-US" altLang="en-US">
                <a:latin typeface="Symbol" pitchFamily="18" charset="2"/>
              </a:rPr>
              <a:t>b</a:t>
            </a:r>
            <a:r>
              <a:rPr lang="en-US" altLang="en-US"/>
              <a:t>=130 may be unphysical </a:t>
            </a:r>
            <a:r>
              <a:rPr lang="en-US" altLang="en-US">
                <a:sym typeface="Wingdings" pitchFamily="2" charset="2"/>
              </a:rPr>
              <a:t> h/</a:t>
            </a:r>
            <a:r>
              <a:rPr lang="en-US" altLang="en-US">
                <a:latin typeface="Symbol" pitchFamily="18" charset="2"/>
                <a:sym typeface="Wingdings" pitchFamily="2" charset="2"/>
              </a:rPr>
              <a:t>r</a:t>
            </a:r>
            <a:r>
              <a:rPr lang="en-US" altLang="en-US">
                <a:sym typeface="Wingdings" pitchFamily="2" charset="2"/>
              </a:rPr>
              <a:t> ~ 100</a:t>
            </a:r>
            <a:endParaRPr lang="en-US" altLang="en-US"/>
          </a:p>
          <a:p>
            <a:r>
              <a:rPr lang="en-US" altLang="en-US"/>
              <a:t>fresh surfaces machines to ~10nm roughness</a:t>
            </a:r>
          </a:p>
          <a:p>
            <a:r>
              <a:rPr lang="en-US" altLang="en-US"/>
              <a:t>h=10 nm, </a:t>
            </a:r>
            <a:r>
              <a:rPr lang="en-US" altLang="en-US">
                <a:latin typeface="Symbol" pitchFamily="18" charset="2"/>
              </a:rPr>
              <a:t>r</a:t>
            </a:r>
            <a:r>
              <a:rPr lang="en-US" altLang="en-US"/>
              <a:t>=0.1 nm (“a tower of single atoms”)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1946275"/>
            <a:ext cx="4464050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John Power, SLAC 2011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4572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9375"/>
            <a:ext cx="7954963" cy="4492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altLang="en-US" sz="2600">
                <a:latin typeface="Times New Roman" pitchFamily="18" charset="0"/>
              </a:rPr>
              <a:t>β</a:t>
            </a:r>
            <a:r>
              <a:rPr lang="en-US" altLang="en-US" sz="2600">
                <a:latin typeface="Times New Roman" pitchFamily="18" charset="0"/>
              </a:rPr>
              <a:t> </a:t>
            </a:r>
            <a:r>
              <a:rPr lang="en-US" altLang="en-US" sz="2600" baseline="-25000">
                <a:latin typeface="Times New Roman" pitchFamily="18" charset="0"/>
              </a:rPr>
              <a:t> </a:t>
            </a:r>
            <a:r>
              <a:rPr lang="en-US" altLang="en-US" sz="2600">
                <a:latin typeface="Times New Roman" pitchFamily="18" charset="0"/>
              </a:rPr>
              <a:t>from Fowler-Nordheim plot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46075" y="4400550"/>
            <a:ext cx="3890963" cy="920750"/>
          </a:xfrm>
        </p:spPr>
        <p:txBody>
          <a:bodyPr/>
          <a:lstStyle/>
          <a:p>
            <a:r>
              <a:rPr lang="en-US" altLang="en-US" sz="1600"/>
              <a:t>Raw Data</a:t>
            </a:r>
          </a:p>
          <a:p>
            <a:pPr lvl="1"/>
            <a:r>
              <a:rPr lang="en-US" altLang="en-US" sz="1600"/>
              <a:t>Field emitted current</a:t>
            </a:r>
          </a:p>
          <a:p>
            <a:pPr lvl="1"/>
            <a:r>
              <a:rPr lang="en-US" altLang="en-US" sz="1600"/>
              <a:t>E-field on surface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099050" y="4400550"/>
            <a:ext cx="3892550" cy="1701800"/>
          </a:xfrm>
        </p:spPr>
        <p:txBody>
          <a:bodyPr/>
          <a:lstStyle/>
          <a:p>
            <a:r>
              <a:rPr lang="en-US" altLang="en-US" sz="1600"/>
              <a:t>Fit</a:t>
            </a:r>
          </a:p>
          <a:p>
            <a:pPr lvl="1"/>
            <a:r>
              <a:rPr lang="en-US" altLang="en-US" sz="1600"/>
              <a:t>Different combinations of </a:t>
            </a:r>
            <a:r>
              <a:rPr lang="en-US" altLang="en-US" sz="1600">
                <a:latin typeface="Symbol" pitchFamily="18" charset="2"/>
              </a:rPr>
              <a:t>b</a:t>
            </a:r>
            <a:r>
              <a:rPr lang="en-US" altLang="en-US" sz="1600"/>
              <a:t> and </a:t>
            </a:r>
            <a:r>
              <a:rPr lang="en-US" altLang="en-US" sz="1600">
                <a:latin typeface="Symbol" pitchFamily="18" charset="2"/>
              </a:rPr>
              <a:t>f</a:t>
            </a:r>
            <a:r>
              <a:rPr lang="en-US" altLang="en-US" sz="1600" baseline="-25000">
                <a:latin typeface="Symbol" pitchFamily="18" charset="2"/>
              </a:rPr>
              <a:t>0</a:t>
            </a:r>
            <a:r>
              <a:rPr lang="en-US" altLang="en-US" sz="1600"/>
              <a:t> can fit the same raw data</a:t>
            </a:r>
          </a:p>
          <a:p>
            <a:pPr lvl="1"/>
            <a:r>
              <a:rPr lang="en-US" altLang="en-US" sz="1600"/>
              <a:t>Can we find a way to measure what role each effect plays?</a:t>
            </a:r>
          </a:p>
          <a:p>
            <a:endParaRPr lang="en-US" altLang="en-US" sz="1600"/>
          </a:p>
        </p:txBody>
      </p:sp>
      <p:graphicFrame>
        <p:nvGraphicFramePr>
          <p:cNvPr id="20485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90600" y="2895600"/>
          <a:ext cx="16764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5" imgW="1231560" imgH="444240" progId="Equation.3">
                  <p:embed/>
                </p:oleObj>
              </mc:Choice>
              <mc:Fallback>
                <p:oleObj name="Equation" r:id="rId5" imgW="1231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1676400" cy="604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572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486400" y="1828800"/>
            <a:ext cx="2127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l-GR" altLang="en-US" dirty="0">
                <a:solidFill>
                  <a:schemeClr val="tx1"/>
                </a:solidFill>
              </a:rPr>
              <a:t>β</a:t>
            </a:r>
            <a:r>
              <a:rPr lang="en-US" altLang="en-US" dirty="0">
                <a:solidFill>
                  <a:schemeClr val="tx1"/>
                </a:solidFill>
              </a:rPr>
              <a:t>=5, </a:t>
            </a:r>
            <a:r>
              <a:rPr lang="el-GR" altLang="en-US" dirty="0">
                <a:solidFill>
                  <a:schemeClr val="tx1"/>
                </a:solidFill>
              </a:rPr>
              <a:t>Φ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=1.2 eV</a:t>
            </a:r>
            <a:r>
              <a:rPr lang="en-US" altLang="en-US" dirty="0" smtClean="0">
                <a:solidFill>
                  <a:schemeClr val="tx1"/>
                </a:solidFill>
              </a:rPr>
              <a:t>)???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783388" y="2971800"/>
            <a:ext cx="2360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(</a:t>
            </a:r>
            <a:r>
              <a:rPr lang="el-GR" altLang="en-US">
                <a:solidFill>
                  <a:schemeClr val="tx1"/>
                </a:solidFill>
              </a:rPr>
              <a:t>β</a:t>
            </a:r>
            <a:r>
              <a:rPr lang="en-US" altLang="en-US">
                <a:solidFill>
                  <a:schemeClr val="tx1"/>
                </a:solidFill>
              </a:rPr>
              <a:t>=130, </a:t>
            </a:r>
            <a:r>
              <a:rPr lang="el-GR" altLang="en-US">
                <a:solidFill>
                  <a:schemeClr val="tx1"/>
                </a:solidFill>
              </a:rPr>
              <a:t>Φ</a:t>
            </a:r>
            <a:r>
              <a:rPr lang="en-US" altLang="en-US" baseline="-25000">
                <a:solidFill>
                  <a:schemeClr val="tx1"/>
                </a:solidFill>
              </a:rPr>
              <a:t>0</a:t>
            </a:r>
            <a:r>
              <a:rPr lang="en-US" altLang="en-US">
                <a:solidFill>
                  <a:schemeClr val="tx1"/>
                </a:solidFill>
              </a:rPr>
              <a:t> =4.66 eV)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7924800" y="16764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5638800" y="22860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4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53975"/>
            <a:ext cx="7954963" cy="5032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i="0">
                <a:latin typeface="Times New Roman" pitchFamily="18" charset="0"/>
              </a:rPr>
              <a:t>A</a:t>
            </a:r>
            <a:r>
              <a:rPr lang="en-US" altLang="en-US" i="0" baseline="-25000">
                <a:latin typeface="Times New Roman" pitchFamily="18" charset="0"/>
              </a:rPr>
              <a:t>e</a:t>
            </a:r>
            <a:r>
              <a:rPr lang="en-US" altLang="en-US"/>
              <a:t> </a:t>
            </a:r>
            <a:r>
              <a:rPr lang="en-US" altLang="en-US" sz="2600">
                <a:latin typeface="Times New Roman" pitchFamily="18" charset="0"/>
              </a:rPr>
              <a:t>from Fowler-Nordheim plot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572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46075" y="4400550"/>
            <a:ext cx="38909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00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68375" indent="-1682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3663" indent="-280988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2588" indent="-1746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097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669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241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13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</a:pPr>
            <a:r>
              <a:rPr lang="en-US" altLang="en-US" b="1"/>
              <a:t>Raw Data</a:t>
            </a:r>
          </a:p>
          <a:p>
            <a:pPr lvl="1" defTabSz="914400">
              <a:buSzTx/>
              <a:buFontTx/>
              <a:buChar char="–"/>
            </a:pPr>
            <a:r>
              <a:rPr lang="en-US" altLang="en-US"/>
              <a:t>Field emitted current</a:t>
            </a:r>
          </a:p>
          <a:p>
            <a:pPr lvl="1" defTabSz="914400">
              <a:buSzTx/>
              <a:buFontTx/>
              <a:buChar char="–"/>
            </a:pPr>
            <a:r>
              <a:rPr lang="en-US" altLang="en-US"/>
              <a:t>E-field on surface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990600" y="2514600"/>
          <a:ext cx="3048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3632040" imgH="698400" progId="Equation.3">
                  <p:embed/>
                </p:oleObj>
              </mc:Choice>
              <mc:Fallback>
                <p:oleObj name="Equation" r:id="rId5" imgW="36320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3048000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5099050" y="4400550"/>
            <a:ext cx="38925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00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68375" indent="-1682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3663" indent="-280988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2588" indent="-1746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097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669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241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13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buSzTx/>
            </a:pPr>
            <a:r>
              <a:rPr lang="en-US" altLang="en-US" b="1"/>
              <a:t>Fit</a:t>
            </a:r>
          </a:p>
          <a:p>
            <a:pPr lvl="1" defTabSz="914400">
              <a:buSzTx/>
              <a:buFontTx/>
              <a:buChar char="–"/>
            </a:pPr>
            <a:r>
              <a:rPr lang="en-US" altLang="en-US"/>
              <a:t>Typical fits give areas so small that they are difficult/impossible to measure.</a:t>
            </a:r>
          </a:p>
        </p:txBody>
      </p:sp>
      <p:pic>
        <p:nvPicPr>
          <p:cNvPr id="23569" name="Picture 17" descr="Areavsphibeta5beta1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9150"/>
            <a:ext cx="4572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365750" y="5502275"/>
            <a:ext cx="3778250" cy="6286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85800" indent="-2889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68375" indent="-16827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63663" indent="-280988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652588" indent="-174625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1097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5669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0241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481388" indent="-174625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defTabSz="914400">
              <a:buSzTx/>
              <a:buFontTx/>
              <a:buNone/>
            </a:pPr>
            <a:r>
              <a:rPr lang="en-US" altLang="en-US"/>
              <a:t>Does this give us a way to probe</a:t>
            </a:r>
          </a:p>
          <a:p>
            <a:pPr lvl="1" defTabSz="914400">
              <a:buSzTx/>
              <a:buFontTx/>
              <a:buNone/>
            </a:pPr>
            <a:r>
              <a:rPr lang="en-US" altLang="en-US"/>
              <a:t>whether </a:t>
            </a:r>
            <a:r>
              <a:rPr lang="en-US" altLang="en-US">
                <a:latin typeface="Symbol" pitchFamily="18" charset="2"/>
              </a:rPr>
              <a:t>b</a:t>
            </a:r>
            <a:r>
              <a:rPr lang="en-US" altLang="en-US"/>
              <a:t> or </a:t>
            </a:r>
            <a:r>
              <a:rPr lang="en-US" altLang="en-US">
                <a:latin typeface="Symbol" pitchFamily="18" charset="2"/>
              </a:rPr>
              <a:t>f</a:t>
            </a:r>
            <a:r>
              <a:rPr lang="en-US" altLang="en-US" baseline="-25000"/>
              <a:t>0</a:t>
            </a:r>
            <a:r>
              <a:rPr lang="en-US" altLang="en-US"/>
              <a:t> dominates? 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5578475" y="5673725"/>
            <a:ext cx="115888" cy="15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3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imaging experiment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040" y="1074738"/>
                <a:ext cx="8229600" cy="528796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Dark current is strongly coupled to the RF breakdown phenomenon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Conventional formula of dark current – Flower-</a:t>
                </a:r>
                <a:r>
                  <a:rPr lang="en-US" dirty="0" err="1" smtClean="0">
                    <a:solidFill>
                      <a:schemeClr val="bg2">
                        <a:lumMod val="10000"/>
                      </a:schemeClr>
                    </a:solidFill>
                  </a:rPr>
                  <a:t>Nordheim</a:t>
                </a: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 function </a:t>
                </a:r>
                <a:r>
                  <a:rPr lang="en-US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[1]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5.7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4.52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−0.5</m:t>
                                  </m:r>
                                </m:sup>
                              </m:sSup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1.75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6.53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: usually considered to be constant for certain material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 fitted parameter by a series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, can’t be observed</a:t>
                </a:r>
                <a:r>
                  <a:rPr lang="en-US" baseline="300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[2]</a:t>
                </a: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;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a:rPr lang="en-US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𝑛𝑚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, not physical</a:t>
                </a:r>
                <a:r>
                  <a:rPr lang="en-US" baseline="30000" dirty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:r>
                  <a:rPr lang="en-US" baseline="30000" dirty="0" smtClean="0">
                    <a:solidFill>
                      <a:schemeClr val="bg2">
                        <a:lumMod val="10000"/>
                      </a:schemeClr>
                    </a:solidFill>
                  </a:rPr>
                  <a:t>[3]</a:t>
                </a:r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.</a:t>
                </a:r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With dark current imaging system: direct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 and identify dark current emitter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040" y="1074738"/>
                <a:ext cx="8229600" cy="5287963"/>
              </a:xfrm>
              <a:blipFill rotWithShape="0">
                <a:blip r:embed="rId2"/>
                <a:stretch>
                  <a:fillRect l="-444" t="-57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7225" y="6019800"/>
            <a:ext cx="5942013" cy="5159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J. W. Wang and G. A. </a:t>
            </a:r>
            <a:r>
              <a:rPr lang="en-US" dirty="0" err="1" smtClean="0"/>
              <a:t>Loew</a:t>
            </a:r>
            <a:r>
              <a:rPr lang="en-US" dirty="0" smtClean="0"/>
              <a:t>, SLAC-PUB-7684, 1997</a:t>
            </a:r>
          </a:p>
          <a:p>
            <a:pPr marL="228600" indent="-228600">
              <a:buAutoNum type="arabicPeriod"/>
            </a:pPr>
            <a:r>
              <a:rPr lang="en-US" dirty="0" smtClean="0"/>
              <a:t>H. J. Qian, et al., PRST-AB 15, 040102, 2012</a:t>
            </a:r>
          </a:p>
          <a:p>
            <a:pPr marL="228600" indent="-228600">
              <a:buAutoNum type="arabicPeriod"/>
            </a:pPr>
            <a:r>
              <a:rPr lang="en-US" dirty="0" smtClean="0"/>
              <a:t>H. B. Chen, et al., PRL 109, 204802,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Wide energy spectrum of dark current causes blurred image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5331" y="719542"/>
            <a:ext cx="293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Initial emitter on the cathode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8903" y="719542"/>
            <a:ext cx="187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After the solenoid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3291" y="3886200"/>
            <a:ext cx="20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Experiment results: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804" r="34722" b="18270"/>
          <a:stretch/>
        </p:blipFill>
        <p:spPr>
          <a:xfrm>
            <a:off x="5851366" y="4256970"/>
            <a:ext cx="2286000" cy="2466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37602" y="4964041"/>
            <a:ext cx="2067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To get clear image, need to select dark current with certain energy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534" y="1143000"/>
            <a:ext cx="206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Different focusing for different energy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405" y="3876332"/>
            <a:ext cx="333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After the solenoid, certain energy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4020450" y="2134751"/>
            <a:ext cx="1313549" cy="457200"/>
          </a:xfrm>
          <a:prstGeom prst="rightArrow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5400000">
            <a:off x="6876535" y="3611096"/>
            <a:ext cx="282278" cy="457200"/>
          </a:xfrm>
          <a:prstGeom prst="rightArrow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8342571">
            <a:off x="3976593" y="3704461"/>
            <a:ext cx="1582556" cy="457200"/>
          </a:xfrm>
          <a:prstGeom prst="rightArrow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90600"/>
            <a:ext cx="3657600" cy="2745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954" y="990600"/>
            <a:ext cx="3657600" cy="2745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45" y="4219437"/>
            <a:ext cx="3657600" cy="274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Energy selection by a collimator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1604" y="4363720"/>
            <a:ext cx="7221052" cy="0"/>
          </a:xfrm>
          <a:prstGeom prst="line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6427" y="4218135"/>
            <a:ext cx="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16729" y="4218135"/>
            <a:ext cx="896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16729" y="4522935"/>
            <a:ext cx="896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6729" y="4022192"/>
            <a:ext cx="0" cy="195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16729" y="4522935"/>
            <a:ext cx="0" cy="195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6729" y="4022192"/>
            <a:ext cx="3863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16729" y="4718878"/>
            <a:ext cx="3863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03063" y="4022192"/>
            <a:ext cx="0" cy="6966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18553" y="3774541"/>
            <a:ext cx="1242060" cy="4953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18553" y="4492453"/>
            <a:ext cx="1242060" cy="4953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518553" y="3774541"/>
            <a:ext cx="124206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18552" y="3774541"/>
            <a:ext cx="1242061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19912" y="4501705"/>
            <a:ext cx="124206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519911" y="4501705"/>
            <a:ext cx="1242061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515753" y="3972844"/>
            <a:ext cx="0" cy="8178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3402" y="360829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RF gun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1304" y="339339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S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olenoid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93242" y="3592186"/>
            <a:ext cx="55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YAG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21604" y="1966732"/>
            <a:ext cx="7189250" cy="0"/>
          </a:xfrm>
          <a:prstGeom prst="line">
            <a:avLst/>
          </a:prstGeom>
          <a:ln w="9525">
            <a:solidFill>
              <a:srgbClr val="FF0000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43425" y="914400"/>
            <a:ext cx="0" cy="2126671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74625" y="1302703"/>
            <a:ext cx="0" cy="664029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74625" y="1302703"/>
            <a:ext cx="2971466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46091" y="1302703"/>
            <a:ext cx="2378500" cy="1135697"/>
          </a:xfrm>
          <a:prstGeom prst="line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524591" y="1966732"/>
            <a:ext cx="0" cy="471668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29183" y="4008404"/>
            <a:ext cx="0" cy="288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29183" y="4453826"/>
            <a:ext cx="0" cy="288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79189" y="3602269"/>
            <a:ext cx="115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C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ollimator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5497381" y="1219200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97381" y="2045622"/>
            <a:ext cx="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62050" y="1360170"/>
            <a:ext cx="2971466" cy="0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67005" y="1245078"/>
            <a:ext cx="2971466" cy="0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46090" y="1256331"/>
            <a:ext cx="1338715" cy="441174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143425" y="1360170"/>
            <a:ext cx="1341380" cy="857644"/>
          </a:xfrm>
          <a:prstGeom prst="line">
            <a:avLst/>
          </a:prstGeom>
          <a:ln w="38100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21604" y="5592124"/>
            <a:ext cx="4634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Smaller the hole, dimmer but clearer the image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Experiment setup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7315200" cy="48638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172200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Gun with mountable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cathode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57800" y="303081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Solenoid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42955" y="3787183"/>
            <a:ext cx="145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Collimator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42410" y="443061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YAG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" y="5938600"/>
            <a:ext cx="728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L-band single cell gun. Maximum E-field 100 MV/m with 2 MW input power.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Three size of collimator: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φ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0.02”,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φ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0.0135”,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φ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0.0075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”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7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Experiment results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9" t="22091" r="31503" b="24078"/>
          <a:stretch/>
        </p:blipFill>
        <p:spPr>
          <a:xfrm>
            <a:off x="142240" y="784999"/>
            <a:ext cx="2569133" cy="26365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2440" y="9373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Edge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640" y="286914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Pattern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742440" y="1330265"/>
            <a:ext cx="152400" cy="292934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56920" y="2340402"/>
            <a:ext cx="452120" cy="568207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047" y="533400"/>
            <a:ext cx="3699193" cy="31571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48901" y="830401"/>
            <a:ext cx="243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Edge: E-field is 20% higher than the center, may be further enhanced by the gap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2439839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Cathode center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 bwMode="auto">
          <a:xfrm flipH="1" flipV="1">
            <a:off x="5972734" y="1656135"/>
            <a:ext cx="779976" cy="783704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549270" y="348734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Cathode edge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6549270" y="718066"/>
            <a:ext cx="716128" cy="40399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959817" y="2209006"/>
            <a:ext cx="243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Pattern: created by sandblasting, 30~40 um roughness (cathode base polished to 1 um)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20795"/>
          <a:stretch/>
        </p:blipFill>
        <p:spPr>
          <a:xfrm>
            <a:off x="509209" y="4099441"/>
            <a:ext cx="2524760" cy="26683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21221"/>
          <a:stretch/>
        </p:blipFill>
        <p:spPr>
          <a:xfrm>
            <a:off x="3388962" y="4099442"/>
            <a:ext cx="2448338" cy="26683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r="21222"/>
          <a:stretch/>
        </p:blipFill>
        <p:spPr>
          <a:xfrm>
            <a:off x="6160169" y="4099442"/>
            <a:ext cx="2496497" cy="267893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398866" y="3771815"/>
            <a:ext cx="122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Φ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0.02”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0061" y="3771815"/>
            <a:ext cx="122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Φ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0.0135”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TextBox 33"/>
          <p:cNvSpPr txBox="1"/>
          <p:nvPr/>
        </p:nvSpPr>
        <p:spPr>
          <a:xfrm>
            <a:off x="6752710" y="3768918"/>
            <a:ext cx="122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Φ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rPr>
              <a:t> 0.0075”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8373" y="411162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Edge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>
            <a:off x="1600200" y="4504492"/>
            <a:ext cx="570573" cy="24548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894839" y="6404149"/>
            <a:ext cx="113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Pattern ?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1600200" y="6165737"/>
            <a:ext cx="756920" cy="277874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6156733" y="6443611"/>
            <a:ext cx="124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Reflection 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48" name="Straight Arrow Connector 47"/>
          <p:cNvCxnSpPr>
            <a:stCxn id="47" idx="0"/>
          </p:cNvCxnSpPr>
          <p:nvPr/>
        </p:nvCxnSpPr>
        <p:spPr bwMode="auto">
          <a:xfrm flipV="1">
            <a:off x="6779766" y="6266961"/>
            <a:ext cx="433838" cy="176650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6790883" y="5596974"/>
            <a:ext cx="991117" cy="84875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146823" y="411162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Edge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4728650" y="4504492"/>
            <a:ext cx="570573" cy="24548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36"/>
          <p:cNvSpPr txBox="1"/>
          <p:nvPr/>
        </p:nvSpPr>
        <p:spPr>
          <a:xfrm>
            <a:off x="7954327" y="41083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Edge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7536154" y="4501256"/>
            <a:ext cx="570573" cy="24548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991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</a:rPr>
              <a:t>Laser Triggered Experiment setup (at Tsinghua University)</a:t>
            </a:r>
            <a:endParaRPr lang="en-US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3696-6220-4909-828E-47F40D7E4A7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815169" cy="34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内容占位符 11"/>
          <p:cNvSpPr>
            <a:spLocks noGrp="1"/>
          </p:cNvSpPr>
          <p:nvPr>
            <p:ph idx="1"/>
          </p:nvPr>
        </p:nvSpPr>
        <p:spPr>
          <a:xfrm>
            <a:off x="4971427" y="4800600"/>
            <a:ext cx="4172573" cy="2393588"/>
          </a:xfrm>
        </p:spPr>
        <p:txBody>
          <a:bodyPr/>
          <a:lstStyle/>
          <a:p>
            <a:pPr defTabSz="4389438"/>
            <a:r>
              <a:rPr lang="en-US" altLang="zh-CN" b="1" dirty="0" smtClean="0">
                <a:solidFill>
                  <a:srgbClr val="0070C0"/>
                </a:solidFill>
              </a:rPr>
              <a:t>Laser</a:t>
            </a:r>
          </a:p>
          <a:p>
            <a:pPr marL="0" indent="0" defTabSz="4389438">
              <a:buNone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en-US" altLang="zh-CN" dirty="0" err="1" smtClean="0">
                <a:solidFill>
                  <a:schemeClr val="bg2">
                    <a:lumMod val="10000"/>
                  </a:schemeClr>
                </a:solidFill>
              </a:rPr>
              <a:t>Ti:Sapphire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, 266 nm UV </a:t>
            </a:r>
            <a:endParaRPr lang="en-US" altLang="zh-CN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defTabSz="4389438">
              <a:buNone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1.2 </a:t>
            </a:r>
            <a:r>
              <a:rPr lang="en-US" altLang="zh-CN" dirty="0" err="1">
                <a:solidFill>
                  <a:schemeClr val="bg2">
                    <a:lumMod val="10000"/>
                  </a:schemeClr>
                </a:solidFill>
              </a:rPr>
              <a:t>ps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pulse duration</a:t>
            </a:r>
          </a:p>
          <a:p>
            <a:pPr marL="0" indent="0" defTabSz="4389438">
              <a:buNone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     1mm</a:t>
            </a:r>
            <a:r>
              <a:rPr lang="en-US" altLang="zh-CN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spot size on the cathode</a:t>
            </a:r>
            <a:endParaRPr lang="en-US" altLang="zh-CN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defTabSz="4389438">
              <a:buNone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      2 </a:t>
            </a:r>
            <a:r>
              <a:rPr lang="en-US" altLang="zh-CN" dirty="0" err="1" smtClean="0">
                <a:solidFill>
                  <a:schemeClr val="bg2">
                    <a:lumMod val="10000"/>
                  </a:schemeClr>
                </a:solidFill>
              </a:rPr>
              <a:t>mJ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max energy</a:t>
            </a:r>
            <a:endParaRPr lang="en-US" altLang="zh-CN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defTabSz="4389438">
              <a:buNone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      ~5% energy jitter</a:t>
            </a:r>
          </a:p>
          <a:p>
            <a:pPr>
              <a:buNone/>
            </a:pPr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内容占位符 5"/>
          <p:cNvSpPr txBox="1">
            <a:spLocks/>
          </p:cNvSpPr>
          <p:nvPr/>
        </p:nvSpPr>
        <p:spPr bwMode="auto">
          <a:xfrm>
            <a:off x="431800" y="4813078"/>
            <a:ext cx="3598818" cy="23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defTabSz="4389438" eaLnBrk="1" hangingPunct="1"/>
            <a:r>
              <a:rPr lang="en-US" altLang="zh-CN" b="1" dirty="0" smtClean="0">
                <a:solidFill>
                  <a:srgbClr val="0070C0"/>
                </a:solidFill>
              </a:rPr>
              <a:t>RF gun</a:t>
            </a:r>
          </a:p>
          <a:p>
            <a:pPr marL="0" indent="0" defTabSz="4389438" eaLnBrk="1" hangingPunct="1">
              <a:buNone/>
            </a:pPr>
            <a:r>
              <a:rPr lang="en-US" altLang="zh-CN" b="1" kern="0" dirty="0" smtClean="0">
                <a:solidFill>
                  <a:srgbClr val="0070C0"/>
                </a:solidFill>
              </a:rPr>
              <a:t>      </a:t>
            </a:r>
            <a:r>
              <a:rPr lang="en-US" altLang="zh-CN" kern="0" dirty="0" smtClean="0"/>
              <a:t>1.6-cell S-band 2856MHz</a:t>
            </a:r>
          </a:p>
          <a:p>
            <a:pPr marL="0" indent="0" defTabSz="4389438" eaLnBrk="1" hangingPunct="1">
              <a:buNone/>
            </a:pPr>
            <a:r>
              <a:rPr lang="en-US" altLang="zh-CN" kern="0" dirty="0" smtClean="0"/>
              <a:t>      Solid, demountable cathode</a:t>
            </a:r>
          </a:p>
          <a:p>
            <a:pPr marL="0" indent="0" defTabSz="4389438" eaLnBrk="1" hangingPunct="1">
              <a:buNone/>
            </a:pPr>
            <a:r>
              <a:rPr lang="en-US" altLang="zh-CN" kern="0" dirty="0" smtClean="0"/>
              <a:t>      55 MV/m at cathode center with</a:t>
            </a:r>
          </a:p>
          <a:p>
            <a:pPr marL="0" indent="0" defTabSz="4389438" eaLnBrk="1" hangingPunct="1">
              <a:buNone/>
            </a:pPr>
            <a:r>
              <a:rPr lang="en-US" altLang="zh-CN" kern="0" dirty="0"/>
              <a:t> </a:t>
            </a:r>
            <a:r>
              <a:rPr lang="en-US" altLang="zh-CN" kern="0" dirty="0" smtClean="0"/>
              <a:t>     4.8 MW input power</a:t>
            </a:r>
          </a:p>
          <a:p>
            <a:pPr lvl="1"/>
            <a:endParaRPr lang="en-US" altLang="zh-CN" kern="0" dirty="0" smtClean="0"/>
          </a:p>
          <a:p>
            <a:pPr lvl="1"/>
            <a:endParaRPr lang="en-US" altLang="zh-CN" kern="0" dirty="0" smtClean="0"/>
          </a:p>
        </p:txBody>
      </p:sp>
      <p:sp>
        <p:nvSpPr>
          <p:cNvPr id="10" name="内容占位符 5"/>
          <p:cNvSpPr txBox="1">
            <a:spLocks/>
          </p:cNvSpPr>
          <p:nvPr/>
        </p:nvSpPr>
        <p:spPr bwMode="auto">
          <a:xfrm>
            <a:off x="6284041" y="751210"/>
            <a:ext cx="2669097" cy="10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defTabSz="4389438" eaLnBrk="1" hangingPunct="1"/>
            <a:r>
              <a:rPr lang="en-US" altLang="zh-CN" b="1" dirty="0" smtClean="0">
                <a:solidFill>
                  <a:srgbClr val="0070C0"/>
                </a:solidFill>
              </a:rPr>
              <a:t>Oscilloscope</a:t>
            </a:r>
            <a:endParaRPr lang="en-US" altLang="zh-CN" b="1" dirty="0">
              <a:solidFill>
                <a:srgbClr val="0070C0"/>
              </a:solidFill>
            </a:endParaRPr>
          </a:p>
          <a:p>
            <a:pPr marL="0" indent="0" defTabSz="4389438" eaLnBrk="1" hangingPunct="1">
              <a:buNone/>
            </a:pPr>
            <a:r>
              <a:rPr lang="en-US" altLang="zh-CN" b="1" kern="0" dirty="0">
                <a:solidFill>
                  <a:srgbClr val="0070C0"/>
                </a:solidFill>
              </a:rPr>
              <a:t> </a:t>
            </a:r>
            <a:r>
              <a:rPr lang="en-US" altLang="zh-CN" b="1" kern="0" dirty="0" smtClean="0">
                <a:solidFill>
                  <a:srgbClr val="0070C0"/>
                </a:solidFill>
              </a:rPr>
              <a:t>     </a:t>
            </a:r>
            <a:r>
              <a:rPr lang="en-US" altLang="zh-CN" kern="0" dirty="0" smtClean="0">
                <a:solidFill>
                  <a:schemeClr val="bg2">
                    <a:lumMod val="10000"/>
                  </a:schemeClr>
                </a:solidFill>
              </a:rPr>
              <a:t>12 GHz bandwidth</a:t>
            </a:r>
          </a:p>
          <a:p>
            <a:pPr marL="0" indent="0" defTabSz="4389438" eaLnBrk="1" hangingPunct="1">
              <a:buNone/>
            </a:pPr>
            <a:r>
              <a:rPr lang="en-US" altLang="zh-CN" kern="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kern="0" dirty="0" smtClean="0">
                <a:solidFill>
                  <a:schemeClr val="bg2">
                    <a:lumMod val="10000"/>
                  </a:schemeClr>
                </a:solidFill>
              </a:rPr>
              <a:t>     50 G/s sample rate</a:t>
            </a:r>
          </a:p>
          <a:p>
            <a:pPr lvl="1"/>
            <a:endParaRPr lang="en-US" altLang="zh-CN" kern="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Breakdown in RF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287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Extremely complicated physical phenomenon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  May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involve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localized field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emission, eddy current, plasma formation,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metal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    fatigue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crystallographic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defects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etc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Has been studied for decades.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Dependence </a:t>
            </a:r>
            <a:r>
              <a:rPr lang="en-US" b="1" dirty="0">
                <a:solidFill>
                  <a:srgbClr val="0070C0"/>
                </a:solidFill>
              </a:rPr>
              <a:t>on E, B, </a:t>
            </a:r>
            <a:r>
              <a:rPr lang="en-US" b="1" dirty="0" err="1">
                <a:solidFill>
                  <a:srgbClr val="0070C0"/>
                </a:solidFill>
              </a:rPr>
              <a:t>Sc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l-GR" b="1" dirty="0">
                <a:solidFill>
                  <a:srgbClr val="0070C0"/>
                </a:solidFill>
              </a:rPr>
              <a:t>Δ</a:t>
            </a:r>
            <a:r>
              <a:rPr lang="en-US" b="1" dirty="0" err="1" smtClean="0">
                <a:solidFill>
                  <a:srgbClr val="0070C0"/>
                </a:solidFill>
              </a:rPr>
              <a:t>Tp</a:t>
            </a:r>
            <a:r>
              <a:rPr lang="en-US" b="1" dirty="0" smtClean="0">
                <a:solidFill>
                  <a:srgbClr val="0070C0"/>
                </a:solidFill>
              </a:rPr>
              <a:t>, Power flow … 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      Sets 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of breakdown experiments are trying to isolate some of the contributing </a:t>
            </a:r>
            <a:endParaRPr lang="en-US" altLang="zh-CN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      effects.</a:t>
            </a:r>
            <a:endParaRPr lang="en-US" baseline="30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Anyway to shed lights on the physics of RF breakdowns?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Direct Dark current measurement;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Work function;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Local heating;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Laser-triggered </a:t>
            </a:r>
            <a:r>
              <a:rPr lang="en-US" b="1" dirty="0">
                <a:solidFill>
                  <a:srgbClr val="0070C0"/>
                </a:solidFill>
              </a:rPr>
              <a:t>RF </a:t>
            </a:r>
            <a:r>
              <a:rPr lang="en-US" b="1" dirty="0" smtClean="0">
                <a:solidFill>
                  <a:srgbClr val="0070C0"/>
                </a:solidFill>
              </a:rPr>
              <a:t>breakdown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SEM surfaces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…….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Provide a controllable and flexible method for breakdown studies.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7924" y="177787"/>
            <a:ext cx="8229600" cy="5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Comparison of the laser damage on the surface and RF breakdown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C:\Users\Jiaru\Desktop\20130326-2-8-2X_60uJ.jpg"/>
          <p:cNvPicPr>
            <a:picLocks noChangeAspect="1" noChangeArrowheads="1"/>
          </p:cNvPicPr>
          <p:nvPr/>
        </p:nvPicPr>
        <p:blipFill rotWithShape="1">
          <a:blip r:embed="rId3" cstate="print"/>
          <a:srcRect l="18589" t="753" r="15189" b="23088"/>
          <a:stretch/>
        </p:blipFill>
        <p:spPr bwMode="auto">
          <a:xfrm rot="5400000">
            <a:off x="834546" y="981135"/>
            <a:ext cx="1295401" cy="144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329" y="678000"/>
            <a:ext cx="194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Laser damage spot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934" y="1047332"/>
            <a:ext cx="278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Average intensity 6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mJ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/cm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 air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Non-uniform distribution causes ablation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5833"/>
          <a:stretch/>
        </p:blipFill>
        <p:spPr>
          <a:xfrm>
            <a:off x="5465042" y="1304038"/>
            <a:ext cx="3470920" cy="2646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6622" y="1089187"/>
            <a:ext cx="265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White light interferometry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3488" y="4755487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ablation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6841" y="3220706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Ablation spot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flipH="1" flipV="1">
            <a:off x="7226841" y="2830119"/>
            <a:ext cx="809110" cy="390587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1" y="2555333"/>
            <a:ext cx="2048369" cy="1887341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14" idx="0"/>
          </p:cNvCxnSpPr>
          <p:nvPr/>
        </p:nvCxnSpPr>
        <p:spPr bwMode="auto">
          <a:xfrm flipV="1">
            <a:off x="8035951" y="2830119"/>
            <a:ext cx="0" cy="390587"/>
          </a:xfrm>
          <a:prstGeom prst="straightConnector1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7" y="4894921"/>
            <a:ext cx="2011680" cy="1853536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9" y="2547135"/>
            <a:ext cx="2011680" cy="185353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1995284" y="4267200"/>
            <a:ext cx="1108722" cy="171523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1568583" y="3790177"/>
            <a:ext cx="316921" cy="1861644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02467" y="4422727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melting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487101" y="6489700"/>
            <a:ext cx="713232" cy="0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396318" y="614607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500 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53948" y="255533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0 um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568583" y="2924665"/>
            <a:ext cx="749808" cy="0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106067" y="280552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0 um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4051919" y="3174859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439165" y="5577031"/>
            <a:ext cx="163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SEM of laser damage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spot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27247" y="4209201"/>
            <a:ext cx="1843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SEM of breakdown spot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0" y="4895904"/>
            <a:ext cx="2011680" cy="18525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31" y="4893136"/>
            <a:ext cx="2011680" cy="1852553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endCxn id="41" idx="3"/>
          </p:cNvCxnSpPr>
          <p:nvPr/>
        </p:nvCxnSpPr>
        <p:spPr bwMode="auto">
          <a:xfrm flipH="1" flipV="1">
            <a:off x="6238311" y="5819413"/>
            <a:ext cx="1231596" cy="76646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191000" y="620607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0 um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4309187" y="6553200"/>
            <a:ext cx="502920" cy="0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7729794" y="5257800"/>
            <a:ext cx="740664" cy="0"/>
          </a:xfrm>
          <a:prstGeom prst="straightConnector1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652727" y="491991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100 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74419" y="165636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500 um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7373178" y="1981200"/>
            <a:ext cx="1097280" cy="0"/>
          </a:xfrm>
          <a:prstGeom prst="straightConnector1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8610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3696-6220-4909-828E-47F40D7E4A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</a:rPr>
              <a:t>Normal operation of the gun</a:t>
            </a:r>
            <a:endParaRPr lang="en-US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97023"/>
            <a:ext cx="4267200" cy="550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3940" y="548820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laser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560515" y="889344"/>
            <a:ext cx="222610" cy="41535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8600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&lt;0.5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mJ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/cm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no breakdown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152570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Forward and reflection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348189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RF pickup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5334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Faraday cup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941074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Photoelectron current: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Damped oscillation due to ringing in the data acquisition system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3696-6220-4909-828E-47F40D7E4A7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</a:rPr>
              <a:t>Laser-triggered RF breakdown</a:t>
            </a:r>
            <a:endParaRPr lang="en-US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4267200" cy="598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6"/>
          <p:cNvSpPr txBox="1"/>
          <p:nvPr/>
        </p:nvSpPr>
        <p:spPr>
          <a:xfrm>
            <a:off x="5210449" y="1210205"/>
            <a:ext cx="37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High emission current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Single-BD </a:t>
            </a:r>
            <a:r>
              <a:rPr lang="en-US" dirty="0" smtClean="0">
                <a:solidFill>
                  <a:srgbClr val="FF0000"/>
                </a:solidFill>
              </a:rPr>
              <a:t>(&gt;99%)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and multi-BD </a:t>
            </a:r>
            <a:r>
              <a:rPr lang="en-US" dirty="0" smtClean="0">
                <a:solidFill>
                  <a:srgbClr val="FF0000"/>
                </a:solidFill>
              </a:rPr>
              <a:t>(&lt;1%)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5216525" y="2438400"/>
            <a:ext cx="37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Excitation of 8.6 GHz HOM with collapse of the fundamental mode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449" y="5242828"/>
            <a:ext cx="3573718" cy="115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/>
          <p:cNvSpPr txBox="1"/>
          <p:nvPr/>
        </p:nvSpPr>
        <p:spPr>
          <a:xfrm>
            <a:off x="5228590" y="4325550"/>
            <a:ext cx="377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Bright spot observed during BD,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damage found at the same position afterward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8590" y="422089"/>
            <a:ext cx="345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&gt;10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mJ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/cm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breakdown at almost every RF pulse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3696-6220-4909-828E-47F40D7E4A7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</a:rPr>
              <a:t>De-convoluting of breakdown current</a:t>
            </a:r>
            <a:endParaRPr lang="en-US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75192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3490" y="2787134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photoelectron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762760" y="3156466"/>
            <a:ext cx="798950" cy="7286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200400" y="4038600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BD current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048000" y="3885154"/>
            <a:ext cx="228600" cy="22964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505200" y="2787134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photoelectron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324470" y="3156466"/>
            <a:ext cx="857130" cy="7286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55377" y="4114800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BD current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602977" y="3961354"/>
            <a:ext cx="228600" cy="22964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174430" y="3521934"/>
            <a:ext cx="146815" cy="669066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16"/>
          <p:cNvSpPr txBox="1"/>
          <p:nvPr/>
        </p:nvSpPr>
        <p:spPr>
          <a:xfrm>
            <a:off x="746388" y="5076998"/>
            <a:ext cx="814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hree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stages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of BD current: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increasing electron emission (20∼50 ns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); steady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state emission (20∼40 ns); and decreasing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emission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(20∼30 ns).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746388" y="5805686"/>
            <a:ext cx="814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Shape varies between pulses due to fluctuation of laser intensities, etc.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3696-6220-4909-828E-47F40D7E4A7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</a:rPr>
              <a:t>Circuit model</a:t>
            </a:r>
            <a:endParaRPr lang="en-US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56920"/>
            <a:ext cx="568160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6"/>
          <p:cNvSpPr txBox="1"/>
          <p:nvPr/>
        </p:nvSpPr>
        <p:spPr>
          <a:xfrm>
            <a:off x="658224" y="5932726"/>
            <a:ext cx="814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18 A BD current in both cells;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3.2 MHz and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0.9 MHz frequency downshift for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half cell and full cell respectively</a:t>
            </a:r>
          </a:p>
        </p:txBody>
      </p:sp>
      <p:pic>
        <p:nvPicPr>
          <p:cNvPr id="7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59" y="2909149"/>
            <a:ext cx="4070645" cy="29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450151"/>
            <a:ext cx="161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BD current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048000" y="819483"/>
            <a:ext cx="1600200" cy="76966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334000" y="819483"/>
            <a:ext cx="1371600" cy="76966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6"/>
          <p:cNvSpPr txBox="1"/>
          <p:nvPr/>
        </p:nvSpPr>
        <p:spPr>
          <a:xfrm>
            <a:off x="667189" y="2539817"/>
            <a:ext cx="8144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Frequency detune are also introduced to both cells after the emission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3696-6220-4909-828E-47F40D7E4A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304800"/>
            <a:ext cx="8229600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chemeClr val="bg2">
                    <a:lumMod val="10000"/>
                  </a:schemeClr>
                </a:solidFill>
              </a:rPr>
              <a:t>RF breakdown without the laser trigger</a:t>
            </a:r>
            <a:endParaRPr lang="en-US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" y="646676"/>
            <a:ext cx="4076541" cy="60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6"/>
          <p:cNvSpPr txBox="1"/>
          <p:nvPr/>
        </p:nvSpPr>
        <p:spPr>
          <a:xfrm>
            <a:off x="4572000" y="1096030"/>
            <a:ext cx="37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Lower BD current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Single-BD </a:t>
            </a:r>
            <a:r>
              <a:rPr lang="en-US" dirty="0" smtClean="0">
                <a:solidFill>
                  <a:srgbClr val="FF0000"/>
                </a:solidFill>
              </a:rPr>
              <a:t>(~30%)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and multi-BD </a:t>
            </a:r>
            <a:r>
              <a:rPr lang="en-US" dirty="0" smtClean="0">
                <a:solidFill>
                  <a:srgbClr val="FF0000"/>
                </a:solidFill>
              </a:rPr>
              <a:t>(~70%)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4572000" y="2569150"/>
            <a:ext cx="37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Excitation of 8.6 GHz HOM and collapse of the fundamental mode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4572000" y="4042270"/>
            <a:ext cx="37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40~140 ns delay of collapse of the fundamental mode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>
            <a:off x="6180432" y="4898089"/>
            <a:ext cx="561385" cy="457200"/>
          </a:xfrm>
          <a:prstGeom prst="rightArrow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4572000" y="5515390"/>
            <a:ext cx="37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BD occurred in the half cell, but away from the axis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1600" dirty="0" smtClean="0"/>
              <a:t>Comments on Laser triggered BB study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16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8229600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Controllable RF breakdown in a cavity can be achieved.  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For multi-BD, the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excitation of the HOM caused by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the 2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BD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is always near the end of the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fundamental mode collapse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Power flow from the full cell due to unbalanced energy after the 1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BD causes the 2</a:t>
            </a:r>
            <a:r>
              <a:rPr lang="en-US" baseline="30000" dirty="0" smtClean="0">
                <a:solidFill>
                  <a:schemeClr val="bg2">
                    <a:lumMod val="10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BD in the half 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7391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Summary: </a:t>
            </a:r>
          </a:p>
          <a:p>
            <a:endParaRPr lang="en-US" dirty="0"/>
          </a:p>
          <a:p>
            <a:r>
              <a:rPr lang="en-US" dirty="0" smtClean="0"/>
              <a:t>We are attempting to explore parameters inter-dependent for RF breakdown in a cavity, and a few tools have been developed for field emission studies.  Hope to have more data and the nature will manifest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9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44926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600"/>
              <a:t>An s-band rf photocathode gun: </a:t>
            </a:r>
            <a:r>
              <a:rPr lang="en-US" altLang="en-US" sz="2600" i="0">
                <a:solidFill>
                  <a:schemeClr val="tx2"/>
                </a:solidFill>
                <a:latin typeface="Times New Roman" pitchFamily="18" charset="0"/>
              </a:rPr>
              <a:t>2 configurations</a:t>
            </a:r>
            <a:endParaRPr lang="en-US" altLang="en-US" sz="2600">
              <a:solidFill>
                <a:schemeClr val="tx2"/>
              </a:solidFill>
            </a:endParaRP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 flipV="1">
            <a:off x="5715000" y="3854450"/>
            <a:ext cx="400050" cy="83820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5715000" y="2635250"/>
            <a:ext cx="565150" cy="1069975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124200" y="3287713"/>
            <a:ext cx="609600" cy="838200"/>
          </a:xfrm>
          <a:prstGeom prst="rect">
            <a:avLst/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715000" y="4845050"/>
            <a:ext cx="2892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UV Laser</a:t>
            </a:r>
          </a:p>
          <a:p>
            <a:pPr>
              <a:buClrTx/>
              <a:buFontTx/>
              <a:buNone/>
            </a:pPr>
            <a:r>
              <a:rPr lang="en-US" altLang="en-US"/>
              <a:t>400 nm, ~ 1 mJ, 0.1 – 3 ps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447800" y="18288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/>
              <a:t>S-band RF gun</a:t>
            </a:r>
          </a:p>
          <a:p>
            <a:pPr>
              <a:buClrTx/>
              <a:buFontTx/>
              <a:buNone/>
            </a:pPr>
            <a:r>
              <a:rPr lang="en-US" altLang="en-US" sz="1600"/>
              <a:t>50 – 70 MV/m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6200" y="2406650"/>
            <a:ext cx="992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cathode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019800" y="2025650"/>
            <a:ext cx="1171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/>
              <a:t>Laser</a:t>
            </a:r>
          </a:p>
          <a:p>
            <a:pPr algn="ctr">
              <a:buClrTx/>
              <a:buFontTx/>
              <a:buNone/>
            </a:pPr>
            <a:r>
              <a:rPr lang="en-US" altLang="en-US"/>
              <a:t>alignment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895600" y="263525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/>
              <a:t>Faraday Cup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358063" y="2832100"/>
            <a:ext cx="549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ICT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685800" y="4692650"/>
            <a:ext cx="306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Dark Current Measurements</a:t>
            </a: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4267200" y="2466975"/>
            <a:ext cx="172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ea typeface="MS PGothic" pitchFamily="34" charset="-128"/>
              </a:rPr>
              <a:t>photocathode</a:t>
            </a:r>
          </a:p>
        </p:txBody>
      </p:sp>
      <p:sp>
        <p:nvSpPr>
          <p:cNvPr id="6189" name="Arc 45"/>
          <p:cNvSpPr>
            <a:spLocks/>
          </p:cNvSpPr>
          <p:nvPr/>
        </p:nvSpPr>
        <p:spPr bwMode="auto">
          <a:xfrm rot="16200000" flipV="1">
            <a:off x="1044575" y="3806825"/>
            <a:ext cx="96838" cy="198438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225 w 21825"/>
              <a:gd name="T1" fmla="*/ 0 h 43200"/>
              <a:gd name="T2" fmla="*/ 0 w 21825"/>
              <a:gd name="T3" fmla="*/ 43199 h 43200"/>
              <a:gd name="T4" fmla="*/ 225 w 2182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43200" fill="none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</a:path>
              <a:path w="21825" h="43200" stroke="0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  <a:lnTo>
                  <a:pt x="2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Arc 46"/>
          <p:cNvSpPr>
            <a:spLocks/>
          </p:cNvSpPr>
          <p:nvPr/>
        </p:nvSpPr>
        <p:spPr bwMode="auto">
          <a:xfrm rot="16200000" flipV="1">
            <a:off x="1907382" y="3853656"/>
            <a:ext cx="95250" cy="100013"/>
          </a:xfrm>
          <a:custGeom>
            <a:avLst/>
            <a:gdLst>
              <a:gd name="G0" fmla="+- 225 0 0"/>
              <a:gd name="G1" fmla="+- 0 0 0"/>
              <a:gd name="G2" fmla="+- 21600 0 0"/>
              <a:gd name="T0" fmla="*/ 21825 w 21825"/>
              <a:gd name="T1" fmla="*/ 40 h 21600"/>
              <a:gd name="T2" fmla="*/ 0 w 21825"/>
              <a:gd name="T3" fmla="*/ 21599 h 21600"/>
              <a:gd name="T4" fmla="*/ 225 w 2182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</a:path>
              <a:path w="21825" h="21600" stroke="0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  <a:lnTo>
                  <a:pt x="22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1192213" y="39497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1905000" y="39497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993775" y="39497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4" name="Arc 50"/>
          <p:cNvSpPr>
            <a:spLocks/>
          </p:cNvSpPr>
          <p:nvPr/>
        </p:nvSpPr>
        <p:spPr bwMode="auto">
          <a:xfrm rot="5400000">
            <a:off x="1044575" y="3397250"/>
            <a:ext cx="96838" cy="198438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225 w 21825"/>
              <a:gd name="T1" fmla="*/ 0 h 43200"/>
              <a:gd name="T2" fmla="*/ 0 w 21825"/>
              <a:gd name="T3" fmla="*/ 43199 h 43200"/>
              <a:gd name="T4" fmla="*/ 225 w 2182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43200" fill="none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</a:path>
              <a:path w="21825" h="43200" stroke="0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  <a:lnTo>
                  <a:pt x="2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Arc 51"/>
          <p:cNvSpPr>
            <a:spLocks/>
          </p:cNvSpPr>
          <p:nvPr/>
        </p:nvSpPr>
        <p:spPr bwMode="auto">
          <a:xfrm rot="5400000">
            <a:off x="1907382" y="3448843"/>
            <a:ext cx="95250" cy="100013"/>
          </a:xfrm>
          <a:custGeom>
            <a:avLst/>
            <a:gdLst>
              <a:gd name="G0" fmla="+- 225 0 0"/>
              <a:gd name="G1" fmla="+- 0 0 0"/>
              <a:gd name="G2" fmla="+- 21600 0 0"/>
              <a:gd name="T0" fmla="*/ 21825 w 21825"/>
              <a:gd name="T1" fmla="*/ 40 h 21600"/>
              <a:gd name="T2" fmla="*/ 0 w 21825"/>
              <a:gd name="T3" fmla="*/ 21599 h 21600"/>
              <a:gd name="T4" fmla="*/ 225 w 2182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</a:path>
              <a:path w="21825" h="21600" stroke="0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  <a:lnTo>
                  <a:pt x="22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 flipV="1">
            <a:off x="1192213" y="30162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 flipV="1">
            <a:off x="1905000" y="30162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 flipV="1">
            <a:off x="993775" y="30162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>
            <a:off x="1192213" y="3016250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>
            <a:off x="2006600" y="3852863"/>
            <a:ext cx="322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2009775" y="3549650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2" name="Freeform 58"/>
          <p:cNvSpPr>
            <a:spLocks/>
          </p:cNvSpPr>
          <p:nvPr/>
        </p:nvSpPr>
        <p:spPr bwMode="auto">
          <a:xfrm>
            <a:off x="609600" y="3016250"/>
            <a:ext cx="388938" cy="1370013"/>
          </a:xfrm>
          <a:custGeom>
            <a:avLst/>
            <a:gdLst>
              <a:gd name="T0" fmla="*/ 96 w 96"/>
              <a:gd name="T1" fmla="*/ 1056 h 1056"/>
              <a:gd name="T2" fmla="*/ 0 w 96"/>
              <a:gd name="T3" fmla="*/ 1056 h 1056"/>
              <a:gd name="T4" fmla="*/ 0 w 96"/>
              <a:gd name="T5" fmla="*/ 0 h 1056"/>
              <a:gd name="T6" fmla="*/ 96 w 96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056">
                <a:moveTo>
                  <a:pt x="96" y="1056"/>
                </a:moveTo>
                <a:lnTo>
                  <a:pt x="0" y="1056"/>
                </a:ln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1192213" y="4386263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06" name="Group 62"/>
          <p:cNvGrpSpPr>
            <a:grpSpLocks/>
          </p:cNvGrpSpPr>
          <p:nvPr/>
        </p:nvGrpSpPr>
        <p:grpSpPr bwMode="auto">
          <a:xfrm>
            <a:off x="1206500" y="3265488"/>
            <a:ext cx="582613" cy="373062"/>
            <a:chOff x="2256" y="1872"/>
            <a:chExt cx="432" cy="288"/>
          </a:xfrm>
        </p:grpSpPr>
        <p:sp>
          <p:nvSpPr>
            <p:cNvPr id="6207" name="Freeform 63"/>
            <p:cNvSpPr>
              <a:spLocks/>
            </p:cNvSpPr>
            <p:nvPr/>
          </p:nvSpPr>
          <p:spPr bwMode="auto">
            <a:xfrm>
              <a:off x="2256" y="2064"/>
              <a:ext cx="432" cy="96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64"/>
            <p:cNvSpPr>
              <a:spLocks/>
            </p:cNvSpPr>
            <p:nvPr/>
          </p:nvSpPr>
          <p:spPr bwMode="auto">
            <a:xfrm>
              <a:off x="2256" y="1968"/>
              <a:ext cx="432" cy="48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Line 65"/>
            <p:cNvSpPr>
              <a:spLocks noChangeShapeType="1"/>
            </p:cNvSpPr>
            <p:nvPr/>
          </p:nvSpPr>
          <p:spPr bwMode="auto">
            <a:xfrm>
              <a:off x="2256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10" name="Group 66"/>
          <p:cNvGrpSpPr>
            <a:grpSpLocks/>
          </p:cNvGrpSpPr>
          <p:nvPr/>
        </p:nvGrpSpPr>
        <p:grpSpPr bwMode="auto">
          <a:xfrm flipV="1">
            <a:off x="1206500" y="3763963"/>
            <a:ext cx="582613" cy="373062"/>
            <a:chOff x="2256" y="1872"/>
            <a:chExt cx="432" cy="288"/>
          </a:xfrm>
        </p:grpSpPr>
        <p:sp>
          <p:nvSpPr>
            <p:cNvPr id="6211" name="Freeform 67"/>
            <p:cNvSpPr>
              <a:spLocks/>
            </p:cNvSpPr>
            <p:nvPr/>
          </p:nvSpPr>
          <p:spPr bwMode="auto">
            <a:xfrm>
              <a:off x="2256" y="2064"/>
              <a:ext cx="432" cy="96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68"/>
            <p:cNvSpPr>
              <a:spLocks/>
            </p:cNvSpPr>
            <p:nvPr/>
          </p:nvSpPr>
          <p:spPr bwMode="auto">
            <a:xfrm>
              <a:off x="2256" y="1968"/>
              <a:ext cx="432" cy="48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>
              <a:off x="2256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14" name="Freeform 70"/>
          <p:cNvSpPr>
            <a:spLocks/>
          </p:cNvSpPr>
          <p:nvPr/>
        </p:nvSpPr>
        <p:spPr bwMode="auto">
          <a:xfrm flipH="1" flipV="1">
            <a:off x="623888" y="3825875"/>
            <a:ext cx="258762" cy="61913"/>
          </a:xfrm>
          <a:custGeom>
            <a:avLst/>
            <a:gdLst>
              <a:gd name="T0" fmla="*/ 0 w 528"/>
              <a:gd name="T1" fmla="*/ 0 h 96"/>
              <a:gd name="T2" fmla="*/ 288 w 528"/>
              <a:gd name="T3" fmla="*/ 96 h 96"/>
              <a:gd name="T4" fmla="*/ 528 w 528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" name="Freeform 71"/>
          <p:cNvSpPr>
            <a:spLocks/>
          </p:cNvSpPr>
          <p:nvPr/>
        </p:nvSpPr>
        <p:spPr bwMode="auto">
          <a:xfrm flipH="1" flipV="1">
            <a:off x="623888" y="3951288"/>
            <a:ext cx="258762" cy="61912"/>
          </a:xfrm>
          <a:custGeom>
            <a:avLst/>
            <a:gdLst>
              <a:gd name="T0" fmla="*/ 0 w 528"/>
              <a:gd name="T1" fmla="*/ 0 h 96"/>
              <a:gd name="T2" fmla="*/ 288 w 528"/>
              <a:gd name="T3" fmla="*/ 96 h 96"/>
              <a:gd name="T4" fmla="*/ 528 w 528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 flipH="1" flipV="1">
            <a:off x="623888" y="4137025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17" name="Group 73"/>
          <p:cNvGrpSpPr>
            <a:grpSpLocks/>
          </p:cNvGrpSpPr>
          <p:nvPr/>
        </p:nvGrpSpPr>
        <p:grpSpPr bwMode="auto">
          <a:xfrm flipH="1">
            <a:off x="623888" y="3263900"/>
            <a:ext cx="258762" cy="312738"/>
            <a:chOff x="1824" y="1871"/>
            <a:chExt cx="192" cy="241"/>
          </a:xfrm>
        </p:grpSpPr>
        <p:sp>
          <p:nvSpPr>
            <p:cNvPr id="6218" name="Freeform 74"/>
            <p:cNvSpPr>
              <a:spLocks/>
            </p:cNvSpPr>
            <p:nvPr/>
          </p:nvSpPr>
          <p:spPr bwMode="auto">
            <a:xfrm rot="-10800000" flipH="1" flipV="1">
              <a:off x="1824" y="2063"/>
              <a:ext cx="192" cy="49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75"/>
            <p:cNvSpPr>
              <a:spLocks/>
            </p:cNvSpPr>
            <p:nvPr/>
          </p:nvSpPr>
          <p:spPr bwMode="auto">
            <a:xfrm rot="-10800000" flipH="1" flipV="1">
              <a:off x="1824" y="1967"/>
              <a:ext cx="192" cy="49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Line 76"/>
            <p:cNvSpPr>
              <a:spLocks noChangeShapeType="1"/>
            </p:cNvSpPr>
            <p:nvPr/>
          </p:nvSpPr>
          <p:spPr bwMode="auto">
            <a:xfrm rot="-10800000" flipH="1" flipV="1">
              <a:off x="1824" y="187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22" name="Line 78"/>
          <p:cNvSpPr>
            <a:spLocks noChangeShapeType="1"/>
          </p:cNvSpPr>
          <p:nvPr/>
        </p:nvSpPr>
        <p:spPr bwMode="auto">
          <a:xfrm>
            <a:off x="620713" y="3702050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3" name="Line 79"/>
          <p:cNvSpPr>
            <a:spLocks noChangeShapeType="1"/>
          </p:cNvSpPr>
          <p:nvPr/>
        </p:nvSpPr>
        <p:spPr bwMode="auto">
          <a:xfrm>
            <a:off x="2297113" y="38544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>
            <a:off x="2297113" y="354965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" name="Freeform 82"/>
          <p:cNvSpPr>
            <a:spLocks/>
          </p:cNvSpPr>
          <p:nvPr/>
        </p:nvSpPr>
        <p:spPr bwMode="auto">
          <a:xfrm>
            <a:off x="228600" y="2863850"/>
            <a:ext cx="304800" cy="838200"/>
          </a:xfrm>
          <a:custGeom>
            <a:avLst/>
            <a:gdLst>
              <a:gd name="T0" fmla="*/ 144 w 192"/>
              <a:gd name="T1" fmla="*/ 0 h 528"/>
              <a:gd name="T2" fmla="*/ 0 w 192"/>
              <a:gd name="T3" fmla="*/ 480 h 528"/>
              <a:gd name="T4" fmla="*/ 192 w 192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528">
                <a:moveTo>
                  <a:pt x="144" y="0"/>
                </a:moveTo>
                <a:lnTo>
                  <a:pt x="0" y="480"/>
                </a:lnTo>
                <a:lnTo>
                  <a:pt x="192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9" name="Line 85"/>
          <p:cNvSpPr>
            <a:spLocks noChangeShapeType="1"/>
          </p:cNvSpPr>
          <p:nvPr/>
        </p:nvSpPr>
        <p:spPr bwMode="auto">
          <a:xfrm>
            <a:off x="5703888" y="4462463"/>
            <a:ext cx="258762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1" name="Arc 87"/>
          <p:cNvSpPr>
            <a:spLocks/>
          </p:cNvSpPr>
          <p:nvPr/>
        </p:nvSpPr>
        <p:spPr bwMode="auto">
          <a:xfrm rot="16200000" flipV="1">
            <a:off x="6073775" y="3883025"/>
            <a:ext cx="96838" cy="198438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225 w 21825"/>
              <a:gd name="T1" fmla="*/ 0 h 43200"/>
              <a:gd name="T2" fmla="*/ 0 w 21825"/>
              <a:gd name="T3" fmla="*/ 43199 h 43200"/>
              <a:gd name="T4" fmla="*/ 225 w 2182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43200" fill="none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</a:path>
              <a:path w="21825" h="43200" stroke="0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  <a:lnTo>
                  <a:pt x="2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2" name="Arc 88"/>
          <p:cNvSpPr>
            <a:spLocks/>
          </p:cNvSpPr>
          <p:nvPr/>
        </p:nvSpPr>
        <p:spPr bwMode="auto">
          <a:xfrm rot="16200000" flipV="1">
            <a:off x="6936582" y="3929856"/>
            <a:ext cx="95250" cy="100013"/>
          </a:xfrm>
          <a:custGeom>
            <a:avLst/>
            <a:gdLst>
              <a:gd name="G0" fmla="+- 225 0 0"/>
              <a:gd name="G1" fmla="+- 0 0 0"/>
              <a:gd name="G2" fmla="+- 21600 0 0"/>
              <a:gd name="T0" fmla="*/ 21825 w 21825"/>
              <a:gd name="T1" fmla="*/ 40 h 21600"/>
              <a:gd name="T2" fmla="*/ 0 w 21825"/>
              <a:gd name="T3" fmla="*/ 21599 h 21600"/>
              <a:gd name="T4" fmla="*/ 225 w 2182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</a:path>
              <a:path w="21825" h="21600" stroke="0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  <a:lnTo>
                  <a:pt x="22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3" name="Line 89"/>
          <p:cNvSpPr>
            <a:spLocks noChangeShapeType="1"/>
          </p:cNvSpPr>
          <p:nvPr/>
        </p:nvSpPr>
        <p:spPr bwMode="auto">
          <a:xfrm>
            <a:off x="6221413" y="40259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4" name="Line 90"/>
          <p:cNvSpPr>
            <a:spLocks noChangeShapeType="1"/>
          </p:cNvSpPr>
          <p:nvPr/>
        </p:nvSpPr>
        <p:spPr bwMode="auto">
          <a:xfrm>
            <a:off x="6934200" y="40259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5" name="Line 91"/>
          <p:cNvSpPr>
            <a:spLocks noChangeShapeType="1"/>
          </p:cNvSpPr>
          <p:nvPr/>
        </p:nvSpPr>
        <p:spPr bwMode="auto">
          <a:xfrm>
            <a:off x="6022975" y="40259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6" name="Arc 92"/>
          <p:cNvSpPr>
            <a:spLocks/>
          </p:cNvSpPr>
          <p:nvPr/>
        </p:nvSpPr>
        <p:spPr bwMode="auto">
          <a:xfrm rot="5400000">
            <a:off x="6073775" y="3473450"/>
            <a:ext cx="96838" cy="198438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225 w 21825"/>
              <a:gd name="T1" fmla="*/ 0 h 43200"/>
              <a:gd name="T2" fmla="*/ 0 w 21825"/>
              <a:gd name="T3" fmla="*/ 43199 h 43200"/>
              <a:gd name="T4" fmla="*/ 225 w 2182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43200" fill="none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</a:path>
              <a:path w="21825" h="43200" stroke="0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  <a:lnTo>
                  <a:pt x="2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7" name="Arc 93"/>
          <p:cNvSpPr>
            <a:spLocks/>
          </p:cNvSpPr>
          <p:nvPr/>
        </p:nvSpPr>
        <p:spPr bwMode="auto">
          <a:xfrm rot="5400000">
            <a:off x="6936582" y="3525043"/>
            <a:ext cx="95250" cy="100013"/>
          </a:xfrm>
          <a:custGeom>
            <a:avLst/>
            <a:gdLst>
              <a:gd name="G0" fmla="+- 225 0 0"/>
              <a:gd name="G1" fmla="+- 0 0 0"/>
              <a:gd name="G2" fmla="+- 21600 0 0"/>
              <a:gd name="T0" fmla="*/ 21825 w 21825"/>
              <a:gd name="T1" fmla="*/ 40 h 21600"/>
              <a:gd name="T2" fmla="*/ 0 w 21825"/>
              <a:gd name="T3" fmla="*/ 21599 h 21600"/>
              <a:gd name="T4" fmla="*/ 225 w 2182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</a:path>
              <a:path w="21825" h="21600" stroke="0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  <a:lnTo>
                  <a:pt x="22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8" name="Line 94"/>
          <p:cNvSpPr>
            <a:spLocks noChangeShapeType="1"/>
          </p:cNvSpPr>
          <p:nvPr/>
        </p:nvSpPr>
        <p:spPr bwMode="auto">
          <a:xfrm flipV="1">
            <a:off x="6221413" y="30924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39" name="Line 95"/>
          <p:cNvSpPr>
            <a:spLocks noChangeShapeType="1"/>
          </p:cNvSpPr>
          <p:nvPr/>
        </p:nvSpPr>
        <p:spPr bwMode="auto">
          <a:xfrm flipV="1">
            <a:off x="6934200" y="30924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0" name="Line 96"/>
          <p:cNvSpPr>
            <a:spLocks noChangeShapeType="1"/>
          </p:cNvSpPr>
          <p:nvPr/>
        </p:nvSpPr>
        <p:spPr bwMode="auto">
          <a:xfrm flipV="1">
            <a:off x="6022975" y="30924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1" name="Line 97"/>
          <p:cNvSpPr>
            <a:spLocks noChangeShapeType="1"/>
          </p:cNvSpPr>
          <p:nvPr/>
        </p:nvSpPr>
        <p:spPr bwMode="auto">
          <a:xfrm>
            <a:off x="6221413" y="3092450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2" name="Line 98"/>
          <p:cNvSpPr>
            <a:spLocks noChangeShapeType="1"/>
          </p:cNvSpPr>
          <p:nvPr/>
        </p:nvSpPr>
        <p:spPr bwMode="auto">
          <a:xfrm>
            <a:off x="7035800" y="3929063"/>
            <a:ext cx="322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3" name="Line 99"/>
          <p:cNvSpPr>
            <a:spLocks noChangeShapeType="1"/>
          </p:cNvSpPr>
          <p:nvPr/>
        </p:nvSpPr>
        <p:spPr bwMode="auto">
          <a:xfrm>
            <a:off x="7038975" y="3625850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4" name="Freeform 100"/>
          <p:cNvSpPr>
            <a:spLocks/>
          </p:cNvSpPr>
          <p:nvPr/>
        </p:nvSpPr>
        <p:spPr bwMode="auto">
          <a:xfrm>
            <a:off x="5638800" y="3092450"/>
            <a:ext cx="388938" cy="1370013"/>
          </a:xfrm>
          <a:custGeom>
            <a:avLst/>
            <a:gdLst>
              <a:gd name="T0" fmla="*/ 96 w 96"/>
              <a:gd name="T1" fmla="*/ 1056 h 1056"/>
              <a:gd name="T2" fmla="*/ 0 w 96"/>
              <a:gd name="T3" fmla="*/ 1056 h 1056"/>
              <a:gd name="T4" fmla="*/ 0 w 96"/>
              <a:gd name="T5" fmla="*/ 0 h 1056"/>
              <a:gd name="T6" fmla="*/ 96 w 96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056">
                <a:moveTo>
                  <a:pt x="96" y="1056"/>
                </a:moveTo>
                <a:lnTo>
                  <a:pt x="0" y="1056"/>
                </a:ln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5" name="Line 101"/>
          <p:cNvSpPr>
            <a:spLocks noChangeShapeType="1"/>
          </p:cNvSpPr>
          <p:nvPr/>
        </p:nvSpPr>
        <p:spPr bwMode="auto">
          <a:xfrm>
            <a:off x="6221413" y="4462463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47" name="Group 103"/>
          <p:cNvGrpSpPr>
            <a:grpSpLocks/>
          </p:cNvGrpSpPr>
          <p:nvPr/>
        </p:nvGrpSpPr>
        <p:grpSpPr bwMode="auto">
          <a:xfrm>
            <a:off x="6272213" y="3341688"/>
            <a:ext cx="582612" cy="373062"/>
            <a:chOff x="2256" y="1872"/>
            <a:chExt cx="432" cy="288"/>
          </a:xfrm>
        </p:grpSpPr>
        <p:sp>
          <p:nvSpPr>
            <p:cNvPr id="6248" name="Freeform 104"/>
            <p:cNvSpPr>
              <a:spLocks/>
            </p:cNvSpPr>
            <p:nvPr/>
          </p:nvSpPr>
          <p:spPr bwMode="auto">
            <a:xfrm>
              <a:off x="2256" y="2064"/>
              <a:ext cx="432" cy="96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105"/>
            <p:cNvSpPr>
              <a:spLocks/>
            </p:cNvSpPr>
            <p:nvPr/>
          </p:nvSpPr>
          <p:spPr bwMode="auto">
            <a:xfrm>
              <a:off x="2256" y="1968"/>
              <a:ext cx="432" cy="48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Line 106"/>
            <p:cNvSpPr>
              <a:spLocks noChangeShapeType="1"/>
            </p:cNvSpPr>
            <p:nvPr/>
          </p:nvSpPr>
          <p:spPr bwMode="auto">
            <a:xfrm>
              <a:off x="2256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51" name="Group 107"/>
          <p:cNvGrpSpPr>
            <a:grpSpLocks/>
          </p:cNvGrpSpPr>
          <p:nvPr/>
        </p:nvGrpSpPr>
        <p:grpSpPr bwMode="auto">
          <a:xfrm flipV="1">
            <a:off x="6272213" y="3840163"/>
            <a:ext cx="582612" cy="373062"/>
            <a:chOff x="2256" y="1872"/>
            <a:chExt cx="432" cy="288"/>
          </a:xfrm>
        </p:grpSpPr>
        <p:sp>
          <p:nvSpPr>
            <p:cNvPr id="6252" name="Freeform 108"/>
            <p:cNvSpPr>
              <a:spLocks/>
            </p:cNvSpPr>
            <p:nvPr/>
          </p:nvSpPr>
          <p:spPr bwMode="auto">
            <a:xfrm>
              <a:off x="2256" y="2064"/>
              <a:ext cx="432" cy="96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109"/>
            <p:cNvSpPr>
              <a:spLocks/>
            </p:cNvSpPr>
            <p:nvPr/>
          </p:nvSpPr>
          <p:spPr bwMode="auto">
            <a:xfrm>
              <a:off x="2256" y="1968"/>
              <a:ext cx="432" cy="48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Line 110"/>
            <p:cNvSpPr>
              <a:spLocks noChangeShapeType="1"/>
            </p:cNvSpPr>
            <p:nvPr/>
          </p:nvSpPr>
          <p:spPr bwMode="auto">
            <a:xfrm>
              <a:off x="2256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5" name="Freeform 111"/>
          <p:cNvSpPr>
            <a:spLocks/>
          </p:cNvSpPr>
          <p:nvPr/>
        </p:nvSpPr>
        <p:spPr bwMode="auto">
          <a:xfrm flipH="1" flipV="1">
            <a:off x="5689600" y="3902075"/>
            <a:ext cx="258763" cy="61913"/>
          </a:xfrm>
          <a:custGeom>
            <a:avLst/>
            <a:gdLst>
              <a:gd name="T0" fmla="*/ 0 w 528"/>
              <a:gd name="T1" fmla="*/ 0 h 96"/>
              <a:gd name="T2" fmla="*/ 288 w 528"/>
              <a:gd name="T3" fmla="*/ 96 h 96"/>
              <a:gd name="T4" fmla="*/ 528 w 528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" name="Freeform 112"/>
          <p:cNvSpPr>
            <a:spLocks/>
          </p:cNvSpPr>
          <p:nvPr/>
        </p:nvSpPr>
        <p:spPr bwMode="auto">
          <a:xfrm flipH="1" flipV="1">
            <a:off x="5689600" y="4027488"/>
            <a:ext cx="258763" cy="61912"/>
          </a:xfrm>
          <a:custGeom>
            <a:avLst/>
            <a:gdLst>
              <a:gd name="T0" fmla="*/ 0 w 528"/>
              <a:gd name="T1" fmla="*/ 0 h 96"/>
              <a:gd name="T2" fmla="*/ 288 w 528"/>
              <a:gd name="T3" fmla="*/ 96 h 96"/>
              <a:gd name="T4" fmla="*/ 528 w 528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7" name="Line 113"/>
          <p:cNvSpPr>
            <a:spLocks noChangeShapeType="1"/>
          </p:cNvSpPr>
          <p:nvPr/>
        </p:nvSpPr>
        <p:spPr bwMode="auto">
          <a:xfrm flipH="1" flipV="1">
            <a:off x="5689600" y="4213225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8" name="Group 114"/>
          <p:cNvGrpSpPr>
            <a:grpSpLocks/>
          </p:cNvGrpSpPr>
          <p:nvPr/>
        </p:nvGrpSpPr>
        <p:grpSpPr bwMode="auto">
          <a:xfrm flipH="1">
            <a:off x="5689600" y="3340100"/>
            <a:ext cx="258763" cy="312738"/>
            <a:chOff x="1824" y="1871"/>
            <a:chExt cx="192" cy="241"/>
          </a:xfrm>
        </p:grpSpPr>
        <p:sp>
          <p:nvSpPr>
            <p:cNvPr id="6259" name="Freeform 115"/>
            <p:cNvSpPr>
              <a:spLocks/>
            </p:cNvSpPr>
            <p:nvPr/>
          </p:nvSpPr>
          <p:spPr bwMode="auto">
            <a:xfrm rot="-10800000" flipH="1" flipV="1">
              <a:off x="1824" y="2063"/>
              <a:ext cx="192" cy="49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0" name="Freeform 116"/>
            <p:cNvSpPr>
              <a:spLocks/>
            </p:cNvSpPr>
            <p:nvPr/>
          </p:nvSpPr>
          <p:spPr bwMode="auto">
            <a:xfrm rot="-10800000" flipH="1" flipV="1">
              <a:off x="1824" y="1967"/>
              <a:ext cx="192" cy="49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117"/>
            <p:cNvSpPr>
              <a:spLocks noChangeShapeType="1"/>
            </p:cNvSpPr>
            <p:nvPr/>
          </p:nvSpPr>
          <p:spPr bwMode="auto">
            <a:xfrm rot="-10800000" flipH="1" flipV="1">
              <a:off x="1824" y="187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62" name="Line 118"/>
          <p:cNvSpPr>
            <a:spLocks noChangeShapeType="1"/>
          </p:cNvSpPr>
          <p:nvPr/>
        </p:nvSpPr>
        <p:spPr bwMode="auto">
          <a:xfrm>
            <a:off x="5715000" y="3811588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" name="Line 119"/>
          <p:cNvSpPr>
            <a:spLocks noChangeShapeType="1"/>
          </p:cNvSpPr>
          <p:nvPr/>
        </p:nvSpPr>
        <p:spPr bwMode="auto">
          <a:xfrm>
            <a:off x="7358063" y="39322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" name="Line 120"/>
          <p:cNvSpPr>
            <a:spLocks noChangeShapeType="1"/>
          </p:cNvSpPr>
          <p:nvPr/>
        </p:nvSpPr>
        <p:spPr bwMode="auto">
          <a:xfrm>
            <a:off x="7358063" y="362743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" name="Freeform 121"/>
          <p:cNvSpPr>
            <a:spLocks/>
          </p:cNvSpPr>
          <p:nvPr/>
        </p:nvSpPr>
        <p:spPr bwMode="auto">
          <a:xfrm>
            <a:off x="4876800" y="2863850"/>
            <a:ext cx="762000" cy="914400"/>
          </a:xfrm>
          <a:custGeom>
            <a:avLst/>
            <a:gdLst>
              <a:gd name="T0" fmla="*/ 0 w 480"/>
              <a:gd name="T1" fmla="*/ 0 h 576"/>
              <a:gd name="T2" fmla="*/ 192 w 480"/>
              <a:gd name="T3" fmla="*/ 480 h 576"/>
              <a:gd name="T4" fmla="*/ 480 w 480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576">
                <a:moveTo>
                  <a:pt x="0" y="0"/>
                </a:moveTo>
                <a:lnTo>
                  <a:pt x="192" y="480"/>
                </a:lnTo>
                <a:lnTo>
                  <a:pt x="48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510463" y="3235325"/>
            <a:ext cx="228600" cy="10668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" name="Text Box 122"/>
          <p:cNvSpPr txBox="1">
            <a:spLocks noChangeArrowheads="1"/>
          </p:cNvSpPr>
          <p:nvPr/>
        </p:nvSpPr>
        <p:spPr bwMode="auto">
          <a:xfrm>
            <a:off x="4800600" y="560705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Schottky Enabled Photo-electron Emission Measurements</a:t>
            </a:r>
          </a:p>
        </p:txBody>
      </p:sp>
      <p:sp>
        <p:nvSpPr>
          <p:cNvPr id="6267" name="Line 123"/>
          <p:cNvSpPr>
            <a:spLocks noChangeShapeType="1"/>
          </p:cNvSpPr>
          <p:nvPr/>
        </p:nvSpPr>
        <p:spPr bwMode="auto">
          <a:xfrm flipH="1">
            <a:off x="1676400" y="240665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" name="Line 124"/>
          <p:cNvSpPr>
            <a:spLocks noChangeShapeType="1"/>
          </p:cNvSpPr>
          <p:nvPr/>
        </p:nvSpPr>
        <p:spPr bwMode="auto">
          <a:xfrm flipH="1" flipV="1">
            <a:off x="5715000" y="3886200"/>
            <a:ext cx="400050" cy="83820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" name="Line 125"/>
          <p:cNvSpPr>
            <a:spLocks noChangeShapeType="1"/>
          </p:cNvSpPr>
          <p:nvPr/>
        </p:nvSpPr>
        <p:spPr bwMode="auto">
          <a:xfrm flipV="1">
            <a:off x="5715000" y="2635250"/>
            <a:ext cx="565150" cy="1069975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" name="Text Box 126"/>
          <p:cNvSpPr txBox="1">
            <a:spLocks noChangeArrowheads="1"/>
          </p:cNvSpPr>
          <p:nvPr/>
        </p:nvSpPr>
        <p:spPr bwMode="auto">
          <a:xfrm>
            <a:off x="457200" y="995363"/>
            <a:ext cx="7802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Tsinghua U has an </a:t>
            </a:r>
            <a:r>
              <a:rPr lang="en-US" altLang="en-US" b="1" i="1" dirty="0" err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rf</a:t>
            </a:r>
            <a:r>
              <a:rPr lang="en-US" altLang="en-US" b="1" i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gun facility available to study copper surfaces</a:t>
            </a:r>
          </a:p>
        </p:txBody>
      </p:sp>
    </p:spTree>
    <p:extLst>
      <p:ext uri="{BB962C8B-B14F-4D97-AF65-F5344CB8AC3E}">
        <p14:creationId xmlns:p14="http://schemas.microsoft.com/office/powerpoint/2010/main" val="3183732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954963" cy="868363"/>
          </a:xfrm>
        </p:spPr>
        <p:txBody>
          <a:bodyPr/>
          <a:lstStyle/>
          <a:p>
            <a:r>
              <a:rPr lang="en-US" altLang="en-US" b="0" i="0">
                <a:solidFill>
                  <a:schemeClr val="accent2"/>
                </a:solidFill>
              </a:rPr>
              <a:t>Schottky Enabled Photo-electron Emission Measurements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52800"/>
            <a:ext cx="7935913" cy="2667000"/>
          </a:xfrm>
        </p:spPr>
        <p:txBody>
          <a:bodyPr/>
          <a:lstStyle/>
          <a:p>
            <a:r>
              <a:rPr lang="en-US" altLang="en-US" b="1" u="sng"/>
              <a:t>Experimental parameters</a:t>
            </a:r>
          </a:p>
          <a:p>
            <a:pPr lvl="1"/>
            <a:r>
              <a:rPr lang="en-US" altLang="en-US"/>
              <a:t>work function of copper = </a:t>
            </a:r>
            <a:r>
              <a:rPr lang="en-US" altLang="en-US">
                <a:latin typeface="Symbol" pitchFamily="18" charset="2"/>
              </a:rPr>
              <a:t>f</a:t>
            </a:r>
            <a:r>
              <a:rPr lang="en-US" altLang="en-US" baseline="-25000"/>
              <a:t>0</a:t>
            </a:r>
            <a:r>
              <a:rPr lang="en-US" altLang="en-US"/>
              <a:t> = 4.65 eV</a:t>
            </a:r>
          </a:p>
          <a:p>
            <a:pPr lvl="1"/>
            <a:r>
              <a:rPr lang="en-US" altLang="en-US"/>
              <a:t>energy of </a:t>
            </a:r>
            <a:r>
              <a:rPr lang="en-US" altLang="en-US">
                <a:latin typeface="Symbol" pitchFamily="18" charset="2"/>
              </a:rPr>
              <a:t>l</a:t>
            </a:r>
            <a:r>
              <a:rPr lang="en-US" altLang="en-US"/>
              <a:t>=400nm photon = h</a:t>
            </a:r>
            <a:r>
              <a:rPr lang="en-US" altLang="en-US">
                <a:latin typeface="Symbol" pitchFamily="18" charset="2"/>
              </a:rPr>
              <a:t>n</a:t>
            </a:r>
            <a:r>
              <a:rPr lang="en-US" altLang="en-US"/>
              <a:t>= 3.1 eV </a:t>
            </a:r>
          </a:p>
          <a:p>
            <a:pPr lvl="1"/>
            <a:r>
              <a:rPr lang="en-US" altLang="en-US"/>
              <a:t>Laser pulse length</a:t>
            </a:r>
          </a:p>
          <a:p>
            <a:pPr lvl="2"/>
            <a:r>
              <a:rPr lang="en-US" altLang="en-US"/>
              <a:t>Long =  3 ps</a:t>
            </a:r>
          </a:p>
          <a:p>
            <a:pPr lvl="2"/>
            <a:r>
              <a:rPr lang="en-US" altLang="en-US"/>
              <a:t>Short = 0.1 ps</a:t>
            </a:r>
          </a:p>
          <a:p>
            <a:pPr lvl="1"/>
            <a:r>
              <a:rPr lang="en-US" altLang="en-US"/>
              <a:t>Laser energy ~1 mJ (measured before laser input window) </a:t>
            </a:r>
          </a:p>
          <a:p>
            <a:pPr lvl="1"/>
            <a:r>
              <a:rPr lang="en-US" altLang="en-US"/>
              <a:t>Field (55 – 70 MV/m)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5605463" y="1081088"/>
            <a:ext cx="549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ICT</a:t>
            </a:r>
          </a:p>
        </p:txBody>
      </p:sp>
      <p:sp>
        <p:nvSpPr>
          <p:cNvPr id="88075" name="Arc 11"/>
          <p:cNvSpPr>
            <a:spLocks/>
          </p:cNvSpPr>
          <p:nvPr/>
        </p:nvSpPr>
        <p:spPr bwMode="auto">
          <a:xfrm rot="16200000" flipV="1">
            <a:off x="4321175" y="2132013"/>
            <a:ext cx="96837" cy="198438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225 w 21825"/>
              <a:gd name="T1" fmla="*/ 0 h 43200"/>
              <a:gd name="T2" fmla="*/ 0 w 21825"/>
              <a:gd name="T3" fmla="*/ 43199 h 43200"/>
              <a:gd name="T4" fmla="*/ 225 w 2182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43200" fill="none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</a:path>
              <a:path w="21825" h="43200" stroke="0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  <a:lnTo>
                  <a:pt x="2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Arc 12"/>
          <p:cNvSpPr>
            <a:spLocks/>
          </p:cNvSpPr>
          <p:nvPr/>
        </p:nvSpPr>
        <p:spPr bwMode="auto">
          <a:xfrm rot="16200000" flipV="1">
            <a:off x="5183982" y="2178843"/>
            <a:ext cx="95250" cy="100013"/>
          </a:xfrm>
          <a:custGeom>
            <a:avLst/>
            <a:gdLst>
              <a:gd name="G0" fmla="+- 225 0 0"/>
              <a:gd name="G1" fmla="+- 0 0 0"/>
              <a:gd name="G2" fmla="+- 21600 0 0"/>
              <a:gd name="T0" fmla="*/ 21825 w 21825"/>
              <a:gd name="T1" fmla="*/ 40 h 21600"/>
              <a:gd name="T2" fmla="*/ 0 w 21825"/>
              <a:gd name="T3" fmla="*/ 21599 h 21600"/>
              <a:gd name="T4" fmla="*/ 225 w 2182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</a:path>
              <a:path w="21825" h="21600" stroke="0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  <a:lnTo>
                  <a:pt x="22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Line 13"/>
          <p:cNvSpPr>
            <a:spLocks noChangeShapeType="1"/>
          </p:cNvSpPr>
          <p:nvPr/>
        </p:nvSpPr>
        <p:spPr bwMode="auto">
          <a:xfrm>
            <a:off x="4468813" y="2274888"/>
            <a:ext cx="0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>
            <a:off x="5181600" y="2274888"/>
            <a:ext cx="0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270375" y="2274888"/>
            <a:ext cx="0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0" name="Arc 16"/>
          <p:cNvSpPr>
            <a:spLocks/>
          </p:cNvSpPr>
          <p:nvPr/>
        </p:nvSpPr>
        <p:spPr bwMode="auto">
          <a:xfrm rot="5400000">
            <a:off x="4321175" y="1722438"/>
            <a:ext cx="96837" cy="198438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225 w 21825"/>
              <a:gd name="T1" fmla="*/ 0 h 43200"/>
              <a:gd name="T2" fmla="*/ 0 w 21825"/>
              <a:gd name="T3" fmla="*/ 43199 h 43200"/>
              <a:gd name="T4" fmla="*/ 225 w 2182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43200" fill="none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</a:path>
              <a:path w="21825" h="43200" stroke="0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  <a:lnTo>
                  <a:pt x="2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Arc 17"/>
          <p:cNvSpPr>
            <a:spLocks/>
          </p:cNvSpPr>
          <p:nvPr/>
        </p:nvSpPr>
        <p:spPr bwMode="auto">
          <a:xfrm rot="5400000">
            <a:off x="5183982" y="1774031"/>
            <a:ext cx="95250" cy="100013"/>
          </a:xfrm>
          <a:custGeom>
            <a:avLst/>
            <a:gdLst>
              <a:gd name="G0" fmla="+- 225 0 0"/>
              <a:gd name="G1" fmla="+- 0 0 0"/>
              <a:gd name="G2" fmla="+- 21600 0 0"/>
              <a:gd name="T0" fmla="*/ 21825 w 21825"/>
              <a:gd name="T1" fmla="*/ 40 h 21600"/>
              <a:gd name="T2" fmla="*/ 0 w 21825"/>
              <a:gd name="T3" fmla="*/ 21599 h 21600"/>
              <a:gd name="T4" fmla="*/ 225 w 2182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</a:path>
              <a:path w="21825" h="21600" stroke="0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  <a:lnTo>
                  <a:pt x="22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 flipV="1">
            <a:off x="4468813" y="1341438"/>
            <a:ext cx="0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 flipV="1">
            <a:off x="5181600" y="1341438"/>
            <a:ext cx="0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V="1">
            <a:off x="4270375" y="1341438"/>
            <a:ext cx="0" cy="436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4468813" y="1341438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>
            <a:off x="5283200" y="2178050"/>
            <a:ext cx="322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5286375" y="1874838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8" name="Freeform 24"/>
          <p:cNvSpPr>
            <a:spLocks/>
          </p:cNvSpPr>
          <p:nvPr/>
        </p:nvSpPr>
        <p:spPr bwMode="auto">
          <a:xfrm>
            <a:off x="3886200" y="1341438"/>
            <a:ext cx="388938" cy="1370012"/>
          </a:xfrm>
          <a:custGeom>
            <a:avLst/>
            <a:gdLst>
              <a:gd name="T0" fmla="*/ 96 w 96"/>
              <a:gd name="T1" fmla="*/ 1056 h 1056"/>
              <a:gd name="T2" fmla="*/ 0 w 96"/>
              <a:gd name="T3" fmla="*/ 1056 h 1056"/>
              <a:gd name="T4" fmla="*/ 0 w 96"/>
              <a:gd name="T5" fmla="*/ 0 h 1056"/>
              <a:gd name="T6" fmla="*/ 96 w 96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056">
                <a:moveTo>
                  <a:pt x="96" y="1056"/>
                </a:moveTo>
                <a:lnTo>
                  <a:pt x="0" y="1056"/>
                </a:ln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>
            <a:off x="4468813" y="2711450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4519613" y="1590675"/>
            <a:ext cx="582612" cy="373063"/>
            <a:chOff x="2256" y="1872"/>
            <a:chExt cx="432" cy="288"/>
          </a:xfrm>
        </p:grpSpPr>
        <p:sp>
          <p:nvSpPr>
            <p:cNvPr id="88091" name="Freeform 27"/>
            <p:cNvSpPr>
              <a:spLocks/>
            </p:cNvSpPr>
            <p:nvPr/>
          </p:nvSpPr>
          <p:spPr bwMode="auto">
            <a:xfrm>
              <a:off x="2256" y="2064"/>
              <a:ext cx="432" cy="96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auto">
            <a:xfrm>
              <a:off x="2256" y="1968"/>
              <a:ext cx="432" cy="48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Line 29"/>
            <p:cNvSpPr>
              <a:spLocks noChangeShapeType="1"/>
            </p:cNvSpPr>
            <p:nvPr/>
          </p:nvSpPr>
          <p:spPr bwMode="auto">
            <a:xfrm>
              <a:off x="2256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94" name="Group 30"/>
          <p:cNvGrpSpPr>
            <a:grpSpLocks/>
          </p:cNvGrpSpPr>
          <p:nvPr/>
        </p:nvGrpSpPr>
        <p:grpSpPr bwMode="auto">
          <a:xfrm flipV="1">
            <a:off x="4519613" y="2089150"/>
            <a:ext cx="582612" cy="373063"/>
            <a:chOff x="2256" y="1872"/>
            <a:chExt cx="432" cy="288"/>
          </a:xfrm>
        </p:grpSpPr>
        <p:sp>
          <p:nvSpPr>
            <p:cNvPr id="88095" name="Freeform 31"/>
            <p:cNvSpPr>
              <a:spLocks/>
            </p:cNvSpPr>
            <p:nvPr/>
          </p:nvSpPr>
          <p:spPr bwMode="auto">
            <a:xfrm>
              <a:off x="2256" y="2064"/>
              <a:ext cx="432" cy="96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Freeform 32"/>
            <p:cNvSpPr>
              <a:spLocks/>
            </p:cNvSpPr>
            <p:nvPr/>
          </p:nvSpPr>
          <p:spPr bwMode="auto">
            <a:xfrm>
              <a:off x="2256" y="1968"/>
              <a:ext cx="432" cy="48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97" name="Line 33"/>
            <p:cNvSpPr>
              <a:spLocks noChangeShapeType="1"/>
            </p:cNvSpPr>
            <p:nvPr/>
          </p:nvSpPr>
          <p:spPr bwMode="auto">
            <a:xfrm>
              <a:off x="2256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98" name="Freeform 34"/>
          <p:cNvSpPr>
            <a:spLocks/>
          </p:cNvSpPr>
          <p:nvPr/>
        </p:nvSpPr>
        <p:spPr bwMode="auto">
          <a:xfrm flipH="1" flipV="1">
            <a:off x="3937000" y="2151063"/>
            <a:ext cx="258763" cy="61912"/>
          </a:xfrm>
          <a:custGeom>
            <a:avLst/>
            <a:gdLst>
              <a:gd name="T0" fmla="*/ 0 w 528"/>
              <a:gd name="T1" fmla="*/ 0 h 96"/>
              <a:gd name="T2" fmla="*/ 288 w 528"/>
              <a:gd name="T3" fmla="*/ 96 h 96"/>
              <a:gd name="T4" fmla="*/ 528 w 528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99" name="Freeform 35"/>
          <p:cNvSpPr>
            <a:spLocks/>
          </p:cNvSpPr>
          <p:nvPr/>
        </p:nvSpPr>
        <p:spPr bwMode="auto">
          <a:xfrm flipH="1" flipV="1">
            <a:off x="3937000" y="2276475"/>
            <a:ext cx="258763" cy="61913"/>
          </a:xfrm>
          <a:custGeom>
            <a:avLst/>
            <a:gdLst>
              <a:gd name="T0" fmla="*/ 0 w 528"/>
              <a:gd name="T1" fmla="*/ 0 h 96"/>
              <a:gd name="T2" fmla="*/ 288 w 528"/>
              <a:gd name="T3" fmla="*/ 96 h 96"/>
              <a:gd name="T4" fmla="*/ 528 w 528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0" name="Line 36"/>
          <p:cNvSpPr>
            <a:spLocks noChangeShapeType="1"/>
          </p:cNvSpPr>
          <p:nvPr/>
        </p:nvSpPr>
        <p:spPr bwMode="auto">
          <a:xfrm flipH="1" flipV="1">
            <a:off x="3937000" y="2462213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101" name="Group 37"/>
          <p:cNvGrpSpPr>
            <a:grpSpLocks/>
          </p:cNvGrpSpPr>
          <p:nvPr/>
        </p:nvGrpSpPr>
        <p:grpSpPr bwMode="auto">
          <a:xfrm flipH="1">
            <a:off x="3937000" y="1589088"/>
            <a:ext cx="258763" cy="312737"/>
            <a:chOff x="1824" y="1871"/>
            <a:chExt cx="192" cy="241"/>
          </a:xfrm>
        </p:grpSpPr>
        <p:sp>
          <p:nvSpPr>
            <p:cNvPr id="88102" name="Freeform 38"/>
            <p:cNvSpPr>
              <a:spLocks/>
            </p:cNvSpPr>
            <p:nvPr/>
          </p:nvSpPr>
          <p:spPr bwMode="auto">
            <a:xfrm rot="-10800000" flipH="1" flipV="1">
              <a:off x="1824" y="2063"/>
              <a:ext cx="192" cy="49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3" name="Freeform 39"/>
            <p:cNvSpPr>
              <a:spLocks/>
            </p:cNvSpPr>
            <p:nvPr/>
          </p:nvSpPr>
          <p:spPr bwMode="auto">
            <a:xfrm rot="-10800000" flipH="1" flipV="1">
              <a:off x="1824" y="1967"/>
              <a:ext cx="192" cy="49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4" name="Line 40"/>
            <p:cNvSpPr>
              <a:spLocks noChangeShapeType="1"/>
            </p:cNvSpPr>
            <p:nvPr/>
          </p:nvSpPr>
          <p:spPr bwMode="auto">
            <a:xfrm rot="-10800000" flipH="1" flipV="1">
              <a:off x="1824" y="187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05" name="Line 41"/>
          <p:cNvSpPr>
            <a:spLocks noChangeShapeType="1"/>
          </p:cNvSpPr>
          <p:nvPr/>
        </p:nvSpPr>
        <p:spPr bwMode="auto">
          <a:xfrm>
            <a:off x="3962400" y="2071688"/>
            <a:ext cx="3962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6" name="Line 42"/>
          <p:cNvSpPr>
            <a:spLocks noChangeShapeType="1"/>
          </p:cNvSpPr>
          <p:nvPr/>
        </p:nvSpPr>
        <p:spPr bwMode="auto">
          <a:xfrm>
            <a:off x="5605463" y="218122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7" name="Line 43"/>
          <p:cNvSpPr>
            <a:spLocks noChangeShapeType="1"/>
          </p:cNvSpPr>
          <p:nvPr/>
        </p:nvSpPr>
        <p:spPr bwMode="auto">
          <a:xfrm>
            <a:off x="5605463" y="187642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09" name="Rectangle 45"/>
          <p:cNvSpPr>
            <a:spLocks noChangeArrowheads="1"/>
          </p:cNvSpPr>
          <p:nvPr/>
        </p:nvSpPr>
        <p:spPr bwMode="auto">
          <a:xfrm>
            <a:off x="5757863" y="1484313"/>
            <a:ext cx="228600" cy="1066800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Line 48"/>
          <p:cNvSpPr>
            <a:spLocks noChangeShapeType="1"/>
          </p:cNvSpPr>
          <p:nvPr/>
        </p:nvSpPr>
        <p:spPr bwMode="auto">
          <a:xfrm flipH="1" flipV="1">
            <a:off x="3886200" y="2198688"/>
            <a:ext cx="400050" cy="83820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4318000" y="2757488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88114" name="Text Box 50"/>
          <p:cNvSpPr txBox="1">
            <a:spLocks noChangeArrowheads="1"/>
          </p:cNvSpPr>
          <p:nvPr/>
        </p:nvSpPr>
        <p:spPr bwMode="auto">
          <a:xfrm>
            <a:off x="6781800" y="1628775"/>
            <a:ext cx="50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e-</a:t>
            </a:r>
          </a:p>
        </p:txBody>
      </p:sp>
      <p:sp>
        <p:nvSpPr>
          <p:cNvPr id="88115" name="Text Box 51"/>
          <p:cNvSpPr txBox="1">
            <a:spLocks noChangeArrowheads="1"/>
          </p:cNvSpPr>
          <p:nvPr/>
        </p:nvSpPr>
        <p:spPr bwMode="auto">
          <a:xfrm rot="-1422707">
            <a:off x="669925" y="1673225"/>
            <a:ext cx="2566988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solidFill>
                  <a:schemeClr val="tx1"/>
                </a:solidFill>
                <a:latin typeface="Comic Sans MS" pitchFamily="66" charset="0"/>
              </a:rPr>
              <a:t>First results</a:t>
            </a:r>
          </a:p>
          <a:p>
            <a:pPr algn="ctr"/>
            <a:r>
              <a:rPr lang="en-US" altLang="en-US" sz="2800">
                <a:solidFill>
                  <a:schemeClr val="tx1"/>
                </a:solidFill>
                <a:latin typeface="Comic Sans MS" pitchFamily="66" charset="0"/>
              </a:rPr>
              <a:t>from Tsinghua</a:t>
            </a:r>
          </a:p>
        </p:txBody>
      </p:sp>
      <p:sp>
        <p:nvSpPr>
          <p:cNvPr id="88116" name="Rectangle 52"/>
          <p:cNvSpPr>
            <a:spLocks noChangeArrowheads="1"/>
          </p:cNvSpPr>
          <p:nvPr/>
        </p:nvSpPr>
        <p:spPr bwMode="auto">
          <a:xfrm rot="-1357191">
            <a:off x="685800" y="13858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0071BC"/>
                </a:solidFill>
              </a:rPr>
              <a:t>Data 2010-10-04</a:t>
            </a:r>
          </a:p>
        </p:txBody>
      </p:sp>
      <p:sp>
        <p:nvSpPr>
          <p:cNvPr id="88117" name="Line 53"/>
          <p:cNvSpPr>
            <a:spLocks noChangeShapeType="1"/>
          </p:cNvSpPr>
          <p:nvPr/>
        </p:nvSpPr>
        <p:spPr bwMode="auto">
          <a:xfrm flipH="1">
            <a:off x="5181600" y="3657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18" name="Text Box 54"/>
          <p:cNvSpPr txBox="1">
            <a:spLocks noChangeArrowheads="1"/>
          </p:cNvSpPr>
          <p:nvPr/>
        </p:nvSpPr>
        <p:spPr bwMode="auto">
          <a:xfrm>
            <a:off x="6858000" y="331311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Should not get </a:t>
            </a:r>
          </a:p>
          <a:p>
            <a:r>
              <a:rPr lang="en-US" altLang="en-US">
                <a:solidFill>
                  <a:schemeClr val="accent2"/>
                </a:solidFill>
              </a:rPr>
              <a:t>photoemission</a:t>
            </a:r>
          </a:p>
        </p:txBody>
      </p:sp>
    </p:spTree>
    <p:extLst>
      <p:ext uri="{BB962C8B-B14F-4D97-AF65-F5344CB8AC3E}">
        <p14:creationId xmlns:p14="http://schemas.microsoft.com/office/powerpoint/2010/main" val="1883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698500"/>
            <a:ext cx="8534400" cy="74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</a:rPr>
              <a:t>Long Laser Pulse (~ 3ps) </a:t>
            </a:r>
            <a:br>
              <a:rPr lang="en-US" altLang="en-US" sz="2400" i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</a:rPr>
              <a:t>E=55 MV/m@ injection phase=80 </a:t>
            </a: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 55sin(80)=54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 rot="16200000">
            <a:off x="10319" y="3418681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Q(pC)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52600" y="5562600"/>
            <a:ext cx="2949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laser energy (mJ)</a:t>
            </a:r>
          </a:p>
          <a:p>
            <a:pPr>
              <a:buClrTx/>
              <a:buFontTx/>
              <a:buNone/>
            </a:pPr>
            <a:r>
              <a:rPr lang="en-US" altLang="en-US"/>
              <a:t>photocathode input window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10400" y="228600"/>
            <a:ext cx="188595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chemeClr val="tx1"/>
                </a:solidFill>
                <a:latin typeface="Comic Sans MS" pitchFamily="66" charset="0"/>
              </a:rPr>
              <a:t>First results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  <a:latin typeface="Comic Sans MS" pitchFamily="66" charset="0"/>
              </a:rPr>
              <a:t>from Tsinghua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010400" y="9144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0071BC"/>
                </a:solidFill>
              </a:rPr>
              <a:t>Data 2010-10-04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324600" y="3200400"/>
            <a:ext cx="25082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  <a:latin typeface="Imprint MT Shadow" pitchFamily="82" charset="0"/>
              </a:rPr>
              <a:t>Q      I</a:t>
            </a:r>
          </a:p>
          <a:p>
            <a:r>
              <a:rPr lang="en-US" altLang="en-US">
                <a:solidFill>
                  <a:schemeClr val="tx1"/>
                </a:solidFill>
              </a:rPr>
              <a:t>single photon emission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51816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2" name="Freeform 16"/>
          <p:cNvSpPr>
            <a:spLocks/>
          </p:cNvSpPr>
          <p:nvPr/>
        </p:nvSpPr>
        <p:spPr bwMode="auto">
          <a:xfrm>
            <a:off x="6678613" y="3344863"/>
            <a:ext cx="173037" cy="96837"/>
          </a:xfrm>
          <a:custGeom>
            <a:avLst/>
            <a:gdLst>
              <a:gd name="T0" fmla="*/ 171 w 171"/>
              <a:gd name="T1" fmla="*/ 103 h 103"/>
              <a:gd name="T2" fmla="*/ 150 w 171"/>
              <a:gd name="T3" fmla="*/ 103 h 103"/>
              <a:gd name="T4" fmla="*/ 126 w 171"/>
              <a:gd name="T5" fmla="*/ 85 h 103"/>
              <a:gd name="T6" fmla="*/ 108 w 171"/>
              <a:gd name="T7" fmla="*/ 64 h 103"/>
              <a:gd name="T8" fmla="*/ 72 w 171"/>
              <a:gd name="T9" fmla="*/ 24 h 103"/>
              <a:gd name="T10" fmla="*/ 54 w 171"/>
              <a:gd name="T11" fmla="*/ 12 h 103"/>
              <a:gd name="T12" fmla="*/ 36 w 171"/>
              <a:gd name="T13" fmla="*/ 12 h 103"/>
              <a:gd name="T14" fmla="*/ 9 w 171"/>
              <a:gd name="T15" fmla="*/ 22 h 103"/>
              <a:gd name="T16" fmla="*/ 0 w 171"/>
              <a:gd name="T17" fmla="*/ 46 h 103"/>
              <a:gd name="T18" fmla="*/ 4 w 171"/>
              <a:gd name="T19" fmla="*/ 66 h 103"/>
              <a:gd name="T20" fmla="*/ 18 w 171"/>
              <a:gd name="T21" fmla="*/ 87 h 103"/>
              <a:gd name="T22" fmla="*/ 43 w 171"/>
              <a:gd name="T23" fmla="*/ 94 h 103"/>
              <a:gd name="T24" fmla="*/ 61 w 171"/>
              <a:gd name="T25" fmla="*/ 94 h 103"/>
              <a:gd name="T26" fmla="*/ 79 w 171"/>
              <a:gd name="T27" fmla="*/ 76 h 103"/>
              <a:gd name="T28" fmla="*/ 138 w 171"/>
              <a:gd name="T29" fmla="*/ 3 h 103"/>
              <a:gd name="T30" fmla="*/ 147 w 171"/>
              <a:gd name="T31" fmla="*/ 0 h 103"/>
              <a:gd name="T32" fmla="*/ 163 w 171"/>
              <a:gd name="T33" fmla="*/ 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1" h="103">
                <a:moveTo>
                  <a:pt x="171" y="103"/>
                </a:moveTo>
                <a:lnTo>
                  <a:pt x="150" y="103"/>
                </a:lnTo>
                <a:lnTo>
                  <a:pt x="126" y="85"/>
                </a:lnTo>
                <a:lnTo>
                  <a:pt x="108" y="64"/>
                </a:lnTo>
                <a:lnTo>
                  <a:pt x="72" y="24"/>
                </a:lnTo>
                <a:lnTo>
                  <a:pt x="54" y="12"/>
                </a:lnTo>
                <a:lnTo>
                  <a:pt x="36" y="12"/>
                </a:lnTo>
                <a:lnTo>
                  <a:pt x="9" y="22"/>
                </a:lnTo>
                <a:lnTo>
                  <a:pt x="0" y="46"/>
                </a:lnTo>
                <a:lnTo>
                  <a:pt x="4" y="66"/>
                </a:lnTo>
                <a:lnTo>
                  <a:pt x="18" y="87"/>
                </a:lnTo>
                <a:lnTo>
                  <a:pt x="43" y="94"/>
                </a:lnTo>
                <a:lnTo>
                  <a:pt x="61" y="94"/>
                </a:lnTo>
                <a:lnTo>
                  <a:pt x="79" y="76"/>
                </a:lnTo>
                <a:lnTo>
                  <a:pt x="138" y="3"/>
                </a:lnTo>
                <a:cubicBezTo>
                  <a:pt x="145" y="0"/>
                  <a:pt x="142" y="0"/>
                  <a:pt x="147" y="0"/>
                </a:cubicBezTo>
                <a:lnTo>
                  <a:pt x="163" y="1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20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50900"/>
            <a:ext cx="7954963" cy="749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</a:rPr>
              <a:t>Short Laser Pulse (~ 0.1ps) </a:t>
            </a:r>
            <a:br>
              <a:rPr lang="en-US" altLang="en-US" sz="2400" i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</a:rPr>
              <a:t>E=50 MV/m@ injection phase=30 </a:t>
            </a:r>
            <a:r>
              <a:rPr lang="en-US" altLang="en-US" sz="2400" i="0">
                <a:solidFill>
                  <a:schemeClr val="accent2"/>
                </a:solidFill>
                <a:latin typeface="Times New Roman" pitchFamily="18" charset="0"/>
                <a:sym typeface="Wingdings" pitchFamily="2" charset="2"/>
              </a:rPr>
              <a:t> 50sin(30)=25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010400" y="228600"/>
            <a:ext cx="188595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chemeClr val="tx1"/>
                </a:solidFill>
                <a:latin typeface="Comic Sans MS" pitchFamily="66" charset="0"/>
              </a:rPr>
              <a:t>First results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  <a:latin typeface="Comic Sans MS" pitchFamily="66" charset="0"/>
              </a:rPr>
              <a:t>from Tsinghua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010400" y="9144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0071BC"/>
                </a:solidFill>
              </a:rPr>
              <a:t>Data 2010-10-04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820863"/>
            <a:ext cx="54864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 rot="16200000">
            <a:off x="10319" y="3418681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Q(pC)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752600" y="5562600"/>
            <a:ext cx="2949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laser energy (mJ)</a:t>
            </a:r>
          </a:p>
          <a:p>
            <a:pPr>
              <a:buClrTx/>
              <a:buFontTx/>
              <a:buNone/>
            </a:pPr>
            <a:r>
              <a:rPr lang="en-US" altLang="en-US"/>
              <a:t>photocathode input window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324600" y="3200400"/>
            <a:ext cx="23939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  <a:latin typeface="Imprint MT Shadow" pitchFamily="82" charset="0"/>
              </a:rPr>
              <a:t>Q      aI + bI</a:t>
            </a:r>
            <a:r>
              <a:rPr lang="en-US" altLang="en-US" baseline="30000">
                <a:solidFill>
                  <a:schemeClr val="tx1"/>
                </a:solidFill>
                <a:latin typeface="Imprint MT Shadow" pitchFamily="82" charset="0"/>
              </a:rPr>
              <a:t>2</a:t>
            </a:r>
          </a:p>
          <a:p>
            <a:r>
              <a:rPr lang="en-US" altLang="en-US">
                <a:solidFill>
                  <a:schemeClr val="tx1"/>
                </a:solidFill>
              </a:rPr>
              <a:t>multiphoton emission </a:t>
            </a:r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6678613" y="3344863"/>
            <a:ext cx="173037" cy="96837"/>
          </a:xfrm>
          <a:custGeom>
            <a:avLst/>
            <a:gdLst>
              <a:gd name="T0" fmla="*/ 171 w 171"/>
              <a:gd name="T1" fmla="*/ 103 h 103"/>
              <a:gd name="T2" fmla="*/ 150 w 171"/>
              <a:gd name="T3" fmla="*/ 103 h 103"/>
              <a:gd name="T4" fmla="*/ 126 w 171"/>
              <a:gd name="T5" fmla="*/ 85 h 103"/>
              <a:gd name="T6" fmla="*/ 108 w 171"/>
              <a:gd name="T7" fmla="*/ 64 h 103"/>
              <a:gd name="T8" fmla="*/ 72 w 171"/>
              <a:gd name="T9" fmla="*/ 24 h 103"/>
              <a:gd name="T10" fmla="*/ 54 w 171"/>
              <a:gd name="T11" fmla="*/ 12 h 103"/>
              <a:gd name="T12" fmla="*/ 36 w 171"/>
              <a:gd name="T13" fmla="*/ 12 h 103"/>
              <a:gd name="T14" fmla="*/ 9 w 171"/>
              <a:gd name="T15" fmla="*/ 22 h 103"/>
              <a:gd name="T16" fmla="*/ 0 w 171"/>
              <a:gd name="T17" fmla="*/ 46 h 103"/>
              <a:gd name="T18" fmla="*/ 4 w 171"/>
              <a:gd name="T19" fmla="*/ 66 h 103"/>
              <a:gd name="T20" fmla="*/ 18 w 171"/>
              <a:gd name="T21" fmla="*/ 87 h 103"/>
              <a:gd name="T22" fmla="*/ 43 w 171"/>
              <a:gd name="T23" fmla="*/ 94 h 103"/>
              <a:gd name="T24" fmla="*/ 61 w 171"/>
              <a:gd name="T25" fmla="*/ 94 h 103"/>
              <a:gd name="T26" fmla="*/ 79 w 171"/>
              <a:gd name="T27" fmla="*/ 76 h 103"/>
              <a:gd name="T28" fmla="*/ 138 w 171"/>
              <a:gd name="T29" fmla="*/ 3 h 103"/>
              <a:gd name="T30" fmla="*/ 147 w 171"/>
              <a:gd name="T31" fmla="*/ 0 h 103"/>
              <a:gd name="T32" fmla="*/ 163 w 171"/>
              <a:gd name="T33" fmla="*/ 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1" h="103">
                <a:moveTo>
                  <a:pt x="171" y="103"/>
                </a:moveTo>
                <a:lnTo>
                  <a:pt x="150" y="103"/>
                </a:lnTo>
                <a:lnTo>
                  <a:pt x="126" y="85"/>
                </a:lnTo>
                <a:lnTo>
                  <a:pt x="108" y="64"/>
                </a:lnTo>
                <a:lnTo>
                  <a:pt x="72" y="24"/>
                </a:lnTo>
                <a:lnTo>
                  <a:pt x="54" y="12"/>
                </a:lnTo>
                <a:lnTo>
                  <a:pt x="36" y="12"/>
                </a:lnTo>
                <a:lnTo>
                  <a:pt x="9" y="22"/>
                </a:lnTo>
                <a:lnTo>
                  <a:pt x="0" y="46"/>
                </a:lnTo>
                <a:lnTo>
                  <a:pt x="4" y="66"/>
                </a:lnTo>
                <a:lnTo>
                  <a:pt x="18" y="87"/>
                </a:lnTo>
                <a:lnTo>
                  <a:pt x="43" y="94"/>
                </a:lnTo>
                <a:lnTo>
                  <a:pt x="61" y="94"/>
                </a:lnTo>
                <a:lnTo>
                  <a:pt x="79" y="76"/>
                </a:lnTo>
                <a:lnTo>
                  <a:pt x="138" y="3"/>
                </a:lnTo>
                <a:cubicBezTo>
                  <a:pt x="145" y="0"/>
                  <a:pt x="142" y="0"/>
                  <a:pt x="147" y="0"/>
                </a:cubicBezTo>
                <a:lnTo>
                  <a:pt x="163" y="1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7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i="0">
                <a:solidFill>
                  <a:schemeClr val="accent2"/>
                </a:solidFill>
              </a:rPr>
              <a:t>Dark Current Measurements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52800"/>
            <a:ext cx="7935913" cy="1627188"/>
          </a:xfrm>
        </p:spPr>
        <p:txBody>
          <a:bodyPr/>
          <a:lstStyle/>
          <a:p>
            <a:r>
              <a:rPr lang="en-US" altLang="en-US" u="sng"/>
              <a:t>Experimental parameters</a:t>
            </a:r>
          </a:p>
          <a:p>
            <a:pPr lvl="1"/>
            <a:r>
              <a:rPr lang="en-US" altLang="en-US"/>
              <a:t>work function of copper = </a:t>
            </a:r>
            <a:r>
              <a:rPr lang="en-US" altLang="en-US">
                <a:latin typeface="Symbol" pitchFamily="18" charset="2"/>
              </a:rPr>
              <a:t>f</a:t>
            </a:r>
            <a:r>
              <a:rPr lang="en-US" altLang="en-US" baseline="-25000"/>
              <a:t>0</a:t>
            </a:r>
            <a:r>
              <a:rPr lang="en-US" altLang="en-US"/>
              <a:t> = 4.65 eV</a:t>
            </a:r>
          </a:p>
          <a:p>
            <a:pPr lvl="1"/>
            <a:r>
              <a:rPr lang="en-US" altLang="en-US"/>
              <a:t>Field (57– 73 MV/m)</a:t>
            </a:r>
          </a:p>
          <a:p>
            <a:pPr lvl="1"/>
            <a:r>
              <a:rPr lang="en-US" altLang="en-US"/>
              <a:t>Note: field could be lowered more but Faraday Cup signal was too weak to measure current</a:t>
            </a:r>
          </a:p>
        </p:txBody>
      </p:sp>
      <p:sp>
        <p:nvSpPr>
          <p:cNvPr id="90154" name="Text Box 42"/>
          <p:cNvSpPr txBox="1">
            <a:spLocks noChangeArrowheads="1"/>
          </p:cNvSpPr>
          <p:nvPr/>
        </p:nvSpPr>
        <p:spPr bwMode="auto">
          <a:xfrm rot="-1422707">
            <a:off x="669925" y="1673225"/>
            <a:ext cx="2566988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solidFill>
                  <a:schemeClr val="tx1"/>
                </a:solidFill>
                <a:latin typeface="Comic Sans MS" pitchFamily="66" charset="0"/>
              </a:rPr>
              <a:t>First results</a:t>
            </a:r>
          </a:p>
          <a:p>
            <a:pPr algn="ctr"/>
            <a:r>
              <a:rPr lang="en-US" altLang="en-US" sz="2800">
                <a:solidFill>
                  <a:schemeClr val="tx1"/>
                </a:solidFill>
                <a:latin typeface="Comic Sans MS" pitchFamily="66" charset="0"/>
              </a:rPr>
              <a:t>from Tsinghua</a:t>
            </a:r>
          </a:p>
        </p:txBody>
      </p:sp>
      <p:sp>
        <p:nvSpPr>
          <p:cNvPr id="90155" name="Rectangle 43"/>
          <p:cNvSpPr>
            <a:spLocks noChangeArrowheads="1"/>
          </p:cNvSpPr>
          <p:nvPr/>
        </p:nvSpPr>
        <p:spPr bwMode="auto">
          <a:xfrm>
            <a:off x="7772400" y="2176463"/>
            <a:ext cx="609600" cy="838200"/>
          </a:xfrm>
          <a:prstGeom prst="rect">
            <a:avLst/>
          </a:prstGeom>
          <a:solidFill>
            <a:schemeClr val="accent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6096000" y="71755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/>
              <a:t>S-band RF gun</a:t>
            </a:r>
          </a:p>
          <a:p>
            <a:pPr>
              <a:buClrTx/>
              <a:buFontTx/>
              <a:buNone/>
            </a:pPr>
            <a:r>
              <a:rPr lang="en-US" altLang="en-US" sz="1600"/>
              <a:t>50 – 70 MV/m</a:t>
            </a: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4724400" y="1295400"/>
            <a:ext cx="9921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/>
              <a:t>cathode</a:t>
            </a:r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7543800" y="1524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/>
              <a:t>Faraday Cup</a:t>
            </a:r>
          </a:p>
        </p:txBody>
      </p:sp>
      <p:sp>
        <p:nvSpPr>
          <p:cNvPr id="90160" name="Arc 48"/>
          <p:cNvSpPr>
            <a:spLocks/>
          </p:cNvSpPr>
          <p:nvPr/>
        </p:nvSpPr>
        <p:spPr bwMode="auto">
          <a:xfrm rot="16200000" flipV="1">
            <a:off x="5692775" y="2695575"/>
            <a:ext cx="96838" cy="198438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225 w 21825"/>
              <a:gd name="T1" fmla="*/ 0 h 43200"/>
              <a:gd name="T2" fmla="*/ 0 w 21825"/>
              <a:gd name="T3" fmla="*/ 43199 h 43200"/>
              <a:gd name="T4" fmla="*/ 225 w 2182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43200" fill="none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</a:path>
              <a:path w="21825" h="43200" stroke="0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  <a:lnTo>
                  <a:pt x="2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Arc 49"/>
          <p:cNvSpPr>
            <a:spLocks/>
          </p:cNvSpPr>
          <p:nvPr/>
        </p:nvSpPr>
        <p:spPr bwMode="auto">
          <a:xfrm rot="16200000" flipV="1">
            <a:off x="6555582" y="2742406"/>
            <a:ext cx="95250" cy="100013"/>
          </a:xfrm>
          <a:custGeom>
            <a:avLst/>
            <a:gdLst>
              <a:gd name="G0" fmla="+- 225 0 0"/>
              <a:gd name="G1" fmla="+- 0 0 0"/>
              <a:gd name="G2" fmla="+- 21600 0 0"/>
              <a:gd name="T0" fmla="*/ 21825 w 21825"/>
              <a:gd name="T1" fmla="*/ 40 h 21600"/>
              <a:gd name="T2" fmla="*/ 0 w 21825"/>
              <a:gd name="T3" fmla="*/ 21599 h 21600"/>
              <a:gd name="T4" fmla="*/ 225 w 2182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</a:path>
              <a:path w="21825" h="21600" stroke="0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  <a:lnTo>
                  <a:pt x="22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2" name="Line 50"/>
          <p:cNvSpPr>
            <a:spLocks noChangeShapeType="1"/>
          </p:cNvSpPr>
          <p:nvPr/>
        </p:nvSpPr>
        <p:spPr bwMode="auto">
          <a:xfrm>
            <a:off x="5840413" y="28384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3" name="Line 51"/>
          <p:cNvSpPr>
            <a:spLocks noChangeShapeType="1"/>
          </p:cNvSpPr>
          <p:nvPr/>
        </p:nvSpPr>
        <p:spPr bwMode="auto">
          <a:xfrm>
            <a:off x="6553200" y="28384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4" name="Line 52"/>
          <p:cNvSpPr>
            <a:spLocks noChangeShapeType="1"/>
          </p:cNvSpPr>
          <p:nvPr/>
        </p:nvSpPr>
        <p:spPr bwMode="auto">
          <a:xfrm>
            <a:off x="5641975" y="283845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5" name="Arc 53"/>
          <p:cNvSpPr>
            <a:spLocks/>
          </p:cNvSpPr>
          <p:nvPr/>
        </p:nvSpPr>
        <p:spPr bwMode="auto">
          <a:xfrm rot="5400000">
            <a:off x="5692775" y="2286000"/>
            <a:ext cx="96838" cy="198438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225 w 21825"/>
              <a:gd name="T1" fmla="*/ 0 h 43200"/>
              <a:gd name="T2" fmla="*/ 0 w 21825"/>
              <a:gd name="T3" fmla="*/ 43199 h 43200"/>
              <a:gd name="T4" fmla="*/ 225 w 2182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43200" fill="none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</a:path>
              <a:path w="21825" h="43200" stroke="0" extrusionOk="0">
                <a:moveTo>
                  <a:pt x="224" y="0"/>
                </a:moveTo>
                <a:cubicBezTo>
                  <a:pt x="12154" y="0"/>
                  <a:pt x="21825" y="9670"/>
                  <a:pt x="21825" y="21600"/>
                </a:cubicBezTo>
                <a:cubicBezTo>
                  <a:pt x="21825" y="33529"/>
                  <a:pt x="12154" y="43200"/>
                  <a:pt x="225" y="43200"/>
                </a:cubicBezTo>
                <a:cubicBezTo>
                  <a:pt x="149" y="43200"/>
                  <a:pt x="74" y="43199"/>
                  <a:pt x="0" y="43198"/>
                </a:cubicBezTo>
                <a:lnTo>
                  <a:pt x="22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Arc 54"/>
          <p:cNvSpPr>
            <a:spLocks/>
          </p:cNvSpPr>
          <p:nvPr/>
        </p:nvSpPr>
        <p:spPr bwMode="auto">
          <a:xfrm rot="5400000">
            <a:off x="6555582" y="2337593"/>
            <a:ext cx="95250" cy="100013"/>
          </a:xfrm>
          <a:custGeom>
            <a:avLst/>
            <a:gdLst>
              <a:gd name="G0" fmla="+- 225 0 0"/>
              <a:gd name="G1" fmla="+- 0 0 0"/>
              <a:gd name="G2" fmla="+- 21600 0 0"/>
              <a:gd name="T0" fmla="*/ 21825 w 21825"/>
              <a:gd name="T1" fmla="*/ 40 h 21600"/>
              <a:gd name="T2" fmla="*/ 0 w 21825"/>
              <a:gd name="T3" fmla="*/ 21599 h 21600"/>
              <a:gd name="T4" fmla="*/ 225 w 21825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5" h="21600" fill="none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</a:path>
              <a:path w="21825" h="21600" stroke="0" extrusionOk="0">
                <a:moveTo>
                  <a:pt x="21824" y="39"/>
                </a:moveTo>
                <a:cubicBezTo>
                  <a:pt x="21802" y="11953"/>
                  <a:pt x="12138" y="21599"/>
                  <a:pt x="225" y="21600"/>
                </a:cubicBezTo>
                <a:cubicBezTo>
                  <a:pt x="149" y="21600"/>
                  <a:pt x="74" y="21599"/>
                  <a:pt x="0" y="21598"/>
                </a:cubicBezTo>
                <a:lnTo>
                  <a:pt x="22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 flipV="1">
            <a:off x="5840413" y="19050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8" name="Line 56"/>
          <p:cNvSpPr>
            <a:spLocks noChangeShapeType="1"/>
          </p:cNvSpPr>
          <p:nvPr/>
        </p:nvSpPr>
        <p:spPr bwMode="auto">
          <a:xfrm flipV="1">
            <a:off x="6553200" y="19050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69" name="Line 57"/>
          <p:cNvSpPr>
            <a:spLocks noChangeShapeType="1"/>
          </p:cNvSpPr>
          <p:nvPr/>
        </p:nvSpPr>
        <p:spPr bwMode="auto">
          <a:xfrm flipV="1">
            <a:off x="5641975" y="1905000"/>
            <a:ext cx="0" cy="436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0" name="Line 58"/>
          <p:cNvSpPr>
            <a:spLocks noChangeShapeType="1"/>
          </p:cNvSpPr>
          <p:nvPr/>
        </p:nvSpPr>
        <p:spPr bwMode="auto">
          <a:xfrm>
            <a:off x="5840413" y="1905000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1" name="Line 59"/>
          <p:cNvSpPr>
            <a:spLocks noChangeShapeType="1"/>
          </p:cNvSpPr>
          <p:nvPr/>
        </p:nvSpPr>
        <p:spPr bwMode="auto">
          <a:xfrm>
            <a:off x="6654800" y="2741613"/>
            <a:ext cx="322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>
            <a:off x="6657975" y="2438400"/>
            <a:ext cx="323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3" name="Freeform 61"/>
          <p:cNvSpPr>
            <a:spLocks/>
          </p:cNvSpPr>
          <p:nvPr/>
        </p:nvSpPr>
        <p:spPr bwMode="auto">
          <a:xfrm>
            <a:off x="5257800" y="1905000"/>
            <a:ext cx="388938" cy="1370013"/>
          </a:xfrm>
          <a:custGeom>
            <a:avLst/>
            <a:gdLst>
              <a:gd name="T0" fmla="*/ 96 w 96"/>
              <a:gd name="T1" fmla="*/ 1056 h 1056"/>
              <a:gd name="T2" fmla="*/ 0 w 96"/>
              <a:gd name="T3" fmla="*/ 1056 h 1056"/>
              <a:gd name="T4" fmla="*/ 0 w 96"/>
              <a:gd name="T5" fmla="*/ 0 h 1056"/>
              <a:gd name="T6" fmla="*/ 96 w 96"/>
              <a:gd name="T7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056">
                <a:moveTo>
                  <a:pt x="96" y="1056"/>
                </a:moveTo>
                <a:lnTo>
                  <a:pt x="0" y="1056"/>
                </a:ln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74" name="Line 62"/>
          <p:cNvSpPr>
            <a:spLocks noChangeShapeType="1"/>
          </p:cNvSpPr>
          <p:nvPr/>
        </p:nvSpPr>
        <p:spPr bwMode="auto">
          <a:xfrm>
            <a:off x="5840413" y="3275013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75" name="Group 63"/>
          <p:cNvGrpSpPr>
            <a:grpSpLocks/>
          </p:cNvGrpSpPr>
          <p:nvPr/>
        </p:nvGrpSpPr>
        <p:grpSpPr bwMode="auto">
          <a:xfrm>
            <a:off x="5854700" y="2154238"/>
            <a:ext cx="582613" cy="373062"/>
            <a:chOff x="2256" y="1872"/>
            <a:chExt cx="432" cy="288"/>
          </a:xfrm>
        </p:grpSpPr>
        <p:sp>
          <p:nvSpPr>
            <p:cNvPr id="90176" name="Freeform 64"/>
            <p:cNvSpPr>
              <a:spLocks/>
            </p:cNvSpPr>
            <p:nvPr/>
          </p:nvSpPr>
          <p:spPr bwMode="auto">
            <a:xfrm>
              <a:off x="2256" y="2064"/>
              <a:ext cx="432" cy="96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Freeform 65"/>
            <p:cNvSpPr>
              <a:spLocks/>
            </p:cNvSpPr>
            <p:nvPr/>
          </p:nvSpPr>
          <p:spPr bwMode="auto">
            <a:xfrm>
              <a:off x="2256" y="1968"/>
              <a:ext cx="432" cy="48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8" name="Line 66"/>
            <p:cNvSpPr>
              <a:spLocks noChangeShapeType="1"/>
            </p:cNvSpPr>
            <p:nvPr/>
          </p:nvSpPr>
          <p:spPr bwMode="auto">
            <a:xfrm>
              <a:off x="2256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79" name="Group 67"/>
          <p:cNvGrpSpPr>
            <a:grpSpLocks/>
          </p:cNvGrpSpPr>
          <p:nvPr/>
        </p:nvGrpSpPr>
        <p:grpSpPr bwMode="auto">
          <a:xfrm flipV="1">
            <a:off x="5854700" y="2652713"/>
            <a:ext cx="582613" cy="373062"/>
            <a:chOff x="2256" y="1872"/>
            <a:chExt cx="432" cy="288"/>
          </a:xfrm>
        </p:grpSpPr>
        <p:sp>
          <p:nvSpPr>
            <p:cNvPr id="90180" name="Freeform 68"/>
            <p:cNvSpPr>
              <a:spLocks/>
            </p:cNvSpPr>
            <p:nvPr/>
          </p:nvSpPr>
          <p:spPr bwMode="auto">
            <a:xfrm>
              <a:off x="2256" y="2064"/>
              <a:ext cx="432" cy="96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1" name="Freeform 69"/>
            <p:cNvSpPr>
              <a:spLocks/>
            </p:cNvSpPr>
            <p:nvPr/>
          </p:nvSpPr>
          <p:spPr bwMode="auto">
            <a:xfrm>
              <a:off x="2256" y="1968"/>
              <a:ext cx="432" cy="48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2" name="Line 70"/>
            <p:cNvSpPr>
              <a:spLocks noChangeShapeType="1"/>
            </p:cNvSpPr>
            <p:nvPr/>
          </p:nvSpPr>
          <p:spPr bwMode="auto">
            <a:xfrm>
              <a:off x="2256" y="187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83" name="Freeform 71"/>
          <p:cNvSpPr>
            <a:spLocks/>
          </p:cNvSpPr>
          <p:nvPr/>
        </p:nvSpPr>
        <p:spPr bwMode="auto">
          <a:xfrm flipH="1" flipV="1">
            <a:off x="5272088" y="2714625"/>
            <a:ext cx="258762" cy="61913"/>
          </a:xfrm>
          <a:custGeom>
            <a:avLst/>
            <a:gdLst>
              <a:gd name="T0" fmla="*/ 0 w 528"/>
              <a:gd name="T1" fmla="*/ 0 h 96"/>
              <a:gd name="T2" fmla="*/ 288 w 528"/>
              <a:gd name="T3" fmla="*/ 96 h 96"/>
              <a:gd name="T4" fmla="*/ 528 w 528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4" name="Freeform 72"/>
          <p:cNvSpPr>
            <a:spLocks/>
          </p:cNvSpPr>
          <p:nvPr/>
        </p:nvSpPr>
        <p:spPr bwMode="auto">
          <a:xfrm flipH="1" flipV="1">
            <a:off x="5272088" y="2840038"/>
            <a:ext cx="258762" cy="61912"/>
          </a:xfrm>
          <a:custGeom>
            <a:avLst/>
            <a:gdLst>
              <a:gd name="T0" fmla="*/ 0 w 528"/>
              <a:gd name="T1" fmla="*/ 0 h 96"/>
              <a:gd name="T2" fmla="*/ 288 w 528"/>
              <a:gd name="T3" fmla="*/ 96 h 96"/>
              <a:gd name="T4" fmla="*/ 528 w 528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96">
                <a:moveTo>
                  <a:pt x="0" y="0"/>
                </a:moveTo>
                <a:cubicBezTo>
                  <a:pt x="100" y="48"/>
                  <a:pt x="200" y="96"/>
                  <a:pt x="288" y="96"/>
                </a:cubicBezTo>
                <a:cubicBezTo>
                  <a:pt x="376" y="96"/>
                  <a:pt x="452" y="48"/>
                  <a:pt x="52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85" name="Line 73"/>
          <p:cNvSpPr>
            <a:spLocks noChangeShapeType="1"/>
          </p:cNvSpPr>
          <p:nvPr/>
        </p:nvSpPr>
        <p:spPr bwMode="auto">
          <a:xfrm flipH="1" flipV="1">
            <a:off x="5272088" y="3025775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86" name="Group 74"/>
          <p:cNvGrpSpPr>
            <a:grpSpLocks/>
          </p:cNvGrpSpPr>
          <p:nvPr/>
        </p:nvGrpSpPr>
        <p:grpSpPr bwMode="auto">
          <a:xfrm flipH="1">
            <a:off x="5272088" y="2152650"/>
            <a:ext cx="258762" cy="312738"/>
            <a:chOff x="1824" y="1871"/>
            <a:chExt cx="192" cy="241"/>
          </a:xfrm>
        </p:grpSpPr>
        <p:sp>
          <p:nvSpPr>
            <p:cNvPr id="90187" name="Freeform 75"/>
            <p:cNvSpPr>
              <a:spLocks/>
            </p:cNvSpPr>
            <p:nvPr/>
          </p:nvSpPr>
          <p:spPr bwMode="auto">
            <a:xfrm rot="-10800000" flipH="1" flipV="1">
              <a:off x="1824" y="2063"/>
              <a:ext cx="192" cy="49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8" name="Freeform 76"/>
            <p:cNvSpPr>
              <a:spLocks/>
            </p:cNvSpPr>
            <p:nvPr/>
          </p:nvSpPr>
          <p:spPr bwMode="auto">
            <a:xfrm rot="-10800000" flipH="1" flipV="1">
              <a:off x="1824" y="1967"/>
              <a:ext cx="192" cy="49"/>
            </a:xfrm>
            <a:custGeom>
              <a:avLst/>
              <a:gdLst>
                <a:gd name="T0" fmla="*/ 0 w 528"/>
                <a:gd name="T1" fmla="*/ 0 h 96"/>
                <a:gd name="T2" fmla="*/ 288 w 528"/>
                <a:gd name="T3" fmla="*/ 96 h 96"/>
                <a:gd name="T4" fmla="*/ 528 w 528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96">
                  <a:moveTo>
                    <a:pt x="0" y="0"/>
                  </a:moveTo>
                  <a:cubicBezTo>
                    <a:pt x="100" y="48"/>
                    <a:pt x="200" y="96"/>
                    <a:pt x="288" y="96"/>
                  </a:cubicBezTo>
                  <a:cubicBezTo>
                    <a:pt x="376" y="96"/>
                    <a:pt x="452" y="48"/>
                    <a:pt x="5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9" name="Line 77"/>
            <p:cNvSpPr>
              <a:spLocks noChangeShapeType="1"/>
            </p:cNvSpPr>
            <p:nvPr/>
          </p:nvSpPr>
          <p:spPr bwMode="auto">
            <a:xfrm rot="-10800000" flipH="1" flipV="1">
              <a:off x="1824" y="187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90" name="Line 78"/>
          <p:cNvSpPr>
            <a:spLocks noChangeShapeType="1"/>
          </p:cNvSpPr>
          <p:nvPr/>
        </p:nvSpPr>
        <p:spPr bwMode="auto">
          <a:xfrm>
            <a:off x="5268913" y="2590800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91" name="Line 79"/>
          <p:cNvSpPr>
            <a:spLocks noChangeShapeType="1"/>
          </p:cNvSpPr>
          <p:nvPr/>
        </p:nvSpPr>
        <p:spPr bwMode="auto">
          <a:xfrm>
            <a:off x="6945313" y="2743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92" name="Line 80"/>
          <p:cNvSpPr>
            <a:spLocks noChangeShapeType="1"/>
          </p:cNvSpPr>
          <p:nvPr/>
        </p:nvSpPr>
        <p:spPr bwMode="auto">
          <a:xfrm>
            <a:off x="6945313" y="2438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93" name="Freeform 81"/>
          <p:cNvSpPr>
            <a:spLocks/>
          </p:cNvSpPr>
          <p:nvPr/>
        </p:nvSpPr>
        <p:spPr bwMode="auto">
          <a:xfrm>
            <a:off x="4876800" y="1752600"/>
            <a:ext cx="304800" cy="838200"/>
          </a:xfrm>
          <a:custGeom>
            <a:avLst/>
            <a:gdLst>
              <a:gd name="T0" fmla="*/ 144 w 192"/>
              <a:gd name="T1" fmla="*/ 0 h 528"/>
              <a:gd name="T2" fmla="*/ 0 w 192"/>
              <a:gd name="T3" fmla="*/ 480 h 528"/>
              <a:gd name="T4" fmla="*/ 192 w 192"/>
              <a:gd name="T5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528">
                <a:moveTo>
                  <a:pt x="144" y="0"/>
                </a:moveTo>
                <a:lnTo>
                  <a:pt x="0" y="480"/>
                </a:lnTo>
                <a:lnTo>
                  <a:pt x="192" y="5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94" name="Line 82"/>
          <p:cNvSpPr>
            <a:spLocks noChangeShapeType="1"/>
          </p:cNvSpPr>
          <p:nvPr/>
        </p:nvSpPr>
        <p:spPr bwMode="auto">
          <a:xfrm flipH="1">
            <a:off x="6324600" y="12954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7162800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24400" y="2743200"/>
            <a:ext cx="3895725" cy="695325"/>
          </a:xfrm>
          <a:solidFill>
            <a:srgbClr val="FF99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/>
              <a:t>Copper work function </a:t>
            </a:r>
            <a:r>
              <a:rPr lang="el-GR" altLang="en-US"/>
              <a:t>Φ</a:t>
            </a:r>
            <a:r>
              <a:rPr lang="en-US" altLang="en-US" baseline="-25000"/>
              <a:t>0</a:t>
            </a:r>
            <a:r>
              <a:rPr lang="en-US" altLang="en-US"/>
              <a:t>=4.6 eV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/>
              <a:t>Fit:  </a:t>
            </a:r>
            <a:r>
              <a:rPr lang="el-GR" altLang="en-US"/>
              <a:t>β</a:t>
            </a:r>
            <a:r>
              <a:rPr lang="en-US" altLang="en-US"/>
              <a:t> ~ 130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44450"/>
            <a:ext cx="7956550" cy="10223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400"/>
              <a:t>Fowler Nordheim plot of dark current data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010400" y="228600"/>
            <a:ext cx="188595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>
                <a:solidFill>
                  <a:schemeClr val="tx1"/>
                </a:solidFill>
                <a:latin typeface="Comic Sans MS" pitchFamily="66" charset="0"/>
              </a:rPr>
              <a:t>First results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  <a:latin typeface="Comic Sans MS" pitchFamily="66" charset="0"/>
              </a:rPr>
              <a:t>from Tsinghua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010400" y="9144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0071BC"/>
                </a:solidFill>
              </a:rPr>
              <a:t>Data 2010-10-04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410200" y="5881688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Field (57– 73 MV/m)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114800" y="59436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2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53975"/>
            <a:ext cx="7956550" cy="5032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Summary of the first measurements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08988" cy="43148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b="1" i="1" dirty="0" err="1">
                <a:solidFill>
                  <a:srgbClr val="0070C0"/>
                </a:solidFill>
              </a:rPr>
              <a:t>Schottky</a:t>
            </a:r>
            <a:r>
              <a:rPr lang="en-US" altLang="en-US" sz="2400" b="1" i="1" dirty="0">
                <a:solidFill>
                  <a:srgbClr val="0070C0"/>
                </a:solidFill>
              </a:rPr>
              <a:t> Enabled Photo-electron Emission Measurements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/>
              <a:t>Schottky</a:t>
            </a:r>
            <a:r>
              <a:rPr lang="en-US" altLang="en-US" sz="2400" dirty="0"/>
              <a:t> enhanced emission observed at all the field levels measured. </a:t>
            </a:r>
          </a:p>
          <a:p>
            <a:pPr lvl="2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 err="1"/>
              <a:t>h</a:t>
            </a:r>
            <a:r>
              <a:rPr lang="en-US" altLang="en-US" sz="2400" dirty="0" err="1">
                <a:latin typeface="Symbol" pitchFamily="18" charset="2"/>
              </a:rPr>
              <a:t>n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n-US" altLang="en-US" sz="2400" b="1" i="0" dirty="0">
                <a:latin typeface="Arial Unicode MS" pitchFamily="34" charset="-128"/>
              </a:rPr>
              <a:t>=</a:t>
            </a:r>
            <a:r>
              <a:rPr lang="en-US" altLang="en-US" sz="2400" dirty="0">
                <a:latin typeface="Symbol" pitchFamily="18" charset="2"/>
              </a:rPr>
              <a:t>3.1 </a:t>
            </a:r>
            <a:r>
              <a:rPr lang="en-US" altLang="en-US" sz="2400" dirty="0">
                <a:latin typeface="Times" pitchFamily="18" charset="0"/>
              </a:rPr>
              <a:t>eV,</a:t>
            </a:r>
            <a:r>
              <a:rPr lang="en-US" altLang="en-US" sz="2400" dirty="0">
                <a:latin typeface="Symbol" pitchFamily="18" charset="2"/>
              </a:rPr>
              <a:t> f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=4.6 eV </a:t>
            </a:r>
            <a:r>
              <a:rPr lang="en-US" altLang="en-US" sz="2400" dirty="0">
                <a:sym typeface="Wingdings" pitchFamily="2" charset="2"/>
              </a:rPr>
              <a:t> </a:t>
            </a:r>
            <a:r>
              <a:rPr lang="en-US" altLang="en-US" sz="2400" dirty="0">
                <a:latin typeface="Symbol" pitchFamily="18" charset="2"/>
                <a:sym typeface="Wingdings" pitchFamily="2" charset="2"/>
              </a:rPr>
              <a:t>DF</a:t>
            </a:r>
            <a:r>
              <a:rPr lang="en-US" altLang="en-US" sz="2400" dirty="0">
                <a:sym typeface="Wingdings" pitchFamily="2" charset="2"/>
              </a:rPr>
              <a:t>=1.5eV (</a:t>
            </a:r>
            <a:r>
              <a:rPr lang="en-US" altLang="en-US" sz="2400" dirty="0" err="1">
                <a:sym typeface="Wingdings" pitchFamily="2" charset="2"/>
              </a:rPr>
              <a:t>Schottky</a:t>
            </a:r>
            <a:r>
              <a:rPr lang="en-US" altLang="en-US" sz="2400" dirty="0">
                <a:sym typeface="Wingdings" pitchFamily="2" charset="2"/>
              </a:rPr>
              <a:t> effect required)</a:t>
            </a:r>
            <a:endParaRPr lang="en-US" altLang="en-US" sz="2400" dirty="0"/>
          </a:p>
          <a:p>
            <a:pPr lvl="2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The lowest field </a:t>
            </a:r>
            <a:r>
              <a:rPr lang="en-US" altLang="en-US" sz="2400" dirty="0">
                <a:sym typeface="Wingdings" pitchFamily="2" charset="2"/>
              </a:rPr>
              <a:t>25 MV/m</a:t>
            </a:r>
          </a:p>
          <a:p>
            <a:pPr lvl="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>
                <a:sym typeface="Wingdings" pitchFamily="2" charset="2"/>
              </a:rPr>
              <a:t>                              (</a:t>
            </a:r>
            <a:r>
              <a:rPr lang="en-US" altLang="en-US" sz="2400" dirty="0" err="1">
                <a:sym typeface="Wingdings" pitchFamily="2" charset="2"/>
              </a:rPr>
              <a:t>Schottky</a:t>
            </a:r>
            <a:r>
              <a:rPr lang="en-US" altLang="en-US" sz="2400" dirty="0">
                <a:sym typeface="Wingdings" pitchFamily="2" charset="2"/>
              </a:rPr>
              <a:t> effect)</a:t>
            </a:r>
          </a:p>
          <a:p>
            <a:pPr lvl="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>
                <a:sym typeface="Wingdings" pitchFamily="2" charset="2"/>
              </a:rPr>
              <a:t>  implies </a:t>
            </a:r>
            <a:r>
              <a:rPr lang="en-US" altLang="en-US" sz="2400" dirty="0">
                <a:latin typeface="Symbol" pitchFamily="18" charset="2"/>
                <a:sym typeface="Wingdings" pitchFamily="2" charset="2"/>
              </a:rPr>
              <a:t>b</a:t>
            </a:r>
            <a:r>
              <a:rPr lang="en-US" altLang="en-US" sz="2400" dirty="0">
                <a:sym typeface="Wingdings" pitchFamily="2" charset="2"/>
              </a:rPr>
              <a:t>&gt;=60</a:t>
            </a:r>
            <a:endParaRPr lang="en-US" altLang="en-US" sz="2400" dirty="0"/>
          </a:p>
          <a:p>
            <a:pPr lvl="2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note: </a:t>
            </a:r>
            <a:r>
              <a:rPr lang="en-US" altLang="en-US" sz="1800" dirty="0"/>
              <a:t>also observed emission at lower fields, but data was noisy.  This implies even larger </a:t>
            </a:r>
            <a:r>
              <a:rPr lang="en-US" altLang="en-US" sz="1800" dirty="0">
                <a:latin typeface="Symbol" pitchFamily="18" charset="2"/>
              </a:rPr>
              <a:t>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exists or </a:t>
            </a:r>
            <a:r>
              <a:rPr lang="en-US" altLang="en-US" sz="1800" dirty="0" smtClean="0">
                <a:solidFill>
                  <a:srgbClr val="00B050"/>
                </a:solidFill>
              </a:rPr>
              <a:t>lower</a:t>
            </a:r>
            <a:r>
              <a:rPr lang="en-US" altLang="en-US" sz="1800" dirty="0" smtClean="0">
                <a:solidFill>
                  <a:srgbClr val="0070C0"/>
                </a:solidFill>
              </a:rPr>
              <a:t> work functions at some points on cathode</a:t>
            </a:r>
            <a:r>
              <a:rPr lang="en-US" altLang="en-US" sz="1800" dirty="0" smtClean="0"/>
              <a:t>.</a:t>
            </a:r>
            <a:r>
              <a:rPr lang="en-US" altLang="en-US" sz="2400" dirty="0" smtClean="0"/>
              <a:t>  </a:t>
            </a:r>
            <a:endParaRPr lang="en-US" altLang="en-US" sz="2400" dirty="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b="1" i="1" dirty="0">
                <a:solidFill>
                  <a:srgbClr val="0070C0"/>
                </a:solidFill>
              </a:rPr>
              <a:t>Dark current measurements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</a:p>
          <a:p>
            <a:pPr lvl="1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400" dirty="0"/>
              <a:t> </a:t>
            </a:r>
            <a:r>
              <a:rPr lang="en-US" altLang="en-US" sz="2400" dirty="0">
                <a:latin typeface="Symbol" pitchFamily="18" charset="2"/>
              </a:rPr>
              <a:t></a:t>
            </a:r>
            <a:r>
              <a:rPr lang="en-US" altLang="en-US" sz="2400" dirty="0"/>
              <a:t> is 130.</a:t>
            </a:r>
            <a:endParaRPr lang="en-US" altLang="en-US" sz="2000" dirty="0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451788"/>
              </p:ext>
            </p:extLst>
          </p:nvPr>
        </p:nvGraphicFramePr>
        <p:xfrm>
          <a:off x="2209800" y="3200400"/>
          <a:ext cx="202412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965160" imgH="266400" progId="Equation.3">
                  <p:embed/>
                </p:oleObj>
              </mc:Choice>
              <mc:Fallback>
                <p:oleObj name="Equation" r:id="rId4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00400"/>
                        <a:ext cx="2024127" cy="5334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2895600" y="5626813"/>
            <a:ext cx="60007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500" b="1" kern="0" dirty="0" smtClean="0">
                <a:solidFill>
                  <a:srgbClr val="0071BC"/>
                </a:solidFill>
                <a:latin typeface="Comic Sans MS" pitchFamily="66" charset="0"/>
              </a:rPr>
              <a:t>Some possibilities/speculation …</a:t>
            </a:r>
            <a:endParaRPr lang="en-US" altLang="en-US" sz="2500" b="1" kern="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altLang="en-US" sz="2500" b="1" kern="0" dirty="0" smtClean="0">
                <a:solidFill>
                  <a:srgbClr val="0070C0"/>
                </a:solidFill>
                <a:latin typeface="Times New Roman" pitchFamily="18" charset="0"/>
              </a:rPr>
              <a:t>Alternative interpretation of Fowler-</a:t>
            </a:r>
            <a:r>
              <a:rPr lang="en-US" altLang="en-US" sz="2500" b="1" kern="0" dirty="0" err="1" smtClean="0">
                <a:solidFill>
                  <a:srgbClr val="0070C0"/>
                </a:solidFill>
                <a:latin typeface="Times New Roman" pitchFamily="18" charset="0"/>
              </a:rPr>
              <a:t>Nordhiem</a:t>
            </a:r>
            <a:r>
              <a:rPr lang="en-US" altLang="en-US" sz="2500" b="1" kern="0" dirty="0" smtClean="0">
                <a:solidFill>
                  <a:srgbClr val="0070C0"/>
                </a:solidFill>
                <a:latin typeface="Times New Roman" pitchFamily="18" charset="0"/>
              </a:rPr>
              <a:t> plots</a:t>
            </a:r>
          </a:p>
          <a:p>
            <a:endParaRPr lang="en-US" altLang="en-US" sz="2500" b="1" kern="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altLang="en-US" sz="2500" b="1" kern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56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140708_AAC_forWei</Template>
  <TotalTime>5123</TotalTime>
  <Words>2007</Words>
  <Application>Microsoft Office PowerPoint</Application>
  <PresentationFormat>On-screen Show (4:3)</PresentationFormat>
  <Paragraphs>318</Paragraphs>
  <Slides>26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 Unicode MS</vt:lpstr>
      <vt:lpstr>MS PGothic</vt:lpstr>
      <vt:lpstr>Arial</vt:lpstr>
      <vt:lpstr>Calibri</vt:lpstr>
      <vt:lpstr>Cambria Math</vt:lpstr>
      <vt:lpstr>Comic Sans MS</vt:lpstr>
      <vt:lpstr>Engravers MT</vt:lpstr>
      <vt:lpstr>Imprint MT Shadow</vt:lpstr>
      <vt:lpstr>Symbol</vt:lpstr>
      <vt:lpstr>Times</vt:lpstr>
      <vt:lpstr>Times New Roman</vt:lpstr>
      <vt:lpstr>Trebuchet MS</vt:lpstr>
      <vt:lpstr>Wingdings</vt:lpstr>
      <vt:lpstr>Blue design</vt:lpstr>
      <vt:lpstr>Equation</vt:lpstr>
      <vt:lpstr>Experimental Studies of Electron Emissions and Breakdowns in RF Guns</vt:lpstr>
      <vt:lpstr>Breakdown in RF cavities</vt:lpstr>
      <vt:lpstr>An s-band rf photocathode gun: 2 configurations</vt:lpstr>
      <vt:lpstr>Schottky Enabled Photo-electron Emission Measurements</vt:lpstr>
      <vt:lpstr>Long Laser Pulse (~ 3ps)  E=55 MV/m@ injection phase=80  55sin(80)=54</vt:lpstr>
      <vt:lpstr>Short Laser Pulse (~ 0.1ps)  E=50 MV/m@ injection phase=30  50sin(30)=25</vt:lpstr>
      <vt:lpstr>Dark Current Measurements</vt:lpstr>
      <vt:lpstr>Fowler Nordheim plot of dark current data</vt:lpstr>
      <vt:lpstr>Summary of the first measurements</vt:lpstr>
      <vt:lpstr>Electron emission</vt:lpstr>
      <vt:lpstr>Field emission enhancement factor</vt:lpstr>
      <vt:lpstr>β  from Fowler-Nordheim plot</vt:lpstr>
      <vt:lpstr>Ae from Fowler-Nordheim plot</vt:lpstr>
      <vt:lpstr>Dark current imaging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on Laser triggered BB study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Jiahang Shao</dc:creator>
  <cp:lastModifiedBy>Wei</cp:lastModifiedBy>
  <cp:revision>75</cp:revision>
  <dcterms:created xsi:type="dcterms:W3CDTF">2014-07-08T14:46:39Z</dcterms:created>
  <dcterms:modified xsi:type="dcterms:W3CDTF">2014-08-15T00:33:31Z</dcterms:modified>
</cp:coreProperties>
</file>