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41"/>
  </p:notesMasterIdLst>
  <p:sldIdLst>
    <p:sldId id="257" r:id="rId2"/>
    <p:sldId id="282" r:id="rId3"/>
    <p:sldId id="258" r:id="rId4"/>
    <p:sldId id="296" r:id="rId5"/>
    <p:sldId id="259" r:id="rId6"/>
    <p:sldId id="262" r:id="rId7"/>
    <p:sldId id="264" r:id="rId8"/>
    <p:sldId id="265" r:id="rId9"/>
    <p:sldId id="266" r:id="rId10"/>
    <p:sldId id="260" r:id="rId11"/>
    <p:sldId id="267" r:id="rId12"/>
    <p:sldId id="261" r:id="rId13"/>
    <p:sldId id="276" r:id="rId14"/>
    <p:sldId id="277" r:id="rId15"/>
    <p:sldId id="285" r:id="rId16"/>
    <p:sldId id="284" r:id="rId17"/>
    <p:sldId id="293" r:id="rId18"/>
    <p:sldId id="292" r:id="rId19"/>
    <p:sldId id="283" r:id="rId20"/>
    <p:sldId id="297" r:id="rId21"/>
    <p:sldId id="299" r:id="rId22"/>
    <p:sldId id="300" r:id="rId23"/>
    <p:sldId id="318" r:id="rId24"/>
    <p:sldId id="305" r:id="rId25"/>
    <p:sldId id="306" r:id="rId26"/>
    <p:sldId id="308" r:id="rId27"/>
    <p:sldId id="309" r:id="rId28"/>
    <p:sldId id="310" r:id="rId29"/>
    <p:sldId id="316" r:id="rId30"/>
    <p:sldId id="311" r:id="rId31"/>
    <p:sldId id="312" r:id="rId32"/>
    <p:sldId id="319" r:id="rId33"/>
    <p:sldId id="313" r:id="rId34"/>
    <p:sldId id="314" r:id="rId35"/>
    <p:sldId id="290" r:id="rId36"/>
    <p:sldId id="286" r:id="rId37"/>
    <p:sldId id="287" r:id="rId38"/>
    <p:sldId id="289" r:id="rId39"/>
    <p:sldId id="294" r:id="rId40"/>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19" autoAdjust="0"/>
    <p:restoredTop sz="94660"/>
  </p:normalViewPr>
  <p:slideViewPr>
    <p:cSldViewPr>
      <p:cViewPr>
        <p:scale>
          <a:sx n="66" d="100"/>
          <a:sy n="66" d="100"/>
        </p:scale>
        <p:origin x="-1242" y="-21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344"/>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F736D1C-DC37-414C-9176-8D04008DA9B9}" type="datetimeFigureOut">
              <a:rPr lang="zh-CN" altLang="en-US" smtClean="0"/>
              <a:pPr/>
              <a:t>2014/8/13</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A438EF-FE9B-471D-AD67-81CF17C55946}"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normAutofit/>
          </a:bodyPr>
          <a:lstStyle/>
          <a:p>
            <a:r>
              <a:rPr lang="zh-CN" altLang="en-US" dirty="0" smtClean="0"/>
              <a:t>利用高功率质子加速器研究中微子物理是近年来的热点方向，</a:t>
            </a:r>
            <a:endParaRPr lang="en-US" altLang="zh-CN" dirty="0" smtClean="0"/>
          </a:p>
          <a:p>
            <a:r>
              <a:rPr lang="en-US" altLang="zh-CN" dirty="0" smtClean="0"/>
              <a:t>2011</a:t>
            </a:r>
            <a:r>
              <a:rPr lang="zh-CN" altLang="en-US" dirty="0" smtClean="0"/>
              <a:t>年，</a:t>
            </a:r>
            <a:r>
              <a:rPr lang="en-US" altLang="zh-CN" dirty="0" smtClean="0"/>
              <a:t>MIT</a:t>
            </a:r>
            <a:r>
              <a:rPr lang="zh-CN" altLang="en-US" dirty="0" smtClean="0"/>
              <a:t>提出利用回旋加速器提供的高功率质子束来开展中微子</a:t>
            </a:r>
            <a:r>
              <a:rPr lang="en-US" altLang="zh-CN" dirty="0" smtClean="0"/>
              <a:t>CP</a:t>
            </a:r>
            <a:r>
              <a:rPr lang="zh-CN" altLang="en-US" dirty="0" smtClean="0"/>
              <a:t>破却实验的方案</a:t>
            </a:r>
            <a:endParaRPr lang="zh-CN" altLang="en-US" dirty="0"/>
          </a:p>
        </p:txBody>
      </p:sp>
      <p:sp>
        <p:nvSpPr>
          <p:cNvPr id="4" name="灯片编号占位符 3"/>
          <p:cNvSpPr>
            <a:spLocks noGrp="1"/>
          </p:cNvSpPr>
          <p:nvPr>
            <p:ph type="sldNum" sz="quarter" idx="10"/>
          </p:nvPr>
        </p:nvSpPr>
        <p:spPr/>
        <p:txBody>
          <a:bodyPr/>
          <a:lstStyle/>
          <a:p>
            <a:pPr>
              <a:defRPr/>
            </a:pPr>
            <a:fld id="{9D547207-81A3-4069-BDFB-BBE57C3887F1}" type="slidenum">
              <a:rPr lang="zh-CN" altLang="en-US" smtClean="0"/>
              <a:pPr>
                <a:defRPr/>
              </a:pPr>
              <a:t>20</a:t>
            </a:fld>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normAutofit/>
          </a:bodyPr>
          <a:lstStyle/>
          <a:p>
            <a:r>
              <a:rPr lang="zh-CN" altLang="en-US" dirty="0" smtClean="0"/>
              <a:t>在此方案中选择加速</a:t>
            </a:r>
            <a:r>
              <a:rPr lang="en-US" altLang="zh-CN" dirty="0" smtClean="0"/>
              <a:t>H2+</a:t>
            </a:r>
            <a:r>
              <a:rPr lang="zh-CN" altLang="en-US" dirty="0" smtClean="0"/>
              <a:t>粒子，具有创新性，但也具有很大的技术挑战性</a:t>
            </a:r>
            <a:endParaRPr lang="zh-CN" altLang="en-US" dirty="0"/>
          </a:p>
        </p:txBody>
      </p:sp>
      <p:sp>
        <p:nvSpPr>
          <p:cNvPr id="4" name="灯片编号占位符 3"/>
          <p:cNvSpPr>
            <a:spLocks noGrp="1"/>
          </p:cNvSpPr>
          <p:nvPr>
            <p:ph type="sldNum" sz="quarter" idx="10"/>
          </p:nvPr>
        </p:nvSpPr>
        <p:spPr/>
        <p:txBody>
          <a:bodyPr/>
          <a:lstStyle/>
          <a:p>
            <a:pPr>
              <a:defRPr/>
            </a:pPr>
            <a:fld id="{9D547207-81A3-4069-BDFB-BBE57C3887F1}" type="slidenum">
              <a:rPr lang="zh-CN" altLang="en-US" smtClean="0"/>
              <a:pPr>
                <a:defRPr/>
              </a:pPr>
              <a:t>21</a:t>
            </a:fld>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normAutofit/>
          </a:bodyPr>
          <a:lstStyle/>
          <a:p>
            <a:r>
              <a:rPr lang="en-US" altLang="zh-CN" dirty="0" smtClean="0"/>
              <a:t>CIAE</a:t>
            </a:r>
            <a:endParaRPr lang="zh-CN" altLang="en-US" dirty="0"/>
          </a:p>
        </p:txBody>
      </p:sp>
      <p:sp>
        <p:nvSpPr>
          <p:cNvPr id="4" name="灯片编号占位符 3"/>
          <p:cNvSpPr>
            <a:spLocks noGrp="1"/>
          </p:cNvSpPr>
          <p:nvPr>
            <p:ph type="sldNum" sz="quarter" idx="10"/>
          </p:nvPr>
        </p:nvSpPr>
        <p:spPr/>
        <p:txBody>
          <a:bodyPr/>
          <a:lstStyle/>
          <a:p>
            <a:pPr>
              <a:defRPr/>
            </a:pPr>
            <a:fld id="{9D547207-81A3-4069-BDFB-BBE57C3887F1}" type="slidenum">
              <a:rPr lang="zh-CN" altLang="en-US" smtClean="0"/>
              <a:pPr>
                <a:defRPr/>
              </a:pPr>
              <a:t>22</a:t>
            </a:fld>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Ref idx="1003">
        <a:schemeClr val="bg2"/>
      </p:bgRef>
    </p:bg>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173157"/>
            <a:ext cx="7772400" cy="1470025"/>
          </a:xfrm>
        </p:spPr>
        <p:txBody>
          <a:bodyPr anchor="b"/>
          <a:lstStyle>
            <a:lvl1pPr algn="l">
              <a:defRPr sz="4800"/>
            </a:lvl1pPr>
          </a:lstStyle>
          <a:p>
            <a:r>
              <a:rPr kumimoji="0" lang="zh-CN" altLang="en-US" smtClean="0"/>
              <a:t>单击此处编辑母版标题样式</a:t>
            </a:r>
            <a:endParaRPr kumimoji="0" lang="en-US"/>
          </a:p>
        </p:txBody>
      </p:sp>
      <p:sp>
        <p:nvSpPr>
          <p:cNvPr id="3" name="副标题 2"/>
          <p:cNvSpPr>
            <a:spLocks noGrp="1"/>
          </p:cNvSpPr>
          <p:nvPr>
            <p:ph type="subTitle" idx="1"/>
          </p:nvPr>
        </p:nvSpPr>
        <p:spPr>
          <a:xfrm>
            <a:off x="687716" y="2643182"/>
            <a:ext cx="6670366" cy="1752600"/>
          </a:xfrm>
        </p:spPr>
        <p:txBody>
          <a:bodyPr/>
          <a:lstStyle>
            <a:lvl1pPr marL="0" indent="0" algn="l">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zh-CN" altLang="en-US" smtClean="0"/>
              <a:t>单击此处编辑母版副标题样式</a:t>
            </a:r>
            <a:endParaRPr kumimoji="0" lang="en-US"/>
          </a:p>
        </p:txBody>
      </p:sp>
      <p:sp>
        <p:nvSpPr>
          <p:cNvPr id="4" name="日期占位符 3"/>
          <p:cNvSpPr>
            <a:spLocks noGrp="1"/>
          </p:cNvSpPr>
          <p:nvPr>
            <p:ph type="dt" sz="half" idx="10"/>
          </p:nvPr>
        </p:nvSpPr>
        <p:spPr/>
        <p:txBody>
          <a:bodyPr/>
          <a:lstStyle/>
          <a:p>
            <a:fld id="{7442BA63-B6F8-476E-B958-F0C7C8D080AF}" type="datetimeFigureOut">
              <a:rPr lang="zh-CN" altLang="en-US" smtClean="0"/>
              <a:pPr/>
              <a:t>2014/8/13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5ACF15A-47EF-4B6C-A631-523E0EBB7ABA}" type="slidenum">
              <a:rPr lang="zh-CN" altLang="en-US" smtClean="0"/>
              <a:pPr/>
              <a:t>‹#›</a:t>
            </a:fld>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7442BA63-B6F8-476E-B958-F0C7C8D080AF}" type="datetimeFigureOut">
              <a:rPr lang="zh-CN" altLang="en-US" smtClean="0"/>
              <a:pPr/>
              <a:t>2014/8/13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5ACF15A-47EF-4B6C-A631-523E0EBB7ABA}"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143768" y="274639"/>
            <a:ext cx="1543032" cy="5851525"/>
          </a:xfrm>
        </p:spPr>
        <p:txBody>
          <a:bodyPr vert="eaVert"/>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a:xfrm>
            <a:off x="457200" y="274639"/>
            <a:ext cx="6615130" cy="5851525"/>
          </a:xfrm>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7442BA63-B6F8-476E-B958-F0C7C8D080AF}" type="datetimeFigureOut">
              <a:rPr lang="zh-CN" altLang="en-US" smtClean="0"/>
              <a:pPr/>
              <a:t>2014/8/13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5ACF15A-47EF-4B6C-A631-523E0EBB7ABA}" type="slidenum">
              <a:rPr lang="zh-CN" altLang="en-US" smtClean="0"/>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85800" y="609600"/>
            <a:ext cx="7772400" cy="54864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73AFDAB4-0B8E-440D-BC7A-CF9B747172CC}" type="slidenum">
              <a:rPr lang="zh-CN" altLang="en-US"/>
              <a:pPr>
                <a:defRPr/>
              </a:pPr>
              <a:t>‹#›</a:t>
            </a:fld>
            <a:endParaRPr lang="en-US" altLang="zh-C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0" y="333375"/>
            <a:ext cx="7772400" cy="503238"/>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179388" y="1628775"/>
            <a:ext cx="7772400" cy="4114800"/>
          </a:xfrm>
        </p:spPr>
        <p:txBody>
          <a:bodyPr/>
          <a:lstStyle/>
          <a:p>
            <a:endParaRPr lang="zh-CN" altLang="en-US"/>
          </a:p>
        </p:txBody>
      </p:sp>
      <p:sp>
        <p:nvSpPr>
          <p:cNvPr id="4" name="日期占位符 3"/>
          <p:cNvSpPr>
            <a:spLocks noGrp="1"/>
          </p:cNvSpPr>
          <p:nvPr>
            <p:ph type="dt" sz="half" idx="10"/>
          </p:nvPr>
        </p:nvSpPr>
        <p:spPr>
          <a:xfrm>
            <a:off x="685800" y="6248400"/>
            <a:ext cx="1905000" cy="457200"/>
          </a:xfrm>
        </p:spPr>
        <p:txBody>
          <a:bodyPr/>
          <a:lstStyle>
            <a:lvl1pPr>
              <a:defRPr/>
            </a:lvl1pPr>
          </a:lstStyle>
          <a:p>
            <a:endParaRPr lang="en-US" altLang="zh-CN"/>
          </a:p>
        </p:txBody>
      </p:sp>
      <p:sp>
        <p:nvSpPr>
          <p:cNvPr id="5" name="页脚占位符 4"/>
          <p:cNvSpPr>
            <a:spLocks noGrp="1"/>
          </p:cNvSpPr>
          <p:nvPr>
            <p:ph type="ftr" sz="quarter" idx="11"/>
          </p:nvPr>
        </p:nvSpPr>
        <p:spPr>
          <a:xfrm>
            <a:off x="3124200" y="6248400"/>
            <a:ext cx="2895600" cy="457200"/>
          </a:xfrm>
        </p:spPr>
        <p:txBody>
          <a:bodyPr/>
          <a:lstStyle>
            <a:lvl1pPr>
              <a:defRPr/>
            </a:lvl1pPr>
          </a:lstStyle>
          <a:p>
            <a:endParaRPr lang="en-US" altLang="zh-CN"/>
          </a:p>
        </p:txBody>
      </p:sp>
      <p:sp>
        <p:nvSpPr>
          <p:cNvPr id="6" name="灯片编号占位符 5"/>
          <p:cNvSpPr>
            <a:spLocks noGrp="1"/>
          </p:cNvSpPr>
          <p:nvPr>
            <p:ph type="sldNum" sz="quarter" idx="12"/>
          </p:nvPr>
        </p:nvSpPr>
        <p:spPr>
          <a:xfrm>
            <a:off x="6553200" y="6248400"/>
            <a:ext cx="1905000" cy="457200"/>
          </a:xfrm>
        </p:spPr>
        <p:txBody>
          <a:bodyPr/>
          <a:lstStyle>
            <a:lvl1pPr>
              <a:defRPr/>
            </a:lvl1pPr>
          </a:lstStyle>
          <a:p>
            <a:fld id="{97544BAE-6C3F-4A43-A1B1-2A6382993A57}" type="slidenum">
              <a:rPr lang="zh-CN" altLang="en-US"/>
              <a:pPr/>
              <a:t>‹#›</a:t>
            </a:fld>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7442BA63-B6F8-476E-B958-F0C7C8D080AF}" type="datetimeFigureOut">
              <a:rPr lang="zh-CN" altLang="en-US" smtClean="0"/>
              <a:pPr/>
              <a:t>2014/8/13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5ACF15A-47EF-4B6C-A631-523E0EBB7ABA}"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bg>
      <p:bgRef idx="1003">
        <a:schemeClr val="bg2"/>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685800" y="2924181"/>
            <a:ext cx="7772400" cy="1362075"/>
          </a:xfrm>
        </p:spPr>
        <p:txBody>
          <a:bodyPr anchor="t"/>
          <a:lstStyle>
            <a:lvl1pPr algn="l">
              <a:defRPr sz="4400" b="0" cap="all"/>
            </a:lvl1p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685800" y="1428747"/>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7442BA63-B6F8-476E-B958-F0C7C8D080AF}" type="datetimeFigureOut">
              <a:rPr lang="zh-CN" altLang="en-US" smtClean="0"/>
              <a:pPr/>
              <a:t>2014/8/13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5ACF15A-47EF-4B6C-A631-523E0EBB7ABA}" type="slidenum">
              <a:rPr lang="zh-CN" altLang="en-US" smtClean="0"/>
              <a:pPr/>
              <a:t>‹#›</a:t>
            </a:fld>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p:txBody>
          <a:bodyPr/>
          <a:lstStyle/>
          <a:p>
            <a:fld id="{7442BA63-B6F8-476E-B958-F0C7C8D080AF}" type="datetimeFigureOut">
              <a:rPr lang="zh-CN" altLang="en-US" smtClean="0"/>
              <a:pPr/>
              <a:t>2014/8/13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5ACF15A-47EF-4B6C-A631-523E0EBB7ABA}"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7" name="日期占位符 6"/>
          <p:cNvSpPr>
            <a:spLocks noGrp="1"/>
          </p:cNvSpPr>
          <p:nvPr>
            <p:ph type="dt" sz="half" idx="10"/>
          </p:nvPr>
        </p:nvSpPr>
        <p:spPr/>
        <p:txBody>
          <a:bodyPr/>
          <a:lstStyle/>
          <a:p>
            <a:fld id="{7442BA63-B6F8-476E-B958-F0C7C8D080AF}" type="datetimeFigureOut">
              <a:rPr lang="zh-CN" altLang="en-US" smtClean="0"/>
              <a:pPr/>
              <a:t>2014/8/13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5ACF15A-47EF-4B6C-A631-523E0EBB7ABA}"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日期占位符 2"/>
          <p:cNvSpPr>
            <a:spLocks noGrp="1"/>
          </p:cNvSpPr>
          <p:nvPr>
            <p:ph type="dt" sz="half" idx="10"/>
          </p:nvPr>
        </p:nvSpPr>
        <p:spPr/>
        <p:txBody>
          <a:bodyPr/>
          <a:lstStyle/>
          <a:p>
            <a:fld id="{7442BA63-B6F8-476E-B958-F0C7C8D080AF}" type="datetimeFigureOut">
              <a:rPr lang="zh-CN" altLang="en-US" smtClean="0"/>
              <a:pPr/>
              <a:t>2014/8/13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5ACF15A-47EF-4B6C-A631-523E0EBB7ABA}"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442BA63-B6F8-476E-B958-F0C7C8D080AF}" type="datetimeFigureOut">
              <a:rPr lang="zh-CN" altLang="en-US" smtClean="0"/>
              <a:pPr/>
              <a:t>2014/8/13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5ACF15A-47EF-4B6C-A631-523E0EBB7ABA}"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3" name="内容占位符 2"/>
          <p:cNvSpPr>
            <a:spLocks noGrp="1"/>
          </p:cNvSpPr>
          <p:nvPr>
            <p:ph idx="1"/>
          </p:nvPr>
        </p:nvSpPr>
        <p:spPr>
          <a:xfrm>
            <a:off x="460382" y="1071546"/>
            <a:ext cx="5111750" cy="50497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文本占位符 3"/>
          <p:cNvSpPr>
            <a:spLocks noGrp="1"/>
          </p:cNvSpPr>
          <p:nvPr>
            <p:ph type="body" sz="half" idx="2"/>
          </p:nvPr>
        </p:nvSpPr>
        <p:spPr>
          <a:xfrm>
            <a:off x="5679083" y="1071546"/>
            <a:ext cx="3008313" cy="34290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p:txBody>
          <a:bodyPr/>
          <a:lstStyle/>
          <a:p>
            <a:fld id="{7442BA63-B6F8-476E-B958-F0C7C8D080AF}" type="datetimeFigureOut">
              <a:rPr lang="zh-CN" altLang="en-US" smtClean="0"/>
              <a:pPr/>
              <a:t>2014/8/13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5ACF15A-47EF-4B6C-A631-523E0EBB7ABA}" type="slidenum">
              <a:rPr lang="zh-CN" altLang="en-US" smtClean="0"/>
              <a:pPr/>
              <a:t>‹#›</a:t>
            </a:fld>
            <a:endParaRPr lang="zh-CN" altLang="en-US"/>
          </a:p>
        </p:txBody>
      </p:sp>
      <p:sp>
        <p:nvSpPr>
          <p:cNvPr id="2" name="标题 1"/>
          <p:cNvSpPr>
            <a:spLocks noGrp="1"/>
          </p:cNvSpPr>
          <p:nvPr>
            <p:ph type="title"/>
          </p:nvPr>
        </p:nvSpPr>
        <p:spPr>
          <a:xfrm>
            <a:off x="457205" y="285728"/>
            <a:ext cx="8230993" cy="696626"/>
          </a:xfrm>
        </p:spPr>
        <p:txBody>
          <a:bodyPr anchor="ctr"/>
          <a:lstStyle>
            <a:lvl1pPr algn="ctr">
              <a:defRPr sz="3600" b="0"/>
            </a:lvl1pPr>
          </a:lstStyle>
          <a:p>
            <a:r>
              <a:rPr kumimoji="0" lang="zh-CN" altLang="en-US" smtClean="0"/>
              <a:t>单击此处编辑母版标题样式</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001024" y="642918"/>
            <a:ext cx="785818" cy="4572032"/>
          </a:xfrm>
        </p:spPr>
        <p:txBody>
          <a:bodyPr vert="eaVert" anchor="ctr"/>
          <a:lstStyle>
            <a:lvl1pPr algn="l">
              <a:defRPr sz="2400" b="0"/>
            </a:lvl1pPr>
          </a:lstStyle>
          <a:p>
            <a:r>
              <a:rPr kumimoji="0" lang="zh-CN" altLang="en-US" smtClean="0"/>
              <a:t>单击此处编辑母版标题样式</a:t>
            </a:r>
            <a:endParaRPr kumimoji="0" lang="en-US"/>
          </a:p>
        </p:txBody>
      </p:sp>
      <p:sp>
        <p:nvSpPr>
          <p:cNvPr id="3" name="图片占位符 2"/>
          <p:cNvSpPr>
            <a:spLocks noGrp="1"/>
          </p:cNvSpPr>
          <p:nvPr>
            <p:ph type="pic" idx="1"/>
          </p:nvPr>
        </p:nvSpPr>
        <p:spPr>
          <a:xfrm>
            <a:off x="442922" y="541340"/>
            <a:ext cx="6415094" cy="5459428"/>
          </a:xfrm>
          <a:prstGeom prst="roundRect">
            <a:avLst>
              <a:gd name="adj" fmla="val 4800"/>
            </a:avLst>
          </a:prstGeom>
          <a:solidFill>
            <a:schemeClr val="accent1">
              <a:tint val="20000"/>
            </a:schemeClr>
          </a:solidFill>
          <a:ln w="38100">
            <a:gradFill flip="none" rotWithShape="1">
              <a:gsLst>
                <a:gs pos="0">
                  <a:schemeClr val="accent1">
                    <a:alpha val="50000"/>
                  </a:schemeClr>
                </a:gs>
                <a:gs pos="100000">
                  <a:schemeClr val="accent1">
                    <a:tint val="20000"/>
                  </a:schemeClr>
                </a:gs>
              </a:gsLst>
              <a:lin ang="16200000" scaled="1"/>
              <a:tileRect/>
            </a:gradFill>
          </a:ln>
          <a:effectLst>
            <a:outerShdw blurRad="76200" dist="38100" dir="5400000" sx="100500" sy="100500" algn="tl" rotWithShape="0">
              <a:srgbClr val="000000">
                <a:alpha val="50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0" lang="zh-CN" altLang="en-US" smtClean="0"/>
              <a:t>单击图标添加图片</a:t>
            </a:r>
            <a:endParaRPr kumimoji="0" lang="en-US"/>
          </a:p>
        </p:txBody>
      </p:sp>
      <p:sp>
        <p:nvSpPr>
          <p:cNvPr id="4" name="文本占位符 3"/>
          <p:cNvSpPr>
            <a:spLocks noGrp="1"/>
          </p:cNvSpPr>
          <p:nvPr>
            <p:ph type="body" sz="half" idx="2"/>
          </p:nvPr>
        </p:nvSpPr>
        <p:spPr>
          <a:xfrm>
            <a:off x="7072330" y="1000108"/>
            <a:ext cx="914368" cy="4214842"/>
          </a:xfrm>
        </p:spPr>
        <p:txBody>
          <a:bodyPr vert="eaVert" anchor="ctr"/>
          <a:lstStyle>
            <a:lvl1pPr marL="0" indent="0" algn="ctr">
              <a:buNone/>
              <a:defRPr sz="1400"/>
            </a:lvl1pPr>
            <a:lvl2pPr marL="457200" indent="0" algn="ctr">
              <a:buNone/>
              <a:defRPr sz="1200"/>
            </a:lvl2pPr>
            <a:lvl3pPr marL="914400" indent="0" algn="ctr">
              <a:buNone/>
              <a:defRPr sz="1000"/>
            </a:lvl3pPr>
            <a:lvl4pPr marL="1371600" indent="0" algn="ctr">
              <a:buNone/>
              <a:defRPr sz="900"/>
            </a:lvl4pPr>
            <a:lvl5pPr marL="1828800" indent="0" algn="ctr">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p:txBody>
          <a:bodyPr/>
          <a:lstStyle/>
          <a:p>
            <a:fld id="{7442BA63-B6F8-476E-B958-F0C7C8D080AF}" type="datetimeFigureOut">
              <a:rPr lang="zh-CN" altLang="en-US" smtClean="0"/>
              <a:pPr/>
              <a:t>2014/8/13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5ACF15A-47EF-4B6C-A631-523E0EBB7ABA}"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8" name="图片 7"/>
          <p:cNvPicPr>
            <a:picLocks noChangeAspect="1"/>
          </p:cNvPicPr>
          <p:nvPr/>
        </p:nvPicPr>
        <p:blipFill>
          <a:blip r:embed="rId15" cstate="screen">
            <a:duotone>
              <a:schemeClr val="accent1"/>
              <a:srgbClr val="FFFFFF"/>
            </a:duotone>
            <a:lum bright="12000" contrast="40000"/>
          </a:blip>
          <a:stretch>
            <a:fillRect/>
          </a:stretch>
        </p:blipFill>
        <p:spPr>
          <a:xfrm>
            <a:off x="6667809" y="4915143"/>
            <a:ext cx="2476191" cy="1942857"/>
          </a:xfrm>
          <a:prstGeom prst="rect">
            <a:avLst/>
          </a:prstGeom>
          <a:noFill/>
          <a:ln>
            <a:noFill/>
          </a:ln>
        </p:spPr>
      </p:pic>
      <p:sp>
        <p:nvSpPr>
          <p:cNvPr id="10" name="矩形 9"/>
          <p:cNvSpPr/>
          <p:nvPr/>
        </p:nvSpPr>
        <p:spPr>
          <a:xfrm>
            <a:off x="0" y="0"/>
            <a:ext cx="9144000" cy="71438"/>
          </a:xfrm>
          <a:prstGeom prst="rect">
            <a:avLst/>
          </a:prstGeom>
          <a:gradFill flip="none" rotWithShape="1">
            <a:gsLst>
              <a:gs pos="0">
                <a:schemeClr val="accent1">
                  <a:tint val="100000"/>
                  <a:shade val="50000"/>
                  <a:hueMod val="100000"/>
                  <a:satMod val="250000"/>
                  <a:alpha val="0"/>
                </a:schemeClr>
              </a:gs>
              <a:gs pos="75000">
                <a:schemeClr val="accent1">
                  <a:tint val="80000"/>
                  <a:shade val="100000"/>
                  <a:hueMod val="100000"/>
                  <a:satMod val="375000"/>
                  <a:alpha val="20000"/>
                </a:schemeClr>
              </a:gs>
              <a:gs pos="100000">
                <a:schemeClr val="accent1">
                  <a:tint val="50000"/>
                  <a:shade val="100000"/>
                  <a:hueMod val="100000"/>
                  <a:satMod val="500000"/>
                </a:schemeClr>
              </a:gs>
            </a:gsLst>
            <a:lin ang="18900000" scaled="1"/>
            <a:tileRect/>
          </a:gradFill>
          <a:ln w="12700" cap="rnd" cmpd="sng" algn="ctr">
            <a:noFill/>
            <a:prstDash val="solid"/>
          </a:ln>
        </p:spPr>
        <p:style>
          <a:lnRef idx="1">
            <a:schemeClr val="accent1"/>
          </a:lnRef>
          <a:fillRef idx="2">
            <a:schemeClr val="accent1"/>
          </a:fillRef>
          <a:effectRef idx="1">
            <a:schemeClr val="accent1"/>
          </a:effectRef>
          <a:fontRef idx="minor">
            <a:schemeClr val="dk1"/>
          </a:fontRef>
        </p:style>
        <p:txBody>
          <a:bodyPr rtlCol="0" anchor="ctr"/>
          <a:lstStyle/>
          <a:p>
            <a:pPr algn="ctr" eaLnBrk="1" latinLnBrk="0" hangingPunct="1"/>
            <a:endParaRPr kumimoji="0" lang="zh-CN" altLang="en-US"/>
          </a:p>
        </p:txBody>
      </p:sp>
      <p:sp>
        <p:nvSpPr>
          <p:cNvPr id="11" name="矩形 10"/>
          <p:cNvSpPr/>
          <p:nvPr/>
        </p:nvSpPr>
        <p:spPr>
          <a:xfrm>
            <a:off x="0" y="40951"/>
            <a:ext cx="4572000" cy="71438"/>
          </a:xfrm>
          <a:prstGeom prst="rect">
            <a:avLst/>
          </a:prstGeom>
          <a:gradFill flip="none" rotWithShape="1">
            <a:gsLst>
              <a:gs pos="0">
                <a:schemeClr val="accent1">
                  <a:tint val="100000"/>
                  <a:shade val="50000"/>
                  <a:hueMod val="100000"/>
                  <a:satMod val="250000"/>
                  <a:alpha val="0"/>
                </a:schemeClr>
              </a:gs>
              <a:gs pos="75000">
                <a:schemeClr val="accent1">
                  <a:tint val="80000"/>
                  <a:shade val="100000"/>
                  <a:hueMod val="100000"/>
                  <a:satMod val="375000"/>
                  <a:alpha val="5000"/>
                </a:schemeClr>
              </a:gs>
              <a:gs pos="100000">
                <a:schemeClr val="accent1">
                  <a:tint val="50000"/>
                  <a:shade val="100000"/>
                  <a:hueMod val="100000"/>
                  <a:satMod val="500000"/>
                  <a:alpha val="60000"/>
                </a:schemeClr>
              </a:gs>
            </a:gsLst>
            <a:lin ang="8100000" scaled="1"/>
            <a:tileRect/>
          </a:gradFill>
          <a:ln w="12700" cap="rnd" cmpd="sng" algn="ctr">
            <a:noFill/>
            <a:prstDash val="solid"/>
          </a:ln>
          <a:effectLst>
            <a:glow>
              <a:schemeClr val="accent1">
                <a:tint val="100000"/>
                <a:shade val="100000"/>
                <a:hueMod val="100000"/>
                <a:satMod val="100000"/>
              </a:schemeClr>
            </a:glow>
            <a:softEdge rad="12700"/>
          </a:effectLst>
        </p:spPr>
        <p:style>
          <a:lnRef idx="1">
            <a:schemeClr val="accent1"/>
          </a:lnRef>
          <a:fillRef idx="2">
            <a:schemeClr val="accent1"/>
          </a:fillRef>
          <a:effectRef idx="1">
            <a:schemeClr val="accent1"/>
          </a:effectRef>
          <a:fontRef idx="minor">
            <a:schemeClr val="dk1"/>
          </a:fontRef>
        </p:style>
        <p:txBody>
          <a:bodyPr rtlCol="0" anchor="ctr"/>
          <a:lstStyle/>
          <a:p>
            <a:pPr algn="ctr" eaLnBrk="1" latinLnBrk="0" hangingPunct="1"/>
            <a:endParaRPr kumimoji="0" lang="zh-CN" altLang="en-US"/>
          </a:p>
        </p:txBody>
      </p:sp>
      <p:pic>
        <p:nvPicPr>
          <p:cNvPr id="9" name="图片 8"/>
          <p:cNvPicPr>
            <a:picLocks noChangeAspect="1"/>
          </p:cNvPicPr>
          <p:nvPr/>
        </p:nvPicPr>
        <p:blipFill>
          <a:blip r:embed="rId16" cstate="screen">
            <a:duotone>
              <a:schemeClr val="accent1"/>
              <a:srgbClr val="FFFFFF"/>
            </a:duotone>
            <a:lum bright="35000" contrast="40000"/>
          </a:blip>
          <a:stretch>
            <a:fillRect/>
          </a:stretch>
        </p:blipFill>
        <p:spPr>
          <a:xfrm>
            <a:off x="0" y="6420445"/>
            <a:ext cx="9144000" cy="437555"/>
          </a:xfrm>
          <a:prstGeom prst="rect">
            <a:avLst/>
          </a:prstGeom>
          <a:noFill/>
          <a:ln>
            <a:noFill/>
          </a:ln>
          <a:effectLst/>
        </p:spPr>
      </p:pic>
      <p:sp>
        <p:nvSpPr>
          <p:cNvPr id="2" name="标题占位符 1"/>
          <p:cNvSpPr>
            <a:spLocks noGrp="1"/>
          </p:cNvSpPr>
          <p:nvPr>
            <p:ph type="title"/>
          </p:nvPr>
        </p:nvSpPr>
        <p:spPr>
          <a:xfrm>
            <a:off x="457200" y="274638"/>
            <a:ext cx="8229600" cy="1143000"/>
          </a:xfrm>
          <a:prstGeom prst="rect">
            <a:avLst/>
          </a:prstGeom>
        </p:spPr>
        <p:txBody>
          <a:bodyPr vert="horz" rtlCol="0" anchor="ctr">
            <a:normAutofit/>
          </a:body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457200" y="1600200"/>
            <a:ext cx="8229600" cy="4525963"/>
          </a:xfrm>
          <a:prstGeom prst="rect">
            <a:avLst/>
          </a:prstGeom>
        </p:spPr>
        <p:txBody>
          <a:bodyPr vert="horz" rtlCol="0">
            <a:normAutofit/>
          </a:bodyPr>
          <a:lstStyle/>
          <a:p>
            <a:pPr lvl="0" eaLnBrk="1" latinLnBrk="0" hangingPunct="1"/>
            <a:r>
              <a:rPr kumimoji="0" lang="zh-CN" altLang="en-US" smtClean="0"/>
              <a:t>单击此处编辑母版文本样式</a:t>
            </a:r>
          </a:p>
          <a:p>
            <a:pPr lvl="1" eaLnBrk="1" latinLnBrk="0" hangingPunct="1"/>
            <a:r>
              <a:rPr kumimoji="0" lang="zh-CN" altLang="en-US" smtClean="0"/>
              <a:t>第二级</a:t>
            </a:r>
          </a:p>
          <a:p>
            <a:pPr lvl="2" eaLnBrk="1" latinLnBrk="0" hangingPunct="1"/>
            <a:r>
              <a:rPr kumimoji="0" lang="zh-CN" altLang="en-US" smtClean="0"/>
              <a:t>第三级</a:t>
            </a:r>
          </a:p>
          <a:p>
            <a:pPr lvl="3" eaLnBrk="1" latinLnBrk="0" hangingPunct="1"/>
            <a:r>
              <a:rPr kumimoji="0" lang="zh-CN" altLang="en-US" smtClean="0"/>
              <a:t>第四级</a:t>
            </a:r>
          </a:p>
          <a:p>
            <a:pPr lvl="4" eaLnBrk="1" latinLnBrk="0" hangingPunct="1"/>
            <a:r>
              <a:rPr kumimoji="0" lang="zh-CN" altLang="en-US" smtClean="0"/>
              <a:t>第五级</a:t>
            </a:r>
            <a:endParaRPr kumimoji="0" lang="en-US"/>
          </a:p>
        </p:txBody>
      </p:sp>
      <p:sp>
        <p:nvSpPr>
          <p:cNvPr id="4" name="日期占位符 3"/>
          <p:cNvSpPr>
            <a:spLocks noGrp="1"/>
          </p:cNvSpPr>
          <p:nvPr>
            <p:ph type="dt" sz="half" idx="2"/>
          </p:nvPr>
        </p:nvSpPr>
        <p:spPr>
          <a:xfrm>
            <a:off x="457200" y="6356350"/>
            <a:ext cx="2133600" cy="365125"/>
          </a:xfrm>
          <a:prstGeom prst="rect">
            <a:avLst/>
          </a:prstGeom>
        </p:spPr>
        <p:txBody>
          <a:bodyPr vert="horz" rtlCol="0" anchor="ctr"/>
          <a:lstStyle>
            <a:lvl1pPr algn="l" eaLnBrk="1" latinLnBrk="0" hangingPunct="1">
              <a:defRPr kumimoji="0" sz="1200">
                <a:solidFill>
                  <a:schemeClr val="tx1">
                    <a:tint val="75000"/>
                  </a:schemeClr>
                </a:solidFill>
              </a:defRPr>
            </a:lvl1pPr>
          </a:lstStyle>
          <a:p>
            <a:fld id="{7442BA63-B6F8-476E-B958-F0C7C8D080AF}" type="datetimeFigureOut">
              <a:rPr lang="zh-CN" altLang="en-US" smtClean="0"/>
              <a:pPr/>
              <a:t>2014/8/13</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rtlCol="0" anchor="ctr"/>
          <a:lstStyle>
            <a:lvl1pPr algn="ctr" eaLnBrk="1" latinLnBrk="0" hangingPunct="1">
              <a:defRPr kumimoji="0"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rtlCol="0" anchor="ctr"/>
          <a:lstStyle>
            <a:lvl1pPr algn="r" eaLnBrk="1" latinLnBrk="0" hangingPunct="1">
              <a:defRPr kumimoji="0" sz="1200">
                <a:solidFill>
                  <a:schemeClr val="tx1">
                    <a:tint val="75000"/>
                  </a:schemeClr>
                </a:solidFill>
              </a:defRPr>
            </a:lvl1pPr>
          </a:lstStyle>
          <a:p>
            <a:fld id="{95ACF15A-47EF-4B6C-A631-523E0EBB7ABA}"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accent1"/>
        </a:buClr>
        <a:buSzPct val="50000"/>
        <a:buFont typeface="Wingdings 2"/>
        <a:buChar char=""/>
        <a:defRPr kumimoji="0" sz="3200" kern="1200">
          <a:solidFill>
            <a:schemeClr val="tx1"/>
          </a:solidFill>
          <a:latin typeface="+mn-lt"/>
          <a:ea typeface="+mn-ea"/>
          <a:cs typeface="+mn-cs"/>
        </a:defRPr>
      </a:lvl1pPr>
      <a:lvl2pPr marL="742950" indent="-285750" algn="l" rtl="0" eaLnBrk="1" latinLnBrk="0" hangingPunct="1">
        <a:spcBef>
          <a:spcPct val="20000"/>
        </a:spcBef>
        <a:buClr>
          <a:schemeClr val="accent2"/>
        </a:buClr>
        <a:buSzPct val="50000"/>
        <a:buFont typeface="Wingdings 2"/>
        <a:buChar char="³"/>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accent3"/>
        </a:buClr>
        <a:buSzPct val="60000"/>
        <a:buFont typeface="Wingdings 2"/>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accent5"/>
        </a:buClr>
        <a:buSzPct val="45000"/>
        <a:buFont typeface="Wingdings 2"/>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accent6"/>
        </a:buClr>
        <a:buFont typeface="Wingdings 2"/>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48.png"/><Relationship Id="rId4" Type="http://schemas.openxmlformats.org/officeDocument/2006/relationships/image" Target="../media/image47.w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oleObject" Target="../embeddings/oleObject2.bin"/><Relationship Id="rId4" Type="http://schemas.openxmlformats.org/officeDocument/2006/relationships/image" Target="../media/image57.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2.xml"/><Relationship Id="rId4" Type="http://schemas.openxmlformats.org/officeDocument/2006/relationships/image" Target="../media/image53.emf"/></Relationships>
</file>

<file path=ppt/slides/_rels/slide33.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3.xml"/><Relationship Id="rId5" Type="http://schemas.openxmlformats.org/officeDocument/2006/relationships/image" Target="../media/image69.png"/><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image" Target="../media/image70.jpe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jpeg"/></Relationships>
</file>

<file path=ppt/slides/_rels/slide3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jpeg"/></Relationships>
</file>

<file path=ppt/slides/_rels/slide3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wmf"/><Relationship Id="rId4" Type="http://schemas.openxmlformats.org/officeDocument/2006/relationships/image" Target="../media/image15.wmf"/></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wmf"/><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wmf"/></Relationships>
</file>

<file path=ppt/slides/_rels/slide9.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screen">
            <a:alphaModFix amt="30000"/>
            <a:lum/>
          </a:blip>
          <a:srcRect/>
          <a:stretch>
            <a:fillRect/>
          </a:stretch>
        </a:blipFill>
        <a:effectLst/>
      </p:bgPr>
    </p:bg>
    <p:spTree>
      <p:nvGrpSpPr>
        <p:cNvPr id="1" name=""/>
        <p:cNvGrpSpPr/>
        <p:nvPr/>
      </p:nvGrpSpPr>
      <p:grpSpPr>
        <a:xfrm>
          <a:off x="0" y="0"/>
          <a:ext cx="0" cy="0"/>
          <a:chOff x="0" y="0"/>
          <a:chExt cx="0" cy="0"/>
        </a:xfrm>
      </p:grpSpPr>
      <p:sp>
        <p:nvSpPr>
          <p:cNvPr id="1598467" name="Rectangle 3"/>
          <p:cNvSpPr>
            <a:spLocks noChangeArrowheads="1"/>
          </p:cNvSpPr>
          <p:nvPr/>
        </p:nvSpPr>
        <p:spPr bwMode="auto">
          <a:xfrm>
            <a:off x="539750" y="1700213"/>
            <a:ext cx="8304213" cy="4032250"/>
          </a:xfrm>
          <a:prstGeom prst="rect">
            <a:avLst/>
          </a:prstGeom>
          <a:noFill/>
          <a:ln w="9525">
            <a:noFill/>
            <a:miter lim="800000"/>
            <a:headEnd/>
            <a:tailEnd/>
          </a:ln>
          <a:effectLst>
            <a:outerShdw dist="35921" dir="2700000" algn="ctr" rotWithShape="0">
              <a:schemeClr val="bg2"/>
            </a:outerShdw>
          </a:effectLst>
        </p:spPr>
        <p:txBody>
          <a:bodyPr/>
          <a:lstStyle/>
          <a:p>
            <a:pPr marL="342900" indent="-342900" algn="ctr">
              <a:spcBef>
                <a:spcPct val="20000"/>
              </a:spcBef>
              <a:defRPr/>
            </a:pPr>
            <a:endParaRPr kumimoji="1" lang="zh-CN" altLang="en-US" sz="4000" b="1" dirty="0">
              <a:solidFill>
                <a:srgbClr val="000066"/>
              </a:solidFill>
              <a:effectLst>
                <a:outerShdw blurRad="38100" dist="38100" dir="2700000" algn="tl">
                  <a:srgbClr val="C0C0C0"/>
                </a:outerShdw>
              </a:effectLst>
              <a:ea typeface="文鼎行楷碑体" pitchFamily="34" charset="-122"/>
            </a:endParaRPr>
          </a:p>
          <a:p>
            <a:pPr marL="342900" indent="-342900" algn="ctr">
              <a:spcBef>
                <a:spcPct val="20000"/>
              </a:spcBef>
              <a:defRPr/>
            </a:pPr>
            <a:r>
              <a:rPr kumimoji="1" lang="zh-CN" altLang="en-US" sz="3600" b="1" dirty="0">
                <a:solidFill>
                  <a:srgbClr val="800000"/>
                </a:solidFill>
                <a:effectLst>
                  <a:outerShdw blurRad="38100" dist="38100" dir="2700000" algn="tl">
                    <a:srgbClr val="C0C0C0"/>
                  </a:outerShdw>
                </a:effectLst>
                <a:latin typeface="Arial Black" pitchFamily="34" charset="0"/>
                <a:ea typeface="黑体" pitchFamily="49" charset="-122"/>
              </a:rPr>
              <a:t>原子能</a:t>
            </a:r>
            <a:r>
              <a:rPr kumimoji="1" lang="zh-CN" altLang="en-US" sz="3600" b="1" dirty="0" smtClean="0">
                <a:solidFill>
                  <a:srgbClr val="800000"/>
                </a:solidFill>
                <a:effectLst>
                  <a:outerShdw blurRad="38100" dist="38100" dir="2700000" algn="tl">
                    <a:srgbClr val="C0C0C0"/>
                  </a:outerShdw>
                </a:effectLst>
                <a:latin typeface="Arial Black" pitchFamily="34" charset="0"/>
                <a:ea typeface="黑体" pitchFamily="49" charset="-122"/>
              </a:rPr>
              <a:t>院强流回旋加速器研发新</a:t>
            </a:r>
            <a:r>
              <a:rPr kumimoji="1" lang="zh-CN" altLang="en-US" sz="3600" b="1" dirty="0">
                <a:solidFill>
                  <a:srgbClr val="800000"/>
                </a:solidFill>
                <a:effectLst>
                  <a:outerShdw blurRad="38100" dist="38100" dir="2700000" algn="tl">
                    <a:srgbClr val="C0C0C0"/>
                  </a:outerShdw>
                </a:effectLst>
                <a:latin typeface="Arial Black" pitchFamily="34" charset="0"/>
                <a:ea typeface="黑体" pitchFamily="49" charset="-122"/>
              </a:rPr>
              <a:t>进展</a:t>
            </a:r>
            <a:endParaRPr kumimoji="1" lang="zh-CN" altLang="en-US" b="1" dirty="0">
              <a:solidFill>
                <a:srgbClr val="800000"/>
              </a:solidFill>
              <a:effectLst>
                <a:outerShdw blurRad="38100" dist="38100" dir="2700000" algn="tl">
                  <a:srgbClr val="C0C0C0"/>
                </a:outerShdw>
              </a:effectLst>
              <a:latin typeface="Arial Black" pitchFamily="34" charset="0"/>
              <a:ea typeface="黑体" pitchFamily="49" charset="-122"/>
            </a:endParaRPr>
          </a:p>
          <a:p>
            <a:pPr marL="342900" indent="-342900" algn="ctr">
              <a:spcBef>
                <a:spcPct val="20000"/>
              </a:spcBef>
              <a:defRPr/>
            </a:pPr>
            <a:endParaRPr kumimoji="1" lang="zh-CN" altLang="en-US" sz="2000" b="1" i="1" dirty="0">
              <a:solidFill>
                <a:srgbClr val="800000"/>
              </a:solidFill>
              <a:effectLst>
                <a:outerShdw blurRad="38100" dist="38100" dir="2700000" algn="tl">
                  <a:srgbClr val="C0C0C0"/>
                </a:outerShdw>
              </a:effectLst>
              <a:latin typeface="Arial Black" pitchFamily="34" charset="0"/>
              <a:ea typeface="黑体" pitchFamily="49" charset="-122"/>
            </a:endParaRPr>
          </a:p>
          <a:p>
            <a:pPr marL="342900" indent="-342900" algn="ctr">
              <a:spcBef>
                <a:spcPct val="20000"/>
              </a:spcBef>
              <a:defRPr/>
            </a:pPr>
            <a:endParaRPr kumimoji="1" lang="zh-CN" altLang="en-US" sz="2000" b="1" dirty="0">
              <a:solidFill>
                <a:srgbClr val="800000"/>
              </a:solidFill>
              <a:effectLst>
                <a:outerShdw blurRad="38100" dist="38100" dir="2700000" algn="tl">
                  <a:srgbClr val="C0C0C0"/>
                </a:outerShdw>
              </a:effectLst>
              <a:latin typeface="方正彩云简体"/>
              <a:ea typeface="方正彩云简体"/>
              <a:cs typeface="方正彩云简体"/>
            </a:endParaRPr>
          </a:p>
          <a:p>
            <a:pPr marL="342900" indent="-342900" algn="ctr">
              <a:spcBef>
                <a:spcPct val="20000"/>
              </a:spcBef>
              <a:defRPr/>
            </a:pPr>
            <a:r>
              <a:rPr kumimoji="1" lang="zh-CN" altLang="en-US" sz="2400" b="1" dirty="0" smtClean="0">
                <a:solidFill>
                  <a:srgbClr val="000066"/>
                </a:solidFill>
                <a:effectLst>
                  <a:outerShdw blurRad="38100" dist="38100" dir="2700000" algn="tl">
                    <a:srgbClr val="C0C0C0"/>
                  </a:outerShdw>
                </a:effectLst>
                <a:latin typeface="Arial" pitchFamily="34" charset="0"/>
                <a:ea typeface="方正彩云简体"/>
                <a:cs typeface="方正彩云简体"/>
              </a:rPr>
              <a:t>杨建俊</a:t>
            </a:r>
            <a:endParaRPr kumimoji="1" lang="zh-CN" altLang="en-US" sz="2000" b="1" dirty="0" smtClean="0">
              <a:solidFill>
                <a:srgbClr val="000066"/>
              </a:solidFill>
              <a:effectLst>
                <a:outerShdw blurRad="38100" dist="38100" dir="2700000" algn="tl">
                  <a:srgbClr val="C0C0C0"/>
                </a:outerShdw>
              </a:effectLst>
              <a:latin typeface="Arial" pitchFamily="34" charset="0"/>
              <a:ea typeface="方正彩云简体"/>
              <a:cs typeface="方正彩云简体"/>
            </a:endParaRPr>
          </a:p>
          <a:p>
            <a:pPr marL="342900" indent="-342900" algn="ctr">
              <a:spcBef>
                <a:spcPct val="20000"/>
              </a:spcBef>
              <a:defRPr/>
            </a:pPr>
            <a:r>
              <a:rPr kumimoji="1" lang="zh-CN" altLang="en-US" sz="2400" b="1" dirty="0" smtClean="0">
                <a:solidFill>
                  <a:srgbClr val="000066"/>
                </a:solidFill>
                <a:effectLst>
                  <a:outerShdw blurRad="38100" dist="38100" dir="2700000" algn="tl">
                    <a:srgbClr val="C0C0C0"/>
                  </a:outerShdw>
                </a:effectLst>
                <a:latin typeface="Arial" pitchFamily="34" charset="0"/>
                <a:ea typeface="方正彩云简体"/>
                <a:cs typeface="方正彩云简体"/>
              </a:rPr>
              <a:t>代表中国原子能科学研究院</a:t>
            </a:r>
            <a:endParaRPr kumimoji="1" lang="en-US" altLang="zh-CN" sz="2400" b="1" dirty="0" smtClean="0">
              <a:solidFill>
                <a:srgbClr val="000066"/>
              </a:solidFill>
              <a:effectLst>
                <a:outerShdw blurRad="38100" dist="38100" dir="2700000" algn="tl">
                  <a:srgbClr val="C0C0C0"/>
                </a:outerShdw>
              </a:effectLst>
              <a:latin typeface="Arial" pitchFamily="34" charset="0"/>
              <a:ea typeface="方正彩云简体"/>
              <a:cs typeface="方正彩云简体"/>
            </a:endParaRPr>
          </a:p>
          <a:p>
            <a:pPr marL="342900" indent="-342900" algn="ctr">
              <a:spcBef>
                <a:spcPct val="20000"/>
              </a:spcBef>
              <a:defRPr/>
            </a:pPr>
            <a:r>
              <a:rPr kumimoji="1" lang="zh-CN" altLang="en-US" sz="2400" b="1" dirty="0" smtClean="0">
                <a:solidFill>
                  <a:srgbClr val="000066"/>
                </a:solidFill>
                <a:effectLst>
                  <a:outerShdw blurRad="38100" dist="38100" dir="2700000" algn="tl">
                    <a:srgbClr val="C0C0C0"/>
                  </a:outerShdw>
                </a:effectLst>
                <a:latin typeface="Arial" pitchFamily="34" charset="0"/>
                <a:ea typeface="方正彩云简体"/>
                <a:cs typeface="方正彩云简体"/>
              </a:rPr>
              <a:t>回旋加速器研究中心</a:t>
            </a:r>
          </a:p>
          <a:p>
            <a:pPr marL="342900" indent="-342900" algn="ctr">
              <a:spcBef>
                <a:spcPct val="20000"/>
              </a:spcBef>
              <a:defRPr/>
            </a:pPr>
            <a:r>
              <a:rPr kumimoji="1" lang="en-US" altLang="zh-CN" sz="2400" b="1" dirty="0" smtClean="0">
                <a:solidFill>
                  <a:srgbClr val="000066"/>
                </a:solidFill>
                <a:effectLst>
                  <a:outerShdw blurRad="38100" dist="38100" dir="2700000" algn="tl">
                    <a:srgbClr val="C0C0C0"/>
                  </a:outerShdw>
                </a:effectLst>
                <a:ea typeface="文鼎行楷碑体" pitchFamily="34" charset="-122"/>
              </a:rPr>
              <a:t>2014-08-13</a:t>
            </a:r>
            <a:endParaRPr kumimoji="1" lang="en-US" altLang="zh-CN" sz="2400" b="1" dirty="0">
              <a:solidFill>
                <a:srgbClr val="000066"/>
              </a:solidFill>
              <a:effectLst>
                <a:outerShdw blurRad="38100" dist="38100" dir="2700000" algn="tl">
                  <a:srgbClr val="C0C0C0"/>
                </a:outerShdw>
              </a:effectLst>
              <a:ea typeface="文鼎行楷碑体" pitchFamily="34" charset="-122"/>
            </a:endParaRPr>
          </a:p>
        </p:txBody>
      </p:sp>
      <p:sp>
        <p:nvSpPr>
          <p:cNvPr id="3" name="TextBox 2"/>
          <p:cNvSpPr txBox="1"/>
          <p:nvPr/>
        </p:nvSpPr>
        <p:spPr>
          <a:xfrm>
            <a:off x="4926179" y="6396335"/>
            <a:ext cx="4217821" cy="461665"/>
          </a:xfrm>
          <a:prstGeom prst="rect">
            <a:avLst/>
          </a:prstGeom>
          <a:noFill/>
        </p:spPr>
        <p:txBody>
          <a:bodyPr wrap="none" rtlCol="0">
            <a:spAutoFit/>
          </a:bodyPr>
          <a:lstStyle/>
          <a:p>
            <a:r>
              <a:rPr lang="zh-CN" altLang="en-US" sz="2400" dirty="0" smtClean="0"/>
              <a:t>第</a:t>
            </a:r>
            <a:r>
              <a:rPr lang="en-US" altLang="zh-CN" sz="2400" dirty="0" smtClean="0"/>
              <a:t>12</a:t>
            </a:r>
            <a:r>
              <a:rPr lang="zh-CN" altLang="en-US" sz="2400" dirty="0" smtClean="0"/>
              <a:t>届加速器物理学术交流会</a:t>
            </a:r>
            <a:endParaRPr lang="zh-CN" altLang="en-US" sz="2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6" descr="DSC04190"/>
          <p:cNvPicPr>
            <a:picLocks noChangeAspect="1" noChangeArrowheads="1"/>
          </p:cNvPicPr>
          <p:nvPr/>
        </p:nvPicPr>
        <p:blipFill>
          <a:blip r:embed="rId2" cstate="screen"/>
          <a:srcRect/>
          <a:stretch>
            <a:fillRect/>
          </a:stretch>
        </p:blipFill>
        <p:spPr bwMode="auto">
          <a:xfrm>
            <a:off x="827584" y="476672"/>
            <a:ext cx="7524328" cy="3994179"/>
          </a:xfrm>
          <a:prstGeom prst="rect">
            <a:avLst/>
          </a:prstGeom>
          <a:noFill/>
          <a:ln w="9525">
            <a:noFill/>
            <a:miter lim="800000"/>
            <a:headEnd/>
            <a:tailEnd/>
          </a:ln>
        </p:spPr>
      </p:pic>
      <p:sp>
        <p:nvSpPr>
          <p:cNvPr id="5125" name="Text Box 5"/>
          <p:cNvSpPr txBox="1">
            <a:spLocks noChangeArrowheads="1"/>
          </p:cNvSpPr>
          <p:nvPr/>
        </p:nvSpPr>
        <p:spPr bwMode="auto">
          <a:xfrm>
            <a:off x="539552" y="5373216"/>
            <a:ext cx="8208912" cy="1200329"/>
          </a:xfrm>
          <a:prstGeom prst="rect">
            <a:avLst/>
          </a:prstGeom>
          <a:noFill/>
          <a:ln w="9525">
            <a:noFill/>
            <a:miter lim="800000"/>
            <a:headEnd/>
            <a:tailEnd/>
          </a:ln>
        </p:spPr>
        <p:txBody>
          <a:bodyPr wrap="square" lIns="46800" rIns="46800" anchor="ctr">
            <a:spAutoFit/>
          </a:bodyPr>
          <a:lstStyle/>
          <a:p>
            <a:pPr eaLnBrk="0" hangingPunct="0">
              <a:spcBef>
                <a:spcPct val="50000"/>
              </a:spcBef>
            </a:pPr>
            <a:r>
              <a:rPr lang="en-US" altLang="zh-CN" sz="2400" dirty="0" smtClean="0">
                <a:latin typeface="+mn-ea"/>
              </a:rPr>
              <a:t>2013</a:t>
            </a:r>
            <a:r>
              <a:rPr lang="zh-CN" altLang="en-US" sz="2400" dirty="0" smtClean="0">
                <a:latin typeface="+mn-ea"/>
              </a:rPr>
              <a:t>年</a:t>
            </a:r>
            <a:r>
              <a:rPr lang="en-US" altLang="zh-CN" sz="2400" dirty="0" smtClean="0">
                <a:latin typeface="+mn-ea"/>
              </a:rPr>
              <a:t>12</a:t>
            </a:r>
            <a:r>
              <a:rPr lang="zh-CN" altLang="en-US" sz="2400" dirty="0" smtClean="0">
                <a:latin typeface="+mn-ea"/>
              </a:rPr>
              <a:t>月</a:t>
            </a:r>
            <a:r>
              <a:rPr lang="en-US" altLang="zh-CN" sz="2400" dirty="0" smtClean="0">
                <a:latin typeface="+mn-ea"/>
              </a:rPr>
              <a:t>18</a:t>
            </a:r>
            <a:r>
              <a:rPr lang="zh-CN" altLang="en-US" sz="2400" dirty="0" smtClean="0">
                <a:latin typeface="+mn-ea"/>
              </a:rPr>
              <a:t>日，</a:t>
            </a:r>
            <a:r>
              <a:rPr lang="zh-CN" altLang="en-US" sz="2400" dirty="0">
                <a:latin typeface="+mn-ea"/>
              </a:rPr>
              <a:t>完成加速器主体设备安装，磁场测量与垫补，高频锻炼，控制、电源、低温、水冷等调试，成功将</a:t>
            </a:r>
            <a:r>
              <a:rPr lang="zh-CN" altLang="en-US" sz="2400" dirty="0" smtClean="0">
                <a:latin typeface="+mn-ea"/>
              </a:rPr>
              <a:t>束流从外部离子源传输到</a:t>
            </a:r>
            <a:r>
              <a:rPr lang="zh-CN" altLang="en-US" sz="2400" dirty="0">
                <a:latin typeface="+mn-ea"/>
              </a:rPr>
              <a:t>中</a:t>
            </a:r>
            <a:r>
              <a:rPr lang="zh-CN" altLang="en-US" sz="2400" dirty="0" smtClean="0">
                <a:latin typeface="+mn-ea"/>
              </a:rPr>
              <a:t>心区入口，</a:t>
            </a:r>
            <a:r>
              <a:rPr lang="zh-CN" altLang="en-US" sz="2400" dirty="0">
                <a:latin typeface="+mn-ea"/>
              </a:rPr>
              <a:t>获得</a:t>
            </a:r>
            <a:r>
              <a:rPr lang="en-US" altLang="zh-CN" sz="2400" b="1" dirty="0">
                <a:solidFill>
                  <a:srgbClr val="800000"/>
                </a:solidFill>
                <a:latin typeface="+mn-ea"/>
              </a:rPr>
              <a:t>320μA</a:t>
            </a:r>
            <a:endParaRPr lang="en-US" altLang="zh-CN" sz="2400" dirty="0">
              <a:latin typeface="+mn-ea"/>
            </a:endParaRPr>
          </a:p>
        </p:txBody>
      </p:sp>
      <p:sp>
        <p:nvSpPr>
          <p:cNvPr id="5126" name="Line 7"/>
          <p:cNvSpPr>
            <a:spLocks noChangeShapeType="1"/>
          </p:cNvSpPr>
          <p:nvPr/>
        </p:nvSpPr>
        <p:spPr bwMode="auto">
          <a:xfrm flipH="1" flipV="1">
            <a:off x="3995936" y="2492896"/>
            <a:ext cx="0" cy="2880320"/>
          </a:xfrm>
          <a:prstGeom prst="line">
            <a:avLst/>
          </a:prstGeom>
          <a:noFill/>
          <a:ln w="38100">
            <a:solidFill>
              <a:srgbClr val="800000"/>
            </a:solidFill>
            <a:round/>
            <a:headEnd/>
            <a:tailEnd type="triangle" w="med" len="med"/>
          </a:ln>
        </p:spPr>
        <p:txBody>
          <a:bodyPr/>
          <a:lstStyle/>
          <a:p>
            <a:endParaRPr lang="zh-CN" alt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Prt Sc 20140329"/>
          <p:cNvPicPr>
            <a:picLocks noChangeAspect="1" noChangeArrowheads="1"/>
          </p:cNvPicPr>
          <p:nvPr/>
        </p:nvPicPr>
        <p:blipFill>
          <a:blip r:embed="rId2" cstate="screen"/>
          <a:srcRect/>
          <a:stretch>
            <a:fillRect/>
          </a:stretch>
        </p:blipFill>
        <p:spPr bwMode="auto">
          <a:xfrm>
            <a:off x="0" y="0"/>
            <a:ext cx="9180513" cy="5453063"/>
          </a:xfrm>
          <a:prstGeom prst="rect">
            <a:avLst/>
          </a:prstGeom>
          <a:noFill/>
          <a:ln w="9525">
            <a:noFill/>
            <a:miter lim="800000"/>
            <a:headEnd/>
            <a:tailEnd/>
          </a:ln>
        </p:spPr>
      </p:pic>
      <p:sp>
        <p:nvSpPr>
          <p:cNvPr id="6" name="TextBox 5"/>
          <p:cNvSpPr txBox="1"/>
          <p:nvPr/>
        </p:nvSpPr>
        <p:spPr>
          <a:xfrm>
            <a:off x="354414" y="5805264"/>
            <a:ext cx="8322042" cy="830997"/>
          </a:xfrm>
          <a:prstGeom prst="rect">
            <a:avLst/>
          </a:prstGeom>
          <a:noFill/>
        </p:spPr>
        <p:txBody>
          <a:bodyPr wrap="square" rtlCol="0">
            <a:spAutoFit/>
          </a:bodyPr>
          <a:lstStyle/>
          <a:p>
            <a:r>
              <a:rPr lang="en-US" altLang="zh-CN" sz="2400" dirty="0" smtClean="0">
                <a:latin typeface="+mn-ea"/>
              </a:rPr>
              <a:t>2014</a:t>
            </a:r>
            <a:r>
              <a:rPr lang="zh-CN" altLang="en-US" sz="2400" dirty="0" smtClean="0">
                <a:latin typeface="+mn-ea"/>
              </a:rPr>
              <a:t>年</a:t>
            </a:r>
            <a:r>
              <a:rPr lang="en-US" altLang="zh-CN" sz="2400" dirty="0" smtClean="0">
                <a:latin typeface="+mn-ea"/>
              </a:rPr>
              <a:t>6</a:t>
            </a:r>
            <a:r>
              <a:rPr lang="zh-CN" altLang="en-US" sz="2400" dirty="0" smtClean="0">
                <a:latin typeface="+mn-ea"/>
              </a:rPr>
              <a:t>月</a:t>
            </a:r>
            <a:r>
              <a:rPr lang="en-US" altLang="zh-CN" sz="2400" dirty="0" smtClean="0">
                <a:latin typeface="+mn-ea"/>
              </a:rPr>
              <a:t>16</a:t>
            </a:r>
            <a:r>
              <a:rPr lang="zh-CN" altLang="en-US" sz="2400" dirty="0" smtClean="0">
                <a:latin typeface="+mn-ea"/>
              </a:rPr>
              <a:t>日，成功将束流加速到</a:t>
            </a:r>
            <a:r>
              <a:rPr lang="en-US" altLang="zh-CN" sz="2400" dirty="0" smtClean="0">
                <a:latin typeface="+mn-ea"/>
              </a:rPr>
              <a:t>1MeV</a:t>
            </a:r>
            <a:r>
              <a:rPr lang="zh-CN" altLang="en-US" sz="2400" dirty="0" smtClean="0">
                <a:latin typeface="+mn-ea"/>
              </a:rPr>
              <a:t>能量，束流强度达到</a:t>
            </a:r>
            <a:r>
              <a:rPr lang="en-US" altLang="zh-CN" sz="2400" b="1" dirty="0" smtClean="0">
                <a:solidFill>
                  <a:srgbClr val="800000"/>
                </a:solidFill>
                <a:latin typeface="+mn-ea"/>
              </a:rPr>
              <a:t>606μA</a:t>
            </a:r>
            <a:r>
              <a:rPr lang="zh-CN" altLang="en-US" sz="2400" dirty="0" smtClean="0">
                <a:latin typeface="+mn-ea"/>
                <a:cs typeface="Times New Roman" pitchFamily="18" charset="0"/>
              </a:rPr>
              <a:t>，中心区俘获效率达到</a:t>
            </a:r>
            <a:r>
              <a:rPr lang="en-US" altLang="zh-CN" sz="2400" b="1" dirty="0" smtClean="0">
                <a:solidFill>
                  <a:srgbClr val="800000"/>
                </a:solidFill>
                <a:latin typeface="+mn-ea"/>
              </a:rPr>
              <a:t>10%</a:t>
            </a:r>
            <a:r>
              <a:rPr lang="zh-CN" altLang="en-US" sz="2400" b="1" dirty="0" smtClean="0">
                <a:solidFill>
                  <a:srgbClr val="800000"/>
                </a:solidFill>
                <a:latin typeface="+mn-ea"/>
              </a:rPr>
              <a:t>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100MeV强流质子回旋加速器"/>
          <p:cNvPicPr>
            <a:picLocks noChangeAspect="1" noChangeArrowheads="1"/>
          </p:cNvPicPr>
          <p:nvPr/>
        </p:nvPicPr>
        <p:blipFill>
          <a:blip r:embed="rId2" cstate="screen"/>
          <a:srcRect/>
          <a:stretch>
            <a:fillRect/>
          </a:stretch>
        </p:blipFill>
        <p:spPr bwMode="auto">
          <a:xfrm>
            <a:off x="-1" y="2348880"/>
            <a:ext cx="4590837" cy="3060000"/>
          </a:xfrm>
          <a:prstGeom prst="rect">
            <a:avLst/>
          </a:prstGeom>
          <a:noFill/>
          <a:ln w="9525">
            <a:noFill/>
            <a:miter lim="800000"/>
            <a:headEnd/>
            <a:tailEnd/>
          </a:ln>
        </p:spPr>
      </p:pic>
      <p:pic>
        <p:nvPicPr>
          <p:cNvPr id="6148" name="Picture 7" descr="束流诊断靶"/>
          <p:cNvPicPr>
            <a:picLocks noChangeAspect="1" noChangeArrowheads="1"/>
          </p:cNvPicPr>
          <p:nvPr/>
        </p:nvPicPr>
        <p:blipFill>
          <a:blip r:embed="rId3" cstate="screen"/>
          <a:srcRect/>
          <a:stretch>
            <a:fillRect/>
          </a:stretch>
        </p:blipFill>
        <p:spPr bwMode="auto">
          <a:xfrm>
            <a:off x="4572001" y="2346025"/>
            <a:ext cx="4511899" cy="3060000"/>
          </a:xfrm>
          <a:prstGeom prst="rect">
            <a:avLst/>
          </a:prstGeom>
          <a:noFill/>
          <a:ln w="9525">
            <a:noFill/>
            <a:miter lim="800000"/>
            <a:headEnd/>
            <a:tailEnd/>
          </a:ln>
        </p:spPr>
      </p:pic>
      <p:sp>
        <p:nvSpPr>
          <p:cNvPr id="6151" name="Rectangle 9"/>
          <p:cNvSpPr>
            <a:spLocks noChangeArrowheads="1"/>
          </p:cNvSpPr>
          <p:nvPr/>
        </p:nvSpPr>
        <p:spPr bwMode="auto">
          <a:xfrm>
            <a:off x="0" y="5516563"/>
            <a:ext cx="9144000" cy="1341437"/>
          </a:xfrm>
          <a:prstGeom prst="rect">
            <a:avLst/>
          </a:prstGeom>
          <a:noFill/>
          <a:ln w="9525">
            <a:noFill/>
            <a:miter lim="800000"/>
            <a:headEnd/>
            <a:tailEnd/>
          </a:ln>
        </p:spPr>
        <p:txBody>
          <a:bodyPr/>
          <a:lstStyle/>
          <a:p>
            <a:pPr marL="342900" indent="-342900" eaLnBrk="0" hangingPunct="0">
              <a:lnSpc>
                <a:spcPct val="90000"/>
              </a:lnSpc>
              <a:spcBef>
                <a:spcPct val="20000"/>
              </a:spcBef>
              <a:buFontTx/>
              <a:buChar char="•"/>
            </a:pPr>
            <a:r>
              <a:rPr lang="zh-CN" altLang="en-US" sz="2000" b="1" dirty="0"/>
              <a:t>至</a:t>
            </a:r>
            <a:r>
              <a:rPr lang="en-US" altLang="zh-CN" sz="2000" b="1" dirty="0"/>
              <a:t>2014</a:t>
            </a:r>
            <a:r>
              <a:rPr lang="zh-CN" altLang="en-US" sz="2000" b="1" dirty="0"/>
              <a:t>年</a:t>
            </a:r>
            <a:r>
              <a:rPr lang="en-US" altLang="zh-CN" sz="2000" b="1" dirty="0"/>
              <a:t>6</a:t>
            </a:r>
            <a:r>
              <a:rPr lang="zh-CN" altLang="en-US" sz="2000" b="1" dirty="0"/>
              <a:t>月</a:t>
            </a:r>
            <a:r>
              <a:rPr lang="en-US" altLang="zh-CN" sz="2000" b="1" dirty="0"/>
              <a:t>24</a:t>
            </a:r>
            <a:r>
              <a:rPr lang="zh-CN" altLang="en-US" sz="2000" b="1" dirty="0"/>
              <a:t>日凌晨</a:t>
            </a:r>
            <a:r>
              <a:rPr lang="en-US" altLang="zh-CN" sz="2000" b="1" dirty="0"/>
              <a:t>3</a:t>
            </a:r>
            <a:r>
              <a:rPr lang="zh-CN" altLang="en-US" sz="2000" b="1" dirty="0"/>
              <a:t>点多，完成束流引出系统、诊断系统等工艺设备最后阶段的调试，反复试验剂量监测与安全联锁系统；完成辐射防护、局部屏蔽的全部安装；</a:t>
            </a:r>
          </a:p>
          <a:p>
            <a:pPr marL="342900" indent="-342900" eaLnBrk="0" hangingPunct="0">
              <a:lnSpc>
                <a:spcPct val="90000"/>
              </a:lnSpc>
              <a:spcBef>
                <a:spcPct val="20000"/>
              </a:spcBef>
              <a:buFontTx/>
              <a:buChar char="•"/>
            </a:pPr>
            <a:r>
              <a:rPr lang="en-US" altLang="zh-CN" sz="2400" b="1" dirty="0"/>
              <a:t>2014</a:t>
            </a:r>
            <a:r>
              <a:rPr lang="zh-CN" altLang="en-US" sz="2400" b="1" dirty="0"/>
              <a:t>年</a:t>
            </a:r>
            <a:r>
              <a:rPr lang="en-US" altLang="zh-CN" sz="2400" b="1" dirty="0"/>
              <a:t>6</a:t>
            </a:r>
            <a:r>
              <a:rPr lang="zh-CN" altLang="en-US" sz="2400" b="1" dirty="0"/>
              <a:t>月</a:t>
            </a:r>
            <a:r>
              <a:rPr lang="en-US" altLang="zh-CN" sz="2400" b="1" dirty="0"/>
              <a:t>25</a:t>
            </a:r>
            <a:r>
              <a:rPr lang="zh-CN" altLang="en-US" sz="2400" b="1" dirty="0"/>
              <a:t>日，经复核</a:t>
            </a:r>
            <a:r>
              <a:rPr lang="zh-CN" altLang="en-US" sz="2400" b="1" dirty="0">
                <a:solidFill>
                  <a:srgbClr val="800000"/>
                </a:solidFill>
                <a:latin typeface="+mn-ea"/>
              </a:rPr>
              <a:t>具备出束条件</a:t>
            </a:r>
            <a:r>
              <a:rPr lang="zh-CN" altLang="en-US" sz="2400" b="1" dirty="0"/>
              <a:t>。</a:t>
            </a:r>
          </a:p>
        </p:txBody>
      </p:sp>
      <p:pic>
        <p:nvPicPr>
          <p:cNvPr id="8" name="Picture 5" descr="IMAG3742"/>
          <p:cNvPicPr>
            <a:picLocks noChangeAspect="1" noChangeArrowheads="1"/>
          </p:cNvPicPr>
          <p:nvPr/>
        </p:nvPicPr>
        <p:blipFill>
          <a:blip r:embed="rId4" cstate="screen"/>
          <a:srcRect/>
          <a:stretch>
            <a:fillRect/>
          </a:stretch>
        </p:blipFill>
        <p:spPr bwMode="auto">
          <a:xfrm>
            <a:off x="0" y="0"/>
            <a:ext cx="9144000" cy="22812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TR4A8123"/>
          <p:cNvPicPr>
            <a:picLocks noChangeAspect="1" noChangeArrowheads="1"/>
          </p:cNvPicPr>
          <p:nvPr/>
        </p:nvPicPr>
        <p:blipFill>
          <a:blip r:embed="rId2" cstate="screen"/>
          <a:srcRect/>
          <a:stretch>
            <a:fillRect/>
          </a:stretch>
        </p:blipFill>
        <p:spPr bwMode="auto">
          <a:xfrm>
            <a:off x="-3175" y="0"/>
            <a:ext cx="2925763" cy="1949450"/>
          </a:xfrm>
          <a:prstGeom prst="rect">
            <a:avLst/>
          </a:prstGeom>
          <a:noFill/>
          <a:ln w="9525">
            <a:noFill/>
            <a:miter lim="800000"/>
            <a:headEnd/>
            <a:tailEnd/>
          </a:ln>
        </p:spPr>
      </p:pic>
      <p:pic>
        <p:nvPicPr>
          <p:cNvPr id="21507" name="Picture 3" descr="TR4A8127"/>
          <p:cNvPicPr>
            <a:picLocks noChangeAspect="1" noChangeArrowheads="1"/>
          </p:cNvPicPr>
          <p:nvPr/>
        </p:nvPicPr>
        <p:blipFill>
          <a:blip r:embed="rId3" cstate="screen"/>
          <a:srcRect/>
          <a:stretch>
            <a:fillRect/>
          </a:stretch>
        </p:blipFill>
        <p:spPr bwMode="auto">
          <a:xfrm>
            <a:off x="3017838" y="7938"/>
            <a:ext cx="3097212" cy="1992312"/>
          </a:xfrm>
          <a:prstGeom prst="rect">
            <a:avLst/>
          </a:prstGeom>
          <a:noFill/>
          <a:ln w="9525">
            <a:noFill/>
            <a:miter lim="800000"/>
            <a:headEnd/>
            <a:tailEnd/>
          </a:ln>
        </p:spPr>
      </p:pic>
      <p:pic>
        <p:nvPicPr>
          <p:cNvPr id="21508" name="Picture 4" descr="TR4A8112"/>
          <p:cNvPicPr>
            <a:picLocks noChangeAspect="1" noChangeArrowheads="1"/>
          </p:cNvPicPr>
          <p:nvPr/>
        </p:nvPicPr>
        <p:blipFill>
          <a:blip r:embed="rId4" cstate="screen"/>
          <a:srcRect/>
          <a:stretch>
            <a:fillRect/>
          </a:stretch>
        </p:blipFill>
        <p:spPr bwMode="auto">
          <a:xfrm>
            <a:off x="-3175" y="2087563"/>
            <a:ext cx="2933700" cy="1725612"/>
          </a:xfrm>
          <a:prstGeom prst="rect">
            <a:avLst/>
          </a:prstGeom>
          <a:noFill/>
          <a:ln w="9525">
            <a:noFill/>
            <a:miter lim="800000"/>
            <a:headEnd/>
            <a:tailEnd/>
          </a:ln>
        </p:spPr>
      </p:pic>
      <p:pic>
        <p:nvPicPr>
          <p:cNvPr id="21509" name="Picture 5" descr="TR4A8142"/>
          <p:cNvPicPr>
            <a:picLocks noChangeAspect="1" noChangeArrowheads="1"/>
          </p:cNvPicPr>
          <p:nvPr/>
        </p:nvPicPr>
        <p:blipFill>
          <a:blip r:embed="rId5" cstate="screen"/>
          <a:srcRect/>
          <a:stretch>
            <a:fillRect/>
          </a:stretch>
        </p:blipFill>
        <p:spPr bwMode="auto">
          <a:xfrm>
            <a:off x="-3175" y="4108450"/>
            <a:ext cx="2925763" cy="1949450"/>
          </a:xfrm>
          <a:prstGeom prst="rect">
            <a:avLst/>
          </a:prstGeom>
          <a:noFill/>
          <a:ln w="9525">
            <a:noFill/>
            <a:miter lim="800000"/>
            <a:headEnd/>
            <a:tailEnd/>
          </a:ln>
        </p:spPr>
      </p:pic>
      <p:pic>
        <p:nvPicPr>
          <p:cNvPr id="21510" name="Picture 6" descr="TR4A8161"/>
          <p:cNvPicPr>
            <a:picLocks noChangeAspect="1" noChangeArrowheads="1"/>
          </p:cNvPicPr>
          <p:nvPr/>
        </p:nvPicPr>
        <p:blipFill>
          <a:blip r:embed="rId6" cstate="screen"/>
          <a:srcRect/>
          <a:stretch>
            <a:fillRect/>
          </a:stretch>
        </p:blipFill>
        <p:spPr bwMode="auto">
          <a:xfrm>
            <a:off x="3005138" y="4103688"/>
            <a:ext cx="3097212" cy="1949450"/>
          </a:xfrm>
          <a:prstGeom prst="rect">
            <a:avLst/>
          </a:prstGeom>
          <a:noFill/>
          <a:ln w="9525">
            <a:noFill/>
            <a:miter lim="800000"/>
            <a:headEnd/>
            <a:tailEnd/>
          </a:ln>
        </p:spPr>
      </p:pic>
      <p:pic>
        <p:nvPicPr>
          <p:cNvPr id="21511" name="Picture 7" descr="IMG_0548"/>
          <p:cNvPicPr>
            <a:picLocks noChangeAspect="1" noChangeArrowheads="1"/>
          </p:cNvPicPr>
          <p:nvPr/>
        </p:nvPicPr>
        <p:blipFill>
          <a:blip r:embed="rId7" cstate="screen"/>
          <a:srcRect/>
          <a:stretch>
            <a:fillRect/>
          </a:stretch>
        </p:blipFill>
        <p:spPr bwMode="auto">
          <a:xfrm>
            <a:off x="3043238" y="2100263"/>
            <a:ext cx="2305050" cy="1731962"/>
          </a:xfrm>
          <a:prstGeom prst="rect">
            <a:avLst/>
          </a:prstGeom>
          <a:noFill/>
          <a:ln w="9525">
            <a:noFill/>
            <a:miter lim="800000"/>
            <a:headEnd/>
            <a:tailEnd/>
          </a:ln>
        </p:spPr>
      </p:pic>
      <p:pic>
        <p:nvPicPr>
          <p:cNvPr id="21512" name="Picture 8" descr="TR4A8193"/>
          <p:cNvPicPr>
            <a:picLocks noChangeAspect="1" noChangeArrowheads="1"/>
          </p:cNvPicPr>
          <p:nvPr/>
        </p:nvPicPr>
        <p:blipFill>
          <a:blip r:embed="rId8" cstate="screen"/>
          <a:srcRect/>
          <a:stretch>
            <a:fillRect/>
          </a:stretch>
        </p:blipFill>
        <p:spPr bwMode="auto">
          <a:xfrm>
            <a:off x="6215063" y="0"/>
            <a:ext cx="2925762" cy="1949450"/>
          </a:xfrm>
          <a:prstGeom prst="rect">
            <a:avLst/>
          </a:prstGeom>
          <a:noFill/>
          <a:ln w="9525">
            <a:noFill/>
            <a:miter lim="800000"/>
            <a:headEnd/>
            <a:tailEnd/>
          </a:ln>
        </p:spPr>
      </p:pic>
      <p:pic>
        <p:nvPicPr>
          <p:cNvPr id="21513" name="Picture 9" descr="TR4A8206"/>
          <p:cNvPicPr>
            <a:picLocks noChangeAspect="1" noChangeArrowheads="1"/>
          </p:cNvPicPr>
          <p:nvPr/>
        </p:nvPicPr>
        <p:blipFill>
          <a:blip r:embed="rId9" cstate="screen"/>
          <a:srcRect/>
          <a:stretch>
            <a:fillRect/>
          </a:stretch>
        </p:blipFill>
        <p:spPr bwMode="auto">
          <a:xfrm>
            <a:off x="6218238" y="2052638"/>
            <a:ext cx="2925762" cy="1768475"/>
          </a:xfrm>
          <a:prstGeom prst="rect">
            <a:avLst/>
          </a:prstGeom>
          <a:noFill/>
          <a:ln w="9525">
            <a:noFill/>
            <a:miter lim="800000"/>
            <a:headEnd/>
            <a:tailEnd/>
          </a:ln>
        </p:spPr>
      </p:pic>
      <p:pic>
        <p:nvPicPr>
          <p:cNvPr id="21514" name="Picture 10" descr="TR4A8216"/>
          <p:cNvPicPr>
            <a:picLocks noChangeAspect="1" noChangeArrowheads="1"/>
          </p:cNvPicPr>
          <p:nvPr/>
        </p:nvPicPr>
        <p:blipFill>
          <a:blip r:embed="rId10" cstate="screen"/>
          <a:srcRect/>
          <a:stretch>
            <a:fillRect/>
          </a:stretch>
        </p:blipFill>
        <p:spPr bwMode="auto">
          <a:xfrm>
            <a:off x="6215063" y="4103688"/>
            <a:ext cx="2925762" cy="1949450"/>
          </a:xfrm>
          <a:prstGeom prst="rect">
            <a:avLst/>
          </a:prstGeom>
          <a:noFill/>
          <a:ln w="9525">
            <a:noFill/>
            <a:miter lim="800000"/>
            <a:headEnd/>
            <a:tailEnd/>
          </a:ln>
        </p:spPr>
      </p:pic>
      <p:sp>
        <p:nvSpPr>
          <p:cNvPr id="21515" name="Text Box 11"/>
          <p:cNvSpPr txBox="1">
            <a:spLocks noChangeArrowheads="1"/>
          </p:cNvSpPr>
          <p:nvPr/>
        </p:nvSpPr>
        <p:spPr bwMode="auto">
          <a:xfrm>
            <a:off x="5403731" y="2095500"/>
            <a:ext cx="800219" cy="1728788"/>
          </a:xfrm>
          <a:prstGeom prst="rect">
            <a:avLst/>
          </a:prstGeom>
          <a:gradFill rotWithShape="1">
            <a:gsLst>
              <a:gs pos="0">
                <a:srgbClr val="FFFF00"/>
              </a:gs>
              <a:gs pos="100000">
                <a:srgbClr val="FF9900"/>
              </a:gs>
            </a:gsLst>
            <a:path path="shape">
              <a:fillToRect l="50000" t="50000" r="50000" b="50000"/>
            </a:path>
          </a:gradFill>
          <a:ln w="9525">
            <a:noFill/>
            <a:miter lim="800000"/>
            <a:headEnd/>
            <a:tailEnd/>
          </a:ln>
        </p:spPr>
        <p:txBody>
          <a:bodyPr vert="eaVert">
            <a:spAutoFit/>
          </a:bodyPr>
          <a:lstStyle/>
          <a:p>
            <a:pPr algn="ctr">
              <a:spcBef>
                <a:spcPct val="50000"/>
              </a:spcBef>
            </a:pPr>
            <a:r>
              <a:rPr lang="zh-CN" altLang="en-US" sz="2000" b="1" dirty="0">
                <a:solidFill>
                  <a:srgbClr val="800000"/>
                </a:solidFill>
              </a:rPr>
              <a:t>加速器外荧光靶上束斑</a:t>
            </a:r>
          </a:p>
        </p:txBody>
      </p:sp>
      <p:sp>
        <p:nvSpPr>
          <p:cNvPr id="21516" name="Text Box 12"/>
          <p:cNvSpPr txBox="1">
            <a:spLocks noChangeArrowheads="1"/>
          </p:cNvSpPr>
          <p:nvPr/>
        </p:nvSpPr>
        <p:spPr bwMode="auto">
          <a:xfrm>
            <a:off x="0" y="6165304"/>
            <a:ext cx="9144000" cy="523220"/>
          </a:xfrm>
          <a:prstGeom prst="rect">
            <a:avLst/>
          </a:prstGeom>
          <a:solidFill>
            <a:srgbClr val="CCFFFF">
              <a:alpha val="79999"/>
            </a:srgbClr>
          </a:solidFill>
          <a:ln w="9525">
            <a:noFill/>
            <a:miter lim="800000"/>
            <a:headEnd/>
            <a:tailEnd/>
          </a:ln>
        </p:spPr>
        <p:txBody>
          <a:bodyPr>
            <a:spAutoFit/>
          </a:bodyPr>
          <a:lstStyle/>
          <a:p>
            <a:pPr algn="ctr">
              <a:spcBef>
                <a:spcPct val="50000"/>
              </a:spcBef>
            </a:pPr>
            <a:r>
              <a:rPr lang="en-US" altLang="zh-CN" sz="2800" b="1" dirty="0" smtClean="0">
                <a:solidFill>
                  <a:srgbClr val="FF0000"/>
                </a:solidFill>
                <a:latin typeface="黑体" pitchFamily="49" charset="-122"/>
                <a:ea typeface="黑体" pitchFamily="49" charset="-122"/>
              </a:rPr>
              <a:t>2014</a:t>
            </a:r>
            <a:r>
              <a:rPr lang="zh-CN" altLang="en-US" sz="2800" b="1" dirty="0" smtClean="0">
                <a:solidFill>
                  <a:srgbClr val="FF0000"/>
                </a:solidFill>
                <a:latin typeface="黑体" pitchFamily="49" charset="-122"/>
                <a:ea typeface="黑体" pitchFamily="49" charset="-122"/>
              </a:rPr>
              <a:t>年</a:t>
            </a:r>
            <a:r>
              <a:rPr lang="en-US" altLang="zh-CN" sz="2800" b="1" dirty="0" smtClean="0">
                <a:solidFill>
                  <a:srgbClr val="FF0000"/>
                </a:solidFill>
                <a:latin typeface="黑体" pitchFamily="49" charset="-122"/>
                <a:ea typeface="黑体" pitchFamily="49" charset="-122"/>
              </a:rPr>
              <a:t>7</a:t>
            </a:r>
            <a:r>
              <a:rPr lang="zh-CN" altLang="en-US" sz="2800" b="1" dirty="0" smtClean="0">
                <a:solidFill>
                  <a:srgbClr val="FF0000"/>
                </a:solidFill>
                <a:latin typeface="黑体" pitchFamily="49" charset="-122"/>
                <a:ea typeface="黑体" pitchFamily="49" charset="-122"/>
              </a:rPr>
              <a:t>月</a:t>
            </a:r>
            <a:r>
              <a:rPr lang="en-US" altLang="zh-CN" sz="2800" b="1" dirty="0" smtClean="0">
                <a:solidFill>
                  <a:srgbClr val="FF0000"/>
                </a:solidFill>
                <a:latin typeface="黑体" pitchFamily="49" charset="-122"/>
                <a:ea typeface="黑体" pitchFamily="49" charset="-122"/>
              </a:rPr>
              <a:t>4</a:t>
            </a:r>
            <a:r>
              <a:rPr lang="zh-CN" altLang="en-US" sz="2800" b="1" dirty="0" smtClean="0">
                <a:solidFill>
                  <a:srgbClr val="FF0000"/>
                </a:solidFill>
                <a:latin typeface="黑体" pitchFamily="49" charset="-122"/>
                <a:ea typeface="黑体" pitchFamily="49" charset="-122"/>
              </a:rPr>
              <a:t>日上午，</a:t>
            </a:r>
            <a:r>
              <a:rPr lang="en-US" altLang="zh-CN" sz="2800" b="1" dirty="0" smtClean="0">
                <a:solidFill>
                  <a:srgbClr val="FF0000"/>
                </a:solidFill>
                <a:latin typeface="黑体" pitchFamily="49" charset="-122"/>
                <a:ea typeface="黑体" pitchFamily="49" charset="-122"/>
              </a:rPr>
              <a:t>100MeV</a:t>
            </a:r>
            <a:r>
              <a:rPr lang="zh-CN" altLang="en-US" sz="2800" b="1" dirty="0" smtClean="0">
                <a:solidFill>
                  <a:srgbClr val="FF0000"/>
                </a:solidFill>
                <a:latin typeface="黑体" pitchFamily="49" charset="-122"/>
                <a:ea typeface="黑体" pitchFamily="49" charset="-122"/>
              </a:rPr>
              <a:t>回旋加速器首次成功出束！</a:t>
            </a:r>
            <a:endParaRPr lang="en-US" altLang="zh-CN" sz="2800" b="1" dirty="0">
              <a:solidFill>
                <a:srgbClr val="FF0000"/>
              </a:solidFill>
              <a:latin typeface="黑体" pitchFamily="49" charset="-122"/>
              <a:ea typeface="黑体" pitchFamily="49" charset="-122"/>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descr="视频播报 -1"/>
          <p:cNvPicPr>
            <a:picLocks noChangeAspect="1" noChangeArrowheads="1"/>
          </p:cNvPicPr>
          <p:nvPr/>
        </p:nvPicPr>
        <p:blipFill>
          <a:blip r:embed="rId2" cstate="screen"/>
          <a:srcRect/>
          <a:stretch>
            <a:fillRect/>
          </a:stretch>
        </p:blipFill>
        <p:spPr bwMode="auto">
          <a:xfrm>
            <a:off x="4860032" y="240074"/>
            <a:ext cx="3995936" cy="2854241"/>
          </a:xfrm>
          <a:prstGeom prst="rect">
            <a:avLst/>
          </a:prstGeom>
          <a:noFill/>
          <a:ln w="9525">
            <a:noFill/>
            <a:miter lim="800000"/>
            <a:headEnd/>
            <a:tailEnd/>
          </a:ln>
        </p:spPr>
      </p:pic>
      <p:pic>
        <p:nvPicPr>
          <p:cNvPr id="22532" name="Picture 4" descr="视频播报 -3"/>
          <p:cNvPicPr>
            <a:picLocks noChangeAspect="1" noChangeArrowheads="1"/>
          </p:cNvPicPr>
          <p:nvPr/>
        </p:nvPicPr>
        <p:blipFill>
          <a:blip r:embed="rId3" cstate="screen"/>
          <a:srcRect r="2552"/>
          <a:stretch>
            <a:fillRect/>
          </a:stretch>
        </p:blipFill>
        <p:spPr bwMode="auto">
          <a:xfrm>
            <a:off x="251520" y="3284984"/>
            <a:ext cx="4104456" cy="2808312"/>
          </a:xfrm>
          <a:prstGeom prst="rect">
            <a:avLst/>
          </a:prstGeom>
          <a:noFill/>
          <a:ln w="9525">
            <a:noFill/>
            <a:miter lim="800000"/>
            <a:headEnd/>
            <a:tailEnd/>
          </a:ln>
        </p:spPr>
      </p:pic>
      <p:pic>
        <p:nvPicPr>
          <p:cNvPr id="22534" name="Picture 6" descr="视频播报 -7"/>
          <p:cNvPicPr>
            <a:picLocks noChangeAspect="1" noChangeArrowheads="1"/>
          </p:cNvPicPr>
          <p:nvPr/>
        </p:nvPicPr>
        <p:blipFill>
          <a:blip r:embed="rId4" cstate="screen"/>
          <a:srcRect/>
          <a:stretch>
            <a:fillRect/>
          </a:stretch>
        </p:blipFill>
        <p:spPr bwMode="auto">
          <a:xfrm>
            <a:off x="251520" y="260648"/>
            <a:ext cx="4104456" cy="2920888"/>
          </a:xfrm>
          <a:prstGeom prst="rect">
            <a:avLst/>
          </a:prstGeom>
          <a:noFill/>
          <a:ln w="9525">
            <a:noFill/>
            <a:miter lim="800000"/>
            <a:headEnd/>
            <a:tailEnd/>
          </a:ln>
        </p:spPr>
      </p:pic>
      <p:sp>
        <p:nvSpPr>
          <p:cNvPr id="22540" name="Text Box 12"/>
          <p:cNvSpPr txBox="1">
            <a:spLocks noChangeArrowheads="1"/>
          </p:cNvSpPr>
          <p:nvPr/>
        </p:nvSpPr>
        <p:spPr bwMode="auto">
          <a:xfrm>
            <a:off x="0" y="5934670"/>
            <a:ext cx="8964488" cy="923330"/>
          </a:xfrm>
          <a:prstGeom prst="rect">
            <a:avLst/>
          </a:prstGeom>
          <a:solidFill>
            <a:srgbClr val="CCFFFF"/>
          </a:solidFill>
          <a:ln w="9525">
            <a:noFill/>
            <a:miter lim="800000"/>
            <a:headEnd/>
            <a:tailEnd/>
          </a:ln>
        </p:spPr>
        <p:txBody>
          <a:bodyPr wrap="square">
            <a:spAutoFit/>
          </a:bodyPr>
          <a:lstStyle/>
          <a:p>
            <a:pPr>
              <a:spcBef>
                <a:spcPct val="50000"/>
              </a:spcBef>
            </a:pPr>
            <a:r>
              <a:rPr lang="zh-CN" altLang="en-US" sz="1800" b="1" dirty="0" smtClean="0">
                <a:solidFill>
                  <a:srgbClr val="003366"/>
                </a:solidFill>
              </a:rPr>
              <a:t>中央电视台、新华社</a:t>
            </a:r>
            <a:r>
              <a:rPr lang="zh-CN" altLang="en-US" b="1" dirty="0" smtClean="0">
                <a:solidFill>
                  <a:srgbClr val="003366"/>
                </a:solidFill>
              </a:rPr>
              <a:t>、中国新闻社、人民网、</a:t>
            </a:r>
            <a:r>
              <a:rPr lang="zh-CN" altLang="en-US" sz="1800" b="1" dirty="0" smtClean="0">
                <a:solidFill>
                  <a:srgbClr val="003366"/>
                </a:solidFill>
              </a:rPr>
              <a:t>凤凰网、</a:t>
            </a:r>
            <a:r>
              <a:rPr lang="en-US" altLang="zh-CN" sz="1800" b="1" dirty="0" smtClean="0">
                <a:solidFill>
                  <a:srgbClr val="003366"/>
                </a:solidFill>
              </a:rPr>
              <a:t>《</a:t>
            </a:r>
            <a:r>
              <a:rPr lang="zh-CN" altLang="en-US" sz="1800" b="1" dirty="0">
                <a:solidFill>
                  <a:srgbClr val="003366"/>
                </a:solidFill>
              </a:rPr>
              <a:t>科技日报</a:t>
            </a:r>
            <a:r>
              <a:rPr lang="en-US" altLang="zh-CN" sz="1800" b="1" dirty="0">
                <a:solidFill>
                  <a:srgbClr val="003366"/>
                </a:solidFill>
              </a:rPr>
              <a:t>》《</a:t>
            </a:r>
            <a:r>
              <a:rPr lang="zh-CN" altLang="en-US" sz="1800" b="1" dirty="0">
                <a:solidFill>
                  <a:srgbClr val="003366"/>
                </a:solidFill>
              </a:rPr>
              <a:t>光明日报</a:t>
            </a:r>
            <a:r>
              <a:rPr lang="en-US" altLang="zh-CN" sz="1800" b="1" dirty="0">
                <a:solidFill>
                  <a:srgbClr val="003366"/>
                </a:solidFill>
              </a:rPr>
              <a:t>》《</a:t>
            </a:r>
            <a:r>
              <a:rPr lang="zh-CN" altLang="en-US" sz="1800" b="1" dirty="0">
                <a:solidFill>
                  <a:srgbClr val="003366"/>
                </a:solidFill>
              </a:rPr>
              <a:t>经济日报</a:t>
            </a:r>
            <a:r>
              <a:rPr lang="en-US" altLang="zh-CN" sz="1800" b="1" dirty="0">
                <a:solidFill>
                  <a:srgbClr val="003366"/>
                </a:solidFill>
              </a:rPr>
              <a:t>》《</a:t>
            </a:r>
            <a:r>
              <a:rPr lang="zh-CN" altLang="en-US" sz="1800" b="1" dirty="0">
                <a:solidFill>
                  <a:srgbClr val="003366"/>
                </a:solidFill>
              </a:rPr>
              <a:t>中国科学报</a:t>
            </a:r>
            <a:r>
              <a:rPr lang="en-US" altLang="zh-CN" sz="1800" b="1" dirty="0">
                <a:solidFill>
                  <a:srgbClr val="003366"/>
                </a:solidFill>
              </a:rPr>
              <a:t>》《</a:t>
            </a:r>
            <a:r>
              <a:rPr lang="zh-CN" altLang="en-US" sz="1800" b="1" dirty="0">
                <a:solidFill>
                  <a:srgbClr val="003366"/>
                </a:solidFill>
              </a:rPr>
              <a:t>中国军工报</a:t>
            </a:r>
            <a:r>
              <a:rPr lang="en-US" altLang="zh-CN" sz="1800" b="1" dirty="0">
                <a:solidFill>
                  <a:srgbClr val="003366"/>
                </a:solidFill>
              </a:rPr>
              <a:t>》《</a:t>
            </a:r>
            <a:r>
              <a:rPr lang="zh-CN" altLang="en-US" sz="1800" b="1" dirty="0">
                <a:solidFill>
                  <a:srgbClr val="003366"/>
                </a:solidFill>
              </a:rPr>
              <a:t>中国核工业报</a:t>
            </a:r>
            <a:r>
              <a:rPr lang="en-US" altLang="zh-CN" sz="1800" b="1" dirty="0">
                <a:solidFill>
                  <a:srgbClr val="003366"/>
                </a:solidFill>
              </a:rPr>
              <a:t>》</a:t>
            </a:r>
            <a:r>
              <a:rPr lang="zh-CN" altLang="en-US" sz="1800" b="1" dirty="0">
                <a:solidFill>
                  <a:srgbClr val="003366"/>
                </a:solidFill>
              </a:rPr>
              <a:t>、</a:t>
            </a:r>
            <a:r>
              <a:rPr lang="en-US" altLang="zh-CN" sz="1800" b="1" dirty="0">
                <a:solidFill>
                  <a:srgbClr val="003366"/>
                </a:solidFill>
              </a:rPr>
              <a:t>《</a:t>
            </a:r>
            <a:r>
              <a:rPr lang="zh-CN" altLang="en-US" sz="1800" b="1" dirty="0">
                <a:solidFill>
                  <a:srgbClr val="003366"/>
                </a:solidFill>
              </a:rPr>
              <a:t>健康报</a:t>
            </a:r>
            <a:r>
              <a:rPr lang="en-US" altLang="zh-CN" sz="1800" b="1" dirty="0" smtClean="0">
                <a:solidFill>
                  <a:srgbClr val="003366"/>
                </a:solidFill>
              </a:rPr>
              <a:t>》</a:t>
            </a:r>
            <a:r>
              <a:rPr lang="zh-CN" altLang="en-US" b="1" dirty="0" smtClean="0">
                <a:solidFill>
                  <a:srgbClr val="003366"/>
                </a:solidFill>
              </a:rPr>
              <a:t>和北京电视台等多家地方电视台和网络</a:t>
            </a:r>
            <a:r>
              <a:rPr lang="zh-CN" altLang="en-US" sz="1800" b="1" dirty="0" smtClean="0">
                <a:solidFill>
                  <a:srgbClr val="003366"/>
                </a:solidFill>
              </a:rPr>
              <a:t>媒体</a:t>
            </a:r>
            <a:r>
              <a:rPr lang="zh-CN" altLang="en-US" sz="1800" b="1" dirty="0">
                <a:solidFill>
                  <a:srgbClr val="003366"/>
                </a:solidFill>
              </a:rPr>
              <a:t>陆续报道。</a:t>
            </a:r>
          </a:p>
        </p:txBody>
      </p:sp>
      <p:pic>
        <p:nvPicPr>
          <p:cNvPr id="14" name="Picture 2" descr="视频播报 -18"/>
          <p:cNvPicPr>
            <a:picLocks noChangeAspect="1" noChangeArrowheads="1"/>
          </p:cNvPicPr>
          <p:nvPr/>
        </p:nvPicPr>
        <p:blipFill>
          <a:blip r:embed="rId5" cstate="screen"/>
          <a:srcRect/>
          <a:stretch>
            <a:fillRect/>
          </a:stretch>
        </p:blipFill>
        <p:spPr bwMode="auto">
          <a:xfrm>
            <a:off x="4860032" y="3140968"/>
            <a:ext cx="4032448" cy="28083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IMG_20140724_233132"/>
          <p:cNvPicPr>
            <a:picLocks noChangeAspect="1" noChangeArrowheads="1"/>
          </p:cNvPicPr>
          <p:nvPr/>
        </p:nvPicPr>
        <p:blipFill>
          <a:blip r:embed="rId2" cstate="screen"/>
          <a:srcRect/>
          <a:stretch>
            <a:fillRect/>
          </a:stretch>
        </p:blipFill>
        <p:spPr bwMode="auto">
          <a:xfrm>
            <a:off x="0" y="549275"/>
            <a:ext cx="9144000" cy="5146675"/>
          </a:xfrm>
          <a:prstGeom prst="rect">
            <a:avLst/>
          </a:prstGeom>
          <a:noFill/>
          <a:ln w="9525">
            <a:noFill/>
            <a:miter lim="800000"/>
            <a:headEnd/>
            <a:tailEnd/>
          </a:ln>
        </p:spPr>
      </p:pic>
      <p:sp>
        <p:nvSpPr>
          <p:cNvPr id="2051077" name="Text Box 5"/>
          <p:cNvSpPr txBox="1">
            <a:spLocks noChangeArrowheads="1"/>
          </p:cNvSpPr>
          <p:nvPr/>
        </p:nvSpPr>
        <p:spPr bwMode="auto">
          <a:xfrm>
            <a:off x="0" y="5805264"/>
            <a:ext cx="9144000" cy="830997"/>
          </a:xfrm>
          <a:prstGeom prst="rect">
            <a:avLst/>
          </a:prstGeom>
          <a:noFill/>
          <a:ln w="9525">
            <a:noFill/>
            <a:miter lim="800000"/>
            <a:headEnd/>
            <a:tailEnd/>
          </a:ln>
          <a:effectLst/>
        </p:spPr>
        <p:txBody>
          <a:bodyPr>
            <a:spAutoFit/>
          </a:bodyPr>
          <a:lstStyle/>
          <a:p>
            <a:pPr algn="ctr">
              <a:spcBef>
                <a:spcPct val="50000"/>
              </a:spcBef>
              <a:defRPr/>
            </a:pPr>
            <a:r>
              <a:rPr lang="zh-CN" altLang="en-US" sz="2400" b="1" dirty="0">
                <a:solidFill>
                  <a:srgbClr val="000066"/>
                </a:solidFill>
                <a:effectLst>
                  <a:outerShdw blurRad="38100" dist="38100" dir="2700000" algn="tl">
                    <a:srgbClr val="C0C0C0"/>
                  </a:outerShdw>
                </a:effectLst>
              </a:rPr>
              <a:t/>
            </a:r>
            <a:br>
              <a:rPr lang="zh-CN" altLang="en-US" sz="2400" b="1" dirty="0">
                <a:solidFill>
                  <a:srgbClr val="000066"/>
                </a:solidFill>
                <a:effectLst>
                  <a:outerShdw blurRad="38100" dist="38100" dir="2700000" algn="tl">
                    <a:srgbClr val="C0C0C0"/>
                  </a:outerShdw>
                </a:effectLst>
              </a:rPr>
            </a:br>
            <a:r>
              <a:rPr lang="en-US" altLang="zh-CN" sz="2400" b="1" dirty="0" smtClean="0">
                <a:solidFill>
                  <a:srgbClr val="000066"/>
                </a:solidFill>
                <a:effectLst>
                  <a:outerShdw blurRad="38100" dist="38100" dir="2700000" algn="tl">
                    <a:srgbClr val="C0C0C0"/>
                  </a:outerShdw>
                </a:effectLst>
              </a:rPr>
              <a:t>2014</a:t>
            </a:r>
            <a:r>
              <a:rPr lang="zh-CN" altLang="en-US" sz="2400" b="1" dirty="0">
                <a:solidFill>
                  <a:srgbClr val="000066"/>
                </a:solidFill>
                <a:effectLst>
                  <a:outerShdw blurRad="38100" dist="38100" dir="2700000" algn="tl">
                    <a:srgbClr val="C0C0C0"/>
                  </a:outerShdw>
                </a:effectLst>
              </a:rPr>
              <a:t>年</a:t>
            </a:r>
            <a:r>
              <a:rPr lang="en-US" altLang="zh-CN" sz="2400" b="1" dirty="0">
                <a:solidFill>
                  <a:srgbClr val="000066"/>
                </a:solidFill>
                <a:effectLst>
                  <a:outerShdw blurRad="38100" dist="38100" dir="2700000" algn="tl">
                    <a:srgbClr val="C0C0C0"/>
                  </a:outerShdw>
                </a:effectLst>
              </a:rPr>
              <a:t>7</a:t>
            </a:r>
            <a:r>
              <a:rPr lang="zh-CN" altLang="en-US" sz="2400" b="1" dirty="0">
                <a:solidFill>
                  <a:srgbClr val="000066"/>
                </a:solidFill>
                <a:effectLst>
                  <a:outerShdw blurRad="38100" dist="38100" dir="2700000" algn="tl">
                    <a:srgbClr val="C0C0C0"/>
                  </a:outerShdw>
                </a:effectLst>
              </a:rPr>
              <a:t>月</a:t>
            </a:r>
            <a:r>
              <a:rPr lang="en-US" altLang="zh-CN" sz="2400" b="1" dirty="0">
                <a:solidFill>
                  <a:srgbClr val="000066"/>
                </a:solidFill>
                <a:effectLst>
                  <a:outerShdw blurRad="38100" dist="38100" dir="2700000" algn="tl">
                    <a:srgbClr val="C0C0C0"/>
                  </a:outerShdw>
                </a:effectLst>
              </a:rPr>
              <a:t>24</a:t>
            </a:r>
            <a:r>
              <a:rPr lang="zh-CN" altLang="en-US" sz="2400" b="1" dirty="0">
                <a:solidFill>
                  <a:srgbClr val="000066"/>
                </a:solidFill>
                <a:effectLst>
                  <a:outerShdw blurRad="38100" dist="38100" dir="2700000" algn="tl">
                    <a:srgbClr val="C0C0C0"/>
                  </a:outerShdw>
                </a:effectLst>
              </a:rPr>
              <a:t>日晚上</a:t>
            </a:r>
            <a:r>
              <a:rPr lang="en-US" altLang="zh-CN" sz="2400" b="1" dirty="0" smtClean="0">
                <a:solidFill>
                  <a:srgbClr val="000066"/>
                </a:solidFill>
                <a:effectLst>
                  <a:outerShdw blurRad="38100" dist="38100" dir="2700000" algn="tl">
                    <a:srgbClr val="C0C0C0"/>
                  </a:outerShdw>
                </a:effectLst>
              </a:rPr>
              <a:t>23:30</a:t>
            </a:r>
            <a:r>
              <a:rPr lang="zh-CN" altLang="en-US" sz="2400" b="1" dirty="0" smtClean="0">
                <a:solidFill>
                  <a:srgbClr val="000066"/>
                </a:solidFill>
                <a:effectLst>
                  <a:outerShdw blurRad="38100" dist="38100" dir="2700000" algn="tl">
                    <a:srgbClr val="C0C0C0"/>
                  </a:outerShdw>
                </a:effectLst>
              </a:rPr>
              <a:t>完成</a:t>
            </a:r>
            <a:r>
              <a:rPr lang="zh-CN" altLang="en-US" sz="2400" b="1" dirty="0">
                <a:solidFill>
                  <a:srgbClr val="000066"/>
                </a:solidFill>
                <a:effectLst>
                  <a:outerShdw blurRad="38100" dist="38100" dir="2700000" algn="tl">
                    <a:srgbClr val="C0C0C0"/>
                  </a:outerShdw>
                </a:effectLst>
              </a:rPr>
              <a:t>技术指标的</a:t>
            </a:r>
            <a:r>
              <a:rPr lang="en-US" altLang="zh-CN" sz="2400" b="1" dirty="0">
                <a:solidFill>
                  <a:srgbClr val="000066"/>
                </a:solidFill>
                <a:effectLst>
                  <a:outerShdw blurRad="38100" dist="38100" dir="2700000" algn="tl">
                    <a:srgbClr val="C0C0C0"/>
                  </a:outerShdw>
                </a:effectLst>
              </a:rPr>
              <a:t>8</a:t>
            </a:r>
            <a:r>
              <a:rPr lang="zh-CN" altLang="en-US" sz="2400" b="1" dirty="0">
                <a:solidFill>
                  <a:srgbClr val="000066"/>
                </a:solidFill>
                <a:effectLst>
                  <a:outerShdw blurRad="38100" dist="38100" dir="2700000" algn="tl">
                    <a:srgbClr val="C0C0C0"/>
                  </a:outerShdw>
                </a:effectLst>
              </a:rPr>
              <a:t>小时考验</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12hour-2014714"/>
          <p:cNvPicPr>
            <a:picLocks noChangeAspect="1" noChangeArrowheads="1"/>
          </p:cNvPicPr>
          <p:nvPr/>
        </p:nvPicPr>
        <p:blipFill>
          <a:blip r:embed="rId2" cstate="screen"/>
          <a:srcRect/>
          <a:stretch>
            <a:fillRect/>
          </a:stretch>
        </p:blipFill>
        <p:spPr bwMode="auto">
          <a:xfrm>
            <a:off x="0" y="476250"/>
            <a:ext cx="9144000" cy="5413375"/>
          </a:xfrm>
          <a:prstGeom prst="rect">
            <a:avLst/>
          </a:prstGeom>
          <a:noFill/>
          <a:ln w="9525">
            <a:noFill/>
            <a:miter lim="800000"/>
            <a:headEnd/>
            <a:tailEnd/>
          </a:ln>
        </p:spPr>
      </p:pic>
      <p:sp>
        <p:nvSpPr>
          <p:cNvPr id="2050053" name="Text Box 5"/>
          <p:cNvSpPr txBox="1">
            <a:spLocks noChangeArrowheads="1"/>
          </p:cNvSpPr>
          <p:nvPr/>
        </p:nvSpPr>
        <p:spPr bwMode="auto">
          <a:xfrm>
            <a:off x="539552" y="908050"/>
            <a:ext cx="7704336" cy="1200329"/>
          </a:xfrm>
          <a:prstGeom prst="rect">
            <a:avLst/>
          </a:prstGeom>
          <a:noFill/>
          <a:ln w="9525">
            <a:noFill/>
            <a:miter lim="800000"/>
            <a:headEnd/>
            <a:tailEnd/>
          </a:ln>
          <a:effectLst/>
        </p:spPr>
        <p:txBody>
          <a:bodyPr wrap="square">
            <a:spAutoFit/>
          </a:bodyPr>
          <a:lstStyle/>
          <a:p>
            <a:pPr>
              <a:spcBef>
                <a:spcPct val="50000"/>
              </a:spcBef>
              <a:defRPr/>
            </a:pPr>
            <a:r>
              <a:rPr lang="en-US" altLang="zh-CN" sz="2400" b="1" dirty="0" smtClean="0">
                <a:solidFill>
                  <a:srgbClr val="000066"/>
                </a:solidFill>
                <a:effectLst>
                  <a:outerShdw blurRad="38100" dist="38100" dir="2700000" algn="tl">
                    <a:srgbClr val="C0C0C0"/>
                  </a:outerShdw>
                </a:effectLst>
              </a:rPr>
              <a:t>2014</a:t>
            </a:r>
            <a:r>
              <a:rPr lang="zh-CN" altLang="en-US" sz="2400" b="1" dirty="0" smtClean="0">
                <a:solidFill>
                  <a:srgbClr val="000066"/>
                </a:solidFill>
                <a:effectLst>
                  <a:outerShdw blurRad="38100" dist="38100" dir="2700000" algn="tl">
                    <a:srgbClr val="C0C0C0"/>
                  </a:outerShdw>
                </a:effectLst>
              </a:rPr>
              <a:t>年</a:t>
            </a:r>
            <a:r>
              <a:rPr lang="en-US" altLang="zh-CN" sz="2400" b="1" dirty="0" smtClean="0">
                <a:solidFill>
                  <a:srgbClr val="000066"/>
                </a:solidFill>
                <a:effectLst>
                  <a:outerShdw blurRad="38100" dist="38100" dir="2700000" algn="tl">
                    <a:srgbClr val="C0C0C0"/>
                  </a:outerShdw>
                </a:effectLst>
              </a:rPr>
              <a:t>7</a:t>
            </a:r>
            <a:r>
              <a:rPr lang="zh-CN" altLang="en-US" sz="2400" b="1" dirty="0" smtClean="0">
                <a:solidFill>
                  <a:srgbClr val="000066"/>
                </a:solidFill>
                <a:effectLst>
                  <a:outerShdw blurRad="38100" dist="38100" dir="2700000" algn="tl">
                    <a:srgbClr val="C0C0C0"/>
                  </a:outerShdw>
                </a:effectLst>
              </a:rPr>
              <a:t>月</a:t>
            </a:r>
            <a:r>
              <a:rPr lang="en-US" altLang="zh-CN" sz="2400" b="1" dirty="0" smtClean="0">
                <a:solidFill>
                  <a:srgbClr val="000066"/>
                </a:solidFill>
                <a:effectLst>
                  <a:outerShdw blurRad="38100" dist="38100" dir="2700000" algn="tl">
                    <a:srgbClr val="C0C0C0"/>
                  </a:outerShdw>
                </a:effectLst>
              </a:rPr>
              <a:t>24</a:t>
            </a:r>
            <a:r>
              <a:rPr lang="zh-CN" altLang="en-US" sz="2400" b="1" dirty="0" smtClean="0">
                <a:solidFill>
                  <a:srgbClr val="000066"/>
                </a:solidFill>
                <a:effectLst>
                  <a:outerShdw blurRad="38100" dist="38100" dir="2700000" algn="tl">
                    <a:srgbClr val="C0C0C0"/>
                  </a:outerShdw>
                </a:effectLst>
              </a:rPr>
              <a:t>日，</a:t>
            </a:r>
            <a:r>
              <a:rPr lang="en-US" altLang="zh-CN" sz="2400" b="1" dirty="0" smtClean="0">
                <a:solidFill>
                  <a:srgbClr val="000066"/>
                </a:solidFill>
                <a:effectLst>
                  <a:outerShdw blurRad="38100" dist="38100" dir="2700000" algn="tl">
                    <a:srgbClr val="C0C0C0"/>
                  </a:outerShdw>
                </a:effectLst>
              </a:rPr>
              <a:t>12</a:t>
            </a:r>
            <a:r>
              <a:rPr lang="zh-CN" altLang="en-US" sz="2400" b="1" dirty="0">
                <a:solidFill>
                  <a:srgbClr val="000066"/>
                </a:solidFill>
                <a:effectLst>
                  <a:outerShdw blurRad="38100" dist="38100" dir="2700000" algn="tl">
                    <a:srgbClr val="C0C0C0"/>
                  </a:outerShdw>
                </a:effectLst>
              </a:rPr>
              <a:t>小时连续运行</a:t>
            </a:r>
            <a:r>
              <a:rPr lang="zh-CN" altLang="en-US" sz="2400" b="1" dirty="0" smtClean="0">
                <a:solidFill>
                  <a:srgbClr val="000066"/>
                </a:solidFill>
                <a:effectLst>
                  <a:outerShdw blurRad="38100" dist="38100" dir="2700000" algn="tl">
                    <a:srgbClr val="C0C0C0"/>
                  </a:outerShdw>
                </a:effectLst>
              </a:rPr>
              <a:t>束流强度的</a:t>
            </a:r>
            <a:r>
              <a:rPr lang="zh-CN" altLang="en-US" sz="2400" b="1" dirty="0">
                <a:solidFill>
                  <a:srgbClr val="000066"/>
                </a:solidFill>
                <a:effectLst>
                  <a:outerShdw blurRad="38100" dist="38100" dir="2700000" algn="tl">
                    <a:srgbClr val="C0C0C0"/>
                  </a:outerShdw>
                </a:effectLst>
              </a:rPr>
              <a:t>原始记录，经调试后，加速器稳定运行了</a:t>
            </a:r>
            <a:r>
              <a:rPr lang="en-US" altLang="zh-CN" sz="2400" b="1" dirty="0">
                <a:solidFill>
                  <a:srgbClr val="000066"/>
                </a:solidFill>
                <a:effectLst>
                  <a:outerShdw blurRad="38100" dist="38100" dir="2700000" algn="tl">
                    <a:srgbClr val="C0C0C0"/>
                  </a:outerShdw>
                </a:effectLst>
              </a:rPr>
              <a:t>8</a:t>
            </a:r>
            <a:r>
              <a:rPr lang="zh-CN" altLang="en-US" sz="2400" b="1" dirty="0">
                <a:solidFill>
                  <a:srgbClr val="000066"/>
                </a:solidFill>
                <a:effectLst>
                  <a:outerShdw blurRad="38100" dist="38100" dir="2700000" algn="tl">
                    <a:srgbClr val="C0C0C0"/>
                  </a:outerShdw>
                </a:effectLst>
              </a:rPr>
              <a:t>小时以上，平均流强大于</a:t>
            </a:r>
            <a:r>
              <a:rPr lang="en-US" altLang="zh-CN" sz="2400" b="1" dirty="0">
                <a:solidFill>
                  <a:srgbClr val="000066"/>
                </a:solidFill>
                <a:effectLst>
                  <a:outerShdw blurRad="38100" dist="38100" dir="2700000" algn="tl">
                    <a:srgbClr val="C0C0C0"/>
                  </a:outerShdw>
                </a:effectLst>
              </a:rPr>
              <a:t>23</a:t>
            </a:r>
            <a:r>
              <a:rPr lang="zh-CN" altLang="en-US" sz="2400" b="1" dirty="0">
                <a:solidFill>
                  <a:srgbClr val="000066"/>
                </a:solidFill>
                <a:effectLst>
                  <a:outerShdw blurRad="38100" dist="38100" dir="2700000" algn="tl">
                    <a:srgbClr val="C0C0C0"/>
                  </a:outerShdw>
                </a:effectLst>
              </a:rPr>
              <a:t>微安</a:t>
            </a:r>
          </a:p>
        </p:txBody>
      </p:sp>
      <p:sp>
        <p:nvSpPr>
          <p:cNvPr id="25604" name="Text Box 6"/>
          <p:cNvSpPr txBox="1">
            <a:spLocks noChangeArrowheads="1"/>
          </p:cNvSpPr>
          <p:nvPr/>
        </p:nvSpPr>
        <p:spPr bwMode="auto">
          <a:xfrm>
            <a:off x="1763713" y="5949950"/>
            <a:ext cx="1368127" cy="646331"/>
          </a:xfrm>
          <a:prstGeom prst="rect">
            <a:avLst/>
          </a:prstGeom>
          <a:solidFill>
            <a:srgbClr val="FFFF99"/>
          </a:solidFill>
          <a:ln w="9525">
            <a:noFill/>
            <a:miter lim="800000"/>
            <a:headEnd/>
            <a:tailEnd/>
          </a:ln>
        </p:spPr>
        <p:txBody>
          <a:bodyPr wrap="square">
            <a:spAutoFit/>
          </a:bodyPr>
          <a:lstStyle/>
          <a:p>
            <a:pPr>
              <a:spcBef>
                <a:spcPct val="50000"/>
              </a:spcBef>
            </a:pPr>
            <a:r>
              <a:rPr lang="zh-CN" altLang="en-US" sz="1800" b="1" dirty="0" smtClean="0">
                <a:solidFill>
                  <a:srgbClr val="800000"/>
                </a:solidFill>
              </a:rPr>
              <a:t>离子源吸极电源</a:t>
            </a:r>
            <a:r>
              <a:rPr lang="zh-CN" altLang="en-US" sz="1800" b="1" dirty="0">
                <a:solidFill>
                  <a:srgbClr val="800000"/>
                </a:solidFill>
              </a:rPr>
              <a:t>故障</a:t>
            </a:r>
          </a:p>
        </p:txBody>
      </p:sp>
      <p:sp>
        <p:nvSpPr>
          <p:cNvPr id="25605" name="Line 7"/>
          <p:cNvSpPr>
            <a:spLocks noChangeShapeType="1"/>
          </p:cNvSpPr>
          <p:nvPr/>
        </p:nvSpPr>
        <p:spPr bwMode="auto">
          <a:xfrm flipH="1" flipV="1">
            <a:off x="2051720" y="5085184"/>
            <a:ext cx="288032" cy="792088"/>
          </a:xfrm>
          <a:prstGeom prst="line">
            <a:avLst/>
          </a:prstGeom>
          <a:noFill/>
          <a:ln w="38100">
            <a:solidFill>
              <a:srgbClr val="800000"/>
            </a:solidFill>
            <a:round/>
            <a:headEnd/>
            <a:tailEnd type="triangle" w="med" len="med"/>
          </a:ln>
        </p:spPr>
        <p:txBody>
          <a:bodyPr/>
          <a:lstStyle/>
          <a:p>
            <a:endParaRPr lang="zh-CN" altLang="en-US"/>
          </a:p>
        </p:txBody>
      </p:sp>
      <p:sp>
        <p:nvSpPr>
          <p:cNvPr id="25607" name="Line 9"/>
          <p:cNvSpPr>
            <a:spLocks noChangeShapeType="1"/>
          </p:cNvSpPr>
          <p:nvPr/>
        </p:nvSpPr>
        <p:spPr bwMode="auto">
          <a:xfrm flipV="1">
            <a:off x="755650" y="5084763"/>
            <a:ext cx="0" cy="865187"/>
          </a:xfrm>
          <a:prstGeom prst="line">
            <a:avLst/>
          </a:prstGeom>
          <a:noFill/>
          <a:ln w="38100">
            <a:solidFill>
              <a:srgbClr val="800000"/>
            </a:solidFill>
            <a:round/>
            <a:headEnd/>
            <a:tailEnd type="triangle" w="med" len="med"/>
          </a:ln>
        </p:spPr>
        <p:txBody>
          <a:bodyPr/>
          <a:lstStyle/>
          <a:p>
            <a:endParaRPr lang="zh-CN" altLang="en-US"/>
          </a:p>
        </p:txBody>
      </p:sp>
      <p:sp>
        <p:nvSpPr>
          <p:cNvPr id="25608" name="Line 10"/>
          <p:cNvSpPr>
            <a:spLocks noChangeShapeType="1"/>
          </p:cNvSpPr>
          <p:nvPr/>
        </p:nvSpPr>
        <p:spPr bwMode="auto">
          <a:xfrm flipV="1">
            <a:off x="755650" y="5013325"/>
            <a:ext cx="792163" cy="936625"/>
          </a:xfrm>
          <a:prstGeom prst="line">
            <a:avLst/>
          </a:prstGeom>
          <a:noFill/>
          <a:ln w="38100">
            <a:solidFill>
              <a:srgbClr val="800000"/>
            </a:solidFill>
            <a:round/>
            <a:headEnd/>
            <a:tailEnd type="triangle" w="med" len="med"/>
          </a:ln>
        </p:spPr>
        <p:txBody>
          <a:bodyPr/>
          <a:lstStyle/>
          <a:p>
            <a:endParaRPr lang="zh-CN" altLang="en-US"/>
          </a:p>
        </p:txBody>
      </p:sp>
      <p:sp>
        <p:nvSpPr>
          <p:cNvPr id="25609" name="Text Box 6"/>
          <p:cNvSpPr txBox="1">
            <a:spLocks noChangeArrowheads="1"/>
          </p:cNvSpPr>
          <p:nvPr/>
        </p:nvSpPr>
        <p:spPr bwMode="auto">
          <a:xfrm>
            <a:off x="5867400" y="5949950"/>
            <a:ext cx="1584325" cy="646113"/>
          </a:xfrm>
          <a:prstGeom prst="rect">
            <a:avLst/>
          </a:prstGeom>
          <a:solidFill>
            <a:srgbClr val="FFFF99"/>
          </a:solidFill>
          <a:ln w="9525">
            <a:noFill/>
            <a:miter lim="800000"/>
            <a:headEnd/>
            <a:tailEnd/>
          </a:ln>
        </p:spPr>
        <p:txBody>
          <a:bodyPr>
            <a:spAutoFit/>
          </a:bodyPr>
          <a:lstStyle/>
          <a:p>
            <a:pPr>
              <a:spcBef>
                <a:spcPct val="50000"/>
              </a:spcBef>
            </a:pPr>
            <a:r>
              <a:rPr lang="zh-CN" altLang="en-US" sz="1800" b="1">
                <a:solidFill>
                  <a:srgbClr val="800000"/>
                </a:solidFill>
              </a:rPr>
              <a:t>高频腔体打火，自动恢复</a:t>
            </a:r>
          </a:p>
        </p:txBody>
      </p:sp>
      <p:sp>
        <p:nvSpPr>
          <p:cNvPr id="25610" name="Line 7"/>
          <p:cNvSpPr>
            <a:spLocks noChangeShapeType="1"/>
          </p:cNvSpPr>
          <p:nvPr/>
        </p:nvSpPr>
        <p:spPr bwMode="auto">
          <a:xfrm flipH="1" flipV="1">
            <a:off x="6443663" y="5084763"/>
            <a:ext cx="73025" cy="865187"/>
          </a:xfrm>
          <a:prstGeom prst="line">
            <a:avLst/>
          </a:prstGeom>
          <a:noFill/>
          <a:ln w="38100">
            <a:solidFill>
              <a:srgbClr val="800000"/>
            </a:solidFill>
            <a:round/>
            <a:headEnd/>
            <a:tailEnd type="triangle" w="med" len="med"/>
          </a:ln>
        </p:spPr>
        <p:txBody>
          <a:bodyPr/>
          <a:lstStyle/>
          <a:p>
            <a:endParaRPr lang="zh-CN" altLang="en-US"/>
          </a:p>
        </p:txBody>
      </p:sp>
      <p:sp>
        <p:nvSpPr>
          <p:cNvPr id="25611" name="Line 7"/>
          <p:cNvSpPr>
            <a:spLocks noChangeShapeType="1"/>
          </p:cNvSpPr>
          <p:nvPr/>
        </p:nvSpPr>
        <p:spPr bwMode="auto">
          <a:xfrm flipV="1">
            <a:off x="6804025" y="4941888"/>
            <a:ext cx="1439863" cy="1008062"/>
          </a:xfrm>
          <a:prstGeom prst="line">
            <a:avLst/>
          </a:prstGeom>
          <a:noFill/>
          <a:ln w="38100">
            <a:solidFill>
              <a:srgbClr val="800000"/>
            </a:solidFill>
            <a:round/>
            <a:headEnd/>
            <a:tailEnd type="triangle" w="med" len="med"/>
          </a:ln>
        </p:spPr>
        <p:txBody>
          <a:bodyPr/>
          <a:lstStyle/>
          <a:p>
            <a:endParaRPr lang="zh-CN" altLang="en-US"/>
          </a:p>
        </p:txBody>
      </p:sp>
      <p:sp>
        <p:nvSpPr>
          <p:cNvPr id="25612" name="Line 7"/>
          <p:cNvSpPr>
            <a:spLocks noChangeShapeType="1"/>
          </p:cNvSpPr>
          <p:nvPr/>
        </p:nvSpPr>
        <p:spPr bwMode="auto">
          <a:xfrm flipH="1" flipV="1">
            <a:off x="5219700" y="5084763"/>
            <a:ext cx="1081088" cy="865187"/>
          </a:xfrm>
          <a:prstGeom prst="line">
            <a:avLst/>
          </a:prstGeom>
          <a:noFill/>
          <a:ln w="38100">
            <a:solidFill>
              <a:srgbClr val="800000"/>
            </a:solidFill>
            <a:round/>
            <a:headEnd/>
            <a:tailEnd type="triangle" w="med" len="med"/>
          </a:ln>
        </p:spPr>
        <p:txBody>
          <a:bodyPr/>
          <a:lstStyle/>
          <a:p>
            <a:endParaRPr lang="zh-CN" altLang="en-US"/>
          </a:p>
        </p:txBody>
      </p:sp>
      <p:sp>
        <p:nvSpPr>
          <p:cNvPr id="13" name="Text Box 6"/>
          <p:cNvSpPr txBox="1">
            <a:spLocks noChangeArrowheads="1"/>
          </p:cNvSpPr>
          <p:nvPr/>
        </p:nvSpPr>
        <p:spPr bwMode="auto">
          <a:xfrm>
            <a:off x="0" y="5949280"/>
            <a:ext cx="1584325" cy="646113"/>
          </a:xfrm>
          <a:prstGeom prst="rect">
            <a:avLst/>
          </a:prstGeom>
          <a:solidFill>
            <a:srgbClr val="FFFF99"/>
          </a:solidFill>
          <a:ln w="9525">
            <a:noFill/>
            <a:miter lim="800000"/>
            <a:headEnd/>
            <a:tailEnd/>
          </a:ln>
        </p:spPr>
        <p:txBody>
          <a:bodyPr>
            <a:spAutoFit/>
          </a:bodyPr>
          <a:lstStyle/>
          <a:p>
            <a:pPr>
              <a:spcBef>
                <a:spcPct val="50000"/>
              </a:spcBef>
            </a:pPr>
            <a:r>
              <a:rPr lang="zh-CN" altLang="en-US" sz="1800" b="1" dirty="0">
                <a:solidFill>
                  <a:srgbClr val="800000"/>
                </a:solidFill>
              </a:rPr>
              <a:t>高频腔体打火，自动恢复</a:t>
            </a:r>
          </a:p>
        </p:txBody>
      </p:sp>
      <p:cxnSp>
        <p:nvCxnSpPr>
          <p:cNvPr id="15" name="直接箭头连接符 14"/>
          <p:cNvCxnSpPr/>
          <p:nvPr/>
        </p:nvCxnSpPr>
        <p:spPr>
          <a:xfrm>
            <a:off x="2699792" y="3933056"/>
            <a:ext cx="5832648" cy="0"/>
          </a:xfrm>
          <a:prstGeom prst="straightConnector1">
            <a:avLst/>
          </a:prstGeom>
          <a:ln>
            <a:solidFill>
              <a:srgbClr val="FF0000"/>
            </a:solidFill>
            <a:headEnd type="arrow"/>
            <a:tailEnd type="arrow"/>
          </a:ln>
        </p:spPr>
        <p:style>
          <a:lnRef idx="2">
            <a:schemeClr val="accent6"/>
          </a:lnRef>
          <a:fillRef idx="0">
            <a:schemeClr val="accent6"/>
          </a:fillRef>
          <a:effectRef idx="1">
            <a:schemeClr val="accent6"/>
          </a:effectRef>
          <a:fontRef idx="minor">
            <a:schemeClr val="tx1"/>
          </a:fontRef>
        </p:style>
      </p:cxnSp>
      <p:sp>
        <p:nvSpPr>
          <p:cNvPr id="16" name="TextBox 15"/>
          <p:cNvSpPr txBox="1"/>
          <p:nvPr/>
        </p:nvSpPr>
        <p:spPr>
          <a:xfrm>
            <a:off x="5364088" y="3501008"/>
            <a:ext cx="1261884" cy="369332"/>
          </a:xfrm>
          <a:prstGeom prst="rect">
            <a:avLst/>
          </a:prstGeom>
          <a:noFill/>
        </p:spPr>
        <p:txBody>
          <a:bodyPr wrap="none" rtlCol="0">
            <a:spAutoFit/>
          </a:bodyPr>
          <a:lstStyle/>
          <a:p>
            <a:r>
              <a:rPr lang="en-US" altLang="zh-CN" dirty="0" smtClean="0">
                <a:ln>
                  <a:solidFill>
                    <a:srgbClr val="FF0000"/>
                  </a:solidFill>
                </a:ln>
                <a:solidFill>
                  <a:srgbClr val="FF3300"/>
                </a:solidFill>
              </a:rPr>
              <a:t>8</a:t>
            </a:r>
            <a:r>
              <a:rPr lang="zh-CN" altLang="en-US" dirty="0" smtClean="0">
                <a:ln>
                  <a:solidFill>
                    <a:srgbClr val="FF0000"/>
                  </a:solidFill>
                </a:ln>
                <a:solidFill>
                  <a:srgbClr val="FF3300"/>
                </a:solidFill>
              </a:rPr>
              <a:t>小时</a:t>
            </a:r>
            <a:r>
              <a:rPr lang="en-US" altLang="zh-CN" dirty="0" smtClean="0">
                <a:ln>
                  <a:solidFill>
                    <a:srgbClr val="FF0000"/>
                  </a:solidFill>
                </a:ln>
                <a:solidFill>
                  <a:srgbClr val="FF3300"/>
                </a:solidFill>
              </a:rPr>
              <a:t>50</a:t>
            </a:r>
            <a:r>
              <a:rPr lang="zh-CN" altLang="en-US" dirty="0" smtClean="0">
                <a:ln>
                  <a:solidFill>
                    <a:srgbClr val="FF0000"/>
                  </a:solidFill>
                </a:ln>
                <a:solidFill>
                  <a:srgbClr val="FF3300"/>
                </a:solidFill>
              </a:rPr>
              <a:t>分</a:t>
            </a:r>
            <a:endParaRPr lang="zh-CN" altLang="en-US" dirty="0">
              <a:ln>
                <a:solidFill>
                  <a:srgbClr val="FF0000"/>
                </a:solidFill>
              </a:ln>
              <a:solidFill>
                <a:srgbClr val="FF3300"/>
              </a:solidFill>
            </a:endParaRPr>
          </a:p>
        </p:txBody>
      </p:sp>
      <p:sp>
        <p:nvSpPr>
          <p:cNvPr id="17" name="Line 7"/>
          <p:cNvSpPr>
            <a:spLocks noChangeShapeType="1"/>
          </p:cNvSpPr>
          <p:nvPr/>
        </p:nvSpPr>
        <p:spPr bwMode="auto">
          <a:xfrm flipV="1">
            <a:off x="2339752" y="5085183"/>
            <a:ext cx="144016" cy="792087"/>
          </a:xfrm>
          <a:prstGeom prst="line">
            <a:avLst/>
          </a:prstGeom>
          <a:noFill/>
          <a:ln w="38100">
            <a:solidFill>
              <a:srgbClr val="800000"/>
            </a:solidFill>
            <a:round/>
            <a:headEnd/>
            <a:tailEnd type="triangle" w="med" len="med"/>
          </a:ln>
        </p:spPr>
        <p:txBody>
          <a:bodyPr/>
          <a:lstStyle/>
          <a:p>
            <a:endParaRPr lang="zh-CN" alt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2014-7-25调试截屏"/>
          <p:cNvPicPr>
            <a:picLocks noChangeAspect="1" noChangeArrowheads="1"/>
          </p:cNvPicPr>
          <p:nvPr/>
        </p:nvPicPr>
        <p:blipFill>
          <a:blip r:embed="rId2" cstate="screen"/>
          <a:srcRect/>
          <a:stretch>
            <a:fillRect/>
          </a:stretch>
        </p:blipFill>
        <p:spPr bwMode="auto">
          <a:xfrm>
            <a:off x="611560" y="692696"/>
            <a:ext cx="8043621" cy="4104456"/>
          </a:xfrm>
          <a:prstGeom prst="rect">
            <a:avLst/>
          </a:prstGeom>
          <a:noFill/>
          <a:ln w="9525">
            <a:noFill/>
            <a:miter lim="800000"/>
            <a:headEnd/>
            <a:tailEnd/>
          </a:ln>
        </p:spPr>
      </p:pic>
      <p:sp>
        <p:nvSpPr>
          <p:cNvPr id="3" name="Text Box 5"/>
          <p:cNvSpPr txBox="1">
            <a:spLocks noChangeArrowheads="1"/>
          </p:cNvSpPr>
          <p:nvPr/>
        </p:nvSpPr>
        <p:spPr bwMode="auto">
          <a:xfrm>
            <a:off x="395536" y="5085184"/>
            <a:ext cx="8496944" cy="1200329"/>
          </a:xfrm>
          <a:prstGeom prst="rect">
            <a:avLst/>
          </a:prstGeom>
          <a:noFill/>
          <a:ln w="9525">
            <a:noFill/>
            <a:miter lim="800000"/>
            <a:headEnd/>
            <a:tailEnd/>
          </a:ln>
          <a:effectLst/>
        </p:spPr>
        <p:txBody>
          <a:bodyPr wrap="square">
            <a:spAutoFit/>
          </a:bodyPr>
          <a:lstStyle/>
          <a:p>
            <a:pPr>
              <a:spcBef>
                <a:spcPct val="50000"/>
              </a:spcBef>
              <a:defRPr/>
            </a:pPr>
            <a:r>
              <a:rPr lang="en-US" altLang="zh-CN" sz="2400" b="1" dirty="0" smtClean="0">
                <a:solidFill>
                  <a:srgbClr val="000066"/>
                </a:solidFill>
                <a:effectLst>
                  <a:outerShdw blurRad="38100" dist="38100" dir="2700000" algn="tl">
                    <a:srgbClr val="C0C0C0"/>
                  </a:outerShdw>
                </a:effectLst>
              </a:rPr>
              <a:t>2014</a:t>
            </a:r>
            <a:r>
              <a:rPr lang="zh-CN" altLang="en-US" sz="2400" b="1" dirty="0">
                <a:solidFill>
                  <a:srgbClr val="000066"/>
                </a:solidFill>
                <a:effectLst>
                  <a:outerShdw blurRad="38100" dist="38100" dir="2700000" algn="tl">
                    <a:srgbClr val="C0C0C0"/>
                  </a:outerShdw>
                </a:effectLst>
              </a:rPr>
              <a:t>年</a:t>
            </a:r>
            <a:r>
              <a:rPr lang="en-US" altLang="zh-CN" sz="2400" b="1" dirty="0">
                <a:solidFill>
                  <a:srgbClr val="000066"/>
                </a:solidFill>
                <a:effectLst>
                  <a:outerShdw blurRad="38100" dist="38100" dir="2700000" algn="tl">
                    <a:srgbClr val="C0C0C0"/>
                  </a:outerShdw>
                </a:effectLst>
              </a:rPr>
              <a:t>7</a:t>
            </a:r>
            <a:r>
              <a:rPr lang="zh-CN" altLang="en-US" sz="2400" b="1" dirty="0">
                <a:solidFill>
                  <a:srgbClr val="000066"/>
                </a:solidFill>
                <a:effectLst>
                  <a:outerShdw blurRad="38100" dist="38100" dir="2700000" algn="tl">
                    <a:srgbClr val="C0C0C0"/>
                  </a:outerShdw>
                </a:effectLst>
              </a:rPr>
              <a:t>月</a:t>
            </a:r>
            <a:r>
              <a:rPr lang="en-US" altLang="zh-CN" sz="2400" b="1" dirty="0">
                <a:solidFill>
                  <a:srgbClr val="000066"/>
                </a:solidFill>
                <a:effectLst>
                  <a:outerShdw blurRad="38100" dist="38100" dir="2700000" algn="tl">
                    <a:srgbClr val="C0C0C0"/>
                  </a:outerShdw>
                </a:effectLst>
              </a:rPr>
              <a:t>25</a:t>
            </a:r>
            <a:r>
              <a:rPr lang="zh-CN" altLang="en-US" sz="2400" b="1" dirty="0">
                <a:solidFill>
                  <a:srgbClr val="000066"/>
                </a:solidFill>
                <a:effectLst>
                  <a:outerShdw blurRad="38100" dist="38100" dir="2700000" algn="tl">
                    <a:srgbClr val="C0C0C0"/>
                  </a:outerShdw>
                </a:effectLst>
              </a:rPr>
              <a:t>日上午</a:t>
            </a:r>
            <a:r>
              <a:rPr lang="en-US" altLang="zh-CN" sz="2400" b="1" dirty="0">
                <a:solidFill>
                  <a:srgbClr val="000066"/>
                </a:solidFill>
                <a:effectLst>
                  <a:outerShdw blurRad="38100" dist="38100" dir="2700000" algn="tl">
                    <a:srgbClr val="C0C0C0"/>
                  </a:outerShdw>
                </a:effectLst>
              </a:rPr>
              <a:t>8:47</a:t>
            </a:r>
            <a:r>
              <a:rPr lang="zh-CN" altLang="en-US" sz="2400" b="1" dirty="0">
                <a:solidFill>
                  <a:srgbClr val="000066"/>
                </a:solidFill>
                <a:effectLst>
                  <a:outerShdw blurRad="38100" dist="38100" dir="2700000" algn="tl">
                    <a:srgbClr val="C0C0C0"/>
                  </a:outerShdw>
                </a:effectLst>
              </a:rPr>
              <a:t>至</a:t>
            </a:r>
            <a:r>
              <a:rPr lang="en-US" altLang="zh-CN" sz="2400" b="1" dirty="0" smtClean="0">
                <a:solidFill>
                  <a:srgbClr val="000066"/>
                </a:solidFill>
                <a:effectLst>
                  <a:outerShdw blurRad="38100" dist="38100" dir="2700000" algn="tl">
                    <a:srgbClr val="C0C0C0"/>
                  </a:outerShdw>
                </a:effectLst>
              </a:rPr>
              <a:t>10:58</a:t>
            </a:r>
            <a:r>
              <a:rPr lang="zh-CN" altLang="en-US" sz="2400" b="1" dirty="0" smtClean="0">
                <a:solidFill>
                  <a:srgbClr val="000066"/>
                </a:solidFill>
                <a:effectLst>
                  <a:outerShdw blurRad="38100" dist="38100" dir="2700000" algn="tl">
                    <a:srgbClr val="C0C0C0"/>
                  </a:outerShdw>
                </a:effectLst>
              </a:rPr>
              <a:t>，以夏佳文院士为组长的测试专家组对加速器</a:t>
            </a:r>
            <a:r>
              <a:rPr lang="zh-CN" altLang="en-US" sz="2400" b="1" dirty="0">
                <a:solidFill>
                  <a:srgbClr val="000066"/>
                </a:solidFill>
                <a:effectLst>
                  <a:outerShdw blurRad="38100" dist="38100" dir="2700000" algn="tl">
                    <a:srgbClr val="C0C0C0"/>
                  </a:outerShdw>
                </a:effectLst>
              </a:rPr>
              <a:t>验收指标进行现场</a:t>
            </a:r>
            <a:r>
              <a:rPr lang="zh-CN" altLang="en-US" sz="2400" b="1" dirty="0" smtClean="0">
                <a:solidFill>
                  <a:srgbClr val="000066"/>
                </a:solidFill>
                <a:effectLst>
                  <a:outerShdw blurRad="38100" dist="38100" dir="2700000" algn="tl">
                    <a:srgbClr val="C0C0C0"/>
                  </a:outerShdw>
                </a:effectLst>
              </a:rPr>
              <a:t>测试，</a:t>
            </a:r>
            <a:r>
              <a:rPr lang="zh-CN" altLang="en-US" sz="2400" b="1" dirty="0">
                <a:solidFill>
                  <a:srgbClr val="000066"/>
                </a:solidFill>
                <a:effectLst>
                  <a:outerShdw blurRad="38100" dist="38100" dir="2700000" algn="tl">
                    <a:srgbClr val="C0C0C0"/>
                  </a:outerShdw>
                </a:effectLst>
              </a:rPr>
              <a:t>加速器运行稳定，平均流强大于</a:t>
            </a:r>
            <a:r>
              <a:rPr lang="en-US" altLang="zh-CN" sz="2400" b="1" dirty="0">
                <a:solidFill>
                  <a:srgbClr val="000066"/>
                </a:solidFill>
                <a:effectLst>
                  <a:outerShdw blurRad="38100" dist="38100" dir="2700000" algn="tl">
                    <a:srgbClr val="C0C0C0"/>
                  </a:outerShdw>
                </a:effectLst>
              </a:rPr>
              <a:t>25</a:t>
            </a:r>
            <a:r>
              <a:rPr lang="zh-CN" altLang="en-US" sz="2400" b="1" dirty="0">
                <a:solidFill>
                  <a:srgbClr val="000066"/>
                </a:solidFill>
                <a:effectLst>
                  <a:outerShdw blurRad="38100" dist="38100" dir="2700000" algn="tl">
                    <a:srgbClr val="C0C0C0"/>
                  </a:outerShdw>
                </a:effectLst>
              </a:rPr>
              <a:t>微</a:t>
            </a:r>
            <a:r>
              <a:rPr lang="zh-CN" altLang="en-US" sz="2400" b="1" dirty="0" smtClean="0">
                <a:solidFill>
                  <a:srgbClr val="000066"/>
                </a:solidFill>
                <a:effectLst>
                  <a:outerShdw blurRad="38100" dist="38100" dir="2700000" algn="tl">
                    <a:srgbClr val="C0C0C0"/>
                  </a:outerShdw>
                </a:effectLst>
              </a:rPr>
              <a:t>安。</a:t>
            </a:r>
            <a:endParaRPr lang="zh-CN" altLang="en-US" sz="2400" b="1" dirty="0">
              <a:solidFill>
                <a:srgbClr val="000066"/>
              </a:solidFill>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0356" name="Rectangle 4"/>
          <p:cNvSpPr>
            <a:spLocks noGrp="1" noChangeArrowheads="1"/>
          </p:cNvSpPr>
          <p:nvPr>
            <p:ph type="title"/>
          </p:nvPr>
        </p:nvSpPr>
        <p:spPr/>
        <p:txBody>
          <a:bodyPr rtlCol="0">
            <a:normAutofit fontScale="90000"/>
          </a:bodyPr>
          <a:lstStyle/>
          <a:p>
            <a:pPr eaLnBrk="1" fontAlgn="auto" hangingPunct="1">
              <a:spcAft>
                <a:spcPts val="0"/>
              </a:spcAft>
              <a:defRPr/>
            </a:pPr>
            <a:r>
              <a:rPr lang="en-US" altLang="zh-CN" sz="4000" b="1" dirty="0" smtClean="0">
                <a:solidFill>
                  <a:srgbClr val="000066"/>
                </a:solidFill>
                <a:effectLst>
                  <a:outerShdw blurRad="38100" dist="38100" dir="2700000" algn="tl">
                    <a:srgbClr val="C0C0C0"/>
                  </a:outerShdw>
                </a:effectLst>
              </a:rPr>
              <a:t>100MeV</a:t>
            </a:r>
            <a:r>
              <a:rPr lang="zh-CN" altLang="en-US" sz="4000" b="1" dirty="0" smtClean="0">
                <a:solidFill>
                  <a:srgbClr val="000066"/>
                </a:solidFill>
                <a:effectLst>
                  <a:outerShdw blurRad="38100" dist="38100" dir="2700000" algn="tl">
                    <a:srgbClr val="C0C0C0"/>
                  </a:outerShdw>
                </a:effectLst>
              </a:rPr>
              <a:t>回旋加速器</a:t>
            </a:r>
            <a:br>
              <a:rPr lang="zh-CN" altLang="en-US" sz="4000" b="1" dirty="0" smtClean="0">
                <a:solidFill>
                  <a:srgbClr val="000066"/>
                </a:solidFill>
                <a:effectLst>
                  <a:outerShdw blurRad="38100" dist="38100" dir="2700000" algn="tl">
                    <a:srgbClr val="C0C0C0"/>
                  </a:outerShdw>
                </a:effectLst>
              </a:rPr>
            </a:br>
            <a:r>
              <a:rPr lang="zh-CN" altLang="en-US" sz="4000" b="1" dirty="0" smtClean="0">
                <a:solidFill>
                  <a:srgbClr val="000066"/>
                </a:solidFill>
                <a:effectLst>
                  <a:outerShdw blurRad="38100" dist="38100" dir="2700000" algn="tl">
                    <a:srgbClr val="C0C0C0"/>
                  </a:outerShdw>
                </a:effectLst>
              </a:rPr>
              <a:t>的出束达到预定技术指标</a:t>
            </a:r>
          </a:p>
        </p:txBody>
      </p:sp>
      <p:sp>
        <p:nvSpPr>
          <p:cNvPr id="2020355" name="Rectangle 3"/>
          <p:cNvSpPr>
            <a:spLocks noGrp="1" noChangeArrowheads="1"/>
          </p:cNvSpPr>
          <p:nvPr>
            <p:ph idx="1"/>
          </p:nvPr>
        </p:nvSpPr>
        <p:spPr>
          <a:xfrm>
            <a:off x="468313" y="1900238"/>
            <a:ext cx="8280400" cy="4552950"/>
          </a:xfrm>
        </p:spPr>
        <p:txBody>
          <a:bodyPr rtlCol="0">
            <a:normAutofit/>
          </a:bodyPr>
          <a:lstStyle/>
          <a:p>
            <a:pPr>
              <a:lnSpc>
                <a:spcPct val="80000"/>
              </a:lnSpc>
              <a:defRPr/>
            </a:pPr>
            <a:r>
              <a:rPr lang="zh-CN" altLang="en-US" sz="2800" b="1" dirty="0" smtClean="0">
                <a:effectLst>
                  <a:outerShdw blurRad="38100" dist="38100" dir="2700000" algn="tl">
                    <a:srgbClr val="C0C0C0"/>
                  </a:outerShdw>
                </a:effectLst>
              </a:rPr>
              <a:t>标志着串列加速器升级工程是实现了重大里程碑节点</a:t>
            </a:r>
            <a:endParaRPr lang="en-US" altLang="zh-CN" sz="2800" b="1" dirty="0" smtClean="0">
              <a:effectLst>
                <a:outerShdw blurRad="38100" dist="38100" dir="2700000" algn="tl">
                  <a:srgbClr val="C0C0C0"/>
                </a:outerShdw>
              </a:effectLst>
            </a:endParaRPr>
          </a:p>
          <a:p>
            <a:pPr eaLnBrk="1" fontAlgn="auto" hangingPunct="1">
              <a:lnSpc>
                <a:spcPct val="80000"/>
              </a:lnSpc>
              <a:spcAft>
                <a:spcPts val="0"/>
              </a:spcAft>
              <a:defRPr/>
            </a:pPr>
            <a:r>
              <a:rPr lang="zh-CN" altLang="en-US" sz="2800" b="1" dirty="0" smtClean="0">
                <a:effectLst>
                  <a:outerShdw blurRad="38100" dist="38100" dir="2700000" algn="tl">
                    <a:srgbClr val="C0C0C0"/>
                  </a:outerShdw>
                </a:effectLst>
              </a:rPr>
              <a:t>带动</a:t>
            </a:r>
            <a:r>
              <a:rPr lang="zh-CN" altLang="en-US" sz="2800" b="1" dirty="0" smtClean="0">
                <a:effectLst>
                  <a:outerShdw blurRad="38100" dist="38100" dir="2700000" algn="tl">
                    <a:srgbClr val="C0C0C0"/>
                  </a:outerShdw>
                </a:effectLst>
              </a:rPr>
              <a:t>了两个主要的发展方向</a:t>
            </a:r>
          </a:p>
          <a:p>
            <a:pPr lvl="1" eaLnBrk="1" fontAlgn="auto" hangingPunct="1">
              <a:lnSpc>
                <a:spcPct val="80000"/>
              </a:lnSpc>
              <a:spcAft>
                <a:spcPts val="0"/>
              </a:spcAft>
              <a:defRPr/>
            </a:pPr>
            <a:r>
              <a:rPr lang="zh-CN" altLang="en-US" sz="2400" dirty="0" smtClean="0">
                <a:effectLst>
                  <a:outerShdw blurRad="38100" dist="38100" dir="2700000" algn="tl">
                    <a:srgbClr val="C0C0C0"/>
                  </a:outerShdw>
                </a:effectLst>
              </a:rPr>
              <a:t>带动了原子能院回旋加速器向系列化的方向发展</a:t>
            </a:r>
          </a:p>
          <a:p>
            <a:pPr lvl="1" eaLnBrk="1" fontAlgn="auto" hangingPunct="1">
              <a:lnSpc>
                <a:spcPct val="80000"/>
              </a:lnSpc>
              <a:spcAft>
                <a:spcPts val="0"/>
              </a:spcAft>
              <a:defRPr/>
            </a:pPr>
            <a:r>
              <a:rPr lang="zh-CN" altLang="en-US" sz="2400" dirty="0" smtClean="0">
                <a:effectLst>
                  <a:outerShdw blurRad="38100" dist="38100" dir="2700000" algn="tl">
                    <a:srgbClr val="C0C0C0"/>
                  </a:outerShdw>
                </a:effectLst>
              </a:rPr>
              <a:t>带动了国际上紧凑型强流回旋加速器由</a:t>
            </a:r>
            <a:r>
              <a:rPr lang="en-US" altLang="zh-CN" sz="2400" dirty="0" smtClean="0">
                <a:effectLst>
                  <a:outerShdw blurRad="38100" dist="38100" dir="2700000" algn="tl">
                    <a:srgbClr val="C0C0C0"/>
                  </a:outerShdw>
                </a:effectLst>
              </a:rPr>
              <a:t>30MeV</a:t>
            </a:r>
            <a:r>
              <a:rPr lang="zh-CN" altLang="en-US" sz="2400" dirty="0" smtClean="0">
                <a:effectLst>
                  <a:outerShdw blurRad="38100" dist="38100" dir="2700000" algn="tl">
                    <a:srgbClr val="C0C0C0"/>
                  </a:outerShdw>
                </a:effectLst>
              </a:rPr>
              <a:t>向</a:t>
            </a:r>
            <a:r>
              <a:rPr lang="en-US" altLang="zh-CN" sz="2400" dirty="0" smtClean="0">
                <a:effectLst>
                  <a:outerShdw blurRad="38100" dist="38100" dir="2700000" algn="tl">
                    <a:srgbClr val="C0C0C0"/>
                  </a:outerShdw>
                </a:effectLst>
              </a:rPr>
              <a:t>100MeV</a:t>
            </a:r>
            <a:r>
              <a:rPr lang="zh-CN" altLang="en-US" sz="2400" dirty="0" smtClean="0">
                <a:effectLst>
                  <a:outerShdw blurRad="38100" dist="38100" dir="2700000" algn="tl">
                    <a:srgbClr val="C0C0C0"/>
                  </a:outerShdw>
                </a:effectLst>
              </a:rPr>
              <a:t>以上</a:t>
            </a:r>
            <a:r>
              <a:rPr lang="zh-CN" altLang="en-US" sz="2400" dirty="0" smtClean="0">
                <a:effectLst>
                  <a:outerShdw blurRad="38100" dist="38100" dir="2700000" algn="tl">
                    <a:srgbClr val="C0C0C0"/>
                  </a:outerShdw>
                </a:effectLst>
              </a:rPr>
              <a:t>的</a:t>
            </a:r>
            <a:r>
              <a:rPr lang="zh-CN" altLang="en-US" sz="2400" dirty="0" smtClean="0">
                <a:effectLst>
                  <a:outerShdw blurRad="38100" dist="38100" dir="2700000" algn="tl">
                    <a:srgbClr val="C0C0C0"/>
                  </a:outerShdw>
                </a:effectLst>
              </a:rPr>
              <a:t>方向</a:t>
            </a:r>
            <a:r>
              <a:rPr lang="zh-CN" altLang="en-US" sz="2400" dirty="0" smtClean="0">
                <a:effectLst>
                  <a:outerShdw blurRad="38100" dist="38100" dir="2700000" algn="tl">
                    <a:srgbClr val="C0C0C0"/>
                  </a:outerShdw>
                </a:effectLst>
              </a:rPr>
              <a:t>发展</a:t>
            </a:r>
            <a:endParaRPr lang="zh-CN" altLang="en-US" sz="2400" dirty="0" smtClean="0">
              <a:effectLst>
                <a:outerShdw blurRad="38100" dist="38100" dir="2700000" algn="tl">
                  <a:srgbClr val="C0C0C0"/>
                </a:outerShdw>
              </a:effectLst>
            </a:endParaRPr>
          </a:p>
          <a:p>
            <a:pPr eaLnBrk="1" fontAlgn="auto" hangingPunct="1">
              <a:lnSpc>
                <a:spcPct val="80000"/>
              </a:lnSpc>
              <a:spcAft>
                <a:spcPts val="0"/>
              </a:spcAft>
              <a:defRPr/>
            </a:pPr>
            <a:r>
              <a:rPr lang="zh-CN" altLang="en-US" sz="2800" b="1" dirty="0" smtClean="0"/>
              <a:t>即将在三个主要的领域开展实验研究</a:t>
            </a:r>
          </a:p>
          <a:p>
            <a:pPr lvl="1" eaLnBrk="1" fontAlgn="auto" hangingPunct="1">
              <a:lnSpc>
                <a:spcPct val="80000"/>
              </a:lnSpc>
              <a:spcAft>
                <a:spcPts val="0"/>
              </a:spcAft>
              <a:defRPr/>
            </a:pPr>
            <a:r>
              <a:rPr lang="zh-CN" altLang="en-US" sz="2400" dirty="0" smtClean="0"/>
              <a:t>放射性核束物理等基础研究</a:t>
            </a:r>
            <a:endParaRPr lang="en-US" altLang="zh-CN" sz="2400" dirty="0" smtClean="0"/>
          </a:p>
          <a:p>
            <a:pPr lvl="1">
              <a:lnSpc>
                <a:spcPct val="80000"/>
              </a:lnSpc>
              <a:defRPr/>
            </a:pPr>
            <a:r>
              <a:rPr lang="zh-CN" altLang="en-US" sz="2400" dirty="0" smtClean="0"/>
              <a:t>国防核科学技术</a:t>
            </a:r>
          </a:p>
          <a:p>
            <a:pPr lvl="1" eaLnBrk="1" fontAlgn="auto" hangingPunct="1">
              <a:lnSpc>
                <a:spcPct val="80000"/>
              </a:lnSpc>
              <a:spcAft>
                <a:spcPts val="0"/>
              </a:spcAft>
              <a:defRPr/>
            </a:pPr>
            <a:r>
              <a:rPr lang="zh-CN" altLang="en-US" sz="2400" dirty="0" smtClean="0"/>
              <a:t>核医学与放射医学等核技术应用研究</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683568" y="1916832"/>
            <a:ext cx="7772400" cy="3096344"/>
          </a:xfrm>
        </p:spPr>
        <p:txBody>
          <a:bodyPr>
            <a:normAutofit/>
          </a:bodyPr>
          <a:lstStyle/>
          <a:p>
            <a:pPr>
              <a:buSzPct val="100000"/>
              <a:buFont typeface="Wingdings" pitchFamily="2" charset="2"/>
              <a:buChar char="p"/>
            </a:pPr>
            <a:r>
              <a:rPr lang="zh-CN" altLang="en-US" sz="2800" dirty="0" smtClean="0">
                <a:latin typeface="黑体" pitchFamily="49" charset="-122"/>
                <a:ea typeface="黑体" pitchFamily="49" charset="-122"/>
              </a:rPr>
              <a:t> </a:t>
            </a:r>
            <a:r>
              <a:rPr lang="en-US" altLang="zh-CN" sz="2800" dirty="0" smtClean="0">
                <a:latin typeface="黑体" pitchFamily="49" charset="-122"/>
                <a:ea typeface="黑体" pitchFamily="49" charset="-122"/>
              </a:rPr>
              <a:t>100MeV</a:t>
            </a:r>
            <a:r>
              <a:rPr lang="zh-CN" altLang="en-US" sz="2800" dirty="0" smtClean="0">
                <a:latin typeface="黑体" pitchFamily="49" charset="-122"/>
                <a:ea typeface="黑体" pitchFamily="49" charset="-122"/>
              </a:rPr>
              <a:t>回旋加速器首次出束</a:t>
            </a:r>
            <a:endParaRPr lang="en-US" altLang="zh-CN" sz="2800" dirty="0" smtClean="0">
              <a:latin typeface="黑体" pitchFamily="49" charset="-122"/>
              <a:ea typeface="黑体" pitchFamily="49" charset="-122"/>
            </a:endParaRPr>
          </a:p>
          <a:p>
            <a:pPr>
              <a:buSzPct val="100000"/>
              <a:buFont typeface="Wingdings" pitchFamily="2" charset="2"/>
              <a:buChar char="p"/>
            </a:pPr>
            <a:r>
              <a:rPr lang="zh-CN" altLang="en-US" sz="2800" dirty="0" smtClean="0">
                <a:solidFill>
                  <a:srgbClr val="C00000"/>
                </a:solidFill>
                <a:latin typeface="黑体" pitchFamily="49" charset="-122"/>
                <a:ea typeface="黑体" pitchFamily="49" charset="-122"/>
              </a:rPr>
              <a:t> 高功率回旋加速器的预先研究</a:t>
            </a:r>
            <a:endParaRPr lang="en-US" altLang="zh-CN" sz="2800" dirty="0" smtClean="0">
              <a:solidFill>
                <a:srgbClr val="C00000"/>
              </a:solidFill>
              <a:latin typeface="黑体" pitchFamily="49" charset="-122"/>
              <a:ea typeface="黑体" pitchFamily="49" charset="-122"/>
            </a:endParaRPr>
          </a:p>
          <a:p>
            <a:pPr>
              <a:buSzPct val="100000"/>
              <a:buFont typeface="Wingdings" pitchFamily="2" charset="2"/>
              <a:buChar char="p"/>
            </a:pPr>
            <a:r>
              <a:rPr lang="zh-CN" altLang="en-US" sz="2800" dirty="0" smtClean="0">
                <a:latin typeface="黑体" pitchFamily="49" charset="-122"/>
                <a:ea typeface="黑体" pitchFamily="49" charset="-122"/>
              </a:rPr>
              <a:t> 系列中小型回旋加速器的研发</a:t>
            </a:r>
            <a:endParaRPr lang="en-US" altLang="zh-CN" sz="2800" dirty="0" smtClean="0">
              <a:latin typeface="黑体" pitchFamily="49" charset="-122"/>
              <a:ea typeface="黑体" pitchFamily="49" charset="-122"/>
            </a:endParaRPr>
          </a:p>
          <a:p>
            <a:pPr>
              <a:buFont typeface="Wingdings" pitchFamily="2" charset="2"/>
              <a:buChar char="p"/>
            </a:pPr>
            <a:endParaRPr lang="en-US" altLang="zh-CN" sz="2800" dirty="0" smtClean="0"/>
          </a:p>
          <a:p>
            <a:endParaRPr lang="zh-CN" altLang="en-US" sz="28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971600" y="2276872"/>
            <a:ext cx="7772400" cy="2160240"/>
          </a:xfrm>
        </p:spPr>
        <p:txBody>
          <a:bodyPr>
            <a:normAutofit/>
          </a:bodyPr>
          <a:lstStyle/>
          <a:p>
            <a:pPr>
              <a:buSzPct val="100000"/>
              <a:buFont typeface="Wingdings" pitchFamily="2" charset="2"/>
              <a:buChar char="p"/>
            </a:pPr>
            <a:r>
              <a:rPr lang="en-US" altLang="zh-CN" sz="2800" dirty="0" smtClean="0">
                <a:solidFill>
                  <a:srgbClr val="C00000"/>
                </a:solidFill>
                <a:latin typeface="黑体" pitchFamily="49" charset="-122"/>
                <a:ea typeface="黑体" pitchFamily="49" charset="-122"/>
              </a:rPr>
              <a:t> 100MeV</a:t>
            </a:r>
            <a:r>
              <a:rPr lang="zh-CN" altLang="en-US" sz="2800" dirty="0" smtClean="0">
                <a:solidFill>
                  <a:srgbClr val="C00000"/>
                </a:solidFill>
                <a:latin typeface="黑体" pitchFamily="49" charset="-122"/>
                <a:ea typeface="黑体" pitchFamily="49" charset="-122"/>
              </a:rPr>
              <a:t>回旋加速器首次出束</a:t>
            </a:r>
            <a:endParaRPr lang="en-US" altLang="zh-CN" sz="2800" dirty="0" smtClean="0">
              <a:solidFill>
                <a:srgbClr val="C00000"/>
              </a:solidFill>
              <a:latin typeface="黑体" pitchFamily="49" charset="-122"/>
              <a:ea typeface="黑体" pitchFamily="49" charset="-122"/>
            </a:endParaRPr>
          </a:p>
          <a:p>
            <a:pPr>
              <a:buSzPct val="100000"/>
              <a:buFont typeface="Wingdings" pitchFamily="2" charset="2"/>
              <a:buChar char="p"/>
            </a:pPr>
            <a:r>
              <a:rPr lang="zh-CN" altLang="en-US" sz="2800" dirty="0" smtClean="0">
                <a:latin typeface="黑体" pitchFamily="49" charset="-122"/>
                <a:ea typeface="黑体" pitchFamily="49" charset="-122"/>
              </a:rPr>
              <a:t> 高功率回旋加速器的预先研究</a:t>
            </a:r>
            <a:endParaRPr lang="en-US" altLang="zh-CN" sz="2800" dirty="0" smtClean="0">
              <a:latin typeface="黑体" pitchFamily="49" charset="-122"/>
              <a:ea typeface="黑体" pitchFamily="49" charset="-122"/>
            </a:endParaRPr>
          </a:p>
          <a:p>
            <a:pPr>
              <a:buSzPct val="100000"/>
              <a:buFont typeface="Wingdings" pitchFamily="2" charset="2"/>
              <a:buChar char="p"/>
            </a:pPr>
            <a:r>
              <a:rPr lang="zh-CN" altLang="en-US" sz="2800" dirty="0" smtClean="0">
                <a:latin typeface="黑体" pitchFamily="49" charset="-122"/>
                <a:ea typeface="黑体" pitchFamily="49" charset="-122"/>
              </a:rPr>
              <a:t> 系列中小型回旋加速器的研发</a:t>
            </a:r>
            <a:endParaRPr lang="en-US" altLang="zh-CN" sz="2800" dirty="0" smtClean="0"/>
          </a:p>
          <a:p>
            <a:endParaRPr lang="zh-CN" altLang="en-US" sz="28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9474" name="Picture 2"/>
          <p:cNvPicPr>
            <a:picLocks noGrp="1" noChangeAspect="1" noChangeArrowheads="1"/>
          </p:cNvPicPr>
          <p:nvPr>
            <p:ph idx="1"/>
          </p:nvPr>
        </p:nvPicPr>
        <p:blipFill>
          <a:blip r:embed="rId3" cstate="print"/>
          <a:srcRect/>
          <a:stretch>
            <a:fillRect/>
          </a:stretch>
        </p:blipFill>
        <p:spPr>
          <a:xfrm>
            <a:off x="0" y="0"/>
            <a:ext cx="5027612" cy="6858000"/>
          </a:xfrm>
        </p:spPr>
      </p:pic>
      <p:sp>
        <p:nvSpPr>
          <p:cNvPr id="1769475" name="矩形 4"/>
          <p:cNvSpPr>
            <a:spLocks noChangeArrowheads="1"/>
          </p:cNvSpPr>
          <p:nvPr/>
        </p:nvSpPr>
        <p:spPr bwMode="auto">
          <a:xfrm>
            <a:off x="5076056" y="6150114"/>
            <a:ext cx="4067944" cy="707886"/>
          </a:xfrm>
          <a:prstGeom prst="rect">
            <a:avLst/>
          </a:prstGeom>
          <a:noFill/>
          <a:ln w="9525">
            <a:noFill/>
            <a:miter lim="800000"/>
            <a:headEnd/>
            <a:tailEnd/>
          </a:ln>
        </p:spPr>
        <p:txBody>
          <a:bodyPr wrap="square">
            <a:spAutoFit/>
          </a:bodyPr>
          <a:lstStyle/>
          <a:p>
            <a:pPr>
              <a:spcBef>
                <a:spcPct val="50000"/>
              </a:spcBef>
            </a:pPr>
            <a:r>
              <a:rPr lang="en-US" altLang="zh-CN" sz="2000" dirty="0">
                <a:solidFill>
                  <a:srgbClr val="1313C0"/>
                </a:solidFill>
                <a:latin typeface="CMSS8"/>
              </a:rPr>
              <a:t>[Nature, Vol.499, pp.391-392,      25 July (2013)]</a:t>
            </a:r>
            <a:endParaRPr lang="zh-CN" altLang="en-US" sz="2000" dirty="0">
              <a:solidFill>
                <a:srgbClr val="1313C0"/>
              </a:solidFill>
              <a:latin typeface="CMSS8"/>
            </a:endParaRPr>
          </a:p>
        </p:txBody>
      </p:sp>
      <p:sp>
        <p:nvSpPr>
          <p:cNvPr id="5" name="矩形 4"/>
          <p:cNvSpPr/>
          <p:nvPr/>
        </p:nvSpPr>
        <p:spPr>
          <a:xfrm>
            <a:off x="5004048" y="476672"/>
            <a:ext cx="4139952" cy="5262979"/>
          </a:xfrm>
          <a:prstGeom prst="rect">
            <a:avLst/>
          </a:prstGeom>
        </p:spPr>
        <p:txBody>
          <a:bodyPr wrap="square">
            <a:spAutoFit/>
          </a:bodyPr>
          <a:lstStyle/>
          <a:p>
            <a:r>
              <a:rPr lang="zh-CN" altLang="en-US" sz="2800" dirty="0" smtClean="0"/>
              <a:t>近年来，对高平均功率</a:t>
            </a:r>
            <a:r>
              <a:rPr lang="zh-CN" altLang="en-US" sz="2800" dirty="0" smtClean="0"/>
              <a:t>质子</a:t>
            </a:r>
            <a:r>
              <a:rPr lang="zh-CN" altLang="en-US" sz="2800" dirty="0" smtClean="0"/>
              <a:t>回旋</a:t>
            </a:r>
            <a:r>
              <a:rPr lang="zh-CN" altLang="en-US" sz="2800" dirty="0" smtClean="0"/>
              <a:t>加速器</a:t>
            </a:r>
            <a:r>
              <a:rPr lang="zh-CN" altLang="en-US" sz="2800" dirty="0" smtClean="0"/>
              <a:t>的研究越来越热</a:t>
            </a:r>
            <a:r>
              <a:rPr lang="en-US" altLang="zh-CN" sz="2800" dirty="0" smtClean="0"/>
              <a:t>:</a:t>
            </a:r>
          </a:p>
          <a:p>
            <a:pPr>
              <a:buFont typeface="Arial" pitchFamily="34" charset="0"/>
              <a:buChar char="•"/>
            </a:pPr>
            <a:r>
              <a:rPr lang="en-US" altLang="zh-CN" sz="2800" dirty="0" smtClean="0"/>
              <a:t> 2010 </a:t>
            </a:r>
            <a:r>
              <a:rPr lang="zh-CN" altLang="zh-CN" sz="2800" dirty="0" smtClean="0"/>
              <a:t>年由美国麻省理工学院发起了</a:t>
            </a:r>
            <a:r>
              <a:rPr lang="zh-CN" altLang="en-US" sz="2800" dirty="0" smtClean="0"/>
              <a:t>基于高功率回旋加速器的</a:t>
            </a:r>
            <a:r>
              <a:rPr lang="zh-CN" altLang="zh-CN" sz="2800" dirty="0" smtClean="0"/>
              <a:t>中微子</a:t>
            </a:r>
            <a:r>
              <a:rPr lang="en-US" altLang="zh-CN" sz="2800" dirty="0" smtClean="0"/>
              <a:t>CP </a:t>
            </a:r>
            <a:r>
              <a:rPr lang="zh-CN" altLang="zh-CN" sz="2800" dirty="0" smtClean="0"/>
              <a:t>破</a:t>
            </a:r>
            <a:r>
              <a:rPr lang="zh-CN" altLang="en-US" sz="2800" dirty="0" smtClean="0"/>
              <a:t>缺</a:t>
            </a:r>
            <a:r>
              <a:rPr lang="zh-CN" altLang="zh-CN" sz="2800" dirty="0" smtClean="0"/>
              <a:t>实验的国际合作项目</a:t>
            </a:r>
            <a:r>
              <a:rPr lang="en-US" altLang="zh-CN" sz="2800" dirty="0" err="1" smtClean="0"/>
              <a:t>DAEδALUS</a:t>
            </a:r>
            <a:r>
              <a:rPr lang="zh-CN" altLang="en-US" sz="2800" dirty="0" smtClean="0"/>
              <a:t>。</a:t>
            </a:r>
            <a:endParaRPr lang="en-US" altLang="zh-CN" sz="2800" dirty="0" smtClean="0"/>
          </a:p>
          <a:p>
            <a:pPr>
              <a:buFont typeface="Arial" pitchFamily="34" charset="0"/>
              <a:buChar char="•"/>
            </a:pPr>
            <a:r>
              <a:rPr lang="en-US" altLang="zh-CN" sz="2800" dirty="0" smtClean="0"/>
              <a:t>  2012 </a:t>
            </a:r>
            <a:r>
              <a:rPr lang="zh-CN" altLang="zh-CN" sz="2800" dirty="0" smtClean="0"/>
              <a:t>年美国布鲁克海文国家实验室提出了三路并联超导回旋加速器的</a:t>
            </a:r>
            <a:r>
              <a:rPr lang="en-US" altLang="zh-CN" sz="2800" dirty="0" smtClean="0"/>
              <a:t>ADS </a:t>
            </a:r>
            <a:r>
              <a:rPr lang="zh-CN" altLang="zh-CN" sz="2800" dirty="0" smtClean="0"/>
              <a:t>方案</a:t>
            </a:r>
            <a:r>
              <a:rPr lang="zh-CN" altLang="en-US" sz="2800" dirty="0" smtClean="0"/>
              <a:t>。</a:t>
            </a:r>
            <a:endParaRPr lang="en-US" altLang="zh-CN" sz="2800" dirty="0" smtClean="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21" name="Picture 5"/>
          <p:cNvPicPr>
            <a:picLocks noChangeAspect="1" noChangeArrowheads="1"/>
          </p:cNvPicPr>
          <p:nvPr/>
        </p:nvPicPr>
        <p:blipFill>
          <a:blip r:embed="rId3" cstate="print"/>
          <a:srcRect/>
          <a:stretch>
            <a:fillRect/>
          </a:stretch>
        </p:blipFill>
        <p:spPr bwMode="auto">
          <a:xfrm>
            <a:off x="457200" y="758825"/>
            <a:ext cx="7726363" cy="5303838"/>
          </a:xfrm>
          <a:prstGeom prst="rect">
            <a:avLst/>
          </a:prstGeom>
          <a:noFill/>
          <a:ln w="9525">
            <a:noFill/>
            <a:miter lim="800000"/>
            <a:headEnd/>
            <a:tailEnd/>
          </a:ln>
        </p:spPr>
      </p:pic>
      <p:sp>
        <p:nvSpPr>
          <p:cNvPr id="4" name="标题 1"/>
          <p:cNvSpPr txBox="1">
            <a:spLocks/>
          </p:cNvSpPr>
          <p:nvPr/>
        </p:nvSpPr>
        <p:spPr>
          <a:xfrm>
            <a:off x="0" y="404813"/>
            <a:ext cx="8229600" cy="719137"/>
          </a:xfrm>
          <a:prstGeom prst="rect">
            <a:avLst/>
          </a:prstGeom>
        </p:spPr>
        <p:txBody>
          <a:bodyPr/>
          <a:lstStyle/>
          <a:p>
            <a:pPr fontAlgn="auto">
              <a:spcAft>
                <a:spcPts val="0"/>
              </a:spcAft>
              <a:defRPr/>
            </a:pPr>
            <a:r>
              <a:rPr lang="en-US" altLang="zh-CN" sz="2800" b="1" kern="0" dirty="0" err="1">
                <a:solidFill>
                  <a:srgbClr val="800000"/>
                </a:solidFill>
                <a:effectLst>
                  <a:outerShdw blurRad="38100" dist="38100" dir="2700000" algn="tl">
                    <a:srgbClr val="C0C0C0"/>
                  </a:outerShdw>
                </a:effectLst>
                <a:latin typeface="Times New Roman"/>
                <a:cs typeface="+mj-cs"/>
              </a:rPr>
              <a:t>DAEδALUS</a:t>
            </a:r>
            <a:r>
              <a:rPr lang="en-US" altLang="zh-CN" sz="2800" b="1" kern="0" dirty="0">
                <a:solidFill>
                  <a:srgbClr val="800000"/>
                </a:solidFill>
                <a:effectLst>
                  <a:outerShdw blurRad="38100" dist="38100" dir="2700000" algn="tl">
                    <a:srgbClr val="C0C0C0"/>
                  </a:outerShdw>
                </a:effectLst>
                <a:latin typeface="Times New Roman"/>
                <a:cs typeface="+mj-cs"/>
              </a:rPr>
              <a:t> Cyclotron Chain</a:t>
            </a:r>
            <a:endParaRPr lang="zh-CN" altLang="en-US" sz="2800" b="1" kern="0" dirty="0">
              <a:solidFill>
                <a:srgbClr val="800000"/>
              </a:solidFill>
              <a:effectLst>
                <a:outerShdw blurRad="38100" dist="38100" dir="2700000" algn="tl">
                  <a:srgbClr val="C0C0C0"/>
                </a:outerShdw>
              </a:effectLst>
              <a:latin typeface="Times New Roman"/>
              <a:cs typeface="+mj-cs"/>
            </a:endParaRPr>
          </a:p>
        </p:txBody>
      </p:sp>
      <p:sp>
        <p:nvSpPr>
          <p:cNvPr id="1771523" name="TextBox 4"/>
          <p:cNvSpPr txBox="1">
            <a:spLocks noChangeArrowheads="1"/>
          </p:cNvSpPr>
          <p:nvPr/>
        </p:nvSpPr>
        <p:spPr bwMode="auto">
          <a:xfrm>
            <a:off x="5962650" y="2357438"/>
            <a:ext cx="2220913" cy="461962"/>
          </a:xfrm>
          <a:prstGeom prst="rect">
            <a:avLst/>
          </a:prstGeom>
          <a:noFill/>
          <a:ln w="9525">
            <a:noFill/>
            <a:miter lim="800000"/>
            <a:headEnd/>
            <a:tailEnd/>
          </a:ln>
        </p:spPr>
        <p:txBody>
          <a:bodyPr>
            <a:spAutoFit/>
          </a:bodyPr>
          <a:lstStyle/>
          <a:p>
            <a:pPr>
              <a:spcBef>
                <a:spcPct val="50000"/>
              </a:spcBef>
            </a:pPr>
            <a:r>
              <a:rPr lang="en-US" altLang="zh-CN" sz="2400">
                <a:solidFill>
                  <a:srgbClr val="FF0000"/>
                </a:solidFill>
              </a:rPr>
              <a:t>60 MeV/n  DIC</a:t>
            </a:r>
          </a:p>
        </p:txBody>
      </p:sp>
      <p:sp>
        <p:nvSpPr>
          <p:cNvPr id="1771524" name="TextBox 5"/>
          <p:cNvSpPr txBox="1">
            <a:spLocks noChangeArrowheads="1"/>
          </p:cNvSpPr>
          <p:nvPr/>
        </p:nvSpPr>
        <p:spPr bwMode="auto">
          <a:xfrm>
            <a:off x="3927475" y="1455738"/>
            <a:ext cx="2365375" cy="461962"/>
          </a:xfrm>
          <a:prstGeom prst="rect">
            <a:avLst/>
          </a:prstGeom>
          <a:noFill/>
          <a:ln w="9525">
            <a:noFill/>
            <a:miter lim="800000"/>
            <a:headEnd/>
            <a:tailEnd/>
          </a:ln>
        </p:spPr>
        <p:txBody>
          <a:bodyPr>
            <a:spAutoFit/>
          </a:bodyPr>
          <a:lstStyle/>
          <a:p>
            <a:pPr>
              <a:spcBef>
                <a:spcPct val="50000"/>
              </a:spcBef>
            </a:pPr>
            <a:r>
              <a:rPr lang="en-US" altLang="zh-CN" sz="2400">
                <a:solidFill>
                  <a:srgbClr val="FF0000"/>
                </a:solidFill>
              </a:rPr>
              <a:t>800 MeV/n DSRC</a:t>
            </a:r>
            <a:endParaRPr lang="en-US" altLang="zh-CN" sz="2400"/>
          </a:p>
        </p:txBody>
      </p:sp>
      <p:sp>
        <p:nvSpPr>
          <p:cNvPr id="16" name="TextBox 17"/>
          <p:cNvSpPr txBox="1">
            <a:spLocks noChangeArrowheads="1"/>
          </p:cNvSpPr>
          <p:nvPr/>
        </p:nvSpPr>
        <p:spPr bwMode="auto">
          <a:xfrm>
            <a:off x="3779912" y="6027738"/>
            <a:ext cx="5067300" cy="830262"/>
          </a:xfrm>
          <a:prstGeom prst="rect">
            <a:avLst/>
          </a:prstGeom>
          <a:noFill/>
          <a:ln w="9525">
            <a:noFill/>
            <a:miter lim="800000"/>
            <a:headEnd/>
            <a:tailEnd/>
          </a:ln>
        </p:spPr>
        <p:txBody>
          <a:bodyPr wrap="none">
            <a:spAutoFit/>
          </a:bodyPr>
          <a:lstStyle/>
          <a:p>
            <a:pPr fontAlgn="auto">
              <a:spcBef>
                <a:spcPts val="0"/>
              </a:spcBef>
              <a:spcAft>
                <a:spcPts val="0"/>
              </a:spcAft>
              <a:defRPr/>
            </a:pPr>
            <a:r>
              <a:rPr lang="en-US" altLang="zh-CN" sz="2400" kern="0" dirty="0">
                <a:solidFill>
                  <a:sysClr val="windowText" lastClr="000000"/>
                </a:solidFill>
              </a:rPr>
              <a:t>The result is a decay-at-rest-flux</a:t>
            </a:r>
          </a:p>
          <a:p>
            <a:pPr fontAlgn="auto">
              <a:spcBef>
                <a:spcPts val="0"/>
              </a:spcBef>
              <a:spcAft>
                <a:spcPts val="0"/>
              </a:spcAft>
              <a:defRPr/>
            </a:pPr>
            <a:r>
              <a:rPr lang="en-US" altLang="zh-CN" sz="2400" kern="0" dirty="0">
                <a:solidFill>
                  <a:sysClr val="windowText" lastClr="000000"/>
                </a:solidFill>
              </a:rPr>
              <a:t>That can be used for  </a:t>
            </a:r>
            <a:r>
              <a:rPr lang="en-US" altLang="zh-CN" sz="2400" kern="0" dirty="0">
                <a:solidFill>
                  <a:sysClr val="windowText" lastClr="000000"/>
                </a:solidFill>
                <a:latin typeface="Symbol" pitchFamily="18" charset="2"/>
              </a:rPr>
              <a:t>n</a:t>
            </a:r>
            <a:r>
              <a:rPr lang="en-US" altLang="zh-CN" sz="2400" kern="0" baseline="-25000" dirty="0">
                <a:solidFill>
                  <a:sysClr val="windowText" lastClr="000000"/>
                </a:solidFill>
                <a:latin typeface="Symbol" pitchFamily="18" charset="2"/>
              </a:rPr>
              <a:t>m</a:t>
            </a:r>
            <a:r>
              <a:rPr lang="en-US" altLang="zh-CN" sz="2400" kern="0" dirty="0">
                <a:solidFill>
                  <a:sysClr val="windowText" lastClr="000000"/>
                </a:solidFill>
                <a:latin typeface="Symbol" pitchFamily="18" charset="2"/>
              </a:rPr>
              <a:t> </a:t>
            </a:r>
            <a:r>
              <a:rPr lang="en-US" altLang="zh-CN" sz="2400" kern="0" dirty="0">
                <a:solidFill>
                  <a:sysClr val="windowText" lastClr="000000"/>
                </a:solidFill>
                <a:latin typeface="Wingdings" pitchFamily="2" charset="2"/>
              </a:rPr>
              <a:t></a:t>
            </a:r>
            <a:r>
              <a:rPr lang="en-US" altLang="zh-CN" sz="2400" kern="0" dirty="0">
                <a:solidFill>
                  <a:sysClr val="windowText" lastClr="000000"/>
                </a:solidFill>
                <a:latin typeface="Symbol" pitchFamily="18" charset="2"/>
              </a:rPr>
              <a:t> n</a:t>
            </a:r>
            <a:r>
              <a:rPr lang="en-US" altLang="zh-CN" sz="2400" kern="0" baseline="-25000" dirty="0">
                <a:solidFill>
                  <a:sysClr val="windowText" lastClr="000000"/>
                </a:solidFill>
              </a:rPr>
              <a:t>e</a:t>
            </a:r>
            <a:r>
              <a:rPr lang="en-US" altLang="zh-CN" sz="2400" kern="0" dirty="0">
                <a:solidFill>
                  <a:sysClr val="windowText" lastClr="000000"/>
                </a:solidFill>
                <a:latin typeface="Symbol" pitchFamily="18" charset="2"/>
              </a:rPr>
              <a:t> </a:t>
            </a:r>
            <a:r>
              <a:rPr lang="en-US" altLang="zh-CN" sz="2400" kern="0" dirty="0">
                <a:solidFill>
                  <a:sysClr val="windowText" lastClr="000000"/>
                </a:solidFill>
              </a:rPr>
              <a:t>searches</a:t>
            </a:r>
          </a:p>
        </p:txBody>
      </p:sp>
      <p:cxnSp>
        <p:nvCxnSpPr>
          <p:cNvPr id="17" name="直接连接符 16"/>
          <p:cNvCxnSpPr/>
          <p:nvPr/>
        </p:nvCxnSpPr>
        <p:spPr>
          <a:xfrm>
            <a:off x="6588224" y="6525344"/>
            <a:ext cx="2603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7380312" y="6525344"/>
            <a:ext cx="2603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771528" name="Immagine 1"/>
          <p:cNvPicPr>
            <a:picLocks noChangeAspect="1"/>
          </p:cNvPicPr>
          <p:nvPr/>
        </p:nvPicPr>
        <p:blipFill>
          <a:blip r:embed="rId4" cstate="print"/>
          <a:srcRect/>
          <a:stretch>
            <a:fillRect/>
          </a:stretch>
        </p:blipFill>
        <p:spPr bwMode="auto">
          <a:xfrm>
            <a:off x="6223000" y="549275"/>
            <a:ext cx="2921000" cy="996950"/>
          </a:xfrm>
          <a:prstGeom prst="rect">
            <a:avLst/>
          </a:prstGeom>
          <a:noFill/>
          <a:ln w="9525">
            <a:noFill/>
            <a:miter lim="800000"/>
            <a:headEnd/>
            <a:tailEnd/>
          </a:ln>
        </p:spPr>
      </p:pic>
      <p:sp>
        <p:nvSpPr>
          <p:cNvPr id="20" name="矩形 19"/>
          <p:cNvSpPr/>
          <p:nvPr/>
        </p:nvSpPr>
        <p:spPr>
          <a:xfrm>
            <a:off x="6516688" y="1628775"/>
            <a:ext cx="2401887" cy="584200"/>
          </a:xfrm>
          <a:prstGeom prst="rect">
            <a:avLst/>
          </a:prstGeom>
        </p:spPr>
        <p:txBody>
          <a:bodyPr wrap="none">
            <a:spAutoFit/>
          </a:bodyPr>
          <a:lstStyle/>
          <a:p>
            <a:pPr>
              <a:spcBef>
                <a:spcPct val="50000"/>
              </a:spcBef>
              <a:defRPr/>
            </a:pPr>
            <a:r>
              <a:rPr lang="en-US" altLang="zh-CN" b="1" kern="0" dirty="0">
                <a:solidFill>
                  <a:srgbClr val="800000"/>
                </a:solidFill>
                <a:effectLst>
                  <a:outerShdw blurRad="38100" dist="38100" dir="2700000" algn="tl">
                    <a:srgbClr val="C0C0C0"/>
                  </a:outerShdw>
                </a:effectLst>
                <a:latin typeface="Times New Roman"/>
              </a:rPr>
              <a:t>Particle: H</a:t>
            </a:r>
            <a:r>
              <a:rPr lang="en-US" altLang="zh-CN" b="1" kern="0" baseline="-25000" dirty="0">
                <a:solidFill>
                  <a:srgbClr val="800000"/>
                </a:solidFill>
                <a:effectLst>
                  <a:outerShdw blurRad="38100" dist="38100" dir="2700000" algn="tl">
                    <a:srgbClr val="C0C0C0"/>
                  </a:outerShdw>
                </a:effectLst>
                <a:latin typeface="Times New Roman"/>
              </a:rPr>
              <a:t>2</a:t>
            </a:r>
            <a:r>
              <a:rPr lang="en-US" altLang="zh-CN" b="1" kern="0" baseline="30000" dirty="0">
                <a:solidFill>
                  <a:srgbClr val="800000"/>
                </a:solidFill>
                <a:effectLst>
                  <a:outerShdw blurRad="38100" dist="38100" dir="2700000" algn="tl">
                    <a:srgbClr val="C0C0C0"/>
                  </a:outerShdw>
                </a:effectLst>
                <a:latin typeface="Times New Roman"/>
              </a:rPr>
              <a:t>+</a:t>
            </a:r>
            <a:endParaRPr lang="zh-CN" altLang="en-US" dirty="0"/>
          </a:p>
        </p:txBody>
      </p:sp>
      <p:sp>
        <p:nvSpPr>
          <p:cNvPr id="21" name="TextBox 20"/>
          <p:cNvSpPr txBox="1"/>
          <p:nvPr/>
        </p:nvSpPr>
        <p:spPr>
          <a:xfrm>
            <a:off x="0" y="6093296"/>
            <a:ext cx="2362698" cy="523220"/>
          </a:xfrm>
          <a:prstGeom prst="rect">
            <a:avLst/>
          </a:prstGeom>
          <a:solidFill>
            <a:srgbClr val="FFFF00"/>
          </a:solidFill>
        </p:spPr>
        <p:txBody>
          <a:bodyPr wrap="none">
            <a:spAutoFit/>
          </a:bodyPr>
          <a:lstStyle/>
          <a:p>
            <a:pPr>
              <a:spcBef>
                <a:spcPct val="50000"/>
              </a:spcBef>
              <a:defRPr/>
            </a:pPr>
            <a:r>
              <a:rPr lang="en-US" altLang="zh-CN" sz="2800" dirty="0"/>
              <a:t>[L. </a:t>
            </a:r>
            <a:r>
              <a:rPr lang="en-US" altLang="zh-CN" sz="2800" dirty="0" err="1"/>
              <a:t>Calabretta</a:t>
            </a:r>
            <a:r>
              <a:rPr lang="en-US" altLang="zh-CN" sz="2800" dirty="0"/>
              <a:t>]</a:t>
            </a:r>
            <a:endParaRPr lang="zh-CN" altLang="en-US" sz="28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267744" y="404664"/>
            <a:ext cx="4347665" cy="461665"/>
          </a:xfrm>
          <a:prstGeom prst="rect">
            <a:avLst/>
          </a:prstGeom>
          <a:solidFill>
            <a:srgbClr val="FFFF00"/>
          </a:solidFill>
        </p:spPr>
        <p:txBody>
          <a:bodyPr wrap="none" rtlCol="0">
            <a:spAutoFit/>
          </a:bodyPr>
          <a:lstStyle/>
          <a:p>
            <a:r>
              <a:rPr lang="en-US" altLang="zh-CN" sz="2400" dirty="0" smtClean="0"/>
              <a:t>Clean extraction from the injector</a:t>
            </a:r>
            <a:endParaRPr lang="zh-CN" altLang="en-US" sz="2400" dirty="0"/>
          </a:p>
        </p:txBody>
      </p:sp>
      <p:sp>
        <p:nvSpPr>
          <p:cNvPr id="3" name="矩形 2"/>
          <p:cNvSpPr/>
          <p:nvPr/>
        </p:nvSpPr>
        <p:spPr>
          <a:xfrm>
            <a:off x="5004048" y="5445224"/>
            <a:ext cx="4139952" cy="553998"/>
          </a:xfrm>
          <a:prstGeom prst="rect">
            <a:avLst/>
          </a:prstGeom>
          <a:solidFill>
            <a:srgbClr val="FFFF00"/>
          </a:solidFill>
        </p:spPr>
        <p:txBody>
          <a:bodyPr wrap="square">
            <a:spAutoFit/>
          </a:bodyPr>
          <a:lstStyle/>
          <a:p>
            <a:pPr>
              <a:lnSpc>
                <a:spcPts val="1200"/>
              </a:lnSpc>
              <a:spcBef>
                <a:spcPct val="50000"/>
              </a:spcBef>
              <a:buFont typeface="Wingdings" pitchFamily="2" charset="2"/>
              <a:buChar char="l"/>
              <a:defRPr/>
            </a:pPr>
            <a:r>
              <a:rPr lang="en-US" altLang="zh-CN" sz="2000" dirty="0" smtClean="0"/>
              <a:t>[</a:t>
            </a:r>
            <a:r>
              <a:rPr lang="zh-CN" altLang="en-US" sz="2000" dirty="0" smtClean="0"/>
              <a:t>杨建俊 等</a:t>
            </a:r>
            <a:r>
              <a:rPr lang="en-US" altLang="zh-CN" sz="2000" dirty="0" smtClean="0"/>
              <a:t>, </a:t>
            </a:r>
            <a:r>
              <a:rPr lang="en-US" altLang="zh-CN" sz="2000" dirty="0"/>
              <a:t>NIM-A 704 (</a:t>
            </a:r>
            <a:r>
              <a:rPr lang="en-US" altLang="zh-CN" sz="2000" dirty="0" smtClean="0"/>
              <a:t>2013)]</a:t>
            </a:r>
          </a:p>
          <a:p>
            <a:pPr>
              <a:lnSpc>
                <a:spcPts val="1200"/>
              </a:lnSpc>
              <a:spcBef>
                <a:spcPct val="50000"/>
              </a:spcBef>
              <a:buFont typeface="Wingdings" pitchFamily="2" charset="2"/>
              <a:buChar char="l"/>
              <a:defRPr/>
            </a:pPr>
            <a:r>
              <a:rPr lang="en-US" altLang="zh-CN" sz="2000" dirty="0" smtClean="0"/>
              <a:t>[A. </a:t>
            </a:r>
            <a:r>
              <a:rPr lang="en-US" altLang="zh-CN" sz="2000" dirty="0" err="1" smtClean="0"/>
              <a:t>Bungau</a:t>
            </a:r>
            <a:r>
              <a:rPr lang="zh-CN" altLang="en-US" sz="2000" dirty="0" smtClean="0"/>
              <a:t> </a:t>
            </a:r>
            <a:r>
              <a:rPr lang="en-US" altLang="zh-CN" sz="2000" dirty="0" smtClean="0"/>
              <a:t>et al., PRL, 109 (2012)]</a:t>
            </a:r>
            <a:endParaRPr lang="zh-CN" altLang="en-US" sz="2000" dirty="0"/>
          </a:p>
        </p:txBody>
      </p:sp>
      <p:pic>
        <p:nvPicPr>
          <p:cNvPr id="1772546" name="Picture 6"/>
          <p:cNvPicPr>
            <a:picLocks noChangeAspect="1" noChangeArrowheads="1"/>
          </p:cNvPicPr>
          <p:nvPr/>
        </p:nvPicPr>
        <p:blipFill>
          <a:blip r:embed="rId3" cstate="print"/>
          <a:srcRect/>
          <a:stretch>
            <a:fillRect/>
          </a:stretch>
        </p:blipFill>
        <p:spPr bwMode="auto">
          <a:xfrm>
            <a:off x="683568" y="836712"/>
            <a:ext cx="8021637" cy="4525963"/>
          </a:xfrm>
          <a:prstGeom prst="rect">
            <a:avLst/>
          </a:prstGeom>
          <a:noFill/>
          <a:ln w="9525">
            <a:noFill/>
            <a:miter lim="800000"/>
            <a:headEnd/>
            <a:tailEnd/>
          </a:ln>
        </p:spPr>
      </p:pic>
      <p:sp>
        <p:nvSpPr>
          <p:cNvPr id="1772547" name="TextBox 5"/>
          <p:cNvSpPr txBox="1">
            <a:spLocks noChangeArrowheads="1"/>
          </p:cNvSpPr>
          <p:nvPr/>
        </p:nvSpPr>
        <p:spPr bwMode="auto">
          <a:xfrm>
            <a:off x="0" y="6027003"/>
            <a:ext cx="9144000" cy="830997"/>
          </a:xfrm>
          <a:prstGeom prst="rect">
            <a:avLst/>
          </a:prstGeom>
          <a:noFill/>
          <a:ln w="9525">
            <a:noFill/>
            <a:miter lim="800000"/>
            <a:headEnd/>
            <a:tailEnd/>
          </a:ln>
        </p:spPr>
        <p:txBody>
          <a:bodyPr wrap="square">
            <a:spAutoFit/>
          </a:bodyPr>
          <a:lstStyle/>
          <a:p>
            <a:pPr>
              <a:spcBef>
                <a:spcPct val="50000"/>
              </a:spcBef>
            </a:pPr>
            <a:r>
              <a:rPr lang="zh-CN" altLang="zh-CN" sz="2400" dirty="0" smtClean="0"/>
              <a:t>原子能院参与了</a:t>
            </a:r>
            <a:r>
              <a:rPr lang="en-US" altLang="zh-CN" sz="2400" dirty="0" err="1" smtClean="0"/>
              <a:t>DAEδALUS</a:t>
            </a:r>
            <a:r>
              <a:rPr lang="zh-CN" altLang="zh-CN" sz="2400" dirty="0" smtClean="0"/>
              <a:t>项目的加速器系统的前期研发工作，承担高功率回旋加速器中强流</a:t>
            </a:r>
            <a:r>
              <a:rPr lang="zh-CN" altLang="en-US" sz="2400" dirty="0" smtClean="0"/>
              <a:t>束流动力学</a:t>
            </a:r>
            <a:r>
              <a:rPr lang="zh-CN" altLang="zh-CN" sz="2400" dirty="0" smtClean="0"/>
              <a:t>问题的研究</a:t>
            </a:r>
            <a:endParaRPr lang="zh-CN" altLang="en-US" dirty="0"/>
          </a:p>
        </p:txBody>
      </p:sp>
      <p:pic>
        <p:nvPicPr>
          <p:cNvPr id="7" name="Picture 4"/>
          <p:cNvPicPr>
            <a:picLocks noChangeAspect="1" noChangeArrowheads="1"/>
          </p:cNvPicPr>
          <p:nvPr/>
        </p:nvPicPr>
        <p:blipFill>
          <a:blip r:embed="rId4" cstate="print"/>
          <a:srcRect/>
          <a:stretch>
            <a:fillRect/>
          </a:stretch>
        </p:blipFill>
        <p:spPr bwMode="auto">
          <a:xfrm>
            <a:off x="0" y="404664"/>
            <a:ext cx="9144000" cy="2865438"/>
          </a:xfrm>
          <a:prstGeom prst="rect">
            <a:avLst/>
          </a:prstGeom>
          <a:noFill/>
          <a:ln w="9525">
            <a:noFill/>
            <a:miter lim="800000"/>
            <a:headEnd/>
            <a:tailEnd/>
          </a:ln>
        </p:spPr>
      </p:pic>
      <p:pic>
        <p:nvPicPr>
          <p:cNvPr id="8" name="Picture 11"/>
          <p:cNvPicPr>
            <a:picLocks noChangeAspect="1" noChangeArrowheads="1"/>
          </p:cNvPicPr>
          <p:nvPr/>
        </p:nvPicPr>
        <p:blipFill>
          <a:blip r:embed="rId5" cstate="print"/>
          <a:srcRect/>
          <a:stretch>
            <a:fillRect/>
          </a:stretch>
        </p:blipFill>
        <p:spPr bwMode="auto">
          <a:xfrm>
            <a:off x="251520" y="3212976"/>
            <a:ext cx="8721949" cy="216024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a:xfrm>
            <a:off x="0" y="609600"/>
            <a:ext cx="3419872" cy="4835624"/>
          </a:xfrm>
        </p:spPr>
        <p:txBody>
          <a:bodyPr>
            <a:normAutofit lnSpcReduction="10000"/>
          </a:bodyPr>
          <a:lstStyle/>
          <a:p>
            <a:r>
              <a:rPr lang="en-US" altLang="zh-CN" sz="2400" dirty="0" smtClean="0"/>
              <a:t> 2010</a:t>
            </a:r>
            <a:r>
              <a:rPr lang="zh-CN" altLang="en-US" sz="2400" dirty="0" smtClean="0"/>
              <a:t>年起，中国原子能院</a:t>
            </a:r>
            <a:r>
              <a:rPr lang="zh-CN" altLang="zh-CN" sz="2400" dirty="0" smtClean="0"/>
              <a:t>提出</a:t>
            </a:r>
            <a:r>
              <a:rPr lang="zh-CN" altLang="en-US" sz="2400" dirty="0" smtClean="0"/>
              <a:t>建造</a:t>
            </a:r>
            <a:r>
              <a:rPr lang="zh-CN" altLang="zh-CN" sz="2400" dirty="0" smtClean="0"/>
              <a:t>基于回旋加速器的高平均功率质子束解决方案，开展了一台能量为</a:t>
            </a:r>
            <a:r>
              <a:rPr lang="en-US" altLang="zh-CN" sz="2400" dirty="0" smtClean="0"/>
              <a:t>800MeV</a:t>
            </a:r>
            <a:r>
              <a:rPr lang="zh-CN" altLang="zh-CN" sz="2400" dirty="0" smtClean="0"/>
              <a:t>质子回旋加速器组合</a:t>
            </a:r>
            <a:r>
              <a:rPr lang="zh-CN" altLang="en-US" sz="2400" dirty="0" smtClean="0"/>
              <a:t>的</a:t>
            </a:r>
            <a:r>
              <a:rPr lang="zh-CN" altLang="zh-CN" sz="2400" dirty="0" smtClean="0"/>
              <a:t>概念设计</a:t>
            </a:r>
            <a:r>
              <a:rPr lang="zh-CN" altLang="en-US" sz="2400" dirty="0" smtClean="0"/>
              <a:t>综合性研究平台</a:t>
            </a:r>
            <a:endParaRPr lang="en-US" altLang="zh-CN" sz="2400" dirty="0" smtClean="0"/>
          </a:p>
          <a:p>
            <a:r>
              <a:rPr lang="zh-CN" altLang="en-US" sz="2400" dirty="0" smtClean="0"/>
              <a:t>可应用于在空间辐射环境模拟和抗辐射加固、质子照相、中子和中微子物理研究、放射性核束和洁净核能系统等领域。</a:t>
            </a:r>
            <a:endParaRPr lang="en-US" altLang="zh-CN" sz="2400" dirty="0" smtClean="0"/>
          </a:p>
          <a:p>
            <a:pPr lvl="0">
              <a:buNone/>
            </a:pPr>
            <a:endParaRPr lang="zh-CN" altLang="en-US" sz="2400" dirty="0" smtClean="0"/>
          </a:p>
          <a:p>
            <a:endParaRPr lang="zh-CN" altLang="en-US" dirty="0"/>
          </a:p>
        </p:txBody>
      </p:sp>
      <p:graphicFrame>
        <p:nvGraphicFramePr>
          <p:cNvPr id="5122" name="Object 2"/>
          <p:cNvGraphicFramePr>
            <a:graphicFrameLocks noChangeAspect="1"/>
          </p:cNvGraphicFramePr>
          <p:nvPr/>
        </p:nvGraphicFramePr>
        <p:xfrm>
          <a:off x="3268910" y="506752"/>
          <a:ext cx="5875090" cy="6351248"/>
        </p:xfrm>
        <a:graphic>
          <a:graphicData uri="http://schemas.openxmlformats.org/presentationml/2006/ole">
            <p:oleObj spid="_x0000_s5122" name="AutoCAD Drawing" r:id="rId3" imgW="1057238" imgH="523857" progId="AutoCAD.Drawing.17">
              <p:embed/>
            </p:oleObj>
          </a:graphicData>
        </a:graphic>
      </p:graphicFrame>
      <p:sp>
        <p:nvSpPr>
          <p:cNvPr id="4" name="TextBox 3"/>
          <p:cNvSpPr txBox="1"/>
          <p:nvPr/>
        </p:nvSpPr>
        <p:spPr>
          <a:xfrm>
            <a:off x="251520" y="3933056"/>
            <a:ext cx="3096345" cy="646331"/>
          </a:xfrm>
          <a:prstGeom prst="rect">
            <a:avLst/>
          </a:prstGeom>
          <a:noFill/>
        </p:spPr>
        <p:txBody>
          <a:bodyPr wrap="square" rtlCol="0">
            <a:spAutoFit/>
          </a:bodyPr>
          <a:lstStyle/>
          <a:p>
            <a:pPr lvl="0">
              <a:buNone/>
            </a:pPr>
            <a:endParaRPr lang="en-US" altLang="zh-CN" dirty="0" smtClean="0"/>
          </a:p>
          <a:p>
            <a:endParaRPr lang="zh-CN" altLang="en-US" dirty="0"/>
          </a:p>
        </p:txBody>
      </p:sp>
      <p:sp>
        <p:nvSpPr>
          <p:cNvPr id="5" name="矩形 4"/>
          <p:cNvSpPr/>
          <p:nvPr/>
        </p:nvSpPr>
        <p:spPr>
          <a:xfrm>
            <a:off x="0" y="5534561"/>
            <a:ext cx="3203848" cy="1323439"/>
          </a:xfrm>
          <a:prstGeom prst="rect">
            <a:avLst/>
          </a:prstGeom>
          <a:solidFill>
            <a:srgbClr val="FFFF00"/>
          </a:solidFill>
        </p:spPr>
        <p:txBody>
          <a:bodyPr wrap="square">
            <a:spAutoFit/>
          </a:bodyPr>
          <a:lstStyle/>
          <a:p>
            <a:pPr lvl="0">
              <a:buFont typeface="Wingdings" pitchFamily="2" charset="2"/>
              <a:buChar char="l"/>
            </a:pPr>
            <a:r>
              <a:rPr lang="en-US" altLang="zh-CN" sz="2000" dirty="0" smtClean="0"/>
              <a:t>[</a:t>
            </a:r>
            <a:r>
              <a:rPr lang="zh-CN" altLang="en-US" sz="2000" dirty="0" smtClean="0"/>
              <a:t>张天爵 等</a:t>
            </a:r>
            <a:r>
              <a:rPr lang="en-US" altLang="zh-CN" sz="2000" dirty="0" smtClean="0"/>
              <a:t>, NIM-B, 269 (24),( 2011)]</a:t>
            </a:r>
          </a:p>
          <a:p>
            <a:pPr lvl="0">
              <a:buFont typeface="Wingdings" pitchFamily="2" charset="2"/>
              <a:buChar char="l"/>
            </a:pPr>
            <a:r>
              <a:rPr lang="en-US" altLang="zh-CN" sz="2000" dirty="0" smtClean="0"/>
              <a:t>[</a:t>
            </a:r>
            <a:r>
              <a:rPr lang="zh-CN" altLang="en-US" sz="2000" dirty="0" smtClean="0"/>
              <a:t>杨建俊 等</a:t>
            </a:r>
            <a:r>
              <a:rPr lang="en-US" altLang="zh-CN" sz="2000" dirty="0" smtClean="0"/>
              <a:t>, IPAC’13]</a:t>
            </a:r>
          </a:p>
          <a:p>
            <a:pPr>
              <a:buFont typeface="Wingdings" pitchFamily="2" charset="2"/>
              <a:buChar char="l"/>
            </a:pPr>
            <a:r>
              <a:rPr lang="en-US" altLang="zh-CN" sz="2000" dirty="0" smtClean="0"/>
              <a:t> [</a:t>
            </a:r>
            <a:r>
              <a:rPr lang="zh-CN" altLang="en-US" sz="2000" dirty="0" smtClean="0"/>
              <a:t>李明 等</a:t>
            </a:r>
            <a:r>
              <a:rPr lang="en-US" altLang="zh-CN" sz="2000" dirty="0" smtClean="0"/>
              <a:t>, ICC’ 13, (2013)]</a:t>
            </a:r>
            <a:endParaRPr lang="zh-CN" altLang="zh-CN" sz="2000" dirty="0"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39552" y="0"/>
            <a:ext cx="8229600" cy="1143000"/>
          </a:xfrm>
        </p:spPr>
        <p:txBody>
          <a:bodyPr>
            <a:normAutofit/>
          </a:bodyPr>
          <a:lstStyle/>
          <a:p>
            <a:pPr algn="l"/>
            <a:r>
              <a:rPr lang="zh-CN" altLang="zh-CN" sz="4000" dirty="0">
                <a:latin typeface="+mn-ea"/>
                <a:ea typeface="+mn-ea"/>
              </a:rPr>
              <a:t>加速粒子</a:t>
            </a:r>
            <a:r>
              <a:rPr lang="zh-CN" altLang="zh-CN" sz="4000" dirty="0" smtClean="0">
                <a:latin typeface="+mn-ea"/>
                <a:ea typeface="+mn-ea"/>
              </a:rPr>
              <a:t>类型</a:t>
            </a:r>
            <a:r>
              <a:rPr lang="zh-CN" altLang="en-US" sz="4000" dirty="0" smtClean="0">
                <a:latin typeface="+mn-ea"/>
                <a:ea typeface="+mn-ea"/>
              </a:rPr>
              <a:t>：质子</a:t>
            </a:r>
            <a:endParaRPr lang="zh-CN" altLang="en-US" sz="4000" dirty="0">
              <a:latin typeface="+mn-ea"/>
              <a:ea typeface="+mn-ea"/>
            </a:endParaRPr>
          </a:p>
        </p:txBody>
      </p:sp>
      <p:graphicFrame>
        <p:nvGraphicFramePr>
          <p:cNvPr id="5" name="表格 4"/>
          <p:cNvGraphicFramePr>
            <a:graphicFrameLocks noGrp="1"/>
          </p:cNvGraphicFramePr>
          <p:nvPr/>
        </p:nvGraphicFramePr>
        <p:xfrm>
          <a:off x="92765" y="908721"/>
          <a:ext cx="8964488" cy="5660193"/>
        </p:xfrm>
        <a:graphic>
          <a:graphicData uri="http://schemas.openxmlformats.org/drawingml/2006/table">
            <a:tbl>
              <a:tblPr>
                <a:tableStyleId>{5940675A-B579-460E-94D1-54222C63F5DA}</a:tableStyleId>
              </a:tblPr>
              <a:tblGrid>
                <a:gridCol w="479675"/>
                <a:gridCol w="4257133"/>
                <a:gridCol w="4227680"/>
              </a:tblGrid>
              <a:tr h="262185">
                <a:tc>
                  <a:txBody>
                    <a:bodyPr/>
                    <a:lstStyle/>
                    <a:p>
                      <a:pPr algn="just">
                        <a:lnSpc>
                          <a:spcPct val="115000"/>
                        </a:lnSpc>
                        <a:spcAft>
                          <a:spcPts val="0"/>
                        </a:spcAft>
                      </a:pPr>
                      <a:r>
                        <a:rPr lang="zh-CN" sz="1400" kern="100" dirty="0"/>
                        <a:t>粒子</a:t>
                      </a:r>
                      <a:endParaRPr lang="zh-CN" sz="1400" kern="100" dirty="0">
                        <a:latin typeface="Times New Roman"/>
                        <a:ea typeface="宋体"/>
                      </a:endParaRPr>
                    </a:p>
                  </a:txBody>
                  <a:tcPr marL="37863" marR="37863" marT="0" marB="0" anchor="ctr"/>
                </a:tc>
                <a:tc>
                  <a:txBody>
                    <a:bodyPr/>
                    <a:lstStyle/>
                    <a:p>
                      <a:pPr algn="ctr">
                        <a:lnSpc>
                          <a:spcPct val="115000"/>
                        </a:lnSpc>
                        <a:spcAft>
                          <a:spcPts val="0"/>
                        </a:spcAft>
                      </a:pPr>
                      <a:r>
                        <a:rPr lang="zh-CN" sz="1400" kern="100"/>
                        <a:t>质子</a:t>
                      </a:r>
                      <a:endParaRPr lang="zh-CN" sz="1400" kern="100">
                        <a:latin typeface="Times New Roman"/>
                        <a:ea typeface="宋体"/>
                      </a:endParaRPr>
                    </a:p>
                  </a:txBody>
                  <a:tcPr marL="37863" marR="37863" marT="0" marB="0" anchor="ctr"/>
                </a:tc>
                <a:tc>
                  <a:txBody>
                    <a:bodyPr/>
                    <a:lstStyle/>
                    <a:p>
                      <a:pPr algn="ctr">
                        <a:lnSpc>
                          <a:spcPct val="115000"/>
                        </a:lnSpc>
                        <a:spcAft>
                          <a:spcPts val="0"/>
                        </a:spcAft>
                      </a:pPr>
                      <a:r>
                        <a:rPr lang="en-US" sz="1400" kern="100" dirty="0"/>
                        <a:t>H</a:t>
                      </a:r>
                      <a:r>
                        <a:rPr lang="en-US" sz="1400" kern="100" baseline="-25000" dirty="0"/>
                        <a:t>2</a:t>
                      </a:r>
                      <a:r>
                        <a:rPr lang="en-US" sz="1400" kern="100" baseline="30000" dirty="0"/>
                        <a:t>+</a:t>
                      </a:r>
                      <a:endParaRPr lang="zh-CN" sz="1400" kern="100" dirty="0">
                        <a:solidFill>
                          <a:schemeClr val="tx1"/>
                        </a:solidFill>
                        <a:latin typeface="Times New Roman"/>
                        <a:ea typeface="宋体"/>
                      </a:endParaRPr>
                    </a:p>
                  </a:txBody>
                  <a:tcPr marL="37863" marR="37863" marT="0" marB="0" anchor="ctr"/>
                </a:tc>
              </a:tr>
              <a:tr h="1837732">
                <a:tc>
                  <a:txBody>
                    <a:bodyPr/>
                    <a:lstStyle/>
                    <a:p>
                      <a:pPr algn="just">
                        <a:lnSpc>
                          <a:spcPct val="115000"/>
                        </a:lnSpc>
                        <a:spcAft>
                          <a:spcPts val="0"/>
                        </a:spcAft>
                      </a:pPr>
                      <a:r>
                        <a:rPr lang="zh-CN" sz="1400" kern="100" dirty="0"/>
                        <a:t>优点</a:t>
                      </a:r>
                      <a:endParaRPr lang="zh-CN" sz="1400" kern="100" dirty="0">
                        <a:latin typeface="Times New Roman"/>
                        <a:ea typeface="宋体"/>
                      </a:endParaRPr>
                    </a:p>
                  </a:txBody>
                  <a:tcPr marL="37863" marR="37863" marT="0" marB="0" anchor="ctr"/>
                </a:tc>
                <a:tc>
                  <a:txBody>
                    <a:bodyPr/>
                    <a:lstStyle/>
                    <a:p>
                      <a:pPr marL="342900" lvl="0" indent="-342900" algn="just">
                        <a:lnSpc>
                          <a:spcPct val="115000"/>
                        </a:lnSpc>
                        <a:spcAft>
                          <a:spcPts val="0"/>
                        </a:spcAft>
                        <a:buFont typeface="+mj-lt"/>
                        <a:buAutoNum type="alphaLcParenR"/>
                      </a:pPr>
                      <a:r>
                        <a:rPr lang="zh-CN" sz="1400" kern="100" dirty="0"/>
                        <a:t>技术成熟，国际上有丰富的建造和运行经验可以参考和借鉴， 瑞士</a:t>
                      </a:r>
                      <a:r>
                        <a:rPr lang="en-US" sz="1400" kern="100" dirty="0"/>
                        <a:t>PSI</a:t>
                      </a:r>
                      <a:r>
                        <a:rPr lang="zh-CN" sz="1400" kern="100" dirty="0"/>
                        <a:t>研究所的</a:t>
                      </a:r>
                      <a:r>
                        <a:rPr lang="en-US" sz="1400" kern="100" dirty="0"/>
                        <a:t> 590 </a:t>
                      </a:r>
                      <a:r>
                        <a:rPr lang="en-US" sz="1400" kern="100" dirty="0" err="1"/>
                        <a:t>MeV</a:t>
                      </a:r>
                      <a:r>
                        <a:rPr lang="zh-CN" sz="1400" kern="100" dirty="0"/>
                        <a:t>环形质子加速器运行了三十多年，目前流强达到</a:t>
                      </a:r>
                      <a:r>
                        <a:rPr lang="en-US" sz="1400" kern="100" dirty="0"/>
                        <a:t>2.4</a:t>
                      </a:r>
                      <a:r>
                        <a:rPr lang="zh-CN" sz="1400" kern="100" dirty="0"/>
                        <a:t>毫安。</a:t>
                      </a:r>
                    </a:p>
                    <a:p>
                      <a:pPr marL="342900" lvl="0" indent="-342900" algn="just">
                        <a:lnSpc>
                          <a:spcPct val="115000"/>
                        </a:lnSpc>
                        <a:spcAft>
                          <a:spcPts val="0"/>
                        </a:spcAft>
                        <a:buFont typeface="+mj-lt"/>
                        <a:buAutoNum type="alphaLcParenR"/>
                      </a:pPr>
                      <a:r>
                        <a:rPr lang="zh-CN" sz="1400" kern="100" dirty="0"/>
                        <a:t>不要求很高的磁场，因此不需要超导线圈和制冷系统。</a:t>
                      </a:r>
                    </a:p>
                    <a:p>
                      <a:pPr marL="342900" lvl="0" indent="-342900" algn="just">
                        <a:lnSpc>
                          <a:spcPct val="115000"/>
                        </a:lnSpc>
                        <a:spcAft>
                          <a:spcPts val="0"/>
                        </a:spcAft>
                        <a:buFont typeface="+mj-lt"/>
                        <a:buAutoNum type="alphaLcParenR"/>
                      </a:pPr>
                      <a:r>
                        <a:rPr lang="zh-CN" sz="1400" kern="100" dirty="0"/>
                        <a:t>质子离子源技术成熟，流强可以达到几十毫安。</a:t>
                      </a:r>
                    </a:p>
                    <a:p>
                      <a:pPr marL="342900" lvl="0" indent="-342900" algn="just">
                        <a:lnSpc>
                          <a:spcPct val="115000"/>
                        </a:lnSpc>
                        <a:spcAft>
                          <a:spcPts val="0"/>
                        </a:spcAft>
                        <a:buFont typeface="+mj-lt"/>
                        <a:buAutoNum type="alphaLcParenR"/>
                      </a:pPr>
                      <a:r>
                        <a:rPr lang="zh-CN" sz="1400" kern="100" dirty="0"/>
                        <a:t>加速质子不存在洛伦兹剥离和真空剥离等导致束流损失和部件活化的问题。</a:t>
                      </a:r>
                      <a:endParaRPr lang="zh-CN" sz="1400" kern="100" dirty="0">
                        <a:latin typeface="Calibri"/>
                        <a:ea typeface="宋体"/>
                        <a:cs typeface="Times New Roman"/>
                      </a:endParaRPr>
                    </a:p>
                  </a:txBody>
                  <a:tcPr marL="37863" marR="37863" marT="0" marB="0" anchor="ctr"/>
                </a:tc>
                <a:tc>
                  <a:txBody>
                    <a:bodyPr/>
                    <a:lstStyle/>
                    <a:p>
                      <a:pPr marL="342900" lvl="0" indent="-342900" algn="just">
                        <a:lnSpc>
                          <a:spcPct val="115000"/>
                        </a:lnSpc>
                        <a:spcAft>
                          <a:spcPts val="0"/>
                        </a:spcAft>
                        <a:buFont typeface="+mj-lt"/>
                        <a:buAutoNum type="alphaLcParenR"/>
                      </a:pPr>
                      <a:r>
                        <a:rPr lang="zh-CN" sz="1400" kern="100" dirty="0"/>
                        <a:t>采用多圈剥离引出，引出束流损失小</a:t>
                      </a:r>
                      <a:r>
                        <a:rPr lang="en-US" sz="1400" kern="100" dirty="0"/>
                        <a:t>,</a:t>
                      </a:r>
                      <a:r>
                        <a:rPr lang="zh-CN" sz="1400" kern="100" dirty="0"/>
                        <a:t>引出效率接近</a:t>
                      </a:r>
                      <a:r>
                        <a:rPr lang="en-US" sz="1400" kern="100" dirty="0"/>
                        <a:t>100%</a:t>
                      </a:r>
                      <a:r>
                        <a:rPr lang="zh-CN" sz="1400" kern="100" dirty="0"/>
                        <a:t>。</a:t>
                      </a:r>
                    </a:p>
                    <a:p>
                      <a:pPr marL="342900" lvl="0" indent="-342900" algn="just">
                        <a:lnSpc>
                          <a:spcPct val="115000"/>
                        </a:lnSpc>
                        <a:spcAft>
                          <a:spcPts val="0"/>
                        </a:spcAft>
                        <a:buFont typeface="+mj-lt"/>
                        <a:buAutoNum type="alphaLcParenR"/>
                      </a:pPr>
                      <a:r>
                        <a:rPr lang="zh-CN" sz="1400" kern="100" dirty="0"/>
                        <a:t>对高频腔的加速电压要求不高，因此高频系统的挑战不大。</a:t>
                      </a:r>
                    </a:p>
                    <a:p>
                      <a:pPr marL="342900" lvl="0" indent="-342900" algn="just">
                        <a:lnSpc>
                          <a:spcPct val="115000"/>
                        </a:lnSpc>
                        <a:spcAft>
                          <a:spcPts val="0"/>
                        </a:spcAft>
                        <a:buFont typeface="+mj-lt"/>
                        <a:buAutoNum type="alphaLcParenR"/>
                      </a:pPr>
                      <a:r>
                        <a:rPr lang="zh-CN" sz="1400" kern="100" dirty="0"/>
                        <a:t>同样的质子引出流强和能量下，</a:t>
                      </a:r>
                      <a:r>
                        <a:rPr lang="en-US" sz="1400" kern="100" dirty="0"/>
                        <a:t>H</a:t>
                      </a:r>
                      <a:r>
                        <a:rPr lang="en-US" sz="1400" kern="100" baseline="-25000" dirty="0"/>
                        <a:t>2</a:t>
                      </a:r>
                      <a:r>
                        <a:rPr lang="en-US" sz="1400" kern="100" baseline="30000" dirty="0"/>
                        <a:t>+</a:t>
                      </a:r>
                      <a:r>
                        <a:rPr lang="zh-CN" sz="1400" kern="100" dirty="0"/>
                        <a:t>束空间电荷效应只有质子的四分之一。</a:t>
                      </a:r>
                    </a:p>
                    <a:p>
                      <a:pPr marL="342900" lvl="0" indent="-342900" algn="just">
                        <a:lnSpc>
                          <a:spcPct val="115000"/>
                        </a:lnSpc>
                        <a:spcAft>
                          <a:spcPts val="0"/>
                        </a:spcAft>
                        <a:buFont typeface="+mj-lt"/>
                        <a:buAutoNum type="alphaLcParenR"/>
                      </a:pPr>
                      <a:r>
                        <a:rPr lang="zh-CN" sz="1400" kern="100" dirty="0"/>
                        <a:t>由于采用多圈剥离引出，不需要采用平顶腔来抑制加速能散。</a:t>
                      </a:r>
                      <a:endParaRPr lang="zh-CN" sz="1400" kern="100" dirty="0">
                        <a:solidFill>
                          <a:schemeClr val="tx1"/>
                        </a:solidFill>
                        <a:latin typeface="Calibri"/>
                        <a:ea typeface="宋体"/>
                        <a:cs typeface="Times New Roman"/>
                      </a:endParaRPr>
                    </a:p>
                  </a:txBody>
                  <a:tcPr marL="37863" marR="37863" marT="0" marB="0" anchor="ctr"/>
                </a:tc>
              </a:tr>
              <a:tr h="3228675">
                <a:tc>
                  <a:txBody>
                    <a:bodyPr/>
                    <a:lstStyle/>
                    <a:p>
                      <a:pPr algn="just">
                        <a:lnSpc>
                          <a:spcPct val="115000"/>
                        </a:lnSpc>
                        <a:spcAft>
                          <a:spcPts val="0"/>
                        </a:spcAft>
                      </a:pPr>
                      <a:r>
                        <a:rPr lang="zh-CN" sz="1400" kern="100"/>
                        <a:t>缺点</a:t>
                      </a:r>
                      <a:endParaRPr lang="zh-CN" sz="1400" kern="100">
                        <a:latin typeface="Times New Roman"/>
                        <a:ea typeface="宋体"/>
                      </a:endParaRPr>
                    </a:p>
                  </a:txBody>
                  <a:tcPr marL="37863" marR="37863" marT="0" marB="0" anchor="ctr"/>
                </a:tc>
                <a:tc>
                  <a:txBody>
                    <a:bodyPr/>
                    <a:lstStyle/>
                    <a:p>
                      <a:pPr marL="342900" lvl="0" indent="-342900" algn="just">
                        <a:lnSpc>
                          <a:spcPct val="115000"/>
                        </a:lnSpc>
                        <a:spcAft>
                          <a:spcPts val="0"/>
                        </a:spcAft>
                        <a:buFont typeface="+mj-lt"/>
                        <a:buAutoNum type="alphaLcParenR"/>
                      </a:pPr>
                      <a:r>
                        <a:rPr lang="zh-CN" sz="1400" kern="100" dirty="0"/>
                        <a:t>单圈引出具有挑战性。圈间距△</a:t>
                      </a:r>
                      <a:r>
                        <a:rPr lang="en-US" sz="1400" kern="100" dirty="0"/>
                        <a:t>R</a:t>
                      </a:r>
                      <a:r>
                        <a:rPr lang="zh-CN" sz="1400" kern="100" dirty="0"/>
                        <a:t>正比于△</a:t>
                      </a:r>
                      <a:r>
                        <a:rPr lang="en-US" sz="1400" kern="100" dirty="0"/>
                        <a:t>p/p</a:t>
                      </a:r>
                      <a:r>
                        <a:rPr lang="zh-CN" sz="1400" kern="100" dirty="0"/>
                        <a:t>，动量</a:t>
                      </a:r>
                      <a:r>
                        <a:rPr lang="en-US" sz="1400" kern="100" dirty="0"/>
                        <a:t>p</a:t>
                      </a:r>
                      <a:r>
                        <a:rPr lang="zh-CN" sz="1400" kern="100" dirty="0"/>
                        <a:t>随着粒子能量的增大而增大，但动量圈增益△</a:t>
                      </a:r>
                      <a:r>
                        <a:rPr lang="en-US" sz="1400" kern="100" dirty="0"/>
                        <a:t>p</a:t>
                      </a:r>
                      <a:r>
                        <a:rPr lang="zh-CN" sz="1400" kern="100" dirty="0"/>
                        <a:t>基本保持不变，所以圈间距随着能量增大而减小，单圈引出质子束需要圈间距足够大，以避免粒子打到引出偏转板上造成束流损失。</a:t>
                      </a:r>
                    </a:p>
                    <a:p>
                      <a:pPr marL="342900" lvl="0" indent="-342900" algn="just">
                        <a:lnSpc>
                          <a:spcPct val="115000"/>
                        </a:lnSpc>
                        <a:spcAft>
                          <a:spcPts val="0"/>
                        </a:spcAft>
                        <a:buFont typeface="+mj-lt"/>
                        <a:buAutoNum type="alphaLcParenR"/>
                      </a:pPr>
                      <a:r>
                        <a:rPr lang="zh-CN" sz="1400" kern="100" dirty="0"/>
                        <a:t>为了增大△</a:t>
                      </a:r>
                      <a:r>
                        <a:rPr lang="en-US" sz="1400" kern="100" dirty="0"/>
                        <a:t>p/p</a:t>
                      </a:r>
                      <a:r>
                        <a:rPr lang="zh-CN" sz="1400" kern="100" dirty="0"/>
                        <a:t>，要求高频腔提供</a:t>
                      </a:r>
                      <a:r>
                        <a:rPr lang="en-US" sz="1400" kern="100" dirty="0"/>
                        <a:t>1 MV</a:t>
                      </a:r>
                      <a:r>
                        <a:rPr lang="zh-CN" sz="1400" kern="100" dirty="0"/>
                        <a:t>以上的峰值电压，需要比较昂贵的高频腔体、高频功率源系统。</a:t>
                      </a:r>
                    </a:p>
                    <a:p>
                      <a:pPr marL="342900" lvl="0" indent="-342900" algn="just">
                        <a:lnSpc>
                          <a:spcPct val="115000"/>
                        </a:lnSpc>
                        <a:spcAft>
                          <a:spcPts val="0"/>
                        </a:spcAft>
                        <a:buFont typeface="+mj-lt"/>
                        <a:buAutoNum type="alphaLcParenR"/>
                      </a:pPr>
                      <a:r>
                        <a:rPr lang="zh-CN" sz="1400" kern="100" dirty="0"/>
                        <a:t>为了减小加速过程中的能散，需要采用平顶腔调制加速电压。</a:t>
                      </a:r>
                    </a:p>
                    <a:p>
                      <a:pPr marL="342900" lvl="0" indent="-342900" algn="just">
                        <a:lnSpc>
                          <a:spcPct val="115000"/>
                        </a:lnSpc>
                        <a:spcAft>
                          <a:spcPts val="0"/>
                        </a:spcAft>
                        <a:buFont typeface="+mj-lt"/>
                        <a:buAutoNum type="alphaLcParenR"/>
                      </a:pPr>
                      <a:r>
                        <a:rPr lang="zh-CN" sz="1400" kern="100" dirty="0"/>
                        <a:t>为了减小加速过程中的能散和发射度，可能需要安装聚束器压缩束团长度。</a:t>
                      </a:r>
                    </a:p>
                    <a:p>
                      <a:pPr marL="342900" lvl="0" indent="-342900" algn="just">
                        <a:lnSpc>
                          <a:spcPct val="115000"/>
                        </a:lnSpc>
                        <a:spcAft>
                          <a:spcPts val="0"/>
                        </a:spcAft>
                        <a:buFont typeface="+mj-lt"/>
                        <a:buAutoNum type="alphaLcParenR"/>
                      </a:pPr>
                      <a:r>
                        <a:rPr lang="zh-CN" sz="1400" kern="100" dirty="0"/>
                        <a:t>强流情况下空间电荷的影响严重，增大横向发射度，因此</a:t>
                      </a:r>
                      <a:r>
                        <a:rPr lang="en-US" sz="1400" kern="100" dirty="0"/>
                        <a:t>,</a:t>
                      </a:r>
                      <a:r>
                        <a:rPr lang="zh-CN" sz="1400" kern="100" dirty="0"/>
                        <a:t>对单圈引出带来巨大的挑战。</a:t>
                      </a:r>
                      <a:endParaRPr lang="zh-CN" sz="1400" kern="100" dirty="0">
                        <a:latin typeface="Calibri"/>
                        <a:ea typeface="宋体"/>
                        <a:cs typeface="Times New Roman"/>
                      </a:endParaRPr>
                    </a:p>
                  </a:txBody>
                  <a:tcPr marL="37863" marR="37863" marT="0" marB="0" anchor="ctr"/>
                </a:tc>
                <a:tc>
                  <a:txBody>
                    <a:bodyPr/>
                    <a:lstStyle/>
                    <a:p>
                      <a:pPr marL="342900" lvl="0" indent="-342900" algn="just">
                        <a:lnSpc>
                          <a:spcPct val="115000"/>
                        </a:lnSpc>
                        <a:spcAft>
                          <a:spcPts val="0"/>
                        </a:spcAft>
                        <a:buFont typeface="+mj-lt"/>
                        <a:buAutoNum type="alphaLcParenR"/>
                      </a:pPr>
                      <a:r>
                        <a:rPr lang="zh-CN" sz="1400" kern="100" dirty="0"/>
                        <a:t>国际上没有高功率</a:t>
                      </a:r>
                      <a:r>
                        <a:rPr lang="en-US" sz="1400" kern="100" dirty="0"/>
                        <a:t>H</a:t>
                      </a:r>
                      <a:r>
                        <a:rPr lang="en-US" sz="1400" kern="100" baseline="-25000" dirty="0"/>
                        <a:t>2</a:t>
                      </a:r>
                      <a:r>
                        <a:rPr lang="en-US" sz="1400" kern="100" baseline="30000" dirty="0"/>
                        <a:t>+</a:t>
                      </a:r>
                      <a:r>
                        <a:rPr lang="zh-CN" sz="1400" kern="100" dirty="0"/>
                        <a:t>回旋加速器的建造和运行经验，存在未知风险。</a:t>
                      </a:r>
                    </a:p>
                    <a:p>
                      <a:pPr marL="342900" lvl="0" indent="-342900" algn="just">
                        <a:lnSpc>
                          <a:spcPct val="115000"/>
                        </a:lnSpc>
                        <a:spcAft>
                          <a:spcPts val="0"/>
                        </a:spcAft>
                        <a:buFont typeface="+mj-lt"/>
                        <a:buAutoNum type="alphaLcParenR"/>
                      </a:pPr>
                      <a:r>
                        <a:rPr lang="en-US" sz="1400" kern="100" dirty="0"/>
                        <a:t>H</a:t>
                      </a:r>
                      <a:r>
                        <a:rPr lang="en-US" sz="1400" kern="100" baseline="-25000" dirty="0"/>
                        <a:t>2</a:t>
                      </a:r>
                      <a:r>
                        <a:rPr lang="en-US" sz="1400" kern="100" baseline="30000" dirty="0"/>
                        <a:t>+</a:t>
                      </a:r>
                      <a:r>
                        <a:rPr lang="zh-CN" sz="1400" kern="100" dirty="0"/>
                        <a:t>离子源技术相对质子源不够成熟，引出的</a:t>
                      </a:r>
                      <a:r>
                        <a:rPr lang="en-US" sz="1400" kern="100" dirty="0"/>
                        <a:t>H</a:t>
                      </a:r>
                      <a:r>
                        <a:rPr lang="en-US" sz="1400" kern="100" baseline="-25000" dirty="0"/>
                        <a:t>2</a:t>
                      </a:r>
                      <a:r>
                        <a:rPr lang="en-US" sz="1400" kern="100" baseline="30000" dirty="0"/>
                        <a:t>+</a:t>
                      </a:r>
                      <a:r>
                        <a:rPr lang="zh-CN" sz="1400" kern="100" dirty="0"/>
                        <a:t>束流包含多种激发态，对电子的束缚能量低，容易损失掉。</a:t>
                      </a:r>
                    </a:p>
                    <a:p>
                      <a:pPr marL="342900" lvl="0" indent="-342900" algn="just">
                        <a:lnSpc>
                          <a:spcPct val="115000"/>
                        </a:lnSpc>
                        <a:spcAft>
                          <a:spcPts val="0"/>
                        </a:spcAft>
                        <a:buFont typeface="+mj-lt"/>
                        <a:buAutoNum type="alphaLcParenR"/>
                      </a:pPr>
                      <a:r>
                        <a:rPr lang="en-US" sz="1400" kern="100" dirty="0"/>
                        <a:t>H</a:t>
                      </a:r>
                      <a:r>
                        <a:rPr lang="en-US" sz="1400" kern="100" baseline="-25000" dirty="0"/>
                        <a:t>2</a:t>
                      </a:r>
                      <a:r>
                        <a:rPr lang="en-US" sz="1400" kern="100" baseline="30000" dirty="0"/>
                        <a:t>+</a:t>
                      </a:r>
                      <a:r>
                        <a:rPr lang="zh-CN" sz="1400" kern="100" dirty="0"/>
                        <a:t>粒子的磁钢度大，要求高磁场，因此需要超导线圈和制冷系统。</a:t>
                      </a:r>
                    </a:p>
                    <a:p>
                      <a:pPr marL="342900" lvl="0" indent="-342900" algn="just">
                        <a:lnSpc>
                          <a:spcPct val="115000"/>
                        </a:lnSpc>
                        <a:spcAft>
                          <a:spcPts val="0"/>
                        </a:spcAft>
                        <a:buFont typeface="+mj-lt"/>
                        <a:buAutoNum type="alphaLcParenR"/>
                      </a:pPr>
                      <a:r>
                        <a:rPr lang="zh-CN" sz="1400" kern="100" dirty="0"/>
                        <a:t>在高磁场下的洛伦兹剥离，容易使处于激发态的</a:t>
                      </a:r>
                      <a:r>
                        <a:rPr lang="en-US" sz="1400" kern="100" dirty="0"/>
                        <a:t>H</a:t>
                      </a:r>
                      <a:r>
                        <a:rPr lang="en-US" sz="1400" kern="100" baseline="-25000" dirty="0"/>
                        <a:t>2</a:t>
                      </a:r>
                      <a:r>
                        <a:rPr lang="en-US" sz="1400" kern="100" baseline="30000" dirty="0"/>
                        <a:t>+</a:t>
                      </a:r>
                      <a:r>
                        <a:rPr lang="zh-CN" sz="1400" kern="100" dirty="0"/>
                        <a:t>粒子容易丢掉电子，导致束流损失，必须在低能时对束流进行冷却到基态或者将其剥离掉，但在强流条件下这方面的技术上尚不成熟。</a:t>
                      </a:r>
                    </a:p>
                    <a:p>
                      <a:pPr marL="342900" lvl="0" indent="-342900" algn="just">
                        <a:lnSpc>
                          <a:spcPct val="115000"/>
                        </a:lnSpc>
                        <a:spcAft>
                          <a:spcPts val="0"/>
                        </a:spcAft>
                        <a:buFont typeface="+mj-lt"/>
                        <a:buAutoNum type="alphaLcParenR"/>
                      </a:pPr>
                      <a:r>
                        <a:rPr lang="zh-CN" sz="1400" kern="100" dirty="0"/>
                        <a:t>为了避免残余气体对</a:t>
                      </a:r>
                      <a:r>
                        <a:rPr lang="en-US" sz="1400" kern="100" dirty="0"/>
                        <a:t>H</a:t>
                      </a:r>
                      <a:r>
                        <a:rPr lang="en-US" sz="1400" kern="100" baseline="-25000" dirty="0"/>
                        <a:t>2</a:t>
                      </a:r>
                      <a:r>
                        <a:rPr lang="en-US" sz="1400" kern="100" baseline="30000" dirty="0"/>
                        <a:t>+</a:t>
                      </a:r>
                      <a:r>
                        <a:rPr lang="zh-CN" sz="1400" kern="100" dirty="0"/>
                        <a:t>粒子的剥离效应，对真空度的要求极高，要好于</a:t>
                      </a:r>
                      <a:r>
                        <a:rPr lang="en-US" sz="1400" kern="100" dirty="0"/>
                        <a:t>10</a:t>
                      </a:r>
                      <a:r>
                        <a:rPr lang="en-US" sz="1400" kern="100" baseline="30000" dirty="0"/>
                        <a:t>7</a:t>
                      </a:r>
                      <a:r>
                        <a:rPr lang="zh-CN" sz="1400" kern="100" dirty="0"/>
                        <a:t>乇以上，具有技术挑战性。</a:t>
                      </a:r>
                      <a:endParaRPr lang="zh-CN" sz="1400" kern="100" dirty="0">
                        <a:solidFill>
                          <a:schemeClr val="tx1"/>
                        </a:solidFill>
                        <a:latin typeface="Calibri"/>
                        <a:ea typeface="宋体"/>
                        <a:cs typeface="Times New Roman"/>
                      </a:endParaRPr>
                    </a:p>
                  </a:txBody>
                  <a:tcPr marL="37863" marR="37863" marT="0" marB="0" anchor="ctr"/>
                </a:tc>
              </a:tr>
            </a:tbl>
          </a:graphicData>
        </a:graphic>
      </p:graphicFrame>
      <p:sp>
        <p:nvSpPr>
          <p:cNvPr id="6" name="TextBox 5"/>
          <p:cNvSpPr txBox="1"/>
          <p:nvPr/>
        </p:nvSpPr>
        <p:spPr>
          <a:xfrm>
            <a:off x="251520" y="3140968"/>
            <a:ext cx="8504448" cy="523220"/>
          </a:xfrm>
          <a:prstGeom prst="rect">
            <a:avLst/>
          </a:prstGeom>
          <a:solidFill>
            <a:srgbClr val="FFFF00"/>
          </a:solidFill>
        </p:spPr>
        <p:txBody>
          <a:bodyPr wrap="square" rtlCol="0">
            <a:spAutoFit/>
          </a:bodyPr>
          <a:lstStyle/>
          <a:p>
            <a:pPr algn="l"/>
            <a:r>
              <a:rPr lang="zh-CN" altLang="en-US" sz="2800" dirty="0" smtClean="0"/>
              <a:t>质子方案：引出束流品质好、技术成熟、工程风险小</a:t>
            </a:r>
            <a:endParaRPr lang="en-US" altLang="zh-CN" sz="28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 calcmode="lin" valueType="num">
                                      <p:cBhvr additive="base">
                                        <p:cTn id="7" dur="500" fill="hold"/>
                                        <p:tgtEl>
                                          <p:spTgt spid="6">
                                            <p:bg/>
                                          </p:spTgt>
                                        </p:tgtEl>
                                        <p:attrNameLst>
                                          <p:attrName>ppt_x</p:attrName>
                                        </p:attrNameLst>
                                      </p:cBhvr>
                                      <p:tavLst>
                                        <p:tav tm="0">
                                          <p:val>
                                            <p:strVal val="#ppt_x"/>
                                          </p:val>
                                        </p:tav>
                                        <p:tav tm="100000">
                                          <p:val>
                                            <p:strVal val="#ppt_x"/>
                                          </p:val>
                                        </p:tav>
                                      </p:tavLst>
                                    </p:anim>
                                    <p:anim calcmode="lin" valueType="num">
                                      <p:cBhvr additive="base">
                                        <p:cTn id="8" dur="500" fill="hold"/>
                                        <p:tgtEl>
                                          <p:spTgt spid="6">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l"/>
            <a:r>
              <a:rPr lang="zh-CN" altLang="en-US" sz="4000" dirty="0" smtClean="0">
                <a:latin typeface="+mn-ea"/>
                <a:ea typeface="+mn-ea"/>
              </a:rPr>
              <a:t>技术方案</a:t>
            </a:r>
            <a:endParaRPr lang="zh-CN" altLang="en-US" sz="4000" dirty="0">
              <a:latin typeface="+mn-ea"/>
              <a:ea typeface="+mn-ea"/>
            </a:endParaRPr>
          </a:p>
        </p:txBody>
      </p:sp>
      <p:sp>
        <p:nvSpPr>
          <p:cNvPr id="18" name="TextBox 3"/>
          <p:cNvSpPr txBox="1">
            <a:spLocks noChangeArrowheads="1"/>
          </p:cNvSpPr>
          <p:nvPr/>
        </p:nvSpPr>
        <p:spPr bwMode="auto">
          <a:xfrm>
            <a:off x="827584" y="1426728"/>
            <a:ext cx="1112837" cy="461962"/>
          </a:xfrm>
          <a:prstGeom prst="rect">
            <a:avLst/>
          </a:prstGeom>
          <a:solidFill>
            <a:srgbClr val="00B050"/>
          </a:solidFill>
          <a:ln w="9525">
            <a:noFill/>
            <a:miter lim="800000"/>
            <a:headEnd/>
            <a:tailEnd/>
          </a:ln>
        </p:spPr>
        <p:txBody>
          <a:bodyPr wrap="none">
            <a:spAutoFit/>
          </a:bodyPr>
          <a:lstStyle/>
          <a:p>
            <a:pPr algn="r"/>
            <a:r>
              <a:rPr lang="zh-CN" altLang="en-US">
                <a:ea typeface="黑体" pitchFamily="49" charset="-122"/>
              </a:rPr>
              <a:t>离子源</a:t>
            </a:r>
          </a:p>
        </p:txBody>
      </p:sp>
      <p:sp>
        <p:nvSpPr>
          <p:cNvPr id="19" name="TextBox 18"/>
          <p:cNvSpPr txBox="1"/>
          <p:nvPr/>
        </p:nvSpPr>
        <p:spPr>
          <a:xfrm>
            <a:off x="2483768" y="1340768"/>
            <a:ext cx="2446439" cy="646331"/>
          </a:xfrm>
          <a:prstGeom prst="rect">
            <a:avLst/>
          </a:prstGeom>
          <a:solidFill>
            <a:schemeClr val="accent1">
              <a:lumMod val="40000"/>
              <a:lumOff val="60000"/>
            </a:schemeClr>
          </a:solidFill>
        </p:spPr>
        <p:txBody>
          <a:bodyPr wrap="none">
            <a:spAutoFit/>
          </a:bodyPr>
          <a:lstStyle/>
          <a:p>
            <a:pPr algn="ctr">
              <a:defRPr/>
            </a:pPr>
            <a:r>
              <a:rPr lang="en-US" altLang="zh-CN" dirty="0">
                <a:ea typeface="+mn-ea"/>
              </a:rPr>
              <a:t>1 </a:t>
            </a:r>
            <a:r>
              <a:rPr lang="en-US" altLang="zh-CN" dirty="0" err="1">
                <a:ea typeface="+mn-ea"/>
              </a:rPr>
              <a:t>MeV</a:t>
            </a:r>
            <a:r>
              <a:rPr lang="zh-CN" altLang="en-US" dirty="0">
                <a:ea typeface="+mn-ea"/>
              </a:rPr>
              <a:t>前级注入器</a:t>
            </a:r>
            <a:endParaRPr lang="en-US" altLang="zh-CN" dirty="0">
              <a:ea typeface="+mn-ea"/>
            </a:endParaRPr>
          </a:p>
          <a:p>
            <a:pPr algn="ctr">
              <a:defRPr/>
            </a:pPr>
            <a:r>
              <a:rPr lang="zh-CN" altLang="en-US" dirty="0">
                <a:ea typeface="+mn-ea"/>
              </a:rPr>
              <a:t>（高压倍加器或</a:t>
            </a:r>
            <a:r>
              <a:rPr lang="en-US" altLang="zh-CN" dirty="0">
                <a:ea typeface="+mn-ea"/>
              </a:rPr>
              <a:t>RFQ</a:t>
            </a:r>
            <a:r>
              <a:rPr lang="zh-CN" altLang="en-US" dirty="0">
                <a:ea typeface="+mn-ea"/>
              </a:rPr>
              <a:t>）</a:t>
            </a:r>
          </a:p>
        </p:txBody>
      </p:sp>
      <p:cxnSp>
        <p:nvCxnSpPr>
          <p:cNvPr id="20" name="直接箭头连接符 13"/>
          <p:cNvCxnSpPr>
            <a:cxnSpLocks noChangeShapeType="1"/>
            <a:stCxn id="18" idx="3"/>
            <a:endCxn id="19" idx="1"/>
          </p:cNvCxnSpPr>
          <p:nvPr/>
        </p:nvCxnSpPr>
        <p:spPr bwMode="auto">
          <a:xfrm>
            <a:off x="1940421" y="1657709"/>
            <a:ext cx="543347" cy="6225"/>
          </a:xfrm>
          <a:prstGeom prst="straightConnector1">
            <a:avLst/>
          </a:prstGeom>
          <a:noFill/>
          <a:ln w="38100" algn="ctr">
            <a:solidFill>
              <a:srgbClr val="000099"/>
            </a:solidFill>
            <a:round/>
            <a:headEnd/>
            <a:tailEnd type="arrow" w="med" len="med"/>
          </a:ln>
        </p:spPr>
      </p:cxnSp>
      <p:cxnSp>
        <p:nvCxnSpPr>
          <p:cNvPr id="22" name="直接箭头连接符 16"/>
          <p:cNvCxnSpPr>
            <a:cxnSpLocks noChangeShapeType="1"/>
            <a:stCxn id="19" idx="3"/>
            <a:endCxn id="23" idx="1"/>
          </p:cNvCxnSpPr>
          <p:nvPr/>
        </p:nvCxnSpPr>
        <p:spPr bwMode="auto">
          <a:xfrm>
            <a:off x="4930207" y="1663934"/>
            <a:ext cx="1081953" cy="19958"/>
          </a:xfrm>
          <a:prstGeom prst="straightConnector1">
            <a:avLst/>
          </a:prstGeom>
          <a:noFill/>
          <a:ln w="38100" algn="ctr">
            <a:solidFill>
              <a:srgbClr val="000099"/>
            </a:solidFill>
            <a:round/>
            <a:headEnd/>
            <a:tailEnd type="arrow" w="med" len="med"/>
          </a:ln>
        </p:spPr>
      </p:cxnSp>
      <p:sp>
        <p:nvSpPr>
          <p:cNvPr id="23" name="TextBox 20"/>
          <p:cNvSpPr txBox="1">
            <a:spLocks noChangeArrowheads="1"/>
          </p:cNvSpPr>
          <p:nvPr/>
        </p:nvSpPr>
        <p:spPr bwMode="auto">
          <a:xfrm>
            <a:off x="6012160" y="1268760"/>
            <a:ext cx="2590800" cy="830263"/>
          </a:xfrm>
          <a:prstGeom prst="rect">
            <a:avLst/>
          </a:prstGeom>
          <a:solidFill>
            <a:srgbClr val="FFFF00"/>
          </a:solidFill>
          <a:ln w="9525">
            <a:noFill/>
            <a:miter lim="800000"/>
            <a:headEnd/>
            <a:tailEnd/>
          </a:ln>
        </p:spPr>
        <p:txBody>
          <a:bodyPr>
            <a:spAutoFit/>
          </a:bodyPr>
          <a:lstStyle/>
          <a:p>
            <a:pPr algn="ctr"/>
            <a:r>
              <a:rPr lang="en-US" altLang="zh-CN">
                <a:ea typeface="黑体" pitchFamily="49" charset="-122"/>
              </a:rPr>
              <a:t>100 MeV</a:t>
            </a:r>
            <a:r>
              <a:rPr lang="zh-CN" altLang="en-US">
                <a:ea typeface="黑体" pitchFamily="49" charset="-122"/>
              </a:rPr>
              <a:t>注入器</a:t>
            </a:r>
            <a:endParaRPr lang="en-US" altLang="zh-CN">
              <a:ea typeface="黑体" pitchFamily="49" charset="-122"/>
            </a:endParaRPr>
          </a:p>
          <a:p>
            <a:pPr algn="ctr"/>
            <a:r>
              <a:rPr lang="zh-CN" altLang="en-US">
                <a:ea typeface="黑体" pitchFamily="49" charset="-122"/>
              </a:rPr>
              <a:t>（</a:t>
            </a:r>
            <a:r>
              <a:rPr lang="en-US" altLang="zh-CN">
                <a:ea typeface="黑体" pitchFamily="49" charset="-122"/>
              </a:rPr>
              <a:t> </a:t>
            </a:r>
            <a:r>
              <a:rPr lang="zh-CN" altLang="en-US">
                <a:ea typeface="黑体" pitchFamily="49" charset="-122"/>
              </a:rPr>
              <a:t>分离扇回旋）</a:t>
            </a:r>
            <a:endParaRPr lang="en-US" altLang="zh-CN">
              <a:ea typeface="黑体" pitchFamily="49" charset="-122"/>
            </a:endParaRPr>
          </a:p>
        </p:txBody>
      </p:sp>
      <p:cxnSp>
        <p:nvCxnSpPr>
          <p:cNvPr id="24" name="直接箭头连接符 23"/>
          <p:cNvCxnSpPr>
            <a:stCxn id="23" idx="2"/>
          </p:cNvCxnSpPr>
          <p:nvPr/>
        </p:nvCxnSpPr>
        <p:spPr bwMode="auto">
          <a:xfrm flipH="1">
            <a:off x="7307336" y="2099023"/>
            <a:ext cx="224" cy="798810"/>
          </a:xfrm>
          <a:prstGeom prst="straightConnector1">
            <a:avLst/>
          </a:prstGeom>
          <a:ln w="38100">
            <a:solidFill>
              <a:srgbClr val="000099"/>
            </a:solidFill>
            <a:headEnd type="none" w="med" len="med"/>
            <a:tailEnd type="arrow"/>
          </a:ln>
        </p:spPr>
        <p:style>
          <a:lnRef idx="1">
            <a:schemeClr val="accent2"/>
          </a:lnRef>
          <a:fillRef idx="0">
            <a:schemeClr val="accent2"/>
          </a:fillRef>
          <a:effectRef idx="0">
            <a:schemeClr val="accent2"/>
          </a:effectRef>
          <a:fontRef idx="minor">
            <a:schemeClr val="tx1"/>
          </a:fontRef>
        </p:style>
      </p:cxnSp>
      <p:sp>
        <p:nvSpPr>
          <p:cNvPr id="25" name="TextBox 41"/>
          <p:cNvSpPr txBox="1">
            <a:spLocks noChangeArrowheads="1"/>
          </p:cNvSpPr>
          <p:nvPr/>
        </p:nvSpPr>
        <p:spPr bwMode="auto">
          <a:xfrm>
            <a:off x="5904829" y="2970065"/>
            <a:ext cx="2808288" cy="830262"/>
          </a:xfrm>
          <a:prstGeom prst="rect">
            <a:avLst/>
          </a:prstGeom>
          <a:solidFill>
            <a:srgbClr val="FF99CC"/>
          </a:solidFill>
          <a:ln w="9525">
            <a:noFill/>
            <a:miter lim="800000"/>
            <a:headEnd/>
            <a:tailEnd/>
          </a:ln>
        </p:spPr>
        <p:txBody>
          <a:bodyPr>
            <a:spAutoFit/>
          </a:bodyPr>
          <a:lstStyle/>
          <a:p>
            <a:pPr algn="ctr"/>
            <a:r>
              <a:rPr lang="en-US" altLang="zh-CN" dirty="0">
                <a:ea typeface="黑体" pitchFamily="49" charset="-122"/>
              </a:rPr>
              <a:t>800 </a:t>
            </a:r>
            <a:r>
              <a:rPr lang="en-US" altLang="zh-CN" dirty="0" err="1">
                <a:ea typeface="黑体" pitchFamily="49" charset="-122"/>
              </a:rPr>
              <a:t>MeV</a:t>
            </a:r>
            <a:r>
              <a:rPr lang="zh-CN" altLang="en-US" dirty="0">
                <a:ea typeface="黑体" pitchFamily="49" charset="-122"/>
              </a:rPr>
              <a:t>主加速器</a:t>
            </a:r>
            <a:endParaRPr lang="en-US" altLang="zh-CN" dirty="0">
              <a:ea typeface="黑体" pitchFamily="49" charset="-122"/>
            </a:endParaRPr>
          </a:p>
          <a:p>
            <a:pPr algn="ctr"/>
            <a:r>
              <a:rPr lang="zh-CN" altLang="en-US" dirty="0">
                <a:ea typeface="黑体" pitchFamily="49" charset="-122"/>
              </a:rPr>
              <a:t>（环形螺旋扇回旋）</a:t>
            </a:r>
            <a:endParaRPr lang="en-US" altLang="zh-CN" dirty="0">
              <a:ea typeface="黑体" pitchFamily="49" charset="-122"/>
            </a:endParaRPr>
          </a:p>
        </p:txBody>
      </p:sp>
      <p:sp>
        <p:nvSpPr>
          <p:cNvPr id="26" name="TextBox 25"/>
          <p:cNvSpPr txBox="1"/>
          <p:nvPr/>
        </p:nvSpPr>
        <p:spPr>
          <a:xfrm>
            <a:off x="898624" y="2537793"/>
            <a:ext cx="1422400" cy="461963"/>
          </a:xfrm>
          <a:prstGeom prst="rect">
            <a:avLst/>
          </a:prstGeom>
          <a:solidFill>
            <a:schemeClr val="accent1">
              <a:lumMod val="20000"/>
              <a:lumOff val="80000"/>
            </a:schemeClr>
          </a:solidFill>
          <a:ln>
            <a:noFill/>
          </a:ln>
        </p:spPr>
        <p:txBody>
          <a:bodyPr>
            <a:spAutoFit/>
          </a:bodyPr>
          <a:lstStyle/>
          <a:p>
            <a:pPr algn="r">
              <a:defRPr/>
            </a:pPr>
            <a:r>
              <a:rPr lang="zh-CN" altLang="en-US" dirty="0" smtClean="0"/>
              <a:t>应用终端</a:t>
            </a:r>
            <a:endParaRPr lang="zh-CN" altLang="en-US" dirty="0">
              <a:ea typeface="+mn-ea"/>
            </a:endParaRPr>
          </a:p>
        </p:txBody>
      </p:sp>
      <p:sp>
        <p:nvSpPr>
          <p:cNvPr id="27" name="TextBox 26"/>
          <p:cNvSpPr txBox="1"/>
          <p:nvPr/>
        </p:nvSpPr>
        <p:spPr>
          <a:xfrm>
            <a:off x="3490912" y="3159361"/>
            <a:ext cx="1422184" cy="461665"/>
          </a:xfrm>
          <a:prstGeom prst="rect">
            <a:avLst/>
          </a:prstGeom>
          <a:solidFill>
            <a:schemeClr val="accent2">
              <a:lumMod val="40000"/>
              <a:lumOff val="60000"/>
            </a:schemeClr>
          </a:solidFill>
        </p:spPr>
        <p:txBody>
          <a:bodyPr wrap="none">
            <a:spAutoFit/>
          </a:bodyPr>
          <a:lstStyle/>
          <a:p>
            <a:pPr algn="r">
              <a:defRPr/>
            </a:pPr>
            <a:r>
              <a:rPr lang="zh-CN" altLang="en-US" dirty="0" smtClean="0"/>
              <a:t>偏转</a:t>
            </a:r>
            <a:r>
              <a:rPr lang="zh-CN" altLang="en-US" dirty="0" smtClean="0">
                <a:ea typeface="+mn-ea"/>
              </a:rPr>
              <a:t>磁铁</a:t>
            </a:r>
            <a:endParaRPr lang="en-US" altLang="zh-CN" dirty="0">
              <a:ea typeface="+mn-ea"/>
            </a:endParaRPr>
          </a:p>
        </p:txBody>
      </p:sp>
      <p:cxnSp>
        <p:nvCxnSpPr>
          <p:cNvPr id="28" name="直接箭头连接符 67"/>
          <p:cNvCxnSpPr>
            <a:cxnSpLocks noChangeShapeType="1"/>
            <a:stCxn id="25" idx="1"/>
            <a:endCxn id="27" idx="3"/>
          </p:cNvCxnSpPr>
          <p:nvPr/>
        </p:nvCxnSpPr>
        <p:spPr bwMode="auto">
          <a:xfrm flipH="1">
            <a:off x="4913096" y="3385196"/>
            <a:ext cx="991733" cy="4998"/>
          </a:xfrm>
          <a:prstGeom prst="straightConnector1">
            <a:avLst/>
          </a:prstGeom>
          <a:noFill/>
          <a:ln w="38100" algn="ctr">
            <a:solidFill>
              <a:srgbClr val="000099"/>
            </a:solidFill>
            <a:round/>
            <a:headEnd/>
            <a:tailEnd type="arrow" w="med" len="med"/>
          </a:ln>
        </p:spPr>
      </p:cxnSp>
      <p:cxnSp>
        <p:nvCxnSpPr>
          <p:cNvPr id="29" name="直接箭头连接符 67"/>
          <p:cNvCxnSpPr>
            <a:cxnSpLocks noChangeShapeType="1"/>
            <a:stCxn id="27" idx="1"/>
            <a:endCxn id="26" idx="3"/>
          </p:cNvCxnSpPr>
          <p:nvPr/>
        </p:nvCxnSpPr>
        <p:spPr bwMode="auto">
          <a:xfrm flipH="1" flipV="1">
            <a:off x="2321024" y="2768775"/>
            <a:ext cx="1169888" cy="621419"/>
          </a:xfrm>
          <a:prstGeom prst="straightConnector1">
            <a:avLst/>
          </a:prstGeom>
          <a:noFill/>
          <a:ln w="38100" algn="ctr">
            <a:solidFill>
              <a:srgbClr val="000099"/>
            </a:solidFill>
            <a:round/>
            <a:headEnd/>
            <a:tailEnd type="arrow" w="med" len="med"/>
          </a:ln>
        </p:spPr>
      </p:cxnSp>
      <p:sp>
        <p:nvSpPr>
          <p:cNvPr id="30" name="TextBox 29"/>
          <p:cNvSpPr txBox="1"/>
          <p:nvPr/>
        </p:nvSpPr>
        <p:spPr>
          <a:xfrm>
            <a:off x="898624" y="3185865"/>
            <a:ext cx="1422400" cy="461963"/>
          </a:xfrm>
          <a:prstGeom prst="rect">
            <a:avLst/>
          </a:prstGeom>
          <a:solidFill>
            <a:schemeClr val="accent1">
              <a:lumMod val="20000"/>
              <a:lumOff val="80000"/>
            </a:schemeClr>
          </a:solidFill>
          <a:ln>
            <a:noFill/>
          </a:ln>
        </p:spPr>
        <p:txBody>
          <a:bodyPr>
            <a:spAutoFit/>
          </a:bodyPr>
          <a:lstStyle/>
          <a:p>
            <a:pPr algn="r">
              <a:defRPr/>
            </a:pPr>
            <a:r>
              <a:rPr lang="zh-CN" altLang="en-US" dirty="0" smtClean="0"/>
              <a:t>应用终端</a:t>
            </a:r>
            <a:endParaRPr lang="zh-CN" altLang="en-US" dirty="0">
              <a:ea typeface="+mn-ea"/>
            </a:endParaRPr>
          </a:p>
        </p:txBody>
      </p:sp>
      <p:sp>
        <p:nvSpPr>
          <p:cNvPr id="31" name="TextBox 30"/>
          <p:cNvSpPr txBox="1"/>
          <p:nvPr/>
        </p:nvSpPr>
        <p:spPr>
          <a:xfrm>
            <a:off x="898624" y="3761929"/>
            <a:ext cx="1422400" cy="461963"/>
          </a:xfrm>
          <a:prstGeom prst="rect">
            <a:avLst/>
          </a:prstGeom>
          <a:solidFill>
            <a:schemeClr val="accent1">
              <a:lumMod val="20000"/>
              <a:lumOff val="80000"/>
            </a:schemeClr>
          </a:solidFill>
          <a:ln>
            <a:noFill/>
          </a:ln>
        </p:spPr>
        <p:txBody>
          <a:bodyPr>
            <a:spAutoFit/>
          </a:bodyPr>
          <a:lstStyle/>
          <a:p>
            <a:pPr algn="r">
              <a:defRPr/>
            </a:pPr>
            <a:r>
              <a:rPr lang="zh-CN" altLang="en-US" dirty="0" smtClean="0"/>
              <a:t>应用终端</a:t>
            </a:r>
            <a:endParaRPr lang="zh-CN" altLang="en-US" dirty="0">
              <a:ea typeface="+mn-ea"/>
            </a:endParaRPr>
          </a:p>
        </p:txBody>
      </p:sp>
      <p:cxnSp>
        <p:nvCxnSpPr>
          <p:cNvPr id="32" name="直接箭头连接符 67"/>
          <p:cNvCxnSpPr>
            <a:cxnSpLocks noChangeShapeType="1"/>
            <a:stCxn id="27" idx="1"/>
            <a:endCxn id="30" idx="3"/>
          </p:cNvCxnSpPr>
          <p:nvPr/>
        </p:nvCxnSpPr>
        <p:spPr bwMode="auto">
          <a:xfrm flipH="1">
            <a:off x="2321024" y="3390194"/>
            <a:ext cx="1169888" cy="26653"/>
          </a:xfrm>
          <a:prstGeom prst="straightConnector1">
            <a:avLst/>
          </a:prstGeom>
          <a:noFill/>
          <a:ln w="38100" algn="ctr">
            <a:solidFill>
              <a:srgbClr val="000099"/>
            </a:solidFill>
            <a:round/>
            <a:headEnd/>
            <a:tailEnd type="arrow" w="med" len="med"/>
          </a:ln>
        </p:spPr>
      </p:cxnSp>
      <p:cxnSp>
        <p:nvCxnSpPr>
          <p:cNvPr id="33" name="直接箭头连接符 67"/>
          <p:cNvCxnSpPr>
            <a:cxnSpLocks noChangeShapeType="1"/>
            <a:stCxn id="27" idx="1"/>
          </p:cNvCxnSpPr>
          <p:nvPr/>
        </p:nvCxnSpPr>
        <p:spPr bwMode="auto">
          <a:xfrm flipH="1">
            <a:off x="2321024" y="3390194"/>
            <a:ext cx="1169888" cy="602717"/>
          </a:xfrm>
          <a:prstGeom prst="straightConnector1">
            <a:avLst/>
          </a:prstGeom>
          <a:noFill/>
          <a:ln w="38100" algn="ctr">
            <a:solidFill>
              <a:srgbClr val="000099"/>
            </a:solidFill>
            <a:round/>
            <a:headEnd/>
            <a:tailEnd type="arrow" w="med" len="med"/>
          </a:ln>
        </p:spPr>
      </p:cxnSp>
      <p:graphicFrame>
        <p:nvGraphicFramePr>
          <p:cNvPr id="34" name="表格 33"/>
          <p:cNvGraphicFramePr>
            <a:graphicFrameLocks noGrp="1"/>
          </p:cNvGraphicFramePr>
          <p:nvPr/>
        </p:nvGraphicFramePr>
        <p:xfrm>
          <a:off x="648245" y="4842273"/>
          <a:ext cx="8100392" cy="1645920"/>
        </p:xfrm>
        <a:graphic>
          <a:graphicData uri="http://schemas.openxmlformats.org/drawingml/2006/table">
            <a:tbl>
              <a:tblPr>
                <a:tableStyleId>{5940675A-B579-460E-94D1-54222C63F5DA}</a:tableStyleId>
              </a:tblPr>
              <a:tblGrid>
                <a:gridCol w="2148392"/>
                <a:gridCol w="1558568"/>
                <a:gridCol w="2409432"/>
                <a:gridCol w="1984000"/>
              </a:tblGrid>
              <a:tr h="0">
                <a:tc>
                  <a:txBody>
                    <a:bodyPr/>
                    <a:lstStyle/>
                    <a:p>
                      <a:pPr marL="0" algn="l" defTabSz="914400" rtl="0" eaLnBrk="1" latinLnBrk="0" hangingPunct="1">
                        <a:lnSpc>
                          <a:spcPct val="150000"/>
                        </a:lnSpc>
                        <a:spcAft>
                          <a:spcPts val="0"/>
                        </a:spcAft>
                      </a:pPr>
                      <a:r>
                        <a:rPr lang="zh-CN" sz="2400" kern="100" dirty="0">
                          <a:solidFill>
                            <a:schemeClr val="tx1"/>
                          </a:solidFill>
                          <a:latin typeface="+mn-lt"/>
                          <a:ea typeface="+mn-ea"/>
                          <a:cs typeface="+mn-cs"/>
                        </a:rPr>
                        <a:t>能量 （</a:t>
                      </a:r>
                      <a:r>
                        <a:rPr lang="en-US" sz="2400" kern="100" dirty="0" err="1">
                          <a:solidFill>
                            <a:schemeClr val="tx1"/>
                          </a:solidFill>
                          <a:latin typeface="+mn-lt"/>
                          <a:ea typeface="+mn-ea"/>
                          <a:cs typeface="+mn-cs"/>
                        </a:rPr>
                        <a:t>MeV</a:t>
                      </a:r>
                      <a:r>
                        <a:rPr lang="zh-CN" sz="2400" kern="100" dirty="0">
                          <a:solidFill>
                            <a:schemeClr val="tx1"/>
                          </a:solidFill>
                          <a:latin typeface="+mn-lt"/>
                          <a:ea typeface="+mn-ea"/>
                          <a:cs typeface="+mn-cs"/>
                        </a:rPr>
                        <a:t>）</a:t>
                      </a:r>
                    </a:p>
                  </a:txBody>
                  <a:tcPr marL="68580" marR="68580" marT="0" marB="0" anchor="ctr"/>
                </a:tc>
                <a:tc>
                  <a:txBody>
                    <a:bodyPr/>
                    <a:lstStyle/>
                    <a:p>
                      <a:pPr marL="0" algn="ctr" defTabSz="914400" rtl="0" eaLnBrk="1" latinLnBrk="0" hangingPunct="1">
                        <a:lnSpc>
                          <a:spcPct val="150000"/>
                        </a:lnSpc>
                        <a:spcAft>
                          <a:spcPts val="0"/>
                        </a:spcAft>
                      </a:pPr>
                      <a:r>
                        <a:rPr lang="en-US" sz="2400" kern="100" dirty="0">
                          <a:solidFill>
                            <a:schemeClr val="tx1"/>
                          </a:solidFill>
                          <a:latin typeface="+mn-lt"/>
                          <a:ea typeface="+mn-ea"/>
                          <a:cs typeface="+mn-cs"/>
                        </a:rPr>
                        <a:t>800</a:t>
                      </a:r>
                      <a:endParaRPr lang="zh-CN" sz="2400" kern="100" dirty="0">
                        <a:solidFill>
                          <a:schemeClr val="tx1"/>
                        </a:solidFill>
                        <a:latin typeface="+mn-lt"/>
                        <a:ea typeface="+mn-ea"/>
                        <a:cs typeface="+mn-cs"/>
                      </a:endParaRPr>
                    </a:p>
                  </a:txBody>
                  <a:tcPr marL="68580" marR="68580" marT="0" marB="0" anchor="ctr"/>
                </a:tc>
                <a:tc>
                  <a:txBody>
                    <a:bodyPr/>
                    <a:lstStyle/>
                    <a:p>
                      <a:pPr marL="0" algn="l" defTabSz="914400" rtl="0" eaLnBrk="1" latinLnBrk="0" hangingPunct="1">
                        <a:lnSpc>
                          <a:spcPct val="150000"/>
                        </a:lnSpc>
                        <a:spcAft>
                          <a:spcPts val="0"/>
                        </a:spcAft>
                      </a:pPr>
                      <a:r>
                        <a:rPr lang="zh-CN" sz="2400" kern="100" dirty="0">
                          <a:solidFill>
                            <a:schemeClr val="tx1"/>
                          </a:solidFill>
                          <a:latin typeface="+mn-lt"/>
                          <a:ea typeface="+mn-ea"/>
                          <a:cs typeface="+mn-cs"/>
                        </a:rPr>
                        <a:t>脉冲内质子数</a:t>
                      </a:r>
                    </a:p>
                  </a:txBody>
                  <a:tcPr marL="68580" marR="68580" marT="0" marB="0" anchor="ctr"/>
                </a:tc>
                <a:tc>
                  <a:txBody>
                    <a:bodyPr/>
                    <a:lstStyle/>
                    <a:p>
                      <a:pPr algn="ctr">
                        <a:lnSpc>
                          <a:spcPct val="150000"/>
                        </a:lnSpc>
                        <a:spcAft>
                          <a:spcPts val="0"/>
                        </a:spcAft>
                      </a:pPr>
                      <a:r>
                        <a:rPr lang="en-US" sz="2400" kern="100" dirty="0"/>
                        <a:t>7x10</a:t>
                      </a:r>
                      <a:r>
                        <a:rPr lang="en-US" sz="2400" kern="100" baseline="30000" dirty="0"/>
                        <a:t>8</a:t>
                      </a:r>
                      <a:endParaRPr lang="zh-CN" sz="2400" b="1" kern="100" dirty="0">
                        <a:latin typeface="Times New Roman"/>
                        <a:ea typeface="宋体"/>
                      </a:endParaRPr>
                    </a:p>
                  </a:txBody>
                  <a:tcPr marL="68580" marR="68580" marT="0" marB="0" anchor="ctr"/>
                </a:tc>
              </a:tr>
              <a:tr h="0">
                <a:tc>
                  <a:txBody>
                    <a:bodyPr/>
                    <a:lstStyle/>
                    <a:p>
                      <a:pPr marL="0" algn="l" defTabSz="914400" rtl="0" eaLnBrk="1" latinLnBrk="0" hangingPunct="1">
                        <a:lnSpc>
                          <a:spcPct val="150000"/>
                        </a:lnSpc>
                        <a:spcAft>
                          <a:spcPts val="0"/>
                        </a:spcAft>
                      </a:pPr>
                      <a:r>
                        <a:rPr lang="zh-CN" sz="2400" kern="100" dirty="0">
                          <a:solidFill>
                            <a:schemeClr val="tx1"/>
                          </a:solidFill>
                          <a:latin typeface="+mn-lt"/>
                          <a:ea typeface="+mn-ea"/>
                          <a:cs typeface="+mn-cs"/>
                        </a:rPr>
                        <a:t>平均流强 </a:t>
                      </a:r>
                      <a:r>
                        <a:rPr lang="en-US" sz="2400" kern="100" dirty="0">
                          <a:solidFill>
                            <a:schemeClr val="tx1"/>
                          </a:solidFill>
                          <a:latin typeface="+mn-lt"/>
                          <a:ea typeface="+mn-ea"/>
                          <a:cs typeface="+mn-cs"/>
                        </a:rPr>
                        <a:t>(</a:t>
                      </a:r>
                      <a:r>
                        <a:rPr lang="en-US" sz="2400" kern="100" dirty="0" err="1">
                          <a:solidFill>
                            <a:schemeClr val="tx1"/>
                          </a:solidFill>
                          <a:latin typeface="+mn-lt"/>
                          <a:ea typeface="+mn-ea"/>
                          <a:cs typeface="+mn-cs"/>
                        </a:rPr>
                        <a:t>mA</a:t>
                      </a:r>
                      <a:r>
                        <a:rPr lang="en-US" sz="2400" kern="100" dirty="0">
                          <a:solidFill>
                            <a:schemeClr val="tx1"/>
                          </a:solidFill>
                          <a:latin typeface="+mn-lt"/>
                          <a:ea typeface="+mn-ea"/>
                          <a:cs typeface="+mn-cs"/>
                        </a:rPr>
                        <a:t>)</a:t>
                      </a:r>
                      <a:endParaRPr lang="zh-CN" sz="2400" kern="100" dirty="0">
                        <a:solidFill>
                          <a:schemeClr val="tx1"/>
                        </a:solidFill>
                        <a:latin typeface="+mn-lt"/>
                        <a:ea typeface="+mn-ea"/>
                        <a:cs typeface="+mn-cs"/>
                      </a:endParaRPr>
                    </a:p>
                  </a:txBody>
                  <a:tcPr marL="68580" marR="68580" marT="0" marB="0" anchor="ctr"/>
                </a:tc>
                <a:tc>
                  <a:txBody>
                    <a:bodyPr/>
                    <a:lstStyle/>
                    <a:p>
                      <a:pPr marL="0" algn="ctr" defTabSz="914400" rtl="0" eaLnBrk="1" latinLnBrk="0" hangingPunct="1">
                        <a:lnSpc>
                          <a:spcPct val="150000"/>
                        </a:lnSpc>
                        <a:spcAft>
                          <a:spcPts val="0"/>
                        </a:spcAft>
                      </a:pPr>
                      <a:r>
                        <a:rPr lang="en-US" sz="2400" kern="100" dirty="0">
                          <a:solidFill>
                            <a:schemeClr val="tx1"/>
                          </a:solidFill>
                          <a:latin typeface="+mn-lt"/>
                          <a:ea typeface="+mn-ea"/>
                          <a:cs typeface="+mn-cs"/>
                        </a:rPr>
                        <a:t>5</a:t>
                      </a:r>
                      <a:endParaRPr lang="zh-CN" sz="2400" kern="100" dirty="0">
                        <a:solidFill>
                          <a:schemeClr val="tx1"/>
                        </a:solidFill>
                        <a:latin typeface="+mn-lt"/>
                        <a:ea typeface="+mn-ea"/>
                        <a:cs typeface="+mn-cs"/>
                      </a:endParaRPr>
                    </a:p>
                  </a:txBody>
                  <a:tcPr marL="68580" marR="68580" marT="0" marB="0" anchor="ctr"/>
                </a:tc>
                <a:tc>
                  <a:txBody>
                    <a:bodyPr/>
                    <a:lstStyle/>
                    <a:p>
                      <a:pPr marL="0" algn="l" defTabSz="914400" rtl="0" eaLnBrk="1" latinLnBrk="0" hangingPunct="1">
                        <a:lnSpc>
                          <a:spcPct val="150000"/>
                        </a:lnSpc>
                        <a:spcAft>
                          <a:spcPts val="0"/>
                        </a:spcAft>
                      </a:pPr>
                      <a:r>
                        <a:rPr lang="zh-CN" sz="2400" kern="100" dirty="0">
                          <a:solidFill>
                            <a:schemeClr val="tx1"/>
                          </a:solidFill>
                          <a:latin typeface="+mn-lt"/>
                          <a:ea typeface="+mn-ea"/>
                          <a:cs typeface="+mn-cs"/>
                        </a:rPr>
                        <a:t>脉冲间隔（</a:t>
                      </a:r>
                      <a:r>
                        <a:rPr lang="en-US" sz="2400" kern="100" dirty="0">
                          <a:solidFill>
                            <a:schemeClr val="tx1"/>
                          </a:solidFill>
                          <a:latin typeface="+mn-lt"/>
                          <a:ea typeface="+mn-ea"/>
                          <a:cs typeface="+mn-cs"/>
                        </a:rPr>
                        <a:t>ns</a:t>
                      </a:r>
                      <a:r>
                        <a:rPr lang="zh-CN" sz="2400" kern="100" dirty="0">
                          <a:solidFill>
                            <a:schemeClr val="tx1"/>
                          </a:solidFill>
                          <a:latin typeface="+mn-lt"/>
                          <a:ea typeface="+mn-ea"/>
                          <a:cs typeface="+mn-cs"/>
                        </a:rPr>
                        <a:t>）</a:t>
                      </a:r>
                    </a:p>
                  </a:txBody>
                  <a:tcPr marL="68580" marR="68580" marT="0" marB="0" anchor="ctr"/>
                </a:tc>
                <a:tc>
                  <a:txBody>
                    <a:bodyPr/>
                    <a:lstStyle/>
                    <a:p>
                      <a:pPr algn="ctr">
                        <a:lnSpc>
                          <a:spcPct val="150000"/>
                        </a:lnSpc>
                        <a:spcAft>
                          <a:spcPts val="0"/>
                        </a:spcAft>
                      </a:pPr>
                      <a:r>
                        <a:rPr lang="en-US" sz="2400" kern="100" dirty="0"/>
                        <a:t>22.5</a:t>
                      </a:r>
                      <a:endParaRPr lang="zh-CN" sz="2400" b="1" kern="100" dirty="0">
                        <a:latin typeface="Times New Roman"/>
                        <a:ea typeface="宋体"/>
                      </a:endParaRPr>
                    </a:p>
                  </a:txBody>
                  <a:tcPr marL="68580" marR="68580" marT="0" marB="0" anchor="ctr"/>
                </a:tc>
              </a:tr>
              <a:tr h="0">
                <a:tc>
                  <a:txBody>
                    <a:bodyPr/>
                    <a:lstStyle/>
                    <a:p>
                      <a:pPr marL="0" algn="l" defTabSz="914400" rtl="0" eaLnBrk="1" latinLnBrk="0" hangingPunct="1">
                        <a:lnSpc>
                          <a:spcPct val="150000"/>
                        </a:lnSpc>
                        <a:spcAft>
                          <a:spcPts val="0"/>
                        </a:spcAft>
                      </a:pPr>
                      <a:r>
                        <a:rPr lang="zh-CN" sz="2400" kern="100" dirty="0">
                          <a:solidFill>
                            <a:schemeClr val="tx1"/>
                          </a:solidFill>
                          <a:latin typeface="+mn-lt"/>
                          <a:ea typeface="+mn-ea"/>
                          <a:cs typeface="+mn-cs"/>
                        </a:rPr>
                        <a:t>脉冲宽度 （</a:t>
                      </a:r>
                      <a:r>
                        <a:rPr lang="en-US" sz="2400" kern="100" dirty="0">
                          <a:solidFill>
                            <a:schemeClr val="tx1"/>
                          </a:solidFill>
                          <a:latin typeface="+mn-lt"/>
                          <a:ea typeface="+mn-ea"/>
                          <a:cs typeface="+mn-cs"/>
                        </a:rPr>
                        <a:t>ns</a:t>
                      </a:r>
                      <a:r>
                        <a:rPr lang="zh-CN" sz="2400" kern="100" dirty="0">
                          <a:solidFill>
                            <a:schemeClr val="tx1"/>
                          </a:solidFill>
                          <a:latin typeface="+mn-lt"/>
                          <a:ea typeface="+mn-ea"/>
                          <a:cs typeface="+mn-cs"/>
                        </a:rPr>
                        <a:t>）</a:t>
                      </a:r>
                    </a:p>
                  </a:txBody>
                  <a:tcPr marL="68580" marR="68580" marT="0" marB="0" anchor="ctr"/>
                </a:tc>
                <a:tc>
                  <a:txBody>
                    <a:bodyPr/>
                    <a:lstStyle/>
                    <a:p>
                      <a:pPr marL="0" algn="ctr" defTabSz="914400" rtl="0" eaLnBrk="1" latinLnBrk="0" hangingPunct="1">
                        <a:lnSpc>
                          <a:spcPct val="150000"/>
                        </a:lnSpc>
                        <a:spcAft>
                          <a:spcPts val="0"/>
                        </a:spcAft>
                      </a:pPr>
                      <a:r>
                        <a:rPr lang="en-US" sz="2400" kern="100" dirty="0">
                          <a:solidFill>
                            <a:schemeClr val="tx1"/>
                          </a:solidFill>
                          <a:latin typeface="+mn-lt"/>
                          <a:ea typeface="+mn-ea"/>
                          <a:cs typeface="+mn-cs"/>
                        </a:rPr>
                        <a:t>1.25</a:t>
                      </a:r>
                      <a:endParaRPr lang="zh-CN" sz="2400" kern="100" dirty="0">
                        <a:solidFill>
                          <a:schemeClr val="tx1"/>
                        </a:solidFill>
                        <a:latin typeface="+mn-lt"/>
                        <a:ea typeface="+mn-ea"/>
                        <a:cs typeface="+mn-cs"/>
                      </a:endParaRPr>
                    </a:p>
                  </a:txBody>
                  <a:tcPr marL="68580" marR="68580" marT="0" marB="0" anchor="ctr"/>
                </a:tc>
                <a:tc>
                  <a:txBody>
                    <a:bodyPr/>
                    <a:lstStyle/>
                    <a:p>
                      <a:pPr marL="0" algn="l" defTabSz="914400" rtl="0" eaLnBrk="1" latinLnBrk="0" hangingPunct="1">
                        <a:lnSpc>
                          <a:spcPct val="150000"/>
                        </a:lnSpc>
                        <a:spcAft>
                          <a:spcPts val="0"/>
                        </a:spcAft>
                      </a:pPr>
                      <a:r>
                        <a:rPr lang="zh-CN" sz="2400" kern="100" dirty="0" smtClean="0">
                          <a:solidFill>
                            <a:schemeClr val="tx1"/>
                          </a:solidFill>
                          <a:latin typeface="+mn-lt"/>
                          <a:ea typeface="+mn-ea"/>
                          <a:cs typeface="+mn-cs"/>
                        </a:rPr>
                        <a:t>束流</a:t>
                      </a:r>
                      <a:r>
                        <a:rPr lang="zh-CN" sz="2400" kern="100" dirty="0">
                          <a:solidFill>
                            <a:schemeClr val="tx1"/>
                          </a:solidFill>
                          <a:latin typeface="+mn-lt"/>
                          <a:ea typeface="+mn-ea"/>
                          <a:cs typeface="+mn-cs"/>
                        </a:rPr>
                        <a:t>功率（</a:t>
                      </a:r>
                      <a:r>
                        <a:rPr lang="en-US" sz="2400" kern="100" dirty="0">
                          <a:solidFill>
                            <a:schemeClr val="tx1"/>
                          </a:solidFill>
                          <a:latin typeface="+mn-lt"/>
                          <a:ea typeface="+mn-ea"/>
                          <a:cs typeface="+mn-cs"/>
                        </a:rPr>
                        <a:t>MW</a:t>
                      </a:r>
                      <a:r>
                        <a:rPr lang="zh-CN" sz="2400" kern="100" dirty="0">
                          <a:solidFill>
                            <a:schemeClr val="tx1"/>
                          </a:solidFill>
                          <a:latin typeface="+mn-lt"/>
                          <a:ea typeface="+mn-ea"/>
                          <a:cs typeface="+mn-cs"/>
                        </a:rPr>
                        <a:t>）</a:t>
                      </a:r>
                    </a:p>
                  </a:txBody>
                  <a:tcPr marL="68580" marR="68580" marT="0" marB="0" anchor="ctr"/>
                </a:tc>
                <a:tc>
                  <a:txBody>
                    <a:bodyPr/>
                    <a:lstStyle/>
                    <a:p>
                      <a:pPr algn="ctr">
                        <a:lnSpc>
                          <a:spcPct val="150000"/>
                        </a:lnSpc>
                        <a:spcAft>
                          <a:spcPts val="0"/>
                        </a:spcAft>
                      </a:pPr>
                      <a:r>
                        <a:rPr lang="en-US" altLang="zh-CN" sz="2400" kern="100" dirty="0" smtClean="0"/>
                        <a:t>4</a:t>
                      </a:r>
                      <a:endParaRPr lang="zh-CN" sz="2400" b="1" kern="100" dirty="0">
                        <a:latin typeface="Times New Roman"/>
                        <a:ea typeface="宋体"/>
                      </a:endParaRPr>
                    </a:p>
                  </a:txBody>
                  <a:tcPr marL="68580" marR="68580" marT="0" marB="0" anchor="ctr"/>
                </a:tc>
              </a:tr>
            </a:tbl>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188640"/>
            <a:ext cx="8229600" cy="1143000"/>
          </a:xfrm>
        </p:spPr>
        <p:txBody>
          <a:bodyPr>
            <a:normAutofit/>
          </a:bodyPr>
          <a:lstStyle/>
          <a:p>
            <a:pPr algn="l"/>
            <a:r>
              <a:rPr lang="zh-CN" altLang="en-US" sz="4000" dirty="0" smtClean="0">
                <a:latin typeface="+mn-ea"/>
                <a:ea typeface="+mn-ea"/>
              </a:rPr>
              <a:t>束流功率指标</a:t>
            </a:r>
          </a:p>
        </p:txBody>
      </p:sp>
      <p:pic>
        <p:nvPicPr>
          <p:cNvPr id="4" name="内容占位符 3" descr="Power.png"/>
          <p:cNvPicPr>
            <a:picLocks noGrp="1" noChangeAspect="1"/>
          </p:cNvPicPr>
          <p:nvPr>
            <p:ph idx="1"/>
          </p:nvPr>
        </p:nvPicPr>
        <p:blipFill>
          <a:blip r:embed="rId2" cstate="print"/>
          <a:stretch>
            <a:fillRect/>
          </a:stretch>
        </p:blipFill>
        <p:spPr>
          <a:xfrm>
            <a:off x="803212" y="980728"/>
            <a:ext cx="7497695" cy="5184576"/>
          </a:xfrm>
        </p:spPr>
      </p:pic>
      <p:sp>
        <p:nvSpPr>
          <p:cNvPr id="5" name="TextBox 4"/>
          <p:cNvSpPr txBox="1"/>
          <p:nvPr/>
        </p:nvSpPr>
        <p:spPr>
          <a:xfrm>
            <a:off x="827584" y="6237312"/>
            <a:ext cx="7489551" cy="461665"/>
          </a:xfrm>
          <a:prstGeom prst="rect">
            <a:avLst/>
          </a:prstGeom>
          <a:noFill/>
        </p:spPr>
        <p:txBody>
          <a:bodyPr wrap="none" rtlCol="0">
            <a:spAutoFit/>
          </a:bodyPr>
          <a:lstStyle/>
          <a:p>
            <a:r>
              <a:rPr lang="zh-CN" altLang="en-US" sz="2400" dirty="0" smtClean="0"/>
              <a:t>与国际上高功率质子加速器束流功率的</a:t>
            </a:r>
            <a:r>
              <a:rPr lang="zh-CN" altLang="en-US" sz="2400" dirty="0" smtClean="0"/>
              <a:t>比较  </a:t>
            </a:r>
            <a:r>
              <a:rPr lang="en-US" altLang="zh-CN" sz="2400" dirty="0" smtClean="0"/>
              <a:t>[M. Seidel]</a:t>
            </a:r>
            <a:endParaRPr lang="zh-CN" altLang="en-US" sz="24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241" name="Rectangle 273"/>
          <p:cNvSpPr>
            <a:spLocks noChangeArrowheads="1"/>
          </p:cNvSpPr>
          <p:nvPr/>
        </p:nvSpPr>
        <p:spPr bwMode="auto">
          <a:xfrm>
            <a:off x="0" y="0"/>
            <a:ext cx="8388424" cy="1138773"/>
          </a:xfrm>
          <a:prstGeom prst="rect">
            <a:avLst/>
          </a:prstGeom>
          <a:noFill/>
          <a:ln w="9525">
            <a:noFill/>
            <a:miter lim="800000"/>
            <a:headEnd/>
            <a:tailEnd/>
          </a:ln>
          <a:effectLst/>
        </p:spPr>
        <p:txBody>
          <a:bodyPr wrap="square">
            <a:spAutoFit/>
          </a:bodyPr>
          <a:lstStyle/>
          <a:p>
            <a:pPr>
              <a:spcBef>
                <a:spcPct val="0"/>
              </a:spcBef>
            </a:pPr>
            <a:r>
              <a:rPr lang="en-US" altLang="zh-CN" sz="3600" dirty="0" smtClean="0">
                <a:solidFill>
                  <a:schemeClr val="tx2"/>
                </a:solidFill>
                <a:latin typeface="Times New Roman" pitchFamily="18" charset="0"/>
                <a:ea typeface="+mj-ea"/>
                <a:cs typeface="Times New Roman" pitchFamily="18" charset="0"/>
              </a:rPr>
              <a:t>800 </a:t>
            </a:r>
            <a:r>
              <a:rPr lang="en-US" altLang="zh-CN" sz="3600" dirty="0" err="1" smtClean="0">
                <a:solidFill>
                  <a:schemeClr val="tx2"/>
                </a:solidFill>
                <a:latin typeface="Times New Roman" pitchFamily="18" charset="0"/>
                <a:ea typeface="+mj-ea"/>
                <a:cs typeface="Times New Roman" pitchFamily="18" charset="0"/>
              </a:rPr>
              <a:t>MeV</a:t>
            </a:r>
            <a:r>
              <a:rPr lang="zh-CN" altLang="en-US" sz="3600" dirty="0" smtClean="0">
                <a:solidFill>
                  <a:schemeClr val="tx2"/>
                </a:solidFill>
                <a:latin typeface="Times New Roman" pitchFamily="18" charset="0"/>
                <a:ea typeface="+mj-ea"/>
                <a:cs typeface="Times New Roman" pitchFamily="18" charset="0"/>
              </a:rPr>
              <a:t>环形回旋加速器</a:t>
            </a:r>
            <a:endParaRPr lang="en-US" altLang="zh-CN" sz="3600" dirty="0" smtClean="0">
              <a:solidFill>
                <a:schemeClr val="tx2"/>
              </a:solidFill>
              <a:latin typeface="Times New Roman" pitchFamily="18" charset="0"/>
              <a:ea typeface="+mj-ea"/>
              <a:cs typeface="Times New Roman" pitchFamily="18" charset="0"/>
            </a:endParaRPr>
          </a:p>
          <a:p>
            <a:pPr lvl="1">
              <a:spcBef>
                <a:spcPct val="0"/>
              </a:spcBef>
              <a:buFont typeface="Arial" pitchFamily="34" charset="0"/>
              <a:buChar char="•"/>
            </a:pPr>
            <a:r>
              <a:rPr lang="zh-CN" altLang="en-US" sz="3200" dirty="0" smtClean="0">
                <a:solidFill>
                  <a:schemeClr val="accent1"/>
                </a:solidFill>
                <a:latin typeface="+mn-ea"/>
                <a:cs typeface="Times New Roman" pitchFamily="18" charset="0"/>
              </a:rPr>
              <a:t> 总体设计</a:t>
            </a:r>
            <a:endParaRPr lang="zh-CN" altLang="en-US" sz="3200" dirty="0">
              <a:solidFill>
                <a:schemeClr val="accent1"/>
              </a:solidFill>
              <a:latin typeface="+mn-ea"/>
              <a:cs typeface="Times New Roman" pitchFamily="18" charset="0"/>
            </a:endParaRPr>
          </a:p>
        </p:txBody>
      </p:sp>
      <p:pic>
        <p:nvPicPr>
          <p:cNvPr id="852242" name="Picture 274" descr="CYC800-new3"/>
          <p:cNvPicPr>
            <a:picLocks noChangeAspect="1" noChangeArrowheads="1"/>
          </p:cNvPicPr>
          <p:nvPr/>
        </p:nvPicPr>
        <p:blipFill>
          <a:blip r:embed="rId2" cstate="print"/>
          <a:srcRect/>
          <a:stretch>
            <a:fillRect/>
          </a:stretch>
        </p:blipFill>
        <p:spPr bwMode="auto">
          <a:xfrm>
            <a:off x="1619672" y="1052736"/>
            <a:ext cx="5642489" cy="561694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4021" name="Picture 5"/>
          <p:cNvPicPr>
            <a:picLocks noChangeAspect="1" noChangeArrowheads="1"/>
          </p:cNvPicPr>
          <p:nvPr/>
        </p:nvPicPr>
        <p:blipFill>
          <a:blip r:embed="rId2" cstate="print"/>
          <a:srcRect/>
          <a:stretch>
            <a:fillRect/>
          </a:stretch>
        </p:blipFill>
        <p:spPr bwMode="auto">
          <a:xfrm>
            <a:off x="395536" y="3789040"/>
            <a:ext cx="3745990" cy="2820525"/>
          </a:xfrm>
          <a:prstGeom prst="rect">
            <a:avLst/>
          </a:prstGeom>
          <a:noFill/>
          <a:ln w="9525">
            <a:noFill/>
            <a:miter lim="800000"/>
            <a:headEnd/>
            <a:tailEnd/>
          </a:ln>
        </p:spPr>
      </p:pic>
      <p:pic>
        <p:nvPicPr>
          <p:cNvPr id="52225" name="Picture 1"/>
          <p:cNvPicPr>
            <a:picLocks noChangeAspect="1" noChangeArrowheads="1"/>
          </p:cNvPicPr>
          <p:nvPr/>
        </p:nvPicPr>
        <p:blipFill>
          <a:blip r:embed="rId3" cstate="print"/>
          <a:srcRect/>
          <a:stretch>
            <a:fillRect/>
          </a:stretch>
        </p:blipFill>
        <p:spPr bwMode="auto">
          <a:xfrm>
            <a:off x="5076056" y="3573016"/>
            <a:ext cx="4067944" cy="2960817"/>
          </a:xfrm>
          <a:prstGeom prst="rect">
            <a:avLst/>
          </a:prstGeom>
          <a:noFill/>
          <a:ln w="9525">
            <a:noFill/>
            <a:miter lim="800000"/>
            <a:headEnd/>
            <a:tailEnd/>
          </a:ln>
        </p:spPr>
      </p:pic>
      <p:pic>
        <p:nvPicPr>
          <p:cNvPr id="52226" name="Picture 2" descr="post000"/>
          <p:cNvPicPr>
            <a:picLocks noChangeAspect="1" noChangeArrowheads="1"/>
          </p:cNvPicPr>
          <p:nvPr/>
        </p:nvPicPr>
        <p:blipFill>
          <a:blip r:embed="rId4" cstate="print"/>
          <a:srcRect l="8253" t="11572" r="12944" b="4515"/>
          <a:stretch>
            <a:fillRect/>
          </a:stretch>
        </p:blipFill>
        <p:spPr bwMode="auto">
          <a:xfrm>
            <a:off x="323528" y="980728"/>
            <a:ext cx="3661352" cy="2739749"/>
          </a:xfrm>
          <a:prstGeom prst="rect">
            <a:avLst/>
          </a:prstGeom>
          <a:noFill/>
          <a:ln w="9525">
            <a:noFill/>
            <a:miter lim="800000"/>
            <a:headEnd/>
            <a:tailEnd/>
          </a:ln>
        </p:spPr>
      </p:pic>
      <p:graphicFrame>
        <p:nvGraphicFramePr>
          <p:cNvPr id="11" name="Group 269"/>
          <p:cNvGraphicFramePr>
            <a:graphicFrameLocks noGrp="1"/>
          </p:cNvGraphicFramePr>
          <p:nvPr/>
        </p:nvGraphicFramePr>
        <p:xfrm>
          <a:off x="5436096" y="404664"/>
          <a:ext cx="3240087" cy="2781946"/>
        </p:xfrm>
        <a:graphic>
          <a:graphicData uri="http://schemas.openxmlformats.org/drawingml/2006/table">
            <a:tbl>
              <a:tblPr/>
              <a:tblGrid>
                <a:gridCol w="1808162"/>
                <a:gridCol w="1431925"/>
              </a:tblGrid>
              <a:tr h="274638">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dirty="0" smtClean="0">
                          <a:ln>
                            <a:noFill/>
                          </a:ln>
                          <a:solidFill>
                            <a:schemeClr val="tx1"/>
                          </a:solidFill>
                          <a:effectLst/>
                          <a:latin typeface="Times New Roman" pitchFamily="18" charset="0"/>
                          <a:ea typeface="仿宋_GB2312" pitchFamily="49" charset="-122"/>
                        </a:rPr>
                        <a:t>扇数 （个）</a:t>
                      </a:r>
                      <a:endParaRPr kumimoji="0" lang="zh-CN" altLang="en-US" sz="2400" b="0" i="0" u="none" strike="noStrike" cap="none" normalizeH="0" baseline="0" dirty="0" smtClean="0">
                        <a:ln>
                          <a:noFill/>
                        </a:ln>
                        <a:solidFill>
                          <a:schemeClr val="tx1"/>
                        </a:solidFill>
                        <a:effectLst/>
                        <a:latin typeface="Times New Roman" pitchFamily="18" charset="0"/>
                        <a:ea typeface="黑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Times New Roman" pitchFamily="18" charset="0"/>
                          <a:ea typeface="仿宋_GB2312" pitchFamily="49" charset="-122"/>
                        </a:rPr>
                        <a:t>9</a:t>
                      </a:r>
                      <a:endParaRPr kumimoji="0" lang="en-US" altLang="zh-CN" sz="2400" b="0" i="0" u="none" strike="noStrike" cap="none" normalizeH="0" baseline="0" smtClean="0">
                        <a:ln>
                          <a:noFill/>
                        </a:ln>
                        <a:solidFill>
                          <a:schemeClr val="tx1"/>
                        </a:solidFill>
                        <a:effectLst/>
                        <a:latin typeface="Times New Roman" pitchFamily="18" charset="0"/>
                        <a:ea typeface="黑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Times New Roman" pitchFamily="18" charset="0"/>
                          <a:ea typeface="仿宋_GB2312" pitchFamily="49" charset="-122"/>
                        </a:rPr>
                        <a:t>分离扇类型</a:t>
                      </a:r>
                      <a:endParaRPr kumimoji="0" lang="zh-CN" altLang="en-US" sz="2400" b="0" i="0" u="none" strike="noStrike" cap="none" normalizeH="0" baseline="0" smtClean="0">
                        <a:ln>
                          <a:noFill/>
                        </a:ln>
                        <a:solidFill>
                          <a:schemeClr val="tx1"/>
                        </a:solidFill>
                        <a:effectLst/>
                        <a:latin typeface="Times New Roman" pitchFamily="18" charset="0"/>
                        <a:ea typeface="黑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Times New Roman" pitchFamily="18" charset="0"/>
                          <a:ea typeface="仿宋_GB2312" pitchFamily="49" charset="-122"/>
                        </a:rPr>
                        <a:t>螺旋形</a:t>
                      </a:r>
                      <a:endParaRPr kumimoji="0" lang="zh-CN" altLang="en-US" sz="2400" b="0" i="0" u="none" strike="noStrike" cap="none" normalizeH="0" baseline="0" smtClean="0">
                        <a:ln>
                          <a:noFill/>
                        </a:ln>
                        <a:solidFill>
                          <a:schemeClr val="tx1"/>
                        </a:solidFill>
                        <a:effectLst/>
                        <a:latin typeface="Times New Roman" pitchFamily="18" charset="0"/>
                        <a:ea typeface="黑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Times New Roman" pitchFamily="18" charset="0"/>
                          <a:ea typeface="仿宋_GB2312" pitchFamily="49" charset="-122"/>
                        </a:rPr>
                        <a:t>峰区场强 （</a:t>
                      </a:r>
                      <a:r>
                        <a:rPr kumimoji="0" lang="en-US" altLang="zh-CN" sz="1200" b="0" i="0" u="none" strike="noStrike" cap="none" normalizeH="0" baseline="0" smtClean="0">
                          <a:ln>
                            <a:noFill/>
                          </a:ln>
                          <a:solidFill>
                            <a:schemeClr val="tx1"/>
                          </a:solidFill>
                          <a:effectLst/>
                          <a:latin typeface="Times New Roman" pitchFamily="18" charset="0"/>
                          <a:ea typeface="仿宋_GB2312" pitchFamily="49" charset="-122"/>
                        </a:rPr>
                        <a:t>T</a:t>
                      </a:r>
                      <a:r>
                        <a:rPr kumimoji="0" lang="zh-CN" altLang="en-US" sz="1200" b="0" i="0" u="none" strike="noStrike" cap="none" normalizeH="0" baseline="0" smtClean="0">
                          <a:ln>
                            <a:noFill/>
                          </a:ln>
                          <a:solidFill>
                            <a:schemeClr val="tx1"/>
                          </a:solidFill>
                          <a:effectLst/>
                          <a:latin typeface="Times New Roman" pitchFamily="18" charset="0"/>
                          <a:ea typeface="仿宋_GB2312" pitchFamily="49" charset="-122"/>
                        </a:rPr>
                        <a:t>）</a:t>
                      </a:r>
                      <a:endParaRPr kumimoji="0" lang="zh-CN" altLang="en-US" sz="2400" b="0" i="0" u="none" strike="noStrike" cap="none" normalizeH="0" baseline="0" smtClean="0">
                        <a:ln>
                          <a:noFill/>
                        </a:ln>
                        <a:solidFill>
                          <a:schemeClr val="tx1"/>
                        </a:solidFill>
                        <a:effectLst/>
                        <a:latin typeface="Times New Roman" pitchFamily="18" charset="0"/>
                        <a:ea typeface="黑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Times New Roman" pitchFamily="18" charset="0"/>
                          <a:ea typeface="仿宋_GB2312" pitchFamily="49" charset="-122"/>
                        </a:rPr>
                        <a:t>1.55 </a:t>
                      </a:r>
                      <a:r>
                        <a:rPr kumimoji="0" lang="en-US" altLang="zh-CN" sz="1200" b="0" i="0" u="none" strike="noStrike" cap="none" normalizeH="0" baseline="0" smtClean="0">
                          <a:ln>
                            <a:noFill/>
                          </a:ln>
                          <a:solidFill>
                            <a:schemeClr val="tx1"/>
                          </a:solidFill>
                          <a:effectLst/>
                          <a:latin typeface="Arial"/>
                          <a:ea typeface="仿宋_GB2312" pitchFamily="49" charset="-122"/>
                        </a:rPr>
                        <a:t>–</a:t>
                      </a:r>
                      <a:r>
                        <a:rPr kumimoji="0" lang="en-US" altLang="zh-CN" sz="1200" b="0" i="0" u="none" strike="noStrike" cap="none" normalizeH="0" baseline="0" smtClean="0">
                          <a:ln>
                            <a:noFill/>
                          </a:ln>
                          <a:solidFill>
                            <a:schemeClr val="tx1"/>
                          </a:solidFill>
                          <a:effectLst/>
                          <a:latin typeface="Times New Roman" pitchFamily="18" charset="0"/>
                          <a:ea typeface="仿宋_GB2312" pitchFamily="49" charset="-122"/>
                        </a:rPr>
                        <a:t> 2.00</a:t>
                      </a:r>
                      <a:endParaRPr kumimoji="0" lang="en-US" altLang="zh-CN" sz="2400" b="0" i="0" u="none" strike="noStrike" cap="none" normalizeH="0" baseline="0" smtClean="0">
                        <a:ln>
                          <a:noFill/>
                        </a:ln>
                        <a:solidFill>
                          <a:schemeClr val="tx1"/>
                        </a:solidFill>
                        <a:effectLst/>
                        <a:latin typeface="Times New Roman" pitchFamily="18" charset="0"/>
                        <a:ea typeface="黑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Times New Roman" pitchFamily="18" charset="0"/>
                          <a:ea typeface="仿宋_GB2312" pitchFamily="49" charset="-122"/>
                        </a:rPr>
                        <a:t>平均场强 （</a:t>
                      </a:r>
                      <a:r>
                        <a:rPr kumimoji="0" lang="en-US" altLang="zh-CN" sz="1200" b="0" i="0" u="none" strike="noStrike" cap="none" normalizeH="0" baseline="0" smtClean="0">
                          <a:ln>
                            <a:noFill/>
                          </a:ln>
                          <a:solidFill>
                            <a:schemeClr val="tx1"/>
                          </a:solidFill>
                          <a:effectLst/>
                          <a:latin typeface="Times New Roman" pitchFamily="18" charset="0"/>
                          <a:ea typeface="仿宋_GB2312" pitchFamily="49" charset="-122"/>
                        </a:rPr>
                        <a:t>T</a:t>
                      </a:r>
                      <a:r>
                        <a:rPr kumimoji="0" lang="zh-CN" altLang="en-US" sz="1200" b="0" i="0" u="none" strike="noStrike" cap="none" normalizeH="0" baseline="0" smtClean="0">
                          <a:ln>
                            <a:noFill/>
                          </a:ln>
                          <a:solidFill>
                            <a:schemeClr val="tx1"/>
                          </a:solidFill>
                          <a:effectLst/>
                          <a:latin typeface="Times New Roman" pitchFamily="18" charset="0"/>
                          <a:ea typeface="仿宋_GB2312" pitchFamily="49" charset="-122"/>
                        </a:rPr>
                        <a:t>）</a:t>
                      </a:r>
                      <a:endParaRPr kumimoji="0" lang="zh-CN" altLang="en-US" sz="2400" b="0" i="0" u="none" strike="noStrike" cap="none" normalizeH="0" baseline="0" smtClean="0">
                        <a:ln>
                          <a:noFill/>
                        </a:ln>
                        <a:solidFill>
                          <a:schemeClr val="tx1"/>
                        </a:solidFill>
                        <a:effectLst/>
                        <a:latin typeface="Times New Roman" pitchFamily="18" charset="0"/>
                        <a:ea typeface="黑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Times New Roman" pitchFamily="18" charset="0"/>
                          <a:ea typeface="仿宋_GB2312" pitchFamily="49" charset="-122"/>
                        </a:rPr>
                        <a:t>0.54 </a:t>
                      </a:r>
                      <a:r>
                        <a:rPr kumimoji="0" lang="en-US" altLang="zh-CN" sz="1200" b="0" i="0" u="none" strike="noStrike" cap="none" normalizeH="0" baseline="0" smtClean="0">
                          <a:ln>
                            <a:noFill/>
                          </a:ln>
                          <a:solidFill>
                            <a:schemeClr val="tx1"/>
                          </a:solidFill>
                          <a:effectLst/>
                          <a:latin typeface="Arial"/>
                          <a:ea typeface="仿宋_GB2312" pitchFamily="49" charset="-122"/>
                        </a:rPr>
                        <a:t>–</a:t>
                      </a:r>
                      <a:r>
                        <a:rPr kumimoji="0" lang="en-US" altLang="zh-CN" sz="1200" b="0" i="0" u="none" strike="noStrike" cap="none" normalizeH="0" baseline="0" smtClean="0">
                          <a:ln>
                            <a:noFill/>
                          </a:ln>
                          <a:solidFill>
                            <a:schemeClr val="tx1"/>
                          </a:solidFill>
                          <a:effectLst/>
                          <a:latin typeface="Times New Roman" pitchFamily="18" charset="0"/>
                          <a:ea typeface="仿宋_GB2312" pitchFamily="49" charset="-122"/>
                        </a:rPr>
                        <a:t> 0.90</a:t>
                      </a:r>
                      <a:endParaRPr kumimoji="0" lang="en-US" altLang="zh-CN" sz="2400" b="0" i="0" u="none" strike="noStrike" cap="none" normalizeH="0" baseline="0" smtClean="0">
                        <a:ln>
                          <a:noFill/>
                        </a:ln>
                        <a:solidFill>
                          <a:schemeClr val="tx1"/>
                        </a:solidFill>
                        <a:effectLst/>
                        <a:latin typeface="Times New Roman" pitchFamily="18" charset="0"/>
                        <a:ea typeface="黑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dirty="0" smtClean="0">
                          <a:ln>
                            <a:noFill/>
                          </a:ln>
                          <a:solidFill>
                            <a:schemeClr val="tx1"/>
                          </a:solidFill>
                          <a:effectLst/>
                          <a:latin typeface="Times New Roman" pitchFamily="18" charset="0"/>
                          <a:ea typeface="仿宋_GB2312" pitchFamily="49" charset="-122"/>
                        </a:rPr>
                        <a:t>磁极内半径 </a:t>
                      </a:r>
                      <a:r>
                        <a:rPr kumimoji="0" lang="en-US" altLang="zh-CN" sz="1200" b="0" i="0" u="none" strike="noStrike" cap="none" normalizeH="0" baseline="0" dirty="0" smtClean="0">
                          <a:ln>
                            <a:noFill/>
                          </a:ln>
                          <a:solidFill>
                            <a:schemeClr val="tx1"/>
                          </a:solidFill>
                          <a:effectLst/>
                          <a:latin typeface="Times New Roman" pitchFamily="18" charset="0"/>
                          <a:ea typeface="仿宋_GB2312" pitchFamily="49" charset="-122"/>
                        </a:rPr>
                        <a:t>(mm)</a:t>
                      </a:r>
                      <a:endParaRPr kumimoji="0" lang="en-US" altLang="zh-CN" sz="2400" b="0" i="0" u="none" strike="noStrike" cap="none" normalizeH="0" baseline="0" dirty="0" smtClean="0">
                        <a:ln>
                          <a:noFill/>
                        </a:ln>
                        <a:solidFill>
                          <a:schemeClr val="tx1"/>
                        </a:solidFill>
                        <a:effectLst/>
                        <a:latin typeface="Times New Roman" pitchFamily="18" charset="0"/>
                        <a:ea typeface="黑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Times New Roman" pitchFamily="18" charset="0"/>
                          <a:ea typeface="仿宋_GB2312" pitchFamily="49" charset="-122"/>
                        </a:rPr>
                        <a:t>2750</a:t>
                      </a:r>
                      <a:endParaRPr kumimoji="0" lang="en-US" altLang="zh-CN" sz="2400" b="0" i="0" u="none" strike="noStrike" cap="none" normalizeH="0" baseline="0" smtClean="0">
                        <a:ln>
                          <a:noFill/>
                        </a:ln>
                        <a:solidFill>
                          <a:schemeClr val="tx1"/>
                        </a:solidFill>
                        <a:effectLst/>
                        <a:latin typeface="Times New Roman" pitchFamily="18" charset="0"/>
                        <a:ea typeface="黑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Times New Roman" pitchFamily="18" charset="0"/>
                          <a:ea typeface="仿宋_GB2312" pitchFamily="49" charset="-122"/>
                        </a:rPr>
                        <a:t>磁极外半径 </a:t>
                      </a:r>
                      <a:r>
                        <a:rPr kumimoji="0" lang="en-US" altLang="zh-CN" sz="1200" b="0" i="0" u="none" strike="noStrike" cap="none" normalizeH="0" baseline="0" smtClean="0">
                          <a:ln>
                            <a:noFill/>
                          </a:ln>
                          <a:solidFill>
                            <a:schemeClr val="tx1"/>
                          </a:solidFill>
                          <a:effectLst/>
                          <a:latin typeface="Times New Roman" pitchFamily="18" charset="0"/>
                          <a:ea typeface="仿宋_GB2312" pitchFamily="49" charset="-122"/>
                        </a:rPr>
                        <a:t>(mm)</a:t>
                      </a:r>
                      <a:endParaRPr kumimoji="0" lang="en-US" altLang="zh-CN" sz="2400" b="0" i="0" u="none" strike="noStrike" cap="none" normalizeH="0" baseline="0" smtClean="0">
                        <a:ln>
                          <a:noFill/>
                        </a:ln>
                        <a:solidFill>
                          <a:schemeClr val="tx1"/>
                        </a:solidFill>
                        <a:effectLst/>
                        <a:latin typeface="Times New Roman" pitchFamily="18" charset="0"/>
                        <a:ea typeface="黑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Times New Roman" pitchFamily="18" charset="0"/>
                          <a:ea typeface="仿宋_GB2312" pitchFamily="49" charset="-122"/>
                        </a:rPr>
                        <a:t>5500</a:t>
                      </a:r>
                      <a:endParaRPr kumimoji="0" lang="en-US" altLang="zh-CN" sz="2400" b="0" i="0" u="none" strike="noStrike" cap="none" normalizeH="0" baseline="0" smtClean="0">
                        <a:ln>
                          <a:noFill/>
                        </a:ln>
                        <a:solidFill>
                          <a:schemeClr val="tx1"/>
                        </a:solidFill>
                        <a:effectLst/>
                        <a:latin typeface="Times New Roman" pitchFamily="18" charset="0"/>
                        <a:ea typeface="黑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686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Times New Roman" pitchFamily="18" charset="0"/>
                          <a:ea typeface="仿宋_GB2312" pitchFamily="49" charset="-122"/>
                        </a:rPr>
                        <a:t>磁轭内半径 </a:t>
                      </a:r>
                      <a:r>
                        <a:rPr kumimoji="0" lang="en-US" altLang="zh-CN" sz="1200" b="0" i="0" u="none" strike="noStrike" cap="none" normalizeH="0" baseline="0" smtClean="0">
                          <a:ln>
                            <a:noFill/>
                          </a:ln>
                          <a:solidFill>
                            <a:schemeClr val="tx1"/>
                          </a:solidFill>
                          <a:effectLst/>
                          <a:latin typeface="Times New Roman" pitchFamily="18" charset="0"/>
                          <a:ea typeface="仿宋_GB2312" pitchFamily="49" charset="-122"/>
                        </a:rPr>
                        <a:t>(mm)</a:t>
                      </a:r>
                      <a:endParaRPr kumimoji="0" lang="en-US" altLang="zh-CN" sz="2400" b="0" i="0" u="none" strike="noStrike" cap="none" normalizeH="0" baseline="0" smtClean="0">
                        <a:ln>
                          <a:noFill/>
                        </a:ln>
                        <a:solidFill>
                          <a:schemeClr val="tx1"/>
                        </a:solidFill>
                        <a:effectLst/>
                        <a:latin typeface="Times New Roman" pitchFamily="18" charset="0"/>
                        <a:ea typeface="黑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Times New Roman" pitchFamily="18" charset="0"/>
                          <a:ea typeface="仿宋_GB2312" pitchFamily="49" charset="-122"/>
                        </a:rPr>
                        <a:t>6200</a:t>
                      </a:r>
                      <a:endParaRPr kumimoji="0" lang="en-US" altLang="zh-CN" sz="2400" b="0" i="0" u="none" strike="noStrike" cap="none" normalizeH="0" baseline="0" smtClean="0">
                        <a:ln>
                          <a:noFill/>
                        </a:ln>
                        <a:solidFill>
                          <a:schemeClr val="tx1"/>
                        </a:solidFill>
                        <a:effectLst/>
                        <a:latin typeface="Times New Roman" pitchFamily="18" charset="0"/>
                        <a:ea typeface="黑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7979">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Times New Roman" pitchFamily="18" charset="0"/>
                          <a:ea typeface="仿宋_GB2312" pitchFamily="49" charset="-122"/>
                        </a:rPr>
                        <a:t>磁轭外半径 </a:t>
                      </a:r>
                      <a:r>
                        <a:rPr kumimoji="0" lang="en-US" altLang="zh-CN" sz="1200" b="0" i="0" u="none" strike="noStrike" cap="none" normalizeH="0" baseline="0" smtClean="0">
                          <a:ln>
                            <a:noFill/>
                          </a:ln>
                          <a:solidFill>
                            <a:schemeClr val="tx1"/>
                          </a:solidFill>
                          <a:effectLst/>
                          <a:latin typeface="Times New Roman" pitchFamily="18" charset="0"/>
                          <a:ea typeface="仿宋_GB2312" pitchFamily="49" charset="-122"/>
                        </a:rPr>
                        <a:t>(mm)</a:t>
                      </a:r>
                      <a:endParaRPr kumimoji="0" lang="en-US" altLang="zh-CN" sz="2400" b="0" i="0" u="none" strike="noStrike" cap="none" normalizeH="0" baseline="0" smtClean="0">
                        <a:ln>
                          <a:noFill/>
                        </a:ln>
                        <a:solidFill>
                          <a:schemeClr val="tx1"/>
                        </a:solidFill>
                        <a:effectLst/>
                        <a:latin typeface="Times New Roman" pitchFamily="18" charset="0"/>
                        <a:ea typeface="黑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Times New Roman" pitchFamily="18" charset="0"/>
                          <a:ea typeface="仿宋_GB2312" pitchFamily="49" charset="-122"/>
                        </a:rPr>
                        <a:t>7800</a:t>
                      </a:r>
                      <a:endParaRPr kumimoji="0" lang="en-US" altLang="zh-CN" sz="2400" b="0" i="0" u="none" strike="noStrike" cap="none" normalizeH="0" baseline="0" smtClean="0">
                        <a:ln>
                          <a:noFill/>
                        </a:ln>
                        <a:solidFill>
                          <a:schemeClr val="tx1"/>
                        </a:solidFill>
                        <a:effectLst/>
                        <a:latin typeface="Times New Roman" pitchFamily="18" charset="0"/>
                        <a:ea typeface="黑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Times New Roman" pitchFamily="18" charset="0"/>
                          <a:ea typeface="仿宋_GB2312" pitchFamily="49" charset="-122"/>
                        </a:rPr>
                        <a:t>磁铁角宽度</a:t>
                      </a:r>
                      <a:r>
                        <a:rPr kumimoji="0" lang="en-US" altLang="zh-CN" sz="1200" b="0" i="0" u="none" strike="noStrike" cap="none" normalizeH="0" baseline="0" smtClean="0">
                          <a:ln>
                            <a:noFill/>
                          </a:ln>
                          <a:solidFill>
                            <a:schemeClr val="tx1"/>
                          </a:solidFill>
                          <a:effectLst/>
                          <a:latin typeface="Times New Roman" pitchFamily="18" charset="0"/>
                          <a:ea typeface="仿宋_GB2312" pitchFamily="49" charset="-122"/>
                        </a:rPr>
                        <a:t>(</a:t>
                      </a:r>
                      <a:r>
                        <a:rPr kumimoji="0" lang="en-US" altLang="zh-CN" sz="1200" b="0" i="0" u="none" strike="noStrike" cap="none" normalizeH="0" baseline="0" smtClean="0">
                          <a:ln>
                            <a:noFill/>
                          </a:ln>
                          <a:solidFill>
                            <a:schemeClr val="tx1"/>
                          </a:solidFill>
                          <a:effectLst/>
                          <a:latin typeface="Tahoma" pitchFamily="34" charset="0"/>
                          <a:ea typeface="仿宋_GB2312" pitchFamily="49" charset="-122"/>
                          <a:cs typeface="Tahoma" pitchFamily="34" charset="0"/>
                        </a:rPr>
                        <a:t>˚</a:t>
                      </a:r>
                      <a:r>
                        <a:rPr kumimoji="0" lang="en-US" altLang="zh-CN" sz="1200" b="0" i="0" u="none" strike="noStrike" cap="none" normalizeH="0" baseline="0" smtClean="0">
                          <a:ln>
                            <a:noFill/>
                          </a:ln>
                          <a:solidFill>
                            <a:schemeClr val="tx1"/>
                          </a:solidFill>
                          <a:effectLst/>
                          <a:latin typeface="Times New Roman" pitchFamily="18" charset="0"/>
                          <a:ea typeface="仿宋_GB2312" pitchFamily="49" charset="-122"/>
                        </a:rPr>
                        <a:t>)</a:t>
                      </a:r>
                      <a:endParaRPr kumimoji="0" lang="en-US" altLang="zh-CN" sz="2400" b="0" i="0" u="none" strike="noStrike" cap="none" normalizeH="0" baseline="0" smtClean="0">
                        <a:ln>
                          <a:noFill/>
                        </a:ln>
                        <a:solidFill>
                          <a:schemeClr val="tx1"/>
                        </a:solidFill>
                        <a:effectLst/>
                        <a:latin typeface="Times New Roman" pitchFamily="18" charset="0"/>
                        <a:ea typeface="黑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Times New Roman" pitchFamily="18" charset="0"/>
                          <a:ea typeface="仿宋_GB2312" pitchFamily="49" charset="-122"/>
                        </a:rPr>
                        <a:t>13.6 </a:t>
                      </a:r>
                      <a:r>
                        <a:rPr kumimoji="0" lang="en-US" altLang="zh-CN" sz="1200" b="0" i="0" u="none" strike="noStrike" cap="none" normalizeH="0" baseline="0" smtClean="0">
                          <a:ln>
                            <a:noFill/>
                          </a:ln>
                          <a:solidFill>
                            <a:schemeClr val="tx1"/>
                          </a:solidFill>
                          <a:effectLst/>
                          <a:latin typeface="Arial"/>
                          <a:ea typeface="仿宋_GB2312" pitchFamily="49" charset="-122"/>
                        </a:rPr>
                        <a:t>–</a:t>
                      </a:r>
                      <a:r>
                        <a:rPr kumimoji="0" lang="en-US" altLang="zh-CN" sz="1200" b="0" i="0" u="none" strike="noStrike" cap="none" normalizeH="0" baseline="0" smtClean="0">
                          <a:ln>
                            <a:noFill/>
                          </a:ln>
                          <a:solidFill>
                            <a:schemeClr val="tx1"/>
                          </a:solidFill>
                          <a:effectLst/>
                          <a:latin typeface="Times New Roman" pitchFamily="18" charset="0"/>
                          <a:ea typeface="仿宋_GB2312" pitchFamily="49" charset="-122"/>
                        </a:rPr>
                        <a:t> 17.8</a:t>
                      </a:r>
                      <a:endParaRPr kumimoji="0" lang="en-US" altLang="zh-CN" sz="2400" b="0" i="0" u="none" strike="noStrike" cap="none" normalizeH="0" baseline="0" smtClean="0">
                        <a:ln>
                          <a:noFill/>
                        </a:ln>
                        <a:solidFill>
                          <a:schemeClr val="tx1"/>
                        </a:solidFill>
                        <a:effectLst/>
                        <a:latin typeface="Times New Roman" pitchFamily="18" charset="0"/>
                        <a:ea typeface="黑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Times New Roman" pitchFamily="18" charset="0"/>
                          <a:ea typeface="仿宋_GB2312" pitchFamily="49" charset="-122"/>
                        </a:rPr>
                        <a:t>磁铁螺旋角 </a:t>
                      </a:r>
                      <a:r>
                        <a:rPr kumimoji="0" lang="en-US" altLang="zh-CN" sz="1200" b="0" i="0" u="none" strike="noStrike" cap="none" normalizeH="0" baseline="0" smtClean="0">
                          <a:ln>
                            <a:noFill/>
                          </a:ln>
                          <a:solidFill>
                            <a:schemeClr val="tx1"/>
                          </a:solidFill>
                          <a:effectLst/>
                          <a:latin typeface="Times New Roman" pitchFamily="18" charset="0"/>
                          <a:ea typeface="仿宋_GB2312" pitchFamily="49" charset="-122"/>
                        </a:rPr>
                        <a:t>(</a:t>
                      </a:r>
                      <a:r>
                        <a:rPr kumimoji="0" lang="en-US" altLang="zh-CN" sz="1200" b="0" i="0" u="none" strike="noStrike" cap="none" normalizeH="0" baseline="0" smtClean="0">
                          <a:ln>
                            <a:noFill/>
                          </a:ln>
                          <a:solidFill>
                            <a:schemeClr val="tx1"/>
                          </a:solidFill>
                          <a:effectLst/>
                          <a:latin typeface="Tahoma" pitchFamily="34" charset="0"/>
                          <a:ea typeface="仿宋_GB2312" pitchFamily="49" charset="-122"/>
                          <a:cs typeface="Tahoma" pitchFamily="34" charset="0"/>
                        </a:rPr>
                        <a:t>˚</a:t>
                      </a:r>
                      <a:r>
                        <a:rPr kumimoji="0" lang="en-US" altLang="zh-CN" sz="1200" b="0" i="0" u="none" strike="noStrike" cap="none" normalizeH="0" baseline="0" smtClean="0">
                          <a:ln>
                            <a:noFill/>
                          </a:ln>
                          <a:solidFill>
                            <a:schemeClr val="tx1"/>
                          </a:solidFill>
                          <a:effectLst/>
                          <a:latin typeface="Times New Roman" pitchFamily="18" charset="0"/>
                          <a:ea typeface="仿宋_GB2312" pitchFamily="49" charset="-122"/>
                        </a:rPr>
                        <a:t>)</a:t>
                      </a:r>
                      <a:endParaRPr kumimoji="0" lang="en-US" altLang="zh-CN" sz="2400" b="0" i="0" u="none" strike="noStrike" cap="none" normalizeH="0" baseline="0" smtClean="0">
                        <a:ln>
                          <a:noFill/>
                        </a:ln>
                        <a:solidFill>
                          <a:schemeClr val="tx1"/>
                        </a:solidFill>
                        <a:effectLst/>
                        <a:latin typeface="Times New Roman" pitchFamily="18" charset="0"/>
                        <a:ea typeface="黑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smtClean="0">
                          <a:ln>
                            <a:noFill/>
                          </a:ln>
                          <a:solidFill>
                            <a:schemeClr val="tx1"/>
                          </a:solidFill>
                          <a:effectLst/>
                          <a:latin typeface="Times New Roman" pitchFamily="18" charset="0"/>
                          <a:ea typeface="仿宋_GB2312" pitchFamily="49" charset="-122"/>
                        </a:rPr>
                        <a:t>0 </a:t>
                      </a:r>
                      <a:r>
                        <a:rPr kumimoji="0" lang="en-US" altLang="zh-CN" sz="1200" b="0" i="0" u="none" strike="noStrike" cap="none" normalizeH="0" baseline="0" dirty="0" smtClean="0">
                          <a:ln>
                            <a:noFill/>
                          </a:ln>
                          <a:solidFill>
                            <a:schemeClr val="tx1"/>
                          </a:solidFill>
                          <a:effectLst/>
                          <a:latin typeface="Arial"/>
                          <a:ea typeface="仿宋_GB2312" pitchFamily="49" charset="-122"/>
                        </a:rPr>
                        <a:t>–</a:t>
                      </a:r>
                      <a:r>
                        <a:rPr kumimoji="0" lang="en-US" altLang="zh-CN" sz="1200" b="0" i="0" u="none" strike="noStrike" cap="none" normalizeH="0" baseline="0" dirty="0" smtClean="0">
                          <a:ln>
                            <a:noFill/>
                          </a:ln>
                          <a:solidFill>
                            <a:schemeClr val="tx1"/>
                          </a:solidFill>
                          <a:effectLst/>
                          <a:latin typeface="Times New Roman" pitchFamily="18" charset="0"/>
                          <a:ea typeface="仿宋_GB2312" pitchFamily="49" charset="-122"/>
                        </a:rPr>
                        <a:t> 46</a:t>
                      </a:r>
                      <a:endParaRPr kumimoji="0" lang="en-US" altLang="zh-CN" sz="2400" b="0" i="0" u="none" strike="noStrike" cap="none" normalizeH="0" baseline="0" dirty="0" smtClean="0">
                        <a:ln>
                          <a:noFill/>
                        </a:ln>
                        <a:solidFill>
                          <a:schemeClr val="tx1"/>
                        </a:solidFill>
                        <a:effectLst/>
                        <a:latin typeface="Times New Roman" pitchFamily="18" charset="0"/>
                        <a:ea typeface="黑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3" name="Rectangle 273"/>
          <p:cNvSpPr>
            <a:spLocks noChangeArrowheads="1"/>
          </p:cNvSpPr>
          <p:nvPr/>
        </p:nvSpPr>
        <p:spPr bwMode="auto">
          <a:xfrm>
            <a:off x="0" y="0"/>
            <a:ext cx="8388424" cy="1138773"/>
          </a:xfrm>
          <a:prstGeom prst="rect">
            <a:avLst/>
          </a:prstGeom>
          <a:noFill/>
          <a:ln w="9525">
            <a:noFill/>
            <a:miter lim="800000"/>
            <a:headEnd/>
            <a:tailEnd/>
          </a:ln>
          <a:effectLst/>
        </p:spPr>
        <p:txBody>
          <a:bodyPr wrap="square">
            <a:spAutoFit/>
          </a:bodyPr>
          <a:lstStyle/>
          <a:p>
            <a:pPr>
              <a:spcBef>
                <a:spcPct val="0"/>
              </a:spcBef>
            </a:pPr>
            <a:r>
              <a:rPr lang="en-US" altLang="zh-CN" sz="3600" dirty="0" smtClean="0">
                <a:solidFill>
                  <a:schemeClr val="tx2"/>
                </a:solidFill>
                <a:latin typeface="Times New Roman" pitchFamily="18" charset="0"/>
                <a:ea typeface="+mj-ea"/>
                <a:cs typeface="Times New Roman" pitchFamily="18" charset="0"/>
              </a:rPr>
              <a:t>800 </a:t>
            </a:r>
            <a:r>
              <a:rPr lang="en-US" altLang="zh-CN" sz="3600" dirty="0" err="1" smtClean="0">
                <a:solidFill>
                  <a:schemeClr val="tx2"/>
                </a:solidFill>
                <a:latin typeface="Times New Roman" pitchFamily="18" charset="0"/>
                <a:ea typeface="+mj-ea"/>
                <a:cs typeface="Times New Roman" pitchFamily="18" charset="0"/>
              </a:rPr>
              <a:t>MeV</a:t>
            </a:r>
            <a:r>
              <a:rPr lang="zh-CN" altLang="en-US" sz="3600" dirty="0" smtClean="0">
                <a:solidFill>
                  <a:schemeClr val="tx2"/>
                </a:solidFill>
                <a:latin typeface="Times New Roman" pitchFamily="18" charset="0"/>
                <a:ea typeface="+mj-ea"/>
                <a:cs typeface="Times New Roman" pitchFamily="18" charset="0"/>
              </a:rPr>
              <a:t>环形回旋加速器</a:t>
            </a:r>
            <a:endParaRPr lang="en-US" altLang="zh-CN" sz="3600" dirty="0" smtClean="0">
              <a:solidFill>
                <a:schemeClr val="tx2"/>
              </a:solidFill>
              <a:latin typeface="Times New Roman" pitchFamily="18" charset="0"/>
              <a:ea typeface="+mj-ea"/>
              <a:cs typeface="Times New Roman" pitchFamily="18" charset="0"/>
            </a:endParaRPr>
          </a:p>
          <a:p>
            <a:pPr lvl="1">
              <a:spcBef>
                <a:spcPct val="0"/>
              </a:spcBef>
              <a:buFont typeface="Arial" pitchFamily="34" charset="0"/>
              <a:buChar char="•"/>
            </a:pPr>
            <a:r>
              <a:rPr lang="zh-CN" altLang="en-US" sz="3200" dirty="0" smtClean="0">
                <a:solidFill>
                  <a:schemeClr val="accent1"/>
                </a:solidFill>
                <a:latin typeface="+mn-ea"/>
                <a:cs typeface="Times New Roman" pitchFamily="18" charset="0"/>
              </a:rPr>
              <a:t> 磁铁设计</a:t>
            </a:r>
            <a:endParaRPr lang="zh-CN" altLang="en-US" sz="3200" dirty="0">
              <a:solidFill>
                <a:schemeClr val="accent1"/>
              </a:solidFill>
              <a:latin typeface="+mn-ea"/>
              <a:cs typeface="Times New Roman" pitchFamily="18"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8357" name="Picture 5" descr="结构"/>
          <p:cNvPicPr>
            <a:picLocks noChangeAspect="1" noChangeArrowheads="1"/>
          </p:cNvPicPr>
          <p:nvPr/>
        </p:nvPicPr>
        <p:blipFill>
          <a:blip r:embed="rId3" cstate="print"/>
          <a:srcRect l="28610" t="15092" r="37921" b="19440"/>
          <a:stretch>
            <a:fillRect/>
          </a:stretch>
        </p:blipFill>
        <p:spPr bwMode="auto">
          <a:xfrm>
            <a:off x="467544" y="1196752"/>
            <a:ext cx="3264928" cy="2304256"/>
          </a:xfrm>
          <a:prstGeom prst="rect">
            <a:avLst/>
          </a:prstGeom>
          <a:noFill/>
        </p:spPr>
      </p:pic>
      <p:sp>
        <p:nvSpPr>
          <p:cNvPr id="868358" name="Rectangle 6"/>
          <p:cNvSpPr>
            <a:spLocks noChangeArrowheads="1"/>
          </p:cNvSpPr>
          <p:nvPr/>
        </p:nvSpPr>
        <p:spPr bwMode="auto">
          <a:xfrm>
            <a:off x="0" y="1581150"/>
            <a:ext cx="9144000" cy="0"/>
          </a:xfrm>
          <a:prstGeom prst="rect">
            <a:avLst/>
          </a:prstGeom>
          <a:noFill/>
          <a:ln w="9525">
            <a:noFill/>
            <a:miter lim="800000"/>
            <a:headEnd/>
            <a:tailEnd/>
          </a:ln>
          <a:effectLst/>
        </p:spPr>
        <p:txBody>
          <a:bodyPr wrap="none" anchor="ctr">
            <a:spAutoFit/>
          </a:bodyPr>
          <a:lstStyle/>
          <a:p>
            <a:endParaRPr lang="zh-CN" altLang="en-US"/>
          </a:p>
        </p:txBody>
      </p:sp>
      <p:pic>
        <p:nvPicPr>
          <p:cNvPr id="868360" name="Picture 8" descr="e abs"/>
          <p:cNvPicPr>
            <a:picLocks noChangeAspect="1" noChangeArrowheads="1"/>
          </p:cNvPicPr>
          <p:nvPr/>
        </p:nvPicPr>
        <p:blipFill>
          <a:blip r:embed="rId4" cstate="print"/>
          <a:srcRect r="25203"/>
          <a:stretch>
            <a:fillRect/>
          </a:stretch>
        </p:blipFill>
        <p:spPr bwMode="auto">
          <a:xfrm>
            <a:off x="468313" y="3659796"/>
            <a:ext cx="3311599" cy="2621941"/>
          </a:xfrm>
          <a:prstGeom prst="rect">
            <a:avLst/>
          </a:prstGeom>
          <a:noFill/>
        </p:spPr>
      </p:pic>
      <p:graphicFrame>
        <p:nvGraphicFramePr>
          <p:cNvPr id="868359" name="Object 7"/>
          <p:cNvGraphicFramePr>
            <a:graphicFrameLocks noChangeAspect="1"/>
          </p:cNvGraphicFramePr>
          <p:nvPr/>
        </p:nvGraphicFramePr>
        <p:xfrm>
          <a:off x="4644008" y="3876824"/>
          <a:ext cx="3673475" cy="2576512"/>
        </p:xfrm>
        <a:graphic>
          <a:graphicData uri="http://schemas.openxmlformats.org/presentationml/2006/ole">
            <p:oleObj spid="_x0000_s4099" r:id="rId5" imgW="3684422" imgH="2683459" progId="">
              <p:embed/>
            </p:oleObj>
          </a:graphicData>
        </a:graphic>
      </p:graphicFrame>
      <p:sp>
        <p:nvSpPr>
          <p:cNvPr id="868361" name="Rectangle 9"/>
          <p:cNvSpPr>
            <a:spLocks noChangeArrowheads="1"/>
          </p:cNvSpPr>
          <p:nvPr/>
        </p:nvSpPr>
        <p:spPr bwMode="auto">
          <a:xfrm>
            <a:off x="0" y="1295400"/>
            <a:ext cx="9144000" cy="0"/>
          </a:xfrm>
          <a:prstGeom prst="rect">
            <a:avLst/>
          </a:prstGeom>
          <a:noFill/>
          <a:ln w="9525">
            <a:noFill/>
            <a:miter lim="800000"/>
            <a:headEnd/>
            <a:tailEnd/>
          </a:ln>
          <a:effectLst/>
        </p:spPr>
        <p:txBody>
          <a:bodyPr wrap="none" anchor="ctr">
            <a:spAutoFit/>
          </a:bodyPr>
          <a:lstStyle/>
          <a:p>
            <a:endParaRPr lang="zh-CN" altLang="en-US"/>
          </a:p>
        </p:txBody>
      </p:sp>
      <p:graphicFrame>
        <p:nvGraphicFramePr>
          <p:cNvPr id="9" name="Group 271"/>
          <p:cNvGraphicFramePr>
            <a:graphicFrameLocks noGrp="1"/>
          </p:cNvGraphicFramePr>
          <p:nvPr>
            <p:ph/>
          </p:nvPr>
        </p:nvGraphicFramePr>
        <p:xfrm>
          <a:off x="4860032" y="764704"/>
          <a:ext cx="3276600" cy="3017520"/>
        </p:xfrm>
        <a:graphic>
          <a:graphicData uri="http://schemas.openxmlformats.org/drawingml/2006/table">
            <a:tbl>
              <a:tblPr/>
              <a:tblGrid>
                <a:gridCol w="1873250"/>
                <a:gridCol w="1403350"/>
              </a:tblGrid>
              <a:tr h="217488">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dirty="0" smtClean="0">
                          <a:ln>
                            <a:noFill/>
                          </a:ln>
                          <a:solidFill>
                            <a:schemeClr val="tx1"/>
                          </a:solidFill>
                          <a:effectLst/>
                          <a:latin typeface="Times New Roman" pitchFamily="18" charset="0"/>
                          <a:ea typeface="仿宋_GB2312" pitchFamily="49" charset="-122"/>
                        </a:rPr>
                        <a:t>高频腔数目</a:t>
                      </a:r>
                      <a:endParaRPr kumimoji="0" lang="zh-CN" altLang="en-US" sz="2400" b="0" i="0" u="none" strike="noStrike" cap="none" normalizeH="0" baseline="0" dirty="0" smtClean="0">
                        <a:ln>
                          <a:noFill/>
                        </a:ln>
                        <a:solidFill>
                          <a:schemeClr val="tx1"/>
                        </a:solidFill>
                        <a:effectLst/>
                        <a:latin typeface="Times New Roman" pitchFamily="18" charset="0"/>
                        <a:ea typeface="黑体" pitchFamily="2" charset="-122"/>
                      </a:endParaRP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Times New Roman" pitchFamily="18" charset="0"/>
                          <a:ea typeface="仿宋_GB2312" pitchFamily="49" charset="-122"/>
                        </a:rPr>
                        <a:t>6</a:t>
                      </a:r>
                      <a:endParaRPr kumimoji="0" lang="en-US" altLang="zh-CN" sz="2400" b="0" i="0" u="none" strike="noStrike" cap="none" normalizeH="0" baseline="0" smtClean="0">
                        <a:ln>
                          <a:noFill/>
                        </a:ln>
                        <a:solidFill>
                          <a:schemeClr val="tx1"/>
                        </a:solidFill>
                        <a:effectLst/>
                        <a:latin typeface="Times New Roman" pitchFamily="18" charset="0"/>
                        <a:ea typeface="黑体" pitchFamily="2" charset="-122"/>
                      </a:endParaRP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r>
              <a:tr h="21590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Times New Roman" pitchFamily="18" charset="0"/>
                          <a:ea typeface="仿宋_GB2312" pitchFamily="49" charset="-122"/>
                        </a:rPr>
                        <a:t>峰值电压</a:t>
                      </a:r>
                      <a:r>
                        <a:rPr kumimoji="0" lang="en-US" altLang="zh-CN" sz="1200" b="0" i="0" u="none" strike="noStrike" cap="none" normalizeH="0" baseline="0" smtClean="0">
                          <a:ln>
                            <a:noFill/>
                          </a:ln>
                          <a:solidFill>
                            <a:schemeClr val="tx1"/>
                          </a:solidFill>
                          <a:effectLst/>
                          <a:latin typeface="Times New Roman" pitchFamily="18" charset="0"/>
                          <a:ea typeface="仿宋_GB2312" pitchFamily="49" charset="-122"/>
                        </a:rPr>
                        <a:t>(MV)</a:t>
                      </a:r>
                      <a:endParaRPr kumimoji="0" lang="en-US" altLang="zh-CN" sz="2400" b="0" i="0" u="none" strike="noStrike" cap="none" normalizeH="0" baseline="0" smtClean="0">
                        <a:ln>
                          <a:noFill/>
                        </a:ln>
                        <a:solidFill>
                          <a:schemeClr val="tx1"/>
                        </a:solidFill>
                        <a:effectLst/>
                        <a:latin typeface="Times New Roman" pitchFamily="18" charset="0"/>
                        <a:ea typeface="黑体" pitchFamily="2" charset="-122"/>
                      </a:endParaRP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Times New Roman" pitchFamily="18" charset="0"/>
                          <a:ea typeface="仿宋_GB2312" pitchFamily="49" charset="-122"/>
                        </a:rPr>
                        <a:t>1.0</a:t>
                      </a:r>
                      <a:endParaRPr kumimoji="0" lang="en-US" altLang="zh-CN" sz="2400" b="0" i="0" u="none" strike="noStrike" cap="none" normalizeH="0" baseline="0" smtClean="0">
                        <a:ln>
                          <a:noFill/>
                        </a:ln>
                        <a:solidFill>
                          <a:schemeClr val="tx1"/>
                        </a:solidFill>
                        <a:effectLst/>
                        <a:latin typeface="Times New Roman" pitchFamily="18" charset="0"/>
                        <a:ea typeface="黑体" pitchFamily="2" charset="-122"/>
                      </a:endParaRP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r>
              <a:tr h="217488">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Times New Roman" pitchFamily="18" charset="0"/>
                          <a:ea typeface="仿宋_GB2312" pitchFamily="49" charset="-122"/>
                        </a:rPr>
                        <a:t>频率</a:t>
                      </a:r>
                      <a:r>
                        <a:rPr kumimoji="0" lang="en-US" altLang="zh-CN" sz="1200" b="0" i="0" u="none" strike="noStrike" cap="none" normalizeH="0" baseline="0" smtClean="0">
                          <a:ln>
                            <a:noFill/>
                          </a:ln>
                          <a:solidFill>
                            <a:schemeClr val="tx1"/>
                          </a:solidFill>
                          <a:effectLst/>
                          <a:latin typeface="Times New Roman" pitchFamily="18" charset="0"/>
                          <a:ea typeface="仿宋_GB2312" pitchFamily="49" charset="-122"/>
                        </a:rPr>
                        <a:t>(MHz)</a:t>
                      </a:r>
                      <a:endParaRPr kumimoji="0" lang="en-US" altLang="zh-CN" sz="2400" b="0" i="0" u="none" strike="noStrike" cap="none" normalizeH="0" baseline="0" smtClean="0">
                        <a:ln>
                          <a:noFill/>
                        </a:ln>
                        <a:solidFill>
                          <a:schemeClr val="tx1"/>
                        </a:solidFill>
                        <a:effectLst/>
                        <a:latin typeface="Times New Roman" pitchFamily="18" charset="0"/>
                        <a:ea typeface="黑体" pitchFamily="2" charset="-122"/>
                      </a:endParaRP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Times New Roman" pitchFamily="18" charset="0"/>
                          <a:ea typeface="仿宋_GB2312" pitchFamily="49" charset="-122"/>
                        </a:rPr>
                        <a:t>44.37</a:t>
                      </a:r>
                      <a:endParaRPr kumimoji="0" lang="en-US" altLang="zh-CN" sz="2400" b="0" i="0" u="none" strike="noStrike" cap="none" normalizeH="0" baseline="0" smtClean="0">
                        <a:ln>
                          <a:noFill/>
                        </a:ln>
                        <a:solidFill>
                          <a:schemeClr val="tx1"/>
                        </a:solidFill>
                        <a:effectLst/>
                        <a:latin typeface="Times New Roman" pitchFamily="18" charset="0"/>
                        <a:ea typeface="黑体" pitchFamily="2" charset="-122"/>
                      </a:endParaRP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r>
              <a:tr h="217488">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dirty="0" smtClean="0">
                          <a:ln>
                            <a:noFill/>
                          </a:ln>
                          <a:solidFill>
                            <a:schemeClr val="tx1"/>
                          </a:solidFill>
                          <a:effectLst/>
                          <a:latin typeface="Times New Roman" pitchFamily="18" charset="0"/>
                          <a:ea typeface="仿宋_GB2312" pitchFamily="49" charset="-122"/>
                        </a:rPr>
                        <a:t>长度</a:t>
                      </a:r>
                      <a:r>
                        <a:rPr kumimoji="0" lang="en-US" altLang="zh-CN" sz="1200" b="0" i="0" u="none" strike="noStrike" cap="none" normalizeH="0" baseline="0" dirty="0" smtClean="0">
                          <a:ln>
                            <a:noFill/>
                          </a:ln>
                          <a:solidFill>
                            <a:schemeClr val="tx1"/>
                          </a:solidFill>
                          <a:effectLst/>
                          <a:latin typeface="Times New Roman" pitchFamily="18" charset="0"/>
                          <a:ea typeface="仿宋_GB2312" pitchFamily="49" charset="-122"/>
                        </a:rPr>
                        <a:t>(m)</a:t>
                      </a:r>
                      <a:endParaRPr kumimoji="0" lang="en-US" altLang="zh-CN" sz="2400" b="0" i="0" u="none" strike="noStrike" cap="none" normalizeH="0" baseline="0" dirty="0" smtClean="0">
                        <a:ln>
                          <a:noFill/>
                        </a:ln>
                        <a:solidFill>
                          <a:schemeClr val="tx1"/>
                        </a:solidFill>
                        <a:effectLst/>
                        <a:latin typeface="Times New Roman" pitchFamily="18" charset="0"/>
                        <a:ea typeface="黑体" pitchFamily="2" charset="-122"/>
                      </a:endParaRP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Times New Roman" pitchFamily="18" charset="0"/>
                          <a:ea typeface="仿宋_GB2312" pitchFamily="49" charset="-122"/>
                        </a:rPr>
                        <a:t>5.0</a:t>
                      </a:r>
                      <a:endParaRPr kumimoji="0" lang="en-US" altLang="zh-CN" sz="2400" b="0" i="0" u="none" strike="noStrike" cap="none" normalizeH="0" baseline="0" smtClean="0">
                        <a:ln>
                          <a:noFill/>
                        </a:ln>
                        <a:solidFill>
                          <a:schemeClr val="tx1"/>
                        </a:solidFill>
                        <a:effectLst/>
                        <a:latin typeface="Times New Roman" pitchFamily="18" charset="0"/>
                        <a:ea typeface="黑体" pitchFamily="2" charset="-122"/>
                      </a:endParaRP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r>
              <a:tr h="21590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Times New Roman" pitchFamily="18" charset="0"/>
                          <a:ea typeface="仿宋_GB2312" pitchFamily="49" charset="-122"/>
                        </a:rPr>
                        <a:t>高度</a:t>
                      </a:r>
                      <a:r>
                        <a:rPr kumimoji="0" lang="en-US" altLang="zh-CN" sz="1200" b="0" i="0" u="none" strike="noStrike" cap="none" normalizeH="0" baseline="0" smtClean="0">
                          <a:ln>
                            <a:noFill/>
                          </a:ln>
                          <a:solidFill>
                            <a:schemeClr val="tx1"/>
                          </a:solidFill>
                          <a:effectLst/>
                          <a:latin typeface="Times New Roman" pitchFamily="18" charset="0"/>
                          <a:ea typeface="仿宋_GB2312" pitchFamily="49" charset="-122"/>
                        </a:rPr>
                        <a:t>(m)</a:t>
                      </a:r>
                      <a:endParaRPr kumimoji="0" lang="en-US" altLang="zh-CN" sz="2400" b="0" i="0" u="none" strike="noStrike" cap="none" normalizeH="0" baseline="0" smtClean="0">
                        <a:ln>
                          <a:noFill/>
                        </a:ln>
                        <a:solidFill>
                          <a:schemeClr val="tx1"/>
                        </a:solidFill>
                        <a:effectLst/>
                        <a:latin typeface="Times New Roman" pitchFamily="18" charset="0"/>
                        <a:ea typeface="黑体" pitchFamily="2" charset="-122"/>
                      </a:endParaRP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Times New Roman" pitchFamily="18" charset="0"/>
                          <a:ea typeface="仿宋_GB2312" pitchFamily="49" charset="-122"/>
                        </a:rPr>
                        <a:t>3.63</a:t>
                      </a:r>
                      <a:endParaRPr kumimoji="0" lang="en-US" altLang="zh-CN" sz="2400" b="0" i="0" u="none" strike="noStrike" cap="none" normalizeH="0" baseline="0" smtClean="0">
                        <a:ln>
                          <a:noFill/>
                        </a:ln>
                        <a:solidFill>
                          <a:schemeClr val="tx1"/>
                        </a:solidFill>
                        <a:effectLst/>
                        <a:latin typeface="Times New Roman" pitchFamily="18" charset="0"/>
                        <a:ea typeface="黑体" pitchFamily="2" charset="-122"/>
                      </a:endParaRP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r>
              <a:tr h="217488">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Times New Roman" pitchFamily="18" charset="0"/>
                          <a:ea typeface="仿宋_GB2312" pitchFamily="49" charset="-122"/>
                        </a:rPr>
                        <a:t>中心半径</a:t>
                      </a:r>
                      <a:r>
                        <a:rPr kumimoji="0" lang="en-US" altLang="zh-CN" sz="1200" b="0" i="0" u="none" strike="noStrike" cap="none" normalizeH="0" baseline="0" smtClean="0">
                          <a:ln>
                            <a:noFill/>
                          </a:ln>
                          <a:solidFill>
                            <a:schemeClr val="tx1"/>
                          </a:solidFill>
                          <a:effectLst/>
                          <a:latin typeface="Times New Roman" pitchFamily="18" charset="0"/>
                          <a:ea typeface="仿宋_GB2312" pitchFamily="49" charset="-122"/>
                        </a:rPr>
                        <a:t>(m)</a:t>
                      </a:r>
                      <a:endParaRPr kumimoji="0" lang="en-US" altLang="zh-CN" sz="2400" b="0" i="0" u="none" strike="noStrike" cap="none" normalizeH="0" baseline="0" smtClean="0">
                        <a:ln>
                          <a:noFill/>
                        </a:ln>
                        <a:solidFill>
                          <a:schemeClr val="tx1"/>
                        </a:solidFill>
                        <a:effectLst/>
                        <a:latin typeface="Times New Roman" pitchFamily="18" charset="0"/>
                        <a:ea typeface="黑体" pitchFamily="2" charset="-122"/>
                      </a:endParaRP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Times New Roman" pitchFamily="18" charset="0"/>
                          <a:ea typeface="仿宋_GB2312" pitchFamily="49" charset="-122"/>
                        </a:rPr>
                        <a:t>4.4</a:t>
                      </a:r>
                      <a:endParaRPr kumimoji="0" lang="en-US" altLang="zh-CN" sz="2400" b="0" i="0" u="none" strike="noStrike" cap="none" normalizeH="0" baseline="0" smtClean="0">
                        <a:ln>
                          <a:noFill/>
                        </a:ln>
                        <a:solidFill>
                          <a:schemeClr val="tx1"/>
                        </a:solidFill>
                        <a:effectLst/>
                        <a:latin typeface="Times New Roman" pitchFamily="18" charset="0"/>
                        <a:ea typeface="黑体" pitchFamily="2" charset="-122"/>
                      </a:endParaRP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r>
              <a:tr h="21590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Times New Roman" pitchFamily="18" charset="0"/>
                          <a:ea typeface="仿宋_GB2312" pitchFamily="49" charset="-122"/>
                        </a:rPr>
                        <a:t>内半径</a:t>
                      </a:r>
                      <a:r>
                        <a:rPr kumimoji="0" lang="en-US" altLang="zh-CN" sz="1200" b="0" i="0" u="none" strike="noStrike" cap="none" normalizeH="0" baseline="0" smtClean="0">
                          <a:ln>
                            <a:noFill/>
                          </a:ln>
                          <a:solidFill>
                            <a:schemeClr val="tx1"/>
                          </a:solidFill>
                          <a:effectLst/>
                          <a:latin typeface="Times New Roman" pitchFamily="18" charset="0"/>
                          <a:ea typeface="仿宋_GB2312" pitchFamily="49" charset="-122"/>
                        </a:rPr>
                        <a:t>(m)</a:t>
                      </a:r>
                      <a:endParaRPr kumimoji="0" lang="en-US" altLang="zh-CN" sz="2400" b="0" i="0" u="none" strike="noStrike" cap="none" normalizeH="0" baseline="0" smtClean="0">
                        <a:ln>
                          <a:noFill/>
                        </a:ln>
                        <a:solidFill>
                          <a:schemeClr val="tx1"/>
                        </a:solidFill>
                        <a:effectLst/>
                        <a:latin typeface="Times New Roman" pitchFamily="18" charset="0"/>
                        <a:ea typeface="黑体" pitchFamily="2" charset="-122"/>
                      </a:endParaRP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Times New Roman" pitchFamily="18" charset="0"/>
                          <a:ea typeface="仿宋_GB2312" pitchFamily="49" charset="-122"/>
                        </a:rPr>
                        <a:t>1.9</a:t>
                      </a:r>
                      <a:endParaRPr kumimoji="0" lang="en-US" altLang="zh-CN" sz="2400" b="0" i="0" u="none" strike="noStrike" cap="none" normalizeH="0" baseline="0" smtClean="0">
                        <a:ln>
                          <a:noFill/>
                        </a:ln>
                        <a:solidFill>
                          <a:schemeClr val="tx1"/>
                        </a:solidFill>
                        <a:effectLst/>
                        <a:latin typeface="Times New Roman" pitchFamily="18" charset="0"/>
                        <a:ea typeface="黑体" pitchFamily="2" charset="-122"/>
                      </a:endParaRP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r>
              <a:tr h="217488">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Times New Roman" pitchFamily="18" charset="0"/>
                          <a:ea typeface="仿宋_GB2312" pitchFamily="49" charset="-122"/>
                        </a:rPr>
                        <a:t>外半径</a:t>
                      </a:r>
                      <a:r>
                        <a:rPr kumimoji="0" lang="en-US" altLang="zh-CN" sz="1200" b="0" i="0" u="none" strike="noStrike" cap="none" normalizeH="0" baseline="0" smtClean="0">
                          <a:ln>
                            <a:noFill/>
                          </a:ln>
                          <a:solidFill>
                            <a:schemeClr val="tx1"/>
                          </a:solidFill>
                          <a:effectLst/>
                          <a:latin typeface="Times New Roman" pitchFamily="18" charset="0"/>
                          <a:ea typeface="仿宋_GB2312" pitchFamily="49" charset="-122"/>
                        </a:rPr>
                        <a:t>(m)</a:t>
                      </a:r>
                      <a:endParaRPr kumimoji="0" lang="en-US" altLang="zh-CN" sz="2400" b="0" i="0" u="none" strike="noStrike" cap="none" normalizeH="0" baseline="0" smtClean="0">
                        <a:ln>
                          <a:noFill/>
                        </a:ln>
                        <a:solidFill>
                          <a:schemeClr val="tx1"/>
                        </a:solidFill>
                        <a:effectLst/>
                        <a:latin typeface="Times New Roman" pitchFamily="18" charset="0"/>
                        <a:ea typeface="黑体" pitchFamily="2" charset="-122"/>
                      </a:endParaRP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smtClean="0">
                          <a:ln>
                            <a:noFill/>
                          </a:ln>
                          <a:solidFill>
                            <a:schemeClr val="tx1"/>
                          </a:solidFill>
                          <a:effectLst/>
                          <a:latin typeface="Times New Roman" pitchFamily="18" charset="0"/>
                          <a:ea typeface="仿宋_GB2312" pitchFamily="49" charset="-122"/>
                        </a:rPr>
                        <a:t>6.9</a:t>
                      </a:r>
                      <a:endParaRPr kumimoji="0" lang="en-US" altLang="zh-CN" sz="2400" b="0" i="0" u="none" strike="noStrike" cap="none" normalizeH="0" baseline="0" dirty="0" smtClean="0">
                        <a:ln>
                          <a:noFill/>
                        </a:ln>
                        <a:solidFill>
                          <a:schemeClr val="tx1"/>
                        </a:solidFill>
                        <a:effectLst/>
                        <a:latin typeface="Times New Roman" pitchFamily="18" charset="0"/>
                        <a:ea typeface="黑体" pitchFamily="2" charset="-122"/>
                      </a:endParaRP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r>
              <a:tr h="217488">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Times New Roman" pitchFamily="18" charset="0"/>
                          <a:ea typeface="仿宋_GB2312" pitchFamily="49" charset="-122"/>
                        </a:rPr>
                        <a:t>腔宽度</a:t>
                      </a:r>
                      <a:r>
                        <a:rPr kumimoji="0" lang="en-US" altLang="zh-CN" sz="1200" b="0" i="0" u="none" strike="noStrike" cap="none" normalizeH="0" baseline="0" smtClean="0">
                          <a:ln>
                            <a:noFill/>
                          </a:ln>
                          <a:solidFill>
                            <a:schemeClr val="tx1"/>
                          </a:solidFill>
                          <a:effectLst/>
                          <a:latin typeface="Times New Roman" pitchFamily="18" charset="0"/>
                          <a:ea typeface="仿宋_GB2312" pitchFamily="49" charset="-122"/>
                        </a:rPr>
                        <a:t>(m)</a:t>
                      </a:r>
                      <a:endParaRPr kumimoji="0" lang="en-US" altLang="zh-CN" sz="2400" b="0" i="0" u="none" strike="noStrike" cap="none" normalizeH="0" baseline="0" smtClean="0">
                        <a:ln>
                          <a:noFill/>
                        </a:ln>
                        <a:solidFill>
                          <a:schemeClr val="tx1"/>
                        </a:solidFill>
                        <a:effectLst/>
                        <a:latin typeface="Times New Roman" pitchFamily="18" charset="0"/>
                        <a:ea typeface="黑体" pitchFamily="2" charset="-122"/>
                      </a:endParaRP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Times New Roman" pitchFamily="18" charset="0"/>
                          <a:ea typeface="仿宋_GB2312" pitchFamily="49" charset="-122"/>
                        </a:rPr>
                        <a:t>0.4</a:t>
                      </a:r>
                      <a:endParaRPr kumimoji="0" lang="en-US" altLang="zh-CN" sz="2400" b="0" i="0" u="none" strike="noStrike" cap="none" normalizeH="0" baseline="0" smtClean="0">
                        <a:ln>
                          <a:noFill/>
                        </a:ln>
                        <a:solidFill>
                          <a:schemeClr val="tx1"/>
                        </a:solidFill>
                        <a:effectLst/>
                        <a:latin typeface="Times New Roman" pitchFamily="18" charset="0"/>
                        <a:ea typeface="黑体" pitchFamily="2" charset="-122"/>
                      </a:endParaRP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r>
              <a:tr h="21590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Times New Roman" pitchFamily="18" charset="0"/>
                          <a:ea typeface="仿宋_GB2312" pitchFamily="49" charset="-122"/>
                        </a:rPr>
                        <a:t>腔方位角</a:t>
                      </a:r>
                      <a:r>
                        <a:rPr kumimoji="0" lang="en-US" altLang="zh-CN" sz="1200" b="0" i="0" u="none" strike="noStrike" cap="none" normalizeH="0" baseline="0" smtClean="0">
                          <a:ln>
                            <a:noFill/>
                          </a:ln>
                          <a:solidFill>
                            <a:schemeClr val="tx1"/>
                          </a:solidFill>
                          <a:effectLst/>
                          <a:latin typeface="Times New Roman" pitchFamily="18" charset="0"/>
                          <a:ea typeface="仿宋_GB2312" pitchFamily="49" charset="-122"/>
                        </a:rPr>
                        <a:t>(</a:t>
                      </a:r>
                      <a:r>
                        <a:rPr kumimoji="0" lang="en-US" altLang="zh-CN" sz="1200" b="0" i="0" u="none" strike="noStrike" cap="none" normalizeH="0" baseline="0" smtClean="0">
                          <a:ln>
                            <a:noFill/>
                          </a:ln>
                          <a:solidFill>
                            <a:schemeClr val="tx1"/>
                          </a:solidFill>
                          <a:effectLst/>
                          <a:latin typeface="Tahoma" pitchFamily="34" charset="0"/>
                          <a:ea typeface="仿宋_GB2312" pitchFamily="49" charset="-122"/>
                          <a:cs typeface="Tahoma" pitchFamily="34" charset="0"/>
                        </a:rPr>
                        <a:t>˚</a:t>
                      </a:r>
                      <a:r>
                        <a:rPr kumimoji="0" lang="en-US" altLang="zh-CN" sz="1200" b="0" i="0" u="none" strike="noStrike" cap="none" normalizeH="0" baseline="0" smtClean="0">
                          <a:ln>
                            <a:noFill/>
                          </a:ln>
                          <a:solidFill>
                            <a:schemeClr val="tx1"/>
                          </a:solidFill>
                          <a:effectLst/>
                          <a:latin typeface="Times New Roman" pitchFamily="18" charset="0"/>
                          <a:ea typeface="仿宋_GB2312" pitchFamily="49" charset="-122"/>
                        </a:rPr>
                        <a:t>)</a:t>
                      </a:r>
                      <a:endParaRPr kumimoji="0" lang="en-US" altLang="zh-CN" sz="2400" b="0" i="0" u="none" strike="noStrike" cap="none" normalizeH="0" baseline="0" smtClean="0">
                        <a:ln>
                          <a:noFill/>
                        </a:ln>
                        <a:solidFill>
                          <a:schemeClr val="tx1"/>
                        </a:solidFill>
                        <a:effectLst/>
                        <a:latin typeface="Times New Roman" pitchFamily="18" charset="0"/>
                        <a:ea typeface="黑体" pitchFamily="2" charset="-122"/>
                      </a:endParaRP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Times New Roman" pitchFamily="18" charset="0"/>
                          <a:ea typeface="仿宋_GB2312" pitchFamily="49" charset="-122"/>
                        </a:rPr>
                        <a:t>25.0</a:t>
                      </a:r>
                      <a:endParaRPr kumimoji="0" lang="en-US" altLang="zh-CN" sz="2400" b="0" i="0" u="none" strike="noStrike" cap="none" normalizeH="0" baseline="0" smtClean="0">
                        <a:ln>
                          <a:noFill/>
                        </a:ln>
                        <a:solidFill>
                          <a:schemeClr val="tx1"/>
                        </a:solidFill>
                        <a:effectLst/>
                        <a:latin typeface="Times New Roman" pitchFamily="18" charset="0"/>
                        <a:ea typeface="黑体" pitchFamily="2" charset="-122"/>
                      </a:endParaRP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r>
              <a:tr h="217488">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Times New Roman" pitchFamily="18" charset="0"/>
                          <a:ea typeface="仿宋_GB2312" pitchFamily="49" charset="-122"/>
                        </a:rPr>
                        <a:t>腔旋转角</a:t>
                      </a:r>
                      <a:r>
                        <a:rPr kumimoji="0" lang="en-US" altLang="zh-CN" sz="1200" b="0" i="0" u="none" strike="noStrike" cap="none" normalizeH="0" baseline="0" smtClean="0">
                          <a:ln>
                            <a:noFill/>
                          </a:ln>
                          <a:solidFill>
                            <a:schemeClr val="tx1"/>
                          </a:solidFill>
                          <a:effectLst/>
                          <a:latin typeface="Times New Roman" pitchFamily="18" charset="0"/>
                          <a:ea typeface="仿宋_GB2312" pitchFamily="49" charset="-122"/>
                        </a:rPr>
                        <a:t>(</a:t>
                      </a:r>
                      <a:r>
                        <a:rPr kumimoji="0" lang="en-US" altLang="zh-CN" sz="1200" b="0" i="0" u="none" strike="noStrike" cap="none" normalizeH="0" baseline="0" smtClean="0">
                          <a:ln>
                            <a:noFill/>
                          </a:ln>
                          <a:solidFill>
                            <a:schemeClr val="tx1"/>
                          </a:solidFill>
                          <a:effectLst/>
                          <a:latin typeface="Tahoma" pitchFamily="34" charset="0"/>
                          <a:ea typeface="仿宋_GB2312" pitchFamily="49" charset="-122"/>
                          <a:cs typeface="Tahoma" pitchFamily="34" charset="0"/>
                        </a:rPr>
                        <a:t>˚</a:t>
                      </a:r>
                      <a:r>
                        <a:rPr kumimoji="0" lang="en-US" altLang="zh-CN" sz="1200" b="0" i="0" u="none" strike="noStrike" cap="none" normalizeH="0" baseline="0" smtClean="0">
                          <a:ln>
                            <a:noFill/>
                          </a:ln>
                          <a:solidFill>
                            <a:schemeClr val="tx1"/>
                          </a:solidFill>
                          <a:effectLst/>
                          <a:latin typeface="Times New Roman" pitchFamily="18" charset="0"/>
                          <a:ea typeface="仿宋_GB2312" pitchFamily="49" charset="-122"/>
                        </a:rPr>
                        <a:t>)</a:t>
                      </a:r>
                      <a:endParaRPr kumimoji="0" lang="en-US" altLang="zh-CN" sz="2400" b="0" i="0" u="none" strike="noStrike" cap="none" normalizeH="0" baseline="0" smtClean="0">
                        <a:ln>
                          <a:noFill/>
                        </a:ln>
                        <a:solidFill>
                          <a:schemeClr val="tx1"/>
                        </a:solidFill>
                        <a:effectLst/>
                        <a:latin typeface="Times New Roman" pitchFamily="18" charset="0"/>
                        <a:ea typeface="黑体" pitchFamily="2" charset="-122"/>
                      </a:endParaRP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smtClean="0">
                          <a:ln>
                            <a:noFill/>
                          </a:ln>
                          <a:solidFill>
                            <a:schemeClr val="tx1"/>
                          </a:solidFill>
                          <a:effectLst/>
                          <a:latin typeface="Times New Roman" pitchFamily="18" charset="0"/>
                          <a:ea typeface="仿宋_GB2312" pitchFamily="49" charset="-122"/>
                        </a:rPr>
                        <a:t>15.0</a:t>
                      </a:r>
                      <a:endParaRPr kumimoji="0" lang="en-US" altLang="zh-CN" sz="2400" b="0" i="0" u="none" strike="noStrike" cap="none" normalizeH="0" baseline="0" dirty="0" smtClean="0">
                        <a:ln>
                          <a:noFill/>
                        </a:ln>
                        <a:solidFill>
                          <a:schemeClr val="tx1"/>
                        </a:solidFill>
                        <a:effectLst/>
                        <a:latin typeface="Times New Roman" pitchFamily="18" charset="0"/>
                        <a:ea typeface="黑体" pitchFamily="2" charset="-122"/>
                      </a:endParaRP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
        <p:nvSpPr>
          <p:cNvPr id="11" name="Rectangle 273"/>
          <p:cNvSpPr>
            <a:spLocks noChangeArrowheads="1"/>
          </p:cNvSpPr>
          <p:nvPr/>
        </p:nvSpPr>
        <p:spPr bwMode="auto">
          <a:xfrm>
            <a:off x="0" y="0"/>
            <a:ext cx="8388424" cy="1138773"/>
          </a:xfrm>
          <a:prstGeom prst="rect">
            <a:avLst/>
          </a:prstGeom>
          <a:noFill/>
          <a:ln w="9525">
            <a:noFill/>
            <a:miter lim="800000"/>
            <a:headEnd/>
            <a:tailEnd/>
          </a:ln>
          <a:effectLst/>
        </p:spPr>
        <p:txBody>
          <a:bodyPr wrap="square">
            <a:spAutoFit/>
          </a:bodyPr>
          <a:lstStyle/>
          <a:p>
            <a:pPr>
              <a:spcBef>
                <a:spcPct val="0"/>
              </a:spcBef>
            </a:pPr>
            <a:r>
              <a:rPr lang="en-US" altLang="zh-CN" sz="3600" dirty="0" smtClean="0">
                <a:solidFill>
                  <a:schemeClr val="tx2"/>
                </a:solidFill>
                <a:latin typeface="Times New Roman" pitchFamily="18" charset="0"/>
                <a:ea typeface="+mj-ea"/>
                <a:cs typeface="Times New Roman" pitchFamily="18" charset="0"/>
              </a:rPr>
              <a:t>800 </a:t>
            </a:r>
            <a:r>
              <a:rPr lang="en-US" altLang="zh-CN" sz="3600" dirty="0" err="1" smtClean="0">
                <a:solidFill>
                  <a:schemeClr val="tx2"/>
                </a:solidFill>
                <a:latin typeface="Times New Roman" pitchFamily="18" charset="0"/>
                <a:ea typeface="+mj-ea"/>
                <a:cs typeface="Times New Roman" pitchFamily="18" charset="0"/>
              </a:rPr>
              <a:t>MeV</a:t>
            </a:r>
            <a:r>
              <a:rPr lang="zh-CN" altLang="en-US" sz="3600" dirty="0" smtClean="0">
                <a:solidFill>
                  <a:schemeClr val="tx2"/>
                </a:solidFill>
                <a:latin typeface="Times New Roman" pitchFamily="18" charset="0"/>
                <a:ea typeface="+mj-ea"/>
                <a:cs typeface="Times New Roman" pitchFamily="18" charset="0"/>
              </a:rPr>
              <a:t>环形回旋加速器</a:t>
            </a:r>
            <a:endParaRPr lang="en-US" altLang="zh-CN" sz="3600" dirty="0" smtClean="0">
              <a:solidFill>
                <a:schemeClr val="tx2"/>
              </a:solidFill>
              <a:latin typeface="Times New Roman" pitchFamily="18" charset="0"/>
              <a:ea typeface="+mj-ea"/>
              <a:cs typeface="Times New Roman" pitchFamily="18" charset="0"/>
            </a:endParaRPr>
          </a:p>
          <a:p>
            <a:pPr lvl="1">
              <a:spcBef>
                <a:spcPct val="0"/>
              </a:spcBef>
              <a:buFont typeface="Arial" pitchFamily="34" charset="0"/>
              <a:buChar char="•"/>
            </a:pPr>
            <a:r>
              <a:rPr lang="zh-CN" altLang="en-US" sz="3200" dirty="0" smtClean="0">
                <a:solidFill>
                  <a:schemeClr val="accent1"/>
                </a:solidFill>
                <a:latin typeface="+mn-ea"/>
                <a:cs typeface="Times New Roman" pitchFamily="18" charset="0"/>
              </a:rPr>
              <a:t> </a:t>
            </a:r>
            <a:r>
              <a:rPr lang="en-US" altLang="zh-CN" sz="3200" dirty="0" smtClean="0">
                <a:solidFill>
                  <a:schemeClr val="accent1"/>
                </a:solidFill>
                <a:latin typeface="+mn-ea"/>
                <a:cs typeface="Times New Roman" pitchFamily="18" charset="0"/>
              </a:rPr>
              <a:t>MW</a:t>
            </a:r>
            <a:r>
              <a:rPr lang="zh-CN" altLang="en-US" sz="3200" dirty="0" smtClean="0">
                <a:solidFill>
                  <a:schemeClr val="accent1"/>
                </a:solidFill>
                <a:latin typeface="+mn-ea"/>
                <a:cs typeface="Times New Roman" pitchFamily="18" charset="0"/>
              </a:rPr>
              <a:t>功率谐振腔设计</a:t>
            </a:r>
            <a:endParaRPr lang="zh-CN" altLang="en-US" sz="3200" dirty="0">
              <a:solidFill>
                <a:schemeClr val="accent1"/>
              </a:solidFill>
              <a:latin typeface="+mn-ea"/>
              <a:cs typeface="Times New Roman"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338"/>
          <p:cNvPicPr>
            <a:picLocks noGrp="1" noChangeAspect="1" noChangeArrowheads="1"/>
          </p:cNvPicPr>
          <p:nvPr>
            <p:ph idx="4294967295"/>
          </p:nvPr>
        </p:nvPicPr>
        <p:blipFill>
          <a:blip r:embed="rId2" cstate="screen"/>
          <a:srcRect/>
          <a:stretch>
            <a:fillRect/>
          </a:stretch>
        </p:blipFill>
        <p:spPr>
          <a:xfrm>
            <a:off x="0" y="0"/>
            <a:ext cx="9144000" cy="2636838"/>
          </a:xfrm>
        </p:spPr>
      </p:pic>
      <p:pic>
        <p:nvPicPr>
          <p:cNvPr id="3075" name="Picture 3"/>
          <p:cNvPicPr>
            <a:picLocks noChangeAspect="1" noChangeArrowheads="1"/>
          </p:cNvPicPr>
          <p:nvPr/>
        </p:nvPicPr>
        <p:blipFill>
          <a:blip r:embed="rId3" cstate="screen"/>
          <a:srcRect/>
          <a:stretch>
            <a:fillRect/>
          </a:stretch>
        </p:blipFill>
        <p:spPr bwMode="auto">
          <a:xfrm>
            <a:off x="0" y="2651125"/>
            <a:ext cx="9144000" cy="4206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8117" name="Picture 5"/>
          <p:cNvPicPr>
            <a:picLocks noChangeAspect="1" noChangeArrowheads="1"/>
          </p:cNvPicPr>
          <p:nvPr/>
        </p:nvPicPr>
        <p:blipFill>
          <a:blip r:embed="rId2" cstate="print"/>
          <a:srcRect r="1849"/>
          <a:stretch>
            <a:fillRect/>
          </a:stretch>
        </p:blipFill>
        <p:spPr bwMode="auto">
          <a:xfrm>
            <a:off x="4356100" y="1484313"/>
            <a:ext cx="4787900" cy="3541712"/>
          </a:xfrm>
          <a:prstGeom prst="rect">
            <a:avLst/>
          </a:prstGeom>
          <a:noFill/>
          <a:ln w="9525">
            <a:noFill/>
            <a:miter lim="800000"/>
            <a:headEnd/>
            <a:tailEnd/>
          </a:ln>
        </p:spPr>
      </p:pic>
      <p:pic>
        <p:nvPicPr>
          <p:cNvPr id="858118" name="Picture 6"/>
          <p:cNvPicPr>
            <a:picLocks noChangeAspect="1" noChangeArrowheads="1"/>
          </p:cNvPicPr>
          <p:nvPr/>
        </p:nvPicPr>
        <p:blipFill>
          <a:blip r:embed="rId3" cstate="print"/>
          <a:srcRect/>
          <a:stretch>
            <a:fillRect/>
          </a:stretch>
        </p:blipFill>
        <p:spPr bwMode="auto">
          <a:xfrm>
            <a:off x="0" y="1268413"/>
            <a:ext cx="4500563" cy="4181475"/>
          </a:xfrm>
          <a:prstGeom prst="rect">
            <a:avLst/>
          </a:prstGeom>
          <a:noFill/>
          <a:ln w="9525">
            <a:noFill/>
            <a:miter lim="800000"/>
            <a:headEnd/>
            <a:tailEnd/>
          </a:ln>
        </p:spPr>
      </p:pic>
      <p:sp>
        <p:nvSpPr>
          <p:cNvPr id="858119" name="Rectangle 7"/>
          <p:cNvSpPr>
            <a:spLocks noChangeArrowheads="1"/>
          </p:cNvSpPr>
          <p:nvPr/>
        </p:nvSpPr>
        <p:spPr bwMode="auto">
          <a:xfrm>
            <a:off x="1835150" y="5588000"/>
            <a:ext cx="1512888" cy="503238"/>
          </a:xfrm>
          <a:prstGeom prst="rect">
            <a:avLst/>
          </a:prstGeom>
          <a:solidFill>
            <a:srgbClr val="FFFF99"/>
          </a:solidFill>
          <a:ln w="9525">
            <a:noFill/>
            <a:miter lim="800000"/>
            <a:headEnd/>
            <a:tailEnd/>
          </a:ln>
          <a:effectLst/>
        </p:spPr>
        <p:txBody>
          <a:bodyPr anchor="ctr"/>
          <a:lstStyle/>
          <a:p>
            <a:pPr algn="ctr"/>
            <a:r>
              <a:rPr lang="zh-CN" altLang="en-US" b="1" dirty="0">
                <a:solidFill>
                  <a:schemeClr val="accent2"/>
                </a:solidFill>
                <a:ea typeface="宋体" pitchFamily="2" charset="-122"/>
              </a:rPr>
              <a:t>轨道跟踪</a:t>
            </a:r>
          </a:p>
        </p:txBody>
      </p:sp>
      <p:sp>
        <p:nvSpPr>
          <p:cNvPr id="858120" name="Rectangle 8"/>
          <p:cNvSpPr>
            <a:spLocks noChangeArrowheads="1"/>
          </p:cNvSpPr>
          <p:nvPr/>
        </p:nvSpPr>
        <p:spPr bwMode="auto">
          <a:xfrm>
            <a:off x="6227763" y="5661025"/>
            <a:ext cx="2089150" cy="288925"/>
          </a:xfrm>
          <a:prstGeom prst="rect">
            <a:avLst/>
          </a:prstGeom>
          <a:solidFill>
            <a:srgbClr val="FFFF99"/>
          </a:solidFill>
          <a:ln w="9525">
            <a:noFill/>
            <a:miter lim="800000"/>
            <a:headEnd/>
            <a:tailEnd/>
          </a:ln>
          <a:effectLst/>
        </p:spPr>
        <p:txBody>
          <a:bodyPr anchor="ctr"/>
          <a:lstStyle/>
          <a:p>
            <a:pPr algn="ctr"/>
            <a:r>
              <a:rPr lang="zh-CN" altLang="en-US" b="1" dirty="0">
                <a:solidFill>
                  <a:schemeClr val="accent2"/>
                </a:solidFill>
                <a:ea typeface="宋体" pitchFamily="2" charset="-122"/>
              </a:rPr>
              <a:t>加速滑相计算</a:t>
            </a:r>
          </a:p>
        </p:txBody>
      </p:sp>
      <p:sp>
        <p:nvSpPr>
          <p:cNvPr id="8" name="Rectangle 273"/>
          <p:cNvSpPr>
            <a:spLocks noChangeArrowheads="1"/>
          </p:cNvSpPr>
          <p:nvPr/>
        </p:nvSpPr>
        <p:spPr bwMode="auto">
          <a:xfrm>
            <a:off x="0" y="0"/>
            <a:ext cx="8388424" cy="1138773"/>
          </a:xfrm>
          <a:prstGeom prst="rect">
            <a:avLst/>
          </a:prstGeom>
          <a:noFill/>
          <a:ln w="9525">
            <a:noFill/>
            <a:miter lim="800000"/>
            <a:headEnd/>
            <a:tailEnd/>
          </a:ln>
          <a:effectLst/>
        </p:spPr>
        <p:txBody>
          <a:bodyPr wrap="square">
            <a:spAutoFit/>
          </a:bodyPr>
          <a:lstStyle/>
          <a:p>
            <a:pPr>
              <a:spcBef>
                <a:spcPct val="0"/>
              </a:spcBef>
            </a:pPr>
            <a:r>
              <a:rPr lang="en-US" altLang="zh-CN" sz="3600" dirty="0" smtClean="0">
                <a:solidFill>
                  <a:schemeClr val="tx2"/>
                </a:solidFill>
                <a:latin typeface="Times New Roman" pitchFamily="18" charset="0"/>
                <a:ea typeface="+mj-ea"/>
                <a:cs typeface="Times New Roman" pitchFamily="18" charset="0"/>
              </a:rPr>
              <a:t>800 </a:t>
            </a:r>
            <a:r>
              <a:rPr lang="en-US" altLang="zh-CN" sz="3600" dirty="0" err="1" smtClean="0">
                <a:solidFill>
                  <a:schemeClr val="tx2"/>
                </a:solidFill>
                <a:latin typeface="Times New Roman" pitchFamily="18" charset="0"/>
                <a:ea typeface="+mj-ea"/>
                <a:cs typeface="Times New Roman" pitchFamily="18" charset="0"/>
              </a:rPr>
              <a:t>MeV</a:t>
            </a:r>
            <a:r>
              <a:rPr lang="zh-CN" altLang="en-US" sz="3600" dirty="0" smtClean="0">
                <a:solidFill>
                  <a:schemeClr val="tx2"/>
                </a:solidFill>
                <a:latin typeface="Times New Roman" pitchFamily="18" charset="0"/>
                <a:ea typeface="+mj-ea"/>
                <a:cs typeface="Times New Roman" pitchFamily="18" charset="0"/>
              </a:rPr>
              <a:t>环形回旋加速器</a:t>
            </a:r>
            <a:endParaRPr lang="en-US" altLang="zh-CN" sz="3600" dirty="0" smtClean="0">
              <a:solidFill>
                <a:schemeClr val="tx2"/>
              </a:solidFill>
              <a:latin typeface="Times New Roman" pitchFamily="18" charset="0"/>
              <a:ea typeface="+mj-ea"/>
              <a:cs typeface="Times New Roman" pitchFamily="18" charset="0"/>
            </a:endParaRPr>
          </a:p>
          <a:p>
            <a:pPr lvl="1">
              <a:spcBef>
                <a:spcPct val="0"/>
              </a:spcBef>
              <a:buFont typeface="Arial" pitchFamily="34" charset="0"/>
              <a:buChar char="•"/>
            </a:pPr>
            <a:r>
              <a:rPr lang="zh-CN" altLang="en-US" sz="3200" dirty="0" smtClean="0">
                <a:solidFill>
                  <a:schemeClr val="accent1"/>
                </a:solidFill>
                <a:latin typeface="+mn-ea"/>
                <a:cs typeface="Times New Roman" pitchFamily="18" charset="0"/>
              </a:rPr>
              <a:t> 加速轨道计算</a:t>
            </a:r>
            <a:endParaRPr lang="zh-CN" altLang="en-US" sz="3200" dirty="0">
              <a:solidFill>
                <a:schemeClr val="accent1"/>
              </a:solidFill>
              <a:latin typeface="+mn-ea"/>
              <a:cs typeface="Times New Roman"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7922" name="Picture 2"/>
          <p:cNvPicPr>
            <a:picLocks noChangeAspect="1" noChangeArrowheads="1"/>
          </p:cNvPicPr>
          <p:nvPr/>
        </p:nvPicPr>
        <p:blipFill>
          <a:blip r:embed="rId2" cstate="print"/>
          <a:srcRect t="2236" b="5625"/>
          <a:stretch>
            <a:fillRect/>
          </a:stretch>
        </p:blipFill>
        <p:spPr bwMode="auto">
          <a:xfrm>
            <a:off x="0" y="4005064"/>
            <a:ext cx="4617875" cy="2852936"/>
          </a:xfrm>
          <a:prstGeom prst="rect">
            <a:avLst/>
          </a:prstGeom>
          <a:noFill/>
          <a:ln w="9525">
            <a:noFill/>
            <a:miter lim="800000"/>
            <a:headEnd/>
            <a:tailEnd/>
          </a:ln>
        </p:spPr>
      </p:pic>
      <p:pic>
        <p:nvPicPr>
          <p:cNvPr id="977924" name="Picture 4"/>
          <p:cNvPicPr>
            <a:picLocks noChangeAspect="1" noChangeArrowheads="1"/>
          </p:cNvPicPr>
          <p:nvPr/>
        </p:nvPicPr>
        <p:blipFill>
          <a:blip r:embed="rId3" cstate="print"/>
          <a:srcRect/>
          <a:stretch>
            <a:fillRect/>
          </a:stretch>
        </p:blipFill>
        <p:spPr bwMode="auto">
          <a:xfrm>
            <a:off x="4916449" y="3978000"/>
            <a:ext cx="4227551" cy="2880000"/>
          </a:xfrm>
          <a:prstGeom prst="rect">
            <a:avLst/>
          </a:prstGeom>
          <a:noFill/>
          <a:ln w="9525">
            <a:noFill/>
            <a:miter lim="800000"/>
            <a:headEnd/>
            <a:tailEnd/>
          </a:ln>
        </p:spPr>
      </p:pic>
      <p:sp>
        <p:nvSpPr>
          <p:cNvPr id="8" name="Rectangle 273"/>
          <p:cNvSpPr>
            <a:spLocks noChangeArrowheads="1"/>
          </p:cNvSpPr>
          <p:nvPr/>
        </p:nvSpPr>
        <p:spPr bwMode="auto">
          <a:xfrm>
            <a:off x="0" y="0"/>
            <a:ext cx="8388424" cy="1138773"/>
          </a:xfrm>
          <a:prstGeom prst="rect">
            <a:avLst/>
          </a:prstGeom>
          <a:noFill/>
          <a:ln w="9525">
            <a:noFill/>
            <a:miter lim="800000"/>
            <a:headEnd/>
            <a:tailEnd/>
          </a:ln>
          <a:effectLst/>
        </p:spPr>
        <p:txBody>
          <a:bodyPr wrap="square">
            <a:spAutoFit/>
          </a:bodyPr>
          <a:lstStyle/>
          <a:p>
            <a:pPr>
              <a:spcBef>
                <a:spcPct val="0"/>
              </a:spcBef>
            </a:pPr>
            <a:r>
              <a:rPr lang="en-US" altLang="zh-CN" sz="3600" dirty="0" smtClean="0">
                <a:solidFill>
                  <a:schemeClr val="tx2"/>
                </a:solidFill>
                <a:latin typeface="Times New Roman" pitchFamily="18" charset="0"/>
                <a:ea typeface="+mj-ea"/>
                <a:cs typeface="Times New Roman" pitchFamily="18" charset="0"/>
              </a:rPr>
              <a:t>800 </a:t>
            </a:r>
            <a:r>
              <a:rPr lang="en-US" altLang="zh-CN" sz="3600" dirty="0" err="1" smtClean="0">
                <a:solidFill>
                  <a:schemeClr val="tx2"/>
                </a:solidFill>
                <a:latin typeface="Times New Roman" pitchFamily="18" charset="0"/>
                <a:ea typeface="+mj-ea"/>
                <a:cs typeface="Times New Roman" pitchFamily="18" charset="0"/>
              </a:rPr>
              <a:t>MeV</a:t>
            </a:r>
            <a:r>
              <a:rPr lang="zh-CN" altLang="en-US" sz="3600" dirty="0" smtClean="0">
                <a:solidFill>
                  <a:schemeClr val="tx2"/>
                </a:solidFill>
                <a:latin typeface="Times New Roman" pitchFamily="18" charset="0"/>
                <a:ea typeface="+mj-ea"/>
                <a:cs typeface="Times New Roman" pitchFamily="18" charset="0"/>
              </a:rPr>
              <a:t>环形回旋加速器</a:t>
            </a:r>
            <a:endParaRPr lang="en-US" altLang="zh-CN" sz="3600" dirty="0" smtClean="0">
              <a:solidFill>
                <a:schemeClr val="tx2"/>
              </a:solidFill>
              <a:latin typeface="Times New Roman" pitchFamily="18" charset="0"/>
              <a:ea typeface="+mj-ea"/>
              <a:cs typeface="Times New Roman" pitchFamily="18" charset="0"/>
            </a:endParaRPr>
          </a:p>
          <a:p>
            <a:pPr lvl="1">
              <a:spcBef>
                <a:spcPct val="0"/>
              </a:spcBef>
              <a:buFont typeface="Arial" pitchFamily="34" charset="0"/>
              <a:buChar char="•"/>
            </a:pPr>
            <a:r>
              <a:rPr lang="zh-CN" altLang="en-US" sz="3200" dirty="0" smtClean="0">
                <a:solidFill>
                  <a:schemeClr val="accent1"/>
                </a:solidFill>
                <a:latin typeface="+mn-ea"/>
                <a:cs typeface="Times New Roman" pitchFamily="18" charset="0"/>
              </a:rPr>
              <a:t> 引出设计</a:t>
            </a:r>
            <a:endParaRPr lang="zh-CN" altLang="en-US" sz="3200" dirty="0">
              <a:solidFill>
                <a:schemeClr val="accent1"/>
              </a:solidFill>
              <a:latin typeface="+mn-ea"/>
              <a:cs typeface="Times New Roman" pitchFamily="18" charset="0"/>
            </a:endParaRPr>
          </a:p>
        </p:txBody>
      </p:sp>
      <p:pic>
        <p:nvPicPr>
          <p:cNvPr id="50177" name="Picture 1"/>
          <p:cNvPicPr>
            <a:picLocks noChangeAspect="1" noChangeArrowheads="1"/>
          </p:cNvPicPr>
          <p:nvPr/>
        </p:nvPicPr>
        <p:blipFill>
          <a:blip r:embed="rId4" cstate="print"/>
          <a:srcRect/>
          <a:stretch>
            <a:fillRect/>
          </a:stretch>
        </p:blipFill>
        <p:spPr bwMode="auto">
          <a:xfrm>
            <a:off x="2555776" y="836712"/>
            <a:ext cx="4896544" cy="28625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73"/>
          <p:cNvSpPr>
            <a:spLocks noChangeArrowheads="1"/>
          </p:cNvSpPr>
          <p:nvPr/>
        </p:nvSpPr>
        <p:spPr bwMode="auto">
          <a:xfrm>
            <a:off x="0" y="0"/>
            <a:ext cx="8388424" cy="1138773"/>
          </a:xfrm>
          <a:prstGeom prst="rect">
            <a:avLst/>
          </a:prstGeom>
          <a:noFill/>
          <a:ln w="9525">
            <a:noFill/>
            <a:miter lim="800000"/>
            <a:headEnd/>
            <a:tailEnd/>
          </a:ln>
          <a:effectLst/>
        </p:spPr>
        <p:txBody>
          <a:bodyPr wrap="square">
            <a:spAutoFit/>
          </a:bodyPr>
          <a:lstStyle/>
          <a:p>
            <a:pPr>
              <a:spcBef>
                <a:spcPct val="0"/>
              </a:spcBef>
            </a:pPr>
            <a:r>
              <a:rPr lang="en-US" altLang="zh-CN" sz="3600" dirty="0" smtClean="0">
                <a:solidFill>
                  <a:schemeClr val="tx2"/>
                </a:solidFill>
                <a:latin typeface="Times New Roman" pitchFamily="18" charset="0"/>
                <a:ea typeface="+mj-ea"/>
                <a:cs typeface="Times New Roman" pitchFamily="18" charset="0"/>
              </a:rPr>
              <a:t>800 </a:t>
            </a:r>
            <a:r>
              <a:rPr lang="en-US" altLang="zh-CN" sz="3600" dirty="0" err="1" smtClean="0">
                <a:solidFill>
                  <a:schemeClr val="tx2"/>
                </a:solidFill>
                <a:latin typeface="Times New Roman" pitchFamily="18" charset="0"/>
                <a:ea typeface="+mj-ea"/>
                <a:cs typeface="Times New Roman" pitchFamily="18" charset="0"/>
              </a:rPr>
              <a:t>MeV</a:t>
            </a:r>
            <a:r>
              <a:rPr lang="zh-CN" altLang="en-US" sz="3600" dirty="0" smtClean="0">
                <a:solidFill>
                  <a:schemeClr val="tx2"/>
                </a:solidFill>
                <a:latin typeface="Times New Roman" pitchFamily="18" charset="0"/>
                <a:ea typeface="+mj-ea"/>
                <a:cs typeface="Times New Roman" pitchFamily="18" charset="0"/>
              </a:rPr>
              <a:t>环形回旋加速器</a:t>
            </a:r>
            <a:endParaRPr lang="en-US" altLang="zh-CN" sz="3600" dirty="0" smtClean="0">
              <a:solidFill>
                <a:schemeClr val="tx2"/>
              </a:solidFill>
              <a:latin typeface="Times New Roman" pitchFamily="18" charset="0"/>
              <a:ea typeface="+mj-ea"/>
              <a:cs typeface="Times New Roman" pitchFamily="18" charset="0"/>
            </a:endParaRPr>
          </a:p>
          <a:p>
            <a:pPr lvl="1">
              <a:spcBef>
                <a:spcPct val="0"/>
              </a:spcBef>
              <a:buFont typeface="Arial" pitchFamily="34" charset="0"/>
              <a:buChar char="•"/>
            </a:pPr>
            <a:r>
              <a:rPr lang="zh-CN" altLang="en-US" sz="3200" dirty="0" smtClean="0">
                <a:solidFill>
                  <a:schemeClr val="accent1"/>
                </a:solidFill>
                <a:latin typeface="+mn-ea"/>
                <a:cs typeface="Times New Roman" pitchFamily="18" charset="0"/>
              </a:rPr>
              <a:t> 空间电荷效应与束流损失</a:t>
            </a:r>
            <a:endParaRPr lang="zh-CN" altLang="en-US" sz="3200" dirty="0">
              <a:solidFill>
                <a:schemeClr val="accent1"/>
              </a:solidFill>
              <a:latin typeface="+mn-ea"/>
              <a:cs typeface="Times New Roman" pitchFamily="18" charset="0"/>
            </a:endParaRPr>
          </a:p>
        </p:txBody>
      </p:sp>
      <p:pic>
        <p:nvPicPr>
          <p:cNvPr id="57346" name="Picture 8"/>
          <p:cNvPicPr>
            <a:picLocks noChangeAspect="1" noChangeArrowheads="1"/>
          </p:cNvPicPr>
          <p:nvPr/>
        </p:nvPicPr>
        <p:blipFill>
          <a:blip r:embed="rId2" cstate="print"/>
          <a:srcRect/>
          <a:stretch>
            <a:fillRect/>
          </a:stretch>
        </p:blipFill>
        <p:spPr bwMode="auto">
          <a:xfrm>
            <a:off x="0" y="2666502"/>
            <a:ext cx="4520540" cy="3240360"/>
          </a:xfrm>
          <a:prstGeom prst="rect">
            <a:avLst/>
          </a:prstGeom>
          <a:noFill/>
          <a:ln w="9525">
            <a:noFill/>
            <a:miter lim="800000"/>
            <a:headEnd/>
            <a:tailEnd/>
          </a:ln>
        </p:spPr>
      </p:pic>
      <p:pic>
        <p:nvPicPr>
          <p:cNvPr id="57347" name="Picture 3"/>
          <p:cNvPicPr>
            <a:picLocks noChangeAspect="1" noChangeArrowheads="1"/>
          </p:cNvPicPr>
          <p:nvPr/>
        </p:nvPicPr>
        <p:blipFill>
          <a:blip r:embed="rId3" cstate="print"/>
          <a:srcRect/>
          <a:stretch>
            <a:fillRect/>
          </a:stretch>
        </p:blipFill>
        <p:spPr bwMode="auto">
          <a:xfrm>
            <a:off x="4619865" y="2681016"/>
            <a:ext cx="4524135" cy="3168352"/>
          </a:xfrm>
          <a:prstGeom prst="rect">
            <a:avLst/>
          </a:prstGeom>
          <a:noFill/>
          <a:ln w="9525">
            <a:noFill/>
            <a:miter lim="800000"/>
            <a:headEnd/>
            <a:tailEnd/>
          </a:ln>
        </p:spPr>
      </p:pic>
      <p:pic>
        <p:nvPicPr>
          <p:cNvPr id="8" name="Picture 1"/>
          <p:cNvPicPr>
            <a:picLocks noChangeAspect="1" noChangeArrowheads="1"/>
          </p:cNvPicPr>
          <p:nvPr/>
        </p:nvPicPr>
        <p:blipFill>
          <a:blip r:embed="rId4" cstate="print"/>
          <a:srcRect/>
          <a:stretch>
            <a:fillRect/>
          </a:stretch>
        </p:blipFill>
        <p:spPr bwMode="auto">
          <a:xfrm>
            <a:off x="5508104" y="101598"/>
            <a:ext cx="3635896" cy="2646355"/>
          </a:xfrm>
          <a:prstGeom prst="rect">
            <a:avLst/>
          </a:prstGeom>
          <a:noFill/>
          <a:ln w="9525">
            <a:noFill/>
            <a:miter lim="800000"/>
            <a:headEnd/>
            <a:tailEnd/>
          </a:ln>
        </p:spPr>
      </p:pic>
      <p:sp>
        <p:nvSpPr>
          <p:cNvPr id="9" name="TextBox 8"/>
          <p:cNvSpPr txBox="1"/>
          <p:nvPr/>
        </p:nvSpPr>
        <p:spPr>
          <a:xfrm>
            <a:off x="2267744" y="5949280"/>
            <a:ext cx="790601" cy="369332"/>
          </a:xfrm>
          <a:prstGeom prst="rect">
            <a:avLst/>
          </a:prstGeom>
          <a:noFill/>
        </p:spPr>
        <p:txBody>
          <a:bodyPr wrap="none" rtlCol="0">
            <a:spAutoFit/>
          </a:bodyPr>
          <a:lstStyle/>
          <a:p>
            <a:r>
              <a:rPr lang="zh-CN" altLang="en-US" dirty="0" smtClean="0"/>
              <a:t>结构</a:t>
            </a:r>
            <a:r>
              <a:rPr lang="en-US" altLang="zh-CN" dirty="0" smtClean="0"/>
              <a:t>A</a:t>
            </a:r>
            <a:endParaRPr lang="zh-CN" altLang="en-US" dirty="0"/>
          </a:p>
        </p:txBody>
      </p:sp>
      <p:sp>
        <p:nvSpPr>
          <p:cNvPr id="10" name="TextBox 9"/>
          <p:cNvSpPr txBox="1"/>
          <p:nvPr/>
        </p:nvSpPr>
        <p:spPr>
          <a:xfrm>
            <a:off x="7164288" y="5877272"/>
            <a:ext cx="787395" cy="369332"/>
          </a:xfrm>
          <a:prstGeom prst="rect">
            <a:avLst/>
          </a:prstGeom>
          <a:noFill/>
        </p:spPr>
        <p:txBody>
          <a:bodyPr wrap="none" rtlCol="0">
            <a:spAutoFit/>
          </a:bodyPr>
          <a:lstStyle/>
          <a:p>
            <a:r>
              <a:rPr lang="zh-CN" altLang="en-US" dirty="0" smtClean="0"/>
              <a:t>结构</a:t>
            </a:r>
            <a:r>
              <a:rPr lang="en-US" altLang="zh-CN" dirty="0" smtClean="0"/>
              <a:t>B</a:t>
            </a:r>
            <a:endParaRPr lang="zh-CN" alt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59256" name="Group 120"/>
          <p:cNvGraphicFramePr>
            <a:graphicFrameLocks noGrp="1"/>
          </p:cNvGraphicFramePr>
          <p:nvPr>
            <p:ph type="tbl" idx="1"/>
          </p:nvPr>
        </p:nvGraphicFramePr>
        <p:xfrm>
          <a:off x="5724525" y="981075"/>
          <a:ext cx="3240088" cy="2834959"/>
        </p:xfrm>
        <a:graphic>
          <a:graphicData uri="http://schemas.openxmlformats.org/drawingml/2006/table">
            <a:tbl>
              <a:tblPr/>
              <a:tblGrid>
                <a:gridCol w="1638300"/>
                <a:gridCol w="1601788"/>
              </a:tblGrid>
              <a:tr h="32067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dirty="0" smtClean="0">
                          <a:ln>
                            <a:noFill/>
                          </a:ln>
                          <a:solidFill>
                            <a:schemeClr val="tx1"/>
                          </a:solidFill>
                          <a:effectLst/>
                          <a:latin typeface="Times New Roman" pitchFamily="18" charset="0"/>
                          <a:ea typeface="仿宋_GB2312" pitchFamily="49" charset="-122"/>
                          <a:cs typeface="Times New Roman" pitchFamily="18" charset="0"/>
                        </a:rPr>
                        <a:t>扇数</a:t>
                      </a:r>
                      <a:endParaRPr kumimoji="0" lang="zh-CN" altLang="en-US" sz="2400" b="0" i="0" u="none" strike="noStrike" cap="none" normalizeH="0" baseline="0" dirty="0" smtClean="0">
                        <a:ln>
                          <a:noFill/>
                        </a:ln>
                        <a:solidFill>
                          <a:schemeClr val="tx1"/>
                        </a:solidFill>
                        <a:effectLst/>
                        <a:latin typeface="Times New Roman" pitchFamily="18" charset="0"/>
                        <a:ea typeface="仿宋_GB2312" pitchFamily="49"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Times New Roman" pitchFamily="18" charset="0"/>
                          <a:ea typeface="仿宋_GB2312" pitchFamily="49" charset="-122"/>
                          <a:cs typeface="Times New Roman" pitchFamily="18" charset="0"/>
                        </a:rPr>
                        <a:t>直边扇</a:t>
                      </a:r>
                      <a:endParaRPr kumimoji="0" lang="zh-CN" altLang="en-US" sz="2400" b="0" i="0" u="none" strike="noStrike" cap="none" normalizeH="0" baseline="0" smtClean="0">
                        <a:ln>
                          <a:noFill/>
                        </a:ln>
                        <a:solidFill>
                          <a:schemeClr val="tx1"/>
                        </a:solidFill>
                        <a:effectLst/>
                        <a:latin typeface="Times New Roman" pitchFamily="18" charset="0"/>
                        <a:ea typeface="仿宋_GB2312" pitchFamily="49"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1908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Times New Roman" pitchFamily="18" charset="0"/>
                          <a:ea typeface="仿宋_GB2312" pitchFamily="49" charset="-122"/>
                          <a:cs typeface="Times New Roman" pitchFamily="18" charset="0"/>
                        </a:rPr>
                        <a:t>分离扇个数</a:t>
                      </a:r>
                      <a:endParaRPr kumimoji="0" lang="zh-CN" altLang="en-US" sz="2400" b="0" i="0" u="none" strike="noStrike" cap="none" normalizeH="0" baseline="0" smtClean="0">
                        <a:ln>
                          <a:noFill/>
                        </a:ln>
                        <a:solidFill>
                          <a:schemeClr val="tx1"/>
                        </a:solidFill>
                        <a:effectLst/>
                        <a:latin typeface="Times New Roman" pitchFamily="18" charset="0"/>
                        <a:ea typeface="仿宋_GB2312" pitchFamily="49"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Times New Roman" pitchFamily="18" charset="0"/>
                          <a:ea typeface="仿宋_GB2312" pitchFamily="49" charset="-122"/>
                          <a:cs typeface="Times New Roman" pitchFamily="18" charset="0"/>
                        </a:rPr>
                        <a:t>4</a:t>
                      </a:r>
                      <a:endParaRPr kumimoji="0" lang="en-US" altLang="zh-CN" sz="2400" b="0" i="0" u="none" strike="noStrike" cap="none" normalizeH="0" baseline="0" smtClean="0">
                        <a:ln>
                          <a:noFill/>
                        </a:ln>
                        <a:solidFill>
                          <a:schemeClr val="tx1"/>
                        </a:solidFill>
                        <a:effectLst/>
                        <a:latin typeface="Times New Roman" pitchFamily="18" charset="0"/>
                        <a:ea typeface="仿宋_GB2312" pitchFamily="49"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2067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Times New Roman" pitchFamily="18" charset="0"/>
                          <a:ea typeface="仿宋_GB2312" pitchFamily="49" charset="-122"/>
                          <a:cs typeface="Times New Roman" pitchFamily="18" charset="0"/>
                        </a:rPr>
                        <a:t>峰区场强</a:t>
                      </a:r>
                      <a:r>
                        <a:rPr kumimoji="0" lang="en-US" altLang="zh-CN" sz="1200" b="0" i="0" u="none" strike="noStrike" cap="none" normalizeH="0" baseline="0" smtClean="0">
                          <a:ln>
                            <a:noFill/>
                          </a:ln>
                          <a:solidFill>
                            <a:schemeClr val="tx1"/>
                          </a:solidFill>
                          <a:effectLst/>
                          <a:latin typeface="Times New Roman" pitchFamily="18" charset="0"/>
                          <a:ea typeface="仿宋_GB2312" pitchFamily="49" charset="-122"/>
                          <a:cs typeface="Times New Roman" pitchFamily="18" charset="0"/>
                        </a:rPr>
                        <a:t>(T)</a:t>
                      </a:r>
                      <a:endParaRPr kumimoji="0" lang="en-US" altLang="zh-CN" sz="2400" b="0" i="0" u="none" strike="noStrike" cap="none" normalizeH="0" baseline="0" smtClean="0">
                        <a:ln>
                          <a:noFill/>
                        </a:ln>
                        <a:solidFill>
                          <a:schemeClr val="tx1"/>
                        </a:solidFill>
                        <a:effectLst/>
                        <a:latin typeface="Times New Roman" pitchFamily="18" charset="0"/>
                        <a:ea typeface="仿宋_GB2312" pitchFamily="49"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Times New Roman" pitchFamily="18" charset="0"/>
                          <a:ea typeface="仿宋_GB2312" pitchFamily="49" charset="-122"/>
                          <a:cs typeface="Times New Roman" pitchFamily="18" charset="0"/>
                        </a:rPr>
                        <a:t>1.15</a:t>
                      </a:r>
                      <a:endParaRPr kumimoji="0" lang="en-US" altLang="zh-CN" sz="2400" b="0" i="0" u="none" strike="noStrike" cap="none" normalizeH="0" baseline="0" smtClean="0">
                        <a:ln>
                          <a:noFill/>
                        </a:ln>
                        <a:solidFill>
                          <a:schemeClr val="tx1"/>
                        </a:solidFill>
                        <a:effectLst/>
                        <a:latin typeface="Times New Roman" pitchFamily="18" charset="0"/>
                        <a:ea typeface="仿宋_GB2312" pitchFamily="49"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6352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dirty="0" smtClean="0">
                          <a:ln>
                            <a:noFill/>
                          </a:ln>
                          <a:solidFill>
                            <a:schemeClr val="tx1"/>
                          </a:solidFill>
                          <a:effectLst/>
                          <a:latin typeface="Times New Roman" pitchFamily="18" charset="0"/>
                          <a:ea typeface="仿宋_GB2312" pitchFamily="49" charset="-122"/>
                          <a:cs typeface="Times New Roman" pitchFamily="18" charset="0"/>
                        </a:rPr>
                        <a:t>平均场强</a:t>
                      </a:r>
                      <a:r>
                        <a:rPr kumimoji="0" lang="en-US" altLang="zh-CN" sz="1200" b="0" i="0" u="none" strike="noStrike" cap="none" normalizeH="0" baseline="0" dirty="0" smtClean="0">
                          <a:ln>
                            <a:noFill/>
                          </a:ln>
                          <a:solidFill>
                            <a:schemeClr val="tx1"/>
                          </a:solidFill>
                          <a:effectLst/>
                          <a:latin typeface="Times New Roman" pitchFamily="18" charset="0"/>
                          <a:ea typeface="仿宋_GB2312" pitchFamily="49" charset="-122"/>
                          <a:cs typeface="Times New Roman" pitchFamily="18" charset="0"/>
                        </a:rPr>
                        <a:t>(T)</a:t>
                      </a:r>
                      <a:endParaRPr kumimoji="0" lang="en-US" altLang="zh-CN" sz="2400" b="0" i="0" u="none" strike="noStrike" cap="none" normalizeH="0" baseline="0" dirty="0" smtClean="0">
                        <a:ln>
                          <a:noFill/>
                        </a:ln>
                        <a:solidFill>
                          <a:schemeClr val="tx1"/>
                        </a:solidFill>
                        <a:effectLst/>
                        <a:latin typeface="Times New Roman" pitchFamily="18" charset="0"/>
                        <a:ea typeface="仿宋_GB2312" pitchFamily="49"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Times New Roman" pitchFamily="18" charset="0"/>
                          <a:ea typeface="仿宋_GB2312" pitchFamily="49" charset="-122"/>
                          <a:cs typeface="Times New Roman" pitchFamily="18" charset="0"/>
                        </a:rPr>
                        <a:t>0.36-0.41</a:t>
                      </a:r>
                      <a:endParaRPr kumimoji="0" lang="en-US" altLang="zh-CN" sz="2400" b="0" i="0" u="none" strike="noStrike" cap="none" normalizeH="0" baseline="0" smtClean="0">
                        <a:ln>
                          <a:noFill/>
                        </a:ln>
                        <a:solidFill>
                          <a:schemeClr val="tx1"/>
                        </a:solidFill>
                        <a:effectLst/>
                        <a:latin typeface="Times New Roman" pitchFamily="18" charset="0"/>
                        <a:ea typeface="仿宋_GB2312" pitchFamily="49"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2067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Times New Roman" pitchFamily="18" charset="0"/>
                          <a:ea typeface="仿宋_GB2312" pitchFamily="49" charset="-122"/>
                          <a:cs typeface="Times New Roman" pitchFamily="18" charset="0"/>
                        </a:rPr>
                        <a:t>磁极半径</a:t>
                      </a:r>
                      <a:r>
                        <a:rPr kumimoji="0" lang="en-US" altLang="zh-CN" sz="1200" b="0" i="0" u="none" strike="noStrike" cap="none" normalizeH="0" baseline="0" smtClean="0">
                          <a:ln>
                            <a:noFill/>
                          </a:ln>
                          <a:solidFill>
                            <a:schemeClr val="tx1"/>
                          </a:solidFill>
                          <a:effectLst/>
                          <a:latin typeface="Times New Roman" pitchFamily="18" charset="0"/>
                          <a:ea typeface="仿宋_GB2312" pitchFamily="49" charset="-122"/>
                          <a:cs typeface="Times New Roman" pitchFamily="18" charset="0"/>
                        </a:rPr>
                        <a:t>(mm)</a:t>
                      </a:r>
                      <a:endParaRPr kumimoji="0" lang="en-US" altLang="zh-CN" sz="2400" b="0" i="0" u="none" strike="noStrike" cap="none" normalizeH="0" baseline="0" smtClean="0">
                        <a:ln>
                          <a:noFill/>
                        </a:ln>
                        <a:solidFill>
                          <a:schemeClr val="tx1"/>
                        </a:solidFill>
                        <a:effectLst/>
                        <a:latin typeface="Times New Roman" pitchFamily="18" charset="0"/>
                        <a:ea typeface="仿宋_GB2312" pitchFamily="49"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Times New Roman" pitchFamily="18" charset="0"/>
                          <a:ea typeface="仿宋_GB2312" pitchFamily="49" charset="-122"/>
                          <a:cs typeface="Times New Roman" pitchFamily="18" charset="0"/>
                        </a:rPr>
                        <a:t>4134</a:t>
                      </a:r>
                      <a:endParaRPr kumimoji="0" lang="en-US" altLang="zh-CN" sz="2400" b="0" i="0" u="none" strike="noStrike" cap="none" normalizeH="0" baseline="0" smtClean="0">
                        <a:ln>
                          <a:noFill/>
                        </a:ln>
                        <a:solidFill>
                          <a:schemeClr val="tx1"/>
                        </a:solidFill>
                        <a:effectLst/>
                        <a:latin typeface="Times New Roman" pitchFamily="18" charset="0"/>
                        <a:ea typeface="仿宋_GB2312" pitchFamily="49"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1908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Times New Roman" pitchFamily="18" charset="0"/>
                          <a:ea typeface="仿宋_GB2312" pitchFamily="49" charset="-122"/>
                          <a:cs typeface="Times New Roman" pitchFamily="18" charset="0"/>
                        </a:rPr>
                        <a:t>磁极角宽度</a:t>
                      </a:r>
                      <a:r>
                        <a:rPr kumimoji="0" lang="en-US" altLang="zh-CN" sz="1200" b="0" i="0" u="none" strike="noStrike" cap="none" normalizeH="0" baseline="0" smtClean="0">
                          <a:ln>
                            <a:noFill/>
                          </a:ln>
                          <a:solidFill>
                            <a:schemeClr val="tx1"/>
                          </a:solidFill>
                          <a:effectLst/>
                          <a:latin typeface="Times New Roman" pitchFamily="18" charset="0"/>
                          <a:ea typeface="仿宋_GB2312" pitchFamily="49" charset="-122"/>
                          <a:cs typeface="Times New Roman" pitchFamily="18" charset="0"/>
                        </a:rPr>
                        <a:t>(</a:t>
                      </a:r>
                      <a:r>
                        <a:rPr kumimoji="0" lang="en-US" altLang="zh-CN" sz="1200" b="0" i="0" u="none" strike="noStrike" cap="none" normalizeH="0" baseline="0" smtClean="0">
                          <a:ln>
                            <a:noFill/>
                          </a:ln>
                          <a:solidFill>
                            <a:schemeClr val="tx1"/>
                          </a:solidFill>
                          <a:effectLst/>
                          <a:latin typeface="仿宋_GB2312" pitchFamily="49" charset="-122"/>
                          <a:ea typeface="仿宋_GB2312" pitchFamily="49" charset="-122"/>
                          <a:cs typeface="Times New Roman" pitchFamily="18" charset="0"/>
                        </a:rPr>
                        <a:t>˚</a:t>
                      </a:r>
                      <a:r>
                        <a:rPr kumimoji="0" lang="en-US" altLang="zh-CN" sz="1200" b="0" i="0" u="none" strike="noStrike" cap="none" normalizeH="0" baseline="0" smtClean="0">
                          <a:ln>
                            <a:noFill/>
                          </a:ln>
                          <a:solidFill>
                            <a:schemeClr val="tx1"/>
                          </a:solidFill>
                          <a:effectLst/>
                          <a:latin typeface="Times New Roman" pitchFamily="18" charset="0"/>
                          <a:ea typeface="仿宋_GB2312" pitchFamily="49" charset="-122"/>
                          <a:cs typeface="Times New Roman" pitchFamily="18" charset="0"/>
                        </a:rPr>
                        <a:t>)</a:t>
                      </a:r>
                      <a:endParaRPr kumimoji="0" lang="en-US" altLang="zh-CN" sz="2400" b="0" i="0" u="none" strike="noStrike" cap="none" normalizeH="0" baseline="0" smtClean="0">
                        <a:ln>
                          <a:noFill/>
                        </a:ln>
                        <a:solidFill>
                          <a:schemeClr val="tx1"/>
                        </a:solidFill>
                        <a:effectLst/>
                        <a:latin typeface="Times New Roman" pitchFamily="18" charset="0"/>
                        <a:ea typeface="仿宋_GB2312" pitchFamily="49"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Times New Roman" pitchFamily="18" charset="0"/>
                          <a:ea typeface="仿宋_GB2312" pitchFamily="49" charset="-122"/>
                          <a:cs typeface="Times New Roman" pitchFamily="18" charset="0"/>
                        </a:rPr>
                        <a:t>22-30</a:t>
                      </a:r>
                      <a:endParaRPr kumimoji="0" lang="en-US" altLang="zh-CN" sz="2400" b="0" i="0" u="none" strike="noStrike" cap="none" normalizeH="0" baseline="0" smtClean="0">
                        <a:ln>
                          <a:noFill/>
                        </a:ln>
                        <a:solidFill>
                          <a:schemeClr val="tx1"/>
                        </a:solidFill>
                        <a:effectLst/>
                        <a:latin typeface="Times New Roman" pitchFamily="18" charset="0"/>
                        <a:ea typeface="仿宋_GB2312" pitchFamily="49"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2067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Times New Roman" pitchFamily="18" charset="0"/>
                          <a:ea typeface="仿宋_GB2312" pitchFamily="49" charset="-122"/>
                          <a:cs typeface="Times New Roman" pitchFamily="18" charset="0"/>
                        </a:rPr>
                        <a:t>磁极间隙</a:t>
                      </a:r>
                      <a:r>
                        <a:rPr kumimoji="0" lang="en-US" altLang="zh-CN" sz="1200" b="0" i="0" u="none" strike="noStrike" cap="none" normalizeH="0" baseline="0" smtClean="0">
                          <a:ln>
                            <a:noFill/>
                          </a:ln>
                          <a:solidFill>
                            <a:schemeClr val="tx1"/>
                          </a:solidFill>
                          <a:effectLst/>
                          <a:latin typeface="Times New Roman" pitchFamily="18" charset="0"/>
                          <a:ea typeface="仿宋_GB2312" pitchFamily="49" charset="-122"/>
                          <a:cs typeface="Times New Roman" pitchFamily="18" charset="0"/>
                        </a:rPr>
                        <a:t>(mm)</a:t>
                      </a:r>
                      <a:endParaRPr kumimoji="0" lang="en-US" altLang="zh-CN" sz="2400" b="0" i="0" u="none" strike="noStrike" cap="none" normalizeH="0" baseline="0" smtClean="0">
                        <a:ln>
                          <a:noFill/>
                        </a:ln>
                        <a:solidFill>
                          <a:schemeClr val="tx1"/>
                        </a:solidFill>
                        <a:effectLst/>
                        <a:latin typeface="Times New Roman" pitchFamily="18" charset="0"/>
                        <a:ea typeface="仿宋_GB2312" pitchFamily="49"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Times New Roman" pitchFamily="18" charset="0"/>
                          <a:ea typeface="仿宋_GB2312" pitchFamily="49" charset="-122"/>
                          <a:cs typeface="Times New Roman" pitchFamily="18" charset="0"/>
                        </a:rPr>
                        <a:t>40</a:t>
                      </a:r>
                      <a:endParaRPr kumimoji="0" lang="en-US" altLang="zh-CN" sz="2400" b="0" i="0" u="none" strike="noStrike" cap="none" normalizeH="0" baseline="0" smtClean="0">
                        <a:ln>
                          <a:noFill/>
                        </a:ln>
                        <a:solidFill>
                          <a:schemeClr val="tx1"/>
                        </a:solidFill>
                        <a:effectLst/>
                        <a:latin typeface="Times New Roman" pitchFamily="18" charset="0"/>
                        <a:ea typeface="仿宋_GB2312" pitchFamily="49"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1908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Times New Roman" pitchFamily="18" charset="0"/>
                          <a:ea typeface="仿宋_GB2312" pitchFamily="49" charset="-122"/>
                          <a:cs typeface="Times New Roman" pitchFamily="18" charset="0"/>
                        </a:rPr>
                        <a:t>磁轭内半径</a:t>
                      </a:r>
                      <a:r>
                        <a:rPr kumimoji="0" lang="en-US" altLang="zh-CN" sz="1200" b="0" i="0" u="none" strike="noStrike" cap="none" normalizeH="0" baseline="0" smtClean="0">
                          <a:ln>
                            <a:noFill/>
                          </a:ln>
                          <a:solidFill>
                            <a:schemeClr val="tx1"/>
                          </a:solidFill>
                          <a:effectLst/>
                          <a:latin typeface="Times New Roman" pitchFamily="18" charset="0"/>
                          <a:ea typeface="仿宋_GB2312" pitchFamily="49" charset="-122"/>
                          <a:cs typeface="Times New Roman" pitchFamily="18" charset="0"/>
                        </a:rPr>
                        <a:t>(mm)</a:t>
                      </a:r>
                      <a:endParaRPr kumimoji="0" lang="en-US" altLang="zh-CN" sz="2400" b="0" i="0" u="none" strike="noStrike" cap="none" normalizeH="0" baseline="0" smtClean="0">
                        <a:ln>
                          <a:noFill/>
                        </a:ln>
                        <a:solidFill>
                          <a:schemeClr val="tx1"/>
                        </a:solidFill>
                        <a:effectLst/>
                        <a:latin typeface="Times New Roman" pitchFamily="18" charset="0"/>
                        <a:ea typeface="仿宋_GB2312" pitchFamily="49"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Times New Roman" pitchFamily="18" charset="0"/>
                          <a:ea typeface="仿宋_GB2312" pitchFamily="49" charset="-122"/>
                          <a:cs typeface="Times New Roman" pitchFamily="18" charset="0"/>
                        </a:rPr>
                        <a:t>4300</a:t>
                      </a:r>
                      <a:endParaRPr kumimoji="0" lang="en-US" altLang="zh-CN" sz="2400" b="0" i="0" u="none" strike="noStrike" cap="none" normalizeH="0" baseline="0" smtClean="0">
                        <a:ln>
                          <a:noFill/>
                        </a:ln>
                        <a:solidFill>
                          <a:schemeClr val="tx1"/>
                        </a:solidFill>
                        <a:effectLst/>
                        <a:latin typeface="Times New Roman" pitchFamily="18" charset="0"/>
                        <a:ea typeface="仿宋_GB2312" pitchFamily="49"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2067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Times New Roman" pitchFamily="18" charset="0"/>
                          <a:ea typeface="仿宋_GB2312" pitchFamily="49" charset="-122"/>
                          <a:cs typeface="Times New Roman" pitchFamily="18" charset="0"/>
                        </a:rPr>
                        <a:t>磁轭外半径</a:t>
                      </a:r>
                      <a:r>
                        <a:rPr kumimoji="0" lang="en-US" altLang="zh-CN" sz="1200" b="0" i="0" u="none" strike="noStrike" cap="none" normalizeH="0" baseline="0" smtClean="0">
                          <a:ln>
                            <a:noFill/>
                          </a:ln>
                          <a:solidFill>
                            <a:schemeClr val="tx1"/>
                          </a:solidFill>
                          <a:effectLst/>
                          <a:latin typeface="Times New Roman" pitchFamily="18" charset="0"/>
                          <a:ea typeface="仿宋_GB2312" pitchFamily="49" charset="-122"/>
                          <a:cs typeface="Times New Roman" pitchFamily="18" charset="0"/>
                        </a:rPr>
                        <a:t>(mm)</a:t>
                      </a:r>
                      <a:endParaRPr kumimoji="0" lang="en-US" altLang="zh-CN" sz="2400" b="0" i="0" u="none" strike="noStrike" cap="none" normalizeH="0" baseline="0" smtClean="0">
                        <a:ln>
                          <a:noFill/>
                        </a:ln>
                        <a:solidFill>
                          <a:schemeClr val="tx1"/>
                        </a:solidFill>
                        <a:effectLst/>
                        <a:latin typeface="Times New Roman" pitchFamily="18" charset="0"/>
                        <a:ea typeface="仿宋_GB2312" pitchFamily="49"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smtClean="0">
                          <a:ln>
                            <a:noFill/>
                          </a:ln>
                          <a:solidFill>
                            <a:schemeClr val="tx1"/>
                          </a:solidFill>
                          <a:effectLst/>
                          <a:latin typeface="Times New Roman" pitchFamily="18" charset="0"/>
                          <a:ea typeface="仿宋_GB2312" pitchFamily="49" charset="-122"/>
                          <a:cs typeface="Times New Roman" pitchFamily="18" charset="0"/>
                        </a:rPr>
                        <a:t>6100</a:t>
                      </a:r>
                      <a:endParaRPr kumimoji="0" lang="en-US" altLang="zh-CN" sz="2400" b="0" i="0" u="none" strike="noStrike" cap="none" normalizeH="0" baseline="0" dirty="0" smtClean="0">
                        <a:ln>
                          <a:noFill/>
                        </a:ln>
                        <a:solidFill>
                          <a:schemeClr val="tx1"/>
                        </a:solidFill>
                        <a:effectLst/>
                        <a:latin typeface="Times New Roman" pitchFamily="18" charset="0"/>
                        <a:ea typeface="仿宋_GB2312" pitchFamily="49"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
        <p:nvSpPr>
          <p:cNvPr id="859255" name="Rectangle 119"/>
          <p:cNvSpPr>
            <a:spLocks noChangeArrowheads="1"/>
          </p:cNvSpPr>
          <p:nvPr/>
        </p:nvSpPr>
        <p:spPr bwMode="auto">
          <a:xfrm>
            <a:off x="6227763" y="504825"/>
            <a:ext cx="2393950" cy="457200"/>
          </a:xfrm>
          <a:prstGeom prst="rect">
            <a:avLst/>
          </a:prstGeom>
          <a:solidFill>
            <a:srgbClr val="FFFF99"/>
          </a:solidFill>
          <a:ln w="9525">
            <a:noFill/>
            <a:miter lim="800000"/>
            <a:headEnd/>
            <a:tailEnd/>
          </a:ln>
          <a:effectLst/>
        </p:spPr>
        <p:txBody>
          <a:bodyPr wrap="none" anchor="ctr">
            <a:spAutoFit/>
          </a:bodyPr>
          <a:lstStyle/>
          <a:p>
            <a:pPr algn="l"/>
            <a:r>
              <a:rPr lang="zh-CN" altLang="en-US" b="0">
                <a:ea typeface="宋体" pitchFamily="2" charset="-122"/>
              </a:rPr>
              <a:t>主磁铁主要参数</a:t>
            </a:r>
            <a:r>
              <a:rPr lang="zh-CN" altLang="en-US">
                <a:ea typeface="宋体" pitchFamily="2" charset="-122"/>
              </a:rPr>
              <a:t> </a:t>
            </a:r>
          </a:p>
        </p:txBody>
      </p:sp>
      <p:graphicFrame>
        <p:nvGraphicFramePr>
          <p:cNvPr id="859450" name="Group 314"/>
          <p:cNvGraphicFramePr>
            <a:graphicFrameLocks noGrp="1"/>
          </p:cNvGraphicFramePr>
          <p:nvPr/>
        </p:nvGraphicFramePr>
        <p:xfrm>
          <a:off x="5580063" y="4654550"/>
          <a:ext cx="3384550" cy="1828800"/>
        </p:xfrm>
        <a:graphic>
          <a:graphicData uri="http://schemas.openxmlformats.org/drawingml/2006/table">
            <a:tbl>
              <a:tblPr/>
              <a:tblGrid>
                <a:gridCol w="1800225"/>
                <a:gridCol w="1584325"/>
              </a:tblGrid>
              <a:tr h="37465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Times New Roman" pitchFamily="18" charset="0"/>
                          <a:ea typeface="仿宋_GB2312" pitchFamily="49" charset="-122"/>
                          <a:cs typeface="Times New Roman" pitchFamily="18" charset="0"/>
                        </a:rPr>
                        <a:t>腔个数</a:t>
                      </a:r>
                      <a:endParaRPr kumimoji="0" lang="zh-CN" altLang="en-US" sz="2400" b="0" i="0" u="none" strike="noStrike" cap="none" normalizeH="0" baseline="0" smtClean="0">
                        <a:ln>
                          <a:noFill/>
                        </a:ln>
                        <a:solidFill>
                          <a:schemeClr val="tx1"/>
                        </a:solidFill>
                        <a:effectLst/>
                        <a:latin typeface="Times New Roman" pitchFamily="18" charset="0"/>
                        <a:ea typeface="仿宋_GB2312" pitchFamily="49"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Times New Roman" pitchFamily="18" charset="0"/>
                          <a:ea typeface="仿宋_GB2312" pitchFamily="49" charset="-122"/>
                          <a:cs typeface="Times New Roman" pitchFamily="18" charset="0"/>
                        </a:rPr>
                        <a:t>2</a:t>
                      </a:r>
                      <a:endParaRPr kumimoji="0" lang="en-US" altLang="zh-CN" sz="2400" b="0" i="0" u="none" strike="noStrike" cap="none" normalizeH="0" baseline="0" smtClean="0">
                        <a:ln>
                          <a:noFill/>
                        </a:ln>
                        <a:solidFill>
                          <a:schemeClr val="tx1"/>
                        </a:solidFill>
                        <a:effectLst/>
                        <a:latin typeface="Times New Roman" pitchFamily="18" charset="0"/>
                        <a:ea typeface="仿宋_GB2312" pitchFamily="49"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7465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Times New Roman" pitchFamily="18" charset="0"/>
                          <a:ea typeface="仿宋_GB2312" pitchFamily="49" charset="-122"/>
                          <a:cs typeface="Times New Roman" pitchFamily="18" charset="0"/>
                        </a:rPr>
                        <a:t>腔类型</a:t>
                      </a:r>
                      <a:endParaRPr kumimoji="0" lang="zh-CN" altLang="en-US" sz="2400" b="0" i="0" u="none" strike="noStrike" cap="none" normalizeH="0" baseline="0" smtClean="0">
                        <a:ln>
                          <a:noFill/>
                        </a:ln>
                        <a:solidFill>
                          <a:schemeClr val="tx1"/>
                        </a:solidFill>
                        <a:effectLst/>
                        <a:latin typeface="Times New Roman" pitchFamily="18" charset="0"/>
                        <a:ea typeface="仿宋_GB2312" pitchFamily="49"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Times New Roman" pitchFamily="18" charset="0"/>
                          <a:ea typeface="仿宋_GB2312" pitchFamily="49" charset="-122"/>
                          <a:cs typeface="Times New Roman" pitchFamily="18" charset="0"/>
                        </a:rPr>
                        <a:t>双间隙</a:t>
                      </a:r>
                      <a:endParaRPr kumimoji="0" lang="zh-CN" altLang="en-US" sz="2400" b="0" i="0" u="none" strike="noStrike" cap="none" normalizeH="0" baseline="0" smtClean="0">
                        <a:ln>
                          <a:noFill/>
                        </a:ln>
                        <a:solidFill>
                          <a:schemeClr val="tx1"/>
                        </a:solidFill>
                        <a:effectLst/>
                        <a:latin typeface="Times New Roman" pitchFamily="18" charset="0"/>
                        <a:ea typeface="仿宋_GB2312" pitchFamily="49"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3020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Times New Roman" pitchFamily="18" charset="0"/>
                          <a:ea typeface="仿宋_GB2312" pitchFamily="49" charset="-122"/>
                          <a:cs typeface="Times New Roman" pitchFamily="18" charset="0"/>
                        </a:rPr>
                        <a:t>腔半径</a:t>
                      </a:r>
                      <a:r>
                        <a:rPr kumimoji="0" lang="en-US" altLang="zh-CN" sz="1200" b="0" i="0" u="none" strike="noStrike" cap="none" normalizeH="0" baseline="0" smtClean="0">
                          <a:ln>
                            <a:noFill/>
                          </a:ln>
                          <a:solidFill>
                            <a:schemeClr val="tx1"/>
                          </a:solidFill>
                          <a:effectLst/>
                          <a:latin typeface="Times New Roman" pitchFamily="18" charset="0"/>
                          <a:ea typeface="仿宋_GB2312" pitchFamily="49" charset="-122"/>
                          <a:cs typeface="Times New Roman" pitchFamily="18" charset="0"/>
                        </a:rPr>
                        <a:t>(mm)</a:t>
                      </a:r>
                      <a:endParaRPr kumimoji="0" lang="en-US" altLang="zh-CN" sz="2400" b="0" i="0" u="none" strike="noStrike" cap="none" normalizeH="0" baseline="0" smtClean="0">
                        <a:ln>
                          <a:noFill/>
                        </a:ln>
                        <a:solidFill>
                          <a:schemeClr val="tx1"/>
                        </a:solidFill>
                        <a:effectLst/>
                        <a:latin typeface="Times New Roman" pitchFamily="18" charset="0"/>
                        <a:ea typeface="仿宋_GB2312" pitchFamily="49"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Times New Roman" pitchFamily="18" charset="0"/>
                          <a:ea typeface="仿宋_GB2312" pitchFamily="49" charset="-122"/>
                          <a:cs typeface="Times New Roman" pitchFamily="18" charset="0"/>
                        </a:rPr>
                        <a:t>3900</a:t>
                      </a:r>
                      <a:endParaRPr kumimoji="0" lang="en-US" altLang="zh-CN" sz="2400" b="0" i="0" u="none" strike="noStrike" cap="none" normalizeH="0" baseline="0" smtClean="0">
                        <a:ln>
                          <a:noFill/>
                        </a:ln>
                        <a:solidFill>
                          <a:schemeClr val="tx1"/>
                        </a:solidFill>
                        <a:effectLst/>
                        <a:latin typeface="Times New Roman" pitchFamily="18" charset="0"/>
                        <a:ea typeface="仿宋_GB2312" pitchFamily="49"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7465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Times New Roman" pitchFamily="18" charset="0"/>
                          <a:ea typeface="仿宋_GB2312" pitchFamily="49" charset="-122"/>
                          <a:cs typeface="Times New Roman" pitchFamily="18" charset="0"/>
                        </a:rPr>
                        <a:t>腔张角大小</a:t>
                      </a:r>
                      <a:r>
                        <a:rPr kumimoji="0" lang="en-US" altLang="zh-CN" sz="1200" b="0" i="0" u="none" strike="noStrike" cap="none" normalizeH="0" baseline="0" smtClean="0">
                          <a:ln>
                            <a:noFill/>
                          </a:ln>
                          <a:solidFill>
                            <a:schemeClr val="tx1"/>
                          </a:solidFill>
                          <a:effectLst/>
                          <a:latin typeface="Times New Roman" pitchFamily="18" charset="0"/>
                          <a:ea typeface="仿宋_GB2312" pitchFamily="49" charset="-122"/>
                          <a:cs typeface="Times New Roman" pitchFamily="18" charset="0"/>
                        </a:rPr>
                        <a:t>(</a:t>
                      </a:r>
                      <a:r>
                        <a:rPr kumimoji="0" lang="en-US" altLang="zh-CN" sz="1200" b="0" i="0" u="none" strike="noStrike" cap="none" normalizeH="0" baseline="0" smtClean="0">
                          <a:ln>
                            <a:noFill/>
                          </a:ln>
                          <a:solidFill>
                            <a:schemeClr val="tx1"/>
                          </a:solidFill>
                          <a:effectLst/>
                          <a:latin typeface="仿宋_GB2312" pitchFamily="49" charset="-122"/>
                          <a:ea typeface="仿宋_GB2312" pitchFamily="49" charset="-122"/>
                          <a:cs typeface="Times New Roman" pitchFamily="18" charset="0"/>
                        </a:rPr>
                        <a:t>˚</a:t>
                      </a:r>
                      <a:r>
                        <a:rPr kumimoji="0" lang="en-US" altLang="zh-CN" sz="1200" b="0" i="0" u="none" strike="noStrike" cap="none" normalizeH="0" baseline="0" smtClean="0">
                          <a:ln>
                            <a:noFill/>
                          </a:ln>
                          <a:solidFill>
                            <a:schemeClr val="tx1"/>
                          </a:solidFill>
                          <a:effectLst/>
                          <a:latin typeface="Times New Roman" pitchFamily="18" charset="0"/>
                          <a:ea typeface="仿宋_GB2312" pitchFamily="49" charset="-122"/>
                          <a:cs typeface="Times New Roman" pitchFamily="18" charset="0"/>
                        </a:rPr>
                        <a:t>)</a:t>
                      </a:r>
                      <a:endParaRPr kumimoji="0" lang="en-US" altLang="zh-CN" sz="2400" b="0" i="0" u="none" strike="noStrike" cap="none" normalizeH="0" baseline="0" smtClean="0">
                        <a:ln>
                          <a:noFill/>
                        </a:ln>
                        <a:solidFill>
                          <a:schemeClr val="tx1"/>
                        </a:solidFill>
                        <a:effectLst/>
                        <a:latin typeface="Times New Roman" pitchFamily="18" charset="0"/>
                        <a:ea typeface="仿宋_GB2312" pitchFamily="49"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Times New Roman" pitchFamily="18" charset="0"/>
                          <a:ea typeface="仿宋_GB2312" pitchFamily="49" charset="-122"/>
                          <a:cs typeface="Times New Roman" pitchFamily="18" charset="0"/>
                        </a:rPr>
                        <a:t>22.5</a:t>
                      </a:r>
                      <a:endParaRPr kumimoji="0" lang="en-US" altLang="zh-CN" sz="2400" b="0" i="0" u="none" strike="noStrike" cap="none" normalizeH="0" baseline="0" smtClean="0">
                        <a:ln>
                          <a:noFill/>
                        </a:ln>
                        <a:solidFill>
                          <a:schemeClr val="tx1"/>
                        </a:solidFill>
                        <a:effectLst/>
                        <a:latin typeface="Times New Roman" pitchFamily="18" charset="0"/>
                        <a:ea typeface="仿宋_GB2312" pitchFamily="49"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7465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Times New Roman" pitchFamily="18" charset="0"/>
                          <a:ea typeface="仿宋_GB2312" pitchFamily="49" charset="-122"/>
                          <a:cs typeface="Times New Roman" pitchFamily="18" charset="0"/>
                        </a:rPr>
                        <a:t>最大加速电压</a:t>
                      </a:r>
                      <a:r>
                        <a:rPr kumimoji="0" lang="en-US" altLang="zh-CN" sz="1200" b="0" i="0" u="none" strike="noStrike" cap="none" normalizeH="0" baseline="0" smtClean="0">
                          <a:ln>
                            <a:noFill/>
                          </a:ln>
                          <a:solidFill>
                            <a:schemeClr val="tx1"/>
                          </a:solidFill>
                          <a:effectLst/>
                          <a:latin typeface="Times New Roman" pitchFamily="18" charset="0"/>
                          <a:ea typeface="仿宋_GB2312" pitchFamily="49" charset="-122"/>
                          <a:cs typeface="Times New Roman" pitchFamily="18" charset="0"/>
                        </a:rPr>
                        <a:t>(kV)</a:t>
                      </a:r>
                      <a:endParaRPr kumimoji="0" lang="en-US" altLang="zh-CN" sz="2400" b="0" i="0" u="none" strike="noStrike" cap="none" normalizeH="0" baseline="0" smtClean="0">
                        <a:ln>
                          <a:noFill/>
                        </a:ln>
                        <a:solidFill>
                          <a:schemeClr val="tx1"/>
                        </a:solidFill>
                        <a:effectLst/>
                        <a:latin typeface="Times New Roman" pitchFamily="18" charset="0"/>
                        <a:ea typeface="仿宋_GB2312" pitchFamily="49"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Times New Roman" pitchFamily="18" charset="0"/>
                          <a:ea typeface="仿宋_GB2312" pitchFamily="49" charset="-122"/>
                          <a:cs typeface="Times New Roman" pitchFamily="18" charset="0"/>
                        </a:rPr>
                        <a:t>500</a:t>
                      </a:r>
                      <a:endParaRPr kumimoji="0" lang="en-US" altLang="zh-CN" sz="2400" b="0" i="0" u="none" strike="noStrike" cap="none" normalizeH="0" baseline="0" smtClean="0">
                        <a:ln>
                          <a:noFill/>
                        </a:ln>
                        <a:solidFill>
                          <a:schemeClr val="tx1"/>
                        </a:solidFill>
                        <a:effectLst/>
                        <a:latin typeface="Times New Roman" pitchFamily="18" charset="0"/>
                        <a:ea typeface="仿宋_GB2312" pitchFamily="49"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
        <p:nvSpPr>
          <p:cNvPr id="859451" name="Rectangle 315"/>
          <p:cNvSpPr>
            <a:spLocks noChangeArrowheads="1"/>
          </p:cNvSpPr>
          <p:nvPr/>
        </p:nvSpPr>
        <p:spPr bwMode="auto">
          <a:xfrm>
            <a:off x="6372225" y="4149725"/>
            <a:ext cx="2233613" cy="457200"/>
          </a:xfrm>
          <a:prstGeom prst="rect">
            <a:avLst/>
          </a:prstGeom>
          <a:solidFill>
            <a:srgbClr val="FFFF99"/>
          </a:solidFill>
          <a:ln w="9525">
            <a:noFill/>
            <a:miter lim="800000"/>
            <a:headEnd/>
            <a:tailEnd/>
          </a:ln>
          <a:effectLst/>
        </p:spPr>
        <p:txBody>
          <a:bodyPr wrap="none" anchor="ctr">
            <a:spAutoFit/>
          </a:bodyPr>
          <a:lstStyle/>
          <a:p>
            <a:pPr algn="l"/>
            <a:r>
              <a:rPr lang="zh-CN" altLang="en-US">
                <a:ea typeface="宋体" pitchFamily="2" charset="-122"/>
              </a:rPr>
              <a:t> </a:t>
            </a:r>
            <a:r>
              <a:rPr lang="en-US" altLang="zh-CN" b="0">
                <a:ea typeface="宋体" pitchFamily="2" charset="-122"/>
              </a:rPr>
              <a:t>RF</a:t>
            </a:r>
            <a:r>
              <a:rPr lang="zh-CN" altLang="en-US" b="0">
                <a:ea typeface="宋体" pitchFamily="2" charset="-122"/>
              </a:rPr>
              <a:t>腔主要参数</a:t>
            </a:r>
            <a:r>
              <a:rPr lang="zh-CN" altLang="en-US">
                <a:ea typeface="宋体" pitchFamily="2" charset="-122"/>
              </a:rPr>
              <a:t> </a:t>
            </a:r>
          </a:p>
        </p:txBody>
      </p:sp>
      <p:pic>
        <p:nvPicPr>
          <p:cNvPr id="859452" name="Picture 316"/>
          <p:cNvPicPr>
            <a:picLocks noChangeAspect="1" noChangeArrowheads="1"/>
          </p:cNvPicPr>
          <p:nvPr/>
        </p:nvPicPr>
        <p:blipFill>
          <a:blip r:embed="rId2" cstate="print"/>
          <a:srcRect/>
          <a:stretch>
            <a:fillRect/>
          </a:stretch>
        </p:blipFill>
        <p:spPr bwMode="auto">
          <a:xfrm>
            <a:off x="251520" y="1412776"/>
            <a:ext cx="5120257" cy="4248472"/>
          </a:xfrm>
          <a:prstGeom prst="rect">
            <a:avLst/>
          </a:prstGeom>
          <a:noFill/>
          <a:ln w="9525">
            <a:noFill/>
            <a:miter lim="800000"/>
            <a:headEnd/>
            <a:tailEnd/>
          </a:ln>
        </p:spPr>
      </p:pic>
      <p:sp>
        <p:nvSpPr>
          <p:cNvPr id="8" name="Rectangle 273"/>
          <p:cNvSpPr>
            <a:spLocks noChangeArrowheads="1"/>
          </p:cNvSpPr>
          <p:nvPr/>
        </p:nvSpPr>
        <p:spPr bwMode="auto">
          <a:xfrm>
            <a:off x="0" y="0"/>
            <a:ext cx="8388424" cy="1138773"/>
          </a:xfrm>
          <a:prstGeom prst="rect">
            <a:avLst/>
          </a:prstGeom>
          <a:noFill/>
          <a:ln w="9525">
            <a:noFill/>
            <a:miter lim="800000"/>
            <a:headEnd/>
            <a:tailEnd/>
          </a:ln>
          <a:effectLst/>
        </p:spPr>
        <p:txBody>
          <a:bodyPr wrap="square">
            <a:spAutoFit/>
          </a:bodyPr>
          <a:lstStyle/>
          <a:p>
            <a:pPr>
              <a:spcBef>
                <a:spcPct val="0"/>
              </a:spcBef>
            </a:pPr>
            <a:r>
              <a:rPr lang="zh-CN" altLang="en-US" sz="3600" dirty="0" smtClean="0">
                <a:solidFill>
                  <a:schemeClr val="tx2"/>
                </a:solidFill>
                <a:latin typeface="Times New Roman" pitchFamily="18" charset="0"/>
                <a:ea typeface="+mj-ea"/>
                <a:cs typeface="Times New Roman" pitchFamily="18" charset="0"/>
              </a:rPr>
              <a:t>注入回旋加速器</a:t>
            </a:r>
            <a:endParaRPr lang="en-US" altLang="zh-CN" sz="3600" dirty="0" smtClean="0">
              <a:solidFill>
                <a:schemeClr val="tx2"/>
              </a:solidFill>
              <a:latin typeface="Times New Roman" pitchFamily="18" charset="0"/>
              <a:ea typeface="+mj-ea"/>
              <a:cs typeface="Times New Roman" pitchFamily="18" charset="0"/>
            </a:endParaRPr>
          </a:p>
          <a:p>
            <a:pPr lvl="1">
              <a:spcBef>
                <a:spcPct val="0"/>
              </a:spcBef>
              <a:buFont typeface="Arial" pitchFamily="34" charset="0"/>
              <a:buChar char="•"/>
            </a:pPr>
            <a:r>
              <a:rPr lang="zh-CN" altLang="en-US" sz="3200" dirty="0" smtClean="0">
                <a:solidFill>
                  <a:schemeClr val="accent1"/>
                </a:solidFill>
                <a:latin typeface="+mn-ea"/>
                <a:cs typeface="Times New Roman" pitchFamily="18" charset="0"/>
              </a:rPr>
              <a:t> 总体设计</a:t>
            </a:r>
            <a:endParaRPr lang="zh-CN" altLang="en-US" sz="3200" dirty="0">
              <a:solidFill>
                <a:schemeClr val="accent1"/>
              </a:solidFill>
              <a:latin typeface="+mn-ea"/>
              <a:cs typeface="Times New Roman" pitchFamily="18"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3303" name="Picture 71"/>
          <p:cNvPicPr>
            <a:picLocks noChangeAspect="1" noChangeArrowheads="1"/>
          </p:cNvPicPr>
          <p:nvPr/>
        </p:nvPicPr>
        <p:blipFill>
          <a:blip r:embed="rId2" cstate="print"/>
          <a:srcRect/>
          <a:stretch>
            <a:fillRect/>
          </a:stretch>
        </p:blipFill>
        <p:spPr bwMode="auto">
          <a:xfrm>
            <a:off x="251520" y="1268760"/>
            <a:ext cx="5076453" cy="2937060"/>
          </a:xfrm>
          <a:prstGeom prst="rect">
            <a:avLst/>
          </a:prstGeom>
          <a:noFill/>
          <a:ln w="9525">
            <a:noFill/>
            <a:miter lim="800000"/>
            <a:headEnd/>
            <a:tailEnd/>
          </a:ln>
        </p:spPr>
      </p:pic>
      <p:pic>
        <p:nvPicPr>
          <p:cNvPr id="863305" name="Picture 73"/>
          <p:cNvPicPr>
            <a:picLocks noChangeAspect="1" noChangeArrowheads="1"/>
          </p:cNvPicPr>
          <p:nvPr/>
        </p:nvPicPr>
        <p:blipFill>
          <a:blip r:embed="rId3" cstate="print"/>
          <a:srcRect/>
          <a:stretch>
            <a:fillRect/>
          </a:stretch>
        </p:blipFill>
        <p:spPr bwMode="auto">
          <a:xfrm>
            <a:off x="5515480" y="3977556"/>
            <a:ext cx="3628520" cy="2880444"/>
          </a:xfrm>
          <a:prstGeom prst="rect">
            <a:avLst/>
          </a:prstGeom>
          <a:noFill/>
          <a:ln w="9525">
            <a:noFill/>
            <a:miter lim="800000"/>
            <a:headEnd/>
            <a:tailEnd/>
          </a:ln>
        </p:spPr>
      </p:pic>
      <p:sp>
        <p:nvSpPr>
          <p:cNvPr id="6" name="Rectangle 273"/>
          <p:cNvSpPr>
            <a:spLocks noChangeArrowheads="1"/>
          </p:cNvSpPr>
          <p:nvPr/>
        </p:nvSpPr>
        <p:spPr bwMode="auto">
          <a:xfrm>
            <a:off x="0" y="0"/>
            <a:ext cx="8388424" cy="1138773"/>
          </a:xfrm>
          <a:prstGeom prst="rect">
            <a:avLst/>
          </a:prstGeom>
          <a:noFill/>
          <a:ln w="9525">
            <a:noFill/>
            <a:miter lim="800000"/>
            <a:headEnd/>
            <a:tailEnd/>
          </a:ln>
          <a:effectLst/>
        </p:spPr>
        <p:txBody>
          <a:bodyPr wrap="square">
            <a:spAutoFit/>
          </a:bodyPr>
          <a:lstStyle/>
          <a:p>
            <a:pPr>
              <a:spcBef>
                <a:spcPct val="0"/>
              </a:spcBef>
            </a:pPr>
            <a:r>
              <a:rPr lang="zh-CN" altLang="en-US" sz="3600" dirty="0" smtClean="0">
                <a:solidFill>
                  <a:schemeClr val="tx2"/>
                </a:solidFill>
                <a:latin typeface="Times New Roman" pitchFamily="18" charset="0"/>
                <a:ea typeface="+mj-ea"/>
                <a:cs typeface="Times New Roman" pitchFamily="18" charset="0"/>
              </a:rPr>
              <a:t>注入回旋加速器</a:t>
            </a:r>
            <a:endParaRPr lang="en-US" altLang="zh-CN" sz="3600" dirty="0" smtClean="0">
              <a:solidFill>
                <a:schemeClr val="tx2"/>
              </a:solidFill>
              <a:latin typeface="Times New Roman" pitchFamily="18" charset="0"/>
              <a:ea typeface="+mj-ea"/>
              <a:cs typeface="Times New Roman" pitchFamily="18" charset="0"/>
            </a:endParaRPr>
          </a:p>
          <a:p>
            <a:pPr lvl="1">
              <a:spcBef>
                <a:spcPct val="0"/>
              </a:spcBef>
              <a:buFont typeface="Arial" pitchFamily="34" charset="0"/>
              <a:buChar char="•"/>
            </a:pPr>
            <a:r>
              <a:rPr lang="zh-CN" altLang="en-US" sz="3200" dirty="0" smtClean="0">
                <a:solidFill>
                  <a:schemeClr val="accent1"/>
                </a:solidFill>
                <a:latin typeface="+mn-ea"/>
                <a:cs typeface="Times New Roman" pitchFamily="18" charset="0"/>
              </a:rPr>
              <a:t> 磁铁设计</a:t>
            </a:r>
            <a:endParaRPr lang="zh-CN" altLang="en-US" sz="3200" dirty="0">
              <a:solidFill>
                <a:schemeClr val="accent1"/>
              </a:solidFill>
              <a:latin typeface="+mn-ea"/>
              <a:cs typeface="Times New Roman" pitchFamily="18" charset="0"/>
            </a:endParaRPr>
          </a:p>
        </p:txBody>
      </p:sp>
      <p:pic>
        <p:nvPicPr>
          <p:cNvPr id="48129" name="Picture 1"/>
          <p:cNvPicPr>
            <a:picLocks noChangeAspect="1" noChangeArrowheads="1"/>
          </p:cNvPicPr>
          <p:nvPr/>
        </p:nvPicPr>
        <p:blipFill>
          <a:blip r:embed="rId4" cstate="print"/>
          <a:srcRect/>
          <a:stretch>
            <a:fillRect/>
          </a:stretch>
        </p:blipFill>
        <p:spPr bwMode="auto">
          <a:xfrm>
            <a:off x="707496" y="4509120"/>
            <a:ext cx="4502628" cy="2348880"/>
          </a:xfrm>
          <a:prstGeom prst="rect">
            <a:avLst/>
          </a:prstGeom>
          <a:noFill/>
          <a:ln w="9525">
            <a:noFill/>
            <a:miter lim="800000"/>
            <a:headEnd/>
            <a:tailEnd/>
          </a:ln>
        </p:spPr>
      </p:pic>
      <p:pic>
        <p:nvPicPr>
          <p:cNvPr id="48130" name="Picture 2"/>
          <p:cNvPicPr>
            <a:picLocks noChangeAspect="1" noChangeArrowheads="1"/>
          </p:cNvPicPr>
          <p:nvPr/>
        </p:nvPicPr>
        <p:blipFill>
          <a:blip r:embed="rId5" cstate="print"/>
          <a:srcRect/>
          <a:stretch>
            <a:fillRect/>
          </a:stretch>
        </p:blipFill>
        <p:spPr bwMode="auto">
          <a:xfrm>
            <a:off x="5796136" y="188640"/>
            <a:ext cx="3096344" cy="372660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683568" y="1916832"/>
            <a:ext cx="7772400" cy="3096344"/>
          </a:xfrm>
        </p:spPr>
        <p:txBody>
          <a:bodyPr>
            <a:normAutofit/>
          </a:bodyPr>
          <a:lstStyle/>
          <a:p>
            <a:pPr>
              <a:buSzPct val="100000"/>
              <a:buFont typeface="Wingdings" pitchFamily="2" charset="2"/>
              <a:buChar char="p"/>
            </a:pPr>
            <a:r>
              <a:rPr lang="zh-CN" altLang="en-US" sz="2800" dirty="0" smtClean="0">
                <a:latin typeface="黑体" pitchFamily="49" charset="-122"/>
                <a:ea typeface="黑体" pitchFamily="49" charset="-122"/>
              </a:rPr>
              <a:t> </a:t>
            </a:r>
            <a:r>
              <a:rPr lang="en-US" altLang="zh-CN" sz="2800" dirty="0" smtClean="0">
                <a:latin typeface="黑体" pitchFamily="49" charset="-122"/>
                <a:ea typeface="黑体" pitchFamily="49" charset="-122"/>
              </a:rPr>
              <a:t>100MeV</a:t>
            </a:r>
            <a:r>
              <a:rPr lang="zh-CN" altLang="en-US" sz="2800" dirty="0" smtClean="0">
                <a:latin typeface="黑体" pitchFamily="49" charset="-122"/>
                <a:ea typeface="黑体" pitchFamily="49" charset="-122"/>
              </a:rPr>
              <a:t>回旋加速器首次出束</a:t>
            </a:r>
            <a:endParaRPr lang="en-US" altLang="zh-CN" sz="2800" dirty="0" smtClean="0">
              <a:latin typeface="黑体" pitchFamily="49" charset="-122"/>
              <a:ea typeface="黑体" pitchFamily="49" charset="-122"/>
            </a:endParaRPr>
          </a:p>
          <a:p>
            <a:pPr>
              <a:buSzPct val="100000"/>
              <a:buFont typeface="Wingdings" pitchFamily="2" charset="2"/>
              <a:buChar char="p"/>
            </a:pPr>
            <a:r>
              <a:rPr lang="zh-CN" altLang="en-US" sz="2800" dirty="0" smtClean="0">
                <a:latin typeface="黑体" pitchFamily="49" charset="-122"/>
                <a:ea typeface="黑体" pitchFamily="49" charset="-122"/>
              </a:rPr>
              <a:t> 高功率回旋加速器的预先研究</a:t>
            </a:r>
            <a:endParaRPr lang="en-US" altLang="zh-CN" sz="2800" dirty="0" smtClean="0">
              <a:latin typeface="黑体" pitchFamily="49" charset="-122"/>
              <a:ea typeface="黑体" pitchFamily="49" charset="-122"/>
            </a:endParaRPr>
          </a:p>
          <a:p>
            <a:pPr>
              <a:buSzPct val="100000"/>
              <a:buFont typeface="Wingdings" pitchFamily="2" charset="2"/>
              <a:buChar char="p"/>
            </a:pPr>
            <a:r>
              <a:rPr lang="zh-CN" altLang="en-US" sz="2800" dirty="0" smtClean="0">
                <a:solidFill>
                  <a:srgbClr val="C00000"/>
                </a:solidFill>
                <a:latin typeface="黑体" pitchFamily="49" charset="-122"/>
                <a:ea typeface="黑体" pitchFamily="49" charset="-122"/>
              </a:rPr>
              <a:t> 系列中小型回旋加速器的研发</a:t>
            </a:r>
            <a:endParaRPr lang="en-US" altLang="zh-CN" sz="2800" dirty="0" smtClean="0">
              <a:solidFill>
                <a:srgbClr val="C00000"/>
              </a:solidFill>
              <a:latin typeface="黑体" pitchFamily="49" charset="-122"/>
              <a:ea typeface="黑体" pitchFamily="49" charset="-122"/>
            </a:endParaRPr>
          </a:p>
          <a:p>
            <a:pPr>
              <a:buFont typeface="Wingdings" pitchFamily="2" charset="2"/>
              <a:buChar char="p"/>
            </a:pPr>
            <a:endParaRPr lang="en-US" altLang="zh-CN" sz="2800" dirty="0" smtClean="0"/>
          </a:p>
          <a:p>
            <a:endParaRPr lang="zh-CN" altLang="en-US" sz="28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DSC02756"/>
          <p:cNvPicPr>
            <a:picLocks noChangeAspect="1" noChangeArrowheads="1"/>
          </p:cNvPicPr>
          <p:nvPr/>
        </p:nvPicPr>
        <p:blipFill>
          <a:blip r:embed="rId2" cstate="screen"/>
          <a:srcRect b="793"/>
          <a:stretch>
            <a:fillRect/>
          </a:stretch>
        </p:blipFill>
        <p:spPr bwMode="auto">
          <a:xfrm>
            <a:off x="150813" y="-25400"/>
            <a:ext cx="2692400" cy="3175000"/>
          </a:xfrm>
          <a:prstGeom prst="rect">
            <a:avLst/>
          </a:prstGeom>
          <a:noFill/>
          <a:ln w="9525">
            <a:noFill/>
            <a:miter lim="800000"/>
            <a:headEnd/>
            <a:tailEnd/>
          </a:ln>
        </p:spPr>
      </p:pic>
      <p:pic>
        <p:nvPicPr>
          <p:cNvPr id="16387" name="Picture 5"/>
          <p:cNvPicPr>
            <a:picLocks noGrp="1" noChangeAspect="1" noChangeArrowheads="1"/>
          </p:cNvPicPr>
          <p:nvPr>
            <p:ph type="body" idx="4294967295"/>
          </p:nvPr>
        </p:nvPicPr>
        <p:blipFill>
          <a:blip r:embed="rId3" cstate="screen"/>
          <a:srcRect/>
          <a:stretch>
            <a:fillRect/>
          </a:stretch>
        </p:blipFill>
        <p:spPr>
          <a:xfrm>
            <a:off x="6484938" y="0"/>
            <a:ext cx="2659062" cy="3128963"/>
          </a:xfrm>
          <a:noFill/>
        </p:spPr>
      </p:pic>
      <p:pic>
        <p:nvPicPr>
          <p:cNvPr id="16388" name="Picture 6" descr="DSC01035"/>
          <p:cNvPicPr>
            <a:picLocks noChangeAspect="1" noChangeArrowheads="1"/>
          </p:cNvPicPr>
          <p:nvPr/>
        </p:nvPicPr>
        <p:blipFill>
          <a:blip r:embed="rId4" cstate="screen"/>
          <a:srcRect b="1588"/>
          <a:stretch>
            <a:fillRect/>
          </a:stretch>
        </p:blipFill>
        <p:spPr bwMode="auto">
          <a:xfrm>
            <a:off x="3200400" y="0"/>
            <a:ext cx="2435225" cy="3074988"/>
          </a:xfrm>
          <a:prstGeom prst="rect">
            <a:avLst/>
          </a:prstGeom>
          <a:noFill/>
          <a:ln w="9525">
            <a:noFill/>
            <a:miter lim="800000"/>
            <a:headEnd/>
            <a:tailEnd/>
          </a:ln>
        </p:spPr>
      </p:pic>
      <p:sp>
        <p:nvSpPr>
          <p:cNvPr id="16389" name="Text Box 7"/>
          <p:cNvSpPr txBox="1">
            <a:spLocks noChangeArrowheads="1"/>
          </p:cNvSpPr>
          <p:nvPr/>
        </p:nvSpPr>
        <p:spPr bwMode="auto">
          <a:xfrm>
            <a:off x="752475" y="3141663"/>
            <a:ext cx="1371600" cy="304800"/>
          </a:xfrm>
          <a:prstGeom prst="rect">
            <a:avLst/>
          </a:prstGeom>
          <a:noFill/>
          <a:ln w="9525">
            <a:noFill/>
            <a:miter lim="800000"/>
            <a:headEnd/>
            <a:tailEnd/>
          </a:ln>
        </p:spPr>
        <p:txBody>
          <a:bodyPr>
            <a:spAutoFit/>
          </a:bodyPr>
          <a:lstStyle/>
          <a:p>
            <a:pPr>
              <a:spcBef>
                <a:spcPct val="50000"/>
              </a:spcBef>
            </a:pPr>
            <a:r>
              <a:rPr lang="en-US" altLang="zh-CN" sz="1400" smtClean="0">
                <a:latin typeface="Arial" pitchFamily="34" charset="0"/>
              </a:rPr>
              <a:t>CYCIAE-CRM</a:t>
            </a:r>
            <a:endParaRPr lang="en-US" altLang="zh-CN" sz="1400" dirty="0">
              <a:latin typeface="Arial" pitchFamily="34" charset="0"/>
            </a:endParaRPr>
          </a:p>
        </p:txBody>
      </p:sp>
      <p:sp>
        <p:nvSpPr>
          <p:cNvPr id="16390" name="Text Box 8"/>
          <p:cNvSpPr txBox="1">
            <a:spLocks noChangeArrowheads="1"/>
          </p:cNvSpPr>
          <p:nvPr/>
        </p:nvSpPr>
        <p:spPr bwMode="auto">
          <a:xfrm>
            <a:off x="3200400" y="3043238"/>
            <a:ext cx="2590800" cy="523220"/>
          </a:xfrm>
          <a:prstGeom prst="rect">
            <a:avLst/>
          </a:prstGeom>
          <a:noFill/>
          <a:ln w="9525">
            <a:noFill/>
            <a:miter lim="800000"/>
            <a:headEnd/>
            <a:tailEnd/>
          </a:ln>
        </p:spPr>
        <p:txBody>
          <a:bodyPr>
            <a:spAutoFit/>
          </a:bodyPr>
          <a:lstStyle/>
          <a:p>
            <a:pPr algn="ctr">
              <a:spcBef>
                <a:spcPct val="50000"/>
              </a:spcBef>
            </a:pPr>
            <a:r>
              <a:rPr lang="en-US" altLang="zh-CN" sz="1400" dirty="0" smtClean="0">
                <a:latin typeface="Arial" pitchFamily="34" charset="0"/>
              </a:rPr>
              <a:t>CYCIAE-14</a:t>
            </a:r>
            <a:r>
              <a:rPr lang="zh-CN" altLang="en-US" sz="1400" dirty="0" smtClean="0">
                <a:latin typeface="Arial" pitchFamily="34" charset="0"/>
              </a:rPr>
              <a:t>，</a:t>
            </a:r>
            <a:r>
              <a:rPr lang="en-US" altLang="zh-CN" sz="1400" dirty="0">
                <a:latin typeface="Arial" pitchFamily="34" charset="0"/>
              </a:rPr>
              <a:t>PET</a:t>
            </a:r>
            <a:r>
              <a:rPr lang="zh-CN" altLang="en-US" sz="1400" dirty="0">
                <a:latin typeface="Arial" pitchFamily="34" charset="0"/>
              </a:rPr>
              <a:t>和</a:t>
            </a:r>
            <a:r>
              <a:rPr lang="en-US" altLang="zh-CN" sz="1400" dirty="0">
                <a:latin typeface="Arial" pitchFamily="34" charset="0"/>
              </a:rPr>
              <a:t>SPECT</a:t>
            </a:r>
            <a:r>
              <a:rPr lang="zh-CN" altLang="en-US" sz="1400" dirty="0">
                <a:latin typeface="Arial" pitchFamily="34" charset="0"/>
              </a:rPr>
              <a:t>，批量生产</a:t>
            </a:r>
          </a:p>
        </p:txBody>
      </p:sp>
      <p:sp>
        <p:nvSpPr>
          <p:cNvPr id="16391" name="Text Box 10"/>
          <p:cNvSpPr txBox="1">
            <a:spLocks noChangeArrowheads="1"/>
          </p:cNvSpPr>
          <p:nvPr/>
        </p:nvSpPr>
        <p:spPr bwMode="auto">
          <a:xfrm>
            <a:off x="6324600" y="3141663"/>
            <a:ext cx="2438400" cy="304800"/>
          </a:xfrm>
          <a:prstGeom prst="rect">
            <a:avLst/>
          </a:prstGeom>
          <a:noFill/>
          <a:ln w="9525">
            <a:noFill/>
            <a:miter lim="800000"/>
            <a:headEnd/>
            <a:tailEnd/>
          </a:ln>
        </p:spPr>
        <p:txBody>
          <a:bodyPr>
            <a:spAutoFit/>
          </a:bodyPr>
          <a:lstStyle/>
          <a:p>
            <a:pPr>
              <a:spcBef>
                <a:spcPct val="50000"/>
              </a:spcBef>
            </a:pPr>
            <a:r>
              <a:rPr lang="en-US" altLang="zh-CN" sz="1400">
                <a:latin typeface="Arial" pitchFamily="34" charset="0"/>
              </a:rPr>
              <a:t>CYCIAE-30</a:t>
            </a:r>
            <a:r>
              <a:rPr lang="zh-CN" altLang="en-US" sz="1400">
                <a:latin typeface="Arial" pitchFamily="34" charset="0"/>
              </a:rPr>
              <a:t>，同位素生产</a:t>
            </a:r>
          </a:p>
        </p:txBody>
      </p:sp>
      <p:sp>
        <p:nvSpPr>
          <p:cNvPr id="16392" name="Text Box 11"/>
          <p:cNvSpPr txBox="1">
            <a:spLocks noChangeArrowheads="1"/>
          </p:cNvSpPr>
          <p:nvPr/>
        </p:nvSpPr>
        <p:spPr bwMode="auto">
          <a:xfrm>
            <a:off x="3886200" y="6508750"/>
            <a:ext cx="1447800" cy="304800"/>
          </a:xfrm>
          <a:prstGeom prst="rect">
            <a:avLst/>
          </a:prstGeom>
          <a:noFill/>
          <a:ln w="9525">
            <a:noFill/>
            <a:miter lim="800000"/>
            <a:headEnd/>
            <a:tailEnd/>
          </a:ln>
        </p:spPr>
        <p:txBody>
          <a:bodyPr>
            <a:spAutoFit/>
          </a:bodyPr>
          <a:lstStyle/>
          <a:p>
            <a:pPr>
              <a:spcBef>
                <a:spcPct val="50000"/>
              </a:spcBef>
            </a:pPr>
            <a:r>
              <a:rPr lang="en-US" altLang="zh-CN" sz="1400">
                <a:latin typeface="Arial" pitchFamily="34" charset="0"/>
              </a:rPr>
              <a:t>CYCIAE-100</a:t>
            </a:r>
          </a:p>
        </p:txBody>
      </p:sp>
      <p:pic>
        <p:nvPicPr>
          <p:cNvPr id="16393" name="Picture 12"/>
          <p:cNvPicPr>
            <a:picLocks noChangeAspect="1" noChangeArrowheads="1"/>
          </p:cNvPicPr>
          <p:nvPr/>
        </p:nvPicPr>
        <p:blipFill>
          <a:blip r:embed="rId5" cstate="screen"/>
          <a:srcRect/>
          <a:stretch>
            <a:fillRect/>
          </a:stretch>
        </p:blipFill>
        <p:spPr bwMode="auto">
          <a:xfrm>
            <a:off x="152400" y="3913188"/>
            <a:ext cx="2743200" cy="2430462"/>
          </a:xfrm>
          <a:prstGeom prst="rect">
            <a:avLst/>
          </a:prstGeom>
          <a:noFill/>
          <a:ln w="9525">
            <a:noFill/>
            <a:miter lim="800000"/>
            <a:headEnd/>
            <a:tailEnd/>
          </a:ln>
        </p:spPr>
      </p:pic>
      <p:sp>
        <p:nvSpPr>
          <p:cNvPr id="16394" name="Text Box 13"/>
          <p:cNvSpPr txBox="1">
            <a:spLocks noChangeArrowheads="1"/>
          </p:cNvSpPr>
          <p:nvPr/>
        </p:nvSpPr>
        <p:spPr bwMode="auto">
          <a:xfrm>
            <a:off x="468313" y="6508750"/>
            <a:ext cx="2087562" cy="304800"/>
          </a:xfrm>
          <a:prstGeom prst="rect">
            <a:avLst/>
          </a:prstGeom>
          <a:noFill/>
          <a:ln w="9525">
            <a:noFill/>
            <a:miter lim="800000"/>
            <a:headEnd/>
            <a:tailEnd/>
          </a:ln>
        </p:spPr>
        <p:txBody>
          <a:bodyPr>
            <a:spAutoFit/>
          </a:bodyPr>
          <a:lstStyle/>
          <a:p>
            <a:pPr>
              <a:spcBef>
                <a:spcPct val="50000"/>
              </a:spcBef>
            </a:pPr>
            <a:r>
              <a:rPr lang="en-US" altLang="zh-CN" sz="1400">
                <a:latin typeface="Arial" pitchFamily="34" charset="0"/>
              </a:rPr>
              <a:t>CYCIAE-70</a:t>
            </a:r>
            <a:r>
              <a:rPr lang="zh-CN" altLang="en-US" sz="1400">
                <a:latin typeface="Arial" pitchFamily="34" charset="0"/>
              </a:rPr>
              <a:t>，设计服务</a:t>
            </a:r>
          </a:p>
        </p:txBody>
      </p:sp>
      <p:pic>
        <p:nvPicPr>
          <p:cNvPr id="16395" name="Picture 15"/>
          <p:cNvPicPr>
            <a:picLocks noChangeAspect="1" noChangeArrowheads="1"/>
          </p:cNvPicPr>
          <p:nvPr/>
        </p:nvPicPr>
        <p:blipFill>
          <a:blip r:embed="rId6" cstate="screen"/>
          <a:srcRect/>
          <a:stretch>
            <a:fillRect/>
          </a:stretch>
        </p:blipFill>
        <p:spPr bwMode="auto">
          <a:xfrm>
            <a:off x="6096000" y="3932238"/>
            <a:ext cx="2743200" cy="2376487"/>
          </a:xfrm>
          <a:prstGeom prst="rect">
            <a:avLst/>
          </a:prstGeom>
          <a:noFill/>
          <a:ln w="9525">
            <a:noFill/>
            <a:miter lim="800000"/>
            <a:headEnd/>
            <a:tailEnd/>
          </a:ln>
        </p:spPr>
      </p:pic>
      <p:sp>
        <p:nvSpPr>
          <p:cNvPr id="16396" name="Text Box 16"/>
          <p:cNvSpPr txBox="1">
            <a:spLocks noChangeArrowheads="1"/>
          </p:cNvSpPr>
          <p:nvPr/>
        </p:nvSpPr>
        <p:spPr bwMode="auto">
          <a:xfrm>
            <a:off x="6400800" y="6508750"/>
            <a:ext cx="2209800" cy="304800"/>
          </a:xfrm>
          <a:prstGeom prst="rect">
            <a:avLst/>
          </a:prstGeom>
          <a:noFill/>
          <a:ln w="9525">
            <a:noFill/>
            <a:miter lim="800000"/>
            <a:headEnd/>
            <a:tailEnd/>
          </a:ln>
        </p:spPr>
        <p:txBody>
          <a:bodyPr>
            <a:spAutoFit/>
          </a:bodyPr>
          <a:lstStyle/>
          <a:p>
            <a:pPr>
              <a:spcBef>
                <a:spcPct val="50000"/>
              </a:spcBef>
            </a:pPr>
            <a:r>
              <a:rPr lang="en-US" altLang="zh-CN" sz="1400">
                <a:latin typeface="Arial" pitchFamily="34" charset="0"/>
              </a:rPr>
              <a:t>CYCIAE-230</a:t>
            </a:r>
            <a:r>
              <a:rPr lang="zh-CN" altLang="en-US" sz="1400">
                <a:latin typeface="Arial" pitchFamily="34" charset="0"/>
              </a:rPr>
              <a:t>，预先研究</a:t>
            </a:r>
          </a:p>
        </p:txBody>
      </p:sp>
      <p:pic>
        <p:nvPicPr>
          <p:cNvPr id="16397" name="Picture 4" descr="IMAG0327-2"/>
          <p:cNvPicPr>
            <a:picLocks noChangeAspect="1" noChangeArrowheads="1"/>
          </p:cNvPicPr>
          <p:nvPr/>
        </p:nvPicPr>
        <p:blipFill>
          <a:blip r:embed="rId7" cstate="screen"/>
          <a:srcRect/>
          <a:stretch>
            <a:fillRect/>
          </a:stretch>
        </p:blipFill>
        <p:spPr bwMode="auto">
          <a:xfrm>
            <a:off x="3095625" y="3897313"/>
            <a:ext cx="2819400" cy="2411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screen"/>
          <a:srcRect/>
          <a:stretch>
            <a:fillRect/>
          </a:stretch>
        </p:blipFill>
        <p:spPr bwMode="auto">
          <a:xfrm>
            <a:off x="611560" y="3212976"/>
            <a:ext cx="4139952" cy="3382398"/>
          </a:xfrm>
          <a:prstGeom prst="rect">
            <a:avLst/>
          </a:prstGeom>
          <a:noFill/>
          <a:ln w="9525">
            <a:noFill/>
            <a:miter lim="800000"/>
            <a:headEnd/>
            <a:tailEnd/>
          </a:ln>
        </p:spPr>
      </p:pic>
      <p:pic>
        <p:nvPicPr>
          <p:cNvPr id="17417" name="Picture 18" descr="DSC01366"/>
          <p:cNvPicPr>
            <a:picLocks noChangeAspect="1" noChangeArrowheads="1"/>
          </p:cNvPicPr>
          <p:nvPr/>
        </p:nvPicPr>
        <p:blipFill>
          <a:blip r:embed="rId3" cstate="screen"/>
          <a:srcRect t="7001"/>
          <a:stretch>
            <a:fillRect/>
          </a:stretch>
        </p:blipFill>
        <p:spPr bwMode="auto">
          <a:xfrm>
            <a:off x="5328826" y="0"/>
            <a:ext cx="3815174" cy="2448272"/>
          </a:xfrm>
          <a:prstGeom prst="rect">
            <a:avLst/>
          </a:prstGeom>
          <a:noFill/>
          <a:ln w="9525">
            <a:noFill/>
            <a:miter lim="800000"/>
            <a:headEnd/>
            <a:tailEnd/>
          </a:ln>
        </p:spPr>
      </p:pic>
      <p:pic>
        <p:nvPicPr>
          <p:cNvPr id="17419" name="Picture 13" descr="IMAG2960"/>
          <p:cNvPicPr>
            <a:picLocks noChangeAspect="1" noChangeArrowheads="1"/>
          </p:cNvPicPr>
          <p:nvPr/>
        </p:nvPicPr>
        <p:blipFill>
          <a:blip r:embed="rId4" cstate="screen"/>
          <a:srcRect/>
          <a:stretch>
            <a:fillRect/>
          </a:stretch>
        </p:blipFill>
        <p:spPr bwMode="auto">
          <a:xfrm>
            <a:off x="5364088" y="2564903"/>
            <a:ext cx="3779912" cy="1990379"/>
          </a:xfrm>
          <a:prstGeom prst="rect">
            <a:avLst/>
          </a:prstGeom>
          <a:noFill/>
          <a:ln w="9525">
            <a:noFill/>
            <a:miter lim="800000"/>
            <a:headEnd/>
            <a:tailEnd/>
          </a:ln>
        </p:spPr>
      </p:pic>
      <p:sp>
        <p:nvSpPr>
          <p:cNvPr id="33" name="Text Box 14"/>
          <p:cNvSpPr txBox="1">
            <a:spLocks noChangeArrowheads="1"/>
          </p:cNvSpPr>
          <p:nvPr/>
        </p:nvSpPr>
        <p:spPr bwMode="auto">
          <a:xfrm>
            <a:off x="5364088" y="4725144"/>
            <a:ext cx="3779912" cy="1938992"/>
          </a:xfrm>
          <a:prstGeom prst="rect">
            <a:avLst/>
          </a:prstGeom>
          <a:solidFill>
            <a:srgbClr val="FFFF99">
              <a:alpha val="50195"/>
            </a:srgbClr>
          </a:solidFill>
          <a:ln w="9525">
            <a:noFill/>
            <a:miter lim="800000"/>
            <a:headEnd/>
            <a:tailEnd/>
          </a:ln>
        </p:spPr>
        <p:txBody>
          <a:bodyPr wrap="square">
            <a:spAutoFit/>
          </a:bodyPr>
          <a:lstStyle/>
          <a:p>
            <a:pPr algn="just">
              <a:spcBef>
                <a:spcPct val="50000"/>
              </a:spcBef>
            </a:pPr>
            <a:r>
              <a:rPr lang="zh-CN" altLang="en-US" sz="2000" b="1" dirty="0" smtClean="0"/>
              <a:t>研发</a:t>
            </a:r>
            <a:r>
              <a:rPr lang="zh-CN" altLang="en-US" sz="2000" b="1" dirty="0"/>
              <a:t>了我国首台具有自主知识产权</a:t>
            </a:r>
            <a:r>
              <a:rPr lang="en-US" altLang="zh-CN" sz="2000" b="1" dirty="0"/>
              <a:t>PET</a:t>
            </a:r>
            <a:r>
              <a:rPr lang="zh-CN" altLang="en-US" sz="2000" b="1" dirty="0"/>
              <a:t>回旋加速器样机</a:t>
            </a:r>
            <a:r>
              <a:rPr lang="zh-CN" altLang="en-US" sz="2000" b="1" dirty="0" smtClean="0"/>
              <a:t>，</a:t>
            </a:r>
            <a:r>
              <a:rPr lang="zh-CN" altLang="en-US" sz="2000" b="1" dirty="0"/>
              <a:t>带动</a:t>
            </a:r>
            <a:r>
              <a:rPr lang="zh-CN" altLang="en-US" sz="2000" b="1" dirty="0" smtClean="0"/>
              <a:t>了原子能院</a:t>
            </a:r>
            <a:r>
              <a:rPr lang="zh-CN" altLang="en-US" sz="2000" b="1" dirty="0"/>
              <a:t>回旋加速器向系列化的方向发展；</a:t>
            </a:r>
            <a:r>
              <a:rPr lang="zh-CN" altLang="en-US" sz="2000" b="1" dirty="0" smtClean="0"/>
              <a:t>出售</a:t>
            </a:r>
            <a:r>
              <a:rPr lang="zh-CN" altLang="en-US" sz="2000" b="1" dirty="0"/>
              <a:t>给加拿大</a:t>
            </a:r>
            <a:r>
              <a:rPr lang="en-US" altLang="zh-CN" sz="2000" b="1" dirty="0"/>
              <a:t>7</a:t>
            </a:r>
            <a:r>
              <a:rPr lang="zh-CN" altLang="en-US" sz="2000" b="1" dirty="0"/>
              <a:t>套</a:t>
            </a:r>
            <a:r>
              <a:rPr lang="en-US" altLang="zh-CN" sz="2000" b="1" dirty="0"/>
              <a:t>14MeV</a:t>
            </a:r>
            <a:r>
              <a:rPr lang="zh-CN" altLang="en-US" sz="2000" b="1" dirty="0"/>
              <a:t>医用回旋加速器主体部件，打破国外技术垄断。</a:t>
            </a:r>
          </a:p>
        </p:txBody>
      </p:sp>
      <p:pic>
        <p:nvPicPr>
          <p:cNvPr id="34" name="Picture 10"/>
          <p:cNvPicPr>
            <a:picLocks noChangeAspect="1" noChangeArrowheads="1"/>
          </p:cNvPicPr>
          <p:nvPr/>
        </p:nvPicPr>
        <p:blipFill>
          <a:blip r:embed="rId5" cstate="screen"/>
          <a:srcRect/>
          <a:stretch>
            <a:fillRect/>
          </a:stretch>
        </p:blipFill>
        <p:spPr bwMode="auto">
          <a:xfrm>
            <a:off x="1115616" y="188640"/>
            <a:ext cx="3048000" cy="2406650"/>
          </a:xfrm>
          <a:prstGeom prst="rect">
            <a:avLst/>
          </a:prstGeom>
          <a:solidFill>
            <a:schemeClr val="bg1"/>
          </a:solidFill>
          <a:ln w="19050">
            <a:noFill/>
            <a:miter lim="800000"/>
            <a:headEnd/>
            <a:tailEnd/>
          </a:ln>
        </p:spPr>
      </p:pic>
      <p:sp>
        <p:nvSpPr>
          <p:cNvPr id="35" name="Rectangle 59"/>
          <p:cNvSpPr>
            <a:spLocks noChangeArrowheads="1"/>
          </p:cNvSpPr>
          <p:nvPr/>
        </p:nvSpPr>
        <p:spPr bwMode="auto">
          <a:xfrm>
            <a:off x="1259632" y="2708920"/>
            <a:ext cx="2880320" cy="369332"/>
          </a:xfrm>
          <a:prstGeom prst="rect">
            <a:avLst/>
          </a:prstGeom>
          <a:noFill/>
          <a:ln w="9525">
            <a:noFill/>
            <a:miter lim="800000"/>
            <a:headEnd/>
            <a:tailEnd/>
          </a:ln>
        </p:spPr>
        <p:txBody>
          <a:bodyPr wrap="square">
            <a:spAutoFit/>
          </a:bodyPr>
          <a:lstStyle/>
          <a:p>
            <a:r>
              <a:rPr lang="en-US" altLang="zh-CN" b="1" dirty="0">
                <a:solidFill>
                  <a:srgbClr val="000066"/>
                </a:solidFill>
                <a:latin typeface="Arial" pitchFamily="34" charset="0"/>
              </a:rPr>
              <a:t>2009</a:t>
            </a:r>
            <a:r>
              <a:rPr lang="zh-CN" altLang="en-US" b="1" dirty="0">
                <a:solidFill>
                  <a:srgbClr val="000066"/>
                </a:solidFill>
                <a:latin typeface="Arial" pitchFamily="34" charset="0"/>
              </a:rPr>
              <a:t>年我国大城市死亡率</a:t>
            </a:r>
          </a:p>
        </p:txBody>
      </p:sp>
      <p:sp>
        <p:nvSpPr>
          <p:cNvPr id="36" name="Text Box 25"/>
          <p:cNvSpPr txBox="1">
            <a:spLocks noChangeArrowheads="1"/>
          </p:cNvSpPr>
          <p:nvPr/>
        </p:nvSpPr>
        <p:spPr bwMode="auto">
          <a:xfrm>
            <a:off x="2987824" y="836712"/>
            <a:ext cx="935038" cy="396875"/>
          </a:xfrm>
          <a:prstGeom prst="rect">
            <a:avLst/>
          </a:prstGeom>
          <a:noFill/>
          <a:ln w="9525">
            <a:noFill/>
            <a:miter lim="800000"/>
            <a:headEnd/>
            <a:tailEnd/>
          </a:ln>
        </p:spPr>
        <p:txBody>
          <a:bodyPr>
            <a:spAutoFit/>
          </a:bodyPr>
          <a:lstStyle/>
          <a:p>
            <a:pPr>
              <a:spcBef>
                <a:spcPct val="50000"/>
              </a:spcBef>
            </a:pPr>
            <a:r>
              <a:rPr lang="en-US" altLang="zh-CN" sz="2000" dirty="0">
                <a:solidFill>
                  <a:srgbClr val="FF0000"/>
                </a:solidFill>
              </a:rPr>
              <a:t>27.6%</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76"/>
          <p:cNvSpPr>
            <a:spLocks noChangeArrowheads="1"/>
          </p:cNvSpPr>
          <p:nvPr/>
        </p:nvSpPr>
        <p:spPr bwMode="auto">
          <a:xfrm>
            <a:off x="250825" y="476250"/>
            <a:ext cx="8328025" cy="641350"/>
          </a:xfrm>
          <a:prstGeom prst="rect">
            <a:avLst/>
          </a:prstGeom>
          <a:noFill/>
          <a:ln w="9525">
            <a:noFill/>
            <a:miter lim="800000"/>
            <a:headEnd/>
            <a:tailEnd/>
          </a:ln>
        </p:spPr>
        <p:txBody>
          <a:bodyPr wrap="none" anchor="ctr">
            <a:spAutoFit/>
          </a:bodyPr>
          <a:lstStyle/>
          <a:p>
            <a:r>
              <a:rPr lang="en-GB" altLang="zh-CN" sz="3600" b="1" dirty="0">
                <a:solidFill>
                  <a:srgbClr val="0000CC"/>
                </a:solidFill>
                <a:latin typeface="Arial Narrow" pitchFamily="34" charset="0"/>
              </a:rPr>
              <a:t>CYCIAE-70, </a:t>
            </a:r>
            <a:r>
              <a:rPr lang="en-GB" altLang="zh-CN" sz="2400" b="1" dirty="0">
                <a:solidFill>
                  <a:srgbClr val="0000CC"/>
                </a:solidFill>
                <a:latin typeface="Arial Narrow" pitchFamily="34" charset="0"/>
              </a:rPr>
              <a:t>a Cyclotron for Isotopes Production and Research</a:t>
            </a:r>
          </a:p>
        </p:txBody>
      </p:sp>
      <p:sp>
        <p:nvSpPr>
          <p:cNvPr id="19460" name="Rectangle 82"/>
          <p:cNvSpPr>
            <a:spLocks noChangeArrowheads="1"/>
          </p:cNvSpPr>
          <p:nvPr/>
        </p:nvSpPr>
        <p:spPr bwMode="auto">
          <a:xfrm>
            <a:off x="0" y="5517232"/>
            <a:ext cx="9144000" cy="1200329"/>
          </a:xfrm>
          <a:prstGeom prst="rect">
            <a:avLst/>
          </a:prstGeom>
          <a:solidFill>
            <a:srgbClr val="FFFF99"/>
          </a:solidFill>
          <a:ln w="9525">
            <a:noFill/>
            <a:miter lim="800000"/>
            <a:headEnd/>
            <a:tailEnd/>
          </a:ln>
        </p:spPr>
        <p:txBody>
          <a:bodyPr anchor="ctr">
            <a:spAutoFit/>
          </a:bodyPr>
          <a:lstStyle/>
          <a:p>
            <a:r>
              <a:rPr lang="en-US" altLang="zh-CN" sz="2400" dirty="0">
                <a:latin typeface="Arial Narrow" pitchFamily="34" charset="0"/>
              </a:rPr>
              <a:t>For RIB production and nuclear medicine, many national laboratories have proposed to build cyclotrons with a capability of 50kW (70MeV, </a:t>
            </a:r>
            <a:r>
              <a:rPr lang="en-US" altLang="zh-CN" sz="2400" dirty="0" smtClean="0">
                <a:latin typeface="Arial Narrow" pitchFamily="34" charset="0"/>
              </a:rPr>
              <a:t>0.75mA). A </a:t>
            </a:r>
            <a:r>
              <a:rPr lang="en-US" altLang="zh-CN" sz="2400" dirty="0">
                <a:latin typeface="Arial Narrow" pitchFamily="34" charset="0"/>
              </a:rPr>
              <a:t>compact cyclotron, CYCIAE-70, has been designed at CIAE.</a:t>
            </a:r>
            <a:endParaRPr lang="en-GB" altLang="zh-CN" sz="2400" dirty="0">
              <a:latin typeface="Arial Narrow" pitchFamily="34" charset="0"/>
            </a:endParaRPr>
          </a:p>
        </p:txBody>
      </p:sp>
      <p:pic>
        <p:nvPicPr>
          <p:cNvPr id="19461" name="Picture 5"/>
          <p:cNvPicPr>
            <a:picLocks noChangeAspect="1" noChangeArrowheads="1"/>
          </p:cNvPicPr>
          <p:nvPr/>
        </p:nvPicPr>
        <p:blipFill>
          <a:blip r:embed="rId2" cstate="screen"/>
          <a:srcRect/>
          <a:stretch>
            <a:fillRect/>
          </a:stretch>
        </p:blipFill>
        <p:spPr bwMode="auto">
          <a:xfrm>
            <a:off x="107950" y="1412875"/>
            <a:ext cx="5935663" cy="3895725"/>
          </a:xfrm>
          <a:prstGeom prst="rect">
            <a:avLst/>
          </a:prstGeom>
          <a:noFill/>
          <a:ln w="9525">
            <a:noFill/>
            <a:miter lim="800000"/>
            <a:headEnd/>
            <a:tailEnd/>
          </a:ln>
        </p:spPr>
      </p:pic>
      <p:sp>
        <p:nvSpPr>
          <p:cNvPr id="19464" name="Text Box 8"/>
          <p:cNvSpPr txBox="1">
            <a:spLocks noChangeArrowheads="1"/>
          </p:cNvSpPr>
          <p:nvPr/>
        </p:nvSpPr>
        <p:spPr bwMode="auto">
          <a:xfrm>
            <a:off x="6084168" y="1700808"/>
            <a:ext cx="3059832" cy="3231654"/>
          </a:xfrm>
          <a:prstGeom prst="rect">
            <a:avLst/>
          </a:prstGeom>
          <a:solidFill>
            <a:srgbClr val="CCFFFF"/>
          </a:solidFill>
          <a:ln w="9525">
            <a:noFill/>
            <a:miter lim="800000"/>
            <a:headEnd/>
            <a:tailEnd/>
          </a:ln>
        </p:spPr>
        <p:txBody>
          <a:bodyPr wrap="square">
            <a:spAutoFit/>
          </a:bodyPr>
          <a:lstStyle/>
          <a:p>
            <a:pPr>
              <a:spcBef>
                <a:spcPct val="50000"/>
              </a:spcBef>
            </a:pPr>
            <a:r>
              <a:rPr lang="zh-CN" altLang="en-US" sz="2400" dirty="0"/>
              <a:t>为意大利</a:t>
            </a:r>
            <a:r>
              <a:rPr lang="en-US" altLang="zh-CN" sz="2400" dirty="0"/>
              <a:t>INFN</a:t>
            </a:r>
            <a:r>
              <a:rPr lang="zh-CN" altLang="en-US" sz="2400" dirty="0"/>
              <a:t>国家实验室在建的</a:t>
            </a:r>
            <a:r>
              <a:rPr lang="en-US" altLang="zh-CN" sz="2400" dirty="0"/>
              <a:t>70MeV</a:t>
            </a:r>
            <a:r>
              <a:rPr lang="zh-CN" altLang="en-US" sz="2400" dirty="0"/>
              <a:t>回旋加速器提供加速器物理设计方案；</a:t>
            </a:r>
          </a:p>
          <a:p>
            <a:pPr>
              <a:spcBef>
                <a:spcPct val="50000"/>
              </a:spcBef>
            </a:pPr>
            <a:r>
              <a:rPr lang="zh-CN" altLang="en-US" sz="2400" dirty="0"/>
              <a:t>为韩国基础科学研究所计划建设的</a:t>
            </a:r>
            <a:r>
              <a:rPr lang="en-US" altLang="zh-CN" sz="2400" dirty="0"/>
              <a:t>70MeV</a:t>
            </a:r>
            <a:r>
              <a:rPr lang="zh-CN" altLang="en-US" sz="2400" dirty="0"/>
              <a:t>回旋加速器制定技术</a:t>
            </a:r>
            <a:r>
              <a:rPr lang="zh-CN" altLang="en-US" sz="2400" dirty="0" smtClean="0"/>
              <a:t>要求</a:t>
            </a:r>
            <a:endParaRPr lang="zh-CN" altLang="en-US" sz="24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2000"/>
          </a:blip>
          <a:srcRect/>
          <a:stretch>
            <a:fillRect l="-11000" r="-11000"/>
          </a:stretch>
        </a:blipFill>
        <a:effectLst/>
      </p:bgPr>
    </p:bg>
    <p:spTree>
      <p:nvGrpSpPr>
        <p:cNvPr id="1" name=""/>
        <p:cNvGrpSpPr/>
        <p:nvPr/>
      </p:nvGrpSpPr>
      <p:grpSpPr>
        <a:xfrm>
          <a:off x="0" y="0"/>
          <a:ext cx="0" cy="0"/>
          <a:chOff x="0" y="0"/>
          <a:chExt cx="0" cy="0"/>
        </a:xfrm>
      </p:grpSpPr>
      <p:sp>
        <p:nvSpPr>
          <p:cNvPr id="3" name="TextBox 2"/>
          <p:cNvSpPr txBox="1"/>
          <p:nvPr/>
        </p:nvSpPr>
        <p:spPr>
          <a:xfrm>
            <a:off x="755576" y="1484784"/>
            <a:ext cx="7560840" cy="4708981"/>
          </a:xfrm>
          <a:prstGeom prst="rect">
            <a:avLst/>
          </a:prstGeom>
          <a:noFill/>
        </p:spPr>
        <p:txBody>
          <a:bodyPr wrap="square" rtlCol="0">
            <a:spAutoFit/>
          </a:bodyPr>
          <a:lstStyle/>
          <a:p>
            <a:pPr algn="ctr"/>
            <a:r>
              <a:rPr lang="zh-CN" altLang="en-US" sz="6000" dirty="0" smtClean="0">
                <a:solidFill>
                  <a:srgbClr val="C00000"/>
                </a:solidFill>
                <a:latin typeface="华文隶书" pitchFamily="2" charset="-122"/>
                <a:ea typeface="华文隶书" pitchFamily="2" charset="-122"/>
              </a:rPr>
              <a:t>致 谢</a:t>
            </a:r>
            <a:endParaRPr lang="en-US" altLang="zh-CN" sz="6000" dirty="0" smtClean="0">
              <a:solidFill>
                <a:srgbClr val="C00000"/>
              </a:solidFill>
              <a:latin typeface="华文隶书" pitchFamily="2" charset="-122"/>
              <a:ea typeface="华文隶书" pitchFamily="2" charset="-122"/>
            </a:endParaRPr>
          </a:p>
          <a:p>
            <a:pPr>
              <a:buFont typeface="Wingdings" pitchFamily="2" charset="2"/>
              <a:buChar char="Ø"/>
            </a:pPr>
            <a:r>
              <a:rPr lang="zh-CN" altLang="en-US" sz="3200" dirty="0" smtClean="0">
                <a:solidFill>
                  <a:srgbClr val="C00000"/>
                </a:solidFill>
                <a:latin typeface="华文隶书" pitchFamily="2" charset="-122"/>
                <a:ea typeface="华文隶书" pitchFamily="2" charset="-122"/>
              </a:rPr>
              <a:t> 回旋加速器研究中心全体同事！</a:t>
            </a:r>
            <a:endParaRPr lang="en-US" altLang="zh-CN" sz="3200" dirty="0" smtClean="0">
              <a:solidFill>
                <a:srgbClr val="C00000"/>
              </a:solidFill>
              <a:latin typeface="华文隶书" pitchFamily="2" charset="-122"/>
              <a:ea typeface="华文隶书" pitchFamily="2" charset="-122"/>
            </a:endParaRPr>
          </a:p>
          <a:p>
            <a:pPr>
              <a:buFont typeface="Wingdings" pitchFamily="2" charset="2"/>
              <a:buChar char="Ø"/>
            </a:pPr>
            <a:r>
              <a:rPr lang="en-US" altLang="zh-CN" sz="3200" dirty="0" smtClean="0">
                <a:solidFill>
                  <a:srgbClr val="C00000"/>
                </a:solidFill>
                <a:latin typeface="Times New Roman" pitchFamily="18" charset="0"/>
                <a:ea typeface="华文隶书" pitchFamily="2" charset="-122"/>
                <a:cs typeface="Times New Roman" pitchFamily="18" charset="0"/>
              </a:rPr>
              <a:t> PSI</a:t>
            </a:r>
            <a:r>
              <a:rPr lang="zh-CN" altLang="en-US" sz="3200" dirty="0" smtClean="0">
                <a:solidFill>
                  <a:srgbClr val="C00000"/>
                </a:solidFill>
                <a:latin typeface="Times New Roman" pitchFamily="18" charset="0"/>
                <a:ea typeface="华文隶书" pitchFamily="2" charset="-122"/>
                <a:cs typeface="Times New Roman" pitchFamily="18" charset="0"/>
              </a:rPr>
              <a:t>、</a:t>
            </a:r>
            <a:r>
              <a:rPr lang="en-US" altLang="zh-CN" sz="3200" dirty="0" smtClean="0">
                <a:solidFill>
                  <a:srgbClr val="C00000"/>
                </a:solidFill>
                <a:latin typeface="Times New Roman" pitchFamily="18" charset="0"/>
                <a:ea typeface="华文隶书" pitchFamily="2" charset="-122"/>
                <a:cs typeface="Times New Roman" pitchFamily="18" charset="0"/>
              </a:rPr>
              <a:t>TRIUMF</a:t>
            </a:r>
            <a:r>
              <a:rPr lang="zh-CN" altLang="en-US" sz="3200" dirty="0" smtClean="0">
                <a:solidFill>
                  <a:srgbClr val="C00000"/>
                </a:solidFill>
                <a:latin typeface="Times New Roman" pitchFamily="18" charset="0"/>
                <a:ea typeface="华文隶书" pitchFamily="2" charset="-122"/>
                <a:cs typeface="Times New Roman" pitchFamily="18" charset="0"/>
              </a:rPr>
              <a:t>、</a:t>
            </a:r>
            <a:r>
              <a:rPr lang="en-US" altLang="zh-CN" sz="3200" dirty="0" smtClean="0">
                <a:solidFill>
                  <a:srgbClr val="C00000"/>
                </a:solidFill>
                <a:latin typeface="Times New Roman" pitchFamily="18" charset="0"/>
                <a:ea typeface="华文隶书" pitchFamily="2" charset="-122"/>
                <a:cs typeface="Times New Roman" pitchFamily="18" charset="0"/>
              </a:rPr>
              <a:t>INFN</a:t>
            </a:r>
            <a:r>
              <a:rPr lang="zh-CN" altLang="en-US" sz="3200" dirty="0" smtClean="0">
                <a:solidFill>
                  <a:srgbClr val="C00000"/>
                </a:solidFill>
                <a:latin typeface="Times New Roman" pitchFamily="18" charset="0"/>
                <a:ea typeface="华文隶书" pitchFamily="2" charset="-122"/>
                <a:cs typeface="Times New Roman" pitchFamily="18" charset="0"/>
              </a:rPr>
              <a:t>和国内兄弟单位的支持和帮助！</a:t>
            </a:r>
            <a:endParaRPr lang="en-US" altLang="zh-CN" sz="3200" dirty="0" smtClean="0">
              <a:solidFill>
                <a:srgbClr val="C00000"/>
              </a:solidFill>
              <a:latin typeface="Times New Roman" pitchFamily="18" charset="0"/>
              <a:ea typeface="华文隶书" pitchFamily="2" charset="-122"/>
              <a:cs typeface="Times New Roman" pitchFamily="18" charset="0"/>
            </a:endParaRPr>
          </a:p>
          <a:p>
            <a:endParaRPr lang="en-US" altLang="zh-CN" sz="3200" dirty="0" smtClean="0">
              <a:solidFill>
                <a:srgbClr val="C00000"/>
              </a:solidFill>
              <a:latin typeface="Times New Roman" pitchFamily="18" charset="0"/>
              <a:ea typeface="华文隶书" pitchFamily="2" charset="-122"/>
              <a:cs typeface="Times New Roman" pitchFamily="18" charset="0"/>
            </a:endParaRPr>
          </a:p>
          <a:p>
            <a:pPr algn="ctr"/>
            <a:endParaRPr lang="en-US" altLang="zh-CN" sz="3200" dirty="0" smtClean="0">
              <a:solidFill>
                <a:srgbClr val="C00000"/>
              </a:solidFill>
              <a:latin typeface="华文隶书" pitchFamily="2" charset="-122"/>
              <a:ea typeface="华文隶书" pitchFamily="2" charset="-122"/>
            </a:endParaRPr>
          </a:p>
          <a:p>
            <a:pPr algn="ctr"/>
            <a:endParaRPr lang="en-US" altLang="zh-CN" sz="8000" dirty="0" smtClean="0">
              <a:solidFill>
                <a:srgbClr val="C00000"/>
              </a:solidFill>
              <a:latin typeface="华文隶书" pitchFamily="2" charset="-122"/>
              <a:ea typeface="华文隶书" pitchFamily="2" charset="-122"/>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4897" name="Picture 4" descr="1"/>
          <p:cNvPicPr>
            <a:picLocks noChangeAspect="1" noChangeArrowheads="1"/>
          </p:cNvPicPr>
          <p:nvPr/>
        </p:nvPicPr>
        <p:blipFill>
          <a:blip r:embed="rId2" cstate="print"/>
          <a:srcRect/>
          <a:stretch>
            <a:fillRect/>
          </a:stretch>
        </p:blipFill>
        <p:spPr bwMode="auto">
          <a:xfrm>
            <a:off x="1187624" y="260648"/>
            <a:ext cx="6300787" cy="3382963"/>
          </a:xfrm>
          <a:prstGeom prst="rect">
            <a:avLst/>
          </a:prstGeom>
          <a:noFill/>
          <a:ln w="28575">
            <a:solidFill>
              <a:srgbClr val="33CCCC"/>
            </a:solidFill>
            <a:miter lim="800000"/>
            <a:headEnd/>
            <a:tailEnd/>
          </a:ln>
        </p:spPr>
      </p:pic>
      <p:sp>
        <p:nvSpPr>
          <p:cNvPr id="1744899" name="Text Box 6"/>
          <p:cNvSpPr txBox="1">
            <a:spLocks noChangeArrowheads="1"/>
          </p:cNvSpPr>
          <p:nvPr/>
        </p:nvSpPr>
        <p:spPr bwMode="auto">
          <a:xfrm>
            <a:off x="3419872" y="548680"/>
            <a:ext cx="1224136" cy="369332"/>
          </a:xfrm>
          <a:prstGeom prst="rect">
            <a:avLst/>
          </a:prstGeom>
          <a:noFill/>
          <a:ln w="9525" algn="ctr">
            <a:noFill/>
            <a:miter lim="800000"/>
            <a:headEnd/>
            <a:tailEnd/>
          </a:ln>
        </p:spPr>
        <p:txBody>
          <a:bodyPr wrap="square">
            <a:spAutoFit/>
          </a:bodyPr>
          <a:lstStyle/>
          <a:p>
            <a:pPr marL="342900" indent="-342900">
              <a:spcBef>
                <a:spcPct val="50000"/>
              </a:spcBef>
            </a:pPr>
            <a:r>
              <a:rPr lang="en-US" altLang="zh-CN" b="1" dirty="0">
                <a:solidFill>
                  <a:srgbClr val="800000"/>
                </a:solidFill>
                <a:latin typeface="Arial" charset="0"/>
              </a:rPr>
              <a:t>2011-4-28</a:t>
            </a:r>
            <a:endParaRPr lang="zh-CN" altLang="en-US" b="1" dirty="0">
              <a:solidFill>
                <a:srgbClr val="800000"/>
              </a:solidFill>
              <a:latin typeface="Arial" charset="0"/>
            </a:endParaRPr>
          </a:p>
        </p:txBody>
      </p:sp>
      <p:pic>
        <p:nvPicPr>
          <p:cNvPr id="1744900" name="Picture 7" descr="升级工程东南方向拍摄现场全景"/>
          <p:cNvPicPr>
            <a:picLocks noChangeAspect="1" noChangeArrowheads="1"/>
          </p:cNvPicPr>
          <p:nvPr/>
        </p:nvPicPr>
        <p:blipFill>
          <a:blip r:embed="rId3" cstate="print"/>
          <a:srcRect/>
          <a:stretch>
            <a:fillRect/>
          </a:stretch>
        </p:blipFill>
        <p:spPr bwMode="auto">
          <a:xfrm>
            <a:off x="0" y="3762375"/>
            <a:ext cx="4681538" cy="3095625"/>
          </a:xfrm>
          <a:prstGeom prst="rect">
            <a:avLst/>
          </a:prstGeom>
          <a:noFill/>
          <a:ln w="19050">
            <a:solidFill>
              <a:srgbClr val="008080"/>
            </a:solidFill>
            <a:miter lim="800000"/>
            <a:headEnd/>
            <a:tailEnd/>
          </a:ln>
        </p:spPr>
      </p:pic>
      <p:sp>
        <p:nvSpPr>
          <p:cNvPr id="1744901" name="Text Box 8"/>
          <p:cNvSpPr txBox="1">
            <a:spLocks noChangeArrowheads="1"/>
          </p:cNvSpPr>
          <p:nvPr/>
        </p:nvSpPr>
        <p:spPr bwMode="auto">
          <a:xfrm>
            <a:off x="1763688" y="3861048"/>
            <a:ext cx="1224558" cy="369332"/>
          </a:xfrm>
          <a:prstGeom prst="rect">
            <a:avLst/>
          </a:prstGeom>
          <a:noFill/>
          <a:ln w="9525" algn="ctr">
            <a:noFill/>
            <a:miter lim="800000"/>
            <a:headEnd/>
            <a:tailEnd/>
          </a:ln>
        </p:spPr>
        <p:txBody>
          <a:bodyPr wrap="square">
            <a:spAutoFit/>
          </a:bodyPr>
          <a:lstStyle/>
          <a:p>
            <a:pPr marL="342900" indent="-342900">
              <a:spcBef>
                <a:spcPct val="50000"/>
              </a:spcBef>
            </a:pPr>
            <a:r>
              <a:rPr lang="en-US" altLang="zh-CN" b="1" dirty="0" smtClean="0">
                <a:solidFill>
                  <a:srgbClr val="800000"/>
                </a:solidFill>
                <a:latin typeface="Arial" charset="0"/>
              </a:rPr>
              <a:t>2012-1-19</a:t>
            </a:r>
            <a:endParaRPr lang="zh-CN" altLang="en-US" b="1" dirty="0">
              <a:solidFill>
                <a:srgbClr val="800000"/>
              </a:solidFill>
              <a:latin typeface="Arial" charset="0"/>
            </a:endParaRPr>
          </a:p>
        </p:txBody>
      </p:sp>
      <p:pic>
        <p:nvPicPr>
          <p:cNvPr id="1744902" name="Picture 20" descr="DSC03157"/>
          <p:cNvPicPr>
            <a:picLocks noChangeAspect="1" noChangeArrowheads="1"/>
          </p:cNvPicPr>
          <p:nvPr/>
        </p:nvPicPr>
        <p:blipFill>
          <a:blip r:embed="rId4" cstate="print"/>
          <a:srcRect/>
          <a:stretch>
            <a:fillRect/>
          </a:stretch>
        </p:blipFill>
        <p:spPr bwMode="auto">
          <a:xfrm>
            <a:off x="4586288" y="3727450"/>
            <a:ext cx="4557712" cy="3130550"/>
          </a:xfrm>
          <a:prstGeom prst="rect">
            <a:avLst/>
          </a:prstGeom>
          <a:noFill/>
          <a:ln w="9525">
            <a:noFill/>
            <a:miter lim="800000"/>
            <a:headEnd/>
            <a:tailEnd/>
          </a:ln>
        </p:spPr>
      </p:pic>
      <p:sp>
        <p:nvSpPr>
          <p:cNvPr id="1744903" name="Text Box 8"/>
          <p:cNvSpPr txBox="1">
            <a:spLocks noChangeArrowheads="1"/>
          </p:cNvSpPr>
          <p:nvPr/>
        </p:nvSpPr>
        <p:spPr bwMode="auto">
          <a:xfrm>
            <a:off x="7740352" y="3861048"/>
            <a:ext cx="900013" cy="369332"/>
          </a:xfrm>
          <a:prstGeom prst="rect">
            <a:avLst/>
          </a:prstGeom>
          <a:noFill/>
          <a:ln w="9525" algn="ctr">
            <a:noFill/>
            <a:miter lim="800000"/>
            <a:headEnd/>
            <a:tailEnd/>
          </a:ln>
        </p:spPr>
        <p:txBody>
          <a:bodyPr wrap="square">
            <a:spAutoFit/>
          </a:bodyPr>
          <a:lstStyle/>
          <a:p>
            <a:pPr marL="342900" indent="-342900" algn="r">
              <a:spcBef>
                <a:spcPct val="50000"/>
              </a:spcBef>
            </a:pPr>
            <a:r>
              <a:rPr lang="en-US" altLang="zh-CN" b="1" dirty="0">
                <a:solidFill>
                  <a:srgbClr val="800000"/>
                </a:solidFill>
                <a:latin typeface="Arial" charset="0"/>
              </a:rPr>
              <a:t>Now</a:t>
            </a:r>
            <a:endParaRPr lang="zh-CN" altLang="en-US" b="1" dirty="0">
              <a:solidFill>
                <a:srgbClr val="800000"/>
              </a:solidFill>
              <a:latin typeface="Arial"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p:cNvPicPr>
            <a:picLocks noChangeAspect="1" noChangeArrowheads="1"/>
          </p:cNvPicPr>
          <p:nvPr/>
        </p:nvPicPr>
        <p:blipFill>
          <a:blip r:embed="rId2" cstate="screen"/>
          <a:srcRect/>
          <a:stretch>
            <a:fillRect/>
          </a:stretch>
        </p:blipFill>
        <p:spPr bwMode="auto">
          <a:xfrm>
            <a:off x="0" y="774700"/>
            <a:ext cx="9144000" cy="6083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4755" name="Rectangle 3"/>
          <p:cNvSpPr>
            <a:spLocks noGrp="1" noChangeArrowheads="1"/>
          </p:cNvSpPr>
          <p:nvPr>
            <p:ph idx="1"/>
          </p:nvPr>
        </p:nvSpPr>
        <p:spPr>
          <a:xfrm>
            <a:off x="1" y="908720"/>
            <a:ext cx="3635895" cy="5112568"/>
          </a:xfrm>
        </p:spPr>
        <p:txBody>
          <a:bodyPr rtlCol="0">
            <a:normAutofit/>
          </a:bodyPr>
          <a:lstStyle/>
          <a:p>
            <a:pPr eaLnBrk="1" fontAlgn="auto" hangingPunct="1">
              <a:lnSpc>
                <a:spcPct val="90000"/>
              </a:lnSpc>
              <a:spcAft>
                <a:spcPts val="0"/>
              </a:spcAft>
              <a:buNone/>
              <a:defRPr/>
            </a:pPr>
            <a:r>
              <a:rPr lang="zh-CN" altLang="en-US" sz="2800" dirty="0" smtClean="0"/>
              <a:t>该回旋加速器的特点：</a:t>
            </a:r>
          </a:p>
          <a:p>
            <a:pPr>
              <a:lnSpc>
                <a:spcPct val="90000"/>
              </a:lnSpc>
              <a:defRPr/>
            </a:pPr>
            <a:r>
              <a:rPr lang="zh-CN" altLang="en-US" sz="2200" b="1" dirty="0" smtClean="0">
                <a:solidFill>
                  <a:srgbClr val="000066"/>
                </a:solidFill>
              </a:rPr>
              <a:t>束流强度高，建造费用低；</a:t>
            </a:r>
            <a:br>
              <a:rPr lang="zh-CN" altLang="en-US" sz="2200" b="1" dirty="0" smtClean="0">
                <a:solidFill>
                  <a:srgbClr val="000066"/>
                </a:solidFill>
              </a:rPr>
            </a:br>
            <a:r>
              <a:rPr lang="zh-CN" altLang="en-US" sz="2200" dirty="0" smtClean="0"/>
              <a:t>（强聚焦、紧凑结构）</a:t>
            </a:r>
          </a:p>
          <a:p>
            <a:pPr>
              <a:lnSpc>
                <a:spcPct val="90000"/>
              </a:lnSpc>
              <a:defRPr/>
            </a:pPr>
            <a:r>
              <a:rPr lang="zh-CN" altLang="en-US" sz="2200" b="1" dirty="0" smtClean="0">
                <a:solidFill>
                  <a:srgbClr val="000066"/>
                </a:solidFill>
              </a:rPr>
              <a:t>转换效率高，运行费用低；</a:t>
            </a:r>
            <a:r>
              <a:rPr lang="zh-CN" altLang="en-US" sz="2200" dirty="0" smtClean="0"/>
              <a:t/>
            </a:r>
            <a:br>
              <a:rPr lang="zh-CN" altLang="en-US" sz="2200" dirty="0" smtClean="0"/>
            </a:br>
            <a:r>
              <a:rPr lang="zh-CN" altLang="en-US" sz="2200" dirty="0" smtClean="0"/>
              <a:t>（</a:t>
            </a:r>
            <a:r>
              <a:rPr lang="en-US" altLang="zh-CN" sz="2200" dirty="0" smtClean="0"/>
              <a:t>CW</a:t>
            </a:r>
            <a:r>
              <a:rPr lang="zh-CN" altLang="en-US" sz="2200" dirty="0" smtClean="0"/>
              <a:t>模式、反复加速）</a:t>
            </a:r>
          </a:p>
          <a:p>
            <a:pPr>
              <a:lnSpc>
                <a:spcPct val="90000"/>
              </a:lnSpc>
              <a:defRPr/>
            </a:pPr>
            <a:r>
              <a:rPr lang="zh-CN" altLang="en-US" sz="2200" b="1" dirty="0" smtClean="0">
                <a:solidFill>
                  <a:srgbClr val="000066"/>
                </a:solidFill>
              </a:rPr>
              <a:t>调节参数少，故障率低；</a:t>
            </a:r>
            <a:br>
              <a:rPr lang="zh-CN" altLang="en-US" sz="2200" b="1" dirty="0" smtClean="0">
                <a:solidFill>
                  <a:srgbClr val="000066"/>
                </a:solidFill>
              </a:rPr>
            </a:br>
            <a:r>
              <a:rPr lang="zh-CN" altLang="en-US" sz="2200" dirty="0" smtClean="0"/>
              <a:t>（结构简单、没调节线圈）</a:t>
            </a:r>
          </a:p>
          <a:p>
            <a:pPr>
              <a:lnSpc>
                <a:spcPct val="90000"/>
              </a:lnSpc>
              <a:defRPr/>
            </a:pPr>
            <a:r>
              <a:rPr lang="zh-CN" altLang="en-US" sz="2200" b="1" dirty="0" smtClean="0">
                <a:solidFill>
                  <a:srgbClr val="000066"/>
                </a:solidFill>
              </a:rPr>
              <a:t>一器多用，双束同时供束。</a:t>
            </a:r>
            <a:r>
              <a:rPr lang="zh-CN" altLang="en-US" sz="2200" dirty="0" smtClean="0"/>
              <a:t> </a:t>
            </a:r>
            <a:br>
              <a:rPr lang="zh-CN" altLang="en-US" sz="2200" dirty="0" smtClean="0"/>
            </a:br>
            <a:r>
              <a:rPr lang="zh-CN" altLang="en-US" sz="2200" dirty="0" smtClean="0"/>
              <a:t>（双向引出、多靶转换）</a:t>
            </a:r>
          </a:p>
        </p:txBody>
      </p:sp>
      <p:pic>
        <p:nvPicPr>
          <p:cNvPr id="7172" name="Picture 4" descr="新封面"/>
          <p:cNvPicPr>
            <a:picLocks noChangeAspect="1" noChangeArrowheads="1"/>
          </p:cNvPicPr>
          <p:nvPr/>
        </p:nvPicPr>
        <p:blipFill>
          <a:blip r:embed="rId2" cstate="screen"/>
          <a:srcRect/>
          <a:stretch>
            <a:fillRect/>
          </a:stretch>
        </p:blipFill>
        <p:spPr bwMode="auto">
          <a:xfrm>
            <a:off x="3737904" y="0"/>
            <a:ext cx="5406097"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17-回旋加速器进厂安装"/>
          <p:cNvPicPr>
            <a:picLocks noChangeAspect="1" noChangeArrowheads="1"/>
          </p:cNvPicPr>
          <p:nvPr/>
        </p:nvPicPr>
        <p:blipFill>
          <a:blip r:embed="rId2" cstate="screen"/>
          <a:srcRect/>
          <a:stretch>
            <a:fillRect/>
          </a:stretch>
        </p:blipFill>
        <p:spPr bwMode="auto">
          <a:xfrm>
            <a:off x="3804709" y="0"/>
            <a:ext cx="5339292" cy="4005064"/>
          </a:xfrm>
          <a:prstGeom prst="rect">
            <a:avLst/>
          </a:prstGeom>
          <a:noFill/>
          <a:ln w="9525">
            <a:noFill/>
            <a:miter lim="800000"/>
            <a:headEnd/>
            <a:tailEnd/>
          </a:ln>
        </p:spPr>
      </p:pic>
      <p:sp>
        <p:nvSpPr>
          <p:cNvPr id="1949722" name="Text Box 26"/>
          <p:cNvSpPr txBox="1">
            <a:spLocks noChangeArrowheads="1"/>
          </p:cNvSpPr>
          <p:nvPr/>
        </p:nvSpPr>
        <p:spPr bwMode="auto">
          <a:xfrm>
            <a:off x="0" y="2204864"/>
            <a:ext cx="3779912" cy="1200329"/>
          </a:xfrm>
          <a:prstGeom prst="rect">
            <a:avLst/>
          </a:prstGeom>
          <a:solidFill>
            <a:srgbClr val="669900">
              <a:alpha val="50195"/>
            </a:srgbClr>
          </a:solidFill>
          <a:ln w="9525">
            <a:noFill/>
            <a:miter lim="800000"/>
            <a:headEnd/>
            <a:tailEnd/>
          </a:ln>
        </p:spPr>
        <p:txBody>
          <a:bodyPr wrap="square">
            <a:spAutoFit/>
          </a:bodyPr>
          <a:lstStyle/>
          <a:p>
            <a:pPr algn="ctr">
              <a:spcBef>
                <a:spcPct val="50000"/>
              </a:spcBef>
            </a:pPr>
            <a:r>
              <a:rPr lang="zh-CN" altLang="en-US" sz="2400" b="1" dirty="0"/>
              <a:t>国际上首次实现大型回旋加速器真空</a:t>
            </a:r>
            <a:r>
              <a:rPr lang="zh-CN" altLang="en-US" sz="2400" b="1" dirty="0" smtClean="0"/>
              <a:t>中完整</a:t>
            </a:r>
            <a:r>
              <a:rPr lang="zh-CN" altLang="en-US" sz="2400" b="1" dirty="0"/>
              <a:t>的磁场</a:t>
            </a:r>
            <a:r>
              <a:rPr lang="zh-CN" altLang="en-US" sz="2400" b="1" dirty="0" smtClean="0"/>
              <a:t>测量，最终</a:t>
            </a:r>
            <a:r>
              <a:rPr lang="zh-CN" altLang="en-US" sz="2400" b="1" dirty="0" smtClean="0">
                <a:solidFill>
                  <a:srgbClr val="A50021"/>
                </a:solidFill>
                <a:effectLst>
                  <a:outerShdw blurRad="38100" dist="38100" dir="2700000" algn="tl">
                    <a:srgbClr val="C0C0C0"/>
                  </a:outerShdw>
                </a:effectLst>
                <a:sym typeface="Symbol" pitchFamily="18" charset="2"/>
              </a:rPr>
              <a:t>滑相</a:t>
            </a:r>
            <a:r>
              <a:rPr lang="en-US" altLang="zh-CN" sz="2400" b="1" dirty="0" smtClean="0">
                <a:solidFill>
                  <a:srgbClr val="A50021"/>
                </a:solidFill>
                <a:effectLst>
                  <a:outerShdw blurRad="38100" dist="38100" dir="2700000" algn="tl">
                    <a:srgbClr val="C0C0C0"/>
                  </a:outerShdw>
                </a:effectLst>
                <a:sym typeface="Symbol" pitchFamily="18" charset="2"/>
              </a:rPr>
              <a:t>10</a:t>
            </a:r>
            <a:endParaRPr lang="zh-CN" altLang="en-US" sz="2400" b="1" dirty="0" smtClean="0">
              <a:solidFill>
                <a:srgbClr val="A50021"/>
              </a:solidFill>
              <a:effectLst>
                <a:outerShdw blurRad="38100" dist="38100" dir="2700000" algn="tl">
                  <a:srgbClr val="C0C0C0"/>
                </a:outerShdw>
              </a:effectLst>
              <a:sym typeface="Symbol" pitchFamily="18" charset="2"/>
            </a:endParaRPr>
          </a:p>
        </p:txBody>
      </p:sp>
      <p:sp>
        <p:nvSpPr>
          <p:cNvPr id="9228" name="Text Box 30"/>
          <p:cNvSpPr txBox="1">
            <a:spLocks noChangeArrowheads="1"/>
          </p:cNvSpPr>
          <p:nvPr/>
        </p:nvSpPr>
        <p:spPr bwMode="auto">
          <a:xfrm>
            <a:off x="3779912" y="0"/>
            <a:ext cx="5364088" cy="1200329"/>
          </a:xfrm>
          <a:prstGeom prst="rect">
            <a:avLst/>
          </a:prstGeom>
          <a:solidFill>
            <a:schemeClr val="accent3">
              <a:lumMod val="40000"/>
              <a:lumOff val="60000"/>
            </a:schemeClr>
          </a:solidFill>
          <a:ln w="9525">
            <a:solidFill>
              <a:schemeClr val="accent3">
                <a:lumMod val="40000"/>
                <a:lumOff val="60000"/>
              </a:schemeClr>
            </a:solidFill>
            <a:miter lim="800000"/>
            <a:headEnd/>
            <a:tailEnd/>
          </a:ln>
        </p:spPr>
        <p:txBody>
          <a:bodyPr wrap="square">
            <a:spAutoFit/>
          </a:bodyPr>
          <a:lstStyle/>
          <a:p>
            <a:pPr algn="ctr">
              <a:spcBef>
                <a:spcPct val="50000"/>
              </a:spcBef>
            </a:pPr>
            <a:r>
              <a:rPr lang="zh-CN" altLang="en-US" sz="2400" b="1" dirty="0"/>
              <a:t>突破国际惯例，</a:t>
            </a:r>
            <a:r>
              <a:rPr lang="en-US" altLang="zh-CN" sz="2400" b="1" dirty="0"/>
              <a:t>70MeV</a:t>
            </a:r>
            <a:r>
              <a:rPr lang="zh-CN" altLang="en-US" sz="2400" b="1" dirty="0"/>
              <a:t>以上采用直边</a:t>
            </a:r>
            <a:r>
              <a:rPr lang="zh-CN" altLang="en-US" sz="2400" b="1" dirty="0" smtClean="0"/>
              <a:t>扇结构</a:t>
            </a:r>
            <a:r>
              <a:rPr lang="en-US" altLang="zh-CN" sz="2400" b="1" dirty="0" smtClean="0"/>
              <a:t>;</a:t>
            </a:r>
            <a:r>
              <a:rPr lang="zh-CN" altLang="en-US" sz="2400" b="1" dirty="0" smtClean="0"/>
              <a:t>主磁铁总重</a:t>
            </a:r>
            <a:r>
              <a:rPr lang="en-US" altLang="zh-CN" sz="2400" b="1" dirty="0" smtClean="0">
                <a:solidFill>
                  <a:srgbClr val="C00000"/>
                </a:solidFill>
              </a:rPr>
              <a:t>436</a:t>
            </a:r>
            <a:r>
              <a:rPr lang="zh-CN" altLang="en-US" sz="2400" b="1" dirty="0" smtClean="0"/>
              <a:t>吨。采用铸件，没有采用调节线圈</a:t>
            </a:r>
          </a:p>
        </p:txBody>
      </p:sp>
      <p:pic>
        <p:nvPicPr>
          <p:cNvPr id="1026" name="图片 2"/>
          <p:cNvPicPr>
            <a:picLocks noChangeAspect="1" noChangeArrowheads="1"/>
          </p:cNvPicPr>
          <p:nvPr/>
        </p:nvPicPr>
        <p:blipFill>
          <a:blip r:embed="rId3" cstate="print"/>
          <a:srcRect/>
          <a:stretch>
            <a:fillRect/>
          </a:stretch>
        </p:blipFill>
        <p:spPr bwMode="auto">
          <a:xfrm>
            <a:off x="0" y="0"/>
            <a:ext cx="3707904" cy="2181478"/>
          </a:xfrm>
          <a:prstGeom prst="rect">
            <a:avLst/>
          </a:prstGeom>
          <a:noFill/>
          <a:ln w="9525">
            <a:noFill/>
            <a:miter lim="800000"/>
            <a:headEnd/>
            <a:tailEnd/>
          </a:ln>
        </p:spPr>
      </p:pic>
      <p:pic>
        <p:nvPicPr>
          <p:cNvPr id="26" name="Picture 3"/>
          <p:cNvPicPr>
            <a:picLocks noChangeAspect="1" noChangeArrowheads="1"/>
          </p:cNvPicPr>
          <p:nvPr/>
        </p:nvPicPr>
        <p:blipFill>
          <a:blip r:embed="rId4" cstate="print"/>
          <a:srcRect l="50069" t="66400"/>
          <a:stretch>
            <a:fillRect/>
          </a:stretch>
        </p:blipFill>
        <p:spPr bwMode="auto">
          <a:xfrm>
            <a:off x="0" y="4934048"/>
            <a:ext cx="3615258" cy="1923952"/>
          </a:xfrm>
          <a:prstGeom prst="rect">
            <a:avLst/>
          </a:prstGeom>
          <a:noFill/>
          <a:ln w="9525">
            <a:noFill/>
            <a:miter lim="800000"/>
            <a:headEnd/>
            <a:tailEnd/>
          </a:ln>
        </p:spPr>
      </p:pic>
      <p:sp>
        <p:nvSpPr>
          <p:cNvPr id="27" name="Text Box 6"/>
          <p:cNvSpPr txBox="1">
            <a:spLocks noChangeArrowheads="1"/>
          </p:cNvSpPr>
          <p:nvPr/>
        </p:nvSpPr>
        <p:spPr bwMode="auto">
          <a:xfrm>
            <a:off x="0" y="4005064"/>
            <a:ext cx="9144000" cy="1015663"/>
          </a:xfrm>
          <a:prstGeom prst="rect">
            <a:avLst/>
          </a:prstGeom>
          <a:solidFill>
            <a:schemeClr val="bg2">
              <a:lumMod val="90000"/>
            </a:schemeClr>
          </a:solidFill>
          <a:ln w="9525">
            <a:noFill/>
            <a:miter lim="800000"/>
            <a:headEnd/>
            <a:tailEnd/>
          </a:ln>
        </p:spPr>
        <p:txBody>
          <a:bodyPr wrap="square">
            <a:spAutoFit/>
          </a:bodyPr>
          <a:lstStyle/>
          <a:p>
            <a:pPr algn="ctr" eaLnBrk="0" fontAlgn="base" hangingPunct="0">
              <a:spcBef>
                <a:spcPct val="50000"/>
              </a:spcBef>
              <a:spcAft>
                <a:spcPct val="0"/>
              </a:spcAft>
            </a:pPr>
            <a:r>
              <a:rPr lang="zh-CN" altLang="en-US" sz="2000" b="1" dirty="0" smtClean="0">
                <a:latin typeface="华文新魏" pitchFamily="2" charset="-122"/>
                <a:ea typeface="华文新魏" pitchFamily="2" charset="-122"/>
              </a:rPr>
              <a:t>国内加速器领域率先研发大规模粒子模拟并行计算软件，包含空间电荷效应、多束团相互作用、多电子倍增效应模拟；应用到国内外</a:t>
            </a:r>
            <a:r>
              <a:rPr lang="en-US" altLang="zh-CN" sz="2000" b="1" dirty="0" smtClean="0">
                <a:latin typeface="华文新魏" pitchFamily="2" charset="-122"/>
                <a:ea typeface="华文新魏" pitchFamily="2" charset="-122"/>
              </a:rPr>
              <a:t>6</a:t>
            </a:r>
            <a:r>
              <a:rPr lang="zh-CN" altLang="en-US" sz="2000" b="1" dirty="0" smtClean="0">
                <a:latin typeface="华文新魏" pitchFamily="2" charset="-122"/>
                <a:ea typeface="华文新魏" pitchFamily="2" charset="-122"/>
              </a:rPr>
              <a:t>家单位；为高频腔的锻炼提供了指导，模拟结果表明</a:t>
            </a:r>
            <a:r>
              <a:rPr lang="en-US" altLang="zh-CN" sz="2000" b="1" dirty="0" smtClean="0">
                <a:latin typeface="华文新魏" pitchFamily="2" charset="-122"/>
                <a:ea typeface="华文新魏" pitchFamily="2" charset="-122"/>
              </a:rPr>
              <a:t>CYCIAE-100</a:t>
            </a:r>
            <a:r>
              <a:rPr lang="zh-CN" altLang="en-US" sz="2000" b="1" dirty="0" smtClean="0">
                <a:latin typeface="华文新魏" pitchFamily="2" charset="-122"/>
                <a:ea typeface="华文新魏" pitchFamily="2" charset="-122"/>
              </a:rPr>
              <a:t>加速器理论流强上限超过</a:t>
            </a:r>
            <a:r>
              <a:rPr lang="en-US" altLang="zh-CN" sz="2000" b="1" dirty="0" smtClean="0">
                <a:solidFill>
                  <a:srgbClr val="C00000"/>
                </a:solidFill>
                <a:latin typeface="华文新魏" pitchFamily="2" charset="-122"/>
                <a:ea typeface="华文新魏" pitchFamily="2" charset="-122"/>
              </a:rPr>
              <a:t>1mA</a:t>
            </a:r>
            <a:r>
              <a:rPr lang="zh-CN" altLang="en-US" sz="2000" b="1" dirty="0" smtClean="0">
                <a:solidFill>
                  <a:srgbClr val="C00000"/>
                </a:solidFill>
                <a:latin typeface="华文新魏" pitchFamily="2" charset="-122"/>
                <a:ea typeface="华文新魏" pitchFamily="2" charset="-122"/>
              </a:rPr>
              <a:t>，</a:t>
            </a:r>
            <a:r>
              <a:rPr lang="en-US" altLang="zh-CN" sz="2000" b="1" dirty="0" smtClean="0">
                <a:solidFill>
                  <a:srgbClr val="C00000"/>
                </a:solidFill>
                <a:latin typeface="华文新魏" pitchFamily="2" charset="-122"/>
                <a:ea typeface="华文新魏" pitchFamily="2" charset="-122"/>
              </a:rPr>
              <a:t>100kW</a:t>
            </a:r>
            <a:endParaRPr lang="zh-CN" altLang="en-US" sz="2000" b="1" dirty="0" smtClean="0">
              <a:solidFill>
                <a:srgbClr val="C00000"/>
              </a:solidFill>
              <a:latin typeface="华文新魏" pitchFamily="2" charset="-122"/>
              <a:ea typeface="华文新魏" pitchFamily="2" charset="-122"/>
            </a:endParaRPr>
          </a:p>
        </p:txBody>
      </p:sp>
      <p:pic>
        <p:nvPicPr>
          <p:cNvPr id="28" name="Picture 4"/>
          <p:cNvPicPr>
            <a:picLocks noChangeAspect="1" noChangeArrowheads="1"/>
          </p:cNvPicPr>
          <p:nvPr/>
        </p:nvPicPr>
        <p:blipFill>
          <a:blip r:embed="rId5" cstate="print"/>
          <a:srcRect/>
          <a:stretch>
            <a:fillRect/>
          </a:stretch>
        </p:blipFill>
        <p:spPr bwMode="auto">
          <a:xfrm>
            <a:off x="3187819" y="4942385"/>
            <a:ext cx="5956181" cy="1915615"/>
          </a:xfrm>
          <a:prstGeom prst="rect">
            <a:avLst/>
          </a:prstGeom>
          <a:noFill/>
          <a:ln w="9525" algn="ctr">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bg/>
                                          </p:spTgt>
                                        </p:tgtEl>
                                        <p:attrNameLst>
                                          <p:attrName>style.visibility</p:attrName>
                                        </p:attrNameLst>
                                      </p:cBhvr>
                                      <p:to>
                                        <p:strVal val="visible"/>
                                      </p:to>
                                    </p:set>
                                    <p:anim calcmode="lin" valueType="num">
                                      <p:cBhvr additive="base">
                                        <p:cTn id="7" dur="500" fill="hold"/>
                                        <p:tgtEl>
                                          <p:spTgt spid="27">
                                            <p:bg/>
                                          </p:spTgt>
                                        </p:tgtEl>
                                        <p:attrNameLst>
                                          <p:attrName>ppt_x</p:attrName>
                                        </p:attrNameLst>
                                      </p:cBhvr>
                                      <p:tavLst>
                                        <p:tav tm="0">
                                          <p:val>
                                            <p:strVal val="#ppt_x"/>
                                          </p:val>
                                        </p:tav>
                                        <p:tav tm="100000">
                                          <p:val>
                                            <p:strVal val="#ppt_x"/>
                                          </p:val>
                                        </p:tav>
                                      </p:tavLst>
                                    </p:anim>
                                    <p:anim calcmode="lin" valueType="num">
                                      <p:cBhvr additive="base">
                                        <p:cTn id="8" dur="500" fill="hold"/>
                                        <p:tgtEl>
                                          <p:spTgt spid="27">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7">
                                            <p:txEl>
                                              <p:pRg st="0" end="0"/>
                                            </p:txEl>
                                          </p:spTgt>
                                        </p:tgtEl>
                                        <p:attrNameLst>
                                          <p:attrName>style.visibility</p:attrName>
                                        </p:attrNameLst>
                                      </p:cBhvr>
                                      <p:to>
                                        <p:strVal val="visible"/>
                                      </p:to>
                                    </p:set>
                                    <p:anim calcmode="lin" valueType="num">
                                      <p:cBhvr additive="base">
                                        <p:cTn id="11"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228">
                                            <p:bg/>
                                          </p:spTgt>
                                        </p:tgtEl>
                                        <p:attrNameLst>
                                          <p:attrName>style.visibility</p:attrName>
                                        </p:attrNameLst>
                                      </p:cBhvr>
                                      <p:to>
                                        <p:strVal val="visible"/>
                                      </p:to>
                                    </p:set>
                                    <p:anim calcmode="lin" valueType="num">
                                      <p:cBhvr additive="base">
                                        <p:cTn id="17" dur="500" fill="hold"/>
                                        <p:tgtEl>
                                          <p:spTgt spid="9228">
                                            <p:bg/>
                                          </p:spTgt>
                                        </p:tgtEl>
                                        <p:attrNameLst>
                                          <p:attrName>ppt_x</p:attrName>
                                        </p:attrNameLst>
                                      </p:cBhvr>
                                      <p:tavLst>
                                        <p:tav tm="0">
                                          <p:val>
                                            <p:strVal val="#ppt_x"/>
                                          </p:val>
                                        </p:tav>
                                        <p:tav tm="100000">
                                          <p:val>
                                            <p:strVal val="#ppt_x"/>
                                          </p:val>
                                        </p:tav>
                                      </p:tavLst>
                                    </p:anim>
                                    <p:anim calcmode="lin" valueType="num">
                                      <p:cBhvr additive="base">
                                        <p:cTn id="18" dur="500" fill="hold"/>
                                        <p:tgtEl>
                                          <p:spTgt spid="9228">
                                            <p:bg/>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228">
                                            <p:txEl>
                                              <p:pRg st="0" end="0"/>
                                            </p:txEl>
                                          </p:spTgt>
                                        </p:tgtEl>
                                        <p:attrNameLst>
                                          <p:attrName>style.visibility</p:attrName>
                                        </p:attrNameLst>
                                      </p:cBhvr>
                                      <p:to>
                                        <p:strVal val="visible"/>
                                      </p:to>
                                    </p:set>
                                    <p:anim calcmode="lin" valueType="num">
                                      <p:cBhvr additive="base">
                                        <p:cTn id="21" dur="500" fill="hold"/>
                                        <p:tgtEl>
                                          <p:spTgt spid="9228">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22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949722">
                                            <p:bg/>
                                          </p:spTgt>
                                        </p:tgtEl>
                                        <p:attrNameLst>
                                          <p:attrName>style.visibility</p:attrName>
                                        </p:attrNameLst>
                                      </p:cBhvr>
                                      <p:to>
                                        <p:strVal val="visible"/>
                                      </p:to>
                                    </p:set>
                                    <p:anim calcmode="lin" valueType="num">
                                      <p:cBhvr additive="base">
                                        <p:cTn id="27" dur="500" fill="hold"/>
                                        <p:tgtEl>
                                          <p:spTgt spid="1949722">
                                            <p:bg/>
                                          </p:spTgt>
                                        </p:tgtEl>
                                        <p:attrNameLst>
                                          <p:attrName>ppt_x</p:attrName>
                                        </p:attrNameLst>
                                      </p:cBhvr>
                                      <p:tavLst>
                                        <p:tav tm="0">
                                          <p:val>
                                            <p:strVal val="#ppt_x"/>
                                          </p:val>
                                        </p:tav>
                                        <p:tav tm="100000">
                                          <p:val>
                                            <p:strVal val="#ppt_x"/>
                                          </p:val>
                                        </p:tav>
                                      </p:tavLst>
                                    </p:anim>
                                    <p:anim calcmode="lin" valueType="num">
                                      <p:cBhvr additive="base">
                                        <p:cTn id="28" dur="500" fill="hold"/>
                                        <p:tgtEl>
                                          <p:spTgt spid="1949722">
                                            <p:bg/>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949722">
                                            <p:txEl>
                                              <p:pRg st="0" end="0"/>
                                            </p:txEl>
                                          </p:spTgt>
                                        </p:tgtEl>
                                        <p:attrNameLst>
                                          <p:attrName>style.visibility</p:attrName>
                                        </p:attrNameLst>
                                      </p:cBhvr>
                                      <p:to>
                                        <p:strVal val="visible"/>
                                      </p:to>
                                    </p:set>
                                    <p:anim calcmode="lin" valueType="num">
                                      <p:cBhvr additive="base">
                                        <p:cTn id="31" dur="500" fill="hold"/>
                                        <p:tgtEl>
                                          <p:spTgt spid="1949722">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94972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9722" grpId="0" uiExpand="1" build="allAtOnce" animBg="1"/>
      <p:bldP spid="9228" grpId="0" build="allAtOnce" animBg="1"/>
      <p:bldP spid="27" grpId="0" build="allAtOnce"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screen"/>
          <a:srcRect/>
          <a:stretch>
            <a:fillRect/>
          </a:stretch>
        </p:blipFill>
        <p:spPr bwMode="auto">
          <a:xfrm>
            <a:off x="80962" y="0"/>
            <a:ext cx="9063038" cy="4878387"/>
          </a:xfrm>
          <a:prstGeom prst="rect">
            <a:avLst/>
          </a:prstGeom>
          <a:noFill/>
          <a:ln w="9525">
            <a:noFill/>
            <a:miter lim="800000"/>
            <a:headEnd/>
            <a:tailEnd/>
          </a:ln>
        </p:spPr>
      </p:pic>
      <p:pic>
        <p:nvPicPr>
          <p:cNvPr id="10243" name="Picture 5" descr="DSC04021"/>
          <p:cNvPicPr>
            <a:picLocks noChangeAspect="1" noChangeArrowheads="1"/>
          </p:cNvPicPr>
          <p:nvPr/>
        </p:nvPicPr>
        <p:blipFill>
          <a:blip r:embed="rId3" cstate="screen"/>
          <a:srcRect/>
          <a:stretch>
            <a:fillRect/>
          </a:stretch>
        </p:blipFill>
        <p:spPr bwMode="auto">
          <a:xfrm>
            <a:off x="260350" y="1306513"/>
            <a:ext cx="4070350" cy="3054350"/>
          </a:xfrm>
          <a:prstGeom prst="rect">
            <a:avLst/>
          </a:prstGeom>
          <a:noFill/>
          <a:ln w="9525">
            <a:noFill/>
            <a:miter lim="800000"/>
            <a:headEnd/>
            <a:tailEnd/>
          </a:ln>
        </p:spPr>
      </p:pic>
      <p:sp>
        <p:nvSpPr>
          <p:cNvPr id="10244" name="Text Box 5"/>
          <p:cNvSpPr txBox="1">
            <a:spLocks noChangeArrowheads="1"/>
          </p:cNvSpPr>
          <p:nvPr/>
        </p:nvSpPr>
        <p:spPr bwMode="auto">
          <a:xfrm>
            <a:off x="4716463" y="5511800"/>
            <a:ext cx="4427537" cy="1373188"/>
          </a:xfrm>
          <a:prstGeom prst="rect">
            <a:avLst/>
          </a:prstGeom>
          <a:solidFill>
            <a:srgbClr val="FFFF99"/>
          </a:solidFill>
          <a:ln w="9525">
            <a:noFill/>
            <a:miter lim="800000"/>
            <a:headEnd/>
            <a:tailEnd/>
          </a:ln>
        </p:spPr>
        <p:txBody>
          <a:bodyPr>
            <a:spAutoFit/>
          </a:bodyPr>
          <a:lstStyle/>
          <a:p>
            <a:pPr>
              <a:spcBef>
                <a:spcPct val="50000"/>
              </a:spcBef>
            </a:pPr>
            <a:r>
              <a:rPr lang="zh-CN" altLang="en-US" sz="2800"/>
              <a:t>高频谐振腔体的品质因数（</a:t>
            </a:r>
            <a:r>
              <a:rPr lang="en-US" altLang="zh-CN" sz="2800"/>
              <a:t>Q</a:t>
            </a:r>
            <a:r>
              <a:rPr lang="zh-CN" altLang="en-US" sz="2800"/>
              <a:t>值）达到</a:t>
            </a:r>
            <a:r>
              <a:rPr lang="en-US" altLang="zh-CN" sz="2800"/>
              <a:t>9500</a:t>
            </a:r>
            <a:r>
              <a:rPr lang="zh-CN" altLang="en-US" sz="2800"/>
              <a:t>，国际上紧凑型回旋加速器最高</a:t>
            </a:r>
            <a:r>
              <a:rPr lang="en-US" altLang="zh-CN" sz="2800"/>
              <a:t>Q</a:t>
            </a:r>
            <a:r>
              <a:rPr lang="zh-CN" altLang="en-US" sz="2800"/>
              <a:t>值</a:t>
            </a:r>
          </a:p>
        </p:txBody>
      </p:sp>
      <p:pic>
        <p:nvPicPr>
          <p:cNvPr id="10245" name="Picture 2"/>
          <p:cNvPicPr>
            <a:picLocks noChangeAspect="1" noChangeArrowheads="1"/>
          </p:cNvPicPr>
          <p:nvPr/>
        </p:nvPicPr>
        <p:blipFill>
          <a:blip r:embed="rId4" cstate="screen"/>
          <a:srcRect l="59187" t="4509" b="7266"/>
          <a:stretch>
            <a:fillRect/>
          </a:stretch>
        </p:blipFill>
        <p:spPr bwMode="auto">
          <a:xfrm>
            <a:off x="2700338" y="4546600"/>
            <a:ext cx="2008187" cy="2293938"/>
          </a:xfrm>
          <a:prstGeom prst="rect">
            <a:avLst/>
          </a:prstGeom>
          <a:noFill/>
          <a:ln w="9525">
            <a:noFill/>
            <a:miter lim="800000"/>
            <a:headEnd/>
            <a:tailEnd/>
          </a:ln>
        </p:spPr>
      </p:pic>
      <p:pic>
        <p:nvPicPr>
          <p:cNvPr id="10246" name="Picture 3" descr="print_02"/>
          <p:cNvPicPr>
            <a:picLocks noChangeAspect="1" noChangeArrowheads="1"/>
          </p:cNvPicPr>
          <p:nvPr/>
        </p:nvPicPr>
        <p:blipFill>
          <a:blip r:embed="rId5" cstate="screen"/>
          <a:srcRect/>
          <a:stretch>
            <a:fillRect/>
          </a:stretch>
        </p:blipFill>
        <p:spPr bwMode="auto">
          <a:xfrm>
            <a:off x="34925" y="4365625"/>
            <a:ext cx="3168650" cy="1320800"/>
          </a:xfrm>
          <a:prstGeom prst="rect">
            <a:avLst/>
          </a:prstGeom>
          <a:noFill/>
          <a:ln w="9525">
            <a:noFill/>
            <a:miter lim="800000"/>
            <a:headEnd/>
            <a:tailEnd/>
          </a:ln>
        </p:spPr>
      </p:pic>
      <p:pic>
        <p:nvPicPr>
          <p:cNvPr id="10247" name="Picture 2"/>
          <p:cNvPicPr>
            <a:picLocks noChangeAspect="1" noChangeArrowheads="1"/>
          </p:cNvPicPr>
          <p:nvPr/>
        </p:nvPicPr>
        <p:blipFill>
          <a:blip r:embed="rId4" cstate="screen"/>
          <a:srcRect l="11525" t="54877" r="41194" b="755"/>
          <a:stretch>
            <a:fillRect/>
          </a:stretch>
        </p:blipFill>
        <p:spPr bwMode="auto">
          <a:xfrm>
            <a:off x="0" y="5518150"/>
            <a:ext cx="2700338" cy="1339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screen"/>
          <a:srcRect b="-7749"/>
          <a:stretch>
            <a:fillRect/>
          </a:stretch>
        </p:blipFill>
        <p:spPr bwMode="auto">
          <a:xfrm>
            <a:off x="0" y="0"/>
            <a:ext cx="9134475" cy="7389440"/>
          </a:xfrm>
          <a:prstGeom prst="rect">
            <a:avLst/>
          </a:prstGeom>
          <a:noFill/>
          <a:ln w="9525">
            <a:noFill/>
            <a:miter lim="800000"/>
            <a:headEnd/>
            <a:tailEnd/>
          </a:ln>
        </p:spPr>
      </p:pic>
      <p:sp>
        <p:nvSpPr>
          <p:cNvPr id="2012163" name="Text Box 3"/>
          <p:cNvSpPr txBox="1">
            <a:spLocks noChangeArrowheads="1"/>
          </p:cNvSpPr>
          <p:nvPr/>
        </p:nvSpPr>
        <p:spPr bwMode="auto">
          <a:xfrm>
            <a:off x="-3175" y="2133600"/>
            <a:ext cx="3995738" cy="822325"/>
          </a:xfrm>
          <a:prstGeom prst="rect">
            <a:avLst/>
          </a:prstGeom>
          <a:solidFill>
            <a:srgbClr val="993300">
              <a:alpha val="50195"/>
            </a:srgbClr>
          </a:solidFill>
          <a:ln w="9525" algn="ctr">
            <a:noFill/>
            <a:miter lim="800000"/>
            <a:headEnd/>
            <a:tailEnd/>
          </a:ln>
        </p:spPr>
        <p:txBody>
          <a:bodyPr>
            <a:spAutoFit/>
          </a:bodyPr>
          <a:lstStyle/>
          <a:p>
            <a:pPr algn="ctr">
              <a:spcBef>
                <a:spcPct val="50000"/>
              </a:spcBef>
            </a:pPr>
            <a:r>
              <a:rPr lang="zh-CN" altLang="en-US" sz="2400" b="1">
                <a:solidFill>
                  <a:schemeClr val="bg1"/>
                </a:solidFill>
              </a:rPr>
              <a:t>负氢离子源平均束流强度国际上仅次于加拿大</a:t>
            </a:r>
            <a:r>
              <a:rPr lang="en-US" altLang="zh-CN" sz="2400" b="1">
                <a:solidFill>
                  <a:schemeClr val="bg1"/>
                </a:solidFill>
              </a:rPr>
              <a:t>TRIUMF</a:t>
            </a:r>
            <a:endParaRPr lang="zh-CN" altLang="en-US" sz="2400" b="1">
              <a:solidFill>
                <a:schemeClr val="bg1"/>
              </a:solidFill>
            </a:endParaRPr>
          </a:p>
        </p:txBody>
      </p:sp>
      <p:sp>
        <p:nvSpPr>
          <p:cNvPr id="2012164" name="Text Box 4"/>
          <p:cNvSpPr txBox="1">
            <a:spLocks noChangeArrowheads="1"/>
          </p:cNvSpPr>
          <p:nvPr/>
        </p:nvSpPr>
        <p:spPr bwMode="auto">
          <a:xfrm>
            <a:off x="0" y="5657671"/>
            <a:ext cx="3338339" cy="1200329"/>
          </a:xfrm>
          <a:prstGeom prst="rect">
            <a:avLst/>
          </a:prstGeom>
          <a:solidFill>
            <a:srgbClr val="000080">
              <a:alpha val="50195"/>
            </a:srgbClr>
          </a:solidFill>
          <a:ln w="9525" algn="ctr">
            <a:noFill/>
            <a:miter lim="800000"/>
            <a:headEnd/>
            <a:tailEnd/>
          </a:ln>
        </p:spPr>
        <p:txBody>
          <a:bodyPr wrap="square">
            <a:spAutoFit/>
          </a:bodyPr>
          <a:lstStyle/>
          <a:p>
            <a:pPr algn="ctr">
              <a:spcBef>
                <a:spcPct val="50000"/>
              </a:spcBef>
            </a:pPr>
            <a:r>
              <a:rPr lang="zh-CN" altLang="en-US" sz="2400" b="1" dirty="0">
                <a:solidFill>
                  <a:schemeClr val="bg1"/>
                </a:solidFill>
              </a:rPr>
              <a:t>多物理耦合场中实现了注入系统</a:t>
            </a:r>
            <a:r>
              <a:rPr lang="zh-CN" altLang="en-US" sz="2400" b="1" dirty="0" smtClean="0">
                <a:solidFill>
                  <a:schemeClr val="bg1"/>
                </a:solidFill>
              </a:rPr>
              <a:t>的束流发射度</a:t>
            </a:r>
            <a:r>
              <a:rPr lang="zh-CN" altLang="en-US" sz="2400" b="1" dirty="0">
                <a:solidFill>
                  <a:schemeClr val="bg1"/>
                </a:solidFill>
              </a:rPr>
              <a:t>匹配</a:t>
            </a:r>
          </a:p>
        </p:txBody>
      </p:sp>
      <p:sp>
        <p:nvSpPr>
          <p:cNvPr id="2012166" name="Text Box 6"/>
          <p:cNvSpPr txBox="1">
            <a:spLocks noChangeArrowheads="1"/>
          </p:cNvSpPr>
          <p:nvPr/>
        </p:nvSpPr>
        <p:spPr bwMode="auto">
          <a:xfrm>
            <a:off x="-36513" y="3789363"/>
            <a:ext cx="2808313" cy="1569660"/>
          </a:xfrm>
          <a:prstGeom prst="rect">
            <a:avLst/>
          </a:prstGeom>
          <a:solidFill>
            <a:srgbClr val="993300">
              <a:alpha val="50195"/>
            </a:srgbClr>
          </a:solidFill>
          <a:ln w="9525" algn="ctr">
            <a:noFill/>
            <a:miter lim="800000"/>
            <a:headEnd/>
            <a:tailEnd/>
          </a:ln>
        </p:spPr>
        <p:txBody>
          <a:bodyPr wrap="square">
            <a:spAutoFit/>
          </a:bodyPr>
          <a:lstStyle/>
          <a:p>
            <a:pPr algn="ctr">
              <a:spcBef>
                <a:spcPct val="50000"/>
              </a:spcBef>
            </a:pPr>
            <a:r>
              <a:rPr lang="zh-CN" altLang="en-US" sz="2400" b="1" dirty="0">
                <a:solidFill>
                  <a:schemeClr val="bg1"/>
                </a:solidFill>
              </a:rPr>
              <a:t>研究紧凑型回旋加速器引出区的色散，减少束流损失，引出效率接近</a:t>
            </a:r>
            <a:r>
              <a:rPr lang="en-US" altLang="zh-CN" sz="2400" b="1" dirty="0">
                <a:solidFill>
                  <a:schemeClr val="bg1"/>
                </a:solidFill>
              </a:rPr>
              <a:t>100%</a:t>
            </a:r>
          </a:p>
        </p:txBody>
      </p:sp>
      <p:sp>
        <p:nvSpPr>
          <p:cNvPr id="10" name="Text Box 9"/>
          <p:cNvSpPr txBox="1">
            <a:spLocks noChangeArrowheads="1"/>
          </p:cNvSpPr>
          <p:nvPr/>
        </p:nvSpPr>
        <p:spPr bwMode="auto">
          <a:xfrm>
            <a:off x="5292080" y="5657671"/>
            <a:ext cx="3851920" cy="1200329"/>
          </a:xfrm>
          <a:prstGeom prst="rect">
            <a:avLst/>
          </a:prstGeom>
          <a:solidFill>
            <a:srgbClr val="000080">
              <a:alpha val="50000"/>
            </a:srgbClr>
          </a:solidFill>
          <a:ln w="9525" algn="ctr">
            <a:noFill/>
            <a:miter lim="800000"/>
            <a:headEnd/>
            <a:tailEnd/>
          </a:ln>
          <a:effectLst/>
        </p:spPr>
        <p:txBody>
          <a:bodyPr wrap="square">
            <a:spAutoFit/>
          </a:bodyPr>
          <a:lstStyle/>
          <a:p>
            <a:pPr algn="ctr">
              <a:spcBef>
                <a:spcPct val="50000"/>
              </a:spcBef>
            </a:pPr>
            <a:r>
              <a:rPr lang="zh-CN" altLang="en-US" sz="2400" b="1" dirty="0" smtClean="0">
                <a:solidFill>
                  <a:schemeClr val="bg1"/>
                </a:solidFill>
                <a:sym typeface="Symbol" pitchFamily="18" charset="2"/>
              </a:rPr>
              <a:t>在国内回旋加速器中首次实现大抽速低温获得高真空以减少束流损失</a:t>
            </a:r>
            <a:endParaRPr lang="zh-CN" altLang="en-US" sz="2400" b="1" dirty="0">
              <a:solidFill>
                <a:schemeClr val="bg1"/>
              </a:solidFill>
              <a:sym typeface="Symbol" pitchFamily="18"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12163"/>
                                        </p:tgtEl>
                                        <p:attrNameLst>
                                          <p:attrName>style.visibility</p:attrName>
                                        </p:attrNameLst>
                                      </p:cBhvr>
                                      <p:to>
                                        <p:strVal val="visible"/>
                                      </p:to>
                                    </p:set>
                                    <p:anim calcmode="lin" valueType="num">
                                      <p:cBhvr additive="base">
                                        <p:cTn id="7" dur="500" fill="hold"/>
                                        <p:tgtEl>
                                          <p:spTgt spid="2012163"/>
                                        </p:tgtEl>
                                        <p:attrNameLst>
                                          <p:attrName>ppt_x</p:attrName>
                                        </p:attrNameLst>
                                      </p:cBhvr>
                                      <p:tavLst>
                                        <p:tav tm="0">
                                          <p:val>
                                            <p:strVal val="0-#ppt_w/2"/>
                                          </p:val>
                                        </p:tav>
                                        <p:tav tm="100000">
                                          <p:val>
                                            <p:strVal val="#ppt_x"/>
                                          </p:val>
                                        </p:tav>
                                      </p:tavLst>
                                    </p:anim>
                                    <p:anim calcmode="lin" valueType="num">
                                      <p:cBhvr additive="base">
                                        <p:cTn id="8" dur="500" fill="hold"/>
                                        <p:tgtEl>
                                          <p:spTgt spid="201216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12164"/>
                                        </p:tgtEl>
                                        <p:attrNameLst>
                                          <p:attrName>style.visibility</p:attrName>
                                        </p:attrNameLst>
                                      </p:cBhvr>
                                      <p:to>
                                        <p:strVal val="visible"/>
                                      </p:to>
                                    </p:set>
                                    <p:anim calcmode="lin" valueType="num">
                                      <p:cBhvr additive="base">
                                        <p:cTn id="13" dur="500" fill="hold"/>
                                        <p:tgtEl>
                                          <p:spTgt spid="2012164"/>
                                        </p:tgtEl>
                                        <p:attrNameLst>
                                          <p:attrName>ppt_x</p:attrName>
                                        </p:attrNameLst>
                                      </p:cBhvr>
                                      <p:tavLst>
                                        <p:tav tm="0">
                                          <p:val>
                                            <p:strVal val="0-#ppt_w/2"/>
                                          </p:val>
                                        </p:tav>
                                        <p:tav tm="100000">
                                          <p:val>
                                            <p:strVal val="#ppt_x"/>
                                          </p:val>
                                        </p:tav>
                                      </p:tavLst>
                                    </p:anim>
                                    <p:anim calcmode="lin" valueType="num">
                                      <p:cBhvr additive="base">
                                        <p:cTn id="14" dur="500" fill="hold"/>
                                        <p:tgtEl>
                                          <p:spTgt spid="201216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12166"/>
                                        </p:tgtEl>
                                        <p:attrNameLst>
                                          <p:attrName>style.visibility</p:attrName>
                                        </p:attrNameLst>
                                      </p:cBhvr>
                                      <p:to>
                                        <p:strVal val="visible"/>
                                      </p:to>
                                    </p:set>
                                    <p:anim calcmode="lin" valueType="num">
                                      <p:cBhvr additive="base">
                                        <p:cTn id="19" dur="500" fill="hold"/>
                                        <p:tgtEl>
                                          <p:spTgt spid="2012166"/>
                                        </p:tgtEl>
                                        <p:attrNameLst>
                                          <p:attrName>ppt_x</p:attrName>
                                        </p:attrNameLst>
                                      </p:cBhvr>
                                      <p:tavLst>
                                        <p:tav tm="0">
                                          <p:val>
                                            <p:strVal val="0-#ppt_w/2"/>
                                          </p:val>
                                        </p:tav>
                                        <p:tav tm="100000">
                                          <p:val>
                                            <p:strVal val="#ppt_x"/>
                                          </p:val>
                                        </p:tav>
                                      </p:tavLst>
                                    </p:anim>
                                    <p:anim calcmode="lin" valueType="num">
                                      <p:cBhvr additive="base">
                                        <p:cTn id="20" dur="500" fill="hold"/>
                                        <p:tgtEl>
                                          <p:spTgt spid="201216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1+#ppt_w/2"/>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2163" grpId="0" animBg="1"/>
      <p:bldP spid="2012164" grpId="0" animBg="1"/>
      <p:bldP spid="2012166" grpId="0" animBg="1"/>
      <p:bldP spid="10" grpId="0" animBg="1"/>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龙腾四海">
  <a:themeElements>
    <a:clrScheme name="龙腾四海">
      <a:dk1>
        <a:sysClr val="windowText" lastClr="000000"/>
      </a:dk1>
      <a:lt1>
        <a:sysClr val="window" lastClr="FFFFFF"/>
      </a:lt1>
      <a:dk2>
        <a:srgbClr val="001B36"/>
      </a:dk2>
      <a:lt2>
        <a:srgbClr val="EDF8FE"/>
      </a:lt2>
      <a:accent1>
        <a:srgbClr val="477AB1"/>
      </a:accent1>
      <a:accent2>
        <a:srgbClr val="51848E"/>
      </a:accent2>
      <a:accent3>
        <a:srgbClr val="7B9B57"/>
      </a:accent3>
      <a:accent4>
        <a:srgbClr val="8B8D8C"/>
      </a:accent4>
      <a:accent5>
        <a:srgbClr val="8B7396"/>
      </a:accent5>
      <a:accent6>
        <a:srgbClr val="E89A53"/>
      </a:accent6>
      <a:hlink>
        <a:srgbClr val="0080FF"/>
      </a:hlink>
      <a:folHlink>
        <a:srgbClr val="FF00FF"/>
      </a:folHlink>
    </a:clrScheme>
    <a:fontScheme name="龙腾四海">
      <a:majorFont>
        <a:latin typeface="Maiandra GD"/>
        <a:ea typeface=""/>
        <a:cs typeface=""/>
        <a:font script="CYRL" typeface="Times New Roman"/>
        <a:font script="GREK" typeface="Times New Roman"/>
        <a:font script="Jpan" typeface="ＭＳ Ｐゴシック"/>
        <a:font script="Hang" typeface="HY중고딕"/>
        <a:font script="Hans" typeface="隶书"/>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ambria"/>
        <a:ea typeface=""/>
        <a:cs typeface=""/>
        <a:font script="Jpan" typeface="ＭＳ Ｐ明朝"/>
        <a:font script="Hang" typeface="HY견명조"/>
        <a:font script="Hans" typeface="华文楷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龙腾四海">
      <a:fillStyleLst>
        <a:solidFill>
          <a:schemeClr val="phClr">
            <a:tint val="100000"/>
            <a:shade val="100000"/>
            <a:hueMod val="100000"/>
            <a:satMod val="100000"/>
          </a:schemeClr>
        </a:solidFill>
        <a:gradFill rotWithShape="1">
          <a:gsLst>
            <a:gs pos="0">
              <a:schemeClr val="phClr">
                <a:tint val="100000"/>
                <a:shade val="50000"/>
                <a:hueMod val="100000"/>
                <a:satMod val="250000"/>
              </a:schemeClr>
            </a:gs>
            <a:gs pos="75000">
              <a:schemeClr val="phClr">
                <a:tint val="80000"/>
                <a:shade val="100000"/>
                <a:hueMod val="100000"/>
                <a:satMod val="375000"/>
              </a:schemeClr>
            </a:gs>
            <a:gs pos="100000">
              <a:schemeClr val="phClr">
                <a:tint val="50000"/>
                <a:shade val="100000"/>
                <a:hueMod val="100000"/>
                <a:satMod val="500000"/>
              </a:schemeClr>
            </a:gs>
          </a:gsLst>
          <a:lin ang="16200000" scaled="1"/>
        </a:gradFill>
        <a:blipFill>
          <a:blip xmlns:r="http://schemas.openxmlformats.org/officeDocument/2006/relationships" r:embed="rId1">
            <a:duotone>
              <a:schemeClr val="phClr">
                <a:tint val="100000"/>
                <a:shade val="50000"/>
                <a:hueMod val="100000"/>
                <a:satMod val="100000"/>
              </a:schemeClr>
              <a:schemeClr val="phClr">
                <a:tint val="100000"/>
                <a:shade val="75000"/>
                <a:hueMod val="100000"/>
                <a:satMod val="100000"/>
              </a:schemeClr>
            </a:duotone>
          </a:blip>
          <a:tile tx="0" ty="0" sx="50000" sy="50000" flip="none" algn="ctr"/>
        </a:blipFill>
      </a:fillStyleLst>
      <a:lnStyleLst>
        <a:ln w="127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glow>
              <a:schemeClr val="phClr">
                <a:tint val="100000"/>
                <a:shade val="100000"/>
                <a:hueMod val="100000"/>
                <a:satMod val="100000"/>
              </a:schemeClr>
            </a:glow>
          </a:effectLst>
        </a:effectStyle>
        <a:effectStyle>
          <a:effectLst>
            <a:glow>
              <a:schemeClr val="phClr">
                <a:tint val="100000"/>
                <a:shade val="100000"/>
                <a:hueMod val="100000"/>
                <a:satMod val="100000"/>
              </a:schemeClr>
            </a:glow>
          </a:effectLst>
          <a:scene3d>
            <a:camera prst="orthographicFront" fov="0">
              <a:rot lat="0" lon="0" rev="0"/>
            </a:camera>
            <a:lightRig rig="threePt" dir="tl">
              <a:rot lat="0" lon="0" rev="0"/>
            </a:lightRig>
          </a:scene3d>
          <a:sp3d prstMaterial="metal">
            <a:bevelT w="12700" h="12700" prst="relaxedInset"/>
            <a:contourClr>
              <a:schemeClr val="phClr">
                <a:tint val="100000"/>
                <a:shade val="100000"/>
                <a:hueMod val="100000"/>
                <a:satMod val="100000"/>
              </a:schemeClr>
            </a:contourClr>
          </a:sp3d>
        </a:effectStyle>
        <a:effectStyle>
          <a:effectLst>
            <a:glow>
              <a:schemeClr val="phClr">
                <a:tint val="100000"/>
                <a:shade val="100000"/>
                <a:hueMod val="100000"/>
                <a:satMod val="100000"/>
              </a:schemeClr>
            </a:glow>
            <a:outerShdw blurRad="44450" dist="50800" dir="3300000" sx="99000" sy="99000" algn="tl" rotWithShape="0">
              <a:srgbClr val="000000">
                <a:alpha val="55000"/>
              </a:srgbClr>
            </a:outerShdw>
          </a:effectLst>
          <a:scene3d>
            <a:camera prst="orthographicFront">
              <a:rot lat="0" lon="0" rev="0"/>
            </a:camera>
            <a:lightRig rig="contrasting" dir="tl">
              <a:rot lat="0" lon="0" rev="14220000"/>
            </a:lightRig>
          </a:scene3d>
          <a:sp3d prstMaterial="dkEdge">
            <a:bevelT w="63500" h="63500"/>
            <a:bevelB w="0" h="0"/>
            <a:contourClr>
              <a:schemeClr val="phClr">
                <a:tint val="100000"/>
                <a:shade val="100000"/>
                <a:hueMod val="100000"/>
                <a:satMod val="100000"/>
              </a:schemeClr>
            </a:contourClr>
          </a:sp3d>
        </a:effectStyle>
      </a:effectStyleLst>
      <a:bgFillStyleLst>
        <a:solidFill>
          <a:schemeClr val="phClr">
            <a:tint val="100000"/>
            <a:shade val="100000"/>
            <a:hueMod val="100000"/>
            <a:satMod val="100000"/>
          </a:schemeClr>
        </a:solidFill>
        <a:gradFill rotWithShape="1">
          <a:gsLst>
            <a:gs pos="0">
              <a:schemeClr val="bg1">
                <a:tint val="100000"/>
                <a:shade val="100000"/>
                <a:hueMod val="100000"/>
                <a:satMod val="150000"/>
              </a:schemeClr>
            </a:gs>
            <a:gs pos="55000">
              <a:schemeClr val="bg1">
                <a:tint val="100000"/>
                <a:shade val="90000"/>
                <a:hueMod val="100000"/>
                <a:satMod val="375000"/>
              </a:schemeClr>
            </a:gs>
            <a:gs pos="100000">
              <a:schemeClr val="phClr">
                <a:tint val="88000"/>
                <a:shade val="100000"/>
                <a:hueMod val="100000"/>
                <a:satMod val="500000"/>
              </a:schemeClr>
            </a:gs>
          </a:gsLst>
          <a:lin ang="5400000" scaled="1"/>
        </a:gradFill>
        <a:blipFill>
          <a:blip xmlns:r="http://schemas.openxmlformats.org/officeDocument/2006/relationships" r:embed="rId2">
            <a:duotone>
              <a:schemeClr val="phClr">
                <a:shade val="30000"/>
                <a:satMod val="555000"/>
              </a:schemeClr>
              <a:schemeClr val="phClr">
                <a:tint val="96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Dragon</Template>
  <TotalTime>529</TotalTime>
  <Words>1973</Words>
  <Application>Microsoft Office PowerPoint</Application>
  <PresentationFormat>全屏显示(4:3)</PresentationFormat>
  <Paragraphs>244</Paragraphs>
  <Slides>39</Slides>
  <Notes>3</Notes>
  <HiddenSlides>0</HiddenSlides>
  <MMClips>0</MMClips>
  <ScaleCrop>false</ScaleCrop>
  <HeadingPairs>
    <vt:vector size="6" baseType="variant">
      <vt:variant>
        <vt:lpstr>主题</vt:lpstr>
      </vt:variant>
      <vt:variant>
        <vt:i4>1</vt:i4>
      </vt:variant>
      <vt:variant>
        <vt:lpstr>嵌入 OLE 服务器</vt:lpstr>
      </vt:variant>
      <vt:variant>
        <vt:i4>1</vt:i4>
      </vt:variant>
      <vt:variant>
        <vt:lpstr>幻灯片标题</vt:lpstr>
      </vt:variant>
      <vt:variant>
        <vt:i4>39</vt:i4>
      </vt:variant>
    </vt:vector>
  </HeadingPairs>
  <TitlesOfParts>
    <vt:vector size="41" baseType="lpstr">
      <vt:lpstr>龙腾四海</vt:lpstr>
      <vt:lpstr>AutoCAD Drawing</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100MeV回旋加速器 的出束达到预定技术指标</vt:lpstr>
      <vt:lpstr>幻灯片 19</vt:lpstr>
      <vt:lpstr>幻灯片 20</vt:lpstr>
      <vt:lpstr>幻灯片 21</vt:lpstr>
      <vt:lpstr>幻灯片 22</vt:lpstr>
      <vt:lpstr>幻灯片 23</vt:lpstr>
      <vt:lpstr>加速粒子类型：质子</vt:lpstr>
      <vt:lpstr>技术方案</vt:lpstr>
      <vt:lpstr>束流功率指标</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依云</dc:creator>
  <cp:lastModifiedBy>依云</cp:lastModifiedBy>
  <cp:revision>74</cp:revision>
  <dcterms:created xsi:type="dcterms:W3CDTF">2014-08-07T02:22:23Z</dcterms:created>
  <dcterms:modified xsi:type="dcterms:W3CDTF">2014-08-13T03:57:01Z</dcterms:modified>
</cp:coreProperties>
</file>