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4" r:id="rId1"/>
    <p:sldMasterId id="2147484519" r:id="rId2"/>
  </p:sldMasterIdLst>
  <p:notesMasterIdLst>
    <p:notesMasterId r:id="rId24"/>
  </p:notesMasterIdLst>
  <p:handoutMasterIdLst>
    <p:handoutMasterId r:id="rId25"/>
  </p:handoutMasterIdLst>
  <p:sldIdLst>
    <p:sldId id="739" r:id="rId3"/>
    <p:sldId id="651" r:id="rId4"/>
    <p:sldId id="740" r:id="rId5"/>
    <p:sldId id="741" r:id="rId6"/>
    <p:sldId id="742" r:id="rId7"/>
    <p:sldId id="743" r:id="rId8"/>
    <p:sldId id="744" r:id="rId9"/>
    <p:sldId id="745" r:id="rId10"/>
    <p:sldId id="746" r:id="rId11"/>
    <p:sldId id="747" r:id="rId12"/>
    <p:sldId id="748" r:id="rId13"/>
    <p:sldId id="749" r:id="rId14"/>
    <p:sldId id="750" r:id="rId15"/>
    <p:sldId id="751" r:id="rId16"/>
    <p:sldId id="753" r:id="rId17"/>
    <p:sldId id="755" r:id="rId18"/>
    <p:sldId id="754" r:id="rId19"/>
    <p:sldId id="756" r:id="rId20"/>
    <p:sldId id="757" r:id="rId21"/>
    <p:sldId id="758" r:id="rId22"/>
    <p:sldId id="61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onson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66FF"/>
    <a:srgbClr val="FFFF00"/>
    <a:srgbClr val="FF66FF"/>
    <a:srgbClr val="00CC00"/>
    <a:srgbClr val="CC33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8" autoAdjust="0"/>
    <p:restoredTop sz="93690" autoAdjust="0"/>
  </p:normalViewPr>
  <p:slideViewPr>
    <p:cSldViewPr>
      <p:cViewPr>
        <p:scale>
          <a:sx n="63" d="100"/>
          <a:sy n="63" d="100"/>
        </p:scale>
        <p:origin x="-1277" y="288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46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1200"/>
            </a:lvl1pPr>
          </a:lstStyle>
          <a:p>
            <a:pPr>
              <a:defRPr/>
            </a:pPr>
            <a:fld id="{70224245-2668-4A78-B22D-94ABF4A29D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110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70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70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70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1200"/>
            </a:lvl1pPr>
          </a:lstStyle>
          <a:p>
            <a:pPr>
              <a:defRPr/>
            </a:pPr>
            <a:fld id="{F08A0C8F-13A5-4240-B9C3-AAE2A5FA32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9836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fld id="{A66912A5-EA98-47FC-B2B6-847B950C5A94}" type="slidenum">
              <a:rPr lang="en-US" altLang="zh-CN" smtClean="0"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z="140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211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有待深入的工作：一是得到</a:t>
            </a:r>
            <a:r>
              <a:rPr lang="en-US" altLang="zh-CN" dirty="0" smtClean="0"/>
              <a:t>kicker</a:t>
            </a:r>
            <a:r>
              <a:rPr lang="zh-CN" altLang="en-US" dirty="0" smtClean="0"/>
              <a:t>总阻抗的</a:t>
            </a:r>
            <a:r>
              <a:rPr lang="en-US" altLang="zh-CN" dirty="0" smtClean="0"/>
              <a:t>scaling</a:t>
            </a:r>
            <a:r>
              <a:rPr lang="en-US" altLang="zh-CN" baseline="0" dirty="0" smtClean="0"/>
              <a:t> law</a:t>
            </a:r>
            <a:r>
              <a:rPr lang="zh-CN" altLang="en-US" baseline="0" dirty="0" smtClean="0"/>
              <a:t>，二是</a:t>
            </a:r>
            <a:r>
              <a:rPr lang="en-US" altLang="zh-CN" baseline="0" dirty="0" smtClean="0"/>
              <a:t>gap</a:t>
            </a:r>
            <a:r>
              <a:rPr lang="zh-CN" altLang="en-US" baseline="0" dirty="0" smtClean="0"/>
              <a:t>阻抗模型，三是震荡对束流的影响。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026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本页题目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CSNS/RCS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3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左边这幅图是</a:t>
            </a:r>
            <a:r>
              <a:rPr lang="en-US" altLang="zh-CN" dirty="0" smtClean="0"/>
              <a:t>50Ω</a:t>
            </a:r>
            <a:r>
              <a:rPr lang="zh-CN" altLang="en-US" dirty="0" smtClean="0"/>
              <a:t>不同长度的电缆末端接</a:t>
            </a:r>
            <a:r>
              <a:rPr lang="en-US" altLang="zh-CN" dirty="0" smtClean="0"/>
              <a:t>100Ω</a:t>
            </a:r>
            <a:r>
              <a:rPr lang="zh-CN" altLang="en-US" dirty="0" smtClean="0"/>
              <a:t>的电阻，认为形成不匹配，用网络分析仪测量发射峰与理论计算值的比较，说明震荡的来源，右边是测量了</a:t>
            </a:r>
            <a:r>
              <a:rPr lang="en-US" altLang="zh-CN" dirty="0" err="1" smtClean="0"/>
              <a:t>kicke</a:t>
            </a:r>
            <a:r>
              <a:rPr lang="zh-CN" altLang="en-US" dirty="0" smtClean="0"/>
              <a:t>电缆和</a:t>
            </a:r>
            <a:r>
              <a:rPr lang="en-US" altLang="zh-CN" dirty="0" smtClean="0"/>
              <a:t>PFN</a:t>
            </a:r>
            <a:r>
              <a:rPr lang="zh-CN" altLang="en-US" dirty="0" smtClean="0"/>
              <a:t>端口的</a:t>
            </a:r>
            <a:r>
              <a:rPr lang="en-US" altLang="zh-CN" dirty="0" smtClean="0"/>
              <a:t>3</a:t>
            </a:r>
            <a:r>
              <a:rPr lang="zh-CN" altLang="en-US" dirty="0" smtClean="0"/>
              <a:t>种情况连接情况。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201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我认为应着重提一些纵向共模阻抗测量是比较新的方法，测量实例较少。这里可以突出将一下</a:t>
            </a:r>
            <a:r>
              <a:rPr lang="en-US" altLang="zh-CN" dirty="0" smtClean="0"/>
              <a:t>splitter</a:t>
            </a:r>
            <a:r>
              <a:rPr lang="zh-CN" altLang="en-US" dirty="0" smtClean="0"/>
              <a:t>是同相功分器，要求输出两路信号等幅等时行要好。这里的</a:t>
            </a:r>
            <a:r>
              <a:rPr lang="en-US" altLang="zh-CN" dirty="0" smtClean="0"/>
              <a:t>splitter</a:t>
            </a:r>
            <a:r>
              <a:rPr lang="zh-CN" altLang="en-US" dirty="0" smtClean="0"/>
              <a:t>和横向测量不同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151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图有变化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216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Loop</a:t>
            </a:r>
            <a:r>
              <a:rPr lang="zh-CN" altLang="en-US" dirty="0" smtClean="0"/>
              <a:t>法测量结果在</a:t>
            </a:r>
            <a:r>
              <a:rPr lang="en-US" altLang="zh-CN" dirty="0" smtClean="0"/>
              <a:t>&gt;60MHz</a:t>
            </a:r>
            <a:r>
              <a:rPr lang="zh-CN" altLang="en-US" dirty="0" smtClean="0"/>
              <a:t>不好，是因为</a:t>
            </a:r>
            <a:r>
              <a:rPr lang="en-US" altLang="zh-CN" dirty="0" smtClean="0"/>
              <a:t>Loop</a:t>
            </a:r>
            <a:r>
              <a:rPr lang="zh-CN" altLang="en-US" dirty="0" smtClean="0"/>
              <a:t>电感引起的震荡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786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68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本页图有变化，模拟和测量在低频下符合也较好。峰值主意是</a:t>
            </a:r>
            <a:r>
              <a:rPr lang="en-US" altLang="zh-CN" dirty="0" smtClean="0"/>
              <a:t>gap</a:t>
            </a:r>
            <a:r>
              <a:rPr lang="zh-CN" altLang="en-US" dirty="0" smtClean="0"/>
              <a:t>的贡献，窗形铁氧体会影响峰值频率，所以对峰也有贡献。不过这句话似乎应该在下一页？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75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8A0C8F-13A5-4240-B9C3-AAE2A5FA32B0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515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2B9BC3-1FF2-4C1A-BA42-2151365CA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325006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FAC38-F9F3-4AF9-98E3-2C4C1562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135264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289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289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B2D22F-4625-458B-B22E-A89C9F03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24087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81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287338" y="6489700"/>
            <a:ext cx="21336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32138" y="6489700"/>
            <a:ext cx="2895600" cy="196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EFEE91-8226-4DD4-B8BA-CD5F62C08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883525" y="6453188"/>
            <a:ext cx="1260475" cy="2682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1689337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68313" y="836613"/>
            <a:ext cx="8229600" cy="581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87338" y="6489700"/>
            <a:ext cx="21336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32138" y="6489700"/>
            <a:ext cx="2895600" cy="196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DFC80-70F7-4178-8BCE-E5670F399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883525" y="6453188"/>
            <a:ext cx="1260475" cy="2682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237152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836613"/>
            <a:ext cx="8240713" cy="5289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87338" y="6489700"/>
            <a:ext cx="21336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32138" y="6489700"/>
            <a:ext cx="2895600" cy="196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24EC2B-3E1B-419F-9E04-BBB3DFB89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883525" y="6453188"/>
            <a:ext cx="1260475" cy="2682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78186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6364D5-6218-4148-AA55-A5DB2DB4D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4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85890F-06BE-4274-B1BC-D245DCBD5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1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AB2991-4BFA-4D44-8082-9B564EFD1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5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4666E3-4E01-411D-9613-0F0D59D3E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08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0F53C-56F9-419F-B6A7-D7A51D912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2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A302EC-D25B-4BE7-AF6D-542754DE1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162528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3122C-BEAF-40F2-9F01-27A109148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5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9998F5-5441-473A-A5A3-7776DAA66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2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51F1BE-9714-4FB5-B10D-0E2674E52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9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0D65EA-6238-4800-9514-B6FB194B7C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7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A11492-7222-4304-AC29-88DD528A5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92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289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289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CD50C1-23DD-4D06-A4E9-71DE3D82AC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7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F2FEE1-A171-4F43-80EA-6DFD0FFFF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319451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C098B-0145-40E5-86F6-898E61D92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325843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EE384-2FF6-4012-88E2-91AEEC6B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44885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B6307-942B-4172-8D6A-3D451114D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75505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F81CD9-8E8B-4D21-9341-0F77A8195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259147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A1F559-C9FA-4C4D-803E-D11017FE9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24971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38EEB2-1D7D-44BD-92B8-9EA594705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3141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未标题-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Abcd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abcd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6489700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defRPr sz="1200" i="1">
                <a:solidFill>
                  <a:srgbClr val="2578A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defRPr>
            </a:lvl1pPr>
          </a:lstStyle>
          <a:p>
            <a:pPr eaLnBrk="1" hangingPunct="1">
              <a:defRPr/>
            </a:pPr>
            <a:endParaRPr lang="zh-CN" altLang="en-US" b="1">
              <a:latin typeface="Times New Roman" pitchFamily="18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8970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78AB"/>
                </a:solidFill>
                <a:ea typeface="+mn-ea"/>
              </a:defRPr>
            </a:lvl1pPr>
          </a:lstStyle>
          <a:p>
            <a:pPr eaLnBrk="1" hangingPunct="1">
              <a:defRPr/>
            </a:pPr>
            <a:fld id="{18714192-49C3-4894-99A5-CCE2D752AD2B}" type="slidenum">
              <a:rPr lang="en-US" b="1">
                <a:latin typeface="Times New Roman" pitchFamily="18" charset="0"/>
              </a:rPr>
              <a:pPr eaLnBrk="1" hangingPunct="1">
                <a:defRPr/>
              </a:pPr>
              <a:t>‹#›</a:t>
            </a:fld>
            <a:endParaRPr lang="en-US" b="1">
              <a:latin typeface="Times New Roman" pitchFamily="18" charset="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3525" y="6453188"/>
            <a:ext cx="12604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78A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琥珀" pitchFamily="2" charset="-122"/>
              </a:defRPr>
            </a:lvl1pPr>
          </a:lstStyle>
          <a:p>
            <a:pPr eaLnBrk="1" hangingPunct="1">
              <a:defRPr/>
            </a:pPr>
            <a:r>
              <a:rPr lang="en-US" b="1">
                <a:latin typeface="Times New Roman" pitchFamily="18" charset="0"/>
              </a:rPr>
              <a:t>ATAC 2011</a:t>
            </a:r>
          </a:p>
        </p:txBody>
      </p:sp>
    </p:spTree>
    <p:extLst>
      <p:ext uri="{BB962C8B-B14F-4D97-AF65-F5344CB8AC3E}">
        <p14:creationId xmlns:p14="http://schemas.microsoft.com/office/powerpoint/2010/main" val="293226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679BA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SSppt母板首页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Abcd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760" y="155679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abcd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/>
            <a:endParaRPr lang="zh-CN" altLang="zh-CN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fld id="{B8B081D1-BB6A-4C45-BEA4-D0F2A20A6836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78AB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679BA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w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908720"/>
            <a:ext cx="8712522" cy="2304256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1679BA"/>
              </a:buClr>
            </a:pPr>
            <a:r>
              <a:rPr lang="en-US" altLang="zh-CN" sz="4000" dirty="0">
                <a:solidFill>
                  <a:schemeClr val="bg1"/>
                </a:solidFill>
                <a:latin typeface="Vrinda" panose="020B0502040204020203" pitchFamily="34" charset="0"/>
                <a:ea typeface="+mn-ea"/>
                <a:cs typeface="Vrinda" panose="020B0502040204020203" pitchFamily="34" charset="0"/>
              </a:rPr>
              <a:t>Coupling Impedance Measurements of Extraction Kicker in CSNS/RCS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501008"/>
            <a:ext cx="8424936" cy="1656184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Liu </a:t>
            </a:r>
            <a:r>
              <a:rPr lang="en-US" altLang="zh-CN" sz="2800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Yu </a:t>
            </a:r>
            <a:r>
              <a:rPr lang="en-US" altLang="zh-CN" sz="2800" dirty="0" smtClean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Dong, Huang Liang Sheng, Wang Sheng</a:t>
            </a:r>
          </a:p>
          <a:p>
            <a:endParaRPr lang="en-US" altLang="zh-CN" sz="2800" dirty="0" smtClean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2014-8-14</a:t>
            </a:r>
            <a:endParaRPr lang="en-US" altLang="zh-CN" sz="2800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07504" y="908720"/>
            <a:ext cx="669674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buClr>
                <a:srgbClr val="3399FF"/>
              </a:buClr>
              <a:buSzPct val="80000"/>
            </a:pPr>
            <a:r>
              <a:rPr lang="en-US" altLang="zh-CN" sz="2800" dirty="0"/>
              <a:t>S</a:t>
            </a:r>
            <a:r>
              <a:rPr lang="en-US" altLang="zh-CN" sz="2800" dirty="0" smtClean="0"/>
              <a:t>imulation on </a:t>
            </a:r>
            <a:r>
              <a:rPr lang="en-US" altLang="zh-CN" sz="2800" dirty="0"/>
              <a:t>longitudinal impedance</a:t>
            </a:r>
          </a:p>
        </p:txBody>
      </p:sp>
      <p:pic>
        <p:nvPicPr>
          <p:cNvPr id="6" name="图片 5" descr="KB纵向模拟模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6851" r="26221" b="7065"/>
          <a:stretch>
            <a:fillRect/>
          </a:stretch>
        </p:blipFill>
        <p:spPr bwMode="auto">
          <a:xfrm>
            <a:off x="35496" y="3573017"/>
            <a:ext cx="352839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KB模拟与测量比较  纵向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10507" r="11507" b="4204"/>
          <a:stretch>
            <a:fillRect/>
          </a:stretch>
        </p:blipFill>
        <p:spPr bwMode="auto">
          <a:xfrm>
            <a:off x="3428002" y="1461175"/>
            <a:ext cx="5458381" cy="4452465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496" y="1412776"/>
            <a:ext cx="39860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kern="0" dirty="0" smtClean="0"/>
              <a:t>CST Setting</a:t>
            </a:r>
          </a:p>
          <a:p>
            <a:pPr marL="914400" lvl="2" indent="-561975">
              <a:buNone/>
            </a:pPr>
            <a:r>
              <a:rPr lang="en-US" altLang="zh-CN" sz="1600" kern="0" dirty="0" err="1" smtClean="0">
                <a:solidFill>
                  <a:srgbClr val="046CB2"/>
                </a:solidFill>
              </a:rPr>
              <a:t>Meshcells</a:t>
            </a:r>
            <a:r>
              <a:rPr lang="en-US" altLang="zh-CN" sz="1600" kern="0" dirty="0" smtClean="0">
                <a:solidFill>
                  <a:srgbClr val="046CB2"/>
                </a:solidFill>
              </a:rPr>
              <a:t>: 2,667,168</a:t>
            </a:r>
          </a:p>
          <a:p>
            <a:pPr marL="352425" lvl="2" indent="0">
              <a:buNone/>
            </a:pPr>
            <a:r>
              <a:rPr lang="en-US" altLang="zh-CN" sz="1600" kern="0" dirty="0" smtClean="0">
                <a:solidFill>
                  <a:srgbClr val="046CB2"/>
                </a:solidFill>
              </a:rPr>
              <a:t>Boundary conditions</a:t>
            </a:r>
          </a:p>
          <a:p>
            <a:pPr marL="352425" lvl="2" indent="0">
              <a:buNone/>
            </a:pPr>
            <a:r>
              <a:rPr lang="en-US" altLang="zh-CN" sz="1600" kern="0" dirty="0" smtClean="0">
                <a:solidFill>
                  <a:srgbClr val="046CB2"/>
                </a:solidFill>
              </a:rPr>
              <a:t>x/y: electric</a:t>
            </a:r>
          </a:p>
          <a:p>
            <a:pPr marL="352425" lvl="2" indent="0">
              <a:buNone/>
            </a:pPr>
            <a:r>
              <a:rPr lang="en-US" altLang="zh-CN" sz="1600" kern="0" dirty="0" smtClean="0">
                <a:solidFill>
                  <a:srgbClr val="046CB2"/>
                </a:solidFill>
              </a:rPr>
              <a:t>Z: open</a:t>
            </a:r>
          </a:p>
          <a:p>
            <a:pPr marL="352425" lvl="2" indent="0">
              <a:buNone/>
            </a:pPr>
            <a:r>
              <a:rPr lang="en-US" altLang="zh-CN" sz="1600" kern="0" dirty="0" smtClean="0">
                <a:solidFill>
                  <a:srgbClr val="990033"/>
                </a:solidFill>
              </a:rPr>
              <a:t>Wakefield solver length: 40m</a:t>
            </a:r>
            <a:endParaRPr lang="en-US" altLang="zh-CN" sz="1600" kern="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084687" y="1700808"/>
            <a:ext cx="440978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908720"/>
            <a:ext cx="640968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buClr>
                <a:srgbClr val="3399FF"/>
              </a:buClr>
              <a:buSzPct val="80000"/>
            </a:pPr>
            <a:r>
              <a:rPr lang="en-US" altLang="zh-CN" sz="2800" dirty="0"/>
              <a:t>Simulation </a:t>
            </a:r>
            <a:r>
              <a:rPr lang="en-US" altLang="zh-CN" sz="2800" dirty="0" smtClean="0"/>
              <a:t>for different </a:t>
            </a:r>
            <a:r>
              <a:rPr lang="en-US" altLang="zh-CN" sz="2800" dirty="0" err="1" smtClean="0"/>
              <a:t>Busbar</a:t>
            </a:r>
            <a:r>
              <a:rPr lang="en-US" altLang="zh-CN" sz="2800" dirty="0" smtClean="0"/>
              <a:t> gap</a:t>
            </a:r>
            <a:endParaRPr lang="en-US" altLang="zh-CN" sz="2800" dirty="0"/>
          </a:p>
        </p:txBody>
      </p:sp>
      <p:pic>
        <p:nvPicPr>
          <p:cNvPr id="61442" name="Picture 4" descr="调整大小 IMG_3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20374" r="13565"/>
          <a:stretch>
            <a:fillRect/>
          </a:stretch>
        </p:blipFill>
        <p:spPr bwMode="auto">
          <a:xfrm>
            <a:off x="417554" y="1772816"/>
            <a:ext cx="3617143" cy="30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841" y="5210036"/>
            <a:ext cx="594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The first peak is decided by the Gap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64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681" y="951111"/>
            <a:ext cx="628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RLC model for ferrite longitudinal impedance</a:t>
            </a:r>
            <a:endParaRPr lang="zh-CN" alt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36384"/>
              </p:ext>
            </p:extLst>
          </p:nvPr>
        </p:nvGraphicFramePr>
        <p:xfrm>
          <a:off x="1706507" y="1412776"/>
          <a:ext cx="437766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3" r:id="rId3" imgW="2019300" imgH="431800" progId="Equation.DSMT4">
                  <p:embed/>
                </p:oleObj>
              </mc:Choice>
              <mc:Fallback>
                <p:oleObj r:id="rId3" imgW="20193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07" y="1412776"/>
                        <a:ext cx="4377661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828" y="2483604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R,Q and </a:t>
            </a:r>
            <a:r>
              <a:rPr lang="el-GR" altLang="zh-CN" sz="1800" dirty="0" smtClean="0"/>
              <a:t>ω</a:t>
            </a:r>
            <a:r>
              <a:rPr lang="en-US" altLang="zh-CN" sz="1800" baseline="-25000" dirty="0" smtClean="0"/>
              <a:t>R</a:t>
            </a:r>
            <a:r>
              <a:rPr lang="en-US" altLang="zh-CN" sz="1800" dirty="0" smtClean="0"/>
              <a:t> is decided by the shape and materials </a:t>
            </a:r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323528" y="2924944"/>
            <a:ext cx="569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The gap impedance fitted by RLC model</a:t>
            </a:r>
            <a:endParaRPr lang="zh-CN" altLang="en-US" sz="2400" dirty="0"/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912768" cy="284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7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44016" y="836712"/>
            <a:ext cx="896448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 dirty="0"/>
              <a:t>Transverse impedance </a:t>
            </a:r>
            <a:r>
              <a:rPr lang="en-US" altLang="zh-CN" sz="2800" kern="0" dirty="0" smtClean="0"/>
              <a:t>measurements (</a:t>
            </a:r>
            <a:r>
              <a:rPr lang="en-US" altLang="zh-CN" sz="2800" dirty="0"/>
              <a:t>Two Wires </a:t>
            </a:r>
            <a:r>
              <a:rPr lang="en-US" altLang="zh-CN" sz="2800" kern="0" dirty="0" smtClean="0"/>
              <a:t>)</a:t>
            </a:r>
            <a:endParaRPr lang="en-US" altLang="zh-CN" sz="2800" kern="0" dirty="0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21802" r="5869" b="18840"/>
          <a:stretch>
            <a:fillRect/>
          </a:stretch>
        </p:blipFill>
        <p:spPr bwMode="auto">
          <a:xfrm>
            <a:off x="683965" y="1401639"/>
            <a:ext cx="345598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3595" y="2301751"/>
            <a:ext cx="1293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</a:t>
            </a:r>
            <a:r>
              <a:rPr lang="en-US" altLang="zh-CN" sz="1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</a:t>
            </a:r>
            <a:r>
              <a:rPr lang="en-US" altLang="zh-CN" sz="1800" dirty="0">
                <a:latin typeface="Arial" charset="0"/>
              </a:rPr>
              <a:t>=250 </a:t>
            </a:r>
            <a:r>
              <a:rPr lang="el-GR" altLang="zh-CN" sz="1800" dirty="0">
                <a:latin typeface="Arial" charset="0"/>
              </a:rPr>
              <a:t>Ω</a:t>
            </a:r>
            <a:endParaRPr lang="zh-CN" altLang="en-US" sz="1800" dirty="0"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06037"/>
              </p:ext>
            </p:extLst>
          </p:nvPr>
        </p:nvGraphicFramePr>
        <p:xfrm>
          <a:off x="4415408" y="1556792"/>
          <a:ext cx="3756992" cy="73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5" name="公式" r:id="rId4" imgW="2006280" imgH="393480" progId="Equation.3">
                  <p:embed/>
                </p:oleObj>
              </mc:Choice>
              <mc:Fallback>
                <p:oleObj name="公式" r:id="rId4" imgW="200628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408" y="1556792"/>
                        <a:ext cx="3756992" cy="730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632813"/>
              </p:ext>
            </p:extLst>
          </p:nvPr>
        </p:nvGraphicFramePr>
        <p:xfrm>
          <a:off x="4514106" y="2387923"/>
          <a:ext cx="33702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6" name="公式" r:id="rId6" imgW="1930320" imgH="393480" progId="Equation.3">
                  <p:embed/>
                </p:oleObj>
              </mc:Choice>
              <mc:Fallback>
                <p:oleObj name="公式" r:id="rId6" imgW="193032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106" y="2387923"/>
                        <a:ext cx="337026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9625" r="10695" b="4430"/>
          <a:stretch>
            <a:fillRect/>
          </a:stretch>
        </p:blipFill>
        <p:spPr bwMode="auto">
          <a:xfrm>
            <a:off x="4427984" y="3501008"/>
            <a:ext cx="40354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0022" r="11389" b="1759"/>
          <a:stretch>
            <a:fillRect/>
          </a:stretch>
        </p:blipFill>
        <p:spPr bwMode="auto">
          <a:xfrm>
            <a:off x="170185" y="3467432"/>
            <a:ext cx="4041775" cy="305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6200000">
            <a:off x="5874346" y="2918743"/>
            <a:ext cx="4921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US" altLang="zh-CN" sz="2000" b="0" dirty="0">
                <a:solidFill>
                  <a:srgbClr val="990033"/>
                </a:solidFill>
              </a:rPr>
              <a:t>Horizontal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 rot="16200000">
            <a:off x="1913459" y="3135213"/>
            <a:ext cx="4921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sz="2000" b="0" dirty="0">
                <a:solidFill>
                  <a:srgbClr val="990033"/>
                </a:solidFill>
              </a:rPr>
              <a:t>Vertical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2008" y="4397042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Caused by the gap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187624" y="4609267"/>
            <a:ext cx="288032" cy="73881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7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323528" y="980728"/>
            <a:ext cx="8640960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dirty="0" smtClean="0"/>
              <a:t>Impedance peak caused by </a:t>
            </a:r>
            <a:r>
              <a:rPr lang="en-US" altLang="zh-CN" sz="2400" dirty="0" err="1"/>
              <a:t>B</a:t>
            </a:r>
            <a:r>
              <a:rPr lang="en-US" altLang="zh-CN" sz="2400" dirty="0" err="1" smtClean="0"/>
              <a:t>usbar</a:t>
            </a:r>
            <a:r>
              <a:rPr lang="en-US" altLang="zh-CN" sz="2400" dirty="0" smtClean="0"/>
              <a:t> gap is observed in transversely without connection with cable. The </a:t>
            </a:r>
            <a:r>
              <a:rPr lang="en-US" altLang="zh-CN" sz="2400" dirty="0"/>
              <a:t>oscillation </a:t>
            </a:r>
            <a:r>
              <a:rPr lang="en-US" altLang="zh-CN" sz="2400" dirty="0" smtClean="0"/>
              <a:t>from the mismatch between cable and PFN appears with cable and PFN on</a:t>
            </a:r>
          </a:p>
          <a:p>
            <a:pPr eaLnBrk="1" hangingPunct="1">
              <a:lnSpc>
                <a:spcPct val="110000"/>
              </a:lnSpc>
            </a:pPr>
            <a:endParaRPr lang="en-US" altLang="zh-CN" sz="2800" dirty="0"/>
          </a:p>
          <a:p>
            <a:pPr eaLnBrk="1" hangingPunct="1">
              <a:lnSpc>
                <a:spcPct val="110000"/>
              </a:lnSpc>
            </a:pPr>
            <a:r>
              <a:rPr lang="en-US" altLang="zh-CN" sz="2400" dirty="0"/>
              <a:t>The </a:t>
            </a:r>
            <a:r>
              <a:rPr lang="en-US" altLang="zh-CN" sz="2400" dirty="0" smtClean="0"/>
              <a:t>measured impedance  </a:t>
            </a:r>
            <a:r>
              <a:rPr lang="en-US" altLang="zh-CN" sz="2400" dirty="0"/>
              <a:t>below 10 MHz, even 20MHz is </a:t>
            </a:r>
            <a:r>
              <a:rPr lang="en-US" altLang="zh-CN" sz="2400" dirty="0" smtClean="0"/>
              <a:t>inaccuracy </a:t>
            </a:r>
            <a:r>
              <a:rPr lang="en-US" altLang="zh-CN" sz="2400" dirty="0"/>
              <a:t>because </a:t>
            </a:r>
            <a:r>
              <a:rPr lang="en-US" altLang="zh-CN" sz="2400" dirty="0" smtClean="0"/>
              <a:t>of the two-wires method. </a:t>
            </a:r>
            <a:endParaRPr lang="en-US" altLang="zh-CN" sz="2400" dirty="0"/>
          </a:p>
          <a:p>
            <a:pPr eaLnBrk="1" hangingPunct="1">
              <a:lnSpc>
                <a:spcPct val="11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110000"/>
              </a:lnSpc>
            </a:pPr>
            <a:r>
              <a:rPr lang="en-US" altLang="zh-CN" sz="2400" dirty="0" smtClean="0"/>
              <a:t>A wire loop will substitute the dual-parallel wire to get more accuracy signal.</a:t>
            </a:r>
            <a:endParaRPr lang="zh-CN" altLang="en-US" sz="2400" dirty="0"/>
          </a:p>
        </p:txBody>
      </p:sp>
      <p:pic>
        <p:nvPicPr>
          <p:cNvPr id="7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1"/>
          <a:stretch>
            <a:fillRect/>
          </a:stretch>
        </p:blipFill>
        <p:spPr bwMode="auto">
          <a:xfrm>
            <a:off x="5148064" y="4944566"/>
            <a:ext cx="3024336" cy="173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2376264" cy="87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71023" y="6074712"/>
                <a:ext cx="1684372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 smtClean="0">
                    <a:latin typeface="+mj-lt"/>
                  </a:rPr>
                  <a:t>Z</a:t>
                </a:r>
                <a:r>
                  <a:rPr lang="en-US" altLang="zh-CN" sz="2400" dirty="0" smtClean="0">
                    <a:latin typeface="+mj-lt"/>
                  </a:rPr>
                  <a:t>=50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23" y="6074712"/>
                <a:ext cx="1684372" cy="809773"/>
              </a:xfrm>
              <a:prstGeom prst="rect">
                <a:avLst/>
              </a:prstGeom>
              <a:blipFill rotWithShape="1">
                <a:blip r:embed="rId5"/>
                <a:stretch>
                  <a:fillRect l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0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5765" r="7639" b="1709"/>
          <a:stretch>
            <a:fillRect/>
          </a:stretch>
        </p:blipFill>
        <p:spPr bwMode="auto">
          <a:xfrm>
            <a:off x="-1" y="2060848"/>
            <a:ext cx="4499991" cy="352839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内容占位符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4874" r="6654" b="513"/>
          <a:stretch>
            <a:fillRect/>
          </a:stretch>
        </p:blipFill>
        <p:spPr bwMode="auto">
          <a:xfrm>
            <a:off x="4644008" y="3357319"/>
            <a:ext cx="4230365" cy="352839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图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36" r="11945" b="4282"/>
          <a:stretch>
            <a:fillRect/>
          </a:stretch>
        </p:blipFill>
        <p:spPr bwMode="auto">
          <a:xfrm>
            <a:off x="4499991" y="908393"/>
            <a:ext cx="4374381" cy="252060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矩形 7"/>
          <p:cNvSpPr/>
          <p:nvPr/>
        </p:nvSpPr>
        <p:spPr>
          <a:xfrm>
            <a:off x="142710" y="923932"/>
            <a:ext cx="410445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0" dirty="0"/>
              <a:t>Transverse impedance </a:t>
            </a:r>
            <a:r>
              <a:rPr lang="en-US" altLang="zh-CN" sz="2800" kern="0" dirty="0" smtClean="0"/>
              <a:t>measured by  wire loop</a:t>
            </a:r>
            <a:endParaRPr lang="en-US" altLang="zh-CN" sz="2800" kern="0" dirty="0"/>
          </a:p>
        </p:txBody>
      </p:sp>
      <p:sp>
        <p:nvSpPr>
          <p:cNvPr id="2" name="椭圆 1"/>
          <p:cNvSpPr/>
          <p:nvPr/>
        </p:nvSpPr>
        <p:spPr bwMode="auto">
          <a:xfrm>
            <a:off x="3707906" y="2564904"/>
            <a:ext cx="720078" cy="2664296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679BA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4438853"/>
            <a:ext cx="284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Caused by the inductance of  the wire loop.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649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0" y="8895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Comparison </a:t>
            </a:r>
            <a:r>
              <a:rPr lang="en-US" altLang="zh-CN" sz="2800" dirty="0" smtClean="0"/>
              <a:t>between two methods (two-wires and loop)</a:t>
            </a:r>
            <a:endParaRPr lang="zh-CN" altLang="en-US" sz="2800" dirty="0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072" r="12291" b="4134"/>
          <a:stretch>
            <a:fillRect/>
          </a:stretch>
        </p:blipFill>
        <p:spPr bwMode="auto">
          <a:xfrm>
            <a:off x="4659015" y="3918546"/>
            <a:ext cx="3729409" cy="263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8290" r="12083" b="3986"/>
          <a:stretch>
            <a:fillRect/>
          </a:stretch>
        </p:blipFill>
        <p:spPr bwMode="auto">
          <a:xfrm>
            <a:off x="4676477" y="1628799"/>
            <a:ext cx="3708274" cy="263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8884" r="12396" b="3838"/>
          <a:stretch>
            <a:fillRect/>
          </a:stretch>
        </p:blipFill>
        <p:spPr bwMode="auto">
          <a:xfrm>
            <a:off x="1266527" y="1628800"/>
            <a:ext cx="3669847" cy="25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9329" r="12292" b="3828"/>
          <a:stretch>
            <a:fillRect/>
          </a:stretch>
        </p:blipFill>
        <p:spPr bwMode="auto">
          <a:xfrm>
            <a:off x="1179214" y="3877270"/>
            <a:ext cx="3817793" cy="26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 rot="16200000">
            <a:off x="6245092" y="2548886"/>
            <a:ext cx="430887" cy="149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sz="1600" b="0">
                <a:solidFill>
                  <a:srgbClr val="990033"/>
                </a:solidFill>
              </a:rPr>
              <a:t>W. O. cable</a:t>
            </a:r>
            <a:endParaRPr lang="en-US" altLang="zh-CN" sz="1600" b="0" baseline="-25000">
              <a:solidFill>
                <a:srgbClr val="990033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16200000">
            <a:off x="2670042" y="2651412"/>
            <a:ext cx="430887" cy="149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sz="1600" b="0">
                <a:solidFill>
                  <a:srgbClr val="990033"/>
                </a:solidFill>
              </a:rPr>
              <a:t>W. O. cable</a:t>
            </a:r>
            <a:endParaRPr lang="en-US" altLang="zh-CN" sz="1600" b="0" baseline="-25000">
              <a:solidFill>
                <a:srgbClr val="990033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rot="16200000">
            <a:off x="6244465" y="4606252"/>
            <a:ext cx="430887" cy="149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sz="1600" b="0" dirty="0">
                <a:solidFill>
                  <a:srgbClr val="990033"/>
                </a:solidFill>
              </a:rPr>
              <a:t>W. cable</a:t>
            </a:r>
            <a:endParaRPr lang="en-US" altLang="zh-CN" sz="1600" b="0" baseline="-25000" dirty="0">
              <a:solidFill>
                <a:srgbClr val="990033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 rot="16200000">
            <a:off x="2886900" y="4605327"/>
            <a:ext cx="430887" cy="149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sz="1600" b="0">
                <a:solidFill>
                  <a:srgbClr val="990033"/>
                </a:solidFill>
              </a:rPr>
              <a:t>W. cable</a:t>
            </a:r>
            <a:endParaRPr lang="en-US" altLang="zh-CN" sz="1600" b="0" baseline="-2500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980728"/>
            <a:ext cx="6378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Simulated transverse impedance</a:t>
            </a:r>
            <a:endParaRPr lang="zh-CN" altLang="en-US" dirty="0"/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5" y="1700808"/>
            <a:ext cx="9004619" cy="414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0850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80728"/>
            <a:ext cx="7919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The vertical impedance in different gap condition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230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-36512" y="908720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 smtClean="0"/>
              <a:t>The total Impedance for Kicker System (8 kickers)</a:t>
            </a:r>
            <a:endParaRPr lang="zh-CN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1700808"/>
                <a:ext cx="4698957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𝑚𝑒𝑎𝑠𝑢𝑟𝑒𝑑</m:t>
                          </m:r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𝑚𝑒𝑎𝑠𝑢𝑟𝑒𝑑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𝑚𝑒𝑎𝑠𝑢𝑟𝑒𝑑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700808"/>
                <a:ext cx="4698957" cy="8486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1940" y="2780928"/>
                <a:ext cx="4871972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𝑚𝑒𝑎𝑠𝑢𝑟𝑒𝑑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4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  <m:t>𝑚𝑒𝑎𝑠𝑢𝑟𝑒𝑑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0" y="2780928"/>
                <a:ext cx="4871972" cy="9951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" r="5258"/>
          <a:stretch/>
        </p:blipFill>
        <p:spPr bwMode="auto">
          <a:xfrm>
            <a:off x="4860033" y="1493495"/>
            <a:ext cx="3672408" cy="2439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517" name="图片 102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 r="6859"/>
          <a:stretch>
            <a:fillRect/>
          </a:stretch>
        </p:blipFill>
        <p:spPr bwMode="auto">
          <a:xfrm>
            <a:off x="467579" y="3933057"/>
            <a:ext cx="3744381" cy="27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图片 102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r="7220"/>
          <a:stretch>
            <a:fillRect/>
          </a:stretch>
        </p:blipFill>
        <p:spPr bwMode="auto">
          <a:xfrm>
            <a:off x="4716016" y="3999077"/>
            <a:ext cx="3728451" cy="281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225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6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32138" y="6489700"/>
            <a:ext cx="2895600" cy="196850"/>
          </a:xfrm>
        </p:spPr>
        <p:txBody>
          <a:bodyPr/>
          <a:lstStyle/>
          <a:p>
            <a:pPr>
              <a:defRPr/>
            </a:pPr>
            <a:fld id="{66BCDD50-42C7-4A5B-92EA-B8D5FED9996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836712"/>
            <a:ext cx="2016224" cy="581025"/>
          </a:xfrm>
        </p:spPr>
        <p:txBody>
          <a:bodyPr/>
          <a:lstStyle/>
          <a:p>
            <a:r>
              <a:rPr lang="en-US" altLang="ja-JP" sz="3600" dirty="0">
                <a:solidFill>
                  <a:srgbClr val="FF0000"/>
                </a:solidFill>
              </a:rPr>
              <a:t>Contents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412875"/>
            <a:ext cx="8569325" cy="50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kern="0" dirty="0" smtClean="0"/>
              <a:t>Introduction to the </a:t>
            </a:r>
            <a:r>
              <a:rPr lang="en-US" altLang="zh-CN" sz="2800" kern="0" dirty="0"/>
              <a:t>E</a:t>
            </a:r>
            <a:r>
              <a:rPr lang="en-US" altLang="zh-CN" sz="2800" kern="0" dirty="0" smtClean="0"/>
              <a:t>xtraction </a:t>
            </a:r>
            <a:r>
              <a:rPr lang="en-US" altLang="zh-CN" sz="2800" kern="0" dirty="0"/>
              <a:t>Kicker in CSNS/RCS</a:t>
            </a:r>
          </a:p>
          <a:p>
            <a:pPr>
              <a:lnSpc>
                <a:spcPct val="120000"/>
              </a:lnSpc>
            </a:pPr>
            <a:r>
              <a:rPr lang="en-US" altLang="zh-CN" sz="2800" kern="0" dirty="0"/>
              <a:t>Longitudinal impedance measurements</a:t>
            </a:r>
          </a:p>
          <a:p>
            <a:pPr lvl="1">
              <a:lnSpc>
                <a:spcPct val="90000"/>
              </a:lnSpc>
              <a:buClr>
                <a:srgbClr val="3399FF"/>
              </a:buClr>
              <a:buSzPct val="80000"/>
              <a:buFont typeface="Wingdings" pitchFamily="2" charset="2"/>
              <a:buChar char="u"/>
            </a:pPr>
            <a:r>
              <a:rPr lang="en-US" altLang="zh-CN" sz="2400" dirty="0" smtClean="0"/>
              <a:t>coaxial-wire method</a:t>
            </a:r>
            <a:endParaRPr lang="en-US" altLang="zh-CN" sz="2400" b="0" kern="0" dirty="0" smtClean="0"/>
          </a:p>
          <a:p>
            <a:pPr lvl="1">
              <a:lnSpc>
                <a:spcPct val="90000"/>
              </a:lnSpc>
              <a:buClr>
                <a:srgbClr val="3399FF"/>
              </a:buClr>
              <a:buSzPct val="80000"/>
              <a:buFont typeface="Wingdings" pitchFamily="2" charset="2"/>
              <a:buChar char="u"/>
            </a:pPr>
            <a:r>
              <a:rPr lang="en-US" altLang="zh-CN" sz="2400" dirty="0" smtClean="0"/>
              <a:t>twin-wire method</a:t>
            </a:r>
            <a:endParaRPr lang="en-US" altLang="zh-CN" sz="2400" b="0" kern="0" dirty="0" smtClean="0"/>
          </a:p>
          <a:p>
            <a:pPr lvl="1">
              <a:lnSpc>
                <a:spcPct val="90000"/>
              </a:lnSpc>
              <a:buClr>
                <a:srgbClr val="3399FF"/>
              </a:buClr>
              <a:buSzPct val="80000"/>
              <a:buFont typeface="Wingdings" pitchFamily="2" charset="2"/>
              <a:buChar char="u"/>
            </a:pPr>
            <a:r>
              <a:rPr lang="en-US" altLang="zh-CN" sz="2400" dirty="0" smtClean="0"/>
              <a:t>simulation results on longitudinal impedance</a:t>
            </a:r>
          </a:p>
          <a:p>
            <a:pPr>
              <a:lnSpc>
                <a:spcPct val="120000"/>
              </a:lnSpc>
            </a:pPr>
            <a:r>
              <a:rPr lang="en-US" altLang="zh-CN" sz="2800" kern="0" dirty="0" smtClean="0"/>
              <a:t>Transverse </a:t>
            </a:r>
            <a:r>
              <a:rPr lang="en-US" altLang="zh-CN" sz="2800" kern="0" dirty="0"/>
              <a:t>impedance </a:t>
            </a:r>
            <a:r>
              <a:rPr lang="en-US" altLang="zh-CN" sz="2800" kern="0" dirty="0" smtClean="0"/>
              <a:t>measurements</a:t>
            </a:r>
          </a:p>
          <a:p>
            <a:pPr lvl="1">
              <a:lnSpc>
                <a:spcPct val="90000"/>
              </a:lnSpc>
              <a:buClr>
                <a:srgbClr val="3399FF"/>
              </a:buClr>
              <a:buSzPct val="80000"/>
              <a:buFont typeface="Wingdings" pitchFamily="2" charset="2"/>
              <a:buChar char="u"/>
            </a:pPr>
            <a:r>
              <a:rPr lang="en-US" altLang="zh-CN" sz="2400" dirty="0" smtClean="0"/>
              <a:t>twin-wire method</a:t>
            </a:r>
          </a:p>
          <a:p>
            <a:pPr lvl="1">
              <a:lnSpc>
                <a:spcPct val="90000"/>
              </a:lnSpc>
              <a:buClr>
                <a:srgbClr val="3399FF"/>
              </a:buClr>
              <a:buSzPct val="80000"/>
              <a:buFont typeface="Wingdings" pitchFamily="2" charset="2"/>
              <a:buChar char="u"/>
            </a:pPr>
            <a:r>
              <a:rPr lang="en-US" altLang="zh-CN" sz="2400" dirty="0" smtClean="0"/>
              <a:t>Wire loop method</a:t>
            </a:r>
          </a:p>
          <a:p>
            <a:pPr lvl="1">
              <a:lnSpc>
                <a:spcPct val="90000"/>
              </a:lnSpc>
              <a:buClr>
                <a:srgbClr val="3399FF"/>
              </a:buClr>
              <a:buSzPct val="80000"/>
              <a:buFont typeface="Wingdings" pitchFamily="2" charset="2"/>
              <a:buChar char="u"/>
            </a:pPr>
            <a:r>
              <a:rPr lang="en-US" altLang="zh-CN" sz="2400" dirty="0"/>
              <a:t>simulation results on </a:t>
            </a:r>
            <a:r>
              <a:rPr lang="en-US" altLang="zh-CN" sz="2400" dirty="0" smtClean="0"/>
              <a:t>transverse impedance</a:t>
            </a:r>
          </a:p>
          <a:p>
            <a:pPr marL="342900" lvl="1" indent="-342900">
              <a:lnSpc>
                <a:spcPct val="120000"/>
              </a:lnSpc>
              <a:buClr>
                <a:srgbClr val="1679BA"/>
              </a:buClr>
              <a:buSzPct val="80000"/>
              <a:buFont typeface="Wingdings" pitchFamily="2" charset="2"/>
              <a:buChar char="Ø"/>
            </a:pPr>
            <a:r>
              <a:rPr lang="en-US" altLang="zh-CN" sz="2800" kern="0" dirty="0" smtClean="0">
                <a:latin typeface="+mn-lt"/>
              </a:rPr>
              <a:t>Summary</a:t>
            </a:r>
            <a:endParaRPr lang="en-US" altLang="zh-CN" sz="2800" kern="0" dirty="0">
              <a:latin typeface="+mn-lt"/>
            </a:endParaRPr>
          </a:p>
        </p:txBody>
      </p:sp>
    </p:spTree>
  </p:cSld>
  <p:clrMapOvr>
    <a:masterClrMapping/>
  </p:clrMapOvr>
  <p:transition advTm="5168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268760"/>
            <a:ext cx="89644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33400" indent="-176213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115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46CB2"/>
                </a:solidFill>
                <a:latin typeface="Arial" charset="0"/>
              </a:rPr>
              <a:t>In impedance measurement system, a series of resistors is substitute for the matching transition which is proved to be reliable for vacuum component with big size.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Longitudinal </a:t>
            </a:r>
            <a:r>
              <a:rPr lang="en-US" altLang="zh-CN" sz="2000" b="1" dirty="0">
                <a:solidFill>
                  <a:srgbClr val="046CB2"/>
                </a:solidFill>
                <a:latin typeface="Arial" charset="0"/>
              </a:rPr>
              <a:t>impedances for kicker with and without cable are measured by coaxial transmission line and two wires (common mode), and two methods results agree well. </a:t>
            </a:r>
            <a:endParaRPr lang="en-US" altLang="zh-CN" sz="2000" b="1" dirty="0" smtClean="0">
              <a:solidFill>
                <a:srgbClr val="046CB2"/>
              </a:solidFill>
              <a:latin typeface="Arial" charset="0"/>
            </a:endParaRP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46CB2"/>
                </a:solidFill>
                <a:latin typeface="Arial" charset="0"/>
              </a:rPr>
              <a:t>For transverse impedance, </a:t>
            </a: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because of the low measurement  accuracy  for impedance </a:t>
            </a:r>
            <a:r>
              <a:rPr lang="en-US" altLang="zh-CN" sz="2000" b="1" dirty="0">
                <a:solidFill>
                  <a:srgbClr val="046CB2"/>
                </a:solidFill>
                <a:latin typeface="Arial" charset="0"/>
              </a:rPr>
              <a:t>below </a:t>
            </a: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20MHz with two wires, </a:t>
            </a:r>
            <a:r>
              <a:rPr lang="en-US" altLang="zh-CN" sz="2000" b="1" dirty="0">
                <a:solidFill>
                  <a:srgbClr val="046CB2"/>
                </a:solidFill>
                <a:latin typeface="Arial" charset="0"/>
              </a:rPr>
              <a:t>Loop method is used to measure transverse </a:t>
            </a: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impedance.</a:t>
            </a:r>
            <a:endParaRPr lang="en-US" altLang="zh-CN" sz="2000" b="1" dirty="0">
              <a:solidFill>
                <a:srgbClr val="046CB2"/>
              </a:solidFill>
              <a:latin typeface="Arial" charset="0"/>
            </a:endParaRP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The mismatch between cable and PFN is a serious oscillation source in the kicker system which may become the restriction for beam stability.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The average total impedance of kicker system (with 8 kickers) can be estimated about Z</a:t>
            </a:r>
            <a:r>
              <a:rPr lang="en-US" altLang="zh-CN" sz="2000" b="1" baseline="-25000" dirty="0" smtClean="0">
                <a:solidFill>
                  <a:srgbClr val="046CB2"/>
                </a:solidFill>
                <a:latin typeface="Arial" charset="0"/>
              </a:rPr>
              <a:t>//</a:t>
            </a: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~53+j47Ω</a:t>
            </a:r>
            <a:r>
              <a:rPr lang="en-US" altLang="zh-CN" sz="2000" b="1" dirty="0">
                <a:solidFill>
                  <a:srgbClr val="046CB2"/>
                </a:solidFill>
                <a:latin typeface="Arial" charset="0"/>
              </a:rPr>
              <a:t>;</a:t>
            </a: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 Z</a:t>
            </a:r>
            <a:r>
              <a:rPr lang="en-US" altLang="zh-CN" sz="2000" b="1" baseline="-25000" dirty="0" smtClean="0">
                <a:solidFill>
                  <a:srgbClr val="046CB2"/>
                </a:solidFill>
                <a:latin typeface="Arial" charset="0"/>
              </a:rPr>
              <a:t>H</a:t>
            </a: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~5+j10kΩ; Z</a:t>
            </a:r>
            <a:r>
              <a:rPr lang="en-US" altLang="zh-CN" sz="2000" b="1" baseline="-25000" dirty="0" smtClean="0">
                <a:solidFill>
                  <a:srgbClr val="046CB2"/>
                </a:solidFill>
                <a:latin typeface="Arial" charset="0"/>
              </a:rPr>
              <a:t>V</a:t>
            </a:r>
            <a:r>
              <a:rPr lang="en-US" altLang="zh-CN" sz="2000" b="1" dirty="0" smtClean="0">
                <a:solidFill>
                  <a:srgbClr val="046CB2"/>
                </a:solidFill>
                <a:latin typeface="Arial" charset="0"/>
              </a:rPr>
              <a:t>~3+j22kΩ.</a:t>
            </a:r>
            <a:endParaRPr lang="en-US" altLang="zh-CN" sz="2000" b="1" dirty="0">
              <a:solidFill>
                <a:srgbClr val="046CB2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5545" y="692696"/>
            <a:ext cx="2232422" cy="692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140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4"/>
          <p:cNvSpPr>
            <a:spLocks noChangeArrowheads="1" noChangeShapeType="1" noTextEdit="1"/>
          </p:cNvSpPr>
          <p:nvPr/>
        </p:nvSpPr>
        <p:spPr bwMode="auto">
          <a:xfrm>
            <a:off x="1115616" y="2564904"/>
            <a:ext cx="6769100" cy="1751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Thank you for your attention !</a:t>
            </a:r>
            <a:endParaRPr lang="zh-CN" altLang="en-US" sz="9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Tm="62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8183" cy="523220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Brief Introduction on Extraction Kicker in CSNS/RCS</a:t>
            </a:r>
            <a:endParaRPr lang="zh-CN" altLang="en-US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5" descr="3@$U9H6EG%]K(34MZJG}2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" y="1351738"/>
            <a:ext cx="5593316" cy="387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G_01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5" b="28949"/>
          <a:stretch/>
        </p:blipFill>
        <p:spPr bwMode="auto">
          <a:xfrm>
            <a:off x="5148064" y="3410970"/>
            <a:ext cx="1021316" cy="10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263680" y="3717032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eight </a:t>
            </a:r>
            <a:r>
              <a:rPr lang="en-US" altLang="zh-CN" sz="2000" dirty="0" smtClean="0"/>
              <a:t>extraction kickers will be installed in this long drift region</a:t>
            </a:r>
            <a:endParaRPr lang="zh-CN" altLang="en-US" sz="20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37855"/>
              </p:ext>
            </p:extLst>
          </p:nvPr>
        </p:nvGraphicFramePr>
        <p:xfrm>
          <a:off x="576063" y="4509120"/>
          <a:ext cx="5652121" cy="2311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930"/>
                <a:gridCol w="724498"/>
                <a:gridCol w="795325"/>
                <a:gridCol w="799752"/>
                <a:gridCol w="1080846"/>
                <a:gridCol w="979770"/>
              </a:tblGrid>
              <a:tr h="52467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No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effectLst/>
                        </a:rPr>
                        <a:t>kicker 1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3619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effectLst/>
                        </a:rPr>
                        <a:t>kicker2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kicker3-4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effectLst/>
                        </a:rPr>
                        <a:t>kicker5-6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kicker7-8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</a:tr>
              <a:tr h="25530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Strength (T)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0.0558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3619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0.0559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0.0526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0.0571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0.0609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</a:tr>
              <a:tr h="25530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Angle(mrad)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2.6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3619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2.2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2.99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2.9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2.76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</a:tr>
              <a:tr h="25530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Length(m)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0.4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3619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0.32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0.45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0.41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0.36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</a:tr>
              <a:tr h="25530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Top time(ns)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&gt;550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3619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&gt;550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&gt;550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&gt;550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&gt;550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</a:tr>
              <a:tr h="25530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width(mm)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155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3619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212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155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157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168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</a:tr>
              <a:tr h="25530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Gap(mm)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136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3619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144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153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141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132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</a:tr>
              <a:tr h="25530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>
                          <a:effectLst/>
                        </a:rPr>
                        <a:t>Rise time(ns)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>
                          <a:effectLst/>
                        </a:rPr>
                        <a:t>≤</a:t>
                      </a:r>
                      <a:r>
                        <a:rPr lang="en-US" sz="1200" kern="100">
                          <a:effectLst/>
                        </a:rPr>
                        <a:t>250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3619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>
                          <a:effectLst/>
                        </a:rPr>
                        <a:t>≤</a:t>
                      </a:r>
                      <a:r>
                        <a:rPr lang="en-US" sz="1200" kern="100">
                          <a:effectLst/>
                        </a:rPr>
                        <a:t>250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>
                          <a:effectLst/>
                        </a:rPr>
                        <a:t>≤</a:t>
                      </a:r>
                      <a:r>
                        <a:rPr lang="en-US" sz="1200" kern="100">
                          <a:effectLst/>
                        </a:rPr>
                        <a:t>250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>
                          <a:effectLst/>
                        </a:rPr>
                        <a:t>≤</a:t>
                      </a:r>
                      <a:r>
                        <a:rPr lang="en-US" sz="1200" kern="100">
                          <a:effectLst/>
                        </a:rPr>
                        <a:t>250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≤</a:t>
                      </a:r>
                      <a:r>
                        <a:rPr lang="en-US" sz="1200" kern="100" dirty="0">
                          <a:effectLst/>
                        </a:rPr>
                        <a:t>250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3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5810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The schematic view of CSNS/RCS kicker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图片 5" descr="kicker  syste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3253" b="31175"/>
          <a:stretch>
            <a:fillRect/>
          </a:stretch>
        </p:blipFill>
        <p:spPr bwMode="auto">
          <a:xfrm>
            <a:off x="323528" y="1711498"/>
            <a:ext cx="73448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91527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1519"/>
            <a:ext cx="2764441" cy="225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9" descr="$]JPOZU0H)]@A[)(7LQL8Q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0684"/>
            <a:ext cx="1008112" cy="17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2" descr="IMG_44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64" y="2647602"/>
            <a:ext cx="2616176" cy="21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575975"/>
            <a:ext cx="9145015" cy="836801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longitudinal impedance measurements by coaxial-method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图片 4" descr="纵向测量示意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15511" r="15422" b="26384"/>
          <a:stretch>
            <a:fillRect/>
          </a:stretch>
        </p:blipFill>
        <p:spPr bwMode="auto">
          <a:xfrm>
            <a:off x="4139952" y="1124744"/>
            <a:ext cx="496855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椭圆 5"/>
          <p:cNvSpPr/>
          <p:nvPr/>
        </p:nvSpPr>
        <p:spPr bwMode="auto">
          <a:xfrm>
            <a:off x="4860032" y="1916832"/>
            <a:ext cx="66411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1679BA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529497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For matching </a:t>
            </a:r>
            <a:r>
              <a:rPr lang="en-US" altLang="zh-CN" sz="2000" dirty="0"/>
              <a:t>50Ω of the VNA to </a:t>
            </a:r>
            <a:r>
              <a:rPr lang="en-US" altLang="zh-CN" sz="2000" i="1" dirty="0" err="1"/>
              <a:t>R</a:t>
            </a:r>
            <a:r>
              <a:rPr lang="en-US" altLang="zh-CN" sz="2000" i="1" baseline="-25000" dirty="0" err="1"/>
              <a:t>c</a:t>
            </a:r>
            <a:r>
              <a:rPr lang="en-US" altLang="zh-CN" sz="2000" dirty="0"/>
              <a:t> of the reference </a:t>
            </a:r>
            <a:r>
              <a:rPr lang="en-US" altLang="zh-CN" sz="2000" dirty="0" smtClean="0"/>
              <a:t>line, a resistor </a:t>
            </a:r>
            <a:r>
              <a:rPr lang="en-US" altLang="zh-CN" sz="2000" i="1" dirty="0" err="1"/>
              <a:t>R</a:t>
            </a:r>
            <a:r>
              <a:rPr lang="en-US" altLang="zh-CN" sz="2000" i="1" baseline="-25000" dirty="0" err="1"/>
              <a:t>s</a:t>
            </a:r>
            <a:r>
              <a:rPr lang="en-US" altLang="zh-CN" sz="2000" i="1" baseline="-25000" dirty="0"/>
              <a:t> </a:t>
            </a:r>
            <a:r>
              <a:rPr lang="en-US" altLang="zh-CN" sz="2000" i="1" baseline="-25000" dirty="0" smtClean="0"/>
              <a:t> </a:t>
            </a:r>
            <a:r>
              <a:rPr lang="en-US" altLang="zh-CN" sz="2000" dirty="0" smtClean="0"/>
              <a:t>is connected serially at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end </a:t>
            </a:r>
            <a:r>
              <a:rPr lang="en-US" altLang="zh-CN" sz="2000" dirty="0"/>
              <a:t>of the </a:t>
            </a:r>
            <a:r>
              <a:rPr lang="en-US" altLang="zh-CN" sz="2000" dirty="0" smtClean="0"/>
              <a:t>test line.</a:t>
            </a:r>
            <a:endParaRPr lang="zh-CN" alt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16009"/>
              </p:ext>
            </p:extLst>
          </p:nvPr>
        </p:nvGraphicFramePr>
        <p:xfrm>
          <a:off x="179512" y="3484151"/>
          <a:ext cx="2080905" cy="80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99" r:id="rId4" imgW="1244600" imgH="482600" progId="Equation.DSMT4">
                  <p:embed/>
                </p:oleObj>
              </mc:Choice>
              <mc:Fallback>
                <p:oleObj r:id="rId4" imgW="12446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84151"/>
                        <a:ext cx="2080905" cy="80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94565"/>
              </p:ext>
            </p:extLst>
          </p:nvPr>
        </p:nvGraphicFramePr>
        <p:xfrm>
          <a:off x="251520" y="2983635"/>
          <a:ext cx="1548172" cy="44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0" r:id="rId6" imgW="812447" imgH="228501" progId="Equation.DSMT4">
                  <p:embed/>
                </p:oleObj>
              </mc:Choice>
              <mc:Fallback>
                <p:oleObj r:id="rId6" imgW="812447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983635"/>
                        <a:ext cx="1548172" cy="445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07704" y="299695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~320Ω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339752" y="3709481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characteristic impedance </a:t>
            </a:r>
            <a:r>
              <a:rPr lang="en-US" altLang="zh-CN" sz="2000" dirty="0" smtClean="0"/>
              <a:t>of the </a:t>
            </a:r>
            <a:r>
              <a:rPr lang="en-US" altLang="zh-CN" sz="2000" dirty="0"/>
              <a:t>reference </a:t>
            </a:r>
            <a:r>
              <a:rPr lang="en-US" altLang="zh-CN" sz="2000" dirty="0" smtClean="0"/>
              <a:t>pipe with</a:t>
            </a:r>
            <a:r>
              <a:rPr lang="en-GB" altLang="zh-CN" sz="2000" dirty="0" smtClean="0"/>
              <a:t> the </a:t>
            </a:r>
            <a:r>
              <a:rPr lang="en-GB" altLang="zh-CN" sz="2000" dirty="0"/>
              <a:t>radius of beam </a:t>
            </a:r>
            <a:r>
              <a:rPr lang="en-GB" altLang="zh-CN" sz="2000" dirty="0" smtClean="0"/>
              <a:t>pipe radius </a:t>
            </a:r>
            <a:r>
              <a:rPr lang="en-GB" altLang="zh-CN" sz="2000" i="1" dirty="0" smtClean="0"/>
              <a:t>b~125mm </a:t>
            </a:r>
            <a:r>
              <a:rPr lang="en-GB" altLang="zh-CN" sz="2000" dirty="0"/>
              <a:t>and </a:t>
            </a:r>
            <a:r>
              <a:rPr lang="en-GB" altLang="zh-CN" sz="2000" dirty="0" smtClean="0"/>
              <a:t>wire</a:t>
            </a:r>
            <a:r>
              <a:rPr lang="en-US" altLang="zh-CN" sz="2000" dirty="0" smtClean="0"/>
              <a:t> radius a~0.25mm</a:t>
            </a:r>
            <a:endParaRPr lang="zh-CN" altLang="en-US" sz="2000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7504" y="4789601"/>
            <a:ext cx="80648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The longitudinal coupling impedance can be found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from the measured transmission coefficients S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effectLst/>
                <a:cs typeface="Arial" panose="020B0604020202020204" pitchFamily="34" charset="0"/>
              </a:rPr>
              <a:t>21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as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77199"/>
              </p:ext>
            </p:extLst>
          </p:nvPr>
        </p:nvGraphicFramePr>
        <p:xfrm>
          <a:off x="3995936" y="5255056"/>
          <a:ext cx="2210900" cy="766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1" r:id="rId8" imgW="1320800" imgH="457200" progId="Equation.DSMT4">
                  <p:embed/>
                </p:oleObj>
              </mc:Choice>
              <mc:Fallback>
                <p:oleObj r:id="rId8" imgW="13208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255056"/>
                        <a:ext cx="2210900" cy="766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07504" y="5899338"/>
            <a:ext cx="88385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ctr"/>
                <a:tab pos="5270500" algn="r"/>
              </a:tabLst>
            </a:pPr>
            <a:r>
              <a:rPr kumimoji="0" lang="en-GB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	</a:t>
            </a:r>
            <a:endParaRPr kumimoji="0" lang="en-GB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ctr"/>
                <a:tab pos="5270500" algn="r"/>
              </a:tabLst>
            </a:pP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21, 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DUT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cs typeface="Arial" panose="020B0604020202020204" pitchFamily="34" charset="0"/>
              </a:rPr>
              <a:t>,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21, 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REF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are the forward scatter coefficient of the DUT and the REF.</a:t>
            </a:r>
          </a:p>
        </p:txBody>
      </p:sp>
    </p:spTree>
    <p:extLst>
      <p:ext uri="{BB962C8B-B14F-4D97-AF65-F5344CB8AC3E}">
        <p14:creationId xmlns:p14="http://schemas.microsoft.com/office/powerpoint/2010/main" val="8620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图片 4" descr="纵向阻抗无电缆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6958" r="11031" b="1082"/>
          <a:stretch>
            <a:fillRect/>
          </a:stretch>
        </p:blipFill>
        <p:spPr bwMode="auto">
          <a:xfrm>
            <a:off x="35496" y="1340768"/>
            <a:ext cx="4752528" cy="356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4523" r="7326" b="3015"/>
          <a:stretch>
            <a:fillRect/>
          </a:stretch>
        </p:blipFill>
        <p:spPr bwMode="auto">
          <a:xfrm>
            <a:off x="4788024" y="1474837"/>
            <a:ext cx="4213992" cy="31062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5148064" y="501317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with </a:t>
            </a:r>
            <a:r>
              <a:rPr lang="en-US" altLang="zh-CN" sz="2000" dirty="0" smtClean="0"/>
              <a:t>connection with cable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PFN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51520" y="5045114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without connection with cable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PFN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55576" y="2802414"/>
            <a:ext cx="2404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66FF"/>
                </a:solidFill>
              </a:rPr>
              <a:t>Caused by </a:t>
            </a:r>
            <a:r>
              <a:rPr lang="en-US" altLang="zh-CN" sz="1600" b="1" dirty="0" err="1">
                <a:solidFill>
                  <a:srgbClr val="0066FF"/>
                </a:solidFill>
              </a:rPr>
              <a:t>B</a:t>
            </a:r>
            <a:r>
              <a:rPr lang="en-US" altLang="zh-CN" sz="1600" b="1" dirty="0" err="1" smtClean="0">
                <a:solidFill>
                  <a:srgbClr val="0066FF"/>
                </a:solidFill>
              </a:rPr>
              <a:t>usbar</a:t>
            </a:r>
            <a:r>
              <a:rPr lang="en-US" altLang="zh-CN" sz="1600" b="1" dirty="0" smtClean="0">
                <a:solidFill>
                  <a:srgbClr val="0066FF"/>
                </a:solidFill>
              </a:rPr>
              <a:t> </a:t>
            </a:r>
            <a:r>
              <a:rPr lang="en-US" altLang="zh-CN" sz="1600" b="1" dirty="0">
                <a:solidFill>
                  <a:srgbClr val="0066FF"/>
                </a:solidFill>
              </a:rPr>
              <a:t>gap</a:t>
            </a:r>
            <a:endParaRPr lang="zh-CN" altLang="en-US" sz="1600" b="1" dirty="0">
              <a:solidFill>
                <a:srgbClr val="0066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1700808"/>
            <a:ext cx="2375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Caused window </a:t>
            </a:r>
            <a:r>
              <a:rPr lang="en-US" altLang="zh-CN" sz="1600" b="1" dirty="0">
                <a:solidFill>
                  <a:srgbClr val="FF0000"/>
                </a:solidFill>
              </a:rPr>
              <a:t>ferrite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724545"/>
            <a:ext cx="7380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Where does the oscillation come from?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14" descr="100欧负载不同电缆长度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8296" r="10985" b="5319"/>
          <a:stretch>
            <a:fillRect/>
          </a:stretch>
        </p:blipFill>
        <p:spPr>
          <a:xfrm>
            <a:off x="149460" y="2276872"/>
            <a:ext cx="3774468" cy="34986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J5~(XD(2}E{RI0MGB10_(5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5148263" cy="39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99791" y="1628800"/>
            <a:ext cx="37982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l-GR" altLang="zh-CN" sz="2000" b="1" i="1" dirty="0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altLang="zh-CN" sz="2000" b="1" dirty="0">
                <a:solidFill>
                  <a:schemeClr val="hlink"/>
                </a:solidFill>
                <a:cs typeface="Arial" panose="020B0604020202020204" pitchFamily="34" charset="0"/>
              </a:rPr>
              <a:t>f</a:t>
            </a:r>
            <a:r>
              <a:rPr lang="en-US" altLang="zh-CN" sz="2000" b="1" dirty="0">
                <a:solidFill>
                  <a:schemeClr val="hlink"/>
                </a:solidFill>
              </a:rPr>
              <a:t>: </a:t>
            </a:r>
            <a:r>
              <a:rPr lang="en-US" altLang="zh-CN" sz="2000" b="1" dirty="0" smtClean="0">
                <a:solidFill>
                  <a:schemeClr val="hlink"/>
                </a:solidFill>
              </a:rPr>
              <a:t>0.74MHz=3e8</a:t>
            </a:r>
            <a:r>
              <a:rPr lang="en-US" altLang="zh-CN" sz="2000" b="1" dirty="0">
                <a:solidFill>
                  <a:schemeClr val="hlink"/>
                </a:solidFill>
              </a:rPr>
              <a:t>/(</a:t>
            </a:r>
            <a:r>
              <a:rPr lang="en-US" altLang="zh-CN" sz="2000" b="1" dirty="0" smtClean="0">
                <a:solidFill>
                  <a:schemeClr val="hlink"/>
                </a:solidFill>
              </a:rPr>
              <a:t>130*2*1.6</a:t>
            </a:r>
            <a:r>
              <a:rPr lang="en-US" altLang="zh-CN" sz="2000" b="1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496" y="836712"/>
            <a:ext cx="82089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400" dirty="0"/>
              <a:t>T</a:t>
            </a:r>
            <a:r>
              <a:rPr lang="en-US" altLang="zh-CN" sz="2400" dirty="0" smtClean="0"/>
              <a:t>he oscillation come from the mismatching between </a:t>
            </a:r>
            <a:r>
              <a:rPr lang="en-US" altLang="zh-CN" sz="2400" dirty="0"/>
              <a:t>the cable </a:t>
            </a:r>
            <a:r>
              <a:rPr lang="en-US" altLang="zh-CN" sz="2400" dirty="0" smtClean="0"/>
              <a:t>and PFN. </a:t>
            </a:r>
            <a:endParaRPr lang="en-US" altLang="zh-CN" sz="2400" dirty="0">
              <a:solidFill>
                <a:srgbClr val="046CB2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1520" y="5805264"/>
            <a:ext cx="410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The signal oscillation in different cable length with unmatched terminal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995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88424" cy="720080"/>
          </a:xfrm>
        </p:spPr>
        <p:txBody>
          <a:bodyPr/>
          <a:lstStyle/>
          <a:p>
            <a:pPr lvl="1"/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win-wire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 for longitudinal impedance measurements</a:t>
            </a:r>
            <a:endParaRPr lang="zh-CN" alt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图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2128" r="6163" b="18483"/>
          <a:stretch>
            <a:fillRect/>
          </a:stretch>
        </p:blipFill>
        <p:spPr bwMode="auto">
          <a:xfrm>
            <a:off x="251520" y="1887796"/>
            <a:ext cx="3672408" cy="2045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5936" y="1887796"/>
            <a:ext cx="457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altLang="zh-CN" sz="2000" dirty="0" smtClean="0"/>
              <a:t>The characteristic </a:t>
            </a:r>
            <a:r>
              <a:rPr lang="en-US" altLang="zh-CN" sz="2000" dirty="0"/>
              <a:t>impedance of the reference pipe </a:t>
            </a:r>
            <a:r>
              <a:rPr lang="en-US" altLang="zh-CN" sz="2000" dirty="0" smtClean="0"/>
              <a:t>with twin-wire is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宋体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27415"/>
              </p:ext>
            </p:extLst>
          </p:nvPr>
        </p:nvGraphicFramePr>
        <p:xfrm>
          <a:off x="4532050" y="2720513"/>
          <a:ext cx="2128182" cy="595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5" r:id="rId5" imgW="1726451" imgH="482391" progId="Equation.DSMT4">
                  <p:embed/>
                </p:oleObj>
              </mc:Choice>
              <mc:Fallback>
                <p:oleObj r:id="rId5" imgW="1726451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050" y="2720513"/>
                        <a:ext cx="2128182" cy="595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93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6777" y="288487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~440Ω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337466" y="3358424"/>
            <a:ext cx="388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The matching resistor </a:t>
            </a:r>
            <a:r>
              <a:rPr lang="en-US" altLang="zh-CN" sz="2000" i="1" dirty="0" smtClean="0"/>
              <a:t>R</a:t>
            </a:r>
            <a:r>
              <a:rPr lang="en-US" altLang="zh-CN" sz="2000" i="1" baseline="-25000" dirty="0" smtClean="0"/>
              <a:t>s</a:t>
            </a:r>
            <a:r>
              <a:rPr lang="en-US" altLang="zh-CN" sz="2000" dirty="0" smtClean="0"/>
              <a:t>~390 </a:t>
            </a:r>
            <a:r>
              <a:rPr lang="en-US" altLang="zh-CN" sz="2000" dirty="0"/>
              <a:t>Ω</a:t>
            </a:r>
            <a:endParaRPr lang="zh-CN" altLang="en-US" sz="2000" dirty="0"/>
          </a:p>
        </p:txBody>
      </p:sp>
      <p:pic>
        <p:nvPicPr>
          <p:cNvPr id="11" name="图片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9012" r="11378" b="5371"/>
          <a:stretch>
            <a:fillRect/>
          </a:stretch>
        </p:blipFill>
        <p:spPr bwMode="auto">
          <a:xfrm>
            <a:off x="179512" y="3933056"/>
            <a:ext cx="3811706" cy="273630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图片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9340" r="11494" b="3851"/>
          <a:stretch>
            <a:fillRect/>
          </a:stretch>
        </p:blipFill>
        <p:spPr bwMode="auto">
          <a:xfrm>
            <a:off x="4499992" y="3861048"/>
            <a:ext cx="3618910" cy="2592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矩形 12"/>
          <p:cNvSpPr/>
          <p:nvPr/>
        </p:nvSpPr>
        <p:spPr>
          <a:xfrm>
            <a:off x="611560" y="4293096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/>
              <a:t>without </a:t>
            </a:r>
            <a:r>
              <a:rPr lang="en-US" altLang="zh-CN" sz="1800" dirty="0" smtClean="0"/>
              <a:t>connection with cable</a:t>
            </a:r>
            <a:r>
              <a:rPr lang="en-US" altLang="zh-CN" sz="1800" dirty="0"/>
              <a:t>, PFN</a:t>
            </a:r>
            <a:endParaRPr lang="zh-CN" altLang="en-US" sz="1800" dirty="0"/>
          </a:p>
        </p:txBody>
      </p:sp>
      <p:sp>
        <p:nvSpPr>
          <p:cNvPr id="14" name="矩形 13"/>
          <p:cNvSpPr/>
          <p:nvPr/>
        </p:nvSpPr>
        <p:spPr>
          <a:xfrm>
            <a:off x="5004048" y="4283804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/>
              <a:t>connection </a:t>
            </a:r>
            <a:r>
              <a:rPr lang="en-US" altLang="zh-CN" sz="1800" dirty="0"/>
              <a:t>with cable, PFN</a:t>
            </a:r>
            <a:endParaRPr lang="zh-CN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14046" y="2708920"/>
            <a:ext cx="350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 common mode signal </a:t>
            </a:r>
            <a:r>
              <a:rPr lang="en-US" altLang="zh-CN" sz="1600" dirty="0" err="1" smtClean="0"/>
              <a:t>splitted</a:t>
            </a:r>
            <a:r>
              <a:rPr lang="en-US" altLang="zh-CN" sz="1600" dirty="0" smtClean="0"/>
              <a:t> by splitter transmitted in the twin wire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1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5A302EC-D25B-4BE7-AF6D-542754DE15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0648" r="11278" b="3268"/>
          <a:stretch>
            <a:fillRect/>
          </a:stretch>
        </p:blipFill>
        <p:spPr bwMode="auto">
          <a:xfrm>
            <a:off x="5076056" y="4405709"/>
            <a:ext cx="33591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9488" r="11395" b="5180"/>
          <a:stretch>
            <a:fillRect/>
          </a:stretch>
        </p:blipFill>
        <p:spPr bwMode="auto">
          <a:xfrm>
            <a:off x="3274094" y="1844824"/>
            <a:ext cx="3386138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51519" y="838200"/>
            <a:ext cx="4715643" cy="4572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Restrain the oscillation</a:t>
            </a:r>
            <a:endParaRPr lang="zh-CN" altLang="en-US" dirty="0" smtClean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07950" y="1341439"/>
            <a:ext cx="8928100" cy="50338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000" dirty="0" smtClean="0"/>
              <a:t>Ferrite Rings are used to absorb the reflection between cable and PFN.</a:t>
            </a:r>
          </a:p>
        </p:txBody>
      </p:sp>
      <p:pic>
        <p:nvPicPr>
          <p:cNvPr id="11" name="Picture 2" descr="C:\Documents and Settings\lyonson\Application Data\Tencent\Users\183172436\QQ\WinTemp\RichOle\0}0VU3`}@%7TWJFIVQL(J`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6313" r="4828"/>
          <a:stretch>
            <a:fillRect/>
          </a:stretch>
        </p:blipFill>
        <p:spPr bwMode="auto">
          <a:xfrm>
            <a:off x="467544" y="1916832"/>
            <a:ext cx="2664094" cy="248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39552" y="4437112"/>
            <a:ext cx="2016224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None/>
            </a:pPr>
            <a:r>
              <a:rPr lang="en-US" altLang="zh-CN" sz="1600" b="0" dirty="0">
                <a:solidFill>
                  <a:srgbClr val="C00000"/>
                </a:solidFill>
              </a:rPr>
              <a:t>Inn. dia.=20mm,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None/>
            </a:pPr>
            <a:r>
              <a:rPr lang="en-US" altLang="zh-CN" sz="1600" b="0" dirty="0">
                <a:solidFill>
                  <a:srgbClr val="C00000"/>
                </a:solidFill>
              </a:rPr>
              <a:t>Out. dia.=97mm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None/>
            </a:pPr>
            <a:r>
              <a:rPr lang="en-US" altLang="zh-CN" sz="1600" b="0" dirty="0">
                <a:solidFill>
                  <a:srgbClr val="C00000"/>
                </a:solidFill>
              </a:rPr>
              <a:t>Length=20mm</a:t>
            </a: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5640630" y="2057541"/>
            <a:ext cx="647700" cy="2047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</a:pPr>
            <a:endParaRPr lang="zh-CN" altLang="en-US" sz="3200" b="0">
              <a:solidFill>
                <a:schemeClr val="tx1"/>
              </a:solidFill>
            </a:endParaRPr>
          </a:p>
        </p:txBody>
      </p:sp>
      <p:sp>
        <p:nvSpPr>
          <p:cNvPr id="16" name="椭圆 12"/>
          <p:cNvSpPr>
            <a:spLocks noChangeArrowheads="1"/>
          </p:cNvSpPr>
          <p:nvPr/>
        </p:nvSpPr>
        <p:spPr bwMode="auto">
          <a:xfrm>
            <a:off x="7487468" y="4615259"/>
            <a:ext cx="647700" cy="2047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 2" pitchFamily="18" charset="2"/>
              <a:buChar char="¡"/>
            </a:pPr>
            <a:endParaRPr lang="zh-CN" altLang="en-US" sz="3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48322</TotalTime>
  <Words>972</Words>
  <Application>Microsoft Office PowerPoint</Application>
  <PresentationFormat>全屏显示(4:3)</PresentationFormat>
  <Paragraphs>174</Paragraphs>
  <Slides>21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1_自定义设计方案</vt:lpstr>
      <vt:lpstr>2_自定义设计方案</vt:lpstr>
      <vt:lpstr>Equation.DSMT4</vt:lpstr>
      <vt:lpstr>公式</vt:lpstr>
      <vt:lpstr>Coupling Impedance Measurements of Extraction Kicker in CSNS/RCS</vt:lpstr>
      <vt:lpstr>Contents</vt:lpstr>
      <vt:lpstr>Brief Introduction on Extraction Kicker in CSNS/RCS</vt:lpstr>
      <vt:lpstr>The schematic view of CSNS/RCS kicker system</vt:lpstr>
      <vt:lpstr>longitudinal impedance measurements by coaxial-method</vt:lpstr>
      <vt:lpstr>PowerPoint 演示文稿</vt:lpstr>
      <vt:lpstr>PowerPoint 演示文稿</vt:lpstr>
      <vt:lpstr>Twin-wire method for longitudinal impedance measurements</vt:lpstr>
      <vt:lpstr>Restrain the oscillation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Company>ads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apollon</dc:creator>
  <cp:lastModifiedBy>liuyd</cp:lastModifiedBy>
  <cp:revision>1133</cp:revision>
  <dcterms:created xsi:type="dcterms:W3CDTF">2004-09-01T14:05:43Z</dcterms:created>
  <dcterms:modified xsi:type="dcterms:W3CDTF">2014-08-11T07:26:27Z</dcterms:modified>
</cp:coreProperties>
</file>