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8" r:id="rId9"/>
    <p:sldId id="269" r:id="rId10"/>
    <p:sldId id="266" r:id="rId11"/>
    <p:sldId id="270" r:id="rId12"/>
    <p:sldId id="271" r:id="rId13"/>
    <p:sldId id="277" r:id="rId14"/>
    <p:sldId id="273" r:id="rId15"/>
    <p:sldId id="275" r:id="rId16"/>
    <p:sldId id="276" r:id="rId17"/>
    <p:sldId id="278" r:id="rId18"/>
    <p:sldId id="279" r:id="rId19"/>
    <p:sldId id="280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2" r:id="rId30"/>
    <p:sldId id="293" r:id="rId31"/>
    <p:sldId id="291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08" r:id="rId57"/>
    <p:sldId id="319" r:id="rId5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6" autoAdjust="0"/>
    <p:restoredTop sz="94660"/>
  </p:normalViewPr>
  <p:slideViewPr>
    <p:cSldViewPr snapToGrid="0">
      <p:cViewPr>
        <p:scale>
          <a:sx n="116" d="100"/>
          <a:sy n="116" d="100"/>
        </p:scale>
        <p:origin x="-112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24037;&#20316;&#31807;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Sheet1!$A$1:$A$18</c:f>
              <c:strCache>
                <c:ptCount val="18"/>
                <c:pt idx="0">
                  <c:v>左上电极</c:v>
                </c:pt>
                <c:pt idx="1">
                  <c:v>右上电极</c:v>
                </c:pt>
                <c:pt idx="2">
                  <c:v>左下电极</c:v>
                </c:pt>
                <c:pt idx="3">
                  <c:v>右下电极</c:v>
                </c:pt>
                <c:pt idx="4">
                  <c:v>支板1</c:v>
                </c:pt>
                <c:pt idx="5">
                  <c:v>支板2</c:v>
                </c:pt>
                <c:pt idx="6">
                  <c:v>支板3</c:v>
                </c:pt>
                <c:pt idx="7">
                  <c:v>支板4</c:v>
                </c:pt>
                <c:pt idx="8">
                  <c:v>支板5</c:v>
                </c:pt>
                <c:pt idx="9">
                  <c:v>支板6</c:v>
                </c:pt>
                <c:pt idx="10">
                  <c:v>支板7</c:v>
                </c:pt>
                <c:pt idx="11">
                  <c:v>支板8</c:v>
                </c:pt>
                <c:pt idx="12">
                  <c:v>支板9</c:v>
                </c:pt>
                <c:pt idx="13">
                  <c:v>支板10</c:v>
                </c:pt>
                <c:pt idx="14">
                  <c:v>支板11</c:v>
                </c:pt>
                <c:pt idx="15">
                  <c:v>支板12</c:v>
                </c:pt>
                <c:pt idx="16">
                  <c:v>底板</c:v>
                </c:pt>
                <c:pt idx="17">
                  <c:v>腔筒</c:v>
                </c:pt>
              </c:strCache>
            </c:strRef>
          </c:cat>
          <c:val>
            <c:numRef>
              <c:f>Sheet1!$B$1:$B$18</c:f>
              <c:numCache>
                <c:formatCode>0.00%</c:formatCode>
                <c:ptCount val="18"/>
                <c:pt idx="0">
                  <c:v>0.037</c:v>
                </c:pt>
                <c:pt idx="1">
                  <c:v>0.038</c:v>
                </c:pt>
                <c:pt idx="2">
                  <c:v>0.061</c:v>
                </c:pt>
                <c:pt idx="3">
                  <c:v>0.06</c:v>
                </c:pt>
                <c:pt idx="4">
                  <c:v>0.026</c:v>
                </c:pt>
                <c:pt idx="5">
                  <c:v>0.081</c:v>
                </c:pt>
                <c:pt idx="6">
                  <c:v>0.061</c:v>
                </c:pt>
                <c:pt idx="7">
                  <c:v>0.069</c:v>
                </c:pt>
                <c:pt idx="8">
                  <c:v>0.064</c:v>
                </c:pt>
                <c:pt idx="9">
                  <c:v>0.065</c:v>
                </c:pt>
                <c:pt idx="10">
                  <c:v>0.065</c:v>
                </c:pt>
                <c:pt idx="11">
                  <c:v>0.061</c:v>
                </c:pt>
                <c:pt idx="12">
                  <c:v>0.065</c:v>
                </c:pt>
                <c:pt idx="13">
                  <c:v>0.056</c:v>
                </c:pt>
                <c:pt idx="14">
                  <c:v>0.074</c:v>
                </c:pt>
                <c:pt idx="15">
                  <c:v>0.025</c:v>
                </c:pt>
                <c:pt idx="16">
                  <c:v>0.069</c:v>
                </c:pt>
                <c:pt idx="17">
                  <c:v>0.022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349176"/>
        <c:axId val="2094634024"/>
      </c:barChart>
      <c:catAx>
        <c:axId val="2094349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eaVert"/>
          <a:lstStyle/>
          <a:p>
            <a:pPr>
              <a:defRPr/>
            </a:pPr>
            <a:endParaRPr lang="zh-CN"/>
          </a:p>
        </c:txPr>
        <c:crossAx val="2094634024"/>
        <c:crosses val="autoZero"/>
        <c:auto val="1"/>
        <c:lblAlgn val="ctr"/>
        <c:lblOffset val="100"/>
        <c:noMultiLvlLbl val="0"/>
      </c:catAx>
      <c:valAx>
        <c:axId val="209463402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.0%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2094349176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08CD7-2AE8-428A-A91A-505CC9790785}" type="datetimeFigureOut">
              <a:rPr lang="zh-CN" altLang="en-US" smtClean="0"/>
              <a:t>14-8-14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EFA40-C810-44B0-89F6-ED924D83AC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271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FA40-C810-44B0-89F6-ED924D83ACE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973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FA40-C810-44B0-89F6-ED924D83ACE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5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769D2-4101-4A71-9DF7-1BB593A2D14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538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3375-9133-4D1F-9C36-81DC4D7C6673}" type="datetimeFigureOut">
              <a:rPr lang="zh-CN" altLang="en-US" smtClean="0"/>
              <a:t>14-8-14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CF13-E33A-44D6-B16D-6D3A5F08B1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256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3375-9133-4D1F-9C36-81DC4D7C6673}" type="datetimeFigureOut">
              <a:rPr lang="zh-CN" altLang="en-US" smtClean="0"/>
              <a:t>14-8-14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CF13-E33A-44D6-B16D-6D3A5F08B1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29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3375-9133-4D1F-9C36-81DC4D7C6673}" type="datetimeFigureOut">
              <a:rPr lang="zh-CN" altLang="en-US" smtClean="0"/>
              <a:t>14-8-14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CF13-E33A-44D6-B16D-6D3A5F08B1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833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3375-9133-4D1F-9C36-81DC4D7C6673}" type="datetimeFigureOut">
              <a:rPr lang="zh-CN" altLang="en-US" smtClean="0"/>
              <a:t>14-8-14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CF13-E33A-44D6-B16D-6D3A5F08B1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31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3375-9133-4D1F-9C36-81DC4D7C6673}" type="datetimeFigureOut">
              <a:rPr lang="zh-CN" altLang="en-US" smtClean="0"/>
              <a:t>14-8-14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CF13-E33A-44D6-B16D-6D3A5F08B1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840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3375-9133-4D1F-9C36-81DC4D7C6673}" type="datetimeFigureOut">
              <a:rPr lang="zh-CN" altLang="en-US" smtClean="0"/>
              <a:t>14-8-14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CF13-E33A-44D6-B16D-6D3A5F08B1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74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3375-9133-4D1F-9C36-81DC4D7C6673}" type="datetimeFigureOut">
              <a:rPr lang="zh-CN" altLang="en-US" smtClean="0"/>
              <a:t>14-8-14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CF13-E33A-44D6-B16D-6D3A5F08B1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359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3375-9133-4D1F-9C36-81DC4D7C6673}" type="datetimeFigureOut">
              <a:rPr lang="zh-CN" altLang="en-US" smtClean="0"/>
              <a:t>14-8-14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CF13-E33A-44D6-B16D-6D3A5F08B1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51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3375-9133-4D1F-9C36-81DC4D7C6673}" type="datetimeFigureOut">
              <a:rPr lang="zh-CN" altLang="en-US" smtClean="0"/>
              <a:t>14-8-14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CF13-E33A-44D6-B16D-6D3A5F08B1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8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3375-9133-4D1F-9C36-81DC4D7C6673}" type="datetimeFigureOut">
              <a:rPr lang="zh-CN" altLang="en-US" smtClean="0"/>
              <a:t>14-8-14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CF13-E33A-44D6-B16D-6D3A5F08B1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570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3375-9133-4D1F-9C36-81DC4D7C6673}" type="datetimeFigureOut">
              <a:rPr lang="zh-CN" altLang="en-US" smtClean="0"/>
              <a:t>14-8-14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CF13-E33A-44D6-B16D-6D3A5F08B1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306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83375-9133-4D1F-9C36-81DC4D7C6673}" type="datetimeFigureOut">
              <a:rPr lang="zh-CN" altLang="en-US" smtClean="0"/>
              <a:t>14-8-14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5CF13-E33A-44D6-B16D-6D3A5F08B1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89435" cy="5229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981" y="6"/>
            <a:ext cx="663019" cy="58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3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7" Type="http://schemas.openxmlformats.org/officeDocument/2006/relationships/image" Target="../media/image18.tiff"/><Relationship Id="rId8" Type="http://schemas.openxmlformats.org/officeDocument/2006/relationships/image" Target="../media/image19.tif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7" Type="http://schemas.openxmlformats.org/officeDocument/2006/relationships/image" Target="../media/image23.tiff"/><Relationship Id="rId8" Type="http://schemas.openxmlformats.org/officeDocument/2006/relationships/image" Target="../media/image24.tif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wmf"/><Relationship Id="rId3" Type="http://schemas.openxmlformats.org/officeDocument/2006/relationships/image" Target="../media/image4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52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Relationship Id="rId3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4" Type="http://schemas.openxmlformats.org/officeDocument/2006/relationships/image" Target="../media/image63.tiff"/><Relationship Id="rId5" Type="http://schemas.openxmlformats.org/officeDocument/2006/relationships/image" Target="../media/image64.tiff"/><Relationship Id="rId6" Type="http://schemas.openxmlformats.org/officeDocument/2006/relationships/image" Target="../media/image65.tif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7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4" Type="http://schemas.openxmlformats.org/officeDocument/2006/relationships/image" Target="../media/image72.tiff"/><Relationship Id="rId5" Type="http://schemas.openxmlformats.org/officeDocument/2006/relationships/image" Target="../media/image73.tiff"/><Relationship Id="rId6" Type="http://schemas.openxmlformats.org/officeDocument/2006/relationships/image" Target="../media/image74.tiff"/><Relationship Id="rId7" Type="http://schemas.openxmlformats.org/officeDocument/2006/relationships/image" Target="../media/image7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4" Type="http://schemas.openxmlformats.org/officeDocument/2006/relationships/image" Target="../media/image7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4" Type="http://schemas.openxmlformats.org/officeDocument/2006/relationships/image" Target="../media/image78.tiff"/><Relationship Id="rId5" Type="http://schemas.openxmlformats.org/officeDocument/2006/relationships/image" Target="../media/image77.tiff"/><Relationship Id="rId6" Type="http://schemas.openxmlformats.org/officeDocument/2006/relationships/image" Target="../media/image79.tiff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4" Type="http://schemas.openxmlformats.org/officeDocument/2006/relationships/image" Target="../media/image8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4" Type="http://schemas.openxmlformats.org/officeDocument/2006/relationships/image" Target="../media/image85.tiff"/><Relationship Id="rId5" Type="http://schemas.openxmlformats.org/officeDocument/2006/relationships/image" Target="../media/image86.tiff"/><Relationship Id="rId6" Type="http://schemas.openxmlformats.org/officeDocument/2006/relationships/image" Target="../media/image87.tiff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Relationship Id="rId3" Type="http://schemas.openxmlformats.org/officeDocument/2006/relationships/image" Target="../media/image92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tiff"/><Relationship Id="rId5" Type="http://schemas.openxmlformats.org/officeDocument/2006/relationships/image" Target="../media/image96.tiff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Design and Commissioning of a CW Heavy </a:t>
            </a:r>
            <a:r>
              <a:rPr lang="en-US" altLang="zh-CN" dirty="0"/>
              <a:t>I</a:t>
            </a:r>
            <a:r>
              <a:rPr lang="en-US" altLang="zh-CN" dirty="0" smtClean="0"/>
              <a:t>on RFQ Accelerator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speaker</a:t>
            </a:r>
            <a:r>
              <a:rPr lang="zh-CN" altLang="en-US" dirty="0" smtClean="0"/>
              <a:t>：</a:t>
            </a:r>
            <a:r>
              <a:rPr lang="en-US" altLang="zh-CN" dirty="0" err="1" smtClean="0"/>
              <a:t>zhukun</a:t>
            </a:r>
            <a:endParaRPr lang="en-US" altLang="zh-CN" dirty="0" smtClean="0"/>
          </a:p>
          <a:p>
            <a:r>
              <a:rPr lang="en-US" altLang="zh-CN" dirty="0" smtClean="0"/>
              <a:t>RFQ group</a:t>
            </a:r>
          </a:p>
          <a:p>
            <a:r>
              <a:rPr lang="en-US" altLang="zh-CN" dirty="0" smtClean="0"/>
              <a:t>Institute of Heavy ion physics, Peking university, Beijing</a:t>
            </a:r>
          </a:p>
        </p:txBody>
      </p:sp>
    </p:spTree>
    <p:extLst>
      <p:ext uri="{BB962C8B-B14F-4D97-AF65-F5344CB8AC3E}">
        <p14:creationId xmlns:p14="http://schemas.microsoft.com/office/powerpoint/2010/main" val="91292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3"/>
    </mc:Choice>
    <mc:Fallback xmlns="">
      <p:transition xmlns:p14="http://schemas.microsoft.com/office/powerpoint/2010/main" spd="slow" advTm="300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我的文档\实验室工作文档\博士论文\配图\第三章\trans. phase advance with current of old desig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67" y="2259093"/>
            <a:ext cx="3960000" cy="301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26449" y="1137324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束流动力学设计</a:t>
            </a:r>
          </a:p>
        </p:txBody>
      </p:sp>
      <p:pic>
        <p:nvPicPr>
          <p:cNvPr id="8195" name="Picture 3" descr="E:\我的文档\实验室工作文档\博士论文\配图\第三章\sigma t of old desig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67" y="2259094"/>
            <a:ext cx="3960000" cy="299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我的文档\实验室工作文档\博士论文\配图\第三章\zero current emittance of initial design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92" y="2061587"/>
            <a:ext cx="3960000" cy="320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我的文档\实验室工作文档\博士论文\配图\第三章\trans. emittance of old design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92" y="1877404"/>
            <a:ext cx="4051786" cy="337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E:\我的文档\实验室工作文档\博士论文\配图\第三章\sigma t of new design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67" y="2259092"/>
            <a:ext cx="3960000" cy="299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E:\我的文档\实验室工作文档\博士论文\配图\第三章\tran. emittance of new design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930" y="1875771"/>
            <a:ext cx="4076302" cy="339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96711" y="5426986"/>
            <a:ext cx="3890232" cy="33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/>
              <a:t>优化前的横向零电流相移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96711" y="5426985"/>
            <a:ext cx="3890232" cy="33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/>
              <a:t>优化前的横向带电流相移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80499" y="5432888"/>
            <a:ext cx="3890232" cy="33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/>
              <a:t>优化前的零电流横向发射度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96711" y="5432888"/>
            <a:ext cx="3890232" cy="33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/>
              <a:t>优化后的横向带电流相移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80499" y="5426984"/>
            <a:ext cx="3890232" cy="33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/>
              <a:t>优化前的带电流横向发射度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80499" y="5432888"/>
            <a:ext cx="3890232" cy="33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/>
              <a:t>优化后的带电流横向发射度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4413" y="1637466"/>
            <a:ext cx="7780464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dirty="0"/>
              <a:t>束流失配导致的相移变弱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426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16"/>
    </mc:Choice>
    <mc:Fallback xmlns="">
      <p:transition xmlns:p14="http://schemas.microsoft.com/office/powerpoint/2010/main" spd="slow" advTm="6271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3" grpId="0"/>
      <p:bldP spid="23" grpId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我的文档\实验室工作文档\博士论文\配图\第三章\old emittanc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337" y="1377333"/>
            <a:ext cx="322605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我的文档\实验室工作文档\博士论文\配图\第三章\new emittance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921" y="1415766"/>
            <a:ext cx="323445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我的文档\实验室工作文档\博士论文\配图\第三章\beam loss old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311" y="3918102"/>
            <a:ext cx="322708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我的文档\实验室工作文档\博士论文\配图\第三章\beam loss new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039" y="3959863"/>
            <a:ext cx="322833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右箭头 9"/>
          <p:cNvSpPr/>
          <p:nvPr/>
        </p:nvSpPr>
        <p:spPr>
          <a:xfrm>
            <a:off x="1616467" y="2101756"/>
            <a:ext cx="1014871" cy="107115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优化前发射度</a:t>
            </a:r>
          </a:p>
        </p:txBody>
      </p:sp>
      <p:sp>
        <p:nvSpPr>
          <p:cNvPr id="15" name="右箭头 14"/>
          <p:cNvSpPr/>
          <p:nvPr/>
        </p:nvSpPr>
        <p:spPr>
          <a:xfrm>
            <a:off x="1616467" y="4518385"/>
            <a:ext cx="1014871" cy="107115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优化前束损</a:t>
            </a:r>
          </a:p>
        </p:txBody>
      </p:sp>
      <p:sp>
        <p:nvSpPr>
          <p:cNvPr id="16" name="右箭头 15"/>
          <p:cNvSpPr/>
          <p:nvPr/>
        </p:nvSpPr>
        <p:spPr>
          <a:xfrm>
            <a:off x="6024735" y="2101756"/>
            <a:ext cx="1014871" cy="1071155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优化后发射度</a:t>
            </a:r>
          </a:p>
        </p:txBody>
      </p:sp>
      <p:sp>
        <p:nvSpPr>
          <p:cNvPr id="17" name="右箭头 16"/>
          <p:cNvSpPr/>
          <p:nvPr/>
        </p:nvSpPr>
        <p:spPr>
          <a:xfrm>
            <a:off x="6024735" y="4518385"/>
            <a:ext cx="1014871" cy="1071155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优化后束损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09714" y="315144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/>
              <a:t>优化前后发射度和束损变化</a:t>
            </a:r>
          </a:p>
        </p:txBody>
      </p:sp>
      <p:pic>
        <p:nvPicPr>
          <p:cNvPr id="9222" name="Picture 6" descr="E:\我的文档\实验室工作文档\博士论文\配图\第三章\beam size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653" y="2106357"/>
            <a:ext cx="4980150" cy="385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718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71"/>
    </mc:Choice>
    <mc:Fallback xmlns="">
      <p:transition xmlns:p14="http://schemas.microsoft.com/office/powerpoint/2010/main" spd="slow" advTm="782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3412645" y="1224101"/>
          <a:ext cx="5366711" cy="608076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3745970"/>
                <a:gridCol w="1620741"/>
              </a:tblGrid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</a:rPr>
                        <a:t>参数</a:t>
                      </a:r>
                      <a:endParaRPr lang="zh-CN" sz="14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</a:rPr>
                        <a:t>值</a:t>
                      </a:r>
                      <a:endParaRPr lang="zh-CN" sz="14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</a:rPr>
                        <a:t>设计粒子</a:t>
                      </a:r>
                      <a:endParaRPr lang="zh-CN" sz="14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baseline="30000">
                          <a:effectLst/>
                        </a:rPr>
                        <a:t>238</a:t>
                      </a:r>
                      <a:r>
                        <a:rPr lang="en-US" sz="1400" b="1" kern="100">
                          <a:effectLst/>
                        </a:rPr>
                        <a:t>U</a:t>
                      </a:r>
                      <a:r>
                        <a:rPr lang="en-US" sz="1400" b="1" kern="100" baseline="30000">
                          <a:effectLst/>
                        </a:rPr>
                        <a:t>34+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</a:rPr>
                        <a:t>极间电压</a:t>
                      </a:r>
                      <a:r>
                        <a:rPr lang="en-US" sz="1400" b="1" kern="100" dirty="0">
                          <a:effectLst/>
                        </a:rPr>
                        <a:t> / kV</a:t>
                      </a:r>
                      <a:endParaRPr lang="zh-CN" sz="14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70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</a:rPr>
                        <a:t>最大表面电场强度</a:t>
                      </a:r>
                      <a:r>
                        <a:rPr lang="en-US" sz="1400" b="1" kern="100">
                          <a:effectLst/>
                        </a:rPr>
                        <a:t> / (MV/m)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14.0928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Kilpatrick</a:t>
                      </a:r>
                      <a:r>
                        <a:rPr lang="zh-CN" sz="1400" b="1" kern="100">
                          <a:effectLst/>
                        </a:rPr>
                        <a:t>系数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1.523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</a:rPr>
                        <a:t>最小孔径</a:t>
                      </a:r>
                      <a:r>
                        <a:rPr lang="en-US" sz="1400" b="1" kern="100" dirty="0">
                          <a:effectLst/>
                        </a:rPr>
                        <a:t>a / cm</a:t>
                      </a:r>
                      <a:endParaRPr lang="zh-CN" sz="14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0.472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</a:rPr>
                        <a:t>调制系数</a:t>
                      </a:r>
                      <a:r>
                        <a:rPr lang="en-US" sz="1400" b="1" kern="100">
                          <a:effectLst/>
                        </a:rPr>
                        <a:t>m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1.94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</a:rPr>
                        <a:t>同步相位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-90º ~ -30º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</a:rPr>
                        <a:t>最小接受度</a:t>
                      </a:r>
                      <a:r>
                        <a:rPr lang="en-US" sz="1400" b="1" kern="100">
                          <a:effectLst/>
                        </a:rPr>
                        <a:t> / (mm·mrad)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0.938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</a:rPr>
                        <a:t>入口横向归一化均方根发射度</a:t>
                      </a:r>
                      <a:r>
                        <a:rPr lang="el-GR" sz="1400" b="1" kern="100">
                          <a:effectLst/>
                        </a:rPr>
                        <a:t>/</a:t>
                      </a:r>
                      <a:r>
                        <a:rPr lang="en-US" sz="1400" b="1" kern="100">
                          <a:effectLst/>
                        </a:rPr>
                        <a:t> (mm·mrad)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0.206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</a:rPr>
                        <a:t>出口横向归一化均方根发射度</a:t>
                      </a:r>
                      <a:r>
                        <a:rPr lang="en-US" sz="1400" b="1" kern="100">
                          <a:effectLst/>
                        </a:rPr>
                        <a:t> / (mm·mrad)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0.201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</a:rPr>
                        <a:t>出口纵向归一化均方根发射度</a:t>
                      </a:r>
                      <a:r>
                        <a:rPr lang="en-US" sz="1400" b="1" kern="100">
                          <a:effectLst/>
                        </a:rPr>
                        <a:t>/ (keV/u</a:t>
                      </a:r>
                      <a:r>
                        <a:rPr lang="zh-CN" sz="1400" b="1" kern="100">
                          <a:effectLst/>
                        </a:rPr>
                        <a:t>·</a:t>
                      </a:r>
                      <a:r>
                        <a:rPr lang="en-US" sz="1400" b="1" kern="100">
                          <a:effectLst/>
                        </a:rPr>
                        <a:t>ns)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0.911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</a:rPr>
                        <a:t>电极长度</a:t>
                      </a:r>
                      <a:r>
                        <a:rPr lang="en-US" sz="1400" b="1" kern="100">
                          <a:effectLst/>
                        </a:rPr>
                        <a:t> / cm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250.846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</a:rPr>
                        <a:t>单元数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153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0.5pmA </a:t>
                      </a:r>
                      <a:r>
                        <a:rPr lang="en-US" sz="1400" b="1" kern="100" baseline="30000">
                          <a:effectLst/>
                        </a:rPr>
                        <a:t>238</a:t>
                      </a:r>
                      <a:r>
                        <a:rPr lang="en-US" sz="1400" b="1" kern="100">
                          <a:effectLst/>
                        </a:rPr>
                        <a:t>U</a:t>
                      </a:r>
                      <a:r>
                        <a:rPr lang="en-US" sz="1400" b="1" kern="100" baseline="30000">
                          <a:effectLst/>
                        </a:rPr>
                        <a:t>34+</a:t>
                      </a:r>
                      <a:r>
                        <a:rPr lang="zh-CN" sz="1400" b="1" kern="100">
                          <a:effectLst/>
                        </a:rPr>
                        <a:t>束流</a:t>
                      </a:r>
                      <a:r>
                        <a:rPr lang="en-US" sz="1400" b="1" kern="100">
                          <a:effectLst/>
                        </a:rPr>
                        <a:t>100%</a:t>
                      </a:r>
                      <a:r>
                        <a:rPr lang="zh-CN" sz="1400" b="1" kern="100">
                          <a:effectLst/>
                        </a:rPr>
                        <a:t>能散传输效率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94.5%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0.5pmA </a:t>
                      </a:r>
                      <a:r>
                        <a:rPr lang="en-US" sz="1400" b="1" kern="100" baseline="30000">
                          <a:effectLst/>
                        </a:rPr>
                        <a:t>238</a:t>
                      </a:r>
                      <a:r>
                        <a:rPr lang="en-US" sz="1400" b="1" kern="100">
                          <a:effectLst/>
                        </a:rPr>
                        <a:t>U</a:t>
                      </a:r>
                      <a:r>
                        <a:rPr lang="en-US" sz="1400" b="1" kern="100" baseline="30000">
                          <a:effectLst/>
                        </a:rPr>
                        <a:t>34+</a:t>
                      </a:r>
                      <a:r>
                        <a:rPr lang="zh-CN" sz="1400" b="1" kern="100">
                          <a:effectLst/>
                        </a:rPr>
                        <a:t>束流</a:t>
                      </a:r>
                      <a:r>
                        <a:rPr lang="en-US" sz="1400" b="1" kern="100">
                          <a:effectLst/>
                        </a:rPr>
                        <a:t>3.5%</a:t>
                      </a:r>
                      <a:r>
                        <a:rPr lang="zh-CN" sz="1400" b="1" kern="100">
                          <a:effectLst/>
                        </a:rPr>
                        <a:t>能散传输效率</a:t>
                      </a:r>
                      <a:r>
                        <a:rPr lang="en-US" sz="1400" b="1" kern="100">
                          <a:effectLst/>
                        </a:rPr>
                        <a:t>(</a:t>
                      </a:r>
                      <a:r>
                        <a:rPr lang="zh-CN" sz="1400" b="1" kern="100">
                          <a:effectLst/>
                        </a:rPr>
                        <a:t>加速效率</a:t>
                      </a:r>
                      <a:r>
                        <a:rPr lang="en-US" sz="1400" b="1" kern="100">
                          <a:effectLst/>
                        </a:rPr>
                        <a:t>)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86.1%</a:t>
                      </a:r>
                      <a:endParaRPr lang="zh-CN" sz="14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17emA </a:t>
                      </a:r>
                      <a:r>
                        <a:rPr lang="en-US" sz="1400" b="1" kern="100" baseline="30000" dirty="0">
                          <a:effectLst/>
                        </a:rPr>
                        <a:t>7</a:t>
                      </a:r>
                      <a:r>
                        <a:rPr lang="en-US" sz="1400" b="1" kern="100" dirty="0">
                          <a:effectLst/>
                        </a:rPr>
                        <a:t>Li</a:t>
                      </a:r>
                      <a:r>
                        <a:rPr lang="en-US" sz="1400" b="1" kern="100" baseline="30000" dirty="0">
                          <a:effectLst/>
                        </a:rPr>
                        <a:t>1+</a:t>
                      </a:r>
                      <a:r>
                        <a:rPr lang="en-US" sz="1400" b="1" kern="100" dirty="0">
                          <a:effectLst/>
                        </a:rPr>
                        <a:t> </a:t>
                      </a:r>
                      <a:r>
                        <a:rPr lang="zh-CN" sz="1400" b="1" kern="100" dirty="0">
                          <a:effectLst/>
                        </a:rPr>
                        <a:t>束流</a:t>
                      </a:r>
                      <a:r>
                        <a:rPr lang="en-US" sz="1400" b="1" kern="100" dirty="0">
                          <a:effectLst/>
                        </a:rPr>
                        <a:t>100%</a:t>
                      </a:r>
                      <a:r>
                        <a:rPr lang="zh-CN" sz="1400" b="1" kern="100" dirty="0">
                          <a:effectLst/>
                        </a:rPr>
                        <a:t>能散传输效率</a:t>
                      </a:r>
                      <a:endParaRPr lang="zh-CN" sz="14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94.3%</a:t>
                      </a:r>
                      <a:endParaRPr lang="zh-CN" sz="14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3781586" y="387458"/>
            <a:ext cx="4510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最终设计参数表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4466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7"/>
    </mc:Choice>
    <mc:Fallback xmlns="">
      <p:transition xmlns:p14="http://schemas.microsoft.com/office/powerpoint/2010/main" spd="slow" advTm="662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我的文档\实验室工作文档\博士论文\配图\第三章\parameters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86121"/>
            <a:ext cx="7234127" cy="369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E:\我的文档\实验室工作文档\博士论文\配图\第三章\Average radius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056" y="2811817"/>
            <a:ext cx="4673246" cy="360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219983" y="243726"/>
            <a:ext cx="572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 smtClean="0"/>
              <a:t>RFQ</a:t>
            </a:r>
            <a:r>
              <a:rPr kumimoji="1" lang="zh-CN" altLang="en-US" sz="3600" b="1" dirty="0" smtClean="0"/>
              <a:t>的设计参数图</a:t>
            </a:r>
            <a:endParaRPr kumimoji="1" lang="zh-CN" altLang="en-US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89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8"/>
    </mc:Choice>
    <mc:Fallback xmlns="">
      <p:transition xmlns:p14="http://schemas.microsoft.com/office/powerpoint/2010/main" spd="slow" advTm="2929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我的文档\实验室工作文档\博士论文\配图\第三章\出口相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901" y="1197352"/>
            <a:ext cx="477182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92986" y="1230907"/>
            <a:ext cx="2088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PARMTEQM</a:t>
            </a:r>
            <a:r>
              <a:rPr lang="zh-CN" altLang="en-US" sz="2400" dirty="0"/>
              <a:t>模拟的出口相图</a:t>
            </a:r>
          </a:p>
        </p:txBody>
      </p:sp>
    </p:spTree>
    <p:extLst>
      <p:ext uri="{BB962C8B-B14F-4D97-AF65-F5344CB8AC3E}">
        <p14:creationId xmlns:p14="http://schemas.microsoft.com/office/powerpoint/2010/main" val="24855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6"/>
    </mc:Choice>
    <mc:Fallback xmlns="">
      <p:transition xmlns:p14="http://schemas.microsoft.com/office/powerpoint/2010/main" spd="slow" advTm="143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我的文档\实验室工作文档\博士论文\配图\第三章\40Ar12+Twiss 5m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22" y="3803650"/>
            <a:ext cx="4020238" cy="279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我的文档\实验室工作文档\博士论文\配图\第三章\Twiss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0198"/>
            <a:ext cx="3833752" cy="280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13122" y="454244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/>
              <a:t>入口束流的横向匹配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2534" y="4062255"/>
            <a:ext cx="2751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17 </a:t>
            </a:r>
            <a:r>
              <a:rPr lang="en-US" altLang="zh-CN" sz="1600" dirty="0" err="1"/>
              <a:t>emA</a:t>
            </a:r>
            <a:r>
              <a:rPr lang="en-US" altLang="zh-CN" sz="1600" dirty="0"/>
              <a:t> </a:t>
            </a:r>
            <a:r>
              <a:rPr lang="en-US" altLang="zh-CN" sz="1600" baseline="30000" dirty="0"/>
              <a:t>238</a:t>
            </a:r>
            <a:r>
              <a:rPr lang="en-US" altLang="zh-CN" sz="1600" dirty="0"/>
              <a:t>U</a:t>
            </a:r>
            <a:r>
              <a:rPr lang="en-US" altLang="zh-CN" sz="1600" baseline="30000" dirty="0"/>
              <a:t>34+</a:t>
            </a:r>
          </a:p>
          <a:p>
            <a:pPr algn="ctr"/>
            <a:r>
              <a:rPr lang="en-US" altLang="zh-CN" sz="1600" dirty="0"/>
              <a:t>PARMTEQM</a:t>
            </a:r>
            <a:endParaRPr lang="zh-CN" altLang="en-US" sz="1600" dirty="0"/>
          </a:p>
        </p:txBody>
      </p:sp>
      <p:pic>
        <p:nvPicPr>
          <p:cNvPr id="2051" name="Picture 3" descr="E:\我的文档\实验室工作文档\博士论文\配图\第三章\16O5+ Twiss 5mA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40" y="1321755"/>
            <a:ext cx="4032260" cy="280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97468" y="4123812"/>
            <a:ext cx="2751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5 </a:t>
            </a:r>
            <a:r>
              <a:rPr lang="en-US" altLang="zh-CN" sz="1600" dirty="0" err="1"/>
              <a:t>emA</a:t>
            </a:r>
            <a:r>
              <a:rPr lang="en-US" altLang="zh-CN" sz="1600" dirty="0"/>
              <a:t> </a:t>
            </a:r>
            <a:r>
              <a:rPr lang="en-US" altLang="zh-CN" sz="1600" baseline="30000" dirty="0"/>
              <a:t>16</a:t>
            </a:r>
            <a:r>
              <a:rPr lang="en-US" altLang="zh-CN" sz="1600" dirty="0"/>
              <a:t>O</a:t>
            </a:r>
            <a:r>
              <a:rPr lang="en-US" altLang="zh-CN" sz="1600" baseline="30000" dirty="0"/>
              <a:t>5+</a:t>
            </a:r>
          </a:p>
          <a:p>
            <a:pPr algn="ctr"/>
            <a:r>
              <a:rPr lang="en-US" altLang="zh-CN" sz="1600" dirty="0" err="1"/>
              <a:t>Toutatis</a:t>
            </a:r>
            <a:endParaRPr lang="zh-CN" alt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120298" y="5938965"/>
            <a:ext cx="2751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5 </a:t>
            </a:r>
            <a:r>
              <a:rPr lang="en-US" altLang="zh-CN" sz="1600" dirty="0" err="1"/>
              <a:t>emA</a:t>
            </a:r>
            <a:r>
              <a:rPr lang="en-US" altLang="zh-CN" sz="1600" dirty="0"/>
              <a:t> </a:t>
            </a:r>
            <a:r>
              <a:rPr lang="en-US" altLang="zh-CN" sz="1600" baseline="30000" dirty="0"/>
              <a:t>40</a:t>
            </a:r>
            <a:r>
              <a:rPr lang="en-US" altLang="zh-CN" sz="1600" dirty="0"/>
              <a:t>Ar</a:t>
            </a:r>
            <a:r>
              <a:rPr lang="en-US" altLang="zh-CN" sz="1600" baseline="30000" dirty="0"/>
              <a:t>12+</a:t>
            </a:r>
          </a:p>
          <a:p>
            <a:r>
              <a:rPr lang="en-US" altLang="zh-CN" sz="1600" dirty="0" err="1"/>
              <a:t>Toutatis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3093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2"/>
    </mc:Choice>
    <mc:Fallback xmlns="">
      <p:transition xmlns:p14="http://schemas.microsoft.com/office/powerpoint/2010/main" spd="slow" advTm="5526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我的文档\实验室工作文档\博士论文\配图\第三章\current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85" y="1741706"/>
            <a:ext cx="287688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69964" y="584039"/>
            <a:ext cx="4817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/>
              <a:t>对不理想束流</a:t>
            </a:r>
            <a:r>
              <a:rPr lang="zh-CN" altLang="en-US" sz="3600" b="1" dirty="0" smtClean="0"/>
              <a:t>的兼容性</a:t>
            </a:r>
            <a:endParaRPr lang="zh-CN" altLang="en-US" sz="3600" b="1" dirty="0"/>
          </a:p>
        </p:txBody>
      </p:sp>
      <p:pic>
        <p:nvPicPr>
          <p:cNvPr id="3075" name="Picture 3" descr="E:\我的文档\实验室工作文档\博士论文\配图\第三章\energy spread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128" y="1735110"/>
            <a:ext cx="290050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我的文档\实验室工作文档\博士论文\配图\第三章\input emittanc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45" y="3895110"/>
            <a:ext cx="290050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40282" y="3901706"/>
            <a:ext cx="2751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流强变化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94989" y="6063004"/>
            <a:ext cx="2751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入口发射度变化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46253" y="3902464"/>
            <a:ext cx="2751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入口能散变化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5277423" y="1965938"/>
                <a:ext cx="1428148" cy="600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zh-CN" altLang="en-US" i="1">
                                <a:latin typeface="Cambria Math"/>
                              </a:rPr>
                              <m:t>𝛼</m:t>
                            </m:r>
                            <m:r>
                              <m:rPr>
                                <m:nor/>
                              </m:rPr>
                              <a:rPr lang="zh-CN" altLang="en-US" i="1"/>
                              <m:t>=</m:t>
                            </m:r>
                            <m:r>
                              <a:rPr lang="zh-CN" altLang="en-US">
                                <a:latin typeface="Cambria Math"/>
                              </a:rPr>
                              <m:t>0.9</m:t>
                            </m:r>
                          </m:e>
                        </m:mr>
                        <m:mr>
                          <m:e>
                            <m:r>
                              <a:rPr lang="zh-CN" altLang="en-US" i="1">
                                <a:latin typeface="Cambria Math"/>
                              </a:rPr>
                              <m:t>𝛽</m:t>
                            </m:r>
                            <m:r>
                              <m:rPr>
                                <m:nor/>
                              </m:rPr>
                              <a:rPr lang="zh-CN" altLang="en-US" i="1"/>
                              <m:t>=</m:t>
                            </m:r>
                            <m:r>
                              <a:rPr lang="zh-CN" altLang="en-US">
                                <a:latin typeface="Cambria Math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zh-CN" altLang="en-US" i="1"/>
                              <m:t> </m:t>
                            </m:r>
                            <m:f>
                              <m:fPr>
                                <m:type m:val="lin"/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zh-CN" altLang="en-US" i="1"/>
                                  <m:t>cm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zh-CN" altLang="en-US" i="1"/>
                                  <m:t>rad</m:t>
                                </m:r>
                              </m:den>
                            </m:f>
                          </m:e>
                        </m:mr>
                      </m:m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423" y="1965938"/>
                <a:ext cx="1428148" cy="60093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4620864" y="2574767"/>
            <a:ext cx="2751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17 </a:t>
            </a:r>
            <a:r>
              <a:rPr lang="en-US" altLang="zh-CN" sz="1600" dirty="0" err="1"/>
              <a:t>emA</a:t>
            </a:r>
            <a:r>
              <a:rPr lang="en-US" altLang="zh-CN" sz="1600" dirty="0"/>
              <a:t> </a:t>
            </a:r>
            <a:r>
              <a:rPr lang="en-US" altLang="zh-CN" sz="1600" baseline="30000" dirty="0"/>
              <a:t>238</a:t>
            </a:r>
            <a:r>
              <a:rPr lang="en-US" altLang="zh-CN" sz="1600" dirty="0"/>
              <a:t>U</a:t>
            </a:r>
            <a:r>
              <a:rPr lang="en-US" altLang="zh-CN" sz="1600" baseline="30000" dirty="0"/>
              <a:t>34+</a:t>
            </a:r>
          </a:p>
          <a:p>
            <a:pPr algn="ctr"/>
            <a:r>
              <a:rPr lang="en-US" altLang="zh-CN" sz="1600" dirty="0"/>
              <a:t>by PARMTEQM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3495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44"/>
    </mc:Choice>
    <mc:Fallback xmlns="">
      <p:transition xmlns:p14="http://schemas.microsoft.com/office/powerpoint/2010/main" spd="slow" advTm="3174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重</a:t>
            </a:r>
            <a:r>
              <a:rPr lang="zh-CN" altLang="en-US" dirty="0" smtClean="0"/>
              <a:t>离子</a:t>
            </a:r>
            <a:r>
              <a:rPr lang="en-US" altLang="zh-CN" dirty="0" smtClean="0"/>
              <a:t>CW RFQ</a:t>
            </a:r>
            <a:r>
              <a:rPr lang="zh-CN" altLang="en-US" dirty="0" smtClean="0"/>
              <a:t>研究背景</a:t>
            </a:r>
            <a:endParaRPr lang="en-US" altLang="zh-CN" dirty="0" smtClean="0"/>
          </a:p>
          <a:p>
            <a:r>
              <a:rPr lang="zh-CN" altLang="en-US" dirty="0" smtClean="0"/>
              <a:t>动力学设计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腔体设计及冷模测量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zh-CN" altLang="en-US" dirty="0" smtClean="0"/>
              <a:t>腔体功率实验</a:t>
            </a:r>
            <a:endParaRPr lang="en-US" altLang="zh-CN" dirty="0" smtClean="0"/>
          </a:p>
          <a:p>
            <a:r>
              <a:rPr lang="zh-CN" altLang="en-US" dirty="0" smtClean="0"/>
              <a:t>腔体初步束流实验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0"/>
    </mc:Choice>
    <mc:Fallback xmlns="">
      <p:transition xmlns:p14="http://schemas.microsoft.com/office/powerpoint/2010/main" spd="slow" advTm="512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16461" y="595415"/>
            <a:ext cx="5353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/>
              <a:t>SSC-LINAC RFQ</a:t>
            </a:r>
            <a:r>
              <a:rPr lang="zh-CN" altLang="en-US" sz="3600" b="1" dirty="0"/>
              <a:t>的结构研究</a:t>
            </a:r>
          </a:p>
        </p:txBody>
      </p:sp>
      <p:pic>
        <p:nvPicPr>
          <p:cNvPr id="5122" name="Picture 2" descr="E:\我的文档\实验室工作文档\博士论文\配图\第三章\四杆型结构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513" y="2429692"/>
            <a:ext cx="5412291" cy="259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2059577" y="2097156"/>
          <a:ext cx="3905795" cy="333756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984452"/>
                <a:gridCol w="2202355"/>
                <a:gridCol w="718988"/>
              </a:tblGrid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 smtClean="0">
                          <a:effectLst/>
                        </a:rPr>
                        <a:t>电极调制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参数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值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 rowSpan="5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不带调制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频率</a:t>
                      </a:r>
                      <a:r>
                        <a:rPr lang="en-US" sz="1600" kern="100" dirty="0">
                          <a:effectLst/>
                        </a:rPr>
                        <a:t> / MHz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52.967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Q</a:t>
                      </a:r>
                      <a:r>
                        <a:rPr lang="en-US" sz="1600" kern="100" baseline="-25000" dirty="0">
                          <a:effectLst/>
                        </a:rPr>
                        <a:t>0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zh-CN" sz="1600" kern="100" dirty="0">
                          <a:effectLst/>
                        </a:rPr>
                        <a:t>值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6560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特征分路阻抗</a:t>
                      </a:r>
                      <a:r>
                        <a:rPr lang="en-US" sz="1600" kern="100" dirty="0">
                          <a:effectLst/>
                        </a:rPr>
                        <a:t> /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kΩ·m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399.9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功耗</a:t>
                      </a:r>
                      <a:r>
                        <a:rPr lang="en-US" sz="1600" kern="100">
                          <a:effectLst/>
                        </a:rPr>
                        <a:t> / kW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31.0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网格数</a:t>
                      </a:r>
                      <a:r>
                        <a:rPr lang="en-US" sz="1600" kern="100">
                          <a:effectLst/>
                        </a:rPr>
                        <a:t> / million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3.3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 smtClean="0">
                          <a:effectLst/>
                        </a:rPr>
                        <a:t>带调制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Frequency / MHz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52.801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Q</a:t>
                      </a:r>
                      <a:r>
                        <a:rPr lang="en-US" sz="1600" kern="100" baseline="-25000" dirty="0">
                          <a:effectLst/>
                        </a:rPr>
                        <a:t>0</a:t>
                      </a:r>
                      <a:r>
                        <a:rPr lang="en-US" sz="1600" kern="100" dirty="0">
                          <a:effectLst/>
                        </a:rPr>
                        <a:t> Value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7300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网格数</a:t>
                      </a:r>
                      <a:r>
                        <a:rPr lang="en-US" sz="1600" kern="100" dirty="0">
                          <a:effectLst/>
                        </a:rPr>
                        <a:t> / million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15.6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10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10"/>
    </mc:Choice>
    <mc:Fallback xmlns="">
      <p:transition xmlns:p14="http://schemas.microsoft.com/office/powerpoint/2010/main" spd="slow" advTm="290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我的文档\实验室工作文档\博士论文\配图\第三章\整体磁场能密度(log)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98" y="2121297"/>
            <a:ext cx="7919811" cy="315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62082" y="728494"/>
            <a:ext cx="51546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磁场与功耗分布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62082" y="1563395"/>
            <a:ext cx="51546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磁场能量密度分布</a:t>
            </a:r>
          </a:p>
        </p:txBody>
      </p:sp>
    </p:spTree>
    <p:extLst>
      <p:ext uri="{BB962C8B-B14F-4D97-AF65-F5344CB8AC3E}">
        <p14:creationId xmlns:p14="http://schemas.microsoft.com/office/powerpoint/2010/main" val="80263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7"/>
    </mc:Choice>
    <mc:Fallback xmlns="">
      <p:transition xmlns:p14="http://schemas.microsoft.com/office/powerpoint/2010/main" spd="slow" advTm="108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重</a:t>
            </a:r>
            <a:r>
              <a:rPr lang="zh-CN" altLang="en-US" dirty="0" smtClean="0"/>
              <a:t>离子</a:t>
            </a:r>
            <a:r>
              <a:rPr lang="en-US" altLang="zh-CN" dirty="0" smtClean="0"/>
              <a:t>CW RFQ</a:t>
            </a:r>
            <a:r>
              <a:rPr lang="zh-CN" altLang="en-US" dirty="0" smtClean="0"/>
              <a:t>研究背景</a:t>
            </a:r>
            <a:endParaRPr lang="en-US" altLang="zh-CN" dirty="0" smtClean="0"/>
          </a:p>
          <a:p>
            <a:r>
              <a:rPr lang="zh-CN" altLang="en-US" dirty="0" smtClean="0"/>
              <a:t>动力学设计</a:t>
            </a:r>
            <a:endParaRPr lang="en-US" altLang="zh-CN" dirty="0" smtClean="0"/>
          </a:p>
          <a:p>
            <a:r>
              <a:rPr lang="zh-CN" altLang="en-US" dirty="0" smtClean="0"/>
              <a:t>腔体设计及冷模测量</a:t>
            </a:r>
            <a:endParaRPr lang="en-US" altLang="zh-CN" dirty="0" smtClean="0"/>
          </a:p>
          <a:p>
            <a:r>
              <a:rPr lang="zh-CN" altLang="en-US" dirty="0" smtClean="0"/>
              <a:t>腔体功率实验</a:t>
            </a:r>
            <a:endParaRPr lang="en-US" altLang="zh-CN" dirty="0" smtClean="0"/>
          </a:p>
          <a:p>
            <a:r>
              <a:rPr lang="zh-CN" altLang="en-US" dirty="0" smtClean="0"/>
              <a:t>腔体初步束流实验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24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6"/>
    </mc:Choice>
    <mc:Fallback xmlns="">
      <p:transition xmlns:p14="http://schemas.microsoft.com/office/powerpoint/2010/main" spd="slow" advTm="1712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图表 9"/>
          <p:cNvGraphicFramePr/>
          <p:nvPr>
            <p:extLst/>
          </p:nvPr>
        </p:nvGraphicFramePr>
        <p:xfrm>
          <a:off x="2247456" y="2028372"/>
          <a:ext cx="7743372" cy="4314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15930" y="524801"/>
            <a:ext cx="59660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各组件功耗占总功耗百分比</a:t>
            </a:r>
          </a:p>
        </p:txBody>
      </p:sp>
    </p:spTree>
    <p:extLst>
      <p:ext uri="{BB962C8B-B14F-4D97-AF65-F5344CB8AC3E}">
        <p14:creationId xmlns:p14="http://schemas.microsoft.com/office/powerpoint/2010/main" val="17732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7"/>
    </mc:Choice>
    <mc:Fallback xmlns="">
      <p:transition xmlns:p14="http://schemas.microsoft.com/office/powerpoint/2010/main" spd="slow" advTm="2216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我的文档\实验室工作文档\博士论文\配图\第三章\整体水路.t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495" y="2075544"/>
            <a:ext cx="7022257" cy="4284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112438" y="1556309"/>
            <a:ext cx="4688113" cy="2169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 smtClean="0"/>
              <a:t>进水</a:t>
            </a:r>
            <a:r>
              <a:rPr lang="zh-CN" altLang="zh-CN" dirty="0"/>
              <a:t>温度</a:t>
            </a:r>
            <a:r>
              <a:rPr lang="en-US" altLang="zh-CN" dirty="0"/>
              <a:t>20</a:t>
            </a:r>
            <a:r>
              <a:rPr lang="zh-CN" altLang="zh-CN" dirty="0"/>
              <a:t>℃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zh-CN" dirty="0"/>
              <a:t>电极每根水路流量</a:t>
            </a:r>
            <a:r>
              <a:rPr lang="en-US" altLang="zh-CN" dirty="0"/>
              <a:t>0.38 kg/s</a:t>
            </a:r>
            <a:r>
              <a:rPr lang="zh-CN" altLang="zh-CN" dirty="0"/>
              <a:t>，流速</a:t>
            </a:r>
            <a:r>
              <a:rPr lang="en-US" altLang="zh-CN" dirty="0"/>
              <a:t>3.36 m/s</a:t>
            </a:r>
          </a:p>
          <a:p>
            <a:pPr>
              <a:lnSpc>
                <a:spcPct val="150000"/>
              </a:lnSpc>
            </a:pPr>
            <a:r>
              <a:rPr lang="zh-CN" altLang="zh-CN" dirty="0"/>
              <a:t>每个支板水路流量</a:t>
            </a:r>
            <a:r>
              <a:rPr lang="en-US" altLang="zh-CN" dirty="0"/>
              <a:t>0.3 kg/s</a:t>
            </a:r>
            <a:r>
              <a:rPr lang="zh-CN" altLang="zh-CN" dirty="0"/>
              <a:t>，流速</a:t>
            </a:r>
            <a:r>
              <a:rPr lang="en-US" altLang="zh-CN" dirty="0"/>
              <a:t>6.1 m/s</a:t>
            </a:r>
          </a:p>
          <a:p>
            <a:pPr>
              <a:lnSpc>
                <a:spcPct val="150000"/>
              </a:lnSpc>
            </a:pPr>
            <a:r>
              <a:rPr lang="zh-CN" altLang="zh-CN" dirty="0"/>
              <a:t>电极水冷通道的膜系数为</a:t>
            </a:r>
            <a:r>
              <a:rPr lang="en-US" altLang="zh-CN" dirty="0"/>
              <a:t>12094 W/m</a:t>
            </a:r>
            <a:r>
              <a:rPr lang="en-US" altLang="zh-CN" baseline="30000" dirty="0"/>
              <a:t>2</a:t>
            </a:r>
            <a:r>
              <a:rPr lang="zh-CN" altLang="zh-CN" dirty="0"/>
              <a:t>·</a:t>
            </a:r>
            <a:r>
              <a:rPr lang="en-US" altLang="zh-CN" dirty="0"/>
              <a:t>K</a:t>
            </a:r>
          </a:p>
          <a:p>
            <a:pPr>
              <a:lnSpc>
                <a:spcPct val="150000"/>
              </a:lnSpc>
            </a:pPr>
            <a:r>
              <a:rPr lang="zh-CN" altLang="zh-CN" dirty="0"/>
              <a:t>支板水冷通道的膜系数为</a:t>
            </a:r>
            <a:r>
              <a:rPr lang="en-US" altLang="zh-CN" dirty="0"/>
              <a:t>21147 W/m</a:t>
            </a:r>
            <a:r>
              <a:rPr lang="en-US" altLang="zh-CN" baseline="30000" dirty="0"/>
              <a:t>2</a:t>
            </a:r>
            <a:r>
              <a:rPr lang="zh-CN" altLang="zh-CN" dirty="0"/>
              <a:t>·</a:t>
            </a:r>
            <a:r>
              <a:rPr lang="en-US" altLang="zh-CN" dirty="0"/>
              <a:t>K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3688597" y="263471"/>
            <a:ext cx="4757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水冷结构设计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1890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6"/>
    </mc:Choice>
    <mc:Fallback xmlns="">
      <p:transition xmlns:p14="http://schemas.microsoft.com/office/powerpoint/2010/main" spd="slow" advTm="2397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我的文档\实验室工作文档\博士论文\配图\第三章\带水冷时的温升分布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5" y="2349229"/>
            <a:ext cx="7901894" cy="356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81977" y="710780"/>
            <a:ext cx="69114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有水冷</a:t>
            </a:r>
            <a:r>
              <a:rPr lang="en-US" altLang="zh-CN" sz="3600" b="1" dirty="0"/>
              <a:t>35 kW</a:t>
            </a:r>
            <a:r>
              <a:rPr lang="zh-CN" altLang="en-US" sz="3600" b="1" dirty="0"/>
              <a:t>时的热稳态温度分布</a:t>
            </a:r>
          </a:p>
        </p:txBody>
      </p:sp>
    </p:spTree>
    <p:extLst>
      <p:ext uri="{BB962C8B-B14F-4D97-AF65-F5344CB8AC3E}">
        <p14:creationId xmlns:p14="http://schemas.microsoft.com/office/powerpoint/2010/main" val="9282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"/>
    </mc:Choice>
    <mc:Fallback xmlns="">
      <p:transition xmlns:p14="http://schemas.microsoft.com/office/powerpoint/2010/main" spd="slow" advTm="90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我的文档\实验室工作文档\博士论文\配图\第三章\带水冷时的结构形变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29" y="2585267"/>
            <a:ext cx="7292526" cy="31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67192" y="602292"/>
            <a:ext cx="68961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有水冷</a:t>
            </a:r>
            <a:r>
              <a:rPr lang="en-US" altLang="zh-CN" sz="3600" b="1" dirty="0"/>
              <a:t>35 kW</a:t>
            </a:r>
            <a:r>
              <a:rPr lang="zh-CN" altLang="en-US" sz="3600" b="1" dirty="0"/>
              <a:t>时的结构形变量分布</a:t>
            </a:r>
          </a:p>
        </p:txBody>
      </p:sp>
    </p:spTree>
    <p:extLst>
      <p:ext uri="{BB962C8B-B14F-4D97-AF65-F5344CB8AC3E}">
        <p14:creationId xmlns:p14="http://schemas.microsoft.com/office/powerpoint/2010/main" val="42341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49"/>
    </mc:Choice>
    <mc:Fallback xmlns="">
      <p:transition xmlns:p14="http://schemas.microsoft.com/office/powerpoint/2010/main" spd="slow" advTm="262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567409" y="1223569"/>
            <a:ext cx="3305107" cy="2520000"/>
            <a:chOff x="723456" y="1673512"/>
            <a:chExt cx="3305107" cy="2520000"/>
          </a:xfrm>
        </p:grpSpPr>
        <p:pic>
          <p:nvPicPr>
            <p:cNvPr id="25602" name="Picture 2" descr="E:\我的文档\实验室工作文档\博士论文\配图\第三章\上电极形变量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456" y="1673512"/>
              <a:ext cx="3305107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678194" y="3201651"/>
              <a:ext cx="13956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上电极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599084" y="1223569"/>
            <a:ext cx="3305744" cy="2520000"/>
            <a:chOff x="4755132" y="1673512"/>
            <a:chExt cx="3305744" cy="2520000"/>
          </a:xfrm>
        </p:grpSpPr>
        <p:pic>
          <p:nvPicPr>
            <p:cNvPr id="25603" name="Picture 3" descr="E:\我的文档\实验室工作文档\博士论文\配图\第三章\下电极形变量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5132" y="1673512"/>
              <a:ext cx="3305744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811789" y="3196896"/>
              <a:ext cx="13956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下电极</a:t>
              </a:r>
            </a:p>
          </p:txBody>
        </p:sp>
      </p:grpSp>
      <p:pic>
        <p:nvPicPr>
          <p:cNvPr id="25604" name="Picture 4" descr="E:\我的文档\实验室工作文档\博士论文\配图\第三章\左电极形变量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71" y="3929226"/>
            <a:ext cx="330574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E:\我的文档\实验室工作文档\博士论文\配图\第三章\右电极形变量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85" y="3936852"/>
            <a:ext cx="330574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521827" y="5574737"/>
            <a:ext cx="1395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左电极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55741" y="5542471"/>
            <a:ext cx="1395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右电极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96064" y="1470197"/>
            <a:ext cx="461665" cy="410454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dirty="0"/>
              <a:t>有水冷</a:t>
            </a:r>
            <a:r>
              <a:rPr lang="en-US" altLang="zh-CN" dirty="0"/>
              <a:t>35 kW</a:t>
            </a:r>
            <a:r>
              <a:rPr lang="zh-CN" altLang="en-US" dirty="0"/>
              <a:t>时的各电极形变量分布</a:t>
            </a:r>
          </a:p>
        </p:txBody>
      </p:sp>
    </p:spTree>
    <p:extLst>
      <p:ext uri="{BB962C8B-B14F-4D97-AF65-F5344CB8AC3E}">
        <p14:creationId xmlns:p14="http://schemas.microsoft.com/office/powerpoint/2010/main" val="63532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1"/>
    </mc:Choice>
    <mc:Fallback xmlns="">
      <p:transition xmlns:p14="http://schemas.microsoft.com/office/powerpoint/2010/main" spd="slow" advTm="93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我的文档\实验室工作文档\博士论文\配图\第三章\调谐杆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88" y="2032002"/>
            <a:ext cx="5417824" cy="40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87088" y="486171"/>
            <a:ext cx="51546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调谐器的物理设计</a:t>
            </a:r>
          </a:p>
        </p:txBody>
      </p:sp>
    </p:spTree>
    <p:extLst>
      <p:ext uri="{BB962C8B-B14F-4D97-AF65-F5344CB8AC3E}">
        <p14:creationId xmlns:p14="http://schemas.microsoft.com/office/powerpoint/2010/main" val="22632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0"/>
    </mc:Choice>
    <mc:Fallback xmlns="">
      <p:transition xmlns:p14="http://schemas.microsoft.com/office/powerpoint/2010/main" spd="slow" advTm="238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我的文档\实验室工作文档\博士论文\配图\第三章\plunger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37" y="3826739"/>
            <a:ext cx="338136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E:\我的文档\实验室工作文档\博士论文\配图\第三章\有调谐块时的不平整度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50" y="3826739"/>
            <a:ext cx="328595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E:\我的文档\实验室工作文档\博士论文\配图\第三章\调谐块对场的影响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79" y="1177698"/>
            <a:ext cx="333702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E:\我的文档\实验室工作文档\博士论文\配图\第三章\有调谐块时的不平整度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50" y="1177698"/>
            <a:ext cx="328595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573550" y="1400878"/>
            <a:ext cx="2094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入口垫块高</a:t>
            </a:r>
            <a:r>
              <a:rPr lang="en-US" altLang="zh-CN" dirty="0"/>
              <a:t>86 mm</a:t>
            </a:r>
            <a:r>
              <a:rPr lang="zh-CN" altLang="en-US" dirty="0"/>
              <a:t>，出口垫块高</a:t>
            </a:r>
            <a:r>
              <a:rPr lang="en-US" altLang="zh-CN" dirty="0"/>
              <a:t>76 mm</a:t>
            </a:r>
            <a:r>
              <a:rPr lang="zh-CN" altLang="en-US" dirty="0"/>
              <a:t>时，仿真频率到达</a:t>
            </a:r>
            <a:r>
              <a:rPr lang="en-US" altLang="zh-CN" dirty="0"/>
              <a:t>53.667 MHz</a:t>
            </a:r>
            <a:r>
              <a:rPr lang="zh-CN" altLang="en-US" dirty="0"/>
              <a:t>，场分布稍有变化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73550" y="4042479"/>
            <a:ext cx="209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调谐杆同时运动时对场基本无影响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600728" y="266944"/>
            <a:ext cx="5083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调谐的模拟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1598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36"/>
    </mc:Choice>
    <mc:Fallback xmlns="">
      <p:transition xmlns:p14="http://schemas.microsoft.com/office/powerpoint/2010/main" spd="slow" advTm="460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26192" y="692077"/>
            <a:ext cx="51546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功率馈送</a:t>
            </a:r>
            <a:r>
              <a:rPr lang="zh-CN" altLang="en-US" sz="3600" b="1" dirty="0" smtClean="0"/>
              <a:t>器的设计</a:t>
            </a:r>
            <a:endParaRPr lang="zh-CN" altLang="en-US" sz="3600" b="1" dirty="0"/>
          </a:p>
        </p:txBody>
      </p:sp>
      <p:pic>
        <p:nvPicPr>
          <p:cNvPr id="11" name="图片 10" descr="E:\我的文档\实验室工作文档\博士论文\配图\第三章\耦合器2.wm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1" r="37794"/>
          <a:stretch/>
        </p:blipFill>
        <p:spPr bwMode="auto">
          <a:xfrm>
            <a:off x="1885729" y="1445422"/>
            <a:ext cx="4141561" cy="5151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674" name="Picture 2" descr="E:\我的文档\实验室工作文档\博士论文\配图\第三章\耦合器过渡段仿真结构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728" y="2929647"/>
            <a:ext cx="3846286" cy="250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91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89"/>
    </mc:Choice>
    <mc:Fallback xmlns="">
      <p:transition xmlns:p14="http://schemas.microsoft.com/office/powerpoint/2010/main" spd="slow" advTm="3598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E:\我的文档\实验室工作文档\博士论文\配图\第三章\耦合器过渡段S2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308" y="1776301"/>
            <a:ext cx="5271635" cy="38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26323" y="3229678"/>
            <a:ext cx="2793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过渡段的</a:t>
            </a:r>
            <a:r>
              <a:rPr lang="en-US" altLang="zh-CN" dirty="0"/>
              <a:t>S</a:t>
            </a:r>
            <a:r>
              <a:rPr lang="en-US" altLang="zh-CN" baseline="-25000" dirty="0"/>
              <a:t>21</a:t>
            </a:r>
            <a:r>
              <a:rPr lang="zh-CN" altLang="en-US" dirty="0"/>
              <a:t>曲线显示当馈入功率为</a:t>
            </a:r>
            <a:r>
              <a:rPr lang="en-US" altLang="zh-CN" dirty="0"/>
              <a:t>30 kW</a:t>
            </a:r>
            <a:r>
              <a:rPr lang="zh-CN" altLang="en-US" dirty="0"/>
              <a:t>时，功率馈送器本身会损耗</a:t>
            </a:r>
            <a:r>
              <a:rPr lang="en-US" altLang="zh-CN" dirty="0"/>
              <a:t>1.5 kW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3084163" y="433953"/>
            <a:ext cx="565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功率耦合器的</a:t>
            </a:r>
            <a:r>
              <a:rPr lang="en-US" altLang="zh-CN" sz="3600" b="1" dirty="0" smtClean="0"/>
              <a:t>S</a:t>
            </a:r>
            <a:r>
              <a:rPr lang="en-US" altLang="zh-CN" sz="3600" b="1" baseline="-25000" dirty="0" smtClean="0"/>
              <a:t>21</a:t>
            </a:r>
            <a:r>
              <a:rPr lang="zh-CN" altLang="en-US" sz="3600" b="1" dirty="0" smtClean="0"/>
              <a:t>参数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7938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7"/>
    </mc:Choice>
    <mc:Fallback xmlns="">
      <p:transition xmlns:p14="http://schemas.microsoft.com/office/powerpoint/2010/main" spd="slow" advTm="1554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E:\我的文档\实验室工作文档\博士论文\配图\第三章\耦合器过渡段热损耗分布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99" y="2546976"/>
            <a:ext cx="6226402" cy="349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57408" y="1923391"/>
            <a:ext cx="438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主要的发热点在陶瓷与内导体的焊接位置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440624" y="449451"/>
            <a:ext cx="5768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功率耦合器的功率分布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0362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8"/>
    </mc:Choice>
    <mc:Fallback xmlns="">
      <p:transition xmlns:p14="http://schemas.microsoft.com/office/powerpoint/2010/main" spd="slow" advTm="1403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5" descr="Graphi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34" y="2037812"/>
            <a:ext cx="5885885" cy="415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01677" y="1423855"/>
            <a:ext cx="145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HIRFL-CSR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885730" y="2272937"/>
            <a:ext cx="2544675" cy="1645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911744" y="1029372"/>
            <a:ext cx="2664823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目前注入系统的问题：</a:t>
            </a:r>
            <a:endParaRPr lang="en-US" altLang="zh-CN" dirty="0"/>
          </a:p>
          <a:p>
            <a:pPr marL="342891" indent="-342891">
              <a:lnSpc>
                <a:spcPct val="150000"/>
              </a:lnSpc>
              <a:buAutoNum type="arabicPeriod"/>
            </a:pPr>
            <a:r>
              <a:rPr lang="en-US" altLang="zh-CN" dirty="0"/>
              <a:t>SFC</a:t>
            </a:r>
            <a:r>
              <a:rPr lang="zh-CN" altLang="en-US" dirty="0"/>
              <a:t>建成已超过</a:t>
            </a:r>
            <a:r>
              <a:rPr lang="en-US" altLang="zh-CN" dirty="0"/>
              <a:t>50</a:t>
            </a:r>
            <a:r>
              <a:rPr lang="zh-CN" altLang="en-US" dirty="0"/>
              <a:t>年，且长时间超负荷运行，其故障会使整个系统停机；</a:t>
            </a:r>
            <a:endParaRPr lang="en-US" altLang="zh-CN" dirty="0"/>
          </a:p>
          <a:p>
            <a:pPr marL="342891" indent="-342891">
              <a:lnSpc>
                <a:spcPct val="150000"/>
              </a:lnSpc>
              <a:buAutoNum type="arabicPeriod"/>
            </a:pPr>
            <a:r>
              <a:rPr lang="zh-CN" altLang="en-US" dirty="0"/>
              <a:t>系统串联运行，无论何种方式运行，都依赖于</a:t>
            </a:r>
            <a:r>
              <a:rPr lang="en-US" altLang="zh-CN" dirty="0"/>
              <a:t>SFC</a:t>
            </a:r>
            <a:r>
              <a:rPr lang="zh-CN" altLang="en-US" dirty="0"/>
              <a:t>供束，整体运行效率较低；</a:t>
            </a:r>
            <a:endParaRPr lang="en-US" altLang="zh-CN" dirty="0"/>
          </a:p>
          <a:p>
            <a:pPr marL="342891" indent="-342891">
              <a:lnSpc>
                <a:spcPct val="150000"/>
              </a:lnSpc>
              <a:buAutoNum type="arabicPeriod"/>
            </a:pPr>
            <a:r>
              <a:rPr lang="zh-CN" altLang="en-US" dirty="0"/>
              <a:t>束流品质和传输效率较低。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885728" y="336795"/>
            <a:ext cx="855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研究背景</a:t>
            </a:r>
          </a:p>
        </p:txBody>
      </p:sp>
    </p:spTree>
    <p:extLst>
      <p:ext uri="{BB962C8B-B14F-4D97-AF65-F5344CB8AC3E}">
        <p14:creationId xmlns:p14="http://schemas.microsoft.com/office/powerpoint/2010/main" val="24103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52"/>
    </mc:Choice>
    <mc:Fallback xmlns="">
      <p:transition xmlns:p14="http://schemas.microsoft.com/office/powerpoint/2010/main" spd="slow" advTm="634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我的文档\实验室工作文档\博士论文\配图\第三章\耦合器过渡段电场分布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57" y="2463625"/>
            <a:ext cx="6350567" cy="356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40393" y="1168649"/>
            <a:ext cx="7903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过渡段的电场分布，换算到</a:t>
            </a:r>
            <a:r>
              <a:rPr lang="en-US" altLang="zh-CN" dirty="0"/>
              <a:t>30 kW</a:t>
            </a:r>
            <a:r>
              <a:rPr lang="zh-CN" altLang="en-US" dirty="0"/>
              <a:t>功率时，真空部分的最大峰值场强为</a:t>
            </a:r>
            <a:r>
              <a:rPr lang="en-US" altLang="zh-CN" dirty="0"/>
              <a:t>725.5 kV/m</a:t>
            </a:r>
            <a:r>
              <a:rPr lang="zh-CN" altLang="en-US" dirty="0"/>
              <a:t>，远小于</a:t>
            </a:r>
            <a:r>
              <a:rPr lang="en-US" altLang="zh-CN" dirty="0" err="1"/>
              <a:t>Kilpatric</a:t>
            </a:r>
            <a:r>
              <a:rPr lang="zh-CN" altLang="en-US" dirty="0"/>
              <a:t>系数确定的击穿场强；非真空部分做倒角等光滑处理后的最大峰值场强为</a:t>
            </a:r>
            <a:r>
              <a:rPr lang="en-US" altLang="zh-CN" dirty="0"/>
              <a:t>350 kV/m</a:t>
            </a:r>
            <a:r>
              <a:rPr lang="zh-CN" altLang="en-US" dirty="0"/>
              <a:t>，按照氦气在大气压下的击穿实验数据推算，打火风险也较小。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43" y="2787961"/>
            <a:ext cx="5635171" cy="291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6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19"/>
    </mc:Choice>
    <mc:Fallback xmlns="">
      <p:transition xmlns:p14="http://schemas.microsoft.com/office/powerpoint/2010/main" spd="slow" advTm="8751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728420"/>
            <a:ext cx="10515600" cy="962272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 smtClean="0"/>
              <a:t>RFQ</a:t>
            </a:r>
            <a:r>
              <a:rPr lang="zh-CN" altLang="en-US" sz="3600" b="1" dirty="0" smtClean="0"/>
              <a:t>腔体的三坐标测量</a:t>
            </a:r>
            <a:endParaRPr lang="zh-CN" altLang="en-US" sz="3600" b="1" dirty="0"/>
          </a:p>
        </p:txBody>
      </p:sp>
      <p:pic>
        <p:nvPicPr>
          <p:cNvPr id="4" name="内容占位符 3" descr="N:\实验数据\2012年7月SSC-LINAC RFQ电极三坐标测量\现场照片\IMG_4836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 b="5676"/>
          <a:stretch/>
        </p:blipFill>
        <p:spPr bwMode="auto">
          <a:xfrm rot="16200000">
            <a:off x="1371396" y="2412706"/>
            <a:ext cx="4320540" cy="2876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图片 4" descr="N:\实验数据\2012年7月SSC-LINAC RFQ电极三坐标测量\现场照片\IMG_48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10277" y="2256690"/>
            <a:ext cx="4503168" cy="3371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0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3"/>
    </mc:Choice>
    <mc:Fallback xmlns="">
      <p:transition xmlns:p14="http://schemas.microsoft.com/office/powerpoint/2010/main" spd="slow" advTm="2100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524000" y="1644443"/>
            <a:ext cx="8714112" cy="4679801"/>
            <a:chOff x="1" y="0"/>
            <a:chExt cx="5143500" cy="2762250"/>
          </a:xfrm>
        </p:grpSpPr>
        <p:grpSp>
          <p:nvGrpSpPr>
            <p:cNvPr id="11" name="组合 10"/>
            <p:cNvGrpSpPr/>
            <p:nvPr/>
          </p:nvGrpSpPr>
          <p:grpSpPr>
            <a:xfrm>
              <a:off x="104775" y="95250"/>
              <a:ext cx="4981575" cy="2581275"/>
              <a:chOff x="0" y="0"/>
              <a:chExt cx="4981575" cy="2581275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0" y="0"/>
                <a:ext cx="3733800" cy="2581275"/>
                <a:chOff x="0" y="0"/>
                <a:chExt cx="3733800" cy="2581275"/>
              </a:xfrm>
            </p:grpSpPr>
            <p:pic>
              <p:nvPicPr>
                <p:cNvPr id="16" name="图片 15" descr="F:\Photos\2012年11月11日导入\112___09\IMG_5413.JPG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448050" cy="25812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7" name="直接箭头连接符 16"/>
                <p:cNvCxnSpPr/>
                <p:nvPr/>
              </p:nvCxnSpPr>
              <p:spPr>
                <a:xfrm flipH="1">
                  <a:off x="2362200" y="333375"/>
                  <a:ext cx="1371599" cy="52387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箭头连接符 17"/>
                <p:cNvCxnSpPr/>
                <p:nvPr/>
              </p:nvCxnSpPr>
              <p:spPr>
                <a:xfrm flipH="1">
                  <a:off x="2505075" y="333375"/>
                  <a:ext cx="1218565" cy="71437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箭头连接符 18"/>
                <p:cNvCxnSpPr/>
                <p:nvPr/>
              </p:nvCxnSpPr>
              <p:spPr>
                <a:xfrm flipH="1">
                  <a:off x="2399892" y="1552575"/>
                  <a:ext cx="1333908" cy="79057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文本框 31074"/>
              <p:cNvSpPr txBox="1"/>
              <p:nvPr/>
            </p:nvSpPr>
            <p:spPr>
              <a:xfrm>
                <a:off x="3705226" y="0"/>
                <a:ext cx="1228724" cy="78105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zh-CN" altLang="en-US" sz="2000" kern="100" dirty="0">
                    <a:latin typeface="Times New Roman"/>
                    <a:ea typeface="宋体"/>
                    <a:cs typeface="Times New Roman"/>
                  </a:rPr>
                  <a:t>与电极一体加工的铜块的顶面和侧面是安装电极时的定位面</a:t>
                </a:r>
              </a:p>
            </p:txBody>
          </p:sp>
          <p:sp>
            <p:nvSpPr>
              <p:cNvPr id="15" name="文本框 31075"/>
              <p:cNvSpPr txBox="1"/>
              <p:nvPr/>
            </p:nvSpPr>
            <p:spPr>
              <a:xfrm>
                <a:off x="3714750" y="1019174"/>
                <a:ext cx="1266825" cy="132397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zh-CN" altLang="en-US" sz="2000" kern="100" dirty="0">
                    <a:latin typeface="Times New Roman"/>
                    <a:ea typeface="宋体"/>
                    <a:cs typeface="Times New Roman"/>
                  </a:rPr>
                  <a:t>铜块与支臂间用螺栓固定，可以通过微调铜块的位置及与支臂的间隙高度来调节电极的位置</a:t>
                </a: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1" y="0"/>
              <a:ext cx="5143500" cy="276225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777676" y="1057861"/>
            <a:ext cx="4636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电极安装</a:t>
            </a:r>
          </a:p>
        </p:txBody>
      </p:sp>
    </p:spTree>
    <p:extLst>
      <p:ext uri="{BB962C8B-B14F-4D97-AF65-F5344CB8AC3E}">
        <p14:creationId xmlns:p14="http://schemas.microsoft.com/office/powerpoint/2010/main" val="143407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8"/>
    </mc:Choice>
    <mc:Fallback xmlns="">
      <p:transition xmlns:p14="http://schemas.microsoft.com/office/powerpoint/2010/main" spd="slow" advTm="1970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29557" y="499922"/>
            <a:ext cx="7938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利用机械臂对电极安装位置进行测量</a:t>
            </a:r>
          </a:p>
        </p:txBody>
      </p:sp>
      <p:pic>
        <p:nvPicPr>
          <p:cNvPr id="10" name="图片 9" descr="N:\实验数据\2013年8月30日SSC-LINAC RFQ电极测量\RFQ机械验收2\RFQ机械验收2\IMG_789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75" y="1803400"/>
            <a:ext cx="6026922" cy="451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 descr="N:\实验数据\2013年8月30日SSC-LINAC RFQ电极测量\RFQ机械验收2\RFQ机械验收2\IMG_788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76" y="1805813"/>
            <a:ext cx="6026922" cy="45124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31074"/>
          <p:cNvSpPr txBox="1"/>
          <p:nvPr/>
        </p:nvSpPr>
        <p:spPr>
          <a:xfrm>
            <a:off x="7978898" y="1805814"/>
            <a:ext cx="2543959" cy="423930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4000"/>
              </a:lnSpc>
            </a:pPr>
            <a:r>
              <a:rPr lang="en-US" altLang="zh-CN" sz="2000" kern="100" dirty="0">
                <a:latin typeface="Times New Roman"/>
                <a:cs typeface="Times New Roman"/>
              </a:rPr>
              <a:t>Leica AT401</a:t>
            </a:r>
            <a:r>
              <a:rPr lang="zh-CN" altLang="en-US" sz="2000" kern="100" dirty="0">
                <a:latin typeface="Times New Roman"/>
                <a:cs typeface="Times New Roman"/>
              </a:rPr>
              <a:t>激光跟踪仪</a:t>
            </a:r>
            <a:endParaRPr lang="en-US" altLang="zh-CN" sz="2000" kern="100" dirty="0">
              <a:latin typeface="Times New Roman"/>
              <a:cs typeface="Times New Roman"/>
            </a:endParaRPr>
          </a:p>
          <a:p>
            <a:pPr>
              <a:lnSpc>
                <a:spcPct val="114000"/>
              </a:lnSpc>
            </a:pPr>
            <a:r>
              <a:rPr lang="zh-CN" altLang="zh-CN" sz="2000" dirty="0"/>
              <a:t>定位精度为±</a:t>
            </a:r>
            <a:r>
              <a:rPr lang="en-US" altLang="zh-CN" sz="2000" dirty="0"/>
              <a:t>0.043 mm</a:t>
            </a:r>
            <a:endParaRPr lang="en-US" altLang="zh-CN" sz="2000" kern="100" dirty="0">
              <a:latin typeface="Times New Roman"/>
              <a:cs typeface="Times New Roman"/>
            </a:endParaRPr>
          </a:p>
          <a:p>
            <a:pPr>
              <a:lnSpc>
                <a:spcPct val="114000"/>
              </a:lnSpc>
            </a:pPr>
            <a:endParaRPr lang="en-US" altLang="zh-CN" sz="2000" kern="100" dirty="0">
              <a:latin typeface="Times New Roman"/>
              <a:cs typeface="Times New Roman"/>
            </a:endParaRPr>
          </a:p>
          <a:p>
            <a:pPr>
              <a:lnSpc>
                <a:spcPct val="114000"/>
              </a:lnSpc>
            </a:pPr>
            <a:r>
              <a:rPr lang="en-US" altLang="zh-CN" sz="2000" kern="100" dirty="0">
                <a:latin typeface="Times New Roman"/>
                <a:cs typeface="Times New Roman"/>
              </a:rPr>
              <a:t>FARO</a:t>
            </a:r>
            <a:r>
              <a:rPr lang="zh-CN" altLang="en-US" sz="2000" kern="100" dirty="0">
                <a:latin typeface="Times New Roman"/>
                <a:cs typeface="Times New Roman"/>
              </a:rPr>
              <a:t>机械测量臂</a:t>
            </a:r>
            <a:endParaRPr lang="en-US" altLang="zh-CN" sz="2000" kern="100" dirty="0">
              <a:latin typeface="Times New Roman"/>
              <a:cs typeface="Times New Roman"/>
            </a:endParaRPr>
          </a:p>
          <a:p>
            <a:pPr>
              <a:lnSpc>
                <a:spcPct val="114000"/>
              </a:lnSpc>
            </a:pPr>
            <a:r>
              <a:rPr lang="zh-CN" altLang="zh-CN" sz="2000" dirty="0"/>
              <a:t>定位精度为±</a:t>
            </a:r>
            <a:r>
              <a:rPr lang="en-US" altLang="zh-CN" sz="2000" dirty="0"/>
              <a:t>0.036 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005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30"/>
    </mc:Choice>
    <mc:Fallback xmlns="">
      <p:transition xmlns:p14="http://schemas.microsoft.com/office/powerpoint/2010/main" spd="slow" advTm="2363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906460" y="1942031"/>
            <a:ext cx="5880100" cy="4184810"/>
            <a:chOff x="22476" y="-66675"/>
            <a:chExt cx="4764872" cy="3399786"/>
          </a:xfrm>
        </p:grpSpPr>
        <p:grpSp>
          <p:nvGrpSpPr>
            <p:cNvPr id="10" name="组合 9"/>
            <p:cNvGrpSpPr/>
            <p:nvPr/>
          </p:nvGrpSpPr>
          <p:grpSpPr>
            <a:xfrm>
              <a:off x="22476" y="-66675"/>
              <a:ext cx="4705660" cy="3399786"/>
              <a:chOff x="178760" y="-66675"/>
              <a:chExt cx="4705660" cy="3399786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178760" y="-66675"/>
                <a:ext cx="4705660" cy="3399786"/>
                <a:chOff x="-143303" y="-82005"/>
                <a:chExt cx="5429679" cy="4181475"/>
              </a:xfrm>
            </p:grpSpPr>
            <p:sp>
              <p:nvSpPr>
                <p:cNvPr id="20" name="文本框 31080"/>
                <p:cNvSpPr txBox="1"/>
                <p:nvPr/>
              </p:nvSpPr>
              <p:spPr>
                <a:xfrm>
                  <a:off x="-110630" y="2601139"/>
                  <a:ext cx="1036494" cy="454336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zh-CN" altLang="en-US" sz="1600" kern="100">
                      <a:latin typeface="Times New Roman"/>
                      <a:ea typeface="宋体"/>
                      <a:cs typeface="Times New Roman"/>
                    </a:rPr>
                    <a:t>水平对称面</a:t>
                  </a:r>
                </a:p>
              </p:txBody>
            </p:sp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700" y="-82005"/>
                  <a:ext cx="4257676" cy="4181475"/>
                </a:xfrm>
                <a:prstGeom prst="rect">
                  <a:avLst/>
                </a:prstGeom>
              </p:spPr>
            </p:pic>
            <p:cxnSp>
              <p:nvCxnSpPr>
                <p:cNvPr id="22" name="直接连接符 21"/>
                <p:cNvCxnSpPr/>
                <p:nvPr/>
              </p:nvCxnSpPr>
              <p:spPr>
                <a:xfrm flipV="1">
                  <a:off x="857250" y="2181225"/>
                  <a:ext cx="636270" cy="63817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文本框 31083"/>
                <p:cNvSpPr txBox="1"/>
                <p:nvPr/>
              </p:nvSpPr>
              <p:spPr>
                <a:xfrm>
                  <a:off x="-110630" y="3064451"/>
                  <a:ext cx="1036494" cy="41949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zh-CN" altLang="en-US" sz="1600" kern="100">
                      <a:latin typeface="Times New Roman"/>
                      <a:ea typeface="宋体"/>
                      <a:cs typeface="Times New Roman"/>
                    </a:rPr>
                    <a:t>竖直对称面</a:t>
                  </a:r>
                </a:p>
              </p:txBody>
            </p:sp>
            <p:cxnSp>
              <p:nvCxnSpPr>
                <p:cNvPr id="24" name="直接连接符 23"/>
                <p:cNvCxnSpPr/>
                <p:nvPr/>
              </p:nvCxnSpPr>
              <p:spPr>
                <a:xfrm>
                  <a:off x="857128" y="3324225"/>
                  <a:ext cx="2160888" cy="4969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文本框 31085"/>
                <p:cNvSpPr txBox="1"/>
                <p:nvPr/>
              </p:nvSpPr>
              <p:spPr>
                <a:xfrm>
                  <a:off x="-143303" y="1831790"/>
                  <a:ext cx="1036494" cy="379631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zh-CN" altLang="en-US" sz="1600" kern="100">
                      <a:latin typeface="Times New Roman"/>
                      <a:ea typeface="宋体"/>
                      <a:cs typeface="Times New Roman"/>
                    </a:rPr>
                    <a:t>数据采样面</a:t>
                  </a:r>
                </a:p>
              </p:txBody>
            </p:sp>
            <p:cxnSp>
              <p:nvCxnSpPr>
                <p:cNvPr id="26" name="直接连接符 25"/>
                <p:cNvCxnSpPr/>
                <p:nvPr/>
              </p:nvCxnSpPr>
              <p:spPr>
                <a:xfrm flipV="1">
                  <a:off x="857250" y="1704975"/>
                  <a:ext cx="1085850" cy="3619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文本框 31087"/>
                <p:cNvSpPr txBox="1"/>
                <p:nvPr/>
              </p:nvSpPr>
              <p:spPr>
                <a:xfrm>
                  <a:off x="-116035" y="392514"/>
                  <a:ext cx="967337" cy="520629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indent="266700" algn="just">
                    <a:lnSpc>
                      <a:spcPts val="1800"/>
                    </a:lnSpc>
                  </a:pPr>
                  <a:r>
                    <a:rPr lang="zh-CN" altLang="en-US" kern="100" dirty="0">
                      <a:latin typeface="Times New Roman"/>
                      <a:ea typeface="宋体"/>
                      <a:cs typeface="Times New Roman"/>
                    </a:rPr>
                    <a:t>电极</a:t>
                  </a:r>
                </a:p>
              </p:txBody>
            </p:sp>
            <p:cxnSp>
              <p:nvCxnSpPr>
                <p:cNvPr id="28" name="直接连接符 27"/>
                <p:cNvCxnSpPr/>
                <p:nvPr/>
              </p:nvCxnSpPr>
              <p:spPr>
                <a:xfrm>
                  <a:off x="780823" y="638176"/>
                  <a:ext cx="1896486" cy="4044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直接连接符 18"/>
              <p:cNvCxnSpPr/>
              <p:nvPr/>
            </p:nvCxnSpPr>
            <p:spPr>
              <a:xfrm flipV="1">
                <a:off x="2914650" y="518875"/>
                <a:ext cx="1969770" cy="125277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10"/>
            <p:cNvGrpSpPr/>
            <p:nvPr/>
          </p:nvGrpSpPr>
          <p:grpSpPr>
            <a:xfrm>
              <a:off x="3705308" y="2434225"/>
              <a:ext cx="1082040" cy="845508"/>
              <a:chOff x="0" y="-102241"/>
              <a:chExt cx="1082040" cy="845508"/>
            </a:xfrm>
          </p:grpSpPr>
          <p:cxnSp>
            <p:nvCxnSpPr>
              <p:cNvPr id="12" name="直接箭头连接符 11"/>
              <p:cNvCxnSpPr/>
              <p:nvPr/>
            </p:nvCxnSpPr>
            <p:spPr>
              <a:xfrm flipH="1">
                <a:off x="0" y="730250"/>
                <a:ext cx="534358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箭头连接符 12"/>
              <p:cNvCxnSpPr/>
              <p:nvPr/>
            </p:nvCxnSpPr>
            <p:spPr>
              <a:xfrm rot="5400000" flipH="1">
                <a:off x="247650" y="476250"/>
                <a:ext cx="534035" cy="0"/>
              </a:xfrm>
              <a:prstGeom prst="straightConnector1">
                <a:avLst/>
              </a:prstGeom>
              <a:ln w="38100">
                <a:solidFill>
                  <a:srgbClr val="00CC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箭头连接符 13"/>
              <p:cNvCxnSpPr/>
              <p:nvPr/>
            </p:nvCxnSpPr>
            <p:spPr>
              <a:xfrm rot="18900000">
                <a:off x="419100" y="552450"/>
                <a:ext cx="532800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文本框 30754"/>
              <p:cNvSpPr txBox="1"/>
              <p:nvPr/>
            </p:nvSpPr>
            <p:spPr>
              <a:xfrm>
                <a:off x="31750" y="332091"/>
                <a:ext cx="205740" cy="3600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400" b="1" i="1" kern="100">
                    <a:solidFill>
                      <a:srgbClr val="FF0000"/>
                    </a:solidFill>
                    <a:latin typeface="Times New Roman"/>
                    <a:ea typeface="宋体"/>
                    <a:cs typeface="宋体"/>
                  </a:rPr>
                  <a:t>x</a:t>
                </a:r>
                <a:endParaRPr lang="zh-CN" altLang="en-US" sz="1400" b="1" i="1" kern="100">
                  <a:solidFill>
                    <a:srgbClr val="FF0000"/>
                  </a:solidFill>
                  <a:latin typeface="Times New Roman"/>
                  <a:ea typeface="宋体"/>
                  <a:cs typeface="宋体"/>
                </a:endParaRPr>
              </a:p>
            </p:txBody>
          </p:sp>
          <p:sp>
            <p:nvSpPr>
              <p:cNvPr id="16" name="文本框 30755"/>
              <p:cNvSpPr txBox="1"/>
              <p:nvPr/>
            </p:nvSpPr>
            <p:spPr>
              <a:xfrm>
                <a:off x="374650" y="-102241"/>
                <a:ext cx="205740" cy="42607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127000" algn="just">
                  <a:lnSpc>
                    <a:spcPts val="2325"/>
                  </a:lnSpc>
                </a:pPr>
                <a:r>
                  <a:rPr lang="en-US" sz="1400" b="1" i="1" kern="100">
                    <a:solidFill>
                      <a:srgbClr val="00CC00"/>
                    </a:solidFill>
                    <a:latin typeface="Times New Roman"/>
                    <a:ea typeface="宋体"/>
                    <a:cs typeface="Times New Roman"/>
                  </a:rPr>
                  <a:t>y</a:t>
                </a:r>
                <a:endParaRPr lang="zh-CN" altLang="en-US" sz="1200" kern="100">
                  <a:latin typeface="Times New Roman"/>
                  <a:ea typeface="宋体"/>
                  <a:cs typeface="Times New Roman"/>
                </a:endParaRPr>
              </a:p>
            </p:txBody>
          </p:sp>
          <p:sp>
            <p:nvSpPr>
              <p:cNvPr id="17" name="文本框 30756"/>
              <p:cNvSpPr txBox="1"/>
              <p:nvPr/>
            </p:nvSpPr>
            <p:spPr>
              <a:xfrm>
                <a:off x="876300" y="190500"/>
                <a:ext cx="205740" cy="32385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127000" algn="just">
                  <a:lnSpc>
                    <a:spcPts val="2325"/>
                  </a:lnSpc>
                </a:pPr>
                <a:r>
                  <a:rPr lang="en-US" sz="1400" b="1" i="1" kern="100">
                    <a:solidFill>
                      <a:srgbClr val="00B0F0"/>
                    </a:solidFill>
                    <a:latin typeface="Times New Roman"/>
                    <a:ea typeface="宋体"/>
                    <a:cs typeface="Times New Roman"/>
                  </a:rPr>
                  <a:t>z</a:t>
                </a:r>
                <a:endParaRPr lang="zh-CN" altLang="en-US" sz="1200" kern="100">
                  <a:latin typeface="Times New Roman"/>
                  <a:ea typeface="宋体"/>
                  <a:cs typeface="Times New Roman"/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2290073" y="746876"/>
            <a:ext cx="775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利用机械臂对电极安装位置进行测量</a:t>
            </a:r>
          </a:p>
        </p:txBody>
      </p:sp>
      <p:sp>
        <p:nvSpPr>
          <p:cNvPr id="30" name="文本框 31074"/>
          <p:cNvSpPr txBox="1"/>
          <p:nvPr/>
        </p:nvSpPr>
        <p:spPr>
          <a:xfrm>
            <a:off x="7978899" y="1805814"/>
            <a:ext cx="2543959" cy="423930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4000"/>
              </a:lnSpc>
            </a:pPr>
            <a:r>
              <a:rPr lang="zh-CN" altLang="en-US" sz="2000" kern="100" dirty="0">
                <a:latin typeface="Times New Roman"/>
                <a:ea typeface="宋体"/>
                <a:cs typeface="Times New Roman"/>
              </a:rPr>
              <a:t>测量内容：</a:t>
            </a:r>
            <a:endParaRPr lang="en-US" altLang="zh-CN" sz="2000" kern="100" dirty="0">
              <a:latin typeface="Times New Roman"/>
              <a:ea typeface="宋体"/>
              <a:cs typeface="Times New Roman"/>
            </a:endParaRPr>
          </a:p>
          <a:p>
            <a:pPr>
              <a:lnSpc>
                <a:spcPct val="114000"/>
              </a:lnSpc>
            </a:pPr>
            <a:r>
              <a:rPr lang="zh-CN" altLang="en-US" sz="2000" kern="100" dirty="0">
                <a:latin typeface="Times New Roman"/>
                <a:ea typeface="宋体"/>
                <a:cs typeface="Times New Roman"/>
              </a:rPr>
              <a:t>（</a:t>
            </a:r>
            <a:r>
              <a:rPr lang="en-US" altLang="zh-CN" sz="2000" kern="100" dirty="0">
                <a:latin typeface="Times New Roman"/>
                <a:ea typeface="宋体"/>
                <a:cs typeface="Times New Roman"/>
              </a:rPr>
              <a:t>1</a:t>
            </a:r>
            <a:r>
              <a:rPr lang="zh-CN" altLang="en-US" sz="2000" kern="100" dirty="0">
                <a:latin typeface="Times New Roman"/>
                <a:ea typeface="宋体"/>
                <a:cs typeface="Times New Roman"/>
              </a:rPr>
              <a:t>）</a:t>
            </a:r>
            <a:r>
              <a:rPr lang="zh-CN" altLang="zh-CN" sz="2000" dirty="0"/>
              <a:t>电极垂直度</a:t>
            </a:r>
            <a:r>
              <a:rPr lang="en-US" altLang="zh-CN" sz="2000" dirty="0"/>
              <a:t> </a:t>
            </a:r>
            <a:r>
              <a:rPr lang="zh-CN" altLang="en-US" sz="2000" dirty="0"/>
              <a:t>；</a:t>
            </a:r>
            <a:endParaRPr lang="en-US" altLang="zh-CN" sz="2000" dirty="0"/>
          </a:p>
          <a:p>
            <a:pPr>
              <a:lnSpc>
                <a:spcPct val="114000"/>
              </a:lnSpc>
            </a:pPr>
            <a:r>
              <a:rPr lang="zh-CN" altLang="en-US" sz="2000" dirty="0"/>
              <a:t>（</a:t>
            </a:r>
            <a:r>
              <a:rPr lang="en-US" altLang="zh-CN" sz="2000" dirty="0"/>
              <a:t>2</a:t>
            </a:r>
            <a:r>
              <a:rPr lang="zh-CN" altLang="en-US" sz="2000" dirty="0"/>
              <a:t>）</a:t>
            </a:r>
            <a:r>
              <a:rPr lang="zh-CN" altLang="zh-CN" sz="2000" dirty="0"/>
              <a:t>束孔相对束轴的同轴度</a:t>
            </a:r>
            <a:r>
              <a:rPr lang="zh-CN" altLang="en-US" sz="2000" dirty="0"/>
              <a:t>；</a:t>
            </a:r>
            <a:endParaRPr lang="en-US" altLang="zh-CN" sz="2000" dirty="0"/>
          </a:p>
          <a:p>
            <a:pPr>
              <a:lnSpc>
                <a:spcPct val="114000"/>
              </a:lnSpc>
            </a:pPr>
            <a:r>
              <a:rPr lang="zh-CN" altLang="en-US" sz="2000" dirty="0"/>
              <a:t>（</a:t>
            </a:r>
            <a:r>
              <a:rPr lang="en-US" altLang="zh-CN" sz="2000" dirty="0"/>
              <a:t>3</a:t>
            </a:r>
            <a:r>
              <a:rPr lang="zh-CN" altLang="en-US" sz="2000" dirty="0"/>
              <a:t>）</a:t>
            </a:r>
            <a:r>
              <a:rPr lang="zh-CN" altLang="zh-CN" sz="2000" dirty="0"/>
              <a:t>电极相对设计位置的偏离量</a:t>
            </a:r>
            <a:r>
              <a:rPr lang="zh-CN" altLang="en-US" sz="2000" dirty="0"/>
              <a:t>。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414614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0"/>
    </mc:Choice>
    <mc:Fallback xmlns="">
      <p:transition xmlns:p14="http://schemas.microsoft.com/office/powerpoint/2010/main" spd="slow" advTm="133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E:\我的文档\实验室工作文档\博士论文\配图\第四章\垂直度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142" y="2451921"/>
            <a:ext cx="5401573" cy="39532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组合 9"/>
          <p:cNvGrpSpPr/>
          <p:nvPr/>
        </p:nvGrpSpPr>
        <p:grpSpPr>
          <a:xfrm>
            <a:off x="7732497" y="4428559"/>
            <a:ext cx="1556885" cy="1476008"/>
            <a:chOff x="0" y="28575"/>
            <a:chExt cx="733425" cy="69532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28575"/>
              <a:ext cx="733425" cy="695325"/>
              <a:chOff x="0" y="0"/>
              <a:chExt cx="2019300" cy="1752599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84" t="32060" r="31388" b="28874"/>
              <a:stretch/>
            </p:blipFill>
            <p:spPr bwMode="auto">
              <a:xfrm>
                <a:off x="0" y="0"/>
                <a:ext cx="1800224" cy="1752599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14" name="直接箭头连接符 13"/>
              <p:cNvCxnSpPr/>
              <p:nvPr/>
            </p:nvCxnSpPr>
            <p:spPr>
              <a:xfrm flipV="1">
                <a:off x="914400" y="876301"/>
                <a:ext cx="1104900" cy="1905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箭头连接符 14"/>
              <p:cNvCxnSpPr/>
              <p:nvPr/>
            </p:nvCxnSpPr>
            <p:spPr>
              <a:xfrm flipV="1">
                <a:off x="914400" y="66676"/>
                <a:ext cx="0" cy="81915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弧形 15"/>
              <p:cNvSpPr/>
              <p:nvPr/>
            </p:nvSpPr>
            <p:spPr>
              <a:xfrm>
                <a:off x="457199" y="428624"/>
                <a:ext cx="914400" cy="914399"/>
              </a:xfrm>
              <a:prstGeom prst="arc">
                <a:avLst/>
              </a:prstGeom>
              <a:solidFill>
                <a:srgbClr val="FFFF00"/>
              </a:solidFill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2" name="文本框 30759"/>
            <p:cNvSpPr txBox="1"/>
            <p:nvPr/>
          </p:nvSpPr>
          <p:spPr>
            <a:xfrm>
              <a:off x="370846" y="126924"/>
              <a:ext cx="323850" cy="18119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125730" algn="just">
                <a:lnSpc>
                  <a:spcPts val="2325"/>
                </a:lnSpc>
              </a:pPr>
              <a:r>
                <a:rPr lang="en-US" sz="3200" i="1" kern="0" dirty="0">
                  <a:solidFill>
                    <a:srgbClr val="000000"/>
                  </a:solidFill>
                  <a:latin typeface="Symbol"/>
                  <a:ea typeface="宋体"/>
                  <a:cs typeface="Symbol"/>
                </a:rPr>
                <a:t>q</a:t>
              </a:r>
              <a:endParaRPr lang="zh-CN" altLang="en-US" sz="2800" kern="100" dirty="0">
                <a:latin typeface="Times New Roman"/>
                <a:ea typeface="宋体"/>
                <a:cs typeface="Times New Roman"/>
              </a:endParaRPr>
            </a:p>
            <a:p>
              <a:pPr indent="304800" algn="just">
                <a:lnSpc>
                  <a:spcPts val="2325"/>
                </a:lnSpc>
              </a:pPr>
              <a:r>
                <a:rPr lang="en-US" sz="1200" kern="100" dirty="0">
                  <a:latin typeface="Times New Roman"/>
                  <a:ea typeface="宋体"/>
                  <a:cs typeface="Times New Roman"/>
                </a:rPr>
                <a:t> </a:t>
              </a:r>
              <a:endParaRPr lang="zh-CN" altLang="en-US" sz="1200" kern="100" dirty="0">
                <a:latin typeface="Times New Roman"/>
                <a:ea typeface="宋体"/>
                <a:cs typeface="Times New Roman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274375" y="574580"/>
            <a:ext cx="516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电极垂直度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47457" y="1696490"/>
            <a:ext cx="7651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/>
              <a:t>各段垂直角度偏离</a:t>
            </a:r>
            <a:r>
              <a:rPr lang="en-US" altLang="zh-CN" dirty="0"/>
              <a:t>90</a:t>
            </a:r>
            <a:r>
              <a:rPr lang="zh-CN" altLang="zh-CN" dirty="0"/>
              <a:t>°的最大值为</a:t>
            </a:r>
            <a:r>
              <a:rPr lang="en-US" altLang="zh-CN" dirty="0"/>
              <a:t>0.12</a:t>
            </a:r>
            <a:r>
              <a:rPr lang="zh-CN" altLang="zh-CN" dirty="0"/>
              <a:t>°</a:t>
            </a:r>
            <a:r>
              <a:rPr lang="zh-CN" altLang="en-US" dirty="0"/>
              <a:t>，按相对电极底面之间的距离</a:t>
            </a:r>
            <a:r>
              <a:rPr lang="en-US" altLang="zh-CN" dirty="0"/>
              <a:t>38.3725 mm</a:t>
            </a:r>
            <a:r>
              <a:rPr lang="zh-CN" altLang="en-US" dirty="0"/>
              <a:t>换算的垂直度偏差为</a:t>
            </a:r>
            <a:r>
              <a:rPr lang="en-US" altLang="zh-CN" dirty="0"/>
              <a:t>0.08 mm</a:t>
            </a:r>
            <a:r>
              <a:rPr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758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0"/>
    </mc:Choice>
    <mc:Fallback xmlns="">
      <p:transition xmlns:p14="http://schemas.microsoft.com/office/powerpoint/2010/main" spd="slow" advTm="1948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E:\我的文档\实验室工作文档\博士论文\配图\第四章\束孔中心分布点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299" y="2373358"/>
            <a:ext cx="5270218" cy="37371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385845" y="510390"/>
            <a:ext cx="516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600" b="1" dirty="0"/>
              <a:t>束孔相对束轴的同轴度</a:t>
            </a:r>
            <a:endParaRPr lang="zh-CN" alt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114304" y="1694805"/>
            <a:ext cx="596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/>
              <a:t>各点偏差量的最大值为</a:t>
            </a:r>
            <a:r>
              <a:rPr lang="en-US" altLang="zh-CN" dirty="0"/>
              <a:t>0.17 mm</a:t>
            </a:r>
            <a:r>
              <a:rPr lang="zh-CN" altLang="zh-CN" dirty="0"/>
              <a:t>，因此束孔相对束轴的同轴度为</a:t>
            </a:r>
            <a:r>
              <a:rPr lang="en-US" altLang="zh-CN" dirty="0"/>
              <a:t>0.17 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741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4"/>
    </mc:Choice>
    <mc:Fallback xmlns="">
      <p:transition xmlns:p14="http://schemas.microsoft.com/office/powerpoint/2010/main" spd="slow" advTm="1554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E:\我的文档\实验室工作文档\博士论文\配图\第四章\上电极偏差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56" y="1546332"/>
            <a:ext cx="3543744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 descr="E:\我的文档\实验室工作文档\博士论文\配图\第四章\右电极偏差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658" y="1546332"/>
            <a:ext cx="3549649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 descr="E:\我的文档\实验室工作文档\博士论文\配图\第四章\左电极偏差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56" y="4077352"/>
            <a:ext cx="354713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 descr="E:\我的文档\实验室工作文档\博士论文\配图\第四章\下电极偏差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36" y="4077352"/>
            <a:ext cx="3552171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3049490" y="391984"/>
            <a:ext cx="595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600" b="1" dirty="0"/>
              <a:t>电极相对设计位置的偏离量</a:t>
            </a:r>
            <a:endParaRPr lang="zh-CN" altLang="en-US" sz="3600" b="1" dirty="0"/>
          </a:p>
        </p:txBody>
      </p:sp>
      <p:sp>
        <p:nvSpPr>
          <p:cNvPr id="15" name="矩形 14"/>
          <p:cNvSpPr/>
          <p:nvPr/>
        </p:nvSpPr>
        <p:spPr>
          <a:xfrm>
            <a:off x="2699878" y="3604667"/>
            <a:ext cx="6792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从入口看整体偏右下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972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4"/>
    </mc:Choice>
    <mc:Fallback xmlns="">
      <p:transition xmlns:p14="http://schemas.microsoft.com/office/powerpoint/2010/main" spd="slow" advTm="1772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65988" y="624640"/>
            <a:ext cx="516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腔体射频性能测量</a:t>
            </a:r>
          </a:p>
        </p:txBody>
      </p:sp>
      <p:pic>
        <p:nvPicPr>
          <p:cNvPr id="10" name="图片 9" descr="N:\实验数据\2013年8月SSC-LINAC RFQ测场\0822\图\IMAGE05.bmp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29" y="2258739"/>
            <a:ext cx="4045265" cy="328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 descr="N:\实验数据\2013年8月SSC-LINAC RFQ测场\0822\图\IMAGE04.bmp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598" y="2258740"/>
            <a:ext cx="3723030" cy="32867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121915" y="1537575"/>
            <a:ext cx="516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耦合环调节为临界耦合</a:t>
            </a:r>
          </a:p>
        </p:txBody>
      </p:sp>
    </p:spTree>
    <p:extLst>
      <p:ext uri="{BB962C8B-B14F-4D97-AF65-F5344CB8AC3E}">
        <p14:creationId xmlns:p14="http://schemas.microsoft.com/office/powerpoint/2010/main" val="15017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3"/>
    </mc:Choice>
    <mc:Fallback xmlns="">
      <p:transition xmlns:p14="http://schemas.microsoft.com/office/powerpoint/2010/main" spd="slow" advTm="1926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N:\实验数据\2013年8月SSC-LINAC RFQ测场\0825\图\IMAGE01.BMP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95" y="1636712"/>
            <a:ext cx="5355908" cy="47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266466" y="579686"/>
            <a:ext cx="516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腔体频率和品质因数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2952" y="2312407"/>
            <a:ext cx="27702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根据不同的腔体温度，谐振频率在</a:t>
            </a:r>
            <a:r>
              <a:rPr lang="en-US" altLang="zh-CN" sz="2800" dirty="0"/>
              <a:t>53.607 MHz (25</a:t>
            </a:r>
            <a:r>
              <a:rPr lang="zh-CN" altLang="en-US" sz="2800" dirty="0"/>
              <a:t>℃</a:t>
            </a:r>
            <a:r>
              <a:rPr lang="en-US" altLang="zh-CN" sz="2800" dirty="0"/>
              <a:t>)</a:t>
            </a:r>
            <a:r>
              <a:rPr lang="zh-CN" altLang="en-US" sz="2800" dirty="0"/>
              <a:t>和</a:t>
            </a:r>
            <a:r>
              <a:rPr lang="en-US" altLang="zh-CN" sz="2800" dirty="0"/>
              <a:t>53.629 MHz (5</a:t>
            </a:r>
            <a:r>
              <a:rPr lang="zh-CN" altLang="en-US" sz="2800" dirty="0"/>
              <a:t>℃</a:t>
            </a:r>
            <a:r>
              <a:rPr lang="en-US" altLang="zh-CN" sz="2800" dirty="0"/>
              <a:t>)</a:t>
            </a:r>
            <a:r>
              <a:rPr lang="zh-CN" altLang="en-US" sz="2800" dirty="0"/>
              <a:t>之间变化，品质因数</a:t>
            </a:r>
            <a:r>
              <a:rPr lang="en-US" altLang="zh-CN" sz="2800" dirty="0"/>
              <a:t>Q</a:t>
            </a:r>
            <a:r>
              <a:rPr lang="en-US" altLang="zh-CN" sz="2800" baseline="-25000" dirty="0"/>
              <a:t>0</a:t>
            </a:r>
            <a:r>
              <a:rPr lang="zh-CN" altLang="en-US" sz="2800" dirty="0"/>
              <a:t>在</a:t>
            </a:r>
            <a:r>
              <a:rPr lang="en-US" altLang="zh-CN" sz="2800" dirty="0"/>
              <a:t>6400</a:t>
            </a:r>
            <a:r>
              <a:rPr lang="zh-CN" altLang="en-US" sz="2800" dirty="0"/>
              <a:t>至</a:t>
            </a:r>
            <a:r>
              <a:rPr lang="en-US" altLang="zh-CN" sz="2800" dirty="0"/>
              <a:t>6800</a:t>
            </a:r>
            <a:r>
              <a:rPr lang="zh-CN" altLang="en-US" sz="2800" dirty="0"/>
              <a:t>之间变化。</a:t>
            </a:r>
            <a:endParaRPr lang="en-US" altLang="zh-CN" sz="2800" dirty="0"/>
          </a:p>
        </p:txBody>
      </p:sp>
      <p:sp>
        <p:nvSpPr>
          <p:cNvPr id="12" name="页脚占位符 8"/>
          <p:cNvSpPr txBox="1">
            <a:spLocks/>
          </p:cNvSpPr>
          <p:nvPr/>
        </p:nvSpPr>
        <p:spPr>
          <a:xfrm>
            <a:off x="1516502" y="6540351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b="1">
                <a:solidFill>
                  <a:schemeClr val="tx1"/>
                </a:solidFill>
              </a:rPr>
              <a:t>   April 10, 2014                                                                                               </a:t>
            </a:r>
            <a:r>
              <a:rPr lang="zh-CN" altLang="en-US" b="1">
                <a:solidFill>
                  <a:schemeClr val="tx1"/>
                </a:solidFill>
              </a:rPr>
              <a:t>刘戈                                                                                                                      </a:t>
            </a:r>
            <a:fld id="{542B377E-4330-4710-8D76-52F3E82C308B}" type="slidenum">
              <a:rPr lang="zh-CN" altLang="en-US" b="1">
                <a:solidFill>
                  <a:schemeClr val="tx1"/>
                </a:solidFill>
              </a:rPr>
              <a:pPr algn="l"/>
              <a:t>39</a:t>
            </a:fld>
            <a:r>
              <a:rPr lang="zh-CN" altLang="en-US" b="1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</a:t>
            </a:r>
            <a:endParaRPr lang="zh-CN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2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33"/>
    </mc:Choice>
    <mc:Fallback xmlns="">
      <p:transition xmlns:p14="http://schemas.microsoft.com/office/powerpoint/2010/main" spd="slow" advTm="249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46137" y="4300252"/>
            <a:ext cx="7716045" cy="230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dirty="0"/>
              <a:t>SSC-LINAC</a:t>
            </a:r>
            <a:r>
              <a:rPr lang="zh-CN" altLang="en-US" dirty="0"/>
              <a:t>的设计目标</a:t>
            </a:r>
            <a:endParaRPr lang="en-US" altLang="zh-CN" dirty="0"/>
          </a:p>
          <a:p>
            <a:pPr marL="342891" indent="-342891">
              <a:lnSpc>
                <a:spcPct val="114000"/>
              </a:lnSpc>
              <a:buAutoNum type="arabicPeriod"/>
            </a:pPr>
            <a:r>
              <a:rPr lang="zh-CN" altLang="en-US" dirty="0"/>
              <a:t>作为</a:t>
            </a:r>
            <a:r>
              <a:rPr lang="en-US" altLang="zh-CN" dirty="0"/>
              <a:t>SSC</a:t>
            </a:r>
            <a:r>
              <a:rPr lang="zh-CN" altLang="en-US" dirty="0"/>
              <a:t>的注入器，</a:t>
            </a:r>
            <a:r>
              <a:rPr lang="zh-CN" altLang="zh-CN" dirty="0"/>
              <a:t>兼顾</a:t>
            </a:r>
            <a:r>
              <a:rPr lang="en-US" altLang="zh-CN" dirty="0"/>
              <a:t>CSR</a:t>
            </a:r>
            <a:r>
              <a:rPr lang="zh-CN" altLang="zh-CN" dirty="0"/>
              <a:t>的注入和中低能重离子实验能区的强流连续束的分时引出</a:t>
            </a:r>
            <a:endParaRPr lang="en-US" altLang="zh-CN" dirty="0"/>
          </a:p>
          <a:p>
            <a:pPr marL="342891" indent="-342891">
              <a:lnSpc>
                <a:spcPct val="114000"/>
              </a:lnSpc>
              <a:buAutoNum type="arabicPeriod"/>
            </a:pPr>
            <a:r>
              <a:rPr lang="zh-CN" altLang="en-US" dirty="0"/>
              <a:t>直线段出口能量</a:t>
            </a:r>
            <a:r>
              <a:rPr lang="en-US" altLang="zh-CN" dirty="0"/>
              <a:t>580 </a:t>
            </a:r>
            <a:r>
              <a:rPr lang="en-US" altLang="zh-CN" dirty="0" err="1"/>
              <a:t>keV</a:t>
            </a:r>
            <a:r>
              <a:rPr lang="en-US" altLang="zh-CN" dirty="0"/>
              <a:t>/u</a:t>
            </a:r>
            <a:r>
              <a:rPr lang="zh-CN" altLang="en-US" dirty="0"/>
              <a:t>，加速荷质比</a:t>
            </a:r>
            <a:r>
              <a:rPr lang="en-US" altLang="zh-CN" dirty="0"/>
              <a:t>1/3</a:t>
            </a:r>
            <a:r>
              <a:rPr lang="en-US" altLang="zh-CN" dirty="0">
                <a:latin typeface="Batang" panose="02030600000101010101" pitchFamily="18" charset="-127"/>
                <a:ea typeface="Batang" panose="02030600000101010101" pitchFamily="18" charset="-127"/>
              </a:rPr>
              <a:t>-</a:t>
            </a:r>
            <a:r>
              <a:rPr lang="en-US" altLang="zh-CN" dirty="0"/>
              <a:t>1/7</a:t>
            </a:r>
            <a:r>
              <a:rPr lang="zh-CN" altLang="en-US" dirty="0"/>
              <a:t>；</a:t>
            </a:r>
            <a:endParaRPr lang="en-US" altLang="zh-CN" dirty="0"/>
          </a:p>
          <a:p>
            <a:pPr marL="342891" indent="-342891">
              <a:lnSpc>
                <a:spcPct val="114000"/>
              </a:lnSpc>
              <a:buAutoNum type="arabicPeriod"/>
            </a:pPr>
            <a:r>
              <a:rPr lang="zh-CN" altLang="en-US" dirty="0"/>
              <a:t>使不同种类的离子注入</a:t>
            </a:r>
            <a:r>
              <a:rPr lang="en-US" altLang="zh-CN" dirty="0"/>
              <a:t>CSR</a:t>
            </a:r>
            <a:r>
              <a:rPr lang="zh-CN" altLang="en-US" dirty="0"/>
              <a:t>的束流强度提高</a:t>
            </a:r>
            <a:r>
              <a:rPr lang="en-US" altLang="zh-CN" dirty="0"/>
              <a:t>1</a:t>
            </a:r>
            <a:r>
              <a:rPr lang="en-US" altLang="zh-CN" dirty="0">
                <a:latin typeface="Batang" panose="02030600000101010101" pitchFamily="18" charset="-127"/>
                <a:ea typeface="Batang" panose="02030600000101010101" pitchFamily="18" charset="-127"/>
              </a:rPr>
              <a:t>-</a:t>
            </a:r>
            <a:r>
              <a:rPr lang="en-US" altLang="zh-CN" dirty="0"/>
              <a:t>2</a:t>
            </a:r>
            <a:r>
              <a:rPr lang="zh-CN" altLang="en-US" dirty="0"/>
              <a:t>个量级；</a:t>
            </a:r>
            <a:endParaRPr lang="en-US" altLang="zh-CN" dirty="0"/>
          </a:p>
          <a:p>
            <a:pPr marL="342891" indent="-342891">
              <a:lnSpc>
                <a:spcPct val="114000"/>
              </a:lnSpc>
              <a:buAutoNum type="arabicPeriod"/>
            </a:pPr>
            <a:r>
              <a:rPr lang="en-US" altLang="zh-CN" dirty="0"/>
              <a:t>HIRFL-CSR</a:t>
            </a:r>
            <a:r>
              <a:rPr lang="zh-CN" altLang="en-US" dirty="0"/>
              <a:t>的总供束时间提高</a:t>
            </a:r>
            <a:r>
              <a:rPr lang="en-US" altLang="zh-CN" dirty="0"/>
              <a:t>30%</a:t>
            </a:r>
            <a:r>
              <a:rPr lang="zh-CN" altLang="en-US" dirty="0"/>
              <a:t>以上。</a:t>
            </a:r>
            <a:endParaRPr lang="en-US" altLang="zh-CN" dirty="0"/>
          </a:p>
          <a:p>
            <a:pPr marL="342891" indent="-342891">
              <a:lnSpc>
                <a:spcPct val="114000"/>
              </a:lnSpc>
              <a:buAutoNum type="arabicPeriod"/>
            </a:pPr>
            <a:endParaRPr lang="zh-CN" altLang="en-US" dirty="0"/>
          </a:p>
        </p:txBody>
      </p:sp>
      <p:grpSp>
        <p:nvGrpSpPr>
          <p:cNvPr id="35" name="组合 34"/>
          <p:cNvGrpSpPr/>
          <p:nvPr/>
        </p:nvGrpSpPr>
        <p:grpSpPr>
          <a:xfrm>
            <a:off x="1842082" y="1291729"/>
            <a:ext cx="8203038" cy="3008520"/>
            <a:chOff x="547740" y="1401237"/>
            <a:chExt cx="8203038" cy="3008519"/>
          </a:xfrm>
        </p:grpSpPr>
        <p:pic>
          <p:nvPicPr>
            <p:cNvPr id="11" name="图片 10" descr="SSC-LINAC-总装报告用02"/>
            <p:cNvPicPr/>
            <p:nvPr/>
          </p:nvPicPr>
          <p:blipFill>
            <a:blip r:embed="rId2" cstate="print"/>
            <a:srcRect l="3113" t="1408" r="3491" b="36693"/>
            <a:stretch>
              <a:fillRect/>
            </a:stretch>
          </p:blipFill>
          <p:spPr bwMode="auto">
            <a:xfrm>
              <a:off x="1161893" y="1401237"/>
              <a:ext cx="7053543" cy="2825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547740" y="239653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离子源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13776" y="1769520"/>
              <a:ext cx="626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LEBT</a:t>
              </a:r>
              <a:endParaRPr lang="zh-CN" alt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50803" y="1954185"/>
              <a:ext cx="568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RFQ</a:t>
              </a:r>
              <a:endParaRPr lang="zh-CN" alt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288163" y="1954185"/>
              <a:ext cx="5347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DTL</a:t>
              </a:r>
              <a:endParaRPr lang="zh-CN" alt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77773" y="2973087"/>
              <a:ext cx="673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HEBT</a:t>
              </a:r>
              <a:endParaRPr lang="zh-CN" altLang="en-US" dirty="0"/>
            </a:p>
          </p:txBody>
        </p:sp>
        <p:cxnSp>
          <p:nvCxnSpPr>
            <p:cNvPr id="24" name="直接箭头连接符 23"/>
            <p:cNvCxnSpPr/>
            <p:nvPr/>
          </p:nvCxnSpPr>
          <p:spPr>
            <a:xfrm flipH="1">
              <a:off x="6965635" y="3728581"/>
              <a:ext cx="326571" cy="49854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 rot="18322176">
              <a:off x="6479942" y="3832034"/>
              <a:ext cx="786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To SSC</a:t>
              </a:r>
              <a:endParaRPr lang="zh-CN" alt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98931" y="1603949"/>
              <a:ext cx="1276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err="1"/>
                <a:t>Prebuncher</a:t>
              </a:r>
              <a:endParaRPr lang="zh-CN" altLang="en-US" dirty="0"/>
            </a:p>
          </p:txBody>
        </p:sp>
        <p:cxnSp>
          <p:nvCxnSpPr>
            <p:cNvPr id="30" name="直接箭头连接符 29"/>
            <p:cNvCxnSpPr/>
            <p:nvPr/>
          </p:nvCxnSpPr>
          <p:spPr>
            <a:xfrm flipH="1">
              <a:off x="3706555" y="1921029"/>
              <a:ext cx="313508" cy="284921"/>
            </a:xfrm>
            <a:prstGeom prst="straightConnector1">
              <a:avLst/>
            </a:prstGeom>
            <a:ln w="28575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98032" y="1921029"/>
              <a:ext cx="1253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3.728keV/u</a:t>
              </a:r>
              <a:endParaRPr lang="zh-CN" alt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19740" y="1878824"/>
              <a:ext cx="1079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143keV/u</a:t>
              </a:r>
              <a:endParaRPr lang="zh-CN" alt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335262" y="2203722"/>
              <a:ext cx="1079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580keV/u</a:t>
              </a:r>
              <a:endParaRPr lang="zh-CN" alt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61188" y="1137334"/>
            <a:ext cx="1469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SSC-LINAC</a:t>
            </a:r>
            <a:endParaRPr lang="zh-CN" altLang="en-US" sz="2400" dirty="0"/>
          </a:p>
        </p:txBody>
      </p:sp>
      <p:sp>
        <p:nvSpPr>
          <p:cNvPr id="29" name="文本框 28"/>
          <p:cNvSpPr txBox="1"/>
          <p:nvPr/>
        </p:nvSpPr>
        <p:spPr>
          <a:xfrm>
            <a:off x="1885728" y="336795"/>
            <a:ext cx="855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研究背景</a:t>
            </a:r>
          </a:p>
        </p:txBody>
      </p:sp>
    </p:spTree>
    <p:extLst>
      <p:ext uri="{BB962C8B-B14F-4D97-AF65-F5344CB8AC3E}">
        <p14:creationId xmlns:p14="http://schemas.microsoft.com/office/powerpoint/2010/main" val="42335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70"/>
    </mc:Choice>
    <mc:Fallback xmlns="">
      <p:transition xmlns:p14="http://schemas.microsoft.com/office/powerpoint/2010/main" spd="slow" advTm="280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>
            <a:grpSpLocks/>
          </p:cNvGrpSpPr>
          <p:nvPr/>
        </p:nvGrpSpPr>
        <p:grpSpPr>
          <a:xfrm>
            <a:off x="2725875" y="1816429"/>
            <a:ext cx="7485607" cy="4268595"/>
            <a:chOff x="0" y="0"/>
            <a:chExt cx="4578909" cy="2611122"/>
          </a:xfrm>
        </p:grpSpPr>
        <p:sp>
          <p:nvSpPr>
            <p:cNvPr id="52" name="文本框 35"/>
            <p:cNvSpPr txBox="1"/>
            <p:nvPr/>
          </p:nvSpPr>
          <p:spPr>
            <a:xfrm>
              <a:off x="3613709" y="2009792"/>
              <a:ext cx="965200" cy="49720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zh-CN" altLang="en-US" kern="100">
                  <a:latin typeface="Times New Roman"/>
                  <a:ea typeface="宋体"/>
                  <a:cs typeface="Times New Roman"/>
                </a:rPr>
                <a:t>步进电机</a:t>
              </a: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0" y="0"/>
              <a:ext cx="4403726" cy="2611122"/>
              <a:chOff x="0" y="0"/>
              <a:chExt cx="5844845" cy="3306471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706125" y="343814"/>
                <a:ext cx="4383899" cy="1559545"/>
                <a:chOff x="-127808" y="0"/>
                <a:chExt cx="4383899" cy="1559545"/>
              </a:xfrm>
            </p:grpSpPr>
            <p:pic>
              <p:nvPicPr>
                <p:cNvPr id="91" name="图片 90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-127808" y="64466"/>
                  <a:ext cx="4383899" cy="1495079"/>
                </a:xfrm>
                <a:prstGeom prst="rect">
                  <a:avLst/>
                </a:prstGeom>
                <a:noFill/>
              </p:spPr>
            </p:pic>
            <p:sp>
              <p:nvSpPr>
                <p:cNvPr id="92" name="空心弧 91"/>
                <p:cNvSpPr/>
                <p:nvPr/>
              </p:nvSpPr>
              <p:spPr>
                <a:xfrm flipV="1">
                  <a:off x="819303" y="0"/>
                  <a:ext cx="127591" cy="159489"/>
                </a:xfrm>
                <a:prstGeom prst="blockArc">
                  <a:avLst/>
                </a:prstGeom>
                <a:solidFill>
                  <a:srgbClr val="F7964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0" y="0"/>
                <a:ext cx="5844845" cy="3306471"/>
                <a:chOff x="0" y="0"/>
                <a:chExt cx="5844845" cy="3306471"/>
              </a:xfrm>
            </p:grpSpPr>
            <p:sp>
              <p:nvSpPr>
                <p:cNvPr id="60" name="矩形 59"/>
                <p:cNvSpPr/>
                <p:nvPr/>
              </p:nvSpPr>
              <p:spPr>
                <a:xfrm>
                  <a:off x="5003597" y="2026310"/>
                  <a:ext cx="841248" cy="512064"/>
                </a:xfrm>
                <a:prstGeom prst="rect">
                  <a:avLst/>
                </a:prstGeom>
                <a:solidFill>
                  <a:srgbClr val="9BBB59"/>
                </a:solidFill>
                <a:ln w="25400" cap="flat" cmpd="sng" algn="ctr">
                  <a:solidFill>
                    <a:srgbClr val="9BBB5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矩形 60"/>
                <p:cNvSpPr/>
                <p:nvPr/>
              </p:nvSpPr>
              <p:spPr>
                <a:xfrm>
                  <a:off x="3079834" y="2457907"/>
                  <a:ext cx="1347517" cy="534264"/>
                </a:xfrm>
                <a:prstGeom prst="rect">
                  <a:avLst/>
                </a:prstGeom>
                <a:solidFill>
                  <a:srgbClr val="9BBB59"/>
                </a:solidFill>
                <a:ln w="25400" cap="flat" cmpd="sng" algn="ctr">
                  <a:solidFill>
                    <a:srgbClr val="9BBB5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zh-CN" altLang="en-US" sz="1600" kern="100" dirty="0">
                      <a:latin typeface="Times New Roman"/>
                      <a:ea typeface="宋体"/>
                      <a:cs typeface="Times New Roman"/>
                    </a:rPr>
                    <a:t>网络分析仪</a:t>
                  </a:r>
                  <a:r>
                    <a:rPr lang="en-US" sz="1600" kern="100" dirty="0">
                      <a:latin typeface="Times New Roman"/>
                      <a:ea typeface="宋体"/>
                      <a:cs typeface="Times New Roman"/>
                    </a:rPr>
                    <a:t> Analyzer</a:t>
                  </a:r>
                  <a:endParaRPr lang="zh-CN" altLang="en-US" sz="1600" kern="100" dirty="0">
                    <a:latin typeface="Times New Roman"/>
                    <a:ea typeface="宋体"/>
                    <a:cs typeface="Times New Roman"/>
                  </a:endParaRPr>
                </a:p>
              </p:txBody>
            </p:sp>
            <p:grpSp>
              <p:nvGrpSpPr>
                <p:cNvPr id="62" name="组合 61"/>
                <p:cNvGrpSpPr/>
                <p:nvPr/>
              </p:nvGrpSpPr>
              <p:grpSpPr>
                <a:xfrm>
                  <a:off x="0" y="0"/>
                  <a:ext cx="5471770" cy="3306471"/>
                  <a:chOff x="0" y="0"/>
                  <a:chExt cx="5471770" cy="3306471"/>
                </a:xfrm>
              </p:grpSpPr>
              <p:grpSp>
                <p:nvGrpSpPr>
                  <p:cNvPr id="63" name="组合 62"/>
                  <p:cNvGrpSpPr/>
                  <p:nvPr/>
                </p:nvGrpSpPr>
                <p:grpSpPr>
                  <a:xfrm>
                    <a:off x="0" y="0"/>
                    <a:ext cx="3979469" cy="3306471"/>
                    <a:chOff x="0" y="0"/>
                    <a:chExt cx="3979469" cy="3306471"/>
                  </a:xfrm>
                </p:grpSpPr>
                <p:cxnSp>
                  <p:nvCxnSpPr>
                    <p:cNvPr id="80" name="直接连接符 79"/>
                    <p:cNvCxnSpPr/>
                    <p:nvPr/>
                  </p:nvCxnSpPr>
                  <p:spPr>
                    <a:xfrm flipV="1">
                      <a:off x="1660551" y="7315"/>
                      <a:ext cx="0" cy="41467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1" name="直接连接符 80"/>
                    <p:cNvCxnSpPr/>
                    <p:nvPr/>
                  </p:nvCxnSpPr>
                  <p:spPr>
                    <a:xfrm flipV="1">
                      <a:off x="3979469" y="2948025"/>
                      <a:ext cx="0" cy="358445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grpSp>
                  <p:nvGrpSpPr>
                    <p:cNvPr id="82" name="组合 81"/>
                    <p:cNvGrpSpPr/>
                    <p:nvPr/>
                  </p:nvGrpSpPr>
                  <p:grpSpPr>
                    <a:xfrm>
                      <a:off x="0" y="7315"/>
                      <a:ext cx="1667612" cy="0"/>
                      <a:chOff x="0" y="0"/>
                      <a:chExt cx="1667612" cy="0"/>
                    </a:xfrm>
                  </p:grpSpPr>
                  <p:cxnSp>
                    <p:nvCxnSpPr>
                      <p:cNvPr id="89" name="直接连接符 88"/>
                      <p:cNvCxnSpPr/>
                      <p:nvPr/>
                    </p:nvCxnSpPr>
                    <p:spPr>
                      <a:xfrm flipH="1">
                        <a:off x="790042" y="0"/>
                        <a:ext cx="877570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tailEnd type="triangle" w="med" len="med"/>
                      </a:ln>
                      <a:effectLst/>
                    </p:spPr>
                  </p:cxnSp>
                  <p:cxnSp>
                    <p:nvCxnSpPr>
                      <p:cNvPr id="90" name="直接连接符 89"/>
                      <p:cNvCxnSpPr/>
                      <p:nvPr/>
                    </p:nvCxnSpPr>
                    <p:spPr>
                      <a:xfrm flipH="1">
                        <a:off x="0" y="0"/>
                        <a:ext cx="833755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83" name="组合 82"/>
                    <p:cNvGrpSpPr/>
                    <p:nvPr/>
                  </p:nvGrpSpPr>
                  <p:grpSpPr>
                    <a:xfrm>
                      <a:off x="0" y="0"/>
                      <a:ext cx="0" cy="3306471"/>
                      <a:chOff x="0" y="0"/>
                      <a:chExt cx="0" cy="3306471"/>
                    </a:xfrm>
                  </p:grpSpPr>
                  <p:cxnSp>
                    <p:nvCxnSpPr>
                      <p:cNvPr id="87" name="直接连接符 86"/>
                      <p:cNvCxnSpPr/>
                      <p:nvPr/>
                    </p:nvCxnSpPr>
                    <p:spPr>
                      <a:xfrm>
                        <a:off x="0" y="0"/>
                        <a:ext cx="0" cy="1536065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tailEnd type="triangle"/>
                      </a:ln>
                      <a:effectLst/>
                    </p:spPr>
                  </p:cxnSp>
                  <p:cxnSp>
                    <p:nvCxnSpPr>
                      <p:cNvPr id="88" name="直接连接符 87"/>
                      <p:cNvCxnSpPr/>
                      <p:nvPr/>
                    </p:nvCxnSpPr>
                    <p:spPr>
                      <a:xfrm>
                        <a:off x="0" y="1499616"/>
                        <a:ext cx="0" cy="1806855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84" name="组合 83"/>
                    <p:cNvGrpSpPr/>
                    <p:nvPr/>
                  </p:nvGrpSpPr>
                  <p:grpSpPr>
                    <a:xfrm>
                      <a:off x="0" y="3299155"/>
                      <a:ext cx="3979469" cy="0"/>
                      <a:chOff x="0" y="0"/>
                      <a:chExt cx="3979469" cy="0"/>
                    </a:xfrm>
                  </p:grpSpPr>
                  <p:cxnSp>
                    <p:nvCxnSpPr>
                      <p:cNvPr id="85" name="直接连接符 84"/>
                      <p:cNvCxnSpPr/>
                      <p:nvPr/>
                    </p:nvCxnSpPr>
                    <p:spPr>
                      <a:xfrm>
                        <a:off x="0" y="0"/>
                        <a:ext cx="2047875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tailEnd type="triangle"/>
                      </a:ln>
                      <a:effectLst/>
                    </p:spPr>
                  </p:cxnSp>
                  <p:cxnSp>
                    <p:nvCxnSpPr>
                      <p:cNvPr id="86" name="直接连接符 85"/>
                      <p:cNvCxnSpPr/>
                      <p:nvPr/>
                    </p:nvCxnSpPr>
                    <p:spPr>
                      <a:xfrm>
                        <a:off x="1989735" y="0"/>
                        <a:ext cx="1989734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>
                      <a:effectLst/>
                    </p:spPr>
                  </p:cxnSp>
                </p:grpSp>
              </p:grpSp>
              <p:grpSp>
                <p:nvGrpSpPr>
                  <p:cNvPr id="64" name="组合 63"/>
                  <p:cNvGrpSpPr/>
                  <p:nvPr/>
                </p:nvGrpSpPr>
                <p:grpSpPr>
                  <a:xfrm>
                    <a:off x="2904135" y="1836115"/>
                    <a:ext cx="599846" cy="1272844"/>
                    <a:chOff x="0" y="0"/>
                    <a:chExt cx="599846" cy="1272844"/>
                  </a:xfrm>
                </p:grpSpPr>
                <p:cxnSp>
                  <p:nvCxnSpPr>
                    <p:cNvPr id="75" name="直接连接符 74"/>
                    <p:cNvCxnSpPr/>
                    <p:nvPr/>
                  </p:nvCxnSpPr>
                  <p:spPr>
                    <a:xfrm>
                      <a:off x="0" y="1265529"/>
                      <a:ext cx="599846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直接连接符 75"/>
                    <p:cNvCxnSpPr/>
                    <p:nvPr/>
                  </p:nvCxnSpPr>
                  <p:spPr>
                    <a:xfrm flipV="1">
                      <a:off x="599846" y="1104595"/>
                      <a:ext cx="0" cy="168249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grpSp>
                  <p:nvGrpSpPr>
                    <p:cNvPr id="77" name="组合 76"/>
                    <p:cNvGrpSpPr/>
                    <p:nvPr/>
                  </p:nvGrpSpPr>
                  <p:grpSpPr>
                    <a:xfrm>
                      <a:off x="0" y="0"/>
                      <a:ext cx="0" cy="1271981"/>
                      <a:chOff x="0" y="0"/>
                      <a:chExt cx="0" cy="1271981"/>
                    </a:xfrm>
                  </p:grpSpPr>
                  <p:cxnSp>
                    <p:nvCxnSpPr>
                      <p:cNvPr id="78" name="直接连接符 77"/>
                      <p:cNvCxnSpPr/>
                      <p:nvPr/>
                    </p:nvCxnSpPr>
                    <p:spPr>
                      <a:xfrm>
                        <a:off x="0" y="775411"/>
                        <a:ext cx="0" cy="49657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headEnd type="triangle"/>
                      </a:ln>
                      <a:effectLst/>
                    </p:spPr>
                  </p:cxnSp>
                  <p:cxnSp>
                    <p:nvCxnSpPr>
                      <p:cNvPr id="79" name="直接连接符 78"/>
                      <p:cNvCxnSpPr/>
                      <p:nvPr/>
                    </p:nvCxnSpPr>
                    <p:spPr>
                      <a:xfrm flipV="1">
                        <a:off x="0" y="0"/>
                        <a:ext cx="0" cy="863193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>
                      <a:effectLst/>
                    </p:spPr>
                  </p:cxnSp>
                </p:grpSp>
              </p:grpSp>
              <p:grpSp>
                <p:nvGrpSpPr>
                  <p:cNvPr id="65" name="组合 64"/>
                  <p:cNvGrpSpPr/>
                  <p:nvPr/>
                </p:nvGrpSpPr>
                <p:grpSpPr>
                  <a:xfrm>
                    <a:off x="263348" y="1104595"/>
                    <a:ext cx="5208422" cy="1214323"/>
                    <a:chOff x="0" y="0"/>
                    <a:chExt cx="5208422" cy="1214323"/>
                  </a:xfrm>
                </p:grpSpPr>
                <p:cxnSp>
                  <p:nvCxnSpPr>
                    <p:cNvPr id="66" name="直接连接符 65"/>
                    <p:cNvCxnSpPr/>
                    <p:nvPr/>
                  </p:nvCxnSpPr>
                  <p:spPr>
                    <a:xfrm>
                      <a:off x="65836" y="43891"/>
                      <a:ext cx="5091380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sp>
                  <p:nvSpPr>
                    <p:cNvPr id="67" name="椭圆 66"/>
                    <p:cNvSpPr/>
                    <p:nvPr/>
                  </p:nvSpPr>
                  <p:spPr>
                    <a:xfrm>
                      <a:off x="0" y="43891"/>
                      <a:ext cx="95097" cy="95097"/>
                    </a:xfrm>
                    <a:prstGeom prst="ellipse">
                      <a:avLst/>
                    </a:prstGeom>
                    <a:solidFill>
                      <a:srgbClr val="F79646"/>
                    </a:solidFill>
                    <a:ln w="25400" cap="flat" cmpd="sng" algn="ctr">
                      <a:solidFill>
                        <a:srgbClr val="F79646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8" name="椭圆 67"/>
                    <p:cNvSpPr/>
                    <p:nvPr/>
                  </p:nvSpPr>
                  <p:spPr>
                    <a:xfrm>
                      <a:off x="5113324" y="43891"/>
                      <a:ext cx="95097" cy="95097"/>
                    </a:xfrm>
                    <a:prstGeom prst="ellipse">
                      <a:avLst/>
                    </a:prstGeom>
                    <a:solidFill>
                      <a:srgbClr val="F79646"/>
                    </a:solidFill>
                    <a:ln w="25400" cap="flat" cmpd="sng" algn="ctr">
                      <a:solidFill>
                        <a:srgbClr val="F79646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cxnSp>
                  <p:nvCxnSpPr>
                    <p:cNvPr id="69" name="直接连接符 68"/>
                    <p:cNvCxnSpPr/>
                    <p:nvPr/>
                  </p:nvCxnSpPr>
                  <p:spPr>
                    <a:xfrm>
                      <a:off x="0" y="95097"/>
                      <a:ext cx="0" cy="1060704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0" name="直接连接符 69"/>
                    <p:cNvCxnSpPr/>
                    <p:nvPr/>
                  </p:nvCxnSpPr>
                  <p:spPr>
                    <a:xfrm>
                      <a:off x="5208422" y="95097"/>
                      <a:ext cx="0" cy="1060704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sp>
                  <p:nvSpPr>
                    <p:cNvPr id="71" name="椭圆 70"/>
                    <p:cNvSpPr/>
                    <p:nvPr/>
                  </p:nvSpPr>
                  <p:spPr>
                    <a:xfrm>
                      <a:off x="0" y="1119225"/>
                      <a:ext cx="95097" cy="95097"/>
                    </a:xfrm>
                    <a:prstGeom prst="ellipse">
                      <a:avLst/>
                    </a:prstGeom>
                    <a:solidFill>
                      <a:srgbClr val="F79646"/>
                    </a:solidFill>
                    <a:ln w="25400" cap="flat" cmpd="sng" algn="ctr">
                      <a:solidFill>
                        <a:srgbClr val="F79646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2" name="椭圆 71"/>
                    <p:cNvSpPr/>
                    <p:nvPr/>
                  </p:nvSpPr>
                  <p:spPr>
                    <a:xfrm>
                      <a:off x="5113324" y="1119225"/>
                      <a:ext cx="95097" cy="95097"/>
                    </a:xfrm>
                    <a:prstGeom prst="ellipse">
                      <a:avLst/>
                    </a:prstGeom>
                    <a:solidFill>
                      <a:srgbClr val="F79646"/>
                    </a:solidFill>
                    <a:ln w="25400" cap="flat" cmpd="sng" algn="ctr">
                      <a:solidFill>
                        <a:srgbClr val="F79646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cxnSp>
                  <p:nvCxnSpPr>
                    <p:cNvPr id="73" name="直接连接符 72"/>
                    <p:cNvCxnSpPr/>
                    <p:nvPr/>
                  </p:nvCxnSpPr>
                  <p:spPr>
                    <a:xfrm>
                      <a:off x="65836" y="1214323"/>
                      <a:ext cx="5091380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sp>
                  <p:nvSpPr>
                    <p:cNvPr id="74" name="椭圆 73"/>
                    <p:cNvSpPr/>
                    <p:nvPr/>
                  </p:nvSpPr>
                  <p:spPr>
                    <a:xfrm>
                      <a:off x="4936672" y="0"/>
                      <a:ext cx="81660" cy="8166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25400" cap="flat" cmpd="sng" algn="ctr">
                      <a:solidFill>
                        <a:srgbClr val="C0504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  <p:sp>
          <p:nvSpPr>
            <p:cNvPr id="54" name="文本框 37"/>
            <p:cNvSpPr txBox="1"/>
            <p:nvPr/>
          </p:nvSpPr>
          <p:spPr>
            <a:xfrm>
              <a:off x="3769898" y="668015"/>
              <a:ext cx="418458" cy="28511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zh-CN" altLang="en-US" sz="1600" kern="100">
                  <a:latin typeface="Times New Roman"/>
                  <a:ea typeface="宋体"/>
                  <a:cs typeface="Times New Roman"/>
                </a:rPr>
                <a:t>小球</a:t>
              </a:r>
            </a:p>
          </p:txBody>
        </p:sp>
        <p:sp>
          <p:nvSpPr>
            <p:cNvPr id="55" name="文本框 38"/>
            <p:cNvSpPr txBox="1"/>
            <p:nvPr/>
          </p:nvSpPr>
          <p:spPr>
            <a:xfrm>
              <a:off x="629030" y="1831250"/>
              <a:ext cx="532756" cy="28511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zh-CN" altLang="en-US" sz="1600" kern="100">
                  <a:latin typeface="Times New Roman"/>
                  <a:ea typeface="宋体"/>
                  <a:cs typeface="Times New Roman"/>
                </a:rPr>
                <a:t>尼龙线</a:t>
              </a:r>
            </a:p>
          </p:txBody>
        </p:sp>
        <p:sp>
          <p:nvSpPr>
            <p:cNvPr id="56" name="文本框 34"/>
            <p:cNvSpPr txBox="1"/>
            <p:nvPr/>
          </p:nvSpPr>
          <p:spPr>
            <a:xfrm>
              <a:off x="2166039" y="1478759"/>
              <a:ext cx="761352" cy="2698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zh-CN" altLang="en-US" sz="1600" kern="100">
                  <a:latin typeface="Times New Roman"/>
                  <a:ea typeface="宋体"/>
                  <a:cs typeface="Times New Roman"/>
                </a:rPr>
                <a:t>功率馈送器</a:t>
              </a:r>
            </a:p>
          </p:txBody>
        </p:sp>
        <p:sp>
          <p:nvSpPr>
            <p:cNvPr id="57" name="文本框 23"/>
            <p:cNvSpPr txBox="1"/>
            <p:nvPr/>
          </p:nvSpPr>
          <p:spPr>
            <a:xfrm>
              <a:off x="1261720" y="102412"/>
              <a:ext cx="532756" cy="28511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zh-CN" altLang="en-US" sz="1600" kern="100" dirty="0">
                  <a:latin typeface="Times New Roman"/>
                  <a:ea typeface="宋体"/>
                  <a:cs typeface="Times New Roman"/>
                </a:rPr>
                <a:t>提取口</a:t>
              </a: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3044831" y="442927"/>
            <a:ext cx="574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小球测量系统示意图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0021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9"/>
    </mc:Choice>
    <mc:Fallback xmlns="">
      <p:transition xmlns:p14="http://schemas.microsoft.com/office/powerpoint/2010/main" spd="slow" advTm="602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E:\我的文档\实验室工作文档\博士论文\配图\第五章\对侧象限平均后的不平整度（大球10mm）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27" y="1905731"/>
            <a:ext cx="2519680" cy="191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 descr="E:\我的文档\实验室工作文档\博士论文\配图\第五章\电场平整度(未经校正)（大球10mm）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27" y="4532817"/>
            <a:ext cx="2519680" cy="19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 descr="E:\我的文档\实验室工作文档\博士论文\配图\第五章\对侧象限平均后的不平整度（大球15mm）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59" y="1905730"/>
            <a:ext cx="2519680" cy="1954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 descr="E:\我的文档\实验室工作文档\博士论文\配图\第五章\电场平整度(未经校正)（大球15mm）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59" y="4532817"/>
            <a:ext cx="2519680" cy="19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 descr="E:\我的文档\实验室工作文档\博士论文\配图\第五章\对侧象限平均后的不平整度（大球20mm）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16" y="1905730"/>
            <a:ext cx="2519680" cy="1954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616" y="4554407"/>
            <a:ext cx="2519680" cy="19183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39459" y="3979202"/>
            <a:ext cx="172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10 mm</a:t>
            </a:r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31835" y="3979202"/>
            <a:ext cx="172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15 mm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23376" y="3979202"/>
            <a:ext cx="172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20 mm</a:t>
            </a: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943097" y="876954"/>
            <a:ext cx="574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四极场不平整度结果</a:t>
            </a:r>
          </a:p>
        </p:txBody>
      </p:sp>
    </p:spTree>
    <p:extLst>
      <p:ext uri="{BB962C8B-B14F-4D97-AF65-F5344CB8AC3E}">
        <p14:creationId xmlns:p14="http://schemas.microsoft.com/office/powerpoint/2010/main" val="42668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79"/>
    </mc:Choice>
    <mc:Fallback xmlns="">
      <p:transition xmlns:p14="http://schemas.microsoft.com/office/powerpoint/2010/main" spd="slow" advTm="4667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25801" y="475619"/>
            <a:ext cx="574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二极场分布</a:t>
            </a:r>
          </a:p>
        </p:txBody>
      </p:sp>
      <p:pic>
        <p:nvPicPr>
          <p:cNvPr id="10" name="图片 9" descr="E:\我的文档\实验室工作文档\博士论文\配图\第五章\二极场修订值(10mm)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17" y="1512726"/>
            <a:ext cx="330995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 descr="E:\我的文档\实验室工作文档\博士论文\配图\第五章\二极场修订值(20mm)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503" y="1512726"/>
            <a:ext cx="330995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 descr="E:\我的文档\实验室工作文档\博士论文\配图\第五章\二极场修订值(15mm)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646" y="3906745"/>
            <a:ext cx="330995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523461" y="4003698"/>
            <a:ext cx="172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10 mm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43150" y="6150178"/>
            <a:ext cx="172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15 mm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23426" y="3993414"/>
            <a:ext cx="172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20 mm</a:t>
            </a:r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03666" y="2044270"/>
            <a:ext cx="1984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实线是测量结果</a:t>
            </a:r>
            <a:endParaRPr lang="en-US" altLang="zh-CN" dirty="0"/>
          </a:p>
          <a:p>
            <a:pPr algn="ctr"/>
            <a:r>
              <a:rPr lang="zh-CN" altLang="en-US" dirty="0"/>
              <a:t>虚线是模拟结果</a:t>
            </a:r>
          </a:p>
        </p:txBody>
      </p:sp>
    </p:spTree>
    <p:extLst>
      <p:ext uri="{BB962C8B-B14F-4D97-AF65-F5344CB8AC3E}">
        <p14:creationId xmlns:p14="http://schemas.microsoft.com/office/powerpoint/2010/main" val="312305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44"/>
    </mc:Choice>
    <mc:Fallback xmlns="">
      <p:transition xmlns:p14="http://schemas.microsoft.com/office/powerpoint/2010/main" spd="slow" advTm="2014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782486" y="2244339"/>
            <a:ext cx="4313515" cy="3496956"/>
            <a:chOff x="258485" y="2244339"/>
            <a:chExt cx="4313515" cy="3496956"/>
          </a:xfrm>
        </p:grpSpPr>
        <p:pic>
          <p:nvPicPr>
            <p:cNvPr id="10" name="图片 9" descr="E:\我的文档\实验室工作文档\博士论文\配图\第四章\束孔中心分布点.tif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85" y="2244339"/>
              <a:ext cx="4313515" cy="3058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151523" y="5371963"/>
              <a:ext cx="2527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zh-CN" dirty="0"/>
                <a:t>束孔相对束轴的同轴度</a:t>
              </a:r>
              <a:endParaRPr lang="zh-CN" alt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315056" y="1084727"/>
            <a:ext cx="574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二极场分布与电极安装偏差的关系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071794" y="4083552"/>
            <a:ext cx="2702235" cy="2395876"/>
            <a:chOff x="4571999" y="2088539"/>
            <a:chExt cx="4426857" cy="3924973"/>
          </a:xfrm>
        </p:grpSpPr>
        <p:pic>
          <p:nvPicPr>
            <p:cNvPr id="11" name="图片 10" descr="E:\我的文档\实验室工作文档\博士论文\配图\第五章\二极场修订值(15mm)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9" y="2088539"/>
              <a:ext cx="4426857" cy="33703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4923197" y="5458886"/>
              <a:ext cx="3835417" cy="554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15 mm</a:t>
              </a:r>
              <a:r>
                <a:rPr lang="zh-CN" altLang="en-US" sz="1600" dirty="0"/>
                <a:t>处的二极场分布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100393" y="1695848"/>
            <a:ext cx="2555588" cy="2329649"/>
            <a:chOff x="5547793" y="1580541"/>
            <a:chExt cx="2555588" cy="2329649"/>
          </a:xfrm>
        </p:grpSpPr>
        <p:pic>
          <p:nvPicPr>
            <p:cNvPr id="19" name="图片 18" descr="E:\我的文档\实验室工作文档\博士论文\配图\第五章\二极场修订值(20mm).t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793" y="1580541"/>
              <a:ext cx="2555588" cy="1945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5728305" y="3571636"/>
              <a:ext cx="23412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20 mm</a:t>
              </a:r>
              <a:r>
                <a:rPr lang="zh-CN" altLang="en-US" sz="1600" dirty="0"/>
                <a:t>处的二极场分布</a:t>
              </a:r>
            </a:p>
          </p:txBody>
        </p:sp>
      </p:grpSp>
      <p:pic>
        <p:nvPicPr>
          <p:cNvPr id="9" name="图片 8" descr="E:\我的文档\实验室工作文档\博士论文\配图\第五章\二极场与束孔中心点偏差量对比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906" y="2045496"/>
            <a:ext cx="5824188" cy="3960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551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43"/>
    </mc:Choice>
    <mc:Fallback xmlns="">
      <p:transition xmlns:p14="http://schemas.microsoft.com/office/powerpoint/2010/main" spd="slow" advTm="4524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89017E-6 L 0.23663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4509E-6 L -0.25711 -0.1856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-92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60116E-6 L -0.24913 0.163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5" y="8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E:\我的文档\实验室工作文档\博士论文\配图\第五章\X envelop(Ideal Field)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57" y="1227001"/>
            <a:ext cx="3398831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 descr="E:\我的文档\实验室工作文档\博士论文\配图\第五章\X envelop(Unflat5%, Dipole 22%)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361" y="1273991"/>
            <a:ext cx="3486527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 descr="E:\我的文档\实验室工作文档\博士论文\配图\第五章\Emittance comparision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16" y="3928110"/>
            <a:ext cx="3438569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082707" y="2363077"/>
            <a:ext cx="172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理想场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14307" y="4726445"/>
            <a:ext cx="2336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不理想场含有</a:t>
            </a:r>
            <a:r>
              <a:rPr lang="en-US" altLang="zh-CN" dirty="0"/>
              <a:t>±2.5%</a:t>
            </a:r>
            <a:r>
              <a:rPr lang="zh-CN" altLang="en-US" dirty="0"/>
              <a:t>四极场不平整度和</a:t>
            </a:r>
            <a:r>
              <a:rPr lang="en-US" altLang="zh-CN" dirty="0"/>
              <a:t>20%</a:t>
            </a:r>
            <a:r>
              <a:rPr lang="zh-CN" altLang="en-US" dirty="0"/>
              <a:t>二极场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0580" y="2363077"/>
            <a:ext cx="172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不理想场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7786" y="2117670"/>
            <a:ext cx="1216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束流质心和包络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46287" y="4864945"/>
            <a:ext cx="135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不理想场中的发射度</a:t>
            </a:r>
          </a:p>
        </p:txBody>
      </p:sp>
    </p:spTree>
    <p:extLst>
      <p:ext uri="{BB962C8B-B14F-4D97-AF65-F5344CB8AC3E}">
        <p14:creationId xmlns:p14="http://schemas.microsoft.com/office/powerpoint/2010/main" val="26134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87"/>
    </mc:Choice>
    <mc:Fallback xmlns="">
      <p:transition xmlns:p14="http://schemas.microsoft.com/office/powerpoint/2010/main" spd="slow" advTm="455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重</a:t>
            </a:r>
            <a:r>
              <a:rPr lang="zh-CN" altLang="en-US" dirty="0" smtClean="0"/>
              <a:t>离子</a:t>
            </a:r>
            <a:r>
              <a:rPr lang="en-US" altLang="zh-CN" dirty="0" smtClean="0"/>
              <a:t>CW RFQ</a:t>
            </a:r>
            <a:r>
              <a:rPr lang="zh-CN" altLang="en-US" dirty="0" smtClean="0"/>
              <a:t>研究背景</a:t>
            </a:r>
            <a:endParaRPr lang="en-US" altLang="zh-CN" dirty="0" smtClean="0"/>
          </a:p>
          <a:p>
            <a:r>
              <a:rPr lang="zh-CN" altLang="en-US" dirty="0" smtClean="0"/>
              <a:t>动力学设计</a:t>
            </a:r>
            <a:endParaRPr lang="en-US" altLang="zh-CN" dirty="0" smtClean="0"/>
          </a:p>
          <a:p>
            <a:r>
              <a:rPr lang="zh-CN" altLang="en-US" dirty="0" smtClean="0"/>
              <a:t>腔体设计及冷模测量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腔体功率实验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zh-CN" altLang="en-US" dirty="0" smtClean="0"/>
              <a:t>腔体初步束流实验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912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7"/>
    </mc:Choice>
    <mc:Fallback xmlns="">
      <p:transition xmlns:p14="http://schemas.microsoft.com/office/powerpoint/2010/main" spd="slow" advTm="562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3112838" y="2239396"/>
          <a:ext cx="5966325" cy="370332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745265"/>
                <a:gridCol w="2110530"/>
                <a:gridCol w="211053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日期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负载因子</a:t>
                      </a:r>
                      <a:r>
                        <a:rPr lang="en-US" sz="1800" kern="100">
                          <a:effectLst/>
                        </a:rPr>
                        <a:t> (%)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最大脉冲功率</a:t>
                      </a:r>
                      <a:r>
                        <a:rPr lang="en-US" sz="1800" kern="100">
                          <a:effectLst/>
                        </a:rPr>
                        <a:t> (kW)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smtClean="0">
                          <a:effectLst/>
                        </a:rPr>
                        <a:t>1</a:t>
                      </a:r>
                      <a:r>
                        <a:rPr lang="zh-CN" sz="1800" kern="100" smtClean="0">
                          <a:effectLst/>
                        </a:rPr>
                        <a:t>月</a:t>
                      </a:r>
                      <a:r>
                        <a:rPr lang="en-US" sz="1800" kern="100" smtClean="0">
                          <a:effectLst/>
                        </a:rPr>
                        <a:t>2</a:t>
                      </a:r>
                      <a:r>
                        <a:rPr lang="zh-CN" sz="1800" kern="100" smtClean="0">
                          <a:effectLst/>
                        </a:rPr>
                        <a:t>日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5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19.9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</a:t>
                      </a:r>
                      <a:r>
                        <a:rPr lang="zh-CN" sz="1800" kern="100" dirty="0">
                          <a:effectLst/>
                        </a:rPr>
                        <a:t>月</a:t>
                      </a:r>
                      <a:r>
                        <a:rPr lang="en-US" sz="1800" kern="100" dirty="0">
                          <a:effectLst/>
                        </a:rPr>
                        <a:t>3</a:t>
                      </a:r>
                      <a:r>
                        <a:rPr lang="zh-CN" sz="1800" kern="100" dirty="0">
                          <a:effectLst/>
                        </a:rPr>
                        <a:t>日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35.1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10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37.9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35.0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</a:t>
                      </a:r>
                      <a:r>
                        <a:rPr lang="zh-CN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4</a:t>
                      </a:r>
                      <a:r>
                        <a:rPr lang="zh-CN" sz="1800" kern="100">
                          <a:effectLst/>
                        </a:rPr>
                        <a:t>日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10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40.4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33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</a:t>
                      </a:r>
                      <a:r>
                        <a:rPr lang="zh-CN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5</a:t>
                      </a:r>
                      <a:r>
                        <a:rPr lang="zh-CN" sz="1800" kern="100">
                          <a:effectLst/>
                        </a:rPr>
                        <a:t>日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1/7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29.6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</a:t>
                      </a:r>
                      <a:r>
                        <a:rPr lang="zh-CN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6</a:t>
                      </a:r>
                      <a:r>
                        <a:rPr lang="zh-CN" sz="1800" kern="100">
                          <a:effectLst/>
                        </a:rPr>
                        <a:t>日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CW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12.1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</a:t>
                      </a:r>
                      <a:r>
                        <a:rPr lang="zh-CN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7</a:t>
                      </a:r>
                      <a:r>
                        <a:rPr lang="zh-CN" sz="1800" kern="100">
                          <a:effectLst/>
                        </a:rPr>
                        <a:t>日</a:t>
                      </a:r>
                      <a:endParaRPr lang="zh-CN" sz="18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30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34.9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75041" y="539618"/>
            <a:ext cx="574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功率试验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5042" y="1728016"/>
            <a:ext cx="574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功率锻炼进度</a:t>
            </a:r>
          </a:p>
        </p:txBody>
      </p:sp>
    </p:spTree>
    <p:extLst>
      <p:ext uri="{BB962C8B-B14F-4D97-AF65-F5344CB8AC3E}">
        <p14:creationId xmlns:p14="http://schemas.microsoft.com/office/powerpoint/2010/main" val="227727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2"/>
    </mc:Choice>
    <mc:Fallback xmlns="">
      <p:transition xmlns:p14="http://schemas.microsoft.com/office/powerpoint/2010/main" spd="slow" advTm="336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N:\实验数据\2013年12月-2014年1月SSC-LINAC RFQ功率试验\现场照片\157_0106\IMG_88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2400754"/>
            <a:ext cx="5267325" cy="39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223161" y="477624"/>
            <a:ext cx="574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功率试验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5042" y="1728016"/>
            <a:ext cx="574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极间电压测量</a:t>
            </a:r>
          </a:p>
        </p:txBody>
      </p:sp>
    </p:spTree>
    <p:extLst>
      <p:ext uri="{BB962C8B-B14F-4D97-AF65-F5344CB8AC3E}">
        <p14:creationId xmlns:p14="http://schemas.microsoft.com/office/powerpoint/2010/main" val="11169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0"/>
    </mc:Choice>
    <mc:Fallback xmlns="">
      <p:transition xmlns:p14="http://schemas.microsoft.com/office/powerpoint/2010/main" spd="slow" advTm="376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073564" y="422123"/>
            <a:ext cx="574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噪声信号的干扰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2247455" y="1532254"/>
            <a:ext cx="3347626" cy="2520000"/>
            <a:chOff x="723455" y="1532254"/>
            <a:chExt cx="3347626" cy="2520000"/>
          </a:xfrm>
        </p:grpSpPr>
        <p:pic>
          <p:nvPicPr>
            <p:cNvPr id="9" name="图片 8" descr="E:\我的文档\实验室工作文档\博士论文\配图\第五章\1月4日14.3kW(2.5dB)轫致辐射谱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455" y="1532254"/>
              <a:ext cx="3347626" cy="25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420730" y="2422590"/>
              <a:ext cx="195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低功率的谱线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457728" y="1532254"/>
            <a:ext cx="3366788" cy="2520000"/>
            <a:chOff x="4933728" y="1532254"/>
            <a:chExt cx="3366788" cy="2520000"/>
          </a:xfrm>
        </p:grpSpPr>
        <p:pic>
          <p:nvPicPr>
            <p:cNvPr id="10" name="图片 9" descr="E:\我的文档\实验室工作文档\博士论文\配图\第五章\1月4日22.9kW(3.5dB)轫致辐射谱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728" y="1532254"/>
              <a:ext cx="3366788" cy="25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6050787" y="2053258"/>
              <a:ext cx="195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高功率的谱线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183495" y="4052254"/>
            <a:ext cx="3411586" cy="2520000"/>
            <a:chOff x="659495" y="4052254"/>
            <a:chExt cx="3411586" cy="2520000"/>
          </a:xfrm>
        </p:grpSpPr>
        <p:pic>
          <p:nvPicPr>
            <p:cNvPr id="11" name="图片 10" descr="E:\我的文档\实验室工作文档\博士论文\配图\第五章\1月6日20.2kW(3.3dB)无铜皮.t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495" y="4052254"/>
              <a:ext cx="3411586" cy="25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1751041" y="4839219"/>
              <a:ext cx="195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无吸收片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385948" y="4052254"/>
            <a:ext cx="3438569" cy="2520000"/>
            <a:chOff x="4861947" y="4052254"/>
            <a:chExt cx="3438569" cy="2520000"/>
          </a:xfrm>
        </p:grpSpPr>
        <p:pic>
          <p:nvPicPr>
            <p:cNvPr id="12" name="图片 11" descr="E:\我的文档\实验室工作文档\博士论文\配图\第五章\1月6日20.2kW(3.3dB)有铜皮.t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1947" y="4052254"/>
              <a:ext cx="3438569" cy="25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5916641" y="4839219"/>
              <a:ext cx="195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有吸收片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37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4"/>
    </mc:Choice>
    <mc:Fallback xmlns="">
      <p:transition xmlns:p14="http://schemas.microsoft.com/office/powerpoint/2010/main" spd="slow" advTm="2422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032467" y="1853807"/>
            <a:ext cx="6127067" cy="4506330"/>
            <a:chOff x="0" y="1224"/>
            <a:chExt cx="4438650" cy="326462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224"/>
              <a:ext cx="4438650" cy="326462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直接箭头连接符 10"/>
            <p:cNvCxnSpPr/>
            <p:nvPr/>
          </p:nvCxnSpPr>
          <p:spPr>
            <a:xfrm flipH="1">
              <a:off x="2990850" y="2190750"/>
              <a:ext cx="136566" cy="5905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31356"/>
            <p:cNvSpPr txBox="1"/>
            <p:nvPr/>
          </p:nvSpPr>
          <p:spPr>
            <a:xfrm>
              <a:off x="847725" y="752475"/>
              <a:ext cx="1019473" cy="5143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2325"/>
                </a:lnSpc>
              </a:pPr>
              <a:r>
                <a:rPr lang="zh-CN" altLang="en-US" sz="1600" kern="100" dirty="0">
                  <a:latin typeface="Times New Roman"/>
                  <a:ea typeface="宋体"/>
                  <a:cs typeface="Times New Roman"/>
                </a:rPr>
                <a:t>红色的曲线为高斯函数拟合曲线</a:t>
              </a:r>
              <a:endParaRPr lang="zh-CN" altLang="en-US" sz="2800" kern="100" dirty="0">
                <a:latin typeface="Times New Roman"/>
                <a:ea typeface="宋体"/>
                <a:cs typeface="Times New Roman"/>
              </a:endParaRPr>
            </a:p>
          </p:txBody>
        </p:sp>
        <p:sp>
          <p:nvSpPr>
            <p:cNvPr id="13" name="文本框 31358"/>
            <p:cNvSpPr txBox="1"/>
            <p:nvPr/>
          </p:nvSpPr>
          <p:spPr>
            <a:xfrm>
              <a:off x="2867025" y="1930498"/>
              <a:ext cx="989965" cy="3041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127000" algn="just">
                <a:lnSpc>
                  <a:spcPts val="2325"/>
                </a:lnSpc>
              </a:pPr>
              <a:r>
                <a:rPr lang="zh-CN" altLang="en-US" sz="1600" kern="100" dirty="0">
                  <a:latin typeface="Times New Roman"/>
                  <a:ea typeface="宋体"/>
                  <a:cs typeface="Times New Roman"/>
                </a:rPr>
                <a:t>极间电压的估值</a:t>
              </a:r>
              <a:endParaRPr lang="zh-CN" altLang="en-US" sz="2800" kern="100" dirty="0">
                <a:latin typeface="Times New Roman"/>
                <a:ea typeface="宋体"/>
                <a:cs typeface="Times New Roman"/>
              </a:endParaRPr>
            </a:p>
          </p:txBody>
        </p:sp>
        <p:cxnSp>
          <p:nvCxnSpPr>
            <p:cNvPr id="14" name="直接箭头连接符 13"/>
            <p:cNvCxnSpPr/>
            <p:nvPr/>
          </p:nvCxnSpPr>
          <p:spPr>
            <a:xfrm>
              <a:off x="1514475" y="1190625"/>
              <a:ext cx="295997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3223161" y="581911"/>
            <a:ext cx="574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极间电压的评估方法</a:t>
            </a:r>
          </a:p>
        </p:txBody>
      </p:sp>
    </p:spTree>
    <p:extLst>
      <p:ext uri="{BB962C8B-B14F-4D97-AF65-F5344CB8AC3E}">
        <p14:creationId xmlns:p14="http://schemas.microsoft.com/office/powerpoint/2010/main" val="116152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2"/>
    </mc:Choice>
    <mc:Fallback xmlns="">
      <p:transition xmlns:p14="http://schemas.microsoft.com/office/powerpoint/2010/main" spd="slow" advTm="1361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670519" y="1137332"/>
            <a:ext cx="2850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国际上的重离子</a:t>
            </a:r>
            <a:r>
              <a:rPr lang="en-US" altLang="zh-CN" sz="2400" dirty="0"/>
              <a:t>RFQ</a:t>
            </a:r>
            <a:endParaRPr lang="zh-CN" altLang="en-US" sz="2400" dirty="0"/>
          </a:p>
        </p:txBody>
      </p:sp>
      <p:grpSp>
        <p:nvGrpSpPr>
          <p:cNvPr id="21" name="组合 20"/>
          <p:cNvGrpSpPr/>
          <p:nvPr/>
        </p:nvGrpSpPr>
        <p:grpSpPr>
          <a:xfrm>
            <a:off x="2066377" y="1837883"/>
            <a:ext cx="1763912" cy="3006601"/>
            <a:chOff x="542378" y="2070648"/>
            <a:chExt cx="1763912" cy="300659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378" y="2070648"/>
              <a:ext cx="1763912" cy="2522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873766" y="4707915"/>
              <a:ext cx="1101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HSI RFQ</a:t>
              </a:r>
              <a:r>
                <a:rPr lang="en-US" altLang="zh-CN" baseline="30000" dirty="0"/>
                <a:t>[1]</a:t>
              </a:r>
              <a:endParaRPr lang="zh-CN" altLang="en-US" baseline="300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524007" y="5914088"/>
            <a:ext cx="89741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[1]U. Ratzinger, Nuclear Instruments and Methods in Physics Research A, </a:t>
            </a:r>
            <a:r>
              <a:rPr lang="en-US" altLang="zh-CN" sz="1000" b="1" dirty="0"/>
              <a:t>464</a:t>
            </a:r>
            <a:r>
              <a:rPr lang="en-US" altLang="zh-CN" sz="1000" dirty="0"/>
              <a:t> (2001) p. 636–645.</a:t>
            </a:r>
          </a:p>
          <a:p>
            <a:r>
              <a:rPr lang="de-DE" altLang="zh-CN" sz="1000" dirty="0"/>
              <a:t>[2]M. Vossberg, Der neue RFQ für den Hochladungsinjektor der GSI, Dissertation of Johann Wolfgang Goethe - Universität in Frankfurt am Main, 2011.</a:t>
            </a:r>
          </a:p>
          <a:p>
            <a:r>
              <a:rPr lang="en-US" altLang="zh-CN" sz="1000" dirty="0"/>
              <a:t>[3]K. Yamada, S. Arai, Y. Chiba, et al., Proceedings of LINAC 2010, 2010, p. TUP070</a:t>
            </a:r>
          </a:p>
          <a:p>
            <a:r>
              <a:rPr lang="en-US" altLang="zh-CN" sz="1000" dirty="0"/>
              <a:t>[4]R.L. Poirier, R. </a:t>
            </a:r>
            <a:r>
              <a:rPr lang="en-US" altLang="zh-CN" sz="1000" dirty="0" err="1"/>
              <a:t>Baartman</a:t>
            </a:r>
            <a:r>
              <a:rPr lang="en-US" altLang="zh-CN" sz="1000" dirty="0"/>
              <a:t>, P. </a:t>
            </a:r>
            <a:r>
              <a:rPr lang="en-US" altLang="zh-CN" sz="1000" dirty="0" err="1"/>
              <a:t>Bricault</a:t>
            </a:r>
            <a:r>
              <a:rPr lang="en-US" altLang="zh-CN" sz="1000" dirty="0"/>
              <a:t>, et al., Proceedings of the XX International Linac Conference, 2000, p. FR102</a:t>
            </a:r>
          </a:p>
          <a:p>
            <a:endParaRPr lang="de-DE" altLang="zh-CN" sz="1000" dirty="0"/>
          </a:p>
          <a:p>
            <a:endParaRPr lang="en-US" altLang="zh-CN" sz="1000" dirty="0"/>
          </a:p>
          <a:p>
            <a:endParaRPr lang="zh-CN" altLang="en-US" sz="1000" b="1" dirty="0"/>
          </a:p>
        </p:txBody>
      </p:sp>
      <p:grpSp>
        <p:nvGrpSpPr>
          <p:cNvPr id="25" name="组合 24"/>
          <p:cNvGrpSpPr/>
          <p:nvPr/>
        </p:nvGrpSpPr>
        <p:grpSpPr>
          <a:xfrm>
            <a:off x="4283945" y="1837887"/>
            <a:ext cx="1875631" cy="3018805"/>
            <a:chOff x="2611459" y="2070648"/>
            <a:chExt cx="1875631" cy="301880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459" y="2070648"/>
              <a:ext cx="1875631" cy="253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3002714" y="4720122"/>
              <a:ext cx="1093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HLI RFQ</a:t>
              </a:r>
              <a:r>
                <a:rPr lang="en-US" altLang="zh-CN" baseline="30000" dirty="0"/>
                <a:t>[2]</a:t>
              </a:r>
              <a:endParaRPr lang="zh-CN" altLang="en-US" baseline="30000" dirty="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966971" y="1837880"/>
            <a:ext cx="2995636" cy="1871196"/>
            <a:chOff x="5442970" y="1973716"/>
            <a:chExt cx="2995636" cy="187119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970" y="1973716"/>
              <a:ext cx="2995636" cy="1457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6278042" y="3475579"/>
              <a:ext cx="14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RILAC RFQ II</a:t>
              </a:r>
              <a:r>
                <a:rPr lang="en-US" altLang="zh-CN" baseline="30000" dirty="0"/>
                <a:t>[3]</a:t>
              </a:r>
              <a:endParaRPr lang="zh-CN" altLang="en-US" dirty="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123703" y="3791704"/>
            <a:ext cx="2682183" cy="2122387"/>
            <a:chOff x="5599696" y="3791696"/>
            <a:chExt cx="2682183" cy="2122386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9696" y="3791696"/>
              <a:ext cx="2682183" cy="1736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6326708" y="5544750"/>
              <a:ext cx="1399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err="1"/>
                <a:t>Triumf</a:t>
              </a:r>
              <a:r>
                <a:rPr lang="en-US" altLang="zh-CN" dirty="0"/>
                <a:t> RFQ</a:t>
              </a:r>
              <a:r>
                <a:rPr lang="en-US" altLang="zh-CN" baseline="30000" dirty="0"/>
                <a:t>[4]</a:t>
              </a:r>
              <a:endParaRPr lang="zh-CN" altLang="en-US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660739" y="5083092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四杆型结构为主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885728" y="336795"/>
            <a:ext cx="855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研究背景</a:t>
            </a:r>
          </a:p>
        </p:txBody>
      </p:sp>
    </p:spTree>
    <p:extLst>
      <p:ext uri="{BB962C8B-B14F-4D97-AF65-F5344CB8AC3E}">
        <p14:creationId xmlns:p14="http://schemas.microsoft.com/office/powerpoint/2010/main" val="146192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4"/>
    </mc:Choice>
    <mc:Fallback xmlns="">
      <p:transition xmlns:p14="http://schemas.microsoft.com/office/powerpoint/2010/main" spd="slow" advTm="197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E:\我的文档\实验室工作文档\博士论文\配图\第五章\Power vs Inter-vane Voltage(用第二类拐点法得到的极间电压值)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56" y="2097087"/>
            <a:ext cx="5254308" cy="3888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027070" y="545469"/>
            <a:ext cx="574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分路阻抗曲线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88151" y="1963661"/>
            <a:ext cx="27131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与品质因数的测量结果相比较，极间电压的测量结果偏低。其原因主要是电子学噪声影响了谱线高能段的准确性，如果结合品质因数的测量结果，腔体达到</a:t>
            </a:r>
            <a:r>
              <a:rPr lang="en-US" altLang="zh-CN" sz="2400" dirty="0"/>
              <a:t>70 kV</a:t>
            </a:r>
            <a:r>
              <a:rPr lang="zh-CN" altLang="en-US" sz="2400" dirty="0"/>
              <a:t>极间电压时的功率估计为</a:t>
            </a:r>
            <a:r>
              <a:rPr lang="en-US" altLang="zh-CN" sz="2400" dirty="0"/>
              <a:t>35 kW</a:t>
            </a:r>
            <a:r>
              <a:rPr lang="zh-CN" altLang="en-US" sz="24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9118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76"/>
    </mc:Choice>
    <mc:Fallback xmlns="">
      <p:transition xmlns:p14="http://schemas.microsoft.com/office/powerpoint/2010/main" spd="slow" advTm="2767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15056" y="1051062"/>
            <a:ext cx="574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束流试验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3758579" y="2451666"/>
          <a:ext cx="4778601" cy="265176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592867"/>
                <a:gridCol w="1592867"/>
                <a:gridCol w="159286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质荷比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极间电压</a:t>
                      </a:r>
                      <a:r>
                        <a:rPr lang="en-US" sz="1600" kern="100">
                          <a:effectLst/>
                        </a:rPr>
                        <a:t> (kV)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腔体功率</a:t>
                      </a:r>
                      <a:r>
                        <a:rPr lang="en-US" sz="1600" kern="100">
                          <a:effectLst/>
                        </a:rPr>
                        <a:t> (kW)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7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70.0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35.0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60.0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25.7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5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50.0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17.9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4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40.0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11.4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30.0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6.4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75042" y="1766391"/>
            <a:ext cx="574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不同质荷比离子所需的功率</a:t>
            </a:r>
          </a:p>
        </p:txBody>
      </p:sp>
    </p:spTree>
    <p:extLst>
      <p:ext uri="{BB962C8B-B14F-4D97-AF65-F5344CB8AC3E}">
        <p14:creationId xmlns:p14="http://schemas.microsoft.com/office/powerpoint/2010/main" val="39647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1"/>
    </mc:Choice>
    <mc:Fallback xmlns="">
      <p:transition xmlns:p14="http://schemas.microsoft.com/office/powerpoint/2010/main" spd="slow" advTm="821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N:\实验数据\2014年4月SSC-LINAC RFQ实验\photos\IMG_895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50284" y="1953079"/>
            <a:ext cx="5091430" cy="38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014061" y="278969"/>
            <a:ext cx="4525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/>
              <a:t>RFQ</a:t>
            </a:r>
            <a:r>
              <a:rPr lang="zh-CN" altLang="en-US" sz="3600" b="1" dirty="0" smtClean="0"/>
              <a:t>加速器布局图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4673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64"/>
    </mc:Choice>
    <mc:Fallback xmlns="">
      <p:transition xmlns:p14="http://schemas.microsoft.com/office/powerpoint/2010/main" spd="slow" advTm="271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E:\我的文档\实验室工作文档\博士论文\配图\实验\离子源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7535" y="2139474"/>
            <a:ext cx="4639375" cy="347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 descr="E:\我的文档\实验室工作文档\博士论文\配图\第五章\Beam from ECR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03590"/>
            <a:ext cx="4037920" cy="302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96000" y="1653301"/>
            <a:ext cx="419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蒸发冷却离子源引出的氧离子束流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61654" y="309966"/>
            <a:ext cx="626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蒸发冷却离子源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9023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7"/>
    </mc:Choice>
    <mc:Fallback xmlns="">
      <p:transition xmlns:p14="http://schemas.microsoft.com/office/powerpoint/2010/main" spd="slow" advTm="52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03059" y="572221"/>
            <a:ext cx="463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初步的束流实验结果</a:t>
            </a:r>
          </a:p>
        </p:txBody>
      </p:sp>
      <p:pic>
        <p:nvPicPr>
          <p:cNvPr id="80898" name="Picture 2" descr="N:\实验数据\2014年4月SSC-LINAC RFQ实验\photos\IMG_8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99" y="2209002"/>
            <a:ext cx="4454787" cy="334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85728" y="2352466"/>
            <a:ext cx="31688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dirty="0"/>
              <a:t>目前测得的</a:t>
            </a:r>
            <a:r>
              <a:rPr lang="en-US" altLang="zh-CN" sz="2400" baseline="30000" dirty="0"/>
              <a:t>16</a:t>
            </a:r>
            <a:r>
              <a:rPr lang="en-US" altLang="zh-CN" sz="2400" dirty="0"/>
              <a:t>O</a:t>
            </a:r>
            <a:r>
              <a:rPr lang="en-US" altLang="zh-CN" sz="2400" baseline="30000" dirty="0"/>
              <a:t>5+</a:t>
            </a:r>
            <a:r>
              <a:rPr lang="zh-CN" altLang="en-US" sz="2400" dirty="0"/>
              <a:t>束流传输效率约为</a:t>
            </a:r>
            <a:r>
              <a:rPr lang="en-US" altLang="zh-CN" sz="2400" dirty="0"/>
              <a:t>83%</a:t>
            </a:r>
            <a:r>
              <a:rPr lang="zh-CN" altLang="en-US" sz="2400" dirty="0"/>
              <a:t>，入口流强</a:t>
            </a:r>
            <a:r>
              <a:rPr lang="en-US" altLang="zh-CN" sz="2400" dirty="0"/>
              <a:t>180μA</a:t>
            </a:r>
            <a:r>
              <a:rPr lang="zh-CN" altLang="en-US" sz="2400" dirty="0"/>
              <a:t>。但是的效率会比这个高，因为入口和出口法拉第杯都里腔体较远，入口束流会被腔前的螺线管削弱，而出口束流则因束斑变大无法被法拉第杯完全接收。</a:t>
            </a:r>
          </a:p>
        </p:txBody>
      </p:sp>
    </p:spTree>
    <p:extLst>
      <p:ext uri="{BB962C8B-B14F-4D97-AF65-F5344CB8AC3E}">
        <p14:creationId xmlns:p14="http://schemas.microsoft.com/office/powerpoint/2010/main" val="32785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46"/>
    </mc:Choice>
    <mc:Fallback xmlns="">
      <p:transition xmlns:p14="http://schemas.microsoft.com/office/powerpoint/2010/main" spd="slow" advTm="2724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885729" y="3203110"/>
            <a:ext cx="3755521" cy="2815153"/>
            <a:chOff x="0" y="0"/>
            <a:chExt cx="4408098" cy="3303917"/>
          </a:xfrm>
        </p:grpSpPr>
        <p:pic>
          <p:nvPicPr>
            <p:cNvPr id="15" name="图片 14" descr="N:\实验数据\2014年4月SSC-LINAC RFQ实验\photos\IMG_8905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408098" cy="3303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" name="组合 15"/>
            <p:cNvGrpSpPr/>
            <p:nvPr/>
          </p:nvGrpSpPr>
          <p:grpSpPr>
            <a:xfrm>
              <a:off x="1371600" y="1258511"/>
              <a:ext cx="1881831" cy="551815"/>
              <a:chOff x="0" y="-230140"/>
              <a:chExt cx="1881831" cy="913839"/>
            </a:xfrm>
          </p:grpSpPr>
          <p:cxnSp>
            <p:nvCxnSpPr>
              <p:cNvPr id="17" name="直接连接符 16"/>
              <p:cNvCxnSpPr/>
              <p:nvPr/>
            </p:nvCxnSpPr>
            <p:spPr>
              <a:xfrm>
                <a:off x="0" y="172528"/>
                <a:ext cx="0" cy="44857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1881831" y="172528"/>
                <a:ext cx="0" cy="44857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/>
              <p:cNvCxnSpPr/>
              <p:nvPr/>
            </p:nvCxnSpPr>
            <p:spPr>
              <a:xfrm>
                <a:off x="8627" y="396816"/>
                <a:ext cx="187320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stealth" w="lg" len="med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文本框 30948"/>
              <p:cNvSpPr txBox="1"/>
              <p:nvPr/>
            </p:nvSpPr>
            <p:spPr>
              <a:xfrm>
                <a:off x="86859" y="-230140"/>
                <a:ext cx="1491178" cy="913839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127000" algn="just">
                  <a:lnSpc>
                    <a:spcPts val="2325"/>
                  </a:lnSpc>
                </a:pPr>
                <a:r>
                  <a:rPr lang="en-US" b="1" kern="100" dirty="0">
                    <a:solidFill>
                      <a:srgbClr val="FF0000"/>
                    </a:solidFill>
                    <a:latin typeface="Times New Roman"/>
                    <a:ea typeface="宋体"/>
                    <a:cs typeface="Times New Roman"/>
                  </a:rPr>
                  <a:t>240.70 mm</a:t>
                </a:r>
                <a:endParaRPr lang="zh-CN" altLang="en-US" sz="1200" kern="100" dirty="0">
                  <a:latin typeface="Times New Roman"/>
                  <a:ea typeface="宋体"/>
                  <a:cs typeface="Times New Roman"/>
                </a:endParaRPr>
              </a:p>
            </p:txBody>
          </p:sp>
        </p:grpSp>
      </p:grpSp>
      <p:pic>
        <p:nvPicPr>
          <p:cNvPr id="21" name="图片 20" descr="N:\实验数据\2014年4月SSC-LINAC RFQ实验\SSC-LINAC\tof1.t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86" y="2822368"/>
            <a:ext cx="4429476" cy="332050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3128277" y="1044367"/>
            <a:ext cx="506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初步的束流实验结果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28277" y="1864431"/>
            <a:ext cx="4923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使用飞行时间法测量得到束流的出口能量为</a:t>
            </a:r>
            <a:r>
              <a:rPr lang="en-US" altLang="zh-CN" sz="2400" dirty="0"/>
              <a:t>141.89±0.15 </a:t>
            </a:r>
            <a:r>
              <a:rPr lang="en-US" altLang="zh-CN" sz="2400" dirty="0" err="1"/>
              <a:t>keV</a:t>
            </a:r>
            <a:r>
              <a:rPr lang="en-US" altLang="zh-CN" sz="2400" dirty="0"/>
              <a:t>/u</a:t>
            </a:r>
            <a:endParaRPr lang="zh-CN" alt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096000" y="4325868"/>
            <a:ext cx="419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利用示波器进行时间补偿</a:t>
            </a:r>
          </a:p>
        </p:txBody>
      </p:sp>
      <p:pic>
        <p:nvPicPr>
          <p:cNvPr id="26" name="图片 25" descr="N:\实验数据\2014年4月SSC-LINAC RFQ实验\SSC-LINAC\tof2(channel 2 skew 8.68ns).t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97" y="2842295"/>
            <a:ext cx="4451165" cy="333676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页脚占位符 8"/>
          <p:cNvSpPr txBox="1">
            <a:spLocks/>
          </p:cNvSpPr>
          <p:nvPr/>
        </p:nvSpPr>
        <p:spPr>
          <a:xfrm>
            <a:off x="1516502" y="6540351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b="1">
                <a:solidFill>
                  <a:schemeClr val="tx1"/>
                </a:solidFill>
              </a:rPr>
              <a:t>   April 10, 2014                                                                                               </a:t>
            </a:r>
            <a:r>
              <a:rPr lang="zh-CN" altLang="en-US" b="1">
                <a:solidFill>
                  <a:schemeClr val="tx1"/>
                </a:solidFill>
              </a:rPr>
              <a:t>刘戈                                                                                                                      </a:t>
            </a:r>
            <a:fld id="{542B377E-4330-4710-8D76-52F3E82C308B}" type="slidenum">
              <a:rPr lang="zh-CN" altLang="en-US" b="1">
                <a:solidFill>
                  <a:schemeClr val="tx1"/>
                </a:solidFill>
              </a:rPr>
              <a:pPr algn="l"/>
              <a:t>55</a:t>
            </a:fld>
            <a:r>
              <a:rPr lang="zh-CN" altLang="en-US" b="1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</a:t>
            </a:r>
            <a:endParaRPr lang="zh-CN" altLang="en-US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3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8"/>
    </mc:Choice>
    <mc:Fallback xmlns="">
      <p:transition xmlns:p14="http://schemas.microsoft.com/office/powerpoint/2010/main" spd="slow" advTm="1870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3600" b="1" dirty="0" smtClean="0"/>
              <a:t>总结</a:t>
            </a:r>
            <a:endParaRPr lang="zh-CN" altLang="en-US" sz="3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束流动力学设计中通过优化设计方法，避免了参数共振和束流失配现象，发射度增长和束损较小，传输效率达到</a:t>
            </a:r>
            <a:r>
              <a:rPr lang="en-US" altLang="zh-CN" dirty="0" smtClean="0"/>
              <a:t>94%</a:t>
            </a:r>
            <a:r>
              <a:rPr lang="zh-CN" altLang="en-US" dirty="0" smtClean="0"/>
              <a:t>以上；</a:t>
            </a:r>
            <a:endParaRPr lang="en-US" altLang="zh-CN" dirty="0" smtClean="0"/>
          </a:p>
          <a:p>
            <a:r>
              <a:rPr lang="zh-CN" altLang="en-US" dirty="0" smtClean="0"/>
              <a:t>束流实验结果与设计参数基本符合，</a:t>
            </a:r>
            <a:r>
              <a:rPr lang="en-US" altLang="zh-CN" dirty="0" smtClean="0"/>
              <a:t> O</a:t>
            </a:r>
            <a:r>
              <a:rPr lang="en-US" altLang="zh-CN" baseline="30000" dirty="0" smtClean="0"/>
              <a:t>5+</a:t>
            </a:r>
            <a:r>
              <a:rPr lang="zh-CN" altLang="en-US" dirty="0" smtClean="0"/>
              <a:t>传输效率</a:t>
            </a:r>
            <a:r>
              <a:rPr lang="en-US" altLang="zh-CN" dirty="0" smtClean="0"/>
              <a:t>83%</a:t>
            </a:r>
            <a:r>
              <a:rPr lang="zh-CN" altLang="en-US" dirty="0" smtClean="0"/>
              <a:t>以上</a:t>
            </a:r>
            <a:endParaRPr lang="en-US" altLang="zh-CN" dirty="0" smtClean="0"/>
          </a:p>
          <a:p>
            <a:r>
              <a:rPr lang="zh-CN" altLang="en-US" dirty="0" smtClean="0"/>
              <a:t>在实验室条件下对电极位置进行了测量，确定了电极位置的实际偏差量；</a:t>
            </a:r>
            <a:endParaRPr lang="en-US" altLang="zh-CN" dirty="0" smtClean="0"/>
          </a:p>
          <a:p>
            <a:r>
              <a:rPr lang="zh-CN" altLang="en-US" dirty="0" smtClean="0"/>
              <a:t>通过逐步的高功率试验，目前腔体已经能够达到</a:t>
            </a:r>
            <a:r>
              <a:rPr lang="en-US" altLang="zh-CN" dirty="0" smtClean="0"/>
              <a:t>20 kW CW</a:t>
            </a:r>
            <a:r>
              <a:rPr lang="zh-CN" altLang="en-US" dirty="0" smtClean="0"/>
              <a:t>运行，自动频率控制以实现</a:t>
            </a:r>
            <a:r>
              <a:rPr lang="en-US" altLang="zh-CN" dirty="0" smtClean="0"/>
              <a:t>14 kW</a:t>
            </a:r>
            <a:r>
              <a:rPr lang="zh-CN" altLang="en-US" dirty="0" smtClean="0"/>
              <a:t> </a:t>
            </a:r>
            <a:r>
              <a:rPr lang="en-US" altLang="zh-CN" dirty="0" smtClean="0"/>
              <a:t>CW</a:t>
            </a:r>
            <a:r>
              <a:rPr lang="zh-CN" altLang="en-US" dirty="0" smtClean="0"/>
              <a:t>以下稳定运行</a:t>
            </a:r>
            <a:endParaRPr lang="en-US" altLang="zh-CN" dirty="0" smtClean="0"/>
          </a:p>
          <a:p>
            <a:r>
              <a:rPr lang="zh-CN" altLang="en-US" dirty="0" smtClean="0"/>
              <a:t>已经得到</a:t>
            </a:r>
            <a:r>
              <a:rPr lang="en-US" altLang="zh-CN" dirty="0" smtClean="0"/>
              <a:t>O</a:t>
            </a:r>
            <a:r>
              <a:rPr lang="en-US" altLang="zh-CN" baseline="30000" dirty="0" smtClean="0"/>
              <a:t>5+</a:t>
            </a:r>
            <a:r>
              <a:rPr lang="zh-CN" altLang="en-US" dirty="0" smtClean="0"/>
              <a:t>束流的初步实验结果，接下来将要进行荷质比</a:t>
            </a:r>
            <a:r>
              <a:rPr lang="en-US" altLang="zh-CN" dirty="0" smtClean="0"/>
              <a:t>1/7</a:t>
            </a:r>
            <a:r>
              <a:rPr lang="zh-CN" altLang="en-US" dirty="0" smtClean="0"/>
              <a:t>的离子的</a:t>
            </a:r>
            <a:r>
              <a:rPr lang="en-US" altLang="zh-CN" dirty="0" smtClean="0"/>
              <a:t>CW</a:t>
            </a:r>
            <a:r>
              <a:rPr lang="zh-CN" altLang="en-US" dirty="0" smtClean="0"/>
              <a:t>束流实验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22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64"/>
    </mc:Choice>
    <mc:Fallback xmlns="">
      <p:transition xmlns:p14="http://schemas.microsoft.com/office/powerpoint/2010/main" spd="slow" advTm="495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264410" y="2967335"/>
            <a:ext cx="3663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谢谢大家！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109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"/>
    </mc:Choice>
    <mc:Fallback xmlns="">
      <p:transition xmlns:p14="http://schemas.microsoft.com/office/powerpoint/2010/main" spd="slow" advTm="102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88828" y="705095"/>
            <a:ext cx="855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重离子</a:t>
            </a:r>
            <a:r>
              <a:rPr lang="en-US" altLang="zh-CN" sz="3600" b="1" dirty="0" smtClean="0"/>
              <a:t>RFQ</a:t>
            </a:r>
            <a:r>
              <a:rPr lang="zh-CN" altLang="en-US" sz="3600" b="1" dirty="0" smtClean="0"/>
              <a:t>参数</a:t>
            </a:r>
            <a:endParaRPr lang="zh-CN" altLang="en-US" sz="3600" b="1" dirty="0"/>
          </a:p>
        </p:txBody>
      </p:sp>
      <p:graphicFrame>
        <p:nvGraphicFramePr>
          <p:cNvPr id="13" name="内容占位符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742487"/>
              </p:ext>
            </p:extLst>
          </p:nvPr>
        </p:nvGraphicFramePr>
        <p:xfrm>
          <a:off x="279400" y="1663700"/>
          <a:ext cx="11074400" cy="2386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900"/>
                <a:gridCol w="1104900"/>
                <a:gridCol w="1168400"/>
                <a:gridCol w="1270000"/>
                <a:gridCol w="1384300"/>
                <a:gridCol w="1384300"/>
                <a:gridCol w="1384300"/>
                <a:gridCol w="1384300"/>
              </a:tblGrid>
              <a:tr h="53276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RFQ</a:t>
                      </a: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名称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离子荷质比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流强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频率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[MHz]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谐振结构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电极长度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[m]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入口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出口能量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/u]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负载因子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HLI </a:t>
                      </a:r>
                      <a:r>
                        <a:rPr lang="en-US" sz="1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RFQ-2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1/6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 mA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108.48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四杆型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1.99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4.0/300.0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CW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HSI </a:t>
                      </a:r>
                      <a:r>
                        <a:rPr lang="en-US" sz="1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RFQ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1/65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 mA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36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IH</a:t>
                      </a:r>
                      <a:r>
                        <a:rPr lang="zh-CN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9.2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2.2/120.0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30%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RILAC </a:t>
                      </a:r>
                      <a:r>
                        <a:rPr lang="en-US" sz="1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RFQ-1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1/26-1/6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en-US" sz="1800" b="1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μA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17.7-39.2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同轴型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1.53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20.0/450.0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CW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TRIUMF </a:t>
                      </a:r>
                      <a:r>
                        <a:rPr lang="en-US" sz="1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RFQ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1/30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分离环型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2.0/150.0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CW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SSC-LINAC</a:t>
                      </a:r>
                      <a:r>
                        <a:rPr lang="en-US" altLang="zh-CN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RFQ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1/3-1/7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17mA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53.667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四杆型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2.51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3.73/143.0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CW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61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7"/>
    </mc:Choice>
    <mc:Fallback xmlns="">
      <p:transition xmlns:p14="http://schemas.microsoft.com/office/powerpoint/2010/main" spd="slow" advTm="207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88308" y="527725"/>
            <a:ext cx="6331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/>
              <a:t>高占空比和</a:t>
            </a:r>
            <a:r>
              <a:rPr lang="en-US" altLang="zh-CN" sz="3600" b="1" dirty="0"/>
              <a:t>CW </a:t>
            </a:r>
            <a:r>
              <a:rPr lang="en-US" altLang="zh-CN" sz="3600" b="1" dirty="0" smtClean="0"/>
              <a:t>RFQ</a:t>
            </a:r>
            <a:r>
              <a:rPr lang="zh-CN" altLang="en-US" sz="3600" b="1" dirty="0" smtClean="0"/>
              <a:t>存在的问题</a:t>
            </a:r>
            <a:endParaRPr lang="zh-CN" alt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05767" y="1625971"/>
            <a:ext cx="7780464" cy="496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2800" dirty="0" smtClean="0"/>
              <a:t>目前国际上有长时间运行记录的</a:t>
            </a:r>
            <a:r>
              <a:rPr lang="en-US" altLang="zh-CN" sz="2800" dirty="0" smtClean="0"/>
              <a:t>CW RFQ</a:t>
            </a:r>
            <a:r>
              <a:rPr lang="zh-CN" altLang="en-US" sz="2800" dirty="0" smtClean="0"/>
              <a:t>基本都是重离子</a:t>
            </a:r>
            <a:r>
              <a:rPr lang="en-US" altLang="zh-CN" sz="2800" dirty="0" smtClean="0"/>
              <a:t>RFQ</a:t>
            </a:r>
            <a:r>
              <a:rPr lang="zh-CN" altLang="en-US" sz="2800" dirty="0" smtClean="0"/>
              <a:t>。轻离子</a:t>
            </a:r>
            <a:r>
              <a:rPr lang="en-US" altLang="zh-CN" sz="2800" dirty="0" smtClean="0"/>
              <a:t>RFQ</a:t>
            </a:r>
            <a:r>
              <a:rPr lang="zh-CN" altLang="en-US" sz="2800" dirty="0" smtClean="0"/>
              <a:t>中运行时间较长且占空比较高的有</a:t>
            </a:r>
            <a:r>
              <a:rPr lang="en-US" altLang="zh-CN" sz="2800" dirty="0" smtClean="0"/>
              <a:t>SNS RFQ</a:t>
            </a:r>
            <a:r>
              <a:rPr lang="zh-CN" altLang="en-US" sz="2800" dirty="0" smtClean="0"/>
              <a:t>、</a:t>
            </a:r>
            <a:r>
              <a:rPr lang="en-US" altLang="zh-CN" sz="2800" dirty="0" smtClean="0"/>
              <a:t>J-PARC RFQ</a:t>
            </a:r>
            <a:r>
              <a:rPr lang="zh-CN" altLang="en-US" sz="2800" dirty="0" smtClean="0"/>
              <a:t>和</a:t>
            </a:r>
            <a:r>
              <a:rPr lang="en-US" altLang="zh-CN" sz="2800" dirty="0" smtClean="0"/>
              <a:t>ISIS RFQ</a:t>
            </a:r>
            <a:r>
              <a:rPr lang="zh-CN" altLang="en-US" sz="2800" dirty="0" smtClean="0"/>
              <a:t>等。</a:t>
            </a:r>
            <a:endParaRPr lang="en-US" altLang="zh-CN" sz="2800" dirty="0" smtClean="0"/>
          </a:p>
          <a:p>
            <a:pPr>
              <a:lnSpc>
                <a:spcPct val="114000"/>
              </a:lnSpc>
            </a:pPr>
            <a:r>
              <a:rPr lang="zh-CN" altLang="en-US" sz="2800" dirty="0" smtClean="0"/>
              <a:t>从</a:t>
            </a:r>
            <a:r>
              <a:rPr lang="zh-CN" altLang="en-US" sz="2800" dirty="0"/>
              <a:t>已经调试或运行的高占空比</a:t>
            </a:r>
            <a:r>
              <a:rPr lang="en-US" altLang="zh-CN" sz="2800" dirty="0"/>
              <a:t>RFQ</a:t>
            </a:r>
            <a:r>
              <a:rPr lang="zh-CN" altLang="en-US" sz="2800" dirty="0"/>
              <a:t>来看，主要面临以下一些问题：</a:t>
            </a:r>
            <a:endParaRPr lang="en-US" altLang="zh-CN" sz="2800" dirty="0"/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zh-CN" altLang="en-US" sz="2800" dirty="0"/>
              <a:t>长时间运行后场分布的恶化</a:t>
            </a:r>
            <a:r>
              <a:rPr lang="en-US" altLang="zh-CN" sz="2800" dirty="0"/>
              <a:t>(</a:t>
            </a:r>
            <a:r>
              <a:rPr lang="en-US" altLang="zh-CN" sz="2800" dirty="0" smtClean="0"/>
              <a:t>SNS)</a:t>
            </a:r>
            <a:r>
              <a:rPr lang="zh-CN" altLang="en-US" sz="2800" dirty="0"/>
              <a:t>；</a:t>
            </a:r>
            <a:endParaRPr lang="en-US" altLang="zh-CN" sz="2800" dirty="0"/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zh-CN" altLang="en-US" sz="2800" dirty="0"/>
              <a:t>电接触片烧蚀</a:t>
            </a:r>
            <a:r>
              <a:rPr lang="en-US" altLang="zh-CN" sz="2800" dirty="0"/>
              <a:t>(SARAF </a:t>
            </a:r>
            <a:r>
              <a:rPr lang="en-US" altLang="zh-CN" sz="2800" dirty="0" smtClean="0"/>
              <a:t>RFQ</a:t>
            </a:r>
            <a:r>
              <a:rPr lang="zh-CN" altLang="en-US" sz="2800" dirty="0" smtClean="0"/>
              <a:t>、</a:t>
            </a:r>
            <a:r>
              <a:rPr lang="en-US" altLang="zh-CN" sz="2800" dirty="0"/>
              <a:t>HLI</a:t>
            </a:r>
            <a:r>
              <a:rPr lang="zh-CN" altLang="en-US" sz="2800" dirty="0"/>
              <a:t> </a:t>
            </a:r>
            <a:r>
              <a:rPr lang="en-US" altLang="zh-CN" sz="2800" dirty="0" smtClean="0"/>
              <a:t>RFQ)</a:t>
            </a:r>
            <a:r>
              <a:rPr lang="zh-CN" altLang="en-US" sz="2800" dirty="0"/>
              <a:t>；</a:t>
            </a:r>
            <a:endParaRPr lang="en-US" altLang="zh-CN" sz="2800" dirty="0"/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zh-CN" altLang="en-US" sz="2800" dirty="0"/>
              <a:t>打火问题</a:t>
            </a:r>
            <a:r>
              <a:rPr lang="en-US" altLang="zh-CN" sz="2800" dirty="0"/>
              <a:t>(ISIS</a:t>
            </a:r>
            <a:r>
              <a:rPr lang="zh-CN" altLang="en-US" sz="2800" dirty="0"/>
              <a:t> </a:t>
            </a:r>
            <a:r>
              <a:rPr lang="en-US" altLang="zh-CN" sz="2800" dirty="0" smtClean="0"/>
              <a:t>RFQ)</a:t>
            </a:r>
            <a:r>
              <a:rPr lang="zh-CN" altLang="en-US" sz="2800" dirty="0"/>
              <a:t>；</a:t>
            </a:r>
            <a:endParaRPr lang="en-US" altLang="zh-CN" sz="2800" dirty="0"/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zh-CN" altLang="en-US" sz="2800" dirty="0"/>
              <a:t>发热导致的结构变形或熔化</a:t>
            </a:r>
            <a:r>
              <a:rPr lang="en-US" altLang="zh-CN" sz="2800" dirty="0"/>
              <a:t>(SARAF </a:t>
            </a:r>
            <a:r>
              <a:rPr lang="en-US" altLang="zh-CN" sz="2800" dirty="0" smtClean="0"/>
              <a:t>RFQ)</a:t>
            </a:r>
            <a:endParaRPr lang="en-US" altLang="zh-CN" sz="2800" dirty="0"/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zh-CN" altLang="en-US" sz="2800" dirty="0"/>
              <a:t>功率馈送器发热问题</a:t>
            </a:r>
            <a:r>
              <a:rPr lang="en-US" altLang="zh-CN" sz="2800" dirty="0"/>
              <a:t>(SARAF </a:t>
            </a:r>
            <a:r>
              <a:rPr lang="en-US" altLang="zh-CN" sz="2800" dirty="0" smtClean="0"/>
              <a:t>RFQ)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721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18"/>
    </mc:Choice>
    <mc:Fallback xmlns="">
      <p:transition xmlns:p14="http://schemas.microsoft.com/office/powerpoint/2010/main" spd="slow" advTm="4581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重</a:t>
            </a:r>
            <a:r>
              <a:rPr lang="zh-CN" altLang="en-US" dirty="0" smtClean="0"/>
              <a:t>离子</a:t>
            </a:r>
            <a:r>
              <a:rPr lang="en-US" altLang="zh-CN" dirty="0" smtClean="0"/>
              <a:t>CW RFQ</a:t>
            </a:r>
            <a:r>
              <a:rPr lang="zh-CN" altLang="en-US" dirty="0" smtClean="0"/>
              <a:t>研究背景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动力学设计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zh-CN" altLang="en-US" dirty="0" smtClean="0"/>
              <a:t>腔体设计及冷模测量</a:t>
            </a:r>
            <a:endParaRPr lang="en-US" altLang="zh-CN" dirty="0" smtClean="0"/>
          </a:p>
          <a:p>
            <a:r>
              <a:rPr lang="zh-CN" altLang="en-US" dirty="0" smtClean="0"/>
              <a:t>腔体功率实验</a:t>
            </a:r>
            <a:endParaRPr lang="en-US" altLang="zh-CN" dirty="0" smtClean="0"/>
          </a:p>
          <a:p>
            <a:r>
              <a:rPr lang="zh-CN" altLang="en-US" dirty="0" smtClean="0"/>
              <a:t>腔体初步束流实验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109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5"/>
    </mc:Choice>
    <mc:Fallback xmlns="">
      <p:transition xmlns:p14="http://schemas.microsoft.com/office/powerpoint/2010/main" spd="slow" advTm="468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78783" y="472917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/>
              <a:t>束流动力学设计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0765" y="1317621"/>
            <a:ext cx="7780464" cy="483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2400" b="1" dirty="0"/>
              <a:t>参数共振导致的发射度增长</a:t>
            </a:r>
          </a:p>
        </p:txBody>
      </p:sp>
      <p:pic>
        <p:nvPicPr>
          <p:cNvPr id="7175" name="Picture 7" descr="E:\我的文档\实验室工作文档\博士论文\配图\第三章\zero current emittance of initial desig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027572"/>
            <a:ext cx="4230806" cy="342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E:\我的文档\实验室工作文档\博士论文\配图\第三章\phase advance of zero current comparation of old desig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29" y="2253430"/>
            <a:ext cx="4101215" cy="311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096711" y="5635994"/>
            <a:ext cx="3890232" cy="33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/>
              <a:t>零电流相移，其中红色是横向，蓝色是纵向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58785" y="5635994"/>
            <a:ext cx="3890232" cy="33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/>
              <a:t>零电流时的横向发射度</a:t>
            </a:r>
          </a:p>
        </p:txBody>
      </p:sp>
      <p:pic>
        <p:nvPicPr>
          <p:cNvPr id="7176" name="Picture 8" descr="E:\我的文档\实验室工作文档\博士论文\配图\第三章\zero current emittance of new design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97" y="2027572"/>
            <a:ext cx="4304372" cy="34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:\我的文档\实验室工作文档\博士论文\配图\第三章\phase advance of zero current comparation of new design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28" y="2253430"/>
            <a:ext cx="4101215" cy="311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1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74"/>
    </mc:Choice>
    <mc:Fallback xmlns="">
      <p:transition xmlns:p14="http://schemas.microsoft.com/office/powerpoint/2010/main" spd="slow" advTm="880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|18.7|1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0|2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1.6|1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heme/theme1.xml><?xml version="1.0" encoding="utf-8"?>
<a:theme xmlns:a="http://schemas.openxmlformats.org/drawingml/2006/main" name="北京大学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908</TotalTime>
  <Words>1368</Words>
  <Application>Microsoft Macintosh PowerPoint</Application>
  <PresentationFormat>自定义</PresentationFormat>
  <Paragraphs>376</Paragraphs>
  <Slides>57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58" baseType="lpstr">
      <vt:lpstr>北京大学</vt:lpstr>
      <vt:lpstr>Design and Commissioning of a CW Heavy Ion RFQ Accelerator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RFQ腔体的三坐标测量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总结</vt:lpstr>
      <vt:lpstr>PowerPoint 演示文稿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Sky123.Org</dc:creator>
  <cp:lastModifiedBy>zhukun user</cp:lastModifiedBy>
  <cp:revision>32</cp:revision>
  <dcterms:created xsi:type="dcterms:W3CDTF">2014-08-12T03:15:52Z</dcterms:created>
  <dcterms:modified xsi:type="dcterms:W3CDTF">2014-08-14T02:04:06Z</dcterms:modified>
</cp:coreProperties>
</file>