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56" r:id="rId2"/>
    <p:sldId id="258" r:id="rId3"/>
    <p:sldId id="260" r:id="rId4"/>
    <p:sldId id="261" r:id="rId5"/>
    <p:sldId id="262" r:id="rId6"/>
    <p:sldId id="263" r:id="rId7"/>
    <p:sldId id="266" r:id="rId8"/>
    <p:sldId id="267" r:id="rId9"/>
    <p:sldId id="268" r:id="rId10"/>
    <p:sldId id="264" r:id="rId11"/>
    <p:sldId id="265" r:id="rId12"/>
    <p:sldId id="272" r:id="rId13"/>
    <p:sldId id="259" r:id="rId14"/>
    <p:sldId id="273" r:id="rId15"/>
    <p:sldId id="274" r:id="rId16"/>
    <p:sldId id="271" r:id="rId17"/>
    <p:sldId id="276" r:id="rId18"/>
    <p:sldId id="275" r:id="rId19"/>
    <p:sldId id="269" r:id="rId20"/>
    <p:sldId id="270" r:id="rId21"/>
    <p:sldId id="280" r:id="rId22"/>
    <p:sldId id="281" r:id="rId23"/>
    <p:sldId id="277" r:id="rId24"/>
    <p:sldId id="278" r:id="rId25"/>
    <p:sldId id="282" r:id="rId26"/>
    <p:sldId id="283" r:id="rId27"/>
    <p:sldId id="312" r:id="rId28"/>
    <p:sldId id="289" r:id="rId29"/>
    <p:sldId id="313" r:id="rId30"/>
    <p:sldId id="314" r:id="rId31"/>
    <p:sldId id="315" r:id="rId32"/>
    <p:sldId id="316" r:id="rId33"/>
    <p:sldId id="290" r:id="rId34"/>
    <p:sldId id="292" r:id="rId35"/>
    <p:sldId id="293" r:id="rId36"/>
    <p:sldId id="294" r:id="rId37"/>
    <p:sldId id="291" r:id="rId38"/>
    <p:sldId id="288" r:id="rId39"/>
    <p:sldId id="285" r:id="rId40"/>
    <p:sldId id="296" r:id="rId41"/>
    <p:sldId id="297" r:id="rId42"/>
    <p:sldId id="298" r:id="rId43"/>
    <p:sldId id="299" r:id="rId44"/>
    <p:sldId id="295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6" r:id="rId84"/>
    <p:sldId id="347" r:id="rId85"/>
    <p:sldId id="348" r:id="rId86"/>
    <p:sldId id="345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5" r:id="rId102"/>
    <p:sldId id="364" r:id="rId103"/>
    <p:sldId id="366" r:id="rId104"/>
    <p:sldId id="363" r:id="rId105"/>
    <p:sldId id="367" r:id="rId106"/>
    <p:sldId id="368" r:id="rId107"/>
    <p:sldId id="369" r:id="rId108"/>
    <p:sldId id="370" r:id="rId109"/>
    <p:sldId id="371" r:id="rId110"/>
    <p:sldId id="372" r:id="rId111"/>
    <p:sldId id="384" r:id="rId112"/>
    <p:sldId id="373" r:id="rId113"/>
    <p:sldId id="374" r:id="rId114"/>
    <p:sldId id="375" r:id="rId115"/>
    <p:sldId id="376" r:id="rId116"/>
    <p:sldId id="377" r:id="rId117"/>
    <p:sldId id="378" r:id="rId118"/>
    <p:sldId id="379" r:id="rId119"/>
    <p:sldId id="380" r:id="rId120"/>
    <p:sldId id="382" r:id="rId121"/>
    <p:sldId id="381" r:id="rId122"/>
    <p:sldId id="284" r:id="rId123"/>
    <p:sldId id="383" r:id="rId124"/>
    <p:sldId id="286" r:id="rId125"/>
    <p:sldId id="287" r:id="rId12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83294" autoAdjust="0"/>
  </p:normalViewPr>
  <p:slideViewPr>
    <p:cSldViewPr snapToGrid="0">
      <p:cViewPr varScale="1">
        <p:scale>
          <a:sx n="112" d="100"/>
          <a:sy n="112" d="100"/>
        </p:scale>
        <p:origin x="8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1CBD2-E186-4350-B8F4-9D110353FB2A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A54A8-DA52-4C24-BAC3-90F3CB63BC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41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466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8F538D-0AE6-4F1C-BFAC-EA3B53D77CE1}" type="slidenum">
              <a:rPr lang="zh-CN" altLang="en-US" smtClean="0"/>
              <a:pPr>
                <a:defRPr/>
              </a:pPr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9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8F538D-0AE6-4F1C-BFAC-EA3B53D77CE1}" type="slidenum">
              <a:rPr lang="zh-CN" altLang="en-US" smtClean="0"/>
              <a:pPr>
                <a:defRPr/>
              </a:pPr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82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8F538D-0AE6-4F1C-BFAC-EA3B53D77CE1}" type="slidenum">
              <a:rPr lang="zh-CN" altLang="en-US" smtClean="0"/>
              <a:pPr>
                <a:defRPr/>
              </a:pPr>
              <a:t>110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35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1932</a:t>
            </a:r>
            <a:r>
              <a:rPr lang="zh-CN" altLang="en-US" dirty="0" smtClean="0"/>
              <a:t>，</a:t>
            </a:r>
            <a:r>
              <a:rPr lang="zh-CN" altLang="en-US" baseline="0" dirty="0" smtClean="0"/>
              <a:t> 第一次人工合成同位素，获诺贝尔奖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54A8-DA52-4C24-BAC3-90F3CB63BCA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5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 smtClean="0"/>
              <a:t>许多物理学家尝试过建造环形的电子加速器，但是都失败了。最终，</a:t>
            </a:r>
            <a:r>
              <a:rPr lang="en-US" altLang="zh-CN" sz="1200" dirty="0" smtClean="0"/>
              <a:t>Don</a:t>
            </a:r>
            <a:r>
              <a:rPr lang="zh-CN" altLang="en-US" sz="1200" dirty="0" smtClean="0"/>
              <a:t> </a:t>
            </a:r>
            <a:r>
              <a:rPr lang="en-US" altLang="zh-CN" sz="1200" dirty="0" err="1" smtClean="0"/>
              <a:t>Kerst</a:t>
            </a:r>
            <a:r>
              <a:rPr lang="zh-CN" altLang="en-US" sz="1200" dirty="0" smtClean="0"/>
              <a:t> 通过仔细地处理粒子轨道的动力学问题成功建造了电子感应加速器。他早期建造的其中一个机器在二战期间供 </a:t>
            </a:r>
            <a:r>
              <a:rPr lang="en-US" altLang="zh-CN" sz="1200" dirty="0" smtClean="0"/>
              <a:t>Los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Alamos</a:t>
            </a:r>
            <a:r>
              <a:rPr lang="zh-CN" altLang="en-US" sz="1200" dirty="0" smtClean="0"/>
              <a:t> 实验室使用。</a:t>
            </a:r>
            <a:endParaRPr lang="en-US" altLang="zh-CN" sz="1200" dirty="0" smtClean="0"/>
          </a:p>
          <a:p>
            <a:r>
              <a:rPr lang="zh-CN" altLang="en-US" sz="1200" dirty="0" smtClean="0"/>
              <a:t>电子感应加速器（</a:t>
            </a:r>
            <a:r>
              <a:rPr lang="en-US" altLang="zh-CN" sz="1200" dirty="0" err="1" smtClean="0"/>
              <a:t>betatron</a:t>
            </a:r>
            <a:r>
              <a:rPr lang="zh-CN" altLang="en-US" sz="1200" dirty="0" smtClean="0"/>
              <a:t>）现代已经很少使用了，但是在</a:t>
            </a:r>
            <a:r>
              <a:rPr lang="en-US" altLang="zh-CN" sz="1200" dirty="0" smtClean="0"/>
              <a:t>20</a:t>
            </a:r>
            <a:r>
              <a:rPr lang="zh-CN" altLang="en-US" sz="1200" dirty="0" smtClean="0"/>
              <a:t>世纪</a:t>
            </a:r>
            <a:r>
              <a:rPr lang="en-US" altLang="zh-CN" sz="1200" dirty="0" smtClean="0"/>
              <a:t>40</a:t>
            </a:r>
            <a:r>
              <a:rPr lang="zh-CN" altLang="en-US" sz="1200" dirty="0" smtClean="0"/>
              <a:t>年代，它们非常重要，因为只有它们可以把电子加速到比静电加速器更高的能量。</a:t>
            </a:r>
            <a:endParaRPr lang="en-US" altLang="zh-CN" sz="12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54A8-DA52-4C24-BAC3-90F3CB63BCA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4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54A8-DA52-4C24-BAC3-90F3CB63BCA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92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54A8-DA52-4C24-BAC3-90F3CB63BCA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79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078359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641E589A-A783-4EE5-9C31-74E8EA86CA04}" type="slidenum">
              <a:rPr kumimoji="0" lang="en-US" altLang="zh-CN"/>
              <a:pPr/>
              <a:t>48</a:t>
            </a:fld>
            <a:endParaRPr kumimoji="0" lang="en-US" altLang="zh-CN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kumimoji="0" lang="zh-CN" altLang="en-US" smtClean="0">
                <a:solidFill>
                  <a:srgbClr val="000000"/>
                </a:solidFill>
              </a:rPr>
              <a:t>中子对氢的特有的散射特性能测定水的结构，即氢的中子散射截面极大，对</a:t>
            </a:r>
            <a:r>
              <a:rPr kumimoji="0" lang="en-US" altLang="zh-CN" smtClean="0">
                <a:solidFill>
                  <a:srgbClr val="000000"/>
                </a:solidFill>
              </a:rPr>
              <a:t>X</a:t>
            </a:r>
            <a:r>
              <a:rPr kumimoji="0" lang="zh-CN" altLang="en-US" smtClean="0">
                <a:solidFill>
                  <a:srgbClr val="000000"/>
                </a:solidFill>
              </a:rPr>
              <a:t>射线的散射截面极小</a:t>
            </a:r>
            <a:r>
              <a:rPr kumimoji="0" lang="en-US" altLang="zh-CN" smtClean="0"/>
              <a:t> </a:t>
            </a:r>
            <a:r>
              <a:rPr kumimoji="0" lang="zh-CN" altLang="en-US" smtClean="0"/>
              <a:t>。</a:t>
            </a:r>
            <a:endParaRPr kumimoji="0" lang="en-US" altLang="zh-CN" smtClean="0"/>
          </a:p>
          <a:p>
            <a:pPr>
              <a:spcBef>
                <a:spcPct val="0"/>
              </a:spcBef>
            </a:pPr>
            <a:r>
              <a:rPr kumimoji="0" lang="zh-CN" altLang="en-US" smtClean="0"/>
              <a:t>注：右图中红色是氧，蓝色是氢。</a:t>
            </a:r>
          </a:p>
        </p:txBody>
      </p:sp>
    </p:spTree>
    <p:extLst>
      <p:ext uri="{BB962C8B-B14F-4D97-AF65-F5344CB8AC3E}">
        <p14:creationId xmlns:p14="http://schemas.microsoft.com/office/powerpoint/2010/main" val="305766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A54A8-DA52-4C24-BAC3-90F3CB63BCAA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5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8F538D-0AE6-4F1C-BFAC-EA3B53D77CE1}" type="slidenum">
              <a:rPr lang="zh-CN" altLang="en-US" smtClean="0"/>
              <a:pPr>
                <a:defRPr/>
              </a:pPr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1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8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9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74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2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8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47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9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2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1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0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87879-F229-4064-AE44-52CE9A1B6BF3}" type="datetimeFigureOut">
              <a:rPr lang="zh-CN" altLang="en-US" smtClean="0"/>
              <a:t>2014-8-27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16302-A36C-43C9-B4EE-0370B70274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6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zhangy@ihep.ac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1.bin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4.bin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em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789074"/>
            <a:ext cx="6858000" cy="2387600"/>
          </a:xfrm>
        </p:spPr>
        <p:txBody>
          <a:bodyPr>
            <a:normAutofit/>
          </a:bodyPr>
          <a:lstStyle/>
          <a:p>
            <a:r>
              <a:rPr lang="en-US" altLang="zh-CN" sz="3600" dirty="0" smtClean="0"/>
              <a:t>Introduction of Accelerator (Physics)</a:t>
            </a:r>
            <a:endParaRPr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张 源 </a:t>
            </a:r>
            <a:endParaRPr lang="en-US" altLang="zh-CN" dirty="0" smtClean="0"/>
          </a:p>
          <a:p>
            <a:r>
              <a:rPr lang="en-US" altLang="zh-CN" dirty="0" smtClean="0">
                <a:hlinkClick r:id="rId2"/>
              </a:rPr>
              <a:t>zhangy@ihep.ac.cn</a:t>
            </a:r>
            <a:endParaRPr lang="en-US" altLang="zh-CN" dirty="0" smtClean="0"/>
          </a:p>
          <a:p>
            <a:r>
              <a:rPr lang="zh-CN" altLang="en-US" dirty="0" smtClean="0"/>
              <a:t>中科院高能所，加速器中心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40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静电加速器</a:t>
            </a:r>
          </a:p>
        </p:txBody>
      </p:sp>
      <p:pic>
        <p:nvPicPr>
          <p:cNvPr id="22530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6588"/>
            <a:ext cx="2540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417638"/>
            <a:ext cx="23368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1277938"/>
            <a:ext cx="2298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矩形 6"/>
          <p:cNvSpPr>
            <a:spLocks noChangeArrowheads="1"/>
          </p:cNvSpPr>
          <p:nvPr/>
        </p:nvSpPr>
        <p:spPr bwMode="auto">
          <a:xfrm>
            <a:off x="3370265" y="4267200"/>
            <a:ext cx="53165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dirty="0"/>
              <a:t>1932</a:t>
            </a:r>
            <a:r>
              <a:rPr kumimoji="0" lang="zh-CN" altLang="en-US" dirty="0"/>
              <a:t>年美国科学家柯克罗夫特（</a:t>
            </a:r>
            <a:r>
              <a:rPr kumimoji="0" lang="en-US" altLang="zh-CN" dirty="0" err="1"/>
              <a:t>J.D.Cockcroft</a:t>
            </a:r>
            <a:r>
              <a:rPr kumimoji="0" lang="zh-CN" altLang="en-US" dirty="0"/>
              <a:t>）和爱尔兰科学家沃尔顿</a:t>
            </a:r>
            <a:r>
              <a:rPr kumimoji="0" lang="en-US" altLang="zh-CN" dirty="0"/>
              <a:t>(</a:t>
            </a:r>
            <a:r>
              <a:rPr kumimoji="0" lang="en-US" altLang="zh-CN" dirty="0" err="1"/>
              <a:t>E.T.S.Walton</a:t>
            </a:r>
            <a:r>
              <a:rPr kumimoji="0" lang="zh-CN" altLang="en-US" dirty="0"/>
              <a:t>，左二</a:t>
            </a:r>
            <a:r>
              <a:rPr kumimoji="0" lang="en-US" altLang="zh-CN" dirty="0"/>
              <a:t>)</a:t>
            </a:r>
            <a:r>
              <a:rPr kumimoji="0" lang="zh-CN" altLang="en-US" dirty="0"/>
              <a:t>建造成世界上第一台直流加速器</a:t>
            </a:r>
            <a:r>
              <a:rPr kumimoji="0" lang="en-US" altLang="zh-CN" dirty="0"/>
              <a:t>——</a:t>
            </a:r>
            <a:r>
              <a:rPr kumimoji="0" lang="zh-CN" altLang="en-US" dirty="0"/>
              <a:t>命名为柯克罗夫特</a:t>
            </a:r>
            <a:r>
              <a:rPr kumimoji="0" lang="en-US" altLang="zh-CN" dirty="0"/>
              <a:t>-</a:t>
            </a:r>
            <a:r>
              <a:rPr kumimoji="0" lang="zh-CN" altLang="en-US" dirty="0"/>
              <a:t>沃尔顿直流高压加速器，以能量为</a:t>
            </a:r>
            <a:r>
              <a:rPr kumimoji="0" lang="en-US" altLang="zh-CN" dirty="0"/>
              <a:t>0.4MeV</a:t>
            </a:r>
            <a:r>
              <a:rPr kumimoji="0" lang="zh-CN" altLang="en-US" dirty="0"/>
              <a:t>的质子束轰击锂靶，得到</a:t>
            </a:r>
            <a:r>
              <a:rPr kumimoji="0" lang="en-US" altLang="zh-CN" dirty="0"/>
              <a:t>α </a:t>
            </a:r>
            <a:r>
              <a:rPr kumimoji="0" lang="zh-CN" altLang="en-US" dirty="0"/>
              <a:t>粒子和氦的核反应实验。</a:t>
            </a:r>
            <a:r>
              <a:rPr kumimoji="0" lang="zh-CN" altLang="en-US" dirty="0">
                <a:solidFill>
                  <a:srgbClr val="FF0000"/>
                </a:solidFill>
              </a:rPr>
              <a:t>这是历史上第一次用人工加速粒子实现的核反应，因此获得了</a:t>
            </a:r>
            <a:r>
              <a:rPr kumimoji="0" lang="en-US" altLang="zh-CN" dirty="0">
                <a:solidFill>
                  <a:srgbClr val="FF0000"/>
                </a:solidFill>
              </a:rPr>
              <a:t>1951</a:t>
            </a:r>
            <a:r>
              <a:rPr kumimoji="0" lang="zh-CN" altLang="en-US" dirty="0">
                <a:solidFill>
                  <a:srgbClr val="FF0000"/>
                </a:solidFill>
              </a:rPr>
              <a:t>年的诺贝尔物理奖。</a:t>
            </a:r>
          </a:p>
        </p:txBody>
      </p:sp>
    </p:spTree>
    <p:extLst>
      <p:ext uri="{BB962C8B-B14F-4D97-AF65-F5344CB8AC3E}">
        <p14:creationId xmlns:p14="http://schemas.microsoft.com/office/powerpoint/2010/main" val="20459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871"/>
          <a:stretch/>
        </p:blipFill>
        <p:spPr>
          <a:xfrm>
            <a:off x="0" y="0"/>
            <a:ext cx="9186682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2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24844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686ED0B7-BA0E-410F-A765-A49CB01E1F50}" type="datetime1">
              <a:rPr lang="zh-CN" altLang="en-US" smtClean="0"/>
              <a:t>2014-8-27</a:t>
            </a:fld>
            <a:endParaRPr lang="en-US" altLang="zh-CN"/>
          </a:p>
        </p:txBody>
      </p:sp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879475" y="596900"/>
            <a:ext cx="2528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对撞机的种类</a:t>
            </a:r>
            <a:r>
              <a:rPr lang="zh-CN" altLang="en-US" sz="2800" dirty="0">
                <a:solidFill>
                  <a:srgbClr val="0033CC"/>
                </a:solidFill>
                <a:latin typeface="+mn-ea"/>
                <a:ea typeface="+mn-ea"/>
              </a:rPr>
              <a:t> </a:t>
            </a: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950913" y="1300163"/>
            <a:ext cx="3433953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  正负电子对撞机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  质子－质子对撞机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  质子－反质子对撞机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zh-CN" sz="2400" b="1" dirty="0">
                <a:latin typeface="+mn-ea"/>
                <a:ea typeface="+mn-ea"/>
              </a:rPr>
              <a:t>  </a:t>
            </a:r>
            <a:r>
              <a:rPr lang="zh-CN" altLang="en-US" sz="2400" b="1" dirty="0">
                <a:latin typeface="+mn-ea"/>
                <a:ea typeface="+mn-ea"/>
              </a:rPr>
              <a:t>电子－质子对撞机</a:t>
            </a:r>
            <a:endParaRPr lang="en-US" altLang="zh-CN" sz="2400" b="1" dirty="0">
              <a:latin typeface="+mn-ea"/>
              <a:ea typeface="+mn-ea"/>
            </a:endParaRPr>
          </a:p>
        </p:txBody>
      </p:sp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971550" y="3644900"/>
            <a:ext cx="219643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  环形对撞机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zh-CN" altLang="en-US" sz="2400" b="1" dirty="0">
                <a:latin typeface="+mn-ea"/>
                <a:ea typeface="+mn-ea"/>
              </a:rPr>
              <a:t>  直线对撞机</a:t>
            </a:r>
          </a:p>
        </p:txBody>
      </p:sp>
    </p:spTree>
    <p:extLst>
      <p:ext uri="{BB962C8B-B14F-4D97-AF65-F5344CB8AC3E}">
        <p14:creationId xmlns:p14="http://schemas.microsoft.com/office/powerpoint/2010/main" val="2981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3B47233A-B5E8-4C73-9D0E-757B491E8704}" type="datetime1">
              <a:rPr lang="zh-CN" altLang="en-US" smtClean="0"/>
              <a:t>2014-8-27</a:t>
            </a:fld>
            <a:endParaRPr lang="en-US" altLang="zh-CN"/>
          </a:p>
        </p:txBody>
      </p:sp>
      <p:sp>
        <p:nvSpPr>
          <p:cNvPr id="5127" name="Rectangle 55"/>
          <p:cNvSpPr>
            <a:spLocks noChangeArrowheads="1"/>
          </p:cNvSpPr>
          <p:nvPr/>
        </p:nvSpPr>
        <p:spPr bwMode="auto">
          <a:xfrm>
            <a:off x="1008063" y="20638"/>
            <a:ext cx="8350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5128" name="Rectangle 57"/>
          <p:cNvSpPr>
            <a:spLocks noChangeArrowheads="1"/>
          </p:cNvSpPr>
          <p:nvPr/>
        </p:nvSpPr>
        <p:spPr bwMode="auto">
          <a:xfrm>
            <a:off x="1008063" y="20638"/>
            <a:ext cx="571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5129" name="Rectangle 64"/>
          <p:cNvSpPr>
            <a:spLocks noChangeArrowheads="1"/>
          </p:cNvSpPr>
          <p:nvPr/>
        </p:nvSpPr>
        <p:spPr bwMode="auto">
          <a:xfrm>
            <a:off x="1008063" y="20638"/>
            <a:ext cx="5715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/>
          </a:p>
        </p:txBody>
      </p:sp>
      <p:graphicFrame>
        <p:nvGraphicFramePr>
          <p:cNvPr id="427800" name="Group 792"/>
          <p:cNvGraphicFramePr>
            <a:graphicFrameLocks noGrp="1"/>
          </p:cNvGraphicFramePr>
          <p:nvPr>
            <p:extLst/>
          </p:nvPr>
        </p:nvGraphicFramePr>
        <p:xfrm>
          <a:off x="0" y="476250"/>
          <a:ext cx="9144000" cy="6248400"/>
        </p:xfrm>
        <a:graphic>
          <a:graphicData uri="http://schemas.openxmlformats.org/drawingml/2006/table">
            <a:tbl>
              <a:tblPr/>
              <a:tblGrid>
                <a:gridCol w="1423988"/>
                <a:gridCol w="1498600"/>
                <a:gridCol w="1049337"/>
                <a:gridCol w="1776413"/>
                <a:gridCol w="1897062"/>
                <a:gridCol w="1498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机器</a:t>
                      </a:r>
                      <a:endParaRPr kumimoji="0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粒子类型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国家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最大能量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(GeV)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用途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除固定靶外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)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建成时间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LEP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西欧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100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1989.8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LHC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pp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西欧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7000+7000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2008.9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SLC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美国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46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46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1987.3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CESR*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美国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5.3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5.3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兼作同步辐射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1979.6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DORIS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德国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兼作同步辐射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1973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BEPC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中国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2.5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2.5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兼作同步辐射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1988.10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VEPP4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俄国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1979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HERA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德国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30(e)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820(p)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1991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SPS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西欧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270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270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1981.7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Tevatron-I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美国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900</a:t>
                      </a: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＋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900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1985.11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TRISTON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日本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 + 30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已拆除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PEP-II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美国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 + 8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1997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KEKB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日本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 + 8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1998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DA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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NE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+</a:t>
                      </a: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</a:t>
                      </a:r>
                      <a:r>
                        <a:rPr kumimoji="0" lang="en-US" altLang="zh-CN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-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意大利</a:t>
                      </a: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0.5 + 0.5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1999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44" name="Rectangle 752"/>
          <p:cNvSpPr>
            <a:spLocks noChangeArrowheads="1"/>
          </p:cNvSpPr>
          <p:nvPr/>
        </p:nvSpPr>
        <p:spPr bwMode="auto">
          <a:xfrm>
            <a:off x="0" y="3363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5125" name="Object 751"/>
          <p:cNvGraphicFramePr>
            <a:graphicFrameLocks noChangeAspect="1"/>
          </p:cNvGraphicFramePr>
          <p:nvPr/>
        </p:nvGraphicFramePr>
        <p:xfrm>
          <a:off x="1979613" y="4365625"/>
          <a:ext cx="33496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215640" imgH="190440" progId="">
                  <p:embed/>
                </p:oleObj>
              </mc:Choice>
              <mc:Fallback>
                <p:oleObj name="Equation" r:id="rId4" imgW="215640" imgH="190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365625"/>
                        <a:ext cx="334962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754"/>
          <p:cNvGraphicFramePr>
            <a:graphicFrameLocks noChangeAspect="1"/>
          </p:cNvGraphicFramePr>
          <p:nvPr/>
        </p:nvGraphicFramePr>
        <p:xfrm>
          <a:off x="1979613" y="4797425"/>
          <a:ext cx="334962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6" imgW="215640" imgH="190440" progId="">
                  <p:embed/>
                </p:oleObj>
              </mc:Choice>
              <mc:Fallback>
                <p:oleObj name="Equation" r:id="rId6" imgW="215640" imgH="190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4797425"/>
                        <a:ext cx="334962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21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4738"/>
            <a:ext cx="8515350" cy="1325563"/>
          </a:xfrm>
        </p:spPr>
        <p:txBody>
          <a:bodyPr/>
          <a:lstStyle/>
          <a:p>
            <a:r>
              <a:rPr lang="en-US" altLang="zh-CN" dirty="0" smtClean="0"/>
              <a:t>Luminosity Definition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5319" b="22697"/>
          <a:stretch/>
        </p:blipFill>
        <p:spPr>
          <a:xfrm>
            <a:off x="0" y="1736332"/>
            <a:ext cx="9186681" cy="356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10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0" y="0"/>
            <a:ext cx="9186681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A66DA1F3-3113-49BB-844F-8BD50CB1F5AB}" type="datetime1">
              <a:rPr lang="zh-CN" altLang="en-US" smtClean="0"/>
              <a:t>2014-8-27</a:t>
            </a:fld>
            <a:endParaRPr lang="en-US" altLang="zh-CN"/>
          </a:p>
        </p:txBody>
      </p:sp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  <a:defRPr/>
            </a:pPr>
            <a:r>
              <a:rPr lang="en-US" altLang="zh-CN" sz="2800" dirty="0" smtClean="0"/>
              <a:t> </a:t>
            </a:r>
            <a:r>
              <a:rPr lang="zh-CN" altLang="en-US" sz="2800" b="1" dirty="0" smtClean="0"/>
              <a:t>束束相互作用</a:t>
            </a:r>
            <a:endParaRPr lang="zh-CN" altLang="en-US" sz="2800" dirty="0"/>
          </a:p>
        </p:txBody>
      </p:sp>
      <p:sp>
        <p:nvSpPr>
          <p:cNvPr id="4" name="日期占位符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DA6A1DD5-DA83-4ACC-B225-5C92F2AC5493}" type="datetime1">
              <a:rPr lang="zh-CN" alt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pPr>
                <a:defRPr/>
              </a:pPr>
              <a:t>2014-8-27</a:t>
            </a:fld>
            <a:endParaRPr lang="en-US" altLang="zh-CN" sz="1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96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85750"/>
            <a:ext cx="57975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00438"/>
            <a:ext cx="4357687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aphicFrame>
        <p:nvGraphicFramePr>
          <p:cNvPr id="199688" name="Object 2"/>
          <p:cNvGraphicFramePr>
            <a:graphicFrameLocks noChangeAspect="1"/>
          </p:cNvGraphicFramePr>
          <p:nvPr/>
        </p:nvGraphicFramePr>
        <p:xfrm>
          <a:off x="5143500" y="4500563"/>
          <a:ext cx="3441700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公式" r:id="rId6" imgW="1536700" imgH="482600" progId="Equation.3">
                  <p:embed/>
                </p:oleObj>
              </mc:Choice>
              <mc:Fallback>
                <p:oleObj name="公式" r:id="rId6" imgW="1536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00563"/>
                        <a:ext cx="3441700" cy="107156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7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1872"/>
          <a:stretch/>
        </p:blipFill>
        <p:spPr>
          <a:xfrm>
            <a:off x="0" y="0"/>
            <a:ext cx="9186681" cy="672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472"/>
          <a:stretch/>
        </p:blipFill>
        <p:spPr>
          <a:xfrm>
            <a:off x="1" y="0"/>
            <a:ext cx="9186682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0" y="0"/>
            <a:ext cx="9186681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2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/>
          <a:p>
            <a:pPr>
              <a:defRPr/>
            </a:pPr>
            <a:fld id="{303E71FC-4588-4593-8505-9EFD8070A86F}" type="datetime1">
              <a:rPr lang="zh-CN" altLang="en-US" smtClean="0"/>
              <a:t>2014-8-27</a:t>
            </a:fld>
            <a:endParaRPr lang="en-US" altLang="zh-CN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28650" y="188913"/>
            <a:ext cx="781931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BEPC-&gt;BEPCII</a:t>
            </a:r>
            <a:r>
              <a:rPr lang="zh-C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提高</a:t>
            </a:r>
            <a:r>
              <a:rPr lang="zh-CN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ea"/>
                <a:ea typeface="+mj-ea"/>
              </a:rPr>
              <a:t>对撞亮度的方法</a:t>
            </a:r>
          </a:p>
        </p:txBody>
      </p:sp>
      <p:graphicFrame>
        <p:nvGraphicFramePr>
          <p:cNvPr id="221189" name="Object 5"/>
          <p:cNvGraphicFramePr>
            <a:graphicFrameLocks noChangeAspect="1"/>
          </p:cNvGraphicFramePr>
          <p:nvPr/>
        </p:nvGraphicFramePr>
        <p:xfrm>
          <a:off x="2100263" y="2551113"/>
          <a:ext cx="5500687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公式" r:id="rId4" imgW="2971800" imgH="444240" progId="Equation.3">
                  <p:embed/>
                </p:oleObj>
              </mc:Choice>
              <mc:Fallback>
                <p:oleObj name="公式" r:id="rId4" imgW="2971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2551113"/>
                        <a:ext cx="5500687" cy="866775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33CC3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85800" y="3998913"/>
            <a:ext cx="3733800" cy="76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1" lang="en-US" altLang="zh-CN" sz="2200" b="1">
                <a:solidFill>
                  <a:schemeClr val="accent2"/>
                </a:solidFill>
                <a:latin typeface="Times New Roman" pitchFamily="18" charset="0"/>
              </a:rPr>
              <a:t>Micro-</a:t>
            </a:r>
            <a:r>
              <a:rPr kumimoji="1" lang="en-US" altLang="zh-CN" sz="2200" b="1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kumimoji="1" lang="en-US" altLang="zh-CN" sz="2200" b="1">
                <a:solidFill>
                  <a:schemeClr val="accent2"/>
                </a:solidFill>
                <a:latin typeface="Times New Roman" pitchFamily="18" charset="0"/>
              </a:rPr>
              <a:t>:</a:t>
            </a:r>
            <a:r>
              <a:rPr kumimoji="1" lang="en-US" altLang="zh-CN" sz="2200" b="1" i="1">
                <a:solidFill>
                  <a:srgbClr val="996600"/>
                </a:solidFill>
                <a:latin typeface="Symbol" pitchFamily="18" charset="2"/>
              </a:rPr>
              <a:t>b</a:t>
            </a:r>
            <a:r>
              <a:rPr kumimoji="1" lang="en-US" altLang="zh-CN" sz="2200" b="1" baseline="-10000">
                <a:solidFill>
                  <a:srgbClr val="996600"/>
                </a:solidFill>
                <a:latin typeface="Times New Roman" pitchFamily="18" charset="0"/>
              </a:rPr>
              <a:t>y</a:t>
            </a:r>
            <a:r>
              <a:rPr kumimoji="1" lang="en-US" altLang="zh-CN" sz="2200" b="1" baseline="30000">
                <a:solidFill>
                  <a:srgbClr val="996600"/>
                </a:solidFill>
                <a:latin typeface="Times New Roman" pitchFamily="18" charset="0"/>
              </a:rPr>
              <a:t>*</a:t>
            </a:r>
            <a:r>
              <a:rPr kumimoji="1" lang="en-US" altLang="zh-CN" sz="2200" b="1">
                <a:solidFill>
                  <a:srgbClr val="996600"/>
                </a:solidFill>
                <a:latin typeface="Symbol" pitchFamily="18" charset="2"/>
              </a:rPr>
              <a:t> </a:t>
            </a:r>
            <a:r>
              <a:rPr kumimoji="1" lang="en-US" altLang="zh-CN" sz="2200" b="1">
                <a:solidFill>
                  <a:srgbClr val="996600"/>
                </a:solidFill>
                <a:latin typeface="Times New Roman" pitchFamily="18" charset="0"/>
              </a:rPr>
              <a:t>=5cm </a:t>
            </a:r>
            <a:r>
              <a:rPr kumimoji="1" lang="en-US" altLang="zh-CN" sz="20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sym typeface="Wingdings" pitchFamily="2" charset="2"/>
              </a:rPr>
              <a:t></a:t>
            </a:r>
            <a:r>
              <a:rPr kumimoji="1" lang="en-US" altLang="zh-CN" sz="2200" b="1">
                <a:solidFill>
                  <a:srgbClr val="996600"/>
                </a:solidFill>
                <a:latin typeface="Times New Roman" pitchFamily="18" charset="0"/>
                <a:sym typeface="Monotype Sorts" pitchFamily="2" charset="2"/>
              </a:rPr>
              <a:t> 1.5 cm</a:t>
            </a:r>
            <a:endParaRPr kumimoji="1" lang="en-US" altLang="zh-CN" sz="2200" b="1">
              <a:solidFill>
                <a:schemeClr val="accent2"/>
              </a:solidFill>
              <a:latin typeface="Times New Roman" pitchFamily="18" charset="0"/>
              <a:sym typeface="Monotype Sorts" pitchFamily="2" charset="2"/>
            </a:endParaRPr>
          </a:p>
          <a:p>
            <a:pPr algn="ctr">
              <a:defRPr/>
            </a:pPr>
            <a:r>
              <a:rPr kumimoji="1" lang="zh-CN" altLang="en-US" sz="2200" b="1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超导插入四极铁</a:t>
            </a:r>
            <a:endParaRPr kumimoji="1" lang="zh-CN" altLang="en-US" sz="22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sym typeface="Monotype Sorts" pitchFamily="2" charset="2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 flipH="1">
            <a:off x="2362200" y="3389313"/>
            <a:ext cx="396875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876800" y="3998913"/>
            <a:ext cx="3733800" cy="76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减小耦合阻抗 </a:t>
            </a:r>
            <a:r>
              <a:rPr kumimoji="1" lang="en-US" altLang="zh-CN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+</a:t>
            </a:r>
            <a:r>
              <a:rPr kumimoji="1" lang="zh-CN" altLang="en-US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超导高频腔</a:t>
            </a:r>
          </a:p>
          <a:p>
            <a:pPr algn="ctr">
              <a:defRPr/>
            </a:pPr>
            <a:r>
              <a:rPr kumimoji="1" lang="zh-CN" altLang="en-US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 </a:t>
            </a:r>
            <a:r>
              <a:rPr kumimoji="1" lang="en-US" altLang="zh-CN" sz="2200" b="1" i="1" dirty="0" err="1">
                <a:solidFill>
                  <a:srgbClr val="996600"/>
                </a:solidFill>
                <a:latin typeface="Symbol" pitchFamily="18" charset="2"/>
              </a:rPr>
              <a:t>s</a:t>
            </a:r>
            <a:r>
              <a:rPr kumimoji="1" lang="en-US" altLang="zh-CN" sz="2200" b="1" i="1" baseline="-25000" dirty="0" err="1">
                <a:solidFill>
                  <a:srgbClr val="996600"/>
                </a:solidFill>
                <a:latin typeface="Times New Roman" pitchFamily="18" charset="0"/>
              </a:rPr>
              <a:t>l</a:t>
            </a:r>
            <a:r>
              <a:rPr kumimoji="1" lang="en-US" altLang="zh-CN" sz="2200" b="1" i="1" baseline="-25000" dirty="0">
                <a:solidFill>
                  <a:srgbClr val="996600"/>
                </a:solidFill>
                <a:latin typeface="Symbol" pitchFamily="18" charset="2"/>
              </a:rPr>
              <a:t> </a:t>
            </a:r>
            <a:r>
              <a:rPr kumimoji="1" lang="en-US" altLang="zh-CN" sz="2200" b="1" dirty="0">
                <a:solidFill>
                  <a:srgbClr val="996600"/>
                </a:solidFill>
                <a:latin typeface="Times New Roman" pitchFamily="18" charset="0"/>
              </a:rPr>
              <a:t>=5cm </a:t>
            </a:r>
            <a:r>
              <a:rPr kumimoji="1" lang="en-US" altLang="zh-CN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sym typeface="Wingdings" pitchFamily="2" charset="2"/>
              </a:rPr>
              <a:t></a:t>
            </a:r>
            <a:r>
              <a:rPr kumimoji="1" lang="en-US" altLang="zh-CN" sz="2200" b="1" dirty="0">
                <a:solidFill>
                  <a:srgbClr val="996600"/>
                </a:solidFill>
                <a:latin typeface="Times New Roman" pitchFamily="18" charset="0"/>
                <a:sym typeface="Monotype Sorts" pitchFamily="2" charset="2"/>
              </a:rPr>
              <a:t> &lt;1.5cm</a:t>
            </a:r>
          </a:p>
        </p:txBody>
      </p:sp>
      <p:sp>
        <p:nvSpPr>
          <p:cNvPr id="221193" name="Line 9"/>
          <p:cNvSpPr>
            <a:spLocks noChangeShapeType="1"/>
          </p:cNvSpPr>
          <p:nvPr/>
        </p:nvSpPr>
        <p:spPr bwMode="auto">
          <a:xfrm>
            <a:off x="6330950" y="3389313"/>
            <a:ext cx="298450" cy="609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74613" y="1027113"/>
            <a:ext cx="4573587" cy="76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000" b="1" dirty="0">
                <a:solidFill>
                  <a:srgbClr val="0033CC"/>
                </a:solidFill>
                <a:latin typeface="Times New Roman" pitchFamily="18" charset="0"/>
              </a:rPr>
              <a:t>双环</a:t>
            </a:r>
            <a:r>
              <a:rPr kumimoji="1" lang="en-US" altLang="zh-CN" sz="2000" b="1" dirty="0">
                <a:solidFill>
                  <a:srgbClr val="0033CC"/>
                </a:solidFill>
                <a:latin typeface="Times New Roman" pitchFamily="18" charset="0"/>
              </a:rPr>
              <a:t>: </a:t>
            </a:r>
            <a:r>
              <a:rPr kumimoji="1" lang="zh-CN" altLang="en-US" sz="2000" b="1" dirty="0">
                <a:solidFill>
                  <a:srgbClr val="0033CC"/>
                </a:solidFill>
                <a:latin typeface="Times New Roman" pitchFamily="18" charset="0"/>
              </a:rPr>
              <a:t>多束团 </a:t>
            </a:r>
            <a:r>
              <a:rPr kumimoji="1" lang="en-US" altLang="zh-CN" sz="2000" b="1" i="1" dirty="0"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kumimoji="1" lang="en-US" altLang="zh-CN" sz="2000" b="1" i="1" baseline="-14000" dirty="0"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b </a:t>
            </a:r>
            <a:r>
              <a:rPr kumimoji="1" lang="en-US" altLang="zh-CN" sz="2000" b="1" dirty="0">
                <a:solidFill>
                  <a:srgbClr val="0033CC"/>
                </a:solidFill>
                <a:latin typeface="Times New Roman" pitchFamily="18" charset="0"/>
                <a:sym typeface="Symbol" pitchFamily="18" charset="2"/>
              </a:rPr>
              <a:t>~ 93,</a:t>
            </a:r>
            <a:r>
              <a:rPr kumimoji="1" lang="en-US" altLang="zh-CN" sz="2400" b="1" dirty="0">
                <a:solidFill>
                  <a:srgbClr val="996600"/>
                </a:solidFill>
                <a:latin typeface="Times New Roman" pitchFamily="18" charset="0"/>
              </a:rPr>
              <a:t> </a:t>
            </a:r>
            <a:r>
              <a:rPr kumimoji="1" lang="en-US" altLang="zh-CN" sz="2000" b="1" i="1" dirty="0">
                <a:solidFill>
                  <a:srgbClr val="996600"/>
                </a:solidFill>
                <a:latin typeface="Times New Roman" pitchFamily="18" charset="0"/>
              </a:rPr>
              <a:t>k</a:t>
            </a:r>
            <a:r>
              <a:rPr kumimoji="1" lang="en-US" altLang="zh-CN" sz="2000" b="1" i="1" baseline="-25000" dirty="0">
                <a:solidFill>
                  <a:srgbClr val="996600"/>
                </a:solidFill>
                <a:latin typeface="Times New Roman" pitchFamily="18" charset="0"/>
              </a:rPr>
              <a:t>b</a:t>
            </a:r>
            <a:r>
              <a:rPr kumimoji="1" lang="en-US" altLang="zh-CN" sz="2000" b="1" dirty="0">
                <a:solidFill>
                  <a:srgbClr val="996600"/>
                </a:solidFill>
                <a:latin typeface="Times New Roman" pitchFamily="18" charset="0"/>
              </a:rPr>
              <a:t>=1 </a:t>
            </a:r>
            <a:r>
              <a:rPr kumimoji="1" lang="en-US" altLang="zh-CN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sym typeface="Wingdings" pitchFamily="2" charset="2"/>
              </a:rPr>
              <a:t></a:t>
            </a:r>
            <a:r>
              <a:rPr kumimoji="1" lang="en-US" altLang="zh-CN" sz="2000" b="1" dirty="0">
                <a:solidFill>
                  <a:srgbClr val="996600"/>
                </a:solidFill>
                <a:latin typeface="Times New Roman" pitchFamily="18" charset="0"/>
                <a:sym typeface="Monotype Sorts" pitchFamily="2" charset="2"/>
              </a:rPr>
              <a:t> 93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352425" y="4760913"/>
            <a:ext cx="84105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5000"/>
              </a:spcBef>
              <a:buFont typeface="Monotype Sorts" charset="2"/>
              <a:buNone/>
            </a:pP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  (L</a:t>
            </a:r>
            <a:r>
              <a:rPr kumimoji="1" lang="en-US" altLang="zh-CN" sz="2800" b="1" baseline="-14000" dirty="0">
                <a:solidFill>
                  <a:srgbClr val="0000FF"/>
                </a:solidFill>
                <a:latin typeface="Times New Roman" pitchFamily="18" charset="0"/>
              </a:rPr>
              <a:t>BEPCII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/ L</a:t>
            </a:r>
            <a:r>
              <a:rPr kumimoji="1" lang="en-US" altLang="zh-CN" sz="2800" b="1" baseline="-14000" dirty="0">
                <a:solidFill>
                  <a:srgbClr val="0000FF"/>
                </a:solidFill>
                <a:latin typeface="Times New Roman" pitchFamily="18" charset="0"/>
              </a:rPr>
              <a:t>BEPC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) </a:t>
            </a:r>
            <a:r>
              <a:rPr kumimoji="1" lang="en-US" altLang="zh-CN" sz="2800" b="1" baseline="-12000" dirty="0">
                <a:solidFill>
                  <a:srgbClr val="0000FF"/>
                </a:solidFill>
                <a:latin typeface="Times New Roman" pitchFamily="18" charset="0"/>
              </a:rPr>
              <a:t>D.R</a:t>
            </a:r>
            <a:r>
              <a:rPr kumimoji="1" lang="en-US" altLang="zh-CN" sz="2800" b="1" baseline="-250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</a:rPr>
              <a:t>=(5.0/1.5) </a:t>
            </a:r>
            <a:r>
              <a:rPr kumimoji="1" lang="en-US" altLang="zh-CN" sz="28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93  9.8/35=96</a:t>
            </a:r>
          </a:p>
          <a:p>
            <a:pPr algn="ctr" eaLnBrk="0" hangingPunct="0">
              <a:spcBef>
                <a:spcPct val="25000"/>
              </a:spcBef>
              <a:buFont typeface="Monotype Sorts" charset="2"/>
              <a:buNone/>
            </a:pP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L</a:t>
            </a:r>
            <a:r>
              <a:rPr kumimoji="1" lang="en-US" altLang="zh-CN" sz="2800" b="1" baseline="-14000" dirty="0">
                <a:solidFill>
                  <a:srgbClr val="C00000"/>
                </a:solidFill>
                <a:latin typeface="Times New Roman" pitchFamily="18" charset="0"/>
              </a:rPr>
              <a:t>BEPC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=1.0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10 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31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 cm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-2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s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-1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L</a:t>
            </a:r>
            <a:r>
              <a:rPr kumimoji="1" lang="en-US" altLang="zh-CN" sz="2800" b="1" baseline="-14000" dirty="0">
                <a:solidFill>
                  <a:srgbClr val="C00000"/>
                </a:solidFill>
                <a:latin typeface="Times New Roman" pitchFamily="18" charset="0"/>
              </a:rPr>
              <a:t>BEPCII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 =1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10 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33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 cm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-2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s</a:t>
            </a:r>
            <a:r>
              <a:rPr kumimoji="1" lang="en-US" altLang="zh-CN" sz="2800" b="1" baseline="30000" dirty="0">
                <a:solidFill>
                  <a:srgbClr val="C00000"/>
                </a:solidFill>
                <a:latin typeface="Times New Roman" pitchFamily="18" charset="0"/>
              </a:rPr>
              <a:t>-1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4829175" y="1027113"/>
            <a:ext cx="4267200" cy="762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1" lang="zh-CN" altLang="en-US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大发射度及优化参数</a:t>
            </a:r>
            <a:r>
              <a:rPr kumimoji="1" lang="en-US" altLang="zh-CN" sz="2200" b="1" dirty="0">
                <a:solidFill>
                  <a:schemeClr val="accent2"/>
                </a:solidFill>
                <a:latin typeface="Times New Roman" pitchFamily="18" charset="0"/>
                <a:sym typeface="Monotype Sorts" pitchFamily="2" charset="2"/>
              </a:rPr>
              <a:t>: </a:t>
            </a:r>
          </a:p>
          <a:p>
            <a:pPr algn="ctr">
              <a:defRPr/>
            </a:pPr>
            <a:r>
              <a:rPr kumimoji="1" lang="en-US" altLang="zh-CN" sz="2200" b="1" i="1" dirty="0" err="1">
                <a:solidFill>
                  <a:srgbClr val="996600"/>
                </a:solidFill>
                <a:latin typeface="Times New Roman" pitchFamily="18" charset="0"/>
              </a:rPr>
              <a:t>I</a:t>
            </a:r>
            <a:r>
              <a:rPr kumimoji="1" lang="en-US" altLang="zh-CN" sz="2200" b="1" i="1" baseline="-25000" dirty="0" err="1">
                <a:solidFill>
                  <a:srgbClr val="996600"/>
                </a:solidFill>
                <a:latin typeface="Times New Roman" pitchFamily="18" charset="0"/>
              </a:rPr>
              <a:t>b</a:t>
            </a:r>
            <a:r>
              <a:rPr kumimoji="1" lang="en-US" altLang="zh-CN" sz="2200" b="1" dirty="0">
                <a:solidFill>
                  <a:srgbClr val="996600"/>
                </a:solidFill>
                <a:latin typeface="Times New Roman" pitchFamily="18" charset="0"/>
              </a:rPr>
              <a:t>=9.8mA, </a:t>
            </a:r>
            <a:r>
              <a:rPr kumimoji="1" lang="en-US" altLang="zh-CN" sz="2200" b="1" i="1" dirty="0" err="1">
                <a:solidFill>
                  <a:srgbClr val="996600"/>
                </a:solidFill>
                <a:latin typeface="Symbol" pitchFamily="18" charset="2"/>
              </a:rPr>
              <a:t>x</a:t>
            </a:r>
            <a:r>
              <a:rPr kumimoji="1" lang="en-US" altLang="zh-CN" sz="2200" b="1" i="1" baseline="-10000" dirty="0" err="1">
                <a:solidFill>
                  <a:srgbClr val="996600"/>
                </a:solidFill>
                <a:latin typeface="Times New Roman" pitchFamily="18" charset="0"/>
              </a:rPr>
              <a:t>y</a:t>
            </a:r>
            <a:r>
              <a:rPr kumimoji="1" lang="en-US" altLang="zh-CN" sz="2200" b="1" dirty="0">
                <a:solidFill>
                  <a:srgbClr val="996600"/>
                </a:solidFill>
                <a:latin typeface="Times New Roman" pitchFamily="18" charset="0"/>
              </a:rPr>
              <a:t>=0.04</a:t>
            </a:r>
            <a:endParaRPr kumimoji="1" lang="en-US" altLang="zh-CN" sz="2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sym typeface="Monotype Sorts" pitchFamily="2" charset="2"/>
            </a:endParaRPr>
          </a:p>
        </p:txBody>
      </p:sp>
      <p:sp>
        <p:nvSpPr>
          <p:cNvPr id="221197" name="Line 13"/>
          <p:cNvSpPr>
            <a:spLocks noChangeShapeType="1"/>
          </p:cNvSpPr>
          <p:nvPr/>
        </p:nvSpPr>
        <p:spPr bwMode="auto">
          <a:xfrm flipH="1" flipV="1">
            <a:off x="6781800" y="1789113"/>
            <a:ext cx="180975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1198" name="Line 14"/>
          <p:cNvSpPr>
            <a:spLocks noChangeShapeType="1"/>
          </p:cNvSpPr>
          <p:nvPr/>
        </p:nvSpPr>
        <p:spPr bwMode="auto">
          <a:xfrm flipH="1" flipV="1">
            <a:off x="2590800" y="1789113"/>
            <a:ext cx="4038600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1199" name="Line 15"/>
          <p:cNvSpPr>
            <a:spLocks noChangeShapeType="1"/>
          </p:cNvSpPr>
          <p:nvPr/>
        </p:nvSpPr>
        <p:spPr bwMode="auto">
          <a:xfrm flipV="1">
            <a:off x="5743575" y="1789113"/>
            <a:ext cx="1038225" cy="762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 autoUpdateAnimBg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 smtClean="0"/>
              <a:t>β</a:t>
            </a:r>
            <a:r>
              <a:rPr lang="en-US" altLang="zh-CN" baseline="30000" dirty="0" smtClean="0"/>
              <a:t>* </a:t>
            </a:r>
            <a:r>
              <a:rPr lang="en-US" altLang="zh-CN" dirty="0" smtClean="0"/>
              <a:t>evolution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528" y="1825625"/>
            <a:ext cx="74829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7" r="-7927"/>
          <a:stretch>
            <a:fillRect/>
          </a:stretch>
        </p:blipFill>
        <p:spPr bwMode="auto">
          <a:xfrm>
            <a:off x="133983" y="1005271"/>
            <a:ext cx="5610787" cy="30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3619353" y="3720616"/>
            <a:ext cx="460622" cy="26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(mA)</a:t>
            </a:r>
            <a:endParaRPr kumimoji="1" lang="ja-JP" altLang="en-US" sz="2000" dirty="0"/>
          </a:p>
        </p:txBody>
      </p:sp>
      <p:sp>
        <p:nvSpPr>
          <p:cNvPr id="27" name="円/楕円 26"/>
          <p:cNvSpPr/>
          <p:nvPr/>
        </p:nvSpPr>
        <p:spPr>
          <a:xfrm>
            <a:off x="3206557" y="2671467"/>
            <a:ext cx="137075" cy="13624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30" name="タイトル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Marker Felt" charset="0"/>
                <a:ea typeface="ＭＳ Ｐゴシック" charset="0"/>
                <a:cs typeface="Marker Felt" charset="0"/>
              </a:rPr>
              <a:t>Motivation of crab cavity at </a:t>
            </a:r>
            <a:r>
              <a:rPr lang="en-US" altLang="ja-JP" dirty="0">
                <a:solidFill>
                  <a:srgbClr val="0000FF"/>
                </a:solidFill>
                <a:latin typeface="Marker Felt" charset="0"/>
                <a:ea typeface="ＭＳ Ｐゴシック" charset="0"/>
                <a:cs typeface="Marker Felt" charset="0"/>
              </a:rPr>
              <a:t>KEKB</a:t>
            </a:r>
            <a:endParaRPr lang="ja-JP" altLang="en-US" dirty="0">
              <a:solidFill>
                <a:srgbClr val="0000FF"/>
              </a:solidFill>
              <a:latin typeface="Marker Felt" charset="0"/>
              <a:ea typeface="ＭＳ Ｐゴシック" charset="0"/>
              <a:cs typeface="Marker Felt" charset="0"/>
            </a:endParaRPr>
          </a:p>
        </p:txBody>
      </p:sp>
      <p:sp>
        <p:nvSpPr>
          <p:cNvPr id="22532" name="正方形/長方形 5"/>
          <p:cNvSpPr>
            <a:spLocks noChangeArrowheads="1"/>
          </p:cNvSpPr>
          <p:nvPr/>
        </p:nvSpPr>
        <p:spPr bwMode="auto">
          <a:xfrm>
            <a:off x="5791200" y="838200"/>
            <a:ext cx="259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>
                <a:solidFill>
                  <a:srgbClr val="FF0000"/>
                </a:solidFill>
              </a:rPr>
              <a:t>Head-on (crab)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14400" y="6473825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>
                <a:latin typeface="Calibri" charset="0"/>
              </a:rPr>
              <a:t>First proposed by R. B. Palmer in 1988 for linear colliders.</a:t>
            </a:r>
            <a:endParaRPr lang="ja-JP" altLang="en-US" sz="1400">
              <a:latin typeface="Calibri" charset="0"/>
            </a:endParaRPr>
          </a:p>
        </p:txBody>
      </p:sp>
      <p:pic>
        <p:nvPicPr>
          <p:cNvPr id="2253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90988"/>
            <a:ext cx="42672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正方形/長方形 7"/>
          <p:cNvSpPr>
            <a:spLocks noChangeArrowheads="1"/>
          </p:cNvSpPr>
          <p:nvPr/>
        </p:nvSpPr>
        <p:spPr bwMode="auto">
          <a:xfrm>
            <a:off x="228600" y="588963"/>
            <a:ext cx="8709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l"/>
            </a:pPr>
            <a:r>
              <a:rPr lang="en-US" altLang="ja-JP" sz="1800">
                <a:solidFill>
                  <a:srgbClr val="FF0000"/>
                </a:solidFill>
              </a:rPr>
              <a:t> Crab Crossing can boost the beam-beam parameter higher than 0.15 ! (K. Ohmi)</a:t>
            </a:r>
            <a:endParaRPr lang="ja-JP" altLang="en-US" sz="1800">
              <a:solidFill>
                <a:srgbClr val="FF0000"/>
              </a:solidFill>
            </a:endParaRPr>
          </a:p>
        </p:txBody>
      </p:sp>
      <p:sp>
        <p:nvSpPr>
          <p:cNvPr id="22536" name="正方形/長方形 8"/>
          <p:cNvSpPr>
            <a:spLocks noChangeArrowheads="1"/>
          </p:cNvSpPr>
          <p:nvPr/>
        </p:nvSpPr>
        <p:spPr bwMode="auto">
          <a:xfrm>
            <a:off x="5638800" y="2284413"/>
            <a:ext cx="3298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90"/>
                </a:solidFill>
              </a:rPr>
              <a:t>22mrad crossing angle</a:t>
            </a:r>
            <a:endParaRPr lang="ja-JP" altLang="en-US">
              <a:solidFill>
                <a:srgbClr val="000090"/>
              </a:solidFill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rot="10800000" flipV="1">
            <a:off x="4953000" y="1066800"/>
            <a:ext cx="838200" cy="261938"/>
          </a:xfrm>
          <a:prstGeom prst="straightConnector1">
            <a:avLst/>
          </a:prstGeom>
          <a:noFill/>
          <a:ln w="25400">
            <a:solidFill>
              <a:srgbClr val="FF66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矢印コネクタ 12"/>
          <p:cNvCxnSpPr>
            <a:cxnSpLocks noChangeShapeType="1"/>
            <a:stCxn id="22536" idx="1"/>
          </p:cNvCxnSpPr>
          <p:nvPr/>
        </p:nvCxnSpPr>
        <p:spPr bwMode="auto">
          <a:xfrm rot="10800000" flipV="1">
            <a:off x="4495800" y="2514600"/>
            <a:ext cx="1143000" cy="228600"/>
          </a:xfrm>
          <a:prstGeom prst="straightConnector1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539" name="テキスト ボックス 15"/>
          <p:cNvSpPr txBox="1">
            <a:spLocks noChangeArrowheads="1"/>
          </p:cNvSpPr>
          <p:nvPr/>
        </p:nvSpPr>
        <p:spPr bwMode="auto">
          <a:xfrm>
            <a:off x="6096000" y="1219200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660066"/>
                </a:solidFill>
              </a:rPr>
              <a:t>Strong-strong beam-beam </a:t>
            </a:r>
            <a:br>
              <a:rPr lang="en-US" altLang="ja-JP" sz="1800" dirty="0">
                <a:solidFill>
                  <a:srgbClr val="660066"/>
                </a:solidFill>
              </a:rPr>
            </a:br>
            <a:r>
              <a:rPr lang="en-US" altLang="ja-JP" sz="1800" dirty="0">
                <a:solidFill>
                  <a:srgbClr val="660066"/>
                </a:solidFill>
              </a:rPr>
              <a:t>simulation</a:t>
            </a:r>
            <a:endParaRPr lang="ja-JP" altLang="en-US" sz="1800" dirty="0">
              <a:solidFill>
                <a:srgbClr val="660066"/>
              </a:solidFill>
            </a:endParaRPr>
          </a:p>
        </p:txBody>
      </p:sp>
      <p:grpSp>
        <p:nvGrpSpPr>
          <p:cNvPr id="22540" name="図形グループ 26"/>
          <p:cNvGrpSpPr>
            <a:grpSpLocks/>
          </p:cNvGrpSpPr>
          <p:nvPr/>
        </p:nvGrpSpPr>
        <p:grpSpPr bwMode="auto">
          <a:xfrm>
            <a:off x="5387975" y="3119438"/>
            <a:ext cx="3603625" cy="1147762"/>
            <a:chOff x="5334000" y="3048000"/>
            <a:chExt cx="3603149" cy="1147465"/>
          </a:xfrm>
        </p:grpSpPr>
        <p:grpSp>
          <p:nvGrpSpPr>
            <p:cNvPr id="22542" name="図形グループ 24"/>
            <p:cNvGrpSpPr>
              <a:grpSpLocks/>
            </p:cNvGrpSpPr>
            <p:nvPr/>
          </p:nvGrpSpPr>
          <p:grpSpPr bwMode="auto">
            <a:xfrm>
              <a:off x="5486400" y="3048000"/>
              <a:ext cx="3333750" cy="1147465"/>
              <a:chOff x="5486400" y="3048000"/>
              <a:chExt cx="3333750" cy="1147465"/>
            </a:xfrm>
          </p:grpSpPr>
          <p:sp>
            <p:nvSpPr>
              <p:cNvPr id="22544" name="Text Box 7"/>
              <p:cNvSpPr txBox="1">
                <a:spLocks noChangeArrowheads="1"/>
              </p:cNvSpPr>
              <p:nvPr/>
            </p:nvSpPr>
            <p:spPr bwMode="auto">
              <a:xfrm>
                <a:off x="5546122" y="3733800"/>
                <a:ext cx="131187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>
                    <a:latin typeface="Symbol" charset="0"/>
                    <a:cs typeface="Symbol" charset="0"/>
                  </a:rPr>
                  <a:t>n</a:t>
                </a:r>
                <a:r>
                  <a:rPr lang="en-US" altLang="ja-JP" baseline="-25000"/>
                  <a:t>x</a:t>
                </a:r>
                <a:r>
                  <a:rPr lang="en-US" altLang="ja-JP"/>
                  <a:t> =.508</a:t>
                </a:r>
              </a:p>
            </p:txBody>
          </p:sp>
          <p:sp>
            <p:nvSpPr>
              <p:cNvPr id="22545" name="Text Box 8"/>
              <p:cNvSpPr txBox="1">
                <a:spLocks noChangeArrowheads="1"/>
              </p:cNvSpPr>
              <p:nvPr/>
            </p:nvSpPr>
            <p:spPr bwMode="auto">
              <a:xfrm>
                <a:off x="5486400" y="3048000"/>
                <a:ext cx="14382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/>
                  <a:t>Head-on </a:t>
                </a:r>
              </a:p>
            </p:txBody>
          </p:sp>
          <p:sp>
            <p:nvSpPr>
              <p:cNvPr id="22546" name="Text Box 9"/>
              <p:cNvSpPr txBox="1">
                <a:spLocks noChangeArrowheads="1"/>
              </p:cNvSpPr>
              <p:nvPr/>
            </p:nvSpPr>
            <p:spPr bwMode="auto">
              <a:xfrm>
                <a:off x="6781800" y="3048000"/>
                <a:ext cx="438150" cy="1006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6000"/>
                  <a:t>}</a:t>
                </a:r>
                <a:endParaRPr lang="en-US" altLang="ja-JP"/>
              </a:p>
            </p:txBody>
          </p:sp>
          <p:sp>
            <p:nvSpPr>
              <p:cNvPr id="22547" name="Text Box 10"/>
              <p:cNvSpPr txBox="1">
                <a:spLocks noChangeArrowheads="1"/>
              </p:cNvSpPr>
              <p:nvPr/>
            </p:nvSpPr>
            <p:spPr bwMode="auto">
              <a:xfrm>
                <a:off x="7527925" y="3336925"/>
                <a:ext cx="129222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>
                    <a:latin typeface="Symbol" charset="0"/>
                    <a:sym typeface="Symbol" charset="0"/>
                  </a:rPr>
                  <a:t></a:t>
                </a:r>
                <a:r>
                  <a:rPr lang="en-US" altLang="ja-JP" baseline="-25000"/>
                  <a:t>y</a:t>
                </a:r>
                <a:r>
                  <a:rPr lang="en-US" altLang="ja-JP"/>
                  <a:t> ~0.15</a:t>
                </a:r>
              </a:p>
            </p:txBody>
          </p:sp>
          <p:cxnSp>
            <p:nvCxnSpPr>
              <p:cNvPr id="24" name="直線矢印コネクタ 23"/>
              <p:cNvCxnSpPr/>
              <p:nvPr/>
            </p:nvCxnSpPr>
            <p:spPr>
              <a:xfrm>
                <a:off x="7219701" y="3657442"/>
                <a:ext cx="307934" cy="15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正方形/長方形 25"/>
            <p:cNvSpPr/>
            <p:nvPr/>
          </p:nvSpPr>
          <p:spPr>
            <a:xfrm>
              <a:off x="5334000" y="3048000"/>
              <a:ext cx="3603149" cy="114746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5418540" y="5630459"/>
            <a:ext cx="36083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l"/>
            </a:pP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After this simulation appeared, the </a:t>
            </a:r>
            <a:br>
              <a:rPr lang="en-US" altLang="ja-JP" sz="1800" dirty="0">
                <a:solidFill>
                  <a:srgbClr val="FF0000"/>
                </a:solidFill>
                <a:latin typeface="Calibri" charset="0"/>
              </a:rPr>
            </a:b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development of crab cavities was</a:t>
            </a:r>
            <a:br>
              <a:rPr lang="en-US" altLang="ja-JP" sz="1800" dirty="0">
                <a:solidFill>
                  <a:srgbClr val="FF0000"/>
                </a:solidFill>
                <a:latin typeface="Calibri" charset="0"/>
              </a:rPr>
            </a:b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revitalized. </a:t>
            </a:r>
            <a:endParaRPr lang="ja-JP" altLang="en-US" sz="18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25263" y="4559250"/>
            <a:ext cx="3882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Luminosity would be doubled</a:t>
            </a:r>
            <a:br>
              <a:rPr kumimoji="1" lang="en-US" altLang="ja-JP" sz="2400" dirty="0" smtClean="0">
                <a:solidFill>
                  <a:srgbClr val="0000FF"/>
                </a:solidFill>
              </a:rPr>
            </a:br>
            <a:r>
              <a:rPr kumimoji="1" lang="en-US" altLang="ja-JP" sz="2400" dirty="0" smtClean="0">
                <a:solidFill>
                  <a:srgbClr val="0000FF"/>
                </a:solidFill>
              </a:rPr>
              <a:t> with crab cavities!!!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73422" y="362647"/>
            <a:ext cx="500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Y. Funakoshi， </a:t>
            </a:r>
            <a:r>
              <a:rPr lang="en-US" altLang="zh-CN" dirty="0" smtClean="0"/>
              <a:t>Beam-Beam Workshop, CERN, 2013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859046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8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26"/>
            <a:ext cx="9146004" cy="403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6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926"/>
          <a:stretch/>
        </p:blipFill>
        <p:spPr>
          <a:xfrm>
            <a:off x="1" y="0"/>
            <a:ext cx="9186682" cy="65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426"/>
          <a:stretch/>
        </p:blipFill>
        <p:spPr>
          <a:xfrm>
            <a:off x="1" y="0"/>
            <a:ext cx="9186682" cy="66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4813"/>
            <a:ext cx="1081087" cy="5900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46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粒子物理的三个前沿</a:t>
            </a:r>
          </a:p>
        </p:txBody>
      </p:sp>
      <p:pic>
        <p:nvPicPr>
          <p:cNvPr id="22531" name="Picture 3" descr="three-frontiers-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7988"/>
            <a:ext cx="6143625" cy="575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835150" y="6237288"/>
            <a:ext cx="6265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US Particle Physics: Scientific Opportunities, P5 Report, May 2008.</a:t>
            </a:r>
            <a:endParaRPr lang="zh-CN" altLang="en-US" sz="16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1080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88913"/>
            <a:ext cx="8229600" cy="1071562"/>
          </a:xfrm>
        </p:spPr>
        <p:txBody>
          <a:bodyPr/>
          <a:lstStyle/>
          <a:p>
            <a:r>
              <a:rPr lang="zh-CN" altLang="en-US" sz="5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粒子</a:t>
            </a:r>
            <a:r>
              <a:rPr lang="zh-CN" altLang="zh-CN" sz="5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加速器</a:t>
            </a:r>
            <a:r>
              <a:rPr lang="zh-CN" altLang="en-US" sz="5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的</a:t>
            </a:r>
            <a:r>
              <a:rPr lang="zh-CN" altLang="zh-CN" sz="5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发展</a:t>
            </a:r>
            <a:r>
              <a:rPr lang="zh-CN" altLang="en-US" sz="50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前沿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270000"/>
            <a:ext cx="4038600" cy="46799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b="1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b="1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zh-CN" altLang="en-US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高能量前沿</a:t>
            </a:r>
          </a:p>
          <a:p>
            <a:pPr>
              <a:spcBef>
                <a:spcPct val="40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LHC </a:t>
            </a:r>
            <a:r>
              <a:rPr lang="en-US" altLang="zh-CN" sz="2000" b="1" smtClean="0">
                <a:solidFill>
                  <a:srgbClr val="0066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(8TeV-LHC, 14TeV-LHC, HL-LHC, LHeC, HE-LHC)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ILC</a:t>
            </a:r>
            <a:endParaRPr lang="en-US" altLang="zh-CN" sz="2000" b="1" smtClean="0">
              <a:solidFill>
                <a:srgbClr val="0066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CLIC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Muon Colliders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LPA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Symbol" panose="05050102010706020507" pitchFamily="18" charset="2"/>
              </a:rPr>
              <a:t>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270000"/>
            <a:ext cx="4038600" cy="504031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CN" b="1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b="1" smtClean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zh-CN" altLang="en-US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高强度前沿</a:t>
            </a:r>
          </a:p>
          <a:p>
            <a:pPr>
              <a:spcBef>
                <a:spcPct val="40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F</a:t>
            </a: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Super B-Factory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Super C-</a:t>
            </a:r>
            <a:r>
              <a:rPr lang="en-US" altLang="zh-CN" b="1" smtClean="0">
                <a:solidFill>
                  <a:srgbClr val="0000FF"/>
                </a:solidFill>
                <a:latin typeface="Symbol" panose="05050102010706020507" pitchFamily="18" charset="2"/>
                <a:ea typeface="黑体" panose="02010609060101010101" pitchFamily="49" charset="-122"/>
              </a:rPr>
              <a:t>t</a:t>
            </a: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Z-Factory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Nutrino 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Higgs Factory</a:t>
            </a:r>
          </a:p>
          <a:p>
            <a:pPr>
              <a:spcBef>
                <a:spcPct val="25000"/>
              </a:spcBef>
              <a:buFontTx/>
              <a:buBlip>
                <a:blip r:embed="rId2"/>
              </a:buBlip>
            </a:pPr>
            <a:r>
              <a:rPr lang="en-US" altLang="zh-CN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Symbol" panose="05050102010706020507" pitchFamily="18" charset="2"/>
              </a:rPr>
              <a:t></a:t>
            </a:r>
          </a:p>
        </p:txBody>
      </p:sp>
    </p:spTree>
    <p:extLst>
      <p:ext uri="{BB962C8B-B14F-4D97-AF65-F5344CB8AC3E}">
        <p14:creationId xmlns:p14="http://schemas.microsoft.com/office/powerpoint/2010/main" val="27892875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97" y="985353"/>
            <a:ext cx="8118341" cy="45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496300" cy="863600"/>
          </a:xfrm>
        </p:spPr>
        <p:txBody>
          <a:bodyPr/>
          <a:lstStyle/>
          <a:p>
            <a:pPr eaLnBrk="1" hangingPunct="1"/>
            <a:r>
              <a:rPr lang="en-US" altLang="zh-CN" sz="3600" b="1" smtClean="0">
                <a:solidFill>
                  <a:srgbClr val="C00000"/>
                </a:solidFill>
              </a:rPr>
              <a:t>CEPC-SppC and FCC</a:t>
            </a:r>
            <a:endParaRPr lang="zh-CN" altLang="en-US" sz="3600" b="1" smtClean="0">
              <a:solidFill>
                <a:srgbClr val="C0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50825" y="1196975"/>
            <a:ext cx="5113338" cy="26638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0070C0"/>
                </a:solidFill>
                <a:cs typeface="Calibri" panose="020F0502020204030204" pitchFamily="34" charset="0"/>
              </a:rPr>
              <a:t>CERN started the Future Circular Collider effort since last year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0070C0"/>
                </a:solidFill>
                <a:cs typeface="Calibri" panose="020F0502020204030204" pitchFamily="34" charset="0"/>
              </a:rPr>
              <a:t>FCC kick-off meting in Feb., 2014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>
                <a:solidFill>
                  <a:srgbClr val="0070C0"/>
                </a:solidFill>
                <a:cs typeface="Calibri" panose="020F0502020204030204" pitchFamily="34" charset="0"/>
              </a:rPr>
              <a:t>ICFA </a:t>
            </a:r>
            <a:r>
              <a:rPr lang="en-US" altLang="zh-CN" dirty="0">
                <a:solidFill>
                  <a:srgbClr val="0070C0"/>
                </a:solidFill>
                <a:cs typeface="Calibri" panose="020F0502020204030204" pitchFamily="34" charset="0"/>
              </a:rPr>
              <a:t>statement On Feb. 21, 2014 at </a:t>
            </a:r>
            <a:r>
              <a:rPr lang="en-US" altLang="zh-CN" dirty="0" smtClean="0">
                <a:solidFill>
                  <a:srgbClr val="0070C0"/>
                </a:solidFill>
                <a:cs typeface="Calibri" panose="020F0502020204030204" pitchFamily="34" charset="0"/>
              </a:rPr>
              <a:t>DESY</a:t>
            </a:r>
            <a:r>
              <a:rPr lang="zh-CN" altLang="en-US" dirty="0" smtClean="0">
                <a:solidFill>
                  <a:srgbClr val="0070C0"/>
                </a:solidFill>
                <a:cs typeface="Calibri" panose="020F0502020204030204" pitchFamily="34" charset="0"/>
              </a:rPr>
              <a:t>：</a:t>
            </a:r>
            <a:endParaRPr lang="en-US" altLang="zh-CN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10244" name="Picture 2" descr="https://indico.cern.ch/conferenceDisplay.py/getPic?picId=10&amp;confId=282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368425"/>
            <a:ext cx="34353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矩形 5"/>
          <p:cNvSpPr>
            <a:spLocks noChangeArrowheads="1"/>
          </p:cNvSpPr>
          <p:nvPr/>
        </p:nvSpPr>
        <p:spPr bwMode="auto">
          <a:xfrm>
            <a:off x="471488" y="3789363"/>
            <a:ext cx="4752975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C00000"/>
                </a:solidFill>
              </a:rPr>
              <a:t>ICFA supports studies of energy frontier circular colliders and encourages global coordination</a:t>
            </a:r>
            <a:endParaRPr lang="zh-CN" altLang="zh-CN">
              <a:solidFill>
                <a:srgbClr val="C00000"/>
              </a:solidFill>
            </a:endParaRPr>
          </a:p>
        </p:txBody>
      </p:sp>
      <p:sp>
        <p:nvSpPr>
          <p:cNvPr id="10246" name="矩形 6"/>
          <p:cNvSpPr>
            <a:spLocks noChangeArrowheads="1"/>
          </p:cNvSpPr>
          <p:nvPr/>
        </p:nvSpPr>
        <p:spPr bwMode="auto">
          <a:xfrm>
            <a:off x="1331913" y="6092825"/>
            <a:ext cx="5564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ICFA: international committee for Future accelerators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http://www.fnal.gov/directorate/icfa/ </a:t>
            </a:r>
            <a:endParaRPr lang="zh-CN" altLang="en-US" sz="180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2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72"/>
          <p:cNvSpPr txBox="1">
            <a:spLocks noChangeArrowheads="1"/>
          </p:cNvSpPr>
          <p:nvPr/>
        </p:nvSpPr>
        <p:spPr bwMode="auto">
          <a:xfrm>
            <a:off x="3368675" y="334963"/>
            <a:ext cx="2041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CEPC Layout</a:t>
            </a:r>
            <a:endParaRPr lang="zh-CN" altLang="en-US" sz="1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299" name="组合 45"/>
          <p:cNvGrpSpPr>
            <a:grpSpLocks/>
          </p:cNvGrpSpPr>
          <p:nvPr/>
        </p:nvGrpSpPr>
        <p:grpSpPr bwMode="auto">
          <a:xfrm>
            <a:off x="777875" y="1736725"/>
            <a:ext cx="7624763" cy="4271963"/>
            <a:chOff x="778460" y="1736327"/>
            <a:chExt cx="7623872" cy="4272767"/>
          </a:xfrm>
        </p:grpSpPr>
        <p:sp>
          <p:nvSpPr>
            <p:cNvPr id="55300" name="TextBox 78"/>
            <p:cNvSpPr txBox="1">
              <a:spLocks noChangeArrowheads="1"/>
            </p:cNvSpPr>
            <p:nvPr/>
          </p:nvSpPr>
          <p:spPr bwMode="auto">
            <a:xfrm>
              <a:off x="778460" y="5301208"/>
              <a:ext cx="192392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LTB : Linac to Booster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CN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BTC : Booster to Collider Ring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7426133" y="2665190"/>
              <a:ext cx="566672" cy="315971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084812" y="2612792"/>
              <a:ext cx="636513" cy="371545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303" name="TextBox 76"/>
            <p:cNvSpPr txBox="1">
              <a:spLocks noChangeArrowheads="1"/>
            </p:cNvSpPr>
            <p:nvPr/>
          </p:nvSpPr>
          <p:spPr bwMode="auto">
            <a:xfrm>
              <a:off x="1461748" y="2743036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BTC</a:t>
              </a:r>
              <a:endParaRPr lang="zh-CN" altLang="en-US" sz="1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右箭头 10"/>
            <p:cNvSpPr/>
            <p:nvPr/>
          </p:nvSpPr>
          <p:spPr>
            <a:xfrm rot="20678478">
              <a:off x="1318147" y="2687419"/>
              <a:ext cx="79366" cy="57161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305" name="TextBox 6"/>
            <p:cNvSpPr txBox="1">
              <a:spLocks noChangeArrowheads="1"/>
            </p:cNvSpPr>
            <p:nvPr/>
          </p:nvSpPr>
          <p:spPr bwMode="auto">
            <a:xfrm>
              <a:off x="4389390" y="218998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IP1</a:t>
              </a:r>
              <a:endParaRPr lang="zh-CN" altLang="en-US" sz="18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06" name="TextBox 7"/>
            <p:cNvSpPr txBox="1">
              <a:spLocks noChangeArrowheads="1"/>
            </p:cNvSpPr>
            <p:nvPr/>
          </p:nvSpPr>
          <p:spPr bwMode="auto">
            <a:xfrm>
              <a:off x="4501613" y="4283313"/>
              <a:ext cx="432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IP2</a:t>
              </a:r>
              <a:endParaRPr lang="zh-CN" altLang="en-US" sz="18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07" name="TextBox 11"/>
            <p:cNvSpPr txBox="1">
              <a:spLocks noChangeArrowheads="1"/>
            </p:cNvSpPr>
            <p:nvPr/>
          </p:nvSpPr>
          <p:spPr bwMode="auto">
            <a:xfrm>
              <a:off x="3464686" y="2113445"/>
              <a:ext cx="576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FF0000"/>
                  </a:solidFill>
                  <a:latin typeface="Arial" panose="020B0604020202020204" pitchFamily="34" charset="0"/>
                </a:rPr>
                <a:t>e+</a:t>
              </a:r>
              <a:endParaRPr lang="zh-CN" altLang="en-US" sz="18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08" name="TextBox 12"/>
            <p:cNvSpPr txBox="1">
              <a:spLocks noChangeArrowheads="1"/>
            </p:cNvSpPr>
            <p:nvPr/>
          </p:nvSpPr>
          <p:spPr bwMode="auto">
            <a:xfrm>
              <a:off x="5298529" y="211344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00B0F0"/>
                  </a:solidFill>
                  <a:latin typeface="Arial" panose="020B0604020202020204" pitchFamily="34" charset="0"/>
                </a:rPr>
                <a:t>e-</a:t>
              </a:r>
              <a:endParaRPr lang="zh-CN" altLang="en-US" sz="1800" b="1">
                <a:solidFill>
                  <a:srgbClr val="00B0F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09" name="TextBox 25"/>
            <p:cNvSpPr txBox="1">
              <a:spLocks noChangeArrowheads="1"/>
            </p:cNvSpPr>
            <p:nvPr/>
          </p:nvSpPr>
          <p:spPr bwMode="auto">
            <a:xfrm>
              <a:off x="6626314" y="2618765"/>
              <a:ext cx="883694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e+ e- Linac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1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(240m)</a:t>
              </a:r>
              <a:endParaRPr lang="zh-CN" altLang="en-US" sz="1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10" name="TextBox 15"/>
            <p:cNvSpPr txBox="1">
              <a:spLocks noChangeArrowheads="1"/>
            </p:cNvSpPr>
            <p:nvPr/>
          </p:nvSpPr>
          <p:spPr bwMode="auto">
            <a:xfrm>
              <a:off x="6796752" y="2102659"/>
              <a:ext cx="4395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LTB</a:t>
              </a:r>
              <a:endParaRPr lang="zh-CN" altLang="en-US" sz="9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056241" y="2096758"/>
              <a:ext cx="6920691" cy="2519836"/>
            </a:xfrm>
            <a:prstGeom prst="ellipse">
              <a:avLst/>
            </a:pr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/>
            </a:p>
          </p:txBody>
        </p:sp>
        <p:sp>
          <p:nvSpPr>
            <p:cNvPr id="19" name="右箭头 18"/>
            <p:cNvSpPr/>
            <p:nvPr/>
          </p:nvSpPr>
          <p:spPr>
            <a:xfrm rot="21289895">
              <a:off x="3588007" y="2080880"/>
              <a:ext cx="187303" cy="12702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0" name="右箭头 19"/>
            <p:cNvSpPr/>
            <p:nvPr/>
          </p:nvSpPr>
          <p:spPr>
            <a:xfrm rot="14382723">
              <a:off x="6688814" y="2111852"/>
              <a:ext cx="82566" cy="65079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" name="右箭头 20"/>
            <p:cNvSpPr/>
            <p:nvPr/>
          </p:nvSpPr>
          <p:spPr>
            <a:xfrm rot="12476930">
              <a:off x="7815026" y="2746167"/>
              <a:ext cx="130160" cy="46047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315" name="TextBox 48"/>
            <p:cNvSpPr txBox="1">
              <a:spLocks noChangeArrowheads="1"/>
            </p:cNvSpPr>
            <p:nvPr/>
          </p:nvSpPr>
          <p:spPr bwMode="auto">
            <a:xfrm rot="411638">
              <a:off x="2431937" y="4197533"/>
              <a:ext cx="19938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CC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CEPC Collider Ring(50Km)</a:t>
              </a:r>
              <a:endParaRPr lang="zh-CN" altLang="en-US" sz="1200" b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16" name="TextBox 50"/>
            <p:cNvSpPr txBox="1">
              <a:spLocks noChangeArrowheads="1"/>
            </p:cNvSpPr>
            <p:nvPr/>
          </p:nvSpPr>
          <p:spPr bwMode="auto">
            <a:xfrm rot="336818">
              <a:off x="2831574" y="3871423"/>
              <a:ext cx="119455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Booster(50Km)</a:t>
              </a:r>
              <a:endParaRPr lang="zh-CN" altLang="en-US" sz="1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317" name="TextBox 61"/>
            <p:cNvSpPr txBox="1">
              <a:spLocks noChangeArrowheads="1"/>
            </p:cNvSpPr>
            <p:nvPr/>
          </p:nvSpPr>
          <p:spPr bwMode="auto">
            <a:xfrm>
              <a:off x="7956376" y="2564904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000" b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BTC</a:t>
              </a:r>
              <a:endParaRPr lang="zh-CN" altLang="en-US" sz="1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 flipV="1">
              <a:off x="6559459" y="2566746"/>
              <a:ext cx="144446" cy="176245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右箭头 25"/>
            <p:cNvSpPr/>
            <p:nvPr/>
          </p:nvSpPr>
          <p:spPr>
            <a:xfrm rot="11153906">
              <a:off x="5346751" y="2079292"/>
              <a:ext cx="187303" cy="12702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4494364" y="2033246"/>
              <a:ext cx="139684" cy="141314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4503888" y="4522914"/>
              <a:ext cx="139684" cy="139726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6703905" y="2299996"/>
              <a:ext cx="801593" cy="261986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6470570" y="1960207"/>
              <a:ext cx="312701" cy="606539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右箭头 42"/>
            <p:cNvSpPr/>
            <p:nvPr/>
          </p:nvSpPr>
          <p:spPr>
            <a:xfrm rot="21079377">
              <a:off x="7108670" y="2280942"/>
              <a:ext cx="82540" cy="63512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1084812" y="1736327"/>
              <a:ext cx="6920691" cy="2526188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95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7284"/>
          <a:stretch/>
        </p:blipFill>
        <p:spPr>
          <a:xfrm>
            <a:off x="895033" y="1582219"/>
            <a:ext cx="6963515" cy="1993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0242" y="1119883"/>
            <a:ext cx="283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Perspectives from Alex Chao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4" y="3046282"/>
            <a:ext cx="6658544" cy="621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82" y="3667882"/>
            <a:ext cx="3862972" cy="6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92" y="161286"/>
            <a:ext cx="5082858" cy="65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90242" y="1119883"/>
            <a:ext cx="358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Perspectives from Alex Chao (Cont. )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2" y="1489215"/>
            <a:ext cx="6811029" cy="5708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30" y="2143980"/>
            <a:ext cx="6709372" cy="19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633" y="1135398"/>
            <a:ext cx="5030471" cy="455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t="12409" r="24385" b="7722"/>
          <a:stretch/>
        </p:blipFill>
        <p:spPr bwMode="auto">
          <a:xfrm>
            <a:off x="99588" y="733330"/>
            <a:ext cx="4581054" cy="547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340000" y="4409497"/>
            <a:ext cx="3282447" cy="857770"/>
          </a:xfrm>
        </p:spPr>
        <p:txBody>
          <a:bodyPr>
            <a:noAutofit/>
          </a:bodyPr>
          <a:lstStyle/>
          <a:p>
            <a:pPr algn="ctr"/>
            <a:r>
              <a:rPr lang="zh-CN" altLang="en-US" sz="2400" dirty="0" smtClean="0"/>
              <a:t>第一个回旋加速器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（直径</a:t>
            </a:r>
            <a:r>
              <a:rPr lang="en-US" altLang="zh-CN" sz="2400" dirty="0" smtClean="0"/>
              <a:t>5</a:t>
            </a:r>
            <a:r>
              <a:rPr lang="zh-CN" altLang="en-US" sz="2400" dirty="0" smtClean="0"/>
              <a:t>英寸）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87"/>
          <a:stretch/>
        </p:blipFill>
        <p:spPr bwMode="auto">
          <a:xfrm>
            <a:off x="4680642" y="632920"/>
            <a:ext cx="4454305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内容占位符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05" y="4114800"/>
            <a:ext cx="1905000" cy="2743200"/>
          </a:xfrm>
        </p:spPr>
      </p:pic>
    </p:spTree>
    <p:extLst>
      <p:ext uri="{BB962C8B-B14F-4D97-AF65-F5344CB8AC3E}">
        <p14:creationId xmlns:p14="http://schemas.microsoft.com/office/powerpoint/2010/main" val="20806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85" y="463227"/>
            <a:ext cx="8295224" cy="58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29" y="379068"/>
            <a:ext cx="7929258" cy="2019566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6" t="11086" r="23248" b="34381"/>
          <a:stretch/>
        </p:blipFill>
        <p:spPr bwMode="auto">
          <a:xfrm>
            <a:off x="2075380" y="2398634"/>
            <a:ext cx="4736386" cy="373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5" y="527744"/>
            <a:ext cx="78962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56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9" y="1701960"/>
            <a:ext cx="8252019" cy="3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teachers.web.cern.ch/teachers/archiv/HST2001/accelerators/teachers%20notes/Image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79" y="2495764"/>
            <a:ext cx="4572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teachers.web.cern.ch/teachers/archiv/HST2001/accelerators/teachers%20notes/Image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28" y="627907"/>
            <a:ext cx="288607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teachers.web.cern.ch/teachers/archiv/HST2001/accelerators/teachers%20notes/Image1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254" y="1394670"/>
            <a:ext cx="6381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Donald Kerst with the first betatron, invented at the University of Illinois in 19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" y="1443252"/>
            <a:ext cx="45910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2748" y="5125705"/>
            <a:ext cx="4591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</a:rPr>
              <a:t>Donald </a:t>
            </a:r>
            <a:r>
              <a:rPr lang="en-US" altLang="zh-CN" dirty="0" err="1">
                <a:solidFill>
                  <a:srgbClr val="666666"/>
                </a:solidFill>
                <a:latin typeface="Arial" panose="020B0604020202020204" pitchFamily="34" charset="0"/>
              </a:rPr>
              <a:t>Kerst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</a:rPr>
              <a:t> with the first </a:t>
            </a:r>
            <a:r>
              <a:rPr lang="en-US" altLang="zh-CN" dirty="0" err="1">
                <a:solidFill>
                  <a:srgbClr val="666666"/>
                </a:solidFill>
                <a:latin typeface="Arial" panose="020B0604020202020204" pitchFamily="34" charset="0"/>
              </a:rPr>
              <a:t>betatron</a:t>
            </a:r>
            <a:r>
              <a:rPr lang="en-US" altLang="zh-CN" dirty="0">
                <a:solidFill>
                  <a:srgbClr val="666666"/>
                </a:solidFill>
                <a:latin typeface="Arial" panose="020B0604020202020204" pitchFamily="34" charset="0"/>
              </a:rPr>
              <a:t>, invented at the University of Illinois in 1940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53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Accelerator History</a:t>
            </a:r>
          </a:p>
          <a:p>
            <a:r>
              <a:rPr lang="en-US" altLang="zh-CN" dirty="0" smtClean="0"/>
              <a:t>Some Basic Accelerator Physics</a:t>
            </a:r>
          </a:p>
          <a:p>
            <a:r>
              <a:rPr lang="en-US" altLang="zh-CN" dirty="0" smtClean="0"/>
              <a:t>Luminosity &amp; Collider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257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6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/>
        </p:nvSpPr>
        <p:spPr bwMode="auto">
          <a:xfrm>
            <a:off x="457200" y="632619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algn="l"/>
            <a:r>
              <a:rPr lang="zh-CN" altLang="en-US" dirty="0"/>
              <a:t>同步加速器</a:t>
            </a:r>
          </a:p>
        </p:txBody>
      </p:sp>
      <p:sp>
        <p:nvSpPr>
          <p:cNvPr id="5" name="内容占位符 3"/>
          <p:cNvSpPr>
            <a:spLocks noGrp="1"/>
          </p:cNvSpPr>
          <p:nvPr/>
        </p:nvSpPr>
        <p:spPr bwMode="auto">
          <a:xfrm>
            <a:off x="457200" y="1699419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3333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660033"/>
                </a:solidFill>
                <a:latin typeface="+mn-lt"/>
                <a:ea typeface="宋体" pitchFamily="2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66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6600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r>
              <a:rPr lang="zh-CN" altLang="en-US" dirty="0"/>
              <a:t>真正意义上的高能加速器（</a:t>
            </a:r>
            <a:r>
              <a:rPr lang="en-US" altLang="zh-CN" dirty="0"/>
              <a:t>Synchrotron</a:t>
            </a:r>
            <a:r>
              <a:rPr lang="zh-CN" altLang="en-US" dirty="0"/>
              <a:t>）</a:t>
            </a:r>
            <a:endParaRPr lang="en-US" altLang="zh-CN" dirty="0"/>
          </a:p>
          <a:p>
            <a:pPr>
              <a:lnSpc>
                <a:spcPts val="3600"/>
              </a:lnSpc>
            </a:pPr>
            <a:r>
              <a:rPr lang="zh-CN" altLang="en-US" dirty="0"/>
              <a:t>粒子围绕着一条近似于圆的固定轨道作回旋运动，这条固定轨道叫做</a:t>
            </a:r>
            <a:r>
              <a:rPr lang="zh-CN" altLang="en-US" dirty="0">
                <a:solidFill>
                  <a:srgbClr val="C00000"/>
                </a:solidFill>
              </a:rPr>
              <a:t>平衡轨道</a:t>
            </a:r>
            <a:r>
              <a:rPr lang="zh-CN" altLang="en-US" dirty="0"/>
              <a:t>。 能量变，轨道不变</a:t>
            </a:r>
          </a:p>
          <a:p>
            <a:r>
              <a:rPr lang="zh-CN" altLang="en-US" dirty="0"/>
              <a:t> 非理想粒子围绕理想粒子做能量振荡 </a:t>
            </a:r>
            <a:r>
              <a:rPr lang="en-US" altLang="zh-CN" dirty="0"/>
              <a:t>– </a:t>
            </a:r>
            <a:r>
              <a:rPr lang="zh-CN" altLang="en-US" dirty="0">
                <a:solidFill>
                  <a:srgbClr val="C00000"/>
                </a:solidFill>
              </a:rPr>
              <a:t>相振荡（纵向）</a:t>
            </a:r>
            <a:endParaRPr lang="en-US" altLang="zh-CN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/>
              <a:t>粒子在横向聚焦力的作用下，会围绕平衡轨道作振荡运动。这种振荡叫做</a:t>
            </a:r>
            <a:r>
              <a:rPr lang="zh-CN" altLang="en-US" dirty="0">
                <a:solidFill>
                  <a:srgbClr val="C00000"/>
                </a:solidFill>
              </a:rPr>
              <a:t>电子感应式振荡</a:t>
            </a:r>
            <a:r>
              <a:rPr lang="en-US" altLang="zh-CN" dirty="0"/>
              <a:t>(</a:t>
            </a:r>
            <a:r>
              <a:rPr lang="en-US" altLang="zh-CN" dirty="0" err="1"/>
              <a:t>Betatron</a:t>
            </a:r>
            <a:r>
              <a:rPr lang="en-US" altLang="zh-CN" dirty="0"/>
              <a:t> Oscillation)</a:t>
            </a:r>
            <a:r>
              <a:rPr lang="zh-CN" altLang="en-US" dirty="0"/>
              <a:t>，又</a:t>
            </a:r>
            <a:r>
              <a:rPr lang="zh-CN" altLang="en-US" dirty="0">
                <a:solidFill>
                  <a:srgbClr val="C00000"/>
                </a:solidFill>
              </a:rPr>
              <a:t>叫做自由振荡</a:t>
            </a:r>
            <a:r>
              <a:rPr lang="zh-CN" altLang="en-US" dirty="0"/>
              <a:t>。   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854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同步加速器</a:t>
            </a:r>
          </a:p>
        </p:txBody>
      </p:sp>
      <p:pic>
        <p:nvPicPr>
          <p:cNvPr id="4505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341438"/>
            <a:ext cx="61976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6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902" b="2976"/>
          <a:stretch/>
        </p:blipFill>
        <p:spPr>
          <a:xfrm>
            <a:off x="1" y="1"/>
            <a:ext cx="9144000" cy="668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120"/>
          <a:stretch/>
        </p:blipFill>
        <p:spPr>
          <a:xfrm>
            <a:off x="0" y="0"/>
            <a:ext cx="9236569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7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097"/>
          <a:stretch/>
        </p:blipFill>
        <p:spPr>
          <a:xfrm>
            <a:off x="1" y="0"/>
            <a:ext cx="9144000" cy="66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65" y="-121524"/>
            <a:ext cx="7621670" cy="710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16899"/>
          <a:stretch/>
        </p:blipFill>
        <p:spPr>
          <a:xfrm>
            <a:off x="1" y="0"/>
            <a:ext cx="9144626" cy="56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理想粒子的理想轨道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mtClean="0"/>
              <a:t>只有垂直方向的磁场，理想粒子在水平面内闭合</a:t>
            </a:r>
            <a:endParaRPr lang="en-US" altLang="zh-CN" smtClean="0"/>
          </a:p>
          <a:p>
            <a:pPr>
              <a:buFont typeface="Arial" panose="020B0604020202020204" pitchFamily="34" charset="0"/>
              <a:buNone/>
            </a:pPr>
            <a:endParaRPr lang="zh-CN" altLang="en-US" smtClean="0"/>
          </a:p>
        </p:txBody>
      </p:sp>
      <p:pic>
        <p:nvPicPr>
          <p:cNvPr id="9113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869406"/>
            <a:ext cx="3981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2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8998" y="2256210"/>
            <a:ext cx="7508875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800" b="1" dirty="0">
                <a:solidFill>
                  <a:srgbClr val="0033CC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加速器，全名叫做  </a:t>
            </a:r>
            <a:r>
              <a:rPr lang="zh-CN" altLang="en-US" sz="2800" b="1" u="sng" dirty="0">
                <a:solidFill>
                  <a:srgbClr val="C00000"/>
                </a:solidFill>
                <a:latin typeface="+mn-ea"/>
                <a:ea typeface="+mn-ea"/>
              </a:rPr>
              <a:t>“带电粒子加速器”</a:t>
            </a: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；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  它是利用电磁场来加速带电粒子如电子、质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   子、离子等的装置；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  可以使粒子的速度达到每秒钟几千公里、几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solidFill>
                  <a:srgbClr val="0033CC"/>
                </a:solidFill>
                <a:latin typeface="+mn-ea"/>
                <a:ea typeface="+mn-ea"/>
              </a:rPr>
              <a:t>   万公里，甚至接近光速。</a:t>
            </a:r>
            <a:r>
              <a:rPr lang="zh-CN" altLang="en-US" dirty="0">
                <a:solidFill>
                  <a:srgbClr val="0033CC"/>
                </a:solidFill>
                <a:latin typeface="+mn-ea"/>
                <a:ea typeface="+mn-ea"/>
              </a:rPr>
              <a:t> 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726128" y="960065"/>
            <a:ext cx="4955203" cy="136652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1" algn="just">
              <a:lnSpc>
                <a:spcPct val="135000"/>
              </a:lnSpc>
              <a:spcBef>
                <a:spcPts val="3000"/>
              </a:spcBef>
              <a:buClr>
                <a:srgbClr val="FFCC00"/>
              </a:buClr>
              <a:buSzPct val="80000"/>
              <a:defRPr/>
            </a:pPr>
            <a:r>
              <a:rPr lang="zh-CN" altLang="en-US" sz="4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隶书" pitchFamily="49" charset="-122"/>
              </a:rPr>
              <a:t>什么是加速器</a:t>
            </a:r>
            <a:r>
              <a:rPr lang="zh-CN" altLang="en-US" sz="4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隶书" pitchFamily="49" charset="-122"/>
                <a:sym typeface="Webdings" pitchFamily="18" charset="2"/>
              </a:rPr>
              <a:t></a:t>
            </a:r>
            <a:endParaRPr lang="zh-CN" altLang="en-US" sz="4800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/>
              <a:ea typeface="隶书" pitchFamily="49" charset="-122"/>
            </a:endParaRPr>
          </a:p>
          <a:p>
            <a:pPr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2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只有二极磁场，运动是否稳定？</a:t>
            </a:r>
          </a:p>
        </p:txBody>
      </p:sp>
      <p:pic>
        <p:nvPicPr>
          <p:cNvPr id="9216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337197"/>
            <a:ext cx="5314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2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只有二极磁场，运动是否稳定？</a:t>
            </a:r>
          </a:p>
        </p:txBody>
      </p:sp>
      <p:pic>
        <p:nvPicPr>
          <p:cNvPr id="93186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76475"/>
            <a:ext cx="54768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只有二极磁场，运动是否稳定？</a:t>
            </a:r>
          </a:p>
        </p:txBody>
      </p:sp>
      <p:pic>
        <p:nvPicPr>
          <p:cNvPr id="9421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209800"/>
            <a:ext cx="53721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6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123"/>
          <a:stretch/>
        </p:blipFill>
        <p:spPr>
          <a:xfrm>
            <a:off x="1" y="1"/>
            <a:ext cx="9144000" cy="6611104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6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4068" y="0"/>
            <a:ext cx="9144000" cy="6858000"/>
            <a:chOff x="1524000" y="0"/>
            <a:chExt cx="9144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37890" name="Picture 2" descr="AGS comple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33" y="1847849"/>
              <a:ext cx="2857500" cy="3162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91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68375"/>
            <a:ext cx="77755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03349" y="5432425"/>
            <a:ext cx="6546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Comic Sans MS" pitchFamily="66" charset="0"/>
              </a:rPr>
              <a:t>An example of strong focusing synchrotron</a:t>
            </a:r>
          </a:p>
        </p:txBody>
      </p:sp>
    </p:spTree>
    <p:extLst>
      <p:ext uri="{BB962C8B-B14F-4D97-AF65-F5344CB8AC3E}">
        <p14:creationId xmlns:p14="http://schemas.microsoft.com/office/powerpoint/2010/main" val="5192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55" y="0"/>
            <a:ext cx="5183156" cy="6858000"/>
          </a:xfrm>
        </p:spPr>
      </p:pic>
    </p:spTree>
    <p:extLst>
      <p:ext uri="{BB962C8B-B14F-4D97-AF65-F5344CB8AC3E}">
        <p14:creationId xmlns:p14="http://schemas.microsoft.com/office/powerpoint/2010/main" val="20604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92" y="161286"/>
            <a:ext cx="5082858" cy="65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47800" y="404813"/>
            <a:ext cx="6324600" cy="609600"/>
          </a:xfrm>
        </p:spPr>
        <p:txBody>
          <a:bodyPr rtlCol="0">
            <a:normAutofit fontScale="90000"/>
          </a:bodyPr>
          <a:lstStyle/>
          <a:p>
            <a:pPr algn="ctr">
              <a:lnSpc>
                <a:spcPct val="85000"/>
              </a:lnSpc>
              <a:defRPr/>
            </a:pPr>
            <a:r>
              <a:rPr lang="zh-CN" altLang="en-US" sz="46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隶书" charset="0"/>
                <a:cs typeface="隶书" charset="0"/>
              </a:rPr>
              <a:t>家家都有加速器</a:t>
            </a:r>
          </a:p>
        </p:txBody>
      </p:sp>
      <p:pic>
        <p:nvPicPr>
          <p:cNvPr id="91140" name="Picture 4" descr="TV_strip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2"/>
            <a:ext cx="8001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4456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2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0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2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37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2"/>
            <a:ext cx="91440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7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7"/>
          <a:stretch/>
        </p:blipFill>
        <p:spPr>
          <a:xfrm>
            <a:off x="762000" y="285606"/>
            <a:ext cx="7620000" cy="41528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541177"/>
            <a:ext cx="7616273" cy="180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304800" y="914400"/>
            <a:ext cx="86106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folHlink"/>
                </a:solidFill>
                <a:latin typeface="Times New Roman" panose="02020603050405020304" pitchFamily="18" charset="0"/>
              </a:rPr>
              <a:t>              </a:t>
            </a:r>
            <a:r>
              <a:rPr kumimoji="0" lang="zh-CN" altLang="en-US" sz="3600" b="1">
                <a:solidFill>
                  <a:schemeClr val="folHlink"/>
                </a:solidFill>
                <a:latin typeface="Times New Roman" panose="02020603050405020304" pitchFamily="18" charset="0"/>
              </a:rPr>
              <a:t>强流质子加速器的</a:t>
            </a:r>
            <a:r>
              <a:rPr kumimoji="0" lang="zh-CN" altLang="en-US" sz="3600" b="1">
                <a:solidFill>
                  <a:schemeClr val="folHlink"/>
                </a:solidFill>
                <a:latin typeface="宋体" panose="02010600030101010101" pitchFamily="2" charset="-122"/>
              </a:rPr>
              <a:t>的应用领域</a:t>
            </a:r>
            <a:endParaRPr kumimoji="0" lang="en-US" altLang="zh-CN" sz="3200" b="1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1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  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散裂中子源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≥1MW 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脉冲（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1GeV, 1ms, 50Hz, I</a:t>
            </a:r>
            <a:r>
              <a:rPr kumimoji="0" lang="en-US" altLang="zh-CN" sz="1600" b="1">
                <a:solidFill>
                  <a:schemeClr val="tx2"/>
                </a:solidFill>
                <a:latin typeface="Times New Roman" panose="02020603050405020304" pitchFamily="18" charset="0"/>
              </a:rPr>
              <a:t> peak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 ≥35mA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）</a:t>
            </a:r>
            <a:endParaRPr kumimoji="0" lang="en-US" altLang="zh-CN" sz="20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2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、洁净核能系统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20MW 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连续（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1GeV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，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CW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）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3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核废物处理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  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40MW 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连续（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1GeV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，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CW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）</a:t>
            </a:r>
            <a:endParaRPr kumimoji="0" lang="en-US" altLang="zh-CN" sz="20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4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核材料生产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  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100MW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连续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（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1GeV, CW)</a:t>
            </a:r>
            <a:endParaRPr kumimoji="0" lang="en-US" altLang="zh-CN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5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中微子工厂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</a:rPr>
              <a:t>   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4MW   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脉冲（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2.2GeV, 2.2ms, 75Hz, I </a:t>
            </a:r>
            <a:r>
              <a:rPr kumimoji="0" lang="en-US" altLang="zh-CN" sz="1600" b="1">
                <a:solidFill>
                  <a:schemeClr val="tx2"/>
                </a:solidFill>
                <a:latin typeface="Times New Roman" panose="02020603050405020304" pitchFamily="18" charset="0"/>
              </a:rPr>
              <a:t>peak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</a:rPr>
              <a:t> =11mA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</a:rPr>
              <a:t>）</a:t>
            </a:r>
            <a:endParaRPr kumimoji="0" lang="en-US" altLang="zh-CN" sz="2000" b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6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</a:rPr>
              <a:t>、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zh-CN" b="1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kumimoji="0" lang="zh-CN" altLang="en-US" b="1">
                <a:solidFill>
                  <a:schemeClr val="hlink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介子对撞机</a:t>
            </a:r>
            <a:r>
              <a:rPr kumimoji="0" lang="en-US" altLang="zh-CN" b="1">
                <a:solidFill>
                  <a:schemeClr val="accent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kumimoji="0" lang="en-US" altLang="zh-CN" sz="2000" b="1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4MW      </a:t>
            </a:r>
            <a:r>
              <a:rPr kumimoji="0" lang="zh-CN" altLang="en-US" sz="2000" b="1">
                <a:solidFill>
                  <a:schemeClr val="tx2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脉冲</a:t>
            </a:r>
            <a:r>
              <a:rPr kumimoji="0" lang="en-US" altLang="zh-CN" sz="2000" b="1">
                <a:solidFill>
                  <a:srgbClr val="339933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5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0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131CB735-8EB2-4F6E-949E-FC633BF7EF57}" type="slidenum">
              <a:rPr kumimoji="0" lang="en-US" altLang="zh-CN">
                <a:solidFill>
                  <a:schemeClr val="tx2"/>
                </a:solidFill>
                <a:latin typeface="Tahoma" panose="020B0604030504040204" pitchFamily="34" charset="0"/>
              </a:rPr>
              <a:pPr/>
              <a:t>46</a:t>
            </a:fld>
            <a:endParaRPr kumimoji="0" lang="en-US" altLang="zh-CN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76802" name="Picture 14" descr="DSC00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8" name="Picture 2" descr="csns-layout-d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143002"/>
            <a:ext cx="760095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9" name="AutoShape 3"/>
          <p:cNvSpPr>
            <a:spLocks noChangeArrowheads="1"/>
          </p:cNvSpPr>
          <p:nvPr/>
        </p:nvSpPr>
        <p:spPr bwMode="auto">
          <a:xfrm>
            <a:off x="5562600" y="5334000"/>
            <a:ext cx="3200400" cy="1066800"/>
          </a:xfrm>
          <a:prstGeom prst="wedgeRectCallout">
            <a:avLst>
              <a:gd name="adj1" fmla="val 1787"/>
              <a:gd name="adj2" fmla="val -172769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质子直线加速器</a:t>
            </a:r>
          </a:p>
          <a:p>
            <a:pPr algn="ctr" eaLnBrk="0" hangingPunct="0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仿宋_GB2312" charset="-122"/>
              </a:rPr>
              <a:t>81MeV, 100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, 25Hz</a:t>
            </a:r>
          </a:p>
        </p:txBody>
      </p:sp>
      <p:sp>
        <p:nvSpPr>
          <p:cNvPr id="178180" name="AutoShape 4"/>
          <p:cNvSpPr>
            <a:spLocks noChangeArrowheads="1"/>
          </p:cNvSpPr>
          <p:nvPr/>
        </p:nvSpPr>
        <p:spPr bwMode="auto">
          <a:xfrm>
            <a:off x="1752602" y="3733800"/>
            <a:ext cx="2532063" cy="1208088"/>
          </a:xfrm>
          <a:prstGeom prst="wedgeRectCallout">
            <a:avLst>
              <a:gd name="adj1" fmla="val 73009"/>
              <a:gd name="adj2" fmla="val -102301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_GB2312" charset="-122"/>
              </a:rPr>
              <a:t>快循环同步加速器</a:t>
            </a:r>
          </a:p>
          <a:p>
            <a:pPr algn="ctr" eaLnBrk="0" hangingPunct="0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仿宋_GB2312" charset="-122"/>
              </a:rPr>
              <a:t>1.6GeV, 62.5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μA</a:t>
            </a:r>
          </a:p>
          <a:p>
            <a:pPr algn="ctr" eaLnBrk="0" hangingPunct="0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100kW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500kW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仿宋_GB2312" charset="-122"/>
              <a:sym typeface="Wingdings 3" panose="05040102010807070707" pitchFamily="18" charset="2"/>
            </a:endParaRPr>
          </a:p>
        </p:txBody>
      </p:sp>
      <p:sp>
        <p:nvSpPr>
          <p:cNvPr id="178181" name="AutoShape 5"/>
          <p:cNvSpPr>
            <a:spLocks noChangeArrowheads="1"/>
          </p:cNvSpPr>
          <p:nvPr/>
        </p:nvSpPr>
        <p:spPr bwMode="auto">
          <a:xfrm>
            <a:off x="5580063" y="2565402"/>
            <a:ext cx="2667000" cy="792163"/>
          </a:xfrm>
          <a:prstGeom prst="wedgeRectCallout">
            <a:avLst>
              <a:gd name="adj1" fmla="val -130773"/>
              <a:gd name="adj2" fmla="val -170241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楷体_GB2312" charset="-122"/>
              </a:rPr>
              <a:t>高通量散裂靶</a:t>
            </a:r>
          </a:p>
          <a:p>
            <a:pPr algn="ctr" eaLnBrk="0" hangingPunct="0"/>
            <a:r>
              <a:rPr lang="en-US" altLang="zh-CN" sz="2400" b="1">
                <a:solidFill>
                  <a:srgbClr val="0000FF"/>
                </a:solidFill>
                <a:latin typeface="Symbol" panose="05050102010706020507" pitchFamily="18" charset="2"/>
                <a:ea typeface="仿宋_GB2312" charset="-122"/>
              </a:rPr>
              <a:t>F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仿宋_GB2312" charset="-122"/>
              </a:rPr>
              <a:t>=2.5×10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仿宋_GB2312" charset="-122"/>
              </a:rPr>
              <a:t>16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仿宋_GB2312" charset="-122"/>
              </a:rPr>
              <a:t>n/cm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仿宋_GB2312" charset="-122"/>
              </a:rPr>
              <a:t>2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仿宋_GB2312" charset="-122"/>
              </a:rPr>
              <a:t>s</a:t>
            </a: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539750" y="290513"/>
            <a:ext cx="828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0" hangingPunct="0"/>
            <a:r>
              <a:rPr lang="zh-CN" altLang="en-AU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隶书" panose="02010509060101010101" pitchFamily="49" charset="-122"/>
              </a:rPr>
              <a:t>中国散裂中子源</a:t>
            </a:r>
            <a:r>
              <a:rPr lang="zh-CN" altLang="en-AU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 </a:t>
            </a:r>
            <a:r>
              <a:rPr lang="en-AU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</a:rPr>
              <a:t>(CSNS)</a:t>
            </a:r>
            <a:endParaRPr lang="en-US" altLang="zh-CN" sz="4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  <p:pic>
        <p:nvPicPr>
          <p:cNvPr id="178192" name="Picture 16" descr="园区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10"/>
          <a:stretch>
            <a:fillRect/>
          </a:stretch>
        </p:blipFill>
        <p:spPr bwMode="auto">
          <a:xfrm>
            <a:off x="0" y="34925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7547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nimBg="1"/>
      <p:bldP spid="178180" grpId="0" animBg="1"/>
      <p:bldP spid="17818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402"/>
            <a:ext cx="9144000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5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457200" y="533400"/>
            <a:ext cx="8686800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kumimoji="0"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      *</a:t>
            </a:r>
            <a:r>
              <a:rPr kumimoji="0" lang="en-US" altLang="zh-CN" b="1">
                <a:latin typeface="Times New Roman" panose="02020603050405020304" pitchFamily="18" charset="0"/>
              </a:rPr>
              <a:t> </a:t>
            </a:r>
            <a:r>
              <a:rPr kumimoji="0" lang="zh-CN" altLang="en-US" b="1">
                <a:solidFill>
                  <a:srgbClr val="CC3300"/>
                </a:solidFill>
                <a:latin typeface="Times New Roman" panose="02020603050405020304" pitchFamily="18" charset="0"/>
              </a:rPr>
              <a:t>散裂中子源与同步辐射光在物质结构研究上是互补的</a:t>
            </a:r>
            <a:endParaRPr kumimoji="0" lang="en-US" altLang="zh-CN" b="1">
              <a:solidFill>
                <a:srgbClr val="CC33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kumimoji="0" lang="en-US" altLang="zh-CN" b="1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40000"/>
              </a:spcBef>
            </a:pPr>
            <a:r>
              <a:rPr kumimoji="0" lang="en-US" altLang="zh-CN" b="1">
                <a:latin typeface="Times New Roman" panose="02020603050405020304" pitchFamily="18" charset="0"/>
              </a:rPr>
              <a:t>                </a:t>
            </a:r>
            <a:r>
              <a:rPr kumimoji="0" lang="zh-CN" altLang="en-US" b="1">
                <a:solidFill>
                  <a:schemeClr val="tx2"/>
                </a:solidFill>
                <a:latin typeface="Times New Roman" panose="02020603050405020304" pitchFamily="18" charset="0"/>
              </a:rPr>
              <a:t>脉冲中子</a:t>
            </a: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  </a:t>
            </a:r>
            <a:r>
              <a:rPr kumimoji="0" lang="zh-CN" altLang="en-US" b="1">
                <a:solidFill>
                  <a:schemeClr val="tx2"/>
                </a:solidFill>
                <a:latin typeface="Times New Roman" panose="02020603050405020304" pitchFamily="18" charset="0"/>
                <a:sym typeface="r_symbol" charset="-122"/>
              </a:rPr>
              <a:t>轻原子组成的物质</a:t>
            </a: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  </a:t>
            </a:r>
            <a:r>
              <a:rPr kumimoji="0" lang="zh-CN" altLang="en-US" b="1">
                <a:solidFill>
                  <a:schemeClr val="tx2"/>
                </a:solidFill>
                <a:latin typeface="Times New Roman" panose="02020603050405020304" pitchFamily="18" charset="0"/>
                <a:sym typeface="r_symbol" charset="-122"/>
              </a:rPr>
              <a:t>碳、氢元素组成</a:t>
            </a: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  <a:sym typeface="r_symbol" charset="-122"/>
              </a:rPr>
              <a:t> </a:t>
            </a:r>
          </a:p>
          <a:p>
            <a:pPr>
              <a:lnSpc>
                <a:spcPct val="120000"/>
              </a:lnSpc>
            </a:pPr>
            <a:r>
              <a:rPr kumimoji="0" lang="en-US" altLang="zh-CN" b="1">
                <a:solidFill>
                  <a:schemeClr val="tx2"/>
                </a:solidFill>
                <a:latin typeface="Times New Roman" panose="02020603050405020304" pitchFamily="18" charset="0"/>
                <a:sym typeface="r_symbol" charset="-122"/>
              </a:rPr>
              <a:t>                </a:t>
            </a:r>
            <a:r>
              <a:rPr kumimoji="0" lang="zh-CN" altLang="en-US" b="1">
                <a:solidFill>
                  <a:schemeClr val="tx2"/>
                </a:solidFill>
                <a:latin typeface="Times New Roman" panose="02020603050405020304" pitchFamily="18" charset="0"/>
                <a:sym typeface="r_symbol" charset="-122"/>
              </a:rPr>
              <a:t>的生物大分子动态研究</a:t>
            </a:r>
            <a:endParaRPr kumimoji="0" lang="zh-CN" altLang="en-US" sz="2000" b="1">
              <a:solidFill>
                <a:schemeClr val="tx2"/>
              </a:solidFill>
              <a:latin typeface="Times New Roman" panose="02020603050405020304" pitchFamily="18" charset="0"/>
              <a:sym typeface="r_symbol" charset="-122"/>
            </a:endParaRPr>
          </a:p>
        </p:txBody>
      </p:sp>
      <p:pic>
        <p:nvPicPr>
          <p:cNvPr id="675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2"/>
            <a:ext cx="3276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2"/>
            <a:ext cx="34290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457200" y="5867402"/>
            <a:ext cx="84582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左为用</a:t>
            </a:r>
            <a:r>
              <a:rPr kumimoji="0" lang="en-US" altLang="zh-CN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X</a:t>
            </a:r>
            <a:r>
              <a:rPr kumimoji="0"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射线观察到的含水大分子的结构；</a:t>
            </a:r>
            <a:endParaRPr kumimoji="0" lang="en-US" altLang="zh-CN" b="1">
              <a:solidFill>
                <a:srgbClr val="00000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kumimoji="0" lang="zh-CN" altLang="en-US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右为用中子散射观察到的含水大分子的结构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315200" y="2819400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>
                <a:latin typeface="Times New Roman" charset="0"/>
              </a:rPr>
              <a:t>水分子</a:t>
            </a:r>
          </a:p>
        </p:txBody>
      </p:sp>
    </p:spTree>
    <p:extLst>
      <p:ext uri="{BB962C8B-B14F-4D97-AF65-F5344CB8AC3E}">
        <p14:creationId xmlns:p14="http://schemas.microsoft.com/office/powerpoint/2010/main" val="390556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/>
              <a:t>Linear Coherent Light Source and the European Union X-Ray Free Electron Laser </a:t>
            </a:r>
            <a:endParaRPr lang="zh-CN" altLang="en-US" sz="4000"/>
          </a:p>
        </p:txBody>
      </p:sp>
      <p:pic>
        <p:nvPicPr>
          <p:cNvPr id="8089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515"/>
            <a:ext cx="9144000" cy="341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97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5" y="1160463"/>
            <a:ext cx="515143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加速器的历史</a:t>
            </a:r>
            <a:r>
              <a:rPr lang="en-US" altLang="zh-CN" dirty="0" smtClean="0"/>
              <a:t> – </a:t>
            </a:r>
            <a:r>
              <a:rPr lang="zh-CN" altLang="en-US" dirty="0" smtClean="0"/>
              <a:t>“史前文明”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57200" y="1600202"/>
            <a:ext cx="8229600" cy="8556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700" dirty="0"/>
              <a:t>1883</a:t>
            </a:r>
            <a:r>
              <a:rPr lang="zh-CN" altLang="en-US" sz="2700" dirty="0"/>
              <a:t>，</a:t>
            </a:r>
            <a:endParaRPr lang="en-US" altLang="zh-CN" sz="2700" dirty="0"/>
          </a:p>
          <a:p>
            <a:pPr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700" dirty="0"/>
              <a:t>     Maxwell’s </a:t>
            </a:r>
            <a:r>
              <a:rPr lang="zh-CN" altLang="en-US" sz="2700" dirty="0"/>
              <a:t>方程</a:t>
            </a:r>
          </a:p>
        </p:txBody>
      </p:sp>
      <p:sp useBgFill="1">
        <p:nvSpPr>
          <p:cNvPr id="8" name="文本框 7"/>
          <p:cNvSpPr txBox="1"/>
          <p:nvPr/>
        </p:nvSpPr>
        <p:spPr>
          <a:xfrm>
            <a:off x="700088" y="4006852"/>
            <a:ext cx="7986712" cy="212365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/>
              <a:t>方程组在最初被写下的时候，只是对一系列电磁现象的总结。</a:t>
            </a:r>
            <a:r>
              <a:rPr lang="en-US" altLang="zh-CN" b="1" dirty="0"/>
              <a:t>Maxwell</a:t>
            </a:r>
            <a:r>
              <a:rPr lang="zh-CN" altLang="en-US" b="1" dirty="0"/>
              <a:t> 本人或许也没用意识到他的方程组会有如此深远和丰富的影响：</a:t>
            </a:r>
            <a:endParaRPr lang="en-US" altLang="zh-CN" b="1" dirty="0"/>
          </a:p>
          <a:p>
            <a:pPr>
              <a:buFontTx/>
              <a:buChar char="•"/>
            </a:pPr>
            <a:r>
              <a:rPr lang="zh-CN" altLang="en-US" sz="1600" dirty="0"/>
              <a:t>花了</a:t>
            </a:r>
            <a:r>
              <a:rPr lang="en-US" altLang="zh-CN" sz="1600" dirty="0"/>
              <a:t>4</a:t>
            </a:r>
            <a:r>
              <a:rPr lang="zh-CN" altLang="en-US" sz="1600" dirty="0"/>
              <a:t>年时间，人们才意识到，方程意味着电磁波的存在</a:t>
            </a:r>
            <a:endParaRPr lang="en-US" altLang="zh-CN" sz="1600" dirty="0"/>
          </a:p>
          <a:p>
            <a:pPr>
              <a:buFontTx/>
              <a:buChar char="•"/>
            </a:pPr>
            <a:r>
              <a:rPr lang="zh-CN" altLang="en-US" sz="1600" dirty="0"/>
              <a:t>花了</a:t>
            </a:r>
            <a:r>
              <a:rPr lang="en-US" altLang="zh-CN" sz="1600" dirty="0"/>
              <a:t>29</a:t>
            </a:r>
            <a:r>
              <a:rPr lang="zh-CN" altLang="en-US" sz="1600" dirty="0"/>
              <a:t>年时间，人们才意识到，方程意味着同步辐射的存在，之后又花了</a:t>
            </a:r>
            <a:r>
              <a:rPr lang="en-US" altLang="zh-CN" sz="1600" dirty="0"/>
              <a:t>36</a:t>
            </a:r>
            <a:r>
              <a:rPr lang="zh-CN" altLang="en-US" sz="1600" dirty="0"/>
              <a:t>年时间，人类才在一个同步加速器中，因为偶然实际观测到同步辐射的存在</a:t>
            </a:r>
            <a:endParaRPr lang="en-US" altLang="zh-CN" sz="1600" dirty="0"/>
          </a:p>
          <a:p>
            <a:pPr>
              <a:buFontTx/>
              <a:buChar char="•"/>
            </a:pPr>
            <a:r>
              <a:rPr lang="zh-CN" altLang="en-US" sz="1600" dirty="0"/>
              <a:t>这是物理学家开始构建统一理论的开始</a:t>
            </a:r>
            <a:endParaRPr lang="en-US" altLang="zh-CN" sz="1600" dirty="0"/>
          </a:p>
          <a:p>
            <a:pPr>
              <a:buFontTx/>
              <a:buChar char="•"/>
            </a:pPr>
            <a:r>
              <a:rPr lang="zh-CN" altLang="en-US" sz="1600" dirty="0"/>
              <a:t>方程的</a:t>
            </a:r>
            <a:r>
              <a:rPr lang="en-US" altLang="zh-CN" sz="1600" dirty="0"/>
              <a:t> Lorentz </a:t>
            </a:r>
            <a:r>
              <a:rPr lang="zh-CN" altLang="en-US" sz="1600" dirty="0"/>
              <a:t>不变性是狭义相对论的基础</a:t>
            </a:r>
            <a:endParaRPr lang="en-US" altLang="zh-CN" sz="1600" dirty="0"/>
          </a:p>
          <a:p>
            <a:pPr>
              <a:buFontTx/>
              <a:buChar char="•"/>
            </a:pPr>
            <a:r>
              <a:rPr lang="zh-CN" altLang="en-US" sz="1600" dirty="0"/>
              <a:t>方程的规范不变性促进了粒子物理中</a:t>
            </a:r>
            <a:r>
              <a:rPr lang="en-US" altLang="zh-CN" sz="1600" dirty="0"/>
              <a:t>Yang-Mills</a:t>
            </a:r>
            <a:r>
              <a:rPr lang="zh-CN" altLang="en-US" sz="1600" dirty="0"/>
              <a:t>理论、弱电理论和标准模型的产生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28213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LCLS </a:t>
            </a:r>
            <a:r>
              <a:rPr lang="zh-CN" altLang="en-US" smtClean="0"/>
              <a:t>的特性</a:t>
            </a:r>
          </a:p>
        </p:txBody>
      </p:sp>
      <p:pic>
        <p:nvPicPr>
          <p:cNvPr id="81922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4673600"/>
            <a:ext cx="5537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矩形 6"/>
          <p:cNvSpPr>
            <a:spLocks noChangeArrowheads="1"/>
          </p:cNvSpPr>
          <p:nvPr/>
        </p:nvSpPr>
        <p:spPr bwMode="auto">
          <a:xfrm>
            <a:off x="0" y="1255713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en-US" altLang="zh-CN" sz="2400"/>
              <a:t>LCLS </a:t>
            </a:r>
            <a:r>
              <a:rPr kumimoji="0" lang="zh-CN" altLang="en-US" sz="2400"/>
              <a:t>产生的</a:t>
            </a:r>
            <a:r>
              <a:rPr kumimoji="0" lang="en-US" altLang="zh-CN" sz="2400"/>
              <a:t>X-</a:t>
            </a:r>
            <a:r>
              <a:rPr kumimoji="0" lang="zh-CN" altLang="en-US" sz="2400"/>
              <a:t>射线脉冲亮度比现有的同步辐射光源要达到</a:t>
            </a:r>
            <a:r>
              <a:rPr kumimoji="0" lang="en-US" altLang="zh-CN" sz="2400"/>
              <a:t>10</a:t>
            </a:r>
            <a:r>
              <a:rPr kumimoji="0" lang="zh-CN" altLang="en-US" sz="2400"/>
              <a:t>亿倍！</a:t>
            </a:r>
          </a:p>
          <a:p>
            <a:endParaRPr kumimoji="0" lang="zh-CN" altLang="en-US" sz="2400"/>
          </a:p>
          <a:p>
            <a:r>
              <a:rPr kumimoji="0" lang="zh-CN" altLang="en-US" sz="2400"/>
              <a:t>分子和原子都是在不停的运动，并且发生作用的速度很快。化学反应是在分子尺度上的结合与分离，可以在千万亿分之一秒的时间内发生。</a:t>
            </a:r>
          </a:p>
          <a:p>
            <a:r>
              <a:rPr kumimoji="0" lang="en-US" altLang="zh-CN" sz="2400"/>
              <a:t>LCLS </a:t>
            </a:r>
            <a:r>
              <a:rPr kumimoji="0" lang="zh-CN" altLang="en-US" sz="2400"/>
              <a:t>的</a:t>
            </a:r>
            <a:r>
              <a:rPr kumimoji="0" lang="en-US" altLang="zh-CN" sz="2400"/>
              <a:t>x-</a:t>
            </a:r>
            <a:r>
              <a:rPr kumimoji="0" lang="zh-CN" altLang="en-US" sz="2400"/>
              <a:t>射线脉冲超快，它成像的“快门速度“可以小于 </a:t>
            </a:r>
            <a:r>
              <a:rPr kumimoji="0" lang="en-US" altLang="zh-CN" sz="2400"/>
              <a:t>100 </a:t>
            </a:r>
            <a:r>
              <a:rPr kumimoji="0" lang="zh-CN" altLang="en-US" sz="2400"/>
              <a:t>飞秒。</a:t>
            </a:r>
          </a:p>
          <a:p>
            <a:endParaRPr kumimoji="0" lang="zh-CN" altLang="en-US" sz="2400"/>
          </a:p>
          <a:p>
            <a:r>
              <a:rPr kumimoji="0" lang="zh-CN" altLang="en-US" sz="2400"/>
              <a:t>光从地球到月球再返回（距离约 </a:t>
            </a:r>
            <a:r>
              <a:rPr kumimoji="0" lang="en-US" altLang="zh-CN" sz="2400"/>
              <a:t>480</a:t>
            </a:r>
            <a:r>
              <a:rPr kumimoji="0" lang="zh-CN" altLang="en-US" sz="2400"/>
              <a:t>，</a:t>
            </a:r>
            <a:r>
              <a:rPr kumimoji="0" lang="en-US" altLang="zh-CN" sz="2400"/>
              <a:t>000</a:t>
            </a:r>
            <a:r>
              <a:rPr kumimoji="0" lang="zh-CN" altLang="en-US" sz="2400"/>
              <a:t>英里）需要花费</a:t>
            </a:r>
            <a:r>
              <a:rPr kumimoji="0" lang="en-US" altLang="zh-CN" sz="2400"/>
              <a:t>2.4s</a:t>
            </a:r>
            <a:r>
              <a:rPr kumimoji="0" lang="zh-CN" altLang="en-US" sz="2400"/>
              <a:t>。</a:t>
            </a:r>
          </a:p>
          <a:p>
            <a:r>
              <a:rPr kumimoji="0" lang="zh-CN" altLang="en-US" sz="2400"/>
              <a:t>光在</a:t>
            </a:r>
            <a:r>
              <a:rPr kumimoji="0" lang="en-US" altLang="zh-CN" sz="2400"/>
              <a:t>100</a:t>
            </a:r>
            <a:r>
              <a:rPr kumimoji="0" lang="zh-CN" altLang="en-US" sz="2400"/>
              <a:t>飞秒内走过的距离只有头发的粗细。</a:t>
            </a:r>
          </a:p>
        </p:txBody>
      </p:sp>
    </p:spTree>
    <p:extLst>
      <p:ext uri="{BB962C8B-B14F-4D97-AF65-F5344CB8AC3E}">
        <p14:creationId xmlns:p14="http://schemas.microsoft.com/office/powerpoint/2010/main" val="16422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83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2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图片 4" descr="InternationalLinearCollid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Circular Collider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45" y="1815350"/>
            <a:ext cx="4345905" cy="4351338"/>
          </a:xfrm>
        </p:spPr>
      </p:pic>
      <p:sp>
        <p:nvSpPr>
          <p:cNvPr id="6" name="文本框 5"/>
          <p:cNvSpPr txBox="1"/>
          <p:nvPr/>
        </p:nvSpPr>
        <p:spPr>
          <a:xfrm>
            <a:off x="719191" y="1962364"/>
            <a:ext cx="3123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FCC-</a:t>
            </a:r>
            <a:r>
              <a:rPr lang="en-US" altLang="zh-CN" b="1" dirty="0" err="1" smtClean="0">
                <a:solidFill>
                  <a:srgbClr val="FF0000"/>
                </a:solidFill>
              </a:rPr>
              <a:t>hh</a:t>
            </a:r>
            <a:r>
              <a:rPr lang="en-US" altLang="zh-CN" dirty="0" smtClean="0"/>
              <a:t> is based on a new tunnel of 80 to 100 km circumference, which would allow exploring energies up to 100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 in the </a:t>
            </a:r>
            <a:r>
              <a:rPr lang="en-US" altLang="zh-CN" dirty="0" err="1" smtClean="0"/>
              <a:t>centre</a:t>
            </a:r>
            <a:r>
              <a:rPr lang="en-US" altLang="zh-CN" dirty="0" smtClean="0"/>
              <a:t> of mass with proton-proton collisions, using 15 to 20 T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FCC-</a:t>
            </a:r>
            <a:r>
              <a:rPr lang="en-US" altLang="zh-CN" b="1" dirty="0" err="1" smtClean="0">
                <a:solidFill>
                  <a:srgbClr val="FF0000"/>
                </a:solidFill>
              </a:rPr>
              <a:t>ee</a:t>
            </a:r>
            <a:r>
              <a:rPr lang="en-US" altLang="zh-CN" dirty="0" smtClean="0"/>
              <a:t> </a:t>
            </a:r>
            <a:r>
              <a:rPr lang="en-US" altLang="zh-CN" dirty="0"/>
              <a:t>as Higgs and Z factory as well as a lepton-hadron collider (</a:t>
            </a:r>
            <a:r>
              <a:rPr lang="en-US" altLang="zh-CN" b="1" dirty="0">
                <a:solidFill>
                  <a:srgbClr val="FF0000"/>
                </a:solidFill>
              </a:rPr>
              <a:t>FCC-he</a:t>
            </a:r>
            <a:r>
              <a:rPr lang="en-US" altLang="zh-CN" dirty="0"/>
              <a:t>).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79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0" y="0"/>
            <a:ext cx="9186681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922"/>
          <a:stretch/>
        </p:blipFill>
        <p:spPr>
          <a:xfrm>
            <a:off x="1" y="1"/>
            <a:ext cx="9186680" cy="66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370"/>
          <a:stretch/>
        </p:blipFill>
        <p:spPr>
          <a:xfrm>
            <a:off x="0" y="0"/>
            <a:ext cx="9186681" cy="66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771"/>
          <a:stretch/>
        </p:blipFill>
        <p:spPr>
          <a:xfrm>
            <a:off x="1" y="0"/>
            <a:ext cx="9186682" cy="6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172"/>
          <a:stretch/>
        </p:blipFill>
        <p:spPr>
          <a:xfrm>
            <a:off x="0" y="0"/>
            <a:ext cx="9186682" cy="670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加速器的历史</a:t>
            </a:r>
            <a:r>
              <a:rPr lang="en-US" altLang="zh-CN" dirty="0" smtClean="0"/>
              <a:t> – </a:t>
            </a:r>
            <a:r>
              <a:rPr lang="zh-CN" altLang="en-US" dirty="0" smtClean="0"/>
              <a:t>“史前文明”</a:t>
            </a: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1887</a:t>
            </a:r>
            <a:r>
              <a:rPr lang="zh-CN" altLang="en-US" dirty="0" smtClean="0"/>
              <a:t>，</a:t>
            </a:r>
            <a:r>
              <a:rPr lang="en-US" altLang="zh-CN" dirty="0" smtClean="0"/>
              <a:t>Hertz</a:t>
            </a:r>
            <a:r>
              <a:rPr lang="zh-CN" altLang="en-US" dirty="0" smtClean="0"/>
              <a:t>，电磁波</a:t>
            </a:r>
            <a:endParaRPr lang="en-US" altLang="zh-CN" dirty="0" smtClean="0"/>
          </a:p>
          <a:p>
            <a:r>
              <a:rPr lang="en-US" altLang="zh-CN" dirty="0" smtClean="0"/>
              <a:t>1898</a:t>
            </a:r>
            <a:r>
              <a:rPr lang="zh-CN" altLang="en-US" dirty="0" smtClean="0"/>
              <a:t>，</a:t>
            </a:r>
            <a:r>
              <a:rPr lang="en-US" altLang="zh-CN" dirty="0" err="1" smtClean="0"/>
              <a:t>Lienard-Wiechert</a:t>
            </a:r>
            <a:r>
              <a:rPr lang="en-US" altLang="zh-CN" dirty="0" smtClean="0"/>
              <a:t> </a:t>
            </a:r>
            <a:r>
              <a:rPr lang="zh-CN" altLang="en-US" dirty="0" smtClean="0"/>
              <a:t>点电荷</a:t>
            </a:r>
            <a:endParaRPr lang="en-US" altLang="zh-CN" dirty="0" smtClean="0"/>
          </a:p>
          <a:p>
            <a:r>
              <a:rPr lang="en-US" altLang="zh-CN" dirty="0" smtClean="0"/>
              <a:t>1912</a:t>
            </a:r>
            <a:r>
              <a:rPr lang="zh-CN" altLang="en-US" dirty="0" smtClean="0"/>
              <a:t>，</a:t>
            </a:r>
            <a:r>
              <a:rPr lang="en-US" altLang="zh-CN" dirty="0" smtClean="0"/>
              <a:t>Schott</a:t>
            </a:r>
            <a:r>
              <a:rPr lang="zh-CN" altLang="en-US" dirty="0" smtClean="0"/>
              <a:t>，同步辐射</a:t>
            </a:r>
            <a:endParaRPr lang="en-US" altLang="zh-CN" dirty="0" smtClean="0"/>
          </a:p>
          <a:p>
            <a:r>
              <a:rPr lang="en-US" altLang="zh-CN" dirty="0" smtClean="0"/>
              <a:t>1890-1930</a:t>
            </a:r>
            <a:r>
              <a:rPr lang="zh-CN" altLang="en-US" dirty="0" smtClean="0"/>
              <a:t>，阴极射线管</a:t>
            </a:r>
            <a:endParaRPr lang="en-US" altLang="zh-CN" dirty="0" smtClean="0"/>
          </a:p>
          <a:p>
            <a:r>
              <a:rPr lang="en-US" altLang="zh-CN" dirty="0" smtClean="0"/>
              <a:t>1911</a:t>
            </a:r>
            <a:r>
              <a:rPr lang="zh-CN" altLang="en-US" dirty="0" smtClean="0"/>
              <a:t>，</a:t>
            </a:r>
            <a:r>
              <a:rPr lang="en-US" altLang="zh-CN" dirty="0" smtClean="0"/>
              <a:t>Rutherford, α </a:t>
            </a:r>
            <a:r>
              <a:rPr lang="zh-CN" altLang="en-US" dirty="0" smtClean="0"/>
              <a:t>粒子</a:t>
            </a:r>
          </a:p>
        </p:txBody>
      </p:sp>
    </p:spTree>
    <p:extLst>
      <p:ext uri="{BB962C8B-B14F-4D97-AF65-F5344CB8AC3E}">
        <p14:creationId xmlns:p14="http://schemas.microsoft.com/office/powerpoint/2010/main" val="39642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221"/>
          <a:stretch/>
        </p:blipFill>
        <p:spPr>
          <a:xfrm>
            <a:off x="0" y="0"/>
            <a:ext cx="9186682" cy="66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22"/>
          <a:stretch/>
        </p:blipFill>
        <p:spPr>
          <a:xfrm>
            <a:off x="0" y="0"/>
            <a:ext cx="9186682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22"/>
          <a:stretch/>
        </p:blipFill>
        <p:spPr>
          <a:xfrm>
            <a:off x="0" y="0"/>
            <a:ext cx="9186681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22"/>
          <a:stretch/>
        </p:blipFill>
        <p:spPr>
          <a:xfrm>
            <a:off x="0" y="0"/>
            <a:ext cx="9186679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1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472"/>
          <a:stretch/>
        </p:blipFill>
        <p:spPr>
          <a:xfrm>
            <a:off x="0" y="0"/>
            <a:ext cx="9186681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6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0" y="0"/>
            <a:ext cx="9186681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22"/>
          <a:stretch/>
        </p:blipFill>
        <p:spPr>
          <a:xfrm>
            <a:off x="0" y="0"/>
            <a:ext cx="9186682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922"/>
          <a:stretch/>
        </p:blipFill>
        <p:spPr>
          <a:xfrm>
            <a:off x="1" y="0"/>
            <a:ext cx="9186682" cy="66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771"/>
          <a:stretch/>
        </p:blipFill>
        <p:spPr>
          <a:xfrm>
            <a:off x="1" y="0"/>
            <a:ext cx="9186681" cy="6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Beginning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77" y="1805341"/>
            <a:ext cx="8213898" cy="2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71"/>
          <a:stretch/>
        </p:blipFill>
        <p:spPr>
          <a:xfrm>
            <a:off x="0" y="0"/>
            <a:ext cx="9186682" cy="66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670"/>
          <a:stretch/>
        </p:blipFill>
        <p:spPr>
          <a:xfrm>
            <a:off x="0" y="0"/>
            <a:ext cx="9186681" cy="660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621"/>
          <a:stretch/>
        </p:blipFill>
        <p:spPr>
          <a:xfrm>
            <a:off x="0" y="0"/>
            <a:ext cx="9186681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472"/>
          <a:stretch/>
        </p:blipFill>
        <p:spPr>
          <a:xfrm>
            <a:off x="0" y="0"/>
            <a:ext cx="9186681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44120"/>
          <a:stretch/>
        </p:blipFill>
        <p:spPr>
          <a:xfrm>
            <a:off x="0" y="0"/>
            <a:ext cx="9186681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472"/>
          <a:stretch/>
        </p:blipFill>
        <p:spPr>
          <a:xfrm>
            <a:off x="0" y="0"/>
            <a:ext cx="9186681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023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621"/>
          <a:stretch/>
        </p:blipFill>
        <p:spPr>
          <a:xfrm>
            <a:off x="0" y="0"/>
            <a:ext cx="9186682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35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621"/>
          <a:stretch/>
        </p:blipFill>
        <p:spPr>
          <a:xfrm>
            <a:off x="1" y="0"/>
            <a:ext cx="9186682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15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22"/>
          <a:stretch/>
        </p:blipFill>
        <p:spPr>
          <a:xfrm>
            <a:off x="-1" y="0"/>
            <a:ext cx="9143753" cy="66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0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228"/>
          <a:stretch/>
        </p:blipFill>
        <p:spPr>
          <a:xfrm>
            <a:off x="0" y="14749"/>
            <a:ext cx="9143999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evolution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9" y="1962294"/>
            <a:ext cx="8252528" cy="30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796"/>
          <a:stretch/>
        </p:blipFill>
        <p:spPr>
          <a:xfrm>
            <a:off x="1" y="29496"/>
            <a:ext cx="9143752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096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b="4086"/>
          <a:stretch/>
        </p:blipFill>
        <p:spPr>
          <a:xfrm>
            <a:off x="1" y="0"/>
            <a:ext cx="9143752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3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-3574"/>
            <a:ext cx="9143752" cy="1325563"/>
          </a:xfrm>
        </p:spPr>
        <p:txBody>
          <a:bodyPr/>
          <a:lstStyle/>
          <a:p>
            <a:r>
              <a:rPr lang="en-US" altLang="zh-CN" dirty="0" smtClean="0"/>
              <a:t>Dispersion Function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3978" b="2796"/>
          <a:stretch/>
        </p:blipFill>
        <p:spPr>
          <a:xfrm>
            <a:off x="1" y="958644"/>
            <a:ext cx="9143752" cy="57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530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365"/>
          <a:stretch/>
        </p:blipFill>
        <p:spPr>
          <a:xfrm>
            <a:off x="0" y="0"/>
            <a:ext cx="9143752" cy="66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597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011"/>
          <a:stretch/>
        </p:blipFill>
        <p:spPr>
          <a:xfrm>
            <a:off x="0" y="0"/>
            <a:ext cx="9143752" cy="66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788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796"/>
          <a:stretch/>
        </p:blipFill>
        <p:spPr>
          <a:xfrm>
            <a:off x="1" y="0"/>
            <a:ext cx="9143752" cy="666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880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574"/>
            <a:ext cx="8515350" cy="1325563"/>
          </a:xfrm>
        </p:spPr>
        <p:txBody>
          <a:bodyPr/>
          <a:lstStyle/>
          <a:p>
            <a:r>
              <a:rPr lang="en-US" altLang="zh-CN" dirty="0" smtClean="0"/>
              <a:t>Momentum compaction factor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2472" b="2796"/>
          <a:stretch/>
        </p:blipFill>
        <p:spPr>
          <a:xfrm>
            <a:off x="0" y="1047130"/>
            <a:ext cx="9143752" cy="58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33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6989" b="11400"/>
          <a:stretch/>
        </p:blipFill>
        <p:spPr>
          <a:xfrm>
            <a:off x="0" y="1253606"/>
            <a:ext cx="9144000" cy="4911213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0" y="-3574"/>
            <a:ext cx="8515350" cy="1325563"/>
          </a:xfrm>
        </p:spPr>
        <p:txBody>
          <a:bodyPr/>
          <a:lstStyle/>
          <a:p>
            <a:r>
              <a:rPr lang="en-US" altLang="zh-CN" dirty="0" smtClean="0"/>
              <a:t>Momentum compaction factor (2)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37941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7957"/>
          <a:stretch/>
        </p:blipFill>
        <p:spPr>
          <a:xfrm>
            <a:off x="1" y="0"/>
            <a:ext cx="9143752" cy="631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16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2151"/>
          <a:stretch/>
        </p:blipFill>
        <p:spPr>
          <a:xfrm>
            <a:off x="1" y="0"/>
            <a:ext cx="9143752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2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evolution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9" y="1481742"/>
            <a:ext cx="8895001" cy="389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4947"/>
          <a:stretch/>
        </p:blipFill>
        <p:spPr>
          <a:xfrm>
            <a:off x="0" y="0"/>
            <a:ext cx="9143752" cy="651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15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574"/>
            <a:ext cx="8515350" cy="1325563"/>
          </a:xfrm>
        </p:spPr>
        <p:txBody>
          <a:bodyPr/>
          <a:lstStyle/>
          <a:p>
            <a:r>
              <a:rPr lang="en-US" altLang="zh-CN" dirty="0" smtClean="0"/>
              <a:t>Synchrotron equation of motion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5053" b="2798"/>
          <a:stretch/>
        </p:blipFill>
        <p:spPr>
          <a:xfrm>
            <a:off x="0" y="1032386"/>
            <a:ext cx="9144000" cy="56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685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871"/>
          <a:stretch/>
        </p:blipFill>
        <p:spPr>
          <a:xfrm>
            <a:off x="1" y="0"/>
            <a:ext cx="9143752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34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188"/>
          <a:stretch/>
        </p:blipFill>
        <p:spPr>
          <a:xfrm>
            <a:off x="0" y="0"/>
            <a:ext cx="10873583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222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4445"/>
          <a:stretch/>
        </p:blipFill>
        <p:spPr>
          <a:xfrm>
            <a:off x="0" y="0"/>
            <a:ext cx="918668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970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3871"/>
          <a:stretch/>
        </p:blipFill>
        <p:spPr>
          <a:xfrm>
            <a:off x="1" y="0"/>
            <a:ext cx="9143752" cy="6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620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011"/>
          <a:stretch/>
        </p:blipFill>
        <p:spPr>
          <a:xfrm>
            <a:off x="1" y="0"/>
            <a:ext cx="9143752" cy="66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159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b="5161"/>
          <a:stretch/>
        </p:blipFill>
        <p:spPr>
          <a:xfrm>
            <a:off x="1" y="0"/>
            <a:ext cx="9186682" cy="65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37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3582"/>
            <a:ext cx="8515350" cy="1325563"/>
          </a:xfrm>
        </p:spPr>
        <p:txBody>
          <a:bodyPr/>
          <a:lstStyle/>
          <a:p>
            <a:r>
              <a:rPr lang="en-US" altLang="zh-CN" dirty="0" smtClean="0"/>
              <a:t>Energy Spread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46452"/>
          <a:stretch/>
        </p:blipFill>
        <p:spPr>
          <a:xfrm>
            <a:off x="1562" y="1548585"/>
            <a:ext cx="9186682" cy="36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1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86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48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4231</TotalTime>
  <Words>1496</Words>
  <Application>Microsoft Office PowerPoint</Application>
  <PresentationFormat>全屏显示(4:3)</PresentationFormat>
  <Paragraphs>264</Paragraphs>
  <Slides>125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125</vt:i4>
      </vt:variant>
    </vt:vector>
  </HeadingPairs>
  <TitlesOfParts>
    <vt:vector size="148" baseType="lpstr">
      <vt:lpstr>Marker Felt</vt:lpstr>
      <vt:lpstr>Monotype Sorts</vt:lpstr>
      <vt:lpstr>ＭＳ Ｐゴシック</vt:lpstr>
      <vt:lpstr>r_symbol</vt:lpstr>
      <vt:lpstr>仿宋_GB2312</vt:lpstr>
      <vt:lpstr>黑体</vt:lpstr>
      <vt:lpstr>楷体_GB2312</vt:lpstr>
      <vt:lpstr>隶书</vt:lpstr>
      <vt:lpstr>宋体</vt:lpstr>
      <vt:lpstr>幼圆</vt:lpstr>
      <vt:lpstr>Arial</vt:lpstr>
      <vt:lpstr>Calibri</vt:lpstr>
      <vt:lpstr>Calibri Light</vt:lpstr>
      <vt:lpstr>Comic Sans MS</vt:lpstr>
      <vt:lpstr>Symbol</vt:lpstr>
      <vt:lpstr>Tahoma</vt:lpstr>
      <vt:lpstr>Times New Roman</vt:lpstr>
      <vt:lpstr>Webdings</vt:lpstr>
      <vt:lpstr>Wingdings</vt:lpstr>
      <vt:lpstr>Wingdings 3</vt:lpstr>
      <vt:lpstr>Office 主题</vt:lpstr>
      <vt:lpstr>Equation</vt:lpstr>
      <vt:lpstr>公式</vt:lpstr>
      <vt:lpstr>Introduction of Accelerator (Physics)</vt:lpstr>
      <vt:lpstr>Outline</vt:lpstr>
      <vt:lpstr>PowerPoint 演示文稿</vt:lpstr>
      <vt:lpstr>家家都有加速器</vt:lpstr>
      <vt:lpstr>加速器的历史 – “史前文明”</vt:lpstr>
      <vt:lpstr>加速器的历史 – “史前文明”</vt:lpstr>
      <vt:lpstr>The Beginning</vt:lpstr>
      <vt:lpstr>The evolution</vt:lpstr>
      <vt:lpstr>The evolution</vt:lpstr>
      <vt:lpstr>静电加速器</vt:lpstr>
      <vt:lpstr>PowerPoint 演示文稿</vt:lpstr>
      <vt:lpstr>PowerPoint 演示文稿</vt:lpstr>
      <vt:lpstr>第一个回旋加速器 （直径5英寸）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同步加速器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理想粒子的理想轨道</vt:lpstr>
      <vt:lpstr>只有二极磁场，运动是否稳定？</vt:lpstr>
      <vt:lpstr>只有二极磁场，运动是否稳定？</vt:lpstr>
      <vt:lpstr>只有二极磁场，运动是否稳定？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Linear Coherent Light Source and the European Union X-Ray Free Electron Laser </vt:lpstr>
      <vt:lpstr>LCLS 的特性</vt:lpstr>
      <vt:lpstr>PowerPoint 演示文稿</vt:lpstr>
      <vt:lpstr>PowerPoint 演示文稿</vt:lpstr>
      <vt:lpstr>PowerPoint 演示文稿</vt:lpstr>
      <vt:lpstr>Future Circular Collider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Dispersion Function</vt:lpstr>
      <vt:lpstr>PowerPoint 演示文稿</vt:lpstr>
      <vt:lpstr>PowerPoint 演示文稿</vt:lpstr>
      <vt:lpstr>PowerPoint 演示文稿</vt:lpstr>
      <vt:lpstr>Momentum compaction factor</vt:lpstr>
      <vt:lpstr>Momentum compaction factor (2)</vt:lpstr>
      <vt:lpstr>PowerPoint 演示文稿</vt:lpstr>
      <vt:lpstr>PowerPoint 演示文稿</vt:lpstr>
      <vt:lpstr>PowerPoint 演示文稿</vt:lpstr>
      <vt:lpstr>Synchrotron equation of motion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Energy Spread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Luminosity Definition</vt:lpstr>
      <vt:lpstr>PowerPoint 演示文稿</vt:lpstr>
      <vt:lpstr> 束束相互作用</vt:lpstr>
      <vt:lpstr>PowerPoint 演示文稿</vt:lpstr>
      <vt:lpstr>PowerPoint 演示文稿</vt:lpstr>
      <vt:lpstr>PowerPoint 演示文稿</vt:lpstr>
      <vt:lpstr>PowerPoint 演示文稿</vt:lpstr>
      <vt:lpstr>β* evolution</vt:lpstr>
      <vt:lpstr>Motivation of crab cavity at KEKB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粒子物理的三个前沿</vt:lpstr>
      <vt:lpstr>粒子加速器的发展前沿</vt:lpstr>
      <vt:lpstr>CEPC-SppC and FCC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Intorduction of Accelerator (Physics)</dc:title>
  <dc:creator>zhang yuan</dc:creator>
  <cp:lastModifiedBy>zhang yuan</cp:lastModifiedBy>
  <cp:revision>82</cp:revision>
  <dcterms:created xsi:type="dcterms:W3CDTF">2014-08-25T06:53:14Z</dcterms:created>
  <dcterms:modified xsi:type="dcterms:W3CDTF">2014-08-28T05:39:58Z</dcterms:modified>
</cp:coreProperties>
</file>