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80" r:id="rId10"/>
    <p:sldId id="282" r:id="rId11"/>
    <p:sldId id="293" r:id="rId12"/>
    <p:sldId id="283" r:id="rId13"/>
    <p:sldId id="339" r:id="rId14"/>
    <p:sldId id="350" r:id="rId15"/>
    <p:sldId id="295" r:id="rId16"/>
    <p:sldId id="340" r:id="rId17"/>
    <p:sldId id="348" r:id="rId18"/>
    <p:sldId id="310" r:id="rId19"/>
    <p:sldId id="341" r:id="rId20"/>
    <p:sldId id="345" r:id="rId21"/>
    <p:sldId id="353" r:id="rId22"/>
    <p:sldId id="342" r:id="rId23"/>
    <p:sldId id="343" r:id="rId24"/>
    <p:sldId id="344" r:id="rId25"/>
    <p:sldId id="347" r:id="rId26"/>
    <p:sldId id="346" r:id="rId27"/>
    <p:sldId id="289" r:id="rId28"/>
    <p:sldId id="354" r:id="rId29"/>
    <p:sldId id="259" r:id="rId30"/>
    <p:sldId id="261" r:id="rId31"/>
    <p:sldId id="262" r:id="rId32"/>
    <p:sldId id="263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14" r:id="rId43"/>
    <p:sldId id="311" r:id="rId44"/>
    <p:sldId id="313" r:id="rId45"/>
    <p:sldId id="315" r:id="rId46"/>
    <p:sldId id="316" r:id="rId47"/>
    <p:sldId id="317" r:id="rId48"/>
    <p:sldId id="318" r:id="rId49"/>
    <p:sldId id="351" r:id="rId50"/>
    <p:sldId id="306" r:id="rId51"/>
    <p:sldId id="328" r:id="rId52"/>
    <p:sldId id="329" r:id="rId53"/>
    <p:sldId id="330" r:id="rId54"/>
    <p:sldId id="331" r:id="rId55"/>
    <p:sldId id="333" r:id="rId56"/>
    <p:sldId id="307" r:id="rId57"/>
    <p:sldId id="334" r:id="rId58"/>
    <p:sldId id="335" r:id="rId59"/>
    <p:sldId id="349" r:id="rId60"/>
    <p:sldId id="336" r:id="rId61"/>
    <p:sldId id="291" r:id="rId62"/>
    <p:sldId id="309" r:id="rId63"/>
    <p:sldId id="312" r:id="rId64"/>
    <p:sldId id="325" r:id="rId65"/>
    <p:sldId id="324" r:id="rId66"/>
    <p:sldId id="327" r:id="rId6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9" autoAdjust="0"/>
    <p:restoredTop sz="94612" autoAdjust="0"/>
  </p:normalViewPr>
  <p:slideViewPr>
    <p:cSldViewPr>
      <p:cViewPr varScale="1">
        <p:scale>
          <a:sx n="80" d="100"/>
          <a:sy n="80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BB46F-FAC8-4073-9175-C17ECD85EDF9}" type="datetimeFigureOut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D8EF3-60BD-4E99-8B86-BC0DDBB05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AA284-8537-4166-A2C3-8E08AF9E9C44}" type="datetimeFigureOut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9B47F-C156-4159-91DF-1CAE63B94D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9B47F-C156-4159-91DF-1CAE63B94DF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9B47F-C156-4159-91DF-1CAE63B94DF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5F4-A001-4770-AFB5-126F9682C47C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B99-0DD8-4BF7-B06A-446A46900544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7409-FFC8-4382-98B1-612BBC4C3022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5429288"/>
          </a:xfrm>
        </p:spPr>
        <p:txBody>
          <a:bodyPr/>
          <a:lstStyle>
            <a:lvl1pPr>
              <a:defRPr sz="2400" b="1"/>
            </a:lvl1pPr>
            <a:lvl2pPr>
              <a:defRPr sz="2000" b="1">
                <a:solidFill>
                  <a:srgbClr val="002060"/>
                </a:solidFill>
              </a:defRPr>
            </a:lvl2pPr>
            <a:lvl3pPr>
              <a:defRPr sz="1800" b="1">
                <a:solidFill>
                  <a:srgbClr val="003300"/>
                </a:solidFill>
              </a:defRPr>
            </a:lvl3pPr>
            <a:lvl4pPr>
              <a:defRPr sz="1600" b="1">
                <a:solidFill>
                  <a:srgbClr val="7030A0"/>
                </a:solidFill>
              </a:defRPr>
            </a:lvl4pPr>
            <a:lvl5pPr>
              <a:defRPr sz="1400" b="1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ED29-A3A9-4D62-8295-9FCDDB3563F1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BAB7-C2E0-4E43-8489-0F15849A8385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5659-9CF8-4095-8661-8667E7BF98E5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2E2C-47FC-4CAA-A13F-343870600ED6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52686-47DA-42A4-AD8A-D29B50B7B5F1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80C-CD83-4CD0-9E9B-FDA7AC2D4078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9B2F-071E-4362-86C0-8B23045EE52C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8CC1E-6659-4734-9691-A16F2F584BC4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04BAD-6ECC-4994-8A94-1FB86879E15F}" type="datetime1">
              <a:rPr lang="zh-CN" altLang="en-US" smtClean="0"/>
              <a:pPr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86550-ADBB-444C-8546-2B9B2F319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5786" y="9286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CN" sz="48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5400" b="1" dirty="0" err="1" smtClean="0">
                <a:solidFill>
                  <a:srgbClr val="C00000"/>
                </a:solidFill>
              </a:rPr>
              <a:t>Muon</a:t>
            </a:r>
            <a:r>
              <a:rPr lang="en-US" altLang="zh-CN" sz="5400" b="1" dirty="0" smtClean="0">
                <a:solidFill>
                  <a:srgbClr val="C00000"/>
                </a:solidFill>
              </a:rPr>
              <a:t>  Detectors</a:t>
            </a:r>
            <a:br>
              <a:rPr lang="en-US" altLang="zh-CN" sz="5400" b="1" dirty="0" smtClean="0">
                <a:solidFill>
                  <a:srgbClr val="C00000"/>
                </a:solidFill>
              </a:rPr>
            </a:br>
            <a:r>
              <a:rPr lang="en-US" altLang="zh-CN" sz="5400" b="1" dirty="0" smtClean="0">
                <a:solidFill>
                  <a:srgbClr val="C00000"/>
                </a:solidFill>
              </a:rPr>
              <a:t>at LHC Exp.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7290" y="3571876"/>
            <a:ext cx="6400800" cy="1752600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002060"/>
                </a:solidFill>
              </a:rPr>
              <a:t>Chunhua</a:t>
            </a:r>
            <a:r>
              <a:rPr lang="en-US" altLang="zh-CN" b="1" dirty="0" smtClean="0">
                <a:solidFill>
                  <a:srgbClr val="002060"/>
                </a:solidFill>
              </a:rPr>
              <a:t> Jiang</a:t>
            </a:r>
          </a:p>
          <a:p>
            <a:r>
              <a:rPr lang="en-US" altLang="zh-CN" b="1" dirty="0" smtClean="0">
                <a:solidFill>
                  <a:srgbClr val="002060"/>
                </a:solidFill>
              </a:rPr>
              <a:t>IHEP Beijing</a:t>
            </a:r>
          </a:p>
          <a:p>
            <a:r>
              <a:rPr lang="en-US" altLang="zh-CN" b="1" dirty="0" smtClean="0">
                <a:solidFill>
                  <a:srgbClr val="002060"/>
                </a:solidFill>
              </a:rPr>
              <a:t>Aug.25,2014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Tracking Detectors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There are two major requirements for 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tracking detectors:</a:t>
            </a:r>
          </a:p>
          <a:p>
            <a:pPr lvl="1"/>
            <a:r>
              <a:rPr lang="en-US" altLang="zh-CN" dirty="0" smtClean="0"/>
              <a:t>coordinate  accuracy</a:t>
            </a:r>
          </a:p>
          <a:p>
            <a:pPr lvl="1"/>
            <a:r>
              <a:rPr lang="en-US" altLang="zh-CN" dirty="0" smtClean="0"/>
              <a:t>Large(~1000m2) area</a:t>
            </a:r>
          </a:p>
          <a:p>
            <a:r>
              <a:rPr lang="en-US" altLang="zh-CN" dirty="0" smtClean="0"/>
              <a:t>· Other considerations include:</a:t>
            </a:r>
          </a:p>
          <a:p>
            <a:pPr lvl="1"/>
            <a:r>
              <a:rPr lang="en-US" altLang="zh-CN" dirty="0" smtClean="0"/>
              <a:t>resolution time</a:t>
            </a:r>
          </a:p>
          <a:p>
            <a:pPr lvl="1"/>
            <a:r>
              <a:rPr lang="en-US" altLang="zh-CN" dirty="0" smtClean="0"/>
              <a:t>sensitivity to backgrounds</a:t>
            </a:r>
          </a:p>
          <a:p>
            <a:pPr lvl="1"/>
            <a:r>
              <a:rPr lang="en-US" altLang="zh-CN" dirty="0" smtClean="0"/>
              <a:t>segmentation (triggering)</a:t>
            </a:r>
          </a:p>
          <a:p>
            <a:pPr lvl="1"/>
            <a:r>
              <a:rPr lang="en-US" altLang="zh-CN" dirty="0" smtClean="0"/>
              <a:t>aging</a:t>
            </a:r>
          </a:p>
          <a:p>
            <a:pPr lvl="1"/>
            <a:r>
              <a:rPr lang="en-US" altLang="zh-CN" dirty="0" smtClean="0"/>
              <a:t>cost</a:t>
            </a:r>
          </a:p>
          <a:p>
            <a:r>
              <a:rPr lang="en-US" altLang="zh-CN" dirty="0" smtClean="0"/>
              <a:t>Two most common types of detectors:</a:t>
            </a:r>
          </a:p>
          <a:p>
            <a:pPr lvl="1"/>
            <a:r>
              <a:rPr lang="en-US" altLang="zh-CN" dirty="0" smtClean="0"/>
              <a:t> scintillation counters</a:t>
            </a:r>
          </a:p>
          <a:p>
            <a:pPr lvl="1"/>
            <a:r>
              <a:rPr lang="en-US" altLang="zh-CN" dirty="0" smtClean="0"/>
              <a:t>gas wire detectors ---LHC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1.scintillator-too expensive</a:t>
            </a:r>
          </a:p>
          <a:p>
            <a:r>
              <a:rPr lang="en-US" altLang="zh-CN" dirty="0" smtClean="0"/>
              <a:t>–good segmentation &amp; multiple layers (to get a track) needed</a:t>
            </a:r>
          </a:p>
          <a:p>
            <a:r>
              <a:rPr lang="en-US" altLang="zh-CN" dirty="0" smtClean="0"/>
              <a:t>– a layer or two with coarse segmentation is often added  to get precise timing(~hundreds $/Kg)</a:t>
            </a:r>
          </a:p>
          <a:p>
            <a:pPr>
              <a:buNone/>
            </a:pPr>
            <a:r>
              <a:rPr lang="en-US" altLang="zh-CN" dirty="0" smtClean="0"/>
              <a:t>2.Gas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Dectors</a:t>
            </a:r>
            <a:r>
              <a:rPr lang="zh-CN" altLang="en-US" dirty="0" smtClean="0"/>
              <a:t> ，</a:t>
            </a:r>
            <a:r>
              <a:rPr lang="en-US" altLang="zh-CN" dirty="0" smtClean="0"/>
              <a:t>drift chambers –perfect(LHC exp)</a:t>
            </a:r>
          </a:p>
          <a:p>
            <a:r>
              <a:rPr lang="en-US" altLang="zh-CN" dirty="0" smtClean="0"/>
              <a:t>–relatively inexpensive</a:t>
            </a:r>
          </a:p>
          <a:p>
            <a:r>
              <a:rPr lang="en-US" altLang="zh-CN" dirty="0" smtClean="0"/>
              <a:t>–uncomplicated , easy to build</a:t>
            </a:r>
          </a:p>
          <a:p>
            <a:r>
              <a:rPr lang="en-US" altLang="zh-CN" dirty="0" smtClean="0"/>
              <a:t>–good </a:t>
            </a:r>
            <a:r>
              <a:rPr lang="en-US" altLang="zh-CN" dirty="0" err="1" smtClean="0"/>
              <a:t>positon</a:t>
            </a:r>
            <a:r>
              <a:rPr lang="en-US" altLang="zh-CN" dirty="0" smtClean="0"/>
              <a:t> precision</a:t>
            </a:r>
          </a:p>
          <a:p>
            <a:pPr>
              <a:buNone/>
            </a:pPr>
            <a:r>
              <a:rPr lang="en-US" altLang="zh-CN" dirty="0" smtClean="0"/>
              <a:t>                  typical for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chmbers</a:t>
            </a:r>
            <a:r>
              <a:rPr lang="en-US" altLang="zh-CN" dirty="0" smtClean="0"/>
              <a:t>: hundred </a:t>
            </a:r>
            <a:r>
              <a:rPr lang="en-US" altLang="zh-CN" dirty="0" smtClean="0">
                <a:solidFill>
                  <a:srgbClr val="FF0000"/>
                </a:solidFill>
              </a:rPr>
              <a:t>µm</a:t>
            </a:r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Scintillation Counters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Used before/after absorber for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identification/triggering, rarely for momentum measurement</a:t>
            </a:r>
          </a:p>
          <a:p>
            <a:r>
              <a:rPr lang="en-US" altLang="zh-CN" dirty="0" smtClean="0"/>
              <a:t>Typical size 0.1m x 1m x 1cm</a:t>
            </a:r>
          </a:p>
          <a:p>
            <a:r>
              <a:rPr lang="en-US" altLang="zh-CN" dirty="0" smtClean="0"/>
              <a:t>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deposits ~2MeV of energy in a counter, which converts into 20-200 photo electrons for a typical phototube</a:t>
            </a:r>
          </a:p>
          <a:p>
            <a:r>
              <a:rPr lang="en-US" altLang="zh-CN" dirty="0" smtClean="0"/>
              <a:t>Major parameters of scintillation counters</a:t>
            </a:r>
          </a:p>
          <a:p>
            <a:pPr lvl="1"/>
            <a:r>
              <a:rPr lang="en-US" altLang="zh-CN" dirty="0" smtClean="0"/>
              <a:t>very fast ~1ns</a:t>
            </a:r>
          </a:p>
          <a:p>
            <a:pPr lvl="1"/>
            <a:r>
              <a:rPr lang="en-US" altLang="zh-CN" dirty="0" smtClean="0"/>
              <a:t>easy to make of any size</a:t>
            </a:r>
          </a:p>
          <a:p>
            <a:pPr lvl="1"/>
            <a:r>
              <a:rPr lang="en-US" altLang="zh-CN" dirty="0" smtClean="0"/>
              <a:t>inexpensive in operation(no gas )</a:t>
            </a:r>
          </a:p>
          <a:p>
            <a:pPr lvl="1"/>
            <a:r>
              <a:rPr lang="en-US" altLang="zh-CN" dirty="0" smtClean="0"/>
              <a:t>due to high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energy deposition (big </a:t>
            </a:r>
            <a:r>
              <a:rPr lang="en-US" altLang="zh-CN" dirty="0" err="1" smtClean="0"/>
              <a:t>sinal</a:t>
            </a:r>
            <a:r>
              <a:rPr lang="en-US" altLang="zh-CN" dirty="0" smtClean="0"/>
              <a:t>) less sensitive to backgrounds</a:t>
            </a:r>
          </a:p>
          <a:p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expensive</a:t>
            </a:r>
            <a:r>
              <a:rPr lang="en-US" altLang="zh-CN" dirty="0" smtClean="0"/>
              <a:t> per m</a:t>
            </a:r>
            <a:r>
              <a:rPr lang="en-US" altLang="zh-CN" sz="1800" dirty="0" smtClean="0"/>
              <a:t>2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coordinate resolution is  </a:t>
            </a:r>
            <a:r>
              <a:rPr lang="en-US" altLang="zh-CN" dirty="0" err="1" smtClean="0"/>
              <a:t>Sigmax</a:t>
            </a:r>
            <a:r>
              <a:rPr lang="en-US" altLang="zh-CN" dirty="0" smtClean="0"/>
              <a:t>&gt;1cm??</a:t>
            </a:r>
          </a:p>
          <a:p>
            <a:pPr lvl="1"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Not used at LHC </a:t>
            </a:r>
            <a:r>
              <a:rPr lang="en-US" altLang="zh-CN" dirty="0" err="1" smtClean="0">
                <a:solidFill>
                  <a:srgbClr val="FF0000"/>
                </a:solidFill>
              </a:rPr>
              <a:t>exps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6" descr="D:\Academics\nomination for FAS_files\FAS presentation\pictures\DCP_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6517178" cy="375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D:\My files\My pictures\pictures\scint schematic diagram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52"/>
            <a:ext cx="624046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Gas Wire </a:t>
            </a:r>
            <a:r>
              <a:rPr lang="en-US" altLang="zh-CN" dirty="0" smtClean="0"/>
              <a:t> </a:t>
            </a:r>
            <a:r>
              <a:rPr lang="en-US" altLang="zh-CN" dirty="0" smtClean="0"/>
              <a:t>Chambers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Used at LHC Exp.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1.Single wire Chamber</a:t>
            </a:r>
          </a:p>
          <a:p>
            <a:pPr>
              <a:buNone/>
            </a:pPr>
            <a:r>
              <a:rPr lang="en-US" altLang="zh-CN" dirty="0" smtClean="0"/>
              <a:t>   Monitor Drift Tube(MDT)</a:t>
            </a:r>
          </a:p>
          <a:p>
            <a:pPr>
              <a:buNone/>
            </a:pPr>
            <a:r>
              <a:rPr lang="en-US" altLang="zh-CN" dirty="0" smtClean="0"/>
              <a:t>   Drift Tube chamber(DT)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2.Multiwire Chamber</a:t>
            </a:r>
          </a:p>
          <a:p>
            <a:pPr>
              <a:buNone/>
            </a:pPr>
            <a:r>
              <a:rPr lang="en-US" altLang="zh-CN" dirty="0" smtClean="0"/>
              <a:t>   Cathode Strip Chamber(CSC),</a:t>
            </a:r>
          </a:p>
          <a:p>
            <a:pPr>
              <a:buNone/>
            </a:pPr>
            <a:r>
              <a:rPr lang="en-US" altLang="zh-CN" dirty="0" smtClean="0"/>
              <a:t>   Thin Gap Chambers(TGC)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Drift</a:t>
            </a:r>
            <a:r>
              <a:rPr lang="zh-CN" altLang="en-US" dirty="0" smtClean="0"/>
              <a:t> </a:t>
            </a:r>
            <a:r>
              <a:rPr lang="en-US" altLang="zh-CN" dirty="0" smtClean="0"/>
              <a:t>Tube(DT),MDT----Single Wire Ch.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1000108"/>
            <a:ext cx="4143404" cy="5357850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 single wire drift chamber</a:t>
            </a:r>
          </a:p>
          <a:p>
            <a:pPr>
              <a:buNone/>
            </a:pPr>
            <a:r>
              <a:rPr lang="en-US" altLang="zh-CN" dirty="0" smtClean="0"/>
              <a:t>– charged particle ionizes gas</a:t>
            </a:r>
          </a:p>
          <a:p>
            <a:pPr>
              <a:buNone/>
            </a:pPr>
            <a:r>
              <a:rPr lang="en-US" altLang="zh-CN" dirty="0" smtClean="0"/>
              <a:t>– primary ionization electrons </a:t>
            </a:r>
          </a:p>
          <a:p>
            <a:pPr>
              <a:buNone/>
            </a:pPr>
            <a:r>
              <a:rPr lang="en-US" altLang="zh-CN" dirty="0" smtClean="0"/>
              <a:t>drift toward anode (sense) wire </a:t>
            </a:r>
          </a:p>
          <a:p>
            <a:r>
              <a:rPr lang="en-US" altLang="zh-CN" dirty="0" smtClean="0"/>
              <a:t>low E field</a:t>
            </a:r>
          </a:p>
          <a:p>
            <a:pPr>
              <a:buNone/>
            </a:pPr>
            <a:r>
              <a:rPr lang="en-US" altLang="zh-CN" dirty="0" smtClean="0"/>
              <a:t>– as they approach the wire they </a:t>
            </a:r>
          </a:p>
          <a:p>
            <a:pPr>
              <a:buNone/>
            </a:pPr>
            <a:r>
              <a:rPr lang="en-US" altLang="zh-CN" dirty="0" smtClean="0"/>
              <a:t>speed up and create an </a:t>
            </a:r>
          </a:p>
          <a:p>
            <a:pPr>
              <a:buNone/>
            </a:pPr>
            <a:r>
              <a:rPr lang="en-US" altLang="zh-CN" dirty="0" smtClean="0"/>
              <a:t>avalanche of charge (high E </a:t>
            </a:r>
          </a:p>
          <a:p>
            <a:pPr>
              <a:buNone/>
            </a:pPr>
            <a:r>
              <a:rPr lang="en-US" altLang="zh-CN" dirty="0" smtClean="0"/>
              <a:t>field)</a:t>
            </a:r>
          </a:p>
          <a:p>
            <a:pPr>
              <a:buNone/>
            </a:pPr>
            <a:r>
              <a:rPr lang="en-US" altLang="zh-CN" dirty="0" smtClean="0"/>
              <a:t>– charge produces a pulse as it </a:t>
            </a:r>
          </a:p>
          <a:p>
            <a:pPr>
              <a:buNone/>
            </a:pPr>
            <a:r>
              <a:rPr lang="en-US" altLang="zh-CN" dirty="0" smtClean="0"/>
              <a:t>hits the wire</a:t>
            </a:r>
          </a:p>
          <a:p>
            <a:pPr>
              <a:buNone/>
            </a:pPr>
            <a:r>
              <a:rPr lang="en-US" altLang="zh-CN" dirty="0" smtClean="0"/>
              <a:t>– drift time gives the distance from  wires</a:t>
            </a:r>
            <a:endParaRPr lang="zh-CN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094590"/>
            <a:ext cx="2643206" cy="322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857232"/>
            <a:ext cx="26860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35732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Drift </a:t>
            </a:r>
            <a:r>
              <a:rPr lang="en-US" altLang="zh-CN" dirty="0" smtClean="0"/>
              <a:t>chambers(</a:t>
            </a:r>
            <a:r>
              <a:rPr lang="en-US" altLang="zh-CN" dirty="0" err="1" smtClean="0"/>
              <a:t>multiwire</a:t>
            </a:r>
            <a:r>
              <a:rPr lang="en-US" altLang="zh-CN" dirty="0" smtClean="0"/>
              <a:t>)</a:t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en-US" altLang="zh-CN" dirty="0" err="1" smtClean="0"/>
              <a:t>Cathord</a:t>
            </a:r>
            <a:r>
              <a:rPr lang="en-US" altLang="zh-CN" dirty="0" smtClean="0"/>
              <a:t> Strip Chamber (CSC),</a:t>
            </a:r>
            <a:r>
              <a:rPr lang="zh-CN" altLang="en-US" dirty="0" smtClean="0"/>
              <a:t>  </a:t>
            </a:r>
            <a:r>
              <a:rPr lang="en-US" altLang="zh-CN" dirty="0" smtClean="0"/>
              <a:t>TGC</a:t>
            </a:r>
            <a:endParaRPr lang="zh-CN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3429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8596" y="1857364"/>
            <a:ext cx="41343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creates 1 electron-ion pair/30eV of </a:t>
            </a:r>
          </a:p>
          <a:p>
            <a:r>
              <a:rPr lang="en-US" altLang="zh-CN" dirty="0" smtClean="0"/>
              <a:t>Deposited energy,100 pairs/cm of gas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Electrons in electric field drift to the </a:t>
            </a:r>
          </a:p>
          <a:p>
            <a:r>
              <a:rPr lang="en-US" altLang="zh-CN" dirty="0" smtClean="0"/>
              <a:t>small diameter anode wire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Gas amplification(~10</a:t>
            </a:r>
            <a:r>
              <a:rPr lang="en-US" altLang="zh-CN" baseline="30000" dirty="0" smtClean="0"/>
              <a:t>6) </a:t>
            </a:r>
            <a:r>
              <a:rPr lang="en-US" altLang="zh-CN" dirty="0" smtClean="0"/>
              <a:t> occurs near </a:t>
            </a:r>
          </a:p>
          <a:p>
            <a:r>
              <a:rPr lang="en-US" altLang="zh-CN" dirty="0" smtClean="0"/>
              <a:t>Anode wire providing detectable signal</a:t>
            </a:r>
          </a:p>
          <a:p>
            <a:r>
              <a:rPr lang="en-US" altLang="zh-CN" dirty="0" smtClean="0"/>
              <a:t>(~1µA)(X,Y coordination)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Thin Gap Chamber(TGC)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296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Cathode Strip Chamber(CSC)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4500594" cy="5429288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 Up to 3.4 m long, 1.5 m wide</a:t>
            </a:r>
          </a:p>
          <a:p>
            <a:pPr>
              <a:buNone/>
            </a:pPr>
            <a:r>
              <a:rPr lang="en-US" altLang="zh-CN" sz="2000" dirty="0" smtClean="0"/>
              <a:t>      6 planes per chamber</a:t>
            </a:r>
          </a:p>
          <a:p>
            <a:pPr>
              <a:buNone/>
            </a:pPr>
            <a:r>
              <a:rPr lang="en-US" altLang="zh-CN" sz="2000" dirty="0" smtClean="0"/>
              <a:t>      9.5 mm gas gap (per plane)</a:t>
            </a:r>
          </a:p>
          <a:p>
            <a:pPr>
              <a:buNone/>
            </a:pPr>
            <a:r>
              <a:rPr lang="en-US" altLang="zh-CN" sz="2000" dirty="0" smtClean="0"/>
              <a:t>      50 µm wires spaced by 3.2 mm</a:t>
            </a:r>
          </a:p>
          <a:p>
            <a:pPr>
              <a:buNone/>
            </a:pPr>
            <a:r>
              <a:rPr lang="en-US" altLang="zh-CN" sz="2000" dirty="0" smtClean="0"/>
              <a:t>      60 ns maximum drift-time per plane</a:t>
            </a:r>
          </a:p>
          <a:p>
            <a:pPr>
              <a:buNone/>
            </a:pPr>
            <a:r>
              <a:rPr lang="en-US" altLang="zh-CN" sz="2000" dirty="0" smtClean="0"/>
              <a:t>      5 to 16 wires ganged in groups</a:t>
            </a:r>
          </a:p>
          <a:p>
            <a:pPr>
              <a:buNone/>
            </a:pPr>
            <a:r>
              <a:rPr lang="en-US" altLang="zh-CN" sz="2000" dirty="0" smtClean="0"/>
              <a:t>      </a:t>
            </a:r>
            <a:r>
              <a:rPr lang="en-US" altLang="zh-CN" sz="2000" dirty="0" err="1" smtClean="0"/>
              <a:t>Wiresmeasurer</a:t>
            </a:r>
            <a:endParaRPr lang="en-US" altLang="zh-CN" sz="2000" dirty="0" smtClean="0"/>
          </a:p>
          <a:p>
            <a:pPr>
              <a:buNone/>
            </a:pPr>
            <a:r>
              <a:rPr lang="en-US" altLang="zh-CN" sz="2000" dirty="0" smtClean="0"/>
              <a:t>      6.7 to 16.0 mm strip width</a:t>
            </a:r>
          </a:p>
          <a:p>
            <a:pPr>
              <a:buNone/>
            </a:pPr>
            <a:r>
              <a:rPr lang="en-US" altLang="zh-CN" sz="2000" dirty="0" smtClean="0"/>
              <a:t>      Strips run </a:t>
            </a:r>
            <a:r>
              <a:rPr lang="en-US" altLang="zh-CN" sz="2000" dirty="0" err="1" smtClean="0"/>
              <a:t>radially</a:t>
            </a:r>
            <a:r>
              <a:rPr lang="en-US" altLang="zh-CN" sz="2000" dirty="0" smtClean="0"/>
              <a:t> to measure</a:t>
            </a:r>
            <a:r>
              <a:rPr lang="el-GR" altLang="zh-CN" sz="2000" dirty="0" smtClean="0"/>
              <a:t>φ</a:t>
            </a:r>
          </a:p>
          <a:p>
            <a:pPr>
              <a:buNone/>
            </a:pPr>
            <a:r>
              <a:rPr lang="en-US" altLang="zh-CN" sz="2000" dirty="0" smtClean="0">
                <a:solidFill>
                  <a:srgbClr val="C00000"/>
                </a:solidFill>
              </a:rPr>
              <a:t>     150µm </a:t>
            </a:r>
            <a:r>
              <a:rPr lang="en-US" altLang="zh-CN" sz="2000" dirty="0" smtClean="0"/>
              <a:t>resolution for chambers</a:t>
            </a:r>
          </a:p>
          <a:p>
            <a:pPr>
              <a:buNone/>
            </a:pPr>
            <a:r>
              <a:rPr lang="en-US" altLang="zh-CN" sz="2000" dirty="0" smtClean="0"/>
              <a:t>     (75µminstation1 small chambers)</a:t>
            </a:r>
          </a:p>
          <a:p>
            <a:pPr>
              <a:buNone/>
            </a:pPr>
            <a:r>
              <a:rPr lang="en-US" altLang="zh-CN" sz="2000" dirty="0" smtClean="0"/>
              <a:t>     Gas: </a:t>
            </a:r>
            <a:r>
              <a:rPr lang="en-US" altLang="zh-CN" sz="2000" dirty="0" err="1" smtClean="0"/>
              <a:t>Ar</a:t>
            </a:r>
            <a:r>
              <a:rPr lang="en-US" altLang="zh-CN" sz="2000" dirty="0" smtClean="0"/>
              <a:t>(40%)+CO2(50%)+CF4(10%) </a:t>
            </a:r>
          </a:p>
          <a:p>
            <a:pPr>
              <a:buNone/>
            </a:pPr>
            <a:r>
              <a:rPr lang="en-US" altLang="zh-CN" sz="2000" dirty="0" smtClean="0"/>
              <a:t>    HV ~3.6 kV</a:t>
            </a:r>
          </a:p>
          <a:p>
            <a:pPr>
              <a:buNone/>
            </a:pPr>
            <a:r>
              <a:rPr lang="en-US" altLang="zh-CN" sz="2000" dirty="0" smtClean="0"/>
              <a:t>    B-field up to 3 T in  station1</a:t>
            </a:r>
            <a:endParaRPr lang="zh-CN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071546"/>
            <a:ext cx="38481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500174"/>
            <a:ext cx="2743200" cy="210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Trigger Gas detector</a:t>
            </a:r>
            <a:br>
              <a:rPr lang="en-US" altLang="zh-CN" dirty="0" smtClean="0"/>
            </a:br>
            <a:r>
              <a:rPr lang="en-US" altLang="zh-CN" dirty="0" smtClean="0"/>
              <a:t>Resistance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Chambers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(RPC,MRPC)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3390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57158" y="3286124"/>
            <a:ext cx="3862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2gaps with common pick-up</a:t>
            </a:r>
          </a:p>
          <a:p>
            <a:r>
              <a:rPr lang="en-US" altLang="zh-CN" dirty="0" smtClean="0"/>
              <a:t>Gap width:2mm</a:t>
            </a:r>
          </a:p>
          <a:p>
            <a:r>
              <a:rPr lang="en-US" altLang="zh-CN" dirty="0" smtClean="0"/>
              <a:t>Bakelite thickness:2mm</a:t>
            </a:r>
          </a:p>
          <a:p>
            <a:r>
              <a:rPr lang="en-US" altLang="zh-CN" dirty="0" smtClean="0"/>
              <a:t>Bakelite bulk resistivity: 1-2X10</a:t>
            </a:r>
            <a:r>
              <a:rPr lang="en-US" altLang="zh-CN" baseline="30000" dirty="0" smtClean="0"/>
              <a:t>10</a:t>
            </a:r>
            <a:r>
              <a:rPr lang="en-US" altLang="zh-CN" dirty="0" smtClean="0"/>
              <a:t> </a:t>
            </a:r>
            <a:r>
              <a:rPr lang="el-GR" altLang="zh-CN" dirty="0" smtClean="0"/>
              <a:t>Ω</a:t>
            </a:r>
            <a:r>
              <a:rPr lang="en-US" altLang="zh-CN" dirty="0" smtClean="0"/>
              <a:t>cm</a:t>
            </a:r>
          </a:p>
          <a:p>
            <a:r>
              <a:rPr lang="en-US" altLang="zh-CN" dirty="0" smtClean="0"/>
              <a:t>Gas mixture:C2H2F4(95%),i-C2H10(5%)</a:t>
            </a:r>
          </a:p>
          <a:p>
            <a:r>
              <a:rPr lang="en-US" altLang="zh-CN" dirty="0" smtClean="0"/>
              <a:t>High Voltage:8.5-9.0kV</a:t>
            </a:r>
          </a:p>
          <a:p>
            <a:r>
              <a:rPr lang="en-US" altLang="zh-CN" dirty="0" smtClean="0"/>
              <a:t>Mode of </a:t>
            </a:r>
            <a:r>
              <a:rPr lang="en-US" altLang="zh-CN" dirty="0" err="1" smtClean="0"/>
              <a:t>operation:avalanche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C00000"/>
                </a:solidFill>
              </a:rPr>
              <a:t>3ns</a:t>
            </a:r>
            <a:r>
              <a:rPr lang="en-US" altLang="zh-CN" dirty="0" smtClean="0"/>
              <a:t> time resolution</a:t>
            </a:r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00174"/>
            <a:ext cx="27146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285720" y="1142984"/>
            <a:ext cx="4429156" cy="4500594"/>
          </a:xfrm>
        </p:spPr>
        <p:txBody>
          <a:bodyPr/>
          <a:lstStyle/>
          <a:p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5572140"/>
            <a:ext cx="5566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X,Y strips read out</a:t>
            </a:r>
          </a:p>
          <a:p>
            <a:r>
              <a:rPr lang="en-US" altLang="zh-CN" dirty="0" smtClean="0"/>
              <a:t>Position resolution depends on strip size</a:t>
            </a:r>
          </a:p>
          <a:p>
            <a:r>
              <a:rPr lang="en-US" altLang="zh-CN" dirty="0" smtClean="0"/>
              <a:t>Use </a:t>
            </a:r>
            <a:r>
              <a:rPr lang="en-US" altLang="zh-CN" dirty="0" err="1" smtClean="0"/>
              <a:t>Glas</a:t>
            </a:r>
            <a:r>
              <a:rPr lang="en-US" altLang="zh-CN" dirty="0" smtClean="0"/>
              <a:t>  plate, multi gap— MRPC, Time Resolution ~50ps</a:t>
            </a:r>
          </a:p>
          <a:p>
            <a:r>
              <a:rPr lang="en-US" altLang="zh-CN" dirty="0" smtClean="0"/>
              <a:t>Thick of  </a:t>
            </a:r>
            <a:r>
              <a:rPr lang="en-US" altLang="zh-CN" dirty="0" err="1" smtClean="0"/>
              <a:t>glas</a:t>
            </a:r>
            <a:r>
              <a:rPr lang="en-US" altLang="zh-CN" dirty="0" smtClean="0"/>
              <a:t> plate:0.5mm,gap:0.2-0.3mm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err="1" smtClean="0"/>
              <a:t>Muon</a:t>
            </a:r>
            <a:endParaRPr lang="en-US" altLang="zh-CN" dirty="0" smtClean="0"/>
          </a:p>
          <a:p>
            <a:pPr>
              <a:lnSpc>
                <a:spcPct val="150000"/>
              </a:lnSpc>
              <a:buNone/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Elements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spectrometers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absorbers and magnets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tracking detectors</a:t>
            </a:r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Trigger chambers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Examples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smtClean="0"/>
              <a:t>detectors: </a:t>
            </a:r>
            <a:r>
              <a:rPr lang="en-US" altLang="zh-CN" dirty="0" smtClean="0"/>
              <a:t>ATLAS and CMS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GEM(Gas Electron Multiplier)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67913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1778" y="3929066"/>
            <a:ext cx="3152222" cy="226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57950" y="3500438"/>
            <a:ext cx="267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Fast signal 20ns(full width)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687763"/>
            <a:ext cx="441483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Gas Electron Multiplier</a:t>
            </a:r>
            <a:endParaRPr lang="en-US" dirty="0"/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0"/>
          </p:nvPr>
        </p:nvSpPr>
        <p:spPr>
          <a:xfrm flipV="1">
            <a:off x="3143240" y="6650012"/>
            <a:ext cx="71438" cy="2079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29718" y="6675756"/>
            <a:ext cx="90478" cy="182244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1270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fld id="{6BB69E0F-76A0-487A-993B-1B539C342A5F}" type="slidenum">
              <a:rPr lang="en-US" altLang="zh-CN"/>
              <a:pPr/>
              <a:t>21</a:t>
            </a:fld>
            <a:endParaRPr lang="en-US" altLang="zh-CN"/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214818"/>
            <a:ext cx="26035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888" y="908050"/>
            <a:ext cx="30543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Box 6"/>
          <p:cNvSpPr txBox="1">
            <a:spLocks noChangeArrowheads="1"/>
          </p:cNvSpPr>
          <p:nvPr/>
        </p:nvSpPr>
        <p:spPr bwMode="auto">
          <a:xfrm>
            <a:off x="5997575" y="3676650"/>
            <a:ext cx="45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rgbClr val="000000"/>
                </a:solidFill>
                <a:latin typeface="Calibri" pitchFamily="34" charset="0"/>
              </a:rPr>
              <a:t>μ</a:t>
            </a:r>
            <a:r>
              <a:rPr lang="en-US" altLang="zh-CN" baseline="30000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t>-</a:t>
            </a:r>
            <a:endParaRPr lang="el-GR" baseline="30000">
              <a:solidFill>
                <a:srgbClr val="000000"/>
              </a:solidFill>
              <a:latin typeface="Calibri" pitchFamily="34" charset="0"/>
            </a:endParaRPr>
          </a:p>
          <a:p>
            <a:endParaRPr lang="en-US" altLang="zh-CN">
              <a:solidFill>
                <a:srgbClr val="000000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274" name="TextBox 7"/>
          <p:cNvSpPr txBox="1">
            <a:spLocks noChangeArrowheads="1"/>
          </p:cNvSpPr>
          <p:nvPr/>
        </p:nvSpPr>
        <p:spPr bwMode="auto">
          <a:xfrm>
            <a:off x="6248400" y="42100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t>e</a:t>
            </a:r>
            <a:r>
              <a:rPr lang="en-US" altLang="zh-CN" baseline="30000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t>-</a:t>
            </a:r>
          </a:p>
        </p:txBody>
      </p:sp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" y="1270000"/>
            <a:ext cx="39052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TextBox 8"/>
          <p:cNvSpPr txBox="1">
            <a:spLocks noChangeArrowheads="1"/>
          </p:cNvSpPr>
          <p:nvPr/>
        </p:nvSpPr>
        <p:spPr bwMode="auto">
          <a:xfrm>
            <a:off x="533400" y="2228850"/>
            <a:ext cx="3886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Calibri" pitchFamily="34" charset="0"/>
                <a:ea typeface="宋体" charset="-122"/>
              </a:rPr>
              <a:t>GEM foil under electron microscope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57800" y="1058863"/>
            <a:ext cx="2895600" cy="2628900"/>
            <a:chOff x="3962400" y="1106488"/>
            <a:chExt cx="2895600" cy="2628900"/>
          </a:xfrm>
        </p:grpSpPr>
        <p:pic>
          <p:nvPicPr>
            <p:cNvPr id="11281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62400" y="1106488"/>
              <a:ext cx="289560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082265" y="1487025"/>
              <a:ext cx="295867" cy="402931"/>
            </a:xfrm>
            <a:prstGeom prst="rect">
              <a:avLst/>
            </a:prstGeom>
            <a:blipFill rotWithShape="1">
              <a:blip r:embed="rId7" cstate="print"/>
              <a:stretch>
                <a:fillRect r="-8333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cs typeface="+mn-cs"/>
                </a:rPr>
                <a:t> </a:t>
              </a:r>
            </a:p>
          </p:txBody>
        </p:sp>
        <p:sp>
          <p:nvSpPr>
            <p:cNvPr id="11283" name="TextBox 4"/>
            <p:cNvSpPr txBox="1">
              <a:spLocks noChangeArrowheads="1"/>
            </p:cNvSpPr>
            <p:nvPr/>
          </p:nvSpPr>
          <p:spPr bwMode="auto">
            <a:xfrm>
              <a:off x="4991100" y="1219200"/>
              <a:ext cx="1714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V=const.</a:t>
              </a:r>
            </a:p>
          </p:txBody>
        </p:sp>
        <p:sp>
          <p:nvSpPr>
            <p:cNvPr id="11284" name="TextBox 9"/>
            <p:cNvSpPr txBox="1">
              <a:spLocks noChangeArrowheads="1"/>
            </p:cNvSpPr>
            <p:nvPr/>
          </p:nvSpPr>
          <p:spPr bwMode="auto">
            <a:xfrm>
              <a:off x="5143500" y="2244725"/>
              <a:ext cx="60960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100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~400 V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159375" y="2152650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230198" y="2971800"/>
              <a:ext cx="1484802" cy="402931"/>
            </a:xfrm>
            <a:prstGeom prst="rect">
              <a:avLst/>
            </a:prstGeom>
            <a:blipFill rotWithShape="1">
              <a:blip r:embed="rId8" cstate="print"/>
              <a:stretch>
                <a:fillRect l="-813" r="-1626" b="-20588"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cs typeface="+mn-cs"/>
                </a:rPr>
                <a:t> 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5715000" y="2511425"/>
              <a:ext cx="381000" cy="4603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8" name="TextBox 21"/>
          <p:cNvSpPr txBox="1">
            <a:spLocks noChangeArrowheads="1"/>
          </p:cNvSpPr>
          <p:nvPr/>
        </p:nvSpPr>
        <p:spPr bwMode="auto">
          <a:xfrm>
            <a:off x="6350000" y="6278563"/>
            <a:ext cx="234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宋体" charset="-122"/>
              </a:rPr>
              <a:t>Gas Gain ~ </a:t>
            </a:r>
            <a:r>
              <a:rPr lang="en-US" altLang="zh-CN">
                <a:latin typeface="Lucida Handwriting" pitchFamily="66" charset="0"/>
                <a:ea typeface="宋体" charset="-122"/>
              </a:rPr>
              <a:t>O</a:t>
            </a:r>
            <a:r>
              <a:rPr lang="en-US" altLang="zh-CN">
                <a:ea typeface="宋体" charset="-122"/>
              </a:rPr>
              <a:t>(10</a:t>
            </a:r>
            <a:r>
              <a:rPr lang="en-US" altLang="zh-CN" baseline="30000">
                <a:ea typeface="宋体" charset="-122"/>
              </a:rPr>
              <a:t>4</a:t>
            </a:r>
            <a:r>
              <a:rPr lang="en-US" altLang="zh-CN">
                <a:ea typeface="宋体" charset="-122"/>
              </a:rPr>
              <a:t>)</a:t>
            </a:r>
          </a:p>
        </p:txBody>
      </p:sp>
      <p:sp>
        <p:nvSpPr>
          <p:cNvPr id="11279" name="TextBox 22"/>
          <p:cNvSpPr txBox="1">
            <a:spLocks noChangeArrowheads="1"/>
          </p:cNvSpPr>
          <p:nvPr/>
        </p:nvSpPr>
        <p:spPr bwMode="auto">
          <a:xfrm>
            <a:off x="0" y="958850"/>
            <a:ext cx="4910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ea typeface="宋体" charset="-122"/>
              </a:rPr>
              <a:t>GEM detector is a Micro Pattern Gaseous Detector (MPGD)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0" y="6286520"/>
            <a:ext cx="4230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dirty="0" smtClean="0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t>.</a:t>
            </a:r>
            <a:endParaRPr lang="en-US" altLang="zh-CN" sz="1100" dirty="0">
              <a:solidFill>
                <a:srgbClr val="000000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4857760"/>
            <a:ext cx="1785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Typical geometry:</a:t>
            </a:r>
          </a:p>
          <a:p>
            <a:r>
              <a:rPr lang="en-US" altLang="zh-CN" dirty="0" smtClean="0"/>
              <a:t>5 µm Cu on 50 µ m </a:t>
            </a:r>
            <a:r>
              <a:rPr lang="en-US" altLang="zh-CN" dirty="0" err="1" smtClean="0"/>
              <a:t>Kapton</a:t>
            </a:r>
            <a:endParaRPr lang="en-US" altLang="zh-CN" dirty="0" smtClean="0"/>
          </a:p>
          <a:p>
            <a:r>
              <a:rPr lang="en-US" altLang="zh-CN" dirty="0" smtClean="0"/>
              <a:t>70 µm holes at 140 mm </a:t>
            </a:r>
            <a:r>
              <a:rPr lang="en-US" altLang="zh-CN" dirty="0" err="1" smtClean="0"/>
              <a:t>pitc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3357586" cy="542928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zh-CN" sz="7200" dirty="0" err="1" smtClean="0"/>
              <a:t>Priciple</a:t>
            </a:r>
            <a:r>
              <a:rPr lang="en-US" altLang="zh-CN" sz="7200" dirty="0" smtClean="0"/>
              <a:t>:</a:t>
            </a:r>
          </a:p>
          <a:p>
            <a:pPr>
              <a:buNone/>
            </a:pPr>
            <a:endParaRPr lang="en-US" altLang="zh-CN" sz="7200" dirty="0" smtClean="0"/>
          </a:p>
          <a:p>
            <a:pPr>
              <a:buNone/>
            </a:pPr>
            <a:r>
              <a:rPr lang="en-US" altLang="zh-CN" sz="7200" dirty="0" smtClean="0"/>
              <a:t>By applying a potential </a:t>
            </a:r>
          </a:p>
          <a:p>
            <a:pPr>
              <a:buNone/>
            </a:pPr>
            <a:r>
              <a:rPr lang="en-US" altLang="zh-CN" sz="7200" dirty="0" smtClean="0"/>
              <a:t>difference between the </a:t>
            </a:r>
          </a:p>
          <a:p>
            <a:pPr>
              <a:buNone/>
            </a:pPr>
            <a:r>
              <a:rPr lang="en-US" altLang="zh-CN" sz="7200" dirty="0" smtClean="0"/>
              <a:t>two copper sides an</a:t>
            </a:r>
          </a:p>
          <a:p>
            <a:pPr>
              <a:buNone/>
            </a:pPr>
            <a:r>
              <a:rPr lang="en-US" altLang="zh-CN" sz="7200" dirty="0" smtClean="0"/>
              <a:t>electric field as high as </a:t>
            </a:r>
          </a:p>
          <a:p>
            <a:pPr>
              <a:buNone/>
            </a:pPr>
            <a:r>
              <a:rPr lang="en-US" altLang="zh-CN" sz="7200" dirty="0" smtClean="0"/>
              <a:t>100 kV/cm is produced </a:t>
            </a:r>
          </a:p>
          <a:p>
            <a:pPr>
              <a:buNone/>
            </a:pPr>
            <a:r>
              <a:rPr lang="en-US" altLang="zh-CN" sz="7200" dirty="0" smtClean="0"/>
              <a:t>in the holes acting as</a:t>
            </a:r>
          </a:p>
          <a:p>
            <a:pPr>
              <a:buNone/>
            </a:pPr>
            <a:r>
              <a:rPr lang="en-US" altLang="zh-CN" sz="7200" dirty="0" smtClean="0"/>
              <a:t>multiplication channels.</a:t>
            </a:r>
          </a:p>
          <a:p>
            <a:pPr>
              <a:buNone/>
            </a:pPr>
            <a:r>
              <a:rPr lang="en-US" altLang="zh-CN" sz="7200" dirty="0" smtClean="0"/>
              <a:t>Filed lines</a:t>
            </a:r>
          </a:p>
          <a:p>
            <a:pPr>
              <a:buNone/>
            </a:pPr>
            <a:r>
              <a:rPr lang="en-US" altLang="zh-CN" sz="7200" dirty="0" smtClean="0"/>
              <a:t>transfer</a:t>
            </a:r>
          </a:p>
          <a:p>
            <a:pPr>
              <a:buNone/>
            </a:pPr>
            <a:r>
              <a:rPr lang="en-US" altLang="zh-CN" sz="7200" dirty="0" smtClean="0"/>
              <a:t>amplification</a:t>
            </a:r>
          </a:p>
          <a:p>
            <a:pPr>
              <a:buNone/>
            </a:pPr>
            <a:r>
              <a:rPr lang="en-US" altLang="zh-CN" sz="7200" dirty="0" smtClean="0"/>
              <a:t>conversion</a:t>
            </a:r>
          </a:p>
          <a:p>
            <a:pPr>
              <a:buNone/>
            </a:pPr>
            <a:r>
              <a:rPr lang="en-US" altLang="zh-CN" sz="7200" dirty="0" smtClean="0"/>
              <a:t>and drift</a:t>
            </a:r>
          </a:p>
          <a:p>
            <a:pPr>
              <a:buNone/>
            </a:pPr>
            <a:r>
              <a:rPr lang="en-US" altLang="zh-CN" sz="7200" dirty="0" smtClean="0"/>
              <a:t>Potential difference ranging</a:t>
            </a:r>
          </a:p>
          <a:p>
            <a:pPr>
              <a:buNone/>
            </a:pPr>
            <a:r>
              <a:rPr lang="en-US" altLang="zh-CN" sz="7200" dirty="0" smtClean="0"/>
              <a:t>between 400 – 500V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sz="6400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sz="7400" dirty="0" smtClean="0"/>
              <a:t>Upgrade</a:t>
            </a:r>
            <a:r>
              <a:rPr lang="zh-CN" altLang="en-US" sz="7400" dirty="0" smtClean="0"/>
              <a:t>  </a:t>
            </a:r>
            <a:r>
              <a:rPr lang="en-US" altLang="zh-CN" sz="7400" dirty="0" smtClean="0"/>
              <a:t>of  CMS </a:t>
            </a:r>
            <a:r>
              <a:rPr lang="en-US" altLang="zh-CN" sz="7400" dirty="0" err="1" smtClean="0"/>
              <a:t>Endcap</a:t>
            </a:r>
            <a:r>
              <a:rPr lang="en-US" altLang="zh-CN" sz="7400" dirty="0" smtClean="0"/>
              <a:t> </a:t>
            </a:r>
            <a:r>
              <a:rPr lang="en-US" altLang="zh-CN" sz="7400" dirty="0" err="1" smtClean="0"/>
              <a:t>Muon</a:t>
            </a:r>
            <a:endParaRPr lang="en-US" altLang="zh-CN" sz="7400" dirty="0" smtClean="0"/>
          </a:p>
          <a:p>
            <a:pPr>
              <a:buNone/>
            </a:pPr>
            <a:r>
              <a:rPr lang="en-US" altLang="zh-CN" sz="8000" dirty="0" smtClean="0">
                <a:solidFill>
                  <a:srgbClr val="C00000"/>
                </a:solidFill>
              </a:rPr>
              <a:t>Chance for you to join</a:t>
            </a:r>
            <a:endParaRPr lang="zh-CN" altLang="en-US" sz="80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071546"/>
            <a:ext cx="403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1071570" cy="64294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6ns</a:t>
            </a:r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2679" y="2071678"/>
            <a:ext cx="63913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406" y="1928802"/>
            <a:ext cx="2857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 A thin polymer foil, metal-coated on both sides, is chemically pierced by a high density of holes.</a:t>
            </a:r>
          </a:p>
          <a:p>
            <a:r>
              <a:rPr lang="en-US" altLang="zh-CN" dirty="0" smtClean="0"/>
              <a:t>On application of a voltage</a:t>
            </a:r>
          </a:p>
          <a:p>
            <a:r>
              <a:rPr lang="en-US" altLang="zh-CN" dirty="0" smtClean="0"/>
              <a:t>gradient, electrons released on the top side drift into the  hole, multiply in avalanche and transfer the other side.</a:t>
            </a:r>
          </a:p>
          <a:p>
            <a:r>
              <a:rPr lang="en-US" altLang="zh-CN" dirty="0" smtClean="0"/>
              <a:t>Proportional gains above</a:t>
            </a:r>
          </a:p>
          <a:p>
            <a:r>
              <a:rPr lang="en-US" altLang="zh-CN" dirty="0" smtClean="0"/>
              <a:t> 10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are obtained in most common gases.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Tripple</a:t>
            </a:r>
            <a:r>
              <a:rPr lang="en-US" altLang="zh-CN" dirty="0" smtClean="0"/>
              <a:t> GEM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84105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57224" y="1779687"/>
            <a:ext cx="33575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Gas Mixtures</a:t>
            </a:r>
            <a:br>
              <a:rPr lang="en-US" altLang="zh-CN" dirty="0" smtClean="0"/>
            </a:br>
            <a:endParaRPr lang="en-US" altLang="zh-CN" dirty="0" smtClean="0"/>
          </a:p>
          <a:p>
            <a:r>
              <a:rPr lang="en-US" altLang="zh-CN" dirty="0" smtClean="0"/>
              <a:t>1 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/CO2  70/30;</a:t>
            </a:r>
          </a:p>
          <a:p>
            <a:r>
              <a:rPr lang="en-US" altLang="zh-CN" dirty="0" smtClean="0"/>
              <a:t>2. 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/CO2/CF4 60/20/20;</a:t>
            </a:r>
          </a:p>
          <a:p>
            <a:r>
              <a:rPr lang="en-US" altLang="zh-CN" dirty="0" smtClean="0"/>
              <a:t>3. 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/CO2/CF4 45/15/40;</a:t>
            </a:r>
          </a:p>
          <a:p>
            <a:r>
              <a:rPr lang="en-US" altLang="zh-CN" dirty="0" smtClean="0"/>
              <a:t>4. 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/CF4/C4H10 65/28/7;</a:t>
            </a:r>
          </a:p>
          <a:p>
            <a:r>
              <a:rPr lang="en-US" altLang="zh-CN" dirty="0" smtClean="0"/>
              <a:t>Drift field 3 kV/cm</a:t>
            </a:r>
          </a:p>
          <a:p>
            <a:r>
              <a:rPr lang="en-US" altLang="zh-CN" dirty="0" smtClean="0"/>
              <a:t>Given</a:t>
            </a:r>
          </a:p>
          <a:p>
            <a:r>
              <a:rPr lang="en-US" altLang="zh-CN" dirty="0" smtClean="0"/>
              <a:t>n: the number of clusters </a:t>
            </a:r>
          </a:p>
          <a:p>
            <a:r>
              <a:rPr lang="en-US" altLang="zh-CN" dirty="0" smtClean="0"/>
              <a:t>per unit length; </a:t>
            </a:r>
          </a:p>
          <a:p>
            <a:r>
              <a:rPr lang="en-US" altLang="zh-CN" dirty="0" smtClean="0"/>
              <a:t>v: the electron drift velocity </a:t>
            </a:r>
          </a:p>
          <a:p>
            <a:r>
              <a:rPr lang="en-US" altLang="zh-CN" dirty="0" smtClean="0"/>
              <a:t>in the drift gap;</a:t>
            </a:r>
          </a:p>
          <a:p>
            <a:r>
              <a:rPr lang="en-US" altLang="zh-CN" dirty="0" smtClean="0"/>
              <a:t>The 1/</a:t>
            </a:r>
            <a:r>
              <a:rPr lang="en-US" altLang="zh-CN" dirty="0" err="1" smtClean="0"/>
              <a:t>nv</a:t>
            </a:r>
            <a:r>
              <a:rPr lang="en-US" altLang="zh-CN" dirty="0" smtClean="0"/>
              <a:t> term is the main </a:t>
            </a:r>
          </a:p>
          <a:p>
            <a:r>
              <a:rPr lang="en-US" altLang="zh-CN" dirty="0" smtClean="0"/>
              <a:t>contribution to the intrinsic</a:t>
            </a:r>
          </a:p>
          <a:p>
            <a:r>
              <a:rPr lang="en-US" altLang="zh-CN" dirty="0" smtClean="0"/>
              <a:t>time </a:t>
            </a:r>
            <a:r>
              <a:rPr lang="en-US" altLang="zh-CN" dirty="0" err="1" smtClean="0"/>
              <a:t>resolutionof</a:t>
            </a:r>
            <a:r>
              <a:rPr lang="en-US" altLang="zh-CN" dirty="0" smtClean="0"/>
              <a:t> this kind of 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071678"/>
            <a:ext cx="38385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 Advantages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4357718" cy="3786214"/>
          </a:xfrm>
        </p:spPr>
        <p:txBody>
          <a:bodyPr/>
          <a:lstStyle/>
          <a:p>
            <a:r>
              <a:rPr lang="en-US" altLang="zh-CN" dirty="0" smtClean="0"/>
              <a:t>Rate Capability ~ up to 0.5 MHz/cm2</a:t>
            </a:r>
          </a:p>
          <a:p>
            <a:r>
              <a:rPr lang="en-US" altLang="zh-CN" dirty="0" smtClean="0"/>
              <a:t>Station Efficiency ~ 99% in a 25 ns time window(*)</a:t>
            </a:r>
          </a:p>
          <a:p>
            <a:r>
              <a:rPr lang="en-US" altLang="zh-CN" dirty="0" smtClean="0"/>
              <a:t>Cluster Size ~ 1.2 for a 10x25 mm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pad size</a:t>
            </a:r>
          </a:p>
          <a:p>
            <a:r>
              <a:rPr lang="en-US" altLang="zh-CN" dirty="0" smtClean="0"/>
              <a:t>Radiation Hardness ~ 6 C/cm2 in 10 years(for G ~ 10 </a:t>
            </a:r>
            <a:r>
              <a:rPr lang="en-US" altLang="zh-CN" baseline="30000" dirty="0" smtClean="0"/>
              <a:t>4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000108"/>
            <a:ext cx="38957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500034" y="4786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The triple-GEM prototype</a:t>
            </a:r>
          </a:p>
          <a:p>
            <a:r>
              <a:rPr lang="en-US" altLang="zh-CN" dirty="0" smtClean="0"/>
              <a:t>assembled inside a gas tight box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Alignment of Tracking Detectors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 order to measure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tracks with high precision, exact location of wires (cells) is required:</a:t>
            </a:r>
          </a:p>
          <a:p>
            <a:pPr lvl="1"/>
            <a:r>
              <a:rPr lang="en-US" altLang="zh-CN" dirty="0" smtClean="0"/>
              <a:t> temperature variations</a:t>
            </a:r>
          </a:p>
          <a:p>
            <a:pPr lvl="1"/>
            <a:r>
              <a:rPr lang="en-US" altLang="zh-CN" dirty="0" smtClean="0"/>
              <a:t> movement (“ sink” ) of heavy objects</a:t>
            </a:r>
          </a:p>
          <a:p>
            <a:pPr lvl="1"/>
            <a:r>
              <a:rPr lang="en-US" altLang="zh-CN" dirty="0" smtClean="0"/>
              <a:t> complications due to detectors sizes and lack of space (</a:t>
            </a:r>
            <a:r>
              <a:rPr lang="en-US" altLang="zh-CN" dirty="0" err="1" smtClean="0"/>
              <a:t>hermeticity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 Major ways of alignment:</a:t>
            </a:r>
          </a:p>
          <a:p>
            <a:pPr lvl="1"/>
            <a:r>
              <a:rPr lang="en-US" altLang="zh-CN" dirty="0" smtClean="0"/>
              <a:t>passive - detectors location is determined before the run by (optical) survey and  these data are used for data analysis: ~0.5-1mm</a:t>
            </a:r>
          </a:p>
          <a:p>
            <a:pPr lvl="1"/>
            <a:r>
              <a:rPr lang="en-US" altLang="zh-CN" dirty="0" smtClean="0"/>
              <a:t> active - continuing monitoring of chambers locations by system of sensors (</a:t>
            </a:r>
            <a:r>
              <a:rPr lang="en-US" altLang="zh-CN" dirty="0" smtClean="0">
                <a:solidFill>
                  <a:srgbClr val="C00000"/>
                </a:solidFill>
              </a:rPr>
              <a:t>lasers  beams</a:t>
            </a:r>
            <a:r>
              <a:rPr lang="en-US" altLang="zh-CN" dirty="0" smtClean="0"/>
              <a:t>, etc.): &lt;0.1mm</a:t>
            </a:r>
          </a:p>
          <a:p>
            <a:pPr lvl="1"/>
            <a:r>
              <a:rPr lang="en-US" altLang="zh-CN" dirty="0" smtClean="0"/>
              <a:t>self calibration -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tracks are used to determine final location of detector elements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LHC Exp.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en-US" altLang="zh-CN" dirty="0" smtClean="0"/>
              <a:t>ATLAS(Largest Detector))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CMS(Heaviest Detector)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71438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ATLAS </a:t>
            </a:r>
            <a:r>
              <a:rPr lang="en-US" altLang="zh-CN" sz="3600" dirty="0" err="1" smtClean="0"/>
              <a:t>Muon</a:t>
            </a:r>
            <a:r>
              <a:rPr lang="en-US" altLang="zh-CN" sz="3600" dirty="0" smtClean="0"/>
              <a:t> Detectors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1857364"/>
            <a:ext cx="8643998" cy="4214842"/>
          </a:xfrm>
        </p:spPr>
        <p:txBody>
          <a:bodyPr/>
          <a:lstStyle/>
          <a:p>
            <a:r>
              <a:rPr lang="en-US" altLang="zh-CN" dirty="0" smtClean="0"/>
              <a:t>The ATLAS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spectrometer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1.  Monitored Drift Tubes Chambers (</a:t>
            </a:r>
            <a:r>
              <a:rPr lang="en-US" altLang="zh-CN" dirty="0" smtClean="0">
                <a:solidFill>
                  <a:srgbClr val="C00000"/>
                </a:solidFill>
              </a:rPr>
              <a:t>MDT</a:t>
            </a:r>
            <a:r>
              <a:rPr lang="en-US" altLang="zh-CN" dirty="0" smtClean="0"/>
              <a:t>)</a:t>
            </a:r>
          </a:p>
          <a:p>
            <a:pPr>
              <a:buNone/>
            </a:pPr>
            <a:r>
              <a:rPr lang="en-US" altLang="zh-CN" dirty="0" smtClean="0"/>
              <a:t>2.  Cathode Strip Chambers (</a:t>
            </a:r>
            <a:r>
              <a:rPr lang="en-US" altLang="zh-CN" dirty="0" smtClean="0">
                <a:solidFill>
                  <a:srgbClr val="C00000"/>
                </a:solidFill>
              </a:rPr>
              <a:t>CSC</a:t>
            </a:r>
            <a:r>
              <a:rPr lang="en-US" altLang="zh-CN" dirty="0" smtClean="0"/>
              <a:t>)</a:t>
            </a:r>
          </a:p>
          <a:p>
            <a:pPr>
              <a:buNone/>
            </a:pPr>
            <a:r>
              <a:rPr lang="en-US" altLang="zh-CN" dirty="0" smtClean="0"/>
              <a:t>3.  Resistive Plate Chambers (</a:t>
            </a:r>
            <a:r>
              <a:rPr lang="en-US" altLang="zh-CN" dirty="0" smtClean="0">
                <a:solidFill>
                  <a:srgbClr val="C00000"/>
                </a:solidFill>
              </a:rPr>
              <a:t>RPC</a:t>
            </a:r>
            <a:r>
              <a:rPr lang="en-US" altLang="zh-CN" dirty="0" smtClean="0"/>
              <a:t>)</a:t>
            </a:r>
          </a:p>
          <a:p>
            <a:pPr>
              <a:buNone/>
            </a:pPr>
            <a:r>
              <a:rPr lang="en-US" altLang="zh-CN" dirty="0" smtClean="0"/>
              <a:t>4.  Thin Gap Chambers (</a:t>
            </a:r>
            <a:r>
              <a:rPr lang="en-US" altLang="zh-CN" dirty="0" smtClean="0">
                <a:solidFill>
                  <a:srgbClr val="C00000"/>
                </a:solidFill>
              </a:rPr>
              <a:t>TGC</a:t>
            </a:r>
            <a:r>
              <a:rPr lang="en-US" altLang="zh-CN" dirty="0" smtClean="0"/>
              <a:t>)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Muon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Discovered by Anderson and </a:t>
            </a:r>
            <a:r>
              <a:rPr lang="en-US" altLang="zh-CN" dirty="0" err="1" smtClean="0"/>
              <a:t>Nedermeir</a:t>
            </a:r>
            <a:r>
              <a:rPr lang="en-US" altLang="zh-CN" dirty="0" smtClean="0"/>
              <a:t> in </a:t>
            </a:r>
          </a:p>
          <a:p>
            <a:pPr>
              <a:buNone/>
            </a:pPr>
            <a:r>
              <a:rPr lang="en-US" altLang="zh-CN" dirty="0" smtClean="0"/>
              <a:t>              1936 in cosmic rays. </a:t>
            </a:r>
          </a:p>
          <a:p>
            <a:r>
              <a:rPr lang="en-US" altLang="zh-CN" dirty="0" smtClean="0"/>
              <a:t>Since that time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parameters are well Defined</a:t>
            </a:r>
          </a:p>
          <a:p>
            <a:pPr lvl="1"/>
            <a:r>
              <a:rPr lang="en-US" altLang="zh-CN" dirty="0" smtClean="0"/>
              <a:t> Charge +/- 1</a:t>
            </a:r>
          </a:p>
          <a:p>
            <a:pPr lvl="1"/>
            <a:r>
              <a:rPr lang="en-US" altLang="zh-CN" dirty="0" smtClean="0"/>
              <a:t>Mass 105.658389 </a:t>
            </a:r>
            <a:r>
              <a:rPr lang="en-US" altLang="zh-CN" dirty="0" err="1" smtClean="0"/>
              <a:t>MeV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Lifetime 2.19703 µsec</a:t>
            </a:r>
          </a:p>
          <a:p>
            <a:pPr lvl="1"/>
            <a:r>
              <a:rPr lang="en-US" altLang="zh-CN" dirty="0" smtClean="0"/>
              <a:t>Decay (100%) e</a:t>
            </a:r>
            <a:r>
              <a:rPr lang="el-GR" altLang="zh-CN" dirty="0" smtClean="0"/>
              <a:t>νν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No strong interaction	</a:t>
            </a:r>
          </a:p>
          <a:p>
            <a:pPr lvl="1"/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Elements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spectrometers</a:t>
            </a:r>
            <a:endParaRPr lang="zh-CN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3894" y="990600"/>
            <a:ext cx="78676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Spectrometer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ATLAS high resolution stand-alone µ spectrometer features: </a:t>
            </a:r>
          </a:p>
          <a:p>
            <a:r>
              <a:rPr lang="en-US" altLang="zh-CN" dirty="0" smtClean="0"/>
              <a:t>Three large super-conducting air-core </a:t>
            </a:r>
            <a:r>
              <a:rPr lang="en-US" altLang="zh-CN" dirty="0" err="1" smtClean="0"/>
              <a:t>toroids</a:t>
            </a:r>
            <a:r>
              <a:rPr lang="en-US" altLang="zh-CN" dirty="0" smtClean="0"/>
              <a:t> equipped with gas </a:t>
            </a:r>
          </a:p>
          <a:p>
            <a:pPr>
              <a:buNone/>
            </a:pPr>
            <a:r>
              <a:rPr lang="en-US" altLang="zh-CN" dirty="0" smtClean="0"/>
              <a:t>     detectors to perform independently:</a:t>
            </a:r>
          </a:p>
          <a:p>
            <a:pPr>
              <a:buNone/>
            </a:pPr>
            <a:r>
              <a:rPr lang="en-US" altLang="zh-CN" dirty="0" smtClean="0"/>
              <a:t>    µ high-precision tracking</a:t>
            </a:r>
          </a:p>
          <a:p>
            <a:pPr>
              <a:buNone/>
            </a:pPr>
            <a:r>
              <a:rPr lang="en-US" altLang="zh-CN" dirty="0" smtClean="0"/>
              <a:t>   MDT at |η| &lt; 2 (Barrel)</a:t>
            </a:r>
          </a:p>
          <a:p>
            <a:pPr>
              <a:buNone/>
            </a:pPr>
            <a:r>
              <a:rPr lang="en-US" altLang="zh-CN" dirty="0" smtClean="0"/>
              <a:t>   CSC at 2 &lt; |η| &lt; 2.7</a:t>
            </a:r>
          </a:p>
          <a:p>
            <a:pPr>
              <a:buNone/>
            </a:pPr>
            <a:r>
              <a:rPr lang="en-US" altLang="zh-CN" dirty="0" smtClean="0"/>
              <a:t>     µ Pt trigger selection</a:t>
            </a:r>
          </a:p>
          <a:p>
            <a:pPr>
              <a:buNone/>
            </a:pPr>
            <a:r>
              <a:rPr lang="en-US" altLang="zh-CN" dirty="0" smtClean="0"/>
              <a:t>     bunch-crossing identification ( requires very good time resolution)</a:t>
            </a:r>
          </a:p>
          <a:p>
            <a:pPr>
              <a:buNone/>
            </a:pPr>
            <a:r>
              <a:rPr lang="en-US" altLang="zh-CN" dirty="0" smtClean="0"/>
              <a:t>   µ second coordinate measurements</a:t>
            </a:r>
          </a:p>
          <a:p>
            <a:pPr>
              <a:buNone/>
            </a:pPr>
            <a:r>
              <a:rPr lang="en-US" altLang="zh-CN" dirty="0" smtClean="0"/>
              <a:t>   RPC at |η| &lt; 1.05</a:t>
            </a:r>
          </a:p>
          <a:p>
            <a:pPr>
              <a:buNone/>
            </a:pPr>
            <a:r>
              <a:rPr lang="en-US" altLang="zh-CN" dirty="0" smtClean="0"/>
              <a:t>   TGC at 1.05 &lt; |η| &lt; 2.4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ATLAS Barrel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detectors</a:t>
            </a:r>
            <a:endParaRPr lang="zh-CN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5294" y="1028700"/>
            <a:ext cx="83248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Measurement scheme</a:t>
            </a:r>
            <a:endParaRPr lang="zh-CN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6269" y="1076325"/>
            <a:ext cx="79629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</a:t>
            </a:r>
            <a:endParaRPr lang="zh-CN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2431" y="1019175"/>
            <a:ext cx="84105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detectors</a:t>
            </a:r>
            <a:endParaRPr lang="zh-CN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1969" y="2581275"/>
            <a:ext cx="8191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construction</a:t>
            </a:r>
            <a:endParaRPr lang="zh-CN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6794" y="1028700"/>
            <a:ext cx="71818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MDT(</a:t>
            </a:r>
            <a:r>
              <a:rPr lang="en-US" altLang="zh-CN" sz="3600" dirty="0" smtClean="0">
                <a:solidFill>
                  <a:srgbClr val="C00000"/>
                </a:solidFill>
              </a:rPr>
              <a:t>IHEP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83820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CSC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84582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Trigger Detectors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23975"/>
            <a:ext cx="78486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</a:t>
            </a:r>
            <a:r>
              <a:rPr lang="en-US" altLang="zh-CN" dirty="0" err="1" smtClean="0"/>
              <a:t>uon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3714776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Major sources of </a:t>
            </a:r>
            <a:r>
              <a:rPr lang="en-US" altLang="zh-CN" sz="2800" dirty="0" err="1" smtClean="0"/>
              <a:t>muons</a:t>
            </a:r>
            <a:endParaRPr lang="zh-CN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5643602" cy="384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D:\Academics\nomination for FAS_files\FAS presentation\pictures\cosmic ray air shower 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614" y="1214422"/>
            <a:ext cx="3004542" cy="201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RPC(Barrel) &amp; </a:t>
            </a:r>
            <a:r>
              <a:rPr lang="en-US" altLang="zh-CN" dirty="0" smtClean="0"/>
              <a:t>TGC(</a:t>
            </a:r>
            <a:r>
              <a:rPr lang="en-US" altLang="zh-CN" dirty="0" err="1" smtClean="0"/>
              <a:t>Endcap</a:t>
            </a:r>
            <a:r>
              <a:rPr lang="en-US" altLang="zh-CN" dirty="0" smtClean="0"/>
              <a:t>)</a:t>
            </a:r>
            <a:br>
              <a:rPr lang="en-US" altLang="zh-CN" dirty="0" smtClean="0"/>
            </a:br>
            <a:r>
              <a:rPr lang="en-US" altLang="zh-CN" dirty="0" err="1" smtClean="0">
                <a:solidFill>
                  <a:srgbClr val="C00000"/>
                </a:solidFill>
              </a:rPr>
              <a:t>shandongUV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5248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</a:t>
            </a:r>
            <a:endParaRPr lang="zh-CN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4201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42</a:t>
            </a:fld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58366"/>
            <a:ext cx="6667497" cy="379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 </a:t>
            </a:r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855345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82010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 </a:t>
            </a:r>
            <a:r>
              <a:rPr lang="en-US" altLang="zh-CN" dirty="0" err="1" smtClean="0"/>
              <a:t>CosmicRay</a:t>
            </a:r>
            <a:r>
              <a:rPr lang="en-US" altLang="zh-CN" dirty="0" smtClean="0"/>
              <a:t> test</a:t>
            </a: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95425"/>
            <a:ext cx="842968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RPC Aging test</a:t>
            </a: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81343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Aging Test(CNT)</a:t>
            </a:r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84105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 TGC chambers</a:t>
            </a: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4296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spectrometer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49</a:t>
            </a:fld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85860"/>
            <a:ext cx="6715172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572264" y="1500174"/>
            <a:ext cx="23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12000t</a:t>
            </a:r>
            <a:r>
              <a:rPr lang="en-US" altLang="zh-CN" b="1" dirty="0" smtClean="0"/>
              <a:t>,world heaviest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Why we detect </a:t>
            </a:r>
            <a:r>
              <a:rPr lang="en-US" altLang="zh-CN" dirty="0" err="1" smtClean="0"/>
              <a:t>muons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4500594"/>
          </a:xfrm>
        </p:spPr>
        <p:txBody>
          <a:bodyPr>
            <a:normAutofit lnSpcReduction="10000"/>
          </a:bodyPr>
          <a:lstStyle/>
          <a:p>
            <a:r>
              <a:rPr lang="en-US" altLang="zh-CN" dirty="0" err="1" smtClean="0"/>
              <a:t>Muons</a:t>
            </a:r>
            <a:r>
              <a:rPr lang="en-US" altLang="zh-CN" dirty="0" smtClean="0"/>
              <a:t> are easy to detect with high accuracy and low backgrounds: no strong interaction</a:t>
            </a:r>
          </a:p>
          <a:p>
            <a:r>
              <a:rPr lang="en-US" altLang="zh-CN" dirty="0" smtClean="0"/>
              <a:t>Long lifetime</a:t>
            </a:r>
          </a:p>
          <a:p>
            <a:r>
              <a:rPr lang="en-US" altLang="zh-CN" dirty="0" smtClean="0"/>
              <a:t>Lepton decay channels for many of heavy objects are clean and have low backgrounds: 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/>
          </a:p>
          <a:p>
            <a:r>
              <a:rPr lang="en-US" altLang="zh-CN" dirty="0" smtClean="0"/>
              <a:t> Many of new particles searches  contain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(s) as final detectable particles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714620"/>
            <a:ext cx="2928958" cy="12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Muon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485778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1. Drift  Tubes (DT) Barrel </a:t>
            </a:r>
            <a:r>
              <a:rPr lang="en-US" altLang="zh-CN" dirty="0" smtClean="0"/>
              <a:t>(Traditional tech)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 Central coverage</a:t>
            </a:r>
            <a:r>
              <a:rPr lang="en-US" altLang="zh-CN" dirty="0" smtClean="0"/>
              <a:t>: |</a:t>
            </a:r>
            <a:r>
              <a:rPr lang="el-GR" altLang="zh-CN" dirty="0" smtClean="0"/>
              <a:t>η|&lt; 1.2</a:t>
            </a:r>
            <a:endParaRPr lang="zh-CN" altLang="en-US" dirty="0" smtClean="0"/>
          </a:p>
          <a:p>
            <a:pPr>
              <a:buNone/>
            </a:pPr>
            <a:r>
              <a:rPr lang="en-US" altLang="zh-CN" sz="2200" dirty="0" smtClean="0"/>
              <a:t>     Measurement and triggering                                           </a:t>
            </a:r>
          </a:p>
          <a:p>
            <a:r>
              <a:rPr lang="en-US" altLang="zh-CN" sz="2200" dirty="0" smtClean="0"/>
              <a:t>12 layers each chamber: 8 in</a:t>
            </a:r>
            <a:r>
              <a:rPr lang="el-GR" altLang="zh-CN" sz="2200" dirty="0" smtClean="0"/>
              <a:t>φ,4</a:t>
            </a:r>
            <a:r>
              <a:rPr lang="en-US" altLang="zh-CN" sz="2200" dirty="0" smtClean="0"/>
              <a:t>in z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2. Cathode Strip Chambers (CSC) </a:t>
            </a:r>
            <a:r>
              <a:rPr lang="en-US" altLang="zh-CN" dirty="0" err="1" smtClean="0">
                <a:solidFill>
                  <a:srgbClr val="FF0000"/>
                </a:solidFill>
              </a:rPr>
              <a:t>Endcap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sz="2200" dirty="0" smtClean="0"/>
              <a:t> Forward coverage: 0.9 &lt; |</a:t>
            </a:r>
            <a:r>
              <a:rPr lang="el-GR" altLang="zh-CN" sz="2200" dirty="0" smtClean="0"/>
              <a:t>η|&lt; 2.4</a:t>
            </a:r>
          </a:p>
          <a:p>
            <a:r>
              <a:rPr lang="en-US" altLang="zh-CN" sz="2200" dirty="0" smtClean="0"/>
              <a:t> Measurement and triggering</a:t>
            </a:r>
          </a:p>
          <a:p>
            <a:r>
              <a:rPr lang="en-US" altLang="zh-CN" sz="2200" dirty="0" smtClean="0"/>
              <a:t> 6 layers each chamber: each with</a:t>
            </a:r>
            <a:r>
              <a:rPr lang="el-GR" altLang="zh-CN" sz="2200" dirty="0" smtClean="0"/>
              <a:t>φ,</a:t>
            </a:r>
            <a:r>
              <a:rPr lang="en-US" altLang="zh-CN" sz="2200" dirty="0" smtClean="0"/>
              <a:t>z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3. Resistive Plate Chambers (RPC) Barrel and </a:t>
            </a:r>
            <a:r>
              <a:rPr lang="en-US" altLang="zh-CN" dirty="0" err="1" smtClean="0">
                <a:solidFill>
                  <a:srgbClr val="FF0000"/>
                </a:solidFill>
              </a:rPr>
              <a:t>Endcap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sz="2200" dirty="0" smtClean="0"/>
              <a:t> Central and Forward coverage: |</a:t>
            </a:r>
            <a:r>
              <a:rPr lang="el-GR" altLang="zh-CN" sz="2200" dirty="0" smtClean="0"/>
              <a:t>η|&lt; 2.1</a:t>
            </a:r>
          </a:p>
          <a:p>
            <a:r>
              <a:rPr lang="en-US" altLang="zh-CN" sz="2200" dirty="0" smtClean="0"/>
              <a:t>Redundancy in triggering</a:t>
            </a:r>
          </a:p>
          <a:p>
            <a:r>
              <a:rPr lang="en-US" altLang="zh-CN" sz="2200" dirty="0" smtClean="0"/>
              <a:t>2 gaps each chamber, 1 sensitive layer</a:t>
            </a:r>
          </a:p>
          <a:p>
            <a:r>
              <a:rPr lang="en-US" altLang="zh-CN" sz="2600" dirty="0" smtClean="0">
                <a:solidFill>
                  <a:srgbClr val="FF0000"/>
                </a:solidFill>
              </a:rPr>
              <a:t>CSC&amp;RPC </a:t>
            </a:r>
            <a:r>
              <a:rPr lang="en-US" altLang="zh-CN" sz="2600" dirty="0" err="1" smtClean="0">
                <a:solidFill>
                  <a:srgbClr val="FF0000"/>
                </a:solidFill>
              </a:rPr>
              <a:t>desined</a:t>
            </a:r>
            <a:r>
              <a:rPr lang="en-US" altLang="zh-CN" sz="2600" dirty="0" smtClean="0">
                <a:solidFill>
                  <a:srgbClr val="FF0000"/>
                </a:solidFill>
              </a:rPr>
              <a:t> for High B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Muon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8520141" cy="514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CMS Barrel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(DT)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3535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CMS Drift Tube Chamber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89630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Endcap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CSC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2550"/>
            <a:ext cx="90868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CSC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24259"/>
            <a:ext cx="8153427" cy="523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RPC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7953402" cy="530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smtClean="0"/>
              <a:t>RPC(</a:t>
            </a:r>
            <a:r>
              <a:rPr lang="en-US" altLang="zh-CN" dirty="0" smtClean="0">
                <a:solidFill>
                  <a:srgbClr val="C00000"/>
                </a:solidFill>
              </a:rPr>
              <a:t>PKU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8058145" cy="509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L1 trigger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14422"/>
            <a:ext cx="88582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Upgrade GEM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59</a:t>
            </a:fld>
            <a:endParaRPr lang="zh-CN" altLang="en-US"/>
          </a:p>
        </p:txBody>
      </p:sp>
      <p:pic>
        <p:nvPicPr>
          <p:cNvPr id="5" name="Picture 9" descr="Screen Shot 2012-02-20 at 2.55.3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15652" t="10034" r="11620" b="2242"/>
          <a:stretch>
            <a:fillRect/>
          </a:stretch>
        </p:blipFill>
        <p:spPr bwMode="auto">
          <a:xfrm>
            <a:off x="785786" y="2643182"/>
            <a:ext cx="4572665" cy="344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ME+uxc55_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71876"/>
            <a:ext cx="17335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71472" y="1214422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smtClean="0">
                <a:cs typeface="Trebuchet MS"/>
              </a:rPr>
              <a:t>The currently un-instrumented high-</a:t>
            </a:r>
            <a:r>
              <a:rPr lang="en-US" dirty="0" smtClean="0">
                <a:cs typeface="Trebuchet MS"/>
                <a:sym typeface="Symbol"/>
              </a:rPr>
              <a:t></a:t>
            </a:r>
            <a:r>
              <a:rPr lang="en-US" dirty="0" smtClean="0">
                <a:cs typeface="Trebuchet MS"/>
              </a:rPr>
              <a:t> RPC region of the </a:t>
            </a:r>
            <a:r>
              <a:rPr lang="en-US" dirty="0" err="1" smtClean="0">
                <a:cs typeface="Trebuchet MS"/>
              </a:rPr>
              <a:t>muon</a:t>
            </a:r>
            <a:r>
              <a:rPr lang="en-US" dirty="0" smtClean="0">
                <a:cs typeface="Trebuchet MS"/>
              </a:rPr>
              <a:t> </a:t>
            </a:r>
            <a:r>
              <a:rPr lang="en-US" dirty="0" err="1" smtClean="0">
                <a:cs typeface="Trebuchet MS"/>
              </a:rPr>
              <a:t>endcaps</a:t>
            </a:r>
            <a:r>
              <a:rPr lang="en-US" dirty="0" smtClean="0">
                <a:cs typeface="Trebuchet MS"/>
              </a:rPr>
              <a:t> presents an opportunity for instrumentation with a detector technology that could </a:t>
            </a:r>
            <a:r>
              <a:rPr lang="en-US" b="1" dirty="0" smtClean="0">
                <a:cs typeface="Trebuchet MS"/>
              </a:rPr>
              <a:t>sustain the radiation environment long-term </a:t>
            </a:r>
            <a:r>
              <a:rPr lang="en-US" dirty="0" smtClean="0">
                <a:cs typeface="Trebuchet MS"/>
              </a:rPr>
              <a:t>and be suitable for operation at the LHC and its future upgrades into Phase II: </a:t>
            </a:r>
            <a:r>
              <a:rPr lang="en-US" b="1" dirty="0" smtClean="0">
                <a:solidFill>
                  <a:srgbClr val="0000FF"/>
                </a:solidFill>
                <a:cs typeface="Trebuchet MS"/>
              </a:rPr>
              <a:t>GEM Detectors</a:t>
            </a:r>
            <a:endParaRPr lang="en-US" b="1" dirty="0">
              <a:solidFill>
                <a:srgbClr val="0000FF"/>
              </a:solidFill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smtClean="0"/>
              <a:t>Identification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428628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Detection of </a:t>
            </a:r>
            <a:r>
              <a:rPr lang="en-US" altLang="zh-CN" dirty="0" err="1" smtClean="0"/>
              <a:t>muons</a:t>
            </a:r>
            <a:r>
              <a:rPr lang="en-US" altLang="zh-CN" dirty="0" smtClean="0"/>
              <a:t> consists of two major steps: </a:t>
            </a:r>
          </a:p>
          <a:p>
            <a:pPr lvl="1"/>
            <a:r>
              <a:rPr lang="en-US" altLang="zh-CN" dirty="0" smtClean="0"/>
              <a:t>identification</a:t>
            </a:r>
          </a:p>
          <a:p>
            <a:pPr lvl="1"/>
            <a:r>
              <a:rPr lang="en-US" altLang="zh-CN" dirty="0" err="1" smtClean="0"/>
              <a:t>muon</a:t>
            </a:r>
            <a:r>
              <a:rPr lang="en-US" altLang="zh-CN" dirty="0" smtClean="0"/>
              <a:t> parameters measurement</a:t>
            </a:r>
          </a:p>
          <a:p>
            <a:r>
              <a:rPr lang="en-US" altLang="zh-CN" dirty="0" smtClean="0"/>
              <a:t>The direct way for identification is to compare parameters of particle in question with known values:</a:t>
            </a:r>
          </a:p>
          <a:p>
            <a:pPr lvl="1"/>
            <a:r>
              <a:rPr lang="en-US" altLang="zh-CN" dirty="0" smtClean="0"/>
              <a:t> mass</a:t>
            </a:r>
          </a:p>
          <a:p>
            <a:pPr lvl="1"/>
            <a:r>
              <a:rPr lang="en-US" altLang="zh-CN" dirty="0" smtClean="0"/>
              <a:t>charge</a:t>
            </a:r>
          </a:p>
          <a:p>
            <a:pPr lvl="1"/>
            <a:r>
              <a:rPr lang="en-US" altLang="zh-CN" dirty="0" smtClean="0"/>
              <a:t>Lifetime</a:t>
            </a:r>
          </a:p>
          <a:p>
            <a:pPr lvl="1"/>
            <a:r>
              <a:rPr lang="en-US" altLang="zh-CN" dirty="0" smtClean="0"/>
              <a:t>decay modes</a:t>
            </a:r>
          </a:p>
          <a:p>
            <a:r>
              <a:rPr lang="en-US" altLang="zh-CN" dirty="0" smtClean="0"/>
              <a:t>Typical method for a few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muons</a:t>
            </a:r>
            <a:r>
              <a:rPr lang="en-US" altLang="zh-CN" dirty="0" smtClean="0"/>
              <a:t> is to measure momentum and velocity of a particle</a:t>
            </a:r>
          </a:p>
          <a:p>
            <a:endParaRPr lang="en-US" altLang="zh-CN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Sum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CMS has nearly hermetic and redundant </a:t>
            </a:r>
            <a:r>
              <a:rPr lang="en-US" altLang="zh-CN" dirty="0" err="1" smtClean="0">
                <a:solidFill>
                  <a:srgbClr val="FF0000"/>
                </a:solidFill>
              </a:rPr>
              <a:t>muon</a:t>
            </a:r>
            <a:r>
              <a:rPr lang="en-US" altLang="zh-CN" dirty="0" smtClean="0">
                <a:solidFill>
                  <a:srgbClr val="FF0000"/>
                </a:solidFill>
              </a:rPr>
              <a:t> coverage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over the region |η| &lt; 2.4 using </a:t>
            </a:r>
            <a:r>
              <a:rPr lang="en-US" altLang="zh-CN" dirty="0" smtClean="0"/>
              <a:t>3 detector technologies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P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T</a:t>
            </a:r>
            <a:r>
              <a:rPr lang="en-US" altLang="zh-CN" dirty="0" smtClean="0">
                <a:solidFill>
                  <a:srgbClr val="FF0000"/>
                </a:solidFill>
              </a:rPr>
              <a:t> Resolution:</a:t>
            </a:r>
          </a:p>
          <a:p>
            <a:pPr>
              <a:buNone/>
            </a:pPr>
            <a:r>
              <a:rPr lang="en-US" altLang="zh-CN" dirty="0" smtClean="0"/>
              <a:t>~10% standalone measurement</a:t>
            </a:r>
          </a:p>
          <a:p>
            <a:pPr>
              <a:buNone/>
            </a:pPr>
            <a:r>
              <a:rPr lang="en-US" altLang="zh-CN" dirty="0" smtClean="0"/>
              <a:t>~2% when combined with tracker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Chinese IHEP and PKU contribute to the construction </a:t>
            </a:r>
            <a:r>
              <a:rPr lang="en-US" altLang="zh-CN" sz="2800" i="1" dirty="0" smtClean="0"/>
              <a:t>with 1%</a:t>
            </a:r>
            <a:r>
              <a:rPr lang="en-US" altLang="zh-CN" sz="2800" dirty="0" smtClean="0">
                <a:solidFill>
                  <a:srgbClr val="FF0000"/>
                </a:solidFill>
              </a:rPr>
              <a:t>Of the total cost,  mainly on construction of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Muon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detectors,CSC</a:t>
            </a:r>
            <a:r>
              <a:rPr lang="en-US" altLang="zh-CN" sz="2800" dirty="0" smtClean="0">
                <a:solidFill>
                  <a:srgbClr val="FF0000"/>
                </a:solidFill>
              </a:rPr>
              <a:t> &amp; RPC</a:t>
            </a:r>
          </a:p>
          <a:p>
            <a:pPr>
              <a:buNone/>
            </a:pPr>
            <a:r>
              <a:rPr lang="en-US" altLang="zh-CN" sz="2800" dirty="0" smtClean="0">
                <a:solidFill>
                  <a:srgbClr val="FF0000"/>
                </a:solidFill>
              </a:rPr>
              <a:t> Upgrade GEM&amp;MRPC is going now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LHC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smtClean="0"/>
              <a:t>Detection - 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detection is based on ability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to penetrate thick absorbers with minor energy losses</a:t>
            </a:r>
          </a:p>
          <a:p>
            <a:pPr>
              <a:buNone/>
            </a:pPr>
            <a:endParaRPr lang="en-US" altLang="zh-CN" dirty="0" smtClean="0"/>
          </a:p>
          <a:p>
            <a:r>
              <a:rPr lang="en-US" altLang="zh-CN" dirty="0" smtClean="0"/>
              <a:t>Due to the size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systems (~10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m2)  gas detectors are used</a:t>
            </a:r>
          </a:p>
          <a:p>
            <a:pPr>
              <a:buNone/>
            </a:pPr>
            <a:endParaRPr lang="en-US" altLang="zh-CN" dirty="0" smtClean="0"/>
          </a:p>
          <a:p>
            <a:r>
              <a:rPr lang="en-US" altLang="zh-CN" dirty="0" smtClean="0"/>
              <a:t>Precision determination of detectors  location is achieved via alignment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29600" cy="714380"/>
          </a:xfrm>
        </p:spPr>
        <p:txBody>
          <a:bodyPr/>
          <a:lstStyle/>
          <a:p>
            <a:r>
              <a:rPr lang="zh-CN" altLang="en-US" dirty="0" smtClean="0"/>
              <a:t>几点人生体会与同学们共</a:t>
            </a:r>
            <a:r>
              <a:rPr lang="en-US" altLang="zh-CN" dirty="0" smtClean="0"/>
              <a:t> </a:t>
            </a:r>
            <a:r>
              <a:rPr lang="zh-CN" altLang="en-US" dirty="0" smtClean="0"/>
              <a:t>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dirty="0" smtClean="0"/>
              <a:t>抓住机遇：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</a:t>
            </a:r>
            <a:r>
              <a:rPr lang="zh-CN" altLang="en-US" dirty="0" smtClean="0"/>
              <a:t>八年从事建造中国第一条核潜艇</a:t>
            </a:r>
            <a:r>
              <a:rPr lang="en-US" altLang="zh-CN" dirty="0" smtClean="0"/>
              <a:t>09-1</a:t>
            </a:r>
            <a:r>
              <a:rPr lang="zh-CN" altLang="en-US" dirty="0" smtClean="0"/>
              <a:t>（七十年代）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三十六年从事中国的高能物理实验</a:t>
            </a:r>
            <a:r>
              <a:rPr lang="en-US" altLang="zh-CN" dirty="0" smtClean="0"/>
              <a:t>-BES,</a:t>
            </a:r>
            <a:r>
              <a:rPr lang="zh-CN" altLang="en-US" dirty="0" smtClean="0"/>
              <a:t>首次测到对撞</a:t>
            </a:r>
            <a:r>
              <a:rPr lang="en-US" altLang="zh-CN" dirty="0" err="1" smtClean="0"/>
              <a:t>Luminorsity</a:t>
            </a:r>
            <a:r>
              <a:rPr lang="zh-CN" altLang="en-US" dirty="0" smtClean="0"/>
              <a:t>，</a:t>
            </a:r>
            <a:r>
              <a:rPr lang="en-US" altLang="zh-CN" dirty="0" smtClean="0"/>
              <a:t>HERA-B, CMS</a:t>
            </a:r>
          </a:p>
          <a:p>
            <a:pPr>
              <a:buNone/>
            </a:pPr>
            <a:r>
              <a:rPr lang="zh-CN" altLang="en-US" dirty="0" smtClean="0"/>
              <a:t>  </a:t>
            </a:r>
            <a:r>
              <a:rPr lang="en-US" altLang="zh-CN" dirty="0" smtClean="0"/>
              <a:t>90</a:t>
            </a:r>
            <a:r>
              <a:rPr lang="zh-CN" altLang="en-US" dirty="0" smtClean="0"/>
              <a:t>后有着前人没有的好机遇</a:t>
            </a:r>
            <a:r>
              <a:rPr lang="en-US" altLang="zh-CN" dirty="0" smtClean="0"/>
              <a:t>,</a:t>
            </a:r>
            <a:r>
              <a:rPr lang="zh-CN" altLang="en-US" dirty="0" smtClean="0"/>
              <a:t>好时代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&gt;</a:t>
            </a:r>
            <a:r>
              <a:rPr lang="zh-CN" altLang="en-US" dirty="0" smtClean="0"/>
              <a:t>立足脚下</a:t>
            </a:r>
            <a:r>
              <a:rPr lang="en-US" altLang="zh-CN" dirty="0" smtClean="0"/>
              <a:t>,</a:t>
            </a:r>
            <a:r>
              <a:rPr lang="zh-CN" altLang="en-US" dirty="0" smtClean="0"/>
              <a:t>踏踏实实做事</a:t>
            </a:r>
            <a:r>
              <a:rPr lang="en-US" altLang="zh-CN" dirty="0" smtClean="0"/>
              <a:t>,</a:t>
            </a:r>
            <a:r>
              <a:rPr lang="zh-CN" altLang="en-US" dirty="0" smtClean="0"/>
              <a:t>打好基础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</a:t>
            </a:r>
            <a:r>
              <a:rPr lang="zh-CN" altLang="en-US" dirty="0" smtClean="0">
                <a:solidFill>
                  <a:srgbClr val="FF0000"/>
                </a:solidFill>
              </a:rPr>
              <a:t>软硬件</a:t>
            </a:r>
            <a:r>
              <a:rPr lang="zh-CN" altLang="en-US" dirty="0" smtClean="0"/>
              <a:t>都要强</a:t>
            </a:r>
            <a:r>
              <a:rPr lang="en-US" altLang="zh-CN" dirty="0" smtClean="0"/>
              <a:t>,</a:t>
            </a:r>
            <a:r>
              <a:rPr lang="zh-CN" altLang="en-US" dirty="0" smtClean="0">
                <a:solidFill>
                  <a:srgbClr val="FF0000"/>
                </a:solidFill>
              </a:rPr>
              <a:t>理论和实验</a:t>
            </a:r>
            <a:r>
              <a:rPr lang="zh-CN" altLang="en-US" dirty="0" smtClean="0"/>
              <a:t>都要拿得起来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</a:t>
            </a:r>
            <a:r>
              <a:rPr lang="en-US" altLang="zh-CN" dirty="0" smtClean="0"/>
              <a:t>&gt;</a:t>
            </a:r>
            <a:r>
              <a:rPr lang="zh-CN" altLang="en-US" dirty="0" smtClean="0"/>
              <a:t>进入高能事业</a:t>
            </a:r>
            <a:r>
              <a:rPr lang="en-US" altLang="zh-CN" dirty="0" smtClean="0"/>
              <a:t>,</a:t>
            </a:r>
            <a:r>
              <a:rPr lang="zh-CN" altLang="en-US" dirty="0" smtClean="0"/>
              <a:t>你就有更宽的视野和更多的见识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Higgs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Discovery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3554" name="Picture 2" descr="D:\jiangch\oldcomputer\2012tablefile\chenmshiggs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7215206" cy="54114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143900" y="1428736"/>
            <a:ext cx="500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80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后顶大梁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 CSC at CERN/CMS</a:t>
            </a:r>
            <a:endParaRPr lang="zh-CN" altLang="en-US" dirty="0"/>
          </a:p>
        </p:txBody>
      </p:sp>
      <p:pic>
        <p:nvPicPr>
          <p:cNvPr id="24578" name="Picture 2" descr="C:\Users\jiangch\Pictures\MUONcs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215338" cy="5473469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IHEP</a:t>
            </a:r>
            <a:r>
              <a:rPr lang="zh-CN" altLang="en-US" dirty="0" smtClean="0"/>
              <a:t> </a:t>
            </a:r>
            <a:r>
              <a:rPr lang="en-US" altLang="zh-CN" dirty="0" smtClean="0"/>
              <a:t>CMS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Group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weocome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br>
              <a:rPr lang="en-US" altLang="zh-CN" dirty="0" smtClean="0"/>
            </a:br>
            <a:r>
              <a:rPr lang="en-US" altLang="zh-CN" dirty="0" smtClean="0"/>
              <a:t>join us soon!</a:t>
            </a:r>
            <a:endParaRPr lang="zh-CN" altLang="en-US" dirty="0"/>
          </a:p>
        </p:txBody>
      </p:sp>
      <p:pic>
        <p:nvPicPr>
          <p:cNvPr id="5" name="Picture 2" descr="DSCN18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5362613" cy="40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SC036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428736"/>
            <a:ext cx="3619504" cy="484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Join</a:t>
            </a:r>
            <a:r>
              <a:rPr lang="zh-CN" altLang="en-US" dirty="0" smtClean="0"/>
              <a:t> </a:t>
            </a:r>
            <a:r>
              <a:rPr lang="en-US" altLang="zh-CN" dirty="0" smtClean="0"/>
              <a:t>us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CERN!</a:t>
            </a:r>
            <a:endParaRPr lang="zh-CN" altLang="en-US" dirty="0"/>
          </a:p>
        </p:txBody>
      </p:sp>
      <p:pic>
        <p:nvPicPr>
          <p:cNvPr id="1027" name="Picture 3" descr="C:\Users\jiangch\Desktop\LectureAug\P101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6929454" cy="5197091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 smtClean="0"/>
              <a:t>Identification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314327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 Velocity is measured by: </a:t>
            </a:r>
          </a:p>
          <a:p>
            <a:pPr lvl="1"/>
            <a:r>
              <a:rPr lang="en-US" altLang="zh-CN" dirty="0" smtClean="0"/>
              <a:t>Time of flight</a:t>
            </a:r>
          </a:p>
          <a:p>
            <a:pPr lvl="1"/>
            <a:r>
              <a:rPr lang="en-US" altLang="zh-CN" dirty="0" smtClean="0"/>
              <a:t>Cherenkov, TRD</a:t>
            </a:r>
          </a:p>
          <a:p>
            <a:r>
              <a:rPr lang="en-US" altLang="zh-CN" dirty="0" smtClean="0"/>
              <a:t>For high energy (above a few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)</a:t>
            </a:r>
            <a:r>
              <a:rPr lang="en-US" altLang="zh-CN" dirty="0" err="1" smtClean="0"/>
              <a:t>muons</a:t>
            </a:r>
            <a:r>
              <a:rPr lang="en-US" altLang="zh-CN" dirty="0" smtClean="0"/>
              <a:t> identification is based on low  rate of interaction of </a:t>
            </a:r>
            <a:r>
              <a:rPr lang="en-US" altLang="zh-CN" dirty="0" err="1" smtClean="0"/>
              <a:t>muons</a:t>
            </a:r>
            <a:r>
              <a:rPr lang="en-US" altLang="zh-CN" dirty="0" smtClean="0"/>
              <a:t> with matter:</a:t>
            </a:r>
          </a:p>
          <a:p>
            <a:pPr lvl="1">
              <a:buNone/>
            </a:pPr>
            <a:r>
              <a:rPr lang="en-US" altLang="zh-CN" dirty="0" smtClean="0"/>
              <a:t>If charged particle penetrates large amount of absorber with </a:t>
            </a:r>
          </a:p>
          <a:p>
            <a:pPr lvl="1">
              <a:buNone/>
            </a:pPr>
            <a:r>
              <a:rPr lang="en-US" altLang="zh-CN" dirty="0" smtClean="0"/>
              <a:t>minor energy losses and small angular displacement such particle </a:t>
            </a:r>
          </a:p>
          <a:p>
            <a:pPr lvl="1">
              <a:buNone/>
            </a:pPr>
            <a:r>
              <a:rPr lang="en-US" altLang="zh-CN" dirty="0" smtClean="0"/>
              <a:t>is considered a </a:t>
            </a:r>
            <a:r>
              <a:rPr lang="en-US" altLang="zh-CN" dirty="0" err="1" smtClean="0"/>
              <a:t>muon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643314"/>
            <a:ext cx="34575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Muon</a:t>
            </a:r>
            <a:r>
              <a:rPr lang="en-US" altLang="zh-CN" dirty="0" smtClean="0"/>
              <a:t> Lifetime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lifetime is 2.2 µsec, </a:t>
            </a:r>
            <a:r>
              <a:rPr lang="en-US" altLang="zh-CN" dirty="0" err="1" smtClean="0"/>
              <a:t>tc</a:t>
            </a:r>
            <a:r>
              <a:rPr lang="en-US" altLang="zh-CN" dirty="0" smtClean="0"/>
              <a:t>=0.7km</a:t>
            </a:r>
          </a:p>
          <a:p>
            <a:r>
              <a:rPr lang="en-US" altLang="zh-CN" dirty="0" smtClean="0"/>
              <a:t> Decay path:</a:t>
            </a:r>
          </a:p>
          <a:p>
            <a:pPr lvl="1">
              <a:buNone/>
            </a:pPr>
            <a:r>
              <a:rPr lang="en-US" altLang="zh-CN" dirty="0" smtClean="0"/>
              <a:t>p,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/c   Decay path, km</a:t>
            </a:r>
          </a:p>
          <a:p>
            <a:pPr lvl="1">
              <a:buNone/>
            </a:pPr>
            <a:r>
              <a:rPr lang="en-US" altLang="zh-CN" dirty="0" smtClean="0"/>
              <a:t>1                     7                         &lt;- </a:t>
            </a:r>
            <a:r>
              <a:rPr lang="en-US" altLang="zh-CN" dirty="0" err="1" smtClean="0"/>
              <a:t>cosmics</a:t>
            </a:r>
            <a:endParaRPr lang="en-US" altLang="zh-CN" dirty="0" smtClean="0"/>
          </a:p>
          <a:p>
            <a:pPr lvl="1">
              <a:buNone/>
            </a:pPr>
            <a:r>
              <a:rPr lang="en-US" altLang="zh-CN" dirty="0" smtClean="0"/>
              <a:t>10                70                         &lt;- b-quarks</a:t>
            </a:r>
          </a:p>
          <a:p>
            <a:pPr lvl="1">
              <a:buNone/>
            </a:pPr>
            <a:r>
              <a:rPr lang="en-US" altLang="zh-CN" dirty="0" smtClean="0"/>
              <a:t>100            700                        &lt;-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collider</a:t>
            </a:r>
          </a:p>
          <a:p>
            <a:r>
              <a:rPr lang="en-US" altLang="zh-CN" dirty="0" smtClean="0"/>
              <a:t>For most high energy physics applications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can be considered  </a:t>
            </a:r>
            <a:r>
              <a:rPr lang="en-US" altLang="zh-CN" dirty="0" smtClean="0">
                <a:solidFill>
                  <a:srgbClr val="C00000"/>
                </a:solidFill>
              </a:rPr>
              <a:t>“ stable</a:t>
            </a:r>
            <a:r>
              <a:rPr lang="en-US" altLang="zh-CN" dirty="0" smtClean="0"/>
              <a:t>” particle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Instrumentation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Major parts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detector:</a:t>
            </a:r>
          </a:p>
          <a:p>
            <a:pPr lvl="1"/>
            <a:r>
              <a:rPr lang="en-US" altLang="zh-CN" dirty="0" smtClean="0"/>
              <a:t>absorber/magnet</a:t>
            </a:r>
          </a:p>
          <a:p>
            <a:pPr lvl="1"/>
            <a:r>
              <a:rPr lang="en-US" altLang="zh-CN" dirty="0" smtClean="0"/>
              <a:t>tracking detectors</a:t>
            </a:r>
          </a:p>
          <a:p>
            <a:pPr lvl="1"/>
            <a:r>
              <a:rPr lang="en-US" altLang="zh-CN" dirty="0" smtClean="0"/>
              <a:t> (electronics, DAQ, trigger, software)</a:t>
            </a:r>
            <a:endParaRPr lang="en-US" altLang="zh-CN" dirty="0"/>
          </a:p>
          <a:p>
            <a:pPr lvl="1">
              <a:buNone/>
            </a:pPr>
            <a:r>
              <a:rPr lang="en-US" altLang="zh-CN" dirty="0" smtClean="0"/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Absorbers:</a:t>
            </a:r>
          </a:p>
          <a:p>
            <a:pPr lvl="1"/>
            <a:r>
              <a:rPr lang="en-US" altLang="zh-CN" dirty="0" smtClean="0"/>
              <a:t>most common is steel: high density (smaller size), </a:t>
            </a:r>
          </a:p>
          <a:p>
            <a:pPr lvl="1"/>
            <a:r>
              <a:rPr lang="en-US" altLang="zh-CN" dirty="0" smtClean="0"/>
              <a:t>not expensive, could be magnetized</a:t>
            </a:r>
          </a:p>
          <a:p>
            <a:pPr lvl="1">
              <a:buNone/>
            </a:pPr>
            <a:r>
              <a:rPr lang="en-US" altLang="zh-CN" dirty="0" smtClean="0"/>
              <a:t>-- concrete, etc.</a:t>
            </a:r>
          </a:p>
          <a:p>
            <a:pPr lvl="1">
              <a:buNone/>
            </a:pPr>
            <a:r>
              <a:rPr lang="en-US" altLang="zh-CN" sz="26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Magnets:</a:t>
            </a:r>
          </a:p>
          <a:p>
            <a:pPr lvl="1"/>
            <a:r>
              <a:rPr lang="en-US" altLang="zh-CN" dirty="0" smtClean="0"/>
              <a:t>dipole magnets in fixed target or solenoid </a:t>
            </a:r>
          </a:p>
          <a:p>
            <a:pPr lvl="1"/>
            <a:r>
              <a:rPr lang="en-US" altLang="zh-CN" dirty="0" smtClean="0"/>
              <a:t>magnets in colliders:</a:t>
            </a:r>
          </a:p>
          <a:p>
            <a:pPr lvl="2"/>
            <a:r>
              <a:rPr lang="en-US" altLang="zh-CN" dirty="0" smtClean="0"/>
              <a:t> “ a few</a:t>
            </a:r>
            <a:r>
              <a:rPr lang="zh-CN" altLang="en-US" dirty="0" smtClean="0"/>
              <a:t> </a:t>
            </a:r>
            <a:r>
              <a:rPr lang="en-US" altLang="zh-CN" dirty="0" smtClean="0"/>
              <a:t>hundreds ” m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 in volume</a:t>
            </a:r>
          </a:p>
          <a:p>
            <a:pPr lvl="2"/>
            <a:r>
              <a:rPr lang="en-US" altLang="zh-CN" dirty="0" smtClean="0"/>
              <a:t> field ~2T(ATLAS), 4T(CMS)</a:t>
            </a:r>
          </a:p>
          <a:p>
            <a:pPr lvl="2"/>
            <a:r>
              <a:rPr lang="en-US" altLang="zh-CN" dirty="0" smtClean="0"/>
              <a:t> </a:t>
            </a:r>
            <a:r>
              <a:rPr lang="en-US" altLang="zh-CN" dirty="0" err="1" smtClean="0"/>
              <a:t>cryo</a:t>
            </a:r>
            <a:r>
              <a:rPr lang="en-US" altLang="zh-CN" dirty="0" smtClean="0"/>
              <a:t> and/or high energy consumption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6550-ADBB-444C-8546-2B9B2F319D0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1910</Words>
  <Application>Microsoft Office PowerPoint</Application>
  <PresentationFormat>全屏显示(4:3)</PresentationFormat>
  <Paragraphs>417</Paragraphs>
  <Slides>66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Office 主题</vt:lpstr>
      <vt:lpstr> Muon  Detectors at LHC Exp.</vt:lpstr>
      <vt:lpstr>Outline</vt:lpstr>
      <vt:lpstr>Muon</vt:lpstr>
      <vt:lpstr>Muon</vt:lpstr>
      <vt:lpstr>Why we detect muons?</vt:lpstr>
      <vt:lpstr>Muon Identification</vt:lpstr>
      <vt:lpstr>Muon Identification</vt:lpstr>
      <vt:lpstr>Muon Lifetime</vt:lpstr>
      <vt:lpstr>Instrumentation of Muon Detectors</vt:lpstr>
      <vt:lpstr>Muon Tracking Detectors </vt:lpstr>
      <vt:lpstr>Main Muon Detectors </vt:lpstr>
      <vt:lpstr>Scintillation Counters</vt:lpstr>
      <vt:lpstr>幻灯片 13</vt:lpstr>
      <vt:lpstr>Gas Wire  Chambers</vt:lpstr>
      <vt:lpstr>Drift Tube(DT),MDT----Single Wire Ch.</vt:lpstr>
      <vt:lpstr>Drift chambers(multiwire)  Cathord Strip Chamber (CSC),  TGC</vt:lpstr>
      <vt:lpstr>Thin Gap Chamber(TGC)</vt:lpstr>
      <vt:lpstr> Cathode Strip Chamber(CSC) </vt:lpstr>
      <vt:lpstr>Trigger Gas detector Resistance Plate Chambers (RPC,MRPC)</vt:lpstr>
      <vt:lpstr>GEM(Gas Electron Multiplier)</vt:lpstr>
      <vt:lpstr>Gas Electron Multiplier</vt:lpstr>
      <vt:lpstr>GEM Detector</vt:lpstr>
      <vt:lpstr>GEM</vt:lpstr>
      <vt:lpstr>Tripple GEM</vt:lpstr>
      <vt:lpstr>GEM</vt:lpstr>
      <vt:lpstr>GEM Advantages</vt:lpstr>
      <vt:lpstr>Alignment of Tracking Detectors</vt:lpstr>
      <vt:lpstr>LHC Exp. Muon Detectors</vt:lpstr>
      <vt:lpstr>ATLAS Muon Detectors</vt:lpstr>
      <vt:lpstr>Elements of muon spectrometers</vt:lpstr>
      <vt:lpstr>ATLAS Muon Spectrometer</vt:lpstr>
      <vt:lpstr>ATLAS Barrel Muon detectors</vt:lpstr>
      <vt:lpstr>Muon Measurement scheme</vt:lpstr>
      <vt:lpstr>ATLAS</vt:lpstr>
      <vt:lpstr>ATLAS Muon detectors</vt:lpstr>
      <vt:lpstr>ATLAS Muon construction</vt:lpstr>
      <vt:lpstr>ATLAS MDT(IHEP)</vt:lpstr>
      <vt:lpstr>ATLAS CSC</vt:lpstr>
      <vt:lpstr>ATLAS Muon Trigger Detectors</vt:lpstr>
      <vt:lpstr>RPC(Barrel) &amp; TGC(Endcap) shandongUV</vt:lpstr>
      <vt:lpstr>ATLAS RPC</vt:lpstr>
      <vt:lpstr>ATLAS RPC </vt:lpstr>
      <vt:lpstr>ATLAS RPC </vt:lpstr>
      <vt:lpstr>ATLAS RPC</vt:lpstr>
      <vt:lpstr>ATLAS RPC CosmicRay test</vt:lpstr>
      <vt:lpstr>ATLAS RPC Aging test</vt:lpstr>
      <vt:lpstr>Aging Test(CNT)</vt:lpstr>
      <vt:lpstr>ATLAS TGC chambers</vt:lpstr>
      <vt:lpstr>CMS spectrometer</vt:lpstr>
      <vt:lpstr>CMS Muon</vt:lpstr>
      <vt:lpstr>CMS Muon</vt:lpstr>
      <vt:lpstr>CMS Barrel Muon(DT)</vt:lpstr>
      <vt:lpstr>CMS Drift Tube Chamber</vt:lpstr>
      <vt:lpstr>CMS Endcap Muon CSC</vt:lpstr>
      <vt:lpstr>CMS CSC</vt:lpstr>
      <vt:lpstr>CMS Muon RPC</vt:lpstr>
      <vt:lpstr>CMS RPC(PKU)</vt:lpstr>
      <vt:lpstr>CMS L1 trigger</vt:lpstr>
      <vt:lpstr>CMS Muon Upgrade GEM</vt:lpstr>
      <vt:lpstr>CMS Muon Sum</vt:lpstr>
      <vt:lpstr>LHC Muon Detection - Summary</vt:lpstr>
      <vt:lpstr>几点人生体会与同学们共 勉</vt:lpstr>
      <vt:lpstr>Higgs Discovery</vt:lpstr>
      <vt:lpstr>IHEP CSC at CERN/CMS</vt:lpstr>
      <vt:lpstr>IHEP CMS Group weocome you to join us soon!</vt:lpstr>
      <vt:lpstr>Join us at CERN!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jiangch</dc:creator>
  <cp:lastModifiedBy>jiangch</cp:lastModifiedBy>
  <cp:revision>76</cp:revision>
  <dcterms:created xsi:type="dcterms:W3CDTF">2014-07-18T21:32:33Z</dcterms:created>
  <dcterms:modified xsi:type="dcterms:W3CDTF">2014-08-25T02:25:50Z</dcterms:modified>
</cp:coreProperties>
</file>