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4" r:id="rId3"/>
    <p:sldId id="389" r:id="rId4"/>
    <p:sldId id="344" r:id="rId5"/>
    <p:sldId id="369" r:id="rId6"/>
    <p:sldId id="370" r:id="rId7"/>
    <p:sldId id="371" r:id="rId8"/>
    <p:sldId id="390" r:id="rId9"/>
    <p:sldId id="372" r:id="rId10"/>
    <p:sldId id="373" r:id="rId11"/>
    <p:sldId id="374" r:id="rId12"/>
    <p:sldId id="366" r:id="rId13"/>
    <p:sldId id="375" r:id="rId14"/>
    <p:sldId id="367" r:id="rId15"/>
    <p:sldId id="347" r:id="rId16"/>
    <p:sldId id="348" r:id="rId17"/>
    <p:sldId id="391" r:id="rId18"/>
    <p:sldId id="349" r:id="rId19"/>
    <p:sldId id="376" r:id="rId20"/>
    <p:sldId id="377" r:id="rId21"/>
    <p:sldId id="378" r:id="rId22"/>
    <p:sldId id="379" r:id="rId23"/>
    <p:sldId id="380" r:id="rId24"/>
    <p:sldId id="350" r:id="rId25"/>
    <p:sldId id="392" r:id="rId26"/>
    <p:sldId id="352" r:id="rId27"/>
    <p:sldId id="382" r:id="rId28"/>
    <p:sldId id="354" r:id="rId29"/>
    <p:sldId id="355" r:id="rId30"/>
    <p:sldId id="384" r:id="rId31"/>
    <p:sldId id="385" r:id="rId32"/>
    <p:sldId id="393" r:id="rId33"/>
    <p:sldId id="386" r:id="rId34"/>
    <p:sldId id="388" r:id="rId35"/>
    <p:sldId id="394" r:id="rId36"/>
    <p:sldId id="363" r:id="rId37"/>
    <p:sldId id="343" r:id="rId38"/>
    <p:sldId id="383" r:id="rId39"/>
    <p:sldId id="387" r:id="rId40"/>
    <p:sldId id="356" r:id="rId41"/>
    <p:sldId id="357" r:id="rId42"/>
    <p:sldId id="358" r:id="rId43"/>
    <p:sldId id="359" r:id="rId44"/>
    <p:sldId id="360" r:id="rId45"/>
    <p:sldId id="362"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wqjff"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96" autoAdjust="0"/>
  </p:normalViewPr>
  <p:slideViewPr>
    <p:cSldViewPr>
      <p:cViewPr varScale="1">
        <p:scale>
          <a:sx n="76" d="100"/>
          <a:sy n="76" d="100"/>
        </p:scale>
        <p:origin x="107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949BB-8978-453A-B157-BF4E08F3C8A6}" type="datetimeFigureOut">
              <a:rPr lang="zh-CN" altLang="en-US" smtClean="0"/>
              <a:t>2014/7/18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6E948-A5C6-48AB-8729-C3AEC9080B9B}" type="slidenum">
              <a:rPr lang="zh-CN" altLang="en-US" smtClean="0"/>
              <a:t>‹#›</a:t>
            </a:fld>
            <a:endParaRPr lang="zh-CN" altLang="en-US"/>
          </a:p>
        </p:txBody>
      </p:sp>
    </p:spTree>
    <p:extLst>
      <p:ext uri="{BB962C8B-B14F-4D97-AF65-F5344CB8AC3E}">
        <p14:creationId xmlns:p14="http://schemas.microsoft.com/office/powerpoint/2010/main" val="170373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大家好，今天我报告的题目是用于读出液氩闪烁光的低温</a:t>
            </a:r>
            <a:r>
              <a:rPr lang="en-US" altLang="zh-CN" dirty="0" smtClean="0"/>
              <a:t>THGEM-GPM</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a:t>
            </a:fld>
            <a:endParaRPr lang="zh-CN" altLang="en-US"/>
          </a:p>
        </p:txBody>
      </p:sp>
    </p:spTree>
    <p:extLst>
      <p:ext uri="{BB962C8B-B14F-4D97-AF65-F5344CB8AC3E}">
        <p14:creationId xmlns:p14="http://schemas.microsoft.com/office/powerpoint/2010/main" val="253985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FR-4</a:t>
            </a:r>
            <a:r>
              <a:rPr lang="zh-CN" altLang="en-US" sz="1200" b="0" i="0" u="none" strike="noStrike" kern="1200" baseline="0" dirty="0" smtClean="0">
                <a:solidFill>
                  <a:schemeClr val="tx1"/>
                </a:solidFill>
                <a:latin typeface="+mn-lt"/>
                <a:ea typeface="+mn-ea"/>
                <a:cs typeface="+mn-cs"/>
              </a:rPr>
              <a:t>中的放射性主要来自</a:t>
            </a:r>
            <a:r>
              <a:rPr lang="en-US" altLang="zh-CN" sz="1200" b="0" i="0" u="none" strike="noStrike" kern="1200" baseline="0" dirty="0" smtClean="0">
                <a:solidFill>
                  <a:schemeClr val="tx1"/>
                </a:solidFill>
                <a:latin typeface="+mn-lt"/>
                <a:ea typeface="+mn-ea"/>
                <a:cs typeface="+mn-cs"/>
              </a:rPr>
              <a:t>K-40</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PTFE</a:t>
            </a:r>
            <a:r>
              <a:rPr lang="zh-CN" altLang="en-US" sz="1200" b="0" i="0" u="none" strike="noStrike" kern="1200" baseline="0" dirty="0" smtClean="0">
                <a:solidFill>
                  <a:schemeClr val="tx1"/>
                </a:solidFill>
                <a:latin typeface="+mn-lt"/>
                <a:ea typeface="+mn-ea"/>
                <a:cs typeface="+mn-cs"/>
              </a:rPr>
              <a:t>中放射性主要来自生产过程中的污染</a:t>
            </a:r>
            <a:r>
              <a:rPr lang="en-US" altLang="zh-CN" sz="1200" b="0" i="0" u="none" strike="noStrike" kern="1200" baseline="0" dirty="0" smtClean="0">
                <a:solidFill>
                  <a:schemeClr val="tx1"/>
                </a:solidFill>
                <a:latin typeface="+mn-lt"/>
                <a:ea typeface="+mn-ea"/>
                <a:cs typeface="+mn-cs"/>
              </a:rPr>
              <a:t>,PMT</a:t>
            </a:r>
            <a:r>
              <a:rPr lang="zh-CN" altLang="en-US" sz="1200" b="0" i="0" u="none" strike="noStrike" kern="1200" baseline="0" dirty="0" smtClean="0">
                <a:solidFill>
                  <a:schemeClr val="tx1"/>
                </a:solidFill>
                <a:latin typeface="+mn-lt"/>
                <a:ea typeface="+mn-ea"/>
                <a:cs typeface="+mn-cs"/>
              </a:rPr>
              <a:t>使用的是手册中的值。可以看出</a:t>
            </a:r>
            <a:r>
              <a:rPr lang="en-US" altLang="zh-CN" sz="1200" b="0" i="0" u="none" strike="noStrike" kern="1200" baseline="0" dirty="0" smtClean="0">
                <a:solidFill>
                  <a:schemeClr val="tx1"/>
                </a:solidFill>
                <a:latin typeface="+mn-lt"/>
                <a:ea typeface="+mn-ea"/>
                <a:cs typeface="+mn-cs"/>
              </a:rPr>
              <a:t>PTFE</a:t>
            </a:r>
            <a:r>
              <a:rPr lang="zh-CN" altLang="en-US" sz="1200" b="0" i="0" u="none" strike="noStrike" kern="1200" baseline="0" dirty="0" smtClean="0">
                <a:solidFill>
                  <a:schemeClr val="tx1"/>
                </a:solidFill>
                <a:latin typeface="+mn-lt"/>
                <a:ea typeface="+mn-ea"/>
                <a:cs typeface="+mn-cs"/>
              </a:rPr>
              <a:t>的放射性要远远低于</a:t>
            </a:r>
            <a:r>
              <a:rPr lang="en-US" altLang="zh-CN" sz="1200" b="0" i="0" u="none" strike="noStrike" kern="1200" baseline="0" dirty="0" smtClean="0">
                <a:solidFill>
                  <a:schemeClr val="tx1"/>
                </a:solidFill>
                <a:latin typeface="+mn-lt"/>
                <a:ea typeface="+mn-ea"/>
                <a:cs typeface="+mn-cs"/>
              </a:rPr>
              <a:t>FR-4</a:t>
            </a:r>
            <a:r>
              <a:rPr lang="zh-CN" altLang="en-US" sz="1200" b="0" i="0" u="none" strike="noStrike" kern="1200" baseline="0" dirty="0" smtClean="0">
                <a:solidFill>
                  <a:schemeClr val="tx1"/>
                </a:solidFill>
                <a:latin typeface="+mn-lt"/>
                <a:ea typeface="+mn-ea"/>
                <a:cs typeface="+mn-cs"/>
              </a:rPr>
              <a:t>材料。</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10</a:t>
            </a:fld>
            <a:endParaRPr lang="zh-CN" altLang="en-US"/>
          </a:p>
        </p:txBody>
      </p:sp>
    </p:spTree>
    <p:extLst>
      <p:ext uri="{BB962C8B-B14F-4D97-AF65-F5344CB8AC3E}">
        <p14:creationId xmlns:p14="http://schemas.microsoft.com/office/powerpoint/2010/main" val="3443156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我们制作的</a:t>
            </a:r>
            <a:r>
              <a:rPr lang="en-US" altLang="zh-CN" dirty="0" smtClean="0"/>
              <a:t>PTFE-THGEM</a:t>
            </a:r>
            <a:r>
              <a:rPr lang="zh-CN" altLang="en-US" dirty="0" smtClean="0"/>
              <a:t>是来自国科大谢一刚教授和刘倩老师他们实验组的，在此对他们表示感谢。我们制作了多批不同尺寸的</a:t>
            </a:r>
            <a:r>
              <a:rPr lang="en-US" altLang="zh-CN" dirty="0" smtClean="0"/>
              <a:t>THGEM</a:t>
            </a:r>
            <a:r>
              <a:rPr lang="zh-CN" altLang="en-US" dirty="0" smtClean="0"/>
              <a:t>，经过实验，选择这一种尺寸进行研究。</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11</a:t>
            </a:fld>
            <a:endParaRPr lang="zh-CN" altLang="en-US"/>
          </a:p>
        </p:txBody>
      </p:sp>
    </p:spTree>
    <p:extLst>
      <p:ext uri="{BB962C8B-B14F-4D97-AF65-F5344CB8AC3E}">
        <p14:creationId xmlns:p14="http://schemas.microsoft.com/office/powerpoint/2010/main" val="109666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进行了两种模式的低温实验，左边是外供气模式，由液氮提供低温，外部提供氩气作为工作气体；右边是内供气模式，低温和工作气体都由液氩提供。外供气模式的优势在于可以灵活选择工作气体，缺点在于系统较复杂。而内供气模式优势在于系统简单，能较容易读出液氩闪烁光，但缺点在于难以保证工作气体的纯度。</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12</a:t>
            </a:fld>
            <a:endParaRPr lang="zh-CN" altLang="en-US"/>
          </a:p>
        </p:txBody>
      </p:sp>
    </p:spTree>
    <p:extLst>
      <p:ext uri="{BB962C8B-B14F-4D97-AF65-F5344CB8AC3E}">
        <p14:creationId xmlns:p14="http://schemas.microsoft.com/office/powerpoint/2010/main" val="224069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接下来是在低温下外供气模式的实验结果。使用的放射源是用</a:t>
            </a:r>
            <a:r>
              <a:rPr lang="en-US" altLang="zh-CN" dirty="0" smtClean="0"/>
              <a:t>X</a:t>
            </a:r>
            <a:r>
              <a:rPr lang="zh-CN" altLang="en-US" dirty="0" smtClean="0"/>
              <a:t>光机打</a:t>
            </a:r>
            <a:r>
              <a:rPr lang="en-US" altLang="zh-CN" dirty="0" smtClean="0"/>
              <a:t>Cu</a:t>
            </a:r>
            <a:r>
              <a:rPr lang="zh-CN" altLang="en-US" dirty="0" smtClean="0"/>
              <a:t>靶产生的</a:t>
            </a:r>
            <a:r>
              <a:rPr lang="en-US" altLang="zh-CN" dirty="0" smtClean="0"/>
              <a:t>8.09KeV</a:t>
            </a:r>
            <a:r>
              <a:rPr lang="zh-CN" altLang="en-US" dirty="0" smtClean="0"/>
              <a:t>的特征</a:t>
            </a:r>
            <a:r>
              <a:rPr lang="en-US" altLang="zh-CN" dirty="0" smtClean="0"/>
              <a:t>X</a:t>
            </a:r>
            <a:r>
              <a:rPr lang="zh-CN" altLang="en-US" dirty="0" smtClean="0"/>
              <a:t>射线，使用的工作气体是纯度为</a:t>
            </a:r>
            <a:r>
              <a:rPr lang="en-US" altLang="zh-CN" dirty="0" smtClean="0"/>
              <a:t>5</a:t>
            </a:r>
            <a:r>
              <a:rPr lang="zh-CN" altLang="en-US" dirty="0" smtClean="0"/>
              <a:t>个</a:t>
            </a:r>
            <a:r>
              <a:rPr lang="en-US" altLang="zh-CN" dirty="0" smtClean="0"/>
              <a:t>9</a:t>
            </a:r>
            <a:r>
              <a:rPr lang="zh-CN" altLang="en-US" dirty="0" smtClean="0"/>
              <a:t>的氩气。</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13</a:t>
            </a:fld>
            <a:endParaRPr lang="zh-CN" altLang="en-US"/>
          </a:p>
        </p:txBody>
      </p:sp>
    </p:spTree>
    <p:extLst>
      <p:ext uri="{BB962C8B-B14F-4D97-AF65-F5344CB8AC3E}">
        <p14:creationId xmlns:p14="http://schemas.microsoft.com/office/powerpoint/2010/main" val="58195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在外供气模式下，使用单层</a:t>
            </a:r>
            <a:r>
              <a:rPr lang="en-US" altLang="zh-CN" dirty="0" smtClean="0"/>
              <a:t>PTFE-THGEM</a:t>
            </a:r>
            <a:r>
              <a:rPr lang="zh-CN" altLang="en-US" dirty="0" smtClean="0"/>
              <a:t>在</a:t>
            </a:r>
            <a:r>
              <a:rPr lang="en-US" altLang="zh-CN" dirty="0" smtClean="0"/>
              <a:t>120K</a:t>
            </a:r>
            <a:r>
              <a:rPr lang="zh-CN" altLang="en-US" dirty="0" smtClean="0"/>
              <a:t>的温度下增益仍然达到了</a:t>
            </a:r>
            <a:r>
              <a:rPr lang="en-US" altLang="zh-CN" dirty="0" smtClean="0"/>
              <a:t>100</a:t>
            </a:r>
            <a:r>
              <a:rPr lang="zh-CN" altLang="en-US" dirty="0" smtClean="0"/>
              <a:t>。如果使用双层</a:t>
            </a:r>
            <a:r>
              <a:rPr lang="en-US" altLang="zh-CN" dirty="0" smtClean="0"/>
              <a:t>THGEM</a:t>
            </a:r>
            <a:r>
              <a:rPr lang="zh-CN" altLang="en-US" dirty="0" smtClean="0"/>
              <a:t>，在</a:t>
            </a:r>
            <a:r>
              <a:rPr lang="en-US" altLang="zh-CN" dirty="0" smtClean="0"/>
              <a:t>132K</a:t>
            </a:r>
            <a:r>
              <a:rPr lang="zh-CN" altLang="en-US" dirty="0" smtClean="0"/>
              <a:t>温度下最高达到了</a:t>
            </a:r>
            <a:r>
              <a:rPr lang="en-US" altLang="zh-CN" dirty="0" smtClean="0"/>
              <a:t>2200</a:t>
            </a:r>
            <a:r>
              <a:rPr lang="zh-CN" altLang="en-US" dirty="0" smtClean="0"/>
              <a:t>的增益。</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14</a:t>
            </a:fld>
            <a:endParaRPr lang="zh-CN" altLang="en-US"/>
          </a:p>
        </p:txBody>
      </p:sp>
    </p:spTree>
    <p:extLst>
      <p:ext uri="{BB962C8B-B14F-4D97-AF65-F5344CB8AC3E}">
        <p14:creationId xmlns:p14="http://schemas.microsoft.com/office/powerpoint/2010/main" val="391024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下面是内供气模式的实验结果。使用的液氩纯度依然为</a:t>
            </a:r>
            <a:r>
              <a:rPr lang="en-US" altLang="zh-CN" dirty="0" smtClean="0"/>
              <a:t>5</a:t>
            </a:r>
            <a:r>
              <a:rPr lang="zh-CN" altLang="en-US" dirty="0" smtClean="0"/>
              <a:t>个</a:t>
            </a:r>
            <a:r>
              <a:rPr lang="en-US" altLang="zh-CN" dirty="0" smtClean="0"/>
              <a:t>9</a:t>
            </a:r>
            <a:r>
              <a:rPr lang="zh-CN" altLang="en-US" dirty="0" smtClean="0"/>
              <a:t>，射线源依然为</a:t>
            </a:r>
            <a:r>
              <a:rPr lang="en-US" altLang="zh-CN" dirty="0" smtClean="0"/>
              <a:t>Cu</a:t>
            </a:r>
            <a:r>
              <a:rPr lang="zh-CN" altLang="en-US" dirty="0" smtClean="0"/>
              <a:t>的特征</a:t>
            </a:r>
            <a:r>
              <a:rPr lang="en-US" altLang="zh-CN" dirty="0" smtClean="0"/>
              <a:t>X</a:t>
            </a:r>
            <a:r>
              <a:rPr lang="zh-CN" altLang="en-US" dirty="0" smtClean="0"/>
              <a:t>射线。</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15</a:t>
            </a:fld>
            <a:endParaRPr lang="zh-CN" altLang="en-US"/>
          </a:p>
        </p:txBody>
      </p:sp>
    </p:spTree>
    <p:extLst>
      <p:ext uri="{BB962C8B-B14F-4D97-AF65-F5344CB8AC3E}">
        <p14:creationId xmlns:p14="http://schemas.microsoft.com/office/powerpoint/2010/main" val="157685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左上角的图是不同温度下测到的能谱，从左到右温度不断降低，能谱也不断左移，表明增益不断降低；</a:t>
            </a:r>
            <a:endParaRPr lang="en-US" altLang="zh-CN" dirty="0" smtClean="0"/>
          </a:p>
          <a:p>
            <a:r>
              <a:rPr lang="zh-CN" altLang="en-US" dirty="0" smtClean="0"/>
              <a:t>右边的图是低温下双层</a:t>
            </a:r>
            <a:r>
              <a:rPr lang="en-US" altLang="zh-CN" dirty="0" smtClean="0"/>
              <a:t>THGEM</a:t>
            </a:r>
            <a:r>
              <a:rPr lang="zh-CN" altLang="en-US" dirty="0" smtClean="0"/>
              <a:t>的增益随温度变化图，在</a:t>
            </a:r>
            <a:r>
              <a:rPr lang="en-US" altLang="zh-CN" dirty="0" smtClean="0"/>
              <a:t>100K</a:t>
            </a:r>
            <a:r>
              <a:rPr lang="zh-CN" altLang="en-US" dirty="0" smtClean="0"/>
              <a:t>的温度下测到了</a:t>
            </a:r>
            <a:r>
              <a:rPr lang="en-US" altLang="zh-CN" dirty="0" smtClean="0"/>
              <a:t>1500</a:t>
            </a:r>
            <a:r>
              <a:rPr lang="zh-CN" altLang="en-US" dirty="0" smtClean="0"/>
              <a:t>左右的增益。</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16</a:t>
            </a:fld>
            <a:endParaRPr lang="zh-CN" altLang="en-US"/>
          </a:p>
        </p:txBody>
      </p:sp>
    </p:spTree>
    <p:extLst>
      <p:ext uri="{BB962C8B-B14F-4D97-AF65-F5344CB8AC3E}">
        <p14:creationId xmlns:p14="http://schemas.microsoft.com/office/powerpoint/2010/main" val="149905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接下来是关于</a:t>
            </a:r>
            <a:r>
              <a:rPr lang="en-US" altLang="zh-CN" dirty="0" err="1" smtClean="0"/>
              <a:t>CsI</a:t>
            </a:r>
            <a:r>
              <a:rPr lang="zh-CN" altLang="en-US" dirty="0" smtClean="0"/>
              <a:t>光电阴极测试的部分。</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17</a:t>
            </a:fld>
            <a:endParaRPr lang="zh-CN" altLang="en-US"/>
          </a:p>
        </p:txBody>
      </p:sp>
    </p:spTree>
    <p:extLst>
      <p:ext uri="{BB962C8B-B14F-4D97-AF65-F5344CB8AC3E}">
        <p14:creationId xmlns:p14="http://schemas.microsoft.com/office/powerpoint/2010/main" val="3581721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CsI</a:t>
            </a:r>
            <a:r>
              <a:rPr lang="zh-CN" altLang="en-US" dirty="0" smtClean="0"/>
              <a:t>光电阴极在液氩闪烁光这个波段在碱金属卤化物中具有最高的量子效率，并且稳定性高不易潮解，我们选择它作为这个课题中的光电阴极。</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18</a:t>
            </a:fld>
            <a:endParaRPr lang="zh-CN" altLang="en-US"/>
          </a:p>
        </p:txBody>
      </p:sp>
    </p:spTree>
    <p:extLst>
      <p:ext uri="{BB962C8B-B14F-4D97-AF65-F5344CB8AC3E}">
        <p14:creationId xmlns:p14="http://schemas.microsoft.com/office/powerpoint/2010/main" val="422298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CsI</a:t>
            </a:r>
            <a:r>
              <a:rPr lang="zh-CN" altLang="en-US" dirty="0" smtClean="0"/>
              <a:t>的镀膜方式我们选择真空蒸镀。在镀膜前，我们会将基板加热到</a:t>
            </a:r>
            <a:r>
              <a:rPr lang="en-US" altLang="zh-CN" dirty="0" smtClean="0"/>
              <a:t>60</a:t>
            </a:r>
            <a:r>
              <a:rPr lang="zh-CN" altLang="en-US" dirty="0" smtClean="0"/>
              <a:t>℃，在镀膜后，我们会在真空中进行</a:t>
            </a:r>
            <a:r>
              <a:rPr lang="en-US" altLang="zh-CN" dirty="0" smtClean="0"/>
              <a:t>3</a:t>
            </a:r>
            <a:r>
              <a:rPr lang="zh-CN" altLang="en-US" dirty="0" smtClean="0"/>
              <a:t>个小时，</a:t>
            </a:r>
            <a:r>
              <a:rPr lang="en-US" altLang="zh-CN" dirty="0" smtClean="0"/>
              <a:t>70</a:t>
            </a:r>
            <a:r>
              <a:rPr lang="zh-CN" altLang="en-US" dirty="0" smtClean="0"/>
              <a:t>℃的热处理，增强</a:t>
            </a:r>
            <a:r>
              <a:rPr lang="en-US" altLang="zh-CN" dirty="0" err="1" smtClean="0"/>
              <a:t>CsI</a:t>
            </a:r>
            <a:r>
              <a:rPr lang="zh-CN" altLang="en-US" dirty="0" smtClean="0"/>
              <a:t>膜的稳定性。我们一共测试了三种基板，第一种为</a:t>
            </a:r>
            <a:r>
              <a:rPr lang="en-US" altLang="zh-CN" dirty="0" smtClean="0"/>
              <a:t>FR-4</a:t>
            </a:r>
            <a:r>
              <a:rPr lang="zh-CN" altLang="en-US" dirty="0" smtClean="0"/>
              <a:t>材料，作对比用，另外两种为</a:t>
            </a:r>
            <a:r>
              <a:rPr lang="en-US" altLang="zh-CN" dirty="0" smtClean="0"/>
              <a:t>PTFE</a:t>
            </a:r>
            <a:r>
              <a:rPr lang="zh-CN" altLang="en-US" dirty="0" smtClean="0"/>
              <a:t>材料，其表面镀的金属层略有不同。</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19</a:t>
            </a:fld>
            <a:endParaRPr lang="zh-CN" altLang="en-US"/>
          </a:p>
        </p:txBody>
      </p:sp>
    </p:spTree>
    <p:extLst>
      <p:ext uri="{BB962C8B-B14F-4D97-AF65-F5344CB8AC3E}">
        <p14:creationId xmlns:p14="http://schemas.microsoft.com/office/powerpoint/2010/main" val="317299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我的报告将分为以下几个部分：首先介绍课题的背景，然后依次介绍对基于</a:t>
            </a:r>
            <a:r>
              <a:rPr lang="en-US" altLang="zh-CN" dirty="0" smtClean="0"/>
              <a:t>PTFE</a:t>
            </a:r>
            <a:r>
              <a:rPr lang="zh-CN" altLang="en-US" dirty="0" smtClean="0"/>
              <a:t>，也就是聚四氟乙烯的</a:t>
            </a:r>
            <a:r>
              <a:rPr lang="en-US" altLang="zh-CN" dirty="0" smtClean="0"/>
              <a:t>THGEM</a:t>
            </a:r>
            <a:r>
              <a:rPr lang="zh-CN" altLang="en-US" dirty="0" smtClean="0"/>
              <a:t>的测试，然后是</a:t>
            </a:r>
            <a:r>
              <a:rPr lang="en-US" altLang="zh-CN" dirty="0" err="1" smtClean="0"/>
              <a:t>CsI</a:t>
            </a:r>
            <a:r>
              <a:rPr lang="zh-CN" altLang="en-US" dirty="0" smtClean="0"/>
              <a:t>光电阴极的测试，之后将</a:t>
            </a:r>
            <a:r>
              <a:rPr lang="en-US" altLang="zh-CN" dirty="0" err="1" smtClean="0"/>
              <a:t>CsI</a:t>
            </a:r>
            <a:r>
              <a:rPr lang="zh-CN" altLang="en-US" dirty="0" smtClean="0"/>
              <a:t>光电阴极镀在</a:t>
            </a:r>
            <a:r>
              <a:rPr lang="en-US" altLang="zh-CN" dirty="0" smtClean="0"/>
              <a:t>THGEM</a:t>
            </a:r>
            <a:r>
              <a:rPr lang="zh-CN" altLang="en-US" dirty="0" smtClean="0"/>
              <a:t>表面，对</a:t>
            </a:r>
            <a:r>
              <a:rPr lang="en-US" altLang="zh-CN" dirty="0" smtClean="0"/>
              <a:t>GPM</a:t>
            </a:r>
            <a:r>
              <a:rPr lang="zh-CN" altLang="en-US" dirty="0" smtClean="0"/>
              <a:t>整体进行测试。然后我会对将基于</a:t>
            </a:r>
            <a:r>
              <a:rPr lang="en-US" altLang="zh-CN" dirty="0" smtClean="0"/>
              <a:t>THGEM</a:t>
            </a:r>
            <a:r>
              <a:rPr lang="zh-CN" altLang="en-US" dirty="0" smtClean="0"/>
              <a:t>的</a:t>
            </a:r>
            <a:r>
              <a:rPr lang="en-US" altLang="zh-CN" dirty="0" smtClean="0"/>
              <a:t>GPM</a:t>
            </a:r>
            <a:r>
              <a:rPr lang="zh-CN" altLang="en-US" dirty="0" smtClean="0"/>
              <a:t>应用于</a:t>
            </a:r>
            <a:r>
              <a:rPr lang="en-US" altLang="zh-CN" dirty="0" smtClean="0"/>
              <a:t>CDEX</a:t>
            </a:r>
            <a:r>
              <a:rPr lang="zh-CN" altLang="en-US" dirty="0" smtClean="0"/>
              <a:t>实验的可行性进行研究。最后，我会整体进行一个小结。</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a:t>
            </a:fld>
            <a:endParaRPr lang="zh-CN" altLang="en-US"/>
          </a:p>
        </p:txBody>
      </p:sp>
    </p:spTree>
    <p:extLst>
      <p:ext uri="{BB962C8B-B14F-4D97-AF65-F5344CB8AC3E}">
        <p14:creationId xmlns:p14="http://schemas.microsoft.com/office/powerpoint/2010/main" val="1430024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我们使用原子力显微镜</a:t>
            </a:r>
            <a:r>
              <a:rPr lang="en-US" altLang="zh-CN" dirty="0" smtClean="0"/>
              <a:t>AFM</a:t>
            </a:r>
            <a:r>
              <a:rPr lang="zh-CN" altLang="en-US" dirty="0" smtClean="0"/>
              <a:t>对镀好的</a:t>
            </a:r>
            <a:r>
              <a:rPr lang="en-US" altLang="zh-CN" dirty="0" err="1" smtClean="0"/>
              <a:t>CsI</a:t>
            </a:r>
            <a:r>
              <a:rPr lang="zh-CN" altLang="en-US" dirty="0" smtClean="0"/>
              <a:t>膜进行表面分析，得到它的表面粗糙度，以及厚度。需要指出的是，有文献指出较粗糙的表面一般会有较大的</a:t>
            </a:r>
            <a:r>
              <a:rPr lang="en-US" altLang="zh-CN" dirty="0" smtClean="0"/>
              <a:t>QE</a:t>
            </a:r>
            <a:r>
              <a:rPr lang="zh-CN" altLang="en-US" dirty="0" smtClean="0"/>
              <a:t>值。</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20</a:t>
            </a:fld>
            <a:endParaRPr lang="zh-CN" altLang="en-US"/>
          </a:p>
        </p:txBody>
      </p:sp>
    </p:spTree>
    <p:extLst>
      <p:ext uri="{BB962C8B-B14F-4D97-AF65-F5344CB8AC3E}">
        <p14:creationId xmlns:p14="http://schemas.microsoft.com/office/powerpoint/2010/main" val="59383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从我们的实验结果可以看出，</a:t>
            </a:r>
            <a:r>
              <a:rPr lang="en-US" altLang="zh-CN" dirty="0" smtClean="0"/>
              <a:t>PTFE</a:t>
            </a:r>
            <a:r>
              <a:rPr lang="zh-CN" altLang="en-US" dirty="0" smtClean="0"/>
              <a:t>表面镀的</a:t>
            </a:r>
            <a:r>
              <a:rPr lang="en-US" altLang="zh-CN" dirty="0" err="1" smtClean="0"/>
              <a:t>CsI</a:t>
            </a:r>
            <a:r>
              <a:rPr lang="zh-CN" altLang="en-US" dirty="0" smtClean="0"/>
              <a:t>膜粗糙度要比</a:t>
            </a:r>
            <a:r>
              <a:rPr lang="en-US" altLang="zh-CN" dirty="0" smtClean="0"/>
              <a:t>FR-4</a:t>
            </a:r>
            <a:r>
              <a:rPr lang="zh-CN" altLang="en-US" dirty="0" smtClean="0"/>
              <a:t>高。而如下图所示，较粗糙的表面可能具有较高的</a:t>
            </a:r>
            <a:r>
              <a:rPr lang="en-US" altLang="zh-CN" dirty="0" smtClean="0"/>
              <a:t>QE</a:t>
            </a:r>
            <a:r>
              <a:rPr lang="zh-CN" altLang="en-US" dirty="0" smtClean="0"/>
              <a:t>值，如果光电效应在同一深度发生，左边较粗糙的表面光电子逃逸所需的长度较短。这一点，我们将通过</a:t>
            </a:r>
            <a:r>
              <a:rPr lang="en-US" altLang="zh-CN" dirty="0" smtClean="0"/>
              <a:t>QE</a:t>
            </a:r>
            <a:r>
              <a:rPr lang="zh-CN" altLang="en-US" dirty="0" smtClean="0"/>
              <a:t>测量的实验进行验证。</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21</a:t>
            </a:fld>
            <a:endParaRPr lang="zh-CN" altLang="en-US"/>
          </a:p>
        </p:txBody>
      </p:sp>
    </p:spTree>
    <p:extLst>
      <p:ext uri="{BB962C8B-B14F-4D97-AF65-F5344CB8AC3E}">
        <p14:creationId xmlns:p14="http://schemas.microsoft.com/office/powerpoint/2010/main" val="3451888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左边的图是常温下的</a:t>
            </a:r>
            <a:r>
              <a:rPr lang="en-US" altLang="zh-CN" dirty="0" smtClean="0"/>
              <a:t>QE</a:t>
            </a:r>
            <a:r>
              <a:rPr lang="zh-CN" altLang="en-US" dirty="0" smtClean="0"/>
              <a:t>测试装置，使用氘灯照射，并测量出</a:t>
            </a:r>
            <a:r>
              <a:rPr lang="en-US" altLang="zh-CN" dirty="0" err="1" smtClean="0"/>
              <a:t>CsI</a:t>
            </a:r>
            <a:r>
              <a:rPr lang="zh-CN" altLang="en-US" dirty="0" smtClean="0"/>
              <a:t>光电发射所产生的光电流，就</a:t>
            </a:r>
            <a:r>
              <a:rPr lang="zh-CN" altLang="en-US" baseline="0" dirty="0" smtClean="0"/>
              <a:t>可以计算出</a:t>
            </a:r>
            <a:r>
              <a:rPr lang="en-US" altLang="zh-CN" baseline="0" dirty="0" smtClean="0"/>
              <a:t>QE</a:t>
            </a:r>
            <a:r>
              <a:rPr lang="zh-CN" altLang="en-US" baseline="0" dirty="0" smtClean="0"/>
              <a:t>值。从右图的结果可以看出，在膜的厚度不同时，</a:t>
            </a:r>
            <a:r>
              <a:rPr lang="en-US" altLang="zh-CN" baseline="0" dirty="0" smtClean="0"/>
              <a:t>PTFE</a:t>
            </a:r>
            <a:r>
              <a:rPr lang="zh-CN" altLang="en-US" baseline="0" dirty="0" smtClean="0"/>
              <a:t>上镀的膜都要比</a:t>
            </a:r>
            <a:r>
              <a:rPr lang="en-US" altLang="zh-CN" baseline="0" dirty="0" smtClean="0"/>
              <a:t>FR-4</a:t>
            </a:r>
            <a:r>
              <a:rPr lang="zh-CN" altLang="en-US" baseline="0" dirty="0" smtClean="0"/>
              <a:t>上的</a:t>
            </a:r>
            <a:r>
              <a:rPr lang="en-US" altLang="zh-CN" baseline="0" dirty="0" smtClean="0"/>
              <a:t>QE</a:t>
            </a:r>
            <a:r>
              <a:rPr lang="zh-CN" altLang="en-US" baseline="0" dirty="0" smtClean="0"/>
              <a:t>高。且膜的厚度对</a:t>
            </a:r>
            <a:r>
              <a:rPr lang="en-US" altLang="zh-CN" baseline="0" dirty="0" smtClean="0"/>
              <a:t>QE</a:t>
            </a:r>
            <a:r>
              <a:rPr lang="zh-CN" altLang="en-US" baseline="0" dirty="0" smtClean="0"/>
              <a:t>值的影响不大。</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22</a:t>
            </a:fld>
            <a:endParaRPr lang="zh-CN" altLang="en-US"/>
          </a:p>
        </p:txBody>
      </p:sp>
    </p:spTree>
    <p:extLst>
      <p:ext uri="{BB962C8B-B14F-4D97-AF65-F5344CB8AC3E}">
        <p14:creationId xmlns:p14="http://schemas.microsoft.com/office/powerpoint/2010/main" val="10969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这一页是</a:t>
            </a:r>
            <a:r>
              <a:rPr lang="en-US" altLang="zh-CN" dirty="0" err="1" smtClean="0"/>
              <a:t>CsI</a:t>
            </a:r>
            <a:r>
              <a:rPr lang="zh-CN" altLang="en-US" dirty="0" smtClean="0"/>
              <a:t>膜的老化特性研究。从左下角的图可以看出，随着氘灯的不断照射，</a:t>
            </a:r>
            <a:r>
              <a:rPr lang="en-US" altLang="zh-CN" dirty="0" err="1" smtClean="0"/>
              <a:t>CsI</a:t>
            </a:r>
            <a:r>
              <a:rPr lang="zh-CN" altLang="en-US" dirty="0" smtClean="0"/>
              <a:t>膜</a:t>
            </a:r>
            <a:r>
              <a:rPr lang="zh-CN" altLang="en-US" baseline="0" dirty="0" smtClean="0"/>
              <a:t>的光电流不断下降，但</a:t>
            </a:r>
            <a:r>
              <a:rPr lang="en-US" altLang="zh-CN" baseline="0" dirty="0" smtClean="0"/>
              <a:t>PTFE</a:t>
            </a:r>
            <a:r>
              <a:rPr lang="zh-CN" altLang="en-US" baseline="0" dirty="0" smtClean="0"/>
              <a:t>上镀的</a:t>
            </a:r>
            <a:r>
              <a:rPr lang="en-US" altLang="zh-CN" baseline="0" dirty="0" err="1" smtClean="0"/>
              <a:t>CsI</a:t>
            </a:r>
            <a:r>
              <a:rPr lang="zh-CN" altLang="en-US" baseline="0" dirty="0" smtClean="0"/>
              <a:t>膜老化速度要明显慢于</a:t>
            </a:r>
            <a:r>
              <a:rPr lang="en-US" altLang="zh-CN" baseline="0" dirty="0" smtClean="0"/>
              <a:t>FR-4</a:t>
            </a:r>
            <a:r>
              <a:rPr lang="zh-CN" altLang="en-US" baseline="0" dirty="0" smtClean="0"/>
              <a:t>。</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23</a:t>
            </a:fld>
            <a:endParaRPr lang="zh-CN" altLang="en-US"/>
          </a:p>
        </p:txBody>
      </p:sp>
    </p:spTree>
    <p:extLst>
      <p:ext uri="{BB962C8B-B14F-4D97-AF65-F5344CB8AC3E}">
        <p14:creationId xmlns:p14="http://schemas.microsoft.com/office/powerpoint/2010/main" val="273565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常温下测出</a:t>
            </a:r>
            <a:r>
              <a:rPr lang="en-US" altLang="zh-CN" dirty="0" err="1" smtClean="0"/>
              <a:t>CsI</a:t>
            </a:r>
            <a:r>
              <a:rPr lang="zh-CN" altLang="en-US" dirty="0" smtClean="0"/>
              <a:t>的</a:t>
            </a:r>
            <a:r>
              <a:rPr lang="en-US" altLang="zh-CN" dirty="0" smtClean="0"/>
              <a:t>QE</a:t>
            </a:r>
            <a:r>
              <a:rPr lang="zh-CN" altLang="en-US" dirty="0" smtClean="0"/>
              <a:t>之后，我们继续在低温下探索它的特性。左边是低温下测量</a:t>
            </a:r>
            <a:r>
              <a:rPr lang="en-US" altLang="zh-CN" dirty="0" err="1" smtClean="0"/>
              <a:t>CsI</a:t>
            </a:r>
            <a:r>
              <a:rPr lang="zh-CN" altLang="en-US" dirty="0" smtClean="0"/>
              <a:t>膜</a:t>
            </a:r>
            <a:r>
              <a:rPr lang="en-US" altLang="zh-CN" dirty="0" smtClean="0"/>
              <a:t>QE</a:t>
            </a:r>
            <a:r>
              <a:rPr lang="zh-CN" altLang="en-US" dirty="0" smtClean="0"/>
              <a:t>的装置图，由于氘灯不能承受低温环境，我们使用一个传输管将常温的氘灯与低温环境相连。右边的图是测出的</a:t>
            </a:r>
            <a:r>
              <a:rPr lang="en-US" altLang="zh-CN" dirty="0" smtClean="0"/>
              <a:t>QE</a:t>
            </a:r>
            <a:r>
              <a:rPr lang="zh-CN" altLang="en-US" dirty="0" smtClean="0"/>
              <a:t>随温度变化图。可以看出随着温度的下降，</a:t>
            </a:r>
            <a:r>
              <a:rPr lang="en-US" altLang="zh-CN" dirty="0" smtClean="0"/>
              <a:t>QE</a:t>
            </a:r>
            <a:r>
              <a:rPr lang="zh-CN" altLang="en-US" dirty="0" smtClean="0"/>
              <a:t>值不断下降，在</a:t>
            </a:r>
            <a:r>
              <a:rPr lang="en-US" altLang="zh-CN" dirty="0" smtClean="0"/>
              <a:t>103K</a:t>
            </a:r>
            <a:r>
              <a:rPr lang="zh-CN" altLang="en-US" dirty="0" smtClean="0"/>
              <a:t>的时候下降到了约</a:t>
            </a:r>
            <a:r>
              <a:rPr lang="en-US" altLang="zh-CN" dirty="0" smtClean="0"/>
              <a:t>7%</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24</a:t>
            </a:fld>
            <a:endParaRPr lang="zh-CN" altLang="en-US"/>
          </a:p>
        </p:txBody>
      </p:sp>
    </p:spTree>
    <p:extLst>
      <p:ext uri="{BB962C8B-B14F-4D97-AF65-F5344CB8AC3E}">
        <p14:creationId xmlns:p14="http://schemas.microsoft.com/office/powerpoint/2010/main" val="3938289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接下来是对</a:t>
            </a:r>
            <a:r>
              <a:rPr lang="en-US" altLang="zh-CN" dirty="0" smtClean="0"/>
              <a:t>GPM</a:t>
            </a:r>
            <a:r>
              <a:rPr lang="zh-CN" altLang="en-US" dirty="0" smtClean="0"/>
              <a:t>整体的测试。</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25</a:t>
            </a:fld>
            <a:endParaRPr lang="zh-CN" altLang="en-US"/>
          </a:p>
        </p:txBody>
      </p:sp>
    </p:spTree>
    <p:extLst>
      <p:ext uri="{BB962C8B-B14F-4D97-AF65-F5344CB8AC3E}">
        <p14:creationId xmlns:p14="http://schemas.microsoft.com/office/powerpoint/2010/main" val="414218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a:t>
            </a:r>
            <a:r>
              <a:rPr lang="en-US" altLang="zh-CN" dirty="0" smtClean="0"/>
              <a:t>THGEM</a:t>
            </a:r>
            <a:r>
              <a:rPr lang="zh-CN" altLang="en-US" dirty="0" smtClean="0"/>
              <a:t>的上表面镀上</a:t>
            </a:r>
            <a:r>
              <a:rPr lang="en-US" altLang="zh-CN" dirty="0" err="1" smtClean="0"/>
              <a:t>CsI</a:t>
            </a:r>
            <a:r>
              <a:rPr lang="zh-CN" altLang="en-US" dirty="0" smtClean="0"/>
              <a:t>膜，就形成了可以探测液氩闪烁光的</a:t>
            </a:r>
            <a:r>
              <a:rPr lang="en-US" altLang="zh-CN" dirty="0" smtClean="0"/>
              <a:t>GPM</a:t>
            </a:r>
            <a:r>
              <a:rPr lang="zh-CN" altLang="en-US" dirty="0" smtClean="0"/>
              <a:t>。我们首先进行的是</a:t>
            </a:r>
            <a:r>
              <a:rPr lang="en-US" altLang="zh-CN" dirty="0" smtClean="0"/>
              <a:t>X</a:t>
            </a:r>
            <a:r>
              <a:rPr lang="zh-CN" altLang="en-US" dirty="0" smtClean="0"/>
              <a:t>光测试，</a:t>
            </a:r>
            <a:r>
              <a:rPr lang="en-US" altLang="zh-CN" dirty="0" smtClean="0"/>
              <a:t>X</a:t>
            </a:r>
            <a:r>
              <a:rPr lang="zh-CN" altLang="en-US" dirty="0" smtClean="0"/>
              <a:t>光从侧面打入液氩并沉积能量，发出闪烁光传递到</a:t>
            </a:r>
            <a:r>
              <a:rPr lang="en-US" altLang="zh-CN" dirty="0" err="1" smtClean="0"/>
              <a:t>CsI</a:t>
            </a:r>
            <a:r>
              <a:rPr lang="zh-CN" altLang="en-US" dirty="0" smtClean="0"/>
              <a:t>表面，被</a:t>
            </a:r>
            <a:r>
              <a:rPr lang="en-US" altLang="zh-CN" dirty="0" smtClean="0"/>
              <a:t>GPM</a:t>
            </a:r>
            <a:r>
              <a:rPr lang="zh-CN" altLang="en-US" dirty="0" smtClean="0"/>
              <a:t>探测到。实验使用的是纯度为</a:t>
            </a:r>
            <a:r>
              <a:rPr lang="en-US" altLang="zh-CN" dirty="0" smtClean="0"/>
              <a:t>5</a:t>
            </a:r>
            <a:r>
              <a:rPr lang="zh-CN" altLang="en-US" dirty="0" smtClean="0"/>
              <a:t>个</a:t>
            </a:r>
            <a:r>
              <a:rPr lang="en-US" altLang="zh-CN" dirty="0" smtClean="0"/>
              <a:t>9</a:t>
            </a:r>
            <a:r>
              <a:rPr lang="zh-CN" altLang="en-US" dirty="0" smtClean="0"/>
              <a:t>的液氩。</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26</a:t>
            </a:fld>
            <a:endParaRPr lang="zh-CN" altLang="en-US"/>
          </a:p>
        </p:txBody>
      </p:sp>
    </p:spTree>
    <p:extLst>
      <p:ext uri="{BB962C8B-B14F-4D97-AF65-F5344CB8AC3E}">
        <p14:creationId xmlns:p14="http://schemas.microsoft.com/office/powerpoint/2010/main" val="630638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从左边的图可以看出，最终测出的光电流随</a:t>
            </a:r>
            <a:r>
              <a:rPr lang="en-US" altLang="zh-CN" dirty="0" smtClean="0"/>
              <a:t>X</a:t>
            </a:r>
            <a:r>
              <a:rPr lang="zh-CN" altLang="en-US" dirty="0" smtClean="0"/>
              <a:t>光管管电流变化的线性度很好，可以说明</a:t>
            </a:r>
            <a:r>
              <a:rPr lang="en-US" altLang="zh-CN" dirty="0" smtClean="0"/>
              <a:t>GPM</a:t>
            </a:r>
            <a:r>
              <a:rPr lang="zh-CN" altLang="en-US" dirty="0" smtClean="0"/>
              <a:t>工作正常。我们还用</a:t>
            </a:r>
            <a:r>
              <a:rPr lang="en-US" altLang="zh-CN" dirty="0" smtClean="0"/>
              <a:t>X</a:t>
            </a:r>
            <a:r>
              <a:rPr lang="zh-CN" altLang="en-US" dirty="0" smtClean="0"/>
              <a:t>光实验测出了</a:t>
            </a:r>
            <a:r>
              <a:rPr lang="en-US" altLang="zh-CN" dirty="0" smtClean="0"/>
              <a:t>GPM</a:t>
            </a:r>
            <a:r>
              <a:rPr lang="zh-CN" altLang="en-US" dirty="0" smtClean="0"/>
              <a:t>对入射光子的总量子效率，为接下来的</a:t>
            </a:r>
            <a:r>
              <a:rPr lang="en-US" altLang="zh-CN" dirty="0" smtClean="0"/>
              <a:t>α</a:t>
            </a:r>
            <a:r>
              <a:rPr lang="zh-CN" altLang="en-US" dirty="0" smtClean="0"/>
              <a:t>源实验做准备。</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27</a:t>
            </a:fld>
            <a:endParaRPr lang="zh-CN" altLang="en-US"/>
          </a:p>
        </p:txBody>
      </p:sp>
    </p:spTree>
    <p:extLst>
      <p:ext uri="{BB962C8B-B14F-4D97-AF65-F5344CB8AC3E}">
        <p14:creationId xmlns:p14="http://schemas.microsoft.com/office/powerpoint/2010/main" val="518331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a:t>
            </a:r>
            <a:r>
              <a:rPr lang="en-US" altLang="zh-CN" dirty="0" smtClean="0"/>
              <a:t>α</a:t>
            </a:r>
            <a:r>
              <a:rPr lang="zh-CN" altLang="en-US" dirty="0" smtClean="0"/>
              <a:t>源实验的装置图，我们将一枚</a:t>
            </a:r>
            <a:r>
              <a:rPr lang="en-US" altLang="zh-CN" dirty="0" smtClean="0"/>
              <a:t>241Am</a:t>
            </a:r>
            <a:r>
              <a:rPr lang="zh-CN" altLang="en-US" dirty="0" smtClean="0"/>
              <a:t>源放入液氩内，测量它沉积能量发出的闪烁光。与</a:t>
            </a:r>
            <a:r>
              <a:rPr lang="en-US" altLang="zh-CN" dirty="0" smtClean="0"/>
              <a:t>X</a:t>
            </a:r>
            <a:r>
              <a:rPr lang="zh-CN" altLang="en-US" dirty="0" smtClean="0"/>
              <a:t>射线实验不同，</a:t>
            </a:r>
            <a:r>
              <a:rPr lang="en-US" altLang="zh-CN" dirty="0" smtClean="0"/>
              <a:t>α</a:t>
            </a:r>
            <a:r>
              <a:rPr lang="zh-CN" altLang="en-US" dirty="0" smtClean="0"/>
              <a:t>粒子射程较短，闪烁光产生的位置比较固定，所以在能谱上可以看到一个明显的峰。这个实验使用的也是</a:t>
            </a:r>
            <a:r>
              <a:rPr lang="en-US" altLang="zh-CN" dirty="0" smtClean="0"/>
              <a:t>5</a:t>
            </a:r>
            <a:r>
              <a:rPr lang="zh-CN" altLang="en-US" dirty="0" smtClean="0"/>
              <a:t>个</a:t>
            </a:r>
            <a:r>
              <a:rPr lang="en-US" altLang="zh-CN" dirty="0" smtClean="0"/>
              <a:t>9</a:t>
            </a:r>
            <a:r>
              <a:rPr lang="zh-CN" altLang="en-US" dirty="0" smtClean="0"/>
              <a:t>的液氩。</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28</a:t>
            </a:fld>
            <a:endParaRPr lang="zh-CN" altLang="en-US"/>
          </a:p>
        </p:txBody>
      </p:sp>
    </p:spTree>
    <p:extLst>
      <p:ext uri="{BB962C8B-B14F-4D97-AF65-F5344CB8AC3E}">
        <p14:creationId xmlns:p14="http://schemas.microsoft.com/office/powerpoint/2010/main" val="2709530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a:t>
            </a:r>
            <a:r>
              <a:rPr lang="en-US" altLang="zh-CN" dirty="0" smtClean="0"/>
              <a:t>α</a:t>
            </a:r>
            <a:r>
              <a:rPr lang="zh-CN" altLang="en-US" dirty="0" smtClean="0"/>
              <a:t>实验测到的能谱，可以看到有一个明显的峰位。</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29</a:t>
            </a:fld>
            <a:endParaRPr lang="zh-CN" altLang="en-US"/>
          </a:p>
        </p:txBody>
      </p:sp>
    </p:spTree>
    <p:extLst>
      <p:ext uri="{BB962C8B-B14F-4D97-AF65-F5344CB8AC3E}">
        <p14:creationId xmlns:p14="http://schemas.microsoft.com/office/powerpoint/2010/main" val="206553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首先是背景介绍。</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a:t>
            </a:fld>
            <a:endParaRPr lang="zh-CN" altLang="en-US"/>
          </a:p>
        </p:txBody>
      </p:sp>
    </p:spTree>
    <p:extLst>
      <p:ext uri="{BB962C8B-B14F-4D97-AF65-F5344CB8AC3E}">
        <p14:creationId xmlns:p14="http://schemas.microsoft.com/office/powerpoint/2010/main" val="1760800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lgn="just">
                  <a:buFont typeface="Wingdings" panose="05000000000000000000" pitchFamily="2" charset="2"/>
                  <a:buNone/>
                </a:pP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接下来是对整个物理过程的分析。综合考虑沉积能量造成的闪烁光产额，闪烁光传输到</a:t>
                </a:r>
                <a:r>
                  <a:rPr lang="en-US" altLang="zh-CN" sz="1200" kern="100" dirty="0" err="1" smtClean="0">
                    <a:latin typeface="华文楷体" panose="02010600040101010101" pitchFamily="2" charset="-122"/>
                    <a:ea typeface="华文楷体" panose="02010600040101010101" pitchFamily="2" charset="-122"/>
                    <a:cs typeface="Times New Roman" panose="02020603050405020304" pitchFamily="18" charset="0"/>
                  </a:rPr>
                  <a:t>CsI</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表面的效率，</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GPM</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对闪烁光的总量子效率，可以得出到达</a:t>
                </a:r>
                <a:r>
                  <a:rPr lang="en-US" altLang="zh-CN" sz="1200" kern="100" dirty="0" err="1" smtClean="0">
                    <a:latin typeface="华文楷体" panose="02010600040101010101" pitchFamily="2" charset="-122"/>
                    <a:ea typeface="华文楷体" panose="02010600040101010101" pitchFamily="2" charset="-122"/>
                    <a:cs typeface="Times New Roman" panose="02020603050405020304" pitchFamily="18" charset="0"/>
                  </a:rPr>
                  <a:t>CsI</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表面的光子数为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263</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个，最终进入孔中倍增的光电子数为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21</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个。</a:t>
                </a:r>
                <a:endParaRPr lang="en-US" altLang="zh-CN" sz="1200" kern="100" dirty="0">
                  <a:latin typeface="华文楷体" panose="02010600040101010101" pitchFamily="2" charset="-122"/>
                  <a:ea typeface="华文楷体" panose="0201060004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marL="342900" indent="-342900" algn="just">
                  <a:buFont typeface="Wingdings" panose="05000000000000000000" pitchFamily="2" charset="2"/>
                  <a:buChar char="ü"/>
                </a:pP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利用</a:t>
                </a:r>
                <a:r>
                  <a:rPr lang="zh-CN" altLang="en-US" sz="1200" kern="100" dirty="0">
                    <a:latin typeface="华文楷体" panose="02010600040101010101" pitchFamily="2" charset="-122"/>
                    <a:ea typeface="华文楷体" panose="02010600040101010101" pitchFamily="2" charset="-122"/>
                    <a:cs typeface="Times New Roman" panose="02020603050405020304" pitchFamily="18" charset="0"/>
                  </a:rPr>
                  <a:t>金硅面垒探测器标定</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能量</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E</a:t>
                </a:r>
                <a:r>
                  <a:rPr lang="en-US" altLang="zh-CN" sz="1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0</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4.516MeV</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，能量分辨</a:t>
                </a:r>
                <a:r>
                  <a:rPr lang="en-US" altLang="zh-CN" sz="1200" b="0" i="0" kern="100" smtClean="0">
                    <a:latin typeface="Cambria Math" panose="02040503050406030204" pitchFamily="18" charset="0"/>
                    <a:ea typeface="华文楷体" panose="02010600040101010101" pitchFamily="2" charset="-122"/>
                    <a:cs typeface="Times New Roman" panose="02020603050405020304" pitchFamily="18" charset="0"/>
                  </a:rPr>
                  <a:t>𝜂_𝛼</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为</a:t>
                </a:r>
                <a:r>
                  <a:rPr lang="en-US" altLang="zh-CN" sz="1200" kern="100" dirty="0" smtClean="0">
                    <a:latin typeface="华文楷体" panose="02010600040101010101" pitchFamily="2" charset="-122"/>
                    <a:ea typeface="华文楷体" panose="02010600040101010101" pitchFamily="2" charset="-122"/>
                    <a:cs typeface="Times New Roman" panose="02020603050405020304" pitchFamily="18" charset="0"/>
                  </a:rPr>
                  <a:t>8.36%</a:t>
                </a:r>
                <a:r>
                  <a:rPr lang="zh-CN" altLang="en-US" sz="1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1200" kern="100" dirty="0">
                  <a:latin typeface="华文楷体" panose="02010600040101010101" pitchFamily="2" charset="-122"/>
                  <a:ea typeface="华文楷体" panose="0201060004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10"/>
          </p:nvPr>
        </p:nvSpPr>
        <p:spPr/>
        <p:txBody>
          <a:bodyPr/>
          <a:lstStyle/>
          <a:p>
            <a:fld id="{C9AD46AB-997B-49D4-A7CE-EF250377BD77}" type="slidenum">
              <a:rPr lang="zh-CN" altLang="en-US" smtClean="0"/>
              <a:t>30</a:t>
            </a:fld>
            <a:endParaRPr lang="zh-CN" altLang="en-US"/>
          </a:p>
        </p:txBody>
      </p:sp>
    </p:spTree>
    <p:extLst>
      <p:ext uri="{BB962C8B-B14F-4D97-AF65-F5344CB8AC3E}">
        <p14:creationId xmlns:p14="http://schemas.microsoft.com/office/powerpoint/2010/main" val="2632316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对能谱展宽进行分析，扣除</a:t>
            </a:r>
            <a:r>
              <a:rPr lang="en-US" altLang="zh-CN" dirty="0" smtClean="0"/>
              <a:t>α</a:t>
            </a:r>
            <a:r>
              <a:rPr lang="zh-CN" altLang="en-US" dirty="0" smtClean="0"/>
              <a:t>源带来的展开，载流子涨落带来的展宽后，在信噪比大于</a:t>
            </a:r>
            <a:r>
              <a:rPr lang="en-US" altLang="zh-CN" dirty="0" smtClean="0"/>
              <a:t>3</a:t>
            </a:r>
            <a:r>
              <a:rPr lang="zh-CN" altLang="en-US" dirty="0" smtClean="0"/>
              <a:t>的情况下，得到</a:t>
            </a:r>
            <a:r>
              <a:rPr lang="en-US" altLang="zh-CN" dirty="0" smtClean="0"/>
              <a:t>GPM</a:t>
            </a:r>
            <a:r>
              <a:rPr lang="zh-CN" altLang="en-US" dirty="0" smtClean="0"/>
              <a:t>系统可以探测的最小入射光子数为</a:t>
            </a:r>
            <a:r>
              <a:rPr lang="en-US" altLang="zh-CN" dirty="0" smtClean="0"/>
              <a:t>19</a:t>
            </a:r>
            <a:r>
              <a:rPr lang="zh-CN" altLang="en-US" dirty="0" smtClean="0"/>
              <a:t>个。</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31</a:t>
            </a:fld>
            <a:endParaRPr lang="zh-CN" altLang="en-US"/>
          </a:p>
        </p:txBody>
      </p:sp>
    </p:spTree>
    <p:extLst>
      <p:ext uri="{BB962C8B-B14F-4D97-AF65-F5344CB8AC3E}">
        <p14:creationId xmlns:p14="http://schemas.microsoft.com/office/powerpoint/2010/main" val="1772141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接下来是对</a:t>
            </a:r>
            <a:r>
              <a:rPr lang="en-US" altLang="zh-CN" dirty="0" smtClean="0"/>
              <a:t>THGEM-GPM</a:t>
            </a:r>
            <a:r>
              <a:rPr lang="zh-CN" altLang="en-US" dirty="0" smtClean="0"/>
              <a:t>在</a:t>
            </a:r>
            <a:r>
              <a:rPr lang="en-US" altLang="zh-CN" dirty="0" smtClean="0"/>
              <a:t>CDEX</a:t>
            </a:r>
            <a:r>
              <a:rPr lang="zh-CN" altLang="en-US" dirty="0" smtClean="0"/>
              <a:t>中应用的可行性讨论。</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32</a:t>
            </a:fld>
            <a:endParaRPr lang="zh-CN" altLang="en-US"/>
          </a:p>
        </p:txBody>
      </p:sp>
    </p:spTree>
    <p:extLst>
      <p:ext uri="{BB962C8B-B14F-4D97-AF65-F5344CB8AC3E}">
        <p14:creationId xmlns:p14="http://schemas.microsoft.com/office/powerpoint/2010/main" val="2448748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如果将</a:t>
            </a:r>
            <a:r>
              <a:rPr lang="en-US" altLang="zh-CN" dirty="0" smtClean="0"/>
              <a:t>CDEX</a:t>
            </a:r>
            <a:r>
              <a:rPr lang="zh-CN" altLang="en-US" dirty="0" smtClean="0"/>
              <a:t>模型中器壁对闪烁光的反射率，以及液氩中的吸收长度都使用最理想的值，且我们的</a:t>
            </a:r>
            <a:r>
              <a:rPr lang="en-US" altLang="zh-CN" dirty="0" smtClean="0"/>
              <a:t>GPM</a:t>
            </a:r>
            <a:r>
              <a:rPr lang="zh-CN" altLang="en-US" dirty="0" smtClean="0"/>
              <a:t>做得足够的大。从前面得出的</a:t>
            </a:r>
            <a:r>
              <a:rPr lang="en-US" altLang="zh-CN" dirty="0" smtClean="0"/>
              <a:t>GPM</a:t>
            </a:r>
            <a:r>
              <a:rPr lang="zh-CN" altLang="en-US" dirty="0" smtClean="0"/>
              <a:t>最小探测阈值</a:t>
            </a:r>
            <a:r>
              <a:rPr lang="en-US" altLang="zh-CN" dirty="0" smtClean="0"/>
              <a:t>19</a:t>
            </a:r>
            <a:r>
              <a:rPr lang="zh-CN" altLang="en-US" dirty="0" smtClean="0"/>
              <a:t>个入射光子，可以得出应用于</a:t>
            </a:r>
            <a:r>
              <a:rPr lang="en-US" altLang="zh-CN" dirty="0" smtClean="0"/>
              <a:t>CDEX</a:t>
            </a:r>
            <a:r>
              <a:rPr lang="zh-CN" altLang="en-US" dirty="0" smtClean="0"/>
              <a:t>中可以测到的最小能量为</a:t>
            </a:r>
            <a:r>
              <a:rPr lang="en-US" altLang="zh-CN" dirty="0" smtClean="0"/>
              <a:t>3</a:t>
            </a:r>
            <a:r>
              <a:rPr lang="zh-CN" altLang="en-US" dirty="0" smtClean="0"/>
              <a:t>个</a:t>
            </a:r>
            <a:r>
              <a:rPr lang="en-US" altLang="zh-CN" dirty="0" err="1" smtClean="0"/>
              <a:t>keV</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33</a:t>
            </a:fld>
            <a:endParaRPr lang="zh-CN" altLang="en-US"/>
          </a:p>
        </p:txBody>
      </p:sp>
    </p:spTree>
    <p:extLst>
      <p:ext uri="{BB962C8B-B14F-4D97-AF65-F5344CB8AC3E}">
        <p14:creationId xmlns:p14="http://schemas.microsoft.com/office/powerpoint/2010/main" val="708317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但液氩中的杂质会对闪烁光进行吸收，使得可探测的能量阈值升高；如果减少液氩中</a:t>
            </a:r>
            <a:r>
              <a:rPr lang="zh-CN" altLang="en-US" baseline="0" dirty="0" smtClean="0"/>
              <a:t>的杂质，</a:t>
            </a:r>
            <a:r>
              <a:rPr lang="en-US" altLang="zh-CN" baseline="0" dirty="0" smtClean="0"/>
              <a:t>THGEM</a:t>
            </a:r>
            <a:r>
              <a:rPr lang="zh-CN" altLang="en-US" baseline="0" dirty="0" smtClean="0"/>
              <a:t>上加的高压将必须降低，增益会因此减小，从而影响</a:t>
            </a:r>
            <a:r>
              <a:rPr lang="en-US" altLang="zh-CN" baseline="0" dirty="0" smtClean="0"/>
              <a:t>GPM</a:t>
            </a:r>
            <a:r>
              <a:rPr lang="zh-CN" altLang="en-US" baseline="0" dirty="0" smtClean="0"/>
              <a:t>的性能。故液氩的纯度需要做一个权衡。</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34</a:t>
            </a:fld>
            <a:endParaRPr lang="zh-CN" altLang="en-US"/>
          </a:p>
        </p:txBody>
      </p:sp>
    </p:spTree>
    <p:extLst>
      <p:ext uri="{BB962C8B-B14F-4D97-AF65-F5344CB8AC3E}">
        <p14:creationId xmlns:p14="http://schemas.microsoft.com/office/powerpoint/2010/main" val="2292131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最后是一个小结。</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35</a:t>
            </a:fld>
            <a:endParaRPr lang="zh-CN" altLang="en-US"/>
          </a:p>
        </p:txBody>
      </p:sp>
    </p:spTree>
    <p:extLst>
      <p:ext uri="{BB962C8B-B14F-4D97-AF65-F5344CB8AC3E}">
        <p14:creationId xmlns:p14="http://schemas.microsoft.com/office/powerpoint/2010/main" val="1776756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我们研究了一种用新材料</a:t>
            </a:r>
            <a:r>
              <a:rPr lang="en-US" altLang="zh-CN" dirty="0" smtClean="0"/>
              <a:t>PTFE</a:t>
            </a:r>
            <a:r>
              <a:rPr lang="zh-CN" altLang="en-US" dirty="0" smtClean="0"/>
              <a:t>制成的低本底</a:t>
            </a:r>
            <a:r>
              <a:rPr lang="en-US" altLang="zh-CN" dirty="0" smtClean="0"/>
              <a:t>THGEM</a:t>
            </a:r>
            <a:r>
              <a:rPr lang="zh-CN" altLang="en-US" dirty="0" smtClean="0"/>
              <a:t>；</a:t>
            </a:r>
            <a:endParaRPr lang="en-US" altLang="zh-CN" dirty="0" smtClean="0"/>
          </a:p>
          <a:p>
            <a:r>
              <a:rPr lang="zh-CN" altLang="en-US" dirty="0" smtClean="0"/>
              <a:t>双层</a:t>
            </a:r>
            <a:r>
              <a:rPr lang="en-US" altLang="zh-CN" dirty="0" smtClean="0"/>
              <a:t>PTFE-THGEM</a:t>
            </a:r>
            <a:r>
              <a:rPr lang="zh-CN" altLang="en-US" dirty="0" smtClean="0"/>
              <a:t>在</a:t>
            </a:r>
            <a:r>
              <a:rPr lang="en-US" altLang="zh-CN" dirty="0" smtClean="0"/>
              <a:t>100K</a:t>
            </a:r>
            <a:r>
              <a:rPr lang="zh-CN" altLang="en-US" dirty="0" smtClean="0"/>
              <a:t>的温度下测得了</a:t>
            </a:r>
            <a:r>
              <a:rPr lang="en-US" altLang="zh-CN" dirty="0" smtClean="0"/>
              <a:t>1500</a:t>
            </a:r>
            <a:r>
              <a:rPr lang="zh-CN" altLang="en-US" dirty="0" smtClean="0"/>
              <a:t>的增益；</a:t>
            </a:r>
            <a:endParaRPr lang="en-US" altLang="zh-CN" dirty="0" smtClean="0"/>
          </a:p>
          <a:p>
            <a:r>
              <a:rPr lang="zh-CN" altLang="en-US" dirty="0" smtClean="0"/>
              <a:t>镀在</a:t>
            </a:r>
            <a:r>
              <a:rPr lang="en-US" altLang="zh-CN" dirty="0" smtClean="0"/>
              <a:t>PTFE</a:t>
            </a:r>
            <a:r>
              <a:rPr lang="zh-CN" altLang="en-US" dirty="0" smtClean="0"/>
              <a:t>基材上的</a:t>
            </a:r>
            <a:r>
              <a:rPr lang="en-US" altLang="zh-CN" dirty="0" err="1" smtClean="0"/>
              <a:t>CsI</a:t>
            </a:r>
            <a:r>
              <a:rPr lang="zh-CN" altLang="en-US" dirty="0" smtClean="0"/>
              <a:t>膜在</a:t>
            </a:r>
            <a:r>
              <a:rPr lang="en-US" altLang="zh-CN" dirty="0" smtClean="0"/>
              <a:t>QE</a:t>
            </a:r>
            <a:r>
              <a:rPr lang="zh-CN" altLang="en-US" dirty="0" smtClean="0"/>
              <a:t>值和老化特性方面都要优于传统的</a:t>
            </a:r>
            <a:r>
              <a:rPr lang="en-US" altLang="zh-CN" dirty="0" smtClean="0"/>
              <a:t>FR-4</a:t>
            </a:r>
            <a:r>
              <a:rPr lang="zh-CN" altLang="en-US" dirty="0" smtClean="0"/>
              <a:t>材料；</a:t>
            </a:r>
            <a:endParaRPr lang="en-US" altLang="zh-CN" dirty="0" smtClean="0"/>
          </a:p>
          <a:p>
            <a:r>
              <a:rPr lang="zh-CN" altLang="en-US" dirty="0" smtClean="0"/>
              <a:t>我们使用</a:t>
            </a:r>
            <a:r>
              <a:rPr lang="en-US" altLang="zh-CN" dirty="0" smtClean="0"/>
              <a:t>THGEM-GPM</a:t>
            </a:r>
            <a:r>
              <a:rPr lang="zh-CN" altLang="en-US" dirty="0" smtClean="0"/>
              <a:t>测出了一个</a:t>
            </a:r>
            <a:r>
              <a:rPr lang="en-US" altLang="zh-CN" dirty="0" smtClean="0"/>
              <a:t>241Am</a:t>
            </a:r>
            <a:r>
              <a:rPr lang="zh-CN" altLang="en-US" dirty="0" smtClean="0"/>
              <a:t>放射源的能谱；</a:t>
            </a:r>
            <a:endParaRPr lang="en-US" altLang="zh-CN" dirty="0" smtClean="0"/>
          </a:p>
          <a:p>
            <a:r>
              <a:rPr lang="zh-CN" altLang="en-US" dirty="0" smtClean="0"/>
              <a:t>通过对能谱的分析得出</a:t>
            </a:r>
            <a:r>
              <a:rPr lang="en-US" altLang="zh-CN" dirty="0" smtClean="0"/>
              <a:t>THGEM-GPM</a:t>
            </a:r>
            <a:r>
              <a:rPr lang="zh-CN" altLang="en-US" dirty="0" smtClean="0"/>
              <a:t>系统对入射光子的探测阈值为</a:t>
            </a:r>
            <a:r>
              <a:rPr lang="en-US" altLang="zh-CN" dirty="0" smtClean="0"/>
              <a:t>19</a:t>
            </a:r>
            <a:r>
              <a:rPr lang="zh-CN" altLang="en-US" dirty="0" smtClean="0"/>
              <a:t>；</a:t>
            </a:r>
            <a:endParaRPr lang="en-US" altLang="zh-CN" dirty="0" smtClean="0"/>
          </a:p>
          <a:p>
            <a:r>
              <a:rPr lang="zh-CN" altLang="en-US" dirty="0" smtClean="0"/>
              <a:t>最后我们还讨论了</a:t>
            </a:r>
            <a:r>
              <a:rPr lang="en-US" altLang="zh-CN" dirty="0" smtClean="0"/>
              <a:t>THGEM-GPM</a:t>
            </a:r>
            <a:r>
              <a:rPr lang="zh-CN" altLang="en-US" dirty="0" smtClean="0"/>
              <a:t>用于中国暗物质实验</a:t>
            </a:r>
            <a:r>
              <a:rPr lang="en-US" altLang="zh-CN" dirty="0" smtClean="0"/>
              <a:t>CDEX</a:t>
            </a:r>
            <a:r>
              <a:rPr lang="zh-CN" altLang="en-US" dirty="0" smtClean="0"/>
              <a:t>的可行性。</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36</a:t>
            </a:fld>
            <a:endParaRPr lang="zh-CN" altLang="en-US"/>
          </a:p>
        </p:txBody>
      </p:sp>
    </p:spTree>
    <p:extLst>
      <p:ext uri="{BB962C8B-B14F-4D97-AF65-F5344CB8AC3E}">
        <p14:creationId xmlns:p14="http://schemas.microsoft.com/office/powerpoint/2010/main" val="3271891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谢谢大家，欢迎提问</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37</a:t>
            </a:fld>
            <a:endParaRPr lang="zh-CN" altLang="en-US"/>
          </a:p>
        </p:txBody>
      </p:sp>
    </p:spTree>
    <p:extLst>
      <p:ext uri="{BB962C8B-B14F-4D97-AF65-F5344CB8AC3E}">
        <p14:creationId xmlns:p14="http://schemas.microsoft.com/office/powerpoint/2010/main" val="2245448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39</a:t>
            </a:fld>
            <a:endParaRPr lang="zh-CN" altLang="en-US"/>
          </a:p>
        </p:txBody>
      </p:sp>
    </p:spTree>
    <p:extLst>
      <p:ext uri="{BB962C8B-B14F-4D97-AF65-F5344CB8AC3E}">
        <p14:creationId xmlns:p14="http://schemas.microsoft.com/office/powerpoint/2010/main" val="3964035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略讲</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40</a:t>
            </a:fld>
            <a:endParaRPr lang="zh-CN" altLang="en-US"/>
          </a:p>
        </p:txBody>
      </p:sp>
    </p:spTree>
    <p:extLst>
      <p:ext uri="{BB962C8B-B14F-4D97-AF65-F5344CB8AC3E}">
        <p14:creationId xmlns:p14="http://schemas.microsoft.com/office/powerpoint/2010/main" val="396770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近年来，从相对较高的本底中分辨出稀有事件，已经成为了粒子物理的前沿课题之一。而低温液体闪烁探测器，包括液氩探测器和液氙探测器，在这些稀有事件探测中获得了广泛的应用。</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4</a:t>
            </a:fld>
            <a:endParaRPr lang="zh-CN" altLang="en-US"/>
          </a:p>
        </p:txBody>
      </p:sp>
    </p:spTree>
    <p:extLst>
      <p:ext uri="{BB962C8B-B14F-4D97-AF65-F5344CB8AC3E}">
        <p14:creationId xmlns:p14="http://schemas.microsoft.com/office/powerpoint/2010/main" val="142439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在中微子探测实验中，意大利的</a:t>
            </a:r>
            <a:r>
              <a:rPr lang="en-US" altLang="zh-CN" dirty="0" smtClean="0"/>
              <a:t>ICARUS</a:t>
            </a:r>
            <a:r>
              <a:rPr lang="zh-CN" altLang="en-US" dirty="0" smtClean="0"/>
              <a:t>实验中使用液氩</a:t>
            </a:r>
            <a:r>
              <a:rPr lang="en-US" altLang="zh-CN" dirty="0" smtClean="0"/>
              <a:t>TPC</a:t>
            </a:r>
            <a:r>
              <a:rPr lang="zh-CN" altLang="en-US" dirty="0" smtClean="0"/>
              <a:t>，用</a:t>
            </a:r>
            <a:r>
              <a:rPr lang="en-US" altLang="zh-CN" dirty="0" smtClean="0"/>
              <a:t>PMT</a:t>
            </a:r>
            <a:r>
              <a:rPr lang="zh-CN" altLang="en-US" dirty="0" smtClean="0"/>
              <a:t>探测液氩发出的闪烁光定出电子漂移时间零点；</a:t>
            </a:r>
            <a:endParaRPr lang="en-US" altLang="zh-CN" dirty="0" smtClean="0"/>
          </a:p>
          <a:p>
            <a:r>
              <a:rPr lang="zh-CN" altLang="en-US" dirty="0" smtClean="0"/>
              <a:t>在探测双</a:t>
            </a:r>
            <a:r>
              <a:rPr lang="en-US" altLang="zh-CN" dirty="0" smtClean="0"/>
              <a:t>β</a:t>
            </a:r>
            <a:r>
              <a:rPr lang="zh-CN" altLang="en-US" dirty="0" smtClean="0"/>
              <a:t>衰变的实验中，德国的</a:t>
            </a:r>
            <a:r>
              <a:rPr lang="en-US" altLang="zh-CN" dirty="0" smtClean="0"/>
              <a:t>GERDA</a:t>
            </a:r>
            <a:r>
              <a:rPr lang="zh-CN" altLang="en-US" dirty="0" smtClean="0"/>
              <a:t>实验利用液氩和</a:t>
            </a:r>
            <a:r>
              <a:rPr lang="en-US" altLang="zh-CN" dirty="0" smtClean="0"/>
              <a:t>PMT</a:t>
            </a:r>
            <a:r>
              <a:rPr lang="zh-CN" altLang="en-US" dirty="0" smtClean="0"/>
              <a:t>构成反符合探测器；</a:t>
            </a:r>
            <a:endParaRPr lang="en-US" altLang="zh-CN" dirty="0" smtClean="0"/>
          </a:p>
          <a:p>
            <a:r>
              <a:rPr lang="zh-CN" altLang="en-US" dirty="0" smtClean="0"/>
              <a:t>在暗物质实验中，中国锦屏地下实验室中的中国暗物质实验</a:t>
            </a:r>
            <a:r>
              <a:rPr lang="en-US" altLang="zh-CN" dirty="0" smtClean="0"/>
              <a:t>CDEX</a:t>
            </a:r>
            <a:r>
              <a:rPr lang="zh-CN" altLang="en-US" dirty="0" smtClean="0"/>
              <a:t>同样使用液氩和</a:t>
            </a:r>
            <a:r>
              <a:rPr lang="en-US" altLang="zh-CN" dirty="0" smtClean="0"/>
              <a:t>PMT</a:t>
            </a:r>
            <a:r>
              <a:rPr lang="zh-CN" altLang="en-US" dirty="0" smtClean="0"/>
              <a:t>作为反符合探测器。</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5</a:t>
            </a:fld>
            <a:endParaRPr lang="zh-CN" altLang="en-US"/>
          </a:p>
        </p:txBody>
      </p:sp>
    </p:spTree>
    <p:extLst>
      <p:ext uri="{BB962C8B-B14F-4D97-AF65-F5344CB8AC3E}">
        <p14:creationId xmlns:p14="http://schemas.microsoft.com/office/powerpoint/2010/main" val="13242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低温液体闪烁探测器</a:t>
            </a:r>
            <a:r>
              <a:rPr lang="zh-CN" altLang="en-US" sz="1200" dirty="0" smtClean="0">
                <a:latin typeface="华文楷体" panose="02010600040101010101" pitchFamily="2" charset="-122"/>
                <a:ea typeface="华文楷体" panose="02010600040101010101" pitchFamily="2" charset="-122"/>
              </a:rPr>
              <a:t>由惰性液体闪烁体和光电读出器件两个部分组成，液氩探测器中的闪烁体就是液氩本身。</a:t>
            </a:r>
            <a:endParaRPr lang="en-US" altLang="zh-CN" sz="1200" dirty="0" smtClean="0">
              <a:latin typeface="华文楷体" panose="02010600040101010101" pitchFamily="2" charset="-122"/>
              <a:ea typeface="华文楷体" panose="02010600040101010101" pitchFamily="2" charset="-122"/>
            </a:endParaRPr>
          </a:p>
          <a:p>
            <a:r>
              <a:rPr lang="zh-CN" altLang="en-US" sz="1200" dirty="0" smtClean="0">
                <a:latin typeface="华文楷体" panose="02010600040101010101" pitchFamily="2" charset="-122"/>
                <a:ea typeface="华文楷体" panose="02010600040101010101" pitchFamily="2" charset="-122"/>
              </a:rPr>
              <a:t>而</a:t>
            </a:r>
            <a:r>
              <a:rPr lang="zh-CN" altLang="en-US" dirty="0" smtClean="0"/>
              <a:t>稀有事件探测实验对液氩探测器的光电读出器件提出了要求：</a:t>
            </a:r>
            <a:endParaRPr lang="en-US" altLang="zh-CN" dirty="0" smtClean="0"/>
          </a:p>
          <a:p>
            <a:r>
              <a:rPr lang="zh-CN" altLang="en-US" dirty="0" smtClean="0"/>
              <a:t>首先，它需要能够在液氩温度附近稳定工作；其次，要求光电读出器件本身有一个较低的辐射本底水平；另外，最好能够直接探测</a:t>
            </a:r>
            <a:r>
              <a:rPr lang="en-US" altLang="zh-CN" dirty="0" smtClean="0"/>
              <a:t>128nm</a:t>
            </a:r>
            <a:r>
              <a:rPr lang="zh-CN" altLang="en-US" dirty="0" smtClean="0"/>
              <a:t>的液氩闪烁光，并且可以将有效面积做得尽可能大，并且有一个合理的价格</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6</a:t>
            </a:fld>
            <a:endParaRPr lang="zh-CN" altLang="en-US"/>
          </a:p>
        </p:txBody>
      </p:sp>
    </p:spTree>
    <p:extLst>
      <p:ext uri="{BB962C8B-B14F-4D97-AF65-F5344CB8AC3E}">
        <p14:creationId xmlns:p14="http://schemas.microsoft.com/office/powerpoint/2010/main" val="50930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GPM</a:t>
            </a:r>
            <a:r>
              <a:rPr lang="zh-CN" altLang="en-US" dirty="0" smtClean="0"/>
              <a:t>是气体光电倍增器的简称，它是一种气体探测器，包含两个主要部分：一是光电转换介质，将入射的光子通过光电效应转换为电子；一是光电子放大结构，将上一步得到的光电子进行倍增并读出。在本课题中，</a:t>
            </a:r>
            <a:r>
              <a:rPr lang="en-US" altLang="zh-CN" dirty="0" smtClean="0"/>
              <a:t>GPM</a:t>
            </a:r>
            <a:r>
              <a:rPr lang="zh-CN" altLang="en-US" dirty="0" smtClean="0"/>
              <a:t>充当的是液氩探测器的光电读出器件部分。</a:t>
            </a:r>
            <a:endParaRPr lang="zh-CN" altLang="en-US" dirty="0"/>
          </a:p>
        </p:txBody>
      </p:sp>
      <p:sp>
        <p:nvSpPr>
          <p:cNvPr id="4" name="灯片编号占位符 3"/>
          <p:cNvSpPr>
            <a:spLocks noGrp="1"/>
          </p:cNvSpPr>
          <p:nvPr>
            <p:ph type="sldNum" sz="quarter" idx="10"/>
          </p:nvPr>
        </p:nvSpPr>
        <p:spPr/>
        <p:txBody>
          <a:bodyPr/>
          <a:lstStyle/>
          <a:p>
            <a:fld id="{C9AD46AB-997B-49D4-A7CE-EF250377BD77}" type="slidenum">
              <a:rPr lang="zh-CN" altLang="en-US" smtClean="0"/>
              <a:t>7</a:t>
            </a:fld>
            <a:endParaRPr lang="zh-CN" altLang="en-US"/>
          </a:p>
        </p:txBody>
      </p:sp>
    </p:spTree>
    <p:extLst>
      <p:ext uri="{BB962C8B-B14F-4D97-AF65-F5344CB8AC3E}">
        <p14:creationId xmlns:p14="http://schemas.microsoft.com/office/powerpoint/2010/main" val="305730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接下来是对基于</a:t>
            </a:r>
            <a:r>
              <a:rPr lang="en-US" altLang="zh-CN" dirty="0" smtClean="0"/>
              <a:t>PTFE</a:t>
            </a:r>
            <a:r>
              <a:rPr lang="zh-CN" altLang="en-US" dirty="0" smtClean="0"/>
              <a:t>研制的</a:t>
            </a:r>
            <a:r>
              <a:rPr lang="en-US" altLang="zh-CN" dirty="0" smtClean="0"/>
              <a:t>THGEM</a:t>
            </a:r>
            <a:r>
              <a:rPr lang="zh-CN" altLang="en-US" dirty="0" smtClean="0"/>
              <a:t>进行的测试。</a:t>
            </a:r>
            <a:endParaRPr lang="zh-CN" altLang="en-US" dirty="0"/>
          </a:p>
        </p:txBody>
      </p:sp>
      <p:sp>
        <p:nvSpPr>
          <p:cNvPr id="4" name="灯片编号占位符 3"/>
          <p:cNvSpPr>
            <a:spLocks noGrp="1"/>
          </p:cNvSpPr>
          <p:nvPr>
            <p:ph type="sldNum" sz="quarter" idx="10"/>
          </p:nvPr>
        </p:nvSpPr>
        <p:spPr/>
        <p:txBody>
          <a:bodyPr/>
          <a:lstStyle/>
          <a:p>
            <a:fld id="{2836E948-A5C6-48AB-8729-C3AEC9080B9B}" type="slidenum">
              <a:rPr lang="zh-CN" altLang="en-US" smtClean="0"/>
              <a:t>8</a:t>
            </a:fld>
            <a:endParaRPr lang="zh-CN" altLang="en-US"/>
          </a:p>
        </p:txBody>
      </p:sp>
    </p:spTree>
    <p:extLst>
      <p:ext uri="{BB962C8B-B14F-4D97-AF65-F5344CB8AC3E}">
        <p14:creationId xmlns:p14="http://schemas.microsoft.com/office/powerpoint/2010/main" val="25228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目前</a:t>
            </a:r>
            <a:r>
              <a:rPr lang="en-US" altLang="zh-CN" dirty="0" smtClean="0"/>
              <a:t>THGEM</a:t>
            </a:r>
            <a:r>
              <a:rPr lang="zh-CN" altLang="en-US" dirty="0" smtClean="0"/>
              <a:t>使用最多的基材是</a:t>
            </a:r>
            <a:r>
              <a:rPr lang="en-US" altLang="zh-CN" dirty="0" smtClean="0"/>
              <a:t>G-10</a:t>
            </a:r>
            <a:r>
              <a:rPr lang="zh-CN" altLang="en-US" dirty="0" smtClean="0"/>
              <a:t>和</a:t>
            </a:r>
            <a:r>
              <a:rPr lang="en-US" altLang="zh-CN" dirty="0" smtClean="0"/>
              <a:t>FR-4</a:t>
            </a:r>
            <a:r>
              <a:rPr lang="zh-CN" altLang="en-US" dirty="0" smtClean="0"/>
              <a:t>，它们都是常规的印刷电路板常用的材料。主要是由环氧树脂加上填充剂以及玻璃纤维所做出的复合材料，有一定的放射性；本课题选择的材料是</a:t>
            </a:r>
            <a:r>
              <a:rPr lang="en-US" altLang="zh-CN" dirty="0" smtClean="0"/>
              <a:t>PTFE</a:t>
            </a:r>
            <a:r>
              <a:rPr lang="zh-CN" altLang="en-US" dirty="0" smtClean="0"/>
              <a:t>，即聚四氟乙烯，它俗称塑料王</a:t>
            </a:r>
            <a:r>
              <a:rPr lang="zh-CN" altLang="en-US" dirty="0" smtClean="0"/>
              <a:t>，耐</a:t>
            </a:r>
            <a:r>
              <a:rPr lang="zh-CN" altLang="en-US" dirty="0" smtClean="0"/>
              <a:t>温性能优异，可以在</a:t>
            </a:r>
            <a:r>
              <a:rPr lang="en-US" altLang="zh-CN" dirty="0" smtClean="0"/>
              <a:t>-190℃</a:t>
            </a:r>
            <a:r>
              <a:rPr lang="zh-CN" altLang="en-US" dirty="0" smtClean="0"/>
              <a:t>～</a:t>
            </a:r>
            <a:r>
              <a:rPr lang="en-US" altLang="zh-CN" dirty="0" smtClean="0"/>
              <a:t>250℃</a:t>
            </a:r>
            <a:r>
              <a:rPr lang="zh-CN" altLang="en-US" dirty="0" smtClean="0"/>
              <a:t>下长期工作，允许骤冷骤热；全部由轻元素碳和氟组成，放射性较小，这对应用于稀有事件实验具有很大的优势。</a:t>
            </a:r>
            <a:endParaRPr lang="en-US" altLang="zh-CN" dirty="0" smtClean="0"/>
          </a:p>
        </p:txBody>
      </p:sp>
      <p:sp>
        <p:nvSpPr>
          <p:cNvPr id="4" name="灯片编号占位符 3"/>
          <p:cNvSpPr>
            <a:spLocks noGrp="1"/>
          </p:cNvSpPr>
          <p:nvPr>
            <p:ph type="sldNum" sz="quarter" idx="10"/>
          </p:nvPr>
        </p:nvSpPr>
        <p:spPr/>
        <p:txBody>
          <a:bodyPr/>
          <a:lstStyle/>
          <a:p>
            <a:fld id="{2836E948-A5C6-48AB-8729-C3AEC9080B9B}" type="slidenum">
              <a:rPr lang="zh-CN" altLang="en-US" smtClean="0"/>
              <a:t>9</a:t>
            </a:fld>
            <a:endParaRPr lang="zh-CN" altLang="en-US"/>
          </a:p>
        </p:txBody>
      </p:sp>
    </p:spTree>
    <p:extLst>
      <p:ext uri="{BB962C8B-B14F-4D97-AF65-F5344CB8AC3E}">
        <p14:creationId xmlns:p14="http://schemas.microsoft.com/office/powerpoint/2010/main" val="441986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D1B92A6-2C86-4535-9B8F-7EE1E1332160}" type="datetime1">
              <a:rPr lang="zh-CN" altLang="en-US" smtClean="0"/>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841D9-31DA-486D-B8CC-56BAAAB9B86E}" type="slidenum">
              <a:rPr lang="zh-CN" altLang="en-US" smtClean="0"/>
              <a:t>‹#›</a:t>
            </a:fld>
            <a:endParaRPr lang="zh-CN" altLang="en-US"/>
          </a:p>
        </p:txBody>
      </p:sp>
      <p:pic>
        <p:nvPicPr>
          <p:cNvPr id="7" name="Picture 7" descr="lab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137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30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6EA5FC-F11F-42D7-A600-2E8C0868B6C2}" type="datetime1">
              <a:rPr lang="zh-CN" altLang="en-US" smtClean="0"/>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19740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329B0B-278E-43D5-8FA3-5A8CD71F7FE0}" type="datetime1">
              <a:rPr lang="zh-CN" altLang="en-US" smtClean="0"/>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183053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atin typeface="华文细黑" pitchFamily="2" charset="-122"/>
                <a:ea typeface="华文细黑"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4BD210F-7F3E-47AA-A391-1D181F3CAA02}" type="datetime1">
              <a:rPr lang="zh-CN" altLang="en-US" smtClean="0"/>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841D9-31DA-486D-B8CC-56BAAAB9B86E}" type="slidenum">
              <a:rPr lang="zh-CN" altLang="en-US" smtClean="0"/>
              <a:t>‹#›</a:t>
            </a:fld>
            <a:endParaRPr lang="zh-CN" altLang="en-US"/>
          </a:p>
        </p:txBody>
      </p:sp>
      <p:pic>
        <p:nvPicPr>
          <p:cNvPr id="9" name="Picture 7" descr="lab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1"/>
            <a:ext cx="4355976" cy="72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9"/>
          <p:cNvCxnSpPr/>
          <p:nvPr userDrawn="1"/>
        </p:nvCxnSpPr>
        <p:spPr>
          <a:xfrm>
            <a:off x="467544" y="1412776"/>
            <a:ext cx="56886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59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2832709-ED9F-4611-B7F4-431FD0DF5B63}" type="datetime1">
              <a:rPr lang="zh-CN" altLang="en-US" smtClean="0"/>
              <a:t>2014/7/18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326642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2B001E-708E-4612-8298-2127824A44B1}" type="datetime1">
              <a:rPr lang="zh-CN" altLang="en-US" smtClean="0"/>
              <a:t>2014/7/18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358250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B6C3AB-7D72-4AA9-B668-52F967929332}" type="datetime1">
              <a:rPr lang="zh-CN" altLang="en-US" smtClean="0"/>
              <a:t>2014/7/18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286750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DAB83CB-0B80-4734-B68C-63B144939186}" type="datetime1">
              <a:rPr lang="zh-CN" altLang="en-US" smtClean="0"/>
              <a:t>2014/7/18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406801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92DCAF-BDE0-4A9D-8024-FD913D161B12}" type="datetime1">
              <a:rPr lang="zh-CN" altLang="en-US" smtClean="0"/>
              <a:t>2014/7/18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270251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F1F0DC8-671F-431E-B5BB-8AA2D75F30CB}" type="datetime1">
              <a:rPr lang="zh-CN" altLang="en-US" smtClean="0"/>
              <a:t>2014/7/18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376283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2B24BB-C448-4F39-880B-302D4932B3AC}" type="datetime1">
              <a:rPr lang="zh-CN" altLang="en-US" smtClean="0"/>
              <a:t>2014/7/18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408025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09E8F-5AE0-43FA-9554-FCF40CC71895}" type="datetime1">
              <a:rPr lang="zh-CN" altLang="en-US" smtClean="0"/>
              <a:t>2014/7/18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841D9-31DA-486D-B8CC-56BAAAB9B86E}" type="slidenum">
              <a:rPr lang="zh-CN" altLang="en-US" smtClean="0"/>
              <a:t>‹#›</a:t>
            </a:fld>
            <a:endParaRPr lang="zh-CN" altLang="en-US"/>
          </a:p>
        </p:txBody>
      </p:sp>
    </p:spTree>
    <p:extLst>
      <p:ext uri="{BB962C8B-B14F-4D97-AF65-F5344CB8AC3E}">
        <p14:creationId xmlns:p14="http://schemas.microsoft.com/office/powerpoint/2010/main" val="3411285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4.png"/><Relationship Id="rId4" Type="http://schemas.openxmlformats.org/officeDocument/2006/relationships/image" Target="../media/image23.tif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tif"/></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slide" Target="slide43.xml"/></Relationships>
</file>

<file path=ppt/slides/_rels/slide28.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tiff"/></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t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844824"/>
            <a:ext cx="8208912" cy="1872208"/>
          </a:xfrm>
        </p:spPr>
        <p:txBody>
          <a:bodyPr>
            <a:normAutofit fontScale="90000"/>
          </a:bodyPr>
          <a:lstStyle/>
          <a:p>
            <a:r>
              <a:rPr lang="en-US" altLang="zh-CN" dirty="0" smtClean="0">
                <a:latin typeface="Times New Roman" pitchFamily="18" charset="0"/>
                <a:ea typeface="黑体" pitchFamily="49" charset="-122"/>
                <a:cs typeface="Times New Roman" pitchFamily="18" charset="0"/>
              </a:rPr>
              <a:t>Study of the cryogenic THGEM-GPM for the readout of scintillation light from liquid argon</a:t>
            </a:r>
            <a:endParaRPr lang="zh-CN" altLang="en-US" dirty="0">
              <a:latin typeface="黑体" pitchFamily="49" charset="-122"/>
              <a:ea typeface="黑体" pitchFamily="49" charset="-122"/>
            </a:endParaRPr>
          </a:p>
        </p:txBody>
      </p:sp>
      <p:sp>
        <p:nvSpPr>
          <p:cNvPr id="4" name="副标题 3"/>
          <p:cNvSpPr>
            <a:spLocks noGrp="1"/>
          </p:cNvSpPr>
          <p:nvPr>
            <p:ph type="subTitle" idx="1"/>
          </p:nvPr>
        </p:nvSpPr>
        <p:spPr>
          <a:xfrm>
            <a:off x="611560" y="4437112"/>
            <a:ext cx="7776864" cy="1752600"/>
          </a:xfrm>
        </p:spPr>
        <p:txBody>
          <a:bodyPr>
            <a:normAutofit/>
          </a:bodyPr>
          <a:lstStyle/>
          <a:p>
            <a:r>
              <a:rPr lang="en-US" altLang="zh-CN" sz="2400" dirty="0" err="1" smtClean="0">
                <a:latin typeface="Times New Roman" panose="02020603050405020304" pitchFamily="18" charset="0"/>
                <a:ea typeface="微软雅黑" pitchFamily="34" charset="-122"/>
                <a:cs typeface="Times New Roman" panose="02020603050405020304" pitchFamily="18" charset="0"/>
              </a:rPr>
              <a:t>Xie</a:t>
            </a:r>
            <a:r>
              <a:rPr lang="en-US" altLang="zh-CN" sz="2400" dirty="0" smtClean="0">
                <a:latin typeface="Times New Roman" panose="02020603050405020304" pitchFamily="18" charset="0"/>
                <a:ea typeface="微软雅黑" pitchFamily="34" charset="-122"/>
                <a:cs typeface="Times New Roman" panose="02020603050405020304" pitchFamily="18" charset="0"/>
              </a:rPr>
              <a:t> </a:t>
            </a:r>
            <a:r>
              <a:rPr lang="en-US" altLang="zh-CN" sz="2400" dirty="0" err="1" smtClean="0">
                <a:latin typeface="Times New Roman" panose="02020603050405020304" pitchFamily="18" charset="0"/>
                <a:ea typeface="微软雅黑" pitchFamily="34" charset="-122"/>
                <a:cs typeface="Times New Roman" panose="02020603050405020304" pitchFamily="18" charset="0"/>
              </a:rPr>
              <a:t>Wenqing</a:t>
            </a:r>
            <a:r>
              <a:rPr lang="en-US" altLang="zh-CN" sz="2400" dirty="0" smtClean="0">
                <a:latin typeface="Times New Roman" panose="02020603050405020304" pitchFamily="18" charset="0"/>
                <a:ea typeface="微软雅黑" pitchFamily="34" charset="-122"/>
                <a:cs typeface="Times New Roman" panose="02020603050405020304" pitchFamily="18" charset="0"/>
              </a:rPr>
              <a:t>(</a:t>
            </a:r>
            <a:r>
              <a:rPr lang="zh-CN" altLang="en-US" sz="2400" dirty="0" smtClean="0">
                <a:latin typeface="Times New Roman" panose="02020603050405020304" pitchFamily="18" charset="0"/>
                <a:ea typeface="微软雅黑" pitchFamily="34" charset="-122"/>
                <a:cs typeface="Times New Roman" panose="02020603050405020304" pitchFamily="18" charset="0"/>
              </a:rPr>
              <a:t>谢文庆</a:t>
            </a:r>
            <a:r>
              <a:rPr lang="en-US" altLang="zh-CN" sz="2400" dirty="0" smtClean="0">
                <a:latin typeface="Times New Roman" panose="02020603050405020304" pitchFamily="18" charset="0"/>
                <a:ea typeface="微软雅黑" pitchFamily="34" charset="-122"/>
                <a:cs typeface="Times New Roman" panose="02020603050405020304" pitchFamily="18" charset="0"/>
              </a:rPr>
              <a:t>)</a:t>
            </a:r>
            <a:r>
              <a:rPr lang="en-US" altLang="zh-CN" sz="2400" dirty="0">
                <a:latin typeface="Times New Roman" panose="02020603050405020304" pitchFamily="18" charset="0"/>
                <a:ea typeface="微软雅黑" pitchFamily="34" charset="-122"/>
                <a:cs typeface="Times New Roman" panose="02020603050405020304" pitchFamily="18" charset="0"/>
              </a:rPr>
              <a:t>,</a:t>
            </a:r>
            <a:r>
              <a:rPr lang="zh-CN" altLang="en-US" sz="2400" dirty="0" smtClean="0">
                <a:latin typeface="Times New Roman" panose="02020603050405020304" pitchFamily="18" charset="0"/>
                <a:ea typeface="微软雅黑" pitchFamily="34" charset="-122"/>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微软雅黑" pitchFamily="34" charset="-122"/>
                <a:cs typeface="Times New Roman" panose="02020603050405020304" pitchFamily="18" charset="0"/>
              </a:rPr>
              <a:t>Fu </a:t>
            </a:r>
            <a:r>
              <a:rPr lang="en-US" altLang="zh-CN" sz="2400" dirty="0" err="1" smtClean="0">
                <a:solidFill>
                  <a:srgbClr val="FF0000"/>
                </a:solidFill>
                <a:latin typeface="Times New Roman" panose="02020603050405020304" pitchFamily="18" charset="0"/>
                <a:ea typeface="微软雅黑" pitchFamily="34" charset="-122"/>
                <a:cs typeface="Times New Roman" panose="02020603050405020304" pitchFamily="18" charset="0"/>
              </a:rPr>
              <a:t>Yidong</a:t>
            </a:r>
            <a:r>
              <a:rPr lang="en-US" altLang="zh-CN" sz="2400" dirty="0" smtClean="0">
                <a:solidFill>
                  <a:srgbClr val="FF0000"/>
                </a:solidFill>
                <a:latin typeface="Times New Roman" panose="02020603050405020304" pitchFamily="18" charset="0"/>
                <a:ea typeface="微软雅黑" pitchFamily="34" charset="-122"/>
                <a:cs typeface="Times New Roman" panose="02020603050405020304" pitchFamily="18" charset="0"/>
              </a:rPr>
              <a:t>(</a:t>
            </a:r>
            <a:r>
              <a:rPr lang="zh-CN" altLang="en-US" sz="2400" dirty="0" smtClean="0">
                <a:solidFill>
                  <a:srgbClr val="FF0000"/>
                </a:solidFill>
                <a:latin typeface="Times New Roman" panose="02020603050405020304" pitchFamily="18" charset="0"/>
                <a:ea typeface="微软雅黑" pitchFamily="34" charset="-122"/>
                <a:cs typeface="Times New Roman" panose="02020603050405020304" pitchFamily="18" charset="0"/>
              </a:rPr>
              <a:t>付逸冬</a:t>
            </a:r>
            <a:r>
              <a:rPr lang="en-US" altLang="zh-CN" sz="2400" dirty="0" smtClean="0">
                <a:solidFill>
                  <a:srgbClr val="FF0000"/>
                </a:solidFill>
                <a:latin typeface="Times New Roman" panose="02020603050405020304" pitchFamily="18" charset="0"/>
                <a:ea typeface="微软雅黑" pitchFamily="34" charset="-122"/>
                <a:cs typeface="Times New Roman" panose="02020603050405020304" pitchFamily="18" charset="0"/>
              </a:rPr>
              <a:t>), </a:t>
            </a:r>
            <a:r>
              <a:rPr lang="en-US" altLang="zh-CN" sz="2400" dirty="0" smtClean="0">
                <a:latin typeface="Times New Roman" panose="02020603050405020304" pitchFamily="18" charset="0"/>
                <a:ea typeface="微软雅黑" pitchFamily="34" charset="-122"/>
                <a:cs typeface="Times New Roman" panose="02020603050405020304" pitchFamily="18" charset="0"/>
              </a:rPr>
              <a:t>Li </a:t>
            </a:r>
            <a:r>
              <a:rPr lang="en-US" altLang="zh-CN" sz="2400" dirty="0" err="1" smtClean="0">
                <a:latin typeface="Times New Roman" panose="02020603050405020304" pitchFamily="18" charset="0"/>
                <a:ea typeface="微软雅黑" pitchFamily="34" charset="-122"/>
                <a:cs typeface="Times New Roman" panose="02020603050405020304" pitchFamily="18" charset="0"/>
              </a:rPr>
              <a:t>Yulan</a:t>
            </a:r>
            <a:r>
              <a:rPr lang="en-US" altLang="zh-CN" sz="2400" dirty="0" smtClean="0">
                <a:latin typeface="Times New Roman" panose="02020603050405020304" pitchFamily="18" charset="0"/>
                <a:ea typeface="微软雅黑" pitchFamily="34" charset="-122"/>
                <a:cs typeface="Times New Roman" panose="02020603050405020304" pitchFamily="18" charset="0"/>
              </a:rPr>
              <a:t>(</a:t>
            </a:r>
            <a:r>
              <a:rPr lang="zh-CN" altLang="en-US" sz="2400" dirty="0" smtClean="0">
                <a:latin typeface="Times New Roman" panose="02020603050405020304" pitchFamily="18" charset="0"/>
                <a:ea typeface="微软雅黑" pitchFamily="34" charset="-122"/>
                <a:cs typeface="Times New Roman" panose="02020603050405020304" pitchFamily="18" charset="0"/>
              </a:rPr>
              <a:t>李玉兰</a:t>
            </a:r>
            <a:r>
              <a:rPr lang="en-US" altLang="zh-CN" sz="2400" dirty="0" smtClean="0">
                <a:latin typeface="Times New Roman" panose="02020603050405020304" pitchFamily="18" charset="0"/>
                <a:ea typeface="微软雅黑" pitchFamily="34" charset="-122"/>
                <a:cs typeface="Times New Roman" panose="02020603050405020304" pitchFamily="18" charset="0"/>
              </a:rPr>
              <a:t>)</a:t>
            </a:r>
            <a:endParaRPr lang="en-US" altLang="zh-CN" sz="2400" dirty="0" smtClean="0">
              <a:latin typeface="Times New Roman" panose="02020603050405020304" pitchFamily="18" charset="0"/>
              <a:ea typeface="微软雅黑" pitchFamily="34" charset="-122"/>
              <a:cs typeface="Times New Roman" panose="02020603050405020304" pitchFamily="18" charset="0"/>
            </a:endParaRPr>
          </a:p>
          <a:p>
            <a:r>
              <a:rPr lang="en-US" altLang="zh-CN" sz="2400" dirty="0" smtClean="0">
                <a:latin typeface="Times New Roman" panose="02020603050405020304" pitchFamily="18" charset="0"/>
                <a:ea typeface="微软雅黑" pitchFamily="34" charset="-122"/>
                <a:cs typeface="Times New Roman" panose="02020603050405020304" pitchFamily="18" charset="0"/>
              </a:rPr>
              <a:t>Department of Engineering Physics, Tsinghua University</a:t>
            </a:r>
          </a:p>
          <a:p>
            <a:r>
              <a:rPr lang="en-US" altLang="zh-CN" sz="2400" dirty="0" smtClean="0">
                <a:latin typeface="Times New Roman" panose="02020603050405020304" pitchFamily="18" charset="0"/>
                <a:ea typeface="微软雅黑" pitchFamily="34" charset="-122"/>
                <a:cs typeface="Times New Roman" panose="02020603050405020304" pitchFamily="18" charset="0"/>
              </a:rPr>
              <a:t>2014-07</a:t>
            </a:r>
            <a:endParaRPr lang="zh-CN" altLang="en-US" sz="2400" dirty="0">
              <a:latin typeface="Times New Roman" panose="02020603050405020304" pitchFamily="18" charset="0"/>
              <a:ea typeface="微软雅黑" pitchFamily="34"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515841D9-31DA-486D-B8CC-56BAAAB9B86E}" type="slidenum">
              <a:rPr lang="zh-CN" altLang="en-US" smtClean="0"/>
              <a:t>1</a:t>
            </a:fld>
            <a:endParaRPr lang="zh-CN" altLang="en-US"/>
          </a:p>
        </p:txBody>
      </p:sp>
    </p:spTree>
    <p:extLst>
      <p:ext uri="{BB962C8B-B14F-4D97-AF65-F5344CB8AC3E}">
        <p14:creationId xmlns:p14="http://schemas.microsoft.com/office/powerpoint/2010/main" val="3781928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1510" y="5661248"/>
            <a:ext cx="8229600" cy="3410224"/>
          </a:xfrm>
        </p:spPr>
        <p:txBody>
          <a:bodyPr>
            <a:normAutofit/>
          </a:bodyPr>
          <a:lstStyle/>
          <a:p>
            <a:pPr marL="0" indent="0" algn="just">
              <a:lnSpc>
                <a:spcPts val="4000"/>
              </a:lnSpc>
              <a:buNone/>
            </a:pPr>
            <a:r>
              <a:rPr lang="en-US" altLang="zh-CN" sz="2800" b="1" dirty="0" smtClean="0">
                <a:solidFill>
                  <a:srgbClr val="FF0000"/>
                </a:solidFill>
              </a:rPr>
              <a:t>The radioactivity of PTFE is rather low, it is very suitable for rare event experiments.</a:t>
            </a:r>
            <a:endParaRPr lang="zh-CN" altLang="en-US" sz="2800" b="1" dirty="0">
              <a:solidFill>
                <a:srgbClr val="FF0000"/>
              </a:solidFill>
            </a:endParaRPr>
          </a:p>
        </p:txBody>
      </p:sp>
      <p:sp>
        <p:nvSpPr>
          <p:cNvPr id="2" name="标题 1"/>
          <p:cNvSpPr>
            <a:spLocks noGrp="1"/>
          </p:cNvSpPr>
          <p:nvPr>
            <p:ph type="title"/>
          </p:nvPr>
        </p:nvSpPr>
        <p:spPr/>
        <p:txBody>
          <a:bodyPr/>
          <a:lstStyle/>
          <a:p>
            <a:r>
              <a:rPr lang="en-US" altLang="zh-CN" dirty="0" smtClean="0"/>
              <a:t>PTFE-THGEM</a:t>
            </a:r>
            <a:endParaRPr lang="zh-CN" altLang="en-US" dirty="0"/>
          </a:p>
        </p:txBody>
      </p:sp>
      <p:pic>
        <p:nvPicPr>
          <p:cNvPr id="6" name="图片 5"/>
          <p:cNvPicPr>
            <a:picLocks noChangeAspect="1"/>
          </p:cNvPicPr>
          <p:nvPr/>
        </p:nvPicPr>
        <p:blipFill>
          <a:blip r:embed="rId3"/>
          <a:stretch>
            <a:fillRect/>
          </a:stretch>
        </p:blipFill>
        <p:spPr>
          <a:xfrm>
            <a:off x="489784" y="3959733"/>
            <a:ext cx="8273496" cy="1771004"/>
          </a:xfrm>
          <a:prstGeom prst="rect">
            <a:avLst/>
          </a:prstGeom>
        </p:spPr>
      </p:pic>
      <p:sp>
        <p:nvSpPr>
          <p:cNvPr id="5" name="矩形 4"/>
          <p:cNvSpPr/>
          <p:nvPr/>
        </p:nvSpPr>
        <p:spPr>
          <a:xfrm>
            <a:off x="525028" y="1417638"/>
            <a:ext cx="8050047" cy="3170099"/>
          </a:xfrm>
          <a:prstGeom prst="rect">
            <a:avLst/>
          </a:prstGeom>
        </p:spPr>
        <p:txBody>
          <a:bodyPr wrap="square">
            <a:spAutoFit/>
          </a:bodyPr>
          <a:lstStyle/>
          <a:p>
            <a:pPr marL="342900" indent="-342900" algn="just">
              <a:lnSpc>
                <a:spcPts val="4000"/>
              </a:lnSpc>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The radioactivity of PTFE is from the contamination in produce procedure. And the radioactivity of FR-4 comes </a:t>
            </a:r>
            <a:r>
              <a:rPr lang="en-US" altLang="zh-CN" sz="2400" dirty="0">
                <a:latin typeface="华文楷体" panose="02010600040101010101" pitchFamily="2" charset="-122"/>
                <a:ea typeface="华文楷体" panose="02010600040101010101" pitchFamily="2" charset="-122"/>
              </a:rPr>
              <a:t>from woven </a:t>
            </a:r>
            <a:r>
              <a:rPr lang="en-US" altLang="zh-CN" sz="2400" dirty="0" smtClean="0">
                <a:latin typeface="华文楷体" panose="02010600040101010101" pitchFamily="2" charset="-122"/>
                <a:ea typeface="华文楷体" panose="02010600040101010101" pitchFamily="2" charset="-122"/>
              </a:rPr>
              <a:t>fiberglass.</a:t>
            </a:r>
          </a:p>
          <a:p>
            <a:pPr marL="342900" indent="-342900" algn="just">
              <a:lnSpc>
                <a:spcPts val="4000"/>
              </a:lnSpc>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With the content of </a:t>
            </a:r>
            <a:r>
              <a:rPr lang="en-US" altLang="zh-CN" sz="2400" dirty="0" err="1" smtClean="0">
                <a:latin typeface="华文楷体" panose="02010600040101010101" pitchFamily="2" charset="-122"/>
                <a:ea typeface="华文楷体" panose="02010600040101010101" pitchFamily="2" charset="-122"/>
              </a:rPr>
              <a:t>Th</a:t>
            </a:r>
            <a:r>
              <a:rPr lang="zh-CN" altLang="en-US" sz="2400" dirty="0" smtClean="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and U far less than K, only the radioactivity of </a:t>
            </a:r>
            <a:r>
              <a:rPr lang="en-US" altLang="zh-CN" sz="2400" baseline="30000" dirty="0" smtClean="0">
                <a:latin typeface="华文楷体" panose="02010600040101010101" pitchFamily="2" charset="-122"/>
                <a:ea typeface="华文楷体" panose="02010600040101010101" pitchFamily="2" charset="-122"/>
              </a:rPr>
              <a:t>40</a:t>
            </a:r>
            <a:r>
              <a:rPr lang="en-US" altLang="zh-CN" sz="2400" dirty="0" smtClean="0">
                <a:latin typeface="华文楷体" panose="02010600040101010101" pitchFamily="2" charset="-122"/>
                <a:ea typeface="华文楷体" panose="02010600040101010101" pitchFamily="2" charset="-122"/>
              </a:rPr>
              <a:t>K is counted</a:t>
            </a:r>
            <a:endParaRPr lang="en-US" altLang="zh-CN" sz="2400" dirty="0">
              <a:latin typeface="华文楷体" panose="02010600040101010101" pitchFamily="2" charset="-122"/>
              <a:ea typeface="华文楷体" panose="02010600040101010101" pitchFamily="2" charset="-122"/>
            </a:endParaRPr>
          </a:p>
          <a:p>
            <a:pPr marL="342900" indent="-342900" algn="just">
              <a:lnSpc>
                <a:spcPts val="4000"/>
              </a:lnSpc>
              <a:buFont typeface="Arial" panose="020B0604020202020204" pitchFamily="34" charset="0"/>
              <a:buChar char="•"/>
            </a:pPr>
            <a:endParaRPr lang="en-US" altLang="zh-CN" sz="2400"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515841D9-31DA-486D-B8CC-56BAAAB9B86E}" type="slidenum">
              <a:rPr lang="zh-CN" altLang="en-US" smtClean="0"/>
              <a:t>10</a:t>
            </a:fld>
            <a:endParaRPr lang="zh-CN" altLang="en-US"/>
          </a:p>
        </p:txBody>
      </p:sp>
    </p:spTree>
    <p:extLst>
      <p:ext uri="{BB962C8B-B14F-4D97-AF65-F5344CB8AC3E}">
        <p14:creationId xmlns:p14="http://schemas.microsoft.com/office/powerpoint/2010/main" val="2704099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PTFE-THGEM</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700809"/>
            <a:ext cx="5688632" cy="2323328"/>
          </a:xfrm>
          <a:prstGeom prst="rect">
            <a:avLst/>
          </a:prstGeom>
        </p:spPr>
      </p:pic>
      <p:pic>
        <p:nvPicPr>
          <p:cNvPr id="5" name="图片 4"/>
          <p:cNvPicPr>
            <a:picLocks noChangeAspect="1"/>
          </p:cNvPicPr>
          <p:nvPr/>
        </p:nvPicPr>
        <p:blipFill>
          <a:blip r:embed="rId5"/>
          <a:stretch>
            <a:fillRect/>
          </a:stretch>
        </p:blipFill>
        <p:spPr>
          <a:xfrm>
            <a:off x="802010" y="4149080"/>
            <a:ext cx="7496158" cy="2491740"/>
          </a:xfrm>
          <a:prstGeom prst="rect">
            <a:avLst/>
          </a:prstGeom>
        </p:spPr>
      </p:pic>
      <p:sp>
        <p:nvSpPr>
          <p:cNvPr id="7" name="矩形 6"/>
          <p:cNvSpPr/>
          <p:nvPr/>
        </p:nvSpPr>
        <p:spPr>
          <a:xfrm>
            <a:off x="971600" y="6093296"/>
            <a:ext cx="66967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p:txBody>
          <a:bodyPr/>
          <a:lstStyle/>
          <a:p>
            <a:fld id="{515841D9-31DA-486D-B8CC-56BAAAB9B86E}" type="slidenum">
              <a:rPr lang="zh-CN" altLang="en-US" smtClean="0"/>
              <a:t>11</a:t>
            </a:fld>
            <a:endParaRPr lang="zh-CN" altLang="en-US"/>
          </a:p>
        </p:txBody>
      </p:sp>
      <p:sp>
        <p:nvSpPr>
          <p:cNvPr id="3" name="圆角矩形 2"/>
          <p:cNvSpPr/>
          <p:nvPr/>
        </p:nvSpPr>
        <p:spPr>
          <a:xfrm>
            <a:off x="2267744" y="4149080"/>
            <a:ext cx="72008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015470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PTFE-THGEM</a:t>
            </a:r>
            <a:endParaRPr lang="zh-CN" altLang="en-US" dirty="0"/>
          </a:p>
        </p:txBody>
      </p:sp>
      <p:sp>
        <p:nvSpPr>
          <p:cNvPr id="3" name="内容占位符 2"/>
          <p:cNvSpPr>
            <a:spLocks noGrp="1"/>
          </p:cNvSpPr>
          <p:nvPr>
            <p:ph idx="1"/>
          </p:nvPr>
        </p:nvSpPr>
        <p:spPr>
          <a:xfrm>
            <a:off x="1196625" y="6154191"/>
            <a:ext cx="6894766" cy="659185"/>
          </a:xfrm>
        </p:spPr>
        <p:txBody>
          <a:bodyPr>
            <a:normAutofit fontScale="70000" lnSpcReduction="20000"/>
          </a:bodyPr>
          <a:lstStyle/>
          <a:p>
            <a:pPr marL="0" indent="0" algn="ctr">
              <a:buNone/>
            </a:pPr>
            <a:r>
              <a:rPr lang="en-US" altLang="zh-CN" dirty="0"/>
              <a:t>Schematic diagram of the </a:t>
            </a:r>
            <a:r>
              <a:rPr lang="en-US" altLang="zh-CN" dirty="0" smtClean="0"/>
              <a:t>PTFE-THGEM test experiment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34736" y="2137932"/>
            <a:ext cx="4609272" cy="3482065"/>
          </a:xfrm>
          <a:prstGeom prst="rect">
            <a:avLst/>
          </a:prstGeom>
        </p:spPr>
      </p:pic>
      <p:pic>
        <p:nvPicPr>
          <p:cNvPr id="7" name="图片 6"/>
          <p:cNvPicPr>
            <a:picLocks noChangeAspect="1"/>
          </p:cNvPicPr>
          <p:nvPr/>
        </p:nvPicPr>
        <p:blipFill>
          <a:blip r:embed="rId4"/>
          <a:stretch>
            <a:fillRect/>
          </a:stretch>
        </p:blipFill>
        <p:spPr>
          <a:xfrm>
            <a:off x="4644008" y="2132856"/>
            <a:ext cx="4355087" cy="3359326"/>
          </a:xfrm>
          <a:prstGeom prst="rect">
            <a:avLst/>
          </a:prstGeom>
        </p:spPr>
      </p:pic>
      <p:sp>
        <p:nvSpPr>
          <p:cNvPr id="8" name="内容占位符 2"/>
          <p:cNvSpPr txBox="1">
            <a:spLocks/>
          </p:cNvSpPr>
          <p:nvPr/>
        </p:nvSpPr>
        <p:spPr>
          <a:xfrm>
            <a:off x="742375" y="5727290"/>
            <a:ext cx="3865725" cy="3660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CN" dirty="0" smtClean="0"/>
              <a:t>outer gas-supplement mode</a:t>
            </a:r>
            <a:endParaRPr lang="zh-CN" altLang="en-US" dirty="0"/>
          </a:p>
        </p:txBody>
      </p:sp>
      <p:sp>
        <p:nvSpPr>
          <p:cNvPr id="9" name="内容占位符 2"/>
          <p:cNvSpPr txBox="1">
            <a:spLocks/>
          </p:cNvSpPr>
          <p:nvPr/>
        </p:nvSpPr>
        <p:spPr>
          <a:xfrm>
            <a:off x="4888688" y="5733256"/>
            <a:ext cx="3865725" cy="36600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CN" dirty="0" smtClean="0"/>
              <a:t>inner gas-supplement mode</a:t>
            </a:r>
            <a:endParaRPr lang="zh-CN" altLang="en-US" dirty="0"/>
          </a:p>
        </p:txBody>
      </p:sp>
      <p:cxnSp>
        <p:nvCxnSpPr>
          <p:cNvPr id="11" name="直接箭头连接符 10"/>
          <p:cNvCxnSpPr/>
          <p:nvPr/>
        </p:nvCxnSpPr>
        <p:spPr>
          <a:xfrm>
            <a:off x="2483768" y="2708920"/>
            <a:ext cx="0" cy="1080120"/>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732240" y="2564904"/>
            <a:ext cx="0" cy="864096"/>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515841D9-31DA-486D-B8CC-56BAAAB9B86E}" type="slidenum">
              <a:rPr lang="zh-CN" altLang="en-US" smtClean="0"/>
              <a:t>12</a:t>
            </a:fld>
            <a:endParaRPr lang="zh-CN" altLang="en-US"/>
          </a:p>
        </p:txBody>
      </p:sp>
    </p:spTree>
    <p:extLst>
      <p:ext uri="{BB962C8B-B14F-4D97-AF65-F5344CB8AC3E}">
        <p14:creationId xmlns:p14="http://schemas.microsoft.com/office/powerpoint/2010/main" val="1680002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PTFE-THGEM</a:t>
            </a:r>
            <a:endParaRPr lang="zh-CN" altLang="en-US" dirty="0"/>
          </a:p>
        </p:txBody>
      </p:sp>
      <p:sp>
        <p:nvSpPr>
          <p:cNvPr id="3" name="内容占位符 2"/>
          <p:cNvSpPr>
            <a:spLocks noGrp="1"/>
          </p:cNvSpPr>
          <p:nvPr>
            <p:ph idx="1"/>
          </p:nvPr>
        </p:nvSpPr>
        <p:spPr>
          <a:xfrm>
            <a:off x="927838" y="5331209"/>
            <a:ext cx="7432340" cy="812715"/>
          </a:xfrm>
        </p:spPr>
        <p:txBody>
          <a:bodyPr>
            <a:normAutofit/>
          </a:bodyPr>
          <a:lstStyle/>
          <a:p>
            <a:pPr marL="0" indent="0" algn="ctr">
              <a:buNone/>
            </a:pPr>
            <a:r>
              <a:rPr lang="en-US" altLang="zh-CN" sz="2200" dirty="0"/>
              <a:t>Schematic diagram of the </a:t>
            </a:r>
            <a:r>
              <a:rPr lang="en-US" altLang="zh-CN" sz="2200" dirty="0" smtClean="0"/>
              <a:t>PTFE-THGEM test experiment </a:t>
            </a:r>
            <a:br>
              <a:rPr lang="en-US" altLang="zh-CN" sz="2200" dirty="0" smtClean="0"/>
            </a:br>
            <a:r>
              <a:rPr lang="en-US" altLang="zh-CN" sz="2200" dirty="0" smtClean="0"/>
              <a:t>(outer gas-supplement mode)</a:t>
            </a:r>
            <a:endParaRPr lang="zh-CN" altLang="en-US" sz="22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220621" y="2204864"/>
            <a:ext cx="8466179" cy="3012006"/>
          </a:xfrm>
          <a:prstGeom prst="rect">
            <a:avLst/>
          </a:prstGeom>
        </p:spPr>
      </p:pic>
      <p:cxnSp>
        <p:nvCxnSpPr>
          <p:cNvPr id="7" name="直接箭头连接符 6"/>
          <p:cNvCxnSpPr/>
          <p:nvPr/>
        </p:nvCxnSpPr>
        <p:spPr>
          <a:xfrm>
            <a:off x="2339752" y="2708920"/>
            <a:ext cx="0" cy="1080120"/>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515841D9-31DA-486D-B8CC-56BAAAB9B86E}" type="slidenum">
              <a:rPr lang="zh-CN" altLang="en-US" smtClean="0"/>
              <a:t>13</a:t>
            </a:fld>
            <a:endParaRPr lang="zh-CN" altLang="en-US"/>
          </a:p>
        </p:txBody>
      </p:sp>
    </p:spTree>
    <p:extLst>
      <p:ext uri="{BB962C8B-B14F-4D97-AF65-F5344CB8AC3E}">
        <p14:creationId xmlns:p14="http://schemas.microsoft.com/office/powerpoint/2010/main" val="3409127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PTFE-THGEM</a:t>
            </a:r>
            <a:endParaRPr lang="zh-CN" altLang="en-US" dirty="0"/>
          </a:p>
        </p:txBody>
      </p:sp>
      <p:sp>
        <p:nvSpPr>
          <p:cNvPr id="3" name="内容占位符 2"/>
          <p:cNvSpPr>
            <a:spLocks noGrp="1"/>
          </p:cNvSpPr>
          <p:nvPr>
            <p:ph idx="1"/>
          </p:nvPr>
        </p:nvSpPr>
        <p:spPr>
          <a:xfrm>
            <a:off x="4572000" y="5345011"/>
            <a:ext cx="4176464" cy="1050940"/>
          </a:xfrm>
        </p:spPr>
        <p:txBody>
          <a:bodyPr>
            <a:noAutofit/>
          </a:bodyPr>
          <a:lstStyle/>
          <a:p>
            <a:pPr marL="0" indent="0" algn="ctr">
              <a:buNone/>
            </a:pPr>
            <a:r>
              <a:rPr lang="en-US" altLang="zh-CN" sz="2000" dirty="0"/>
              <a:t>Gain of the </a:t>
            </a:r>
            <a:r>
              <a:rPr lang="en-US" altLang="zh-CN" sz="2000" dirty="0" smtClean="0"/>
              <a:t>double </a:t>
            </a:r>
            <a:r>
              <a:rPr lang="en-US" altLang="zh-CN" sz="2000" dirty="0"/>
              <a:t>PTFE-THGEM detector </a:t>
            </a:r>
            <a:r>
              <a:rPr lang="en-US" altLang="zh-CN" sz="2000" dirty="0" smtClean="0"/>
              <a:t>(outer gas-supplement mode) </a:t>
            </a:r>
            <a:r>
              <a:rPr lang="en-US" altLang="zh-CN" sz="2000" dirty="0"/>
              <a:t>as a function of </a:t>
            </a:r>
            <a:r>
              <a:rPr lang="en-US" altLang="zh-CN" sz="2000" dirty="0" smtClean="0"/>
              <a:t>ΔV</a:t>
            </a:r>
            <a:r>
              <a:rPr lang="en-US" altLang="zh-CN" sz="2000" baseline="-25000" dirty="0" smtClean="0"/>
              <a:t>THGEM</a:t>
            </a:r>
            <a:endParaRPr lang="zh-CN" altLang="en-US" sz="2000" baseline="-250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9" name="内容占位符 2"/>
          <p:cNvSpPr txBox="1">
            <a:spLocks/>
          </p:cNvSpPr>
          <p:nvPr/>
        </p:nvSpPr>
        <p:spPr>
          <a:xfrm>
            <a:off x="231812" y="5238758"/>
            <a:ext cx="4034179" cy="1050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2000" dirty="0"/>
              <a:t>Gain of the </a:t>
            </a:r>
            <a:r>
              <a:rPr lang="en-US" altLang="zh-CN" sz="2000" dirty="0" smtClean="0"/>
              <a:t>single </a:t>
            </a:r>
            <a:r>
              <a:rPr lang="en-US" altLang="zh-CN" sz="2000" dirty="0"/>
              <a:t>PTFE-THGEM </a:t>
            </a:r>
            <a:r>
              <a:rPr lang="en-US" altLang="zh-CN" sz="2000" dirty="0" smtClean="0"/>
              <a:t>detector (outer gas-supplement mode) </a:t>
            </a:r>
            <a:r>
              <a:rPr lang="en-US" altLang="zh-CN" sz="2000" dirty="0"/>
              <a:t>as a function of temperature</a:t>
            </a:r>
            <a:endParaRPr lang="zh-CN" altLang="en-US" sz="2000" dirty="0"/>
          </a:p>
        </p:txBody>
      </p:sp>
      <p:pic>
        <p:nvPicPr>
          <p:cNvPr id="4" name="图片 3"/>
          <p:cNvPicPr>
            <a:picLocks noChangeAspect="1"/>
          </p:cNvPicPr>
          <p:nvPr/>
        </p:nvPicPr>
        <p:blipFill>
          <a:blip r:embed="rId3"/>
          <a:stretch>
            <a:fillRect/>
          </a:stretch>
        </p:blipFill>
        <p:spPr>
          <a:xfrm>
            <a:off x="107504" y="2066933"/>
            <a:ext cx="4076700" cy="3048000"/>
          </a:xfrm>
          <a:prstGeom prst="rect">
            <a:avLst/>
          </a:prstGeom>
        </p:spPr>
      </p:pic>
      <p:pic>
        <p:nvPicPr>
          <p:cNvPr id="5" name="图片 4"/>
          <p:cNvPicPr>
            <a:picLocks noChangeAspect="1"/>
          </p:cNvPicPr>
          <p:nvPr/>
        </p:nvPicPr>
        <p:blipFill>
          <a:blip r:embed="rId4"/>
          <a:stretch>
            <a:fillRect/>
          </a:stretch>
        </p:blipFill>
        <p:spPr>
          <a:xfrm>
            <a:off x="4347779" y="1943108"/>
            <a:ext cx="4324350" cy="3295650"/>
          </a:xfrm>
          <a:prstGeom prst="rect">
            <a:avLst/>
          </a:prstGeom>
        </p:spPr>
      </p:pic>
      <p:sp>
        <p:nvSpPr>
          <p:cNvPr id="10" name="文本框 9"/>
          <p:cNvSpPr txBox="1"/>
          <p:nvPr/>
        </p:nvSpPr>
        <p:spPr>
          <a:xfrm>
            <a:off x="5508104" y="2322804"/>
            <a:ext cx="1001850" cy="369332"/>
          </a:xfrm>
          <a:prstGeom prst="rect">
            <a:avLst/>
          </a:prstGeom>
          <a:noFill/>
        </p:spPr>
        <p:txBody>
          <a:bodyPr wrap="square" rtlCol="0">
            <a:spAutoFit/>
          </a:bodyPr>
          <a:lstStyle/>
          <a:p>
            <a:r>
              <a:rPr lang="en-US" altLang="zh-CN" dirty="0" smtClean="0">
                <a:latin typeface="华文楷体" panose="02010600040101010101" pitchFamily="2" charset="-122"/>
                <a:ea typeface="华文楷体" panose="02010600040101010101" pitchFamily="2" charset="-122"/>
              </a:rPr>
              <a:t>T=132K</a:t>
            </a:r>
            <a:endParaRPr lang="zh-CN" altLang="en-US" dirty="0">
              <a:latin typeface="华文楷体" panose="02010600040101010101" pitchFamily="2" charset="-122"/>
              <a:ea typeface="华文楷体" panose="02010600040101010101" pitchFamily="2" charset="-122"/>
            </a:endParaRPr>
          </a:p>
        </p:txBody>
      </p:sp>
      <p:sp>
        <p:nvSpPr>
          <p:cNvPr id="7" name="灯片编号占位符 6"/>
          <p:cNvSpPr>
            <a:spLocks noGrp="1"/>
          </p:cNvSpPr>
          <p:nvPr>
            <p:ph type="sldNum" sz="quarter" idx="12"/>
          </p:nvPr>
        </p:nvSpPr>
        <p:spPr/>
        <p:txBody>
          <a:bodyPr/>
          <a:lstStyle/>
          <a:p>
            <a:fld id="{515841D9-31DA-486D-B8CC-56BAAAB9B86E}" type="slidenum">
              <a:rPr lang="zh-CN" altLang="en-US" smtClean="0"/>
              <a:t>14</a:t>
            </a:fld>
            <a:endParaRPr lang="zh-CN" altLang="en-US"/>
          </a:p>
        </p:txBody>
      </p:sp>
    </p:spTree>
    <p:extLst>
      <p:ext uri="{BB962C8B-B14F-4D97-AF65-F5344CB8AC3E}">
        <p14:creationId xmlns:p14="http://schemas.microsoft.com/office/powerpoint/2010/main" val="3674918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PTFE-THGEM</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1907704" y="1628800"/>
            <a:ext cx="4968552" cy="3832526"/>
          </a:xfrm>
          <a:prstGeom prst="rect">
            <a:avLst/>
          </a:prstGeom>
        </p:spPr>
      </p:pic>
      <p:sp>
        <p:nvSpPr>
          <p:cNvPr id="7" name="内容占位符 2"/>
          <p:cNvSpPr txBox="1">
            <a:spLocks/>
          </p:cNvSpPr>
          <p:nvPr/>
        </p:nvSpPr>
        <p:spPr>
          <a:xfrm>
            <a:off x="675810" y="5575908"/>
            <a:ext cx="7432340" cy="10647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CN" sz="2200" dirty="0" smtClean="0"/>
              <a:t>Schematic diagram of the PTFE-THGEM test experiment </a:t>
            </a:r>
            <a:br>
              <a:rPr lang="en-US" altLang="zh-CN" sz="2200" dirty="0" smtClean="0"/>
            </a:br>
            <a:r>
              <a:rPr lang="en-US" altLang="zh-CN" sz="2200" dirty="0" smtClean="0"/>
              <a:t>(inner gas-supplement mode)</a:t>
            </a:r>
            <a:endParaRPr lang="zh-CN" altLang="en-US" sz="2200" dirty="0"/>
          </a:p>
        </p:txBody>
      </p:sp>
      <p:cxnSp>
        <p:nvCxnSpPr>
          <p:cNvPr id="8" name="直接箭头连接符 7"/>
          <p:cNvCxnSpPr/>
          <p:nvPr/>
        </p:nvCxnSpPr>
        <p:spPr>
          <a:xfrm>
            <a:off x="4283968" y="2060848"/>
            <a:ext cx="0" cy="1080120"/>
          </a:xfrm>
          <a:prstGeom prst="straightConnector1">
            <a:avLst/>
          </a:prstGeom>
          <a:ln w="38100">
            <a:headEnd w="sm" len="sm"/>
            <a:tailEnd type="triangle" w="med" len="lg"/>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515841D9-31DA-486D-B8CC-56BAAAB9B86E}" type="slidenum">
              <a:rPr lang="zh-CN" altLang="en-US" smtClean="0"/>
              <a:t>15</a:t>
            </a:fld>
            <a:endParaRPr lang="zh-CN" altLang="en-US"/>
          </a:p>
        </p:txBody>
      </p:sp>
    </p:spTree>
    <p:extLst>
      <p:ext uri="{BB962C8B-B14F-4D97-AF65-F5344CB8AC3E}">
        <p14:creationId xmlns:p14="http://schemas.microsoft.com/office/powerpoint/2010/main" val="1222114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D:\Gpm\about THGEM\PTFE-THGEM\低温实验\封闭式\典型能谱.jpg"/>
          <p:cNvPicPr/>
          <p:nvPr/>
        </p:nvPicPr>
        <p:blipFill rotWithShape="1">
          <a:blip r:embed="rId3">
            <a:extLst>
              <a:ext uri="{28A0092B-C50C-407E-A947-70E740481C1C}">
                <a14:useLocalDpi xmlns:a14="http://schemas.microsoft.com/office/drawing/2010/main" val="0"/>
              </a:ext>
            </a:extLst>
          </a:blip>
          <a:srcRect l="-1" r="449"/>
          <a:stretch/>
        </p:blipFill>
        <p:spPr bwMode="auto">
          <a:xfrm>
            <a:off x="187506" y="1474666"/>
            <a:ext cx="5514458" cy="2125706"/>
          </a:xfrm>
          <a:prstGeom prst="rect">
            <a:avLst/>
          </a:prstGeom>
          <a:noFill/>
          <a:ln>
            <a:noFill/>
          </a:ln>
        </p:spPr>
      </p:pic>
      <p:sp>
        <p:nvSpPr>
          <p:cNvPr id="2" name="标题 1"/>
          <p:cNvSpPr>
            <a:spLocks noGrp="1"/>
          </p:cNvSpPr>
          <p:nvPr>
            <p:ph type="title"/>
          </p:nvPr>
        </p:nvSpPr>
        <p:spPr/>
        <p:txBody>
          <a:bodyPr/>
          <a:lstStyle/>
          <a:p>
            <a:r>
              <a:rPr lang="en-US" altLang="zh-CN" dirty="0" smtClean="0"/>
              <a:t>PTFE-THGEM</a:t>
            </a:r>
            <a:endParaRPr lang="zh-CN" altLang="en-US" dirty="0"/>
          </a:p>
        </p:txBody>
      </p:sp>
      <p:sp>
        <p:nvSpPr>
          <p:cNvPr id="3" name="内容占位符 2"/>
          <p:cNvSpPr>
            <a:spLocks noGrp="1"/>
          </p:cNvSpPr>
          <p:nvPr>
            <p:ph idx="1"/>
          </p:nvPr>
        </p:nvSpPr>
        <p:spPr>
          <a:xfrm>
            <a:off x="431540" y="3927994"/>
            <a:ext cx="4176464" cy="864811"/>
          </a:xfrm>
        </p:spPr>
        <p:txBody>
          <a:bodyPr>
            <a:noAutofit/>
          </a:bodyPr>
          <a:lstStyle/>
          <a:p>
            <a:pPr marL="0" indent="0" algn="ctr">
              <a:buNone/>
            </a:pPr>
            <a:r>
              <a:rPr lang="en-US" altLang="zh-CN" sz="2000" dirty="0"/>
              <a:t>Energy spectrum of the 8.09 </a:t>
            </a:r>
            <a:r>
              <a:rPr lang="en-US" altLang="zh-CN" sz="2000" dirty="0" err="1"/>
              <a:t>keV</a:t>
            </a:r>
            <a:r>
              <a:rPr lang="en-US" altLang="zh-CN" sz="2000" dirty="0"/>
              <a:t> </a:t>
            </a:r>
            <a:r>
              <a:rPr lang="en-US" altLang="zh-CN" sz="2000" dirty="0" smtClean="0"/>
              <a:t>X-ray at </a:t>
            </a:r>
            <a:r>
              <a:rPr lang="en-US" altLang="zh-CN" sz="2000" dirty="0"/>
              <a:t>different </a:t>
            </a:r>
            <a:r>
              <a:rPr lang="en-US" altLang="zh-CN" sz="2000" dirty="0" smtClean="0"/>
              <a:t>temperatures (sealed mode)</a:t>
            </a:r>
            <a:endParaRPr lang="zh-CN" altLang="en-US" sz="2000" dirty="0"/>
          </a:p>
        </p:txBody>
      </p:sp>
      <p:pic>
        <p:nvPicPr>
          <p:cNvPr id="8" name="图片 7"/>
          <p:cNvPicPr/>
          <p:nvPr/>
        </p:nvPicPr>
        <p:blipFill rotWithShape="1">
          <a:blip r:embed="rId4" cstate="print">
            <a:extLst>
              <a:ext uri="{28A0092B-C50C-407E-A947-70E740481C1C}">
                <a14:useLocalDpi xmlns:a14="http://schemas.microsoft.com/office/drawing/2010/main" val="0"/>
              </a:ext>
            </a:extLst>
          </a:blip>
          <a:srcRect l="11110" t="10249" r="9847" b="3855"/>
          <a:stretch/>
        </p:blipFill>
        <p:spPr bwMode="auto">
          <a:xfrm>
            <a:off x="4932040" y="2537519"/>
            <a:ext cx="4096641" cy="3145397"/>
          </a:xfrm>
          <a:prstGeom prst="rect">
            <a:avLst/>
          </a:prstGeom>
          <a:noFill/>
          <a:ln>
            <a:noFill/>
          </a:ln>
          <a:extLst>
            <a:ext uri="{53640926-AAD7-44D8-BBD7-CCE9431645EC}">
              <a14:shadowObscured xmlns:a14="http://schemas.microsoft.com/office/drawing/2010/main"/>
            </a:ext>
          </a:extLst>
        </p:spPr>
      </p:pic>
      <p:sp>
        <p:nvSpPr>
          <p:cNvPr id="9" name="内容占位符 2"/>
          <p:cNvSpPr txBox="1">
            <a:spLocks/>
          </p:cNvSpPr>
          <p:nvPr/>
        </p:nvSpPr>
        <p:spPr>
          <a:xfrm>
            <a:off x="5068241" y="5682916"/>
            <a:ext cx="3960440" cy="9650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2000" dirty="0"/>
              <a:t>Gain of the double PTFE-THGEM </a:t>
            </a:r>
            <a:r>
              <a:rPr lang="en-US" altLang="zh-CN" sz="2000" dirty="0" smtClean="0"/>
              <a:t>detector (inner gas-supplement </a:t>
            </a:r>
            <a:r>
              <a:rPr lang="en-US" altLang="zh-CN" sz="2000" dirty="0"/>
              <a:t>mode) as a function of temperature</a:t>
            </a:r>
            <a:endParaRPr lang="zh-CN" altLang="en-US" sz="2000" dirty="0"/>
          </a:p>
          <a:p>
            <a:pPr marL="0" indent="0" algn="ctr">
              <a:buNone/>
            </a:pPr>
            <a:endParaRPr lang="zh-CN" altLang="en-US" sz="2000"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16</a:t>
            </a:fld>
            <a:endParaRPr lang="zh-CN" altLang="en-US"/>
          </a:p>
        </p:txBody>
      </p:sp>
    </p:spTree>
    <p:extLst>
      <p:ext uri="{BB962C8B-B14F-4D97-AF65-F5344CB8AC3E}">
        <p14:creationId xmlns:p14="http://schemas.microsoft.com/office/powerpoint/2010/main" val="2911316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latin typeface="Times New Roman" pitchFamily="18" charset="0"/>
                <a:cs typeface="Times New Roman" pitchFamily="18" charset="0"/>
              </a:rPr>
              <a:t>Background</a:t>
            </a:r>
          </a:p>
          <a:p>
            <a:pPr>
              <a:lnSpc>
                <a:spcPct val="150000"/>
              </a:lnSpc>
            </a:pPr>
            <a:r>
              <a:rPr lang="en-US" altLang="zh-CN" dirty="0" smtClean="0">
                <a:latin typeface="Times New Roman" pitchFamily="18" charset="0"/>
                <a:cs typeface="Times New Roman" pitchFamily="18" charset="0"/>
              </a:rPr>
              <a:t>Test of PTFE-THGEM</a:t>
            </a:r>
          </a:p>
          <a:p>
            <a:pPr>
              <a:lnSpc>
                <a:spcPct val="150000"/>
              </a:lnSpc>
            </a:pPr>
            <a:r>
              <a:rPr lang="en-US" altLang="zh-CN" dirty="0" smtClean="0">
                <a:solidFill>
                  <a:srgbClr val="FF0000"/>
                </a:solidFill>
                <a:latin typeface="Times New Roman" pitchFamily="18" charset="0"/>
                <a:cs typeface="Times New Roman" pitchFamily="18" charset="0"/>
              </a:rPr>
              <a:t>Test of </a:t>
            </a:r>
            <a:r>
              <a:rPr lang="en-US" altLang="zh-CN" dirty="0" err="1" smtClean="0">
                <a:solidFill>
                  <a:srgbClr val="FF0000"/>
                </a:solidFill>
                <a:latin typeface="Times New Roman" pitchFamily="18" charset="0"/>
                <a:cs typeface="Times New Roman" pitchFamily="18" charset="0"/>
              </a:rPr>
              <a:t>CsI</a:t>
            </a:r>
            <a:r>
              <a:rPr lang="en-US" altLang="zh-CN" dirty="0" smtClean="0">
                <a:solidFill>
                  <a:srgbClr val="FF0000"/>
                </a:solidFill>
                <a:latin typeface="Times New Roman" pitchFamily="18" charset="0"/>
                <a:cs typeface="Times New Roman" pitchFamily="18" charset="0"/>
              </a:rPr>
              <a:t> photocathode</a:t>
            </a:r>
          </a:p>
          <a:p>
            <a:pPr>
              <a:lnSpc>
                <a:spcPct val="150000"/>
              </a:lnSpc>
            </a:pPr>
            <a:r>
              <a:rPr lang="en-US" altLang="zh-CN" dirty="0" smtClean="0">
                <a:latin typeface="Times New Roman" pitchFamily="18" charset="0"/>
                <a:cs typeface="Times New Roman" pitchFamily="18" charset="0"/>
              </a:rPr>
              <a:t>Performance of GPM</a:t>
            </a:r>
          </a:p>
          <a:p>
            <a:pPr>
              <a:lnSpc>
                <a:spcPct val="150000"/>
              </a:lnSpc>
            </a:pPr>
            <a:r>
              <a:rPr lang="en-US" altLang="zh-CN" dirty="0">
                <a:latin typeface="Times New Roman" pitchFamily="18" charset="0"/>
                <a:cs typeface="Times New Roman" pitchFamily="18" charset="0"/>
              </a:rPr>
              <a:t>Feasibility Analysis of THGEM-GPM in CDEX</a:t>
            </a:r>
            <a:endParaRPr lang="en-US" altLang="zh-CN" dirty="0" smtClean="0">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rPr>
              <a:t>Conclusion</a:t>
            </a:r>
          </a:p>
          <a:p>
            <a:pPr>
              <a:lnSpc>
                <a:spcPct val="150000"/>
              </a:lnSpc>
            </a:pPr>
            <a:endParaRPr lang="en-US" altLang="zh-CN" dirty="0" smtClean="0"/>
          </a:p>
        </p:txBody>
      </p:sp>
      <p:sp>
        <p:nvSpPr>
          <p:cNvPr id="4" name="灯片编号占位符 3"/>
          <p:cNvSpPr>
            <a:spLocks noGrp="1"/>
          </p:cNvSpPr>
          <p:nvPr>
            <p:ph type="sldNum" sz="quarter" idx="12"/>
          </p:nvPr>
        </p:nvSpPr>
        <p:spPr/>
        <p:txBody>
          <a:bodyPr/>
          <a:lstStyle/>
          <a:p>
            <a:fld id="{515841D9-31DA-486D-B8CC-56BAAAB9B86E}" type="slidenum">
              <a:rPr lang="zh-CN" altLang="en-US" smtClean="0"/>
              <a:t>17</a:t>
            </a:fld>
            <a:endParaRPr lang="zh-CN" altLang="en-US"/>
          </a:p>
        </p:txBody>
      </p:sp>
    </p:spTree>
    <p:extLst>
      <p:ext uri="{BB962C8B-B14F-4D97-AF65-F5344CB8AC3E}">
        <p14:creationId xmlns:p14="http://schemas.microsoft.com/office/powerpoint/2010/main" val="3607241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440317" y="1990902"/>
            <a:ext cx="8229600" cy="4525963"/>
          </a:xfrm>
        </p:spPr>
        <p:txBody>
          <a:bodyPr>
            <a:normAutofit/>
          </a:bodyPr>
          <a:lstStyle/>
          <a:p>
            <a:pPr>
              <a:lnSpc>
                <a:spcPct val="150000"/>
              </a:lnSpc>
              <a:buFont typeface="Wingdings" panose="05000000000000000000" pitchFamily="2" charset="2"/>
              <a:buChar char="ü"/>
            </a:pPr>
            <a:r>
              <a:rPr lang="en-US" altLang="zh-CN" dirty="0" smtClean="0"/>
              <a:t>High quantum efficiency</a:t>
            </a:r>
            <a:br>
              <a:rPr lang="en-US" altLang="zh-CN" dirty="0" smtClean="0"/>
            </a:br>
            <a:r>
              <a:rPr lang="en-US" altLang="zh-CN" dirty="0" smtClean="0"/>
              <a:t> (QE) @ 128nm</a:t>
            </a:r>
          </a:p>
          <a:p>
            <a:pPr>
              <a:lnSpc>
                <a:spcPct val="150000"/>
              </a:lnSpc>
              <a:buFont typeface="Wingdings" panose="05000000000000000000" pitchFamily="2" charset="2"/>
              <a:buChar char="ü"/>
            </a:pPr>
            <a:r>
              <a:rPr lang="en-US" altLang="zh-CN" dirty="0" smtClean="0"/>
              <a:t>High stability</a:t>
            </a:r>
            <a:endParaRPr lang="en-US" altLang="zh-CN" dirty="0"/>
          </a:p>
          <a:p>
            <a:pPr>
              <a:lnSpc>
                <a:spcPct val="150000"/>
              </a:lnSpc>
              <a:buFont typeface="Wingdings" panose="05000000000000000000" pitchFamily="2" charset="2"/>
              <a:buChar char="ü"/>
            </a:pPr>
            <a:r>
              <a:rPr lang="en-US" altLang="zh-CN" dirty="0" smtClean="0"/>
              <a:t>Resistance </a:t>
            </a:r>
            <a:r>
              <a:rPr lang="en-US" altLang="zh-CN" dirty="0"/>
              <a:t>to </a:t>
            </a:r>
            <a:r>
              <a:rPr lang="en-US" altLang="zh-CN" dirty="0" smtClean="0"/>
              <a:t>VUV </a:t>
            </a:r>
            <a:br>
              <a:rPr lang="en-US" altLang="zh-CN" dirty="0" smtClean="0"/>
            </a:br>
            <a:r>
              <a:rPr lang="en-US" altLang="zh-CN" dirty="0" smtClean="0"/>
              <a:t>radiation</a:t>
            </a:r>
          </a:p>
        </p:txBody>
      </p:sp>
      <p:sp>
        <p:nvSpPr>
          <p:cNvPr id="2" name="标题 1"/>
          <p:cNvSpPr>
            <a:spLocks noGrp="1"/>
          </p:cNvSpPr>
          <p:nvPr>
            <p:ph type="title"/>
          </p:nvPr>
        </p:nvSpPr>
        <p:spPr/>
        <p:txBody>
          <a:bodyPr/>
          <a:lstStyle/>
          <a:p>
            <a:r>
              <a:rPr lang="en-US" altLang="zh-CN" dirty="0" err="1" smtClean="0"/>
              <a:t>CsI</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9" name="内容占位符 2"/>
          <p:cNvSpPr txBox="1">
            <a:spLocks/>
          </p:cNvSpPr>
          <p:nvPr/>
        </p:nvSpPr>
        <p:spPr>
          <a:xfrm>
            <a:off x="4860032" y="5603052"/>
            <a:ext cx="3962171"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2000" dirty="0" smtClean="0"/>
              <a:t>QE versus wavelength for reflective alkali halide photocathodes</a:t>
            </a:r>
            <a:r>
              <a:rPr lang="en-US" altLang="zh-CN" sz="2000" baseline="30000" dirty="0" smtClean="0"/>
              <a:t>[1]</a:t>
            </a:r>
            <a:endParaRPr lang="zh-CN" altLang="en-US" sz="2000" baseline="30000" dirty="0"/>
          </a:p>
        </p:txBody>
      </p:sp>
      <p:pic>
        <p:nvPicPr>
          <p:cNvPr id="4" name="图片 3"/>
          <p:cNvPicPr>
            <a:picLocks noChangeAspect="1"/>
          </p:cNvPicPr>
          <p:nvPr/>
        </p:nvPicPr>
        <p:blipFill>
          <a:blip r:embed="rId3"/>
          <a:stretch>
            <a:fillRect/>
          </a:stretch>
        </p:blipFill>
        <p:spPr>
          <a:xfrm>
            <a:off x="5012317" y="1990902"/>
            <a:ext cx="3657600" cy="3495675"/>
          </a:xfrm>
          <a:prstGeom prst="rect">
            <a:avLst/>
          </a:prstGeom>
        </p:spPr>
      </p:pic>
      <p:sp>
        <p:nvSpPr>
          <p:cNvPr id="12" name="内容占位符 2"/>
          <p:cNvSpPr txBox="1">
            <a:spLocks/>
          </p:cNvSpPr>
          <p:nvPr/>
        </p:nvSpPr>
        <p:spPr>
          <a:xfrm>
            <a:off x="179512" y="6312684"/>
            <a:ext cx="5184576" cy="46732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2000" dirty="0" smtClean="0"/>
              <a:t>[1] </a:t>
            </a:r>
            <a:r>
              <a:rPr lang="en-US" altLang="zh-CN" sz="2000" dirty="0" err="1" smtClean="0"/>
              <a:t>Breskin</a:t>
            </a:r>
            <a:r>
              <a:rPr lang="en-US" altLang="zh-CN" sz="2000" dirty="0" smtClean="0"/>
              <a:t> </a:t>
            </a:r>
            <a:r>
              <a:rPr lang="en-US" altLang="zh-CN" sz="2000" dirty="0"/>
              <a:t>A</a:t>
            </a:r>
            <a:r>
              <a:rPr lang="en-US" altLang="zh-CN" sz="2000" dirty="0" smtClean="0"/>
              <a:t>. NIMA </a:t>
            </a:r>
            <a:r>
              <a:rPr lang="en-US" altLang="zh-CN" sz="2000" dirty="0"/>
              <a:t>1996, 371(1–2):116 – 136</a:t>
            </a:r>
            <a:endParaRPr lang="zh-CN" altLang="en-US" sz="2000" baseline="30000" dirty="0"/>
          </a:p>
        </p:txBody>
      </p:sp>
      <p:sp>
        <p:nvSpPr>
          <p:cNvPr id="3" name="灯片编号占位符 2"/>
          <p:cNvSpPr>
            <a:spLocks noGrp="1"/>
          </p:cNvSpPr>
          <p:nvPr>
            <p:ph type="sldNum" sz="quarter" idx="12"/>
          </p:nvPr>
        </p:nvSpPr>
        <p:spPr/>
        <p:txBody>
          <a:bodyPr/>
          <a:lstStyle/>
          <a:p>
            <a:fld id="{515841D9-31DA-486D-B8CC-56BAAAB9B86E}" type="slidenum">
              <a:rPr lang="zh-CN" altLang="en-US" smtClean="0"/>
              <a:t>18</a:t>
            </a:fld>
            <a:endParaRPr lang="zh-CN" altLang="en-US"/>
          </a:p>
        </p:txBody>
      </p:sp>
    </p:spTree>
    <p:extLst>
      <p:ext uri="{BB962C8B-B14F-4D97-AF65-F5344CB8AC3E}">
        <p14:creationId xmlns:p14="http://schemas.microsoft.com/office/powerpoint/2010/main" val="1298259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CsI</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98" y="1556792"/>
            <a:ext cx="3744416" cy="3394061"/>
          </a:xfrm>
          <a:prstGeom prst="rect">
            <a:avLst/>
          </a:prstGeom>
        </p:spPr>
      </p:pic>
      <p:pic>
        <p:nvPicPr>
          <p:cNvPr id="5" name="图片 4"/>
          <p:cNvPicPr>
            <a:picLocks noChangeAspect="1"/>
          </p:cNvPicPr>
          <p:nvPr/>
        </p:nvPicPr>
        <p:blipFill>
          <a:blip r:embed="rId4"/>
          <a:stretch>
            <a:fillRect/>
          </a:stretch>
        </p:blipFill>
        <p:spPr>
          <a:xfrm>
            <a:off x="899592" y="4950853"/>
            <a:ext cx="7437514" cy="1881514"/>
          </a:xfrm>
          <a:prstGeom prst="rect">
            <a:avLst/>
          </a:prstGeom>
        </p:spPr>
      </p:pic>
      <p:sp>
        <p:nvSpPr>
          <p:cNvPr id="6" name="文本框 5"/>
          <p:cNvSpPr txBox="1"/>
          <p:nvPr/>
        </p:nvSpPr>
        <p:spPr>
          <a:xfrm>
            <a:off x="4294314" y="1914995"/>
            <a:ext cx="4412063" cy="2677656"/>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400" dirty="0" smtClean="0">
                <a:solidFill>
                  <a:prstClr val="black"/>
                </a:solidFill>
                <a:latin typeface="华文楷体" panose="02010600040101010101" pitchFamily="2" charset="-122"/>
                <a:ea typeface="华文楷体" panose="02010600040101010101" pitchFamily="2" charset="-122"/>
              </a:rPr>
              <a:t>Before deposition, heat up the base board to 60</a:t>
            </a:r>
            <a:r>
              <a:rPr lang="zh-CN" altLang="en-US" sz="2400" dirty="0" smtClean="0">
                <a:solidFill>
                  <a:prstClr val="black"/>
                </a:solidFill>
                <a:latin typeface="华文楷体" panose="02010600040101010101" pitchFamily="2" charset="-122"/>
                <a:ea typeface="华文楷体" panose="02010600040101010101" pitchFamily="2" charset="-122"/>
              </a:rPr>
              <a:t>℃</a:t>
            </a:r>
            <a:endParaRPr lang="en-US" altLang="zh-CN" sz="2400" dirty="0">
              <a:solidFill>
                <a:prstClr val="black"/>
              </a:solidFill>
              <a:latin typeface="华文楷体" panose="02010600040101010101" pitchFamily="2" charset="-122"/>
              <a:ea typeface="华文楷体" panose="02010600040101010101" pitchFamily="2" charset="-122"/>
            </a:endParaRPr>
          </a:p>
          <a:p>
            <a:pPr marL="342900" indent="-342900" algn="just">
              <a:buFont typeface="Arial" panose="020B0604020202020204" pitchFamily="34" charset="0"/>
              <a:buChar char="•"/>
            </a:pPr>
            <a:r>
              <a:rPr lang="en-US" altLang="zh-CN" sz="2400" dirty="0" smtClean="0">
                <a:solidFill>
                  <a:prstClr val="black"/>
                </a:solidFill>
                <a:latin typeface="华文楷体" panose="02010600040101010101" pitchFamily="2" charset="-122"/>
                <a:ea typeface="华文楷体" panose="02010600040101010101" pitchFamily="2" charset="-122"/>
              </a:rPr>
              <a:t>After the deposition process, keep the board at a  temperature of 70</a:t>
            </a:r>
            <a:r>
              <a:rPr lang="zh-CN" altLang="en-US" sz="2400" dirty="0" smtClean="0">
                <a:solidFill>
                  <a:prstClr val="black"/>
                </a:solidFill>
                <a:latin typeface="华文楷体" panose="02010600040101010101" pitchFamily="2" charset="-122"/>
                <a:ea typeface="华文楷体" panose="02010600040101010101" pitchFamily="2" charset="-122"/>
              </a:rPr>
              <a:t>℃ </a:t>
            </a:r>
            <a:r>
              <a:rPr lang="en-US" altLang="zh-CN" sz="2400" dirty="0" smtClean="0">
                <a:solidFill>
                  <a:prstClr val="black"/>
                </a:solidFill>
                <a:latin typeface="华文楷体" panose="02010600040101010101" pitchFamily="2" charset="-122"/>
                <a:ea typeface="华文楷体" panose="02010600040101010101" pitchFamily="2" charset="-122"/>
              </a:rPr>
              <a:t>for 3h</a:t>
            </a:r>
            <a:r>
              <a:rPr lang="zh-CN" altLang="en-US" sz="2400" dirty="0" smtClean="0">
                <a:solidFill>
                  <a:prstClr val="black"/>
                </a:solidFill>
                <a:latin typeface="华文楷体" panose="02010600040101010101" pitchFamily="2" charset="-122"/>
                <a:ea typeface="华文楷体" panose="02010600040101010101" pitchFamily="2" charset="-122"/>
              </a:rPr>
              <a:t> </a:t>
            </a:r>
            <a:r>
              <a:rPr lang="en-US" altLang="zh-CN" sz="2400" dirty="0" smtClean="0">
                <a:solidFill>
                  <a:prstClr val="black"/>
                </a:solidFill>
                <a:latin typeface="华文楷体" panose="02010600040101010101" pitchFamily="2" charset="-122"/>
                <a:ea typeface="华文楷体" panose="02010600040101010101" pitchFamily="2" charset="-122"/>
              </a:rPr>
              <a:t>in vacuum, in order to increase the anti-aging capacity of </a:t>
            </a:r>
            <a:r>
              <a:rPr lang="en-US" altLang="zh-CN" sz="2400" dirty="0" err="1" smtClean="0">
                <a:solidFill>
                  <a:prstClr val="black"/>
                </a:solidFill>
                <a:latin typeface="华文楷体" panose="02010600040101010101" pitchFamily="2" charset="-122"/>
                <a:ea typeface="华文楷体" panose="02010600040101010101" pitchFamily="2" charset="-122"/>
              </a:rPr>
              <a:t>CsI</a:t>
            </a:r>
            <a:r>
              <a:rPr lang="en-US" altLang="zh-CN" sz="2400" dirty="0" smtClean="0">
                <a:solidFill>
                  <a:prstClr val="black"/>
                </a:solidFill>
                <a:latin typeface="华文楷体" panose="02010600040101010101" pitchFamily="2" charset="-122"/>
                <a:ea typeface="华文楷体" panose="02010600040101010101" pitchFamily="2" charset="-122"/>
              </a:rPr>
              <a:t> film</a:t>
            </a:r>
            <a:endParaRPr lang="en-US" altLang="zh-CN" sz="2400" dirty="0">
              <a:solidFill>
                <a:prstClr val="black"/>
              </a:solidFill>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515841D9-31DA-486D-B8CC-56BAAAB9B86E}" type="slidenum">
              <a:rPr lang="zh-CN" altLang="en-US" smtClean="0"/>
              <a:t>19</a:t>
            </a:fld>
            <a:endParaRPr lang="zh-CN" altLang="en-US"/>
          </a:p>
        </p:txBody>
      </p:sp>
    </p:spTree>
    <p:extLst>
      <p:ext uri="{BB962C8B-B14F-4D97-AF65-F5344CB8AC3E}">
        <p14:creationId xmlns:p14="http://schemas.microsoft.com/office/powerpoint/2010/main" val="3533598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latin typeface="Times New Roman" pitchFamily="18" charset="0"/>
                <a:cs typeface="Times New Roman" pitchFamily="18" charset="0"/>
              </a:rPr>
              <a:t>Background</a:t>
            </a:r>
          </a:p>
          <a:p>
            <a:pPr>
              <a:lnSpc>
                <a:spcPct val="150000"/>
              </a:lnSpc>
            </a:pPr>
            <a:r>
              <a:rPr lang="en-US" altLang="zh-CN" dirty="0" smtClean="0">
                <a:latin typeface="Times New Roman" pitchFamily="18" charset="0"/>
                <a:cs typeface="Times New Roman" pitchFamily="18" charset="0"/>
              </a:rPr>
              <a:t>Test of PTFE-THGEM</a:t>
            </a:r>
          </a:p>
          <a:p>
            <a:pPr>
              <a:lnSpc>
                <a:spcPct val="150000"/>
              </a:lnSpc>
            </a:pPr>
            <a:r>
              <a:rPr lang="en-US" altLang="zh-CN" dirty="0" smtClean="0">
                <a:latin typeface="Times New Roman" pitchFamily="18" charset="0"/>
                <a:cs typeface="Times New Roman" pitchFamily="18" charset="0"/>
              </a:rPr>
              <a:t>Test of </a:t>
            </a:r>
            <a:r>
              <a:rPr lang="en-US" altLang="zh-CN" dirty="0" err="1" smtClean="0">
                <a:latin typeface="Times New Roman" pitchFamily="18" charset="0"/>
                <a:cs typeface="Times New Roman" pitchFamily="18" charset="0"/>
              </a:rPr>
              <a:t>CsI</a:t>
            </a:r>
            <a:r>
              <a:rPr lang="en-US" altLang="zh-CN" dirty="0" smtClean="0">
                <a:latin typeface="Times New Roman" pitchFamily="18" charset="0"/>
                <a:cs typeface="Times New Roman" pitchFamily="18" charset="0"/>
              </a:rPr>
              <a:t> photocathode</a:t>
            </a:r>
          </a:p>
          <a:p>
            <a:pPr>
              <a:lnSpc>
                <a:spcPct val="150000"/>
              </a:lnSpc>
            </a:pPr>
            <a:r>
              <a:rPr lang="en-US" altLang="zh-CN" dirty="0" smtClean="0">
                <a:latin typeface="Times New Roman" pitchFamily="18" charset="0"/>
                <a:cs typeface="Times New Roman" pitchFamily="18" charset="0"/>
              </a:rPr>
              <a:t>Performance of GPM</a:t>
            </a:r>
          </a:p>
          <a:p>
            <a:pPr>
              <a:lnSpc>
                <a:spcPct val="150000"/>
              </a:lnSpc>
            </a:pPr>
            <a:r>
              <a:rPr lang="en-US" altLang="zh-CN" dirty="0">
                <a:latin typeface="Times New Roman" pitchFamily="18" charset="0"/>
                <a:cs typeface="Times New Roman" pitchFamily="18" charset="0"/>
              </a:rPr>
              <a:t>Feasibility Analysis of THGEM-GPM in CDEX</a:t>
            </a:r>
            <a:endParaRPr lang="en-US" altLang="zh-CN" dirty="0" smtClean="0">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rPr>
              <a:t>Conclusion</a:t>
            </a:r>
          </a:p>
          <a:p>
            <a:pPr>
              <a:lnSpc>
                <a:spcPct val="150000"/>
              </a:lnSpc>
            </a:pPr>
            <a:endParaRPr lang="en-US" altLang="zh-CN" dirty="0" smtClean="0"/>
          </a:p>
        </p:txBody>
      </p:sp>
      <p:sp>
        <p:nvSpPr>
          <p:cNvPr id="5" name="灯片编号占位符 4"/>
          <p:cNvSpPr>
            <a:spLocks noGrp="1"/>
          </p:cNvSpPr>
          <p:nvPr>
            <p:ph type="sldNum" sz="quarter" idx="12"/>
          </p:nvPr>
        </p:nvSpPr>
        <p:spPr/>
        <p:txBody>
          <a:bodyPr/>
          <a:lstStyle/>
          <a:p>
            <a:fld id="{515841D9-31DA-486D-B8CC-56BAAAB9B86E}" type="slidenum">
              <a:rPr lang="zh-CN" altLang="en-US" smtClean="0"/>
              <a:t>2</a:t>
            </a:fld>
            <a:endParaRPr lang="zh-CN" altLang="en-US"/>
          </a:p>
        </p:txBody>
      </p:sp>
    </p:spTree>
    <p:extLst>
      <p:ext uri="{BB962C8B-B14F-4D97-AF65-F5344CB8AC3E}">
        <p14:creationId xmlns:p14="http://schemas.microsoft.com/office/powerpoint/2010/main" val="1963070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CsI</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4" y="1492788"/>
            <a:ext cx="7308304" cy="3160348"/>
          </a:xfrm>
          <a:prstGeom prst="rect">
            <a:avLst/>
          </a:prstGeom>
        </p:spPr>
      </p:pic>
      <p:sp>
        <p:nvSpPr>
          <p:cNvPr id="5" name="矩形 4"/>
          <p:cNvSpPr/>
          <p:nvPr/>
        </p:nvSpPr>
        <p:spPr>
          <a:xfrm>
            <a:off x="107504" y="4549676"/>
            <a:ext cx="8856984" cy="1887696"/>
          </a:xfrm>
          <a:prstGeom prst="rect">
            <a:avLst/>
          </a:prstGeom>
        </p:spPr>
        <p:txBody>
          <a:bodyPr wrap="square">
            <a:spAutoFit/>
          </a:bodyPr>
          <a:lstStyle/>
          <a:p>
            <a:pPr algn="just">
              <a:lnSpc>
                <a:spcPts val="3500"/>
              </a:lnSpc>
            </a:pPr>
            <a:r>
              <a:rPr lang="en-US" altLang="zh-CN" sz="2400" dirty="0" smtClean="0">
                <a:latin typeface="华文楷体" panose="02010600040101010101" pitchFamily="2" charset="-122"/>
                <a:ea typeface="华文楷体" panose="02010600040101010101" pitchFamily="2" charset="-122"/>
              </a:rPr>
              <a:t>Doing surface analysis with an AFM (Atomic Force Microscope):</a:t>
            </a:r>
            <a:endParaRPr lang="zh-CN" altLang="en-US" sz="2400" dirty="0">
              <a:latin typeface="华文楷体" panose="02010600040101010101" pitchFamily="2" charset="-122"/>
              <a:ea typeface="华文楷体" panose="02010600040101010101" pitchFamily="2" charset="-122"/>
            </a:endParaRPr>
          </a:p>
          <a:p>
            <a:pPr marL="800100" lvl="1" indent="-342900" algn="just">
              <a:lnSpc>
                <a:spcPts val="35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Get the height distribution of both </a:t>
            </a:r>
            <a:r>
              <a:rPr lang="en-US" altLang="zh-CN" sz="2400" dirty="0" err="1" smtClean="0">
                <a:latin typeface="华文楷体" panose="02010600040101010101" pitchFamily="2" charset="-122"/>
                <a:ea typeface="华文楷体" panose="02010600040101010101" pitchFamily="2" charset="-122"/>
              </a:rPr>
              <a:t>CsI</a:t>
            </a:r>
            <a:r>
              <a:rPr lang="en-US" altLang="zh-CN" sz="2400" dirty="0" smtClean="0">
                <a:latin typeface="华文楷体" panose="02010600040101010101" pitchFamily="2" charset="-122"/>
                <a:ea typeface="华文楷体" panose="02010600040101010101" pitchFamily="2" charset="-122"/>
              </a:rPr>
              <a:t> film and the base board, test the surface roughness value R</a:t>
            </a:r>
            <a:r>
              <a:rPr lang="en-US" altLang="zh-CN" sz="2400" baseline="-25000" dirty="0" smtClean="0">
                <a:latin typeface="华文楷体" panose="02010600040101010101" pitchFamily="2" charset="-122"/>
                <a:ea typeface="华文楷体" panose="02010600040101010101" pitchFamily="2" charset="-122"/>
              </a:rPr>
              <a:t>a</a:t>
            </a:r>
            <a:endParaRPr lang="zh-CN" altLang="en-US" sz="2400" baseline="-25000" dirty="0">
              <a:latin typeface="华文楷体" panose="02010600040101010101" pitchFamily="2" charset="-122"/>
              <a:ea typeface="华文楷体" panose="02010600040101010101" pitchFamily="2" charset="-122"/>
            </a:endParaRPr>
          </a:p>
          <a:p>
            <a:pPr marL="800100" lvl="1" indent="-342900" algn="just">
              <a:lnSpc>
                <a:spcPts val="3500"/>
              </a:lnSpc>
              <a:buFont typeface="Arial" panose="020B0604020202020204" pitchFamily="34" charset="0"/>
              <a:buChar char="•"/>
            </a:pPr>
            <a:r>
              <a:rPr lang="zh-CN" altLang="en-US"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Measure the thickness of </a:t>
            </a:r>
            <a:r>
              <a:rPr lang="en-US" altLang="zh-CN" sz="2400" dirty="0" err="1" smtClean="0">
                <a:latin typeface="华文楷体" panose="02010600040101010101" pitchFamily="2" charset="-122"/>
                <a:ea typeface="华文楷体" panose="02010600040101010101" pitchFamily="2" charset="-122"/>
              </a:rPr>
              <a:t>CsI</a:t>
            </a:r>
            <a:r>
              <a:rPr lang="en-US" altLang="zh-CN" sz="2400" dirty="0" smtClean="0">
                <a:latin typeface="华文楷体" panose="02010600040101010101" pitchFamily="2" charset="-122"/>
                <a:ea typeface="华文楷体" panose="02010600040101010101" pitchFamily="2" charset="-122"/>
              </a:rPr>
              <a:t> film</a:t>
            </a:r>
            <a:endParaRPr lang="zh-CN" altLang="en-US" sz="2400"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515841D9-31DA-486D-B8CC-56BAAAB9B86E}" type="slidenum">
              <a:rPr lang="zh-CN" altLang="en-US" smtClean="0"/>
              <a:t>20</a:t>
            </a:fld>
            <a:endParaRPr lang="zh-CN" altLang="en-US"/>
          </a:p>
        </p:txBody>
      </p:sp>
    </p:spTree>
    <p:extLst>
      <p:ext uri="{BB962C8B-B14F-4D97-AF65-F5344CB8AC3E}">
        <p14:creationId xmlns:p14="http://schemas.microsoft.com/office/powerpoint/2010/main" val="2851553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CsI</a:t>
            </a:r>
            <a:endParaRPr lang="zh-CN" altLang="en-US" dirty="0"/>
          </a:p>
        </p:txBody>
      </p:sp>
      <p:pic>
        <p:nvPicPr>
          <p:cNvPr id="6" name="图片 5"/>
          <p:cNvPicPr>
            <a:picLocks noChangeAspect="1"/>
          </p:cNvPicPr>
          <p:nvPr/>
        </p:nvPicPr>
        <p:blipFill>
          <a:blip r:embed="rId4"/>
          <a:stretch>
            <a:fillRect/>
          </a:stretch>
        </p:blipFill>
        <p:spPr>
          <a:xfrm>
            <a:off x="1154632" y="1527236"/>
            <a:ext cx="6834736" cy="2524934"/>
          </a:xfrm>
          <a:prstGeom prst="rect">
            <a:avLst/>
          </a:prstGeom>
        </p:spPr>
      </p:pic>
      <p:sp>
        <p:nvSpPr>
          <p:cNvPr id="7" name="任意多边形 6"/>
          <p:cNvSpPr/>
          <p:nvPr/>
        </p:nvSpPr>
        <p:spPr>
          <a:xfrm>
            <a:off x="4283968" y="3513129"/>
            <a:ext cx="907287" cy="373865"/>
          </a:xfrm>
          <a:custGeom>
            <a:avLst/>
            <a:gdLst>
              <a:gd name="connsiteX0" fmla="*/ 80886 w 907287"/>
              <a:gd name="connsiteY0" fmla="*/ 223963 h 373865"/>
              <a:gd name="connsiteX1" fmla="*/ 110867 w 907287"/>
              <a:gd name="connsiteY1" fmla="*/ 149012 h 373865"/>
              <a:gd name="connsiteX2" fmla="*/ 125857 w 907287"/>
              <a:gd name="connsiteY2" fmla="*/ 104042 h 373865"/>
              <a:gd name="connsiteX3" fmla="*/ 215798 w 907287"/>
              <a:gd name="connsiteY3" fmla="*/ 74062 h 373865"/>
              <a:gd name="connsiteX4" fmla="*/ 305739 w 907287"/>
              <a:gd name="connsiteY4" fmla="*/ 44081 h 373865"/>
              <a:gd name="connsiteX5" fmla="*/ 455640 w 907287"/>
              <a:gd name="connsiteY5" fmla="*/ 29091 h 373865"/>
              <a:gd name="connsiteX6" fmla="*/ 815404 w 907287"/>
              <a:gd name="connsiteY6" fmla="*/ 29091 h 373865"/>
              <a:gd name="connsiteX7" fmla="*/ 875365 w 907287"/>
              <a:gd name="connsiteY7" fmla="*/ 89052 h 373865"/>
              <a:gd name="connsiteX8" fmla="*/ 890355 w 907287"/>
              <a:gd name="connsiteY8" fmla="*/ 253943 h 373865"/>
              <a:gd name="connsiteX9" fmla="*/ 830394 w 907287"/>
              <a:gd name="connsiteY9" fmla="*/ 283924 h 373865"/>
              <a:gd name="connsiteX10" fmla="*/ 710473 w 907287"/>
              <a:gd name="connsiteY10" fmla="*/ 373865 h 373865"/>
              <a:gd name="connsiteX11" fmla="*/ 275758 w 907287"/>
              <a:gd name="connsiteY11" fmla="*/ 358875 h 373865"/>
              <a:gd name="connsiteX12" fmla="*/ 230788 w 907287"/>
              <a:gd name="connsiteY12" fmla="*/ 343884 h 373865"/>
              <a:gd name="connsiteX13" fmla="*/ 170827 w 907287"/>
              <a:gd name="connsiteY13" fmla="*/ 328894 h 373865"/>
              <a:gd name="connsiteX14" fmla="*/ 125857 w 907287"/>
              <a:gd name="connsiteY14" fmla="*/ 313904 h 373865"/>
              <a:gd name="connsiteX15" fmla="*/ 35916 w 907287"/>
              <a:gd name="connsiteY15" fmla="*/ 298914 h 373865"/>
              <a:gd name="connsiteX16" fmla="*/ 20926 w 907287"/>
              <a:gd name="connsiteY16" fmla="*/ 208973 h 373865"/>
              <a:gd name="connsiteX17" fmla="*/ 65896 w 907287"/>
              <a:gd name="connsiteY17" fmla="*/ 193983 h 373865"/>
              <a:gd name="connsiteX18" fmla="*/ 140847 w 907287"/>
              <a:gd name="connsiteY18" fmla="*/ 178993 h 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7287" h="373865">
                <a:moveTo>
                  <a:pt x="80886" y="223963"/>
                </a:moveTo>
                <a:cubicBezTo>
                  <a:pt x="90880" y="198979"/>
                  <a:pt x="101419" y="174207"/>
                  <a:pt x="110867" y="149012"/>
                </a:cubicBezTo>
                <a:cubicBezTo>
                  <a:pt x="116415" y="134217"/>
                  <a:pt x="112999" y="113226"/>
                  <a:pt x="125857" y="104042"/>
                </a:cubicBezTo>
                <a:cubicBezTo>
                  <a:pt x="151573" y="85674"/>
                  <a:pt x="185818" y="84056"/>
                  <a:pt x="215798" y="74062"/>
                </a:cubicBezTo>
                <a:cubicBezTo>
                  <a:pt x="215805" y="74060"/>
                  <a:pt x="305731" y="44082"/>
                  <a:pt x="305739" y="44081"/>
                </a:cubicBezTo>
                <a:lnTo>
                  <a:pt x="455640" y="29091"/>
                </a:lnTo>
                <a:cubicBezTo>
                  <a:pt x="589884" y="-4469"/>
                  <a:pt x="605703" y="-14597"/>
                  <a:pt x="815404" y="29091"/>
                </a:cubicBezTo>
                <a:cubicBezTo>
                  <a:pt x="843076" y="34856"/>
                  <a:pt x="875365" y="89052"/>
                  <a:pt x="875365" y="89052"/>
                </a:cubicBezTo>
                <a:cubicBezTo>
                  <a:pt x="891900" y="138657"/>
                  <a:pt x="928878" y="200011"/>
                  <a:pt x="890355" y="253943"/>
                </a:cubicBezTo>
                <a:cubicBezTo>
                  <a:pt x="877366" y="272127"/>
                  <a:pt x="849556" y="272427"/>
                  <a:pt x="830394" y="283924"/>
                </a:cubicBezTo>
                <a:cubicBezTo>
                  <a:pt x="745641" y="334776"/>
                  <a:pt x="759284" y="325053"/>
                  <a:pt x="710473" y="373865"/>
                </a:cubicBezTo>
                <a:cubicBezTo>
                  <a:pt x="565568" y="368868"/>
                  <a:pt x="420467" y="367920"/>
                  <a:pt x="275758" y="358875"/>
                </a:cubicBezTo>
                <a:cubicBezTo>
                  <a:pt x="259988" y="357889"/>
                  <a:pt x="245981" y="348225"/>
                  <a:pt x="230788" y="343884"/>
                </a:cubicBezTo>
                <a:cubicBezTo>
                  <a:pt x="210979" y="338224"/>
                  <a:pt x="190636" y="334554"/>
                  <a:pt x="170827" y="328894"/>
                </a:cubicBezTo>
                <a:cubicBezTo>
                  <a:pt x="155634" y="324553"/>
                  <a:pt x="141282" y="317332"/>
                  <a:pt x="125857" y="313904"/>
                </a:cubicBezTo>
                <a:cubicBezTo>
                  <a:pt x="96187" y="307311"/>
                  <a:pt x="65896" y="303911"/>
                  <a:pt x="35916" y="298914"/>
                </a:cubicBezTo>
                <a:cubicBezTo>
                  <a:pt x="6809" y="269808"/>
                  <a:pt x="-20004" y="260135"/>
                  <a:pt x="20926" y="208973"/>
                </a:cubicBezTo>
                <a:cubicBezTo>
                  <a:pt x="30797" y="196635"/>
                  <a:pt x="50567" y="197815"/>
                  <a:pt x="65896" y="193983"/>
                </a:cubicBezTo>
                <a:cubicBezTo>
                  <a:pt x="90614" y="187804"/>
                  <a:pt x="140847" y="178993"/>
                  <a:pt x="140847" y="17899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6136668" y="3534887"/>
            <a:ext cx="907287" cy="373865"/>
          </a:xfrm>
          <a:custGeom>
            <a:avLst/>
            <a:gdLst>
              <a:gd name="connsiteX0" fmla="*/ 80886 w 907287"/>
              <a:gd name="connsiteY0" fmla="*/ 223963 h 373865"/>
              <a:gd name="connsiteX1" fmla="*/ 110867 w 907287"/>
              <a:gd name="connsiteY1" fmla="*/ 149012 h 373865"/>
              <a:gd name="connsiteX2" fmla="*/ 125857 w 907287"/>
              <a:gd name="connsiteY2" fmla="*/ 104042 h 373865"/>
              <a:gd name="connsiteX3" fmla="*/ 215798 w 907287"/>
              <a:gd name="connsiteY3" fmla="*/ 74062 h 373865"/>
              <a:gd name="connsiteX4" fmla="*/ 305739 w 907287"/>
              <a:gd name="connsiteY4" fmla="*/ 44081 h 373865"/>
              <a:gd name="connsiteX5" fmla="*/ 455640 w 907287"/>
              <a:gd name="connsiteY5" fmla="*/ 29091 h 373865"/>
              <a:gd name="connsiteX6" fmla="*/ 815404 w 907287"/>
              <a:gd name="connsiteY6" fmla="*/ 29091 h 373865"/>
              <a:gd name="connsiteX7" fmla="*/ 875365 w 907287"/>
              <a:gd name="connsiteY7" fmla="*/ 89052 h 373865"/>
              <a:gd name="connsiteX8" fmla="*/ 890355 w 907287"/>
              <a:gd name="connsiteY8" fmla="*/ 253943 h 373865"/>
              <a:gd name="connsiteX9" fmla="*/ 830394 w 907287"/>
              <a:gd name="connsiteY9" fmla="*/ 283924 h 373865"/>
              <a:gd name="connsiteX10" fmla="*/ 710473 w 907287"/>
              <a:gd name="connsiteY10" fmla="*/ 373865 h 373865"/>
              <a:gd name="connsiteX11" fmla="*/ 275758 w 907287"/>
              <a:gd name="connsiteY11" fmla="*/ 358875 h 373865"/>
              <a:gd name="connsiteX12" fmla="*/ 230788 w 907287"/>
              <a:gd name="connsiteY12" fmla="*/ 343884 h 373865"/>
              <a:gd name="connsiteX13" fmla="*/ 170827 w 907287"/>
              <a:gd name="connsiteY13" fmla="*/ 328894 h 373865"/>
              <a:gd name="connsiteX14" fmla="*/ 125857 w 907287"/>
              <a:gd name="connsiteY14" fmla="*/ 313904 h 373865"/>
              <a:gd name="connsiteX15" fmla="*/ 35916 w 907287"/>
              <a:gd name="connsiteY15" fmla="*/ 298914 h 373865"/>
              <a:gd name="connsiteX16" fmla="*/ 20926 w 907287"/>
              <a:gd name="connsiteY16" fmla="*/ 208973 h 373865"/>
              <a:gd name="connsiteX17" fmla="*/ 65896 w 907287"/>
              <a:gd name="connsiteY17" fmla="*/ 193983 h 373865"/>
              <a:gd name="connsiteX18" fmla="*/ 140847 w 907287"/>
              <a:gd name="connsiteY18" fmla="*/ 178993 h 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7287" h="373865">
                <a:moveTo>
                  <a:pt x="80886" y="223963"/>
                </a:moveTo>
                <a:cubicBezTo>
                  <a:pt x="90880" y="198979"/>
                  <a:pt x="101419" y="174207"/>
                  <a:pt x="110867" y="149012"/>
                </a:cubicBezTo>
                <a:cubicBezTo>
                  <a:pt x="116415" y="134217"/>
                  <a:pt x="112999" y="113226"/>
                  <a:pt x="125857" y="104042"/>
                </a:cubicBezTo>
                <a:cubicBezTo>
                  <a:pt x="151573" y="85674"/>
                  <a:pt x="185818" y="84056"/>
                  <a:pt x="215798" y="74062"/>
                </a:cubicBezTo>
                <a:cubicBezTo>
                  <a:pt x="215805" y="74060"/>
                  <a:pt x="305731" y="44082"/>
                  <a:pt x="305739" y="44081"/>
                </a:cubicBezTo>
                <a:lnTo>
                  <a:pt x="455640" y="29091"/>
                </a:lnTo>
                <a:cubicBezTo>
                  <a:pt x="589884" y="-4469"/>
                  <a:pt x="605703" y="-14597"/>
                  <a:pt x="815404" y="29091"/>
                </a:cubicBezTo>
                <a:cubicBezTo>
                  <a:pt x="843076" y="34856"/>
                  <a:pt x="875365" y="89052"/>
                  <a:pt x="875365" y="89052"/>
                </a:cubicBezTo>
                <a:cubicBezTo>
                  <a:pt x="891900" y="138657"/>
                  <a:pt x="928878" y="200011"/>
                  <a:pt x="890355" y="253943"/>
                </a:cubicBezTo>
                <a:cubicBezTo>
                  <a:pt x="877366" y="272127"/>
                  <a:pt x="849556" y="272427"/>
                  <a:pt x="830394" y="283924"/>
                </a:cubicBezTo>
                <a:cubicBezTo>
                  <a:pt x="745641" y="334776"/>
                  <a:pt x="759284" y="325053"/>
                  <a:pt x="710473" y="373865"/>
                </a:cubicBezTo>
                <a:cubicBezTo>
                  <a:pt x="565568" y="368868"/>
                  <a:pt x="420467" y="367920"/>
                  <a:pt x="275758" y="358875"/>
                </a:cubicBezTo>
                <a:cubicBezTo>
                  <a:pt x="259988" y="357889"/>
                  <a:pt x="245981" y="348225"/>
                  <a:pt x="230788" y="343884"/>
                </a:cubicBezTo>
                <a:cubicBezTo>
                  <a:pt x="210979" y="338224"/>
                  <a:pt x="190636" y="334554"/>
                  <a:pt x="170827" y="328894"/>
                </a:cubicBezTo>
                <a:cubicBezTo>
                  <a:pt x="155634" y="324553"/>
                  <a:pt x="141282" y="317332"/>
                  <a:pt x="125857" y="313904"/>
                </a:cubicBezTo>
                <a:cubicBezTo>
                  <a:pt x="96187" y="307311"/>
                  <a:pt x="65896" y="303911"/>
                  <a:pt x="35916" y="298914"/>
                </a:cubicBezTo>
                <a:cubicBezTo>
                  <a:pt x="6809" y="269808"/>
                  <a:pt x="-20004" y="260135"/>
                  <a:pt x="20926" y="208973"/>
                </a:cubicBezTo>
                <a:cubicBezTo>
                  <a:pt x="30797" y="196635"/>
                  <a:pt x="50567" y="197815"/>
                  <a:pt x="65896" y="193983"/>
                </a:cubicBezTo>
                <a:cubicBezTo>
                  <a:pt x="90614" y="187804"/>
                  <a:pt x="140847" y="178993"/>
                  <a:pt x="140847" y="17899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515841D9-31DA-486D-B8CC-56BAAAB9B86E}" type="slidenum">
              <a:rPr lang="zh-CN" altLang="en-US" smtClean="0"/>
              <a:t>21</a:t>
            </a:fld>
            <a:endParaRPr lang="zh-CN" altLang="en-US"/>
          </a:p>
        </p:txBody>
      </p:sp>
      <p:pic>
        <p:nvPicPr>
          <p:cNvPr id="4" name="图片 3"/>
          <p:cNvPicPr>
            <a:picLocks noChangeAspect="1"/>
          </p:cNvPicPr>
          <p:nvPr/>
        </p:nvPicPr>
        <p:blipFill>
          <a:blip r:embed="rId5"/>
          <a:stretch>
            <a:fillRect/>
          </a:stretch>
        </p:blipFill>
        <p:spPr>
          <a:xfrm>
            <a:off x="827584" y="4423482"/>
            <a:ext cx="3808818" cy="1920359"/>
          </a:xfrm>
          <a:prstGeom prst="rect">
            <a:avLst/>
          </a:prstGeom>
        </p:spPr>
      </p:pic>
      <p:pic>
        <p:nvPicPr>
          <p:cNvPr id="5" name="图片 4"/>
          <p:cNvPicPr>
            <a:picLocks noChangeAspect="1"/>
          </p:cNvPicPr>
          <p:nvPr/>
        </p:nvPicPr>
        <p:blipFill>
          <a:blip r:embed="rId6"/>
          <a:stretch>
            <a:fillRect/>
          </a:stretch>
        </p:blipFill>
        <p:spPr>
          <a:xfrm>
            <a:off x="4717255" y="4827681"/>
            <a:ext cx="3463280" cy="1473097"/>
          </a:xfrm>
          <a:prstGeom prst="rect">
            <a:avLst/>
          </a:prstGeom>
        </p:spPr>
      </p:pic>
      <p:cxnSp>
        <p:nvCxnSpPr>
          <p:cNvPr id="12" name="直接箭头连接符 11"/>
          <p:cNvCxnSpPr/>
          <p:nvPr/>
        </p:nvCxnSpPr>
        <p:spPr>
          <a:xfrm>
            <a:off x="4230000" y="4212493"/>
            <a:ext cx="0" cy="91035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3934322" y="4951454"/>
            <a:ext cx="295678" cy="111108"/>
          </a:xfrm>
          <a:prstGeom prst="line">
            <a:avLst/>
          </a:prstGeom>
          <a:ln w="317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453876" y="4372502"/>
            <a:ext cx="0" cy="91035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6265611" y="4970390"/>
            <a:ext cx="183284" cy="239334"/>
          </a:xfrm>
          <a:prstGeom prst="line">
            <a:avLst/>
          </a:prstGeom>
          <a:ln w="317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483768" y="5566902"/>
            <a:ext cx="1001850" cy="369332"/>
          </a:xfrm>
          <a:prstGeom prst="rect">
            <a:avLst/>
          </a:prstGeom>
          <a:noFill/>
        </p:spPr>
        <p:txBody>
          <a:bodyPr wrap="square" rtlCol="0">
            <a:spAutoFit/>
          </a:bodyPr>
          <a:lstStyle/>
          <a:p>
            <a:r>
              <a:rPr lang="en-US" altLang="zh-CN" dirty="0" smtClean="0">
                <a:latin typeface="华文楷体" panose="02010600040101010101" pitchFamily="2" charset="-122"/>
                <a:ea typeface="华文楷体" panose="02010600040101010101" pitchFamily="2" charset="-122"/>
              </a:rPr>
              <a:t>PTFE</a:t>
            </a:r>
            <a:endParaRPr lang="zh-CN" altLang="en-US" dirty="0">
              <a:latin typeface="华文楷体" panose="02010600040101010101" pitchFamily="2" charset="-122"/>
              <a:ea typeface="华文楷体" panose="02010600040101010101" pitchFamily="2" charset="-122"/>
            </a:endParaRPr>
          </a:p>
        </p:txBody>
      </p:sp>
      <p:sp>
        <p:nvSpPr>
          <p:cNvPr id="20" name="文本框 19"/>
          <p:cNvSpPr txBox="1"/>
          <p:nvPr/>
        </p:nvSpPr>
        <p:spPr>
          <a:xfrm>
            <a:off x="6052275" y="5547071"/>
            <a:ext cx="1001850" cy="369332"/>
          </a:xfrm>
          <a:prstGeom prst="rect">
            <a:avLst/>
          </a:prstGeom>
          <a:noFill/>
        </p:spPr>
        <p:txBody>
          <a:bodyPr wrap="square" rtlCol="0">
            <a:spAutoFit/>
          </a:bodyPr>
          <a:lstStyle/>
          <a:p>
            <a:r>
              <a:rPr lang="en-US" altLang="zh-CN" dirty="0" smtClean="0">
                <a:latin typeface="华文楷体" panose="02010600040101010101" pitchFamily="2" charset="-122"/>
                <a:ea typeface="华文楷体" panose="02010600040101010101" pitchFamily="2" charset="-122"/>
              </a:rPr>
              <a:t>FR-4</a:t>
            </a:r>
            <a:endParaRPr lang="zh-CN" altLang="en-US" dirty="0">
              <a:latin typeface="华文楷体" panose="02010600040101010101" pitchFamily="2" charset="-122"/>
              <a:ea typeface="华文楷体" panose="02010600040101010101" pitchFamily="2" charset="-122"/>
            </a:endParaRPr>
          </a:p>
        </p:txBody>
      </p:sp>
    </p:spTree>
    <p:custDataLst>
      <p:tags r:id="rId1"/>
    </p:custDataLst>
    <p:extLst>
      <p:ext uri="{BB962C8B-B14F-4D97-AF65-F5344CB8AC3E}">
        <p14:creationId xmlns:p14="http://schemas.microsoft.com/office/powerpoint/2010/main" val="2314095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8688" t="8832" r="10637" b="4617"/>
          <a:stretch/>
        </p:blipFill>
        <p:spPr>
          <a:xfrm>
            <a:off x="4326055" y="1767874"/>
            <a:ext cx="3621225" cy="2729846"/>
          </a:xfrm>
          <a:prstGeom prst="rect">
            <a:avLst/>
          </a:prstGeom>
        </p:spPr>
      </p:pic>
      <p:sp>
        <p:nvSpPr>
          <p:cNvPr id="2" name="标题 1"/>
          <p:cNvSpPr>
            <a:spLocks noGrp="1"/>
          </p:cNvSpPr>
          <p:nvPr>
            <p:ph type="title"/>
          </p:nvPr>
        </p:nvSpPr>
        <p:spPr/>
        <p:txBody>
          <a:bodyPr/>
          <a:lstStyle/>
          <a:p>
            <a:r>
              <a:rPr lang="en-US" altLang="zh-CN" dirty="0" err="1" smtClean="0"/>
              <a:t>CsI</a:t>
            </a:r>
            <a:endParaRPr lang="zh-CN" altLang="en-US" dirty="0"/>
          </a:p>
        </p:txBody>
      </p:sp>
      <p:sp>
        <p:nvSpPr>
          <p:cNvPr id="9" name="灯片编号占位符 8"/>
          <p:cNvSpPr>
            <a:spLocks noGrp="1"/>
          </p:cNvSpPr>
          <p:nvPr>
            <p:ph type="sldNum" sz="quarter" idx="12"/>
          </p:nvPr>
        </p:nvSpPr>
        <p:spPr/>
        <p:txBody>
          <a:bodyPr/>
          <a:lstStyle/>
          <a:p>
            <a:fld id="{515841D9-31DA-486D-B8CC-56BAAAB9B86E}" type="slidenum">
              <a:rPr lang="zh-CN" altLang="en-US" smtClean="0"/>
              <a:t>22</a:t>
            </a:fld>
            <a:endParaRPr lang="zh-CN" altLang="en-US"/>
          </a:p>
        </p:txBody>
      </p:sp>
      <p:sp>
        <p:nvSpPr>
          <p:cNvPr id="11" name="矩形 10"/>
          <p:cNvSpPr/>
          <p:nvPr/>
        </p:nvSpPr>
        <p:spPr>
          <a:xfrm>
            <a:off x="442996" y="4698875"/>
            <a:ext cx="8126424" cy="1877437"/>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A maximum QE of 14% was achieved in room temperature</a:t>
            </a:r>
            <a:endParaRPr lang="en-US" altLang="zh-CN" sz="24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Thickness is not crucial for QE values</a:t>
            </a:r>
            <a:endParaRPr lang="en-US" altLang="zh-CN" sz="24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The </a:t>
            </a:r>
            <a:r>
              <a:rPr lang="en-US" altLang="zh-CN" sz="2400" dirty="0" err="1" smtClean="0">
                <a:latin typeface="华文楷体" panose="02010600040101010101" pitchFamily="2" charset="-122"/>
                <a:ea typeface="华文楷体" panose="02010600040101010101" pitchFamily="2" charset="-122"/>
              </a:rPr>
              <a:t>CsI</a:t>
            </a:r>
            <a:r>
              <a:rPr lang="zh-CN" altLang="en-US"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films deposited on PTFE base boards have larger QE than these deposited on FR-4 base boards</a:t>
            </a:r>
            <a:endParaRPr lang="zh-CN" altLang="en-US" sz="2400" dirty="0">
              <a:latin typeface="华文楷体" panose="02010600040101010101" pitchFamily="2" charset="-122"/>
              <a:ea typeface="华文楷体" panose="02010600040101010101" pitchFamily="2" charset="-122"/>
            </a:endParaRPr>
          </a:p>
        </p:txBody>
      </p:sp>
      <p:pic>
        <p:nvPicPr>
          <p:cNvPr id="12" name="图片 11"/>
          <p:cNvPicPr>
            <a:picLocks noChangeAspect="1"/>
          </p:cNvPicPr>
          <p:nvPr/>
        </p:nvPicPr>
        <p:blipFill>
          <a:blip r:embed="rId5"/>
          <a:stretch>
            <a:fillRect/>
          </a:stretch>
        </p:blipFill>
        <p:spPr>
          <a:xfrm>
            <a:off x="275267" y="1507066"/>
            <a:ext cx="3592463" cy="3123880"/>
          </a:xfrm>
          <a:prstGeom prst="rect">
            <a:avLst/>
          </a:prstGeom>
        </p:spPr>
      </p:pic>
    </p:spTree>
    <p:custDataLst>
      <p:tags r:id="rId1"/>
    </p:custDataLst>
    <p:extLst>
      <p:ext uri="{BB962C8B-B14F-4D97-AF65-F5344CB8AC3E}">
        <p14:creationId xmlns:p14="http://schemas.microsoft.com/office/powerpoint/2010/main" val="1800738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CsI</a:t>
            </a:r>
            <a:endParaRPr lang="zh-CN" altLang="en-US" dirty="0"/>
          </a:p>
        </p:txBody>
      </p:sp>
      <p:pic>
        <p:nvPicPr>
          <p:cNvPr id="4" name="图片 3"/>
          <p:cNvPicPr>
            <a:picLocks noChangeAspect="1"/>
          </p:cNvPicPr>
          <p:nvPr/>
        </p:nvPicPr>
        <p:blipFill>
          <a:blip r:embed="rId3"/>
          <a:stretch>
            <a:fillRect/>
          </a:stretch>
        </p:blipFill>
        <p:spPr>
          <a:xfrm>
            <a:off x="323528" y="1470570"/>
            <a:ext cx="7272808" cy="1886422"/>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5292" r="7132"/>
          <a:stretch/>
        </p:blipFill>
        <p:spPr>
          <a:xfrm>
            <a:off x="0" y="3352505"/>
            <a:ext cx="4428253" cy="3387005"/>
          </a:xfrm>
          <a:prstGeom prst="rect">
            <a:avLst/>
          </a:prstGeom>
        </p:spPr>
      </p:pic>
      <p:sp>
        <p:nvSpPr>
          <p:cNvPr id="6" name="矩形 5"/>
          <p:cNvSpPr/>
          <p:nvPr/>
        </p:nvSpPr>
        <p:spPr>
          <a:xfrm>
            <a:off x="4428254" y="3491232"/>
            <a:ext cx="4536234" cy="335476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When continuous irradiated by VUV photons, the photoelectron decreased quickly</a:t>
            </a: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The aging of FR-4 is 3-4 times faster than PTFE</a:t>
            </a:r>
            <a:endParaRPr lang="zh-CN" altLang="en-US" sz="24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The </a:t>
            </a:r>
            <a:r>
              <a:rPr lang="en-US" altLang="zh-CN" sz="2400" dirty="0" err="1" smtClean="0">
                <a:latin typeface="华文楷体" panose="02010600040101010101" pitchFamily="2" charset="-122"/>
                <a:ea typeface="华文楷体" panose="02010600040101010101" pitchFamily="2" charset="-122"/>
              </a:rPr>
              <a:t>CsI</a:t>
            </a:r>
            <a:r>
              <a:rPr lang="en-US" altLang="zh-CN" sz="2400" dirty="0" smtClean="0">
                <a:latin typeface="华文楷体" panose="02010600040101010101" pitchFamily="2" charset="-122"/>
                <a:ea typeface="华文楷体" panose="02010600040101010101" pitchFamily="2" charset="-122"/>
              </a:rPr>
              <a:t> film deposited on </a:t>
            </a:r>
            <a:r>
              <a:rPr lang="en-US" altLang="zh-CN" sz="2400" dirty="0" smtClean="0">
                <a:solidFill>
                  <a:srgbClr val="FF0000"/>
                </a:solidFill>
                <a:latin typeface="华文楷体" panose="02010600040101010101" pitchFamily="2" charset="-122"/>
                <a:ea typeface="华文楷体" panose="02010600040101010101" pitchFamily="2" charset="-122"/>
              </a:rPr>
              <a:t>PTFE </a:t>
            </a:r>
            <a:r>
              <a:rPr lang="en-US" altLang="zh-CN" sz="2400" dirty="0" smtClean="0">
                <a:latin typeface="华文楷体" panose="02010600040101010101" pitchFamily="2" charset="-122"/>
                <a:ea typeface="华文楷体" panose="02010600040101010101" pitchFamily="2" charset="-122"/>
              </a:rPr>
              <a:t>is </a:t>
            </a:r>
            <a:r>
              <a:rPr lang="en-US" altLang="zh-CN" sz="2400" dirty="0" smtClean="0">
                <a:solidFill>
                  <a:srgbClr val="FF0000"/>
                </a:solidFill>
                <a:latin typeface="华文楷体" panose="02010600040101010101" pitchFamily="2" charset="-122"/>
                <a:ea typeface="华文楷体" panose="02010600040101010101" pitchFamily="2" charset="-122"/>
              </a:rPr>
              <a:t>more stable than </a:t>
            </a:r>
            <a:r>
              <a:rPr lang="en-US" altLang="zh-CN" sz="2400" dirty="0" smtClean="0">
                <a:latin typeface="华文楷体" panose="02010600040101010101" pitchFamily="2" charset="-122"/>
                <a:ea typeface="华文楷体" panose="02010600040101010101" pitchFamily="2" charset="-122"/>
              </a:rPr>
              <a:t>that on </a:t>
            </a:r>
            <a:r>
              <a:rPr lang="en-US" altLang="zh-CN" sz="2400" dirty="0" smtClean="0">
                <a:solidFill>
                  <a:srgbClr val="FF0000"/>
                </a:solidFill>
                <a:latin typeface="华文楷体" panose="02010600040101010101" pitchFamily="2" charset="-122"/>
                <a:ea typeface="华文楷体" panose="02010600040101010101" pitchFamily="2" charset="-122"/>
              </a:rPr>
              <a:t>FR-4</a:t>
            </a:r>
            <a:r>
              <a:rPr lang="en-US" altLang="zh-CN" sz="2400" dirty="0" smtClean="0">
                <a:latin typeface="华文楷体" panose="02010600040101010101" pitchFamily="2" charset="-122"/>
                <a:ea typeface="华文楷体" panose="02010600040101010101" pitchFamily="2" charset="-122"/>
              </a:rPr>
              <a:t> when deposited by VUV photons</a:t>
            </a:r>
            <a:endParaRPr lang="zh-CN" altLang="en-US" sz="2400" dirty="0">
              <a:latin typeface="华文楷体" panose="02010600040101010101" pitchFamily="2" charset="-122"/>
              <a:ea typeface="华文楷体" panose="02010600040101010101" pitchFamily="2" charset="-122"/>
            </a:endParaRPr>
          </a:p>
        </p:txBody>
      </p:sp>
      <p:sp>
        <p:nvSpPr>
          <p:cNvPr id="3" name="文本框 2"/>
          <p:cNvSpPr txBox="1"/>
          <p:nvPr/>
        </p:nvSpPr>
        <p:spPr>
          <a:xfrm>
            <a:off x="1979712" y="3789040"/>
            <a:ext cx="841897" cy="400110"/>
          </a:xfrm>
          <a:prstGeom prst="rect">
            <a:avLst/>
          </a:prstGeom>
          <a:noFill/>
        </p:spPr>
        <p:txBody>
          <a:bodyPr wrap="none" rtlCol="0">
            <a:spAutoFit/>
          </a:bodyPr>
          <a:lstStyle/>
          <a:p>
            <a:r>
              <a:rPr lang="en-US" altLang="zh-CN" sz="2000" b="1" dirty="0" smtClean="0">
                <a:latin typeface="Times New Roman" panose="02020603050405020304" pitchFamily="18" charset="0"/>
                <a:cs typeface="Times New Roman" panose="02020603050405020304" pitchFamily="18" charset="0"/>
              </a:rPr>
              <a:t>PTFE</a:t>
            </a:r>
            <a:endParaRPr lang="zh-CN" altLang="en-US" sz="20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793177" y="5038872"/>
            <a:ext cx="740908" cy="400110"/>
          </a:xfrm>
          <a:prstGeom prst="rect">
            <a:avLst/>
          </a:prstGeom>
          <a:noFill/>
        </p:spPr>
        <p:txBody>
          <a:bodyPr wrap="none" rtlCol="0">
            <a:spAutoFit/>
          </a:bodyPr>
          <a:lstStyle/>
          <a:p>
            <a:r>
              <a:rPr lang="en-US" altLang="zh-CN" sz="2000" b="1" dirty="0" smtClean="0">
                <a:latin typeface="Times New Roman" panose="02020603050405020304" pitchFamily="18" charset="0"/>
                <a:cs typeface="Times New Roman" panose="02020603050405020304" pitchFamily="18" charset="0"/>
              </a:rPr>
              <a:t>FR-4</a:t>
            </a:r>
            <a:endParaRPr lang="zh-CN" altLang="en-US" sz="2000" b="1"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515841D9-31DA-486D-B8CC-56BAAAB9B86E}" type="slidenum">
              <a:rPr lang="zh-CN" altLang="en-US" smtClean="0"/>
              <a:t>23</a:t>
            </a:fld>
            <a:endParaRPr lang="zh-CN" altLang="en-US"/>
          </a:p>
        </p:txBody>
      </p:sp>
    </p:spTree>
    <p:extLst>
      <p:ext uri="{BB962C8B-B14F-4D97-AF65-F5344CB8AC3E}">
        <p14:creationId xmlns:p14="http://schemas.microsoft.com/office/powerpoint/2010/main" val="2828367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CsI</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158759" y="1916832"/>
            <a:ext cx="4623760" cy="338826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6135" t="7462" r="7863"/>
          <a:stretch/>
        </p:blipFill>
        <p:spPr>
          <a:xfrm>
            <a:off x="4734840" y="1844823"/>
            <a:ext cx="3933580" cy="2990668"/>
          </a:xfrm>
          <a:prstGeom prst="rect">
            <a:avLst/>
          </a:prstGeom>
        </p:spPr>
      </p:pic>
      <p:sp>
        <p:nvSpPr>
          <p:cNvPr id="10" name="矩形 9"/>
          <p:cNvSpPr/>
          <p:nvPr/>
        </p:nvSpPr>
        <p:spPr>
          <a:xfrm>
            <a:off x="3514817" y="5097483"/>
            <a:ext cx="5171983" cy="2092881"/>
          </a:xfrm>
          <a:prstGeom prst="rect">
            <a:avLst/>
          </a:prstGeom>
        </p:spPr>
        <p:txBody>
          <a:bodyPr wrap="square">
            <a:spAutoFit/>
          </a:bodyPr>
          <a:lstStyle/>
          <a:p>
            <a:pPr marL="342900" indent="-34290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The QE of </a:t>
            </a:r>
            <a:r>
              <a:rPr lang="en-US" altLang="zh-CN" sz="2400" dirty="0" err="1" smtClean="0">
                <a:latin typeface="华文楷体" panose="02010600040101010101" pitchFamily="2" charset="-122"/>
                <a:ea typeface="华文楷体" panose="02010600040101010101" pitchFamily="2" charset="-122"/>
              </a:rPr>
              <a:t>CsI</a:t>
            </a:r>
            <a:r>
              <a:rPr lang="en-US" altLang="zh-CN" sz="2400" dirty="0" smtClean="0">
                <a:latin typeface="华文楷体" panose="02010600040101010101" pitchFamily="2" charset="-122"/>
                <a:ea typeface="华文楷体" panose="02010600040101010101" pitchFamily="2" charset="-122"/>
              </a:rPr>
              <a:t> film decreased slowly as the decrease of temperature</a:t>
            </a:r>
          </a:p>
          <a:p>
            <a:pPr marL="342900" indent="-342900" algn="just">
              <a:spcBef>
                <a:spcPts val="600"/>
              </a:spcBef>
              <a:spcAft>
                <a:spcPts val="600"/>
              </a:spcAf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The QE at 103K is ~6.7%</a:t>
            </a:r>
            <a:endParaRPr lang="en-US" altLang="zh-CN" sz="2400" dirty="0">
              <a:latin typeface="华文楷体" panose="02010600040101010101" pitchFamily="2" charset="-122"/>
              <a:ea typeface="华文楷体" panose="02010600040101010101" pitchFamily="2" charset="-122"/>
            </a:endParaRPr>
          </a:p>
          <a:p>
            <a:pPr marL="342900" indent="-342900" algn="just">
              <a:lnSpc>
                <a:spcPct val="200000"/>
              </a:lnSpc>
              <a:buFont typeface="Arial" panose="020B0604020202020204" pitchFamily="34" charset="0"/>
              <a:buChar char="•"/>
            </a:pPr>
            <a:endParaRPr lang="zh-CN" altLang="en-US" sz="2400"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515841D9-31DA-486D-B8CC-56BAAAB9B86E}" type="slidenum">
              <a:rPr lang="zh-CN" altLang="en-US" smtClean="0"/>
              <a:t>24</a:t>
            </a:fld>
            <a:endParaRPr lang="zh-CN" altLang="en-US"/>
          </a:p>
        </p:txBody>
      </p:sp>
    </p:spTree>
    <p:extLst>
      <p:ext uri="{BB962C8B-B14F-4D97-AF65-F5344CB8AC3E}">
        <p14:creationId xmlns:p14="http://schemas.microsoft.com/office/powerpoint/2010/main" val="2882285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latin typeface="Times New Roman" pitchFamily="18" charset="0"/>
                <a:cs typeface="Times New Roman" pitchFamily="18" charset="0"/>
              </a:rPr>
              <a:t>Background</a:t>
            </a:r>
          </a:p>
          <a:p>
            <a:pPr>
              <a:lnSpc>
                <a:spcPct val="150000"/>
              </a:lnSpc>
            </a:pPr>
            <a:r>
              <a:rPr lang="en-US" altLang="zh-CN" dirty="0" smtClean="0">
                <a:latin typeface="Times New Roman" pitchFamily="18" charset="0"/>
                <a:cs typeface="Times New Roman" pitchFamily="18" charset="0"/>
              </a:rPr>
              <a:t>Test of PTFE-THGEM</a:t>
            </a:r>
          </a:p>
          <a:p>
            <a:pPr>
              <a:lnSpc>
                <a:spcPct val="150000"/>
              </a:lnSpc>
            </a:pPr>
            <a:r>
              <a:rPr lang="en-US" altLang="zh-CN" dirty="0" smtClean="0">
                <a:latin typeface="Times New Roman" pitchFamily="18" charset="0"/>
                <a:cs typeface="Times New Roman" pitchFamily="18" charset="0"/>
              </a:rPr>
              <a:t>Test of </a:t>
            </a:r>
            <a:r>
              <a:rPr lang="en-US" altLang="zh-CN" dirty="0" err="1" smtClean="0">
                <a:latin typeface="Times New Roman" pitchFamily="18" charset="0"/>
                <a:cs typeface="Times New Roman" pitchFamily="18" charset="0"/>
              </a:rPr>
              <a:t>CsI</a:t>
            </a:r>
            <a:r>
              <a:rPr lang="en-US" altLang="zh-CN" dirty="0" smtClean="0">
                <a:latin typeface="Times New Roman" pitchFamily="18" charset="0"/>
                <a:cs typeface="Times New Roman" pitchFamily="18" charset="0"/>
              </a:rPr>
              <a:t> photocathode</a:t>
            </a:r>
          </a:p>
          <a:p>
            <a:pPr>
              <a:lnSpc>
                <a:spcPct val="150000"/>
              </a:lnSpc>
            </a:pPr>
            <a:r>
              <a:rPr lang="en-US" altLang="zh-CN" dirty="0" smtClean="0">
                <a:solidFill>
                  <a:srgbClr val="FF0000"/>
                </a:solidFill>
                <a:latin typeface="Times New Roman" pitchFamily="18" charset="0"/>
                <a:cs typeface="Times New Roman" pitchFamily="18" charset="0"/>
              </a:rPr>
              <a:t>Performance of GPM</a:t>
            </a:r>
          </a:p>
          <a:p>
            <a:pPr>
              <a:lnSpc>
                <a:spcPct val="150000"/>
              </a:lnSpc>
            </a:pPr>
            <a:r>
              <a:rPr lang="en-US" altLang="zh-CN" dirty="0">
                <a:latin typeface="Times New Roman" pitchFamily="18" charset="0"/>
                <a:cs typeface="Times New Roman" pitchFamily="18" charset="0"/>
              </a:rPr>
              <a:t>Feasibility Analysis of THGEM-GPM in CDEX</a:t>
            </a:r>
            <a:endParaRPr lang="en-US" altLang="zh-CN" dirty="0" smtClean="0">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rPr>
              <a:t>Conclusion</a:t>
            </a:r>
          </a:p>
          <a:p>
            <a:pPr>
              <a:lnSpc>
                <a:spcPct val="150000"/>
              </a:lnSpc>
            </a:pPr>
            <a:endParaRPr lang="en-US" altLang="zh-CN" dirty="0" smtClean="0"/>
          </a:p>
        </p:txBody>
      </p:sp>
      <p:sp>
        <p:nvSpPr>
          <p:cNvPr id="4" name="灯片编号占位符 3"/>
          <p:cNvSpPr>
            <a:spLocks noGrp="1"/>
          </p:cNvSpPr>
          <p:nvPr>
            <p:ph type="sldNum" sz="quarter" idx="12"/>
          </p:nvPr>
        </p:nvSpPr>
        <p:spPr/>
        <p:txBody>
          <a:bodyPr/>
          <a:lstStyle/>
          <a:p>
            <a:fld id="{515841D9-31DA-486D-B8CC-56BAAAB9B86E}" type="slidenum">
              <a:rPr lang="zh-CN" altLang="en-US" smtClean="0"/>
              <a:t>25</a:t>
            </a:fld>
            <a:endParaRPr lang="zh-CN" altLang="en-US"/>
          </a:p>
        </p:txBody>
      </p:sp>
    </p:spTree>
    <p:extLst>
      <p:ext uri="{BB962C8B-B14F-4D97-AF65-F5344CB8AC3E}">
        <p14:creationId xmlns:p14="http://schemas.microsoft.com/office/powerpoint/2010/main" val="3993885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X-ray test</a:t>
            </a:r>
            <a:endParaRPr lang="zh-CN" altLang="en-US" dirty="0"/>
          </a:p>
        </p:txBody>
      </p:sp>
      <p:sp>
        <p:nvSpPr>
          <p:cNvPr id="3" name="内容占位符 2"/>
          <p:cNvSpPr>
            <a:spLocks noGrp="1"/>
          </p:cNvSpPr>
          <p:nvPr>
            <p:ph idx="1"/>
          </p:nvPr>
        </p:nvSpPr>
        <p:spPr>
          <a:xfrm>
            <a:off x="1259632" y="5157282"/>
            <a:ext cx="6275040" cy="1274763"/>
          </a:xfrm>
        </p:spPr>
        <p:txBody>
          <a:bodyPr>
            <a:normAutofit fontScale="92500"/>
          </a:bodyPr>
          <a:lstStyle/>
          <a:p>
            <a:pPr marL="0" indent="0" algn="ctr">
              <a:buNone/>
            </a:pPr>
            <a:r>
              <a:rPr lang="en-US" altLang="zh-CN" dirty="0"/>
              <a:t>Schematic diagram of the GPM radiation experiments with X-ray source</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bwMode="auto">
          <a:xfrm>
            <a:off x="899592" y="2060848"/>
            <a:ext cx="5546855" cy="2884537"/>
          </a:xfrm>
          <a:prstGeom prst="rect">
            <a:avLst/>
          </a:prstGeom>
          <a:noFill/>
          <a:ln>
            <a:noFill/>
          </a:ln>
        </p:spPr>
      </p:pic>
      <p:sp>
        <p:nvSpPr>
          <p:cNvPr id="4" name="灯片编号占位符 3"/>
          <p:cNvSpPr>
            <a:spLocks noGrp="1"/>
          </p:cNvSpPr>
          <p:nvPr>
            <p:ph type="sldNum" sz="quarter" idx="12"/>
          </p:nvPr>
        </p:nvSpPr>
        <p:spPr/>
        <p:txBody>
          <a:bodyPr/>
          <a:lstStyle/>
          <a:p>
            <a:fld id="{515841D9-31DA-486D-B8CC-56BAAAB9B86E}" type="slidenum">
              <a:rPr lang="zh-CN" altLang="en-US" smtClean="0"/>
              <a:t>26</a:t>
            </a:fld>
            <a:endParaRPr lang="zh-CN" altLang="en-US"/>
          </a:p>
        </p:txBody>
      </p:sp>
    </p:spTree>
    <p:extLst>
      <p:ext uri="{BB962C8B-B14F-4D97-AF65-F5344CB8AC3E}">
        <p14:creationId xmlns:p14="http://schemas.microsoft.com/office/powerpoint/2010/main" val="3133286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GPM: X-ray test</a:t>
            </a:r>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935" y="1829917"/>
            <a:ext cx="3781308" cy="2671822"/>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246348" y="4226355"/>
                <a:ext cx="8651304" cy="3000821"/>
              </a:xfrm>
              <a:prstGeom prst="rect">
                <a:avLst/>
              </a:prstGeom>
              <a:ln>
                <a:noFill/>
              </a:ln>
            </p:spPr>
            <p:txBody>
              <a:bodyPr wrap="square">
                <a:spAutoFit/>
              </a:bodyPr>
              <a:lstStyle/>
              <a:p>
                <a:pPr marL="457200" indent="-457200">
                  <a:buFont typeface="Arial" panose="020B0604020202020204" pitchFamily="34" charset="0"/>
                  <a:buChar char="•"/>
                </a:pPr>
                <a:r>
                  <a:rPr lang="en-US" altLang="zh-CN" sz="2800" b="1" dirty="0" smtClean="0">
                    <a:latin typeface="华文楷体" panose="02010600040101010101" pitchFamily="2" charset="-122"/>
                    <a:ea typeface="华文楷体" panose="02010600040101010101" pitchFamily="2" charset="-122"/>
                  </a:rPr>
                  <a:t>Demarcate the extraction efficiency of photoelectrons</a:t>
                </a:r>
              </a:p>
              <a:p>
                <a:pPr marL="742950" lvl="1" indent="-285750">
                  <a:spcBef>
                    <a:spcPts val="600"/>
                  </a:spcBef>
                  <a:buFont typeface="Arial" pitchFamily="34" charset="0"/>
                  <a:buChar char="–"/>
                </a:pPr>
                <a14:m>
                  <m:oMath xmlns:m="http://schemas.openxmlformats.org/officeDocument/2006/math">
                    <m:sSub>
                      <m:sSubPr>
                        <m:ctrlPr>
                          <a:rPr lang="en-US" altLang="zh-CN" sz="2400" i="1">
                            <a:latin typeface="Cambria Math" panose="02040503050406030204" pitchFamily="18" charset="0"/>
                            <a:ea typeface="华文楷体" pitchFamily="2" charset="-122"/>
                          </a:rPr>
                        </m:ctrlPr>
                      </m:sSubPr>
                      <m:e>
                        <m:r>
                          <a:rPr lang="en-US" altLang="zh-CN" sz="2400">
                            <a:latin typeface="Cambria Math" panose="02040503050406030204" pitchFamily="18" charset="0"/>
                            <a:ea typeface="华文楷体" pitchFamily="2" charset="-122"/>
                          </a:rPr>
                          <m:t>𝜂</m:t>
                        </m:r>
                      </m:e>
                      <m:sub>
                        <m:r>
                          <a:rPr lang="en-US" altLang="zh-CN" sz="2400">
                            <a:latin typeface="Cambria Math" panose="02040503050406030204" pitchFamily="18" charset="0"/>
                            <a:ea typeface="华文楷体" pitchFamily="2" charset="-122"/>
                          </a:rPr>
                          <m:t>𝑒𝑥</m:t>
                        </m:r>
                      </m:sub>
                    </m:sSub>
                  </m:oMath>
                </a14:m>
                <a:r>
                  <a:rPr lang="en-US" altLang="zh-CN" sz="2400" dirty="0">
                    <a:latin typeface="华文楷体" pitchFamily="2" charset="-122"/>
                    <a:ea typeface="华文楷体" pitchFamily="2" charset="-122"/>
                  </a:rPr>
                  <a:t>=65.9%@113K</a:t>
                </a:r>
              </a:p>
              <a:p>
                <a:pPr marL="742950" lvl="1" indent="-285750">
                  <a:spcBef>
                    <a:spcPts val="600"/>
                  </a:spcBef>
                  <a:buFont typeface="Arial" pitchFamily="34" charset="0"/>
                  <a:buChar char="–"/>
                </a:pPr>
                <a:r>
                  <a:rPr lang="en-US" altLang="zh-CN" sz="2400" dirty="0" smtClean="0">
                    <a:latin typeface="华文楷体" pitchFamily="2" charset="-122"/>
                    <a:ea typeface="华文楷体" pitchFamily="2" charset="-122"/>
                  </a:rPr>
                  <a:t>The QE of </a:t>
                </a:r>
                <a:r>
                  <a:rPr lang="en-US" altLang="zh-CN" sz="2400" dirty="0" err="1" smtClean="0">
                    <a:latin typeface="华文楷体" pitchFamily="2" charset="-122"/>
                    <a:ea typeface="华文楷体" pitchFamily="2" charset="-122"/>
                  </a:rPr>
                  <a:t>CsI</a:t>
                </a:r>
                <a:r>
                  <a:rPr lang="en-US" altLang="zh-CN" sz="2400" dirty="0" smtClean="0">
                    <a:latin typeface="华文楷体" pitchFamily="2" charset="-122"/>
                    <a:ea typeface="华文楷体" pitchFamily="2" charset="-122"/>
                  </a:rPr>
                  <a:t> film is ~</a:t>
                </a:r>
                <a:r>
                  <a:rPr lang="en-US" altLang="zh-CN" sz="2400" dirty="0" smtClean="0">
                    <a:latin typeface="华文楷体" pitchFamily="2" charset="-122"/>
                    <a:ea typeface="华文楷体" pitchFamily="2" charset="-122"/>
                    <a:hlinkClick r:id="rId4" action="ppaction://hlinksldjump"/>
                  </a:rPr>
                  <a:t>16.8</a:t>
                </a:r>
                <a:r>
                  <a:rPr lang="en-US" altLang="zh-CN" sz="2400" dirty="0">
                    <a:latin typeface="华文楷体" pitchFamily="2" charset="-122"/>
                    <a:ea typeface="华文楷体" pitchFamily="2" charset="-122"/>
                    <a:hlinkClick r:id="rId4" action="ppaction://hlinksldjump"/>
                  </a:rPr>
                  <a:t>%</a:t>
                </a:r>
                <a:r>
                  <a:rPr lang="zh-CN" altLang="zh-CN" sz="2400" dirty="0" smtClean="0">
                    <a:latin typeface="华文楷体" pitchFamily="2" charset="-122"/>
                    <a:ea typeface="华文楷体" pitchFamily="2" charset="-122"/>
                  </a:rPr>
                  <a:t>，</a:t>
                </a:r>
                <a:r>
                  <a:rPr lang="en-US" altLang="zh-CN" sz="2400" dirty="0" smtClean="0">
                    <a:latin typeface="华文楷体" pitchFamily="2" charset="-122"/>
                    <a:ea typeface="华文楷体" pitchFamily="2" charset="-122"/>
                  </a:rPr>
                  <a:t>the proportion of areas deposited with </a:t>
                </a:r>
                <a:r>
                  <a:rPr lang="en-US" altLang="zh-CN" sz="2400" dirty="0" err="1" smtClean="0">
                    <a:latin typeface="华文楷体" pitchFamily="2" charset="-122"/>
                    <a:ea typeface="华文楷体" pitchFamily="2" charset="-122"/>
                  </a:rPr>
                  <a:t>CsI</a:t>
                </a:r>
                <a:r>
                  <a:rPr lang="en-US" altLang="zh-CN" sz="2400" dirty="0" smtClean="0">
                    <a:latin typeface="华文楷体" pitchFamily="2" charset="-122"/>
                    <a:ea typeface="华文楷体" pitchFamily="2" charset="-122"/>
                  </a:rPr>
                  <a:t> film is 73.3</a:t>
                </a:r>
                <a:r>
                  <a:rPr lang="en-US" altLang="zh-CN" sz="2400" dirty="0">
                    <a:latin typeface="华文楷体" pitchFamily="2" charset="-122"/>
                    <a:ea typeface="华文楷体" pitchFamily="2" charset="-122"/>
                  </a:rPr>
                  <a:t>%</a:t>
                </a:r>
              </a:p>
              <a:p>
                <a:pPr marL="742950" lvl="1" indent="-285750">
                  <a:spcBef>
                    <a:spcPts val="600"/>
                  </a:spcBef>
                  <a:buFont typeface="Arial" pitchFamily="34" charset="0"/>
                  <a:buChar char="–"/>
                </a:pPr>
                <a:r>
                  <a:rPr lang="en-US" altLang="zh-CN" sz="2400" b="1" dirty="0" smtClean="0">
                    <a:solidFill>
                      <a:srgbClr val="FF0000"/>
                    </a:solidFill>
                    <a:latin typeface="华文楷体" pitchFamily="2" charset="-122"/>
                    <a:ea typeface="华文楷体" pitchFamily="2" charset="-122"/>
                  </a:rPr>
                  <a:t>The total </a:t>
                </a:r>
                <a:r>
                  <a:rPr lang="en-US" altLang="zh-CN" sz="2400" b="1" dirty="0">
                    <a:solidFill>
                      <a:srgbClr val="FF0000"/>
                    </a:solidFill>
                    <a:latin typeface="华文楷体" pitchFamily="2" charset="-122"/>
                    <a:ea typeface="华文楷体" pitchFamily="2" charset="-122"/>
                  </a:rPr>
                  <a:t>quantum efficiency of GPM for </a:t>
                </a:r>
                <a:r>
                  <a:rPr lang="en-US" altLang="zh-CN" sz="2400" b="1" dirty="0" smtClean="0">
                    <a:solidFill>
                      <a:srgbClr val="FF0000"/>
                    </a:solidFill>
                    <a:latin typeface="华文楷体" pitchFamily="2" charset="-122"/>
                    <a:ea typeface="华文楷体" pitchFamily="2" charset="-122"/>
                  </a:rPr>
                  <a:t>the incidence </a:t>
                </a:r>
                <a:r>
                  <a:rPr lang="en-US" altLang="zh-CN" sz="2400" b="1" dirty="0">
                    <a:solidFill>
                      <a:srgbClr val="FF0000"/>
                    </a:solidFill>
                    <a:latin typeface="华文楷体" pitchFamily="2" charset="-122"/>
                    <a:ea typeface="华文楷体" pitchFamily="2" charset="-122"/>
                  </a:rPr>
                  <a:t>photon </a:t>
                </a:r>
                <a14:m>
                  <m:oMath xmlns:m="http://schemas.openxmlformats.org/officeDocument/2006/math">
                    <m:sSub>
                      <m:sSubPr>
                        <m:ctrlPr>
                          <a:rPr lang="en-US" altLang="zh-CN" sz="2400" b="1" i="1">
                            <a:solidFill>
                              <a:srgbClr val="FF0000"/>
                            </a:solidFill>
                            <a:latin typeface="Cambria Math" panose="02040503050406030204" pitchFamily="18" charset="0"/>
                            <a:ea typeface="华文楷体" pitchFamily="2" charset="-122"/>
                          </a:rPr>
                        </m:ctrlPr>
                      </m:sSubPr>
                      <m:e>
                        <m:r>
                          <a:rPr lang="en-US" altLang="zh-CN" sz="2400" b="1" i="1">
                            <a:solidFill>
                              <a:srgbClr val="FF0000"/>
                            </a:solidFill>
                            <a:latin typeface="Cambria Math" panose="02040503050406030204" pitchFamily="18" charset="0"/>
                            <a:ea typeface="华文楷体" pitchFamily="2" charset="-122"/>
                          </a:rPr>
                          <m:t>𝛈</m:t>
                        </m:r>
                      </m:e>
                      <m:sub>
                        <m:r>
                          <a:rPr lang="en-US" altLang="zh-CN" sz="2400" b="1">
                            <a:solidFill>
                              <a:srgbClr val="FF0000"/>
                            </a:solidFill>
                            <a:latin typeface="Cambria Math" panose="02040503050406030204" pitchFamily="18" charset="0"/>
                            <a:ea typeface="华文楷体" pitchFamily="2" charset="-122"/>
                          </a:rPr>
                          <m:t>𝟐</m:t>
                        </m:r>
                      </m:sub>
                    </m:sSub>
                  </m:oMath>
                </a14:m>
                <a:r>
                  <a:rPr lang="en-US" altLang="zh-CN" sz="2400" b="1" dirty="0">
                    <a:solidFill>
                      <a:srgbClr val="FF0000"/>
                    </a:solidFill>
                    <a:latin typeface="华文楷体" pitchFamily="2" charset="-122"/>
                    <a:ea typeface="华文楷体" pitchFamily="2" charset="-122"/>
                  </a:rPr>
                  <a:t>=8.1%</a:t>
                </a:r>
                <a:endParaRPr lang="zh-CN" altLang="zh-CN" sz="2400" b="1" dirty="0">
                  <a:solidFill>
                    <a:srgbClr val="FF0000"/>
                  </a:solidFill>
                  <a:latin typeface="华文楷体" pitchFamily="2" charset="-122"/>
                  <a:ea typeface="华文楷体" pitchFamily="2" charset="-122"/>
                </a:endParaRPr>
              </a:p>
              <a:p>
                <a:endParaRPr lang="zh-CN" altLang="en-US" sz="2600" dirty="0">
                  <a:latin typeface="华文楷体" panose="02010600040101010101" pitchFamily="2" charset="-122"/>
                  <a:ea typeface="华文楷体" panose="0201060004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246348" y="4226355"/>
                <a:ext cx="8651304" cy="3000821"/>
              </a:xfrm>
              <a:prstGeom prst="rect">
                <a:avLst/>
              </a:prstGeom>
              <a:blipFill rotWithShape="0">
                <a:blip r:embed="rId5"/>
                <a:stretch>
                  <a:fillRect l="-1268" t="-2028"/>
                </a:stretch>
              </a:blipFill>
              <a:ln>
                <a:noFill/>
              </a:ln>
            </p:spPr>
            <p:txBody>
              <a:bodyPr/>
              <a:lstStyle/>
              <a:p>
                <a:r>
                  <a:rPr lang="zh-CN" altLang="en-US">
                    <a:noFill/>
                  </a:rPr>
                  <a:t> </a:t>
                </a:r>
              </a:p>
            </p:txBody>
          </p:sp>
        </mc:Fallback>
      </mc:AlternateContent>
      <p:grpSp>
        <p:nvGrpSpPr>
          <p:cNvPr id="58" name="组合 57"/>
          <p:cNvGrpSpPr/>
          <p:nvPr/>
        </p:nvGrpSpPr>
        <p:grpSpPr>
          <a:xfrm>
            <a:off x="5686842" y="2488421"/>
            <a:ext cx="2662730" cy="1425507"/>
            <a:chOff x="2267744" y="1916832"/>
            <a:chExt cx="4408448" cy="2736304"/>
          </a:xfrm>
        </p:grpSpPr>
        <p:grpSp>
          <p:nvGrpSpPr>
            <p:cNvPr id="59" name="组合 58"/>
            <p:cNvGrpSpPr/>
            <p:nvPr/>
          </p:nvGrpSpPr>
          <p:grpSpPr>
            <a:xfrm rot="10800000">
              <a:off x="2706701" y="1916832"/>
              <a:ext cx="3879994" cy="1116120"/>
              <a:chOff x="2780238" y="4617136"/>
              <a:chExt cx="3879994" cy="1116120"/>
            </a:xfrm>
          </p:grpSpPr>
          <p:sp>
            <p:nvSpPr>
              <p:cNvPr id="77" name="椭圆 76"/>
              <p:cNvSpPr/>
              <p:nvPr/>
            </p:nvSpPr>
            <p:spPr>
              <a:xfrm>
                <a:off x="5948590" y="5338628"/>
                <a:ext cx="309540" cy="3400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Times New Roman" pitchFamily="18" charset="0"/>
                    <a:cs typeface="Times New Roman" pitchFamily="18" charset="0"/>
                  </a:rPr>
                  <a:t>AA</a:t>
                </a:r>
                <a:endParaRPr lang="zh-CN" altLang="en-US" sz="1600" dirty="0">
                  <a:latin typeface="Times New Roman" pitchFamily="18" charset="0"/>
                  <a:cs typeface="Times New Roman" pitchFamily="18" charset="0"/>
                </a:endParaRPr>
              </a:p>
            </p:txBody>
          </p:sp>
          <p:grpSp>
            <p:nvGrpSpPr>
              <p:cNvPr id="78" name="组合 77"/>
              <p:cNvGrpSpPr/>
              <p:nvPr/>
            </p:nvGrpSpPr>
            <p:grpSpPr>
              <a:xfrm>
                <a:off x="2780238" y="5157192"/>
                <a:ext cx="3024336" cy="72008"/>
                <a:chOff x="5436096" y="2780928"/>
                <a:chExt cx="3024336" cy="72008"/>
              </a:xfrm>
            </p:grpSpPr>
            <p:cxnSp>
              <p:nvCxnSpPr>
                <p:cNvPr id="99" name="直接连接符 98"/>
                <p:cNvCxnSpPr/>
                <p:nvPr/>
              </p:nvCxnSpPr>
              <p:spPr>
                <a:xfrm>
                  <a:off x="5436096" y="2780928"/>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436096" y="2852936"/>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436096" y="2780928"/>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2" name="矩形 101"/>
                <p:cNvSpPr/>
                <p:nvPr/>
              </p:nvSpPr>
              <p:spPr>
                <a:xfrm>
                  <a:off x="6084168" y="2780928"/>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3" name="矩形 102"/>
                <p:cNvSpPr/>
                <p:nvPr/>
              </p:nvSpPr>
              <p:spPr>
                <a:xfrm>
                  <a:off x="6768244" y="2780928"/>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4" name="矩形 103"/>
                <p:cNvSpPr/>
                <p:nvPr/>
              </p:nvSpPr>
              <p:spPr>
                <a:xfrm>
                  <a:off x="7452320" y="2780928"/>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5" name="矩形 104"/>
                <p:cNvSpPr/>
                <p:nvPr/>
              </p:nvSpPr>
              <p:spPr>
                <a:xfrm>
                  <a:off x="8100392" y="2780928"/>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cxnSp>
            <p:nvCxnSpPr>
              <p:cNvPr id="79" name="直接连接符 78"/>
              <p:cNvCxnSpPr/>
              <p:nvPr/>
            </p:nvCxnSpPr>
            <p:spPr>
              <a:xfrm>
                <a:off x="2780238" y="5688385"/>
                <a:ext cx="30243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780238" y="4653136"/>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2780238" y="4725144"/>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780238" y="4653136"/>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3" name="矩形 82"/>
              <p:cNvSpPr/>
              <p:nvPr/>
            </p:nvSpPr>
            <p:spPr>
              <a:xfrm>
                <a:off x="3428310" y="4653136"/>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4" name="矩形 83"/>
              <p:cNvSpPr/>
              <p:nvPr/>
            </p:nvSpPr>
            <p:spPr>
              <a:xfrm>
                <a:off x="4112386" y="4653136"/>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5" name="矩形 84"/>
              <p:cNvSpPr/>
              <p:nvPr/>
            </p:nvSpPr>
            <p:spPr>
              <a:xfrm>
                <a:off x="4796462" y="4653136"/>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6" name="矩形 85"/>
              <p:cNvSpPr/>
              <p:nvPr/>
            </p:nvSpPr>
            <p:spPr>
              <a:xfrm>
                <a:off x="5444534" y="4653136"/>
                <a:ext cx="360040" cy="72008"/>
              </a:xfrm>
              <a:prstGeom prst="rect">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7" name="矩形 86"/>
              <p:cNvSpPr/>
              <p:nvPr/>
            </p:nvSpPr>
            <p:spPr>
              <a:xfrm>
                <a:off x="2780238" y="4617136"/>
                <a:ext cx="36004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4112218" y="4617136"/>
                <a:ext cx="36004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3428310" y="4617136"/>
                <a:ext cx="36004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4805052" y="4617136"/>
                <a:ext cx="36004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5448489" y="4617136"/>
                <a:ext cx="360040"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a:stCxn id="105" idx="2"/>
              </p:cNvCxnSpPr>
              <p:nvPr/>
            </p:nvCxnSpPr>
            <p:spPr>
              <a:xfrm>
                <a:off x="5624554" y="5229199"/>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624554" y="5445224"/>
                <a:ext cx="32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235752" y="5460397"/>
                <a:ext cx="3109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537749" y="5460397"/>
                <a:ext cx="2440" cy="18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433170" y="5642666"/>
                <a:ext cx="227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468188" y="568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483749" y="5733256"/>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3635896" y="1961702"/>
              <a:ext cx="2880320" cy="4572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a:off x="3548828" y="3861048"/>
              <a:ext cx="312736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3548828" y="3861048"/>
              <a:ext cx="3127364" cy="792088"/>
            </a:xfrm>
            <a:prstGeom prst="rect">
              <a:avLst/>
            </a:prstGeom>
            <a:solidFill>
              <a:srgbClr val="60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7" name="文本框 66"/>
            <p:cNvSpPr txBox="1"/>
            <p:nvPr/>
          </p:nvSpPr>
          <p:spPr>
            <a:xfrm>
              <a:off x="3043306" y="1928545"/>
              <a:ext cx="305843" cy="708944"/>
            </a:xfrm>
            <a:prstGeom prst="rect">
              <a:avLst/>
            </a:prstGeom>
            <a:noFill/>
          </p:spPr>
          <p:txBody>
            <a:bodyPr wrap="none" rtlCol="0">
              <a:spAutoFit/>
            </a:bodyPr>
            <a:lstStyle/>
            <a:p>
              <a:endParaRPr lang="zh-CN" altLang="en-US" dirty="0"/>
            </a:p>
          </p:txBody>
        </p:sp>
        <p:cxnSp>
          <p:nvCxnSpPr>
            <p:cNvPr id="68" name="直接箭头连接符 67"/>
            <p:cNvCxnSpPr/>
            <p:nvPr/>
          </p:nvCxnSpPr>
          <p:spPr>
            <a:xfrm>
              <a:off x="2267744" y="4005064"/>
              <a:ext cx="11505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2267744" y="4149080"/>
              <a:ext cx="11505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2267744" y="4293096"/>
              <a:ext cx="11505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五角星 71"/>
            <p:cNvSpPr/>
            <p:nvPr/>
          </p:nvSpPr>
          <p:spPr>
            <a:xfrm>
              <a:off x="4360170" y="4042806"/>
              <a:ext cx="176810" cy="124273"/>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 name="直接箭头连接符 72"/>
            <p:cNvCxnSpPr/>
            <p:nvPr/>
          </p:nvCxnSpPr>
          <p:spPr>
            <a:xfrm>
              <a:off x="3482850" y="4086943"/>
              <a:ext cx="898949" cy="1726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endCxn id="84" idx="0"/>
            </p:cNvCxnSpPr>
            <p:nvPr/>
          </p:nvCxnSpPr>
          <p:spPr>
            <a:xfrm flipV="1">
              <a:off x="4548059" y="2996952"/>
              <a:ext cx="526468" cy="1008112"/>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558403" y="3353505"/>
              <a:ext cx="3028292"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395536" y="1537339"/>
            <a:ext cx="6459513" cy="523220"/>
          </a:xfrm>
          <a:prstGeom prst="rect">
            <a:avLst/>
          </a:prstGeom>
        </p:spPr>
        <p:txBody>
          <a:bodyPr wrap="square">
            <a:spAutoFit/>
          </a:bodyPr>
          <a:lstStyle/>
          <a:p>
            <a:pPr marL="457200" indent="-457200">
              <a:buFont typeface="Arial" panose="020B0604020202020204" pitchFamily="34" charset="0"/>
              <a:buChar char="•"/>
            </a:pPr>
            <a:r>
              <a:rPr lang="en-US" altLang="zh-CN" sz="2800" b="1" dirty="0" smtClean="0">
                <a:latin typeface="华文楷体" panose="02010600040101010101" pitchFamily="2" charset="-122"/>
                <a:ea typeface="华文楷体" panose="02010600040101010101" pitchFamily="2" charset="-122"/>
              </a:rPr>
              <a:t>Explore the work conditions of GPM</a:t>
            </a:r>
            <a:endParaRPr lang="zh-CN" altLang="zh-CN" sz="2800" b="1" dirty="0">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515841D9-31DA-486D-B8CC-56BAAAB9B86E}" type="slidenum">
              <a:rPr lang="zh-CN" altLang="en-US" smtClean="0"/>
              <a:t>27</a:t>
            </a:fld>
            <a:endParaRPr lang="zh-CN" altLang="en-US"/>
          </a:p>
        </p:txBody>
      </p:sp>
    </p:spTree>
    <p:extLst>
      <p:ext uri="{BB962C8B-B14F-4D97-AF65-F5344CB8AC3E}">
        <p14:creationId xmlns:p14="http://schemas.microsoft.com/office/powerpoint/2010/main" val="2075366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3" name="内容占位符 2"/>
          <p:cNvSpPr>
            <a:spLocks noGrp="1"/>
          </p:cNvSpPr>
          <p:nvPr>
            <p:ph idx="1"/>
          </p:nvPr>
        </p:nvSpPr>
        <p:spPr>
          <a:xfrm>
            <a:off x="4557189" y="5356795"/>
            <a:ext cx="4320480" cy="1274763"/>
          </a:xfrm>
        </p:spPr>
        <p:txBody>
          <a:bodyPr>
            <a:normAutofit/>
          </a:bodyPr>
          <a:lstStyle/>
          <a:p>
            <a:pPr marL="0" indent="0" algn="ctr">
              <a:buNone/>
            </a:pPr>
            <a:r>
              <a:rPr lang="en-US" altLang="zh-CN" sz="2000" dirty="0"/>
              <a:t>Schematic diagram of the GPM radiation experiments with X-ray source</a:t>
            </a:r>
            <a:endParaRPr lang="zh-CN" altLang="en-US" sz="20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8" name="图片 7"/>
          <p:cNvPicPr/>
          <p:nvPr/>
        </p:nvPicPr>
        <p:blipFill>
          <a:blip r:embed="rId3" cstate="print">
            <a:extLst>
              <a:ext uri="{28A0092B-C50C-407E-A947-70E740481C1C}">
                <a14:useLocalDpi xmlns:a14="http://schemas.microsoft.com/office/drawing/2010/main" val="0"/>
              </a:ext>
            </a:extLst>
          </a:blip>
          <a:stretch>
            <a:fillRect/>
          </a:stretch>
        </p:blipFill>
        <p:spPr>
          <a:xfrm>
            <a:off x="4860032" y="2636912"/>
            <a:ext cx="3665252" cy="2489156"/>
          </a:xfrm>
          <a:prstGeom prst="rect">
            <a:avLst/>
          </a:prstGeom>
          <a:noFill/>
          <a:ln>
            <a:noFill/>
          </a:ln>
        </p:spPr>
      </p:pic>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395536" y="1556792"/>
            <a:ext cx="4137092" cy="4978313"/>
          </a:xfrm>
          <a:prstGeom prst="rect">
            <a:avLst/>
          </a:prstGeom>
        </p:spPr>
      </p:pic>
      <p:sp>
        <p:nvSpPr>
          <p:cNvPr id="4" name="灯片编号占位符 3"/>
          <p:cNvSpPr>
            <a:spLocks noGrp="1"/>
          </p:cNvSpPr>
          <p:nvPr>
            <p:ph type="sldNum" sz="quarter" idx="12"/>
          </p:nvPr>
        </p:nvSpPr>
        <p:spPr/>
        <p:txBody>
          <a:bodyPr/>
          <a:lstStyle/>
          <a:p>
            <a:fld id="{515841D9-31DA-486D-B8CC-56BAAAB9B86E}" type="slidenum">
              <a:rPr lang="zh-CN" altLang="en-US" smtClean="0"/>
              <a:t>28</a:t>
            </a:fld>
            <a:endParaRPr lang="zh-CN" altLang="en-US"/>
          </a:p>
        </p:txBody>
      </p:sp>
    </p:spTree>
    <p:extLst>
      <p:ext uri="{BB962C8B-B14F-4D97-AF65-F5344CB8AC3E}">
        <p14:creationId xmlns:p14="http://schemas.microsoft.com/office/powerpoint/2010/main" val="2709107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3" name="内容占位符 2"/>
          <p:cNvSpPr>
            <a:spLocks noGrp="1"/>
          </p:cNvSpPr>
          <p:nvPr>
            <p:ph idx="1"/>
          </p:nvPr>
        </p:nvSpPr>
        <p:spPr>
          <a:xfrm>
            <a:off x="457200" y="5356795"/>
            <a:ext cx="8420469" cy="952525"/>
          </a:xfrm>
        </p:spPr>
        <p:txBody>
          <a:bodyPr>
            <a:normAutofit/>
          </a:bodyPr>
          <a:lstStyle/>
          <a:p>
            <a:pPr marL="0" indent="0" algn="ctr">
              <a:buNone/>
            </a:pPr>
            <a:r>
              <a:rPr lang="en-US" altLang="zh-CN" sz="2000" dirty="0"/>
              <a:t>Energy spectrum of </a:t>
            </a:r>
            <a:r>
              <a:rPr lang="en-US" altLang="zh-CN" sz="2000" baseline="30000" dirty="0"/>
              <a:t>241</a:t>
            </a:r>
            <a:r>
              <a:rPr lang="en-US" altLang="zh-CN" sz="2000" dirty="0"/>
              <a:t>Am recorded by THGEM-GPM (left) and the fit to the spectrum (right).</a:t>
            </a:r>
            <a:endParaRPr lang="zh-CN" altLang="en-US" sz="2000"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7" name="图片 6"/>
          <p:cNvPicPr/>
          <p:nvPr/>
        </p:nvPicPr>
        <p:blipFill>
          <a:blip r:embed="rId3">
            <a:extLst>
              <a:ext uri="{28A0092B-C50C-407E-A947-70E740481C1C}">
                <a14:useLocalDpi xmlns:a14="http://schemas.microsoft.com/office/drawing/2010/main" val="0"/>
              </a:ext>
            </a:extLst>
          </a:blip>
          <a:stretch>
            <a:fillRect/>
          </a:stretch>
        </p:blipFill>
        <p:spPr>
          <a:xfrm>
            <a:off x="755576" y="2278475"/>
            <a:ext cx="3703219" cy="2663686"/>
          </a:xfrm>
          <a:prstGeom prst="rect">
            <a:avLst/>
          </a:prstGeom>
        </p:spPr>
      </p:pic>
      <p:pic>
        <p:nvPicPr>
          <p:cNvPr id="10" name="图片 9"/>
          <p:cNvPicPr/>
          <p:nvPr/>
        </p:nvPicPr>
        <p:blipFill>
          <a:blip r:embed="rId4">
            <a:extLst>
              <a:ext uri="{28A0092B-C50C-407E-A947-70E740481C1C}">
                <a14:useLocalDpi xmlns:a14="http://schemas.microsoft.com/office/drawing/2010/main" val="0"/>
              </a:ext>
            </a:extLst>
          </a:blip>
          <a:stretch>
            <a:fillRect/>
          </a:stretch>
        </p:blipFill>
        <p:spPr>
          <a:xfrm>
            <a:off x="4701206" y="2204864"/>
            <a:ext cx="3716589" cy="2761618"/>
          </a:xfrm>
          <a:prstGeom prst="rect">
            <a:avLst/>
          </a:prstGeom>
        </p:spPr>
      </p:pic>
      <p:sp>
        <p:nvSpPr>
          <p:cNvPr id="4" name="灯片编号占位符 3"/>
          <p:cNvSpPr>
            <a:spLocks noGrp="1"/>
          </p:cNvSpPr>
          <p:nvPr>
            <p:ph type="sldNum" sz="quarter" idx="12"/>
          </p:nvPr>
        </p:nvSpPr>
        <p:spPr/>
        <p:txBody>
          <a:bodyPr/>
          <a:lstStyle/>
          <a:p>
            <a:fld id="{515841D9-31DA-486D-B8CC-56BAAAB9B86E}" type="slidenum">
              <a:rPr lang="zh-CN" altLang="en-US" smtClean="0"/>
              <a:t>29</a:t>
            </a:fld>
            <a:endParaRPr lang="zh-CN" altLang="en-US"/>
          </a:p>
        </p:txBody>
      </p:sp>
    </p:spTree>
    <p:extLst>
      <p:ext uri="{BB962C8B-B14F-4D97-AF65-F5344CB8AC3E}">
        <p14:creationId xmlns:p14="http://schemas.microsoft.com/office/powerpoint/2010/main" val="2286728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solidFill>
                  <a:srgbClr val="FF0000"/>
                </a:solidFill>
                <a:latin typeface="Times New Roman" pitchFamily="18" charset="0"/>
                <a:cs typeface="Times New Roman" pitchFamily="18" charset="0"/>
              </a:rPr>
              <a:t>Background</a:t>
            </a:r>
          </a:p>
          <a:p>
            <a:pPr>
              <a:lnSpc>
                <a:spcPct val="150000"/>
              </a:lnSpc>
            </a:pPr>
            <a:r>
              <a:rPr lang="en-US" altLang="zh-CN" dirty="0" smtClean="0">
                <a:latin typeface="Times New Roman" pitchFamily="18" charset="0"/>
                <a:cs typeface="Times New Roman" pitchFamily="18" charset="0"/>
              </a:rPr>
              <a:t>Test of PTFE-THGEM</a:t>
            </a:r>
          </a:p>
          <a:p>
            <a:pPr>
              <a:lnSpc>
                <a:spcPct val="150000"/>
              </a:lnSpc>
            </a:pPr>
            <a:r>
              <a:rPr lang="en-US" altLang="zh-CN" dirty="0" smtClean="0">
                <a:latin typeface="Times New Roman" pitchFamily="18" charset="0"/>
                <a:cs typeface="Times New Roman" pitchFamily="18" charset="0"/>
              </a:rPr>
              <a:t>Test of </a:t>
            </a:r>
            <a:r>
              <a:rPr lang="en-US" altLang="zh-CN" dirty="0" err="1" smtClean="0">
                <a:latin typeface="Times New Roman" pitchFamily="18" charset="0"/>
                <a:cs typeface="Times New Roman" pitchFamily="18" charset="0"/>
              </a:rPr>
              <a:t>CsI</a:t>
            </a:r>
            <a:r>
              <a:rPr lang="en-US" altLang="zh-CN" dirty="0" smtClean="0">
                <a:latin typeface="Times New Roman" pitchFamily="18" charset="0"/>
                <a:cs typeface="Times New Roman" pitchFamily="18" charset="0"/>
              </a:rPr>
              <a:t> photocathode</a:t>
            </a:r>
          </a:p>
          <a:p>
            <a:pPr>
              <a:lnSpc>
                <a:spcPct val="150000"/>
              </a:lnSpc>
            </a:pPr>
            <a:r>
              <a:rPr lang="en-US" altLang="zh-CN" dirty="0" smtClean="0">
                <a:latin typeface="Times New Roman" pitchFamily="18" charset="0"/>
                <a:cs typeface="Times New Roman" pitchFamily="18" charset="0"/>
              </a:rPr>
              <a:t>Performance of GPM</a:t>
            </a:r>
          </a:p>
          <a:p>
            <a:pPr>
              <a:lnSpc>
                <a:spcPct val="150000"/>
              </a:lnSpc>
            </a:pPr>
            <a:r>
              <a:rPr lang="en-US" altLang="zh-CN" dirty="0">
                <a:latin typeface="Times New Roman" pitchFamily="18" charset="0"/>
                <a:cs typeface="Times New Roman" pitchFamily="18" charset="0"/>
              </a:rPr>
              <a:t>Feasibility Analysis of THGEM-GPM in CDEX</a:t>
            </a:r>
            <a:endParaRPr lang="en-US" altLang="zh-CN" dirty="0" smtClean="0">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rPr>
              <a:t>Conclusion</a:t>
            </a:r>
          </a:p>
          <a:p>
            <a:pPr>
              <a:lnSpc>
                <a:spcPct val="150000"/>
              </a:lnSpc>
            </a:pPr>
            <a:endParaRPr lang="en-US" altLang="zh-CN" dirty="0" smtClean="0"/>
          </a:p>
        </p:txBody>
      </p:sp>
      <p:sp>
        <p:nvSpPr>
          <p:cNvPr id="4" name="灯片编号占位符 3"/>
          <p:cNvSpPr>
            <a:spLocks noGrp="1"/>
          </p:cNvSpPr>
          <p:nvPr>
            <p:ph type="sldNum" sz="quarter" idx="12"/>
          </p:nvPr>
        </p:nvSpPr>
        <p:spPr/>
        <p:txBody>
          <a:bodyPr/>
          <a:lstStyle/>
          <a:p>
            <a:fld id="{515841D9-31DA-486D-B8CC-56BAAAB9B86E}" type="slidenum">
              <a:rPr lang="zh-CN" altLang="en-US" smtClean="0"/>
              <a:t>3</a:t>
            </a:fld>
            <a:endParaRPr lang="zh-CN" altLang="en-US"/>
          </a:p>
        </p:txBody>
      </p:sp>
    </p:spTree>
    <p:extLst>
      <p:ext uri="{BB962C8B-B14F-4D97-AF65-F5344CB8AC3E}">
        <p14:creationId xmlns:p14="http://schemas.microsoft.com/office/powerpoint/2010/main" val="3330034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4700" y="241831"/>
            <a:ext cx="8229600" cy="1143000"/>
          </a:xfrm>
        </p:spPr>
        <p:txBody>
          <a:bodyPr/>
          <a:lstStyle/>
          <a:p>
            <a:r>
              <a:rPr lang="en-US" altLang="zh-CN" dirty="0"/>
              <a:t>GPM: α source test</a:t>
            </a:r>
            <a:endParaRPr lang="zh-CN" altLang="en-US" dirty="0"/>
          </a:p>
        </p:txBody>
      </p:sp>
      <p:grpSp>
        <p:nvGrpSpPr>
          <p:cNvPr id="4" name="组合 3"/>
          <p:cNvGrpSpPr/>
          <p:nvPr/>
        </p:nvGrpSpPr>
        <p:grpSpPr>
          <a:xfrm>
            <a:off x="150004" y="1844824"/>
            <a:ext cx="4377144" cy="4727051"/>
            <a:chOff x="4591314" y="1772816"/>
            <a:chExt cx="4377144" cy="4727051"/>
          </a:xfrm>
        </p:grpSpPr>
        <p:sp>
          <p:nvSpPr>
            <p:cNvPr id="5" name="流程图: 可选过程 4"/>
            <p:cNvSpPr/>
            <p:nvPr/>
          </p:nvSpPr>
          <p:spPr>
            <a:xfrm>
              <a:off x="4669759" y="1772816"/>
              <a:ext cx="2263862" cy="43204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91314" y="1796114"/>
              <a:ext cx="2342308" cy="369332"/>
            </a:xfrm>
            <a:prstGeom prst="rect">
              <a:avLst/>
            </a:prstGeom>
            <a:noFill/>
          </p:spPr>
          <p:txBody>
            <a:bodyPr wrap="square" rtlCol="0">
              <a:spAutoFit/>
            </a:bodyPr>
            <a:lstStyle/>
            <a:p>
              <a:pPr algn="ctr"/>
              <a:r>
                <a:rPr lang="en-US" altLang="zh-CN" dirty="0" smtClean="0"/>
                <a:t>deposit energy in </a:t>
              </a:r>
              <a:r>
                <a:rPr lang="en-US" altLang="zh-CN" dirty="0" err="1" smtClean="0"/>
                <a:t>LAr</a:t>
              </a:r>
              <a:endParaRPr lang="zh-CN" altLang="en-US" dirty="0"/>
            </a:p>
          </p:txBody>
        </p:sp>
        <p:cxnSp>
          <p:nvCxnSpPr>
            <p:cNvPr id="7" name="直接箭头连接符 6"/>
            <p:cNvCxnSpPr>
              <a:stCxn id="5" idx="2"/>
            </p:cNvCxnSpPr>
            <p:nvPr/>
          </p:nvCxnSpPr>
          <p:spPr>
            <a:xfrm>
              <a:off x="5801690" y="2204864"/>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流程图: 决策 7"/>
            <p:cNvSpPr/>
            <p:nvPr/>
          </p:nvSpPr>
          <p:spPr>
            <a:xfrm>
              <a:off x="4901590" y="2564904"/>
              <a:ext cx="1800200" cy="576064"/>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128nmVUV</a:t>
              </a:r>
              <a:endParaRPr lang="zh-CN" altLang="en-US" dirty="0">
                <a:solidFill>
                  <a:schemeClr val="tx1"/>
                </a:solidFill>
              </a:endParaRPr>
            </a:p>
          </p:txBody>
        </p:sp>
        <p:cxnSp>
          <p:nvCxnSpPr>
            <p:cNvPr id="9" name="直接箭头连接符 8"/>
            <p:cNvCxnSpPr/>
            <p:nvPr/>
          </p:nvCxnSpPr>
          <p:spPr>
            <a:xfrm>
              <a:off x="5801690" y="3140968"/>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可选过程 9"/>
            <p:cNvSpPr/>
            <p:nvPr/>
          </p:nvSpPr>
          <p:spPr>
            <a:xfrm>
              <a:off x="4684402" y="3501008"/>
              <a:ext cx="2263862" cy="43204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transfer into </a:t>
              </a:r>
              <a:r>
                <a:rPr lang="en-US" altLang="zh-CN" dirty="0" err="1" smtClean="0">
                  <a:solidFill>
                    <a:schemeClr val="tx1"/>
                  </a:solidFill>
                </a:rPr>
                <a:t>GAr</a:t>
              </a:r>
              <a:endParaRPr lang="zh-CN" altLang="en-US" dirty="0">
                <a:solidFill>
                  <a:schemeClr val="tx1"/>
                </a:solidFill>
              </a:endParaRPr>
            </a:p>
          </p:txBody>
        </p:sp>
        <p:cxnSp>
          <p:nvCxnSpPr>
            <p:cNvPr id="11" name="直接箭头连接符 10"/>
            <p:cNvCxnSpPr/>
            <p:nvPr/>
          </p:nvCxnSpPr>
          <p:spPr>
            <a:xfrm>
              <a:off x="5856131" y="3933056"/>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流程图: 可选过程 11"/>
            <p:cNvSpPr/>
            <p:nvPr/>
          </p:nvSpPr>
          <p:spPr>
            <a:xfrm>
              <a:off x="4684401" y="4304843"/>
              <a:ext cx="2316005" cy="503301"/>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Photoelectric conversation on </a:t>
              </a:r>
              <a:r>
                <a:rPr lang="en-US" altLang="zh-CN" dirty="0" err="1" smtClean="0">
                  <a:solidFill>
                    <a:schemeClr val="tx1"/>
                  </a:solidFill>
                </a:rPr>
                <a:t>CsI</a:t>
              </a:r>
              <a:endParaRPr lang="zh-CN" altLang="en-US" dirty="0">
                <a:solidFill>
                  <a:schemeClr val="tx1"/>
                </a:solidFill>
              </a:endParaRPr>
            </a:p>
          </p:txBody>
        </p:sp>
        <p:sp>
          <p:nvSpPr>
            <p:cNvPr id="13" name="流程图: 可选过程 12"/>
            <p:cNvSpPr/>
            <p:nvPr/>
          </p:nvSpPr>
          <p:spPr>
            <a:xfrm>
              <a:off x="4669759" y="5182709"/>
              <a:ext cx="2464615" cy="480513"/>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photoelectron transfer into the hole of THGEM</a:t>
              </a:r>
              <a:endParaRPr lang="zh-CN" altLang="en-US" dirty="0">
                <a:solidFill>
                  <a:schemeClr val="tx1"/>
                </a:solidFill>
              </a:endParaRPr>
            </a:p>
          </p:txBody>
        </p:sp>
        <p:cxnSp>
          <p:nvCxnSpPr>
            <p:cNvPr id="14" name="直接箭头连接符 13"/>
            <p:cNvCxnSpPr>
              <a:stCxn id="12" idx="2"/>
            </p:cNvCxnSpPr>
            <p:nvPr/>
          </p:nvCxnSpPr>
          <p:spPr>
            <a:xfrm flipH="1">
              <a:off x="5842403" y="4808144"/>
              <a:ext cx="1" cy="421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856131" y="5661288"/>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流程图: 可选过程 15"/>
            <p:cNvSpPr/>
            <p:nvPr/>
          </p:nvSpPr>
          <p:spPr>
            <a:xfrm>
              <a:off x="4684401" y="6033035"/>
              <a:ext cx="2316005" cy="466832"/>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electron multiply/ signal readout</a:t>
              </a:r>
              <a:endParaRPr lang="zh-CN" altLang="en-US" dirty="0">
                <a:solidFill>
                  <a:schemeClr val="tx1"/>
                </a:solidFill>
              </a:endParaRPr>
            </a:p>
          </p:txBody>
        </p:sp>
        <p:sp>
          <p:nvSpPr>
            <p:cNvPr id="17" name="流程图: 联系 16"/>
            <p:cNvSpPr/>
            <p:nvPr/>
          </p:nvSpPr>
          <p:spPr>
            <a:xfrm>
              <a:off x="7712032" y="2096812"/>
              <a:ext cx="730424" cy="57610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6444208" y="2384864"/>
              <a:ext cx="690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742093" y="2204864"/>
              <a:ext cx="631904" cy="369332"/>
            </a:xfrm>
            <a:prstGeom prst="rect">
              <a:avLst/>
            </a:prstGeom>
            <a:noFill/>
          </p:spPr>
          <p:txBody>
            <a:bodyPr wrap="none" rtlCol="0">
              <a:spAutoFit/>
            </a:bodyPr>
            <a:lstStyle/>
            <a:p>
              <a:r>
                <a:rPr lang="en-US" altLang="zh-CN" dirty="0" smtClean="0"/>
                <a:t>yield</a:t>
              </a:r>
              <a:endParaRPr lang="zh-CN" altLang="en-US" dirty="0"/>
            </a:p>
          </p:txBody>
        </p:sp>
        <p:sp>
          <p:nvSpPr>
            <p:cNvPr id="20" name="流程图: 联系 19"/>
            <p:cNvSpPr/>
            <p:nvPr/>
          </p:nvSpPr>
          <p:spPr>
            <a:xfrm>
              <a:off x="7290036" y="2936007"/>
              <a:ext cx="1572598" cy="718339"/>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flipH="1">
              <a:off x="6444208" y="3279924"/>
              <a:ext cx="690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403514" y="2956758"/>
              <a:ext cx="1425455" cy="646331"/>
            </a:xfrm>
            <a:prstGeom prst="rect">
              <a:avLst/>
            </a:prstGeom>
            <a:noFill/>
          </p:spPr>
          <p:txBody>
            <a:bodyPr wrap="none" rtlCol="0">
              <a:spAutoFit/>
            </a:bodyPr>
            <a:lstStyle/>
            <a:p>
              <a:r>
                <a:rPr lang="en-US" altLang="zh-CN" dirty="0"/>
                <a:t>t</a:t>
              </a:r>
              <a:r>
                <a:rPr lang="en-US" altLang="zh-CN" dirty="0" smtClean="0"/>
                <a:t>ransmission </a:t>
              </a:r>
              <a:br>
                <a:rPr lang="en-US" altLang="zh-CN" dirty="0" smtClean="0"/>
              </a:br>
              <a:r>
                <a:rPr lang="en-US" altLang="zh-CN" dirty="0" smtClean="0"/>
                <a:t>efficiency</a:t>
              </a:r>
              <a:endParaRPr lang="zh-CN" altLang="en-US" dirty="0"/>
            </a:p>
          </p:txBody>
        </p:sp>
        <mc:AlternateContent xmlns:mc="http://schemas.openxmlformats.org/markup-compatibility/2006" xmlns:a14="http://schemas.microsoft.com/office/drawing/2010/main">
          <mc:Choice Requires="a14">
            <p:sp>
              <p:nvSpPr>
                <p:cNvPr id="23" name="流程图: 联系 22"/>
                <p:cNvSpPr/>
                <p:nvPr/>
              </p:nvSpPr>
              <p:spPr>
                <a:xfrm>
                  <a:off x="7054470" y="4643774"/>
                  <a:ext cx="1913988" cy="80145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quantum efficiency of GPM </a:t>
                  </a:r>
                  <a14:m>
                    <m:oMath xmlns:m="http://schemas.openxmlformats.org/officeDocument/2006/math">
                      <m:sSub>
                        <m:sSubPr>
                          <m:ctrlPr>
                            <a:rPr lang="en-US" altLang="zh-CN" b="1" i="1">
                              <a:solidFill>
                                <a:schemeClr val="tx1"/>
                              </a:solidFill>
                              <a:latin typeface="Cambria Math" panose="02040503050406030204" pitchFamily="18" charset="0"/>
                            </a:rPr>
                          </m:ctrlPr>
                        </m:sSubPr>
                        <m:e>
                          <m:r>
                            <a:rPr lang="zh-CN" altLang="en-US" b="1" i="1">
                              <a:solidFill>
                                <a:schemeClr val="tx1"/>
                              </a:solidFill>
                              <a:latin typeface="Cambria Math" panose="02040503050406030204" pitchFamily="18" charset="0"/>
                            </a:rPr>
                            <m:t>𝜼</m:t>
                          </m:r>
                        </m:e>
                        <m:sub>
                          <m:r>
                            <a:rPr lang="en-US" altLang="zh-CN" b="1" i="1">
                              <a:solidFill>
                                <a:schemeClr val="tx1"/>
                              </a:solidFill>
                              <a:latin typeface="Cambria Math" panose="02040503050406030204" pitchFamily="18" charset="0"/>
                            </a:rPr>
                            <m:t>𝟐</m:t>
                          </m:r>
                        </m:sub>
                      </m:sSub>
                    </m:oMath>
                  </a14:m>
                  <a:endParaRPr lang="zh-CN" altLang="en-US" b="1" dirty="0">
                    <a:solidFill>
                      <a:srgbClr val="FF0000"/>
                    </a:solidFill>
                  </a:endParaRPr>
                </a:p>
              </p:txBody>
            </p:sp>
          </mc:Choice>
          <mc:Fallback xmlns="">
            <p:sp>
              <p:nvSpPr>
                <p:cNvPr id="23" name="流程图: 联系 22"/>
                <p:cNvSpPr>
                  <a:spLocks noRot="1" noChangeAspect="1" noMove="1" noResize="1" noEditPoints="1" noAdjustHandles="1" noChangeArrowheads="1" noChangeShapeType="1" noTextEdit="1"/>
                </p:cNvSpPr>
                <p:nvPr/>
              </p:nvSpPr>
              <p:spPr>
                <a:xfrm>
                  <a:off x="7054470" y="4643774"/>
                  <a:ext cx="1913988" cy="801450"/>
                </a:xfrm>
                <a:prstGeom prst="flowChartConnector">
                  <a:avLst/>
                </a:prstGeom>
                <a:blipFill rotWithShape="0">
                  <a:blip r:embed="rId3"/>
                  <a:stretch>
                    <a:fillRect t="-9630" b="-17037"/>
                  </a:stretch>
                </a:blipFill>
                <a:ln>
                  <a:solidFill>
                    <a:srgbClr val="FF0000"/>
                  </a:solidFill>
                </a:ln>
              </p:spPr>
              <p:txBody>
                <a:bodyPr/>
                <a:lstStyle/>
                <a:p>
                  <a:r>
                    <a:rPr lang="zh-CN" altLang="en-US">
                      <a:noFill/>
                    </a:rPr>
                    <a:t> </a:t>
                  </a:r>
                </a:p>
              </p:txBody>
            </p:sp>
          </mc:Fallback>
        </mc:AlternateContent>
        <p:cxnSp>
          <p:nvCxnSpPr>
            <p:cNvPr id="24" name="直接箭头连接符 23"/>
            <p:cNvCxnSpPr/>
            <p:nvPr/>
          </p:nvCxnSpPr>
          <p:spPr>
            <a:xfrm>
              <a:off x="6701790" y="4797152"/>
              <a:ext cx="0" cy="432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737496" y="5085184"/>
              <a:ext cx="3450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6753587" y="4808185"/>
                  <a:ext cx="2180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6753587" y="4808185"/>
                  <a:ext cx="218008" cy="276999"/>
                </a:xfrm>
                <a:prstGeom prst="rect">
                  <a:avLst/>
                </a:prstGeom>
                <a:blipFill rotWithShape="0">
                  <a:blip r:embed="rId4"/>
                  <a:stretch>
                    <a:fillRect l="-19444" r="-16667" b="-2222"/>
                  </a:stretch>
                </a:blipFill>
              </p:spPr>
              <p:txBody>
                <a:bodyPr/>
                <a:lstStyle/>
                <a:p>
                  <a:r>
                    <a:rPr lang="zh-CN" altLang="en-US">
                      <a:noFill/>
                    </a:rPr>
                    <a:t> </a:t>
                  </a:r>
                </a:p>
              </p:txBody>
            </p:sp>
          </mc:Fallback>
        </mc:AlternateContent>
        <p:sp>
          <p:nvSpPr>
            <p:cNvPr id="27" name="流程图: 联系 26"/>
            <p:cNvSpPr/>
            <p:nvPr/>
          </p:nvSpPr>
          <p:spPr>
            <a:xfrm>
              <a:off x="7236296" y="3861008"/>
              <a:ext cx="1656340" cy="57610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geometric factors</a:t>
              </a:r>
              <a:endParaRPr lang="zh-CN" altLang="en-US" dirty="0">
                <a:solidFill>
                  <a:schemeClr val="tx1"/>
                </a:solidFill>
              </a:endParaRPr>
            </a:p>
          </p:txBody>
        </p:sp>
        <p:cxnSp>
          <p:nvCxnSpPr>
            <p:cNvPr id="28" name="直接箭头连接符 27"/>
            <p:cNvCxnSpPr/>
            <p:nvPr/>
          </p:nvCxnSpPr>
          <p:spPr>
            <a:xfrm flipH="1">
              <a:off x="6444208" y="4149080"/>
              <a:ext cx="6901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644677" y="1604596"/>
            <a:ext cx="4376011" cy="6047809"/>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Source</a:t>
            </a:r>
            <a:r>
              <a:rPr lang="zh-CN"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200" kern="100" baseline="30000" dirty="0" smtClean="0">
                <a:latin typeface="华文楷体" panose="02010600040101010101" pitchFamily="2" charset="-122"/>
                <a:ea typeface="华文楷体" panose="02010600040101010101" pitchFamily="2" charset="-122"/>
                <a:cs typeface="Times New Roman" panose="02020603050405020304" pitchFamily="18" charset="0"/>
              </a:rPr>
              <a:t>241</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Am</a:t>
            </a:r>
          </a:p>
          <a:p>
            <a:pPr marL="342900" indent="-342900" algn="just">
              <a:spcBef>
                <a:spcPts val="600"/>
              </a:spcBef>
              <a:buFont typeface="Arial" panose="020B0604020202020204" pitchFamily="34" charset="0"/>
              <a:buChar char="•"/>
            </a:pPr>
            <a:r>
              <a:rPr lang="en-GB"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yield </a:t>
            </a:r>
            <a:r>
              <a:rPr lang="en-GB" altLang="zh-CN" sz="2200" kern="100" dirty="0">
                <a:latin typeface="华文楷体" panose="02010600040101010101" pitchFamily="2" charset="-122"/>
                <a:ea typeface="华文楷体" panose="02010600040101010101" pitchFamily="2" charset="-122"/>
                <a:cs typeface="Times New Roman" panose="02020603050405020304" pitchFamily="18" charset="0"/>
              </a:rPr>
              <a:t>of scintillation </a:t>
            </a:r>
            <a:r>
              <a:rPr lang="en-GB"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light in </a:t>
            </a:r>
            <a:r>
              <a:rPr lang="en-GB" altLang="zh-CN" sz="2200" kern="100" dirty="0" err="1" smtClean="0">
                <a:latin typeface="华文楷体" panose="02010600040101010101" pitchFamily="2" charset="-122"/>
                <a:ea typeface="华文楷体" panose="02010600040101010101" pitchFamily="2" charset="-122"/>
                <a:cs typeface="Times New Roman" panose="02020603050405020304" pitchFamily="18" charset="0"/>
              </a:rPr>
              <a:t>LAr</a:t>
            </a:r>
            <a:r>
              <a:rPr lang="en-GB"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n</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p0 </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 4×10</a:t>
            </a:r>
            <a:r>
              <a:rPr lang="en-US" altLang="zh-CN" sz="2200" kern="100" baseline="30000" dirty="0" smtClean="0">
                <a:latin typeface="华文楷体" panose="02010600040101010101" pitchFamily="2" charset="-122"/>
                <a:ea typeface="华文楷体" panose="02010600040101010101" pitchFamily="2" charset="-122"/>
                <a:cs typeface="Times New Roman" panose="02020603050405020304" pitchFamily="18" charset="0"/>
              </a:rPr>
              <a:t>4</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/MeV, impurity leads to an attenuation to 29.3%</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buFont typeface="Arial" panose="020B0604020202020204" pitchFamily="34" charset="0"/>
              <a:buChar char="•"/>
            </a:pP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transmission efficiency of photons </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arrive at the mesh of GPM </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η</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1</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=0.83%</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simulated by Geant4</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buFont typeface="Arial" panose="020B0604020202020204" pitchFamily="34" charset="0"/>
              <a:buChar char="•"/>
            </a:pP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transmission efficiency of the mesh </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is 60.6%</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buFont typeface="Arial" panose="020B0604020202020204" pitchFamily="34" charset="0"/>
              <a:buChar char="•"/>
            </a:pP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the number of </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photons arrive </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at the surface of </a:t>
            </a:r>
            <a:r>
              <a:rPr lang="en-US" altLang="zh-CN" sz="2200" kern="100" dirty="0" err="1">
                <a:latin typeface="华文楷体" panose="02010600040101010101" pitchFamily="2" charset="-122"/>
                <a:ea typeface="华文楷体" panose="02010600040101010101" pitchFamily="2" charset="-122"/>
                <a:cs typeface="Times New Roman" panose="02020603050405020304" pitchFamily="18" charset="0"/>
              </a:rPr>
              <a:t>CsI</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 n</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1</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2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263</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buFont typeface="Arial" panose="020B0604020202020204" pitchFamily="34" charset="0"/>
              <a:buChar char="•"/>
            </a:pP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total quantum efficiency of GPM η</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2</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=8.1%</a:t>
            </a:r>
            <a:r>
              <a:rPr lang="zh-CN" altLang="en-US" sz="2200" kern="100" dirty="0" smtClean="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the number of photo-electrons n</a:t>
            </a:r>
            <a:r>
              <a:rPr lang="en-US" altLang="zh-CN" sz="2200" kern="100" baseline="-25000" dirty="0" smtClean="0">
                <a:latin typeface="华文楷体" panose="02010600040101010101" pitchFamily="2" charset="-122"/>
                <a:ea typeface="华文楷体" panose="02010600040101010101" pitchFamily="2" charset="-122"/>
                <a:cs typeface="Times New Roman" panose="02020603050405020304" pitchFamily="18" charset="0"/>
              </a:rPr>
              <a:t>e0</a:t>
            </a:r>
            <a:r>
              <a:rPr lang="en-US" altLang="zh-CN" sz="2200" kern="100" dirty="0" smtClean="0">
                <a:latin typeface="华文楷体" panose="02010600040101010101" pitchFamily="2" charset="-122"/>
                <a:ea typeface="华文楷体" panose="02010600040101010101" pitchFamily="2" charset="-122"/>
                <a:cs typeface="Times New Roman" panose="02020603050405020304" pitchFamily="18" charset="0"/>
              </a:rPr>
              <a:t>=263×8.1%=</a:t>
            </a:r>
            <a:r>
              <a:rPr lang="en-US" altLang="zh-CN" sz="22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21</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buFont typeface="Arial" panose="020B0604020202020204" pitchFamily="34" charset="0"/>
              <a:buChar char="•"/>
            </a:pP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gn="just">
              <a:spcBef>
                <a:spcPts val="600"/>
              </a:spcBef>
              <a:buFont typeface="Arial" panose="020B0604020202020204" pitchFamily="34" charset="0"/>
              <a:buChar char="•"/>
            </a:pPr>
            <a:endParaRPr lang="zh-CN"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p:txBody>
      </p:sp>
      <p:cxnSp>
        <p:nvCxnSpPr>
          <p:cNvPr id="38" name="直接箭头连接符 37"/>
          <p:cNvCxnSpPr/>
          <p:nvPr/>
        </p:nvCxnSpPr>
        <p:spPr>
          <a:xfrm>
            <a:off x="4254459" y="3572976"/>
            <a:ext cx="0" cy="432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4292309" y="3618449"/>
                <a:ext cx="3516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𝜂</m:t>
                          </m:r>
                        </m:e>
                        <m:sub>
                          <m:r>
                            <a:rPr lang="en-US" altLang="zh-CN" i="1">
                              <a:latin typeface="Cambria Math" panose="02040503050406030204" pitchFamily="18" charset="0"/>
                            </a:rPr>
                            <m:t>1</m:t>
                          </m:r>
                        </m:sub>
                      </m:sSub>
                    </m:oMath>
                  </m:oMathPara>
                </a14:m>
                <a:endParaRPr lang="zh-CN" altLang="en-US" dirty="0"/>
              </a:p>
            </p:txBody>
          </p:sp>
        </mc:Choice>
        <mc:Fallback xmlns="">
          <p:sp>
            <p:nvSpPr>
              <p:cNvPr id="40" name="文本框 39"/>
              <p:cNvSpPr txBox="1">
                <a:spLocks noRot="1" noChangeAspect="1" noMove="1" noResize="1" noEditPoints="1" noAdjustHandles="1" noChangeArrowheads="1" noChangeShapeType="1" noTextEdit="1"/>
              </p:cNvSpPr>
              <p:nvPr/>
            </p:nvSpPr>
            <p:spPr>
              <a:xfrm>
                <a:off x="4292309" y="3618449"/>
                <a:ext cx="351699" cy="369332"/>
              </a:xfrm>
              <a:prstGeom prst="rect">
                <a:avLst/>
              </a:prstGeom>
              <a:blipFill rotWithShape="0">
                <a:blip r:embed="rId5"/>
                <a:stretch>
                  <a:fillRect r="-3448" b="-6667"/>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515841D9-31DA-486D-B8CC-56BAAAB9B86E}" type="slidenum">
              <a:rPr lang="zh-CN" altLang="en-US" smtClean="0"/>
              <a:t>30</a:t>
            </a:fld>
            <a:endParaRPr lang="zh-CN" altLang="en-US"/>
          </a:p>
        </p:txBody>
      </p:sp>
    </p:spTree>
    <p:extLst>
      <p:ext uri="{BB962C8B-B14F-4D97-AF65-F5344CB8AC3E}">
        <p14:creationId xmlns:p14="http://schemas.microsoft.com/office/powerpoint/2010/main" val="1742632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GPM: α source test</a:t>
            </a:r>
            <a:endParaRPr lang="zh-CN" altLang="en-US" dirty="0"/>
          </a:p>
        </p:txBody>
      </p:sp>
      <mc:AlternateContent xmlns:mc="http://schemas.openxmlformats.org/markup-compatibility/2006" xmlns:a14="http://schemas.microsoft.com/office/drawing/2010/main">
        <mc:Choice Requires="a14">
          <p:sp>
            <p:nvSpPr>
              <p:cNvPr id="34" name="矩形 33"/>
              <p:cNvSpPr/>
              <p:nvPr/>
            </p:nvSpPr>
            <p:spPr>
              <a:xfrm>
                <a:off x="1667692" y="4797152"/>
                <a:ext cx="7488832" cy="2122504"/>
              </a:xfrm>
              <a:prstGeom prst="rect">
                <a:avLst/>
              </a:prstGeom>
            </p:spPr>
            <p:txBody>
              <a:bodyPr wrap="square">
                <a:spAutoFit/>
              </a:bodyPr>
              <a:lstStyle/>
              <a:p>
                <a:pPr algn="just">
                  <a:lnSpc>
                    <a:spcPct val="150000"/>
                  </a:lnSpc>
                </a:pPr>
                <a:endParaRPr lang="en-US" altLang="zh-CN" sz="2400" kern="100" dirty="0" smtClean="0">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150000"/>
                  </a:lnSpc>
                </a:pPr>
                <a:r>
                  <a:rPr lang="zh-CN" altLang="en-US" sz="2800" kern="100" dirty="0" smtClean="0">
                    <a:latin typeface="华文楷体" panose="02010600040101010101" pitchFamily="2" charset="-122"/>
                    <a:ea typeface="华文楷体" panose="02010600040101010101" pitchFamily="2" charset="-122"/>
                    <a:cs typeface="Times New Roman" panose="02020603050405020304" pitchFamily="18" charset="0"/>
                  </a:rPr>
                  <a:t>又，</a:t>
                </a:r>
                <a14:m>
                  <m:oMath xmlns:m="http://schemas.openxmlformats.org/officeDocument/2006/math">
                    <m:f>
                      <m:fPr>
                        <m:ctrlPr>
                          <a:rPr lang="en-US" altLang="zh-CN" sz="2800" i="1" kern="100">
                            <a:latin typeface="Cambria Math" panose="02040503050406030204" pitchFamily="18" charset="0"/>
                            <a:ea typeface="华文楷体" panose="02010600040101010101" pitchFamily="2" charset="-122"/>
                            <a:cs typeface="Times New Roman" panose="02020603050405020304" pitchFamily="18" charset="0"/>
                          </a:rPr>
                        </m:ctrlPr>
                      </m:fPr>
                      <m:num>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𝑛</m:t>
                        </m:r>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m:t>
                        </m:r>
                        <m:sSub>
                          <m:sSubPr>
                            <m:ctrlPr>
                              <a:rPr lang="en-US" altLang="zh-CN" sz="2800" i="1" kern="100">
                                <a:latin typeface="Cambria Math" panose="02040503050406030204" pitchFamily="18" charset="0"/>
                                <a:ea typeface="华文楷体" panose="02010600040101010101" pitchFamily="2" charset="-122"/>
                                <a:cs typeface="Times New Roman" panose="02020603050405020304" pitchFamily="18" charset="0"/>
                              </a:rPr>
                            </m:ctrlPr>
                          </m:sSubPr>
                          <m:e>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𝜂</m:t>
                            </m:r>
                          </m:e>
                          <m:sub>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2</m:t>
                            </m:r>
                          </m:sub>
                        </m:sSub>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m:t>
                        </m:r>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𝐺</m:t>
                        </m:r>
                      </m:num>
                      <m:den>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𝐸𝑁𝐶</m:t>
                        </m:r>
                      </m:den>
                    </m:f>
                    <m:r>
                      <a:rPr lang="en-US" altLang="zh-CN" sz="2800" b="0" i="1" kern="100">
                        <a:latin typeface="Cambria Math" panose="02040503050406030204" pitchFamily="18" charset="0"/>
                        <a:ea typeface="华文楷体" panose="02010600040101010101" pitchFamily="2" charset="-122"/>
                        <a:cs typeface="Times New Roman" panose="02020603050405020304" pitchFamily="18" charset="0"/>
                      </a:rPr>
                      <m:t>≥3</m:t>
                    </m:r>
                  </m:oMath>
                </a14:m>
                <a:r>
                  <a:rPr lang="en-US" altLang="zh-CN" sz="2800" kern="100" dirty="0" smtClean="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n</a:t>
                </a:r>
                <a:r>
                  <a:rPr lang="zh-CN" altLang="en-US"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a:t>
                </a:r>
                <a:r>
                  <a:rPr lang="en-US" altLang="zh-CN" sz="2800" b="1" kern="100" dirty="0" smtClean="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19</a:t>
                </a:r>
                <a:endParaRPr lang="zh-CN" altLang="zh-CN" sz="28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algn="just">
                  <a:lnSpc>
                    <a:spcPct val="150000"/>
                  </a:lnSpc>
                </a:pPr>
                <a:endPar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mc:Choice>
        <mc:Fallback xmlns="">
          <p:sp>
            <p:nvSpPr>
              <p:cNvPr id="34" name="矩形 33"/>
              <p:cNvSpPr>
                <a:spLocks noRot="1" noChangeAspect="1" noMove="1" noResize="1" noEditPoints="1" noAdjustHandles="1" noChangeArrowheads="1" noChangeShapeType="1" noTextEdit="1"/>
              </p:cNvSpPr>
              <p:nvPr/>
            </p:nvSpPr>
            <p:spPr>
              <a:xfrm>
                <a:off x="1667692" y="4797152"/>
                <a:ext cx="7488832" cy="2122504"/>
              </a:xfrm>
              <a:prstGeom prst="rect">
                <a:avLst/>
              </a:prstGeom>
              <a:blipFill rotWithShape="0">
                <a:blip r:embed="rId3"/>
                <a:stretch>
                  <a:fillRect l="-171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515841D9-31DA-486D-B8CC-56BAAAB9B86E}" type="slidenum">
              <a:rPr lang="zh-CN" altLang="en-US" smtClean="0"/>
              <a:t>31</a:t>
            </a:fld>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1187624" y="2996952"/>
                <a:ext cx="3696140" cy="2343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0</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0</m:t>
                              </m:r>
                            </m:sub>
                          </m:sSub>
                        </m:den>
                      </m:f>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𝑛</m:t>
                          </m:r>
                        </m:e>
                        <m:sub>
                          <m:r>
                            <a:rPr lang="en-US" altLang="zh-CN" sz="2000" b="0" i="1" smtClean="0">
                              <a:latin typeface="Cambria Math" panose="02040503050406030204" pitchFamily="18" charset="0"/>
                            </a:rPr>
                            <m:t>1</m:t>
                          </m:r>
                        </m:sub>
                      </m:sSub>
                    </m:oMath>
                  </m:oMathPara>
                </a14:m>
                <a:endParaRPr lang="en-US" altLang="zh-CN" sz="2000"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zh-CN" altLang="zh-CN" sz="2000" b="1" i="1" kern="100"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1" i="1" kern="100">
                              <a:solidFill>
                                <a:srgbClr val="00B050"/>
                              </a:solidFill>
                              <a:latin typeface="Cambria Math" panose="02040503050406030204" pitchFamily="18" charset="0"/>
                              <a:cs typeface="Times New Roman" panose="02020603050405020304" pitchFamily="18" charset="0"/>
                            </a:rPr>
                            <m:t>△</m:t>
                          </m:r>
                          <m:r>
                            <a:rPr lang="en-US" altLang="zh-CN" sz="2000" b="1" i="1" kern="100">
                              <a:solidFill>
                                <a:srgbClr val="00B050"/>
                              </a:solidFill>
                              <a:latin typeface="Cambria Math" panose="02040503050406030204" pitchFamily="18" charset="0"/>
                              <a:cs typeface="Times New Roman" panose="02020603050405020304" pitchFamily="18" charset="0"/>
                            </a:rPr>
                            <m:t>𝑬</m:t>
                          </m:r>
                        </m:e>
                        <m:sub>
                          <m:r>
                            <a:rPr lang="en-US" altLang="zh-CN" sz="2000" b="1" i="1" kern="100">
                              <a:solidFill>
                                <a:srgbClr val="00B050"/>
                              </a:solidFill>
                              <a:latin typeface="Cambria Math" panose="02040503050406030204" pitchFamily="18" charset="0"/>
                              <a:cs typeface="Times New Roman" panose="02020603050405020304" pitchFamily="18" charset="0"/>
                            </a:rPr>
                            <m:t>𝒔</m:t>
                          </m:r>
                        </m:sub>
                      </m:sSub>
                      <m:r>
                        <a:rPr lang="en-US" altLang="zh-CN" sz="2000" i="1" kern="100">
                          <a:latin typeface="Cambria Math" panose="02040503050406030204" pitchFamily="18" charset="0"/>
                          <a:cs typeface="Times New Roman" panose="02020603050405020304" pitchFamily="18" charset="0"/>
                        </a:rPr>
                        <m:t>=2.355</m:t>
                      </m:r>
                      <m:rad>
                        <m:radPr>
                          <m:degHide m:val="on"/>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000" i="1" kern="100">
                              <a:latin typeface="Cambria Math" panose="02040503050406030204" pitchFamily="18" charset="0"/>
                              <a:cs typeface="Times New Roman" panose="02020603050405020304" pitchFamily="18" charset="0"/>
                            </a:rPr>
                            <m:t>(1+0.68)∙</m:t>
                          </m:r>
                          <m:r>
                            <a:rPr lang="en-US" altLang="zh-CN" sz="2000" i="1" kern="100">
                              <a:latin typeface="Cambria Math" panose="02040503050406030204" pitchFamily="18" charset="0"/>
                              <a:cs typeface="Times New Roman" panose="02020603050405020304" pitchFamily="18" charset="0"/>
                            </a:rPr>
                            <m:t>𝐸</m:t>
                          </m:r>
                          <m:r>
                            <a:rPr lang="en-US" altLang="zh-CN" sz="2000" i="1" kern="100">
                              <a:latin typeface="Cambria Math" panose="02040503050406030204" pitchFamily="18" charset="0"/>
                              <a:cs typeface="Times New Roman" panose="02020603050405020304" pitchFamily="18" charset="0"/>
                            </a:rPr>
                            <m:t>∙</m:t>
                          </m:r>
                          <m:r>
                            <a:rPr lang="en-US" altLang="zh-CN" sz="2000" i="1" kern="100">
                              <a:latin typeface="Cambria Math" panose="02040503050406030204" pitchFamily="18" charset="0"/>
                              <a:cs typeface="Times New Roman" panose="02020603050405020304" pitchFamily="18" charset="0"/>
                            </a:rPr>
                            <m:t>𝑤</m:t>
                          </m:r>
                        </m:e>
                      </m:rad>
                    </m:oMath>
                  </m:oMathPara>
                </a14:m>
                <a:endParaRPr lang="zh-CN" altLang="zh-CN" sz="2000" kern="100" dirty="0">
                  <a:latin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m:rPr>
                          <m:sty m:val="p"/>
                        </m:rPr>
                        <a:rPr lang="en-US" altLang="zh-CN" sz="2000" kern="100">
                          <a:latin typeface="Cambria Math" panose="02040503050406030204" pitchFamily="18" charset="0"/>
                          <a:cs typeface="Times New Roman" panose="02020603050405020304" pitchFamily="18" charset="0"/>
                        </a:rPr>
                        <m:t>w</m:t>
                      </m:r>
                      <m:r>
                        <a:rPr lang="en-US" altLang="zh-CN" sz="2000" kern="100">
                          <a:latin typeface="Cambria Math" panose="02040503050406030204" pitchFamily="18" charset="0"/>
                          <a:cs typeface="Times New Roman" panose="02020603050405020304" pitchFamily="18" charset="0"/>
                        </a:rPr>
                        <m:t>=</m:t>
                      </m:r>
                      <m:f>
                        <m:fPr>
                          <m:type m:val="skw"/>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kern="100">
                              <a:latin typeface="Cambria Math" panose="02040503050406030204" pitchFamily="18" charset="0"/>
                              <a:cs typeface="Times New Roman" panose="02020603050405020304" pitchFamily="18" charset="0"/>
                            </a:rPr>
                            <m:t>𝐸</m:t>
                          </m:r>
                        </m:num>
                        <m:den>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cs typeface="Times New Roman" panose="02020603050405020304" pitchFamily="18" charset="0"/>
                                </a:rPr>
                                <m:t>𝑛</m:t>
                              </m:r>
                            </m:e>
                            <m:sub>
                              <m:r>
                                <a:rPr lang="en-US" altLang="zh-CN" sz="2000" i="1" kern="100">
                                  <a:latin typeface="Cambria Math" panose="02040503050406030204" pitchFamily="18" charset="0"/>
                                  <a:cs typeface="Times New Roman" panose="02020603050405020304" pitchFamily="18" charset="0"/>
                                </a:rPr>
                                <m:t>𝑒</m:t>
                              </m:r>
                              <m:r>
                                <a:rPr lang="en-US" altLang="zh-CN" sz="2000" i="1" kern="100">
                                  <a:latin typeface="Cambria Math" panose="02040503050406030204" pitchFamily="18" charset="0"/>
                                  <a:cs typeface="Times New Roman" panose="02020603050405020304" pitchFamily="18" charset="0"/>
                                </a:rPr>
                                <m:t>0</m:t>
                              </m:r>
                            </m:sub>
                          </m:sSub>
                        </m:den>
                      </m:f>
                    </m:oMath>
                  </m:oMathPara>
                </a14:m>
                <a:endParaRPr lang="en-US" altLang="zh-CN" sz="2000" dirty="0" smtClean="0"/>
              </a:p>
              <a:p>
                <a:pPr algn="just">
                  <a:lnSpc>
                    <a:spcPct val="150000"/>
                  </a:lnSpc>
                </a:pPr>
                <a14:m>
                  <m:oMathPara xmlns:m="http://schemas.openxmlformats.org/officeDocument/2006/math">
                    <m:oMathParaPr>
                      <m:jc m:val="centerGroup"/>
                    </m:oMathParaPr>
                    <m:oMath xmlns:m="http://schemas.openxmlformats.org/officeDocument/2006/math">
                      <m:r>
                        <a:rPr lang="zh-CN" altLang="en-US" sz="2000" b="1" i="1" smtClean="0">
                          <a:solidFill>
                            <a:srgbClr val="0000FF"/>
                          </a:solidFill>
                          <a:latin typeface="Cambria Math" panose="02040503050406030204" pitchFamily="18" charset="0"/>
                        </a:rPr>
                        <m:t>△</m:t>
                      </m:r>
                      <m:sSub>
                        <m:sSubPr>
                          <m:ctrlPr>
                            <a:rPr lang="en-US" altLang="zh-CN" sz="2000" b="1" i="1" smtClean="0">
                              <a:solidFill>
                                <a:srgbClr val="0000FF"/>
                              </a:solidFill>
                              <a:latin typeface="Cambria Math" panose="02040503050406030204" pitchFamily="18" charset="0"/>
                            </a:rPr>
                          </m:ctrlPr>
                        </m:sSubPr>
                        <m:e>
                          <m:r>
                            <a:rPr lang="en-US" altLang="zh-CN" sz="2000" b="1" i="1" smtClean="0">
                              <a:solidFill>
                                <a:srgbClr val="0000FF"/>
                              </a:solidFill>
                              <a:latin typeface="Cambria Math" panose="02040503050406030204" pitchFamily="18" charset="0"/>
                            </a:rPr>
                            <m:t>𝑬</m:t>
                          </m:r>
                        </m:e>
                        <m:sub>
                          <m:r>
                            <a:rPr lang="en-US" altLang="zh-CN" sz="2000" b="1" i="1" smtClean="0">
                              <a:solidFill>
                                <a:srgbClr val="0000FF"/>
                              </a:solidFill>
                              <a:latin typeface="Cambria Math" panose="02040503050406030204" pitchFamily="18" charset="0"/>
                            </a:rPr>
                            <m:t>𝜶</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𝜂</m:t>
                          </m:r>
                        </m:e>
                        <m:sub>
                          <m:r>
                            <a:rPr lang="en-US" altLang="zh-CN" sz="2000" b="0" i="1" smtClean="0">
                              <a:latin typeface="Cambria Math" panose="02040503050406030204" pitchFamily="18" charset="0"/>
                            </a:rPr>
                            <m:t>𝛼</m:t>
                          </m:r>
                        </m:sub>
                      </m:sSub>
                    </m:oMath>
                  </m:oMathPara>
                </a14:m>
                <a:endParaRPr lang="zh-CN" alt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187624" y="2996952"/>
                <a:ext cx="3696140" cy="2343462"/>
              </a:xfrm>
              <a:prstGeom prst="rect">
                <a:avLst/>
              </a:prstGeom>
              <a:blipFill rotWithShape="0">
                <a:blip r:embed="rId4"/>
                <a:stretch>
                  <a:fillRect/>
                </a:stretch>
              </a:blipFill>
            </p:spPr>
            <p:txBody>
              <a:bodyPr/>
              <a:lstStyle/>
              <a:p>
                <a:r>
                  <a:rPr lang="zh-CN" altLang="en-US">
                    <a:noFill/>
                  </a:rPr>
                  <a:t> </a:t>
                </a:r>
              </a:p>
            </p:txBody>
          </p:sp>
        </mc:Fallback>
      </mc:AlternateContent>
      <p:sp>
        <p:nvSpPr>
          <p:cNvPr id="5" name="右箭头 4"/>
          <p:cNvSpPr/>
          <p:nvPr/>
        </p:nvSpPr>
        <p:spPr>
          <a:xfrm>
            <a:off x="5054246" y="4000884"/>
            <a:ext cx="432048" cy="1528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5109816" y="5844101"/>
            <a:ext cx="432048" cy="1528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598763" y="1728840"/>
            <a:ext cx="7504067" cy="1520272"/>
            <a:chOff x="827584" y="1587075"/>
            <a:chExt cx="7504067" cy="1520272"/>
          </a:xfrm>
        </p:grpSpPr>
        <mc:AlternateContent xmlns:mc="http://schemas.openxmlformats.org/markup-compatibility/2006" xmlns:a14="http://schemas.microsoft.com/office/drawing/2010/main">
          <mc:Choice Requires="a14">
            <p:sp>
              <p:nvSpPr>
                <p:cNvPr id="3" name="文本框 2"/>
                <p:cNvSpPr txBox="1"/>
                <p:nvPr/>
              </p:nvSpPr>
              <p:spPr>
                <a:xfrm>
                  <a:off x="827584" y="1587075"/>
                  <a:ext cx="7411901" cy="843885"/>
                </a:xfrm>
                <a:prstGeom prst="rect">
                  <a:avLst/>
                </a:prstGeom>
                <a:noFill/>
              </p:spPr>
              <p:txBody>
                <a:bodyPr wrap="none" rtlCol="0">
                  <a:spAutoFit/>
                </a:bodyPr>
                <a:lstStyle/>
                <a:p>
                  <a:r>
                    <a:rPr lang="en-US" altLang="zh-CN" sz="2400" dirty="0" smtClean="0">
                      <a:latin typeface="华文楷体" panose="02010600040101010101" pitchFamily="2" charset="-122"/>
                      <a:ea typeface="华文楷体" panose="02010600040101010101" pitchFamily="2" charset="-122"/>
                    </a:rPr>
                    <a:t>FWHM </a:t>
                  </a:r>
                  <a14:m>
                    <m:oMath xmlns:m="http://schemas.openxmlformats.org/officeDocument/2006/math">
                      <m:r>
                        <a:rPr lang="zh-CN" altLang="en-US" sz="2400" i="1" smtClean="0">
                          <a:latin typeface="Cambria Math" panose="02040503050406030204" pitchFamily="18" charset="0"/>
                        </a:rPr>
                        <m:t>△</m:t>
                      </m:r>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𝜂</m:t>
                      </m:r>
                      <m:r>
                        <a:rPr lang="en-US" altLang="zh-CN" sz="2400" b="0" i="1" smtClean="0">
                          <a:latin typeface="Cambria Math" panose="02040503050406030204" pitchFamily="18" charset="0"/>
                        </a:rPr>
                        <m:t>=</m:t>
                      </m:r>
                      <m:rad>
                        <m:radPr>
                          <m:degHide m:val="on"/>
                          <m:ctrlPr>
                            <a:rPr lang="en-US" altLang="zh-CN" sz="2400" b="0" i="1" smtClean="0">
                              <a:latin typeface="Cambria Math" panose="02040503050406030204" pitchFamily="18" charset="0"/>
                            </a:rPr>
                          </m:ctrlPr>
                        </m:radPr>
                        <m:deg/>
                        <m:e>
                          <m:r>
                            <a:rPr lang="en-US" altLang="zh-CN" sz="2400" i="1" smtClean="0">
                              <a:solidFill>
                                <a:srgbClr val="0000FF"/>
                              </a:solidFill>
                              <a:latin typeface="Cambria Math" panose="02040503050406030204" pitchFamily="18" charset="0"/>
                              <a:ea typeface="Cambria Math" panose="02040503050406030204" pitchFamily="18" charset="0"/>
                            </a:rPr>
                            <m:t>△</m:t>
                          </m:r>
                          <m:sSubSup>
                            <m:sSubSupPr>
                              <m:ctrlPr>
                                <a:rPr lang="en-US" altLang="zh-CN" sz="2400" i="1">
                                  <a:solidFill>
                                    <a:srgbClr val="0000FF"/>
                                  </a:solidFill>
                                  <a:latin typeface="Cambria Math" panose="02040503050406030204" pitchFamily="18" charset="0"/>
                                  <a:ea typeface="Cambria Math" panose="02040503050406030204" pitchFamily="18" charset="0"/>
                                </a:rPr>
                              </m:ctrlPr>
                            </m:sSubSupPr>
                            <m:e>
                              <m:r>
                                <a:rPr lang="en-US" altLang="zh-CN" sz="2400" i="1">
                                  <a:solidFill>
                                    <a:srgbClr val="0000FF"/>
                                  </a:solidFill>
                                  <a:latin typeface="Cambria Math" panose="02040503050406030204" pitchFamily="18" charset="0"/>
                                  <a:ea typeface="Cambria Math" panose="02040503050406030204" pitchFamily="18" charset="0"/>
                                </a:rPr>
                                <m:t>𝐸</m:t>
                              </m:r>
                            </m:e>
                            <m:sub>
                              <m:r>
                                <a:rPr lang="en-US" altLang="zh-CN" sz="2400" i="1">
                                  <a:solidFill>
                                    <a:srgbClr val="0000FF"/>
                                  </a:solidFill>
                                  <a:latin typeface="Cambria Math" panose="02040503050406030204" pitchFamily="18" charset="0"/>
                                  <a:ea typeface="Cambria Math" panose="02040503050406030204" pitchFamily="18" charset="0"/>
                                </a:rPr>
                                <m:t>𝛼</m:t>
                              </m:r>
                            </m:sub>
                            <m:sup>
                              <m:r>
                                <a:rPr lang="en-US" altLang="zh-CN" sz="2400" i="1">
                                  <a:solidFill>
                                    <a:srgbClr val="0000FF"/>
                                  </a:solidFill>
                                  <a:latin typeface="Cambria Math" panose="02040503050406030204" pitchFamily="18" charset="0"/>
                                  <a:ea typeface="Cambria Math" panose="02040503050406030204" pitchFamily="18" charset="0"/>
                                </a:rPr>
                                <m:t>2</m:t>
                              </m:r>
                            </m:sup>
                          </m:sSubSup>
                          <m:r>
                            <a:rPr lang="en-US" altLang="zh-CN" sz="2400" b="0" i="1" smtClean="0">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     </m:t>
                          </m:r>
                          <m:r>
                            <a:rPr lang="en-US" altLang="zh-CN" sz="2400" i="1" smtClean="0">
                              <a:solidFill>
                                <a:srgbClr val="00B050"/>
                              </a:solidFill>
                              <a:latin typeface="Cambria Math" panose="02040503050406030204" pitchFamily="18" charset="0"/>
                              <a:ea typeface="Cambria Math" panose="02040503050406030204" pitchFamily="18" charset="0"/>
                            </a:rPr>
                            <m:t>△</m:t>
                          </m:r>
                          <m:sSubSup>
                            <m:sSubSupPr>
                              <m:ctrlPr>
                                <a:rPr lang="en-US" altLang="zh-CN" sz="2400" b="0" i="1" smtClean="0">
                                  <a:solidFill>
                                    <a:srgbClr val="00B050"/>
                                  </a:solidFill>
                                  <a:latin typeface="Cambria Math" panose="02040503050406030204" pitchFamily="18" charset="0"/>
                                  <a:ea typeface="Cambria Math" panose="02040503050406030204" pitchFamily="18" charset="0"/>
                                </a:rPr>
                              </m:ctrlPr>
                            </m:sSubSupPr>
                            <m:e>
                              <m:r>
                                <a:rPr lang="en-US" altLang="zh-CN" sz="2400" b="0" i="1" smtClean="0">
                                  <a:solidFill>
                                    <a:srgbClr val="00B050"/>
                                  </a:solidFill>
                                  <a:latin typeface="Cambria Math" panose="02040503050406030204" pitchFamily="18" charset="0"/>
                                  <a:ea typeface="Cambria Math" panose="02040503050406030204" pitchFamily="18" charset="0"/>
                                </a:rPr>
                                <m:t>𝐸</m:t>
                              </m:r>
                            </m:e>
                            <m:sub>
                              <m:r>
                                <a:rPr lang="en-US" altLang="zh-CN" sz="2400" b="0" i="1" smtClean="0">
                                  <a:solidFill>
                                    <a:srgbClr val="00B050"/>
                                  </a:solidFill>
                                  <a:latin typeface="Cambria Math" panose="02040503050406030204" pitchFamily="18" charset="0"/>
                                  <a:ea typeface="Cambria Math" panose="02040503050406030204" pitchFamily="18" charset="0"/>
                                </a:rPr>
                                <m:t>𝑆</m:t>
                              </m:r>
                            </m:sub>
                            <m:sup>
                              <m:r>
                                <a:rPr lang="en-US" altLang="zh-CN" sz="2400" b="0" i="1" smtClean="0">
                                  <a:solidFill>
                                    <a:srgbClr val="00B050"/>
                                  </a:solidFill>
                                  <a:latin typeface="Cambria Math" panose="02040503050406030204" pitchFamily="18" charset="0"/>
                                  <a:ea typeface="Cambria Math" panose="02040503050406030204" pitchFamily="18" charset="0"/>
                                </a:rPr>
                                <m:t>2</m:t>
                              </m:r>
                            </m:sup>
                          </m:sSubSup>
                          <m:r>
                            <a:rPr lang="en-US" altLang="zh-CN" sz="2400" b="0" i="1" smtClean="0">
                              <a:latin typeface="Cambria Math" panose="02040503050406030204" pitchFamily="18" charset="0"/>
                              <a:ea typeface="Cambria Math" panose="02040503050406030204" pitchFamily="18" charset="0"/>
                            </a:rPr>
                            <m:t>    +      </m:t>
                          </m:r>
                          <m:r>
                            <a:rPr lang="en-US" altLang="zh-CN" sz="2400" b="0" i="1" smtClean="0">
                              <a:solidFill>
                                <a:srgbClr val="7030A0"/>
                              </a:solidFill>
                              <a:latin typeface="Cambria Math" panose="02040503050406030204" pitchFamily="18" charset="0"/>
                              <a:ea typeface="Cambria Math" panose="02040503050406030204" pitchFamily="18" charset="0"/>
                            </a:rPr>
                            <m:t>△</m:t>
                          </m:r>
                          <m:sSubSup>
                            <m:sSubSupPr>
                              <m:ctrlPr>
                                <a:rPr lang="en-US" altLang="zh-CN" sz="2400" b="0" i="1" smtClean="0">
                                  <a:solidFill>
                                    <a:srgbClr val="7030A0"/>
                                  </a:solidFill>
                                  <a:latin typeface="Cambria Math" panose="02040503050406030204" pitchFamily="18" charset="0"/>
                                  <a:ea typeface="Cambria Math" panose="02040503050406030204" pitchFamily="18" charset="0"/>
                                </a:rPr>
                              </m:ctrlPr>
                            </m:sSubSupPr>
                            <m:e>
                              <m:r>
                                <a:rPr lang="en-US" altLang="zh-CN" sz="2400" b="0" i="1" smtClean="0">
                                  <a:solidFill>
                                    <a:srgbClr val="7030A0"/>
                                  </a:solidFill>
                                  <a:latin typeface="Cambria Math" panose="02040503050406030204" pitchFamily="18" charset="0"/>
                                  <a:ea typeface="Cambria Math" panose="02040503050406030204" pitchFamily="18" charset="0"/>
                                </a:rPr>
                                <m:t>𝐸</m:t>
                              </m:r>
                            </m:e>
                            <m:sub>
                              <m:r>
                                <a:rPr lang="en-US" altLang="zh-CN" sz="2400" b="0" i="1" smtClean="0">
                                  <a:solidFill>
                                    <a:srgbClr val="7030A0"/>
                                  </a:solidFill>
                                  <a:latin typeface="Cambria Math" panose="02040503050406030204" pitchFamily="18" charset="0"/>
                                  <a:ea typeface="Cambria Math" panose="02040503050406030204" pitchFamily="18" charset="0"/>
                                </a:rPr>
                                <m:t>𝑁𝐸</m:t>
                              </m:r>
                            </m:sub>
                            <m:sup>
                              <m:r>
                                <a:rPr lang="en-US" altLang="zh-CN" sz="2400" b="0" i="1" smtClean="0">
                                  <a:solidFill>
                                    <a:srgbClr val="7030A0"/>
                                  </a:solidFill>
                                  <a:latin typeface="Cambria Math" panose="02040503050406030204" pitchFamily="18" charset="0"/>
                                  <a:ea typeface="Cambria Math" panose="02040503050406030204" pitchFamily="18" charset="0"/>
                                </a:rPr>
                                <m:t>2</m:t>
                              </m:r>
                            </m:sup>
                          </m:sSubSup>
                          <m:r>
                            <m:rPr>
                              <m:nor/>
                            </m:rPr>
                            <a:rPr lang="zh-CN" altLang="en-US" sz="2400" dirty="0"/>
                            <m:t> </m:t>
                          </m:r>
                        </m:e>
                      </m:rad>
                    </m:oMath>
                  </a14:m>
                  <a:endParaRPr lang="zh-CN" altLang="en-US" sz="2400" dirty="0"/>
                </a:p>
              </p:txBody>
            </p:sp>
          </mc:Choice>
          <mc:Fallback xmlns="">
            <p:sp>
              <p:nvSpPr>
                <p:cNvPr id="3" name="文本框 2"/>
                <p:cNvSpPr txBox="1">
                  <a:spLocks noRot="1" noChangeAspect="1" noMove="1" noResize="1" noEditPoints="1" noAdjustHandles="1" noChangeArrowheads="1" noChangeShapeType="1" noTextEdit="1"/>
                </p:cNvSpPr>
                <p:nvPr/>
              </p:nvSpPr>
              <p:spPr>
                <a:xfrm>
                  <a:off x="827584" y="1587075"/>
                  <a:ext cx="7411901" cy="843885"/>
                </a:xfrm>
                <a:prstGeom prst="rect">
                  <a:avLst/>
                </a:prstGeom>
                <a:blipFill rotWithShape="0">
                  <a:blip r:embed="rId5"/>
                  <a:stretch>
                    <a:fillRect l="-12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443489" y="2461016"/>
                  <a:ext cx="1980645" cy="646331"/>
                </a:xfrm>
                <a:prstGeom prst="rect">
                  <a:avLst/>
                </a:prstGeom>
              </p:spPr>
              <p:txBody>
                <a:bodyPr wrap="square">
                  <a:spAutoFit/>
                </a:bodyPr>
                <a:lstStyle/>
                <a:p>
                  <a:pPr algn="ctr"/>
                  <a:r>
                    <a:rPr lang="en-US" altLang="zh-CN" kern="100" dirty="0" smtClean="0">
                      <a:solidFill>
                        <a:srgbClr val="0000FF"/>
                      </a:solidFill>
                      <a:latin typeface="华文楷体" panose="02010600040101010101" pitchFamily="2" charset="-122"/>
                      <a:ea typeface="华文楷体" panose="02010600040101010101" pitchFamily="2" charset="-122"/>
                      <a:cs typeface="Times New Roman" panose="02020603050405020304" pitchFamily="18" charset="0"/>
                    </a:rPr>
                    <a:t>uncertainty of energy of </a:t>
                  </a:r>
                  <a14:m>
                    <m:oMath xmlns:m="http://schemas.openxmlformats.org/officeDocument/2006/math">
                      <m:r>
                        <a:rPr lang="en-US" altLang="zh-CN" i="1" kern="100" dirty="0" smtClean="0">
                          <a:solidFill>
                            <a:srgbClr val="0000FF"/>
                          </a:solidFill>
                          <a:latin typeface="Cambria Math" panose="02040503050406030204" pitchFamily="18" charset="0"/>
                          <a:ea typeface="华文楷体" panose="02010600040101010101" pitchFamily="2" charset="-122"/>
                          <a:cs typeface="Times New Roman" panose="02020603050405020304" pitchFamily="18" charset="0"/>
                        </a:rPr>
                        <m:t>𝛼</m:t>
                      </m:r>
                    </m:oMath>
                  </a14:m>
                  <a:r>
                    <a:rPr lang="zh-CN" altLang="en-US" dirty="0" smtClean="0">
                      <a:solidFill>
                        <a:srgbClr val="0000FF"/>
                      </a:solidFill>
                      <a:latin typeface="华文楷体" panose="02010600040101010101" pitchFamily="2" charset="-122"/>
                      <a:ea typeface="华文楷体" panose="02010600040101010101" pitchFamily="2" charset="-122"/>
                    </a:rPr>
                    <a:t> </a:t>
                  </a:r>
                  <a:r>
                    <a:rPr lang="en-US" altLang="zh-CN" dirty="0" smtClean="0">
                      <a:solidFill>
                        <a:srgbClr val="0000FF"/>
                      </a:solidFill>
                      <a:latin typeface="华文楷体" panose="02010600040101010101" pitchFamily="2" charset="-122"/>
                      <a:ea typeface="华文楷体" panose="02010600040101010101" pitchFamily="2" charset="-122"/>
                    </a:rPr>
                    <a:t>source</a:t>
                  </a:r>
                  <a:endParaRPr lang="zh-CN" altLang="en-US" dirty="0">
                    <a:solidFill>
                      <a:srgbClr val="0000FF"/>
                    </a:solidFill>
                    <a:latin typeface="华文楷体" panose="02010600040101010101" pitchFamily="2" charset="-122"/>
                    <a:ea typeface="华文楷体" panose="02010600040101010101" pitchFamily="2"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3443489" y="2461016"/>
                  <a:ext cx="1980645" cy="646331"/>
                </a:xfrm>
                <a:prstGeom prst="rect">
                  <a:avLst/>
                </a:prstGeom>
                <a:blipFill rotWithShape="0">
                  <a:blip r:embed="rId6"/>
                  <a:stretch>
                    <a:fillRect t="-4717" b="-15094"/>
                  </a:stretch>
                </a:blipFill>
              </p:spPr>
              <p:txBody>
                <a:bodyPr/>
                <a:lstStyle/>
                <a:p>
                  <a:r>
                    <a:rPr lang="zh-CN" altLang="en-US">
                      <a:noFill/>
                    </a:rPr>
                    <a:t> </a:t>
                  </a:r>
                </a:p>
              </p:txBody>
            </p:sp>
          </mc:Fallback>
        </mc:AlternateContent>
        <p:sp>
          <p:nvSpPr>
            <p:cNvPr id="10" name="矩形 9"/>
            <p:cNvSpPr/>
            <p:nvPr/>
          </p:nvSpPr>
          <p:spPr>
            <a:xfrm>
              <a:off x="5386321" y="2459243"/>
              <a:ext cx="1195956" cy="646331"/>
            </a:xfrm>
            <a:prstGeom prst="rect">
              <a:avLst/>
            </a:prstGeom>
          </p:spPr>
          <p:txBody>
            <a:bodyPr wrap="square">
              <a:spAutoFit/>
            </a:bodyPr>
            <a:lstStyle/>
            <a:p>
              <a:pPr algn="ctr"/>
              <a:r>
                <a:rPr lang="en-GB" altLang="zh-CN" kern="100" dirty="0" smtClean="0">
                  <a:solidFill>
                    <a:srgbClr val="00B050"/>
                  </a:solidFill>
                  <a:latin typeface="华文楷体" panose="02010600040101010101" pitchFamily="2" charset="-122"/>
                  <a:ea typeface="华文楷体" panose="02010600040101010101" pitchFamily="2" charset="-122"/>
                  <a:cs typeface="Times New Roman" panose="02020603050405020304" pitchFamily="18" charset="0"/>
                </a:rPr>
                <a:t>statistical </a:t>
              </a:r>
              <a:r>
                <a:rPr lang="en-GB" altLang="zh-CN" kern="100" dirty="0">
                  <a:solidFill>
                    <a:srgbClr val="00B050"/>
                  </a:solidFill>
                  <a:latin typeface="华文楷体" panose="02010600040101010101" pitchFamily="2" charset="-122"/>
                  <a:ea typeface="华文楷体" panose="02010600040101010101" pitchFamily="2" charset="-122"/>
                  <a:cs typeface="Times New Roman" panose="02020603050405020304" pitchFamily="18" charset="0"/>
                </a:rPr>
                <a:t>fluctuation</a:t>
              </a:r>
              <a:endParaRPr lang="zh-CN" altLang="en-US" dirty="0">
                <a:solidFill>
                  <a:srgbClr val="00B050"/>
                </a:solidFill>
              </a:endParaRPr>
            </a:p>
          </p:txBody>
        </p:sp>
        <p:sp>
          <p:nvSpPr>
            <p:cNvPr id="11" name="矩形 10"/>
            <p:cNvSpPr/>
            <p:nvPr/>
          </p:nvSpPr>
          <p:spPr>
            <a:xfrm>
              <a:off x="6697870" y="2567049"/>
              <a:ext cx="1633781" cy="369332"/>
            </a:xfrm>
            <a:prstGeom prst="rect">
              <a:avLst/>
            </a:prstGeom>
          </p:spPr>
          <p:txBody>
            <a:bodyPr wrap="none">
              <a:spAutoFit/>
            </a:bodyPr>
            <a:lstStyle/>
            <a:p>
              <a:r>
                <a:rPr lang="en-US" altLang="zh-CN" kern="100" dirty="0" smtClean="0">
                  <a:solidFill>
                    <a:srgbClr val="7030A0"/>
                  </a:solidFill>
                  <a:latin typeface="华文楷体" panose="02010600040101010101" pitchFamily="2" charset="-122"/>
                  <a:ea typeface="华文楷体" panose="02010600040101010101" pitchFamily="2" charset="-122"/>
                  <a:cs typeface="Times New Roman" panose="02020603050405020304" pitchFamily="18" charset="0"/>
                </a:rPr>
                <a:t>electronic noise</a:t>
              </a:r>
              <a:endParaRPr lang="zh-CN" altLang="en-US" dirty="0">
                <a:solidFill>
                  <a:srgbClr val="7030A0"/>
                </a:solidFill>
              </a:endParaRPr>
            </a:p>
          </p:txBody>
        </p:sp>
        <p:sp>
          <p:nvSpPr>
            <p:cNvPr id="13" name="上箭头 12"/>
            <p:cNvSpPr/>
            <p:nvPr/>
          </p:nvSpPr>
          <p:spPr>
            <a:xfrm>
              <a:off x="4364323" y="2235651"/>
              <a:ext cx="207677" cy="267334"/>
            </a:xfrm>
            <a:prstGeom prst="up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上箭头 14"/>
            <p:cNvSpPr/>
            <p:nvPr/>
          </p:nvSpPr>
          <p:spPr>
            <a:xfrm>
              <a:off x="5862067" y="2225944"/>
              <a:ext cx="207677" cy="26733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上箭头 15"/>
            <p:cNvSpPr/>
            <p:nvPr/>
          </p:nvSpPr>
          <p:spPr>
            <a:xfrm>
              <a:off x="7412323" y="2231376"/>
              <a:ext cx="207677" cy="267334"/>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mc:AlternateContent xmlns:mc="http://schemas.openxmlformats.org/markup-compatibility/2006" xmlns:a14="http://schemas.microsoft.com/office/drawing/2010/main">
        <mc:Choice Requires="a14">
          <p:sp>
            <p:nvSpPr>
              <p:cNvPr id="14" name="矩形 13"/>
              <p:cNvSpPr/>
              <p:nvPr/>
            </p:nvSpPr>
            <p:spPr>
              <a:xfrm>
                <a:off x="5777638" y="3612933"/>
                <a:ext cx="2473754" cy="830997"/>
              </a:xfrm>
              <a:prstGeom prst="rect">
                <a:avLst/>
              </a:prstGeom>
            </p:spPr>
            <p:txBody>
              <a:bodyPr wrap="none">
                <a:spAutoFit/>
              </a:bodyPr>
              <a:lstStyle/>
              <a:p>
                <a14:m>
                  <m:oMath xmlns:m="http://schemas.openxmlformats.org/officeDocument/2006/math">
                    <m:sSub>
                      <m:sSubPr>
                        <m:ctrlPr>
                          <a:rPr lang="zh-CN" altLang="zh-CN" sz="2400" b="1" i="1" kern="100"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kern="100">
                            <a:solidFill>
                              <a:srgbClr val="7030A0"/>
                            </a:solidFill>
                            <a:latin typeface="Cambria Math" panose="02040503050406030204" pitchFamily="18" charset="0"/>
                            <a:cs typeface="Times New Roman" panose="02020603050405020304" pitchFamily="18" charset="0"/>
                          </a:rPr>
                          <m:t>△</m:t>
                        </m:r>
                        <m:r>
                          <a:rPr lang="en-US" altLang="zh-CN" sz="2400" b="1" i="1" kern="100">
                            <a:solidFill>
                              <a:srgbClr val="7030A0"/>
                            </a:solidFill>
                            <a:latin typeface="Cambria Math" panose="02040503050406030204" pitchFamily="18" charset="0"/>
                            <a:cs typeface="Times New Roman" panose="02020603050405020304" pitchFamily="18" charset="0"/>
                          </a:rPr>
                          <m:t>𝑬</m:t>
                        </m:r>
                      </m:e>
                      <m:sub>
                        <m:r>
                          <a:rPr lang="en-US" altLang="zh-CN" sz="2400" b="1" i="1" kern="100">
                            <a:solidFill>
                              <a:srgbClr val="7030A0"/>
                            </a:solidFill>
                            <a:latin typeface="Cambria Math" panose="02040503050406030204" pitchFamily="18" charset="0"/>
                            <a:cs typeface="Times New Roman" panose="02020603050405020304" pitchFamily="18" charset="0"/>
                          </a:rPr>
                          <m:t>𝑵𝑬</m:t>
                        </m:r>
                      </m:sub>
                    </m:sSub>
                    <m:r>
                      <a:rPr lang="en-US" altLang="zh-CN" sz="2400" b="0" i="1" kern="100">
                        <a:latin typeface="Cambria Math" panose="02040503050406030204" pitchFamily="18" charset="0"/>
                        <a:cs typeface="Times New Roman" panose="02020603050405020304" pitchFamily="18" charset="0"/>
                      </a:rPr>
                      <m:t>=6.32</m:t>
                    </m:r>
                  </m:oMath>
                </a14:m>
                <a:r>
                  <a:rPr lang="en-US" altLang="zh-CN" sz="2400" kern="100" dirty="0" smtClean="0">
                    <a:latin typeface="华文楷体" panose="02010600040101010101" pitchFamily="2" charset="-122"/>
                    <a:ea typeface="华文楷体" panose="02010600040101010101" pitchFamily="2" charset="-122"/>
                    <a:cs typeface="Times New Roman" panose="02020603050405020304" pitchFamily="18" charset="0"/>
                  </a:rPr>
                  <a:t>keV</a:t>
                </a:r>
              </a:p>
              <a:p>
                <a:r>
                  <a:rPr lang="en-US" altLang="zh-CN" sz="2400" dirty="0">
                    <a:latin typeface="华文楷体" panose="02010600040101010101" pitchFamily="2" charset="-122"/>
                    <a:ea typeface="华文楷体" panose="02010600040101010101" pitchFamily="2" charset="-122"/>
                  </a:rPr>
                  <a:t>equal to </a:t>
                </a:r>
                <a:r>
                  <a:rPr lang="en-US" altLang="zh-CN" sz="2400" dirty="0" smtClean="0">
                    <a:latin typeface="华文楷体" panose="02010600040101010101" pitchFamily="2" charset="-122"/>
                    <a:ea typeface="华文楷体" panose="02010600040101010101" pitchFamily="2" charset="-122"/>
                  </a:rPr>
                  <a:t>745 ENEs</a:t>
                </a:r>
                <a:endParaRPr lang="zh-CN" altLang="en-US" sz="2400" dirty="0">
                  <a:latin typeface="华文楷体" panose="02010600040101010101" pitchFamily="2" charset="-122"/>
                  <a:ea typeface="华文楷体" panose="02010600040101010101" pitchFamily="2"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5777638" y="3612933"/>
                <a:ext cx="2473754" cy="830997"/>
              </a:xfrm>
              <a:prstGeom prst="rect">
                <a:avLst/>
              </a:prstGeom>
              <a:blipFill rotWithShape="0">
                <a:blip r:embed="rId7"/>
                <a:stretch>
                  <a:fillRect l="-3941" t="-5882" r="-2709" b="-16176"/>
                </a:stretch>
              </a:blipFill>
            </p:spPr>
            <p:txBody>
              <a:bodyPr/>
              <a:lstStyle/>
              <a:p>
                <a:r>
                  <a:rPr lang="zh-CN" altLang="en-US">
                    <a:noFill/>
                  </a:rPr>
                  <a:t> </a:t>
                </a:r>
              </a:p>
            </p:txBody>
          </p:sp>
        </mc:Fallback>
      </mc:AlternateContent>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12" y="1517901"/>
            <a:ext cx="1752575" cy="1302440"/>
          </a:xfrm>
          <a:prstGeom prst="rect">
            <a:avLst/>
          </a:prstGeom>
        </p:spPr>
      </p:pic>
    </p:spTree>
    <p:extLst>
      <p:ext uri="{BB962C8B-B14F-4D97-AF65-F5344CB8AC3E}">
        <p14:creationId xmlns:p14="http://schemas.microsoft.com/office/powerpoint/2010/main" val="237922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latin typeface="Times New Roman" pitchFamily="18" charset="0"/>
                <a:cs typeface="Times New Roman" pitchFamily="18" charset="0"/>
              </a:rPr>
              <a:t>Background</a:t>
            </a:r>
          </a:p>
          <a:p>
            <a:pPr>
              <a:lnSpc>
                <a:spcPct val="150000"/>
              </a:lnSpc>
            </a:pPr>
            <a:r>
              <a:rPr lang="en-US" altLang="zh-CN" dirty="0" smtClean="0">
                <a:latin typeface="Times New Roman" pitchFamily="18" charset="0"/>
                <a:cs typeface="Times New Roman" pitchFamily="18" charset="0"/>
              </a:rPr>
              <a:t>Test of PTFE-THGEM</a:t>
            </a:r>
          </a:p>
          <a:p>
            <a:pPr>
              <a:lnSpc>
                <a:spcPct val="150000"/>
              </a:lnSpc>
            </a:pPr>
            <a:r>
              <a:rPr lang="en-US" altLang="zh-CN" dirty="0" smtClean="0">
                <a:latin typeface="Times New Roman" pitchFamily="18" charset="0"/>
                <a:cs typeface="Times New Roman" pitchFamily="18" charset="0"/>
              </a:rPr>
              <a:t>Test of </a:t>
            </a:r>
            <a:r>
              <a:rPr lang="en-US" altLang="zh-CN" dirty="0" err="1" smtClean="0">
                <a:latin typeface="Times New Roman" pitchFamily="18" charset="0"/>
                <a:cs typeface="Times New Roman" pitchFamily="18" charset="0"/>
              </a:rPr>
              <a:t>CsI</a:t>
            </a:r>
            <a:r>
              <a:rPr lang="en-US" altLang="zh-CN" dirty="0" smtClean="0">
                <a:latin typeface="Times New Roman" pitchFamily="18" charset="0"/>
                <a:cs typeface="Times New Roman" pitchFamily="18" charset="0"/>
              </a:rPr>
              <a:t> photocathode</a:t>
            </a:r>
          </a:p>
          <a:p>
            <a:pPr>
              <a:lnSpc>
                <a:spcPct val="150000"/>
              </a:lnSpc>
            </a:pPr>
            <a:r>
              <a:rPr lang="en-US" altLang="zh-CN" dirty="0" smtClean="0">
                <a:latin typeface="Times New Roman" pitchFamily="18" charset="0"/>
                <a:cs typeface="Times New Roman" pitchFamily="18" charset="0"/>
              </a:rPr>
              <a:t>Performance of GPM</a:t>
            </a:r>
          </a:p>
          <a:p>
            <a:pPr>
              <a:lnSpc>
                <a:spcPct val="150000"/>
              </a:lnSpc>
            </a:pPr>
            <a:r>
              <a:rPr lang="en-US" altLang="zh-CN" dirty="0">
                <a:solidFill>
                  <a:srgbClr val="FF0000"/>
                </a:solidFill>
                <a:latin typeface="Times New Roman" pitchFamily="18" charset="0"/>
                <a:cs typeface="Times New Roman" pitchFamily="18" charset="0"/>
              </a:rPr>
              <a:t>Feasibility Analysis of THGEM-GPM in CDEX</a:t>
            </a:r>
            <a:endParaRPr lang="en-US" altLang="zh-CN" dirty="0" smtClean="0">
              <a:solidFill>
                <a:srgbClr val="FF0000"/>
              </a:solidFill>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rPr>
              <a:t>Conclusion</a:t>
            </a:r>
          </a:p>
          <a:p>
            <a:pPr>
              <a:lnSpc>
                <a:spcPct val="150000"/>
              </a:lnSpc>
            </a:pPr>
            <a:endParaRPr lang="en-US" altLang="zh-CN" dirty="0" smtClean="0"/>
          </a:p>
        </p:txBody>
      </p:sp>
      <p:sp>
        <p:nvSpPr>
          <p:cNvPr id="4" name="灯片编号占位符 3"/>
          <p:cNvSpPr>
            <a:spLocks noGrp="1"/>
          </p:cNvSpPr>
          <p:nvPr>
            <p:ph type="sldNum" sz="quarter" idx="12"/>
          </p:nvPr>
        </p:nvSpPr>
        <p:spPr/>
        <p:txBody>
          <a:bodyPr/>
          <a:lstStyle/>
          <a:p>
            <a:fld id="{515841D9-31DA-486D-B8CC-56BAAAB9B86E}" type="slidenum">
              <a:rPr lang="zh-CN" altLang="en-US" smtClean="0"/>
              <a:t>32</a:t>
            </a:fld>
            <a:endParaRPr lang="zh-CN" altLang="en-US"/>
          </a:p>
        </p:txBody>
      </p:sp>
    </p:spTree>
    <p:extLst>
      <p:ext uri="{BB962C8B-B14F-4D97-AF65-F5344CB8AC3E}">
        <p14:creationId xmlns:p14="http://schemas.microsoft.com/office/powerpoint/2010/main" val="2689200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79512" y="4043819"/>
            <a:ext cx="8709244" cy="2677656"/>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In ideal conditions (reflection coefficient of Cu wall to be 1, absorption length of </a:t>
            </a:r>
            <a:r>
              <a:rPr lang="en-US" altLang="zh-CN" sz="2400" dirty="0" err="1" smtClean="0">
                <a:latin typeface="华文楷体" panose="02010600040101010101" pitchFamily="2" charset="-122"/>
                <a:ea typeface="华文楷体" panose="02010600040101010101" pitchFamily="2" charset="-122"/>
              </a:rPr>
              <a:t>LAr</a:t>
            </a:r>
            <a:r>
              <a:rPr lang="en-US" altLang="zh-CN" sz="2400" dirty="0" smtClean="0">
                <a:latin typeface="华文楷体" panose="02010600040101010101" pitchFamily="2" charset="-122"/>
                <a:ea typeface="华文楷体" panose="02010600040101010101" pitchFamily="2" charset="-122"/>
              </a:rPr>
              <a:t> to be 66cm), the proportion of photons transmitting into </a:t>
            </a:r>
            <a:r>
              <a:rPr lang="en-US" altLang="zh-CN" sz="2400" dirty="0" err="1" smtClean="0">
                <a:latin typeface="华文楷体" panose="02010600040101010101" pitchFamily="2" charset="-122"/>
                <a:ea typeface="华文楷体" panose="02010600040101010101" pitchFamily="2" charset="-122"/>
              </a:rPr>
              <a:t>GAr</a:t>
            </a:r>
            <a:r>
              <a:rPr lang="en-US" altLang="zh-CN" sz="2400" dirty="0" smtClean="0">
                <a:latin typeface="华文楷体" panose="02010600040101010101" pitchFamily="2" charset="-122"/>
                <a:ea typeface="华文楷体" panose="02010600040101010101" pitchFamily="2" charset="-122"/>
              </a:rPr>
              <a:t> is 16%</a:t>
            </a:r>
          </a:p>
          <a:p>
            <a:pPr marL="285750" indent="-28575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If the active area of GPM is large enough, all the photons transmitting into </a:t>
            </a:r>
            <a:r>
              <a:rPr lang="en-US" altLang="zh-CN" sz="2400" dirty="0" err="1" smtClean="0">
                <a:latin typeface="华文楷体" panose="02010600040101010101" pitchFamily="2" charset="-122"/>
                <a:ea typeface="华文楷体" panose="02010600040101010101" pitchFamily="2" charset="-122"/>
              </a:rPr>
              <a:t>GAr</a:t>
            </a:r>
            <a:r>
              <a:rPr lang="en-US" altLang="zh-CN" sz="2400" dirty="0" smtClean="0">
                <a:latin typeface="华文楷体" panose="02010600040101010101" pitchFamily="2" charset="-122"/>
                <a:ea typeface="华文楷体" panose="02010600040101010101" pitchFamily="2" charset="-122"/>
              </a:rPr>
              <a:t> can transfer to the surface of GPM</a:t>
            </a:r>
          </a:p>
          <a:p>
            <a:pPr marL="285750" indent="-285750" algn="just">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With the low threshold of THGEM-GPM system being 19, the energy threshold of the system in CDEX-10 </a:t>
            </a:r>
            <a:r>
              <a:rPr lang="en-US" altLang="zh-CN" sz="2400" dirty="0">
                <a:latin typeface="华文楷体" panose="02010600040101010101" pitchFamily="2" charset="-122"/>
                <a:ea typeface="华文楷体" panose="02010600040101010101" pitchFamily="2" charset="-122"/>
              </a:rPr>
              <a:t>is </a:t>
            </a:r>
            <a:r>
              <a:rPr lang="en-US" altLang="zh-CN" sz="2400" dirty="0" smtClean="0">
                <a:latin typeface="华文楷体" panose="02010600040101010101" pitchFamily="2" charset="-122"/>
                <a:ea typeface="华文楷体" panose="02010600040101010101" pitchFamily="2" charset="-122"/>
              </a:rPr>
              <a:t>demarcate to be 3keV</a:t>
            </a:r>
            <a:endParaRPr lang="zh-CN" altLang="en-US" sz="2400" dirty="0">
              <a:latin typeface="华文楷体" panose="02010600040101010101" pitchFamily="2" charset="-122"/>
              <a:ea typeface="华文楷体" panose="02010600040101010101" pitchFamily="2" charset="-122"/>
            </a:endParaRPr>
          </a:p>
        </p:txBody>
      </p:sp>
      <p:sp>
        <p:nvSpPr>
          <p:cNvPr id="2" name="标题 1"/>
          <p:cNvSpPr>
            <a:spLocks noGrp="1"/>
          </p:cNvSpPr>
          <p:nvPr>
            <p:ph type="title"/>
          </p:nvPr>
        </p:nvSpPr>
        <p:spPr>
          <a:xfrm>
            <a:off x="457200" y="274638"/>
            <a:ext cx="8795320" cy="1143000"/>
          </a:xfrm>
        </p:spPr>
        <p:txBody>
          <a:bodyPr>
            <a:normAutofit fontScale="90000"/>
          </a:bodyPr>
          <a:lstStyle/>
          <a:p>
            <a:r>
              <a:rPr lang="en-US" altLang="zh-CN" sz="3600" dirty="0"/>
              <a:t>Feasibility Analysis </a:t>
            </a:r>
            <a:r>
              <a:rPr lang="en-US" altLang="zh-CN" sz="3600" dirty="0" smtClean="0"/>
              <a:t>of THGEM-GPM in CDEX</a:t>
            </a:r>
            <a:endParaRPr lang="zh-CN" altLang="en-US" sz="3600" dirty="0"/>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588" t="6191"/>
          <a:stretch/>
        </p:blipFill>
        <p:spPr>
          <a:xfrm>
            <a:off x="4534134" y="1436205"/>
            <a:ext cx="3779912" cy="258427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541086"/>
            <a:ext cx="1656184" cy="2443233"/>
          </a:xfrm>
          <a:prstGeom prst="rect">
            <a:avLst/>
          </a:prstGeom>
        </p:spPr>
      </p:pic>
      <p:sp>
        <p:nvSpPr>
          <p:cNvPr id="4" name="灯片编号占位符 3"/>
          <p:cNvSpPr>
            <a:spLocks noGrp="1"/>
          </p:cNvSpPr>
          <p:nvPr>
            <p:ph type="sldNum" sz="quarter" idx="12"/>
          </p:nvPr>
        </p:nvSpPr>
        <p:spPr/>
        <p:txBody>
          <a:bodyPr/>
          <a:lstStyle/>
          <a:p>
            <a:fld id="{515841D9-31DA-486D-B8CC-56BAAAB9B86E}" type="slidenum">
              <a:rPr lang="zh-CN" altLang="en-US" smtClean="0"/>
              <a:t>33</a:t>
            </a:fld>
            <a:endParaRPr lang="zh-CN" altLang="en-US"/>
          </a:p>
        </p:txBody>
      </p:sp>
    </p:spTree>
    <p:extLst>
      <p:ext uri="{BB962C8B-B14F-4D97-AF65-F5344CB8AC3E}">
        <p14:creationId xmlns:p14="http://schemas.microsoft.com/office/powerpoint/2010/main" val="4230439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9875440" cy="1143000"/>
          </a:xfrm>
        </p:spPr>
        <p:txBody>
          <a:bodyPr>
            <a:normAutofit/>
          </a:bodyPr>
          <a:lstStyle/>
          <a:p>
            <a:r>
              <a:rPr lang="en-US" altLang="zh-CN" sz="3200" dirty="0"/>
              <a:t>Feasibility Analysis of THGEM-GPM in CDEX</a:t>
            </a:r>
            <a:endParaRPr lang="zh-CN" altLang="en-US" sz="3200" dirty="0"/>
          </a:p>
        </p:txBody>
      </p:sp>
      <p:sp>
        <p:nvSpPr>
          <p:cNvPr id="3" name="内容占位符 2"/>
          <p:cNvSpPr>
            <a:spLocks noGrp="1"/>
          </p:cNvSpPr>
          <p:nvPr>
            <p:ph idx="1"/>
          </p:nvPr>
        </p:nvSpPr>
        <p:spPr>
          <a:xfrm>
            <a:off x="457200" y="1484784"/>
            <a:ext cx="8363272" cy="5121275"/>
          </a:xfrm>
        </p:spPr>
        <p:txBody>
          <a:bodyPr>
            <a:noAutofit/>
          </a:bodyPr>
          <a:lstStyle/>
          <a:p>
            <a:pPr>
              <a:lnSpc>
                <a:spcPct val="150000"/>
              </a:lnSpc>
            </a:pPr>
            <a:r>
              <a:rPr lang="en-US" altLang="zh-CN" sz="2400" dirty="0" smtClean="0"/>
              <a:t>The impurities in liquid argon have a significantly negative effect in the yield of </a:t>
            </a:r>
            <a:r>
              <a:rPr lang="en-GB" altLang="zh-CN" sz="2400" kern="100" dirty="0">
                <a:cs typeface="Times New Roman" panose="02020603050405020304" pitchFamily="18" charset="0"/>
              </a:rPr>
              <a:t>scintillation </a:t>
            </a:r>
            <a:r>
              <a:rPr lang="en-GB" altLang="zh-CN" sz="2400" kern="100" dirty="0" smtClean="0">
                <a:cs typeface="Times New Roman" panose="02020603050405020304" pitchFamily="18" charset="0"/>
              </a:rPr>
              <a:t>light and the absorbing of scintillation light in liquid argon.</a:t>
            </a:r>
            <a:r>
              <a:rPr lang="en-US" altLang="zh-CN" sz="2400" dirty="0" smtClean="0"/>
              <a:t> It will be very important to purify the liquid argon in CDEX</a:t>
            </a:r>
          </a:p>
          <a:p>
            <a:pPr>
              <a:lnSpc>
                <a:spcPct val="150000"/>
              </a:lnSpc>
            </a:pPr>
            <a:r>
              <a:rPr lang="en-US" altLang="zh-CN" sz="2400" dirty="0" smtClean="0"/>
              <a:t>With argon as the working gas of the detector,  impurities have an positive effect to increase the effective gain</a:t>
            </a:r>
          </a:p>
          <a:p>
            <a:pPr>
              <a:lnSpc>
                <a:spcPct val="150000"/>
              </a:lnSpc>
            </a:pPr>
            <a:r>
              <a:rPr lang="en-US" altLang="zh-CN" sz="2400" dirty="0" smtClean="0"/>
              <a:t>Works should be done on the best proportion of impurities</a:t>
            </a:r>
            <a:endParaRPr lang="zh-CN" altLang="en-US" sz="2400"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34</a:t>
            </a:fld>
            <a:endParaRPr lang="zh-CN" altLang="en-US"/>
          </a:p>
        </p:txBody>
      </p:sp>
    </p:spTree>
    <p:extLst>
      <p:ext uri="{BB962C8B-B14F-4D97-AF65-F5344CB8AC3E}">
        <p14:creationId xmlns:p14="http://schemas.microsoft.com/office/powerpoint/2010/main" val="3054614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latin typeface="Times New Roman" pitchFamily="18" charset="0"/>
                <a:cs typeface="Times New Roman" pitchFamily="18" charset="0"/>
              </a:rPr>
              <a:t>Background</a:t>
            </a:r>
          </a:p>
          <a:p>
            <a:pPr>
              <a:lnSpc>
                <a:spcPct val="150000"/>
              </a:lnSpc>
            </a:pPr>
            <a:r>
              <a:rPr lang="en-US" altLang="zh-CN" dirty="0" smtClean="0">
                <a:latin typeface="Times New Roman" pitchFamily="18" charset="0"/>
                <a:cs typeface="Times New Roman" pitchFamily="18" charset="0"/>
              </a:rPr>
              <a:t>Test of PTFE-THGEM</a:t>
            </a:r>
          </a:p>
          <a:p>
            <a:pPr>
              <a:lnSpc>
                <a:spcPct val="150000"/>
              </a:lnSpc>
            </a:pPr>
            <a:r>
              <a:rPr lang="en-US" altLang="zh-CN" dirty="0" smtClean="0">
                <a:latin typeface="Times New Roman" pitchFamily="18" charset="0"/>
                <a:cs typeface="Times New Roman" pitchFamily="18" charset="0"/>
              </a:rPr>
              <a:t>Test of </a:t>
            </a:r>
            <a:r>
              <a:rPr lang="en-US" altLang="zh-CN" dirty="0" err="1" smtClean="0">
                <a:latin typeface="Times New Roman" pitchFamily="18" charset="0"/>
                <a:cs typeface="Times New Roman" pitchFamily="18" charset="0"/>
              </a:rPr>
              <a:t>CsI</a:t>
            </a:r>
            <a:r>
              <a:rPr lang="en-US" altLang="zh-CN" dirty="0" smtClean="0">
                <a:latin typeface="Times New Roman" pitchFamily="18" charset="0"/>
                <a:cs typeface="Times New Roman" pitchFamily="18" charset="0"/>
              </a:rPr>
              <a:t> photocathode</a:t>
            </a:r>
          </a:p>
          <a:p>
            <a:pPr>
              <a:lnSpc>
                <a:spcPct val="150000"/>
              </a:lnSpc>
            </a:pPr>
            <a:r>
              <a:rPr lang="en-US" altLang="zh-CN" dirty="0" smtClean="0">
                <a:latin typeface="Times New Roman" pitchFamily="18" charset="0"/>
                <a:cs typeface="Times New Roman" pitchFamily="18" charset="0"/>
              </a:rPr>
              <a:t>Performance of GPM</a:t>
            </a:r>
          </a:p>
          <a:p>
            <a:pPr>
              <a:lnSpc>
                <a:spcPct val="150000"/>
              </a:lnSpc>
            </a:pPr>
            <a:r>
              <a:rPr lang="en-US" altLang="zh-CN" dirty="0">
                <a:latin typeface="Times New Roman" pitchFamily="18" charset="0"/>
                <a:cs typeface="Times New Roman" pitchFamily="18" charset="0"/>
              </a:rPr>
              <a:t>Feasibility Analysis of THGEM-GPM in CDEX</a:t>
            </a:r>
            <a:endParaRPr lang="en-US" altLang="zh-CN" dirty="0" smtClean="0">
              <a:latin typeface="Times New Roman" pitchFamily="18" charset="0"/>
              <a:cs typeface="Times New Roman" pitchFamily="18" charset="0"/>
            </a:endParaRPr>
          </a:p>
          <a:p>
            <a:pPr>
              <a:lnSpc>
                <a:spcPct val="150000"/>
              </a:lnSpc>
            </a:pPr>
            <a:r>
              <a:rPr lang="en-US" altLang="zh-CN" dirty="0" smtClean="0">
                <a:solidFill>
                  <a:srgbClr val="FF0000"/>
                </a:solidFill>
                <a:latin typeface="Times New Roman" pitchFamily="18" charset="0"/>
                <a:cs typeface="Times New Roman" pitchFamily="18" charset="0"/>
              </a:rPr>
              <a:t>Conclusion</a:t>
            </a:r>
          </a:p>
          <a:p>
            <a:pPr>
              <a:lnSpc>
                <a:spcPct val="150000"/>
              </a:lnSpc>
            </a:pPr>
            <a:endParaRPr lang="en-US" altLang="zh-CN" dirty="0" smtClean="0"/>
          </a:p>
        </p:txBody>
      </p:sp>
      <p:sp>
        <p:nvSpPr>
          <p:cNvPr id="4" name="灯片编号占位符 3"/>
          <p:cNvSpPr>
            <a:spLocks noGrp="1"/>
          </p:cNvSpPr>
          <p:nvPr>
            <p:ph type="sldNum" sz="quarter" idx="12"/>
          </p:nvPr>
        </p:nvSpPr>
        <p:spPr/>
        <p:txBody>
          <a:bodyPr/>
          <a:lstStyle/>
          <a:p>
            <a:fld id="{515841D9-31DA-486D-B8CC-56BAAAB9B86E}" type="slidenum">
              <a:rPr lang="zh-CN" altLang="en-US" smtClean="0"/>
              <a:t>35</a:t>
            </a:fld>
            <a:endParaRPr lang="zh-CN" altLang="en-US"/>
          </a:p>
        </p:txBody>
      </p:sp>
    </p:spTree>
    <p:extLst>
      <p:ext uri="{BB962C8B-B14F-4D97-AF65-F5344CB8AC3E}">
        <p14:creationId xmlns:p14="http://schemas.microsoft.com/office/powerpoint/2010/main" val="3158305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4" name="内容占位符 3"/>
          <p:cNvSpPr>
            <a:spLocks noGrp="1"/>
          </p:cNvSpPr>
          <p:nvPr>
            <p:ph idx="1"/>
          </p:nvPr>
        </p:nvSpPr>
        <p:spPr>
          <a:xfrm>
            <a:off x="457200" y="1916832"/>
            <a:ext cx="8435280" cy="5357193"/>
          </a:xfrm>
        </p:spPr>
        <p:txBody>
          <a:bodyPr>
            <a:normAutofit fontScale="77500" lnSpcReduction="20000"/>
          </a:bodyPr>
          <a:lstStyle/>
          <a:p>
            <a:r>
              <a:rPr lang="en-US" altLang="zh-CN" dirty="0" smtClean="0"/>
              <a:t>A new kind of THGEM with a low radiation background was developed using PTFE</a:t>
            </a:r>
          </a:p>
          <a:p>
            <a:r>
              <a:rPr lang="en-US" altLang="zh-CN" dirty="0" smtClean="0"/>
              <a:t>A gain of 1500 was achieved at ~100K using PTFE-THGEM</a:t>
            </a:r>
          </a:p>
          <a:p>
            <a:pPr>
              <a:spcBef>
                <a:spcPts val="600"/>
              </a:spcBef>
              <a:spcAft>
                <a:spcPts val="600"/>
              </a:spcAft>
            </a:pPr>
            <a:r>
              <a:rPr lang="en-US" altLang="zh-CN" dirty="0" smtClean="0"/>
              <a:t>The QE of </a:t>
            </a:r>
            <a:r>
              <a:rPr lang="en-US" altLang="zh-CN" dirty="0" err="1" smtClean="0"/>
              <a:t>CsI</a:t>
            </a:r>
            <a:r>
              <a:rPr lang="zh-CN" altLang="en-US" dirty="0" smtClean="0"/>
              <a:t> </a:t>
            </a:r>
            <a:r>
              <a:rPr lang="en-US" altLang="zh-CN" dirty="0"/>
              <a:t>films deposited on </a:t>
            </a:r>
            <a:r>
              <a:rPr lang="en-US" altLang="zh-CN" dirty="0" smtClean="0"/>
              <a:t>PTFE was larger than those </a:t>
            </a:r>
            <a:r>
              <a:rPr lang="en-US" altLang="zh-CN" dirty="0"/>
              <a:t>deposited on FR-4 </a:t>
            </a:r>
            <a:endParaRPr lang="en-US" altLang="zh-CN" dirty="0" smtClean="0"/>
          </a:p>
          <a:p>
            <a:pPr>
              <a:spcBef>
                <a:spcPts val="600"/>
              </a:spcBef>
              <a:spcAft>
                <a:spcPts val="600"/>
              </a:spcAft>
            </a:pPr>
            <a:r>
              <a:rPr lang="en-US" altLang="zh-CN" dirty="0" smtClean="0"/>
              <a:t>A better aging property of </a:t>
            </a:r>
            <a:r>
              <a:rPr lang="en-US" altLang="zh-CN" dirty="0" err="1" smtClean="0"/>
              <a:t>CsI</a:t>
            </a:r>
            <a:r>
              <a:rPr lang="en-US" altLang="zh-CN" dirty="0" smtClean="0"/>
              <a:t> films deposited on PTFE was observed than those deposited on FR-4</a:t>
            </a:r>
          </a:p>
          <a:p>
            <a:pPr>
              <a:spcBef>
                <a:spcPts val="600"/>
              </a:spcBef>
              <a:spcAft>
                <a:spcPts val="600"/>
              </a:spcAft>
            </a:pPr>
            <a:r>
              <a:rPr lang="en-US" altLang="zh-CN" dirty="0" smtClean="0"/>
              <a:t>Energy </a:t>
            </a:r>
            <a:r>
              <a:rPr lang="en-US" altLang="zh-CN" dirty="0"/>
              <a:t>spectrum of </a:t>
            </a:r>
            <a:r>
              <a:rPr lang="en-US" altLang="zh-CN" baseline="30000" dirty="0" smtClean="0"/>
              <a:t>241</a:t>
            </a:r>
            <a:r>
              <a:rPr lang="en-US" altLang="zh-CN" dirty="0" smtClean="0"/>
              <a:t>Am was recorded </a:t>
            </a:r>
            <a:r>
              <a:rPr lang="en-US" altLang="zh-CN" dirty="0"/>
              <a:t>by </a:t>
            </a:r>
            <a:r>
              <a:rPr lang="en-US" altLang="zh-CN" dirty="0" smtClean="0"/>
              <a:t>THGEM-GPM</a:t>
            </a:r>
          </a:p>
          <a:p>
            <a:r>
              <a:rPr lang="en-US" altLang="zh-CN" dirty="0" smtClean="0"/>
              <a:t>The low </a:t>
            </a:r>
            <a:r>
              <a:rPr lang="en-US" altLang="zh-CN" dirty="0"/>
              <a:t>threshold of GPM for the detecting of the incidence photons </a:t>
            </a:r>
            <a:r>
              <a:rPr lang="en-US" altLang="zh-CN" dirty="0" smtClean="0"/>
              <a:t>was tested </a:t>
            </a:r>
            <a:r>
              <a:rPr lang="en-US" altLang="zh-CN" dirty="0"/>
              <a:t>to be </a:t>
            </a:r>
            <a:r>
              <a:rPr lang="en-US" altLang="zh-CN" dirty="0" smtClean="0"/>
              <a:t>19</a:t>
            </a:r>
          </a:p>
          <a:p>
            <a:r>
              <a:rPr lang="en-US" altLang="zh-CN" dirty="0" smtClean="0"/>
              <a:t>The feasibility of applying the system in CDEX was discussed</a:t>
            </a:r>
          </a:p>
          <a:p>
            <a:endParaRPr lang="en-US" altLang="zh-CN" dirty="0" smtClean="0"/>
          </a:p>
        </p:txBody>
      </p:sp>
      <p:sp>
        <p:nvSpPr>
          <p:cNvPr id="3" name="灯片编号占位符 2"/>
          <p:cNvSpPr>
            <a:spLocks noGrp="1"/>
          </p:cNvSpPr>
          <p:nvPr>
            <p:ph type="sldNum" sz="quarter" idx="12"/>
          </p:nvPr>
        </p:nvSpPr>
        <p:spPr/>
        <p:txBody>
          <a:bodyPr/>
          <a:lstStyle/>
          <a:p>
            <a:fld id="{515841D9-31DA-486D-B8CC-56BAAAB9B86E}" type="slidenum">
              <a:rPr lang="zh-CN" altLang="en-US" smtClean="0"/>
              <a:t>36</a:t>
            </a:fld>
            <a:endParaRPr lang="zh-CN" altLang="en-US"/>
          </a:p>
        </p:txBody>
      </p:sp>
    </p:spTree>
    <p:extLst>
      <p:ext uri="{BB962C8B-B14F-4D97-AF65-F5344CB8AC3E}">
        <p14:creationId xmlns:p14="http://schemas.microsoft.com/office/powerpoint/2010/main" val="355684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3"/>
          <p:cNvSpPr txBox="1">
            <a:spLocks/>
          </p:cNvSpPr>
          <p:nvPr/>
        </p:nvSpPr>
        <p:spPr>
          <a:xfrm>
            <a:off x="395536" y="3140968"/>
            <a:ext cx="8229600" cy="12527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7200" dirty="0" smtClean="0">
                <a:solidFill>
                  <a:schemeClr val="tx1"/>
                </a:solidFill>
                <a:latin typeface="华文楷体" panose="02010600040101010101" pitchFamily="2" charset="-122"/>
                <a:ea typeface="华文楷体" panose="02010600040101010101" pitchFamily="2" charset="-122"/>
              </a:rPr>
              <a:t>Thanks!</a:t>
            </a:r>
          </a:p>
        </p:txBody>
      </p:sp>
      <p:sp>
        <p:nvSpPr>
          <p:cNvPr id="2" name="灯片编号占位符 1"/>
          <p:cNvSpPr>
            <a:spLocks noGrp="1"/>
          </p:cNvSpPr>
          <p:nvPr>
            <p:ph type="sldNum" sz="quarter" idx="12"/>
          </p:nvPr>
        </p:nvSpPr>
        <p:spPr/>
        <p:txBody>
          <a:bodyPr/>
          <a:lstStyle/>
          <a:p>
            <a:fld id="{515841D9-31DA-486D-B8CC-56BAAAB9B86E}" type="slidenum">
              <a:rPr lang="zh-CN" altLang="en-US" smtClean="0"/>
              <a:t>37</a:t>
            </a:fld>
            <a:endParaRPr lang="zh-CN" altLang="en-US"/>
          </a:p>
        </p:txBody>
      </p:sp>
    </p:spTree>
    <p:extLst>
      <p:ext uri="{BB962C8B-B14F-4D97-AF65-F5344CB8AC3E}">
        <p14:creationId xmlns:p14="http://schemas.microsoft.com/office/powerpoint/2010/main" val="3481474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a:t>
            </a:r>
            <a:r>
              <a:rPr lang="zh-CN" altLang="en-US" dirty="0"/>
              <a:t>系统</a:t>
            </a:r>
            <a:r>
              <a:rPr lang="en-US" altLang="zh-CN" dirty="0"/>
              <a:t>X</a:t>
            </a:r>
            <a:r>
              <a:rPr lang="zh-CN" altLang="en-US" dirty="0"/>
              <a:t>光机照射实验</a:t>
            </a:r>
          </a:p>
        </p:txBody>
      </p:sp>
      <p:sp>
        <p:nvSpPr>
          <p:cNvPr id="4" name="灯片编号占位符 3"/>
          <p:cNvSpPr>
            <a:spLocks noGrp="1"/>
          </p:cNvSpPr>
          <p:nvPr>
            <p:ph type="sldNum" sz="quarter" idx="12"/>
          </p:nvPr>
        </p:nvSpPr>
        <p:spPr/>
        <p:txBody>
          <a:bodyPr/>
          <a:lstStyle/>
          <a:p>
            <a:fld id="{515841D9-31DA-486D-B8CC-56BAAAB9B86E}" type="slidenum">
              <a:rPr lang="zh-CN" altLang="en-US" smtClean="0"/>
              <a:t>38</a:t>
            </a:fld>
            <a:endParaRPr lang="zh-CN" altLang="en-US"/>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17550" t="1800" r="20351"/>
          <a:stretch/>
        </p:blipFill>
        <p:spPr>
          <a:xfrm>
            <a:off x="5318285" y="1444724"/>
            <a:ext cx="3312368" cy="3928492"/>
          </a:xfrm>
          <a:prstGeom prst="rect">
            <a:avLst/>
          </a:prstGeom>
        </p:spPr>
      </p:pic>
      <p:sp>
        <p:nvSpPr>
          <p:cNvPr id="7" name="文本框 6"/>
          <p:cNvSpPr txBox="1"/>
          <p:nvPr/>
        </p:nvSpPr>
        <p:spPr>
          <a:xfrm>
            <a:off x="251520" y="5229200"/>
            <a:ext cx="8742948" cy="1668855"/>
          </a:xfrm>
          <a:prstGeom prst="rect">
            <a:avLst/>
          </a:prstGeom>
          <a:noFill/>
        </p:spPr>
        <p:txBody>
          <a:bodyPr wrap="square" rtlCol="0">
            <a:spAutoFit/>
          </a:bodyPr>
          <a:lstStyle/>
          <a:p>
            <a:pPr marL="285750" indent="-285750" algn="just">
              <a:lnSpc>
                <a:spcPts val="3100"/>
              </a:lnSpc>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实验中</a:t>
            </a:r>
            <a:r>
              <a:rPr lang="en-US" altLang="zh-CN" sz="2400" dirty="0" smtClean="0">
                <a:latin typeface="华文楷体" panose="02010600040101010101" pitchFamily="2" charset="-122"/>
                <a:ea typeface="华文楷体" panose="02010600040101010101" pitchFamily="2" charset="-122"/>
              </a:rPr>
              <a:t>GPM</a:t>
            </a:r>
            <a:r>
              <a:rPr lang="zh-CN" altLang="en-US" sz="2400" dirty="0" smtClean="0">
                <a:latin typeface="华文楷体" panose="02010600040101010101" pitchFamily="2" charset="-122"/>
                <a:ea typeface="华文楷体" panose="02010600040101010101" pitchFamily="2" charset="-122"/>
              </a:rPr>
              <a:t>的温度为</a:t>
            </a:r>
            <a:r>
              <a:rPr lang="en-US" altLang="zh-CN" sz="2400" dirty="0" smtClean="0">
                <a:latin typeface="华文楷体" panose="02010600040101010101" pitchFamily="2" charset="-122"/>
                <a:ea typeface="华文楷体" panose="02010600040101010101" pitchFamily="2" charset="-122"/>
              </a:rPr>
              <a:t>113K</a:t>
            </a:r>
          </a:p>
          <a:p>
            <a:pPr marL="285750" indent="-285750" algn="just">
              <a:lnSpc>
                <a:spcPts val="3100"/>
              </a:lnSpc>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MAXWELL</a:t>
            </a:r>
            <a:r>
              <a:rPr lang="zh-CN" altLang="en-US" sz="2400" dirty="0" smtClean="0">
                <a:latin typeface="华文楷体" panose="02010600040101010101" pitchFamily="2" charset="-122"/>
                <a:ea typeface="华文楷体" panose="02010600040101010101" pitchFamily="2" charset="-122"/>
              </a:rPr>
              <a:t>计算电场，将</a:t>
            </a:r>
            <a:r>
              <a:rPr lang="en-US" altLang="zh-CN" sz="2400" dirty="0">
                <a:latin typeface="华文楷体" panose="02010600040101010101" pitchFamily="2" charset="-122"/>
                <a:ea typeface="华文楷体" panose="02010600040101010101" pitchFamily="2" charset="-122"/>
              </a:rPr>
              <a:t>CsI</a:t>
            </a:r>
            <a:r>
              <a:rPr lang="zh-CN" altLang="en-US" sz="2400" dirty="0">
                <a:latin typeface="华文楷体" panose="02010600040101010101" pitchFamily="2" charset="-122"/>
                <a:ea typeface="华文楷体" panose="02010600040101010101" pitchFamily="2" charset="-122"/>
              </a:rPr>
              <a:t>表面</a:t>
            </a:r>
            <a:r>
              <a:rPr lang="zh-CN" altLang="en-US" sz="2400" dirty="0" smtClean="0">
                <a:latin typeface="华文楷体" panose="02010600040101010101" pitchFamily="2" charset="-122"/>
                <a:ea typeface="华文楷体" panose="02010600040101010101" pitchFamily="2" charset="-122"/>
              </a:rPr>
              <a:t>划分</a:t>
            </a:r>
            <a:r>
              <a:rPr lang="zh-CN" altLang="en-US" sz="2400" dirty="0">
                <a:latin typeface="华文楷体" panose="02010600040101010101" pitchFamily="2" charset="-122"/>
                <a:ea typeface="华文楷体" panose="02010600040101010101" pitchFamily="2" charset="-122"/>
              </a:rPr>
              <a:t>为若干个</a:t>
            </a:r>
            <a:r>
              <a:rPr lang="en-US" altLang="zh-CN" sz="2400" dirty="0" smtClean="0">
                <a:latin typeface="华文楷体" panose="02010600040101010101" pitchFamily="2" charset="-122"/>
                <a:ea typeface="华文楷体" panose="02010600040101010101" pitchFamily="2" charset="-122"/>
              </a:rPr>
              <a:t>1μm</a:t>
            </a:r>
            <a:r>
              <a:rPr lang="zh-CN" altLang="en-US" sz="2400" dirty="0" smtClean="0">
                <a:latin typeface="华文楷体" panose="02010600040101010101" pitchFamily="2" charset="-122"/>
                <a:ea typeface="华文楷体" panose="02010600040101010101" pitchFamily="2" charset="-122"/>
              </a:rPr>
              <a:t>见方</a:t>
            </a:r>
            <a:r>
              <a:rPr lang="zh-CN" altLang="en-US" sz="2400" dirty="0">
                <a:latin typeface="华文楷体" panose="02010600040101010101" pitchFamily="2" charset="-122"/>
                <a:ea typeface="华文楷体" panose="02010600040101010101" pitchFamily="2" charset="-122"/>
              </a:rPr>
              <a:t>的</a:t>
            </a:r>
            <a:r>
              <a:rPr lang="zh-CN" altLang="en-US" sz="2400" dirty="0" smtClean="0">
                <a:latin typeface="华文楷体" panose="02010600040101010101" pitchFamily="2" charset="-122"/>
                <a:ea typeface="华文楷体" panose="02010600040101010101" pitchFamily="2" charset="-122"/>
              </a:rPr>
              <a:t>网格</a:t>
            </a:r>
            <a:endParaRPr lang="en-US" altLang="zh-CN" sz="2400" dirty="0" smtClean="0">
              <a:latin typeface="华文楷体" panose="02010600040101010101" pitchFamily="2" charset="-122"/>
              <a:ea typeface="华文楷体" panose="02010600040101010101" pitchFamily="2" charset="-122"/>
            </a:endParaRPr>
          </a:p>
          <a:p>
            <a:pPr marL="285750" indent="-285750" algn="just">
              <a:lnSpc>
                <a:spcPts val="3100"/>
              </a:lnSpc>
              <a:buFont typeface="Arial" panose="020B0604020202020204" pitchFamily="34" charset="0"/>
              <a:buChar char="•"/>
            </a:pPr>
            <a:r>
              <a:rPr lang="zh-CN" altLang="en-US" sz="2400" dirty="0" smtClean="0">
                <a:latin typeface="华文楷体" panose="02010600040101010101" pitchFamily="2" charset="-122"/>
                <a:ea typeface="华文楷体" panose="02010600040101010101" pitchFamily="2" charset="-122"/>
              </a:rPr>
              <a:t>光电阴极</a:t>
            </a:r>
            <a:r>
              <a:rPr lang="zh-CN" altLang="en-US" sz="2400" dirty="0">
                <a:latin typeface="华文楷体" panose="02010600040101010101" pitchFamily="2" charset="-122"/>
                <a:ea typeface="华文楷体" panose="02010600040101010101" pitchFamily="2" charset="-122"/>
              </a:rPr>
              <a:t>对</a:t>
            </a:r>
            <a:r>
              <a:rPr lang="en-US" altLang="zh-CN" sz="2400" dirty="0">
                <a:latin typeface="华文楷体" panose="02010600040101010101" pitchFamily="2" charset="-122"/>
                <a:ea typeface="华文楷体" panose="02010600040101010101" pitchFamily="2" charset="-122"/>
              </a:rPr>
              <a:t>160nm</a:t>
            </a:r>
            <a:r>
              <a:rPr lang="zh-CN" altLang="en-US" sz="2400" dirty="0" smtClean="0">
                <a:latin typeface="华文楷体" panose="02010600040101010101" pitchFamily="2" charset="-122"/>
                <a:ea typeface="华文楷体" panose="02010600040101010101" pitchFamily="2" charset="-122"/>
              </a:rPr>
              <a:t>紫外线</a:t>
            </a:r>
            <a:r>
              <a:rPr lang="zh-CN" altLang="en-US" sz="2400" dirty="0">
                <a:latin typeface="华文楷体" panose="02010600040101010101" pitchFamily="2" charset="-122"/>
                <a:ea typeface="华文楷体" panose="02010600040101010101" pitchFamily="2" charset="-122"/>
              </a:rPr>
              <a:t>的</a:t>
            </a:r>
            <a:r>
              <a:rPr lang="en-US" altLang="zh-CN" sz="2400" dirty="0">
                <a:latin typeface="华文楷体" panose="02010600040101010101" pitchFamily="2" charset="-122"/>
                <a:ea typeface="华文楷体" panose="02010600040101010101" pitchFamily="2" charset="-122"/>
              </a:rPr>
              <a:t>QE</a:t>
            </a:r>
            <a:r>
              <a:rPr lang="zh-CN" altLang="en-US" sz="2400" dirty="0">
                <a:latin typeface="华文楷体" panose="02010600040101010101" pitchFamily="2" charset="-122"/>
                <a:ea typeface="华文楷体" panose="02010600040101010101" pitchFamily="2" charset="-122"/>
              </a:rPr>
              <a:t>为</a:t>
            </a:r>
            <a:r>
              <a:rPr lang="en-US" altLang="zh-CN" sz="2400" dirty="0">
                <a:latin typeface="华文楷体" panose="02010600040101010101" pitchFamily="2" charset="-122"/>
                <a:ea typeface="华文楷体" panose="02010600040101010101" pitchFamily="2" charset="-122"/>
              </a:rPr>
              <a:t>6.7%</a:t>
            </a:r>
            <a:r>
              <a:rPr lang="zh-CN" altLang="en-US" sz="2400" dirty="0">
                <a:latin typeface="华文楷体" panose="02010600040101010101" pitchFamily="2" charset="-122"/>
                <a:ea typeface="华文楷体" panose="02010600040101010101" pitchFamily="2" charset="-122"/>
              </a:rPr>
              <a:t>，对应于</a:t>
            </a:r>
            <a:r>
              <a:rPr lang="en-US" altLang="zh-CN" sz="2400" dirty="0" smtClean="0">
                <a:latin typeface="华文楷体" panose="02010600040101010101" pitchFamily="2" charset="-122"/>
                <a:ea typeface="华文楷体" panose="02010600040101010101" pitchFamily="2" charset="-122"/>
              </a:rPr>
              <a:t>128nm</a:t>
            </a:r>
            <a:r>
              <a:rPr lang="zh-CN" altLang="en-US" sz="2400" dirty="0" smtClean="0">
                <a:latin typeface="华文楷体" panose="02010600040101010101" pitchFamily="2" charset="-122"/>
                <a:ea typeface="华文楷体" panose="02010600040101010101" pitchFamily="2" charset="-122"/>
              </a:rPr>
              <a:t>的</a:t>
            </a: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约</a:t>
            </a:r>
            <a:r>
              <a:rPr lang="en-US" altLang="zh-CN" sz="2400" dirty="0" smtClean="0">
                <a:latin typeface="华文楷体" panose="02010600040101010101" pitchFamily="2" charset="-122"/>
                <a:ea typeface="华文楷体" panose="02010600040101010101" pitchFamily="2" charset="-122"/>
              </a:rPr>
              <a:t>16.8%</a:t>
            </a:r>
            <a:endParaRPr lang="zh-CN" altLang="en-US" sz="2400" dirty="0">
              <a:latin typeface="华文楷体" panose="02010600040101010101" pitchFamily="2" charset="-122"/>
              <a:ea typeface="华文楷体" panose="02010600040101010101" pitchFamily="2" charset="-122"/>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7844" t="8245" r="11103" b="2451"/>
          <a:stretch/>
        </p:blipFill>
        <p:spPr>
          <a:xfrm>
            <a:off x="425068" y="1549338"/>
            <a:ext cx="4680000" cy="3623225"/>
          </a:xfrm>
          <a:prstGeom prst="rect">
            <a:avLst/>
          </a:prstGeom>
        </p:spPr>
      </p:pic>
    </p:spTree>
    <p:extLst>
      <p:ext uri="{BB962C8B-B14F-4D97-AF65-F5344CB8AC3E}">
        <p14:creationId xmlns:p14="http://schemas.microsoft.com/office/powerpoint/2010/main" val="2527239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5841D9-31DA-486D-B8CC-56BAAAB9B86E}" type="slidenum">
              <a:rPr lang="zh-CN" altLang="en-US" smtClean="0"/>
              <a:t>39</a:t>
            </a:fld>
            <a:endParaRPr lang="zh-CN" altLang="en-US"/>
          </a:p>
        </p:txBody>
      </p:sp>
      <p:sp>
        <p:nvSpPr>
          <p:cNvPr id="5" name="标题 1"/>
          <p:cNvSpPr txBox="1">
            <a:spLocks/>
          </p:cNvSpPr>
          <p:nvPr/>
        </p:nvSpPr>
        <p:spPr>
          <a:xfrm>
            <a:off x="457200" y="274638"/>
            <a:ext cx="879532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华文细黑" pitchFamily="2" charset="-122"/>
                <a:ea typeface="华文细黑" pitchFamily="2" charset="-122"/>
                <a:cs typeface="+mj-cs"/>
              </a:defRPr>
            </a:lvl1pPr>
          </a:lstStyle>
          <a:p>
            <a:r>
              <a:rPr lang="en-US" altLang="zh-CN" sz="3200" dirty="0" smtClean="0"/>
              <a:t>THGEM-GPM</a:t>
            </a:r>
            <a:r>
              <a:rPr lang="zh-CN" altLang="en-US" sz="3200" dirty="0"/>
              <a:t>系统应用于</a:t>
            </a:r>
            <a:r>
              <a:rPr lang="en-US" altLang="zh-CN" sz="3200" dirty="0"/>
              <a:t>CDEX</a:t>
            </a:r>
            <a:r>
              <a:rPr lang="zh-CN" altLang="en-US" sz="3200" dirty="0"/>
              <a:t>可行性分析</a:t>
            </a:r>
            <a:r>
              <a:rPr lang="en-US" altLang="zh-CN" sz="3200" dirty="0"/>
              <a:t>-2</a:t>
            </a:r>
            <a:endParaRPr lang="zh-CN" altLang="en-US" sz="3200"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642" t="8235" r="8634"/>
          <a:stretch/>
        </p:blipFill>
        <p:spPr>
          <a:xfrm>
            <a:off x="467544" y="1484784"/>
            <a:ext cx="4104456" cy="308185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220" y="1484784"/>
            <a:ext cx="4000805" cy="3000604"/>
          </a:xfrm>
          <a:prstGeom prst="rect">
            <a:avLst/>
          </a:prstGeom>
        </p:spPr>
      </p:pic>
      <p:sp>
        <p:nvSpPr>
          <p:cNvPr id="8" name="矩形 7"/>
          <p:cNvSpPr/>
          <p:nvPr/>
        </p:nvSpPr>
        <p:spPr>
          <a:xfrm>
            <a:off x="-36512" y="4437112"/>
            <a:ext cx="5472608" cy="646331"/>
          </a:xfrm>
          <a:prstGeom prst="rect">
            <a:avLst/>
          </a:prstGeom>
        </p:spPr>
        <p:txBody>
          <a:bodyPr wrap="square">
            <a:spAutoFit/>
          </a:bodyPr>
          <a:lstStyle/>
          <a:p>
            <a:r>
              <a:rPr lang="zh-CN" altLang="en-US" dirty="0">
                <a:latin typeface="华文楷体" panose="02010600040101010101" pitchFamily="2" charset="-122"/>
                <a:ea typeface="华文楷体" panose="02010600040101010101" pitchFamily="2" charset="-122"/>
              </a:rPr>
              <a:t>CDEX-10高纯锗探测器记录的本底能谱（模拟结果</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i="1" dirty="0">
                <a:latin typeface="华文楷体" panose="02010600040101010101" pitchFamily="2" charset="-122"/>
                <a:ea typeface="华文楷体" panose="02010600040101010101" pitchFamily="2" charset="-122"/>
              </a:rPr>
              <a:t>数据</a:t>
            </a:r>
            <a:r>
              <a:rPr lang="zh-CN" altLang="en-US" i="1" dirty="0" smtClean="0">
                <a:latin typeface="华文楷体" panose="02010600040101010101" pitchFamily="2" charset="-122"/>
                <a:ea typeface="华文楷体" panose="02010600040101010101" pitchFamily="2" charset="-122"/>
              </a:rPr>
              <a:t>来源：苏健，</a:t>
            </a:r>
            <a:r>
              <a:rPr lang="en-US" altLang="zh-CN" i="1" dirty="0" smtClean="0">
                <a:latin typeface="华文楷体" panose="02010600040101010101" pitchFamily="2" charset="-122"/>
                <a:ea typeface="华文楷体" panose="02010600040101010101" pitchFamily="2" charset="-122"/>
              </a:rPr>
              <a:t>2012CDEX</a:t>
            </a:r>
            <a:r>
              <a:rPr lang="zh-CN" altLang="en-US" i="1" dirty="0" smtClean="0">
                <a:latin typeface="华文楷体" panose="02010600040101010101" pitchFamily="2" charset="-122"/>
                <a:ea typeface="华文楷体" panose="02010600040101010101" pitchFamily="2" charset="-122"/>
              </a:rPr>
              <a:t>年会报告</a:t>
            </a:r>
            <a:endParaRPr lang="zh-CN" altLang="en-US" i="1" dirty="0">
              <a:latin typeface="华文楷体" panose="02010600040101010101" pitchFamily="2" charset="-122"/>
              <a:ea typeface="华文楷体" panose="02010600040101010101" pitchFamily="2" charset="-122"/>
            </a:endParaRPr>
          </a:p>
        </p:txBody>
      </p:sp>
      <p:sp>
        <p:nvSpPr>
          <p:cNvPr id="9" name="矩形 8"/>
          <p:cNvSpPr/>
          <p:nvPr/>
        </p:nvSpPr>
        <p:spPr>
          <a:xfrm>
            <a:off x="6110636" y="4437112"/>
            <a:ext cx="2284160" cy="369332"/>
          </a:xfrm>
          <a:prstGeom prst="rect">
            <a:avLst/>
          </a:prstGeom>
        </p:spPr>
        <p:txBody>
          <a:bodyPr wrap="square">
            <a:spAutoFit/>
          </a:bodyPr>
          <a:lstStyle/>
          <a:p>
            <a:r>
              <a:rPr lang="zh-CN" altLang="en-US" dirty="0" smtClean="0">
                <a:latin typeface="华文楷体" panose="02010600040101010101" pitchFamily="2" charset="-122"/>
                <a:ea typeface="华文楷体" panose="02010600040101010101" pitchFamily="2" charset="-122"/>
              </a:rPr>
              <a:t>低温下</a:t>
            </a:r>
            <a:r>
              <a:rPr lang="en-US" altLang="zh-CN" dirty="0" smtClean="0">
                <a:latin typeface="华文楷体" panose="02010600040101010101" pitchFamily="2" charset="-122"/>
                <a:ea typeface="华文楷体" panose="02010600040101010101" pitchFamily="2" charset="-122"/>
              </a:rPr>
              <a:t>CsI</a:t>
            </a:r>
            <a:r>
              <a:rPr lang="zh-CN" altLang="en-US" dirty="0" smtClean="0">
                <a:latin typeface="华文楷体" panose="02010600040101010101" pitchFamily="2" charset="-122"/>
                <a:ea typeface="华文楷体" panose="02010600040101010101" pitchFamily="2" charset="-122"/>
              </a:rPr>
              <a:t>老化曲线</a:t>
            </a:r>
            <a:endParaRPr lang="zh-CN" altLang="en-US" dirty="0">
              <a:latin typeface="华文楷体" panose="02010600040101010101" pitchFamily="2" charset="-122"/>
              <a:ea typeface="华文楷体" panose="02010600040101010101" pitchFamily="2" charset="-122"/>
            </a:endParaRPr>
          </a:p>
        </p:txBody>
      </p:sp>
      <p:sp>
        <p:nvSpPr>
          <p:cNvPr id="10" name="文本框 9"/>
          <p:cNvSpPr txBox="1"/>
          <p:nvPr/>
        </p:nvSpPr>
        <p:spPr>
          <a:xfrm>
            <a:off x="251520" y="5013176"/>
            <a:ext cx="8709244"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CDEX</a:t>
            </a:r>
            <a:r>
              <a:rPr lang="zh-CN" altLang="en-US" sz="2400" dirty="0" smtClean="0">
                <a:latin typeface="华文楷体" panose="02010600040101010101" pitchFamily="2" charset="-122"/>
                <a:ea typeface="华文楷体" panose="02010600040101010101" pitchFamily="2" charset="-122"/>
              </a:rPr>
              <a:t>本底来源</a:t>
            </a:r>
            <a:r>
              <a:rPr lang="zh-CN" altLang="en-US" sz="2400" dirty="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宇宙射线、</a:t>
            </a:r>
            <a:r>
              <a:rPr lang="zh-CN" altLang="en-US" sz="2400" dirty="0">
                <a:latin typeface="华文楷体" panose="02010600040101010101" pitchFamily="2" charset="-122"/>
                <a:ea typeface="华文楷体" panose="02010600040101010101" pitchFamily="2" charset="-122"/>
              </a:rPr>
              <a:t>岩石及混凝土的放射性、氡以及屏蔽材料和元件的</a:t>
            </a:r>
            <a:r>
              <a:rPr lang="zh-CN" altLang="en-US" sz="2400" dirty="0" smtClean="0">
                <a:latin typeface="华文楷体" panose="02010600040101010101" pitchFamily="2" charset="-122"/>
                <a:ea typeface="华文楷体" panose="02010600040101010101" pitchFamily="2" charset="-122"/>
              </a:rPr>
              <a:t>放射性</a:t>
            </a:r>
            <a:endParaRPr lang="en-US" altLang="zh-CN" sz="2400" dirty="0" smtClean="0">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en-US" altLang="zh-CN" sz="2400" dirty="0" smtClean="0">
                <a:latin typeface="华文楷体" panose="02010600040101010101" pitchFamily="2" charset="-122"/>
                <a:ea typeface="华文楷体" panose="02010600040101010101" pitchFamily="2" charset="-122"/>
              </a:rPr>
              <a:t>CDEX</a:t>
            </a:r>
            <a:r>
              <a:rPr lang="zh-CN" altLang="en-US" sz="2400" dirty="0" smtClean="0">
                <a:latin typeface="华文楷体" panose="02010600040101010101" pitchFamily="2" charset="-122"/>
                <a:ea typeface="华文楷体" panose="02010600040101010101" pitchFamily="2" charset="-122"/>
              </a:rPr>
              <a:t>本底沉积能量产生的全部光子均照射到</a:t>
            </a:r>
            <a:r>
              <a:rPr lang="en-US" altLang="zh-CN" sz="2400" dirty="0" smtClean="0">
                <a:latin typeface="华文楷体" panose="02010600040101010101" pitchFamily="2" charset="-122"/>
                <a:ea typeface="华文楷体" panose="02010600040101010101" pitchFamily="2" charset="-122"/>
              </a:rPr>
              <a:t>CsI</a:t>
            </a:r>
            <a:r>
              <a:rPr lang="zh-CN" altLang="en-US" sz="2400" dirty="0" smtClean="0">
                <a:latin typeface="华文楷体" panose="02010600040101010101" pitchFamily="2" charset="-122"/>
                <a:ea typeface="华文楷体" panose="02010600040101010101" pitchFamily="2" charset="-122"/>
              </a:rPr>
              <a:t>上，其</a:t>
            </a:r>
            <a:r>
              <a:rPr lang="en-US" altLang="zh-CN" sz="2400" dirty="0" smtClean="0">
                <a:latin typeface="华文楷体" panose="02010600040101010101" pitchFamily="2" charset="-122"/>
                <a:ea typeface="华文楷体" panose="02010600040101010101" pitchFamily="2" charset="-122"/>
              </a:rPr>
              <a:t>QE</a:t>
            </a:r>
            <a:r>
              <a:rPr lang="zh-CN" altLang="en-US" sz="2400" dirty="0" smtClean="0">
                <a:latin typeface="华文楷体" panose="02010600040101010101" pitchFamily="2" charset="-122"/>
                <a:ea typeface="华文楷体" panose="02010600040101010101" pitchFamily="2" charset="-122"/>
              </a:rPr>
              <a:t>老化至初始值的</a:t>
            </a:r>
            <a:r>
              <a:rPr lang="en-US" altLang="zh-CN" sz="2400" dirty="0" smtClean="0">
                <a:latin typeface="华文楷体" panose="02010600040101010101" pitchFamily="2" charset="-122"/>
                <a:ea typeface="华文楷体" panose="02010600040101010101" pitchFamily="2" charset="-122"/>
              </a:rPr>
              <a:t>92%</a:t>
            </a:r>
            <a:r>
              <a:rPr lang="zh-CN" altLang="en-US" sz="2400" dirty="0" smtClean="0">
                <a:latin typeface="华文楷体" panose="02010600040101010101" pitchFamily="2" charset="-122"/>
                <a:ea typeface="华文楷体" panose="02010600040101010101" pitchFamily="2" charset="-122"/>
              </a:rPr>
              <a:t>需要</a:t>
            </a:r>
            <a:r>
              <a:rPr lang="zh-CN" altLang="en-US" sz="2400" dirty="0">
                <a:latin typeface="华文楷体" panose="02010600040101010101" pitchFamily="2" charset="-122"/>
                <a:ea typeface="华文楷体" panose="02010600040101010101" pitchFamily="2" charset="-122"/>
              </a:rPr>
              <a:t>上千</a:t>
            </a:r>
            <a:r>
              <a:rPr lang="zh-CN" altLang="en-US" sz="2400" dirty="0" smtClean="0">
                <a:latin typeface="华文楷体" panose="02010600040101010101" pitchFamily="2" charset="-122"/>
                <a:ea typeface="华文楷体" panose="02010600040101010101" pitchFamily="2" charset="-122"/>
              </a:rPr>
              <a:t>年</a:t>
            </a:r>
            <a:endParaRPr lang="zh-CN" altLang="en-US" sz="24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907135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a:xfrm>
            <a:off x="457200" y="2276872"/>
            <a:ext cx="8229600" cy="4709120"/>
          </a:xfrm>
        </p:spPr>
        <p:txBody>
          <a:bodyPr>
            <a:normAutofit/>
          </a:bodyPr>
          <a:lstStyle/>
          <a:p>
            <a:r>
              <a:rPr lang="en-US" altLang="zh-CN" dirty="0" smtClean="0"/>
              <a:t>Recent years, it is one of the frontier problems of particle physics to distinguish rare events from relatively high radiation background.</a:t>
            </a:r>
          </a:p>
          <a:p>
            <a:r>
              <a:rPr lang="en-US" altLang="zh-CN" dirty="0" smtClean="0"/>
              <a:t>Cryogenic liquid scintillation detectors, such as liquid argon detector and liquid xenon detector, have been widely used in rare event experiments.</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fld id="{515841D9-31DA-486D-B8CC-56BAAAB9B86E}" type="slidenum">
              <a:rPr lang="zh-CN" altLang="en-US" smtClean="0"/>
              <a:t>4</a:t>
            </a:fld>
            <a:endParaRPr lang="zh-CN" altLang="en-US"/>
          </a:p>
        </p:txBody>
      </p:sp>
    </p:spTree>
    <p:extLst>
      <p:ext uri="{BB962C8B-B14F-4D97-AF65-F5344CB8AC3E}">
        <p14:creationId xmlns:p14="http://schemas.microsoft.com/office/powerpoint/2010/main" val="2871165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4" name="内容占位符 3"/>
          <p:cNvSpPr>
            <a:spLocks noGrp="1"/>
          </p:cNvSpPr>
          <p:nvPr>
            <p:ph idx="1"/>
          </p:nvPr>
        </p:nvSpPr>
        <p:spPr>
          <a:xfrm>
            <a:off x="457200" y="1600200"/>
            <a:ext cx="8229600" cy="5047779"/>
          </a:xfrm>
        </p:spPr>
        <p:txBody>
          <a:bodyPr/>
          <a:lstStyle/>
          <a:p>
            <a:r>
              <a:rPr lang="en-US" altLang="zh-CN" dirty="0" smtClean="0"/>
              <a:t>The number of photons emitted in the liquid argon </a:t>
            </a:r>
            <a:r>
              <a:rPr lang="en-US" altLang="zh-CN" dirty="0" smtClean="0">
                <a:solidFill>
                  <a:srgbClr val="FF0000"/>
                </a:solidFill>
              </a:rPr>
              <a:t>n</a:t>
            </a:r>
            <a:r>
              <a:rPr lang="en-US" altLang="zh-CN" baseline="-25000" dirty="0" smtClean="0">
                <a:solidFill>
                  <a:srgbClr val="FF0000"/>
                </a:solidFill>
              </a:rPr>
              <a:t>0</a:t>
            </a:r>
            <a:r>
              <a:rPr lang="en-US" altLang="zh-CN" dirty="0" smtClean="0"/>
              <a:t> can be calculated as follows:</a:t>
            </a:r>
            <a:br>
              <a:rPr lang="en-US" altLang="zh-CN" dirty="0" smtClean="0"/>
            </a:br>
            <a:endParaRPr lang="en-US" altLang="zh-CN" dirty="0" smtClean="0"/>
          </a:p>
          <a:p>
            <a:pPr marL="0" indent="0" algn="ctr">
              <a:buNone/>
            </a:pPr>
            <a:r>
              <a:rPr lang="en-US" altLang="zh-CN" dirty="0" smtClean="0">
                <a:solidFill>
                  <a:srgbClr val="FF0000"/>
                </a:solidFill>
              </a:rPr>
              <a:t>n</a:t>
            </a:r>
            <a:r>
              <a:rPr lang="en-US" altLang="zh-CN" baseline="-25000" dirty="0" smtClean="0">
                <a:solidFill>
                  <a:srgbClr val="FF0000"/>
                </a:solidFill>
              </a:rPr>
              <a:t>0</a:t>
            </a:r>
            <a:r>
              <a:rPr lang="en-US" altLang="zh-CN" dirty="0" smtClean="0"/>
              <a:t>=</a:t>
            </a:r>
            <a:r>
              <a:rPr lang="en-US" altLang="zh-CN" dirty="0" smtClean="0">
                <a:solidFill>
                  <a:srgbClr val="FF0000"/>
                </a:solidFill>
              </a:rPr>
              <a:t>E</a:t>
            </a:r>
            <a:r>
              <a:rPr lang="en-US" altLang="zh-CN" baseline="-25000" dirty="0" smtClean="0">
                <a:solidFill>
                  <a:srgbClr val="FF0000"/>
                </a:solidFill>
              </a:rPr>
              <a:t>0</a:t>
            </a:r>
            <a:r>
              <a:rPr lang="en-US" altLang="zh-CN" dirty="0" smtClean="0"/>
              <a:t>×</a:t>
            </a:r>
            <a:r>
              <a:rPr lang="en-US" altLang="zh-CN" dirty="0" smtClean="0">
                <a:solidFill>
                  <a:srgbClr val="FF0000"/>
                </a:solidFill>
              </a:rPr>
              <a:t>n</a:t>
            </a:r>
            <a:r>
              <a:rPr lang="en-US" altLang="zh-CN" baseline="-25000" dirty="0" smtClean="0">
                <a:solidFill>
                  <a:srgbClr val="FF0000"/>
                </a:solidFill>
              </a:rPr>
              <a:t>p0</a:t>
            </a:r>
            <a:r>
              <a:rPr lang="en-US" altLang="zh-CN" dirty="0" smtClean="0">
                <a:solidFill>
                  <a:srgbClr val="FF0000"/>
                </a:solidFill>
              </a:rPr>
              <a:t> </a:t>
            </a:r>
            <a:r>
              <a:rPr lang="en-US" altLang="zh-CN" dirty="0" smtClean="0"/>
              <a:t>   (1)</a:t>
            </a:r>
            <a:br>
              <a:rPr lang="en-US" altLang="zh-CN" dirty="0" smtClean="0"/>
            </a:br>
            <a:endParaRPr lang="en-US" altLang="zh-CN" dirty="0" smtClean="0"/>
          </a:p>
          <a:p>
            <a:r>
              <a:rPr lang="en-US" altLang="zh-CN" dirty="0" smtClean="0"/>
              <a:t> </a:t>
            </a:r>
            <a:r>
              <a:rPr lang="en-US" altLang="zh-CN" dirty="0" smtClean="0">
                <a:solidFill>
                  <a:srgbClr val="FF0000"/>
                </a:solidFill>
              </a:rPr>
              <a:t>E</a:t>
            </a:r>
            <a:r>
              <a:rPr lang="en-US" altLang="zh-CN" baseline="-25000" dirty="0" smtClean="0">
                <a:solidFill>
                  <a:srgbClr val="FF0000"/>
                </a:solidFill>
              </a:rPr>
              <a:t>0</a:t>
            </a:r>
            <a:r>
              <a:rPr lang="en-US" altLang="zh-CN" dirty="0" smtClean="0"/>
              <a:t> - the energy of α source (4.516MeV)</a:t>
            </a:r>
          </a:p>
          <a:p>
            <a:r>
              <a:rPr lang="en-US" altLang="zh-CN" dirty="0" smtClean="0"/>
              <a:t> </a:t>
            </a:r>
            <a:r>
              <a:rPr lang="en-US" altLang="zh-CN" dirty="0" smtClean="0">
                <a:solidFill>
                  <a:srgbClr val="FF0000"/>
                </a:solidFill>
              </a:rPr>
              <a:t>n</a:t>
            </a:r>
            <a:r>
              <a:rPr lang="en-US" altLang="zh-CN" baseline="-25000" dirty="0" smtClean="0">
                <a:solidFill>
                  <a:srgbClr val="FF0000"/>
                </a:solidFill>
              </a:rPr>
              <a:t>p0</a:t>
            </a:r>
            <a:r>
              <a:rPr lang="en-US" altLang="zh-CN" dirty="0" smtClean="0"/>
              <a:t> - yield of scintillation light</a:t>
            </a:r>
            <a:r>
              <a:rPr lang="en-US" altLang="zh-CN" dirty="0"/>
              <a:t> </a:t>
            </a:r>
            <a:r>
              <a:rPr lang="en-US" altLang="zh-CN" dirty="0" smtClean="0"/>
              <a:t>(4×10</a:t>
            </a:r>
            <a:r>
              <a:rPr lang="en-US" altLang="zh-CN" baseline="30000" dirty="0" smtClean="0"/>
              <a:t>4</a:t>
            </a:r>
            <a:r>
              <a:rPr lang="en-US" altLang="zh-CN" dirty="0" smtClean="0"/>
              <a:t>/MeV)</a:t>
            </a:r>
          </a:p>
          <a:p>
            <a:endParaRPr lang="en-US" altLang="zh-CN" dirty="0" smtClean="0"/>
          </a:p>
        </p:txBody>
      </p:sp>
      <p:sp>
        <p:nvSpPr>
          <p:cNvPr id="3" name="灯片编号占位符 2"/>
          <p:cNvSpPr>
            <a:spLocks noGrp="1"/>
          </p:cNvSpPr>
          <p:nvPr>
            <p:ph type="sldNum" sz="quarter" idx="12"/>
          </p:nvPr>
        </p:nvSpPr>
        <p:spPr/>
        <p:txBody>
          <a:bodyPr/>
          <a:lstStyle/>
          <a:p>
            <a:fld id="{515841D9-31DA-486D-B8CC-56BAAAB9B86E}" type="slidenum">
              <a:rPr lang="zh-CN" altLang="en-US" smtClean="0"/>
              <a:t>40</a:t>
            </a:fld>
            <a:endParaRPr lang="zh-CN" altLang="en-US"/>
          </a:p>
        </p:txBody>
      </p:sp>
    </p:spTree>
    <p:extLst>
      <p:ext uri="{BB962C8B-B14F-4D97-AF65-F5344CB8AC3E}">
        <p14:creationId xmlns:p14="http://schemas.microsoft.com/office/powerpoint/2010/main" val="1832753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4" name="内容占位符 3"/>
          <p:cNvSpPr>
            <a:spLocks noGrp="1"/>
          </p:cNvSpPr>
          <p:nvPr>
            <p:ph idx="1"/>
          </p:nvPr>
        </p:nvSpPr>
        <p:spPr>
          <a:xfrm>
            <a:off x="457200" y="1600199"/>
            <a:ext cx="8229600" cy="5357193"/>
          </a:xfrm>
        </p:spPr>
        <p:txBody>
          <a:bodyPr>
            <a:normAutofit lnSpcReduction="10000"/>
          </a:bodyPr>
          <a:lstStyle/>
          <a:p>
            <a:r>
              <a:rPr lang="en-US" altLang="zh-CN" dirty="0"/>
              <a:t>the number of photons that arrive at the surface of </a:t>
            </a:r>
            <a:r>
              <a:rPr lang="en-US" altLang="zh-CN" dirty="0" err="1" smtClean="0"/>
              <a:t>CsI</a:t>
            </a:r>
            <a:r>
              <a:rPr lang="en-US" altLang="zh-CN" dirty="0" smtClean="0"/>
              <a:t> </a:t>
            </a:r>
            <a:r>
              <a:rPr lang="en-US" altLang="zh-CN" dirty="0" smtClean="0">
                <a:solidFill>
                  <a:srgbClr val="FF3300"/>
                </a:solidFill>
              </a:rPr>
              <a:t>n</a:t>
            </a:r>
            <a:r>
              <a:rPr lang="en-US" altLang="zh-CN" baseline="-25000" dirty="0" smtClean="0">
                <a:solidFill>
                  <a:srgbClr val="FF3300"/>
                </a:solidFill>
              </a:rPr>
              <a:t>1</a:t>
            </a:r>
            <a:r>
              <a:rPr lang="en-US" altLang="zh-CN" dirty="0" smtClean="0"/>
              <a:t> can be calculated as follows:</a:t>
            </a:r>
          </a:p>
          <a:p>
            <a:pPr marL="0" indent="0">
              <a:buNone/>
            </a:pPr>
            <a:r>
              <a:rPr lang="en-US" altLang="zh-CN" dirty="0" smtClean="0"/>
              <a:t>             n</a:t>
            </a:r>
            <a:r>
              <a:rPr lang="en-US" altLang="zh-CN" baseline="-25000" dirty="0" smtClean="0"/>
              <a:t>1</a:t>
            </a:r>
            <a:r>
              <a:rPr lang="en-US" altLang="zh-CN" dirty="0" smtClean="0"/>
              <a:t>=n</a:t>
            </a:r>
            <a:r>
              <a:rPr lang="en-US" altLang="zh-CN" baseline="-25000" dirty="0" smtClean="0"/>
              <a:t>0</a:t>
            </a:r>
            <a:r>
              <a:rPr lang="en-US" altLang="zh-CN" dirty="0" smtClean="0"/>
              <a:t>×</a:t>
            </a:r>
            <a:r>
              <a:rPr lang="el-GR" altLang="zh-CN" dirty="0" smtClean="0">
                <a:solidFill>
                  <a:srgbClr val="FF3300"/>
                </a:solidFill>
              </a:rPr>
              <a:t>η</a:t>
            </a:r>
            <a:r>
              <a:rPr lang="en-US" altLang="zh-CN" baseline="-25000" dirty="0" smtClean="0">
                <a:solidFill>
                  <a:srgbClr val="FF3300"/>
                </a:solidFill>
              </a:rPr>
              <a:t>0</a:t>
            </a:r>
            <a:r>
              <a:rPr lang="en-US" altLang="zh-CN" dirty="0" smtClean="0"/>
              <a:t>×</a:t>
            </a:r>
            <a:r>
              <a:rPr lang="el-GR" altLang="zh-CN" dirty="0" smtClean="0">
                <a:solidFill>
                  <a:srgbClr val="FF3300"/>
                </a:solidFill>
              </a:rPr>
              <a:t>η</a:t>
            </a:r>
            <a:r>
              <a:rPr lang="en-US" altLang="zh-CN" baseline="-25000" dirty="0" smtClean="0">
                <a:solidFill>
                  <a:srgbClr val="FF3300"/>
                </a:solidFill>
              </a:rPr>
              <a:t>1</a:t>
            </a:r>
            <a:r>
              <a:rPr lang="en-US" altLang="zh-CN" dirty="0" smtClean="0"/>
              <a:t>×</a:t>
            </a:r>
            <a:r>
              <a:rPr lang="el-GR" altLang="zh-CN" dirty="0" smtClean="0">
                <a:solidFill>
                  <a:srgbClr val="FF3300"/>
                </a:solidFill>
              </a:rPr>
              <a:t>η</a:t>
            </a:r>
            <a:r>
              <a:rPr lang="en-US" altLang="zh-CN" baseline="-25000" dirty="0" smtClean="0">
                <a:solidFill>
                  <a:srgbClr val="FF3300"/>
                </a:solidFill>
              </a:rPr>
              <a:t>m</a:t>
            </a:r>
          </a:p>
          <a:p>
            <a:pPr marL="0" indent="0" algn="ctr">
              <a:buNone/>
            </a:pPr>
            <a:r>
              <a:rPr lang="en-US" altLang="zh-CN" dirty="0" smtClean="0"/>
              <a:t>=E</a:t>
            </a:r>
            <a:r>
              <a:rPr lang="en-US" altLang="zh-CN" baseline="-25000" dirty="0" smtClean="0"/>
              <a:t>0</a:t>
            </a:r>
            <a:r>
              <a:rPr lang="en-US" altLang="zh-CN" dirty="0" smtClean="0"/>
              <a:t>×n</a:t>
            </a:r>
            <a:r>
              <a:rPr lang="en-US" altLang="zh-CN" baseline="-25000" dirty="0" smtClean="0"/>
              <a:t>p0</a:t>
            </a:r>
            <a:r>
              <a:rPr lang="en-US" altLang="zh-CN" dirty="0" smtClean="0"/>
              <a:t>×</a:t>
            </a:r>
            <a:r>
              <a:rPr lang="el-GR" altLang="zh-CN" dirty="0" smtClean="0">
                <a:solidFill>
                  <a:srgbClr val="FF3300"/>
                </a:solidFill>
              </a:rPr>
              <a:t>η</a:t>
            </a:r>
            <a:r>
              <a:rPr lang="en-US" altLang="zh-CN" baseline="-25000" dirty="0" smtClean="0">
                <a:solidFill>
                  <a:srgbClr val="FF3300"/>
                </a:solidFill>
              </a:rPr>
              <a:t>0</a:t>
            </a:r>
            <a:r>
              <a:rPr lang="en-US" altLang="zh-CN" dirty="0" smtClean="0"/>
              <a:t>×</a:t>
            </a:r>
            <a:r>
              <a:rPr lang="el-GR" altLang="zh-CN" dirty="0" smtClean="0">
                <a:solidFill>
                  <a:srgbClr val="FF3300"/>
                </a:solidFill>
              </a:rPr>
              <a:t>η</a:t>
            </a:r>
            <a:r>
              <a:rPr lang="en-US" altLang="zh-CN" baseline="-25000" dirty="0" smtClean="0">
                <a:solidFill>
                  <a:srgbClr val="FF3300"/>
                </a:solidFill>
              </a:rPr>
              <a:t>1</a:t>
            </a:r>
            <a:r>
              <a:rPr lang="en-US" altLang="zh-CN" dirty="0" smtClean="0"/>
              <a:t>×</a:t>
            </a:r>
            <a:r>
              <a:rPr lang="el-GR" altLang="zh-CN" dirty="0">
                <a:solidFill>
                  <a:srgbClr val="FF3300"/>
                </a:solidFill>
              </a:rPr>
              <a:t>η</a:t>
            </a:r>
            <a:r>
              <a:rPr lang="en-US" altLang="zh-CN" baseline="-25000" dirty="0">
                <a:solidFill>
                  <a:srgbClr val="FF3300"/>
                </a:solidFill>
              </a:rPr>
              <a:t>m</a:t>
            </a:r>
            <a:r>
              <a:rPr lang="en-US" altLang="zh-CN" dirty="0" smtClean="0"/>
              <a:t>    (2)</a:t>
            </a:r>
          </a:p>
          <a:p>
            <a:r>
              <a:rPr lang="en-US" altLang="zh-CN" dirty="0" smtClean="0"/>
              <a:t> </a:t>
            </a:r>
            <a:r>
              <a:rPr lang="el-GR" altLang="zh-CN" dirty="0" smtClean="0">
                <a:solidFill>
                  <a:srgbClr val="FF3300"/>
                </a:solidFill>
              </a:rPr>
              <a:t>η</a:t>
            </a:r>
            <a:r>
              <a:rPr lang="en-US" altLang="zh-CN" baseline="-25000" dirty="0" smtClean="0">
                <a:solidFill>
                  <a:srgbClr val="FF3300"/>
                </a:solidFill>
              </a:rPr>
              <a:t>0</a:t>
            </a:r>
            <a:r>
              <a:rPr lang="en-US" altLang="zh-CN" dirty="0" smtClean="0"/>
              <a:t> - </a:t>
            </a:r>
            <a:r>
              <a:rPr lang="en-US" altLang="zh-CN" dirty="0"/>
              <a:t>total attenuation coefficient of the yield </a:t>
            </a:r>
            <a:r>
              <a:rPr lang="en-US" altLang="zh-CN" dirty="0" smtClean="0"/>
              <a:t>of </a:t>
            </a:r>
            <a:br>
              <a:rPr lang="en-US" altLang="zh-CN" dirty="0" smtClean="0"/>
            </a:br>
            <a:r>
              <a:rPr lang="en-US" altLang="zh-CN" dirty="0" smtClean="0"/>
              <a:t>       scintillation light (29.3% for this experiment)</a:t>
            </a:r>
          </a:p>
          <a:p>
            <a:r>
              <a:rPr lang="en-US" altLang="zh-CN" dirty="0" smtClean="0"/>
              <a:t> </a:t>
            </a:r>
            <a:r>
              <a:rPr lang="el-GR" altLang="zh-CN" dirty="0" smtClean="0">
                <a:solidFill>
                  <a:srgbClr val="FF3300"/>
                </a:solidFill>
              </a:rPr>
              <a:t>η</a:t>
            </a:r>
            <a:r>
              <a:rPr lang="en-US" altLang="zh-CN" baseline="-25000" dirty="0" smtClean="0">
                <a:solidFill>
                  <a:srgbClr val="FF3300"/>
                </a:solidFill>
              </a:rPr>
              <a:t>1</a:t>
            </a:r>
            <a:r>
              <a:rPr lang="en-US" altLang="zh-CN" dirty="0" smtClean="0"/>
              <a:t> </a:t>
            </a:r>
            <a:r>
              <a:rPr lang="en-US" altLang="zh-CN" dirty="0"/>
              <a:t>- transmission efficiency of </a:t>
            </a:r>
            <a:r>
              <a:rPr lang="en-US" altLang="zh-CN" dirty="0" smtClean="0"/>
              <a:t>photons arrive </a:t>
            </a:r>
            <a:r>
              <a:rPr lang="en-US" altLang="zh-CN" dirty="0"/>
              <a:t>at </a:t>
            </a:r>
            <a:r>
              <a:rPr lang="en-US" altLang="zh-CN" dirty="0" smtClean="0"/>
              <a:t/>
            </a:r>
            <a:br>
              <a:rPr lang="en-US" altLang="zh-CN" dirty="0" smtClean="0"/>
            </a:br>
            <a:r>
              <a:rPr lang="en-US" altLang="zh-CN" dirty="0" smtClean="0"/>
              <a:t>       the </a:t>
            </a:r>
            <a:r>
              <a:rPr lang="en-US" altLang="zh-CN" dirty="0"/>
              <a:t>mesh of GPM </a:t>
            </a:r>
            <a:r>
              <a:rPr lang="en-US" altLang="zh-CN" dirty="0" smtClean="0"/>
              <a:t>(</a:t>
            </a:r>
            <a:r>
              <a:rPr lang="en-US" altLang="zh-CN" dirty="0"/>
              <a:t>0.83% by Geant4)</a:t>
            </a:r>
          </a:p>
          <a:p>
            <a:r>
              <a:rPr lang="en-US" altLang="zh-CN" dirty="0" smtClean="0"/>
              <a:t> </a:t>
            </a:r>
            <a:r>
              <a:rPr lang="el-GR" altLang="zh-CN" dirty="0" smtClean="0">
                <a:solidFill>
                  <a:srgbClr val="FF3300"/>
                </a:solidFill>
              </a:rPr>
              <a:t>η</a:t>
            </a:r>
            <a:r>
              <a:rPr lang="en-US" altLang="zh-CN" baseline="-25000" dirty="0" smtClean="0">
                <a:solidFill>
                  <a:srgbClr val="FF3300"/>
                </a:solidFill>
              </a:rPr>
              <a:t>m</a:t>
            </a:r>
            <a:r>
              <a:rPr lang="en-US" altLang="zh-CN" dirty="0" smtClean="0"/>
              <a:t> </a:t>
            </a:r>
            <a:r>
              <a:rPr lang="en-US" altLang="zh-CN" dirty="0"/>
              <a:t>- transmission efficiency of the mesh </a:t>
            </a:r>
            <a:r>
              <a:rPr lang="en-US" altLang="zh-CN" dirty="0" smtClean="0"/>
              <a:t>(60.6%)</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515841D9-31DA-486D-B8CC-56BAAAB9B86E}" type="slidenum">
              <a:rPr lang="zh-CN" altLang="en-US" smtClean="0"/>
              <a:t>41</a:t>
            </a:fld>
            <a:endParaRPr lang="zh-CN" altLang="en-US"/>
          </a:p>
        </p:txBody>
      </p:sp>
    </p:spTree>
    <p:extLst>
      <p:ext uri="{BB962C8B-B14F-4D97-AF65-F5344CB8AC3E}">
        <p14:creationId xmlns:p14="http://schemas.microsoft.com/office/powerpoint/2010/main" val="429346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sp>
        <p:nvSpPr>
          <p:cNvPr id="4" name="内容占位符 3"/>
          <p:cNvSpPr>
            <a:spLocks noGrp="1"/>
          </p:cNvSpPr>
          <p:nvPr>
            <p:ph idx="1"/>
          </p:nvPr>
        </p:nvSpPr>
        <p:spPr>
          <a:xfrm>
            <a:off x="457200" y="1600199"/>
            <a:ext cx="8229600" cy="5357193"/>
          </a:xfrm>
        </p:spPr>
        <p:txBody>
          <a:bodyPr>
            <a:normAutofit/>
          </a:bodyPr>
          <a:lstStyle/>
          <a:p>
            <a:r>
              <a:rPr lang="en-US" altLang="zh-CN" dirty="0"/>
              <a:t>the number of initial photoelectron prior to multiplication</a:t>
            </a:r>
            <a:r>
              <a:rPr lang="en-US" altLang="zh-CN" dirty="0" smtClean="0"/>
              <a:t> </a:t>
            </a:r>
            <a:r>
              <a:rPr lang="en-US" altLang="zh-CN" dirty="0" smtClean="0">
                <a:solidFill>
                  <a:srgbClr val="FF3300"/>
                </a:solidFill>
              </a:rPr>
              <a:t>n</a:t>
            </a:r>
            <a:r>
              <a:rPr lang="en-US" altLang="zh-CN" baseline="-25000" dirty="0" smtClean="0">
                <a:solidFill>
                  <a:srgbClr val="FF3300"/>
                </a:solidFill>
              </a:rPr>
              <a:t>e0</a:t>
            </a:r>
            <a:r>
              <a:rPr lang="en-US" altLang="zh-CN" dirty="0" smtClean="0"/>
              <a:t> can be calculated as follows:</a:t>
            </a:r>
          </a:p>
          <a:p>
            <a:endParaRPr lang="en-US" altLang="zh-CN" dirty="0" smtClean="0"/>
          </a:p>
          <a:p>
            <a:pPr marL="0" indent="0">
              <a:buNone/>
            </a:pPr>
            <a:r>
              <a:rPr lang="en-US" altLang="zh-CN" dirty="0" smtClean="0"/>
              <a:t>        </a:t>
            </a:r>
            <a:r>
              <a:rPr lang="en-US" altLang="zh-CN" dirty="0" smtClean="0">
                <a:solidFill>
                  <a:srgbClr val="FF3300"/>
                </a:solidFill>
              </a:rPr>
              <a:t>n</a:t>
            </a:r>
            <a:r>
              <a:rPr lang="en-US" altLang="zh-CN" baseline="-25000" dirty="0" smtClean="0">
                <a:solidFill>
                  <a:srgbClr val="FF3300"/>
                </a:solidFill>
              </a:rPr>
              <a:t>e0</a:t>
            </a:r>
            <a:r>
              <a:rPr lang="en-US" altLang="zh-CN" dirty="0" smtClean="0"/>
              <a:t>=n</a:t>
            </a:r>
            <a:r>
              <a:rPr lang="en-US" altLang="zh-CN" baseline="-25000" dirty="0" smtClean="0"/>
              <a:t>1</a:t>
            </a:r>
            <a:r>
              <a:rPr lang="en-US" altLang="zh-CN" dirty="0" smtClean="0"/>
              <a:t>×</a:t>
            </a:r>
            <a:r>
              <a:rPr lang="el-GR" altLang="zh-CN" dirty="0" smtClean="0">
                <a:solidFill>
                  <a:srgbClr val="FF3300"/>
                </a:solidFill>
              </a:rPr>
              <a:t>η</a:t>
            </a:r>
            <a:r>
              <a:rPr lang="en-US" altLang="zh-CN" baseline="-25000" dirty="0" smtClean="0">
                <a:solidFill>
                  <a:srgbClr val="FF3300"/>
                </a:solidFill>
              </a:rPr>
              <a:t>2</a:t>
            </a:r>
          </a:p>
          <a:p>
            <a:pPr marL="0" indent="0" algn="ctr">
              <a:buNone/>
            </a:pPr>
            <a:r>
              <a:rPr lang="en-US" altLang="zh-CN" dirty="0" smtClean="0"/>
              <a:t>=E</a:t>
            </a:r>
            <a:r>
              <a:rPr lang="en-US" altLang="zh-CN" baseline="-25000" dirty="0" smtClean="0"/>
              <a:t>0</a:t>
            </a:r>
            <a:r>
              <a:rPr lang="en-US" altLang="zh-CN" dirty="0" smtClean="0"/>
              <a:t>×n</a:t>
            </a:r>
            <a:r>
              <a:rPr lang="en-US" altLang="zh-CN" baseline="-25000" dirty="0" smtClean="0"/>
              <a:t>p0</a:t>
            </a:r>
            <a:r>
              <a:rPr lang="en-US" altLang="zh-CN" dirty="0" smtClean="0"/>
              <a:t>×</a:t>
            </a:r>
            <a:r>
              <a:rPr lang="el-GR" altLang="zh-CN" dirty="0"/>
              <a:t> </a:t>
            </a:r>
            <a:r>
              <a:rPr lang="el-GR" altLang="zh-CN" dirty="0" smtClean="0"/>
              <a:t>η</a:t>
            </a:r>
            <a:r>
              <a:rPr lang="en-US" altLang="zh-CN" baseline="-25000" dirty="0" smtClean="0"/>
              <a:t>0</a:t>
            </a:r>
            <a:r>
              <a:rPr lang="en-US" altLang="zh-CN" dirty="0" smtClean="0"/>
              <a:t>×</a:t>
            </a:r>
            <a:r>
              <a:rPr lang="el-GR" altLang="zh-CN" dirty="0" smtClean="0"/>
              <a:t>η</a:t>
            </a:r>
            <a:r>
              <a:rPr lang="en-US" altLang="zh-CN" baseline="-25000" dirty="0" smtClean="0"/>
              <a:t>1</a:t>
            </a:r>
            <a:r>
              <a:rPr lang="en-US" altLang="zh-CN" dirty="0" smtClean="0"/>
              <a:t>×</a:t>
            </a:r>
            <a:r>
              <a:rPr lang="el-GR" altLang="zh-CN" dirty="0"/>
              <a:t>η</a:t>
            </a:r>
            <a:r>
              <a:rPr lang="en-US" altLang="zh-CN" baseline="-25000" dirty="0" smtClean="0"/>
              <a:t>m</a:t>
            </a:r>
            <a:r>
              <a:rPr lang="en-US" altLang="zh-CN" dirty="0"/>
              <a:t>×</a:t>
            </a:r>
            <a:r>
              <a:rPr lang="el-GR" altLang="zh-CN" dirty="0">
                <a:solidFill>
                  <a:srgbClr val="FF3300"/>
                </a:solidFill>
              </a:rPr>
              <a:t>η</a:t>
            </a:r>
            <a:r>
              <a:rPr lang="en-US" altLang="zh-CN" baseline="-25000" dirty="0" smtClean="0">
                <a:solidFill>
                  <a:srgbClr val="FF3300"/>
                </a:solidFill>
              </a:rPr>
              <a:t>2</a:t>
            </a:r>
            <a:r>
              <a:rPr lang="en-US" altLang="zh-CN" dirty="0" smtClean="0"/>
              <a:t>    (3)</a:t>
            </a:r>
          </a:p>
          <a:p>
            <a:pPr marL="0" indent="0" algn="ctr">
              <a:buNone/>
            </a:pPr>
            <a:endParaRPr lang="en-US" altLang="zh-CN" dirty="0" smtClean="0"/>
          </a:p>
          <a:p>
            <a:r>
              <a:rPr lang="en-US" altLang="zh-CN" dirty="0" smtClean="0"/>
              <a:t> </a:t>
            </a:r>
            <a:r>
              <a:rPr lang="el-GR" altLang="zh-CN" dirty="0" smtClean="0">
                <a:solidFill>
                  <a:srgbClr val="FF3300"/>
                </a:solidFill>
              </a:rPr>
              <a:t>η</a:t>
            </a:r>
            <a:r>
              <a:rPr lang="en-US" altLang="zh-CN" baseline="-25000" dirty="0" smtClean="0">
                <a:solidFill>
                  <a:srgbClr val="FF3300"/>
                </a:solidFill>
              </a:rPr>
              <a:t>2</a:t>
            </a:r>
            <a:r>
              <a:rPr lang="en-US" altLang="zh-CN" dirty="0" smtClean="0"/>
              <a:t> - </a:t>
            </a:r>
            <a:r>
              <a:rPr lang="zh-CN" altLang="zh-CN" dirty="0"/>
              <a:t> </a:t>
            </a:r>
            <a:r>
              <a:rPr lang="en-US" altLang="zh-CN" dirty="0"/>
              <a:t>total quantum efficiency of GPM for the </a:t>
            </a:r>
            <a:r>
              <a:rPr lang="en-US" altLang="zh-CN" dirty="0" smtClean="0"/>
              <a:t/>
            </a:r>
            <a:br>
              <a:rPr lang="en-US" altLang="zh-CN" dirty="0" smtClean="0"/>
            </a:br>
            <a:r>
              <a:rPr lang="en-US" altLang="zh-CN" dirty="0" smtClean="0"/>
              <a:t>        incidence photon (8.1%)</a:t>
            </a:r>
          </a:p>
        </p:txBody>
      </p:sp>
      <p:sp>
        <p:nvSpPr>
          <p:cNvPr id="3" name="灯片编号占位符 2"/>
          <p:cNvSpPr>
            <a:spLocks noGrp="1"/>
          </p:cNvSpPr>
          <p:nvPr>
            <p:ph type="sldNum" sz="quarter" idx="12"/>
          </p:nvPr>
        </p:nvSpPr>
        <p:spPr/>
        <p:txBody>
          <a:bodyPr/>
          <a:lstStyle/>
          <a:p>
            <a:fld id="{515841D9-31DA-486D-B8CC-56BAAAB9B86E}" type="slidenum">
              <a:rPr lang="zh-CN" altLang="en-US" smtClean="0"/>
              <a:t>42</a:t>
            </a:fld>
            <a:endParaRPr lang="zh-CN" altLang="en-US"/>
          </a:p>
        </p:txBody>
      </p:sp>
    </p:spTree>
    <p:extLst>
      <p:ext uri="{BB962C8B-B14F-4D97-AF65-F5344CB8AC3E}">
        <p14:creationId xmlns:p14="http://schemas.microsoft.com/office/powerpoint/2010/main" val="4047346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a:xfrm>
                <a:off x="457200" y="1600199"/>
                <a:ext cx="8229600" cy="5357193"/>
              </a:xfrm>
            </p:spPr>
            <p:txBody>
              <a:bodyPr>
                <a:normAutofit/>
              </a:bodyPr>
              <a:lstStyle/>
              <a:p>
                <a:r>
                  <a:rPr lang="en-US" altLang="zh-CN" dirty="0" smtClean="0"/>
                  <a:t>The width of the spectrum at half height </a:t>
                </a:r>
                <a14:m>
                  <m:oMath xmlns:m="http://schemas.openxmlformats.org/officeDocument/2006/math">
                    <m:r>
                      <m:rPr>
                        <m:sty m:val="p"/>
                      </m:rPr>
                      <a:rPr lang="en-US" altLang="zh-CN">
                        <a:latin typeface="Cambria Math" panose="02040503050406030204" pitchFamily="18" charset="0"/>
                      </a:rPr>
                      <m:t>ΔE</m:t>
                    </m:r>
                  </m:oMath>
                </a14:m>
                <a:r>
                  <a:rPr lang="en-US" altLang="zh-CN" dirty="0"/>
                  <a:t> can be calculated using the following </a:t>
                </a:r>
                <a:r>
                  <a:rPr lang="en-US" altLang="zh-CN" dirty="0" smtClean="0"/>
                  <a:t>formula:</a:t>
                </a:r>
                <a:br>
                  <a:rPr lang="en-US" altLang="zh-CN" dirty="0" smtClean="0"/>
                </a:br>
                <a:endParaRPr lang="en-US" altLang="zh-CN" dirty="0" smtClean="0"/>
              </a:p>
              <a:p>
                <a:pPr marL="0" indent="0" algn="ctr">
                  <a:buNone/>
                </a:pP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𝐸</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𝐸</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𝜂</m:t>
                    </m:r>
                    <m:r>
                      <a:rPr lang="en-US" altLang="zh-CN" b="0" i="1" smtClean="0">
                        <a:latin typeface="Cambria Math" panose="02040503050406030204" pitchFamily="18" charset="0"/>
                        <a:ea typeface="Cambria Math" panose="02040503050406030204" pitchFamily="18" charset="0"/>
                      </a:rPr>
                      <m:t>=</m:t>
                    </m:r>
                    <m:rad>
                      <m:radPr>
                        <m:degHide m:val="on"/>
                        <m:ctrlPr>
                          <a:rPr lang="en-US" altLang="zh-CN" b="0" i="1" smtClean="0">
                            <a:latin typeface="Cambria Math" panose="02040503050406030204" pitchFamily="18" charset="0"/>
                            <a:ea typeface="Cambria Math" panose="02040503050406030204" pitchFamily="18" charset="0"/>
                          </a:rPr>
                        </m:ctrlPr>
                      </m:radPr>
                      <m:deg/>
                      <m:e>
                        <m:r>
                          <m:rPr>
                            <m:sty m:val="p"/>
                          </m:rPr>
                          <a:rPr lang="el-GR" altLang="zh-CN" b="0" i="1" smtClean="0">
                            <a:latin typeface="Cambria Math" panose="02040503050406030204" pitchFamily="18" charset="0"/>
                            <a:ea typeface="Cambria Math" panose="02040503050406030204" pitchFamily="18" charset="0"/>
                          </a:rPr>
                          <m:t>Δ</m:t>
                        </m:r>
                        <m:sSubSup>
                          <m:sSubSupPr>
                            <m:ctrlPr>
                              <a:rPr lang="el-GR"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𝐸</m:t>
                            </m:r>
                          </m:e>
                          <m:sub>
                            <m:r>
                              <a:rPr lang="zh-CN" altLang="el-GR" b="0" i="1" smtClean="0">
                                <a:latin typeface="Cambria Math" panose="02040503050406030204" pitchFamily="18" charset="0"/>
                                <a:ea typeface="Cambria Math" panose="02040503050406030204" pitchFamily="18" charset="0"/>
                              </a:rPr>
                              <m:t>𝛼</m:t>
                            </m:r>
                          </m:sub>
                          <m:sup>
                            <m:r>
                              <a:rPr lang="en-US" altLang="zh-CN" b="0" i="1" smtClean="0">
                                <a:latin typeface="Cambria Math" panose="02040503050406030204" pitchFamily="18" charset="0"/>
                                <a:ea typeface="Cambria Math" panose="02040503050406030204" pitchFamily="18" charset="0"/>
                              </a:rPr>
                              <m:t>2</m:t>
                            </m:r>
                          </m:sup>
                        </m:sSubSup>
                        <m:r>
                          <a:rPr lang="en-US" altLang="zh-CN" b="0" i="1" smtClean="0">
                            <a:latin typeface="Cambria Math" panose="02040503050406030204" pitchFamily="18" charset="0"/>
                            <a:ea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Δ</m:t>
                        </m:r>
                        <m:sSubSup>
                          <m:sSubSupPr>
                            <m:ctrlPr>
                              <a:rPr lang="el-GR"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𝑠</m:t>
                            </m:r>
                          </m:sub>
                          <m:sup>
                            <m:r>
                              <a:rPr lang="en-US" altLang="zh-CN" i="1">
                                <a:latin typeface="Cambria Math" panose="02040503050406030204" pitchFamily="18" charset="0"/>
                                <a:ea typeface="Cambria Math" panose="02040503050406030204" pitchFamily="18" charset="0"/>
                              </a:rPr>
                              <m:t>2</m:t>
                            </m:r>
                          </m:sup>
                        </m:sSubSup>
                        <m:r>
                          <a:rPr lang="en-US" altLang="zh-CN" b="0" i="1" smtClean="0">
                            <a:latin typeface="Cambria Math" panose="02040503050406030204" pitchFamily="18" charset="0"/>
                            <a:ea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Δ</m:t>
                        </m:r>
                        <m:sSubSup>
                          <m:sSubSupPr>
                            <m:ctrlPr>
                              <a:rPr lang="el-GR"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𝑛𝑒</m:t>
                            </m:r>
                          </m:sub>
                          <m:sup>
                            <m:r>
                              <a:rPr lang="en-US" altLang="zh-CN" i="1">
                                <a:latin typeface="Cambria Math" panose="02040503050406030204" pitchFamily="18" charset="0"/>
                                <a:ea typeface="Cambria Math" panose="02040503050406030204" pitchFamily="18" charset="0"/>
                              </a:rPr>
                              <m:t>2</m:t>
                            </m:r>
                          </m:sup>
                        </m:sSubSup>
                      </m:e>
                    </m:rad>
                  </m:oMath>
                </a14:m>
                <a:r>
                  <a:rPr lang="en-US" altLang="zh-CN" dirty="0" smtClean="0"/>
                  <a:t>     (4)</a:t>
                </a:r>
                <a:br>
                  <a:rPr lang="en-US" altLang="zh-CN" dirty="0" smtClean="0"/>
                </a:br>
                <a:endParaRPr lang="en-US" altLang="zh-CN" dirty="0" smtClean="0"/>
              </a:p>
              <a:p>
                <a14:m>
                  <m:oMath xmlns:m="http://schemas.openxmlformats.org/officeDocument/2006/math">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𝛼</m:t>
                        </m:r>
                      </m:sub>
                    </m:sSub>
                  </m:oMath>
                </a14:m>
                <a:r>
                  <a:rPr lang="en-US" altLang="zh-CN" dirty="0"/>
                  <a:t>,</a:t>
                </a:r>
                <a14:m>
                  <m:oMath xmlns:m="http://schemas.openxmlformats.org/officeDocument/2006/math">
                    <m:r>
                      <a:rPr lang="en-US" altLang="zh-CN">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𝑠</m:t>
                        </m:r>
                      </m:sub>
                    </m:sSub>
                  </m:oMath>
                </a14:m>
                <a:r>
                  <a:rPr lang="en-US" altLang="zh-CN" dirty="0"/>
                  <a:t> and </a:t>
                </a:r>
                <a14:m>
                  <m:oMath xmlns:m="http://schemas.openxmlformats.org/officeDocument/2006/math">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b="0" i="1" smtClean="0">
                            <a:latin typeface="Cambria Math" panose="02040503050406030204" pitchFamily="18" charset="0"/>
                          </a:rPr>
                          <m:t>𝑛𝑒</m:t>
                        </m:r>
                      </m:sub>
                    </m:sSub>
                  </m:oMath>
                </a14:m>
                <a:r>
                  <a:rPr lang="en-US" altLang="zh-CN" dirty="0"/>
                  <a:t> are the broadening of the spectrum owing to the fluctuations of </a:t>
                </a:r>
                <a14:m>
                  <m:oMath xmlns:m="http://schemas.openxmlformats.org/officeDocument/2006/math">
                    <m:r>
                      <m:rPr>
                        <m:sty m:val="p"/>
                      </m:rPr>
                      <a:rPr lang="en-US" altLang="zh-CN">
                        <a:latin typeface="Cambria Math" panose="02040503050406030204" pitchFamily="18" charset="0"/>
                      </a:rPr>
                      <m:t>α</m:t>
                    </m:r>
                  </m:oMath>
                </a14:m>
                <a:r>
                  <a:rPr lang="en-US" altLang="zh-CN" dirty="0"/>
                  <a:t> energy, signal and the electronic noise, respectively. </a:t>
                </a:r>
                <a:endParaRPr lang="en-US" altLang="zh-CN" dirty="0" smtClean="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xfrm>
                <a:off x="457200" y="1600199"/>
                <a:ext cx="8229600" cy="5357193"/>
              </a:xfrm>
              <a:blipFill rotWithShape="0">
                <a:blip r:embed="rId2"/>
                <a:stretch>
                  <a:fillRect l="-1704" t="-1365" r="-2000"/>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515841D9-31DA-486D-B8CC-56BAAAB9B86E}" type="slidenum">
              <a:rPr lang="zh-CN" altLang="en-US" smtClean="0"/>
              <a:t>43</a:t>
            </a:fld>
            <a:endParaRPr lang="zh-CN" altLang="en-US"/>
          </a:p>
        </p:txBody>
      </p:sp>
    </p:spTree>
    <p:extLst>
      <p:ext uri="{BB962C8B-B14F-4D97-AF65-F5344CB8AC3E}">
        <p14:creationId xmlns:p14="http://schemas.microsoft.com/office/powerpoint/2010/main" val="1089018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a:xfrm>
                <a:off x="457200" y="1600199"/>
                <a:ext cx="8229600" cy="5357193"/>
              </a:xfrm>
            </p:spPr>
            <p:txBody>
              <a:bodyPr>
                <a:normAutofit/>
              </a:bodyPr>
              <a:lstStyle/>
              <a:p>
                <a14:m>
                  <m:oMath xmlns:m="http://schemas.openxmlformats.org/officeDocument/2006/math">
                    <m:r>
                      <a:rPr lang="en-US" altLang="zh-CN" smtClean="0">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𝛼</m:t>
                        </m:r>
                      </m:sub>
                    </m:sSub>
                  </m:oMath>
                </a14:m>
                <a:r>
                  <a:rPr lang="en-US" altLang="zh-CN" dirty="0" smtClean="0"/>
                  <a:t> and  </a:t>
                </a:r>
                <a14:m>
                  <m:oMath xmlns:m="http://schemas.openxmlformats.org/officeDocument/2006/math">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𝑠</m:t>
                        </m:r>
                      </m:sub>
                    </m:sSub>
                  </m:oMath>
                </a14:m>
                <a:r>
                  <a:rPr lang="en-US" altLang="zh-CN" dirty="0" smtClean="0"/>
                  <a:t> can </a:t>
                </a:r>
                <a:r>
                  <a:rPr lang="en-US" altLang="zh-CN" dirty="0"/>
                  <a:t>be calculated using the following </a:t>
                </a:r>
                <a:r>
                  <a:rPr lang="en-US" altLang="zh-CN" dirty="0" smtClean="0"/>
                  <a:t>formulas:</a:t>
                </a:r>
                <a:endParaRPr lang="en-US" altLang="zh-CN" dirty="0"/>
              </a:p>
              <a:p>
                <a:pPr marL="0" indent="0">
                  <a:buNone/>
                </a:pPr>
                <a:r>
                  <a:rPr lang="en-US" altLang="zh-CN" dirty="0" smtClean="0"/>
                  <a:t>       E=E</a:t>
                </a:r>
                <a:r>
                  <a:rPr lang="en-US" altLang="zh-CN" baseline="-25000" dirty="0" smtClean="0"/>
                  <a:t>0</a:t>
                </a:r>
                <a:r>
                  <a:rPr lang="en-US" altLang="zh-CN" dirty="0" smtClean="0"/>
                  <a:t>×n</a:t>
                </a:r>
                <a:r>
                  <a:rPr lang="en-US" altLang="zh-CN" baseline="-25000" dirty="0" smtClean="0"/>
                  <a:t>1</a:t>
                </a:r>
                <a:r>
                  <a:rPr lang="en-US" altLang="zh-CN" dirty="0" smtClean="0"/>
                  <a:t>/n</a:t>
                </a:r>
                <a:r>
                  <a:rPr lang="en-US" altLang="zh-CN" baseline="-25000" dirty="0" smtClean="0"/>
                  <a:t>0</a:t>
                </a:r>
                <a:r>
                  <a:rPr lang="en-US" altLang="zh-CN" dirty="0" smtClean="0"/>
                  <a:t>                                       (5)</a:t>
                </a:r>
                <a:endParaRPr lang="en-US" altLang="zh-CN" baseline="-25000" dirty="0" smtClean="0"/>
              </a:p>
              <a:p>
                <a:pPr marL="0" indent="0">
                  <a:buNone/>
                </a:pPr>
                <a:r>
                  <a:rPr lang="en-US" altLang="zh-CN" dirty="0" smtClean="0"/>
                  <a:t>       </a:t>
                </a:r>
                <a:r>
                  <a:rPr lang="el-GR" altLang="zh-CN" dirty="0" smtClean="0"/>
                  <a:t>Δ</a:t>
                </a:r>
                <a:r>
                  <a:rPr lang="en-US" altLang="zh-CN" dirty="0" smtClean="0"/>
                  <a:t>E</a:t>
                </a:r>
                <a:r>
                  <a:rPr lang="en-US" altLang="zh-CN" baseline="-25000" dirty="0" smtClean="0"/>
                  <a:t>α</a:t>
                </a:r>
                <a:r>
                  <a:rPr lang="en-US" altLang="zh-CN" dirty="0" smtClean="0"/>
                  <a:t>=E×</a:t>
                </a:r>
                <a:r>
                  <a:rPr lang="el-GR" altLang="zh-CN" dirty="0" smtClean="0"/>
                  <a:t>η</a:t>
                </a:r>
                <a:r>
                  <a:rPr lang="en-US" altLang="zh-CN" baseline="-25000" dirty="0" smtClean="0"/>
                  <a:t>α</a:t>
                </a:r>
                <a:r>
                  <a:rPr lang="en-US" altLang="zh-CN" dirty="0" smtClean="0"/>
                  <a:t>                                          (6) </a:t>
                </a:r>
                <a:endParaRPr lang="en-US" altLang="zh-CN" baseline="-25000" dirty="0" smtClean="0"/>
              </a:p>
              <a:p>
                <a:pPr marL="0" indent="0" algn="ctr">
                  <a:buNone/>
                </a:pPr>
                <a14:m>
                  <m:oMath xmlns:m="http://schemas.openxmlformats.org/officeDocument/2006/math">
                    <m:r>
                      <m:rPr>
                        <m:sty m:val="p"/>
                      </m:rPr>
                      <a:rPr lang="en-US" altLang="zh-CN">
                        <a:latin typeface="Cambria Math" panose="02040503050406030204" pitchFamily="18" charset="0"/>
                      </a:rPr>
                      <m:t>Δ</m:t>
                    </m:r>
                    <m:sSub>
                      <m:sSubPr>
                        <m:ctrlPr>
                          <a:rPr lang="zh-CN" altLang="zh-CN" i="1">
                            <a:latin typeface="Cambria Math" panose="02040503050406030204" pitchFamily="18" charset="0"/>
                          </a:rPr>
                        </m:ctrlPr>
                      </m:sSubPr>
                      <m:e>
                        <m:r>
                          <a:rPr lang="en-US" altLang="zh-CN" i="1">
                            <a:latin typeface="Cambria Math" panose="02040503050406030204" pitchFamily="18" charset="0"/>
                          </a:rPr>
                          <m:t>𝐸</m:t>
                        </m:r>
                      </m:e>
                      <m:sub>
                        <m:r>
                          <a:rPr lang="en-US" altLang="zh-CN" i="1">
                            <a:latin typeface="Cambria Math" panose="02040503050406030204" pitchFamily="18" charset="0"/>
                          </a:rPr>
                          <m:t>𝑠</m:t>
                        </m:r>
                      </m:sub>
                    </m:sSub>
                    <m:r>
                      <a:rPr lang="en-US" altLang="zh-CN" i="1">
                        <a:latin typeface="Cambria Math" panose="02040503050406030204" pitchFamily="18" charset="0"/>
                      </a:rPr>
                      <m:t>=2.355</m:t>
                    </m:r>
                    <m:rad>
                      <m:radPr>
                        <m:degHide m:val="on"/>
                        <m:ctrlPr>
                          <a:rPr lang="zh-CN" altLang="zh-CN" i="1">
                            <a:latin typeface="Cambria Math" panose="02040503050406030204" pitchFamily="18" charset="0"/>
                          </a:rPr>
                        </m:ctrlPr>
                      </m:radPr>
                      <m:deg/>
                      <m:e>
                        <m:r>
                          <a:rPr lang="en-US" altLang="zh-CN" i="1">
                            <a:latin typeface="Cambria Math" panose="02040503050406030204" pitchFamily="18" charset="0"/>
                          </a:rPr>
                          <m:t>(1+0.68)×</m:t>
                        </m:r>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𝑤</m:t>
                        </m:r>
                      </m:e>
                    </m:rad>
                  </m:oMath>
                </a14:m>
                <a:r>
                  <a:rPr lang="en-US" altLang="zh-CN" dirty="0" smtClean="0"/>
                  <a:t>    (7)</a:t>
                </a:r>
              </a:p>
              <a:p>
                <a:pPr marL="0" indent="0">
                  <a:buNone/>
                </a:pPr>
                <a:r>
                  <a:rPr lang="en-US" altLang="zh-CN" dirty="0"/>
                  <a:t> </a:t>
                </a:r>
                <a:r>
                  <a:rPr lang="en-US" altLang="zh-CN" dirty="0" smtClean="0"/>
                  <a:t>      w=E/n</a:t>
                </a:r>
                <a:r>
                  <a:rPr lang="en-US" altLang="zh-CN" baseline="-25000" dirty="0" smtClean="0"/>
                  <a:t>e0</a:t>
                </a:r>
                <a:r>
                  <a:rPr lang="en-US" altLang="zh-CN" dirty="0" smtClean="0"/>
                  <a:t>                                               (8)</a:t>
                </a:r>
              </a:p>
              <a:p>
                <a:r>
                  <a:rPr lang="el-GR" altLang="zh-CN" dirty="0" smtClean="0"/>
                  <a:t>η</a:t>
                </a:r>
                <a:r>
                  <a:rPr lang="en-US" altLang="zh-CN" baseline="-25000" dirty="0" smtClean="0"/>
                  <a:t>α</a:t>
                </a:r>
                <a:r>
                  <a:rPr lang="en-US" altLang="zh-CN" dirty="0" smtClean="0"/>
                  <a:t> - </a:t>
                </a:r>
                <a:r>
                  <a:rPr lang="en-US" altLang="zh-CN" dirty="0"/>
                  <a:t>energy resolution of the energy spectrum </a:t>
                </a:r>
                <a:r>
                  <a:rPr lang="en-US" altLang="zh-CN" dirty="0" smtClean="0"/>
                  <a:t/>
                </a:r>
                <a:br>
                  <a:rPr lang="en-US" altLang="zh-CN" dirty="0" smtClean="0"/>
                </a:br>
                <a:r>
                  <a:rPr lang="en-US" altLang="zh-CN" dirty="0" smtClean="0"/>
                  <a:t>       of α source (8.36%)</a:t>
                </a:r>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xfrm>
                <a:off x="457200" y="1600199"/>
                <a:ext cx="8229600" cy="5357193"/>
              </a:xfrm>
              <a:blipFill rotWithShape="0">
                <a:blip r:embed="rId2"/>
                <a:stretch>
                  <a:fillRect l="-1704" t="-1365"/>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515841D9-31DA-486D-B8CC-56BAAAB9B86E}" type="slidenum">
              <a:rPr lang="zh-CN" altLang="en-US" smtClean="0"/>
              <a:t>44</a:t>
            </a:fld>
            <a:endParaRPr lang="zh-CN" altLang="en-US"/>
          </a:p>
        </p:txBody>
      </p:sp>
    </p:spTree>
    <p:extLst>
      <p:ext uri="{BB962C8B-B14F-4D97-AF65-F5344CB8AC3E}">
        <p14:creationId xmlns:p14="http://schemas.microsoft.com/office/powerpoint/2010/main" val="415556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GPM: α source test</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a:xfrm>
                <a:off x="457200" y="1600199"/>
                <a:ext cx="8435280" cy="5357193"/>
              </a:xfrm>
            </p:spPr>
            <p:txBody>
              <a:bodyPr>
                <a:normAutofit/>
              </a:bodyPr>
              <a:lstStyle/>
              <a:p>
                <a:r>
                  <a:rPr lang="en-US" altLang="zh-CN" dirty="0" smtClean="0"/>
                  <a:t>Based on formulas (3) - (8),</a:t>
                </a:r>
                <a:r>
                  <a:rPr lang="el-GR" altLang="zh-CN" dirty="0"/>
                  <a:t> </a:t>
                </a:r>
                <a:r>
                  <a:rPr lang="el-GR" altLang="zh-CN" dirty="0" smtClean="0"/>
                  <a:t>Δ</a:t>
                </a:r>
                <a:r>
                  <a:rPr lang="en-US" altLang="zh-CN" dirty="0" err="1" smtClean="0"/>
                  <a:t>E</a:t>
                </a:r>
                <a:r>
                  <a:rPr lang="en-US" altLang="zh-CN" baseline="-25000" dirty="0" err="1" smtClean="0"/>
                  <a:t>ne</a:t>
                </a:r>
                <a:r>
                  <a:rPr lang="en-US" altLang="zh-CN" dirty="0" smtClean="0"/>
                  <a:t> is calculated to be 6.32keV, which is equal to 745 noise electrons</a:t>
                </a:r>
              </a:p>
              <a:p>
                <a:r>
                  <a:rPr lang="en-US" altLang="zh-CN" dirty="0" smtClean="0"/>
                  <a:t>With inequality</a:t>
                </a:r>
                <a:br>
                  <a:rPr lang="en-US" altLang="zh-CN" dirty="0" smtClean="0"/>
                </a:br>
                <a14:m>
                  <m:oMath xmlns:m="http://schemas.openxmlformats.org/officeDocument/2006/math">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𝜂</m:t>
                            </m:r>
                          </m:e>
                          <m:sub>
                            <m:r>
                              <a:rPr lang="en-US" altLang="zh-CN" i="1">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𝐺</m:t>
                        </m:r>
                      </m:num>
                      <m:den>
                        <m:r>
                          <a:rPr lang="en-US" altLang="zh-CN" i="1">
                            <a:latin typeface="Cambria Math" panose="02040503050406030204" pitchFamily="18" charset="0"/>
                          </a:rPr>
                          <m:t>𝐸𝑁𝐸</m:t>
                        </m:r>
                      </m:den>
                    </m:f>
                    <m:r>
                      <a:rPr lang="en-US" altLang="zh-CN" i="1">
                        <a:latin typeface="Cambria Math" panose="02040503050406030204" pitchFamily="18" charset="0"/>
                      </a:rPr>
                      <m:t>≥3</m:t>
                    </m:r>
                  </m:oMath>
                </a14:m>
                <a:endParaRPr lang="en-US" altLang="zh-CN" dirty="0" smtClean="0"/>
              </a:p>
              <a:p>
                <a:r>
                  <a:rPr lang="en-US" altLang="zh-CN" dirty="0" smtClean="0"/>
                  <a:t>Gain of THGEM detector G = 1500</a:t>
                </a:r>
              </a:p>
              <a:p>
                <a:r>
                  <a:rPr lang="en-US" altLang="zh-CN" dirty="0" smtClean="0"/>
                  <a:t>Low </a:t>
                </a:r>
                <a:r>
                  <a:rPr lang="en-US" altLang="zh-CN" dirty="0"/>
                  <a:t>threshold of GPM for the detecting of the incidence photons </a:t>
                </a:r>
                <a:r>
                  <a:rPr lang="en-US" altLang="zh-CN" dirty="0" smtClean="0"/>
                  <a:t>is calculated to </a:t>
                </a:r>
                <a:r>
                  <a:rPr lang="en-US" altLang="zh-CN" dirty="0"/>
                  <a:t>be 19</a:t>
                </a:r>
                <a:endParaRPr lang="en-US" altLang="zh-CN" dirty="0" smtClean="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xfrm>
                <a:off x="457200" y="1600199"/>
                <a:ext cx="8435280" cy="5357193"/>
              </a:xfrm>
              <a:blipFill rotWithShape="0">
                <a:blip r:embed="rId2"/>
                <a:stretch>
                  <a:fillRect l="-1662" t="-1479"/>
                </a:stretch>
              </a:blipFill>
            </p:spPr>
            <p:txBody>
              <a:bodyPr/>
              <a:lstStyle/>
              <a:p>
                <a:r>
                  <a:rPr lang="zh-CN" altLang="en-US">
                    <a:noFill/>
                  </a:rPr>
                  <a:t> </a:t>
                </a:r>
              </a:p>
            </p:txBody>
          </p:sp>
        </mc:Fallback>
      </mc:AlternateContent>
      <p:sp>
        <p:nvSpPr>
          <p:cNvPr id="3" name="灯片编号占位符 2"/>
          <p:cNvSpPr>
            <a:spLocks noGrp="1"/>
          </p:cNvSpPr>
          <p:nvPr>
            <p:ph type="sldNum" sz="quarter" idx="12"/>
          </p:nvPr>
        </p:nvSpPr>
        <p:spPr/>
        <p:txBody>
          <a:bodyPr/>
          <a:lstStyle/>
          <a:p>
            <a:fld id="{515841D9-31DA-486D-B8CC-56BAAAB9B86E}" type="slidenum">
              <a:rPr lang="zh-CN" altLang="en-US" smtClean="0"/>
              <a:t>45</a:t>
            </a:fld>
            <a:endParaRPr lang="zh-CN" altLang="en-US"/>
          </a:p>
        </p:txBody>
      </p:sp>
    </p:spTree>
    <p:extLst>
      <p:ext uri="{BB962C8B-B14F-4D97-AF65-F5344CB8AC3E}">
        <p14:creationId xmlns:p14="http://schemas.microsoft.com/office/powerpoint/2010/main" val="1876355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nvSpPr>
        <p:spPr>
          <a:xfrm>
            <a:off x="457200" y="1484784"/>
            <a:ext cx="8229600" cy="334096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zh-CN" sz="2800" dirty="0" smtClean="0"/>
              <a:t>Detection of neutrinos - ICARUS</a:t>
            </a:r>
            <a:r>
              <a:rPr lang="zh-CN" altLang="en-US" sz="2400" dirty="0" smtClean="0"/>
              <a:t>（</a:t>
            </a:r>
            <a:r>
              <a:rPr lang="en-US" altLang="zh-CN" sz="2400" dirty="0"/>
              <a:t>Imaging Cosmic And Rare Underground Signals</a:t>
            </a:r>
            <a:r>
              <a:rPr lang="zh-CN" altLang="en-US" sz="2400" dirty="0" smtClean="0"/>
              <a:t>）</a:t>
            </a:r>
            <a:endParaRPr lang="en-US" altLang="zh-CN" sz="2400" dirty="0" smtClean="0"/>
          </a:p>
          <a:p>
            <a:pPr lvl="1" algn="just"/>
            <a:r>
              <a:rPr lang="en-US" altLang="zh-CN" sz="2400" dirty="0" smtClean="0"/>
              <a:t>LAr TPC</a:t>
            </a:r>
            <a:r>
              <a:rPr lang="zh-CN" altLang="en-US" sz="2400" dirty="0" smtClean="0"/>
              <a:t>，</a:t>
            </a:r>
            <a:r>
              <a:rPr lang="en-US" altLang="zh-CN" sz="2400" dirty="0" err="1"/>
              <a:t>LAr</a:t>
            </a:r>
            <a:r>
              <a:rPr lang="en-US" altLang="zh-CN" sz="2400" dirty="0"/>
              <a:t> &amp; PMT : </a:t>
            </a:r>
            <a:r>
              <a:rPr lang="en-US" altLang="zh-CN" sz="2400" dirty="0" smtClean="0"/>
              <a:t>start time of electron drift</a:t>
            </a:r>
            <a:endParaRPr lang="en-US" altLang="zh-CN" sz="2400" dirty="0"/>
          </a:p>
          <a:p>
            <a:pPr algn="just"/>
            <a:r>
              <a:rPr lang="en-GB" altLang="zh-CN" sz="2800" dirty="0" smtClean="0"/>
              <a:t>Search </a:t>
            </a:r>
            <a:r>
              <a:rPr lang="en-GB" altLang="zh-CN" sz="2800" dirty="0"/>
              <a:t>for 0</a:t>
            </a:r>
            <a:r>
              <a:rPr lang="el-GR" altLang="zh-CN" sz="2800" dirty="0"/>
              <a:t>ν2</a:t>
            </a:r>
            <a:r>
              <a:rPr lang="en-US" altLang="zh-CN" sz="2800" dirty="0"/>
              <a:t>β</a:t>
            </a:r>
            <a:r>
              <a:rPr lang="el-GR" altLang="zh-CN" sz="2800" dirty="0"/>
              <a:t> </a:t>
            </a:r>
            <a:r>
              <a:rPr lang="en-GB" altLang="zh-CN" sz="2800" dirty="0"/>
              <a:t>decay</a:t>
            </a:r>
            <a:r>
              <a:rPr lang="en-US" altLang="zh-CN" sz="2800" dirty="0"/>
              <a:t>-GERDA</a:t>
            </a:r>
            <a:r>
              <a:rPr lang="zh-CN" altLang="en-US" sz="2400" dirty="0"/>
              <a:t>（</a:t>
            </a:r>
            <a:r>
              <a:rPr lang="en-US" altLang="zh-CN" sz="2400" dirty="0"/>
              <a:t>GERmanium Detector Array</a:t>
            </a:r>
            <a:r>
              <a:rPr lang="zh-CN" altLang="en-US" sz="2400" dirty="0"/>
              <a:t>）</a:t>
            </a:r>
            <a:endParaRPr lang="en-US" altLang="zh-CN" sz="2400" dirty="0"/>
          </a:p>
          <a:p>
            <a:pPr lvl="1" algn="just"/>
            <a:r>
              <a:rPr lang="en-US" altLang="zh-CN" sz="2400" dirty="0"/>
              <a:t>GERDA Phase </a:t>
            </a:r>
            <a:r>
              <a:rPr lang="en-US" altLang="zh-CN" sz="2400" dirty="0" smtClean="0"/>
              <a:t>II, </a:t>
            </a:r>
            <a:r>
              <a:rPr lang="en-US" altLang="zh-CN" sz="2400" dirty="0" err="1" smtClean="0"/>
              <a:t>LAr</a:t>
            </a:r>
            <a:r>
              <a:rPr lang="en-US" altLang="zh-CN" sz="2400" dirty="0" smtClean="0"/>
              <a:t> &amp; PMT : veto detector</a:t>
            </a:r>
          </a:p>
          <a:p>
            <a:pPr marL="342900" lvl="1" indent="-342900" algn="just">
              <a:buFont typeface="Arial" pitchFamily="34" charset="0"/>
              <a:buChar char="•"/>
            </a:pPr>
            <a:r>
              <a:rPr lang="en-US" altLang="zh-CN" dirty="0" smtClean="0"/>
              <a:t>Search for dark matter-CDEX</a:t>
            </a:r>
            <a:r>
              <a:rPr lang="zh-CN" altLang="en-US" sz="2400" dirty="0"/>
              <a:t>（</a:t>
            </a:r>
            <a:r>
              <a:rPr lang="en-US" altLang="zh-CN" sz="2400" dirty="0"/>
              <a:t>China Dark matter EXperiment</a:t>
            </a:r>
            <a:r>
              <a:rPr lang="zh-CN" altLang="en-US" sz="2400" dirty="0" smtClean="0"/>
              <a:t>）</a:t>
            </a:r>
            <a:endParaRPr lang="en-US" altLang="zh-CN" dirty="0" smtClean="0"/>
          </a:p>
          <a:p>
            <a:pPr lvl="1" algn="just"/>
            <a:r>
              <a:rPr lang="en-US" altLang="zh-CN" sz="2400" dirty="0" err="1"/>
              <a:t>LAr</a:t>
            </a:r>
            <a:r>
              <a:rPr lang="en-US" altLang="zh-CN" sz="2400" dirty="0"/>
              <a:t> &amp; PMT : veto detector</a:t>
            </a:r>
          </a:p>
          <a:p>
            <a:pPr marL="342900" lvl="1" indent="-342900" algn="just">
              <a:buFont typeface="Arial" pitchFamily="34" charset="0"/>
              <a:buChar char="•"/>
            </a:pPr>
            <a:endParaRPr lang="zh-CN" altLang="en-US" dirty="0"/>
          </a:p>
        </p:txBody>
      </p:sp>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6" name="内容占位符 2"/>
          <p:cNvSpPr txBox="1">
            <a:spLocks/>
          </p:cNvSpPr>
          <p:nvPr/>
        </p:nvSpPr>
        <p:spPr>
          <a:xfrm>
            <a:off x="395536" y="6143924"/>
            <a:ext cx="4248472" cy="504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zh-CN" altLang="en-US" sz="1800" dirty="0">
              <a:latin typeface="微软雅黑" pitchFamily="34" charset="-122"/>
              <a:ea typeface="微软雅黑" pitchFamily="34" charset="-122"/>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r="65750" b="6158"/>
          <a:stretch/>
        </p:blipFill>
        <p:spPr>
          <a:xfrm>
            <a:off x="546499" y="4647159"/>
            <a:ext cx="2457568" cy="197767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016" y="4654594"/>
            <a:ext cx="970127" cy="1925253"/>
          </a:xfrm>
          <a:prstGeom prst="rect">
            <a:avLst/>
          </a:prstGeom>
        </p:spPr>
      </p:pic>
      <p:pic>
        <p:nvPicPr>
          <p:cNvPr id="9" name="Picture 3" descr="D:\Gpmt\开题相关\Fig1_scheme_design_of_the_cryostat_in_CDEX.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743" y="4774839"/>
            <a:ext cx="3204864" cy="1759718"/>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515841D9-31DA-486D-B8CC-56BAAAB9B86E}" type="slidenum">
              <a:rPr lang="zh-CN" altLang="en-US" smtClean="0"/>
              <a:t>5</a:t>
            </a:fld>
            <a:endParaRPr lang="zh-CN" altLang="en-US"/>
          </a:p>
        </p:txBody>
      </p:sp>
    </p:spTree>
    <p:extLst>
      <p:ext uri="{BB962C8B-B14F-4D97-AF65-F5344CB8AC3E}">
        <p14:creationId xmlns:p14="http://schemas.microsoft.com/office/powerpoint/2010/main" val="3914613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a:xfrm>
            <a:off x="457200" y="1600202"/>
            <a:ext cx="8229600" cy="4925142"/>
          </a:xfrm>
        </p:spPr>
        <p:txBody>
          <a:bodyPr>
            <a:noAutofit/>
          </a:bodyPr>
          <a:lstStyle/>
          <a:p>
            <a:pPr marL="0" indent="0" algn="just">
              <a:lnSpc>
                <a:spcPts val="4000"/>
              </a:lnSpc>
              <a:buNone/>
            </a:pPr>
            <a:r>
              <a:rPr lang="en-US" altLang="zh-CN" sz="2600" dirty="0" smtClean="0"/>
              <a:t>Liquid argon detectors have been widely used in rare event experiments, which have raised new requirements:</a:t>
            </a:r>
          </a:p>
          <a:p>
            <a:pPr algn="just">
              <a:lnSpc>
                <a:spcPts val="4000"/>
              </a:lnSpc>
            </a:pPr>
            <a:r>
              <a:rPr lang="en-US" altLang="zh-CN" sz="2600" dirty="0" smtClean="0"/>
              <a:t>High stability at cryogenic condition (87K - 120K)</a:t>
            </a:r>
          </a:p>
          <a:p>
            <a:pPr algn="just">
              <a:lnSpc>
                <a:spcPts val="4000"/>
              </a:lnSpc>
            </a:pPr>
            <a:r>
              <a:rPr lang="en-US" altLang="zh-CN" sz="2600" dirty="0" smtClean="0"/>
              <a:t>Low radiation background</a:t>
            </a:r>
          </a:p>
          <a:p>
            <a:pPr algn="just">
              <a:lnSpc>
                <a:spcPts val="4000"/>
              </a:lnSpc>
            </a:pPr>
            <a:r>
              <a:rPr lang="en-US" altLang="zh-CN" sz="2600" dirty="0" smtClean="0"/>
              <a:t>Direct detection of 128nm VUV</a:t>
            </a:r>
          </a:p>
          <a:p>
            <a:pPr algn="just">
              <a:lnSpc>
                <a:spcPts val="4000"/>
              </a:lnSpc>
            </a:pPr>
            <a:r>
              <a:rPr lang="en-US" altLang="zh-CN" sz="2600" dirty="0" smtClean="0"/>
              <a:t>Large active area</a:t>
            </a:r>
          </a:p>
          <a:p>
            <a:pPr algn="just">
              <a:lnSpc>
                <a:spcPts val="4000"/>
              </a:lnSpc>
            </a:pPr>
            <a:r>
              <a:rPr lang="en-US" altLang="zh-CN" sz="2600" dirty="0" smtClean="0"/>
              <a:t>Low price</a:t>
            </a:r>
            <a:endParaRPr lang="zh-CN" altLang="en-US" sz="2600"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6</a:t>
            </a:fld>
            <a:endParaRPr lang="zh-CN" altLang="en-US"/>
          </a:p>
        </p:txBody>
      </p:sp>
    </p:spTree>
    <p:extLst>
      <p:ext uri="{BB962C8B-B14F-4D97-AF65-F5344CB8AC3E}">
        <p14:creationId xmlns:p14="http://schemas.microsoft.com/office/powerpoint/2010/main" val="2781453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3429000"/>
            <a:ext cx="4456407" cy="3086517"/>
          </a:xfrm>
          <a:prstGeom prst="rect">
            <a:avLst/>
          </a:prstGeom>
        </p:spPr>
      </p:pic>
      <p:sp>
        <p:nvSpPr>
          <p:cNvPr id="2" name="标题 1"/>
          <p:cNvSpPr>
            <a:spLocks noGrp="1"/>
          </p:cNvSpPr>
          <p:nvPr>
            <p:ph type="title"/>
          </p:nvPr>
        </p:nvSpPr>
        <p:spPr/>
        <p:txBody>
          <a:bodyPr>
            <a:normAutofit/>
          </a:bodyPr>
          <a:lstStyle/>
          <a:p>
            <a:r>
              <a:rPr lang="en-US" altLang="zh-CN" dirty="0" smtClean="0"/>
              <a:t>Background</a:t>
            </a:r>
            <a:endParaRPr lang="zh-CN" altLang="en-US" dirty="0"/>
          </a:p>
        </p:txBody>
      </p:sp>
      <p:sp>
        <p:nvSpPr>
          <p:cNvPr id="7" name="内容占位符 2"/>
          <p:cNvSpPr txBox="1">
            <a:spLocks/>
          </p:cNvSpPr>
          <p:nvPr/>
        </p:nvSpPr>
        <p:spPr>
          <a:xfrm>
            <a:off x="457200" y="1495325"/>
            <a:ext cx="85792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华文楷体" pitchFamily="2" charset="-122"/>
                <a:ea typeface="华文楷体"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华文楷体" pitchFamily="2" charset="-122"/>
                <a:ea typeface="华文楷体"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600" dirty="0"/>
              <a:t>GPM</a:t>
            </a:r>
            <a:r>
              <a:rPr lang="zh-CN" altLang="en-US" sz="2600" dirty="0"/>
              <a:t>（</a:t>
            </a:r>
            <a:r>
              <a:rPr lang="en-US" altLang="zh-CN" sz="2600" dirty="0"/>
              <a:t>Gaseous </a:t>
            </a:r>
            <a:r>
              <a:rPr lang="en-US" altLang="zh-CN" sz="2600" dirty="0" err="1" smtClean="0"/>
              <a:t>PhotoMultiplier</a:t>
            </a:r>
            <a:r>
              <a:rPr lang="zh-CN" altLang="en-US" sz="2600" dirty="0" smtClean="0"/>
              <a:t>）</a:t>
            </a:r>
            <a:endParaRPr lang="en-US" altLang="zh-CN" sz="2600" dirty="0"/>
          </a:p>
          <a:p>
            <a:r>
              <a:rPr lang="en-US" altLang="zh-CN" sz="2400" dirty="0" smtClean="0"/>
              <a:t>Gas-filled detector (different from PMT)</a:t>
            </a:r>
          </a:p>
          <a:p>
            <a:r>
              <a:rPr lang="en-US" altLang="zh-CN" sz="2400" dirty="0" smtClean="0"/>
              <a:t>Two main composition:</a:t>
            </a:r>
          </a:p>
          <a:p>
            <a:pPr lvl="1"/>
            <a:r>
              <a:rPr lang="en-US" altLang="zh-CN" sz="2000" dirty="0"/>
              <a:t>Photoelectric device</a:t>
            </a:r>
          </a:p>
          <a:p>
            <a:pPr lvl="1"/>
            <a:r>
              <a:rPr lang="en-US" altLang="zh-CN" sz="2000" dirty="0"/>
              <a:t>Electron multiplying </a:t>
            </a:r>
            <a:r>
              <a:rPr lang="en-US" altLang="zh-CN" sz="2000" dirty="0" smtClean="0"/>
              <a:t>device</a:t>
            </a:r>
            <a:endParaRPr lang="en-US" altLang="zh-CN" sz="2000"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7</a:t>
            </a:fld>
            <a:endParaRPr lang="zh-CN" altLang="en-US"/>
          </a:p>
        </p:txBody>
      </p:sp>
    </p:spTree>
    <p:custDataLst>
      <p:tags r:id="rId1"/>
    </p:custDataLst>
    <p:extLst>
      <p:ext uri="{BB962C8B-B14F-4D97-AF65-F5344CB8AC3E}">
        <p14:creationId xmlns:p14="http://schemas.microsoft.com/office/powerpoint/2010/main" val="3538751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600200"/>
            <a:ext cx="8363272" cy="4525963"/>
          </a:xfrm>
        </p:spPr>
        <p:txBody>
          <a:bodyPr>
            <a:normAutofit fontScale="92500" lnSpcReduction="10000"/>
          </a:bodyPr>
          <a:lstStyle/>
          <a:p>
            <a:pPr>
              <a:lnSpc>
                <a:spcPct val="150000"/>
              </a:lnSpc>
            </a:pPr>
            <a:r>
              <a:rPr lang="en-US" altLang="zh-CN" dirty="0" smtClean="0">
                <a:latin typeface="Times New Roman" pitchFamily="18" charset="0"/>
                <a:cs typeface="Times New Roman" pitchFamily="18" charset="0"/>
              </a:rPr>
              <a:t>Background</a:t>
            </a:r>
          </a:p>
          <a:p>
            <a:pPr>
              <a:lnSpc>
                <a:spcPct val="150000"/>
              </a:lnSpc>
            </a:pPr>
            <a:r>
              <a:rPr lang="en-US" altLang="zh-CN" dirty="0" smtClean="0">
                <a:solidFill>
                  <a:srgbClr val="FF0000"/>
                </a:solidFill>
                <a:latin typeface="Times New Roman" pitchFamily="18" charset="0"/>
                <a:cs typeface="Times New Roman" pitchFamily="18" charset="0"/>
              </a:rPr>
              <a:t>Test of PTFE-THGEM</a:t>
            </a:r>
          </a:p>
          <a:p>
            <a:pPr>
              <a:lnSpc>
                <a:spcPct val="150000"/>
              </a:lnSpc>
            </a:pPr>
            <a:r>
              <a:rPr lang="en-US" altLang="zh-CN" dirty="0" smtClean="0">
                <a:latin typeface="Times New Roman" pitchFamily="18" charset="0"/>
                <a:cs typeface="Times New Roman" pitchFamily="18" charset="0"/>
              </a:rPr>
              <a:t>Test of </a:t>
            </a:r>
            <a:r>
              <a:rPr lang="en-US" altLang="zh-CN" dirty="0" err="1" smtClean="0">
                <a:latin typeface="Times New Roman" pitchFamily="18" charset="0"/>
                <a:cs typeface="Times New Roman" pitchFamily="18" charset="0"/>
              </a:rPr>
              <a:t>CsI</a:t>
            </a:r>
            <a:r>
              <a:rPr lang="en-US" altLang="zh-CN" dirty="0" smtClean="0">
                <a:latin typeface="Times New Roman" pitchFamily="18" charset="0"/>
                <a:cs typeface="Times New Roman" pitchFamily="18" charset="0"/>
              </a:rPr>
              <a:t> photocathode</a:t>
            </a:r>
          </a:p>
          <a:p>
            <a:pPr>
              <a:lnSpc>
                <a:spcPct val="150000"/>
              </a:lnSpc>
            </a:pPr>
            <a:r>
              <a:rPr lang="en-US" altLang="zh-CN" dirty="0" smtClean="0">
                <a:latin typeface="Times New Roman" pitchFamily="18" charset="0"/>
                <a:cs typeface="Times New Roman" pitchFamily="18" charset="0"/>
              </a:rPr>
              <a:t>Performance of GPM</a:t>
            </a:r>
          </a:p>
          <a:p>
            <a:pPr>
              <a:lnSpc>
                <a:spcPct val="150000"/>
              </a:lnSpc>
            </a:pPr>
            <a:r>
              <a:rPr lang="en-US" altLang="zh-CN" dirty="0">
                <a:latin typeface="Times New Roman" pitchFamily="18" charset="0"/>
                <a:cs typeface="Times New Roman" pitchFamily="18" charset="0"/>
              </a:rPr>
              <a:t>Feasibility Analysis of THGEM-GPM in CDEX</a:t>
            </a:r>
            <a:endParaRPr lang="en-US" altLang="zh-CN" dirty="0" smtClean="0">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rPr>
              <a:t>Conclusion</a:t>
            </a:r>
          </a:p>
          <a:p>
            <a:pPr>
              <a:lnSpc>
                <a:spcPct val="150000"/>
              </a:lnSpc>
            </a:pPr>
            <a:endParaRPr lang="en-US" altLang="zh-CN" dirty="0" smtClean="0"/>
          </a:p>
        </p:txBody>
      </p:sp>
      <p:sp>
        <p:nvSpPr>
          <p:cNvPr id="4" name="灯片编号占位符 3"/>
          <p:cNvSpPr>
            <a:spLocks noGrp="1"/>
          </p:cNvSpPr>
          <p:nvPr>
            <p:ph type="sldNum" sz="quarter" idx="12"/>
          </p:nvPr>
        </p:nvSpPr>
        <p:spPr/>
        <p:txBody>
          <a:bodyPr/>
          <a:lstStyle/>
          <a:p>
            <a:fld id="{515841D9-31DA-486D-B8CC-56BAAAB9B86E}" type="slidenum">
              <a:rPr lang="zh-CN" altLang="en-US" smtClean="0"/>
              <a:t>8</a:t>
            </a:fld>
            <a:endParaRPr lang="zh-CN" altLang="en-US"/>
          </a:p>
        </p:txBody>
      </p:sp>
    </p:spTree>
    <p:extLst>
      <p:ext uri="{BB962C8B-B14F-4D97-AF65-F5344CB8AC3E}">
        <p14:creationId xmlns:p14="http://schemas.microsoft.com/office/powerpoint/2010/main" val="1796262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PTFE-THGEM</a:t>
            </a:r>
            <a:endParaRPr lang="zh-CN" altLang="en-US" dirty="0"/>
          </a:p>
        </p:txBody>
      </p:sp>
      <p:sp>
        <p:nvSpPr>
          <p:cNvPr id="3" name="内容占位符 2"/>
          <p:cNvSpPr>
            <a:spLocks noGrp="1"/>
          </p:cNvSpPr>
          <p:nvPr>
            <p:ph idx="1"/>
          </p:nvPr>
        </p:nvSpPr>
        <p:spPr>
          <a:xfrm>
            <a:off x="457200" y="1600202"/>
            <a:ext cx="8229600" cy="5121275"/>
          </a:xfrm>
        </p:spPr>
        <p:txBody>
          <a:bodyPr>
            <a:normAutofit fontScale="85000" lnSpcReduction="20000"/>
          </a:bodyPr>
          <a:lstStyle/>
          <a:p>
            <a:pPr marL="0" indent="0">
              <a:lnSpc>
                <a:spcPct val="120000"/>
              </a:lnSpc>
              <a:buNone/>
            </a:pPr>
            <a:r>
              <a:rPr lang="en-US" altLang="zh-CN" sz="3800" dirty="0" smtClean="0"/>
              <a:t>Material</a:t>
            </a:r>
            <a:endParaRPr lang="en-US" altLang="zh-CN" sz="3800" dirty="0"/>
          </a:p>
          <a:p>
            <a:pPr marL="0" indent="0">
              <a:lnSpc>
                <a:spcPct val="170000"/>
              </a:lnSpc>
              <a:buNone/>
            </a:pPr>
            <a:r>
              <a:rPr lang="en-US" altLang="zh-CN" sz="3100" dirty="0" smtClean="0"/>
              <a:t>G-10</a:t>
            </a:r>
            <a:r>
              <a:rPr lang="zh-CN" altLang="en-US" sz="3100" dirty="0" smtClean="0"/>
              <a:t> </a:t>
            </a:r>
            <a:r>
              <a:rPr lang="en-US" altLang="zh-CN" sz="3100" dirty="0" smtClean="0"/>
              <a:t>&amp; FR-4:</a:t>
            </a:r>
          </a:p>
          <a:p>
            <a:pPr lvl="1">
              <a:lnSpc>
                <a:spcPct val="120000"/>
              </a:lnSpc>
              <a:buFont typeface="Arial" panose="020B0604020202020204" pitchFamily="34" charset="0"/>
              <a:buChar char="•"/>
            </a:pPr>
            <a:r>
              <a:rPr lang="en-US" altLang="zh-CN" dirty="0" smtClean="0"/>
              <a:t>Common used material for THGEM</a:t>
            </a:r>
            <a:endParaRPr lang="en-US" altLang="zh-CN" dirty="0"/>
          </a:p>
          <a:p>
            <a:pPr lvl="1">
              <a:lnSpc>
                <a:spcPct val="120000"/>
              </a:lnSpc>
              <a:buFont typeface="Arial" panose="020B0604020202020204" pitchFamily="34" charset="0"/>
              <a:buChar char="•"/>
            </a:pPr>
            <a:r>
              <a:rPr lang="en-US" altLang="zh-CN" dirty="0"/>
              <a:t>C</a:t>
            </a:r>
            <a:r>
              <a:rPr lang="en-US" altLang="zh-CN" dirty="0" smtClean="0"/>
              <a:t>omposed </a:t>
            </a:r>
            <a:r>
              <a:rPr lang="en-US" altLang="zh-CN" dirty="0"/>
              <a:t>of woven fiberglass cloth with an epoxy resin </a:t>
            </a:r>
            <a:r>
              <a:rPr lang="en-US" altLang="zh-CN" dirty="0" smtClean="0"/>
              <a:t>binder</a:t>
            </a:r>
          </a:p>
          <a:p>
            <a:pPr marL="57150" indent="0">
              <a:lnSpc>
                <a:spcPct val="170000"/>
              </a:lnSpc>
              <a:buNone/>
            </a:pPr>
            <a:r>
              <a:rPr lang="en-US" altLang="zh-CN" sz="3100" dirty="0" smtClean="0">
                <a:solidFill>
                  <a:srgbClr val="FF0000"/>
                </a:solidFill>
              </a:rPr>
              <a:t>PTFE </a:t>
            </a:r>
            <a:r>
              <a:rPr lang="en-US" altLang="zh-CN" sz="3100" dirty="0" smtClean="0"/>
              <a:t>(Polytetrafluoroethylene, Teflon)</a:t>
            </a:r>
            <a:r>
              <a:rPr lang="zh-CN" altLang="en-US" sz="3100" dirty="0" smtClean="0"/>
              <a:t>：</a:t>
            </a:r>
            <a:endParaRPr lang="en-US" altLang="zh-CN" sz="3100" dirty="0" smtClean="0"/>
          </a:p>
          <a:p>
            <a:pPr lvl="1">
              <a:lnSpc>
                <a:spcPct val="120000"/>
              </a:lnSpc>
              <a:buFont typeface="Arial" panose="020B0604020202020204" pitchFamily="34" charset="0"/>
              <a:buChar char="•"/>
            </a:pPr>
            <a:r>
              <a:rPr lang="en-US" altLang="zh-CN" dirty="0" smtClean="0"/>
              <a:t>High chemical stability, good insulation, high anti-aging capacity,  be able to work from -190</a:t>
            </a:r>
            <a:r>
              <a:rPr lang="zh-CN" altLang="en-US" dirty="0" smtClean="0"/>
              <a:t>℃ </a:t>
            </a:r>
            <a:r>
              <a:rPr lang="en-US" altLang="zh-CN" dirty="0" smtClean="0"/>
              <a:t>to 250</a:t>
            </a:r>
            <a:r>
              <a:rPr lang="zh-CN" altLang="en-US" dirty="0" smtClean="0"/>
              <a:t>℃</a:t>
            </a:r>
            <a:r>
              <a:rPr lang="en-US" altLang="zh-CN" dirty="0" smtClean="0"/>
              <a:t>, be able to suffer a sudden change in temperature</a:t>
            </a:r>
          </a:p>
          <a:p>
            <a:pPr lvl="1">
              <a:lnSpc>
                <a:spcPct val="120000"/>
              </a:lnSpc>
              <a:buFont typeface="Arial" panose="020B0604020202020204" pitchFamily="34" charset="0"/>
              <a:buChar char="•"/>
            </a:pPr>
            <a:r>
              <a:rPr lang="en-US" altLang="zh-CN" dirty="0" smtClean="0"/>
              <a:t>Composed of C and F, which has low radioactivity</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515841D9-31DA-486D-B8CC-56BAAAB9B86E}" type="slidenum">
              <a:rPr lang="zh-CN" altLang="en-US" smtClean="0"/>
              <a:t>9</a:t>
            </a:fld>
            <a:endParaRPr lang="zh-CN" altLang="en-US"/>
          </a:p>
        </p:txBody>
      </p:sp>
    </p:spTree>
    <p:extLst>
      <p:ext uri="{BB962C8B-B14F-4D97-AF65-F5344CB8AC3E}">
        <p14:creationId xmlns:p14="http://schemas.microsoft.com/office/powerpoint/2010/main" val="386645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20.1"/>
</p:tagLst>
</file>

<file path=ppt/tags/tag3.xml><?xml version="1.0" encoding="utf-8"?>
<p:tagLst xmlns:a="http://schemas.openxmlformats.org/drawingml/2006/main" xmlns:r="http://schemas.openxmlformats.org/officeDocument/2006/relationships" xmlns:p="http://schemas.openxmlformats.org/presentationml/2006/main">
  <p:tag name="TIMING" val="|6.1|19.9"/>
</p:tagLst>
</file>

<file path=ppt/tags/tag4.xml><?xml version="1.0" encoding="utf-8"?>
<p:tagLst xmlns:a="http://schemas.openxmlformats.org/drawingml/2006/main" xmlns:r="http://schemas.openxmlformats.org/officeDocument/2006/relationships" xmlns:p="http://schemas.openxmlformats.org/presentationml/2006/main">
  <p:tag name="TIMING" val="|6.1|1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8390</TotalTime>
  <Words>3528</Words>
  <Application>Microsoft Office PowerPoint</Application>
  <PresentationFormat>全屏显示(4:3)</PresentationFormat>
  <Paragraphs>372</Paragraphs>
  <Slides>45</Slides>
  <Notes>39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45</vt:i4>
      </vt:variant>
    </vt:vector>
  </HeadingPairs>
  <TitlesOfParts>
    <vt:vector size="56" baseType="lpstr">
      <vt:lpstr>黑体</vt:lpstr>
      <vt:lpstr>华文楷体</vt:lpstr>
      <vt:lpstr>华文细黑</vt:lpstr>
      <vt:lpstr>宋体</vt:lpstr>
      <vt:lpstr>微软雅黑</vt:lpstr>
      <vt:lpstr>Arial</vt:lpstr>
      <vt:lpstr>Calibri</vt:lpstr>
      <vt:lpstr>Cambria Math</vt:lpstr>
      <vt:lpstr>Times New Roman</vt:lpstr>
      <vt:lpstr>Wingdings</vt:lpstr>
      <vt:lpstr>Office 主题​​</vt:lpstr>
      <vt:lpstr>Study of the cryogenic THGEM-GPM for the readout of scintillation light from liquid argon</vt:lpstr>
      <vt:lpstr>Outline</vt:lpstr>
      <vt:lpstr>Outline</vt:lpstr>
      <vt:lpstr>Background</vt:lpstr>
      <vt:lpstr>Background</vt:lpstr>
      <vt:lpstr>Background</vt:lpstr>
      <vt:lpstr>Background</vt:lpstr>
      <vt:lpstr>Outline</vt:lpstr>
      <vt:lpstr>PTFE-THGEM</vt:lpstr>
      <vt:lpstr>PTFE-THGEM</vt:lpstr>
      <vt:lpstr>PTFE-THGEM</vt:lpstr>
      <vt:lpstr>PTFE-THGEM</vt:lpstr>
      <vt:lpstr>PTFE-THGEM</vt:lpstr>
      <vt:lpstr>PTFE-THGEM</vt:lpstr>
      <vt:lpstr>PTFE-THGEM</vt:lpstr>
      <vt:lpstr>PTFE-THGEM</vt:lpstr>
      <vt:lpstr>Outline</vt:lpstr>
      <vt:lpstr>CsI</vt:lpstr>
      <vt:lpstr>CsI</vt:lpstr>
      <vt:lpstr>CsI</vt:lpstr>
      <vt:lpstr>CsI</vt:lpstr>
      <vt:lpstr>CsI</vt:lpstr>
      <vt:lpstr>CsI</vt:lpstr>
      <vt:lpstr>CsI</vt:lpstr>
      <vt:lpstr>Outline</vt:lpstr>
      <vt:lpstr>GPM: X-ray test</vt:lpstr>
      <vt:lpstr>GPM: X-ray test</vt:lpstr>
      <vt:lpstr>GPM: α source test</vt:lpstr>
      <vt:lpstr>GPM: α source test</vt:lpstr>
      <vt:lpstr>GPM: α source test</vt:lpstr>
      <vt:lpstr>GPM: α source test</vt:lpstr>
      <vt:lpstr>Outline</vt:lpstr>
      <vt:lpstr>Feasibility Analysis of THGEM-GPM in CDEX</vt:lpstr>
      <vt:lpstr>Feasibility Analysis of THGEM-GPM in CDEX</vt:lpstr>
      <vt:lpstr>Outline</vt:lpstr>
      <vt:lpstr>Conclusion</vt:lpstr>
      <vt:lpstr>PowerPoint 演示文稿</vt:lpstr>
      <vt:lpstr>GPM系统X光机照射实验</vt:lpstr>
      <vt:lpstr>PowerPoint 演示文稿</vt:lpstr>
      <vt:lpstr>GPM: α source test</vt:lpstr>
      <vt:lpstr>GPM: α source test</vt:lpstr>
      <vt:lpstr>GPM: α source test</vt:lpstr>
      <vt:lpstr>GPM: α source test</vt:lpstr>
      <vt:lpstr>GPM: α source test</vt:lpstr>
      <vt:lpstr>GPM: α source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xwq</dc:creator>
  <cp:lastModifiedBy>fyd09</cp:lastModifiedBy>
  <cp:revision>453</cp:revision>
  <dcterms:created xsi:type="dcterms:W3CDTF">2011-03-29T12:09:18Z</dcterms:created>
  <dcterms:modified xsi:type="dcterms:W3CDTF">2014-07-18T15:57:26Z</dcterms:modified>
</cp:coreProperties>
</file>