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3366"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70"/>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8"/>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8"/>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2"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1"/>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2014/4/1</a:t>
            </a:fld>
            <a:endParaRPr lang="zh-CN" altLang="en-US"/>
          </a:p>
        </p:txBody>
      </p:sp>
      <p:sp>
        <p:nvSpPr>
          <p:cNvPr id="5" name="页脚占位符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50000"/>
          </a:stretch>
        </a:blipFill>
        <a:effectLst/>
      </p:bgPr>
    </p:bg>
    <p:spTree>
      <p:nvGrpSpPr>
        <p:cNvPr id="1" name=""/>
        <p:cNvGrpSpPr/>
        <p:nvPr/>
      </p:nvGrpSpPr>
      <p:grpSpPr>
        <a:xfrm>
          <a:off x="0" y="0"/>
          <a:ext cx="0" cy="0"/>
          <a:chOff x="0" y="0"/>
          <a:chExt cx="0" cy="0"/>
        </a:xfrm>
      </p:grpSpPr>
      <p:sp>
        <p:nvSpPr>
          <p:cNvPr id="9" name="TextBox 8"/>
          <p:cNvSpPr txBox="1"/>
          <p:nvPr/>
        </p:nvSpPr>
        <p:spPr>
          <a:xfrm>
            <a:off x="214290" y="0"/>
            <a:ext cx="6643710" cy="5232202"/>
          </a:xfrm>
          <a:prstGeom prst="rect">
            <a:avLst/>
          </a:prstGeom>
          <a:noFill/>
        </p:spPr>
        <p:txBody>
          <a:bodyPr wrap="square" rtlCol="0">
            <a:spAutoFit/>
          </a:bodyPr>
          <a:lstStyle/>
          <a:p>
            <a:pPr algn="ctr"/>
            <a:r>
              <a:rPr lang="en-US" sz="2800" b="1" dirty="0" smtClean="0"/>
              <a:t>The 13</a:t>
            </a:r>
            <a:r>
              <a:rPr lang="en-US" sz="2800" b="1" baseline="30000" dirty="0" smtClean="0"/>
              <a:t>th</a:t>
            </a:r>
            <a:r>
              <a:rPr lang="en-US" sz="2800" b="1" dirty="0" smtClean="0"/>
              <a:t> International Workshop on Accelerator Alignment (</a:t>
            </a:r>
            <a:r>
              <a:rPr lang="en-US" sz="2800" b="1" dirty="0" smtClean="0"/>
              <a:t>IWAA</a:t>
            </a:r>
            <a:r>
              <a:rPr lang="en-US" altLang="zh-CN" sz="2800" b="1" dirty="0" smtClean="0"/>
              <a:t> 2014</a:t>
            </a:r>
            <a:r>
              <a:rPr lang="en-US" sz="2800" b="1" dirty="0" smtClean="0"/>
              <a:t>)</a:t>
            </a:r>
            <a:r>
              <a:rPr lang="zh-CN" altLang="en-US" sz="2400" b="1" dirty="0" smtClean="0"/>
              <a:t/>
            </a:r>
            <a:br>
              <a:rPr lang="zh-CN" altLang="en-US" sz="2400" b="1" dirty="0" smtClean="0"/>
            </a:br>
            <a:r>
              <a:rPr lang="en-US" b="1" dirty="0" smtClean="0"/>
              <a:t>Institute of High Energy Physics (IHEP), Chinese Academy of Sciences</a:t>
            </a:r>
            <a:r>
              <a:rPr lang="zh-CN" altLang="en-US" b="1" dirty="0" smtClean="0"/>
              <a:t/>
            </a:r>
            <a:br>
              <a:rPr lang="zh-CN" altLang="en-US" b="1" dirty="0" smtClean="0"/>
            </a:br>
            <a:r>
              <a:rPr lang="en-US" b="1" dirty="0" smtClean="0"/>
              <a:t>October 13-17 , 2014</a:t>
            </a:r>
            <a:r>
              <a:rPr lang="en-US" sz="2400" b="1" dirty="0" smtClean="0"/>
              <a:t/>
            </a:r>
            <a:br>
              <a:rPr lang="en-US" sz="2400" b="1" dirty="0" smtClean="0"/>
            </a:br>
            <a:endParaRPr lang="en-US" altLang="zh-CN" sz="100" b="1" dirty="0" smtClean="0"/>
          </a:p>
          <a:p>
            <a:r>
              <a:rPr lang="en-US" altLang="zh-CN" sz="1400" b="1" dirty="0" smtClean="0"/>
              <a:t>     International Workshops on Accelerator Alignment (IWAA) are held every two years at particle accelerator laboratories around world. These workshops are devoted to the large scale metrology and high precision positioning of particle accelerators, focusing on the exchange of information between geodesists, surveyors and other specialists, reviewing and investigating all suitable advanced techniques.</a:t>
            </a:r>
          </a:p>
          <a:p>
            <a:endParaRPr lang="en-US" altLang="zh-CN" sz="1000" b="1" dirty="0" smtClean="0"/>
          </a:p>
          <a:p>
            <a:r>
              <a:rPr lang="en-US" altLang="zh-CN" sz="2000" b="1" dirty="0" smtClean="0"/>
              <a:t>Topics:</a:t>
            </a:r>
          </a:p>
          <a:p>
            <a:r>
              <a:rPr lang="en-US" sz="2000" b="1" dirty="0" smtClean="0"/>
              <a:t>Geodesy</a:t>
            </a:r>
          </a:p>
          <a:p>
            <a:r>
              <a:rPr lang="en-US" sz="2000" b="1" dirty="0" err="1" smtClean="0"/>
              <a:t>Geomatics</a:t>
            </a:r>
            <a:endParaRPr lang="en-US" sz="2000" b="1" dirty="0" smtClean="0"/>
          </a:p>
          <a:p>
            <a:r>
              <a:rPr lang="en-US" sz="2000" b="1" dirty="0" smtClean="0"/>
              <a:t>Metrology </a:t>
            </a:r>
          </a:p>
          <a:p>
            <a:r>
              <a:rPr lang="en-US" sz="2000" b="1" dirty="0" smtClean="0"/>
              <a:t>Survey </a:t>
            </a:r>
            <a:r>
              <a:rPr lang="en-US" altLang="zh-CN" sz="2000" b="1" dirty="0" smtClean="0"/>
              <a:t>and Alignment</a:t>
            </a:r>
            <a:endParaRPr lang="en-US" sz="2000" b="1" dirty="0" smtClean="0"/>
          </a:p>
          <a:p>
            <a:r>
              <a:rPr lang="en-US" altLang="zh-CN" sz="1700" b="1" dirty="0" smtClean="0"/>
              <a:t>                  Website:     </a:t>
            </a:r>
          </a:p>
          <a:p>
            <a:r>
              <a:rPr lang="en-US" altLang="zh-CN" sz="1700" b="1" dirty="0" smtClean="0"/>
              <a:t>                  http://indico.ihep.ac.cn/conferenceDisplay.py?confid=4156 </a:t>
            </a:r>
            <a:br>
              <a:rPr lang="en-US" altLang="zh-CN" sz="1700" b="1" dirty="0" smtClean="0"/>
            </a:br>
            <a:r>
              <a:rPr lang="en-US" altLang="zh-CN" sz="1700" b="1" dirty="0" smtClean="0"/>
              <a:t>                  Email:iwaa2014@ihep.ac.cn</a:t>
            </a:r>
            <a:endParaRPr lang="zh-CN" altLang="en-US" sz="1700" b="1" dirty="0"/>
          </a:p>
        </p:txBody>
      </p:sp>
      <p:sp>
        <p:nvSpPr>
          <p:cNvPr id="4" name="TextBox 3"/>
          <p:cNvSpPr txBox="1"/>
          <p:nvPr/>
        </p:nvSpPr>
        <p:spPr>
          <a:xfrm>
            <a:off x="4365104" y="6466344"/>
            <a:ext cx="2492896" cy="2677656"/>
          </a:xfrm>
          <a:prstGeom prst="rect">
            <a:avLst/>
          </a:prstGeom>
          <a:noFill/>
        </p:spPr>
        <p:txBody>
          <a:bodyPr wrap="square" rtlCol="0">
            <a:spAutoFit/>
          </a:bodyPr>
          <a:lstStyle/>
          <a:p>
            <a:r>
              <a:rPr lang="en-US" altLang="zh-CN" sz="1050" b="1" dirty="0" smtClean="0">
                <a:solidFill>
                  <a:schemeClr val="bg1"/>
                </a:solidFill>
              </a:rPr>
              <a:t>International Organizing Committee</a:t>
            </a:r>
            <a:br>
              <a:rPr lang="en-US" altLang="zh-CN" sz="1050" b="1" dirty="0" smtClean="0">
                <a:solidFill>
                  <a:schemeClr val="bg1"/>
                </a:solidFill>
              </a:rPr>
            </a:br>
            <a:r>
              <a:rPr lang="en-US" altLang="zh-CN" sz="1050" b="1" dirty="0" smtClean="0">
                <a:solidFill>
                  <a:schemeClr val="bg1"/>
                </a:solidFill>
              </a:rPr>
              <a:t>Horst </a:t>
            </a:r>
            <a:r>
              <a:rPr lang="en-US" altLang="zh-CN" sz="1050" b="1" dirty="0" err="1" smtClean="0">
                <a:solidFill>
                  <a:schemeClr val="bg1"/>
                </a:solidFill>
              </a:rPr>
              <a:t>Friedsam</a:t>
            </a:r>
            <a:r>
              <a:rPr lang="en-US" altLang="zh-CN" sz="1050" b="1" dirty="0" smtClean="0">
                <a:solidFill>
                  <a:schemeClr val="bg1"/>
                </a:solidFill>
              </a:rPr>
              <a:t>           (FNAL, USA)</a:t>
            </a:r>
            <a:br>
              <a:rPr lang="en-US" altLang="zh-CN" sz="1050" b="1" dirty="0" smtClean="0">
                <a:solidFill>
                  <a:schemeClr val="bg1"/>
                </a:solidFill>
              </a:rPr>
            </a:br>
            <a:r>
              <a:rPr lang="en-US" altLang="zh-CN" sz="1050" b="1" dirty="0" smtClean="0">
                <a:solidFill>
                  <a:schemeClr val="bg1"/>
                </a:solidFill>
              </a:rPr>
              <a:t>David Martin               (ESRF, France)</a:t>
            </a:r>
            <a:br>
              <a:rPr lang="en-US" altLang="zh-CN" sz="1050" b="1" dirty="0" smtClean="0">
                <a:solidFill>
                  <a:schemeClr val="bg1"/>
                </a:solidFill>
              </a:rPr>
            </a:br>
            <a:r>
              <a:rPr lang="en-US" altLang="zh-CN" sz="1050" b="1" dirty="0" smtClean="0">
                <a:solidFill>
                  <a:schemeClr val="bg1"/>
                </a:solidFill>
              </a:rPr>
              <a:t>Dominique </a:t>
            </a:r>
            <a:r>
              <a:rPr lang="en-US" altLang="zh-CN" sz="1050" b="1" dirty="0" err="1" smtClean="0">
                <a:solidFill>
                  <a:schemeClr val="bg1"/>
                </a:solidFill>
              </a:rPr>
              <a:t>Missiaen</a:t>
            </a:r>
            <a:r>
              <a:rPr lang="en-US" altLang="zh-CN" sz="1050" b="1" dirty="0" smtClean="0">
                <a:solidFill>
                  <a:schemeClr val="bg1"/>
                </a:solidFill>
              </a:rPr>
              <a:t>  (CERN, Switzerland)</a:t>
            </a:r>
            <a:br>
              <a:rPr lang="en-US" altLang="zh-CN" sz="1050" b="1" dirty="0" smtClean="0">
                <a:solidFill>
                  <a:schemeClr val="bg1"/>
                </a:solidFill>
              </a:rPr>
            </a:br>
            <a:r>
              <a:rPr lang="en-US" altLang="zh-CN" sz="1050" b="1" dirty="0" smtClean="0">
                <a:solidFill>
                  <a:schemeClr val="bg1"/>
                </a:solidFill>
              </a:rPr>
              <a:t>Mika </a:t>
            </a:r>
            <a:r>
              <a:rPr lang="en-US" altLang="zh-CN" sz="1050" b="1" dirty="0" err="1" smtClean="0">
                <a:solidFill>
                  <a:schemeClr val="bg1"/>
                </a:solidFill>
              </a:rPr>
              <a:t>Masuzawa</a:t>
            </a:r>
            <a:r>
              <a:rPr lang="en-US" altLang="zh-CN" sz="1050" b="1" dirty="0" smtClean="0">
                <a:solidFill>
                  <a:schemeClr val="bg1"/>
                </a:solidFill>
              </a:rPr>
              <a:t>          (KEK, Japan)</a:t>
            </a:r>
            <a:br>
              <a:rPr lang="en-US" altLang="zh-CN" sz="1050" b="1" dirty="0" smtClean="0">
                <a:solidFill>
                  <a:schemeClr val="bg1"/>
                </a:solidFill>
              </a:rPr>
            </a:br>
            <a:r>
              <a:rPr lang="en-US" altLang="zh-CN" sz="1050" b="1" dirty="0" err="1" smtClean="0">
                <a:solidFill>
                  <a:schemeClr val="bg1"/>
                </a:solidFill>
              </a:rPr>
              <a:t>Kaidi</a:t>
            </a:r>
            <a:r>
              <a:rPr lang="en-US" altLang="zh-CN" sz="1050" b="1" dirty="0" smtClean="0">
                <a:solidFill>
                  <a:schemeClr val="bg1"/>
                </a:solidFill>
              </a:rPr>
              <a:t> Man                     (IMP, China)</a:t>
            </a:r>
            <a:br>
              <a:rPr lang="en-US" altLang="zh-CN" sz="1050" b="1" dirty="0" smtClean="0">
                <a:solidFill>
                  <a:schemeClr val="bg1"/>
                </a:solidFill>
              </a:rPr>
            </a:br>
            <a:r>
              <a:rPr lang="en-US" altLang="zh-CN" sz="1050" b="1" dirty="0" smtClean="0">
                <a:solidFill>
                  <a:schemeClr val="bg1"/>
                </a:solidFill>
              </a:rPr>
              <a:t>Johannes J. </a:t>
            </a:r>
            <a:r>
              <a:rPr lang="en-US" altLang="zh-CN" sz="1050" b="1" dirty="0" err="1" smtClean="0">
                <a:solidFill>
                  <a:schemeClr val="bg1"/>
                </a:solidFill>
              </a:rPr>
              <a:t>Prenting</a:t>
            </a:r>
            <a:r>
              <a:rPr lang="en-US" altLang="zh-CN" sz="1050" b="1" dirty="0" smtClean="0">
                <a:solidFill>
                  <a:schemeClr val="bg1"/>
                </a:solidFill>
              </a:rPr>
              <a:t>  (DESY, Germany)</a:t>
            </a:r>
            <a:br>
              <a:rPr lang="en-US" altLang="zh-CN" sz="1050" b="1" dirty="0" smtClean="0">
                <a:solidFill>
                  <a:schemeClr val="bg1"/>
                </a:solidFill>
              </a:rPr>
            </a:br>
            <a:r>
              <a:rPr lang="en-US" altLang="zh-CN" sz="1050" b="1" dirty="0" smtClean="0">
                <a:solidFill>
                  <a:schemeClr val="bg1"/>
                </a:solidFill>
              </a:rPr>
              <a:t>Robert E. </a:t>
            </a:r>
            <a:r>
              <a:rPr lang="en-US" altLang="zh-CN" sz="1050" b="1" dirty="0" err="1" smtClean="0">
                <a:solidFill>
                  <a:schemeClr val="bg1"/>
                </a:solidFill>
              </a:rPr>
              <a:t>Ruland</a:t>
            </a:r>
            <a:r>
              <a:rPr lang="en-US" altLang="zh-CN" sz="1050" b="1" dirty="0" smtClean="0">
                <a:solidFill>
                  <a:schemeClr val="bg1"/>
                </a:solidFill>
              </a:rPr>
              <a:t>         (SLAC, USA)</a:t>
            </a:r>
            <a:br>
              <a:rPr lang="en-US" altLang="zh-CN" sz="1050" b="1" dirty="0" smtClean="0">
                <a:solidFill>
                  <a:schemeClr val="bg1"/>
                </a:solidFill>
              </a:rPr>
            </a:br>
            <a:r>
              <a:rPr lang="en-US" altLang="zh-CN" sz="1050" b="1" dirty="0" smtClean="0">
                <a:solidFill>
                  <a:schemeClr val="bg1"/>
                </a:solidFill>
              </a:rPr>
              <a:t>Chao Zhang                   (SPring8, Japan)</a:t>
            </a:r>
          </a:p>
          <a:p>
            <a:endParaRPr lang="en-US" altLang="zh-CN" sz="1050" b="1" dirty="0" smtClean="0">
              <a:solidFill>
                <a:schemeClr val="bg1"/>
              </a:solidFill>
            </a:endParaRPr>
          </a:p>
          <a:p>
            <a:r>
              <a:rPr lang="en-US" altLang="zh-CN" sz="1050" b="1" dirty="0" smtClean="0">
                <a:solidFill>
                  <a:schemeClr val="bg1"/>
                </a:solidFill>
              </a:rPr>
              <a:t>Local Organizing Committee</a:t>
            </a:r>
            <a:br>
              <a:rPr lang="en-US" altLang="zh-CN" sz="1050" b="1" dirty="0" smtClean="0">
                <a:solidFill>
                  <a:schemeClr val="bg1"/>
                </a:solidFill>
              </a:rPr>
            </a:br>
            <a:r>
              <a:rPr lang="en-US" altLang="zh-CN" sz="1050" b="1" dirty="0" err="1" smtClean="0">
                <a:solidFill>
                  <a:schemeClr val="bg1"/>
                </a:solidFill>
              </a:rPr>
              <a:t>Lan</a:t>
            </a:r>
            <a:r>
              <a:rPr lang="en-US" altLang="zh-CN" sz="1050" b="1" dirty="0" smtClean="0">
                <a:solidFill>
                  <a:schemeClr val="bg1"/>
                </a:solidFill>
              </a:rPr>
              <a:t> Dong                   (IHEP)</a:t>
            </a:r>
            <a:br>
              <a:rPr lang="en-US" altLang="zh-CN" sz="1050" b="1" dirty="0" smtClean="0">
                <a:solidFill>
                  <a:schemeClr val="bg1"/>
                </a:solidFill>
              </a:rPr>
            </a:br>
            <a:r>
              <a:rPr lang="en-US" altLang="zh-CN" sz="1050" b="1" dirty="0" err="1" smtClean="0">
                <a:solidFill>
                  <a:schemeClr val="bg1"/>
                </a:solidFill>
              </a:rPr>
              <a:t>Kaidi</a:t>
            </a:r>
            <a:r>
              <a:rPr lang="en-US" altLang="zh-CN" sz="1050" b="1" dirty="0" smtClean="0">
                <a:solidFill>
                  <a:schemeClr val="bg1"/>
                </a:solidFill>
              </a:rPr>
              <a:t> Man                  (IMP)</a:t>
            </a:r>
            <a:br>
              <a:rPr lang="en-US" altLang="zh-CN" sz="1050" b="1" dirty="0" smtClean="0">
                <a:solidFill>
                  <a:schemeClr val="bg1"/>
                </a:solidFill>
              </a:rPr>
            </a:br>
            <a:r>
              <a:rPr lang="en-US" altLang="zh-CN" sz="1050" b="1" dirty="0" err="1" smtClean="0">
                <a:solidFill>
                  <a:schemeClr val="bg1"/>
                </a:solidFill>
              </a:rPr>
              <a:t>Xiaoye</a:t>
            </a:r>
            <a:r>
              <a:rPr lang="en-US" altLang="zh-CN" sz="1050" b="1" dirty="0" smtClean="0">
                <a:solidFill>
                  <a:schemeClr val="bg1"/>
                </a:solidFill>
              </a:rPr>
              <a:t> He                  (USTC)</a:t>
            </a:r>
            <a:br>
              <a:rPr lang="en-US" altLang="zh-CN" sz="1050" b="1" dirty="0" smtClean="0">
                <a:solidFill>
                  <a:schemeClr val="bg1"/>
                </a:solidFill>
              </a:rPr>
            </a:br>
            <a:r>
              <a:rPr lang="en-US" altLang="zh-CN" sz="1050" b="1" dirty="0" err="1" smtClean="0">
                <a:solidFill>
                  <a:schemeClr val="bg1"/>
                </a:solidFill>
              </a:rPr>
              <a:t>Xiaolong</a:t>
            </a:r>
            <a:r>
              <a:rPr lang="en-US" altLang="zh-CN" sz="1050" b="1" dirty="0" smtClean="0">
                <a:solidFill>
                  <a:schemeClr val="bg1"/>
                </a:solidFill>
              </a:rPr>
              <a:t> Wang         (IHEP)</a:t>
            </a:r>
            <a:br>
              <a:rPr lang="en-US" altLang="zh-CN" sz="1050" b="1" dirty="0" smtClean="0">
                <a:solidFill>
                  <a:schemeClr val="bg1"/>
                </a:solidFill>
              </a:rPr>
            </a:br>
            <a:r>
              <a:rPr lang="en-US" altLang="zh-CN" sz="1050" b="1" dirty="0" err="1" smtClean="0">
                <a:solidFill>
                  <a:schemeClr val="bg1"/>
                </a:solidFill>
              </a:rPr>
              <a:t>Guozhu</a:t>
            </a:r>
            <a:r>
              <a:rPr lang="en-US" altLang="zh-CN" sz="1050" b="1" dirty="0" smtClean="0">
                <a:solidFill>
                  <a:schemeClr val="bg1"/>
                </a:solidFill>
              </a:rPr>
              <a:t> </a:t>
            </a:r>
            <a:r>
              <a:rPr lang="en-US" altLang="zh-CN" sz="1050" b="1" dirty="0" err="1" smtClean="0">
                <a:solidFill>
                  <a:schemeClr val="bg1"/>
                </a:solidFill>
              </a:rPr>
              <a:t>Cai</a:t>
            </a:r>
            <a:r>
              <a:rPr lang="en-US" altLang="zh-CN" sz="1050" b="1" dirty="0" smtClean="0">
                <a:solidFill>
                  <a:schemeClr val="bg1"/>
                </a:solidFill>
              </a:rPr>
              <a:t>                (IMP</a:t>
            </a:r>
            <a:r>
              <a:rPr lang="en-US" altLang="zh-CN" sz="1050" b="1" dirty="0" smtClean="0">
                <a:solidFill>
                  <a:schemeClr val="bg1"/>
                </a:solidFill>
              </a:rPr>
              <a:t>)</a:t>
            </a:r>
            <a:endParaRPr lang="zh-CN" altLang="en-US" sz="1050" dirty="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14</Words>
  <Application>Microsoft Office PowerPoint</Application>
  <PresentationFormat>全屏显示(4:3)</PresentationFormat>
  <Paragraphs>13</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13th International Workshops on Accelerator Alignment (IWAA)     Institute of High Energy Physics (IHEP), Chinese Academy of Sciences   October 13-17 , 2014</dc:title>
  <dc:creator>Administrator</dc:creator>
  <cp:lastModifiedBy>USER</cp:lastModifiedBy>
  <cp:revision>98</cp:revision>
  <dcterms:created xsi:type="dcterms:W3CDTF">2014-03-19T01:29:20Z</dcterms:created>
  <dcterms:modified xsi:type="dcterms:W3CDTF">2014-04-01T00:46:42Z</dcterms:modified>
</cp:coreProperties>
</file>