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305" r:id="rId3"/>
    <p:sldId id="306" r:id="rId4"/>
    <p:sldId id="307" r:id="rId5"/>
    <p:sldId id="308" r:id="rId6"/>
    <p:sldId id="310" r:id="rId7"/>
    <p:sldId id="311" r:id="rId8"/>
    <p:sldId id="312" r:id="rId9"/>
    <p:sldId id="313" r:id="rId10"/>
    <p:sldId id="319" r:id="rId11"/>
    <p:sldId id="314" r:id="rId12"/>
    <p:sldId id="315" r:id="rId13"/>
    <p:sldId id="316" r:id="rId14"/>
    <p:sldId id="320" r:id="rId15"/>
    <p:sldId id="321" r:id="rId16"/>
    <p:sldId id="317" r:id="rId17"/>
    <p:sldId id="325" r:id="rId18"/>
    <p:sldId id="322" r:id="rId19"/>
    <p:sldId id="323" r:id="rId20"/>
    <p:sldId id="286" r:id="rId21"/>
    <p:sldId id="324" r:id="rId22"/>
    <p:sldId id="326" r:id="rId23"/>
  </p:sldIdLst>
  <p:sldSz cx="9144000" cy="6858000" type="screen4x3"/>
  <p:notesSz cx="6797675" cy="9928225"/>
  <p:embeddedFontLst>
    <p:embeddedFont>
      <p:font typeface="Ubuntu Light" panose="020B0604020202020204" charset="0"/>
      <p:regular r:id="rId26"/>
      <p: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Ubuntu" panose="020B060402020202020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A1"/>
    <a:srgbClr val="5197CC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3381" autoAdjust="0"/>
  </p:normalViewPr>
  <p:slideViewPr>
    <p:cSldViewPr snapToGrid="0" snapToObjects="1">
      <p:cViewPr>
        <p:scale>
          <a:sx n="100" d="100"/>
          <a:sy n="100" d="100"/>
        </p:scale>
        <p:origin x="-5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-329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8A179-C614-4324-ABF4-9131CDF3B0F5}" type="datetimeFigureOut">
              <a:rPr lang="en-GB" smtClean="0"/>
              <a:t>15/10/2014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06243-12FE-4D3D-BEDF-FD7E4D3AD4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05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16A66-4A6C-4905-9465-D2949EC33FF9}" type="datetimeFigureOut">
              <a:rPr lang="en-GB" smtClean="0"/>
              <a:t>15/10/2014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A9614-4ECD-4BB0-BC30-78C1D49455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613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A9614-4ECD-4BB0-BC30-78C1D494553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259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31800" y="4171952"/>
            <a:ext cx="8265984" cy="1066688"/>
          </a:xfrm>
        </p:spPr>
        <p:txBody>
          <a:bodyPr lIns="45720" tIns="0" rIns="45720" bIns="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800" b="0" i="0" baseline="0">
                <a:solidFill>
                  <a:schemeClr val="accent4"/>
                </a:solidFill>
                <a:effectLst/>
                <a:latin typeface="Ubuntu Light"/>
                <a:cs typeface="Ubuntu Light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CH" dirty="0" smtClean="0"/>
              <a:t>Dominique </a:t>
            </a:r>
            <a:r>
              <a:rPr kumimoji="0" lang="fr-CH" dirty="0" err="1" smtClean="0"/>
              <a:t>Missiaen</a:t>
            </a:r>
            <a:r>
              <a:rPr kumimoji="0" lang="fr-CH" dirty="0" smtClean="0"/>
              <a:t>, CERN, Geneva, </a:t>
            </a:r>
            <a:r>
              <a:rPr kumimoji="0" lang="fr-CH" dirty="0" err="1" smtClean="0"/>
              <a:t>Switzerland</a:t>
            </a:r>
            <a:endParaRPr kumimoji="0" lang="x-none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5451351"/>
            <a:ext cx="10858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50" y="5568225"/>
            <a:ext cx="1049680" cy="899726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924301" y="6356350"/>
            <a:ext cx="4400550" cy="365125"/>
          </a:xfrm>
        </p:spPr>
        <p:txBody>
          <a:bodyPr/>
          <a:lstStyle/>
          <a:p>
            <a:pPr algn="r"/>
            <a:r>
              <a:rPr lang="en-US" smtClean="0"/>
              <a:t>D. Missiaen, Iwaa14, 13-17 October 2014, IHEP, Beijing, China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57200" y="949325"/>
            <a:ext cx="8226425" cy="5324475"/>
          </a:xfrm>
        </p:spPr>
        <p:txBody>
          <a:bodyPr/>
          <a:lstStyle>
            <a:lvl2pPr>
              <a:defRPr baseline="0"/>
            </a:lvl2pPr>
          </a:lstStyle>
          <a:p>
            <a:pPr lvl="0"/>
            <a:r>
              <a:rPr lang="x-none" dirty="0" smtClean="0"/>
              <a:t>Slide text first level</a:t>
            </a:r>
          </a:p>
          <a:p>
            <a:pPr lvl="1"/>
            <a:r>
              <a:rPr lang="x-none" dirty="0" smtClean="0"/>
              <a:t>Slide text second level</a:t>
            </a:r>
          </a:p>
          <a:p>
            <a:pPr lvl="2"/>
            <a:r>
              <a:rPr lang="x-none" dirty="0" smtClean="0"/>
              <a:t>Slide text third level</a:t>
            </a:r>
          </a:p>
          <a:p>
            <a:pPr lvl="3"/>
            <a:r>
              <a:rPr lang="x-none" dirty="0" smtClean="0"/>
              <a:t>Slide text fourth level</a:t>
            </a:r>
          </a:p>
          <a:p>
            <a:pPr lvl="4"/>
            <a:r>
              <a:rPr lang="x-none" dirty="0" smtClean="0"/>
              <a:t>Slide text 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dirty="0" smtClean="0"/>
              <a:t>D. </a:t>
            </a:r>
            <a:r>
              <a:rPr lang="en-US" dirty="0" err="1" smtClean="0"/>
              <a:t>Missiaen</a:t>
            </a:r>
            <a:r>
              <a:rPr lang="en-US" dirty="0" smtClean="0"/>
              <a:t>, Iwaa14, 13-17 October 2014, IHEP, Beijing, China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us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x-none" dirty="0" smtClean="0"/>
              <a:t>Slide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D. Missiaen, Iwaa14, 13-17 October 2014, IHEP, Beijing, China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74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D. Missiaen, Iwaa14, 13-17 October 2014, IHEP, Beijing, China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00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D. Missiaen, Iwaa14, 13-17 October 2014, IHEP, Beijing, China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00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14450" y="4214813"/>
            <a:ext cx="6535738" cy="16097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9075" y="2862263"/>
            <a:ext cx="10858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147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295326" y="6356350"/>
            <a:ext cx="1371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729FCF"/>
                </a:solidFill>
                <a:latin typeface="Ubuntu Light"/>
                <a:cs typeface="Ubuntu Light"/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666434" y="6356350"/>
            <a:ext cx="4658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729FCF"/>
                </a:solidFill>
                <a:latin typeface="Ubuntu Light"/>
                <a:cs typeface="Ubuntu Light"/>
              </a:defRPr>
            </a:lvl1pPr>
          </a:lstStyle>
          <a:p>
            <a:pPr algn="r"/>
            <a:r>
              <a:rPr lang="en-US" dirty="0" smtClean="0"/>
              <a:t>D. </a:t>
            </a:r>
            <a:r>
              <a:rPr lang="en-US" dirty="0" err="1" smtClean="0"/>
              <a:t>Missiaen</a:t>
            </a:r>
            <a:r>
              <a:rPr lang="en-US" dirty="0" smtClean="0"/>
              <a:t>, Iwaa14, 13-17 October 2014, IHEP, Beijing, China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24850" y="6356350"/>
            <a:ext cx="361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729FCF"/>
                </a:solidFill>
                <a:latin typeface="Ubuntu Light"/>
                <a:cs typeface="Ubuntu Light"/>
              </a:defRPr>
            </a:lvl1pPr>
          </a:lstStyle>
          <a:p>
            <a:fld id="{8D6C380F-326D-3C40-9EE7-7FBAB09534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949333"/>
            <a:ext cx="8226854" cy="533643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Slide text first level</a:t>
            </a:r>
          </a:p>
          <a:p>
            <a:pPr lvl="1" eaLnBrk="1" latinLnBrk="0" hangingPunct="1"/>
            <a:r>
              <a:rPr kumimoji="0" lang="fr-CH" dirty="0" smtClean="0"/>
              <a:t>Slide text second level</a:t>
            </a:r>
          </a:p>
          <a:p>
            <a:pPr lvl="2" eaLnBrk="1" latinLnBrk="0" hangingPunct="1"/>
            <a:r>
              <a:rPr kumimoji="0" lang="fr-CH" dirty="0" smtClean="0"/>
              <a:t>Slide text third level</a:t>
            </a:r>
          </a:p>
          <a:p>
            <a:pPr lvl="3" eaLnBrk="1" latinLnBrk="0" hangingPunct="1"/>
            <a:r>
              <a:rPr kumimoji="0" lang="fr-CH" dirty="0" smtClean="0"/>
              <a:t>Slide text fourth level</a:t>
            </a:r>
          </a:p>
          <a:p>
            <a:pPr lvl="4" eaLnBrk="1" latinLnBrk="0" hangingPunct="1"/>
            <a:r>
              <a:rPr kumimoji="0" lang="fr-CH" dirty="0" smtClean="0"/>
              <a:t>Slide text fifth level</a:t>
            </a:r>
            <a:endParaRPr kumimoji="0" lang="en-US" dirty="0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3"/>
            <a:ext cx="8226854" cy="71584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GB" noProof="0" dirty="0" smtClean="0"/>
              <a:t>Slide Title</a:t>
            </a:r>
            <a:endParaRPr kumimoji="0" lang="en-GB" noProof="0" dirty="0"/>
          </a:p>
        </p:txBody>
      </p:sp>
      <p:pic>
        <p:nvPicPr>
          <p:cNvPr id="7" name="Picture 6" descr="2014-04-09_CERN_60years_ENdept_75dpi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6327150"/>
            <a:ext cx="1641276" cy="432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57200" y="6285763"/>
            <a:ext cx="8226854" cy="0"/>
          </a:xfrm>
          <a:prstGeom prst="line">
            <a:avLst/>
          </a:prstGeom>
          <a:ln w="6350" cmpd="sng">
            <a:solidFill>
              <a:srgbClr val="0C377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81" r:id="rId2"/>
    <p:sldLayoutId id="2147483682" r:id="rId3"/>
    <p:sldLayoutId id="2147483684" r:id="rId4"/>
    <p:sldLayoutId id="2147483680" r:id="rId5"/>
    <p:sldLayoutId id="214748367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600" b="0" i="0" kern="1200">
          <a:solidFill>
            <a:srgbClr val="0C377B"/>
          </a:solidFill>
          <a:latin typeface="Ubuntu Light"/>
          <a:ea typeface="+mj-ea"/>
          <a:cs typeface="Ubuntu Light"/>
        </a:defRPr>
      </a:lvl1pPr>
    </p:titleStyle>
    <p:bodyStyle>
      <a:lvl1pPr marL="225425" indent="-225425" algn="l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/>
        <a:buChar char="•"/>
        <a:defRPr kumimoji="0" sz="3200" b="0" i="0" kern="1200">
          <a:solidFill>
            <a:srgbClr val="0C377B"/>
          </a:solidFill>
          <a:latin typeface="Ubuntu Light"/>
          <a:ea typeface="+mn-ea"/>
          <a:cs typeface="Ubuntu Light"/>
        </a:defRPr>
      </a:lvl1pPr>
      <a:lvl2pPr marL="460375" indent="-228600" algn="l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100000"/>
        <a:buFont typeface="Arial"/>
        <a:buChar char="•"/>
        <a:defRPr kumimoji="0" sz="3200" b="0" i="0" kern="1200">
          <a:solidFill>
            <a:srgbClr val="0C377B"/>
          </a:solidFill>
          <a:latin typeface="Ubuntu Light"/>
          <a:ea typeface="+mn-ea"/>
          <a:cs typeface="Ubuntu Light"/>
        </a:defRPr>
      </a:lvl2pPr>
      <a:lvl3pPr marL="685800" indent="-225425" algn="l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SzPct val="100000"/>
        <a:buFont typeface="Arial"/>
        <a:buChar char="•"/>
        <a:defRPr kumimoji="0" sz="3200" b="0" i="0" kern="1200">
          <a:solidFill>
            <a:srgbClr val="0C377B"/>
          </a:solidFill>
          <a:latin typeface="Ubuntu Light"/>
          <a:ea typeface="+mn-ea"/>
          <a:cs typeface="Ubuntu Light"/>
        </a:defRPr>
      </a:lvl3pPr>
      <a:lvl4pPr marL="909638" indent="-223838" algn="l" rtl="0" eaLnBrk="1" latinLnBrk="0" hangingPunct="1">
        <a:lnSpc>
          <a:spcPct val="90000"/>
        </a:lnSpc>
        <a:spcBef>
          <a:spcPts val="600"/>
        </a:spcBef>
        <a:buClr>
          <a:schemeClr val="accent3"/>
        </a:buClr>
        <a:buSzPct val="100000"/>
        <a:buFont typeface="Arial"/>
        <a:buChar char="•"/>
        <a:defRPr kumimoji="0" sz="3200" b="0" i="0" kern="1200">
          <a:solidFill>
            <a:srgbClr val="0C377B"/>
          </a:solidFill>
          <a:latin typeface="Ubuntu Light"/>
          <a:ea typeface="+mn-ea"/>
          <a:cs typeface="Ubuntu Light"/>
        </a:defRPr>
      </a:lvl4pPr>
      <a:lvl5pPr marL="1146175" indent="-236538" algn="l" rtl="0" eaLnBrk="1" latinLnBrk="0" hangingPunct="1">
        <a:lnSpc>
          <a:spcPct val="90000"/>
        </a:lnSpc>
        <a:spcBef>
          <a:spcPts val="600"/>
        </a:spcBef>
        <a:buClr>
          <a:schemeClr val="accent4"/>
        </a:buClr>
        <a:buSzPct val="100000"/>
        <a:buFont typeface="Arial"/>
        <a:buChar char="•"/>
        <a:defRPr kumimoji="0" sz="3200" b="0" i="0" kern="1200" baseline="0">
          <a:solidFill>
            <a:srgbClr val="0C377B"/>
          </a:solidFill>
          <a:latin typeface="Ubuntu Light"/>
          <a:ea typeface="+mn-ea"/>
          <a:cs typeface="Ubuntu Light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525830"/>
            <a:ext cx="8265984" cy="2386013"/>
          </a:xfrm>
        </p:spPr>
        <p:txBody>
          <a:bodyPr>
            <a:normAutofit/>
          </a:bodyPr>
          <a:lstStyle/>
          <a:p>
            <a:r>
              <a:rPr lang="fr-CH" sz="3200" b="1" dirty="0" err="1" smtClean="0"/>
              <a:t>Managing</a:t>
            </a:r>
            <a:r>
              <a:rPr lang="fr-CH" sz="3200" b="1" dirty="0" smtClean="0"/>
              <a:t> the </a:t>
            </a:r>
            <a:r>
              <a:rPr lang="fr-CH" sz="3200" b="1" dirty="0" err="1" smtClean="0"/>
              <a:t>survey</a:t>
            </a:r>
            <a:r>
              <a:rPr lang="fr-CH" sz="3200" b="1" dirty="0" smtClean="0"/>
              <a:t> </a:t>
            </a:r>
            <a:r>
              <a:rPr lang="fr-CH" sz="3200" b="1" dirty="0" err="1" smtClean="0"/>
              <a:t>activities</a:t>
            </a:r>
            <a:r>
              <a:rPr lang="fr-CH" sz="3200" b="1" dirty="0" smtClean="0"/>
              <a:t> </a:t>
            </a:r>
            <a:r>
              <a:rPr lang="fr-CH" sz="3200" b="1" dirty="0" err="1" smtClean="0"/>
              <a:t>during</a:t>
            </a:r>
            <a:r>
              <a:rPr lang="fr-CH" sz="3200" b="1" dirty="0" smtClean="0"/>
              <a:t> the Long </a:t>
            </a:r>
            <a:r>
              <a:rPr lang="fr-CH" sz="3200" b="1" dirty="0" err="1" smtClean="0"/>
              <a:t>Shut</a:t>
            </a:r>
            <a:r>
              <a:rPr lang="fr-CH" sz="3200" b="1" dirty="0" smtClean="0"/>
              <a:t>-down 1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sz="1800" b="0" dirty="0" smtClean="0"/>
              <a:t>Dominique </a:t>
            </a:r>
            <a:r>
              <a:rPr lang="fr-CH" sz="1800" b="0" dirty="0" err="1" smtClean="0"/>
              <a:t>Missiaen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D. Missiaen, Iwaa14, 13-17 October 2014, IHEP, Beijing, China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8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5854" y="1436370"/>
            <a:ext cx="8384746" cy="4919980"/>
          </a:xfrm>
        </p:spPr>
        <p:txBody>
          <a:bodyPr>
            <a:normAutofit/>
          </a:bodyPr>
          <a:lstStyle/>
          <a:p>
            <a:pPr lvl="1"/>
            <a:r>
              <a:rPr lang="en-US" altLang="en-US" sz="1800" dirty="0" smtClean="0">
                <a:latin typeface="Ubuntu" panose="020B0504030602030204" pitchFamily="34" charset="0"/>
              </a:rPr>
              <a:t>Only the work well described in procedures and repetitive is given to the contractor</a:t>
            </a:r>
          </a:p>
          <a:p>
            <a:pPr lvl="1"/>
            <a:r>
              <a:rPr lang="en-US" altLang="en-US" sz="1800" dirty="0" smtClean="0">
                <a:latin typeface="Ubuntu" panose="020B0504030602030204" pitchFamily="34" charset="0"/>
              </a:rPr>
              <a:t>Experimental Collaborations staff, PJAS and technicians will be integrated directly inside teams with CERN staff members</a:t>
            </a:r>
          </a:p>
          <a:p>
            <a:pPr lvl="1"/>
            <a:r>
              <a:rPr lang="en-US" altLang="en-US" sz="1800" dirty="0" smtClean="0">
                <a:latin typeface="Ubuntu" panose="020B0504030602030204" pitchFamily="34" charset="0"/>
              </a:rPr>
              <a:t>In very rare case the contractor staff is integrated inside CERN staff </a:t>
            </a:r>
            <a:r>
              <a:rPr lang="en-US" altLang="en-US" sz="1800" dirty="0" smtClean="0">
                <a:latin typeface="Ubuntu" panose="020B0504030602030204" pitchFamily="34" charset="0"/>
              </a:rPr>
              <a:t>team</a:t>
            </a:r>
          </a:p>
          <a:p>
            <a:pPr lvl="1"/>
            <a:r>
              <a:rPr lang="en-US" altLang="en-US" sz="1800" dirty="0" smtClean="0">
                <a:latin typeface="Ubuntu" panose="020B0504030602030204" pitchFamily="34" charset="0"/>
              </a:rPr>
              <a:t>CERN staff to participate to the repetitive measurements </a:t>
            </a:r>
            <a:r>
              <a:rPr lang="en-US" altLang="en-US" sz="1800" dirty="0" err="1" smtClean="0">
                <a:latin typeface="Ubuntu" panose="020B0504030602030204" pitchFamily="34" charset="0"/>
              </a:rPr>
              <a:t>campaing</a:t>
            </a:r>
            <a:r>
              <a:rPr lang="en-US" altLang="en-US" sz="1800" dirty="0" smtClean="0">
                <a:latin typeface="Ubuntu" panose="020B0504030602030204" pitchFamily="34" charset="0"/>
              </a:rPr>
              <a:t> and doing the “exotic alignments”</a:t>
            </a:r>
            <a:endParaRPr lang="en-US" altLang="en-US" sz="1800" dirty="0">
              <a:latin typeface="Ubuntu" panose="020B0504030602030204" pitchFamily="34" charset="0"/>
            </a:endParaRPr>
          </a:p>
          <a:p>
            <a:pPr lvl="1"/>
            <a:endParaRPr lang="en-US" altLang="en-US" sz="1800" dirty="0" smtClean="0">
              <a:latin typeface="Ubuntu" panose="020B0504030602030204" pitchFamily="34" charset="0"/>
            </a:endParaRPr>
          </a:p>
          <a:p>
            <a:pPr marL="231775" lvl="1" indent="0">
              <a:buNone/>
            </a:pPr>
            <a:endParaRPr lang="en-US" altLang="en-US" sz="1800" dirty="0" smtClean="0">
              <a:latin typeface="Ubuntu" panose="020B0504030602030204" pitchFamily="34" charset="0"/>
            </a:endParaRPr>
          </a:p>
          <a:p>
            <a:pPr lvl="1"/>
            <a:r>
              <a:rPr lang="en-US" altLang="en-US" sz="1800" dirty="0" smtClean="0">
                <a:latin typeface="Ubuntu" panose="020B0504030602030204" pitchFamily="34" charset="0"/>
              </a:rPr>
              <a:t>Most of them don’t know the specific CERN techniques and instruments</a:t>
            </a:r>
          </a:p>
          <a:p>
            <a:pPr lvl="2"/>
            <a:r>
              <a:rPr lang="en-US" altLang="en-US" sz="1800" dirty="0" smtClean="0">
                <a:latin typeface="Ubuntu" panose="020B0504030602030204" pitchFamily="34" charset="0"/>
              </a:rPr>
              <a:t>CERN trains a permanent team of 3 persons</a:t>
            </a:r>
          </a:p>
          <a:p>
            <a:pPr lvl="2"/>
            <a:r>
              <a:rPr lang="en-US" altLang="en-US" sz="1800" dirty="0" smtClean="0">
                <a:latin typeface="Ubuntu" panose="020B0504030602030204" pitchFamily="34" charset="0"/>
              </a:rPr>
              <a:t>The others staffs are trained by the permanent team</a:t>
            </a:r>
          </a:p>
          <a:p>
            <a:pPr lvl="2"/>
            <a:r>
              <a:rPr lang="en-US" altLang="en-US" sz="1800" dirty="0" smtClean="0">
                <a:latin typeface="Ubuntu" panose="020B0504030602030204" pitchFamily="34" charset="0"/>
              </a:rPr>
              <a:t>Collaboration</a:t>
            </a:r>
            <a:r>
              <a:rPr lang="en-US" altLang="en-US" sz="1800" dirty="0">
                <a:latin typeface="Ubuntu" panose="020B0504030602030204" pitchFamily="34" charset="0"/>
              </a:rPr>
              <a:t> </a:t>
            </a:r>
            <a:r>
              <a:rPr lang="en-US" altLang="en-US" sz="1800" dirty="0" smtClean="0">
                <a:latin typeface="Ubuntu" panose="020B0504030602030204" pitchFamily="34" charset="0"/>
              </a:rPr>
              <a:t>and PJAS arrived a couple of months between the beginning of LS1 and were trained by CERN staff</a:t>
            </a:r>
            <a:endParaRPr lang="en-US" altLang="en-US" sz="1800" dirty="0">
              <a:latin typeface="Ubuntu" panose="020B0504030602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M</a:t>
            </a:r>
            <a:r>
              <a:rPr lang="fr-CH" dirty="0" smtClean="0"/>
              <a:t>anpower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smtClean="0"/>
              <a:t>D. Missiaen, Iwaa14, 13-17 October 2014, IHEP, Beijing, China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15684" y="1022802"/>
            <a:ext cx="5789841" cy="41356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197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fr-CH" altLang="en-US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S</a:t>
            </a:r>
            <a:r>
              <a:rPr lang="fr-CH" alt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trategy</a:t>
            </a:r>
            <a:endParaRPr lang="pl-PL" altLang="en-US" sz="2000" dirty="0">
              <a:solidFill>
                <a:schemeClr val="bg2">
                  <a:lumMod val="20000"/>
                  <a:lumOff val="80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315684" y="3540324"/>
            <a:ext cx="5789841" cy="41356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197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fr-CH" alt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Training</a:t>
            </a:r>
            <a:endParaRPr lang="pl-PL" altLang="en-US" sz="2000" dirty="0">
              <a:solidFill>
                <a:schemeClr val="bg2">
                  <a:lumMod val="20000"/>
                  <a:lumOff val="80000"/>
                </a:schemeClr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86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466850"/>
            <a:ext cx="8226425" cy="790575"/>
          </a:xfrm>
        </p:spPr>
        <p:txBody>
          <a:bodyPr>
            <a:normAutofit lnSpcReduction="10000"/>
          </a:bodyPr>
          <a:lstStyle/>
          <a:p>
            <a:r>
              <a:rPr lang="fr-CH" sz="2400" dirty="0">
                <a:latin typeface="Ubuntu" panose="020B0604020202020204" charset="0"/>
              </a:rPr>
              <a:t>T</a:t>
            </a:r>
            <a:r>
              <a:rPr lang="fr-CH" sz="2400" dirty="0" smtClean="0">
                <a:latin typeface="Ubuntu" panose="020B0604020202020204" charset="0"/>
              </a:rPr>
              <a:t>he </a:t>
            </a:r>
            <a:r>
              <a:rPr lang="fr-CH" sz="2400" dirty="0" err="1" smtClean="0">
                <a:latin typeface="Ubuntu" panose="020B0604020202020204" charset="0"/>
              </a:rPr>
              <a:t>injector’s</a:t>
            </a:r>
            <a:r>
              <a:rPr lang="fr-CH" sz="2400" dirty="0" smtClean="0">
                <a:latin typeface="Ubuntu" panose="020B0604020202020204" charset="0"/>
              </a:rPr>
              <a:t> </a:t>
            </a:r>
            <a:r>
              <a:rPr lang="fr-CH" sz="2400" dirty="0" err="1" smtClean="0">
                <a:latin typeface="Ubuntu" panose="020B0604020202020204" charset="0"/>
              </a:rPr>
              <a:t>complex</a:t>
            </a:r>
            <a:r>
              <a:rPr lang="fr-CH" sz="2400" dirty="0" smtClean="0">
                <a:latin typeface="Ubuntu" panose="020B0604020202020204" charset="0"/>
              </a:rPr>
              <a:t> </a:t>
            </a:r>
            <a:r>
              <a:rPr lang="fr-CH" sz="2400" dirty="0" err="1" smtClean="0">
                <a:latin typeface="Ubuntu" panose="020B0604020202020204" charset="0"/>
              </a:rPr>
              <a:t>activity</a:t>
            </a:r>
            <a:r>
              <a:rPr lang="fr-CH" sz="2400" dirty="0" smtClean="0">
                <a:latin typeface="Ubuntu" panose="020B0604020202020204" charset="0"/>
              </a:rPr>
              <a:t> </a:t>
            </a:r>
            <a:r>
              <a:rPr lang="fr-CH" sz="2400" dirty="0" err="1" smtClean="0">
                <a:latin typeface="Ubuntu" panose="020B0604020202020204" charset="0"/>
              </a:rPr>
              <a:t>took</a:t>
            </a:r>
            <a:r>
              <a:rPr lang="fr-CH" sz="2400" dirty="0" smtClean="0">
                <a:latin typeface="Ubuntu" panose="020B0604020202020204" charset="0"/>
              </a:rPr>
              <a:t> place in 2013 </a:t>
            </a:r>
          </a:p>
          <a:p>
            <a:r>
              <a:rPr lang="fr-CH" sz="2400" dirty="0" err="1" smtClean="0">
                <a:latin typeface="Ubuntu" panose="020B0604020202020204" charset="0"/>
              </a:rPr>
              <a:t>while</a:t>
            </a:r>
            <a:r>
              <a:rPr lang="fr-CH" sz="2400" dirty="0" smtClean="0">
                <a:latin typeface="Ubuntu" panose="020B0604020202020204" charset="0"/>
              </a:rPr>
              <a:t> the main LHC </a:t>
            </a:r>
            <a:r>
              <a:rPr lang="fr-CH" sz="2400" dirty="0" err="1" smtClean="0">
                <a:latin typeface="Ubuntu" panose="020B0604020202020204" charset="0"/>
              </a:rPr>
              <a:t>actitivity</a:t>
            </a:r>
            <a:r>
              <a:rPr lang="fr-CH" sz="2400" dirty="0" smtClean="0">
                <a:latin typeface="Ubuntu" panose="020B0604020202020204" charset="0"/>
              </a:rPr>
              <a:t> </a:t>
            </a:r>
            <a:r>
              <a:rPr lang="fr-CH" sz="2400" dirty="0" err="1" smtClean="0">
                <a:latin typeface="Ubuntu" panose="020B0604020202020204" charset="0"/>
              </a:rPr>
              <a:t>was</a:t>
            </a:r>
            <a:r>
              <a:rPr lang="fr-CH" sz="2400" dirty="0" smtClean="0">
                <a:latin typeface="Ubuntu" panose="020B0604020202020204" charset="0"/>
              </a:rPr>
              <a:t> </a:t>
            </a:r>
            <a:r>
              <a:rPr lang="fr-CH" sz="2400" dirty="0" err="1" smtClean="0">
                <a:latin typeface="Ubuntu" panose="020B0604020202020204" charset="0"/>
              </a:rPr>
              <a:t>scheduled</a:t>
            </a:r>
            <a:r>
              <a:rPr lang="fr-CH" sz="2400" dirty="0" smtClean="0">
                <a:latin typeface="Ubuntu" panose="020B0604020202020204" charset="0"/>
              </a:rPr>
              <a:t> in 2014</a:t>
            </a:r>
            <a:endParaRPr lang="en-GB" sz="2400" dirty="0">
              <a:latin typeface="Ubuntu" panose="020B06040202020202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Planning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smtClean="0"/>
              <a:t>D. Missiaen, Iwaa14, 13-17 October 2014, IHEP, Beijing, China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874" y="2571750"/>
            <a:ext cx="5236252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61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60375" y="1390650"/>
            <a:ext cx="8226425" cy="4965700"/>
          </a:xfrm>
        </p:spPr>
        <p:txBody>
          <a:bodyPr>
            <a:normAutofit/>
          </a:bodyPr>
          <a:lstStyle/>
          <a:p>
            <a:r>
              <a:rPr lang="fr-CH" sz="2400" dirty="0" err="1" smtClean="0">
                <a:latin typeface="Ubuntu" panose="020B0604020202020204" charset="0"/>
              </a:rPr>
              <a:t>Even</a:t>
            </a:r>
            <a:r>
              <a:rPr lang="fr-CH" sz="2400" dirty="0" smtClean="0">
                <a:latin typeface="Ubuntu" panose="020B0604020202020204" charset="0"/>
              </a:rPr>
              <a:t> if a </a:t>
            </a:r>
            <a:r>
              <a:rPr lang="fr-CH" sz="2400" dirty="0" err="1" smtClean="0">
                <a:latin typeface="Ubuntu" panose="020B0604020202020204" charset="0"/>
              </a:rPr>
              <a:t>dedicated</a:t>
            </a:r>
            <a:r>
              <a:rPr lang="fr-CH" sz="2400" dirty="0" smtClean="0">
                <a:latin typeface="Ubuntu" panose="020B0604020202020204" charset="0"/>
              </a:rPr>
              <a:t> team </a:t>
            </a:r>
            <a:r>
              <a:rPr lang="fr-CH" sz="2400" dirty="0" err="1" smtClean="0">
                <a:latin typeface="Ubuntu" panose="020B0604020202020204" charset="0"/>
              </a:rPr>
              <a:t>co-ordinated</a:t>
            </a:r>
            <a:r>
              <a:rPr lang="fr-CH" sz="2400" dirty="0" smtClean="0">
                <a:latin typeface="Ubuntu" panose="020B0604020202020204" charset="0"/>
              </a:rPr>
              <a:t> the </a:t>
            </a:r>
            <a:r>
              <a:rPr lang="fr-CH" sz="2400" dirty="0" err="1" smtClean="0">
                <a:latin typeface="Ubuntu" panose="020B0604020202020204" charset="0"/>
              </a:rPr>
              <a:t>work</a:t>
            </a:r>
            <a:r>
              <a:rPr lang="fr-CH" sz="2400" dirty="0" smtClean="0">
                <a:latin typeface="Ubuntu" panose="020B0604020202020204" charset="0"/>
              </a:rPr>
              <a:t>, </a:t>
            </a:r>
            <a:r>
              <a:rPr lang="fr-CH" sz="2400" dirty="0" err="1" smtClean="0">
                <a:latin typeface="Ubuntu" panose="020B0604020202020204" charset="0"/>
              </a:rPr>
              <a:t>some</a:t>
            </a:r>
            <a:r>
              <a:rPr lang="fr-CH" sz="2400" dirty="0" smtClean="0">
                <a:latin typeface="Ubuntu" panose="020B0604020202020204" charset="0"/>
              </a:rPr>
              <a:t> </a:t>
            </a:r>
            <a:r>
              <a:rPr lang="fr-CH" sz="2400" dirty="0" err="1" smtClean="0">
                <a:latin typeface="Ubuntu" panose="020B0604020202020204" charset="0"/>
              </a:rPr>
              <a:t>difficulties</a:t>
            </a:r>
            <a:r>
              <a:rPr lang="fr-CH" sz="2400" dirty="0" smtClean="0">
                <a:latin typeface="Ubuntu" panose="020B0604020202020204" charset="0"/>
              </a:rPr>
              <a:t> </a:t>
            </a:r>
            <a:r>
              <a:rPr lang="fr-CH" sz="2400" dirty="0" err="1" smtClean="0">
                <a:latin typeface="Ubuntu" panose="020B0604020202020204" charset="0"/>
              </a:rPr>
              <a:t>appeared</a:t>
            </a:r>
            <a:endParaRPr lang="fr-CH" sz="2400" dirty="0" smtClean="0">
              <a:latin typeface="Ubuntu" panose="020B0604020202020204" charset="0"/>
            </a:endParaRPr>
          </a:p>
          <a:p>
            <a:pPr lvl="1"/>
            <a:r>
              <a:rPr lang="fr-CH" sz="1800" dirty="0" smtClean="0">
                <a:latin typeface="Ubuntu" panose="020B0604020202020204" charset="0"/>
              </a:rPr>
              <a:t>The </a:t>
            </a:r>
            <a:r>
              <a:rPr lang="fr-CH" sz="1800" dirty="0" err="1" smtClean="0">
                <a:latin typeface="Ubuntu" panose="020B0604020202020204" charset="0"/>
              </a:rPr>
              <a:t>amount</a:t>
            </a:r>
            <a:r>
              <a:rPr lang="fr-CH" sz="1800" dirty="0" smtClean="0">
                <a:latin typeface="Ubuntu" panose="020B0604020202020204" charset="0"/>
              </a:rPr>
              <a:t> of </a:t>
            </a:r>
            <a:r>
              <a:rPr lang="fr-CH" sz="1800" dirty="0" err="1" smtClean="0">
                <a:latin typeface="Ubuntu" panose="020B0604020202020204" charset="0"/>
              </a:rPr>
              <a:t>work</a:t>
            </a:r>
            <a:r>
              <a:rPr lang="fr-CH" sz="1800" dirty="0" smtClean="0">
                <a:latin typeface="Ubuntu" panose="020B0604020202020204" charset="0"/>
              </a:rPr>
              <a:t> to </a:t>
            </a:r>
            <a:r>
              <a:rPr lang="fr-CH" sz="1800" dirty="0" err="1" smtClean="0">
                <a:latin typeface="Ubuntu" panose="020B0604020202020204" charset="0"/>
              </a:rPr>
              <a:t>be</a:t>
            </a:r>
            <a:r>
              <a:rPr lang="fr-CH" sz="1800" dirty="0" smtClean="0">
                <a:latin typeface="Ubuntu" panose="020B0604020202020204" charset="0"/>
              </a:rPr>
              <a:t> </a:t>
            </a:r>
            <a:r>
              <a:rPr lang="fr-CH" sz="1800" dirty="0" err="1" smtClean="0">
                <a:latin typeface="Ubuntu" panose="020B0604020202020204" charset="0"/>
              </a:rPr>
              <a:t>realised</a:t>
            </a:r>
            <a:r>
              <a:rPr lang="fr-CH" sz="1800" dirty="0" smtClean="0">
                <a:latin typeface="Ubuntu" panose="020B0604020202020204" charset="0"/>
              </a:rPr>
              <a:t> </a:t>
            </a:r>
            <a:r>
              <a:rPr lang="fr-CH" sz="1800" dirty="0" err="1" smtClean="0">
                <a:latin typeface="Ubuntu" panose="020B0604020202020204" charset="0"/>
              </a:rPr>
              <a:t>without</a:t>
            </a:r>
            <a:r>
              <a:rPr lang="fr-CH" sz="1800" dirty="0" smtClean="0">
                <a:latin typeface="Ubuntu" panose="020B0604020202020204" charset="0"/>
              </a:rPr>
              <a:t> </a:t>
            </a:r>
            <a:r>
              <a:rPr lang="fr-CH" sz="1800" dirty="0" err="1" smtClean="0">
                <a:latin typeface="Ubuntu" panose="020B0604020202020204" charset="0"/>
              </a:rPr>
              <a:t>any</a:t>
            </a:r>
            <a:r>
              <a:rPr lang="fr-CH" sz="1800" dirty="0" smtClean="0">
                <a:latin typeface="Ubuntu" panose="020B0604020202020204" charset="0"/>
              </a:rPr>
              <a:t> extension of LS1</a:t>
            </a:r>
            <a:endParaRPr lang="fr-CH" sz="1800" dirty="0">
              <a:latin typeface="Ubuntu" panose="020B0604020202020204" charset="0"/>
            </a:endParaRPr>
          </a:p>
          <a:p>
            <a:pPr lvl="1"/>
            <a:r>
              <a:rPr lang="fr-CH" sz="1800" dirty="0" smtClean="0">
                <a:latin typeface="Ubuntu" panose="020B0604020202020204" charset="0"/>
              </a:rPr>
              <a:t>Survey </a:t>
            </a:r>
            <a:r>
              <a:rPr lang="fr-CH" sz="1800" dirty="0" err="1" smtClean="0">
                <a:latin typeface="Ubuntu" panose="020B0604020202020204" charset="0"/>
              </a:rPr>
              <a:t>after</a:t>
            </a:r>
            <a:r>
              <a:rPr lang="fr-CH" sz="1800" dirty="0" smtClean="0">
                <a:latin typeface="Ubuntu" panose="020B0604020202020204" charset="0"/>
              </a:rPr>
              <a:t> installation has to </a:t>
            </a:r>
            <a:r>
              <a:rPr lang="fr-CH" sz="1800" dirty="0" err="1" smtClean="0">
                <a:latin typeface="Ubuntu" panose="020B0604020202020204" charset="0"/>
              </a:rPr>
              <a:t>be</a:t>
            </a:r>
            <a:r>
              <a:rPr lang="fr-CH" sz="1800" dirty="0" smtClean="0">
                <a:latin typeface="Ubuntu" panose="020B0604020202020204" charset="0"/>
              </a:rPr>
              <a:t> </a:t>
            </a:r>
            <a:r>
              <a:rPr lang="fr-CH" sz="1800" dirty="0" err="1" smtClean="0">
                <a:latin typeface="Ubuntu" panose="020B0604020202020204" charset="0"/>
              </a:rPr>
              <a:t>done</a:t>
            </a:r>
            <a:r>
              <a:rPr lang="fr-CH" sz="1800" dirty="0" smtClean="0">
                <a:latin typeface="Ubuntu" panose="020B0604020202020204" charset="0"/>
              </a:rPr>
              <a:t> </a:t>
            </a:r>
            <a:r>
              <a:rPr lang="fr-CH" sz="1800" dirty="0" err="1" smtClean="0">
                <a:latin typeface="Ubuntu" panose="020B0604020202020204" charset="0"/>
              </a:rPr>
              <a:t>quickly</a:t>
            </a:r>
            <a:r>
              <a:rPr lang="fr-CH" sz="1800" dirty="0" smtClean="0">
                <a:latin typeface="Ubuntu" panose="020B0604020202020204" charset="0"/>
              </a:rPr>
              <a:t> for vacuum </a:t>
            </a:r>
            <a:r>
              <a:rPr lang="fr-CH" sz="1800" dirty="0" err="1" smtClean="0">
                <a:latin typeface="Ubuntu" panose="020B0604020202020204" charset="0"/>
              </a:rPr>
              <a:t>connection</a:t>
            </a:r>
            <a:endParaRPr lang="fr-CH" sz="1800" dirty="0" smtClean="0">
              <a:latin typeface="Ubuntu" panose="020B0604020202020204" charset="0"/>
            </a:endParaRPr>
          </a:p>
          <a:p>
            <a:pPr lvl="1"/>
            <a:r>
              <a:rPr lang="fr-CH" sz="1800" dirty="0" err="1">
                <a:latin typeface="Ubuntu" panose="020B0604020202020204" charset="0"/>
              </a:rPr>
              <a:t>Many</a:t>
            </a:r>
            <a:r>
              <a:rPr lang="fr-CH" sz="1800" dirty="0">
                <a:latin typeface="Ubuntu" panose="020B0604020202020204" charset="0"/>
              </a:rPr>
              <a:t> </a:t>
            </a:r>
            <a:r>
              <a:rPr lang="fr-CH" sz="1800" dirty="0" err="1">
                <a:latin typeface="Ubuntu" panose="020B0604020202020204" charset="0"/>
              </a:rPr>
              <a:t>co-activities</a:t>
            </a:r>
            <a:r>
              <a:rPr lang="fr-CH" sz="1800" dirty="0">
                <a:latin typeface="Ubuntu" panose="020B0604020202020204" charset="0"/>
              </a:rPr>
              <a:t> </a:t>
            </a:r>
            <a:r>
              <a:rPr lang="fr-CH" sz="1800" dirty="0" err="1">
                <a:latin typeface="Ubuntu" panose="020B0604020202020204" charset="0"/>
              </a:rPr>
              <a:t>discovered</a:t>
            </a:r>
            <a:r>
              <a:rPr lang="fr-CH" sz="1800" dirty="0">
                <a:latin typeface="Ubuntu" panose="020B0604020202020204" charset="0"/>
              </a:rPr>
              <a:t> once in the tunnel</a:t>
            </a:r>
          </a:p>
          <a:p>
            <a:pPr lvl="1"/>
            <a:r>
              <a:rPr lang="fr-CH" sz="1800" dirty="0" smtClean="0">
                <a:latin typeface="Ubuntu" panose="020B0604020202020204" charset="0"/>
              </a:rPr>
              <a:t>In the LHC, the </a:t>
            </a:r>
            <a:r>
              <a:rPr lang="fr-CH" sz="1800" dirty="0" err="1" smtClean="0">
                <a:latin typeface="Ubuntu" panose="020B0604020202020204" charset="0"/>
              </a:rPr>
              <a:t>survey</a:t>
            </a:r>
            <a:r>
              <a:rPr lang="fr-CH" sz="1800" dirty="0" smtClean="0">
                <a:latin typeface="Ubuntu" panose="020B0604020202020204" charset="0"/>
              </a:rPr>
              <a:t> team has to </a:t>
            </a:r>
            <a:r>
              <a:rPr lang="fr-CH" sz="1800" dirty="0" err="1" smtClean="0">
                <a:latin typeface="Ubuntu" panose="020B0604020202020204" charset="0"/>
              </a:rPr>
              <a:t>measure</a:t>
            </a:r>
            <a:r>
              <a:rPr lang="fr-CH" sz="1800" dirty="0" smtClean="0">
                <a:latin typeface="Ubuntu" panose="020B0604020202020204" charset="0"/>
              </a:rPr>
              <a:t> at a </a:t>
            </a:r>
            <a:r>
              <a:rPr lang="fr-CH" sz="1800" dirty="0" err="1" smtClean="0">
                <a:latin typeface="Ubuntu" panose="020B0604020202020204" charset="0"/>
              </a:rPr>
              <a:t>difficult</a:t>
            </a:r>
            <a:r>
              <a:rPr lang="fr-CH" sz="1800" dirty="0" smtClean="0">
                <a:latin typeface="Ubuntu" panose="020B0604020202020204" charset="0"/>
              </a:rPr>
              <a:t> </a:t>
            </a:r>
            <a:r>
              <a:rPr lang="fr-CH" sz="1800" dirty="0" err="1" smtClean="0">
                <a:latin typeface="Ubuntu" panose="020B0604020202020204" charset="0"/>
              </a:rPr>
              <a:t>period</a:t>
            </a:r>
            <a:endParaRPr lang="fr-CH" sz="1800" dirty="0" smtClean="0">
              <a:latin typeface="Ubuntu" panose="020B0604020202020204" charset="0"/>
            </a:endParaRPr>
          </a:p>
          <a:p>
            <a:pPr lvl="2"/>
            <a:r>
              <a:rPr lang="fr-CH" sz="1600" dirty="0" err="1" smtClean="0">
                <a:latin typeface="Ubuntu" panose="020B0604020202020204" charset="0"/>
              </a:rPr>
              <a:t>When</a:t>
            </a:r>
            <a:r>
              <a:rPr lang="fr-CH" sz="1600" dirty="0" smtClean="0">
                <a:latin typeface="Ubuntu" panose="020B0604020202020204" charset="0"/>
              </a:rPr>
              <a:t> the </a:t>
            </a:r>
            <a:r>
              <a:rPr lang="fr-CH" sz="1600" dirty="0" err="1" smtClean="0">
                <a:latin typeface="Ubuntu" panose="020B0604020202020204" charset="0"/>
              </a:rPr>
              <a:t>magnets</a:t>
            </a:r>
            <a:r>
              <a:rPr lang="fr-CH" sz="1600" dirty="0" smtClean="0">
                <a:latin typeface="Ubuntu" panose="020B0604020202020204" charset="0"/>
              </a:rPr>
              <a:t> are at 1.9K to </a:t>
            </a:r>
            <a:r>
              <a:rPr lang="fr-CH" sz="1600" dirty="0" err="1" smtClean="0">
                <a:latin typeface="Ubuntu" panose="020B0604020202020204" charset="0"/>
              </a:rPr>
              <a:t>avoid</a:t>
            </a:r>
            <a:r>
              <a:rPr lang="fr-CH" sz="1600" dirty="0" smtClean="0">
                <a:latin typeface="Ubuntu" panose="020B0604020202020204" charset="0"/>
              </a:rPr>
              <a:t> </a:t>
            </a:r>
            <a:r>
              <a:rPr lang="fr-CH" sz="1600" dirty="0" err="1" smtClean="0">
                <a:latin typeface="Ubuntu" panose="020B0604020202020204" charset="0"/>
              </a:rPr>
              <a:t>further</a:t>
            </a:r>
            <a:r>
              <a:rPr lang="fr-CH" sz="1600" dirty="0" smtClean="0">
                <a:latin typeface="Ubuntu" panose="020B0604020202020204" charset="0"/>
              </a:rPr>
              <a:t> </a:t>
            </a:r>
            <a:r>
              <a:rPr lang="fr-CH" sz="1600" dirty="0" err="1" smtClean="0">
                <a:latin typeface="Ubuntu" panose="020B0604020202020204" charset="0"/>
              </a:rPr>
              <a:t>mechanical</a:t>
            </a:r>
            <a:r>
              <a:rPr lang="fr-CH" sz="1600" dirty="0" smtClean="0">
                <a:latin typeface="Ubuntu" panose="020B0604020202020204" charset="0"/>
              </a:rPr>
              <a:t> </a:t>
            </a:r>
            <a:r>
              <a:rPr lang="fr-CH" sz="1600" dirty="0" err="1" smtClean="0">
                <a:latin typeface="Ubuntu" panose="020B0604020202020204" charset="0"/>
              </a:rPr>
              <a:t>constraints</a:t>
            </a:r>
            <a:endParaRPr lang="fr-CH" sz="1600" dirty="0" smtClean="0">
              <a:latin typeface="Ubuntu" panose="020B0604020202020204" charset="0"/>
            </a:endParaRPr>
          </a:p>
          <a:p>
            <a:pPr lvl="2"/>
            <a:r>
              <a:rPr lang="fr-CH" sz="1600" dirty="0" err="1" smtClean="0">
                <a:latin typeface="Ubuntu" panose="020B0604020202020204" charset="0"/>
              </a:rPr>
              <a:t>Difficulty</a:t>
            </a:r>
            <a:r>
              <a:rPr lang="fr-CH" sz="1600" dirty="0" smtClean="0">
                <a:latin typeface="Ubuntu" panose="020B0604020202020204" charset="0"/>
              </a:rPr>
              <a:t> to </a:t>
            </a:r>
            <a:r>
              <a:rPr lang="fr-CH" sz="1600" dirty="0" err="1" smtClean="0">
                <a:latin typeface="Ubuntu" panose="020B0604020202020204" charset="0"/>
              </a:rPr>
              <a:t>access</a:t>
            </a:r>
            <a:r>
              <a:rPr lang="fr-CH" sz="1600" dirty="0" smtClean="0">
                <a:latin typeface="Ubuntu" panose="020B0604020202020204" charset="0"/>
              </a:rPr>
              <a:t> the tunnel</a:t>
            </a:r>
          </a:p>
          <a:p>
            <a:pPr lvl="2"/>
            <a:r>
              <a:rPr lang="fr-CH" sz="1600" dirty="0" err="1" smtClean="0">
                <a:latin typeface="Ubuntu" panose="020B0604020202020204" charset="0"/>
              </a:rPr>
              <a:t>Coactivity</a:t>
            </a:r>
            <a:r>
              <a:rPr lang="fr-CH" sz="1600" dirty="0" smtClean="0">
                <a:latin typeface="Ubuntu" panose="020B0604020202020204" charset="0"/>
              </a:rPr>
              <a:t> </a:t>
            </a:r>
            <a:r>
              <a:rPr lang="fr-CH" sz="1600" dirty="0" err="1" smtClean="0">
                <a:latin typeface="Ubuntu" panose="020B0604020202020204" charset="0"/>
              </a:rPr>
              <a:t>with</a:t>
            </a:r>
            <a:r>
              <a:rPr lang="fr-CH" sz="1600" dirty="0" smtClean="0">
                <a:latin typeface="Ubuntu" panose="020B0604020202020204" charset="0"/>
              </a:rPr>
              <a:t> </a:t>
            </a:r>
            <a:r>
              <a:rPr lang="fr-CH" sz="1600" dirty="0" err="1" smtClean="0">
                <a:latin typeface="Ubuntu" panose="020B0604020202020204" charset="0"/>
              </a:rPr>
              <a:t>electrical</a:t>
            </a:r>
            <a:r>
              <a:rPr lang="fr-CH" sz="1600" dirty="0" smtClean="0">
                <a:latin typeface="Ubuntu" panose="020B0604020202020204" charset="0"/>
              </a:rPr>
              <a:t> tests</a:t>
            </a:r>
          </a:p>
          <a:p>
            <a:pPr lvl="1"/>
            <a:r>
              <a:rPr lang="fr-CH" sz="1800" dirty="0" smtClean="0">
                <a:solidFill>
                  <a:srgbClr val="C00000"/>
                </a:solidFill>
                <a:latin typeface="Ubuntu" panose="020B0604020202020204" charset="0"/>
              </a:rPr>
              <a:t>One CERN staff at 30% </a:t>
            </a:r>
            <a:r>
              <a:rPr lang="fr-CH" sz="1800" dirty="0" err="1" smtClean="0">
                <a:solidFill>
                  <a:srgbClr val="C00000"/>
                </a:solidFill>
                <a:latin typeface="Ubuntu" panose="020B0604020202020204" charset="0"/>
              </a:rPr>
              <a:t>was</a:t>
            </a:r>
            <a:r>
              <a:rPr lang="fr-CH" sz="1800" dirty="0" smtClean="0">
                <a:solidFill>
                  <a:srgbClr val="C00000"/>
                </a:solidFill>
                <a:latin typeface="Ubuntu" panose="020B0604020202020204" charset="0"/>
              </a:rPr>
              <a:t> </a:t>
            </a:r>
            <a:r>
              <a:rPr lang="fr-CH" sz="1800" dirty="0" err="1" smtClean="0">
                <a:solidFill>
                  <a:srgbClr val="C00000"/>
                </a:solidFill>
                <a:latin typeface="Ubuntu" panose="020B0604020202020204" charset="0"/>
              </a:rPr>
              <a:t>dedicated</a:t>
            </a:r>
            <a:r>
              <a:rPr lang="fr-CH" sz="1800" dirty="0" smtClean="0">
                <a:solidFill>
                  <a:srgbClr val="C00000"/>
                </a:solidFill>
                <a:latin typeface="Ubuntu" panose="020B0604020202020204" charset="0"/>
              </a:rPr>
              <a:t> to planning </a:t>
            </a:r>
            <a:r>
              <a:rPr lang="fr-CH" sz="1800" dirty="0" err="1" smtClean="0">
                <a:solidFill>
                  <a:srgbClr val="C00000"/>
                </a:solidFill>
                <a:latin typeface="Ubuntu" panose="020B0604020202020204" charset="0"/>
              </a:rPr>
              <a:t>activity</a:t>
            </a:r>
            <a:r>
              <a:rPr lang="fr-CH" sz="1800" dirty="0" smtClean="0">
                <a:solidFill>
                  <a:srgbClr val="C00000"/>
                </a:solidFill>
                <a:latin typeface="Ubuntu" panose="020B0604020202020204" charset="0"/>
              </a:rPr>
              <a:t> (</a:t>
            </a:r>
            <a:r>
              <a:rPr lang="fr-CH" sz="1800" dirty="0" err="1" smtClean="0">
                <a:solidFill>
                  <a:srgbClr val="C00000"/>
                </a:solidFill>
                <a:latin typeface="Ubuntu" panose="020B0604020202020204" charset="0"/>
              </a:rPr>
              <a:t>daily</a:t>
            </a:r>
            <a:r>
              <a:rPr lang="fr-CH" sz="1800" dirty="0" smtClean="0">
                <a:solidFill>
                  <a:srgbClr val="C00000"/>
                </a:solidFill>
                <a:latin typeface="Ubuntu" panose="020B0604020202020204" charset="0"/>
              </a:rPr>
              <a:t>)</a:t>
            </a:r>
          </a:p>
          <a:p>
            <a:r>
              <a:rPr lang="fr-CH" sz="2400" dirty="0" err="1" smtClean="0">
                <a:latin typeface="Ubuntu" panose="020B0604020202020204" charset="0"/>
              </a:rPr>
              <a:t>Some</a:t>
            </a:r>
            <a:r>
              <a:rPr lang="fr-CH" sz="2400" dirty="0" smtClean="0">
                <a:latin typeface="Ubuntu" panose="020B0604020202020204" charset="0"/>
              </a:rPr>
              <a:t> </a:t>
            </a:r>
            <a:r>
              <a:rPr lang="fr-CH" sz="2400" dirty="0" err="1" smtClean="0">
                <a:latin typeface="Ubuntu" panose="020B0604020202020204" charset="0"/>
              </a:rPr>
              <a:t>sectors</a:t>
            </a:r>
            <a:r>
              <a:rPr lang="fr-CH" sz="2400" dirty="0" smtClean="0">
                <a:latin typeface="Ubuntu" panose="020B0604020202020204" charset="0"/>
              </a:rPr>
              <a:t> of the LHC have to </a:t>
            </a:r>
            <a:r>
              <a:rPr lang="fr-CH" sz="2400" dirty="0" err="1" smtClean="0">
                <a:latin typeface="Ubuntu" panose="020B0604020202020204" charset="0"/>
              </a:rPr>
              <a:t>be</a:t>
            </a:r>
            <a:r>
              <a:rPr lang="fr-CH" sz="2400" dirty="0" smtClean="0">
                <a:latin typeface="Ubuntu" panose="020B0604020202020204" charset="0"/>
              </a:rPr>
              <a:t> </a:t>
            </a:r>
            <a:r>
              <a:rPr lang="fr-CH" sz="2400" dirty="0" err="1" smtClean="0">
                <a:latin typeface="Ubuntu" panose="020B0604020202020204" charset="0"/>
              </a:rPr>
              <a:t>measured</a:t>
            </a:r>
            <a:r>
              <a:rPr lang="fr-CH" sz="2400" dirty="0" smtClean="0">
                <a:latin typeface="Ubuntu" panose="020B0604020202020204" charset="0"/>
              </a:rPr>
              <a:t> at the </a:t>
            </a:r>
            <a:r>
              <a:rPr lang="fr-CH" sz="2400" dirty="0" err="1" smtClean="0">
                <a:latin typeface="Ubuntu" panose="020B0604020202020204" charset="0"/>
              </a:rPr>
              <a:t>same</a:t>
            </a:r>
            <a:r>
              <a:rPr lang="fr-CH" sz="2400" dirty="0" smtClean="0">
                <a:latin typeface="Ubuntu" panose="020B0604020202020204" charset="0"/>
              </a:rPr>
              <a:t> time in V and H (at least 4 teams, a lot of </a:t>
            </a:r>
            <a:r>
              <a:rPr lang="fr-CH" sz="2400" dirty="0" err="1" smtClean="0">
                <a:latin typeface="Ubuntu" panose="020B0604020202020204" charset="0"/>
              </a:rPr>
              <a:t>equipment</a:t>
            </a:r>
            <a:r>
              <a:rPr lang="fr-CH" sz="2400" dirty="0" smtClean="0">
                <a:latin typeface="Ubuntu" panose="020B0604020202020204" charset="0"/>
              </a:rPr>
              <a:t> </a:t>
            </a:r>
            <a:r>
              <a:rPr lang="fr-CH" sz="2400" dirty="0" err="1" smtClean="0">
                <a:latin typeface="Ubuntu" panose="020B0604020202020204" charset="0"/>
              </a:rPr>
              <a:t>needed</a:t>
            </a:r>
            <a:r>
              <a:rPr lang="fr-CH" sz="2400" dirty="0" smtClean="0">
                <a:latin typeface="Ubuntu" panose="020B0604020202020204" charset="0"/>
              </a:rPr>
              <a:t>, staff to supervise </a:t>
            </a:r>
            <a:r>
              <a:rPr lang="fr-CH" sz="2400" dirty="0" err="1" smtClean="0">
                <a:latin typeface="Ubuntu" panose="020B0604020202020204" charset="0"/>
              </a:rPr>
              <a:t>field</a:t>
            </a:r>
            <a:r>
              <a:rPr lang="fr-CH" sz="2400" dirty="0" smtClean="0">
                <a:latin typeface="Ubuntu" panose="020B0604020202020204" charset="0"/>
              </a:rPr>
              <a:t> </a:t>
            </a:r>
            <a:r>
              <a:rPr lang="fr-CH" sz="2400" dirty="0" err="1" smtClean="0">
                <a:latin typeface="Ubuntu" panose="020B0604020202020204" charset="0"/>
              </a:rPr>
              <a:t>work</a:t>
            </a:r>
            <a:r>
              <a:rPr lang="fr-CH" sz="2400" dirty="0" smtClean="0">
                <a:latin typeface="Ubuntu" panose="020B0604020202020204" charset="0"/>
              </a:rPr>
              <a:t> and data </a:t>
            </a:r>
            <a:r>
              <a:rPr lang="fr-CH" sz="2400" dirty="0" err="1" smtClean="0">
                <a:latin typeface="Ubuntu" panose="020B0604020202020204" charset="0"/>
              </a:rPr>
              <a:t>treatment</a:t>
            </a:r>
            <a:r>
              <a:rPr lang="fr-CH" sz="2400" dirty="0">
                <a:latin typeface="Ubuntu" panose="020B0604020202020204" charset="0"/>
              </a:rPr>
              <a:t>)</a:t>
            </a:r>
            <a:endParaRPr lang="fr-CH" sz="2400" dirty="0" smtClean="0">
              <a:latin typeface="Ubuntu" panose="020B06040202020202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Planning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smtClean="0"/>
              <a:t>D. Missiaen, Iwaa14, 13-17 October 2014, IHEP, Beijing, China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1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949326"/>
            <a:ext cx="5876925" cy="5099050"/>
          </a:xfrm>
        </p:spPr>
        <p:txBody>
          <a:bodyPr>
            <a:normAutofit/>
          </a:bodyPr>
          <a:lstStyle/>
          <a:p>
            <a:r>
              <a:rPr lang="fr-CH" sz="2400" dirty="0" err="1" smtClean="0">
                <a:latin typeface="Ubuntu" panose="020B0604020202020204" charset="0"/>
              </a:rPr>
              <a:t>Work</a:t>
            </a:r>
            <a:r>
              <a:rPr lang="fr-CH" sz="2400" dirty="0" smtClean="0">
                <a:latin typeface="Ubuntu" panose="020B0604020202020204" charset="0"/>
              </a:rPr>
              <a:t> </a:t>
            </a:r>
            <a:r>
              <a:rPr lang="fr-CH" sz="2400" dirty="0" err="1" smtClean="0">
                <a:latin typeface="Ubuntu" panose="020B0604020202020204" charset="0"/>
              </a:rPr>
              <a:t>done</a:t>
            </a:r>
            <a:r>
              <a:rPr lang="fr-CH" sz="2400" dirty="0" smtClean="0">
                <a:latin typeface="Ubuntu" panose="020B0604020202020204" charset="0"/>
              </a:rPr>
              <a:t> by the </a:t>
            </a:r>
            <a:r>
              <a:rPr lang="fr-CH" sz="2400" dirty="0" err="1" smtClean="0">
                <a:latin typeface="Ubuntu" panose="020B0604020202020204" charset="0"/>
              </a:rPr>
              <a:t>contractor</a:t>
            </a:r>
            <a:r>
              <a:rPr lang="fr-CH" sz="2400" dirty="0" smtClean="0">
                <a:latin typeface="Ubuntu" panose="020B0604020202020204" charset="0"/>
              </a:rPr>
              <a:t> </a:t>
            </a:r>
            <a:r>
              <a:rPr lang="fr-CH" sz="2400" dirty="0" err="1" smtClean="0">
                <a:latin typeface="Ubuntu" panose="020B0604020202020204" charset="0"/>
              </a:rPr>
              <a:t>is</a:t>
            </a:r>
            <a:r>
              <a:rPr lang="fr-CH" sz="2400" dirty="0" smtClean="0">
                <a:latin typeface="Ubuntu" panose="020B0604020202020204" charset="0"/>
              </a:rPr>
              <a:t> </a:t>
            </a:r>
            <a:r>
              <a:rPr lang="fr-CH" sz="2400" dirty="0" err="1" smtClean="0">
                <a:latin typeface="Ubuntu" panose="020B0604020202020204" charset="0"/>
              </a:rPr>
              <a:t>described</a:t>
            </a:r>
            <a:r>
              <a:rPr lang="fr-CH" sz="2400" dirty="0" smtClean="0">
                <a:latin typeface="Ubuntu" panose="020B0604020202020204" charset="0"/>
              </a:rPr>
              <a:t> in </a:t>
            </a:r>
            <a:r>
              <a:rPr lang="fr-CH" sz="2400" dirty="0" err="1" smtClean="0">
                <a:latin typeface="Ubuntu" panose="020B0604020202020204" charset="0"/>
              </a:rPr>
              <a:t>details</a:t>
            </a:r>
            <a:r>
              <a:rPr lang="fr-CH" sz="2400" dirty="0" smtClean="0">
                <a:latin typeface="Ubuntu" panose="020B0604020202020204" charset="0"/>
              </a:rPr>
              <a:t> </a:t>
            </a:r>
            <a:r>
              <a:rPr lang="fr-CH" sz="2400" dirty="0" err="1" smtClean="0">
                <a:latin typeface="Ubuntu" panose="020B0604020202020204" charset="0"/>
              </a:rPr>
              <a:t>inside</a:t>
            </a:r>
            <a:r>
              <a:rPr lang="fr-CH" sz="2400" dirty="0" smtClean="0">
                <a:latin typeface="Ubuntu" panose="020B0604020202020204" charset="0"/>
              </a:rPr>
              <a:t> </a:t>
            </a:r>
            <a:r>
              <a:rPr lang="fr-CH" sz="2400" dirty="0" err="1" smtClean="0">
                <a:latin typeface="Ubuntu" panose="020B0604020202020204" charset="0"/>
              </a:rPr>
              <a:t>procedures</a:t>
            </a:r>
            <a:endParaRPr lang="fr-CH" sz="2400" dirty="0" smtClean="0">
              <a:latin typeface="Ubuntu" panose="020B0604020202020204" charset="0"/>
            </a:endParaRPr>
          </a:p>
          <a:p>
            <a:pPr lvl="1"/>
            <a:r>
              <a:rPr lang="fr-CH" sz="1800" dirty="0" smtClean="0">
                <a:latin typeface="Ubuntu" panose="020B0604020202020204" charset="0"/>
              </a:rPr>
              <a:t>Instruments </a:t>
            </a:r>
            <a:r>
              <a:rPr lang="fr-CH" sz="1800" dirty="0" err="1" smtClean="0">
                <a:latin typeface="Ubuntu" panose="020B0604020202020204" charset="0"/>
              </a:rPr>
              <a:t>provided</a:t>
            </a:r>
            <a:r>
              <a:rPr lang="fr-CH" sz="1800" dirty="0" smtClean="0">
                <a:latin typeface="Ubuntu" panose="020B0604020202020204" charset="0"/>
              </a:rPr>
              <a:t> by </a:t>
            </a:r>
            <a:r>
              <a:rPr lang="fr-CH" sz="1800" dirty="0">
                <a:latin typeface="Ubuntu" panose="020B0604020202020204" charset="0"/>
              </a:rPr>
              <a:t>C</a:t>
            </a:r>
            <a:r>
              <a:rPr lang="fr-CH" sz="1800" dirty="0" smtClean="0">
                <a:latin typeface="Ubuntu" panose="020B0604020202020204" charset="0"/>
              </a:rPr>
              <a:t>ERN</a:t>
            </a:r>
          </a:p>
          <a:p>
            <a:pPr lvl="1"/>
            <a:r>
              <a:rPr lang="fr-CH" sz="1800" dirty="0" err="1" smtClean="0">
                <a:latin typeface="Ubuntu" panose="020B0604020202020204" charset="0"/>
              </a:rPr>
              <a:t>Methodology</a:t>
            </a:r>
            <a:r>
              <a:rPr lang="fr-CH" sz="1800" dirty="0" smtClean="0">
                <a:latin typeface="Ubuntu" panose="020B0604020202020204" charset="0"/>
              </a:rPr>
              <a:t> </a:t>
            </a:r>
            <a:r>
              <a:rPr lang="fr-CH" sz="1800" dirty="0" err="1" smtClean="0">
                <a:latin typeface="Ubuntu" panose="020B0604020202020204" charset="0"/>
              </a:rPr>
              <a:t>finalised</a:t>
            </a:r>
            <a:r>
              <a:rPr lang="fr-CH" sz="1800" dirty="0" smtClean="0">
                <a:latin typeface="Ubuntu" panose="020B0604020202020204" charset="0"/>
              </a:rPr>
              <a:t> by CERN</a:t>
            </a:r>
          </a:p>
          <a:p>
            <a:pPr lvl="1"/>
            <a:r>
              <a:rPr lang="fr-CH" sz="1800" dirty="0" smtClean="0">
                <a:latin typeface="Ubuntu" panose="020B0604020202020204" charset="0"/>
              </a:rPr>
              <a:t>Conditions of the </a:t>
            </a:r>
            <a:r>
              <a:rPr lang="fr-CH" sz="1800" dirty="0" err="1" smtClean="0">
                <a:latin typeface="Ubuntu" panose="020B0604020202020204" charset="0"/>
              </a:rPr>
              <a:t>measurements</a:t>
            </a:r>
            <a:endParaRPr lang="fr-CH" sz="1800" dirty="0" smtClean="0">
              <a:latin typeface="Ubuntu" panose="020B0604020202020204" charset="0"/>
            </a:endParaRPr>
          </a:p>
          <a:p>
            <a:pPr lvl="1"/>
            <a:r>
              <a:rPr lang="fr-CH" sz="1800" dirty="0" err="1" smtClean="0">
                <a:latin typeface="Ubuntu" panose="020B0604020202020204" charset="0"/>
              </a:rPr>
              <a:t>Contractor</a:t>
            </a:r>
            <a:r>
              <a:rPr lang="fr-CH" sz="1800" dirty="0" smtClean="0">
                <a:latin typeface="Ubuntu" panose="020B0604020202020204" charset="0"/>
              </a:rPr>
              <a:t> has to check the </a:t>
            </a:r>
            <a:r>
              <a:rPr lang="fr-CH" sz="1800" dirty="0" err="1" smtClean="0">
                <a:latin typeface="Ubuntu" panose="020B0604020202020204" charset="0"/>
              </a:rPr>
              <a:t>quality</a:t>
            </a:r>
            <a:r>
              <a:rPr lang="fr-CH" sz="1800" dirty="0" smtClean="0">
                <a:latin typeface="Ubuntu" panose="020B0604020202020204" charset="0"/>
              </a:rPr>
              <a:t> of </a:t>
            </a:r>
            <a:r>
              <a:rPr lang="fr-CH" sz="1800" dirty="0" err="1" smtClean="0">
                <a:latin typeface="Ubuntu" panose="020B0604020202020204" charset="0"/>
              </a:rPr>
              <a:t>his</a:t>
            </a:r>
            <a:r>
              <a:rPr lang="fr-CH" sz="1800" dirty="0" smtClean="0">
                <a:latin typeface="Ubuntu" panose="020B0604020202020204" charset="0"/>
              </a:rPr>
              <a:t> </a:t>
            </a:r>
            <a:r>
              <a:rPr lang="fr-CH" sz="1800" dirty="0" err="1" smtClean="0">
                <a:latin typeface="Ubuntu" panose="020B0604020202020204" charset="0"/>
              </a:rPr>
              <a:t>work</a:t>
            </a:r>
            <a:r>
              <a:rPr lang="fr-CH" sz="1800" dirty="0" smtClean="0">
                <a:latin typeface="Ubuntu" panose="020B0604020202020204" charset="0"/>
              </a:rPr>
              <a:t> </a:t>
            </a:r>
            <a:r>
              <a:rPr lang="fr-CH" sz="1800" dirty="0" err="1" smtClean="0">
                <a:latin typeface="Ubuntu" panose="020B0604020202020204" charset="0"/>
              </a:rPr>
              <a:t>using</a:t>
            </a:r>
            <a:r>
              <a:rPr lang="fr-CH" sz="1800" dirty="0" smtClean="0">
                <a:latin typeface="Ubuntu" panose="020B0604020202020204" charset="0"/>
              </a:rPr>
              <a:t> the CERN </a:t>
            </a:r>
            <a:r>
              <a:rPr lang="fr-CH" sz="1800" dirty="0" err="1" smtClean="0">
                <a:latin typeface="Ubuntu" panose="020B0604020202020204" charset="0"/>
              </a:rPr>
              <a:t>adjustment</a:t>
            </a:r>
            <a:r>
              <a:rPr lang="fr-CH" sz="1800" dirty="0" smtClean="0">
                <a:latin typeface="Ubuntu" panose="020B0604020202020204" charset="0"/>
              </a:rPr>
              <a:t> software (LGC++) </a:t>
            </a:r>
            <a:r>
              <a:rPr lang="fr-CH" sz="1800" dirty="0" err="1" smtClean="0">
                <a:latin typeface="Ubuntu" panose="020B0604020202020204" charset="0"/>
              </a:rPr>
              <a:t>using</a:t>
            </a:r>
            <a:r>
              <a:rPr lang="fr-CH" sz="1800" dirty="0" smtClean="0">
                <a:latin typeface="Ubuntu" panose="020B0604020202020204" charset="0"/>
              </a:rPr>
              <a:t> a minimum of </a:t>
            </a:r>
            <a:r>
              <a:rPr lang="fr-CH" sz="1800" dirty="0" err="1" smtClean="0">
                <a:latin typeface="Ubuntu" panose="020B0604020202020204" charset="0"/>
              </a:rPr>
              <a:t>constraints</a:t>
            </a:r>
            <a:r>
              <a:rPr lang="fr-CH" sz="1800" dirty="0" smtClean="0">
                <a:latin typeface="Ubuntu" panose="020B0604020202020204" charset="0"/>
              </a:rPr>
              <a:t> </a:t>
            </a:r>
          </a:p>
          <a:p>
            <a:pPr lvl="1"/>
            <a:r>
              <a:rPr lang="fr-CH" sz="1800" dirty="0" smtClean="0">
                <a:latin typeface="Ubuntu" panose="020B0604020202020204" charset="0"/>
              </a:rPr>
              <a:t>This validation triggers the </a:t>
            </a:r>
            <a:r>
              <a:rPr lang="fr-CH" sz="1800" dirty="0" err="1" smtClean="0">
                <a:latin typeface="Ubuntu" panose="020B0604020202020204" charset="0"/>
              </a:rPr>
              <a:t>payment</a:t>
            </a:r>
            <a:r>
              <a:rPr lang="fr-CH" sz="1800" dirty="0" smtClean="0">
                <a:latin typeface="Ubuntu" panose="020B0604020202020204" charset="0"/>
              </a:rPr>
              <a:t>  of the </a:t>
            </a:r>
            <a:r>
              <a:rPr lang="fr-CH" sz="1800" dirty="0" err="1" smtClean="0">
                <a:latin typeface="Ubuntu" panose="020B0604020202020204" charset="0"/>
              </a:rPr>
              <a:t>work</a:t>
            </a:r>
            <a:r>
              <a:rPr lang="fr-CH" sz="1800" dirty="0" smtClean="0">
                <a:latin typeface="Ubuntu" panose="020B0604020202020204" charset="0"/>
              </a:rPr>
              <a:t> on </a:t>
            </a:r>
            <a:r>
              <a:rPr lang="fr-CH" sz="1800" dirty="0">
                <a:latin typeface="Ubuntu" panose="020B0604020202020204" charset="0"/>
              </a:rPr>
              <a:t>a lump </a:t>
            </a:r>
            <a:r>
              <a:rPr lang="fr-CH" sz="1800" dirty="0" err="1">
                <a:latin typeface="Ubuntu" panose="020B0604020202020204" charset="0"/>
              </a:rPr>
              <a:t>sum</a:t>
            </a:r>
            <a:r>
              <a:rPr lang="fr-CH" sz="1800" dirty="0">
                <a:latin typeface="Ubuntu" panose="020B0604020202020204" charset="0"/>
              </a:rPr>
              <a:t> </a:t>
            </a:r>
            <a:r>
              <a:rPr lang="fr-CH" sz="1800" dirty="0" smtClean="0">
                <a:latin typeface="Ubuntu" panose="020B0604020202020204" charset="0"/>
              </a:rPr>
              <a:t>basis !</a:t>
            </a:r>
            <a:endParaRPr lang="fr-CH" sz="1800" dirty="0">
              <a:latin typeface="Ubuntu" panose="020B0604020202020204" charset="0"/>
            </a:endParaRPr>
          </a:p>
          <a:p>
            <a:r>
              <a:rPr lang="fr-CH" sz="2400" dirty="0" smtClean="0">
                <a:latin typeface="Ubuntu" panose="020B0604020202020204" charset="0"/>
              </a:rPr>
              <a:t>CERN staff</a:t>
            </a:r>
          </a:p>
          <a:p>
            <a:pPr lvl="1"/>
            <a:r>
              <a:rPr lang="fr-CH" sz="1800" dirty="0" err="1" smtClean="0">
                <a:latin typeface="Ubuntu" panose="020B0604020202020204" charset="0"/>
              </a:rPr>
              <a:t>Realises</a:t>
            </a:r>
            <a:r>
              <a:rPr lang="fr-CH" sz="1800" dirty="0" smtClean="0">
                <a:latin typeface="Ubuntu" panose="020B0604020202020204" charset="0"/>
              </a:rPr>
              <a:t> the final </a:t>
            </a:r>
            <a:r>
              <a:rPr lang="fr-CH" sz="1800" dirty="0" err="1" smtClean="0">
                <a:latin typeface="Ubuntu" panose="020B0604020202020204" charset="0"/>
              </a:rPr>
              <a:t>calculation</a:t>
            </a:r>
            <a:r>
              <a:rPr lang="fr-CH" sz="1800" dirty="0" smtClean="0">
                <a:latin typeface="Ubuntu" panose="020B0604020202020204" charset="0"/>
              </a:rPr>
              <a:t> and </a:t>
            </a:r>
            <a:r>
              <a:rPr lang="fr-CH" sz="1800" dirty="0" err="1" smtClean="0">
                <a:latin typeface="Ubuntu" panose="020B0604020202020204" charset="0"/>
              </a:rPr>
              <a:t>decides</a:t>
            </a:r>
            <a:r>
              <a:rPr lang="fr-CH" sz="1800" dirty="0" smtClean="0">
                <a:latin typeface="Ubuntu" panose="020B0604020202020204" charset="0"/>
              </a:rPr>
              <a:t> on the final </a:t>
            </a:r>
            <a:r>
              <a:rPr lang="fr-CH" sz="1800" dirty="0" err="1" smtClean="0">
                <a:latin typeface="Ubuntu" panose="020B0604020202020204" charset="0"/>
              </a:rPr>
              <a:t>adjustment</a:t>
            </a:r>
            <a:r>
              <a:rPr lang="fr-CH" sz="1800" dirty="0" smtClean="0">
                <a:latin typeface="Ubuntu" panose="020B0604020202020204" charset="0"/>
              </a:rPr>
              <a:t> (</a:t>
            </a:r>
            <a:r>
              <a:rPr lang="fr-CH" sz="1800" dirty="0" err="1" smtClean="0">
                <a:latin typeface="Ubuntu" panose="020B0604020202020204" charset="0"/>
              </a:rPr>
              <a:t>fixed</a:t>
            </a:r>
            <a:r>
              <a:rPr lang="fr-CH" sz="1800" dirty="0" smtClean="0">
                <a:latin typeface="Ubuntu" panose="020B0604020202020204" charset="0"/>
              </a:rPr>
              <a:t> points, corridors, </a:t>
            </a:r>
            <a:r>
              <a:rPr lang="fr-CH" sz="1800" dirty="0" err="1" smtClean="0">
                <a:latin typeface="Ubuntu" panose="020B0604020202020204" charset="0"/>
              </a:rPr>
              <a:t>etc</a:t>
            </a:r>
            <a:r>
              <a:rPr lang="fr-CH" sz="1800" dirty="0" smtClean="0">
                <a:latin typeface="Ubuntu" panose="020B0604020202020204" charset="0"/>
              </a:rPr>
              <a:t>)</a:t>
            </a:r>
          </a:p>
          <a:p>
            <a:pPr lvl="1"/>
            <a:r>
              <a:rPr lang="fr-CH" sz="1800" dirty="0" smtClean="0">
                <a:latin typeface="Ubuntu" panose="020B0604020202020204" charset="0"/>
              </a:rPr>
              <a:t>Insert the new position in the </a:t>
            </a:r>
            <a:r>
              <a:rPr lang="fr-CH" sz="1800" dirty="0" err="1" smtClean="0">
                <a:latin typeface="Ubuntu" panose="020B0604020202020204" charset="0"/>
              </a:rPr>
              <a:t>database</a:t>
            </a:r>
            <a:endParaRPr lang="fr-CH" sz="1800" dirty="0" smtClean="0">
              <a:latin typeface="Ubuntu" panose="020B0604020202020204" charset="0"/>
            </a:endParaRPr>
          </a:p>
          <a:p>
            <a:pPr lvl="1"/>
            <a:r>
              <a:rPr lang="fr-CH" sz="1800" dirty="0" err="1" smtClean="0">
                <a:latin typeface="Ubuntu" panose="020B0604020202020204" charset="0"/>
              </a:rPr>
              <a:t>Determines</a:t>
            </a:r>
            <a:r>
              <a:rPr lang="fr-CH" sz="1800" dirty="0" smtClean="0">
                <a:latin typeface="Ubuntu" panose="020B0604020202020204" charset="0"/>
              </a:rPr>
              <a:t> the </a:t>
            </a:r>
            <a:r>
              <a:rPr lang="fr-CH" sz="1800" dirty="0" err="1" smtClean="0">
                <a:latin typeface="Ubuntu" panose="020B0604020202020204" charset="0"/>
              </a:rPr>
              <a:t>magnets</a:t>
            </a:r>
            <a:r>
              <a:rPr lang="fr-CH" sz="1800" dirty="0">
                <a:latin typeface="Ubuntu" panose="020B0604020202020204" charset="0"/>
              </a:rPr>
              <a:t> </a:t>
            </a:r>
            <a:r>
              <a:rPr lang="fr-CH" sz="1800" dirty="0" smtClean="0">
                <a:latin typeface="Ubuntu" panose="020B0604020202020204" charset="0"/>
              </a:rPr>
              <a:t>to </a:t>
            </a:r>
            <a:r>
              <a:rPr lang="fr-CH" sz="1800" dirty="0" err="1" smtClean="0">
                <a:latin typeface="Ubuntu" panose="020B0604020202020204" charset="0"/>
              </a:rPr>
              <a:t>be</a:t>
            </a:r>
            <a:r>
              <a:rPr lang="fr-CH" sz="1800" dirty="0" smtClean="0">
                <a:latin typeface="Ubuntu" panose="020B0604020202020204" charset="0"/>
              </a:rPr>
              <a:t> </a:t>
            </a:r>
            <a:r>
              <a:rPr lang="fr-CH" sz="1800" dirty="0" err="1" smtClean="0">
                <a:latin typeface="Ubuntu" panose="020B0604020202020204" charset="0"/>
              </a:rPr>
              <a:t>realigned</a:t>
            </a:r>
            <a:r>
              <a:rPr lang="fr-CH" sz="1800" dirty="0" smtClean="0">
                <a:latin typeface="Ubuntu" panose="020B0604020202020204" charset="0"/>
              </a:rPr>
              <a:t> </a:t>
            </a:r>
            <a:r>
              <a:rPr lang="fr-CH" sz="1800" dirty="0" err="1" smtClean="0">
                <a:latin typeface="Ubuntu" panose="020B0604020202020204" charset="0"/>
              </a:rPr>
              <a:t>using</a:t>
            </a:r>
            <a:r>
              <a:rPr lang="fr-CH" sz="1800" dirty="0" smtClean="0">
                <a:latin typeface="Ubuntu" panose="020B0604020202020204" charset="0"/>
              </a:rPr>
              <a:t> the Rabot (Plane) software</a:t>
            </a:r>
            <a:endParaRPr lang="en-GB" sz="1800" dirty="0">
              <a:latin typeface="Ubuntu" panose="020B06040202020202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Quality</a:t>
            </a:r>
            <a:r>
              <a:rPr lang="fr-CH" dirty="0" smtClean="0"/>
              <a:t> control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smtClean="0"/>
              <a:t>D. Missiaen, Iwaa14, 13-17 October 2014, IHEP, Beijing, China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185" y="198438"/>
            <a:ext cx="2053119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rab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016" y="2950372"/>
            <a:ext cx="1792288" cy="259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357023" y="5770568"/>
            <a:ext cx="2590800" cy="416469"/>
            <a:chOff x="528" y="3376"/>
            <a:chExt cx="4752" cy="576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160" y="3424"/>
              <a:ext cx="2112" cy="52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528" y="3520"/>
              <a:ext cx="4752" cy="288"/>
              <a:chOff x="240" y="2448"/>
              <a:chExt cx="4752" cy="288"/>
            </a:xfrm>
          </p:grpSpPr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432" y="2448"/>
                <a:ext cx="192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11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1104" y="2496"/>
                <a:ext cx="192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13"/>
              <p:cNvSpPr>
                <a:spLocks noChangeArrowheads="1"/>
              </p:cNvSpPr>
              <p:nvPr/>
            </p:nvSpPr>
            <p:spPr bwMode="auto">
              <a:xfrm>
                <a:off x="2976" y="2592"/>
                <a:ext cx="192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14"/>
              <p:cNvSpPr>
                <a:spLocks noChangeArrowheads="1"/>
              </p:cNvSpPr>
              <p:nvPr/>
            </p:nvSpPr>
            <p:spPr bwMode="auto">
              <a:xfrm>
                <a:off x="1680" y="2592"/>
                <a:ext cx="192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Rectangle 15"/>
              <p:cNvSpPr>
                <a:spLocks noChangeArrowheads="1"/>
              </p:cNvSpPr>
              <p:nvPr/>
            </p:nvSpPr>
            <p:spPr bwMode="auto">
              <a:xfrm>
                <a:off x="2064" y="2640"/>
                <a:ext cx="192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16"/>
              <p:cNvSpPr>
                <a:spLocks noChangeArrowheads="1"/>
              </p:cNvSpPr>
              <p:nvPr/>
            </p:nvSpPr>
            <p:spPr bwMode="auto">
              <a:xfrm>
                <a:off x="2400" y="2496"/>
                <a:ext cx="192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17"/>
              <p:cNvSpPr>
                <a:spLocks noChangeArrowheads="1"/>
              </p:cNvSpPr>
              <p:nvPr/>
            </p:nvSpPr>
            <p:spPr bwMode="auto">
              <a:xfrm>
                <a:off x="1440" y="2592"/>
                <a:ext cx="96" cy="48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18"/>
              <p:cNvSpPr>
                <a:spLocks noChangeArrowheads="1"/>
              </p:cNvSpPr>
              <p:nvPr/>
            </p:nvSpPr>
            <p:spPr bwMode="auto">
              <a:xfrm>
                <a:off x="2688" y="2544"/>
                <a:ext cx="96" cy="48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>
                <a:off x="240" y="2592"/>
                <a:ext cx="47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" name="Rectangle 20"/>
              <p:cNvSpPr>
                <a:spLocks noChangeArrowheads="1"/>
              </p:cNvSpPr>
              <p:nvPr/>
            </p:nvSpPr>
            <p:spPr bwMode="auto">
              <a:xfrm>
                <a:off x="3264" y="2640"/>
                <a:ext cx="192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Rectangle 21"/>
              <p:cNvSpPr>
                <a:spLocks noChangeArrowheads="1"/>
              </p:cNvSpPr>
              <p:nvPr/>
            </p:nvSpPr>
            <p:spPr bwMode="auto">
              <a:xfrm>
                <a:off x="3504" y="2496"/>
                <a:ext cx="192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Rectangle 22"/>
              <p:cNvSpPr>
                <a:spLocks noChangeArrowheads="1"/>
              </p:cNvSpPr>
              <p:nvPr/>
            </p:nvSpPr>
            <p:spPr bwMode="auto">
              <a:xfrm>
                <a:off x="3936" y="2688"/>
                <a:ext cx="192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Rectangle 23"/>
              <p:cNvSpPr>
                <a:spLocks noChangeArrowheads="1"/>
              </p:cNvSpPr>
              <p:nvPr/>
            </p:nvSpPr>
            <p:spPr bwMode="auto">
              <a:xfrm>
                <a:off x="4224" y="2640"/>
                <a:ext cx="192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Rectangle 24"/>
              <p:cNvSpPr>
                <a:spLocks noChangeArrowheads="1"/>
              </p:cNvSpPr>
              <p:nvPr/>
            </p:nvSpPr>
            <p:spPr bwMode="auto">
              <a:xfrm>
                <a:off x="4464" y="2496"/>
                <a:ext cx="192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25"/>
              <p:cNvSpPr>
                <a:spLocks noChangeArrowheads="1"/>
              </p:cNvSpPr>
              <p:nvPr/>
            </p:nvSpPr>
            <p:spPr bwMode="auto">
              <a:xfrm>
                <a:off x="3792" y="2592"/>
                <a:ext cx="96" cy="48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" name="Freeform 26"/>
            <p:cNvSpPr>
              <a:spLocks/>
            </p:cNvSpPr>
            <p:nvPr/>
          </p:nvSpPr>
          <p:spPr bwMode="auto">
            <a:xfrm>
              <a:off x="2256" y="3552"/>
              <a:ext cx="1968" cy="256"/>
            </a:xfrm>
            <a:custGeom>
              <a:avLst/>
              <a:gdLst>
                <a:gd name="T0" fmla="*/ 0 w 1968"/>
                <a:gd name="T1" fmla="*/ 256 h 256"/>
                <a:gd name="T2" fmla="*/ 432 w 1968"/>
                <a:gd name="T3" fmla="*/ 16 h 256"/>
                <a:gd name="T4" fmla="*/ 1008 w 1968"/>
                <a:gd name="T5" fmla="*/ 160 h 256"/>
                <a:gd name="T6" fmla="*/ 1440 w 1968"/>
                <a:gd name="T7" fmla="*/ 160 h 256"/>
                <a:gd name="T8" fmla="*/ 1872 w 1968"/>
                <a:gd name="T9" fmla="*/ 64 h 256"/>
                <a:gd name="T10" fmla="*/ 1968 w 1968"/>
                <a:gd name="T11" fmla="*/ 64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68"/>
                <a:gd name="T19" fmla="*/ 0 h 256"/>
                <a:gd name="T20" fmla="*/ 1968 w 1968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68" h="256">
                  <a:moveTo>
                    <a:pt x="0" y="256"/>
                  </a:moveTo>
                  <a:cubicBezTo>
                    <a:pt x="132" y="144"/>
                    <a:pt x="264" y="32"/>
                    <a:pt x="432" y="16"/>
                  </a:cubicBezTo>
                  <a:cubicBezTo>
                    <a:pt x="600" y="0"/>
                    <a:pt x="840" y="136"/>
                    <a:pt x="1008" y="160"/>
                  </a:cubicBezTo>
                  <a:cubicBezTo>
                    <a:pt x="1176" y="184"/>
                    <a:pt x="1296" y="176"/>
                    <a:pt x="1440" y="160"/>
                  </a:cubicBezTo>
                  <a:cubicBezTo>
                    <a:pt x="1584" y="144"/>
                    <a:pt x="1784" y="80"/>
                    <a:pt x="1872" y="64"/>
                  </a:cubicBezTo>
                  <a:cubicBezTo>
                    <a:pt x="1960" y="48"/>
                    <a:pt x="1964" y="56"/>
                    <a:pt x="1968" y="64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>
              <a:off x="3312" y="33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1861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724025"/>
            <a:ext cx="8039100" cy="4845050"/>
          </a:xfrm>
        </p:spPr>
        <p:txBody>
          <a:bodyPr/>
          <a:lstStyle/>
          <a:p>
            <a:r>
              <a:rPr lang="fr-CH" sz="2400" dirty="0" smtClean="0">
                <a:latin typeface="Ubuntu" panose="020B0604020202020204" charset="0"/>
              </a:rPr>
              <a:t>In the horizontal, </a:t>
            </a:r>
            <a:r>
              <a:rPr lang="fr-CH" sz="2400" dirty="0" err="1" smtClean="0">
                <a:latin typeface="Ubuntu" panose="020B0604020202020204" charset="0"/>
              </a:rPr>
              <a:t>it</a:t>
            </a:r>
            <a:r>
              <a:rPr lang="fr-CH" sz="2400" dirty="0" smtClean="0">
                <a:latin typeface="Ubuntu" panose="020B0604020202020204" charset="0"/>
              </a:rPr>
              <a:t> </a:t>
            </a:r>
            <a:r>
              <a:rPr lang="fr-CH" sz="2400" dirty="0" err="1" smtClean="0">
                <a:latin typeface="Ubuntu" panose="020B0604020202020204" charset="0"/>
              </a:rPr>
              <a:t>appears</a:t>
            </a:r>
            <a:r>
              <a:rPr lang="fr-CH" sz="2400" dirty="0" smtClean="0">
                <a:latin typeface="Ubuntu" panose="020B0604020202020204" charset="0"/>
              </a:rPr>
              <a:t> </a:t>
            </a:r>
            <a:r>
              <a:rPr lang="fr-CH" sz="2400" dirty="0" err="1" smtClean="0">
                <a:latin typeface="Ubuntu" panose="020B0604020202020204" charset="0"/>
              </a:rPr>
              <a:t>that</a:t>
            </a:r>
            <a:r>
              <a:rPr lang="fr-CH" sz="2400" dirty="0" smtClean="0">
                <a:latin typeface="Ubuntu" panose="020B0604020202020204" charset="0"/>
              </a:rPr>
              <a:t> the PS </a:t>
            </a:r>
            <a:r>
              <a:rPr lang="fr-CH" sz="2400" dirty="0" err="1" smtClean="0">
                <a:latin typeface="Ubuntu" panose="020B0604020202020204" charset="0"/>
              </a:rPr>
              <a:t>is</a:t>
            </a:r>
            <a:r>
              <a:rPr lang="fr-CH" sz="2400" dirty="0" smtClean="0">
                <a:latin typeface="Ubuntu" panose="020B0604020202020204" charset="0"/>
              </a:rPr>
              <a:t> </a:t>
            </a:r>
            <a:r>
              <a:rPr lang="fr-CH" sz="2400" dirty="0" err="1" smtClean="0">
                <a:latin typeface="Ubuntu" panose="020B0604020202020204" charset="0"/>
              </a:rPr>
              <a:t>smaller</a:t>
            </a:r>
            <a:r>
              <a:rPr lang="fr-CH" sz="2400" dirty="0" smtClean="0">
                <a:latin typeface="Ubuntu" panose="020B0604020202020204" charset="0"/>
              </a:rPr>
              <a:t> by 4mm </a:t>
            </a:r>
            <a:r>
              <a:rPr lang="fr-CH" sz="2400" dirty="0" err="1" smtClean="0">
                <a:latin typeface="Ubuntu" panose="020B0604020202020204" charset="0"/>
              </a:rPr>
              <a:t>wrt</a:t>
            </a:r>
            <a:r>
              <a:rPr lang="fr-CH" sz="2400" dirty="0" smtClean="0">
                <a:latin typeface="Ubuntu" panose="020B0604020202020204" charset="0"/>
              </a:rPr>
              <a:t> </a:t>
            </a:r>
            <a:r>
              <a:rPr lang="fr-CH" sz="2400" dirty="0" err="1" smtClean="0">
                <a:latin typeface="Ubuntu" panose="020B0604020202020204" charset="0"/>
              </a:rPr>
              <a:t>its</a:t>
            </a:r>
            <a:r>
              <a:rPr lang="fr-CH" sz="2400" dirty="0" smtClean="0">
                <a:latin typeface="Ubuntu" panose="020B0604020202020204" charset="0"/>
              </a:rPr>
              <a:t> nominal </a:t>
            </a:r>
            <a:r>
              <a:rPr lang="fr-CH" sz="2400" dirty="0" err="1" smtClean="0">
                <a:latin typeface="Ubuntu" panose="020B0604020202020204" charset="0"/>
              </a:rPr>
              <a:t>shape</a:t>
            </a:r>
            <a:r>
              <a:rPr lang="fr-CH" sz="2400" dirty="0" smtClean="0">
                <a:latin typeface="Ubuntu" panose="020B0604020202020204" charset="0"/>
              </a:rPr>
              <a:t> and </a:t>
            </a:r>
            <a:r>
              <a:rPr lang="fr-CH" sz="2400" dirty="0" err="1" smtClean="0">
                <a:latin typeface="Ubuntu" panose="020B0604020202020204" charset="0"/>
              </a:rPr>
              <a:t>wrt</a:t>
            </a:r>
            <a:r>
              <a:rPr lang="fr-CH" sz="2400" dirty="0" smtClean="0">
                <a:latin typeface="Ubuntu" panose="020B0604020202020204" charset="0"/>
              </a:rPr>
              <a:t> the </a:t>
            </a:r>
            <a:r>
              <a:rPr lang="fr-CH" sz="2400" dirty="0" err="1" smtClean="0">
                <a:latin typeface="Ubuntu" panose="020B0604020202020204" charset="0"/>
              </a:rPr>
              <a:t>previous</a:t>
            </a:r>
            <a:r>
              <a:rPr lang="fr-CH" sz="2400" dirty="0" smtClean="0">
                <a:latin typeface="Ubuntu" panose="020B0604020202020204" charset="0"/>
              </a:rPr>
              <a:t> </a:t>
            </a:r>
            <a:r>
              <a:rPr lang="fr-CH" sz="2400" dirty="0" err="1" smtClean="0">
                <a:latin typeface="Ubuntu" panose="020B0604020202020204" charset="0"/>
              </a:rPr>
              <a:t>measurements</a:t>
            </a:r>
            <a:r>
              <a:rPr lang="fr-CH" sz="2400" dirty="0" smtClean="0">
                <a:latin typeface="Ubuntu" panose="020B0604020202020204" charset="0"/>
              </a:rPr>
              <a:t> &gt; to </a:t>
            </a:r>
            <a:r>
              <a:rPr lang="fr-CH" sz="2400" dirty="0" err="1" smtClean="0">
                <a:latin typeface="Ubuntu" panose="020B0604020202020204" charset="0"/>
              </a:rPr>
              <a:t>be</a:t>
            </a:r>
            <a:r>
              <a:rPr lang="fr-CH" sz="2400" dirty="0" smtClean="0">
                <a:latin typeface="Ubuntu" panose="020B0604020202020204" charset="0"/>
              </a:rPr>
              <a:t> </a:t>
            </a:r>
            <a:r>
              <a:rPr lang="fr-CH" sz="2400" dirty="0" err="1" smtClean="0">
                <a:latin typeface="Ubuntu" panose="020B0604020202020204" charset="0"/>
              </a:rPr>
              <a:t>studied</a:t>
            </a:r>
            <a:endParaRPr lang="fr-CH" dirty="0"/>
          </a:p>
          <a:p>
            <a:r>
              <a:rPr lang="fr-CH" sz="2400" dirty="0" smtClean="0">
                <a:latin typeface="Ubuntu" panose="020B0604020202020204" charset="0"/>
              </a:rPr>
              <a:t>The PSB has been </a:t>
            </a:r>
            <a:r>
              <a:rPr lang="fr-CH" sz="2400" dirty="0" err="1" smtClean="0">
                <a:latin typeface="Ubuntu" panose="020B0604020202020204" charset="0"/>
              </a:rPr>
              <a:t>measured</a:t>
            </a:r>
            <a:r>
              <a:rPr lang="fr-CH" sz="2400" dirty="0" smtClean="0">
                <a:latin typeface="Ubuntu" panose="020B0604020202020204" charset="0"/>
              </a:rPr>
              <a:t> in H and V</a:t>
            </a:r>
          </a:p>
          <a:p>
            <a:pPr lvl="1"/>
            <a:r>
              <a:rPr lang="fr-CH" sz="1800" dirty="0" err="1" smtClean="0">
                <a:latin typeface="Ubuntu" panose="020B0604020202020204" charset="0"/>
              </a:rPr>
              <a:t>After</a:t>
            </a:r>
            <a:r>
              <a:rPr lang="fr-CH" sz="1800" dirty="0" smtClean="0">
                <a:latin typeface="Ubuntu" panose="020B0604020202020204" charset="0"/>
              </a:rPr>
              <a:t> a </a:t>
            </a:r>
            <a:r>
              <a:rPr lang="fr-CH" sz="1800" dirty="0" err="1" smtClean="0">
                <a:latin typeface="Ubuntu" panose="020B0604020202020204" charset="0"/>
              </a:rPr>
              <a:t>careful</a:t>
            </a:r>
            <a:r>
              <a:rPr lang="fr-CH" sz="1800" dirty="0" smtClean="0">
                <a:latin typeface="Ubuntu" panose="020B0604020202020204" charset="0"/>
              </a:rPr>
              <a:t> </a:t>
            </a:r>
            <a:r>
              <a:rPr lang="fr-CH" sz="1800" dirty="0" err="1" smtClean="0">
                <a:latin typeface="Ubuntu" panose="020B0604020202020204" charset="0"/>
              </a:rPr>
              <a:t>study</a:t>
            </a:r>
            <a:r>
              <a:rPr lang="fr-CH" sz="1800" dirty="0" smtClean="0">
                <a:latin typeface="Ubuntu" panose="020B0604020202020204" charset="0"/>
              </a:rPr>
              <a:t> by the </a:t>
            </a:r>
            <a:r>
              <a:rPr lang="fr-CH" sz="1800" dirty="0" err="1" smtClean="0">
                <a:latin typeface="Ubuntu" panose="020B0604020202020204" charset="0"/>
              </a:rPr>
              <a:t>physics</a:t>
            </a:r>
            <a:r>
              <a:rPr lang="fr-CH" sz="1800" dirty="0" smtClean="0">
                <a:latin typeface="Ubuntu" panose="020B0604020202020204" charset="0"/>
              </a:rPr>
              <a:t> people, 40 </a:t>
            </a:r>
            <a:r>
              <a:rPr lang="fr-CH" sz="1800" dirty="0" err="1" smtClean="0">
                <a:latin typeface="Ubuntu" panose="020B0604020202020204" charset="0"/>
              </a:rPr>
              <a:t>magnets</a:t>
            </a:r>
            <a:r>
              <a:rPr lang="fr-CH" sz="1800" dirty="0" smtClean="0">
                <a:latin typeface="Ubuntu" panose="020B0604020202020204" charset="0"/>
              </a:rPr>
              <a:t> </a:t>
            </a:r>
            <a:r>
              <a:rPr lang="fr-CH" sz="1800" dirty="0" err="1" smtClean="0">
                <a:latin typeface="Ubuntu" panose="020B0604020202020204" charset="0"/>
              </a:rPr>
              <a:t>were</a:t>
            </a:r>
            <a:r>
              <a:rPr lang="fr-CH" sz="1800" dirty="0" smtClean="0">
                <a:latin typeface="Ubuntu" panose="020B0604020202020204" charset="0"/>
              </a:rPr>
              <a:t> </a:t>
            </a:r>
            <a:r>
              <a:rPr lang="fr-CH" sz="1800" dirty="0" err="1" smtClean="0">
                <a:latin typeface="Ubuntu" panose="020B0604020202020204" charset="0"/>
              </a:rPr>
              <a:t>realigned</a:t>
            </a:r>
            <a:endParaRPr lang="fr-CH" sz="1800" dirty="0">
              <a:latin typeface="Ubuntu" panose="020B0604020202020204" charset="0"/>
            </a:endParaRPr>
          </a:p>
          <a:p>
            <a:r>
              <a:rPr lang="fr-CH" sz="2400" dirty="0">
                <a:latin typeface="Ubuntu" panose="020B0604020202020204" charset="0"/>
              </a:rPr>
              <a:t>The </a:t>
            </a:r>
            <a:r>
              <a:rPr lang="fr-CH" sz="2400" dirty="0" err="1" smtClean="0">
                <a:latin typeface="Ubuntu" panose="020B0604020202020204" charset="0"/>
              </a:rPr>
              <a:t>transfer</a:t>
            </a:r>
            <a:r>
              <a:rPr lang="fr-CH" sz="2400" dirty="0" smtClean="0">
                <a:latin typeface="Ubuntu" panose="020B0604020202020204" charset="0"/>
              </a:rPr>
              <a:t> </a:t>
            </a:r>
            <a:r>
              <a:rPr lang="fr-CH" sz="2400" dirty="0" err="1" smtClean="0">
                <a:latin typeface="Ubuntu" panose="020B0604020202020204" charset="0"/>
              </a:rPr>
              <a:t>lines</a:t>
            </a:r>
            <a:r>
              <a:rPr lang="fr-CH" sz="2400" dirty="0" smtClean="0">
                <a:latin typeface="Ubuntu" panose="020B0604020202020204" charset="0"/>
              </a:rPr>
              <a:t> </a:t>
            </a:r>
            <a:r>
              <a:rPr lang="fr-CH" sz="2400" dirty="0" err="1" smtClean="0">
                <a:latin typeface="Ubuntu" panose="020B0604020202020204" charset="0"/>
              </a:rPr>
              <a:t>linking</a:t>
            </a:r>
            <a:r>
              <a:rPr lang="fr-CH" sz="2400" dirty="0" smtClean="0">
                <a:latin typeface="Ubuntu" panose="020B0604020202020204" charset="0"/>
              </a:rPr>
              <a:t> the PS to the SPS </a:t>
            </a:r>
            <a:r>
              <a:rPr lang="fr-CH" sz="2400" dirty="0" err="1" smtClean="0">
                <a:latin typeface="Ubuntu" panose="020B0604020202020204" charset="0"/>
              </a:rPr>
              <a:t>were</a:t>
            </a:r>
            <a:r>
              <a:rPr lang="fr-CH" sz="2400" dirty="0" smtClean="0">
                <a:latin typeface="Ubuntu" panose="020B0604020202020204" charset="0"/>
              </a:rPr>
              <a:t> </a:t>
            </a:r>
            <a:r>
              <a:rPr lang="fr-CH" sz="2400" dirty="0" err="1" smtClean="0">
                <a:latin typeface="Ubuntu" panose="020B0604020202020204" charset="0"/>
              </a:rPr>
              <a:t>measured</a:t>
            </a:r>
            <a:r>
              <a:rPr lang="fr-CH" sz="2400" dirty="0" smtClean="0">
                <a:latin typeface="Ubuntu" panose="020B0604020202020204" charset="0"/>
              </a:rPr>
              <a:t> and </a:t>
            </a:r>
            <a:r>
              <a:rPr lang="fr-CH" sz="2400" dirty="0" err="1" smtClean="0">
                <a:latin typeface="Ubuntu" panose="020B0604020202020204" charset="0"/>
              </a:rPr>
              <a:t>realigned</a:t>
            </a:r>
            <a:r>
              <a:rPr lang="fr-CH" sz="2400" dirty="0" smtClean="0">
                <a:latin typeface="Ubuntu" panose="020B0604020202020204" charset="0"/>
              </a:rPr>
              <a:t> as </a:t>
            </a:r>
            <a:r>
              <a:rPr lang="fr-CH" sz="2400" dirty="0" err="1" smtClean="0">
                <a:latin typeface="Ubuntu" panose="020B0604020202020204" charset="0"/>
              </a:rPr>
              <a:t>well</a:t>
            </a:r>
            <a:r>
              <a:rPr lang="fr-CH" sz="2400" dirty="0" smtClean="0">
                <a:latin typeface="Ubuntu" panose="020B0604020202020204" charset="0"/>
              </a:rPr>
              <a:t> </a:t>
            </a:r>
            <a:endParaRPr lang="fr-CH" sz="2400" dirty="0">
              <a:latin typeface="Ubuntu" panose="020B0604020202020204" charset="0"/>
            </a:endParaRPr>
          </a:p>
          <a:p>
            <a:pPr lvl="1"/>
            <a:endParaRPr lang="en-GB" sz="1800" dirty="0">
              <a:latin typeface="Ubuntu" panose="020B0604020202020204" charset="0"/>
            </a:endParaRPr>
          </a:p>
          <a:p>
            <a:pPr lvl="1"/>
            <a:endParaRPr lang="en-GB" sz="1800" dirty="0">
              <a:latin typeface="Ubuntu" panose="020B06040202020202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smtClean="0"/>
              <a:t>D. Missiaen, Iwaa14, 13-17 October 2014, IHEP, Beijing, China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15684" y="1022802"/>
            <a:ext cx="5789841" cy="41356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197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fr-CH" alt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PS -PSB</a:t>
            </a:r>
            <a:endParaRPr lang="pl-PL" altLang="en-US" sz="2000" dirty="0">
              <a:solidFill>
                <a:schemeClr val="bg2">
                  <a:lumMod val="20000"/>
                  <a:lumOff val="80000"/>
                </a:schemeClr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53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1" y="1428750"/>
            <a:ext cx="5264150" cy="4845050"/>
          </a:xfrm>
        </p:spPr>
        <p:txBody>
          <a:bodyPr/>
          <a:lstStyle/>
          <a:p>
            <a:pPr lvl="1"/>
            <a:r>
              <a:rPr lang="fr-CH" sz="2400" dirty="0" smtClean="0">
                <a:latin typeface="Ubuntu" panose="020B0604020202020204" charset="0"/>
              </a:rPr>
              <a:t>Full </a:t>
            </a:r>
            <a:r>
              <a:rPr lang="fr-CH" sz="2400" dirty="0" err="1" smtClean="0">
                <a:latin typeface="Ubuntu" panose="020B0604020202020204" charset="0"/>
              </a:rPr>
              <a:t>measurement</a:t>
            </a:r>
            <a:r>
              <a:rPr lang="fr-CH" sz="2400" dirty="0">
                <a:latin typeface="Ubuntu" panose="020B0604020202020204" charset="0"/>
              </a:rPr>
              <a:t> </a:t>
            </a:r>
            <a:r>
              <a:rPr lang="fr-CH" sz="2400" dirty="0" smtClean="0">
                <a:latin typeface="Ubuntu" panose="020B0604020202020204" charset="0"/>
              </a:rPr>
              <a:t>of all the components</a:t>
            </a:r>
          </a:p>
          <a:p>
            <a:pPr lvl="1"/>
            <a:r>
              <a:rPr lang="fr-CH" sz="2400" dirty="0" err="1" smtClean="0">
                <a:latin typeface="Ubuntu" panose="020B0604020202020204" charset="0"/>
              </a:rPr>
              <a:t>Realignment</a:t>
            </a:r>
            <a:r>
              <a:rPr lang="fr-CH" sz="2400" dirty="0" smtClean="0">
                <a:latin typeface="Ubuntu" panose="020B0604020202020204" charset="0"/>
              </a:rPr>
              <a:t> of 40% of quads in H and V and all </a:t>
            </a:r>
            <a:r>
              <a:rPr lang="fr-CH" sz="2400" dirty="0" err="1" smtClean="0">
                <a:latin typeface="Ubuntu" panose="020B0604020202020204" charset="0"/>
              </a:rPr>
              <a:t>dipoles</a:t>
            </a:r>
            <a:r>
              <a:rPr lang="fr-CH" sz="2400" dirty="0" smtClean="0">
                <a:latin typeface="Ubuntu" panose="020B0604020202020204" charset="0"/>
              </a:rPr>
              <a:t> and </a:t>
            </a:r>
            <a:r>
              <a:rPr lang="fr-CH" sz="2400" dirty="0" err="1" smtClean="0">
                <a:latin typeface="Ubuntu" panose="020B0604020202020204" charset="0"/>
              </a:rPr>
              <a:t>pick-ups</a:t>
            </a:r>
            <a:endParaRPr lang="fr-CH" sz="2400" dirty="0" smtClean="0">
              <a:latin typeface="Ubuntu" panose="020B0604020202020204" charset="0"/>
            </a:endParaRPr>
          </a:p>
          <a:p>
            <a:pPr lvl="1"/>
            <a:endParaRPr lang="fr-CH" sz="2400" dirty="0">
              <a:latin typeface="Ubuntu" panose="020B0604020202020204" charset="0"/>
            </a:endParaRPr>
          </a:p>
          <a:p>
            <a:pPr lvl="1"/>
            <a:r>
              <a:rPr lang="fr-CH" sz="2400" dirty="0" smtClean="0">
                <a:latin typeface="Ubuntu" panose="020B0604020202020204" charset="0"/>
              </a:rPr>
              <a:t>TI2</a:t>
            </a:r>
          </a:p>
          <a:p>
            <a:pPr lvl="2"/>
            <a:r>
              <a:rPr lang="fr-CH" sz="1800" dirty="0">
                <a:latin typeface="Ubuntu" panose="020B0604020202020204" charset="0"/>
              </a:rPr>
              <a:t>2</a:t>
            </a:r>
            <a:r>
              <a:rPr lang="fr-CH" sz="1800" dirty="0" smtClean="0">
                <a:latin typeface="Ubuntu" panose="020B0604020202020204" charset="0"/>
              </a:rPr>
              <a:t>00m </a:t>
            </a:r>
            <a:r>
              <a:rPr lang="fr-CH" sz="1800" dirty="0" err="1" smtClean="0">
                <a:latin typeface="Ubuntu" panose="020B0604020202020204" charset="0"/>
              </a:rPr>
              <a:t>completely</a:t>
            </a:r>
            <a:r>
              <a:rPr lang="fr-CH" sz="1800" dirty="0" smtClean="0">
                <a:latin typeface="Ubuntu" panose="020B0604020202020204" charset="0"/>
              </a:rPr>
              <a:t> </a:t>
            </a:r>
            <a:r>
              <a:rPr lang="fr-CH" sz="1800" dirty="0" err="1" smtClean="0">
                <a:latin typeface="Ubuntu" panose="020B0604020202020204" charset="0"/>
              </a:rPr>
              <a:t>realigned</a:t>
            </a:r>
            <a:endParaRPr lang="fr-CH" sz="1800" dirty="0" smtClean="0">
              <a:latin typeface="Ubuntu" panose="020B0604020202020204" charset="0"/>
            </a:endParaRPr>
          </a:p>
          <a:p>
            <a:pPr lvl="2"/>
            <a:r>
              <a:rPr lang="fr-CH" sz="1800" dirty="0" smtClean="0">
                <a:latin typeface="Ubuntu" panose="020B0604020202020204" charset="0"/>
              </a:rPr>
              <a:t>For the </a:t>
            </a:r>
            <a:r>
              <a:rPr lang="fr-CH" sz="1800" dirty="0" err="1" smtClean="0">
                <a:latin typeface="Ubuntu" panose="020B0604020202020204" charset="0"/>
              </a:rPr>
              <a:t>rest</a:t>
            </a:r>
            <a:r>
              <a:rPr lang="fr-CH" sz="1800" dirty="0" smtClean="0">
                <a:latin typeface="Ubuntu" panose="020B0604020202020204" charset="0"/>
              </a:rPr>
              <a:t> of the line : </a:t>
            </a:r>
            <a:r>
              <a:rPr lang="fr-CH" sz="1800" dirty="0" err="1" smtClean="0">
                <a:latin typeface="Ubuntu" panose="020B0604020202020204" charset="0"/>
              </a:rPr>
              <a:t>only</a:t>
            </a:r>
            <a:r>
              <a:rPr lang="fr-CH" sz="1800" dirty="0" smtClean="0">
                <a:latin typeface="Ubuntu" panose="020B0604020202020204" charset="0"/>
              </a:rPr>
              <a:t> quads </a:t>
            </a:r>
            <a:r>
              <a:rPr lang="fr-CH" sz="1800" dirty="0" err="1" smtClean="0">
                <a:latin typeface="Ubuntu" panose="020B0604020202020204" charset="0"/>
              </a:rPr>
              <a:t>were</a:t>
            </a:r>
            <a:r>
              <a:rPr lang="fr-CH" sz="1800" dirty="0" smtClean="0">
                <a:latin typeface="Ubuntu" panose="020B0604020202020204" charset="0"/>
              </a:rPr>
              <a:t> </a:t>
            </a:r>
            <a:r>
              <a:rPr lang="fr-CH" sz="1800" dirty="0" err="1" smtClean="0">
                <a:latin typeface="Ubuntu" panose="020B0604020202020204" charset="0"/>
              </a:rPr>
              <a:t>measured</a:t>
            </a:r>
            <a:r>
              <a:rPr lang="fr-CH" sz="1800" dirty="0" smtClean="0">
                <a:latin typeface="Ubuntu" panose="020B0604020202020204" charset="0"/>
              </a:rPr>
              <a:t> and 30% </a:t>
            </a:r>
            <a:r>
              <a:rPr lang="fr-CH" sz="1800" dirty="0" err="1" smtClean="0">
                <a:latin typeface="Ubuntu" panose="020B0604020202020204" charset="0"/>
              </a:rPr>
              <a:t>realigned</a:t>
            </a:r>
            <a:endParaRPr lang="en-GB" sz="1800" dirty="0">
              <a:latin typeface="Ubuntu" panose="020B0604020202020204" charset="0"/>
            </a:endParaRPr>
          </a:p>
          <a:p>
            <a:pPr lvl="1"/>
            <a:r>
              <a:rPr lang="fr-CH" sz="2400" dirty="0" smtClean="0">
                <a:latin typeface="Ubuntu" panose="020B0604020202020204" charset="0"/>
              </a:rPr>
              <a:t>TI8</a:t>
            </a:r>
            <a:endParaRPr lang="fr-CH" sz="2400" dirty="0">
              <a:latin typeface="Ubuntu" panose="020B0604020202020204" charset="0"/>
            </a:endParaRPr>
          </a:p>
          <a:p>
            <a:pPr lvl="2"/>
            <a:r>
              <a:rPr lang="fr-CH" sz="1800" dirty="0" smtClean="0">
                <a:latin typeface="Ubuntu" panose="020B0604020202020204" charset="0"/>
              </a:rPr>
              <a:t>All components </a:t>
            </a:r>
            <a:r>
              <a:rPr lang="fr-CH" sz="1800" dirty="0" err="1" smtClean="0">
                <a:latin typeface="Ubuntu" panose="020B0604020202020204" charset="0"/>
              </a:rPr>
              <a:t>measured</a:t>
            </a:r>
            <a:endParaRPr lang="fr-CH" sz="1800" dirty="0">
              <a:latin typeface="Ubuntu" panose="020B0604020202020204" charset="0"/>
            </a:endParaRPr>
          </a:p>
          <a:p>
            <a:pPr lvl="2"/>
            <a:r>
              <a:rPr lang="fr-CH" sz="1800" dirty="0" smtClean="0">
                <a:latin typeface="Ubuntu" panose="020B0604020202020204" charset="0"/>
              </a:rPr>
              <a:t>35% of quads </a:t>
            </a:r>
            <a:r>
              <a:rPr lang="fr-CH" sz="1800" dirty="0" err="1" smtClean="0">
                <a:latin typeface="Ubuntu" panose="020B0604020202020204" charset="0"/>
              </a:rPr>
              <a:t>realigned</a:t>
            </a:r>
            <a:r>
              <a:rPr lang="fr-CH" sz="1800" dirty="0" smtClean="0">
                <a:latin typeface="Ubuntu" panose="020B0604020202020204" charset="0"/>
              </a:rPr>
              <a:t>, </a:t>
            </a:r>
            <a:r>
              <a:rPr lang="fr-CH" sz="1800" dirty="0" err="1" smtClean="0">
                <a:latin typeface="Ubuntu" panose="020B0604020202020204" charset="0"/>
              </a:rPr>
              <a:t>dipoles</a:t>
            </a:r>
            <a:r>
              <a:rPr lang="fr-CH" sz="1800" dirty="0" smtClean="0">
                <a:latin typeface="Ubuntu" panose="020B0604020202020204" charset="0"/>
              </a:rPr>
              <a:t> and </a:t>
            </a:r>
            <a:r>
              <a:rPr lang="fr-CH" sz="1800" dirty="0" err="1" smtClean="0">
                <a:latin typeface="Ubuntu" panose="020B0604020202020204" charset="0"/>
              </a:rPr>
              <a:t>pick-ups</a:t>
            </a:r>
            <a:r>
              <a:rPr lang="fr-CH" sz="1800" dirty="0" smtClean="0">
                <a:latin typeface="Ubuntu" panose="020B0604020202020204" charset="0"/>
              </a:rPr>
              <a:t> </a:t>
            </a:r>
            <a:r>
              <a:rPr lang="fr-CH" sz="1800" dirty="0" err="1" smtClean="0">
                <a:latin typeface="Ubuntu" panose="020B0604020202020204" charset="0"/>
              </a:rPr>
              <a:t>realigned</a:t>
            </a:r>
            <a:r>
              <a:rPr lang="fr-CH" sz="1800" dirty="0" smtClean="0">
                <a:latin typeface="Ubuntu" panose="020B0604020202020204" charset="0"/>
              </a:rPr>
              <a:t> </a:t>
            </a:r>
            <a:r>
              <a:rPr lang="fr-CH" sz="1800" dirty="0" err="1" smtClean="0">
                <a:latin typeface="Ubuntu" panose="020B0604020202020204" charset="0"/>
              </a:rPr>
              <a:t>accordingly</a:t>
            </a:r>
            <a:endParaRPr lang="en-GB" sz="1800" dirty="0">
              <a:latin typeface="Ubuntu" panose="020B0604020202020204" charset="0"/>
            </a:endParaRPr>
          </a:p>
          <a:p>
            <a:pPr lvl="1"/>
            <a:endParaRPr lang="en-GB" sz="1800" dirty="0">
              <a:latin typeface="Ubuntu" panose="020B06040202020202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smtClean="0"/>
              <a:t>D. Missiaen, Iwaa14, 13-17 October 2014, IHEP, Beijing, China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15684" y="1022802"/>
            <a:ext cx="5789841" cy="41356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197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fr-CH" alt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The SPS</a:t>
            </a:r>
            <a:endParaRPr lang="pl-PL" altLang="en-US" sz="2000" dirty="0">
              <a:solidFill>
                <a:schemeClr val="bg2">
                  <a:lumMod val="20000"/>
                  <a:lumOff val="80000"/>
                </a:schemeClr>
              </a:solidFill>
              <a:latin typeface="Ubuntu" panose="020B05040306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283" y="234354"/>
            <a:ext cx="3774242" cy="216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25209" y="3242127"/>
            <a:ext cx="5789841" cy="41356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197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fr-CH" alt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The TI2 and TI8 </a:t>
            </a:r>
            <a:r>
              <a:rPr lang="fr-CH" alt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transfer</a:t>
            </a:r>
            <a:r>
              <a:rPr lang="fr-CH" alt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fr-CH" alt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lines</a:t>
            </a:r>
            <a:endParaRPr lang="pl-PL" altLang="en-US" sz="2000" dirty="0">
              <a:solidFill>
                <a:schemeClr val="bg2">
                  <a:lumMod val="20000"/>
                  <a:lumOff val="80000"/>
                </a:schemeClr>
              </a:solidFill>
              <a:latin typeface="Ubuntu" panose="020B050403060203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1" y="3852703"/>
            <a:ext cx="3405187" cy="24291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140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428750"/>
            <a:ext cx="4943475" cy="4845050"/>
          </a:xfrm>
        </p:spPr>
        <p:txBody>
          <a:bodyPr/>
          <a:lstStyle/>
          <a:p>
            <a:r>
              <a:rPr lang="fr-CH" sz="2400" dirty="0" smtClean="0">
                <a:latin typeface="Ubuntu" panose="020B0604020202020204" charset="0"/>
              </a:rPr>
              <a:t>The </a:t>
            </a:r>
            <a:r>
              <a:rPr lang="fr-CH" sz="2400" dirty="0" err="1" smtClean="0">
                <a:latin typeface="Ubuntu" panose="020B0604020202020204" charset="0"/>
              </a:rPr>
              <a:t>fast</a:t>
            </a:r>
            <a:r>
              <a:rPr lang="fr-CH" sz="2400" dirty="0" smtClean="0">
                <a:latin typeface="Ubuntu" panose="020B0604020202020204" charset="0"/>
              </a:rPr>
              <a:t> </a:t>
            </a:r>
            <a:r>
              <a:rPr lang="fr-CH" sz="2400" dirty="0" err="1" smtClean="0">
                <a:latin typeface="Ubuntu" panose="020B0604020202020204" charset="0"/>
              </a:rPr>
              <a:t>levelling</a:t>
            </a:r>
            <a:r>
              <a:rPr lang="fr-CH" sz="2400" dirty="0" smtClean="0">
                <a:latin typeface="Ubuntu" panose="020B0604020202020204" charset="0"/>
              </a:rPr>
              <a:t> </a:t>
            </a:r>
            <a:r>
              <a:rPr lang="fr-CH" sz="2400" dirty="0" err="1" smtClean="0">
                <a:latin typeface="Ubuntu" panose="020B0604020202020204" charset="0"/>
              </a:rPr>
              <a:t>closed</a:t>
            </a:r>
            <a:r>
              <a:rPr lang="fr-CH" sz="2400" dirty="0" smtClean="0">
                <a:latin typeface="Ubuntu" panose="020B0604020202020204" charset="0"/>
              </a:rPr>
              <a:t> </a:t>
            </a:r>
            <a:r>
              <a:rPr lang="fr-CH" sz="2400" dirty="0" err="1" smtClean="0">
                <a:latin typeface="Ubuntu" panose="020B0604020202020204" charset="0"/>
              </a:rPr>
              <a:t>below</a:t>
            </a:r>
            <a:r>
              <a:rPr lang="fr-CH" sz="2400" dirty="0" smtClean="0">
                <a:latin typeface="Ubuntu" panose="020B0604020202020204" charset="0"/>
              </a:rPr>
              <a:t> 5 mm</a:t>
            </a:r>
          </a:p>
          <a:p>
            <a:pPr lvl="1"/>
            <a:r>
              <a:rPr lang="fr-CH" sz="1800" dirty="0" smtClean="0">
                <a:latin typeface="Ubuntu" panose="020B0604020202020204" charset="0"/>
              </a:rPr>
              <a:t>New </a:t>
            </a:r>
            <a:r>
              <a:rPr lang="fr-CH" sz="1800" dirty="0" err="1" smtClean="0">
                <a:latin typeface="Ubuntu" panose="020B0604020202020204" charset="0"/>
              </a:rPr>
              <a:t>determination</a:t>
            </a:r>
            <a:r>
              <a:rPr lang="fr-CH" sz="1800" dirty="0" smtClean="0">
                <a:latin typeface="Ubuntu" panose="020B0604020202020204" charset="0"/>
              </a:rPr>
              <a:t> of the </a:t>
            </a:r>
            <a:r>
              <a:rPr lang="fr-CH" sz="1800" dirty="0" err="1" smtClean="0">
                <a:latin typeface="Ubuntu" panose="020B0604020202020204" charset="0"/>
              </a:rPr>
              <a:t>deep</a:t>
            </a:r>
            <a:r>
              <a:rPr lang="fr-CH" sz="1800" dirty="0" smtClean="0">
                <a:latin typeface="Ubuntu" panose="020B0604020202020204" charset="0"/>
              </a:rPr>
              <a:t> </a:t>
            </a:r>
            <a:r>
              <a:rPr lang="fr-CH" sz="1800" dirty="0" err="1" smtClean="0">
                <a:latin typeface="Ubuntu" panose="020B0604020202020204" charset="0"/>
              </a:rPr>
              <a:t>references</a:t>
            </a:r>
            <a:endParaRPr lang="fr-CH" sz="1800" dirty="0" smtClean="0">
              <a:latin typeface="Ubuntu" panose="020B0604020202020204" charset="0"/>
            </a:endParaRPr>
          </a:p>
          <a:p>
            <a:pPr lvl="1"/>
            <a:r>
              <a:rPr lang="fr-CH" sz="1800" dirty="0" smtClean="0">
                <a:latin typeface="Ubuntu" panose="020B0604020202020204" charset="0"/>
              </a:rPr>
              <a:t>New </a:t>
            </a:r>
            <a:r>
              <a:rPr lang="fr-CH" sz="1800" dirty="0" err="1" smtClean="0">
                <a:latin typeface="Ubuntu" panose="020B0604020202020204" charset="0"/>
              </a:rPr>
              <a:t>shape</a:t>
            </a:r>
            <a:r>
              <a:rPr lang="fr-CH" sz="1800" dirty="0" smtClean="0">
                <a:latin typeface="Ubuntu" panose="020B0604020202020204" charset="0"/>
              </a:rPr>
              <a:t> of the LHC </a:t>
            </a:r>
            <a:r>
              <a:rPr lang="fr-CH" sz="1800" dirty="0" err="1" smtClean="0">
                <a:latin typeface="Ubuntu" panose="020B0604020202020204" charset="0"/>
              </a:rPr>
              <a:t>magnets</a:t>
            </a:r>
            <a:r>
              <a:rPr lang="fr-CH" sz="1800" dirty="0" smtClean="0">
                <a:latin typeface="Ubuntu" panose="020B0604020202020204" charset="0"/>
              </a:rPr>
              <a:t> </a:t>
            </a:r>
            <a:r>
              <a:rPr lang="fr-CH" sz="1800" dirty="0" err="1" smtClean="0">
                <a:latin typeface="Ubuntu" panose="020B0604020202020204" charset="0"/>
              </a:rPr>
              <a:t>after</a:t>
            </a:r>
            <a:r>
              <a:rPr lang="fr-CH" sz="1800" dirty="0" smtClean="0">
                <a:latin typeface="Ubuntu" panose="020B0604020202020204" charset="0"/>
              </a:rPr>
              <a:t> 4.5 </a:t>
            </a:r>
            <a:r>
              <a:rPr lang="fr-CH" sz="1800" dirty="0" err="1" smtClean="0">
                <a:latin typeface="Ubuntu" panose="020B0604020202020204" charset="0"/>
              </a:rPr>
              <a:t>years</a:t>
            </a:r>
            <a:r>
              <a:rPr lang="fr-CH" sz="1800" dirty="0" smtClean="0">
                <a:latin typeface="Ubuntu" panose="020B0604020202020204" charset="0"/>
              </a:rPr>
              <a:t> of </a:t>
            </a:r>
            <a:r>
              <a:rPr lang="fr-CH" sz="1800" dirty="0" err="1" smtClean="0">
                <a:latin typeface="Ubuntu" panose="020B0604020202020204" charset="0"/>
              </a:rPr>
              <a:t>run</a:t>
            </a:r>
            <a:r>
              <a:rPr lang="fr-CH" sz="1800" dirty="0" smtClean="0">
                <a:latin typeface="Ubuntu" panose="020B0604020202020204" charset="0"/>
              </a:rPr>
              <a:t> and </a:t>
            </a:r>
            <a:r>
              <a:rPr lang="fr-CH" sz="1800" dirty="0" err="1" smtClean="0">
                <a:latin typeface="Ubuntu" panose="020B0604020202020204" charset="0"/>
              </a:rPr>
              <a:t>before</a:t>
            </a:r>
            <a:r>
              <a:rPr lang="fr-CH" sz="1800" dirty="0" smtClean="0">
                <a:latin typeface="Ubuntu" panose="020B0604020202020204" charset="0"/>
              </a:rPr>
              <a:t> the </a:t>
            </a:r>
            <a:r>
              <a:rPr lang="fr-CH" sz="1800" dirty="0" err="1" smtClean="0">
                <a:latin typeface="Ubuntu" panose="020B0604020202020204" charset="0"/>
              </a:rPr>
              <a:t>repair</a:t>
            </a:r>
            <a:r>
              <a:rPr lang="fr-CH" sz="1800" dirty="0" smtClean="0">
                <a:latin typeface="Ubuntu" panose="020B0604020202020204" charset="0"/>
              </a:rPr>
              <a:t> of the </a:t>
            </a:r>
            <a:r>
              <a:rPr lang="fr-CH" sz="1800" dirty="0" err="1" smtClean="0">
                <a:latin typeface="Ubuntu" panose="020B0604020202020204" charset="0"/>
              </a:rPr>
              <a:t>splices</a:t>
            </a:r>
            <a:endParaRPr lang="fr-CH" dirty="0"/>
          </a:p>
          <a:p>
            <a:r>
              <a:rPr lang="fr-CH" sz="2400" dirty="0" smtClean="0">
                <a:latin typeface="Ubuntu" panose="020B0604020202020204" charset="0"/>
              </a:rPr>
              <a:t>All the Long Straight Sections </a:t>
            </a:r>
            <a:r>
              <a:rPr lang="fr-CH" sz="2400" dirty="0" err="1" smtClean="0">
                <a:latin typeface="Ubuntu" panose="020B0604020202020204" charset="0"/>
              </a:rPr>
              <a:t>were</a:t>
            </a:r>
            <a:r>
              <a:rPr lang="fr-CH" sz="2400" dirty="0" smtClean="0">
                <a:latin typeface="Ubuntu" panose="020B0604020202020204" charset="0"/>
              </a:rPr>
              <a:t> </a:t>
            </a:r>
            <a:r>
              <a:rPr lang="fr-CH" sz="2400" dirty="0" err="1" smtClean="0">
                <a:latin typeface="Ubuntu" panose="020B0604020202020204" charset="0"/>
              </a:rPr>
              <a:t>measured</a:t>
            </a:r>
            <a:r>
              <a:rPr lang="fr-CH" sz="2400" dirty="0" smtClean="0">
                <a:latin typeface="Ubuntu" panose="020B0604020202020204" charset="0"/>
              </a:rPr>
              <a:t> and </a:t>
            </a:r>
            <a:r>
              <a:rPr lang="fr-CH" sz="2400" dirty="0" err="1" smtClean="0">
                <a:latin typeface="Ubuntu" panose="020B0604020202020204" charset="0"/>
              </a:rPr>
              <a:t>realigned</a:t>
            </a:r>
            <a:r>
              <a:rPr lang="fr-CH" sz="2400" dirty="0" smtClean="0">
                <a:latin typeface="Ubuntu" panose="020B0604020202020204" charset="0"/>
              </a:rPr>
              <a:t> in V and H</a:t>
            </a:r>
          </a:p>
          <a:p>
            <a:pPr lvl="1"/>
            <a:r>
              <a:rPr lang="fr-CH" sz="2400" dirty="0" smtClean="0">
                <a:latin typeface="Ubuntu" panose="020B0604020202020204" charset="0"/>
              </a:rPr>
              <a:t>Direct </a:t>
            </a:r>
            <a:r>
              <a:rPr lang="fr-CH" sz="2400" dirty="0" err="1" smtClean="0">
                <a:latin typeface="Ubuntu" panose="020B0604020202020204" charset="0"/>
              </a:rPr>
              <a:t>levelling</a:t>
            </a:r>
            <a:endParaRPr lang="fr-CH" sz="2400" dirty="0" smtClean="0">
              <a:latin typeface="Ubuntu" panose="020B0604020202020204" charset="0"/>
            </a:endParaRPr>
          </a:p>
          <a:p>
            <a:pPr lvl="1"/>
            <a:r>
              <a:rPr lang="fr-CH" sz="2400" dirty="0" err="1" smtClean="0">
                <a:latin typeface="Ubuntu" panose="020B0604020202020204" charset="0"/>
              </a:rPr>
              <a:t>ecartometry</a:t>
            </a:r>
            <a:endParaRPr lang="en-GB" sz="2400" dirty="0">
              <a:latin typeface="Ubuntu" panose="020B06040202020202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smtClean="0"/>
              <a:t>D. Missiaen, Iwaa14, 13-17 October 2014, IHEP, Beijing, China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15684" y="1022802"/>
            <a:ext cx="5789841" cy="41356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197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fr-CH" alt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LHC</a:t>
            </a:r>
            <a:endParaRPr lang="pl-PL" altLang="en-US" sz="2000" dirty="0">
              <a:solidFill>
                <a:schemeClr val="bg2">
                  <a:lumMod val="20000"/>
                  <a:lumOff val="80000"/>
                </a:schemeClr>
              </a:solidFill>
              <a:latin typeface="Ubuntu" panose="020B05040306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157162"/>
            <a:ext cx="3588348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223" y="838199"/>
            <a:ext cx="4212200" cy="274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3571834"/>
            <a:ext cx="4183062" cy="272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61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428750"/>
            <a:ext cx="4943475" cy="4845050"/>
          </a:xfrm>
        </p:spPr>
        <p:txBody>
          <a:bodyPr/>
          <a:lstStyle/>
          <a:p>
            <a:r>
              <a:rPr lang="fr-CH" sz="2400" dirty="0" smtClean="0">
                <a:latin typeface="Ubuntu" panose="020B0604020202020204" charset="0"/>
              </a:rPr>
              <a:t>The ARCS are in the </a:t>
            </a:r>
            <a:r>
              <a:rPr lang="fr-CH" sz="2400" dirty="0" err="1" smtClean="0">
                <a:latin typeface="Ubuntu" panose="020B0604020202020204" charset="0"/>
              </a:rPr>
              <a:t>process</a:t>
            </a:r>
            <a:r>
              <a:rPr lang="fr-CH" sz="2400" dirty="0" smtClean="0">
                <a:latin typeface="Ubuntu" panose="020B0604020202020204" charset="0"/>
              </a:rPr>
              <a:t> of </a:t>
            </a:r>
            <a:r>
              <a:rPr lang="fr-CH" sz="2400" dirty="0" err="1" smtClean="0">
                <a:latin typeface="Ubuntu" panose="020B0604020202020204" charset="0"/>
              </a:rPr>
              <a:t>being</a:t>
            </a:r>
            <a:r>
              <a:rPr lang="fr-CH" sz="2400" dirty="0" smtClean="0">
                <a:latin typeface="Ubuntu" panose="020B0604020202020204" charset="0"/>
              </a:rPr>
              <a:t> </a:t>
            </a:r>
            <a:r>
              <a:rPr lang="fr-CH" sz="2400" dirty="0" err="1" smtClean="0">
                <a:latin typeface="Ubuntu" panose="020B0604020202020204" charset="0"/>
              </a:rPr>
              <a:t>measured</a:t>
            </a:r>
            <a:endParaRPr lang="fr-CH" sz="2400" dirty="0" smtClean="0">
              <a:latin typeface="Ubuntu" panose="020B0604020202020204" charset="0"/>
            </a:endParaRPr>
          </a:p>
          <a:p>
            <a:pPr lvl="1"/>
            <a:r>
              <a:rPr lang="fr-CH" sz="1800" dirty="0">
                <a:latin typeface="Ubuntu" panose="020B0604020202020204" charset="0"/>
              </a:rPr>
              <a:t>Direct </a:t>
            </a:r>
            <a:r>
              <a:rPr lang="fr-CH" sz="1800" dirty="0" err="1">
                <a:latin typeface="Ubuntu" panose="020B0604020202020204" charset="0"/>
              </a:rPr>
              <a:t>levelling</a:t>
            </a:r>
            <a:endParaRPr lang="fr-CH" sz="1800" dirty="0">
              <a:latin typeface="Ubuntu" panose="020B0604020202020204" charset="0"/>
            </a:endParaRPr>
          </a:p>
          <a:p>
            <a:pPr lvl="1"/>
            <a:r>
              <a:rPr lang="fr-CH" sz="1800" dirty="0" err="1">
                <a:latin typeface="Ubuntu" panose="020B0604020202020204" charset="0"/>
              </a:rPr>
              <a:t>ecartometry</a:t>
            </a:r>
            <a:endParaRPr lang="en-GB" sz="1800" dirty="0">
              <a:latin typeface="Ubuntu" panose="020B0604020202020204" charset="0"/>
            </a:endParaRPr>
          </a:p>
          <a:p>
            <a:pPr lvl="1"/>
            <a:r>
              <a:rPr lang="fr-CH" sz="1800" dirty="0" smtClean="0">
                <a:latin typeface="Ubuntu" panose="020B0604020202020204" charset="0"/>
              </a:rPr>
              <a:t>6/8 </a:t>
            </a:r>
            <a:r>
              <a:rPr lang="fr-CH" sz="1800" dirty="0" err="1" smtClean="0">
                <a:latin typeface="Ubuntu" panose="020B0604020202020204" charset="0"/>
              </a:rPr>
              <a:t>done</a:t>
            </a:r>
            <a:r>
              <a:rPr lang="fr-CH" sz="1800" dirty="0" smtClean="0">
                <a:latin typeface="Ubuntu" panose="020B0604020202020204" charset="0"/>
              </a:rPr>
              <a:t> in V</a:t>
            </a:r>
          </a:p>
          <a:p>
            <a:pPr lvl="1"/>
            <a:r>
              <a:rPr lang="fr-CH" sz="1800" dirty="0" smtClean="0">
                <a:latin typeface="Ubuntu" panose="020B0604020202020204" charset="0"/>
              </a:rPr>
              <a:t>2/8 </a:t>
            </a:r>
            <a:r>
              <a:rPr lang="fr-CH" sz="1800" dirty="0" err="1" smtClean="0">
                <a:latin typeface="Ubuntu" panose="020B0604020202020204" charset="0"/>
              </a:rPr>
              <a:t>done</a:t>
            </a:r>
            <a:r>
              <a:rPr lang="fr-CH" sz="1800" dirty="0" smtClean="0">
                <a:latin typeface="Ubuntu" panose="020B0604020202020204" charset="0"/>
              </a:rPr>
              <a:t> in H</a:t>
            </a:r>
          </a:p>
          <a:p>
            <a:pPr lvl="1"/>
            <a:r>
              <a:rPr lang="fr-CH" sz="1800" dirty="0" smtClean="0">
                <a:latin typeface="Ubuntu" panose="020B0604020202020204" charset="0"/>
              </a:rPr>
              <a:t>To </a:t>
            </a:r>
            <a:r>
              <a:rPr lang="fr-CH" sz="1800" dirty="0" err="1" smtClean="0">
                <a:latin typeface="Ubuntu" panose="020B0604020202020204" charset="0"/>
              </a:rPr>
              <a:t>be</a:t>
            </a:r>
            <a:r>
              <a:rPr lang="fr-CH" sz="1800" dirty="0" smtClean="0">
                <a:latin typeface="Ubuntu" panose="020B0604020202020204" charset="0"/>
              </a:rPr>
              <a:t> </a:t>
            </a:r>
            <a:r>
              <a:rPr lang="fr-CH" sz="1800" dirty="0" err="1" smtClean="0">
                <a:latin typeface="Ubuntu" panose="020B0604020202020204" charset="0"/>
              </a:rPr>
              <a:t>finished</a:t>
            </a:r>
            <a:r>
              <a:rPr lang="fr-CH" sz="1800" dirty="0" smtClean="0">
                <a:latin typeface="Ubuntu" panose="020B0604020202020204" charset="0"/>
              </a:rPr>
              <a:t> by the end of the </a:t>
            </a:r>
            <a:r>
              <a:rPr lang="fr-CH" sz="1800" dirty="0" err="1" smtClean="0">
                <a:latin typeface="Ubuntu" panose="020B0604020202020204" charset="0"/>
              </a:rPr>
              <a:t>year</a:t>
            </a:r>
            <a:endParaRPr lang="fr-CH" sz="1800" dirty="0" smtClean="0">
              <a:latin typeface="Ubuntu" panose="020B06040202020202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smtClean="0"/>
              <a:t>D. Missiaen, Iwaa14, 13-17 October 2014, IHEP, Beijing, China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15684" y="1022802"/>
            <a:ext cx="5789841" cy="41356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197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fr-CH" alt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LHC</a:t>
            </a:r>
            <a:endParaRPr lang="pl-PL" altLang="en-US" sz="2000" dirty="0">
              <a:solidFill>
                <a:schemeClr val="bg2">
                  <a:lumMod val="20000"/>
                  <a:lumOff val="80000"/>
                </a:schemeClr>
              </a:solidFill>
              <a:latin typeface="Ubuntu" panose="020B0504030602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004" y="1917473"/>
            <a:ext cx="5628596" cy="3675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98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428750"/>
            <a:ext cx="8039100" cy="4845050"/>
          </a:xfrm>
        </p:spPr>
        <p:txBody>
          <a:bodyPr>
            <a:normAutofit/>
          </a:bodyPr>
          <a:lstStyle/>
          <a:p>
            <a:r>
              <a:rPr lang="fr-CH" sz="2400" dirty="0" smtClean="0">
                <a:latin typeface="Ubuntu" panose="020B0604020202020204" charset="0"/>
              </a:rPr>
              <a:t>The networks of the 4 LHC </a:t>
            </a:r>
            <a:r>
              <a:rPr lang="fr-CH" sz="2400" dirty="0" err="1" smtClean="0">
                <a:latin typeface="Ubuntu" panose="020B0604020202020204" charset="0"/>
              </a:rPr>
              <a:t>caverns</a:t>
            </a:r>
            <a:r>
              <a:rPr lang="fr-CH" sz="2400" dirty="0" smtClean="0">
                <a:latin typeface="Ubuntu" panose="020B0604020202020204" charset="0"/>
              </a:rPr>
              <a:t> </a:t>
            </a:r>
            <a:r>
              <a:rPr lang="fr-CH" sz="2400" dirty="0" err="1" smtClean="0">
                <a:latin typeface="Ubuntu" panose="020B0604020202020204" charset="0"/>
              </a:rPr>
              <a:t>were</a:t>
            </a:r>
            <a:r>
              <a:rPr lang="fr-CH" sz="2400" dirty="0" smtClean="0">
                <a:latin typeface="Ubuntu" panose="020B0604020202020204" charset="0"/>
              </a:rPr>
              <a:t> </a:t>
            </a:r>
            <a:r>
              <a:rPr lang="fr-CH" sz="2400" dirty="0" err="1" smtClean="0">
                <a:latin typeface="Ubuntu" panose="020B0604020202020204" charset="0"/>
              </a:rPr>
              <a:t>remeasured</a:t>
            </a:r>
            <a:r>
              <a:rPr lang="fr-CH" sz="2400" dirty="0" smtClean="0">
                <a:latin typeface="Ubuntu" panose="020B0604020202020204" charset="0"/>
              </a:rPr>
              <a:t> and </a:t>
            </a:r>
            <a:r>
              <a:rPr lang="fr-CH" sz="2400" dirty="0" err="1" smtClean="0">
                <a:latin typeface="Ubuntu" panose="020B0604020202020204" charset="0"/>
              </a:rPr>
              <a:t>linked</a:t>
            </a:r>
            <a:r>
              <a:rPr lang="fr-CH" sz="2400" dirty="0" smtClean="0">
                <a:latin typeface="Ubuntu" panose="020B0604020202020204" charset="0"/>
              </a:rPr>
              <a:t> to the network of the </a:t>
            </a:r>
            <a:r>
              <a:rPr lang="fr-CH" sz="2400" dirty="0" err="1" smtClean="0">
                <a:latin typeface="Ubuntu" panose="020B0604020202020204" charset="0"/>
              </a:rPr>
              <a:t>accelerator</a:t>
            </a:r>
            <a:endParaRPr lang="fr-CH" sz="2400" dirty="0" smtClean="0">
              <a:latin typeface="Ubuntu" panose="020B0604020202020204" charset="0"/>
            </a:endParaRPr>
          </a:p>
          <a:p>
            <a:r>
              <a:rPr lang="fr-CH" sz="2400" dirty="0" smtClean="0">
                <a:latin typeface="Ubuntu" panose="020B0604020202020204" charset="0"/>
              </a:rPr>
              <a:t>Survey </a:t>
            </a:r>
            <a:r>
              <a:rPr lang="fr-CH" sz="2400" dirty="0" err="1" smtClean="0">
                <a:latin typeface="Ubuntu" panose="020B0604020202020204" charset="0"/>
              </a:rPr>
              <a:t>tasks</a:t>
            </a:r>
            <a:r>
              <a:rPr lang="fr-CH" sz="2400" dirty="0" smtClean="0">
                <a:latin typeface="Ubuntu" panose="020B0604020202020204" charset="0"/>
              </a:rPr>
              <a:t> for the </a:t>
            </a:r>
            <a:r>
              <a:rPr lang="fr-CH" sz="2400" dirty="0" err="1" smtClean="0">
                <a:latin typeface="Ubuntu" panose="020B0604020202020204" charset="0"/>
              </a:rPr>
              <a:t>following</a:t>
            </a:r>
            <a:r>
              <a:rPr lang="fr-CH" sz="2400" dirty="0" smtClean="0">
                <a:latin typeface="Ubuntu" panose="020B0604020202020204" charset="0"/>
              </a:rPr>
              <a:t> :</a:t>
            </a:r>
          </a:p>
          <a:p>
            <a:pPr lvl="1"/>
            <a:r>
              <a:rPr lang="en-GB" sz="1800" dirty="0">
                <a:latin typeface="Ubuntu" panose="020B0604020202020204" charset="0"/>
              </a:rPr>
              <a:t>the extraction of the beam pipes of the four experiments;</a:t>
            </a:r>
          </a:p>
          <a:p>
            <a:pPr lvl="2"/>
            <a:r>
              <a:rPr lang="en-GB" sz="1600" dirty="0">
                <a:latin typeface="Ubuntu" panose="020B0604020202020204" charset="0"/>
              </a:rPr>
              <a:t>their re-installation in ALICE and in CMS;</a:t>
            </a:r>
          </a:p>
          <a:p>
            <a:pPr lvl="2"/>
            <a:r>
              <a:rPr lang="en-GB" sz="1600" dirty="0">
                <a:latin typeface="Ubuntu" panose="020B0604020202020204" charset="0"/>
              </a:rPr>
              <a:t>their replacement by new ones in ATLAS and in </a:t>
            </a:r>
            <a:r>
              <a:rPr lang="en-GB" sz="1600" dirty="0" err="1">
                <a:latin typeface="Ubuntu" panose="020B0604020202020204" charset="0"/>
              </a:rPr>
              <a:t>LHCb</a:t>
            </a:r>
            <a:r>
              <a:rPr lang="en-GB" sz="1600" dirty="0">
                <a:latin typeface="Ubuntu" panose="020B0604020202020204" charset="0"/>
              </a:rPr>
              <a:t>;</a:t>
            </a:r>
          </a:p>
          <a:p>
            <a:pPr lvl="1"/>
            <a:r>
              <a:rPr lang="en-GB" sz="1800" dirty="0">
                <a:latin typeface="Ubuntu" panose="020B0604020202020204" charset="0"/>
              </a:rPr>
              <a:t>the addition of new detectors modules in ALICE;</a:t>
            </a:r>
          </a:p>
          <a:p>
            <a:pPr lvl="1"/>
            <a:r>
              <a:rPr lang="en-GB" sz="1800" dirty="0">
                <a:latin typeface="Ubuntu" panose="020B0604020202020204" charset="0"/>
              </a:rPr>
              <a:t>the important upgrade of the ATLAS central </a:t>
            </a:r>
            <a:r>
              <a:rPr lang="en-GB" sz="1800" dirty="0" smtClean="0">
                <a:latin typeface="Ubuntu" panose="020B0604020202020204" charset="0"/>
              </a:rPr>
              <a:t>part</a:t>
            </a:r>
            <a:endParaRPr lang="en-GB" sz="1800" dirty="0">
              <a:latin typeface="Ubuntu" panose="020B0604020202020204" charset="0"/>
            </a:endParaRPr>
          </a:p>
          <a:p>
            <a:pPr lvl="1"/>
            <a:r>
              <a:rPr lang="en-GB" sz="1800" dirty="0">
                <a:latin typeface="Ubuntu" panose="020B0604020202020204" charset="0"/>
              </a:rPr>
              <a:t>the construction and positioning </a:t>
            </a:r>
            <a:r>
              <a:rPr lang="en-GB" sz="1800" dirty="0" smtClean="0">
                <a:latin typeface="Ubuntu" panose="020B0604020202020204" charset="0"/>
              </a:rPr>
              <a:t>of </a:t>
            </a:r>
            <a:r>
              <a:rPr lang="en-GB" sz="1800" dirty="0">
                <a:latin typeface="Ubuntu" panose="020B0604020202020204" charset="0"/>
              </a:rPr>
              <a:t>the new YE4 endcap disks of </a:t>
            </a:r>
            <a:r>
              <a:rPr lang="en-GB" sz="1800" dirty="0" smtClean="0">
                <a:latin typeface="Ubuntu" panose="020B0604020202020204" charset="0"/>
              </a:rPr>
              <a:t>CMS</a:t>
            </a:r>
            <a:endParaRPr lang="en-GB" sz="1800" dirty="0">
              <a:latin typeface="Ubuntu" panose="020B0604020202020204" charset="0"/>
            </a:endParaRPr>
          </a:p>
          <a:p>
            <a:pPr lvl="1"/>
            <a:r>
              <a:rPr lang="en-GB" sz="1800" dirty="0">
                <a:latin typeface="Ubuntu" panose="020B0604020202020204" charset="0"/>
              </a:rPr>
              <a:t>the </a:t>
            </a:r>
            <a:r>
              <a:rPr lang="en-GB" sz="1800" dirty="0" err="1">
                <a:latin typeface="Ubuntu" panose="020B0604020202020204" charset="0"/>
              </a:rPr>
              <a:t>LHCb</a:t>
            </a:r>
            <a:r>
              <a:rPr lang="en-GB" sz="1800" dirty="0">
                <a:latin typeface="Ubuntu" panose="020B0604020202020204" charset="0"/>
              </a:rPr>
              <a:t> dipole magnet </a:t>
            </a:r>
            <a:r>
              <a:rPr lang="en-GB" sz="1800" dirty="0" smtClean="0">
                <a:latin typeface="Ubuntu" panose="020B0604020202020204" charset="0"/>
              </a:rPr>
              <a:t>consolidation</a:t>
            </a:r>
          </a:p>
          <a:p>
            <a:r>
              <a:rPr lang="fr-CH" sz="2400" dirty="0" smtClean="0">
                <a:latin typeface="Ubuntu" panose="020B0604020202020204" charset="0"/>
              </a:rPr>
              <a:t>Installation of a monitoring system </a:t>
            </a:r>
            <a:r>
              <a:rPr lang="fr-CH" sz="2400" dirty="0" err="1" smtClean="0">
                <a:latin typeface="Ubuntu" panose="020B0604020202020204" charset="0"/>
              </a:rPr>
              <a:t>based</a:t>
            </a:r>
            <a:r>
              <a:rPr lang="fr-CH" sz="2400" dirty="0" smtClean="0">
                <a:latin typeface="Ubuntu" panose="020B0604020202020204" charset="0"/>
              </a:rPr>
              <a:t> on </a:t>
            </a:r>
            <a:r>
              <a:rPr lang="fr-CH" sz="2400" dirty="0" err="1" smtClean="0">
                <a:latin typeface="Ubuntu" panose="020B0604020202020204" charset="0"/>
              </a:rPr>
              <a:t>BCAMs</a:t>
            </a:r>
            <a:r>
              <a:rPr lang="fr-CH" sz="2400" dirty="0" smtClean="0">
                <a:latin typeface="Ubuntu" panose="020B0604020202020204" charset="0"/>
              </a:rPr>
              <a:t> for ATLAS (ADEPO) and </a:t>
            </a:r>
            <a:r>
              <a:rPr lang="fr-CH" sz="2400" dirty="0" err="1" smtClean="0">
                <a:latin typeface="Ubuntu" panose="020B0604020202020204" charset="0"/>
              </a:rPr>
              <a:t>LHCb</a:t>
            </a:r>
            <a:endParaRPr lang="en-GB" sz="2400" dirty="0">
              <a:latin typeface="Ubuntu" panose="020B0604020202020204" charset="0"/>
            </a:endParaRPr>
          </a:p>
          <a:p>
            <a:pPr lvl="1"/>
            <a:endParaRPr lang="fr-CH" sz="2400" dirty="0">
              <a:latin typeface="Ubuntu" panose="020B0604020202020204" charset="0"/>
            </a:endParaRPr>
          </a:p>
          <a:p>
            <a:pPr lvl="1"/>
            <a:endParaRPr lang="en-GB" sz="1800" dirty="0">
              <a:latin typeface="Ubuntu" panose="020B0604020202020204" charset="0"/>
            </a:endParaRPr>
          </a:p>
          <a:p>
            <a:pPr lvl="1"/>
            <a:endParaRPr lang="en-GB" sz="1800" dirty="0">
              <a:latin typeface="Ubuntu" panose="020B06040202020202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smtClean="0"/>
              <a:t>D. Missiaen, Iwaa14, 13-17 October 2014, IHEP, Beijing, China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15684" y="1022802"/>
            <a:ext cx="5789841" cy="41356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197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fr-CH" altLang="en-US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E</a:t>
            </a:r>
            <a:r>
              <a:rPr lang="fr-CH" alt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xperiments</a:t>
            </a:r>
            <a:endParaRPr lang="pl-PL" altLang="en-US" sz="2000" dirty="0">
              <a:solidFill>
                <a:schemeClr val="bg2">
                  <a:lumMod val="20000"/>
                  <a:lumOff val="80000"/>
                </a:schemeClr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80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428750"/>
            <a:ext cx="8039100" cy="4845050"/>
          </a:xfrm>
        </p:spPr>
        <p:txBody>
          <a:bodyPr>
            <a:normAutofit/>
          </a:bodyPr>
          <a:lstStyle/>
          <a:p>
            <a:pPr lvl="0"/>
            <a:r>
              <a:rPr lang="en-GB" sz="2400" dirty="0" smtClean="0">
                <a:latin typeface="Ubuntu" panose="020B0604020202020204" charset="0"/>
              </a:rPr>
              <a:t>monitoring </a:t>
            </a:r>
            <a:r>
              <a:rPr lang="en-GB" sz="2400" dirty="0">
                <a:latin typeface="Ubuntu" panose="020B0604020202020204" charset="0"/>
              </a:rPr>
              <a:t>systems </a:t>
            </a:r>
            <a:r>
              <a:rPr lang="en-GB" sz="2400" dirty="0" smtClean="0">
                <a:latin typeface="Ubuntu" panose="020B0604020202020204" charset="0"/>
              </a:rPr>
              <a:t>(WPS and HLS)</a:t>
            </a:r>
          </a:p>
          <a:p>
            <a:pPr lvl="1"/>
            <a:r>
              <a:rPr lang="en-GB" sz="1800" dirty="0" smtClean="0">
                <a:latin typeface="Ubuntu" panose="020B0604020202020204" charset="0"/>
              </a:rPr>
              <a:t>Validation for </a:t>
            </a:r>
            <a:r>
              <a:rPr lang="en-GB" sz="1800" dirty="0">
                <a:latin typeface="Ubuntu" panose="020B0604020202020204" charset="0"/>
              </a:rPr>
              <a:t>data consistency after the </a:t>
            </a:r>
            <a:r>
              <a:rPr lang="en-GB" sz="1800" dirty="0" smtClean="0">
                <a:latin typeface="Ubuntu" panose="020B0604020202020204" charset="0"/>
              </a:rPr>
              <a:t>run</a:t>
            </a:r>
          </a:p>
          <a:p>
            <a:pPr lvl="1"/>
            <a:r>
              <a:rPr lang="en-GB" sz="1800" dirty="0" smtClean="0">
                <a:latin typeface="Ubuntu" panose="020B0604020202020204" charset="0"/>
              </a:rPr>
              <a:t>Disassembly for </a:t>
            </a:r>
            <a:r>
              <a:rPr lang="en-GB" sz="1800" dirty="0" smtClean="0">
                <a:latin typeface="Ubuntu" panose="020B0604020202020204" charset="0"/>
              </a:rPr>
              <a:t>modification</a:t>
            </a:r>
          </a:p>
          <a:p>
            <a:pPr lvl="1"/>
            <a:r>
              <a:rPr lang="fr-CH" sz="1800" dirty="0" err="1" smtClean="0">
                <a:latin typeface="Ubuntu" panose="020B0604020202020204" charset="0"/>
              </a:rPr>
              <a:t>Sensors</a:t>
            </a:r>
            <a:r>
              <a:rPr lang="fr-CH" sz="1800" dirty="0" smtClean="0">
                <a:latin typeface="Ubuntu" panose="020B0604020202020204" charset="0"/>
              </a:rPr>
              <a:t> </a:t>
            </a:r>
            <a:r>
              <a:rPr lang="fr-CH" sz="1800" dirty="0" err="1" smtClean="0">
                <a:latin typeface="Ubuntu" panose="020B0604020202020204" charset="0"/>
              </a:rPr>
              <a:t>cleaning</a:t>
            </a:r>
            <a:r>
              <a:rPr lang="fr-CH" sz="1800" dirty="0" smtClean="0">
                <a:latin typeface="Ubuntu" panose="020B0604020202020204" charset="0"/>
              </a:rPr>
              <a:t> and control</a:t>
            </a:r>
            <a:endParaRPr lang="en-GB" sz="1800" dirty="0" smtClean="0">
              <a:latin typeface="Ubuntu" panose="020B0604020202020204" charset="0"/>
            </a:endParaRPr>
          </a:p>
          <a:p>
            <a:pPr lvl="1"/>
            <a:r>
              <a:rPr lang="en-GB" sz="1800" dirty="0" smtClean="0">
                <a:latin typeface="Ubuntu" panose="020B0604020202020204" charset="0"/>
              </a:rPr>
              <a:t>Validation </a:t>
            </a:r>
            <a:r>
              <a:rPr lang="en-GB" sz="1800" dirty="0">
                <a:latin typeface="Ubuntu" panose="020B0604020202020204" charset="0"/>
              </a:rPr>
              <a:t>before the </a:t>
            </a:r>
            <a:r>
              <a:rPr lang="en-GB" sz="1800" dirty="0" smtClean="0">
                <a:latin typeface="Ubuntu" panose="020B0604020202020204" charset="0"/>
              </a:rPr>
              <a:t>restart</a:t>
            </a:r>
            <a:endParaRPr lang="en-GB" sz="1800" dirty="0">
              <a:latin typeface="Ubuntu" panose="020B0604020202020204" charset="0"/>
            </a:endParaRPr>
          </a:p>
          <a:p>
            <a:pPr lvl="0"/>
            <a:r>
              <a:rPr lang="en-GB" sz="2400" dirty="0" smtClean="0">
                <a:latin typeface="Ubuntu" panose="020B0604020202020204" charset="0"/>
              </a:rPr>
              <a:t>installation </a:t>
            </a:r>
            <a:r>
              <a:rPr lang="en-GB" sz="2400" dirty="0">
                <a:latin typeface="Ubuntu" panose="020B0604020202020204" charset="0"/>
              </a:rPr>
              <a:t>of remote qualification systems, such as an automated filling / purging station for the hydrostatic levelling system, a wire displacer system for the control of the stretched wire reference and a wire break </a:t>
            </a:r>
            <a:r>
              <a:rPr lang="en-GB" sz="2400" dirty="0" smtClean="0">
                <a:latin typeface="Ubuntu" panose="020B0604020202020204" charset="0"/>
              </a:rPr>
              <a:t>sensor</a:t>
            </a:r>
            <a:endParaRPr lang="en-GB" sz="2400" dirty="0">
              <a:latin typeface="Ubuntu" panose="020B0604020202020204" charset="0"/>
            </a:endParaRPr>
          </a:p>
          <a:p>
            <a:pPr lvl="0"/>
            <a:r>
              <a:rPr lang="en-GB" sz="2400" dirty="0">
                <a:latin typeface="Ubuntu" panose="020B0604020202020204" charset="0"/>
              </a:rPr>
              <a:t>installation of load sensors in the jacks of the triplets in order to have an additional control parameter during remote </a:t>
            </a:r>
            <a:r>
              <a:rPr lang="en-GB" sz="2400" dirty="0" smtClean="0">
                <a:latin typeface="Ubuntu" panose="020B0604020202020204" charset="0"/>
              </a:rPr>
              <a:t>positioning</a:t>
            </a:r>
            <a:endParaRPr lang="en-GB" sz="2400" dirty="0">
              <a:latin typeface="Ubuntu" panose="020B0604020202020204" charset="0"/>
            </a:endParaRPr>
          </a:p>
          <a:p>
            <a:endParaRPr lang="en-GB" sz="2400" dirty="0">
              <a:latin typeface="Ubuntu" panose="020B0604020202020204" charset="0"/>
            </a:endParaRPr>
          </a:p>
          <a:p>
            <a:pPr lvl="1"/>
            <a:endParaRPr lang="fr-CH" sz="2400" dirty="0">
              <a:latin typeface="Ubuntu" panose="020B0604020202020204" charset="0"/>
            </a:endParaRPr>
          </a:p>
          <a:p>
            <a:pPr lvl="1"/>
            <a:endParaRPr lang="en-GB" sz="1800" dirty="0">
              <a:latin typeface="Ubuntu" panose="020B0604020202020204" charset="0"/>
            </a:endParaRPr>
          </a:p>
          <a:p>
            <a:pPr lvl="1"/>
            <a:endParaRPr lang="en-GB" sz="1800" dirty="0">
              <a:latin typeface="Ubuntu" panose="020B06040202020202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Maintenance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smtClean="0"/>
              <a:t>D. Missiaen, Iwaa14, 13-17 October 2014, IHEP, Beijing, China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15684" y="1022802"/>
            <a:ext cx="5789841" cy="41356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197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fr-CH" alt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Permanent monitoring of </a:t>
            </a:r>
            <a:r>
              <a:rPr lang="fr-CH" alt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low</a:t>
            </a:r>
            <a:r>
              <a:rPr lang="fr-CH" alt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 beta quads</a:t>
            </a:r>
            <a:endParaRPr lang="pl-PL" altLang="en-US" sz="2000" dirty="0">
              <a:solidFill>
                <a:schemeClr val="bg2">
                  <a:lumMod val="20000"/>
                  <a:lumOff val="80000"/>
                </a:schemeClr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80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790700"/>
            <a:ext cx="8226425" cy="4483100"/>
          </a:xfrm>
        </p:spPr>
        <p:txBody>
          <a:bodyPr>
            <a:normAutofit/>
          </a:bodyPr>
          <a:lstStyle/>
          <a:p>
            <a:pPr lvl="1"/>
            <a:r>
              <a:rPr lang="en-US" altLang="en-US" sz="2400" dirty="0">
                <a:latin typeface="Ubuntu" panose="020B0504030602030204" pitchFamily="34" charset="0"/>
              </a:rPr>
              <a:t>Introduction</a:t>
            </a:r>
          </a:p>
          <a:p>
            <a:pPr lvl="1"/>
            <a:r>
              <a:rPr lang="en-US" altLang="en-US" sz="2400" dirty="0">
                <a:latin typeface="Ubuntu" panose="020B0504030602030204" pitchFamily="34" charset="0"/>
              </a:rPr>
              <a:t>Why a so huge measurement  and maintenance campaign ?</a:t>
            </a:r>
          </a:p>
          <a:p>
            <a:pPr lvl="1"/>
            <a:r>
              <a:rPr lang="en-US" altLang="en-US" sz="2400" dirty="0" smtClean="0">
                <a:latin typeface="Ubuntu" panose="020B0504030602030204" pitchFamily="34" charset="0"/>
              </a:rPr>
              <a:t>Scheduled </a:t>
            </a:r>
            <a:r>
              <a:rPr lang="en-US" altLang="en-US" sz="2400" dirty="0">
                <a:latin typeface="Ubuntu" panose="020B0504030602030204" pitchFamily="34" charset="0"/>
              </a:rPr>
              <a:t>work</a:t>
            </a:r>
          </a:p>
          <a:p>
            <a:pPr lvl="1"/>
            <a:r>
              <a:rPr lang="en-US" altLang="en-US" sz="2400" dirty="0">
                <a:latin typeface="Ubuntu" panose="020B0504030602030204" pitchFamily="34" charset="0"/>
              </a:rPr>
              <a:t>Manpower estimate</a:t>
            </a:r>
          </a:p>
          <a:p>
            <a:pPr lvl="1"/>
            <a:r>
              <a:rPr lang="en-US" altLang="en-US" sz="2400" dirty="0">
                <a:latin typeface="Ubuntu" panose="020B0504030602030204" pitchFamily="34" charset="0"/>
              </a:rPr>
              <a:t>Planning</a:t>
            </a:r>
          </a:p>
          <a:p>
            <a:pPr lvl="1"/>
            <a:r>
              <a:rPr lang="en-US" altLang="en-US" sz="2400" dirty="0">
                <a:latin typeface="Ubuntu" panose="020B0504030602030204" pitchFamily="34" charset="0"/>
              </a:rPr>
              <a:t>Quality assurance</a:t>
            </a:r>
          </a:p>
          <a:p>
            <a:pPr lvl="1"/>
            <a:r>
              <a:rPr lang="en-US" altLang="en-US" sz="2400" dirty="0">
                <a:latin typeface="Ubuntu" panose="020B0504030602030204" pitchFamily="34" charset="0"/>
              </a:rPr>
              <a:t>Main results</a:t>
            </a:r>
          </a:p>
          <a:p>
            <a:pPr lvl="1"/>
            <a:r>
              <a:rPr lang="en-US" altLang="en-US" sz="2400" dirty="0" smtClean="0">
                <a:latin typeface="Ubuntu" panose="020B0504030602030204" pitchFamily="34" charset="0"/>
              </a:rPr>
              <a:t>Conclusion</a:t>
            </a:r>
            <a:endParaRPr lang="en-US" altLang="en-US" sz="2400" dirty="0">
              <a:latin typeface="Ubuntu" panose="020B0504030602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Agenda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smtClean="0"/>
              <a:t>D. Missiaen, Iwaa14, 13-17 October 2014, IHEP, Beijing, China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517325" y="1107341"/>
            <a:ext cx="7140773" cy="44074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197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pl-PL" alt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Outline</a:t>
            </a:r>
            <a:endParaRPr lang="pl-PL" altLang="en-US" sz="2000" dirty="0">
              <a:solidFill>
                <a:schemeClr val="bg2">
                  <a:lumMod val="20000"/>
                  <a:lumOff val="80000"/>
                </a:schemeClr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53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5685" y="213859"/>
            <a:ext cx="8226425" cy="71596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0" i="0" kern="1200">
                <a:solidFill>
                  <a:srgbClr val="0C377B"/>
                </a:solidFill>
                <a:latin typeface="Ubuntu Light"/>
                <a:ea typeface="+mj-ea"/>
                <a:cs typeface="Ubuntu Light"/>
              </a:defRPr>
            </a:lvl1pPr>
          </a:lstStyle>
          <a:p>
            <a:r>
              <a:rPr lang="fr-CH" dirty="0" smtClean="0"/>
              <a:t>Conclusions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Missiaen, Iwaa14, 13-17 October 2014, IHEP, Beijing, China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7700" y="1120497"/>
            <a:ext cx="76771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Ubuntu" panose="020B0604020202020204" charset="0"/>
              </a:rPr>
              <a:t>During the LS1, almost all the 60 </a:t>
            </a:r>
            <a:r>
              <a:rPr lang="en-GB" sz="2400" dirty="0" err="1" smtClean="0">
                <a:latin typeface="Ubuntu" panose="020B0604020202020204" charset="0"/>
              </a:rPr>
              <a:t>kms</a:t>
            </a:r>
            <a:r>
              <a:rPr lang="en-GB" sz="2400" dirty="0" smtClean="0">
                <a:latin typeface="Ubuntu" panose="020B0604020202020204" charset="0"/>
              </a:rPr>
              <a:t> of beam lines have been measured and realigned when needed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Ubuntu" panose="020B0604020202020204" charset="0"/>
              </a:rPr>
              <a:t>Experimental caverns survey and monitoring of opening/closure of detectors were done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Ubuntu" panose="020B0604020202020204" charset="0"/>
              </a:rPr>
              <a:t>Maintenance of the permanent monitoring was done as well as installation of new systems</a:t>
            </a:r>
            <a:endParaRPr lang="en-GB" sz="2400" dirty="0">
              <a:latin typeface="Ubuntu" panose="020B060402020202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Ubuntu" panose="020B0604020202020204" charset="0"/>
              </a:rPr>
              <a:t>With only 21 staff members (25% new comers) and 20 external staff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2400" dirty="0" err="1" smtClean="0">
                <a:latin typeface="Ubuntu" panose="020B0604020202020204" charset="0"/>
              </a:rPr>
              <a:t>Within</a:t>
            </a:r>
            <a:r>
              <a:rPr lang="fr-CH" sz="2400" dirty="0" smtClean="0">
                <a:latin typeface="Ubuntu" panose="020B0604020202020204" charset="0"/>
              </a:rPr>
              <a:t> 20 </a:t>
            </a:r>
            <a:r>
              <a:rPr lang="fr-CH" sz="2400" dirty="0" err="1" smtClean="0">
                <a:latin typeface="Ubuntu" panose="020B0604020202020204" charset="0"/>
              </a:rPr>
              <a:t>months</a:t>
            </a:r>
            <a:endParaRPr lang="en-GB" sz="2400" dirty="0" smtClean="0">
              <a:latin typeface="Ubuntu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90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5685" y="213859"/>
            <a:ext cx="8226425" cy="71596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0" i="0" kern="1200">
                <a:solidFill>
                  <a:srgbClr val="0C377B"/>
                </a:solidFill>
                <a:latin typeface="Ubuntu Light"/>
                <a:ea typeface="+mj-ea"/>
                <a:cs typeface="Ubuntu Light"/>
              </a:defRPr>
            </a:lvl1pPr>
          </a:lstStyle>
          <a:p>
            <a:r>
              <a:rPr lang="fr-CH" dirty="0" smtClean="0"/>
              <a:t>Conclusions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Missiaen, Iwaa14, 13-17 October 2014, IHEP, Beijing, China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7700" y="1120497"/>
            <a:ext cx="767715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CH" sz="2400" dirty="0" smtClean="0">
                <a:latin typeface="Ubuntu" panose="020B0604020202020204" charset="0"/>
              </a:rPr>
              <a:t>It </a:t>
            </a:r>
            <a:r>
              <a:rPr lang="fr-CH" sz="2400" dirty="0" err="1" smtClean="0">
                <a:latin typeface="Ubuntu" panose="020B0604020202020204" charset="0"/>
              </a:rPr>
              <a:t>was</a:t>
            </a:r>
            <a:r>
              <a:rPr lang="fr-CH" sz="2400" dirty="0" smtClean="0">
                <a:latin typeface="Ubuntu" panose="020B0604020202020204" charset="0"/>
              </a:rPr>
              <a:t> </a:t>
            </a:r>
            <a:r>
              <a:rPr lang="fr-CH" sz="2400" dirty="0" err="1" smtClean="0">
                <a:latin typeface="Ubuntu" panose="020B0604020202020204" charset="0"/>
              </a:rPr>
              <a:t>really</a:t>
            </a:r>
            <a:r>
              <a:rPr lang="fr-CH" sz="2400" dirty="0" smtClean="0">
                <a:latin typeface="Ubuntu" panose="020B0604020202020204" charset="0"/>
              </a:rPr>
              <a:t> </a:t>
            </a:r>
            <a:r>
              <a:rPr lang="fr-CH" sz="2400" dirty="0" err="1" smtClean="0">
                <a:latin typeface="Ubuntu" panose="020B0604020202020204" charset="0"/>
              </a:rPr>
              <a:t>ambitious</a:t>
            </a:r>
            <a:r>
              <a:rPr lang="fr-CH" sz="2400" dirty="0" smtClean="0">
                <a:latin typeface="Ubuntu" panose="020B0604020202020204" charset="0"/>
              </a:rPr>
              <a:t> … but </a:t>
            </a:r>
            <a:r>
              <a:rPr lang="fr-CH" sz="2400" dirty="0" err="1" smtClean="0">
                <a:latin typeface="Ubuntu" panose="020B0604020202020204" charset="0"/>
              </a:rPr>
              <a:t>we</a:t>
            </a:r>
            <a:r>
              <a:rPr lang="fr-CH" sz="2400" dirty="0" smtClean="0">
                <a:latin typeface="Ubuntu" panose="020B0604020202020204" charset="0"/>
              </a:rPr>
              <a:t> are on the point to </a:t>
            </a:r>
            <a:r>
              <a:rPr lang="fr-CH" sz="2400" dirty="0" err="1" smtClean="0">
                <a:latin typeface="Ubuntu" panose="020B0604020202020204" charset="0"/>
              </a:rPr>
              <a:t>succeed</a:t>
            </a:r>
            <a:r>
              <a:rPr lang="fr-CH" sz="2400" dirty="0" smtClean="0">
                <a:latin typeface="Ubuntu" panose="020B0604020202020204" charset="0"/>
              </a:rPr>
              <a:t> </a:t>
            </a:r>
            <a:r>
              <a:rPr lang="fr-CH" sz="2400" dirty="0" err="1" smtClean="0">
                <a:latin typeface="Ubuntu" panose="020B0604020202020204" charset="0"/>
              </a:rPr>
              <a:t>because</a:t>
            </a:r>
            <a:endParaRPr lang="fr-CH" sz="2400" dirty="0" smtClean="0">
              <a:latin typeface="Ubuntu" panose="020B060402020202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dirty="0" smtClean="0">
                <a:latin typeface="Ubuntu" panose="020B0604020202020204" charset="0"/>
              </a:rPr>
              <a:t>It </a:t>
            </a:r>
            <a:r>
              <a:rPr lang="fr-CH" dirty="0" err="1" smtClean="0">
                <a:latin typeface="Ubuntu" panose="020B0604020202020204" charset="0"/>
              </a:rPr>
              <a:t>was</a:t>
            </a:r>
            <a:r>
              <a:rPr lang="fr-CH" dirty="0" smtClean="0">
                <a:latin typeface="Ubuntu" panose="020B0604020202020204" charset="0"/>
              </a:rPr>
              <a:t> </a:t>
            </a:r>
            <a:r>
              <a:rPr lang="fr-CH" dirty="0" err="1" smtClean="0">
                <a:latin typeface="Ubuntu" panose="020B0604020202020204" charset="0"/>
              </a:rPr>
              <a:t>well</a:t>
            </a:r>
            <a:r>
              <a:rPr lang="fr-CH" dirty="0" smtClean="0">
                <a:latin typeface="Ubuntu" panose="020B0604020202020204" charset="0"/>
              </a:rPr>
              <a:t> </a:t>
            </a:r>
            <a:r>
              <a:rPr lang="fr-CH" dirty="0" err="1" smtClean="0">
                <a:latin typeface="Ubuntu" panose="020B0604020202020204" charset="0"/>
              </a:rPr>
              <a:t>prepared</a:t>
            </a:r>
            <a:endParaRPr lang="fr-CH" dirty="0" smtClean="0">
              <a:latin typeface="Ubuntu" panose="020B060402020202020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CH" dirty="0" err="1" smtClean="0">
                <a:latin typeface="Ubuntu" panose="020B0604020202020204" charset="0"/>
              </a:rPr>
              <a:t>Started</a:t>
            </a:r>
            <a:r>
              <a:rPr lang="fr-CH" dirty="0" smtClean="0">
                <a:latin typeface="Ubuntu" panose="020B0604020202020204" charset="0"/>
              </a:rPr>
              <a:t> at least 2 </a:t>
            </a:r>
            <a:r>
              <a:rPr lang="fr-CH" dirty="0" err="1" smtClean="0">
                <a:latin typeface="Ubuntu" panose="020B0604020202020204" charset="0"/>
              </a:rPr>
              <a:t>years</a:t>
            </a:r>
            <a:r>
              <a:rPr lang="fr-CH" dirty="0" smtClean="0">
                <a:latin typeface="Ubuntu" panose="020B0604020202020204" charset="0"/>
              </a:rPr>
              <a:t> in </a:t>
            </a:r>
            <a:r>
              <a:rPr lang="fr-CH" dirty="0" err="1" smtClean="0">
                <a:latin typeface="Ubuntu" panose="020B0604020202020204" charset="0"/>
              </a:rPr>
              <a:t>advance</a:t>
            </a:r>
            <a:endParaRPr lang="fr-CH" dirty="0" smtClean="0">
              <a:latin typeface="Ubuntu" panose="020B060402020202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dirty="0" smtClean="0">
                <a:latin typeface="Ubuntu" panose="020B0604020202020204" charset="0"/>
              </a:rPr>
              <a:t>It </a:t>
            </a:r>
            <a:r>
              <a:rPr lang="fr-CH" dirty="0" err="1" smtClean="0">
                <a:latin typeface="Ubuntu" panose="020B0604020202020204" charset="0"/>
              </a:rPr>
              <a:t>was</a:t>
            </a:r>
            <a:r>
              <a:rPr lang="fr-CH" dirty="0" smtClean="0">
                <a:latin typeface="Ubuntu" panose="020B0604020202020204" charset="0"/>
              </a:rPr>
              <a:t> </a:t>
            </a:r>
            <a:r>
              <a:rPr lang="fr-CH" dirty="0" err="1" smtClean="0">
                <a:latin typeface="Ubuntu" panose="020B0604020202020204" charset="0"/>
              </a:rPr>
              <a:t>well</a:t>
            </a:r>
            <a:r>
              <a:rPr lang="fr-CH" dirty="0" smtClean="0">
                <a:latin typeface="Ubuntu" panose="020B0604020202020204" charset="0"/>
              </a:rPr>
              <a:t> </a:t>
            </a:r>
            <a:r>
              <a:rPr lang="fr-CH" dirty="0" err="1" smtClean="0">
                <a:latin typeface="Ubuntu" panose="020B0604020202020204" charset="0"/>
              </a:rPr>
              <a:t>co-ordinated</a:t>
            </a:r>
            <a:endParaRPr lang="fr-CH" dirty="0">
              <a:latin typeface="Ubuntu" panose="020B060402020202020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CH" dirty="0" smtClean="0">
                <a:latin typeface="Ubuntu" panose="020B0604020202020204" charset="0"/>
              </a:rPr>
              <a:t>One staff at 30% </a:t>
            </a:r>
            <a:r>
              <a:rPr lang="fr-CH" dirty="0" err="1" smtClean="0">
                <a:latin typeface="Ubuntu" panose="020B0604020202020204" charset="0"/>
              </a:rPr>
              <a:t>was</a:t>
            </a:r>
            <a:r>
              <a:rPr lang="fr-CH" dirty="0" smtClean="0">
                <a:latin typeface="Ubuntu" panose="020B0604020202020204" charset="0"/>
              </a:rPr>
              <a:t> </a:t>
            </a:r>
            <a:r>
              <a:rPr lang="fr-CH" dirty="0" err="1" smtClean="0">
                <a:latin typeface="Ubuntu" panose="020B0604020202020204" charset="0"/>
              </a:rPr>
              <a:t>mandatory</a:t>
            </a:r>
            <a:endParaRPr lang="fr-CH" dirty="0" smtClean="0">
              <a:latin typeface="Ubuntu" panose="020B060402020202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2000" dirty="0" smtClean="0">
                <a:solidFill>
                  <a:srgbClr val="C00000"/>
                </a:solidFill>
                <a:latin typeface="Ubuntu" panose="020B0604020202020204" charset="0"/>
              </a:rPr>
              <a:t>There </a:t>
            </a:r>
            <a:r>
              <a:rPr lang="fr-CH" sz="2000" dirty="0" err="1" smtClean="0">
                <a:solidFill>
                  <a:srgbClr val="C00000"/>
                </a:solidFill>
                <a:latin typeface="Ubuntu" panose="020B0604020202020204" charset="0"/>
              </a:rPr>
              <a:t>was</a:t>
            </a:r>
            <a:r>
              <a:rPr lang="fr-CH" sz="2000" dirty="0" smtClean="0">
                <a:solidFill>
                  <a:srgbClr val="C00000"/>
                </a:solidFill>
                <a:latin typeface="Ubuntu" panose="020B0604020202020204" charset="0"/>
              </a:rPr>
              <a:t> a </a:t>
            </a:r>
            <a:r>
              <a:rPr lang="fr-CH" sz="2000" dirty="0" err="1" smtClean="0">
                <a:solidFill>
                  <a:srgbClr val="C00000"/>
                </a:solidFill>
                <a:latin typeface="Ubuntu" panose="020B0604020202020204" charset="0"/>
              </a:rPr>
              <a:t>strong</a:t>
            </a:r>
            <a:r>
              <a:rPr lang="fr-CH" sz="2000" dirty="0" smtClean="0">
                <a:solidFill>
                  <a:srgbClr val="C00000"/>
                </a:solidFill>
                <a:latin typeface="Ubuntu" panose="020B0604020202020204" charset="0"/>
              </a:rPr>
              <a:t> </a:t>
            </a:r>
            <a:r>
              <a:rPr lang="fr-CH" sz="2000" dirty="0" err="1" smtClean="0">
                <a:solidFill>
                  <a:srgbClr val="C00000"/>
                </a:solidFill>
                <a:latin typeface="Ubuntu" panose="020B0604020202020204" charset="0"/>
              </a:rPr>
              <a:t>involvment</a:t>
            </a:r>
            <a:r>
              <a:rPr lang="fr-CH" sz="2000" dirty="0" smtClean="0">
                <a:solidFill>
                  <a:srgbClr val="C00000"/>
                </a:solidFill>
                <a:latin typeface="Ubuntu" panose="020B0604020202020204" charset="0"/>
              </a:rPr>
              <a:t> of </a:t>
            </a:r>
            <a:r>
              <a:rPr lang="fr-CH" sz="2000" dirty="0" err="1" smtClean="0">
                <a:solidFill>
                  <a:srgbClr val="C00000"/>
                </a:solidFill>
                <a:latin typeface="Ubuntu" panose="020B0604020202020204" charset="0"/>
              </a:rPr>
              <a:t>everybody</a:t>
            </a:r>
            <a:r>
              <a:rPr lang="fr-CH" sz="2000" dirty="0" smtClean="0">
                <a:solidFill>
                  <a:srgbClr val="C00000"/>
                </a:solidFill>
                <a:latin typeface="Ubuntu" panose="020B0604020202020204" charset="0"/>
              </a:rPr>
              <a:t>. </a:t>
            </a:r>
            <a:r>
              <a:rPr lang="fr-CH" sz="2000" dirty="0" err="1" smtClean="0">
                <a:solidFill>
                  <a:srgbClr val="C00000"/>
                </a:solidFill>
                <a:latin typeface="Ubuntu" panose="020B0604020202020204" charset="0"/>
              </a:rPr>
              <a:t>Thanks</a:t>
            </a:r>
            <a:r>
              <a:rPr lang="fr-CH" sz="2000" dirty="0" smtClean="0">
                <a:solidFill>
                  <a:srgbClr val="C00000"/>
                </a:solidFill>
                <a:latin typeface="Ubuntu" panose="020B0604020202020204" charset="0"/>
              </a:rPr>
              <a:t> to all of </a:t>
            </a:r>
            <a:r>
              <a:rPr lang="fr-CH" sz="2000" dirty="0" err="1" smtClean="0">
                <a:solidFill>
                  <a:srgbClr val="C00000"/>
                </a:solidFill>
                <a:latin typeface="Ubuntu" panose="020B0604020202020204" charset="0"/>
              </a:rPr>
              <a:t>them</a:t>
            </a:r>
            <a:endParaRPr lang="fr-CH" sz="2000" dirty="0" smtClean="0">
              <a:solidFill>
                <a:srgbClr val="C00000"/>
              </a:solidFill>
              <a:latin typeface="Ubuntu" panose="020B0604020202020204" charset="0"/>
            </a:endParaRPr>
          </a:p>
          <a:p>
            <a:pPr lvl="1"/>
            <a:endParaRPr lang="fr-CH" dirty="0">
              <a:latin typeface="Ubuntu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dirty="0" smtClean="0">
                <a:latin typeface="Ubuntu" panose="020B0604020202020204" charset="0"/>
              </a:rPr>
              <a:t>LS2 </a:t>
            </a:r>
            <a:r>
              <a:rPr lang="fr-CH" sz="2400" dirty="0" err="1" smtClean="0">
                <a:latin typeface="Ubuntu" panose="020B0604020202020204" charset="0"/>
              </a:rPr>
              <a:t>is</a:t>
            </a:r>
            <a:r>
              <a:rPr lang="fr-CH" sz="2400" dirty="0">
                <a:latin typeface="Ubuntu" panose="020B0604020202020204" charset="0"/>
              </a:rPr>
              <a:t> </a:t>
            </a:r>
            <a:r>
              <a:rPr lang="fr-CH" sz="2400" dirty="0" err="1" smtClean="0">
                <a:latin typeface="Ubuntu" panose="020B0604020202020204" charset="0"/>
              </a:rPr>
              <a:t>scheduled</a:t>
            </a:r>
            <a:r>
              <a:rPr lang="fr-CH" sz="2400" dirty="0" smtClean="0">
                <a:latin typeface="Ubuntu" panose="020B0604020202020204" charset="0"/>
              </a:rPr>
              <a:t> in 2018 …. It </a:t>
            </a:r>
            <a:r>
              <a:rPr lang="fr-CH" sz="2400" dirty="0" err="1" smtClean="0">
                <a:latin typeface="Ubuntu" panose="020B0604020202020204" charset="0"/>
              </a:rPr>
              <a:t>is</a:t>
            </a:r>
            <a:r>
              <a:rPr lang="fr-CH" sz="2400" dirty="0" smtClean="0">
                <a:latin typeface="Ubuntu" panose="020B0604020202020204" charset="0"/>
              </a:rPr>
              <a:t> </a:t>
            </a:r>
            <a:r>
              <a:rPr lang="fr-CH" sz="2400" dirty="0" err="1" smtClean="0">
                <a:latin typeface="Ubuntu" panose="020B0604020202020204" charset="0"/>
              </a:rPr>
              <a:t>tomorrow</a:t>
            </a:r>
            <a:endParaRPr lang="fr-CH" sz="2400" dirty="0" smtClean="0">
              <a:latin typeface="Ubuntu" panose="020B060402020202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dirty="0" err="1" smtClean="0">
                <a:latin typeface="Ubuntu" panose="020B0604020202020204" charset="0"/>
              </a:rPr>
              <a:t>Before</a:t>
            </a:r>
            <a:r>
              <a:rPr lang="fr-CH" dirty="0" smtClean="0">
                <a:latin typeface="Ubuntu" panose="020B0604020202020204" charset="0"/>
              </a:rPr>
              <a:t>, all the </a:t>
            </a:r>
            <a:r>
              <a:rPr lang="fr-CH" dirty="0" err="1" smtClean="0">
                <a:latin typeface="Ubuntu" panose="020B0604020202020204" charset="0"/>
              </a:rPr>
              <a:t>analysis</a:t>
            </a:r>
            <a:r>
              <a:rPr lang="fr-CH" dirty="0" smtClean="0">
                <a:latin typeface="Ubuntu" panose="020B0604020202020204" charset="0"/>
              </a:rPr>
              <a:t> of the </a:t>
            </a:r>
            <a:r>
              <a:rPr lang="fr-CH" dirty="0" err="1" smtClean="0">
                <a:latin typeface="Ubuntu" panose="020B0604020202020204" charset="0"/>
              </a:rPr>
              <a:t>measurements</a:t>
            </a:r>
            <a:r>
              <a:rPr lang="fr-CH" dirty="0" smtClean="0">
                <a:latin typeface="Ubuntu" panose="020B0604020202020204" charset="0"/>
              </a:rPr>
              <a:t> and </a:t>
            </a:r>
            <a:r>
              <a:rPr lang="fr-CH" dirty="0" err="1" smtClean="0">
                <a:latin typeface="Ubuntu" panose="020B0604020202020204" charset="0"/>
              </a:rPr>
              <a:t>comparisons</a:t>
            </a:r>
            <a:r>
              <a:rPr lang="fr-CH" dirty="0" smtClean="0">
                <a:latin typeface="Ubuntu" panose="020B0604020202020204" charset="0"/>
              </a:rPr>
              <a:t> have to </a:t>
            </a:r>
            <a:r>
              <a:rPr lang="fr-CH" dirty="0" err="1" smtClean="0">
                <a:latin typeface="Ubuntu" panose="020B0604020202020204" charset="0"/>
              </a:rPr>
              <a:t>be</a:t>
            </a:r>
            <a:r>
              <a:rPr lang="fr-CH" dirty="0" smtClean="0">
                <a:latin typeface="Ubuntu" panose="020B0604020202020204" charset="0"/>
              </a:rPr>
              <a:t> </a:t>
            </a:r>
            <a:r>
              <a:rPr lang="fr-CH" dirty="0" err="1" smtClean="0">
                <a:latin typeface="Ubuntu" panose="020B0604020202020204" charset="0"/>
              </a:rPr>
              <a:t>done</a:t>
            </a:r>
            <a:endParaRPr lang="fr-CH" dirty="0" smtClean="0">
              <a:latin typeface="Ubuntu" panose="020B060402020202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dirty="0" smtClean="0">
                <a:latin typeface="Ubuntu" panose="020B0604020202020204" charset="0"/>
              </a:rPr>
              <a:t>All the «</a:t>
            </a:r>
            <a:r>
              <a:rPr lang="fr-CH" dirty="0" err="1" smtClean="0">
                <a:latin typeface="Ubuntu" panose="020B0604020202020204" charset="0"/>
              </a:rPr>
              <a:t>small</a:t>
            </a:r>
            <a:r>
              <a:rPr lang="fr-CH" dirty="0" smtClean="0">
                <a:latin typeface="Ubuntu" panose="020B0604020202020204" charset="0"/>
              </a:rPr>
              <a:t> </a:t>
            </a:r>
            <a:r>
              <a:rPr lang="fr-CH" dirty="0" err="1" smtClean="0">
                <a:latin typeface="Ubuntu" panose="020B0604020202020204" charset="0"/>
              </a:rPr>
              <a:t>projects</a:t>
            </a:r>
            <a:r>
              <a:rPr lang="fr-CH" dirty="0" smtClean="0">
                <a:latin typeface="Ubuntu" panose="020B0604020202020204" charset="0"/>
              </a:rPr>
              <a:t> and </a:t>
            </a:r>
            <a:r>
              <a:rPr lang="fr-CH" dirty="0" err="1" smtClean="0">
                <a:latin typeface="Ubuntu" panose="020B0604020202020204" charset="0"/>
              </a:rPr>
              <a:t>studies</a:t>
            </a:r>
            <a:r>
              <a:rPr lang="fr-CH" dirty="0" smtClean="0">
                <a:latin typeface="Ubuntu" panose="020B0604020202020204" charset="0"/>
              </a:rPr>
              <a:t>» are </a:t>
            </a:r>
            <a:r>
              <a:rPr lang="fr-CH" dirty="0" err="1" smtClean="0">
                <a:latin typeface="Ubuntu" panose="020B0604020202020204" charset="0"/>
              </a:rPr>
              <a:t>going</a:t>
            </a:r>
            <a:r>
              <a:rPr lang="fr-CH" dirty="0" smtClean="0">
                <a:latin typeface="Ubuntu" panose="020B0604020202020204" charset="0"/>
              </a:rPr>
              <a:t> to </a:t>
            </a:r>
            <a:r>
              <a:rPr lang="fr-CH" dirty="0" err="1" smtClean="0">
                <a:latin typeface="Ubuntu" panose="020B0604020202020204" charset="0"/>
              </a:rPr>
              <a:t>take</a:t>
            </a:r>
            <a:r>
              <a:rPr lang="fr-CH" dirty="0" smtClean="0">
                <a:latin typeface="Ubuntu" panose="020B0604020202020204" charset="0"/>
              </a:rPr>
              <a:t> place (</a:t>
            </a:r>
            <a:r>
              <a:rPr lang="fr-CH" dirty="0" err="1" smtClean="0">
                <a:latin typeface="Ubuntu" panose="020B0604020202020204" charset="0"/>
              </a:rPr>
              <a:t>see</a:t>
            </a:r>
            <a:r>
              <a:rPr lang="fr-CH" dirty="0" smtClean="0">
                <a:latin typeface="Ubuntu" panose="020B0604020202020204" charset="0"/>
              </a:rPr>
              <a:t> </a:t>
            </a:r>
            <a:r>
              <a:rPr lang="fr-CH" dirty="0" err="1" smtClean="0">
                <a:latin typeface="Ubuntu" panose="020B0604020202020204" charset="0"/>
              </a:rPr>
              <a:t>my</a:t>
            </a:r>
            <a:r>
              <a:rPr lang="fr-CH" dirty="0" smtClean="0">
                <a:latin typeface="Ubuntu" panose="020B0604020202020204" charset="0"/>
              </a:rPr>
              <a:t> poster)</a:t>
            </a:r>
            <a:endParaRPr lang="en-GB" dirty="0">
              <a:latin typeface="Ubuntu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31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Missiaen, Iwaa14, 13-17 October 2014, IHEP, Beijing, China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76300" y="2311122"/>
            <a:ext cx="76771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CH" sz="4000" dirty="0" smtClean="0">
                <a:latin typeface="Ubuntu" panose="020B0604020202020204" charset="0"/>
              </a:rPr>
              <a:t>THANK </a:t>
            </a:r>
            <a:r>
              <a:rPr lang="fr-CH" sz="4000" dirty="0" err="1" smtClean="0">
                <a:latin typeface="Ubuntu" panose="020B0604020202020204" charset="0"/>
              </a:rPr>
              <a:t>you</a:t>
            </a:r>
            <a:r>
              <a:rPr lang="fr-CH" sz="4000" dirty="0" smtClean="0">
                <a:latin typeface="Ubuntu" panose="020B0604020202020204" charset="0"/>
              </a:rPr>
              <a:t> for </a:t>
            </a:r>
            <a:r>
              <a:rPr lang="fr-CH" sz="4000" dirty="0" err="1" smtClean="0">
                <a:latin typeface="Ubuntu" panose="020B0604020202020204" charset="0"/>
              </a:rPr>
              <a:t>your</a:t>
            </a:r>
            <a:r>
              <a:rPr lang="fr-CH" sz="4000" dirty="0" smtClean="0">
                <a:latin typeface="Ubuntu" panose="020B0604020202020204" charset="0"/>
              </a:rPr>
              <a:t> attention</a:t>
            </a:r>
            <a:endParaRPr lang="en-GB" sz="4000" dirty="0">
              <a:latin typeface="Ubuntu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61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790700"/>
            <a:ext cx="8226425" cy="4483100"/>
          </a:xfrm>
        </p:spPr>
        <p:txBody>
          <a:bodyPr/>
          <a:lstStyle/>
          <a:p>
            <a:pPr lvl="1"/>
            <a:r>
              <a:rPr lang="en-US" altLang="en-US" sz="2400" dirty="0" smtClean="0">
                <a:latin typeface="Ubuntu" panose="020B0504030602030204" pitchFamily="34" charset="0"/>
              </a:rPr>
              <a:t>Long Shut-Down 1</a:t>
            </a:r>
          </a:p>
          <a:p>
            <a:pPr lvl="2"/>
            <a:r>
              <a:rPr lang="en-US" altLang="en-US" sz="1800" dirty="0" smtClean="0">
                <a:latin typeface="Ubuntu" panose="020B0504030602030204" pitchFamily="34" charset="0"/>
              </a:rPr>
              <a:t>the first shut-down after the start of the LHC in 2009</a:t>
            </a:r>
          </a:p>
          <a:p>
            <a:pPr lvl="2"/>
            <a:r>
              <a:rPr lang="en-US" altLang="en-US" sz="1800" dirty="0" smtClean="0">
                <a:latin typeface="Ubuntu" panose="020B0504030602030204" pitchFamily="34" charset="0"/>
              </a:rPr>
              <a:t>RUN1 took place between November 2009 and February 2013</a:t>
            </a:r>
          </a:p>
          <a:p>
            <a:pPr lvl="3"/>
            <a:r>
              <a:rPr lang="en-US" altLang="en-US" sz="1600" dirty="0" smtClean="0">
                <a:latin typeface="Ubuntu" panose="020B0504030602030204" pitchFamily="34" charset="0"/>
              </a:rPr>
              <a:t>The energy of the LHC was </a:t>
            </a:r>
            <a:r>
              <a:rPr lang="en-US" altLang="en-US" sz="1600" dirty="0" smtClean="0">
                <a:latin typeface="Ubuntu" panose="020B0504030602030204" pitchFamily="34" charset="0"/>
              </a:rPr>
              <a:t>2*4.5 </a:t>
            </a:r>
            <a:r>
              <a:rPr lang="en-US" altLang="en-US" sz="1600" dirty="0" err="1" smtClean="0">
                <a:latin typeface="Ubuntu" panose="020B0504030602030204" pitchFamily="34" charset="0"/>
              </a:rPr>
              <a:t>TeV</a:t>
            </a:r>
            <a:r>
              <a:rPr lang="en-US" altLang="en-US" sz="1600" dirty="0" smtClean="0">
                <a:latin typeface="Ubuntu" panose="020B0504030602030204" pitchFamily="34" charset="0"/>
              </a:rPr>
              <a:t>, center of mass</a:t>
            </a:r>
          </a:p>
          <a:p>
            <a:pPr lvl="3"/>
            <a:r>
              <a:rPr lang="en-US" altLang="en-US" sz="1600" dirty="0" smtClean="0">
                <a:latin typeface="Ubuntu" panose="020B0504030602030204" pitchFamily="34" charset="0"/>
              </a:rPr>
              <a:t>After the incident of 2008, it was well known that the splices in the interconnection of the </a:t>
            </a:r>
            <a:r>
              <a:rPr lang="en-US" altLang="en-US" sz="1600" dirty="0" err="1" smtClean="0">
                <a:latin typeface="Ubuntu" panose="020B0504030602030204" pitchFamily="34" charset="0"/>
              </a:rPr>
              <a:t>cryo</a:t>
            </a:r>
            <a:r>
              <a:rPr lang="en-US" altLang="en-US" sz="1600" dirty="0" smtClean="0">
                <a:latin typeface="Ubuntu" panose="020B0504030602030204" pitchFamily="34" charset="0"/>
              </a:rPr>
              <a:t>-magnets were the weak point</a:t>
            </a:r>
          </a:p>
          <a:p>
            <a:pPr lvl="2"/>
            <a:r>
              <a:rPr lang="en-US" altLang="en-US" sz="1800" dirty="0" smtClean="0">
                <a:latin typeface="Ubuntu" panose="020B0504030602030204" pitchFamily="34" charset="0"/>
              </a:rPr>
              <a:t>The aim for RUN 2 is to run at </a:t>
            </a:r>
            <a:r>
              <a:rPr lang="en-US" altLang="en-US" sz="1800" dirty="0" smtClean="0">
                <a:latin typeface="Ubuntu" panose="020B0504030602030204" pitchFamily="34" charset="0"/>
              </a:rPr>
              <a:t>2*</a:t>
            </a:r>
            <a:r>
              <a:rPr lang="en-US" altLang="en-US" sz="1800" dirty="0" smtClean="0">
                <a:latin typeface="Ubuntu" panose="020B0504030602030204" pitchFamily="34" charset="0"/>
              </a:rPr>
              <a:t>6.5 </a:t>
            </a:r>
            <a:r>
              <a:rPr lang="en-US" altLang="en-US" sz="1800" dirty="0" smtClean="0">
                <a:latin typeface="Ubuntu" panose="020B0504030602030204" pitchFamily="34" charset="0"/>
              </a:rPr>
              <a:t>(7 </a:t>
            </a:r>
            <a:r>
              <a:rPr lang="en-US" altLang="en-US" sz="1800" dirty="0" err="1" smtClean="0">
                <a:latin typeface="Ubuntu" panose="020B0504030602030204" pitchFamily="34" charset="0"/>
              </a:rPr>
              <a:t>TeV</a:t>
            </a:r>
            <a:r>
              <a:rPr lang="en-US" altLang="en-US" sz="1800" dirty="0" smtClean="0">
                <a:latin typeface="Ubuntu" panose="020B0504030602030204" pitchFamily="34" charset="0"/>
              </a:rPr>
              <a:t> is the ultimate)</a:t>
            </a:r>
          </a:p>
          <a:p>
            <a:pPr lvl="3"/>
            <a:r>
              <a:rPr lang="en-US" altLang="en-US" sz="1600" dirty="0" smtClean="0">
                <a:latin typeface="Ubuntu" panose="020B0504030602030204" pitchFamily="34" charset="0"/>
              </a:rPr>
              <a:t>The splices have to be repaired</a:t>
            </a:r>
          </a:p>
          <a:p>
            <a:pPr lvl="3"/>
            <a:r>
              <a:rPr lang="en-US" altLang="en-US" sz="1600" dirty="0" smtClean="0">
                <a:latin typeface="Ubuntu" panose="020B0504030602030204" pitchFamily="34" charset="0"/>
              </a:rPr>
              <a:t>This is the main justification for the LS1 and for its duration</a:t>
            </a:r>
          </a:p>
          <a:p>
            <a:pPr lvl="2"/>
            <a:r>
              <a:rPr lang="en-US" altLang="en-US" sz="1800" dirty="0" smtClean="0">
                <a:latin typeface="Ubuntu" panose="020B0504030602030204" pitchFamily="34" charset="0"/>
              </a:rPr>
              <a:t>It started in March 2013 and will stop at the end of 2014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Introduction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smtClean="0"/>
              <a:t>D. Missiaen, Iwaa14, 13-17 October 2014, IHEP, Beijing, China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15684" y="1099002"/>
            <a:ext cx="6150429" cy="41356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197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fr-CH" alt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The LS1</a:t>
            </a:r>
            <a:endParaRPr lang="pl-PL" altLang="en-US" sz="2000" dirty="0">
              <a:solidFill>
                <a:schemeClr val="bg2">
                  <a:lumMod val="20000"/>
                  <a:lumOff val="80000"/>
                </a:schemeClr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54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991350" y="1416050"/>
            <a:ext cx="1962149" cy="4479925"/>
          </a:xfrm>
        </p:spPr>
        <p:txBody>
          <a:bodyPr>
            <a:normAutofit/>
          </a:bodyPr>
          <a:lstStyle/>
          <a:p>
            <a:pPr lvl="1"/>
            <a:r>
              <a:rPr lang="en-US" altLang="en-US" sz="1800" dirty="0" smtClean="0">
                <a:latin typeface="Ubuntu" panose="020B0504030602030204" pitchFamily="34" charset="0"/>
              </a:rPr>
              <a:t>The </a:t>
            </a:r>
            <a:r>
              <a:rPr lang="en-US" altLang="en-US" sz="1800" dirty="0">
                <a:latin typeface="Ubuntu" panose="020B0504030602030204" pitchFamily="34" charset="0"/>
              </a:rPr>
              <a:t>injector’s complex</a:t>
            </a:r>
          </a:p>
          <a:p>
            <a:pPr lvl="2"/>
            <a:r>
              <a:rPr lang="en-US" altLang="en-US" sz="1600" dirty="0">
                <a:latin typeface="Ubuntu" panose="020B0504030602030204" pitchFamily="34" charset="0"/>
              </a:rPr>
              <a:t>Linac2</a:t>
            </a:r>
          </a:p>
          <a:p>
            <a:pPr lvl="2"/>
            <a:r>
              <a:rPr lang="en-US" altLang="en-US" sz="1600" dirty="0">
                <a:latin typeface="Ubuntu" panose="020B0504030602030204" pitchFamily="34" charset="0"/>
              </a:rPr>
              <a:t>PS Booster</a:t>
            </a:r>
          </a:p>
          <a:p>
            <a:pPr lvl="2"/>
            <a:r>
              <a:rPr lang="en-US" altLang="en-US" sz="1600" dirty="0">
                <a:latin typeface="Ubuntu" panose="020B0504030602030204" pitchFamily="34" charset="0"/>
              </a:rPr>
              <a:t>PS ring</a:t>
            </a:r>
          </a:p>
          <a:p>
            <a:pPr lvl="2"/>
            <a:r>
              <a:rPr lang="en-US" altLang="en-US" sz="1600" dirty="0">
                <a:latin typeface="Ubuntu" panose="020B0504030602030204" pitchFamily="34" charset="0"/>
              </a:rPr>
              <a:t>TT2 and TT10</a:t>
            </a:r>
          </a:p>
          <a:p>
            <a:pPr lvl="2"/>
            <a:r>
              <a:rPr lang="en-US" altLang="en-US" sz="1600" dirty="0">
                <a:latin typeface="Ubuntu" panose="020B0504030602030204" pitchFamily="34" charset="0"/>
              </a:rPr>
              <a:t>SPS</a:t>
            </a:r>
          </a:p>
          <a:p>
            <a:pPr lvl="2"/>
            <a:r>
              <a:rPr lang="en-US" altLang="en-US" sz="1600" dirty="0">
                <a:latin typeface="Ubuntu" panose="020B0504030602030204" pitchFamily="34" charset="0"/>
              </a:rPr>
              <a:t>TI2 and TI8</a:t>
            </a:r>
          </a:p>
          <a:p>
            <a:pPr lvl="1"/>
            <a:r>
              <a:rPr lang="en-US" altLang="en-US" sz="1800" dirty="0">
                <a:latin typeface="Ubuntu" panose="020B0504030602030204" pitchFamily="34" charset="0"/>
              </a:rPr>
              <a:t>The LHC</a:t>
            </a:r>
          </a:p>
          <a:p>
            <a:pPr lvl="1"/>
            <a:r>
              <a:rPr lang="en-US" altLang="en-US" sz="1800" dirty="0" smtClean="0">
                <a:latin typeface="Ubuntu" panose="020B0504030602030204" pitchFamily="34" charset="0"/>
              </a:rPr>
              <a:t>4 </a:t>
            </a:r>
            <a:r>
              <a:rPr lang="en-US" altLang="en-US" sz="1800" dirty="0">
                <a:latin typeface="Ubuntu" panose="020B0504030602030204" pitchFamily="34" charset="0"/>
              </a:rPr>
              <a:t>main LHC </a:t>
            </a:r>
            <a:r>
              <a:rPr lang="en-US" altLang="en-US" sz="1800" dirty="0" smtClean="0">
                <a:latin typeface="Ubuntu" panose="020B0504030602030204" pitchFamily="34" charset="0"/>
              </a:rPr>
              <a:t>detectors</a:t>
            </a:r>
            <a:endParaRPr lang="en-US" altLang="en-US" sz="1800" dirty="0">
              <a:latin typeface="Ubuntu" panose="020B0504030602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Introduction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smtClean="0"/>
              <a:t>D. Missiaen, Iwaa14, 13-17 October 2014, IHEP, Beijing, China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15684" y="1099002"/>
            <a:ext cx="6150429" cy="41356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197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fr-CH" alt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The CERN </a:t>
            </a:r>
            <a:r>
              <a:rPr lang="fr-CH" alt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accelerator</a:t>
            </a:r>
            <a:r>
              <a:rPr lang="fr-CH" alt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fr-CH" alt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complex</a:t>
            </a:r>
            <a:endParaRPr lang="pl-PL" altLang="en-US" sz="2000" dirty="0">
              <a:solidFill>
                <a:schemeClr val="bg2">
                  <a:lumMod val="20000"/>
                  <a:lumOff val="80000"/>
                </a:schemeClr>
              </a:solidFill>
              <a:latin typeface="Ubuntu" panose="020B0504030602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9" y="1533525"/>
            <a:ext cx="6247753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27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5" y="1790700"/>
            <a:ext cx="8331629" cy="4565650"/>
          </a:xfrm>
        </p:spPr>
        <p:txBody>
          <a:bodyPr>
            <a:normAutofit lnSpcReduction="10000"/>
          </a:bodyPr>
          <a:lstStyle/>
          <a:p>
            <a:pPr lvl="1"/>
            <a:r>
              <a:rPr lang="en-US" altLang="en-US" sz="2400" dirty="0" smtClean="0">
                <a:latin typeface="Ubuntu" panose="020B0504030602030204" pitchFamily="34" charset="0"/>
              </a:rPr>
              <a:t>The previous survey of most of the machines were a bit “old”</a:t>
            </a:r>
          </a:p>
          <a:p>
            <a:pPr lvl="2"/>
            <a:r>
              <a:rPr lang="en-US" altLang="en-US" sz="1800" dirty="0" smtClean="0">
                <a:latin typeface="Ubuntu" panose="020B0504030602030204" pitchFamily="34" charset="0"/>
              </a:rPr>
              <a:t>PS Ring (2005)</a:t>
            </a:r>
          </a:p>
          <a:p>
            <a:pPr lvl="2"/>
            <a:r>
              <a:rPr lang="en-US" altLang="en-US" sz="1800" dirty="0" smtClean="0">
                <a:latin typeface="Ubuntu" panose="020B0504030602030204" pitchFamily="34" charset="0"/>
              </a:rPr>
              <a:t>SPS (2005 for the Horizontal measurements)</a:t>
            </a:r>
          </a:p>
          <a:p>
            <a:pPr lvl="2"/>
            <a:endParaRPr lang="en-US" altLang="en-US" sz="1800" dirty="0">
              <a:latin typeface="Ubuntu" panose="020B0504030602030204" pitchFamily="34" charset="0"/>
            </a:endParaRPr>
          </a:p>
          <a:p>
            <a:pPr lvl="2"/>
            <a:endParaRPr lang="en-US" altLang="en-US" sz="1800" dirty="0" smtClean="0">
              <a:latin typeface="Ubuntu" panose="020B0504030602030204" pitchFamily="34" charset="0"/>
            </a:endParaRPr>
          </a:p>
          <a:p>
            <a:pPr lvl="2"/>
            <a:endParaRPr lang="en-US" altLang="en-US" sz="1800" dirty="0" smtClean="0">
              <a:latin typeface="Ubuntu" panose="020B0504030602030204" pitchFamily="34" charset="0"/>
            </a:endParaRPr>
          </a:p>
          <a:p>
            <a:pPr lvl="1"/>
            <a:r>
              <a:rPr lang="en-US" altLang="en-US" sz="2400" dirty="0" smtClean="0">
                <a:latin typeface="Ubuntu" panose="020B0504030602030204" pitchFamily="34" charset="0"/>
              </a:rPr>
              <a:t>The “hole” of the sextant 6 of the SPS</a:t>
            </a:r>
          </a:p>
          <a:p>
            <a:pPr lvl="1"/>
            <a:r>
              <a:rPr lang="en-US" altLang="en-US" sz="2400" dirty="0" smtClean="0">
                <a:latin typeface="Ubuntu" panose="020B0504030602030204" pitchFamily="34" charset="0"/>
              </a:rPr>
              <a:t>The TI8 line is new civil engineering structure</a:t>
            </a:r>
          </a:p>
          <a:p>
            <a:pPr lvl="2"/>
            <a:r>
              <a:rPr lang="en-US" altLang="en-US" sz="2400" dirty="0" smtClean="0">
                <a:latin typeface="Ubuntu" panose="020B0504030602030204" pitchFamily="34" charset="0"/>
              </a:rPr>
              <a:t>(80% of quads were realigned in 2009)</a:t>
            </a:r>
          </a:p>
          <a:p>
            <a:pPr lvl="1"/>
            <a:r>
              <a:rPr lang="en-US" altLang="en-US" sz="2400" dirty="0" smtClean="0">
                <a:latin typeface="Ubuntu" panose="020B0504030602030204" pitchFamily="34" charset="0"/>
              </a:rPr>
              <a:t>The experimental caverns of ATLAS and CMS are also new CE structures</a:t>
            </a:r>
          </a:p>
          <a:p>
            <a:pPr lvl="1"/>
            <a:r>
              <a:rPr lang="en-US" altLang="en-US" sz="2400" dirty="0" smtClean="0">
                <a:latin typeface="Ubuntu" panose="020B0504030602030204" pitchFamily="34" charset="0"/>
              </a:rPr>
              <a:t>The hole of the sector 78 of the LHC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err="1" smtClean="0"/>
              <a:t>Why</a:t>
            </a:r>
            <a:r>
              <a:rPr lang="fr-CH" dirty="0" smtClean="0"/>
              <a:t> a </a:t>
            </a:r>
            <a:r>
              <a:rPr lang="fr-CH" dirty="0" err="1" smtClean="0"/>
              <a:t>so</a:t>
            </a:r>
            <a:r>
              <a:rPr lang="fr-CH" dirty="0" smtClean="0"/>
              <a:t> </a:t>
            </a:r>
            <a:r>
              <a:rPr lang="fr-CH" dirty="0" err="1" smtClean="0"/>
              <a:t>huge</a:t>
            </a:r>
            <a:r>
              <a:rPr lang="fr-CH" dirty="0" smtClean="0"/>
              <a:t> </a:t>
            </a:r>
            <a:r>
              <a:rPr lang="fr-CH" dirty="0" err="1" smtClean="0"/>
              <a:t>measurement</a:t>
            </a:r>
            <a:r>
              <a:rPr lang="fr-CH" dirty="0" smtClean="0"/>
              <a:t> and maintenance </a:t>
            </a:r>
            <a:r>
              <a:rPr lang="fr-CH" dirty="0" err="1" smtClean="0"/>
              <a:t>campaign</a:t>
            </a:r>
            <a:r>
              <a:rPr lang="fr-CH" dirty="0" smtClean="0"/>
              <a:t> 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smtClean="0"/>
              <a:t>D. Missiaen, Iwaa14, 13-17 October 2014, IHEP, Beijing, China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15684" y="1213302"/>
            <a:ext cx="7437666" cy="41356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197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fr-CH" alt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Survey </a:t>
            </a:r>
            <a:r>
              <a:rPr lang="fr-CH" alt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measurements</a:t>
            </a:r>
            <a:r>
              <a:rPr lang="fr-CH" alt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 to </a:t>
            </a:r>
            <a:r>
              <a:rPr lang="fr-CH" alt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be</a:t>
            </a:r>
            <a:r>
              <a:rPr lang="fr-CH" alt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fr-CH" alt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refreshed</a:t>
            </a:r>
            <a:endParaRPr lang="pl-PL" altLang="en-US" sz="2000" dirty="0">
              <a:solidFill>
                <a:schemeClr val="bg2">
                  <a:lumMod val="20000"/>
                  <a:lumOff val="80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63309" y="3365952"/>
            <a:ext cx="7437666" cy="41356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197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fr-CH" alt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Some</a:t>
            </a:r>
            <a:r>
              <a:rPr lang="fr-CH" alt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fr-CH" alt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unstabled</a:t>
            </a:r>
            <a:r>
              <a:rPr lang="fr-CH" alt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 areas are </a:t>
            </a:r>
            <a:r>
              <a:rPr lang="fr-CH" alt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well</a:t>
            </a:r>
            <a:r>
              <a:rPr lang="fr-CH" alt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fr-CH" alt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known</a:t>
            </a:r>
            <a:endParaRPr lang="pl-PL" altLang="en-US" sz="2000" dirty="0">
              <a:solidFill>
                <a:schemeClr val="bg2">
                  <a:lumMod val="20000"/>
                  <a:lumOff val="80000"/>
                </a:schemeClr>
              </a:solidFill>
              <a:latin typeface="Ubuntu" panose="020B0504030602030204" pitchFamily="34" charset="0"/>
            </a:endParaRPr>
          </a:p>
        </p:txBody>
      </p:sp>
      <p:grpSp>
        <p:nvGrpSpPr>
          <p:cNvPr id="9" name="Group 16"/>
          <p:cNvGrpSpPr>
            <a:grpSpLocks/>
          </p:cNvGrpSpPr>
          <p:nvPr/>
        </p:nvGrpSpPr>
        <p:grpSpPr bwMode="auto">
          <a:xfrm>
            <a:off x="5514974" y="1083027"/>
            <a:ext cx="3441701" cy="2282925"/>
            <a:chOff x="0" y="0"/>
            <a:chExt cx="6651307" cy="3933824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651307" cy="3933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2960681" y="3154676"/>
              <a:ext cx="1992407" cy="38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fr-CH" altLang="en-US" sz="9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Crossing</a:t>
              </a:r>
              <a:r>
                <a:rPr kumimoji="0" lang="fr-CH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points</a:t>
              </a:r>
              <a:endPara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Straight Arrow Connector 4"/>
            <p:cNvCxnSpPr>
              <a:cxnSpLocks noChangeShapeType="1"/>
            </p:cNvCxnSpPr>
            <p:nvPr/>
          </p:nvCxnSpPr>
          <p:spPr bwMode="auto">
            <a:xfrm flipV="1">
              <a:off x="4953088" y="2893809"/>
              <a:ext cx="674605" cy="445532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Arrow Connector 5"/>
            <p:cNvCxnSpPr>
              <a:cxnSpLocks noChangeShapeType="1"/>
            </p:cNvCxnSpPr>
            <p:nvPr/>
          </p:nvCxnSpPr>
          <p:spPr bwMode="auto">
            <a:xfrm flipV="1">
              <a:off x="4953088" y="3154675"/>
              <a:ext cx="1212444" cy="184666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6936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5" y="1790700"/>
            <a:ext cx="8331629" cy="4565650"/>
          </a:xfrm>
        </p:spPr>
        <p:txBody>
          <a:bodyPr>
            <a:normAutofit/>
          </a:bodyPr>
          <a:lstStyle/>
          <a:p>
            <a:pPr lvl="1"/>
            <a:r>
              <a:rPr lang="en-US" altLang="en-US" sz="2400" dirty="0" smtClean="0">
                <a:latin typeface="Ubuntu" panose="020B0504030602030204" pitchFamily="34" charset="0"/>
              </a:rPr>
              <a:t>Problem to steer the beam in the SPS in the sextant 6</a:t>
            </a:r>
          </a:p>
          <a:p>
            <a:pPr lvl="1"/>
            <a:r>
              <a:rPr lang="en-US" altLang="en-US" sz="2400" dirty="0" smtClean="0">
                <a:latin typeface="Ubuntu" panose="020B0504030602030204" pitchFamily="34" charset="0"/>
              </a:rPr>
              <a:t>The </a:t>
            </a:r>
            <a:r>
              <a:rPr lang="en-US" altLang="en-US" sz="2400" dirty="0">
                <a:latin typeface="Ubuntu" panose="020B0504030602030204" pitchFamily="34" charset="0"/>
              </a:rPr>
              <a:t>P</a:t>
            </a:r>
            <a:r>
              <a:rPr lang="en-US" altLang="en-US" sz="2400" dirty="0" smtClean="0">
                <a:latin typeface="Ubuntu" panose="020B0504030602030204" pitchFamily="34" charset="0"/>
              </a:rPr>
              <a:t>S Booster is a bit difficult to run</a:t>
            </a:r>
          </a:p>
          <a:p>
            <a:pPr lvl="2"/>
            <a:r>
              <a:rPr lang="en-US" altLang="en-US" sz="1800" dirty="0" smtClean="0">
                <a:latin typeface="Ubuntu" panose="020B0504030602030204" pitchFamily="34" charset="0"/>
              </a:rPr>
              <a:t>Many voluntary displacements were done</a:t>
            </a:r>
          </a:p>
          <a:p>
            <a:pPr lvl="2"/>
            <a:r>
              <a:rPr lang="en-US" altLang="en-US" sz="1800" dirty="0" smtClean="0">
                <a:latin typeface="Ubuntu" panose="020B0504030602030204" pitchFamily="34" charset="0"/>
              </a:rPr>
              <a:t>It will be connected to the LINAC4 in 2018 and need more accurate realignment</a:t>
            </a:r>
          </a:p>
          <a:p>
            <a:pPr lvl="2"/>
            <a:endParaRPr lang="en-US" altLang="en-US" sz="1800" dirty="0" smtClean="0">
              <a:latin typeface="Ubuntu" panose="020B0504030602030204" pitchFamily="34" charset="0"/>
            </a:endParaRPr>
          </a:p>
          <a:p>
            <a:pPr marL="460375" lvl="2" indent="0">
              <a:buNone/>
            </a:pPr>
            <a:endParaRPr lang="en-US" altLang="en-US" sz="1800" dirty="0" smtClean="0">
              <a:latin typeface="Ubuntu" panose="020B0504030602030204" pitchFamily="34" charset="0"/>
            </a:endParaRPr>
          </a:p>
          <a:p>
            <a:pPr lvl="1"/>
            <a:r>
              <a:rPr lang="fr-CH" sz="2400" dirty="0" smtClean="0">
                <a:latin typeface="Ubuntu" panose="020B0604020202020204" charset="0"/>
              </a:rPr>
              <a:t>the </a:t>
            </a:r>
            <a:r>
              <a:rPr lang="fr-CH" sz="2400" dirty="0">
                <a:latin typeface="Ubuntu" panose="020B0604020202020204" charset="0"/>
              </a:rPr>
              <a:t>permanent monitoring system of the </a:t>
            </a:r>
            <a:r>
              <a:rPr lang="fr-CH" sz="2400" dirty="0" err="1">
                <a:latin typeface="Ubuntu" panose="020B0604020202020204" charset="0"/>
              </a:rPr>
              <a:t>low</a:t>
            </a:r>
            <a:r>
              <a:rPr lang="fr-CH" sz="2400" dirty="0">
                <a:latin typeface="Ubuntu" panose="020B0604020202020204" charset="0"/>
              </a:rPr>
              <a:t> b </a:t>
            </a:r>
            <a:r>
              <a:rPr lang="fr-CH" sz="2400" dirty="0" err="1">
                <a:latin typeface="Ubuntu" panose="020B0604020202020204" charset="0"/>
              </a:rPr>
              <a:t>quadrupoles</a:t>
            </a:r>
            <a:r>
              <a:rPr lang="fr-CH" sz="2400" dirty="0">
                <a:latin typeface="Ubuntu" panose="020B0604020202020204" charset="0"/>
              </a:rPr>
              <a:t> has to </a:t>
            </a:r>
            <a:r>
              <a:rPr lang="fr-CH" sz="2400" dirty="0" err="1">
                <a:latin typeface="Ubuntu" panose="020B0604020202020204" charset="0"/>
              </a:rPr>
              <a:t>be</a:t>
            </a:r>
            <a:r>
              <a:rPr lang="fr-CH" sz="2400" dirty="0">
                <a:latin typeface="Ubuntu" panose="020B0604020202020204" charset="0"/>
              </a:rPr>
              <a:t> </a:t>
            </a:r>
            <a:r>
              <a:rPr lang="fr-CH" sz="2400" dirty="0" err="1">
                <a:latin typeface="Ubuntu" panose="020B0604020202020204" charset="0"/>
              </a:rPr>
              <a:t>maintained</a:t>
            </a:r>
            <a:r>
              <a:rPr lang="fr-CH" sz="2400" dirty="0">
                <a:latin typeface="Ubuntu" panose="020B0604020202020204" charset="0"/>
              </a:rPr>
              <a:t> </a:t>
            </a:r>
            <a:r>
              <a:rPr lang="fr-CH" sz="2400" dirty="0" err="1">
                <a:latin typeface="Ubuntu" panose="020B0604020202020204" charset="0"/>
              </a:rPr>
              <a:t>after</a:t>
            </a:r>
            <a:r>
              <a:rPr lang="fr-CH" sz="2400" dirty="0">
                <a:latin typeface="Ubuntu" panose="020B0604020202020204" charset="0"/>
              </a:rPr>
              <a:t> 4 </a:t>
            </a:r>
            <a:r>
              <a:rPr lang="fr-CH" sz="2400" dirty="0" err="1">
                <a:latin typeface="Ubuntu" panose="020B0604020202020204" charset="0"/>
              </a:rPr>
              <a:t>years</a:t>
            </a:r>
            <a:r>
              <a:rPr lang="fr-CH" sz="2400" dirty="0">
                <a:latin typeface="Ubuntu" panose="020B0604020202020204" charset="0"/>
              </a:rPr>
              <a:t> of </a:t>
            </a:r>
            <a:r>
              <a:rPr lang="fr-CH" sz="2400" dirty="0" err="1" smtClean="0">
                <a:latin typeface="Ubuntu" panose="020B0604020202020204" charset="0"/>
              </a:rPr>
              <a:t>run</a:t>
            </a:r>
            <a:r>
              <a:rPr lang="fr-CH" sz="2400" dirty="0" smtClean="0">
                <a:latin typeface="Ubuntu" panose="020B0604020202020204" charset="0"/>
              </a:rPr>
              <a:t> (HLS, WPS), installation of validation </a:t>
            </a:r>
            <a:r>
              <a:rPr lang="fr-CH" sz="2400" dirty="0" err="1" smtClean="0">
                <a:latin typeface="Ubuntu" panose="020B0604020202020204" charset="0"/>
              </a:rPr>
              <a:t>systems</a:t>
            </a:r>
            <a:endParaRPr lang="en-GB" sz="2400" dirty="0">
              <a:latin typeface="Ubuntu" panose="020B06040202020202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err="1" smtClean="0"/>
              <a:t>Why</a:t>
            </a:r>
            <a:r>
              <a:rPr lang="fr-CH" dirty="0" smtClean="0"/>
              <a:t> a </a:t>
            </a:r>
            <a:r>
              <a:rPr lang="fr-CH" dirty="0" err="1" smtClean="0"/>
              <a:t>so</a:t>
            </a:r>
            <a:r>
              <a:rPr lang="fr-CH" dirty="0" smtClean="0"/>
              <a:t> </a:t>
            </a:r>
            <a:r>
              <a:rPr lang="fr-CH" dirty="0" err="1" smtClean="0"/>
              <a:t>huge</a:t>
            </a:r>
            <a:r>
              <a:rPr lang="fr-CH" dirty="0" smtClean="0"/>
              <a:t> </a:t>
            </a:r>
            <a:r>
              <a:rPr lang="fr-CH" dirty="0" err="1" smtClean="0"/>
              <a:t>measurement</a:t>
            </a:r>
            <a:r>
              <a:rPr lang="fr-CH" dirty="0" smtClean="0"/>
              <a:t> and maintenance </a:t>
            </a:r>
            <a:r>
              <a:rPr lang="fr-CH" dirty="0" err="1" smtClean="0"/>
              <a:t>campaign</a:t>
            </a:r>
            <a:r>
              <a:rPr lang="fr-CH" dirty="0" smtClean="0"/>
              <a:t> 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smtClean="0"/>
              <a:t>D. Missiaen, Iwaa14, 13-17 October 2014, IHEP, Beijing, China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15684" y="1213302"/>
            <a:ext cx="7437666" cy="41356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197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fr-CH" alt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Request</a:t>
            </a:r>
            <a:r>
              <a:rPr lang="fr-CH" alt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fr-CH" alt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from</a:t>
            </a:r>
            <a:r>
              <a:rPr lang="fr-CH" alt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 the </a:t>
            </a:r>
            <a:r>
              <a:rPr lang="fr-CH" alt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Operation</a:t>
            </a:r>
            <a:r>
              <a:rPr lang="fr-CH" alt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 team</a:t>
            </a:r>
            <a:endParaRPr lang="pl-PL" altLang="en-US" sz="2000" dirty="0">
              <a:solidFill>
                <a:schemeClr val="bg2">
                  <a:lumMod val="20000"/>
                  <a:lumOff val="80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15684" y="3565977"/>
            <a:ext cx="7437666" cy="41356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197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fr-CH" alt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Maintenance of </a:t>
            </a:r>
            <a:r>
              <a:rPr lang="fr-CH" alt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equipment</a:t>
            </a:r>
            <a:endParaRPr lang="pl-PL" altLang="en-US" sz="2000" dirty="0">
              <a:solidFill>
                <a:schemeClr val="bg2">
                  <a:lumMod val="20000"/>
                  <a:lumOff val="80000"/>
                </a:schemeClr>
              </a:solidFill>
              <a:latin typeface="Ubuntu" panose="020B0504030602030204" pitchFamily="34" charset="0"/>
            </a:endParaRPr>
          </a:p>
        </p:txBody>
      </p:sp>
      <p:pic>
        <p:nvPicPr>
          <p:cNvPr id="9" name="Picture 7" descr="IMG_1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00450"/>
            <a:ext cx="4343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07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err="1" smtClean="0"/>
              <a:t>Why</a:t>
            </a:r>
            <a:r>
              <a:rPr lang="fr-CH" dirty="0" smtClean="0"/>
              <a:t> a </a:t>
            </a:r>
            <a:r>
              <a:rPr lang="fr-CH" dirty="0" err="1" smtClean="0"/>
              <a:t>so</a:t>
            </a:r>
            <a:r>
              <a:rPr lang="fr-CH" dirty="0" smtClean="0"/>
              <a:t> </a:t>
            </a:r>
            <a:r>
              <a:rPr lang="fr-CH" dirty="0" err="1" smtClean="0"/>
              <a:t>huge</a:t>
            </a:r>
            <a:r>
              <a:rPr lang="fr-CH" dirty="0" smtClean="0"/>
              <a:t> </a:t>
            </a:r>
            <a:r>
              <a:rPr lang="fr-CH" dirty="0" err="1" smtClean="0"/>
              <a:t>measurement</a:t>
            </a:r>
            <a:r>
              <a:rPr lang="fr-CH" dirty="0" smtClean="0"/>
              <a:t> and maintenance </a:t>
            </a:r>
            <a:r>
              <a:rPr lang="fr-CH" dirty="0" err="1" smtClean="0"/>
              <a:t>campaign</a:t>
            </a:r>
            <a:r>
              <a:rPr lang="fr-CH" dirty="0" smtClean="0"/>
              <a:t> ?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048250" y="1656305"/>
            <a:ext cx="4188254" cy="4859655"/>
          </a:xfrm>
        </p:spPr>
        <p:txBody>
          <a:bodyPr>
            <a:normAutofit lnSpcReduction="10000"/>
          </a:bodyPr>
          <a:lstStyle/>
          <a:p>
            <a:pPr lvl="1"/>
            <a:r>
              <a:rPr lang="en-US" altLang="en-US" sz="2400" dirty="0" smtClean="0">
                <a:latin typeface="Ubuntu" panose="020B0504030602030204" pitchFamily="34" charset="0"/>
              </a:rPr>
              <a:t>Few LHC measurements were available</a:t>
            </a:r>
          </a:p>
          <a:p>
            <a:pPr lvl="2"/>
            <a:r>
              <a:rPr lang="en-US" altLang="en-US" sz="1800" dirty="0" smtClean="0">
                <a:latin typeface="Ubuntu" panose="020B0504030602030204" pitchFamily="34" charset="0"/>
              </a:rPr>
              <a:t>In vertical all sectors </a:t>
            </a:r>
          </a:p>
          <a:p>
            <a:pPr lvl="3"/>
            <a:r>
              <a:rPr lang="en-US" altLang="en-US" sz="1800" dirty="0" smtClean="0">
                <a:latin typeface="Ubuntu" panose="020B0504030602030204" pitchFamily="34" charset="0"/>
              </a:rPr>
              <a:t>After 1</a:t>
            </a:r>
            <a:r>
              <a:rPr lang="en-US" altLang="en-US" sz="1800" baseline="30000" dirty="0" smtClean="0">
                <a:latin typeface="Ubuntu" panose="020B0504030602030204" pitchFamily="34" charset="0"/>
              </a:rPr>
              <a:t>st</a:t>
            </a:r>
            <a:r>
              <a:rPr lang="en-US" altLang="en-US" sz="1800" dirty="0" smtClean="0">
                <a:latin typeface="Ubuntu" panose="020B0504030602030204" pitchFamily="34" charset="0"/>
              </a:rPr>
              <a:t> alignment (2007-2008)</a:t>
            </a:r>
          </a:p>
          <a:p>
            <a:pPr lvl="3"/>
            <a:r>
              <a:rPr lang="en-US" altLang="en-US" sz="1800" dirty="0" smtClean="0">
                <a:latin typeface="Ubuntu" panose="020B0504030602030204" pitchFamily="34" charset="0"/>
              </a:rPr>
              <a:t>End of run 2008</a:t>
            </a:r>
            <a:endParaRPr lang="en-US" altLang="en-US" sz="1800" dirty="0">
              <a:latin typeface="Ubuntu" panose="020B0504030602030204" pitchFamily="34" charset="0"/>
            </a:endParaRPr>
          </a:p>
          <a:p>
            <a:pPr lvl="2"/>
            <a:r>
              <a:rPr lang="en-US" altLang="en-US" sz="1800" dirty="0" smtClean="0">
                <a:latin typeface="Ubuntu" panose="020B0504030602030204" pitchFamily="34" charset="0"/>
              </a:rPr>
              <a:t>In Horizontal, only two sectors</a:t>
            </a:r>
          </a:p>
          <a:p>
            <a:pPr lvl="3"/>
            <a:r>
              <a:rPr lang="en-US" altLang="en-US" sz="1800" dirty="0">
                <a:latin typeface="Ubuntu" panose="020B0504030602030204" pitchFamily="34" charset="0"/>
              </a:rPr>
              <a:t>After 1</a:t>
            </a:r>
            <a:r>
              <a:rPr lang="en-US" altLang="en-US" sz="1800" baseline="30000" dirty="0">
                <a:latin typeface="Ubuntu" panose="020B0504030602030204" pitchFamily="34" charset="0"/>
              </a:rPr>
              <a:t>st</a:t>
            </a:r>
            <a:r>
              <a:rPr lang="en-US" altLang="en-US" sz="1800" dirty="0">
                <a:latin typeface="Ubuntu" panose="020B0504030602030204" pitchFamily="34" charset="0"/>
              </a:rPr>
              <a:t> alignment (2007-2008)</a:t>
            </a:r>
          </a:p>
          <a:p>
            <a:pPr lvl="3"/>
            <a:r>
              <a:rPr lang="en-US" altLang="en-US" sz="1800" dirty="0">
                <a:latin typeface="Ubuntu" panose="020B0504030602030204" pitchFamily="34" charset="0"/>
              </a:rPr>
              <a:t>End of run </a:t>
            </a:r>
            <a:r>
              <a:rPr lang="en-US" altLang="en-US" sz="1800" dirty="0" smtClean="0">
                <a:latin typeface="Ubuntu" panose="020B0504030602030204" pitchFamily="34" charset="0"/>
              </a:rPr>
              <a:t>2008</a:t>
            </a:r>
          </a:p>
          <a:p>
            <a:pPr lvl="2"/>
            <a:r>
              <a:rPr lang="en-US" altLang="en-US" sz="1800" dirty="0" smtClean="0">
                <a:latin typeface="Ubuntu" panose="020B0504030602030204" pitchFamily="34" charset="0"/>
              </a:rPr>
              <a:t>Extrapolation shows a degradation of </a:t>
            </a:r>
          </a:p>
          <a:p>
            <a:pPr lvl="3"/>
            <a:r>
              <a:rPr lang="en-US" altLang="en-US" sz="1800" dirty="0" smtClean="0">
                <a:latin typeface="Ubuntu" panose="020B0504030602030204" pitchFamily="34" charset="0"/>
              </a:rPr>
              <a:t>In V : 0.05 mm in 1.5 year</a:t>
            </a:r>
          </a:p>
          <a:p>
            <a:pPr lvl="3"/>
            <a:r>
              <a:rPr lang="en-US" altLang="en-US" sz="1800" dirty="0" smtClean="0">
                <a:latin typeface="Ubuntu" panose="020B0504030602030204" pitchFamily="34" charset="0"/>
              </a:rPr>
              <a:t>In H : 0.11mm in 1.5 year</a:t>
            </a:r>
          </a:p>
          <a:p>
            <a:pPr lvl="3"/>
            <a:r>
              <a:rPr lang="en-US" altLang="en-US" sz="1800" b="1" dirty="0" smtClean="0">
                <a:solidFill>
                  <a:srgbClr val="C00000"/>
                </a:solidFill>
                <a:latin typeface="Ubuntu" panose="020B0504030602030204" pitchFamily="34" charset="0"/>
              </a:rPr>
              <a:t>In 10 years, in H </a:t>
            </a:r>
            <a:r>
              <a:rPr lang="en-US" altLang="en-US" sz="1800" b="1" dirty="0" err="1" smtClean="0">
                <a:solidFill>
                  <a:srgbClr val="C00000"/>
                </a:solidFill>
                <a:latin typeface="Ubuntu" panose="020B0504030602030204" pitchFamily="34" charset="0"/>
              </a:rPr>
              <a:t>dr</a:t>
            </a:r>
            <a:r>
              <a:rPr lang="en-US" altLang="en-US" sz="1800" b="1" dirty="0" smtClean="0">
                <a:solidFill>
                  <a:srgbClr val="C00000"/>
                </a:solidFill>
                <a:latin typeface="Ubuntu" panose="020B0504030602030204" pitchFamily="34" charset="0"/>
              </a:rPr>
              <a:t> 0.35mm, 20 magnets &gt; 1.00 mm</a:t>
            </a:r>
            <a:endParaRPr lang="en-US" altLang="en-US" sz="1800" b="1" dirty="0">
              <a:solidFill>
                <a:srgbClr val="C00000"/>
              </a:solidFill>
              <a:latin typeface="Ubuntu" panose="020B0504030602030204" pitchFamily="34" charset="0"/>
            </a:endParaRPr>
          </a:p>
          <a:p>
            <a:pPr marL="685800" lvl="3" indent="0">
              <a:buNone/>
            </a:pPr>
            <a:endParaRPr lang="en-US" altLang="en-US" sz="1800" dirty="0" smtClean="0">
              <a:latin typeface="Ubuntu" panose="020B0504030602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smtClean="0"/>
              <a:t>D. Missiaen, Iwaa14, 13-17 October 2014, IHEP, Beijing, China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15684" y="1213302"/>
            <a:ext cx="5789841" cy="41356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197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fr-CH" alt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A </a:t>
            </a:r>
            <a:r>
              <a:rPr lang="fr-CH" alt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smooth</a:t>
            </a:r>
            <a:r>
              <a:rPr lang="fr-CH" altLang="en-US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fr-CH" alt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LHC has to </a:t>
            </a:r>
            <a:r>
              <a:rPr lang="fr-CH" alt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be</a:t>
            </a:r>
            <a:r>
              <a:rPr lang="fr-CH" alt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fr-CH" alt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given</a:t>
            </a:r>
            <a:r>
              <a:rPr lang="fr-CH" alt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 to the </a:t>
            </a:r>
            <a:r>
              <a:rPr lang="fr-CH" alt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physics</a:t>
            </a:r>
            <a:endParaRPr lang="pl-PL" altLang="en-US" sz="2000" dirty="0">
              <a:solidFill>
                <a:schemeClr val="bg2">
                  <a:lumMod val="20000"/>
                  <a:lumOff val="80000"/>
                </a:schemeClr>
              </a:solidFill>
              <a:latin typeface="Ubuntu" panose="020B0504030602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823782"/>
              </p:ext>
            </p:extLst>
          </p:nvPr>
        </p:nvGraphicFramePr>
        <p:xfrm>
          <a:off x="229958" y="1790700"/>
          <a:ext cx="4894491" cy="4382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895"/>
                <a:gridCol w="1049922"/>
                <a:gridCol w="1000125"/>
                <a:gridCol w="1028700"/>
                <a:gridCol w="1085849"/>
              </a:tblGrid>
              <a:tr h="354934">
                <a:tc rowSpan="2">
                  <a:txBody>
                    <a:bodyPr/>
                    <a:lstStyle/>
                    <a:p>
                      <a:r>
                        <a:rPr lang="fr-CH" dirty="0" smtClean="0">
                          <a:latin typeface="Ubuntu" panose="020B0604020202020204" charset="0"/>
                        </a:rPr>
                        <a:t>Sect.</a:t>
                      </a:r>
                      <a:endParaRPr lang="en-GB" dirty="0">
                        <a:latin typeface="Ubuntu" panose="020B060402020202020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H" dirty="0" smtClean="0">
                          <a:latin typeface="Ubuntu" panose="020B0604020202020204" charset="0"/>
                        </a:rPr>
                        <a:t>Vertical (mm)</a:t>
                      </a:r>
                      <a:endParaRPr lang="en-GB" dirty="0">
                        <a:latin typeface="Ubuntu" panose="020B060402020202020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H" dirty="0" smtClean="0">
                          <a:latin typeface="Ubuntu" panose="020B0604020202020204" charset="0"/>
                        </a:rPr>
                        <a:t>Horizontal (mm)</a:t>
                      </a:r>
                      <a:endParaRPr lang="en-GB" dirty="0">
                        <a:latin typeface="Ubuntu" panose="020B060402020202020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6719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dirty="0" err="1" smtClean="0">
                          <a:latin typeface="Ubuntu" panose="020B0604020202020204" charset="0"/>
                        </a:rPr>
                        <a:t>After</a:t>
                      </a:r>
                      <a:r>
                        <a:rPr lang="fr-CH" sz="1200" dirty="0" smtClean="0">
                          <a:latin typeface="Ubuntu" panose="020B0604020202020204" charset="0"/>
                        </a:rPr>
                        <a:t> 1st </a:t>
                      </a:r>
                      <a:r>
                        <a:rPr lang="fr-CH" sz="1200" dirty="0" err="1" smtClean="0">
                          <a:latin typeface="Ubuntu" panose="020B0604020202020204" charset="0"/>
                        </a:rPr>
                        <a:t>smoothing</a:t>
                      </a:r>
                      <a:endParaRPr lang="en-GB" sz="1200" dirty="0">
                        <a:latin typeface="Ubuntu" panose="020B0604020202020204" charset="0"/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sz="1200" dirty="0" smtClean="0">
                          <a:latin typeface="Ubuntu" panose="020B0604020202020204" charset="0"/>
                        </a:rPr>
                        <a:t>End of </a:t>
                      </a:r>
                      <a:r>
                        <a:rPr lang="fr-CH" sz="1200" dirty="0" err="1" smtClean="0">
                          <a:latin typeface="Ubuntu" panose="020B0604020202020204" charset="0"/>
                        </a:rPr>
                        <a:t>Run</a:t>
                      </a:r>
                      <a:r>
                        <a:rPr lang="fr-CH" sz="1200" dirty="0" smtClean="0">
                          <a:latin typeface="Ubuntu" panose="020B0604020202020204" charset="0"/>
                        </a:rPr>
                        <a:t> 2008</a:t>
                      </a:r>
                      <a:endParaRPr lang="en-GB" sz="1200" dirty="0">
                        <a:latin typeface="Ubuntu" panose="020B0604020202020204" charset="0"/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sz="1200" dirty="0" err="1" smtClean="0">
                          <a:latin typeface="Ubuntu" panose="020B0604020202020204" charset="0"/>
                        </a:rPr>
                        <a:t>After</a:t>
                      </a:r>
                      <a:r>
                        <a:rPr lang="fr-CH" sz="1200" dirty="0" smtClean="0">
                          <a:latin typeface="Ubuntu" panose="020B0604020202020204" charset="0"/>
                        </a:rPr>
                        <a:t> 1st </a:t>
                      </a:r>
                      <a:r>
                        <a:rPr lang="fr-CH" sz="1200" dirty="0" err="1" smtClean="0">
                          <a:latin typeface="Ubuntu" panose="020B0604020202020204" charset="0"/>
                        </a:rPr>
                        <a:t>smoothing</a:t>
                      </a:r>
                      <a:endParaRPr lang="en-GB" sz="1200" dirty="0">
                        <a:latin typeface="Ubuntu" panose="020B0604020202020204" charset="0"/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sz="1200" dirty="0" smtClean="0">
                          <a:latin typeface="Ubuntu" panose="020B0604020202020204" charset="0"/>
                        </a:rPr>
                        <a:t>End of </a:t>
                      </a:r>
                      <a:r>
                        <a:rPr lang="fr-CH" sz="1200" dirty="0" err="1" smtClean="0">
                          <a:latin typeface="Ubuntu" panose="020B0604020202020204" charset="0"/>
                        </a:rPr>
                        <a:t>run</a:t>
                      </a:r>
                      <a:r>
                        <a:rPr lang="fr-CH" sz="1200" dirty="0" smtClean="0">
                          <a:latin typeface="Ubuntu" panose="020B0604020202020204" charset="0"/>
                        </a:rPr>
                        <a:t> 2008</a:t>
                      </a:r>
                      <a:endParaRPr lang="en-GB" sz="1200" dirty="0">
                        <a:latin typeface="Ubuntu" panose="020B0604020202020204" charset="0"/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4671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Ubuntu" panose="020B0604020202020204" charset="0"/>
                          <a:ea typeface="Times New Roman"/>
                          <a:cs typeface="Times New Roman"/>
                        </a:rPr>
                        <a:t>12</a:t>
                      </a:r>
                      <a:endParaRPr lang="en-GB" sz="1400" dirty="0">
                        <a:effectLst/>
                        <a:latin typeface="Ubuntu" panose="020B060402020202020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Ubuntu" panose="020B0604020202020204" charset="0"/>
                          <a:ea typeface="Times New Roman"/>
                          <a:cs typeface="Times New Roman"/>
                        </a:rPr>
                        <a:t>0.10</a:t>
                      </a:r>
                      <a:endParaRPr lang="en-GB" sz="1400" dirty="0">
                        <a:effectLst/>
                        <a:latin typeface="Ubuntu" panose="020B060402020202020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Ubuntu" panose="020B0604020202020204" charset="0"/>
                          <a:ea typeface="Times New Roman"/>
                          <a:cs typeface="Times New Roman"/>
                        </a:rPr>
                        <a:t>0.16</a:t>
                      </a:r>
                      <a:endParaRPr lang="en-GB" sz="1400" dirty="0">
                        <a:effectLst/>
                        <a:latin typeface="Ubuntu" panose="020B060402020202020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Ubuntu" panose="020B0604020202020204" charset="0"/>
                          <a:ea typeface="Times New Roman"/>
                          <a:cs typeface="Times New Roman"/>
                        </a:rPr>
                        <a:t>0.11</a:t>
                      </a:r>
                      <a:endParaRPr lang="en-GB" sz="1400" dirty="0">
                        <a:effectLst/>
                        <a:latin typeface="Ubuntu" panose="020B060402020202020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Ubuntu" panose="020B060402020202020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400">
                        <a:effectLst/>
                        <a:latin typeface="Ubuntu" panose="020B060402020202020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71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Ubuntu" panose="020B0604020202020204" charset="0"/>
                          <a:ea typeface="Times New Roman"/>
                          <a:cs typeface="Times New Roman"/>
                        </a:rPr>
                        <a:t>23</a:t>
                      </a:r>
                      <a:endParaRPr lang="en-GB" sz="1400" dirty="0">
                        <a:effectLst/>
                        <a:latin typeface="Ubuntu" panose="020B060402020202020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Ubuntu" panose="020B0604020202020204" charset="0"/>
                          <a:ea typeface="Times New Roman"/>
                          <a:cs typeface="Times New Roman"/>
                        </a:rPr>
                        <a:t>0.12</a:t>
                      </a:r>
                      <a:endParaRPr lang="en-GB" sz="1400" dirty="0">
                        <a:effectLst/>
                        <a:latin typeface="Ubuntu" panose="020B060402020202020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Ubuntu" panose="020B0604020202020204" charset="0"/>
                          <a:ea typeface="Times New Roman"/>
                          <a:cs typeface="Times New Roman"/>
                        </a:rPr>
                        <a:t>0.16</a:t>
                      </a:r>
                      <a:endParaRPr lang="en-GB" sz="1400" dirty="0">
                        <a:effectLst/>
                        <a:latin typeface="Ubuntu" panose="020B060402020202020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Ubuntu" panose="020B0604020202020204" charset="0"/>
                          <a:ea typeface="Times New Roman"/>
                          <a:cs typeface="Times New Roman"/>
                        </a:rPr>
                        <a:t>0.11</a:t>
                      </a:r>
                      <a:endParaRPr lang="en-GB" sz="1400" dirty="0">
                        <a:effectLst/>
                        <a:latin typeface="Ubuntu" panose="020B060402020202020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Ubuntu" panose="020B060402020202020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400">
                        <a:effectLst/>
                        <a:latin typeface="Ubuntu" panose="020B060402020202020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71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Ubuntu" panose="020B0604020202020204" charset="0"/>
                          <a:ea typeface="Times New Roman"/>
                          <a:cs typeface="Times New Roman"/>
                        </a:rPr>
                        <a:t>34</a:t>
                      </a:r>
                      <a:endParaRPr lang="en-GB" sz="1400" dirty="0">
                        <a:effectLst/>
                        <a:latin typeface="Ubuntu" panose="020B060402020202020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Ubuntu" panose="020B0604020202020204" charset="0"/>
                          <a:ea typeface="Times New Roman"/>
                          <a:cs typeface="Times New Roman"/>
                        </a:rPr>
                        <a:t>0.11</a:t>
                      </a:r>
                      <a:endParaRPr lang="en-GB" sz="1400">
                        <a:effectLst/>
                        <a:latin typeface="Ubuntu" panose="020B060402020202020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Ubuntu" panose="020B0604020202020204" charset="0"/>
                          <a:ea typeface="Times New Roman"/>
                          <a:cs typeface="Times New Roman"/>
                        </a:rPr>
                        <a:t>0.17</a:t>
                      </a:r>
                      <a:endParaRPr lang="en-GB" sz="1400">
                        <a:effectLst/>
                        <a:latin typeface="Ubuntu" panose="020B060402020202020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Ubuntu" panose="020B0604020202020204" charset="0"/>
                          <a:ea typeface="Times New Roman"/>
                          <a:cs typeface="Times New Roman"/>
                        </a:rPr>
                        <a:t>0.11</a:t>
                      </a:r>
                      <a:endParaRPr lang="en-GB" sz="1400" dirty="0">
                        <a:effectLst/>
                        <a:latin typeface="Ubuntu" panose="020B060402020202020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Ubuntu" panose="020B0604020202020204" charset="0"/>
                          <a:ea typeface="Times New Roman"/>
                          <a:cs typeface="Times New Roman"/>
                        </a:rPr>
                        <a:t>0.23</a:t>
                      </a:r>
                      <a:endParaRPr lang="en-GB" sz="1400" dirty="0">
                        <a:effectLst/>
                        <a:latin typeface="Ubuntu" panose="020B060402020202020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71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Ubuntu" panose="020B0604020202020204" charset="0"/>
                          <a:ea typeface="Times New Roman"/>
                          <a:cs typeface="Times New Roman"/>
                        </a:rPr>
                        <a:t>45</a:t>
                      </a:r>
                      <a:endParaRPr lang="en-GB" sz="1400" dirty="0">
                        <a:effectLst/>
                        <a:latin typeface="Ubuntu" panose="020B060402020202020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Ubuntu" panose="020B0604020202020204" charset="0"/>
                          <a:ea typeface="Times New Roman"/>
                          <a:cs typeface="Times New Roman"/>
                        </a:rPr>
                        <a:t>0.11</a:t>
                      </a:r>
                      <a:endParaRPr lang="en-GB" sz="1400">
                        <a:effectLst/>
                        <a:latin typeface="Ubuntu" panose="020B060402020202020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Ubuntu" panose="020B0604020202020204" charset="0"/>
                          <a:ea typeface="Times New Roman"/>
                          <a:cs typeface="Times New Roman"/>
                        </a:rPr>
                        <a:t>0.13</a:t>
                      </a:r>
                      <a:endParaRPr lang="en-GB" sz="1400">
                        <a:effectLst/>
                        <a:latin typeface="Ubuntu" panose="020B060402020202020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Ubuntu" panose="020B0604020202020204" charset="0"/>
                          <a:ea typeface="Times New Roman"/>
                          <a:cs typeface="Times New Roman"/>
                        </a:rPr>
                        <a:t>0.19</a:t>
                      </a:r>
                      <a:endParaRPr lang="en-GB" sz="1400" dirty="0">
                        <a:effectLst/>
                        <a:latin typeface="Ubuntu" panose="020B060402020202020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Ubuntu" panose="020B060402020202020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Ubuntu" panose="020B060402020202020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71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Ubuntu" panose="020B0604020202020204" charset="0"/>
                          <a:ea typeface="Times New Roman"/>
                          <a:cs typeface="Times New Roman"/>
                        </a:rPr>
                        <a:t>56</a:t>
                      </a:r>
                      <a:endParaRPr lang="en-GB" sz="1400" dirty="0">
                        <a:effectLst/>
                        <a:latin typeface="Ubuntu" panose="020B060402020202020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Ubuntu" panose="020B0604020202020204" charset="0"/>
                          <a:ea typeface="Times New Roman"/>
                          <a:cs typeface="Times New Roman"/>
                        </a:rPr>
                        <a:t>0.10</a:t>
                      </a:r>
                      <a:endParaRPr lang="en-GB" sz="1400">
                        <a:effectLst/>
                        <a:latin typeface="Ubuntu" panose="020B060402020202020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Ubuntu" panose="020B0604020202020204" charset="0"/>
                          <a:ea typeface="Times New Roman"/>
                          <a:cs typeface="Times New Roman"/>
                        </a:rPr>
                        <a:t>0.13</a:t>
                      </a:r>
                      <a:endParaRPr lang="en-GB" sz="1400">
                        <a:effectLst/>
                        <a:latin typeface="Ubuntu" panose="020B060402020202020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Ubuntu" panose="020B0604020202020204" charset="0"/>
                          <a:ea typeface="Times New Roman"/>
                          <a:cs typeface="Times New Roman"/>
                        </a:rPr>
                        <a:t>0.20</a:t>
                      </a:r>
                      <a:endParaRPr lang="en-GB" sz="1400" dirty="0">
                        <a:effectLst/>
                        <a:latin typeface="Ubuntu" panose="020B060402020202020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Ubuntu" panose="020B060402020202020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Ubuntu" panose="020B060402020202020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71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Ubuntu" panose="020B0604020202020204" charset="0"/>
                          <a:ea typeface="Times New Roman"/>
                          <a:cs typeface="Times New Roman"/>
                        </a:rPr>
                        <a:t>67</a:t>
                      </a:r>
                      <a:endParaRPr lang="en-GB" sz="1400" dirty="0">
                        <a:effectLst/>
                        <a:latin typeface="Ubuntu" panose="020B060402020202020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Ubuntu" panose="020B0604020202020204" charset="0"/>
                          <a:ea typeface="Times New Roman"/>
                          <a:cs typeface="Times New Roman"/>
                        </a:rPr>
                        <a:t>0.10</a:t>
                      </a:r>
                      <a:endParaRPr lang="en-GB" sz="1400">
                        <a:effectLst/>
                        <a:latin typeface="Ubuntu" panose="020B060402020202020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Ubuntu" panose="020B0604020202020204" charset="0"/>
                          <a:ea typeface="Times New Roman"/>
                          <a:cs typeface="Times New Roman"/>
                        </a:rPr>
                        <a:t>0.14</a:t>
                      </a:r>
                      <a:endParaRPr lang="en-GB" sz="1400">
                        <a:effectLst/>
                        <a:latin typeface="Ubuntu" panose="020B060402020202020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Ubuntu" panose="020B0604020202020204" charset="0"/>
                          <a:ea typeface="Times New Roman"/>
                          <a:cs typeface="Times New Roman"/>
                        </a:rPr>
                        <a:t>0.20</a:t>
                      </a:r>
                      <a:endParaRPr lang="en-GB" sz="1400" dirty="0">
                        <a:effectLst/>
                        <a:latin typeface="Ubuntu" panose="020B060402020202020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Ubuntu" panose="020B060402020202020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Ubuntu" panose="020B060402020202020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71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Ubuntu" panose="020B0604020202020204" charset="0"/>
                          <a:ea typeface="Times New Roman"/>
                          <a:cs typeface="Times New Roman"/>
                        </a:rPr>
                        <a:t>78</a:t>
                      </a:r>
                      <a:endParaRPr lang="en-GB" sz="1400" dirty="0">
                        <a:effectLst/>
                        <a:latin typeface="Ubuntu" panose="020B060402020202020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Ubuntu" panose="020B0604020202020204" charset="0"/>
                          <a:ea typeface="Times New Roman"/>
                          <a:cs typeface="Times New Roman"/>
                        </a:rPr>
                        <a:t>0.11</a:t>
                      </a:r>
                      <a:endParaRPr lang="en-GB" sz="1400">
                        <a:effectLst/>
                        <a:latin typeface="Ubuntu" panose="020B060402020202020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Ubuntu" panose="020B0604020202020204" charset="0"/>
                          <a:ea typeface="Times New Roman"/>
                          <a:cs typeface="Times New Roman"/>
                        </a:rPr>
                        <a:t>0.15</a:t>
                      </a:r>
                      <a:endParaRPr lang="en-GB" sz="1400">
                        <a:effectLst/>
                        <a:latin typeface="Ubuntu" panose="020B060402020202020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Ubuntu" panose="020B0604020202020204" charset="0"/>
                          <a:ea typeface="Times New Roman"/>
                          <a:cs typeface="Times New Roman"/>
                        </a:rPr>
                        <a:t>0.11</a:t>
                      </a:r>
                      <a:endParaRPr lang="en-GB" sz="1400" dirty="0">
                        <a:effectLst/>
                        <a:latin typeface="Ubuntu" panose="020B060402020202020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Ubuntu" panose="020B0604020202020204" charset="0"/>
                          <a:ea typeface="Times New Roman"/>
                          <a:cs typeface="Times New Roman"/>
                        </a:rPr>
                        <a:t>0.21</a:t>
                      </a:r>
                      <a:endParaRPr lang="en-GB" sz="1400" dirty="0">
                        <a:effectLst/>
                        <a:latin typeface="Ubuntu" panose="020B060402020202020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9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Ubuntu" panose="020B0604020202020204" charset="0"/>
                          <a:ea typeface="Times New Roman"/>
                          <a:cs typeface="Times New Roman"/>
                        </a:rPr>
                        <a:t>81</a:t>
                      </a:r>
                      <a:endParaRPr lang="en-GB" sz="1400" dirty="0">
                        <a:effectLst/>
                        <a:latin typeface="Ubuntu" panose="020B060402020202020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Ubuntu" panose="020B0604020202020204" charset="0"/>
                          <a:ea typeface="Times New Roman"/>
                          <a:cs typeface="Times New Roman"/>
                        </a:rPr>
                        <a:t>0.11</a:t>
                      </a:r>
                      <a:endParaRPr lang="en-GB" sz="1400">
                        <a:effectLst/>
                        <a:latin typeface="Ubuntu" panose="020B060402020202020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Ubuntu" panose="020B0604020202020204" charset="0"/>
                          <a:ea typeface="Times New Roman"/>
                          <a:cs typeface="Times New Roman"/>
                        </a:rPr>
                        <a:t>0.14</a:t>
                      </a:r>
                      <a:endParaRPr lang="en-GB" sz="1400" dirty="0">
                        <a:effectLst/>
                        <a:latin typeface="Ubuntu" panose="020B060402020202020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Ubuntu" panose="020B0604020202020204" charset="0"/>
                          <a:ea typeface="Times New Roman"/>
                          <a:cs typeface="Times New Roman"/>
                        </a:rPr>
                        <a:t>0.10</a:t>
                      </a:r>
                      <a:endParaRPr lang="en-GB" sz="1400" dirty="0">
                        <a:effectLst/>
                        <a:latin typeface="Ubuntu" panose="020B060402020202020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Ubuntu" panose="020B060402020202020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Ubuntu" panose="020B060402020202020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76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200151"/>
            <a:ext cx="8226425" cy="5073650"/>
          </a:xfrm>
        </p:spPr>
        <p:txBody>
          <a:bodyPr>
            <a:normAutofit/>
          </a:bodyPr>
          <a:lstStyle/>
          <a:p>
            <a:r>
              <a:rPr lang="fr-CH" sz="2400" dirty="0" smtClean="0">
                <a:latin typeface="Ubuntu" panose="020B0604020202020204" charset="0"/>
              </a:rPr>
              <a:t>The </a:t>
            </a:r>
            <a:r>
              <a:rPr lang="fr-CH" sz="2400" dirty="0" err="1" smtClean="0">
                <a:latin typeface="Ubuntu" panose="020B0604020202020204" charset="0"/>
              </a:rPr>
              <a:t>work</a:t>
            </a:r>
            <a:r>
              <a:rPr lang="fr-CH" sz="2400" dirty="0" smtClean="0">
                <a:latin typeface="Ubuntu" panose="020B0604020202020204" charset="0"/>
              </a:rPr>
              <a:t> </a:t>
            </a:r>
            <a:r>
              <a:rPr lang="fr-CH" sz="2400" dirty="0" err="1" smtClean="0">
                <a:latin typeface="Ubuntu" panose="020B0604020202020204" charset="0"/>
              </a:rPr>
              <a:t>can</a:t>
            </a:r>
            <a:r>
              <a:rPr lang="fr-CH" sz="2400" dirty="0" smtClean="0">
                <a:latin typeface="Ubuntu" panose="020B0604020202020204" charset="0"/>
              </a:rPr>
              <a:t> </a:t>
            </a:r>
            <a:r>
              <a:rPr lang="fr-CH" sz="2400" dirty="0" err="1" smtClean="0">
                <a:latin typeface="Ubuntu" panose="020B0604020202020204" charset="0"/>
              </a:rPr>
              <a:t>be</a:t>
            </a:r>
            <a:r>
              <a:rPr lang="fr-CH" sz="2400" dirty="0" smtClean="0">
                <a:latin typeface="Ubuntu" panose="020B0604020202020204" charset="0"/>
              </a:rPr>
              <a:t> </a:t>
            </a:r>
            <a:r>
              <a:rPr lang="fr-CH" sz="2400" dirty="0" err="1" smtClean="0">
                <a:latin typeface="Ubuntu" panose="020B0604020202020204" charset="0"/>
              </a:rPr>
              <a:t>divided</a:t>
            </a:r>
            <a:r>
              <a:rPr lang="fr-CH" sz="2400" dirty="0" smtClean="0">
                <a:latin typeface="Ubuntu" panose="020B0604020202020204" charset="0"/>
              </a:rPr>
              <a:t> </a:t>
            </a:r>
            <a:r>
              <a:rPr lang="fr-CH" sz="2400" dirty="0" err="1" smtClean="0">
                <a:latin typeface="Ubuntu" panose="020B0604020202020204" charset="0"/>
              </a:rPr>
              <a:t>into</a:t>
            </a:r>
            <a:r>
              <a:rPr lang="fr-CH" sz="2400" dirty="0" smtClean="0">
                <a:latin typeface="Ubuntu" panose="020B0604020202020204" charset="0"/>
              </a:rPr>
              <a:t> 3 main </a:t>
            </a:r>
            <a:r>
              <a:rPr lang="fr-CH" sz="2400" dirty="0" err="1" smtClean="0">
                <a:latin typeface="Ubuntu" panose="020B0604020202020204" charset="0"/>
              </a:rPr>
              <a:t>categories</a:t>
            </a:r>
            <a:endParaRPr lang="fr-CH" sz="2400" dirty="0" smtClean="0">
              <a:latin typeface="Ubuntu" panose="020B0604020202020204" charset="0"/>
            </a:endParaRPr>
          </a:p>
          <a:p>
            <a:pPr lvl="1"/>
            <a:r>
              <a:rPr lang="fr-CH" sz="1800" dirty="0" smtClean="0">
                <a:latin typeface="Ubuntu" panose="020B0604020202020204" charset="0"/>
              </a:rPr>
              <a:t>Maintenance </a:t>
            </a:r>
            <a:r>
              <a:rPr lang="fr-CH" sz="1800" dirty="0" err="1" smtClean="0">
                <a:latin typeface="Ubuntu" panose="020B0604020202020204" charset="0"/>
              </a:rPr>
              <a:t>survey</a:t>
            </a:r>
            <a:endParaRPr lang="fr-CH" sz="1800" dirty="0" smtClean="0">
              <a:latin typeface="Ubuntu" panose="020B0604020202020204" charset="0"/>
            </a:endParaRPr>
          </a:p>
          <a:p>
            <a:pPr lvl="2"/>
            <a:r>
              <a:rPr lang="en-GB" sz="1600" dirty="0" smtClean="0">
                <a:latin typeface="Ubuntu" panose="020B0604020202020204" charset="0"/>
              </a:rPr>
              <a:t>To measure and correct any </a:t>
            </a:r>
            <a:r>
              <a:rPr lang="en-GB" sz="1600" dirty="0">
                <a:latin typeface="Ubuntu" panose="020B0604020202020204" charset="0"/>
              </a:rPr>
              <a:t>degradation of the alignment in order to ensure a good alignment during the next run of the </a:t>
            </a:r>
            <a:r>
              <a:rPr lang="en-GB" sz="1600" dirty="0" smtClean="0">
                <a:latin typeface="Ubuntu" panose="020B0604020202020204" charset="0"/>
              </a:rPr>
              <a:t>machine (PS, PSB, SPS, TI2 and 8, LHC)</a:t>
            </a:r>
          </a:p>
          <a:p>
            <a:pPr lvl="2"/>
            <a:r>
              <a:rPr lang="en-GB" sz="1600" dirty="0" smtClean="0">
                <a:latin typeface="Ubuntu" panose="020B0604020202020204" charset="0"/>
              </a:rPr>
              <a:t>This </a:t>
            </a:r>
            <a:r>
              <a:rPr lang="en-GB" sz="1600" dirty="0">
                <a:latin typeface="Ubuntu" panose="020B0604020202020204" charset="0"/>
              </a:rPr>
              <a:t>activity is mainly triggered by the Survey team or the Operation one.</a:t>
            </a:r>
            <a:endParaRPr lang="fr-CH" sz="1600" dirty="0" smtClean="0">
              <a:latin typeface="Ubuntu" panose="020B0604020202020204" charset="0"/>
            </a:endParaRPr>
          </a:p>
          <a:p>
            <a:pPr lvl="1"/>
            <a:r>
              <a:rPr lang="fr-CH" sz="1800" dirty="0" smtClean="0">
                <a:latin typeface="Ubuntu" panose="020B0604020202020204" charset="0"/>
              </a:rPr>
              <a:t>Survey </a:t>
            </a:r>
            <a:r>
              <a:rPr lang="fr-CH" sz="1800" dirty="0" err="1">
                <a:latin typeface="Ubuntu" panose="020B0604020202020204" charset="0"/>
              </a:rPr>
              <a:t>u</a:t>
            </a:r>
            <a:r>
              <a:rPr lang="fr-CH" sz="1800" dirty="0" err="1" smtClean="0">
                <a:latin typeface="Ubuntu" panose="020B0604020202020204" charset="0"/>
              </a:rPr>
              <a:t>pon</a:t>
            </a:r>
            <a:r>
              <a:rPr lang="fr-CH" sz="1800" dirty="0" smtClean="0">
                <a:latin typeface="Ubuntu" panose="020B0604020202020204" charset="0"/>
              </a:rPr>
              <a:t> </a:t>
            </a:r>
            <a:r>
              <a:rPr lang="fr-CH" sz="1800" dirty="0" err="1" smtClean="0">
                <a:latin typeface="Ubuntu" panose="020B0604020202020204" charset="0"/>
              </a:rPr>
              <a:t>request</a:t>
            </a:r>
            <a:endParaRPr lang="fr-CH" sz="1800" dirty="0" smtClean="0">
              <a:latin typeface="Ubuntu" panose="020B0604020202020204" charset="0"/>
            </a:endParaRPr>
          </a:p>
          <a:p>
            <a:pPr lvl="2"/>
            <a:r>
              <a:rPr lang="fr-CH" sz="1600" dirty="0" err="1" smtClean="0">
                <a:latin typeface="Ubuntu" panose="020B0604020202020204" charset="0"/>
              </a:rPr>
              <a:t>After</a:t>
            </a:r>
            <a:r>
              <a:rPr lang="fr-CH" sz="1600" dirty="0" smtClean="0">
                <a:latin typeface="Ubuntu" panose="020B0604020202020204" charset="0"/>
              </a:rPr>
              <a:t> installation or </a:t>
            </a:r>
            <a:r>
              <a:rPr lang="fr-CH" sz="1600" dirty="0" err="1" smtClean="0">
                <a:latin typeface="Ubuntu" panose="020B0604020202020204" charset="0"/>
              </a:rPr>
              <a:t>reinstallation</a:t>
            </a:r>
            <a:r>
              <a:rPr lang="fr-CH" sz="1600" dirty="0" smtClean="0">
                <a:latin typeface="Ubuntu" panose="020B0604020202020204" charset="0"/>
              </a:rPr>
              <a:t> of </a:t>
            </a:r>
            <a:r>
              <a:rPr lang="fr-CH" sz="1600" dirty="0" err="1" smtClean="0">
                <a:latin typeface="Ubuntu" panose="020B0604020202020204" charset="0"/>
              </a:rPr>
              <a:t>equipment</a:t>
            </a:r>
            <a:r>
              <a:rPr lang="fr-CH" sz="1600" dirty="0" smtClean="0">
                <a:latin typeface="Ubuntu" panose="020B0604020202020204" charset="0"/>
              </a:rPr>
              <a:t> or detectors (18 </a:t>
            </a:r>
            <a:r>
              <a:rPr lang="fr-CH" sz="1600" dirty="0" err="1" smtClean="0">
                <a:latin typeface="Ubuntu" panose="020B0604020202020204" charset="0"/>
              </a:rPr>
              <a:t>magnets</a:t>
            </a:r>
            <a:r>
              <a:rPr lang="fr-CH" sz="1600" dirty="0" smtClean="0">
                <a:latin typeface="Ubuntu" panose="020B0604020202020204" charset="0"/>
              </a:rPr>
              <a:t> </a:t>
            </a:r>
            <a:r>
              <a:rPr lang="fr-CH" sz="1600" dirty="0" err="1" smtClean="0">
                <a:latin typeface="Ubuntu" panose="020B0604020202020204" charset="0"/>
              </a:rPr>
              <a:t>exchanged</a:t>
            </a:r>
            <a:r>
              <a:rPr lang="fr-CH" sz="1600" dirty="0" smtClean="0">
                <a:latin typeface="Ubuntu" panose="020B0604020202020204" charset="0"/>
              </a:rPr>
              <a:t> in LHC, 20 </a:t>
            </a:r>
            <a:r>
              <a:rPr lang="fr-CH" sz="1600" dirty="0" err="1" smtClean="0">
                <a:latin typeface="Ubuntu" panose="020B0604020202020204" charset="0"/>
              </a:rPr>
              <a:t>collimators</a:t>
            </a:r>
            <a:r>
              <a:rPr lang="fr-CH" sz="1600" dirty="0" smtClean="0">
                <a:latin typeface="Ubuntu" panose="020B0604020202020204" charset="0"/>
              </a:rPr>
              <a:t>, BPM, </a:t>
            </a:r>
            <a:r>
              <a:rPr lang="fr-CH" sz="1600" dirty="0" err="1" smtClean="0">
                <a:latin typeface="Ubuntu" panose="020B0604020202020204" charset="0"/>
              </a:rPr>
              <a:t>etc</a:t>
            </a:r>
            <a:r>
              <a:rPr lang="fr-CH" sz="1600" dirty="0" smtClean="0">
                <a:latin typeface="Ubuntu" panose="020B0604020202020204" charset="0"/>
              </a:rPr>
              <a:t>)</a:t>
            </a:r>
          </a:p>
          <a:p>
            <a:pPr lvl="2"/>
            <a:r>
              <a:rPr lang="fr-CH" sz="1600" dirty="0" err="1" smtClean="0">
                <a:latin typeface="Ubuntu" panose="020B0604020202020204" charset="0"/>
              </a:rPr>
              <a:t>During</a:t>
            </a:r>
            <a:r>
              <a:rPr lang="fr-CH" sz="1600" dirty="0" smtClean="0">
                <a:latin typeface="Ubuntu" panose="020B0604020202020204" charset="0"/>
              </a:rPr>
              <a:t> </a:t>
            </a:r>
            <a:r>
              <a:rPr lang="fr-CH" sz="1600" dirty="0" err="1" smtClean="0">
                <a:latin typeface="Ubuntu" panose="020B0604020202020204" charset="0"/>
              </a:rPr>
              <a:t>opening</a:t>
            </a:r>
            <a:r>
              <a:rPr lang="fr-CH" sz="1600" dirty="0" smtClean="0">
                <a:latin typeface="Ubuntu" panose="020B0604020202020204" charset="0"/>
              </a:rPr>
              <a:t> and </a:t>
            </a:r>
            <a:r>
              <a:rPr lang="fr-CH" sz="1600" dirty="0" err="1" smtClean="0">
                <a:latin typeface="Ubuntu" panose="020B0604020202020204" charset="0"/>
              </a:rPr>
              <a:t>closure</a:t>
            </a:r>
            <a:r>
              <a:rPr lang="fr-CH" sz="1600" dirty="0" smtClean="0">
                <a:latin typeface="Ubuntu" panose="020B0604020202020204" charset="0"/>
              </a:rPr>
              <a:t> of the </a:t>
            </a:r>
            <a:r>
              <a:rPr lang="fr-CH" sz="1600" dirty="0" err="1" smtClean="0">
                <a:latin typeface="Ubuntu" panose="020B0604020202020204" charset="0"/>
              </a:rPr>
              <a:t>experiments</a:t>
            </a:r>
            <a:endParaRPr lang="fr-CH" sz="1600" dirty="0" smtClean="0">
              <a:latin typeface="Ubuntu" panose="020B0604020202020204" charset="0"/>
            </a:endParaRPr>
          </a:p>
          <a:p>
            <a:pPr lvl="2"/>
            <a:r>
              <a:rPr lang="fr-CH" sz="1600" dirty="0" smtClean="0">
                <a:latin typeface="Ubuntu" panose="020B0604020202020204" charset="0"/>
              </a:rPr>
              <a:t>Installation of new detectors and </a:t>
            </a:r>
            <a:r>
              <a:rPr lang="fr-CH" sz="1600" dirty="0" err="1" smtClean="0">
                <a:latin typeface="Ubuntu" panose="020B0604020202020204" charset="0"/>
              </a:rPr>
              <a:t>beam</a:t>
            </a:r>
            <a:r>
              <a:rPr lang="fr-CH" sz="1600" dirty="0" smtClean="0">
                <a:latin typeface="Ubuntu" panose="020B0604020202020204" charset="0"/>
              </a:rPr>
              <a:t> pipes</a:t>
            </a:r>
          </a:p>
          <a:p>
            <a:pPr lvl="1"/>
            <a:r>
              <a:rPr lang="fr-CH" sz="1800" dirty="0" smtClean="0">
                <a:latin typeface="Ubuntu" panose="020B0604020202020204" charset="0"/>
              </a:rPr>
              <a:t>Maintenance of permanent monitoring </a:t>
            </a:r>
            <a:r>
              <a:rPr lang="fr-CH" sz="1800" dirty="0" err="1" smtClean="0">
                <a:latin typeface="Ubuntu" panose="020B0604020202020204" charset="0"/>
              </a:rPr>
              <a:t>systems</a:t>
            </a:r>
            <a:endParaRPr lang="fr-CH" sz="1800" dirty="0" smtClean="0">
              <a:latin typeface="Ubuntu" panose="020B0604020202020204" charset="0"/>
            </a:endParaRPr>
          </a:p>
          <a:p>
            <a:pPr lvl="2"/>
            <a:r>
              <a:rPr lang="fr-CH" sz="1600" dirty="0" err="1" smtClean="0">
                <a:latin typeface="Ubuntu" panose="020B0604020202020204" charset="0"/>
              </a:rPr>
              <a:t>Around</a:t>
            </a:r>
            <a:r>
              <a:rPr lang="fr-CH" sz="1600" dirty="0" smtClean="0">
                <a:latin typeface="Ubuntu" panose="020B0604020202020204" charset="0"/>
              </a:rPr>
              <a:t> the </a:t>
            </a:r>
            <a:r>
              <a:rPr lang="fr-CH" sz="1600" dirty="0" err="1" smtClean="0">
                <a:latin typeface="Ubuntu" panose="020B0604020202020204" charset="0"/>
              </a:rPr>
              <a:t>low</a:t>
            </a:r>
            <a:r>
              <a:rPr lang="fr-CH" sz="1600" dirty="0" smtClean="0">
                <a:latin typeface="Ubuntu" panose="020B0604020202020204" charset="0"/>
              </a:rPr>
              <a:t> beta </a:t>
            </a:r>
            <a:r>
              <a:rPr lang="fr-CH" sz="1600" dirty="0" err="1" smtClean="0">
                <a:latin typeface="Ubuntu" panose="020B0604020202020204" charset="0"/>
              </a:rPr>
              <a:t>quadrupoles</a:t>
            </a:r>
            <a:endParaRPr lang="fr-CH" sz="1600" dirty="0" smtClean="0">
              <a:latin typeface="Ubuntu" panose="020B0604020202020204" charset="0"/>
            </a:endParaRPr>
          </a:p>
          <a:p>
            <a:pPr lvl="2"/>
            <a:r>
              <a:rPr lang="fr-CH" sz="1600" dirty="0" smtClean="0">
                <a:latin typeface="Ubuntu" panose="020B0604020202020204" charset="0"/>
              </a:rPr>
              <a:t>In Atlas and CMS areas</a:t>
            </a:r>
            <a:endParaRPr lang="en-GB" sz="1600" dirty="0">
              <a:latin typeface="Ubuntu" panose="020B06040202020202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Work</a:t>
            </a:r>
            <a:r>
              <a:rPr lang="fr-CH" dirty="0" smtClean="0"/>
              <a:t> </a:t>
            </a:r>
            <a:r>
              <a:rPr lang="fr-CH" dirty="0" err="1" smtClean="0"/>
              <a:t>scheduled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smtClean="0"/>
              <a:t>D. Missiaen, Iwaa14, 13-17 October 2014, IHEP, Beijing, China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5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5854" y="1436370"/>
            <a:ext cx="8384746" cy="887730"/>
          </a:xfrm>
        </p:spPr>
        <p:txBody>
          <a:bodyPr>
            <a:normAutofit/>
          </a:bodyPr>
          <a:lstStyle/>
          <a:p>
            <a:pPr lvl="1"/>
            <a:r>
              <a:rPr lang="en-US" altLang="en-US" sz="2400" dirty="0" smtClean="0">
                <a:latin typeface="Ubuntu" panose="020B0504030602030204" pitchFamily="34" charset="0"/>
              </a:rPr>
              <a:t>Amount of work is too important to be done by CERN staff members only (21)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M</a:t>
            </a:r>
            <a:r>
              <a:rPr lang="fr-CH" dirty="0" smtClean="0"/>
              <a:t>anpower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smtClean="0"/>
              <a:t>D. Missiaen, Iwaa14, 13-17 October 2014, IHEP, Beijing, China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15684" y="1022802"/>
            <a:ext cx="5789841" cy="41356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197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fr-CH" altLang="en-US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E</a:t>
            </a:r>
            <a:r>
              <a:rPr lang="fr-CH" alt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Ubuntu" panose="020B0504030602030204" pitchFamily="34" charset="0"/>
              </a:rPr>
              <a:t>stimate</a:t>
            </a:r>
            <a:endParaRPr lang="pl-PL" altLang="en-US" sz="2000" dirty="0">
              <a:solidFill>
                <a:schemeClr val="bg2">
                  <a:lumMod val="20000"/>
                  <a:lumOff val="80000"/>
                </a:schemeClr>
              </a:solidFill>
              <a:latin typeface="Ubuntu" panose="020B050403060203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335937"/>
              </p:ext>
            </p:extLst>
          </p:nvPr>
        </p:nvGraphicFramePr>
        <p:xfrm>
          <a:off x="4505324" y="2324100"/>
          <a:ext cx="4362451" cy="3012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998"/>
                <a:gridCol w="1466473"/>
                <a:gridCol w="872490"/>
                <a:gridCol w="872490"/>
              </a:tblGrid>
              <a:tr h="45931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 dirty="0">
                          <a:effectLst/>
                          <a:latin typeface="Ubuntu" panose="020B0604020202020204" charset="0"/>
                          <a:ea typeface="Times New Roman"/>
                        </a:rPr>
                        <a:t>Areas</a:t>
                      </a:r>
                      <a:endParaRPr lang="en-GB" sz="1400" dirty="0">
                        <a:effectLst/>
                        <a:latin typeface="Ubuntu" panose="020B060402020202020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 dirty="0">
                          <a:effectLst/>
                          <a:latin typeface="Ubuntu" panose="020B0604020202020204" charset="0"/>
                          <a:ea typeface="Times New Roman"/>
                        </a:rPr>
                        <a:t>Time needed (man/months)</a:t>
                      </a:r>
                      <a:endParaRPr lang="en-GB" sz="1400" dirty="0">
                        <a:effectLst/>
                        <a:latin typeface="Ubuntu" panose="020B060402020202020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 dirty="0">
                          <a:effectLst/>
                          <a:latin typeface="Ubuntu" panose="020B0604020202020204" charset="0"/>
                          <a:ea typeface="Times New Roman"/>
                        </a:rPr>
                        <a:t>Period</a:t>
                      </a:r>
                      <a:endParaRPr lang="en-GB" sz="1400" dirty="0">
                        <a:effectLst/>
                        <a:latin typeface="Ubuntu" panose="020B0604020202020204" charset="0"/>
                        <a:ea typeface="Times New Roman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 dirty="0">
                          <a:effectLst/>
                          <a:latin typeface="Ubuntu" panose="020B0604020202020204" charset="0"/>
                          <a:ea typeface="Times New Roman"/>
                        </a:rPr>
                        <a:t>(months)</a:t>
                      </a:r>
                      <a:endParaRPr lang="en-GB" sz="1400" dirty="0">
                        <a:effectLst/>
                        <a:latin typeface="Ubuntu" panose="020B060402020202020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 dirty="0">
                          <a:effectLst/>
                          <a:latin typeface="Ubuntu" panose="020B0604020202020204" charset="0"/>
                          <a:ea typeface="Times New Roman"/>
                        </a:rPr>
                        <a:t>Man</a:t>
                      </a:r>
                      <a:endParaRPr lang="en-GB" sz="1400" dirty="0">
                        <a:effectLst/>
                        <a:latin typeface="Ubuntu" panose="020B060402020202020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931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effectLst/>
                          <a:latin typeface="Ubuntu" panose="020B0604020202020204" charset="0"/>
                          <a:ea typeface="Times New Roman"/>
                        </a:rPr>
                        <a:t>PS and PSB</a:t>
                      </a:r>
                      <a:endParaRPr lang="en-GB" sz="1400" dirty="0">
                        <a:effectLst/>
                        <a:latin typeface="Ubuntu" panose="020B060402020202020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 smtClean="0">
                          <a:effectLst/>
                          <a:latin typeface="Ubuntu" panose="020B0604020202020204" charset="0"/>
                          <a:ea typeface="Times New Roman"/>
                        </a:rPr>
                        <a:t>26</a:t>
                      </a:r>
                      <a:endParaRPr lang="en-GB" sz="1400" dirty="0" smtClean="0">
                        <a:effectLst/>
                        <a:latin typeface="Ubuntu" panose="020B060402020202020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effectLst/>
                          <a:latin typeface="Ubuntu" panose="020B0604020202020204" charset="0"/>
                          <a:ea typeface="Times New Roman"/>
                        </a:rPr>
                        <a:t>11</a:t>
                      </a:r>
                      <a:endParaRPr lang="en-GB" sz="1400" dirty="0">
                        <a:effectLst/>
                        <a:latin typeface="Ubuntu" panose="020B060402020202020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effectLst/>
                          <a:latin typeface="Ubuntu" panose="020B0604020202020204" charset="0"/>
                          <a:ea typeface="Times New Roman"/>
                        </a:rPr>
                        <a:t>2.3</a:t>
                      </a:r>
                      <a:endParaRPr lang="en-GB" sz="1400">
                        <a:effectLst/>
                        <a:latin typeface="Ubuntu" panose="020B060402020202020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931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effectLst/>
                          <a:latin typeface="Ubuntu" panose="020B0604020202020204" charset="0"/>
                          <a:ea typeface="Times New Roman"/>
                        </a:rPr>
                        <a:t>SPS and TLs</a:t>
                      </a:r>
                      <a:endParaRPr lang="en-GB" sz="1400">
                        <a:effectLst/>
                        <a:latin typeface="Ubuntu" panose="020B060402020202020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 smtClean="0">
                          <a:effectLst/>
                          <a:latin typeface="Ubuntu" panose="020B0604020202020204" charset="0"/>
                          <a:ea typeface="Times New Roman"/>
                        </a:rPr>
                        <a:t>53</a:t>
                      </a:r>
                      <a:endParaRPr lang="en-GB" sz="1400" dirty="0" smtClean="0">
                        <a:effectLst/>
                        <a:latin typeface="Ubuntu" panose="020B060402020202020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effectLst/>
                          <a:latin typeface="Ubuntu" panose="020B0604020202020204" charset="0"/>
                          <a:ea typeface="Times New Roman"/>
                        </a:rPr>
                        <a:t>15</a:t>
                      </a:r>
                      <a:endParaRPr lang="en-GB" sz="1400" dirty="0">
                        <a:effectLst/>
                        <a:latin typeface="Ubuntu" panose="020B060402020202020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Ubuntu" panose="020B0604020202020204" charset="0"/>
                          <a:ea typeface="Times New Roman"/>
                          <a:cs typeface="Times New Roman"/>
                        </a:rPr>
                        <a:t>3.5</a:t>
                      </a:r>
                    </a:p>
                  </a:txBody>
                  <a:tcPr marL="68580" marR="68580" marT="0" marB="0" anchor="ctr"/>
                </a:tc>
              </a:tr>
              <a:tr h="45931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effectLst/>
                          <a:latin typeface="Ubuntu" panose="020B0604020202020204" charset="0"/>
                          <a:ea typeface="Times New Roman"/>
                        </a:rPr>
                        <a:t>LHC</a:t>
                      </a:r>
                      <a:endParaRPr lang="en-GB" sz="1400">
                        <a:effectLst/>
                        <a:latin typeface="Ubuntu" panose="020B060402020202020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 smtClean="0">
                          <a:effectLst/>
                          <a:latin typeface="Ubuntu" panose="020B0604020202020204" charset="0"/>
                          <a:ea typeface="Times New Roman"/>
                        </a:rPr>
                        <a:t>99</a:t>
                      </a:r>
                      <a:endParaRPr lang="en-GB" sz="1400" dirty="0">
                        <a:effectLst/>
                        <a:latin typeface="Ubuntu" panose="020B060402020202020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effectLst/>
                          <a:latin typeface="Ubuntu" panose="020B0604020202020204" charset="0"/>
                          <a:ea typeface="Times New Roman"/>
                        </a:rPr>
                        <a:t>21</a:t>
                      </a:r>
                      <a:endParaRPr lang="en-GB" sz="1400" dirty="0">
                        <a:effectLst/>
                        <a:latin typeface="Ubuntu" panose="020B060402020202020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Ubuntu" panose="020B0604020202020204" charset="0"/>
                          <a:ea typeface="Times New Roman"/>
                          <a:cs typeface="Times New Roman"/>
                        </a:rPr>
                        <a:t>4.7</a:t>
                      </a:r>
                    </a:p>
                  </a:txBody>
                  <a:tcPr marL="68580" marR="68580" marT="0" marB="0" anchor="ctr"/>
                </a:tc>
              </a:tr>
              <a:tr h="45931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effectLst/>
                          <a:latin typeface="Ubuntu" panose="020B0604020202020204" charset="0"/>
                          <a:ea typeface="Times New Roman"/>
                        </a:rPr>
                        <a:t>Experiments</a:t>
                      </a:r>
                      <a:endParaRPr lang="en-GB" sz="1400">
                        <a:effectLst/>
                        <a:latin typeface="Ubuntu" panose="020B060402020202020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 smtClean="0">
                          <a:effectLst/>
                          <a:latin typeface="Ubuntu" panose="020B0604020202020204" charset="0"/>
                          <a:ea typeface="Times New Roman"/>
                        </a:rPr>
                        <a:t>210</a:t>
                      </a:r>
                      <a:endParaRPr lang="en-GB" sz="1400" dirty="0">
                        <a:effectLst/>
                        <a:latin typeface="Ubuntu" panose="020B060402020202020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effectLst/>
                          <a:latin typeface="Ubuntu" panose="020B0604020202020204" charset="0"/>
                          <a:ea typeface="Times New Roman"/>
                        </a:rPr>
                        <a:t>21</a:t>
                      </a:r>
                      <a:endParaRPr lang="en-GB" sz="1400" dirty="0">
                        <a:effectLst/>
                        <a:latin typeface="Ubuntu" panose="020B060402020202020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effectLst/>
                          <a:latin typeface="Ubuntu" panose="020B0604020202020204" charset="0"/>
                          <a:ea typeface="Times New Roman"/>
                        </a:rPr>
                        <a:t>10</a:t>
                      </a:r>
                      <a:endParaRPr lang="en-GB" sz="1400" dirty="0">
                        <a:effectLst/>
                        <a:latin typeface="Ubuntu" panose="020B060402020202020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931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>
                          <a:effectLst/>
                          <a:latin typeface="Ubuntu" panose="020B0604020202020204" charset="0"/>
                          <a:ea typeface="Times New Roman"/>
                        </a:rPr>
                        <a:t>total</a:t>
                      </a:r>
                      <a:endParaRPr lang="en-GB" sz="1400">
                        <a:effectLst/>
                        <a:latin typeface="Ubuntu" panose="020B060402020202020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400" dirty="0">
                        <a:effectLst/>
                        <a:latin typeface="Ubuntu" panose="020B060402020202020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effectLst/>
                          <a:latin typeface="Ubuntu" panose="020B0604020202020204" charset="0"/>
                          <a:ea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Ubuntu" panose="020B060402020202020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 dirty="0">
                          <a:effectLst/>
                          <a:latin typeface="Ubuntu" panose="020B0604020202020204" charset="0"/>
                          <a:ea typeface="Times New Roman"/>
                        </a:rPr>
                        <a:t>20.5</a:t>
                      </a:r>
                      <a:endParaRPr lang="en-GB" sz="1400" dirty="0">
                        <a:effectLst/>
                        <a:latin typeface="Ubuntu" panose="020B060402020202020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Content Placeholder 1"/>
          <p:cNvSpPr txBox="1">
            <a:spLocks/>
          </p:cNvSpPr>
          <p:nvPr/>
        </p:nvSpPr>
        <p:spPr>
          <a:xfrm>
            <a:off x="225854" y="2600324"/>
            <a:ext cx="4192373" cy="37560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25425" indent="-225425" algn="l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kumimoji="0" sz="3200" b="0" i="0" kern="1200">
                <a:solidFill>
                  <a:srgbClr val="0C377B"/>
                </a:solidFill>
                <a:latin typeface="Ubuntu Light"/>
                <a:ea typeface="+mn-ea"/>
                <a:cs typeface="Ubuntu Light"/>
              </a:defRPr>
            </a:lvl1pPr>
            <a:lvl2pPr marL="460375" indent="-228600" algn="l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100000"/>
              <a:buFont typeface="Arial"/>
              <a:buChar char="•"/>
              <a:defRPr kumimoji="0" sz="3200" b="0" i="0" kern="1200" baseline="0">
                <a:solidFill>
                  <a:srgbClr val="0C377B"/>
                </a:solidFill>
                <a:latin typeface="Ubuntu Light"/>
                <a:ea typeface="+mn-ea"/>
                <a:cs typeface="Ubuntu Light"/>
              </a:defRPr>
            </a:lvl2pPr>
            <a:lvl3pPr marL="685800" indent="-225425" algn="l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100000"/>
              <a:buFont typeface="Arial"/>
              <a:buChar char="•"/>
              <a:defRPr kumimoji="0" sz="3200" b="0" i="0" kern="1200">
                <a:solidFill>
                  <a:srgbClr val="0C377B"/>
                </a:solidFill>
                <a:latin typeface="Ubuntu Light"/>
                <a:ea typeface="+mn-ea"/>
                <a:cs typeface="Ubuntu Light"/>
              </a:defRPr>
            </a:lvl3pPr>
            <a:lvl4pPr marL="909638" indent="-223838" algn="l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Arial"/>
              <a:buChar char="•"/>
              <a:defRPr kumimoji="0" sz="3200" b="0" i="0" kern="1200">
                <a:solidFill>
                  <a:srgbClr val="0C377B"/>
                </a:solidFill>
                <a:latin typeface="Ubuntu Light"/>
                <a:ea typeface="+mn-ea"/>
                <a:cs typeface="Ubuntu Light"/>
              </a:defRPr>
            </a:lvl4pPr>
            <a:lvl5pPr marL="1146175" indent="-236538" algn="l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4"/>
              </a:buClr>
              <a:buSzPct val="100000"/>
              <a:buFont typeface="Arial"/>
              <a:buChar char="•"/>
              <a:defRPr kumimoji="0" sz="3200" b="0" i="0" kern="1200" baseline="0">
                <a:solidFill>
                  <a:srgbClr val="0C377B"/>
                </a:solidFill>
                <a:latin typeface="Ubuntu Light"/>
                <a:ea typeface="+mn-ea"/>
                <a:cs typeface="Ubuntu Light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en-US" sz="2400" dirty="0" smtClean="0">
                <a:latin typeface="Ubuntu" panose="020B0504030602030204" pitchFamily="34" charset="0"/>
              </a:rPr>
              <a:t>More than 20 staff missing</a:t>
            </a:r>
          </a:p>
          <a:p>
            <a:pPr lvl="2"/>
            <a:r>
              <a:rPr lang="en-US" altLang="en-US" sz="1800" dirty="0" smtClean="0">
                <a:latin typeface="Ubuntu" panose="020B0504030602030204" pitchFamily="34" charset="0"/>
              </a:rPr>
              <a:t>13 from a manpower contractor</a:t>
            </a:r>
          </a:p>
          <a:p>
            <a:pPr lvl="2"/>
            <a:r>
              <a:rPr lang="en-US" altLang="en-US" sz="1800" dirty="0" smtClean="0">
                <a:latin typeface="Ubuntu" panose="020B0504030602030204" pitchFamily="34" charset="0"/>
              </a:rPr>
              <a:t>4 from experiments collaboration</a:t>
            </a:r>
          </a:p>
          <a:p>
            <a:pPr lvl="2"/>
            <a:r>
              <a:rPr lang="en-US" altLang="en-US" sz="1800" dirty="0" smtClean="0">
                <a:latin typeface="Ubuntu" panose="020B0504030602030204" pitchFamily="34" charset="0"/>
              </a:rPr>
              <a:t>2 Project Associates from University</a:t>
            </a:r>
          </a:p>
          <a:p>
            <a:pPr lvl="2"/>
            <a:r>
              <a:rPr lang="en-US" altLang="en-US" sz="1800" dirty="0">
                <a:latin typeface="Ubuntu" panose="020B0504030602030204" pitchFamily="34" charset="0"/>
              </a:rPr>
              <a:t>2</a:t>
            </a:r>
            <a:r>
              <a:rPr lang="en-US" altLang="en-US" sz="1800" dirty="0" smtClean="0">
                <a:latin typeface="Ubuntu" panose="020B0504030602030204" pitchFamily="34" charset="0"/>
              </a:rPr>
              <a:t> mechanical technicians</a:t>
            </a:r>
          </a:p>
        </p:txBody>
      </p:sp>
    </p:spTree>
    <p:extLst>
      <p:ext uri="{BB962C8B-B14F-4D97-AF65-F5344CB8AC3E}">
        <p14:creationId xmlns:p14="http://schemas.microsoft.com/office/powerpoint/2010/main" val="141861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_60years_ENdept_Presentation_UbuntuFont">
  <a:themeElements>
    <a:clrScheme name="CERN">
      <a:dk1>
        <a:srgbClr val="0C377B"/>
      </a:dk1>
      <a:lt1>
        <a:srgbClr val="FFFFFF"/>
      </a:lt1>
      <a:dk2>
        <a:srgbClr val="333333"/>
      </a:dk2>
      <a:lt2>
        <a:srgbClr val="999999"/>
      </a:lt2>
      <a:accent1>
        <a:srgbClr val="0C377B"/>
      </a:accent1>
      <a:accent2>
        <a:srgbClr val="A40000"/>
      </a:accent2>
      <a:accent3>
        <a:srgbClr val="4F9A06"/>
      </a:accent3>
      <a:accent4>
        <a:srgbClr val="5197CC"/>
      </a:accent4>
      <a:accent5>
        <a:srgbClr val="EF2929"/>
      </a:accent5>
      <a:accent6>
        <a:srgbClr val="8AE234"/>
      </a:accent6>
      <a:hlink>
        <a:srgbClr val="3465A4"/>
      </a:hlink>
      <a:folHlink>
        <a:srgbClr val="3465A4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CERN_60years_ENdept_Presentation_UbuntuFont</Template>
  <TotalTime>4826</TotalTime>
  <Words>1961</Words>
  <Application>Microsoft Office PowerPoint</Application>
  <PresentationFormat>On-screen Show (4:3)</PresentationFormat>
  <Paragraphs>321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Ubuntu Light</vt:lpstr>
      <vt:lpstr>Calibri</vt:lpstr>
      <vt:lpstr>Ubuntu</vt:lpstr>
      <vt:lpstr>Times New Roman</vt:lpstr>
      <vt:lpstr>CERN_60years_ENdept_Presentation_UbuntuFont</vt:lpstr>
      <vt:lpstr>Managing the survey activities during the Long Shut-down 1  Dominique Missiaen</vt:lpstr>
      <vt:lpstr>Agenda</vt:lpstr>
      <vt:lpstr>Introduction</vt:lpstr>
      <vt:lpstr>Introduction</vt:lpstr>
      <vt:lpstr>Why a so huge measurement and maintenance campaign ?</vt:lpstr>
      <vt:lpstr>Why a so huge measurement and maintenance campaign ?</vt:lpstr>
      <vt:lpstr>Why a so huge measurement and maintenance campaign ?</vt:lpstr>
      <vt:lpstr>Work scheduled</vt:lpstr>
      <vt:lpstr>Manpower</vt:lpstr>
      <vt:lpstr>Manpower</vt:lpstr>
      <vt:lpstr>Planning</vt:lpstr>
      <vt:lpstr>Planning</vt:lpstr>
      <vt:lpstr>Quality control</vt:lpstr>
      <vt:lpstr>Results</vt:lpstr>
      <vt:lpstr>Results</vt:lpstr>
      <vt:lpstr>Results</vt:lpstr>
      <vt:lpstr>Results</vt:lpstr>
      <vt:lpstr>Results</vt:lpstr>
      <vt:lpstr>Maintenance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Mateusz Sosin</dc:creator>
  <cp:lastModifiedBy>Dominique Missiaen</cp:lastModifiedBy>
  <cp:revision>265</cp:revision>
  <cp:lastPrinted>2014-10-08T16:15:57Z</cp:lastPrinted>
  <dcterms:created xsi:type="dcterms:W3CDTF">2014-10-03T19:43:20Z</dcterms:created>
  <dcterms:modified xsi:type="dcterms:W3CDTF">2014-10-15T16:36:24Z</dcterms:modified>
</cp:coreProperties>
</file>