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340" r:id="rId2"/>
    <p:sldId id="293" r:id="rId3"/>
    <p:sldId id="295" r:id="rId4"/>
    <p:sldId id="341" r:id="rId5"/>
    <p:sldId id="342" r:id="rId6"/>
    <p:sldId id="343" r:id="rId7"/>
    <p:sldId id="344" r:id="rId8"/>
    <p:sldId id="354" r:id="rId9"/>
    <p:sldId id="346" r:id="rId10"/>
    <p:sldId id="345" r:id="rId11"/>
    <p:sldId id="301" r:id="rId12"/>
    <p:sldId id="347" r:id="rId13"/>
    <p:sldId id="348" r:id="rId14"/>
    <p:sldId id="304" r:id="rId15"/>
    <p:sldId id="324" r:id="rId16"/>
    <p:sldId id="350" r:id="rId17"/>
    <p:sldId id="325" r:id="rId18"/>
    <p:sldId id="327" r:id="rId19"/>
    <p:sldId id="328" r:id="rId20"/>
    <p:sldId id="329" r:id="rId21"/>
    <p:sldId id="330" r:id="rId22"/>
    <p:sldId id="351" r:id="rId23"/>
    <p:sldId id="331" r:id="rId24"/>
    <p:sldId id="352" r:id="rId25"/>
    <p:sldId id="332" r:id="rId26"/>
    <p:sldId id="338" r:id="rId27"/>
    <p:sldId id="333" r:id="rId28"/>
    <p:sldId id="334" r:id="rId29"/>
    <p:sldId id="353" r:id="rId30"/>
    <p:sldId id="335" r:id="rId31"/>
    <p:sldId id="318" r:id="rId32"/>
    <p:sldId id="339" r:id="rId33"/>
    <p:sldId id="355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EA543"/>
    <a:srgbClr val="DEA900"/>
    <a:srgbClr val="D8FA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39" autoAdjust="0"/>
    <p:restoredTop sz="64831" autoAdjust="0"/>
  </p:normalViewPr>
  <p:slideViewPr>
    <p:cSldViewPr>
      <p:cViewPr>
        <p:scale>
          <a:sx n="72" d="100"/>
          <a:sy n="72" d="100"/>
        </p:scale>
        <p:origin x="-2976" y="-2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72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notesMaster" Target="notesMasters/notesMaster1.xml"/><Relationship Id="rId36" Type="http://schemas.openxmlformats.org/officeDocument/2006/relationships/printerSettings" Target="printerSettings/printerSettings1.bin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esProps" Target="presProps.xml"/><Relationship Id="rId38" Type="http://schemas.openxmlformats.org/officeDocument/2006/relationships/viewProps" Target="viewProps.xml"/><Relationship Id="rId39" Type="http://schemas.openxmlformats.org/officeDocument/2006/relationships/theme" Target="theme/theme1.xml"/><Relationship Id="rId4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B515B7-1845-4FE4-B742-C22B7D972988}" type="datetimeFigureOut">
              <a:rPr lang="en-GB" smtClean="0"/>
              <a:t>16/10/14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6B9611-48F0-4AB3-B59B-4E8CF4AFA5E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295726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B9611-48F0-4AB3-B59B-4E8CF4AFA5E0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776686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B9611-48F0-4AB3-B59B-4E8CF4AFA5E0}" type="slidenum">
              <a:rPr lang="en-GB" smtClean="0"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617271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US" dirty="0">
              <a:latin typeface="+mj-lt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B9611-48F0-4AB3-B59B-4E8CF4AFA5E0}" type="slidenum">
              <a:rPr lang="en-GB" smtClean="0"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364291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B9611-48F0-4AB3-B59B-4E8CF4AFA5E0}" type="slidenum">
              <a:rPr lang="en-GB" smtClean="0"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57061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B9611-48F0-4AB3-B59B-4E8CF4AFA5E0}" type="slidenum">
              <a:rPr lang="en-GB" smtClean="0"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204853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B9611-48F0-4AB3-B59B-4E8CF4AFA5E0}" type="slidenum">
              <a:rPr lang="en-GB" smtClean="0"/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434052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B9611-48F0-4AB3-B59B-4E8CF4AFA5E0}" type="slidenum">
              <a:rPr lang="en-GB" smtClean="0"/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6660457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8A5652-A8A2-4E7F-8E77-B3EBBEDEA6CC}" type="slidenum">
              <a:rPr lang="en-GB" smtClean="0"/>
              <a:pPr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977991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B9611-48F0-4AB3-B59B-4E8CF4AFA5E0}" type="slidenum">
              <a:rPr lang="en-GB" smtClean="0"/>
              <a:t>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7635082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B9611-48F0-4AB3-B59B-4E8CF4AFA5E0}" type="slidenum">
              <a:rPr lang="en-GB" smtClean="0"/>
              <a:t>22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3394857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8A5652-A8A2-4E7F-8E77-B3EBBEDEA6CC}" type="slidenum">
              <a:rPr lang="en-GB" smtClean="0"/>
              <a:pPr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36914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B9611-48F0-4AB3-B59B-4E8CF4AFA5E0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5805197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B9611-48F0-4AB3-B59B-4E8CF4AFA5E0}" type="slidenum">
              <a:rPr lang="en-GB" smtClean="0"/>
              <a:t>24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1735869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8A5652-A8A2-4E7F-8E77-B3EBBEDEA6CC}" type="slidenum">
              <a:rPr lang="en-GB" smtClean="0"/>
              <a:pPr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178994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B9611-48F0-4AB3-B59B-4E8CF4AFA5E0}" type="slidenum">
              <a:rPr lang="en-GB" smtClean="0"/>
              <a:t>27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985495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B9611-48F0-4AB3-B59B-4E8CF4AFA5E0}" type="slidenum">
              <a:rPr lang="en-GB" smtClean="0"/>
              <a:t>28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854388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B9611-48F0-4AB3-B59B-4E8CF4AFA5E0}" type="slidenum">
              <a:rPr lang="en-GB" smtClean="0"/>
              <a:t>30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0724742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B9611-48F0-4AB3-B59B-4E8CF4AFA5E0}" type="slidenum">
              <a:rPr lang="en-GB" smtClean="0"/>
              <a:t>31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6548338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B9611-48F0-4AB3-B59B-4E8CF4AFA5E0}" type="slidenum">
              <a:rPr lang="en-GB" smtClean="0"/>
              <a:t>32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875269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B9611-48F0-4AB3-B59B-4E8CF4AFA5E0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372473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B9611-48F0-4AB3-B59B-4E8CF4AFA5E0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67033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B9611-48F0-4AB3-B59B-4E8CF4AFA5E0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699673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B9611-48F0-4AB3-B59B-4E8CF4AFA5E0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342080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B9611-48F0-4AB3-B59B-4E8CF4AFA5E0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883906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B9611-48F0-4AB3-B59B-4E8CF4AFA5E0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3562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B9611-48F0-4AB3-B59B-4E8CF4AFA5E0}" type="slidenum">
              <a:rPr lang="en-GB" smtClean="0"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724992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gif"/><Relationship Id="rId3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F10D0-1D49-4030-8B04-1FCAAB2A013C}" type="datetimeFigureOut">
              <a:rPr lang="en-GB" smtClean="0"/>
              <a:pPr/>
              <a:t>16/10/14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F430C-C0B6-4172-B972-8EEC760DEA7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936268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F10D0-1D49-4030-8B04-1FCAAB2A013C}" type="datetimeFigureOut">
              <a:rPr lang="en-GB" smtClean="0"/>
              <a:pPr/>
              <a:t>16/10/14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F430C-C0B6-4172-B972-8EEC760DEA7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158402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F10D0-1D49-4030-8B04-1FCAAB2A013C}" type="datetimeFigureOut">
              <a:rPr lang="en-GB" smtClean="0"/>
              <a:pPr/>
              <a:t>16/10/14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F430C-C0B6-4172-B972-8EEC760DEA7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655713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15616" y="13240"/>
            <a:ext cx="7920880" cy="67945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Title of the slide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Rectangle 6"/>
          <p:cNvSpPr/>
          <p:nvPr userDrawn="1"/>
        </p:nvSpPr>
        <p:spPr>
          <a:xfrm>
            <a:off x="3244" y="-880"/>
            <a:ext cx="9144000" cy="69269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6453336"/>
            <a:ext cx="9144000" cy="40466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3244" y="6453336"/>
            <a:ext cx="1976468" cy="4046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3 June 2014</a:t>
            </a:r>
            <a:endParaRPr lang="en-GB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59632" y="6453336"/>
            <a:ext cx="6624736" cy="4046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LTM03-04-01      Transportation issues</a:t>
            </a:r>
            <a:endParaRPr lang="en-GB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22904" y="6453336"/>
            <a:ext cx="514400" cy="4046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86AACFFC-7F54-4B4C-B288-14C871E4345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" y="-1868"/>
            <a:ext cx="1291052" cy="693684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9999044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6445006"/>
            <a:ext cx="9144000" cy="44037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0" y="0"/>
            <a:ext cx="9144000" cy="69269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 algn="ctr">
              <a:buFontTx/>
              <a:buNone/>
              <a:defRPr>
                <a:solidFill>
                  <a:srgbClr val="002060"/>
                </a:solidFill>
              </a:defRPr>
            </a:lvl1pPr>
            <a:lvl2pPr marL="457200" indent="0" algn="ctr">
              <a:buFontTx/>
              <a:buNone/>
              <a:defRPr>
                <a:solidFill>
                  <a:schemeClr val="tx1"/>
                </a:solidFill>
              </a:defRPr>
            </a:lvl2pPr>
            <a:lvl3pPr marL="1143000" indent="-228600">
              <a:buFontTx/>
              <a:buBlip>
                <a:blip r:embed="rId2"/>
              </a:buBlip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8453064" y="6536377"/>
            <a:ext cx="42511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7EBF430C-C0B6-4172-B972-8EEC760DEA7F}" type="slidenum">
              <a:rPr lang="en-GB" sz="1600" smtClean="0">
                <a:solidFill>
                  <a:schemeClr val="bg1"/>
                </a:solidFill>
              </a:rPr>
              <a:pPr/>
              <a:t>‹#›</a:t>
            </a:fld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10" name="Picture 9" descr="ifmif-logo-large2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19672" cy="764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 userDrawn="1"/>
        </p:nvSpPr>
        <p:spPr>
          <a:xfrm>
            <a:off x="35496" y="6453336"/>
            <a:ext cx="16789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F. Scantamburlo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3627720" y="6453336"/>
            <a:ext cx="20320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IWAA</a:t>
            </a:r>
            <a:r>
              <a:rPr lang="en-US" baseline="0" dirty="0" smtClean="0">
                <a:solidFill>
                  <a:schemeClr val="bg1"/>
                </a:solidFill>
              </a:rPr>
              <a:t> 2014 - Beijing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69158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F10D0-1D49-4030-8B04-1FCAAB2A013C}" type="datetimeFigureOut">
              <a:rPr lang="en-GB" smtClean="0"/>
              <a:pPr/>
              <a:t>16/10/14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F430C-C0B6-4172-B972-8EEC760DEA7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390311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F10D0-1D49-4030-8B04-1FCAAB2A013C}" type="datetimeFigureOut">
              <a:rPr lang="en-GB" smtClean="0"/>
              <a:pPr/>
              <a:t>16/10/14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F430C-C0B6-4172-B972-8EEC760DEA7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240764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F10D0-1D49-4030-8B04-1FCAAB2A013C}" type="datetimeFigureOut">
              <a:rPr lang="en-GB" smtClean="0"/>
              <a:pPr/>
              <a:t>16/10/14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F430C-C0B6-4172-B972-8EEC760DEA7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00668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F10D0-1D49-4030-8B04-1FCAAB2A013C}" type="datetimeFigureOut">
              <a:rPr lang="en-GB" smtClean="0"/>
              <a:pPr/>
              <a:t>16/10/14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F430C-C0B6-4172-B972-8EEC760DEA7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78622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F10D0-1D49-4030-8B04-1FCAAB2A013C}" type="datetimeFigureOut">
              <a:rPr lang="en-GB" smtClean="0"/>
              <a:pPr/>
              <a:t>16/10/14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F430C-C0B6-4172-B972-8EEC760DEA7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644870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F10D0-1D49-4030-8B04-1FCAAB2A013C}" type="datetimeFigureOut">
              <a:rPr lang="en-GB" smtClean="0"/>
              <a:pPr/>
              <a:t>16/10/14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F430C-C0B6-4172-B972-8EEC760DEA7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17682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F10D0-1D49-4030-8B04-1FCAAB2A013C}" type="datetimeFigureOut">
              <a:rPr lang="en-GB" smtClean="0"/>
              <a:pPr/>
              <a:t>16/10/14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F430C-C0B6-4172-B972-8EEC760DEA7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093880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5F10D0-1D49-4030-8B04-1FCAAB2A013C}" type="datetimeFigureOut">
              <a:rPr lang="en-GB" smtClean="0"/>
              <a:pPr/>
              <a:t>16/10/14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BF430C-C0B6-4172-B972-8EEC760DEA7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77420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4" Type="http://schemas.openxmlformats.org/officeDocument/2006/relationships/image" Target="../media/image16.emf"/><Relationship Id="rId5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5" Type="http://schemas.openxmlformats.org/officeDocument/2006/relationships/hyperlink" Target="http://www.jacow.org/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4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0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4" Type="http://schemas.openxmlformats.org/officeDocument/2006/relationships/image" Target="../media/image35.png"/><Relationship Id="rId5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4" Type="http://schemas.openxmlformats.org/officeDocument/2006/relationships/image" Target="../media/image39.png"/><Relationship Id="rId5" Type="http://schemas.openxmlformats.org/officeDocument/2006/relationships/image" Target="../media/image40.jpeg"/><Relationship Id="rId6" Type="http://schemas.openxmlformats.org/officeDocument/2006/relationships/image" Target="../media/image41.jpeg"/><Relationship Id="rId7" Type="http://schemas.openxmlformats.org/officeDocument/2006/relationships/image" Target="../media/image42.jpeg"/><Relationship Id="rId8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4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4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png"/><Relationship Id="rId3" Type="http://schemas.openxmlformats.org/officeDocument/2006/relationships/image" Target="../media/image30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4" Type="http://schemas.openxmlformats.org/officeDocument/2006/relationships/image" Target="../media/image50.jpeg"/><Relationship Id="rId5" Type="http://schemas.openxmlformats.org/officeDocument/2006/relationships/image" Target="../media/image51.png"/><Relationship Id="rId6" Type="http://schemas.openxmlformats.org/officeDocument/2006/relationships/image" Target="../media/image52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4" Type="http://schemas.openxmlformats.org/officeDocument/2006/relationships/image" Target="../media/image54.jpeg"/><Relationship Id="rId5" Type="http://schemas.openxmlformats.org/officeDocument/2006/relationships/image" Target="../media/image55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1.gif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4" Type="http://schemas.openxmlformats.org/officeDocument/2006/relationships/image" Target="../media/image58.jpeg"/><Relationship Id="rId5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60.gi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61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.gif"/><Relationship Id="rId5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917"/>
          <a:stretch/>
        </p:blipFill>
        <p:spPr bwMode="auto">
          <a:xfrm>
            <a:off x="0" y="1056740"/>
            <a:ext cx="9142413" cy="584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7EBF430C-C0B6-4172-B972-8EEC760DEA7F}" type="slidenum">
              <a:rPr lang="en-GB" smtClean="0"/>
              <a:pPr/>
              <a:t>1</a:t>
            </a:fld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7151979" y="6300028"/>
            <a:ext cx="1693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>
                <a:solidFill>
                  <a:srgbClr val="FFFF00"/>
                </a:solidFill>
                <a:latin typeface="Agency FB" pitchFamily="34" charset="0"/>
              </a:rPr>
              <a:t>IWAA 2014 - </a:t>
            </a:r>
            <a:r>
              <a:rPr lang="en-GB" b="1" dirty="0" smtClean="0">
                <a:solidFill>
                  <a:srgbClr val="FFFF00"/>
                </a:solidFill>
                <a:latin typeface="Agency FB" pitchFamily="34" charset="0"/>
              </a:rPr>
              <a:t>Beijing</a:t>
            </a:r>
            <a:endParaRPr lang="en-GB" b="1" dirty="0">
              <a:solidFill>
                <a:srgbClr val="FFFF00"/>
              </a:solidFill>
              <a:latin typeface="Agency FB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5496" y="0"/>
            <a:ext cx="9036496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1325" algn="ctr"/>
            <a:r>
              <a:rPr lang="en-GB" sz="3200" b="1" dirty="0" smtClean="0">
                <a:solidFill>
                  <a:srgbClr val="C00000"/>
                </a:solidFill>
              </a:rPr>
              <a:t>Alignment of LIPAC </a:t>
            </a:r>
          </a:p>
          <a:p>
            <a:pPr marL="441325" algn="ctr"/>
            <a:r>
              <a:rPr lang="en-GB" sz="3200" b="1" dirty="0">
                <a:solidFill>
                  <a:srgbClr val="C00000"/>
                </a:solidFill>
              </a:rPr>
              <a:t>t</a:t>
            </a:r>
            <a:r>
              <a:rPr lang="en-GB" sz="3200" b="1" dirty="0" smtClean="0">
                <a:solidFill>
                  <a:srgbClr val="C00000"/>
                </a:solidFill>
              </a:rPr>
              <a:t>he Linear IFMIF </a:t>
            </a:r>
            <a:r>
              <a:rPr lang="en-GB" sz="3200" b="1" dirty="0">
                <a:solidFill>
                  <a:srgbClr val="C00000"/>
                </a:solidFill>
              </a:rPr>
              <a:t>P</a:t>
            </a:r>
            <a:r>
              <a:rPr lang="en-GB" sz="3200" b="1" dirty="0" smtClean="0">
                <a:solidFill>
                  <a:srgbClr val="C00000"/>
                </a:solidFill>
              </a:rPr>
              <a:t>rototype Accelerator: requirements and current status</a:t>
            </a:r>
            <a:r>
              <a:rPr lang="en-GB" sz="3200" b="1" dirty="0" smtClean="0">
                <a:solidFill>
                  <a:srgbClr val="002060"/>
                </a:solidFill>
              </a:rPr>
              <a:t/>
            </a:r>
            <a:br>
              <a:rPr lang="en-GB" sz="3200" b="1" dirty="0" smtClean="0">
                <a:solidFill>
                  <a:srgbClr val="002060"/>
                </a:solidFill>
              </a:rPr>
            </a:br>
            <a:r>
              <a:rPr lang="en-GB" sz="2000" b="1" i="1" dirty="0" smtClean="0"/>
              <a:t>F. Scantamburlo et al. </a:t>
            </a:r>
            <a:endParaRPr lang="en-GB" sz="2000" b="1" i="1" dirty="0"/>
          </a:p>
          <a:p>
            <a:pPr algn="ctr"/>
            <a:r>
              <a:rPr lang="en-GB" sz="2000" b="1" i="1" dirty="0" smtClean="0"/>
              <a:t>(IFMIF/EVEDA Project Team)</a:t>
            </a:r>
            <a:endParaRPr lang="en-GB" sz="2000" i="1" dirty="0"/>
          </a:p>
        </p:txBody>
      </p:sp>
    </p:spTree>
    <p:extLst>
      <p:ext uri="{BB962C8B-B14F-4D97-AF65-F5344CB8AC3E}">
        <p14:creationId xmlns:p14="http://schemas.microsoft.com/office/powerpoint/2010/main" val="3945720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99992" y="6525344"/>
            <a:ext cx="3096344" cy="33265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4525963"/>
          </a:xfrm>
        </p:spPr>
        <p:txBody>
          <a:bodyPr/>
          <a:lstStyle/>
          <a:p>
            <a:r>
              <a:rPr lang="en-GB" dirty="0" smtClean="0"/>
              <a:t>The Design of IFMIF is broken down in 5 facilities</a:t>
            </a:r>
            <a:endParaRPr lang="en-GB" dirty="0"/>
          </a:p>
        </p:txBody>
      </p:sp>
      <p:sp>
        <p:nvSpPr>
          <p:cNvPr id="9" name="Content Placeholder 1"/>
          <p:cNvSpPr txBox="1">
            <a:spLocks/>
          </p:cNvSpPr>
          <p:nvPr/>
        </p:nvSpPr>
        <p:spPr>
          <a:xfrm>
            <a:off x="827584" y="1412776"/>
            <a:ext cx="6357392" cy="236418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Tx/>
              <a:buNone/>
              <a:defRPr sz="32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Tx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tabLst>
                <a:tab pos="2962275" algn="l"/>
              </a:tabLst>
            </a:pPr>
            <a:r>
              <a:rPr lang="en-GB" dirty="0" smtClean="0">
                <a:solidFill>
                  <a:srgbClr val="0070C0"/>
                </a:solidFill>
              </a:rPr>
              <a:t>Accelerator Facility</a:t>
            </a:r>
          </a:p>
          <a:p>
            <a:pPr algn="r">
              <a:tabLst>
                <a:tab pos="2962275" algn="l"/>
              </a:tabLst>
            </a:pPr>
            <a:r>
              <a:rPr lang="en-GB" dirty="0" smtClean="0">
                <a:solidFill>
                  <a:srgbClr val="0070C0"/>
                </a:solidFill>
              </a:rPr>
              <a:t>Lithium Target Facility</a:t>
            </a:r>
          </a:p>
          <a:p>
            <a:pPr algn="r">
              <a:tabLst>
                <a:tab pos="2962275" algn="l"/>
              </a:tabLst>
            </a:pPr>
            <a:r>
              <a:rPr lang="en-GB" dirty="0" smtClean="0">
                <a:solidFill>
                  <a:srgbClr val="0070C0"/>
                </a:solidFill>
              </a:rPr>
              <a:t>Test Facility</a:t>
            </a:r>
          </a:p>
          <a:p>
            <a:pPr algn="r"/>
            <a:r>
              <a:rPr lang="en-GB" dirty="0" smtClean="0">
                <a:solidFill>
                  <a:srgbClr val="0070C0"/>
                </a:solidFill>
              </a:rPr>
              <a:t>Post-irradiation and Examination Facility</a:t>
            </a:r>
          </a:p>
          <a:p>
            <a:pPr algn="r"/>
            <a:r>
              <a:rPr lang="en-GB" dirty="0" smtClean="0">
                <a:solidFill>
                  <a:srgbClr val="0070C0"/>
                </a:solidFill>
              </a:rPr>
              <a:t>Conventional Facilities</a:t>
            </a:r>
            <a:endParaRPr lang="en-GB" dirty="0">
              <a:solidFill>
                <a:srgbClr val="0070C0"/>
              </a:solidFill>
            </a:endParaRPr>
          </a:p>
        </p:txBody>
      </p:sp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3808666"/>
            <a:ext cx="4680521" cy="307671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sp>
        <p:nvSpPr>
          <p:cNvPr id="12" name="Left Brace 11"/>
          <p:cNvSpPr/>
          <p:nvPr/>
        </p:nvSpPr>
        <p:spPr>
          <a:xfrm>
            <a:off x="3872608" y="1484784"/>
            <a:ext cx="144016" cy="1296144"/>
          </a:xfrm>
          <a:prstGeom prst="leftBrac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488232" y="1916832"/>
            <a:ext cx="3283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1" dirty="0" smtClean="0">
                <a:solidFill>
                  <a:srgbClr val="C00000"/>
                </a:solidFill>
              </a:rPr>
              <a:t>Objective of Validation activities</a:t>
            </a:r>
            <a:endParaRPr lang="en-GB" b="1" i="1" dirty="0">
              <a:solidFill>
                <a:srgbClr val="C00000"/>
              </a:solidFill>
            </a:endParaRPr>
          </a:p>
        </p:txBody>
      </p:sp>
      <p:pic>
        <p:nvPicPr>
          <p:cNvPr id="8" name="Picture 7" descr="IFMIFPlantv2.jpg"/>
          <p:cNvPicPr/>
          <p:nvPr/>
        </p:nvPicPr>
        <p:blipFill rotWithShape="1">
          <a:blip r:embed="rId5"/>
          <a:srcRect l="3017" t="18880" r="4636" b="29501"/>
          <a:stretch/>
        </p:blipFill>
        <p:spPr>
          <a:xfrm>
            <a:off x="4644008" y="4725144"/>
            <a:ext cx="4536504" cy="172819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547664" y="35913"/>
            <a:ext cx="77038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solidFill>
                  <a:schemeClr val="bg1"/>
                </a:solidFill>
              </a:rPr>
              <a:t>Engineering Validation Activities (EVA) Phase</a:t>
            </a:r>
            <a:endParaRPr lang="en-GB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7256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95736" y="-99392"/>
            <a:ext cx="70171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 smtClean="0">
                <a:solidFill>
                  <a:schemeClr val="bg1"/>
                </a:solidFill>
              </a:rPr>
              <a:t>Accelerator facility of IFMIF</a:t>
            </a:r>
            <a:endParaRPr lang="en-GB" sz="48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4904" y="3284984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10</a:t>
            </a:r>
            <a:endParaRPr lang="en-GB" b="1" dirty="0">
              <a:solidFill>
                <a:srgbClr val="FF0000"/>
              </a:solidFill>
            </a:endParaRPr>
          </a:p>
        </p:txBody>
      </p:sp>
      <p:pic>
        <p:nvPicPr>
          <p:cNvPr id="9" name="Picture 8" descr="IFMIF-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512" y="711470"/>
            <a:ext cx="9144000" cy="336560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 rot="602868">
            <a:off x="296929" y="1755198"/>
            <a:ext cx="6559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10 m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9512" y="2348880"/>
            <a:ext cx="341170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i="1" dirty="0" smtClean="0"/>
              <a:t>the </a:t>
            </a:r>
            <a:r>
              <a:rPr lang="en-GB" sz="2400" b="1" i="1" dirty="0"/>
              <a:t>highest </a:t>
            </a:r>
            <a:r>
              <a:rPr lang="en-GB" sz="2400" b="1" i="1" dirty="0" smtClean="0"/>
              <a:t>intensity</a:t>
            </a:r>
          </a:p>
          <a:p>
            <a:r>
              <a:rPr lang="en-GB" sz="2400" b="1" i="1" dirty="0" smtClean="0"/>
              <a:t>the </a:t>
            </a:r>
            <a:r>
              <a:rPr lang="en-GB" sz="2400" b="1" i="1" dirty="0"/>
              <a:t>highest beam </a:t>
            </a:r>
            <a:r>
              <a:rPr lang="en-GB" sz="2400" b="1" i="1" dirty="0" smtClean="0"/>
              <a:t>power </a:t>
            </a:r>
          </a:p>
          <a:p>
            <a:r>
              <a:rPr lang="en-GB" sz="2400" b="1" i="1" dirty="0" smtClean="0"/>
              <a:t>the </a:t>
            </a:r>
            <a:r>
              <a:rPr lang="en-GB" sz="2400" b="1" i="1" dirty="0"/>
              <a:t>highest space charge </a:t>
            </a:r>
            <a:endParaRPr lang="en-GB" sz="2400" b="1" i="1" dirty="0" smtClean="0"/>
          </a:p>
          <a:p>
            <a:r>
              <a:rPr lang="en-GB" sz="2400" b="1" i="1" dirty="0" smtClean="0"/>
              <a:t>the </a:t>
            </a:r>
            <a:r>
              <a:rPr lang="en-GB" sz="2400" b="1" i="1" dirty="0"/>
              <a:t>longest RFQ</a:t>
            </a:r>
            <a:endParaRPr lang="en-GB" sz="2400" b="1" i="1" dirty="0">
              <a:solidFill>
                <a:srgbClr val="0070C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04248" y="1124744"/>
            <a:ext cx="2307042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srgbClr val="002060"/>
                </a:solidFill>
              </a:rPr>
              <a:t>2 x 5 MW beams</a:t>
            </a:r>
            <a:endParaRPr lang="en-GB" sz="2400" b="1" dirty="0">
              <a:solidFill>
                <a:srgbClr val="002060"/>
              </a:solidFill>
            </a:endParaRPr>
          </a:p>
        </p:txBody>
      </p:sp>
      <p:sp>
        <p:nvSpPr>
          <p:cNvPr id="10" name="Right Brace 9"/>
          <p:cNvSpPr/>
          <p:nvPr/>
        </p:nvSpPr>
        <p:spPr>
          <a:xfrm>
            <a:off x="3275856" y="2394271"/>
            <a:ext cx="432048" cy="1394769"/>
          </a:xfrm>
          <a:prstGeom prst="rightBrac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3779912" y="2915652"/>
            <a:ext cx="30409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C00000"/>
                </a:solidFill>
              </a:rPr>
              <a:t>Individual availability of &gt;90%</a:t>
            </a:r>
            <a:endParaRPr lang="en-GB" b="1" dirty="0">
              <a:solidFill>
                <a:srgbClr val="C00000"/>
              </a:solidFill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-108520" y="4293096"/>
            <a:ext cx="9279290" cy="2664296"/>
            <a:chOff x="-108520" y="3789040"/>
            <a:chExt cx="9279290" cy="2664296"/>
          </a:xfrm>
        </p:grpSpPr>
        <p:sp>
          <p:nvSpPr>
            <p:cNvPr id="12" name="Rectangle 11"/>
            <p:cNvSpPr/>
            <p:nvPr/>
          </p:nvSpPr>
          <p:spPr>
            <a:xfrm>
              <a:off x="0" y="3861048"/>
              <a:ext cx="9170770" cy="259228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3" name="Picture 2" descr="D:\Synop\synop ifmif-v05-nu.png"/>
            <p:cNvPicPr>
              <a:picLocks noChangeAspect="1" noChangeArrowheads="1"/>
            </p:cNvPicPr>
            <p:nvPr/>
          </p:nvPicPr>
          <p:blipFill>
            <a:blip r:embed="rId4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-1457"/>
            <a:stretch>
              <a:fillRect/>
            </a:stretch>
          </p:blipFill>
          <p:spPr bwMode="auto">
            <a:xfrm flipV="1">
              <a:off x="177841" y="5627907"/>
              <a:ext cx="7236184" cy="79581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</p:pic>
        <p:pic>
          <p:nvPicPr>
            <p:cNvPr id="14" name="Image 24" descr="D:\Synop\synop ifmif-v05-nu.png"/>
            <p:cNvPicPr/>
            <p:nvPr/>
          </p:nvPicPr>
          <p:blipFill>
            <a:blip r:embed="rId5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8340" y="4894041"/>
              <a:ext cx="7131601" cy="792752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</p:spPr>
        </p:pic>
        <p:sp>
          <p:nvSpPr>
            <p:cNvPr id="15" name="ZoneTexte 21"/>
            <p:cNvSpPr txBox="1"/>
            <p:nvPr/>
          </p:nvSpPr>
          <p:spPr>
            <a:xfrm>
              <a:off x="487798" y="5464324"/>
              <a:ext cx="4610558" cy="369332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omic Sans MS" pitchFamily="66" charset="0"/>
                </a:rPr>
                <a:t>2 </a:t>
              </a:r>
              <a:r>
                <a:rPr kumimoji="0" lang="fr-FR" sz="18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omic Sans MS" pitchFamily="66" charset="0"/>
                </a:rPr>
                <a:t>accelerators</a:t>
              </a:r>
              <a:r>
                <a:rPr kumimoji="0" lang="fr-FR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omic Sans MS" pitchFamily="66" charset="0"/>
                </a:rPr>
                <a:t>, 2 x 125 mA, 2 x 5MW</a:t>
              </a:r>
              <a:endPara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itchFamily="66" charset="0"/>
              </a:endParaRPr>
            </a:p>
          </p:txBody>
        </p:sp>
        <p:sp>
          <p:nvSpPr>
            <p:cNvPr id="16" name="ZoneTexte 33"/>
            <p:cNvSpPr txBox="1"/>
            <p:nvPr/>
          </p:nvSpPr>
          <p:spPr>
            <a:xfrm>
              <a:off x="-108520" y="3861048"/>
              <a:ext cx="1176925" cy="830997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+mj-lt"/>
                </a:rPr>
                <a:t>D</a:t>
              </a:r>
              <a:r>
                <a:rPr kumimoji="0" lang="fr-FR" sz="1600" b="1" i="0" u="none" strike="noStrike" kern="0" cap="none" spc="0" normalizeH="0" baseline="3000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+mj-lt"/>
                </a:rPr>
                <a:t>+</a:t>
              </a:r>
              <a:r>
                <a:rPr kumimoji="0" lang="fr-FR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+mj-lt"/>
                </a:rPr>
                <a:t> source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+mj-lt"/>
                </a:rPr>
                <a:t>CW 140 mA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+mj-lt"/>
                </a:rPr>
                <a:t>100 </a:t>
              </a:r>
              <a:r>
                <a:rPr kumimoji="0" lang="fr-FR" sz="16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+mj-lt"/>
                </a:rPr>
                <a:t>keV</a:t>
              </a:r>
              <a:endParaRPr kumimoji="0" lang="fr-FR" sz="16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17" name="ZoneTexte 35"/>
            <p:cNvSpPr txBox="1"/>
            <p:nvPr/>
          </p:nvSpPr>
          <p:spPr>
            <a:xfrm>
              <a:off x="3231442" y="3789040"/>
              <a:ext cx="1412566" cy="830997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</a:rPr>
                <a:t>SRF </a:t>
              </a:r>
              <a:r>
                <a:rPr kumimoji="0" lang="fr-FR" sz="16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</a:rPr>
                <a:t>Linac</a:t>
              </a:r>
              <a:endParaRPr lang="fr-FR" sz="1600" b="1" kern="0" noProof="0" dirty="0">
                <a:solidFill>
                  <a:srgbClr val="C00000"/>
                </a:solidFill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600" b="1" i="0" u="none" strike="noStrike" kern="0" cap="none" spc="0" normalizeH="0" baseline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</a:rPr>
                <a:t>HWR</a:t>
              </a:r>
              <a:r>
                <a:rPr kumimoji="0" lang="fr-FR" sz="1600" b="1" i="0" u="none" strike="noStrike" kern="0" cap="none" spc="0" normalizeH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</a:rPr>
                <a:t> 175 MHz</a:t>
              </a:r>
            </a:p>
            <a:p>
              <a:pPr lvl="0" algn="ctr">
                <a:defRPr/>
              </a:pPr>
              <a:r>
                <a:rPr lang="fr-FR" sz="1600" b="1" kern="0" dirty="0">
                  <a:solidFill>
                    <a:srgbClr val="C00000"/>
                  </a:solidFill>
                </a:rPr>
                <a:t>40 MeV</a:t>
              </a:r>
              <a:endParaRPr kumimoji="0" lang="fr-FR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endParaRPr>
            </a:p>
          </p:txBody>
        </p:sp>
        <p:sp>
          <p:nvSpPr>
            <p:cNvPr id="21" name="Rectangle 77"/>
            <p:cNvSpPr>
              <a:spLocks noChangeArrowheads="1"/>
            </p:cNvSpPr>
            <p:nvPr/>
          </p:nvSpPr>
          <p:spPr bwMode="auto">
            <a:xfrm>
              <a:off x="6375332" y="6011725"/>
              <a:ext cx="1112484" cy="430887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14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Beam </a:t>
              </a:r>
              <a:r>
                <a:rPr kumimoji="0" lang="en-US" altLang="ja-JP" sz="1400" b="0" i="1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shape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1400" b="0" i="1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200 x 50 mm</a:t>
              </a:r>
              <a:r>
                <a:rPr kumimoji="0" lang="en-US" altLang="ja-JP" sz="1400" b="0" i="1" u="none" strike="noStrike" kern="0" cap="none" spc="0" normalizeH="0" baseline="3000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2</a:t>
              </a:r>
              <a:endPara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24" name="Picture 2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20000">
              <a:off x="7013640" y="4667323"/>
              <a:ext cx="2127250" cy="174942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5" name="ZoneTexte 35"/>
            <p:cNvSpPr txBox="1"/>
            <p:nvPr/>
          </p:nvSpPr>
          <p:spPr>
            <a:xfrm>
              <a:off x="1188857" y="3861048"/>
              <a:ext cx="934871" cy="830997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</a:rPr>
                <a:t>RFQ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sz="1600" b="1" kern="0" dirty="0" smtClean="0">
                  <a:solidFill>
                    <a:srgbClr val="C00000"/>
                  </a:solidFill>
                </a:rPr>
                <a:t>175 MHz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</a:rPr>
                <a:t>5</a:t>
              </a:r>
              <a:r>
                <a:rPr kumimoji="0" lang="fr-FR" sz="1600" b="1" i="0" u="none" strike="noStrike" kern="0" cap="none" spc="0" normalizeH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</a:rPr>
                <a:t> MeV</a:t>
              </a:r>
              <a:endParaRPr kumimoji="0" lang="fr-FR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endParaRPr>
            </a:p>
          </p:txBody>
        </p:sp>
        <p:cxnSp>
          <p:nvCxnSpPr>
            <p:cNvPr id="26" name="Connecteur droit avec flèche 38"/>
            <p:cNvCxnSpPr/>
            <p:nvPr/>
          </p:nvCxnSpPr>
          <p:spPr>
            <a:xfrm flipV="1">
              <a:off x="1475656" y="4653136"/>
              <a:ext cx="0" cy="430887"/>
            </a:xfrm>
            <a:prstGeom prst="straightConnector1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headEnd type="arrow" w="med" len="med"/>
              <a:tailEnd type="none" w="med" len="med"/>
            </a:ln>
            <a:effectLst/>
          </p:spPr>
        </p:cxnSp>
        <p:cxnSp>
          <p:nvCxnSpPr>
            <p:cNvPr id="27" name="Connecteur droit avec flèche 38"/>
            <p:cNvCxnSpPr/>
            <p:nvPr/>
          </p:nvCxnSpPr>
          <p:spPr>
            <a:xfrm flipV="1">
              <a:off x="3995936" y="4581128"/>
              <a:ext cx="0" cy="430887"/>
            </a:xfrm>
            <a:prstGeom prst="straightConnector1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headEnd type="arrow" w="med" len="med"/>
              <a:tailEnd type="none" w="med" len="med"/>
            </a:ln>
            <a:effectLst/>
          </p:spPr>
        </p:cxnSp>
        <p:cxnSp>
          <p:nvCxnSpPr>
            <p:cNvPr id="22" name="Connecteur droit avec flèche 38"/>
            <p:cNvCxnSpPr/>
            <p:nvPr/>
          </p:nvCxnSpPr>
          <p:spPr>
            <a:xfrm flipV="1">
              <a:off x="401638" y="4654297"/>
              <a:ext cx="0" cy="430887"/>
            </a:xfrm>
            <a:prstGeom prst="straightConnector1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headEnd type="arrow" w="med" len="med"/>
              <a:tailEnd type="none" w="med" len="med"/>
            </a:ln>
            <a:effectLst/>
          </p:spPr>
        </p:cxnSp>
      </p:grpSp>
      <p:cxnSp>
        <p:nvCxnSpPr>
          <p:cNvPr id="30" name="Straight Arrow Connector 29"/>
          <p:cNvCxnSpPr>
            <a:stCxn id="16" idx="2"/>
          </p:cNvCxnSpPr>
          <p:nvPr/>
        </p:nvCxnSpPr>
        <p:spPr>
          <a:xfrm>
            <a:off x="479943" y="5196101"/>
            <a:ext cx="203625" cy="31997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1691680" y="5157192"/>
            <a:ext cx="0" cy="358879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4067944" y="5085184"/>
            <a:ext cx="0" cy="358879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4830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4" b="9865"/>
          <a:stretch/>
        </p:blipFill>
        <p:spPr bwMode="auto">
          <a:xfrm>
            <a:off x="0" y="4330494"/>
            <a:ext cx="9144000" cy="2554890"/>
          </a:xfrm>
          <a:prstGeom prst="rect">
            <a:avLst/>
          </a:prstGeom>
          <a:ln w="38100">
            <a:solidFill>
              <a:srgbClr val="00B050"/>
            </a:solidFill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-259848" y="620688"/>
            <a:ext cx="5778890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1" algn="ctr"/>
            <a:r>
              <a:rPr lang="en-US" sz="2600" b="1" dirty="0"/>
              <a:t>Features </a:t>
            </a:r>
            <a:r>
              <a:rPr lang="en-US" sz="2600" b="1" dirty="0" smtClean="0"/>
              <a:t>of IFMIF </a:t>
            </a:r>
            <a:r>
              <a:rPr lang="en-US" sz="2600" b="1" dirty="0" err="1" smtClean="0"/>
              <a:t>vs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LIPAc</a:t>
            </a:r>
            <a:r>
              <a:rPr lang="en-US" sz="2600" b="1" dirty="0" smtClean="0"/>
              <a:t> </a:t>
            </a:r>
          </a:p>
          <a:p>
            <a:pPr lvl="1" algn="ctr"/>
            <a:r>
              <a:rPr lang="en-US" sz="2600" b="1" dirty="0" smtClean="0"/>
              <a:t>d</a:t>
            </a:r>
            <a:r>
              <a:rPr lang="en-US" sz="2600" b="1" baseline="30000" dirty="0" smtClean="0"/>
              <a:t>+ </a:t>
            </a:r>
            <a:r>
              <a:rPr lang="en-US" sz="2600" b="1" dirty="0" smtClean="0"/>
              <a:t>accelerator</a:t>
            </a:r>
            <a:endParaRPr lang="en-US" sz="2600" b="1" dirty="0"/>
          </a:p>
          <a:p>
            <a:pPr lvl="1" algn="ctr"/>
            <a:r>
              <a:rPr lang="en-US" sz="2600" dirty="0" smtClean="0">
                <a:solidFill>
                  <a:srgbClr val="0070C0"/>
                </a:solidFill>
              </a:rPr>
              <a:t>125 mA CW</a:t>
            </a:r>
            <a:endParaRPr lang="en-US" sz="2600" dirty="0">
              <a:solidFill>
                <a:srgbClr val="0070C0"/>
              </a:solidFill>
            </a:endParaRPr>
          </a:p>
          <a:p>
            <a:pPr lvl="1" algn="ctr"/>
            <a:r>
              <a:rPr lang="en-US" sz="2600" dirty="0" smtClean="0">
                <a:solidFill>
                  <a:srgbClr val="0070C0"/>
                </a:solidFill>
              </a:rPr>
              <a:t>5 MW </a:t>
            </a:r>
            <a:r>
              <a:rPr lang="en-US" sz="2600" dirty="0" err="1" smtClean="0">
                <a:solidFill>
                  <a:srgbClr val="0070C0"/>
                </a:solidFill>
              </a:rPr>
              <a:t>vs</a:t>
            </a:r>
            <a:r>
              <a:rPr lang="en-US" sz="2600" dirty="0" smtClean="0">
                <a:solidFill>
                  <a:srgbClr val="0070C0"/>
                </a:solidFill>
              </a:rPr>
              <a:t> 1.125 MW</a:t>
            </a:r>
            <a:endParaRPr lang="en-US" sz="2600" dirty="0">
              <a:solidFill>
                <a:srgbClr val="0070C0"/>
              </a:solidFill>
            </a:endParaRPr>
          </a:p>
          <a:p>
            <a:pPr lvl="1" algn="ctr"/>
            <a:r>
              <a:rPr lang="en-US" sz="2600" dirty="0" smtClean="0">
                <a:solidFill>
                  <a:srgbClr val="0070C0"/>
                </a:solidFill>
              </a:rPr>
              <a:t>Space charge issues</a:t>
            </a:r>
          </a:p>
          <a:p>
            <a:pPr lvl="1" algn="ctr"/>
            <a:r>
              <a:rPr lang="en-US" sz="2600" dirty="0" smtClean="0">
                <a:solidFill>
                  <a:srgbClr val="0070C0"/>
                </a:solidFill>
              </a:rPr>
              <a:t>Low energy/high power</a:t>
            </a:r>
          </a:p>
          <a:p>
            <a:pPr lvl="1" algn="ctr"/>
            <a:endParaRPr lang="en-US" sz="2600" dirty="0">
              <a:solidFill>
                <a:srgbClr val="0070C0"/>
              </a:solidFill>
            </a:endParaRPr>
          </a:p>
          <a:p>
            <a:pPr lvl="1" algn="ctr"/>
            <a:r>
              <a:rPr lang="en-US" sz="2600" dirty="0" smtClean="0">
                <a:solidFill>
                  <a:srgbClr val="002060"/>
                </a:solidFill>
              </a:rPr>
              <a:t>So are LIPAc as IFMIF</a:t>
            </a:r>
          </a:p>
          <a:p>
            <a:pPr lvl="1" algn="ctr"/>
            <a:r>
              <a:rPr lang="en-US" sz="2600" dirty="0" smtClean="0">
                <a:solidFill>
                  <a:srgbClr val="002060"/>
                </a:solidFill>
              </a:rPr>
              <a:t>within present accelerator technology</a:t>
            </a:r>
          </a:p>
        </p:txBody>
      </p:sp>
      <p:sp>
        <p:nvSpPr>
          <p:cNvPr id="2" name="Rectangle 1"/>
          <p:cNvSpPr/>
          <p:nvPr/>
        </p:nvSpPr>
        <p:spPr>
          <a:xfrm>
            <a:off x="5837473" y="6021288"/>
            <a:ext cx="3193537" cy="646331"/>
          </a:xfrm>
          <a:prstGeom prst="rect">
            <a:avLst/>
          </a:prstGeom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1200" dirty="0" smtClean="0"/>
              <a:t>NGHIEM, P.H.P. et </a:t>
            </a:r>
            <a:r>
              <a:rPr lang="en-GB" sz="1200" dirty="0"/>
              <a:t>al., </a:t>
            </a:r>
            <a:r>
              <a:rPr lang="en-GB" sz="1200" i="1" dirty="0" smtClean="0"/>
              <a:t>The </a:t>
            </a:r>
            <a:r>
              <a:rPr lang="en-GB" sz="1200" i="1" dirty="0"/>
              <a:t>IFMIF-EVEDA Challenges in Beam Dynamics and their </a:t>
            </a:r>
            <a:r>
              <a:rPr lang="en-GB" sz="1200" i="1" dirty="0" smtClean="0"/>
              <a:t>Treatment</a:t>
            </a:r>
            <a:r>
              <a:rPr lang="en-GB" sz="1200" dirty="0" smtClean="0"/>
              <a:t>, </a:t>
            </a:r>
            <a:r>
              <a:rPr lang="en-GB" sz="1200" b="1" dirty="0" err="1"/>
              <a:t>Nucl</a:t>
            </a:r>
            <a:r>
              <a:rPr lang="en-GB" sz="1200" b="1" dirty="0"/>
              <a:t>. Inst. Meth. 654 (2011) 63–71</a:t>
            </a:r>
            <a:r>
              <a:rPr lang="en-GB" sz="1200" dirty="0"/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843809" y="44624"/>
            <a:ext cx="6300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u="sng" dirty="0" smtClean="0">
                <a:solidFill>
                  <a:schemeClr val="bg1"/>
                </a:solidFill>
              </a:rPr>
              <a:t>L</a:t>
            </a:r>
            <a:r>
              <a:rPr lang="en-GB" sz="2800" dirty="0" smtClean="0">
                <a:solidFill>
                  <a:schemeClr val="bg1"/>
                </a:solidFill>
              </a:rPr>
              <a:t>inear </a:t>
            </a:r>
            <a:r>
              <a:rPr lang="en-GB" sz="2800" b="1" u="sng" dirty="0" smtClean="0">
                <a:solidFill>
                  <a:schemeClr val="bg1"/>
                </a:solidFill>
              </a:rPr>
              <a:t>I</a:t>
            </a:r>
            <a:r>
              <a:rPr lang="en-GB" sz="2800" dirty="0" smtClean="0">
                <a:solidFill>
                  <a:schemeClr val="bg1"/>
                </a:solidFill>
              </a:rPr>
              <a:t>FMIF </a:t>
            </a:r>
            <a:r>
              <a:rPr lang="en-GB" sz="2800" b="1" u="sng" dirty="0" smtClean="0">
                <a:solidFill>
                  <a:schemeClr val="bg1"/>
                </a:solidFill>
              </a:rPr>
              <a:t>P</a:t>
            </a:r>
            <a:r>
              <a:rPr lang="en-GB" sz="2800" dirty="0" smtClean="0">
                <a:solidFill>
                  <a:schemeClr val="bg1"/>
                </a:solidFill>
              </a:rPr>
              <a:t>rototype </a:t>
            </a:r>
            <a:r>
              <a:rPr lang="en-GB" sz="2800" b="1" u="sng" dirty="0" smtClean="0">
                <a:solidFill>
                  <a:schemeClr val="bg1"/>
                </a:solidFill>
              </a:rPr>
              <a:t>A</a:t>
            </a:r>
            <a:r>
              <a:rPr lang="en-GB" sz="2800" dirty="0" smtClean="0">
                <a:solidFill>
                  <a:schemeClr val="bg1"/>
                </a:solidFill>
              </a:rPr>
              <a:t>ccelerator - </a:t>
            </a:r>
            <a:r>
              <a:rPr lang="en-GB" sz="2800" dirty="0" err="1" smtClean="0">
                <a:solidFill>
                  <a:schemeClr val="bg1"/>
                </a:solidFill>
              </a:rPr>
              <a:t>LIPAc</a:t>
            </a:r>
            <a:r>
              <a:rPr lang="en-GB" sz="2800" dirty="0" smtClean="0">
                <a:solidFill>
                  <a:schemeClr val="bg1"/>
                </a:solidFill>
              </a:rPr>
              <a:t>  </a:t>
            </a:r>
            <a:endParaRPr lang="en-GB" sz="2800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1200" y="620688"/>
            <a:ext cx="3193537" cy="3099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6012161" y="3717032"/>
            <a:ext cx="2952327" cy="461665"/>
          </a:xfrm>
          <a:prstGeom prst="rect">
            <a:avLst/>
          </a:prstGeom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ctr" hangingPunct="0"/>
            <a:r>
              <a:rPr lang="en-GB" sz="1200" dirty="0"/>
              <a:t>WEI, J.  et al., The very high intensity future, IPAC 2014, </a:t>
            </a:r>
            <a:r>
              <a:rPr lang="en-GB" sz="1200" dirty="0" err="1"/>
              <a:t>Dresde</a:t>
            </a:r>
            <a:r>
              <a:rPr lang="en-GB" sz="1200" dirty="0"/>
              <a:t>, </a:t>
            </a:r>
            <a:r>
              <a:rPr lang="en-GB" sz="1200" dirty="0">
                <a:hlinkClick r:id="rId5"/>
              </a:rPr>
              <a:t>www.jacow.org</a:t>
            </a:r>
            <a:endParaRPr lang="en-GB" sz="1200" dirty="0"/>
          </a:p>
        </p:txBody>
      </p:sp>
      <p:sp>
        <p:nvSpPr>
          <p:cNvPr id="4" name="Oval 3"/>
          <p:cNvSpPr/>
          <p:nvPr/>
        </p:nvSpPr>
        <p:spPr>
          <a:xfrm>
            <a:off x="6300192" y="620688"/>
            <a:ext cx="1008112" cy="648072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870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/>
          <p:nvPr/>
        </p:nvPicPr>
        <p:blipFill rotWithShape="1">
          <a:blip r:embed="rId2"/>
          <a:srcRect t="5889" r="11495"/>
          <a:stretch/>
        </p:blipFill>
        <p:spPr bwMode="auto">
          <a:xfrm>
            <a:off x="5580112" y="908720"/>
            <a:ext cx="3528392" cy="21602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-180528" y="620688"/>
                <a:ext cx="6596234" cy="6120680"/>
              </a:xfrm>
            </p:spPr>
            <p:txBody>
              <a:bodyPr>
                <a:normAutofit fontScale="62500" lnSpcReduction="20000"/>
              </a:bodyPr>
              <a:lstStyle/>
              <a:p>
                <a:r>
                  <a:rPr lang="en-GB" dirty="0" smtClean="0"/>
                  <a:t>Space charge issues are severe at </a:t>
                </a:r>
                <a:r>
                  <a:rPr lang="en-GB" dirty="0"/>
                  <a:t>low </a:t>
                </a:r>
                <a14:m>
                  <m:oMath xmlns="" xmlns:m="http://schemas.openxmlformats.org/officeDocument/2006/math">
                    <m:r>
                      <a:rPr lang="en-GB" i="1">
                        <a:latin typeface="Cambria Math"/>
                        <a:ea typeface="Cambria Math"/>
                      </a:rPr>
                      <m:t>𝛽</m:t>
                    </m:r>
                  </m:oMath>
                </a14:m>
                <a:endParaRPr lang="en-GB" dirty="0" smtClean="0">
                  <a:ea typeface="Cambria Math"/>
                </a:endParaRPr>
              </a:p>
              <a:p>
                <a:r>
                  <a:rPr lang="en-GB" dirty="0" smtClean="0"/>
                  <a:t>They cancel in relativistic regions</a:t>
                </a:r>
                <a:endParaRPr lang="en-GB" dirty="0" smtClean="0">
                  <a:solidFill>
                    <a:srgbClr val="0070C0"/>
                  </a:solidFill>
                </a:endParaRPr>
              </a:p>
              <a:p>
                <a:endParaRPr lang="en-GB" dirty="0">
                  <a:solidFill>
                    <a:srgbClr val="0070C0"/>
                  </a:solidFill>
                </a:endParaRPr>
              </a:p>
              <a:p>
                <a:endParaRPr lang="en-GB" dirty="0" smtClean="0">
                  <a:solidFill>
                    <a:srgbClr val="0070C0"/>
                  </a:solidFill>
                </a:endParaRPr>
              </a:p>
              <a:p>
                <a:endParaRPr lang="en-GB" dirty="0">
                  <a:solidFill>
                    <a:srgbClr val="0070C0"/>
                  </a:solidFill>
                </a:endParaRPr>
              </a:p>
              <a:p>
                <a:r>
                  <a:rPr lang="en-GB" dirty="0" smtClean="0">
                    <a:solidFill>
                      <a:srgbClr val="0070C0"/>
                    </a:solidFill>
                  </a:rPr>
                  <a:t>LEDA</a:t>
                </a:r>
                <a:r>
                  <a:rPr lang="en-GB" dirty="0" smtClean="0"/>
                  <a:t> reached </a:t>
                </a:r>
                <a:r>
                  <a:rPr lang="en-GB" dirty="0" smtClean="0">
                    <a:solidFill>
                      <a:srgbClr val="0070C0"/>
                    </a:solidFill>
                  </a:rPr>
                  <a:t>100 mA CW </a:t>
                </a:r>
                <a:r>
                  <a:rPr lang="en-GB" dirty="0" smtClean="0"/>
                  <a:t>in 1999</a:t>
                </a:r>
              </a:p>
              <a:p>
                <a:r>
                  <a:rPr lang="en-GB" dirty="0" smtClean="0">
                    <a:solidFill>
                      <a:srgbClr val="0070C0"/>
                    </a:solidFill>
                  </a:rPr>
                  <a:t>at 6.7 MeV protons </a:t>
                </a:r>
                <a:r>
                  <a:rPr lang="en-GB" dirty="0" smtClean="0"/>
                  <a:t>at the exit of the RFQ</a:t>
                </a:r>
              </a:p>
              <a:p>
                <a:r>
                  <a:rPr lang="en-GB" dirty="0" smtClean="0"/>
                  <a:t>Many lessons learnt have been implemented in LIPAc</a:t>
                </a:r>
              </a:p>
              <a:p>
                <a:endParaRPr lang="en-GB" dirty="0" smtClean="0">
                  <a:solidFill>
                    <a:srgbClr val="0070C0"/>
                  </a:solidFill>
                </a:endParaRPr>
              </a:p>
              <a:p>
                <a:r>
                  <a:rPr lang="en-GB" dirty="0" smtClean="0">
                    <a:solidFill>
                      <a:srgbClr val="0070C0"/>
                    </a:solidFill>
                  </a:rPr>
                  <a:t>LIPAC&amp;IFMIF</a:t>
                </a:r>
                <a:r>
                  <a:rPr lang="en-GB" dirty="0" smtClean="0"/>
                  <a:t> target </a:t>
                </a:r>
                <a:r>
                  <a:rPr lang="en-GB" dirty="0" smtClean="0">
                    <a:solidFill>
                      <a:srgbClr val="0070C0"/>
                    </a:solidFill>
                  </a:rPr>
                  <a:t>125 mA </a:t>
                </a:r>
              </a:p>
              <a:p>
                <a:r>
                  <a:rPr lang="en-GB" dirty="0"/>
                  <a:t>a</a:t>
                </a:r>
                <a:r>
                  <a:rPr lang="en-GB" dirty="0" smtClean="0"/>
                  <a:t>t 5 MeV deuterons at the exit of the RFQ</a:t>
                </a:r>
              </a:p>
              <a:p>
                <a:endParaRPr lang="en-GB" dirty="0"/>
              </a:p>
              <a:p>
                <a:r>
                  <a:rPr lang="en-GB" dirty="0" smtClean="0"/>
                  <a:t>Spoke resonators have been </a:t>
                </a:r>
              </a:p>
              <a:p>
                <a:r>
                  <a:rPr lang="en-GB" dirty="0" smtClean="0"/>
                  <a:t>demonstrated in 2000s to perform for light hadrons at low </a:t>
                </a:r>
                <a:r>
                  <a:rPr lang="el-GR" dirty="0" smtClean="0"/>
                  <a:t>β</a:t>
                </a:r>
                <a:endParaRPr lang="en-GB" dirty="0" smtClean="0"/>
              </a:p>
              <a:p>
                <a:endParaRPr lang="en-GB" dirty="0" smtClean="0"/>
              </a:p>
              <a:p>
                <a:r>
                  <a:rPr lang="en-GB" dirty="0" smtClean="0"/>
                  <a:t>Deuterons present high inelastic cross sections</a:t>
                </a:r>
              </a:p>
              <a:p>
                <a:r>
                  <a:rPr lang="en-GB" dirty="0" smtClean="0"/>
                  <a:t>commissioning would be difficult if done with deuterons </a:t>
                </a:r>
              </a:p>
              <a:p>
                <a:r>
                  <a:rPr lang="en-GB" dirty="0" smtClean="0"/>
                  <a:t>but </a:t>
                </a:r>
                <a:r>
                  <a:rPr lang="en-GB" dirty="0" smtClean="0">
                    <a:solidFill>
                      <a:srgbClr val="0070C0"/>
                    </a:solidFill>
                  </a:rPr>
                  <a:t>protons </a:t>
                </a:r>
                <a:r>
                  <a:rPr lang="en-GB" dirty="0">
                    <a:solidFill>
                      <a:srgbClr val="0070C0"/>
                    </a:solidFill>
                  </a:rPr>
                  <a:t>at half energy and half </a:t>
                </a:r>
                <a:r>
                  <a:rPr lang="en-GB" dirty="0" smtClean="0">
                    <a:solidFill>
                      <a:srgbClr val="0070C0"/>
                    </a:solidFill>
                  </a:rPr>
                  <a:t>intensity behave </a:t>
                </a:r>
              </a:p>
              <a:p>
                <a:r>
                  <a:rPr lang="en-GB" dirty="0" smtClean="0">
                    <a:solidFill>
                      <a:srgbClr val="0070C0"/>
                    </a:solidFill>
                  </a:rPr>
                  <a:t>as deuterons at nominal conditions</a:t>
                </a:r>
                <a:endParaRPr lang="en-GB" dirty="0">
                  <a:solidFill>
                    <a:srgbClr val="0070C0"/>
                  </a:solidFill>
                </a:endParaRPr>
              </a:p>
              <a:p>
                <a:endParaRPr lang="en-GB" dirty="0" smtClean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-180528" y="620688"/>
                <a:ext cx="6596234" cy="6120680"/>
              </a:xfrm>
              <a:blipFill rotWithShape="1">
                <a:blip r:embed="rId3"/>
                <a:stretch>
                  <a:fillRect t="-139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6141212" y="44624"/>
            <a:ext cx="26792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chemeClr val="bg1"/>
                </a:solidFill>
              </a:rPr>
              <a:t>Features of LIPAc </a:t>
            </a:r>
            <a:endParaRPr lang="en-GB" sz="2800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84" b="7647"/>
          <a:stretch/>
        </p:blipFill>
        <p:spPr bwMode="auto">
          <a:xfrm>
            <a:off x="1979712" y="1235465"/>
            <a:ext cx="2232248" cy="609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5724128" y="3214717"/>
            <a:ext cx="3384376" cy="646331"/>
          </a:xfrm>
          <a:prstGeom prst="rect">
            <a:avLst/>
          </a:prstGeom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lvl="0" hangingPunct="0"/>
            <a:r>
              <a:rPr lang="en-GB" sz="1200" dirty="0"/>
              <a:t>SCANTAMBURLO, F. et al., </a:t>
            </a:r>
            <a:r>
              <a:rPr lang="en-GB" sz="1200" i="1" dirty="0" smtClean="0"/>
              <a:t>LIPAc</a:t>
            </a:r>
            <a:r>
              <a:rPr lang="en-GB" sz="1200" i="1" dirty="0"/>
              <a:t>, the 125 mA/9 MeV CW deuteron IFMIF’s prototype accelerator: what lessons have we learnt from LEDA</a:t>
            </a:r>
            <a:r>
              <a:rPr lang="en-GB" sz="1200" i="1" dirty="0" smtClean="0"/>
              <a:t>?</a:t>
            </a:r>
            <a:r>
              <a:rPr lang="en-GB" sz="1200" dirty="0" smtClean="0"/>
              <a:t>, </a:t>
            </a:r>
            <a:r>
              <a:rPr lang="en-GB" sz="1200" b="1" dirty="0" smtClean="0"/>
              <a:t>IPAC2014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1298969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2852936"/>
            <a:ext cx="9153526" cy="331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59632" y="2639814"/>
            <a:ext cx="1440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i="1" dirty="0" smtClean="0"/>
              <a:t>Injector + LEBT</a:t>
            </a:r>
          </a:p>
          <a:p>
            <a:pPr algn="ctr"/>
            <a:r>
              <a:rPr lang="en-GB" sz="16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CEA </a:t>
            </a:r>
            <a:r>
              <a:rPr lang="en-GB" sz="16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Saclay</a:t>
            </a:r>
            <a:endParaRPr lang="en-GB" sz="16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27784" y="3080573"/>
            <a:ext cx="14401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i="1" dirty="0" smtClean="0"/>
              <a:t>RFQ</a:t>
            </a:r>
          </a:p>
          <a:p>
            <a:pPr algn="ctr"/>
            <a:r>
              <a:rPr lang="en-GB" sz="16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INFN</a:t>
            </a:r>
          </a:p>
          <a:p>
            <a:pPr algn="ctr"/>
            <a:r>
              <a:rPr lang="en-GB" sz="16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JAEA Tokai</a:t>
            </a:r>
            <a:endParaRPr lang="en-GB" sz="16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23928" y="3645024"/>
            <a:ext cx="17281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i="1" dirty="0" smtClean="0"/>
              <a:t>MEBT</a:t>
            </a:r>
            <a:endParaRPr lang="en-GB" sz="1600" b="1" i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r>
              <a:rPr lang="en-GB" sz="16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CIEMAT Madrid</a:t>
            </a:r>
            <a:endParaRPr lang="en-GB" sz="16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64088" y="3440613"/>
            <a:ext cx="16561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i="1" dirty="0" smtClean="0"/>
              <a:t>SRF </a:t>
            </a:r>
            <a:r>
              <a:rPr lang="en-GB" sz="1600" b="1" i="1" dirty="0" err="1" smtClean="0"/>
              <a:t>Linac</a:t>
            </a:r>
            <a:endParaRPr lang="en-GB" sz="1600" b="1" i="1" dirty="0" smtClean="0"/>
          </a:p>
          <a:p>
            <a:pPr algn="ctr"/>
            <a:r>
              <a:rPr lang="en-GB" sz="16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CEA </a:t>
            </a:r>
            <a:r>
              <a:rPr lang="en-GB" sz="16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Saclay</a:t>
            </a:r>
            <a:endParaRPr lang="en-GB" sz="1600" i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r>
              <a:rPr lang="en-GB" sz="16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CIEMAT Madrid</a:t>
            </a:r>
            <a:endParaRPr lang="en-GB" sz="16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88224" y="4088685"/>
            <a:ext cx="16561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i="1" dirty="0" smtClean="0"/>
              <a:t>HEBT</a:t>
            </a:r>
          </a:p>
          <a:p>
            <a:pPr algn="ctr"/>
            <a:r>
              <a:rPr lang="en-GB" sz="16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CIEMAT Madrid</a:t>
            </a:r>
            <a:endParaRPr lang="en-GB" sz="16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68344" y="4376717"/>
            <a:ext cx="15841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i="1" dirty="0" smtClean="0"/>
              <a:t>BD</a:t>
            </a:r>
          </a:p>
          <a:p>
            <a:pPr algn="ctr"/>
            <a:r>
              <a:rPr lang="en-GB" sz="16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CIEMAT Madrid</a:t>
            </a:r>
            <a:endParaRPr lang="en-GB" sz="16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59632" y="5232102"/>
            <a:ext cx="18722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i="1" dirty="0" smtClean="0"/>
              <a:t>Diagnostics</a:t>
            </a:r>
          </a:p>
          <a:p>
            <a:pPr algn="ctr"/>
            <a:r>
              <a:rPr lang="en-GB" sz="16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CEA </a:t>
            </a:r>
            <a:r>
              <a:rPr lang="en-GB" sz="16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Saclay</a:t>
            </a:r>
            <a:endParaRPr lang="en-GB" sz="1600" i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r>
              <a:rPr lang="en-GB" sz="16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CIEMAT Madrid</a:t>
            </a:r>
            <a:endParaRPr lang="en-GB" sz="16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63888" y="5448126"/>
            <a:ext cx="18722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i="1" dirty="0" smtClean="0"/>
              <a:t>RF Power</a:t>
            </a:r>
          </a:p>
          <a:p>
            <a:pPr algn="ctr"/>
            <a:r>
              <a:rPr lang="en-GB" sz="16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CIEMAT Madrid</a:t>
            </a:r>
          </a:p>
          <a:p>
            <a:pPr algn="ctr"/>
            <a:r>
              <a:rPr lang="en-GB" sz="16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CEA </a:t>
            </a:r>
            <a:r>
              <a:rPr lang="en-GB" sz="16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Saclay</a:t>
            </a:r>
            <a:endParaRPr lang="en-GB" sz="1600" i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r>
              <a:rPr lang="en-GB" sz="16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SCK </a:t>
            </a:r>
            <a:r>
              <a:rPr lang="en-GB" sz="16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Mol</a:t>
            </a:r>
            <a:endParaRPr lang="en-GB" sz="1600" i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251520" y="4342452"/>
            <a:ext cx="8496944" cy="1906473"/>
          </a:xfrm>
          <a:prstGeom prst="straightConnector1">
            <a:avLst/>
          </a:prstGeom>
          <a:ln>
            <a:solidFill>
              <a:schemeClr val="bg2">
                <a:lumMod val="5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 rot="657934">
            <a:off x="3886912" y="4939789"/>
            <a:ext cx="6559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36 m</a:t>
            </a:r>
            <a:endParaRPr lang="en-GB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149" name="Group 148"/>
          <p:cNvGrpSpPr/>
          <p:nvPr/>
        </p:nvGrpSpPr>
        <p:grpSpPr>
          <a:xfrm>
            <a:off x="4403763" y="116632"/>
            <a:ext cx="4632733" cy="3960440"/>
            <a:chOff x="3347864" y="2420888"/>
            <a:chExt cx="4632733" cy="3960440"/>
          </a:xfrm>
        </p:grpSpPr>
        <p:grpSp>
          <p:nvGrpSpPr>
            <p:cNvPr id="104" name="Group 2"/>
            <p:cNvGrpSpPr>
              <a:grpSpLocks/>
            </p:cNvGrpSpPr>
            <p:nvPr/>
          </p:nvGrpSpPr>
          <p:grpSpPr bwMode="auto">
            <a:xfrm rot="103454">
              <a:off x="3347864" y="2420888"/>
              <a:ext cx="4608512" cy="3960440"/>
              <a:chOff x="1200" y="432"/>
              <a:chExt cx="3120" cy="2658"/>
            </a:xfrm>
          </p:grpSpPr>
          <p:sp>
            <p:nvSpPr>
              <p:cNvPr id="105" name="Freeform 3"/>
              <p:cNvSpPr>
                <a:spLocks/>
              </p:cNvSpPr>
              <p:nvPr/>
            </p:nvSpPr>
            <p:spPr bwMode="auto">
              <a:xfrm>
                <a:off x="1200" y="2614"/>
                <a:ext cx="49" cy="25"/>
              </a:xfrm>
              <a:custGeom>
                <a:avLst/>
                <a:gdLst>
                  <a:gd name="T0" fmla="*/ 18 w 55"/>
                  <a:gd name="T1" fmla="*/ 3 h 32"/>
                  <a:gd name="T2" fmla="*/ 18 w 55"/>
                  <a:gd name="T3" fmla="*/ 2 h 32"/>
                  <a:gd name="T4" fmla="*/ 14 w 55"/>
                  <a:gd name="T5" fmla="*/ 2 h 32"/>
                  <a:gd name="T6" fmla="*/ 12 w 55"/>
                  <a:gd name="T7" fmla="*/ 2 h 32"/>
                  <a:gd name="T8" fmla="*/ 10 w 55"/>
                  <a:gd name="T9" fmla="*/ 0 h 32"/>
                  <a:gd name="T10" fmla="*/ 4 w 55"/>
                  <a:gd name="T11" fmla="*/ 0 h 32"/>
                  <a:gd name="T12" fmla="*/ 0 w 55"/>
                  <a:gd name="T13" fmla="*/ 2 h 32"/>
                  <a:gd name="T14" fmla="*/ 0 w 55"/>
                  <a:gd name="T15" fmla="*/ 2 h 32"/>
                  <a:gd name="T16" fmla="*/ 4 w 55"/>
                  <a:gd name="T17" fmla="*/ 2 h 32"/>
                  <a:gd name="T18" fmla="*/ 4 w 55"/>
                  <a:gd name="T19" fmla="*/ 2 h 32"/>
                  <a:gd name="T20" fmla="*/ 7 w 55"/>
                  <a:gd name="T21" fmla="*/ 2 h 32"/>
                  <a:gd name="T22" fmla="*/ 12 w 55"/>
                  <a:gd name="T23" fmla="*/ 3 h 32"/>
                  <a:gd name="T24" fmla="*/ 14 w 55"/>
                  <a:gd name="T25" fmla="*/ 3 h 32"/>
                  <a:gd name="T26" fmla="*/ 14 w 55"/>
                  <a:gd name="T27" fmla="*/ 2 h 32"/>
                  <a:gd name="T28" fmla="*/ 14 w 55"/>
                  <a:gd name="T29" fmla="*/ 2 h 32"/>
                  <a:gd name="T30" fmla="*/ 18 w 55"/>
                  <a:gd name="T31" fmla="*/ 3 h 32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55"/>
                  <a:gd name="T49" fmla="*/ 0 h 32"/>
                  <a:gd name="T50" fmla="*/ 55 w 55"/>
                  <a:gd name="T51" fmla="*/ 32 h 32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55" h="32">
                    <a:moveTo>
                      <a:pt x="55" y="32"/>
                    </a:moveTo>
                    <a:lnTo>
                      <a:pt x="55" y="16"/>
                    </a:lnTo>
                    <a:lnTo>
                      <a:pt x="47" y="8"/>
                    </a:lnTo>
                    <a:lnTo>
                      <a:pt x="39" y="8"/>
                    </a:lnTo>
                    <a:lnTo>
                      <a:pt x="31" y="0"/>
                    </a:lnTo>
                    <a:lnTo>
                      <a:pt x="16" y="0"/>
                    </a:lnTo>
                    <a:lnTo>
                      <a:pt x="0" y="8"/>
                    </a:lnTo>
                    <a:lnTo>
                      <a:pt x="0" y="16"/>
                    </a:lnTo>
                    <a:lnTo>
                      <a:pt x="8" y="24"/>
                    </a:lnTo>
                    <a:lnTo>
                      <a:pt x="16" y="24"/>
                    </a:lnTo>
                    <a:lnTo>
                      <a:pt x="23" y="24"/>
                    </a:lnTo>
                    <a:lnTo>
                      <a:pt x="39" y="32"/>
                    </a:lnTo>
                    <a:lnTo>
                      <a:pt x="47" y="32"/>
                    </a:lnTo>
                    <a:lnTo>
                      <a:pt x="47" y="24"/>
                    </a:lnTo>
                    <a:lnTo>
                      <a:pt x="47" y="16"/>
                    </a:lnTo>
                    <a:lnTo>
                      <a:pt x="55" y="32"/>
                    </a:lnTo>
                    <a:close/>
                  </a:path>
                </a:pathLst>
              </a:cu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6" name="Freeform 4"/>
              <p:cNvSpPr>
                <a:spLocks/>
              </p:cNvSpPr>
              <p:nvPr/>
            </p:nvSpPr>
            <p:spPr bwMode="auto">
              <a:xfrm>
                <a:off x="1200" y="2614"/>
                <a:ext cx="49" cy="25"/>
              </a:xfrm>
              <a:custGeom>
                <a:avLst/>
                <a:gdLst>
                  <a:gd name="T0" fmla="*/ 18 w 55"/>
                  <a:gd name="T1" fmla="*/ 3 h 32"/>
                  <a:gd name="T2" fmla="*/ 18 w 55"/>
                  <a:gd name="T3" fmla="*/ 2 h 32"/>
                  <a:gd name="T4" fmla="*/ 14 w 55"/>
                  <a:gd name="T5" fmla="*/ 2 h 32"/>
                  <a:gd name="T6" fmla="*/ 12 w 55"/>
                  <a:gd name="T7" fmla="*/ 2 h 32"/>
                  <a:gd name="T8" fmla="*/ 10 w 55"/>
                  <a:gd name="T9" fmla="*/ 0 h 32"/>
                  <a:gd name="T10" fmla="*/ 4 w 55"/>
                  <a:gd name="T11" fmla="*/ 0 h 32"/>
                  <a:gd name="T12" fmla="*/ 0 w 55"/>
                  <a:gd name="T13" fmla="*/ 2 h 32"/>
                  <a:gd name="T14" fmla="*/ 0 w 55"/>
                  <a:gd name="T15" fmla="*/ 2 h 32"/>
                  <a:gd name="T16" fmla="*/ 4 w 55"/>
                  <a:gd name="T17" fmla="*/ 2 h 32"/>
                  <a:gd name="T18" fmla="*/ 4 w 55"/>
                  <a:gd name="T19" fmla="*/ 2 h 32"/>
                  <a:gd name="T20" fmla="*/ 7 w 55"/>
                  <a:gd name="T21" fmla="*/ 2 h 32"/>
                  <a:gd name="T22" fmla="*/ 12 w 55"/>
                  <a:gd name="T23" fmla="*/ 3 h 32"/>
                  <a:gd name="T24" fmla="*/ 14 w 55"/>
                  <a:gd name="T25" fmla="*/ 3 h 32"/>
                  <a:gd name="T26" fmla="*/ 14 w 55"/>
                  <a:gd name="T27" fmla="*/ 2 h 32"/>
                  <a:gd name="T28" fmla="*/ 14 w 55"/>
                  <a:gd name="T29" fmla="*/ 2 h 3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55"/>
                  <a:gd name="T46" fmla="*/ 0 h 32"/>
                  <a:gd name="T47" fmla="*/ 55 w 55"/>
                  <a:gd name="T48" fmla="*/ 32 h 32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55" h="32">
                    <a:moveTo>
                      <a:pt x="55" y="32"/>
                    </a:moveTo>
                    <a:lnTo>
                      <a:pt x="55" y="16"/>
                    </a:lnTo>
                    <a:lnTo>
                      <a:pt x="47" y="8"/>
                    </a:lnTo>
                    <a:lnTo>
                      <a:pt x="39" y="8"/>
                    </a:lnTo>
                    <a:lnTo>
                      <a:pt x="31" y="0"/>
                    </a:lnTo>
                    <a:lnTo>
                      <a:pt x="16" y="0"/>
                    </a:lnTo>
                    <a:lnTo>
                      <a:pt x="0" y="8"/>
                    </a:lnTo>
                    <a:lnTo>
                      <a:pt x="0" y="16"/>
                    </a:lnTo>
                    <a:lnTo>
                      <a:pt x="8" y="24"/>
                    </a:lnTo>
                    <a:lnTo>
                      <a:pt x="16" y="24"/>
                    </a:lnTo>
                    <a:lnTo>
                      <a:pt x="23" y="24"/>
                    </a:lnTo>
                    <a:lnTo>
                      <a:pt x="39" y="32"/>
                    </a:lnTo>
                    <a:lnTo>
                      <a:pt x="47" y="32"/>
                    </a:lnTo>
                    <a:lnTo>
                      <a:pt x="47" y="24"/>
                    </a:lnTo>
                    <a:lnTo>
                      <a:pt x="47" y="16"/>
                    </a:lnTo>
                  </a:path>
                </a:pathLst>
              </a:custGeom>
              <a:solidFill>
                <a:srgbClr val="33CC33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7" name="Freeform 5"/>
              <p:cNvSpPr>
                <a:spLocks/>
              </p:cNvSpPr>
              <p:nvPr/>
            </p:nvSpPr>
            <p:spPr bwMode="auto">
              <a:xfrm>
                <a:off x="1263" y="2515"/>
                <a:ext cx="50" cy="74"/>
              </a:xfrm>
              <a:custGeom>
                <a:avLst/>
                <a:gdLst>
                  <a:gd name="T0" fmla="*/ 15 w 56"/>
                  <a:gd name="T1" fmla="*/ 0 h 96"/>
                  <a:gd name="T2" fmla="*/ 13 w 56"/>
                  <a:gd name="T3" fmla="*/ 2 h 96"/>
                  <a:gd name="T4" fmla="*/ 13 w 56"/>
                  <a:gd name="T5" fmla="*/ 2 h 96"/>
                  <a:gd name="T6" fmla="*/ 11 w 56"/>
                  <a:gd name="T7" fmla="*/ 2 h 96"/>
                  <a:gd name="T8" fmla="*/ 8 w 56"/>
                  <a:gd name="T9" fmla="*/ 2 h 96"/>
                  <a:gd name="T10" fmla="*/ 8 w 56"/>
                  <a:gd name="T11" fmla="*/ 2 h 96"/>
                  <a:gd name="T12" fmla="*/ 8 w 56"/>
                  <a:gd name="T13" fmla="*/ 2 h 96"/>
                  <a:gd name="T14" fmla="*/ 5 w 56"/>
                  <a:gd name="T15" fmla="*/ 4 h 96"/>
                  <a:gd name="T16" fmla="*/ 4 w 56"/>
                  <a:gd name="T17" fmla="*/ 6 h 96"/>
                  <a:gd name="T18" fmla="*/ 0 w 56"/>
                  <a:gd name="T19" fmla="*/ 7 h 96"/>
                  <a:gd name="T20" fmla="*/ 4 w 56"/>
                  <a:gd name="T21" fmla="*/ 7 h 96"/>
                  <a:gd name="T22" fmla="*/ 5 w 56"/>
                  <a:gd name="T23" fmla="*/ 7 h 96"/>
                  <a:gd name="T24" fmla="*/ 8 w 56"/>
                  <a:gd name="T25" fmla="*/ 7 h 96"/>
                  <a:gd name="T26" fmla="*/ 8 w 56"/>
                  <a:gd name="T27" fmla="*/ 6 h 96"/>
                  <a:gd name="T28" fmla="*/ 13 w 56"/>
                  <a:gd name="T29" fmla="*/ 5 h 96"/>
                  <a:gd name="T30" fmla="*/ 15 w 56"/>
                  <a:gd name="T31" fmla="*/ 5 h 96"/>
                  <a:gd name="T32" fmla="*/ 15 w 56"/>
                  <a:gd name="T33" fmla="*/ 4 h 96"/>
                  <a:gd name="T34" fmla="*/ 15 w 56"/>
                  <a:gd name="T35" fmla="*/ 2 h 96"/>
                  <a:gd name="T36" fmla="*/ 19 w 56"/>
                  <a:gd name="T37" fmla="*/ 2 h 96"/>
                  <a:gd name="T38" fmla="*/ 19 w 56"/>
                  <a:gd name="T39" fmla="*/ 2 h 96"/>
                  <a:gd name="T40" fmla="*/ 15 w 56"/>
                  <a:gd name="T41" fmla="*/ 0 h 9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56"/>
                  <a:gd name="T64" fmla="*/ 0 h 96"/>
                  <a:gd name="T65" fmla="*/ 56 w 56"/>
                  <a:gd name="T66" fmla="*/ 96 h 9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56" h="96">
                    <a:moveTo>
                      <a:pt x="48" y="0"/>
                    </a:moveTo>
                    <a:lnTo>
                      <a:pt x="40" y="8"/>
                    </a:lnTo>
                    <a:lnTo>
                      <a:pt x="40" y="16"/>
                    </a:lnTo>
                    <a:lnTo>
                      <a:pt x="32" y="16"/>
                    </a:lnTo>
                    <a:lnTo>
                      <a:pt x="24" y="16"/>
                    </a:lnTo>
                    <a:lnTo>
                      <a:pt x="24" y="24"/>
                    </a:lnTo>
                    <a:lnTo>
                      <a:pt x="24" y="32"/>
                    </a:lnTo>
                    <a:lnTo>
                      <a:pt x="16" y="56"/>
                    </a:lnTo>
                    <a:lnTo>
                      <a:pt x="8" y="80"/>
                    </a:lnTo>
                    <a:lnTo>
                      <a:pt x="0" y="88"/>
                    </a:lnTo>
                    <a:lnTo>
                      <a:pt x="8" y="96"/>
                    </a:lnTo>
                    <a:lnTo>
                      <a:pt x="16" y="96"/>
                    </a:lnTo>
                    <a:lnTo>
                      <a:pt x="24" y="88"/>
                    </a:lnTo>
                    <a:lnTo>
                      <a:pt x="24" y="80"/>
                    </a:lnTo>
                    <a:lnTo>
                      <a:pt x="40" y="72"/>
                    </a:lnTo>
                    <a:lnTo>
                      <a:pt x="48" y="64"/>
                    </a:lnTo>
                    <a:lnTo>
                      <a:pt x="48" y="56"/>
                    </a:lnTo>
                    <a:lnTo>
                      <a:pt x="48" y="32"/>
                    </a:lnTo>
                    <a:lnTo>
                      <a:pt x="56" y="16"/>
                    </a:lnTo>
                    <a:lnTo>
                      <a:pt x="56" y="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8" name="Freeform 6"/>
              <p:cNvSpPr>
                <a:spLocks/>
              </p:cNvSpPr>
              <p:nvPr/>
            </p:nvSpPr>
            <p:spPr bwMode="auto">
              <a:xfrm>
                <a:off x="1263" y="2515"/>
                <a:ext cx="50" cy="74"/>
              </a:xfrm>
              <a:custGeom>
                <a:avLst/>
                <a:gdLst>
                  <a:gd name="T0" fmla="*/ 15 w 56"/>
                  <a:gd name="T1" fmla="*/ 0 h 96"/>
                  <a:gd name="T2" fmla="*/ 13 w 56"/>
                  <a:gd name="T3" fmla="*/ 2 h 96"/>
                  <a:gd name="T4" fmla="*/ 13 w 56"/>
                  <a:gd name="T5" fmla="*/ 2 h 96"/>
                  <a:gd name="T6" fmla="*/ 11 w 56"/>
                  <a:gd name="T7" fmla="*/ 2 h 96"/>
                  <a:gd name="T8" fmla="*/ 8 w 56"/>
                  <a:gd name="T9" fmla="*/ 2 h 96"/>
                  <a:gd name="T10" fmla="*/ 8 w 56"/>
                  <a:gd name="T11" fmla="*/ 2 h 96"/>
                  <a:gd name="T12" fmla="*/ 8 w 56"/>
                  <a:gd name="T13" fmla="*/ 2 h 96"/>
                  <a:gd name="T14" fmla="*/ 5 w 56"/>
                  <a:gd name="T15" fmla="*/ 4 h 96"/>
                  <a:gd name="T16" fmla="*/ 4 w 56"/>
                  <a:gd name="T17" fmla="*/ 6 h 96"/>
                  <a:gd name="T18" fmla="*/ 0 w 56"/>
                  <a:gd name="T19" fmla="*/ 7 h 96"/>
                  <a:gd name="T20" fmla="*/ 4 w 56"/>
                  <a:gd name="T21" fmla="*/ 7 h 96"/>
                  <a:gd name="T22" fmla="*/ 5 w 56"/>
                  <a:gd name="T23" fmla="*/ 7 h 96"/>
                  <a:gd name="T24" fmla="*/ 8 w 56"/>
                  <a:gd name="T25" fmla="*/ 7 h 96"/>
                  <a:gd name="T26" fmla="*/ 8 w 56"/>
                  <a:gd name="T27" fmla="*/ 6 h 96"/>
                  <a:gd name="T28" fmla="*/ 13 w 56"/>
                  <a:gd name="T29" fmla="*/ 5 h 96"/>
                  <a:gd name="T30" fmla="*/ 15 w 56"/>
                  <a:gd name="T31" fmla="*/ 5 h 96"/>
                  <a:gd name="T32" fmla="*/ 15 w 56"/>
                  <a:gd name="T33" fmla="*/ 4 h 96"/>
                  <a:gd name="T34" fmla="*/ 15 w 56"/>
                  <a:gd name="T35" fmla="*/ 2 h 96"/>
                  <a:gd name="T36" fmla="*/ 19 w 56"/>
                  <a:gd name="T37" fmla="*/ 2 h 96"/>
                  <a:gd name="T38" fmla="*/ 19 w 56"/>
                  <a:gd name="T39" fmla="*/ 2 h 96"/>
                  <a:gd name="T40" fmla="*/ 15 w 56"/>
                  <a:gd name="T41" fmla="*/ 0 h 9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56"/>
                  <a:gd name="T64" fmla="*/ 0 h 96"/>
                  <a:gd name="T65" fmla="*/ 56 w 56"/>
                  <a:gd name="T66" fmla="*/ 96 h 9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56" h="96">
                    <a:moveTo>
                      <a:pt x="48" y="0"/>
                    </a:moveTo>
                    <a:lnTo>
                      <a:pt x="40" y="8"/>
                    </a:lnTo>
                    <a:lnTo>
                      <a:pt x="40" y="16"/>
                    </a:lnTo>
                    <a:lnTo>
                      <a:pt x="32" y="16"/>
                    </a:lnTo>
                    <a:lnTo>
                      <a:pt x="24" y="16"/>
                    </a:lnTo>
                    <a:lnTo>
                      <a:pt x="24" y="24"/>
                    </a:lnTo>
                    <a:lnTo>
                      <a:pt x="24" y="32"/>
                    </a:lnTo>
                    <a:lnTo>
                      <a:pt x="16" y="56"/>
                    </a:lnTo>
                    <a:lnTo>
                      <a:pt x="8" y="80"/>
                    </a:lnTo>
                    <a:lnTo>
                      <a:pt x="0" y="88"/>
                    </a:lnTo>
                    <a:lnTo>
                      <a:pt x="8" y="96"/>
                    </a:lnTo>
                    <a:lnTo>
                      <a:pt x="16" y="96"/>
                    </a:lnTo>
                    <a:lnTo>
                      <a:pt x="24" y="88"/>
                    </a:lnTo>
                    <a:lnTo>
                      <a:pt x="24" y="80"/>
                    </a:lnTo>
                    <a:lnTo>
                      <a:pt x="40" y="72"/>
                    </a:lnTo>
                    <a:lnTo>
                      <a:pt x="48" y="64"/>
                    </a:lnTo>
                    <a:lnTo>
                      <a:pt x="48" y="56"/>
                    </a:lnTo>
                    <a:lnTo>
                      <a:pt x="48" y="32"/>
                    </a:lnTo>
                    <a:lnTo>
                      <a:pt x="56" y="16"/>
                    </a:lnTo>
                    <a:lnTo>
                      <a:pt x="56" y="8"/>
                    </a:lnTo>
                    <a:lnTo>
                      <a:pt x="48" y="0"/>
                    </a:lnTo>
                  </a:path>
                </a:pathLst>
              </a:custGeom>
              <a:solidFill>
                <a:srgbClr val="33CC33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9" name="Freeform 7"/>
              <p:cNvSpPr>
                <a:spLocks/>
              </p:cNvSpPr>
              <p:nvPr/>
            </p:nvSpPr>
            <p:spPr bwMode="auto">
              <a:xfrm>
                <a:off x="1342" y="2416"/>
                <a:ext cx="469" cy="532"/>
              </a:xfrm>
              <a:custGeom>
                <a:avLst/>
                <a:gdLst>
                  <a:gd name="T0" fmla="*/ 8 w 527"/>
                  <a:gd name="T1" fmla="*/ 8 h 686"/>
                  <a:gd name="T2" fmla="*/ 0 w 527"/>
                  <a:gd name="T3" fmla="*/ 12 h 686"/>
                  <a:gd name="T4" fmla="*/ 8 w 527"/>
                  <a:gd name="T5" fmla="*/ 10 h 686"/>
                  <a:gd name="T6" fmla="*/ 15 w 527"/>
                  <a:gd name="T7" fmla="*/ 10 h 686"/>
                  <a:gd name="T8" fmla="*/ 18 w 527"/>
                  <a:gd name="T9" fmla="*/ 12 h 686"/>
                  <a:gd name="T10" fmla="*/ 15 w 527"/>
                  <a:gd name="T11" fmla="*/ 15 h 686"/>
                  <a:gd name="T12" fmla="*/ 10 w 527"/>
                  <a:gd name="T13" fmla="*/ 17 h 686"/>
                  <a:gd name="T14" fmla="*/ 18 w 527"/>
                  <a:gd name="T15" fmla="*/ 19 h 686"/>
                  <a:gd name="T16" fmla="*/ 18 w 527"/>
                  <a:gd name="T17" fmla="*/ 23 h 686"/>
                  <a:gd name="T18" fmla="*/ 25 w 527"/>
                  <a:gd name="T19" fmla="*/ 23 h 686"/>
                  <a:gd name="T20" fmla="*/ 33 w 527"/>
                  <a:gd name="T21" fmla="*/ 20 h 686"/>
                  <a:gd name="T22" fmla="*/ 43 w 527"/>
                  <a:gd name="T23" fmla="*/ 20 h 686"/>
                  <a:gd name="T24" fmla="*/ 44 w 527"/>
                  <a:gd name="T25" fmla="*/ 24 h 686"/>
                  <a:gd name="T26" fmla="*/ 58 w 527"/>
                  <a:gd name="T27" fmla="*/ 22 h 686"/>
                  <a:gd name="T28" fmla="*/ 48 w 527"/>
                  <a:gd name="T29" fmla="*/ 19 h 686"/>
                  <a:gd name="T30" fmla="*/ 49 w 527"/>
                  <a:gd name="T31" fmla="*/ 13 h 686"/>
                  <a:gd name="T32" fmla="*/ 61 w 527"/>
                  <a:gd name="T33" fmla="*/ 16 h 686"/>
                  <a:gd name="T34" fmla="*/ 68 w 527"/>
                  <a:gd name="T35" fmla="*/ 20 h 686"/>
                  <a:gd name="T36" fmla="*/ 77 w 527"/>
                  <a:gd name="T37" fmla="*/ 22 h 686"/>
                  <a:gd name="T38" fmla="*/ 66 w 527"/>
                  <a:gd name="T39" fmla="*/ 24 h 686"/>
                  <a:gd name="T40" fmla="*/ 68 w 527"/>
                  <a:gd name="T41" fmla="*/ 28 h 686"/>
                  <a:gd name="T42" fmla="*/ 48 w 527"/>
                  <a:gd name="T43" fmla="*/ 33 h 686"/>
                  <a:gd name="T44" fmla="*/ 43 w 527"/>
                  <a:gd name="T45" fmla="*/ 34 h 686"/>
                  <a:gd name="T46" fmla="*/ 39 w 527"/>
                  <a:gd name="T47" fmla="*/ 38 h 686"/>
                  <a:gd name="T48" fmla="*/ 48 w 527"/>
                  <a:gd name="T49" fmla="*/ 43 h 686"/>
                  <a:gd name="T50" fmla="*/ 39 w 527"/>
                  <a:gd name="T51" fmla="*/ 47 h 686"/>
                  <a:gd name="T52" fmla="*/ 49 w 527"/>
                  <a:gd name="T53" fmla="*/ 51 h 686"/>
                  <a:gd name="T54" fmla="*/ 49 w 527"/>
                  <a:gd name="T55" fmla="*/ 49 h 686"/>
                  <a:gd name="T56" fmla="*/ 68 w 527"/>
                  <a:gd name="T57" fmla="*/ 43 h 686"/>
                  <a:gd name="T58" fmla="*/ 68 w 527"/>
                  <a:gd name="T59" fmla="*/ 46 h 686"/>
                  <a:gd name="T60" fmla="*/ 68 w 527"/>
                  <a:gd name="T61" fmla="*/ 53 h 686"/>
                  <a:gd name="T62" fmla="*/ 69 w 527"/>
                  <a:gd name="T63" fmla="*/ 53 h 686"/>
                  <a:gd name="T64" fmla="*/ 87 w 527"/>
                  <a:gd name="T65" fmla="*/ 49 h 686"/>
                  <a:gd name="T66" fmla="*/ 93 w 527"/>
                  <a:gd name="T67" fmla="*/ 50 h 686"/>
                  <a:gd name="T68" fmla="*/ 105 w 527"/>
                  <a:gd name="T69" fmla="*/ 46 h 686"/>
                  <a:gd name="T70" fmla="*/ 114 w 527"/>
                  <a:gd name="T71" fmla="*/ 40 h 686"/>
                  <a:gd name="T72" fmla="*/ 132 w 527"/>
                  <a:gd name="T73" fmla="*/ 32 h 686"/>
                  <a:gd name="T74" fmla="*/ 147 w 527"/>
                  <a:gd name="T75" fmla="*/ 26 h 686"/>
                  <a:gd name="T76" fmla="*/ 162 w 527"/>
                  <a:gd name="T77" fmla="*/ 22 h 686"/>
                  <a:gd name="T78" fmla="*/ 157 w 527"/>
                  <a:gd name="T79" fmla="*/ 20 h 686"/>
                  <a:gd name="T80" fmla="*/ 155 w 527"/>
                  <a:gd name="T81" fmla="*/ 17 h 686"/>
                  <a:gd name="T82" fmla="*/ 150 w 527"/>
                  <a:gd name="T83" fmla="*/ 16 h 686"/>
                  <a:gd name="T84" fmla="*/ 140 w 527"/>
                  <a:gd name="T85" fmla="*/ 13 h 686"/>
                  <a:gd name="T86" fmla="*/ 150 w 527"/>
                  <a:gd name="T87" fmla="*/ 12 h 686"/>
                  <a:gd name="T88" fmla="*/ 142 w 527"/>
                  <a:gd name="T89" fmla="*/ 6 h 686"/>
                  <a:gd name="T90" fmla="*/ 117 w 527"/>
                  <a:gd name="T91" fmla="*/ 7 h 686"/>
                  <a:gd name="T92" fmla="*/ 109 w 527"/>
                  <a:gd name="T93" fmla="*/ 7 h 686"/>
                  <a:gd name="T94" fmla="*/ 105 w 527"/>
                  <a:gd name="T95" fmla="*/ 2 h 686"/>
                  <a:gd name="T96" fmla="*/ 93 w 527"/>
                  <a:gd name="T97" fmla="*/ 2 h 686"/>
                  <a:gd name="T98" fmla="*/ 77 w 527"/>
                  <a:gd name="T99" fmla="*/ 0 h 686"/>
                  <a:gd name="T100" fmla="*/ 68 w 527"/>
                  <a:gd name="T101" fmla="*/ 4 h 686"/>
                  <a:gd name="T102" fmla="*/ 54 w 527"/>
                  <a:gd name="T103" fmla="*/ 4 h 686"/>
                  <a:gd name="T104" fmla="*/ 48 w 527"/>
                  <a:gd name="T105" fmla="*/ 7 h 686"/>
                  <a:gd name="T106" fmla="*/ 33 w 527"/>
                  <a:gd name="T107" fmla="*/ 6 h 686"/>
                  <a:gd name="T108" fmla="*/ 20 w 527"/>
                  <a:gd name="T109" fmla="*/ 7 h 68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527"/>
                  <a:gd name="T166" fmla="*/ 0 h 686"/>
                  <a:gd name="T167" fmla="*/ 527 w 527"/>
                  <a:gd name="T168" fmla="*/ 686 h 68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527" h="686">
                    <a:moveTo>
                      <a:pt x="48" y="96"/>
                    </a:moveTo>
                    <a:lnTo>
                      <a:pt x="40" y="96"/>
                    </a:lnTo>
                    <a:lnTo>
                      <a:pt x="32" y="96"/>
                    </a:lnTo>
                    <a:lnTo>
                      <a:pt x="24" y="96"/>
                    </a:lnTo>
                    <a:lnTo>
                      <a:pt x="24" y="104"/>
                    </a:lnTo>
                    <a:lnTo>
                      <a:pt x="16" y="112"/>
                    </a:lnTo>
                    <a:lnTo>
                      <a:pt x="16" y="119"/>
                    </a:lnTo>
                    <a:lnTo>
                      <a:pt x="8" y="127"/>
                    </a:lnTo>
                    <a:lnTo>
                      <a:pt x="0" y="135"/>
                    </a:lnTo>
                    <a:lnTo>
                      <a:pt x="0" y="151"/>
                    </a:lnTo>
                    <a:lnTo>
                      <a:pt x="0" y="159"/>
                    </a:lnTo>
                    <a:lnTo>
                      <a:pt x="8" y="159"/>
                    </a:lnTo>
                    <a:lnTo>
                      <a:pt x="16" y="151"/>
                    </a:lnTo>
                    <a:lnTo>
                      <a:pt x="24" y="143"/>
                    </a:lnTo>
                    <a:lnTo>
                      <a:pt x="24" y="135"/>
                    </a:lnTo>
                    <a:lnTo>
                      <a:pt x="32" y="135"/>
                    </a:lnTo>
                    <a:lnTo>
                      <a:pt x="32" y="127"/>
                    </a:lnTo>
                    <a:lnTo>
                      <a:pt x="32" y="119"/>
                    </a:lnTo>
                    <a:lnTo>
                      <a:pt x="40" y="119"/>
                    </a:lnTo>
                    <a:lnTo>
                      <a:pt x="48" y="127"/>
                    </a:lnTo>
                    <a:lnTo>
                      <a:pt x="56" y="127"/>
                    </a:lnTo>
                    <a:lnTo>
                      <a:pt x="56" y="119"/>
                    </a:lnTo>
                    <a:lnTo>
                      <a:pt x="56" y="127"/>
                    </a:lnTo>
                    <a:lnTo>
                      <a:pt x="64" y="135"/>
                    </a:lnTo>
                    <a:lnTo>
                      <a:pt x="56" y="143"/>
                    </a:lnTo>
                    <a:lnTo>
                      <a:pt x="48" y="151"/>
                    </a:lnTo>
                    <a:lnTo>
                      <a:pt x="48" y="159"/>
                    </a:lnTo>
                    <a:lnTo>
                      <a:pt x="48" y="167"/>
                    </a:lnTo>
                    <a:lnTo>
                      <a:pt x="48" y="175"/>
                    </a:lnTo>
                    <a:lnTo>
                      <a:pt x="48" y="183"/>
                    </a:lnTo>
                    <a:lnTo>
                      <a:pt x="48" y="191"/>
                    </a:lnTo>
                    <a:lnTo>
                      <a:pt x="48" y="199"/>
                    </a:lnTo>
                    <a:lnTo>
                      <a:pt x="48" y="207"/>
                    </a:lnTo>
                    <a:lnTo>
                      <a:pt x="40" y="215"/>
                    </a:lnTo>
                    <a:lnTo>
                      <a:pt x="32" y="215"/>
                    </a:lnTo>
                    <a:lnTo>
                      <a:pt x="40" y="215"/>
                    </a:lnTo>
                    <a:lnTo>
                      <a:pt x="40" y="223"/>
                    </a:lnTo>
                    <a:lnTo>
                      <a:pt x="48" y="231"/>
                    </a:lnTo>
                    <a:lnTo>
                      <a:pt x="56" y="223"/>
                    </a:lnTo>
                    <a:lnTo>
                      <a:pt x="56" y="239"/>
                    </a:lnTo>
                    <a:lnTo>
                      <a:pt x="56" y="255"/>
                    </a:lnTo>
                    <a:lnTo>
                      <a:pt x="64" y="263"/>
                    </a:lnTo>
                    <a:lnTo>
                      <a:pt x="72" y="271"/>
                    </a:lnTo>
                    <a:lnTo>
                      <a:pt x="64" y="279"/>
                    </a:lnTo>
                    <a:lnTo>
                      <a:pt x="56" y="295"/>
                    </a:lnTo>
                    <a:lnTo>
                      <a:pt x="56" y="303"/>
                    </a:lnTo>
                    <a:lnTo>
                      <a:pt x="56" y="311"/>
                    </a:lnTo>
                    <a:lnTo>
                      <a:pt x="72" y="303"/>
                    </a:lnTo>
                    <a:lnTo>
                      <a:pt x="72" y="295"/>
                    </a:lnTo>
                    <a:lnTo>
                      <a:pt x="80" y="295"/>
                    </a:lnTo>
                    <a:lnTo>
                      <a:pt x="88" y="287"/>
                    </a:lnTo>
                    <a:lnTo>
                      <a:pt x="96" y="279"/>
                    </a:lnTo>
                    <a:lnTo>
                      <a:pt x="96" y="271"/>
                    </a:lnTo>
                    <a:lnTo>
                      <a:pt x="96" y="263"/>
                    </a:lnTo>
                    <a:lnTo>
                      <a:pt x="104" y="263"/>
                    </a:lnTo>
                    <a:lnTo>
                      <a:pt x="112" y="255"/>
                    </a:lnTo>
                    <a:lnTo>
                      <a:pt x="120" y="255"/>
                    </a:lnTo>
                    <a:lnTo>
                      <a:pt x="128" y="255"/>
                    </a:lnTo>
                    <a:lnTo>
                      <a:pt x="136" y="255"/>
                    </a:lnTo>
                    <a:lnTo>
                      <a:pt x="136" y="263"/>
                    </a:lnTo>
                    <a:lnTo>
                      <a:pt x="144" y="279"/>
                    </a:lnTo>
                    <a:lnTo>
                      <a:pt x="136" y="295"/>
                    </a:lnTo>
                    <a:lnTo>
                      <a:pt x="128" y="303"/>
                    </a:lnTo>
                    <a:lnTo>
                      <a:pt x="136" y="303"/>
                    </a:lnTo>
                    <a:lnTo>
                      <a:pt x="144" y="303"/>
                    </a:lnTo>
                    <a:lnTo>
                      <a:pt x="152" y="303"/>
                    </a:lnTo>
                    <a:lnTo>
                      <a:pt x="160" y="295"/>
                    </a:lnTo>
                    <a:lnTo>
                      <a:pt x="168" y="287"/>
                    </a:lnTo>
                    <a:lnTo>
                      <a:pt x="176" y="287"/>
                    </a:lnTo>
                    <a:lnTo>
                      <a:pt x="184" y="271"/>
                    </a:lnTo>
                    <a:lnTo>
                      <a:pt x="184" y="263"/>
                    </a:lnTo>
                    <a:lnTo>
                      <a:pt x="184" y="247"/>
                    </a:lnTo>
                    <a:lnTo>
                      <a:pt x="168" y="239"/>
                    </a:lnTo>
                    <a:lnTo>
                      <a:pt x="160" y="239"/>
                    </a:lnTo>
                    <a:lnTo>
                      <a:pt x="152" y="239"/>
                    </a:lnTo>
                    <a:lnTo>
                      <a:pt x="144" y="239"/>
                    </a:lnTo>
                    <a:lnTo>
                      <a:pt x="144" y="231"/>
                    </a:lnTo>
                    <a:lnTo>
                      <a:pt x="152" y="231"/>
                    </a:lnTo>
                    <a:lnTo>
                      <a:pt x="160" y="199"/>
                    </a:lnTo>
                    <a:lnTo>
                      <a:pt x="160" y="175"/>
                    </a:lnTo>
                    <a:lnTo>
                      <a:pt x="168" y="167"/>
                    </a:lnTo>
                    <a:lnTo>
                      <a:pt x="176" y="175"/>
                    </a:lnTo>
                    <a:lnTo>
                      <a:pt x="184" y="183"/>
                    </a:lnTo>
                    <a:lnTo>
                      <a:pt x="184" y="191"/>
                    </a:lnTo>
                    <a:lnTo>
                      <a:pt x="192" y="207"/>
                    </a:lnTo>
                    <a:lnTo>
                      <a:pt x="208" y="231"/>
                    </a:lnTo>
                    <a:lnTo>
                      <a:pt x="208" y="239"/>
                    </a:lnTo>
                    <a:lnTo>
                      <a:pt x="208" y="247"/>
                    </a:lnTo>
                    <a:lnTo>
                      <a:pt x="208" y="255"/>
                    </a:lnTo>
                    <a:lnTo>
                      <a:pt x="216" y="255"/>
                    </a:lnTo>
                    <a:lnTo>
                      <a:pt x="223" y="255"/>
                    </a:lnTo>
                    <a:lnTo>
                      <a:pt x="231" y="263"/>
                    </a:lnTo>
                    <a:lnTo>
                      <a:pt x="239" y="263"/>
                    </a:lnTo>
                    <a:lnTo>
                      <a:pt x="247" y="271"/>
                    </a:lnTo>
                    <a:lnTo>
                      <a:pt x="247" y="287"/>
                    </a:lnTo>
                    <a:lnTo>
                      <a:pt x="247" y="295"/>
                    </a:lnTo>
                    <a:lnTo>
                      <a:pt x="239" y="295"/>
                    </a:lnTo>
                    <a:lnTo>
                      <a:pt x="223" y="303"/>
                    </a:lnTo>
                    <a:lnTo>
                      <a:pt x="216" y="311"/>
                    </a:lnTo>
                    <a:lnTo>
                      <a:pt x="208" y="311"/>
                    </a:lnTo>
                    <a:lnTo>
                      <a:pt x="216" y="319"/>
                    </a:lnTo>
                    <a:lnTo>
                      <a:pt x="216" y="327"/>
                    </a:lnTo>
                    <a:lnTo>
                      <a:pt x="223" y="335"/>
                    </a:lnTo>
                    <a:lnTo>
                      <a:pt x="223" y="343"/>
                    </a:lnTo>
                    <a:lnTo>
                      <a:pt x="216" y="351"/>
                    </a:lnTo>
                    <a:lnTo>
                      <a:pt x="208" y="367"/>
                    </a:lnTo>
                    <a:lnTo>
                      <a:pt x="200" y="375"/>
                    </a:lnTo>
                    <a:lnTo>
                      <a:pt x="192" y="399"/>
                    </a:lnTo>
                    <a:lnTo>
                      <a:pt x="176" y="423"/>
                    </a:lnTo>
                    <a:lnTo>
                      <a:pt x="152" y="423"/>
                    </a:lnTo>
                    <a:lnTo>
                      <a:pt x="144" y="415"/>
                    </a:lnTo>
                    <a:lnTo>
                      <a:pt x="136" y="407"/>
                    </a:lnTo>
                    <a:lnTo>
                      <a:pt x="136" y="415"/>
                    </a:lnTo>
                    <a:lnTo>
                      <a:pt x="136" y="423"/>
                    </a:lnTo>
                    <a:lnTo>
                      <a:pt x="136" y="431"/>
                    </a:lnTo>
                    <a:lnTo>
                      <a:pt x="136" y="439"/>
                    </a:lnTo>
                    <a:lnTo>
                      <a:pt x="136" y="455"/>
                    </a:lnTo>
                    <a:lnTo>
                      <a:pt x="128" y="471"/>
                    </a:lnTo>
                    <a:lnTo>
                      <a:pt x="120" y="479"/>
                    </a:lnTo>
                    <a:lnTo>
                      <a:pt x="128" y="487"/>
                    </a:lnTo>
                    <a:lnTo>
                      <a:pt x="136" y="495"/>
                    </a:lnTo>
                    <a:lnTo>
                      <a:pt x="144" y="511"/>
                    </a:lnTo>
                    <a:lnTo>
                      <a:pt x="152" y="519"/>
                    </a:lnTo>
                    <a:lnTo>
                      <a:pt x="152" y="535"/>
                    </a:lnTo>
                    <a:lnTo>
                      <a:pt x="152" y="551"/>
                    </a:lnTo>
                    <a:lnTo>
                      <a:pt x="144" y="559"/>
                    </a:lnTo>
                    <a:lnTo>
                      <a:pt x="144" y="575"/>
                    </a:lnTo>
                    <a:lnTo>
                      <a:pt x="144" y="591"/>
                    </a:lnTo>
                    <a:lnTo>
                      <a:pt x="136" y="599"/>
                    </a:lnTo>
                    <a:lnTo>
                      <a:pt x="128" y="599"/>
                    </a:lnTo>
                    <a:lnTo>
                      <a:pt x="120" y="599"/>
                    </a:lnTo>
                    <a:lnTo>
                      <a:pt x="120" y="607"/>
                    </a:lnTo>
                    <a:lnTo>
                      <a:pt x="128" y="615"/>
                    </a:lnTo>
                    <a:lnTo>
                      <a:pt x="144" y="631"/>
                    </a:lnTo>
                    <a:lnTo>
                      <a:pt x="160" y="647"/>
                    </a:lnTo>
                    <a:lnTo>
                      <a:pt x="176" y="654"/>
                    </a:lnTo>
                    <a:lnTo>
                      <a:pt x="184" y="654"/>
                    </a:lnTo>
                    <a:lnTo>
                      <a:pt x="184" y="647"/>
                    </a:lnTo>
                    <a:lnTo>
                      <a:pt x="176" y="639"/>
                    </a:lnTo>
                    <a:lnTo>
                      <a:pt x="160" y="615"/>
                    </a:lnTo>
                    <a:lnTo>
                      <a:pt x="160" y="591"/>
                    </a:lnTo>
                    <a:lnTo>
                      <a:pt x="168" y="575"/>
                    </a:lnTo>
                    <a:lnTo>
                      <a:pt x="184" y="551"/>
                    </a:lnTo>
                    <a:lnTo>
                      <a:pt x="200" y="535"/>
                    </a:lnTo>
                    <a:lnTo>
                      <a:pt x="216" y="543"/>
                    </a:lnTo>
                    <a:lnTo>
                      <a:pt x="223" y="559"/>
                    </a:lnTo>
                    <a:lnTo>
                      <a:pt x="216" y="567"/>
                    </a:lnTo>
                    <a:lnTo>
                      <a:pt x="208" y="567"/>
                    </a:lnTo>
                    <a:lnTo>
                      <a:pt x="208" y="575"/>
                    </a:lnTo>
                    <a:lnTo>
                      <a:pt x="216" y="583"/>
                    </a:lnTo>
                    <a:lnTo>
                      <a:pt x="231" y="607"/>
                    </a:lnTo>
                    <a:lnTo>
                      <a:pt x="231" y="623"/>
                    </a:lnTo>
                    <a:lnTo>
                      <a:pt x="231" y="639"/>
                    </a:lnTo>
                    <a:lnTo>
                      <a:pt x="223" y="654"/>
                    </a:lnTo>
                    <a:lnTo>
                      <a:pt x="216" y="670"/>
                    </a:lnTo>
                    <a:lnTo>
                      <a:pt x="216" y="678"/>
                    </a:lnTo>
                    <a:lnTo>
                      <a:pt x="208" y="686"/>
                    </a:lnTo>
                    <a:lnTo>
                      <a:pt x="200" y="686"/>
                    </a:lnTo>
                    <a:lnTo>
                      <a:pt x="208" y="686"/>
                    </a:lnTo>
                    <a:lnTo>
                      <a:pt x="223" y="670"/>
                    </a:lnTo>
                    <a:lnTo>
                      <a:pt x="247" y="662"/>
                    </a:lnTo>
                    <a:lnTo>
                      <a:pt x="255" y="662"/>
                    </a:lnTo>
                    <a:lnTo>
                      <a:pt x="271" y="662"/>
                    </a:lnTo>
                    <a:lnTo>
                      <a:pt x="279" y="639"/>
                    </a:lnTo>
                    <a:lnTo>
                      <a:pt x="279" y="615"/>
                    </a:lnTo>
                    <a:lnTo>
                      <a:pt x="287" y="607"/>
                    </a:lnTo>
                    <a:lnTo>
                      <a:pt x="287" y="599"/>
                    </a:lnTo>
                    <a:lnTo>
                      <a:pt x="295" y="607"/>
                    </a:lnTo>
                    <a:lnTo>
                      <a:pt x="303" y="615"/>
                    </a:lnTo>
                    <a:lnTo>
                      <a:pt x="303" y="631"/>
                    </a:lnTo>
                    <a:lnTo>
                      <a:pt x="303" y="639"/>
                    </a:lnTo>
                    <a:lnTo>
                      <a:pt x="311" y="639"/>
                    </a:lnTo>
                    <a:lnTo>
                      <a:pt x="319" y="631"/>
                    </a:lnTo>
                    <a:lnTo>
                      <a:pt x="327" y="607"/>
                    </a:lnTo>
                    <a:lnTo>
                      <a:pt x="343" y="583"/>
                    </a:lnTo>
                    <a:lnTo>
                      <a:pt x="359" y="559"/>
                    </a:lnTo>
                    <a:lnTo>
                      <a:pt x="367" y="551"/>
                    </a:lnTo>
                    <a:lnTo>
                      <a:pt x="367" y="543"/>
                    </a:lnTo>
                    <a:lnTo>
                      <a:pt x="359" y="535"/>
                    </a:lnTo>
                    <a:lnTo>
                      <a:pt x="367" y="511"/>
                    </a:lnTo>
                    <a:lnTo>
                      <a:pt x="367" y="487"/>
                    </a:lnTo>
                    <a:lnTo>
                      <a:pt x="375" y="463"/>
                    </a:lnTo>
                    <a:lnTo>
                      <a:pt x="383" y="447"/>
                    </a:lnTo>
                    <a:lnTo>
                      <a:pt x="407" y="431"/>
                    </a:lnTo>
                    <a:lnTo>
                      <a:pt x="423" y="407"/>
                    </a:lnTo>
                    <a:lnTo>
                      <a:pt x="423" y="399"/>
                    </a:lnTo>
                    <a:lnTo>
                      <a:pt x="423" y="383"/>
                    </a:lnTo>
                    <a:lnTo>
                      <a:pt x="431" y="359"/>
                    </a:lnTo>
                    <a:lnTo>
                      <a:pt x="447" y="335"/>
                    </a:lnTo>
                    <a:lnTo>
                      <a:pt x="471" y="319"/>
                    </a:lnTo>
                    <a:lnTo>
                      <a:pt x="487" y="303"/>
                    </a:lnTo>
                    <a:lnTo>
                      <a:pt x="511" y="287"/>
                    </a:lnTo>
                    <a:lnTo>
                      <a:pt x="519" y="271"/>
                    </a:lnTo>
                    <a:lnTo>
                      <a:pt x="527" y="271"/>
                    </a:lnTo>
                    <a:lnTo>
                      <a:pt x="519" y="271"/>
                    </a:lnTo>
                    <a:lnTo>
                      <a:pt x="511" y="271"/>
                    </a:lnTo>
                    <a:lnTo>
                      <a:pt x="495" y="271"/>
                    </a:lnTo>
                    <a:lnTo>
                      <a:pt x="487" y="263"/>
                    </a:lnTo>
                    <a:lnTo>
                      <a:pt x="495" y="255"/>
                    </a:lnTo>
                    <a:lnTo>
                      <a:pt x="503" y="247"/>
                    </a:lnTo>
                    <a:lnTo>
                      <a:pt x="503" y="239"/>
                    </a:lnTo>
                    <a:lnTo>
                      <a:pt x="503" y="231"/>
                    </a:lnTo>
                    <a:lnTo>
                      <a:pt x="503" y="223"/>
                    </a:lnTo>
                    <a:lnTo>
                      <a:pt x="503" y="215"/>
                    </a:lnTo>
                    <a:lnTo>
                      <a:pt x="495" y="215"/>
                    </a:lnTo>
                    <a:lnTo>
                      <a:pt x="503" y="207"/>
                    </a:lnTo>
                    <a:lnTo>
                      <a:pt x="503" y="199"/>
                    </a:lnTo>
                    <a:lnTo>
                      <a:pt x="503" y="191"/>
                    </a:lnTo>
                    <a:lnTo>
                      <a:pt x="495" y="191"/>
                    </a:lnTo>
                    <a:lnTo>
                      <a:pt x="479" y="191"/>
                    </a:lnTo>
                    <a:lnTo>
                      <a:pt x="471" y="191"/>
                    </a:lnTo>
                    <a:lnTo>
                      <a:pt x="463" y="183"/>
                    </a:lnTo>
                    <a:lnTo>
                      <a:pt x="455" y="183"/>
                    </a:lnTo>
                    <a:lnTo>
                      <a:pt x="447" y="183"/>
                    </a:lnTo>
                    <a:lnTo>
                      <a:pt x="447" y="175"/>
                    </a:lnTo>
                    <a:lnTo>
                      <a:pt x="455" y="175"/>
                    </a:lnTo>
                    <a:lnTo>
                      <a:pt x="463" y="167"/>
                    </a:lnTo>
                    <a:lnTo>
                      <a:pt x="471" y="159"/>
                    </a:lnTo>
                    <a:lnTo>
                      <a:pt x="479" y="151"/>
                    </a:lnTo>
                    <a:lnTo>
                      <a:pt x="479" y="143"/>
                    </a:lnTo>
                    <a:lnTo>
                      <a:pt x="479" y="135"/>
                    </a:lnTo>
                    <a:lnTo>
                      <a:pt x="471" y="127"/>
                    </a:lnTo>
                    <a:lnTo>
                      <a:pt x="463" y="104"/>
                    </a:lnTo>
                    <a:lnTo>
                      <a:pt x="463" y="88"/>
                    </a:lnTo>
                    <a:lnTo>
                      <a:pt x="455" y="80"/>
                    </a:lnTo>
                    <a:lnTo>
                      <a:pt x="447" y="88"/>
                    </a:lnTo>
                    <a:lnTo>
                      <a:pt x="439" y="96"/>
                    </a:lnTo>
                    <a:lnTo>
                      <a:pt x="407" y="96"/>
                    </a:lnTo>
                    <a:lnTo>
                      <a:pt x="383" y="96"/>
                    </a:lnTo>
                    <a:lnTo>
                      <a:pt x="375" y="96"/>
                    </a:lnTo>
                    <a:lnTo>
                      <a:pt x="375" y="88"/>
                    </a:lnTo>
                    <a:lnTo>
                      <a:pt x="375" y="96"/>
                    </a:lnTo>
                    <a:lnTo>
                      <a:pt x="367" y="96"/>
                    </a:lnTo>
                    <a:lnTo>
                      <a:pt x="359" y="96"/>
                    </a:lnTo>
                    <a:lnTo>
                      <a:pt x="351" y="88"/>
                    </a:lnTo>
                    <a:lnTo>
                      <a:pt x="343" y="72"/>
                    </a:lnTo>
                    <a:lnTo>
                      <a:pt x="335" y="56"/>
                    </a:lnTo>
                    <a:lnTo>
                      <a:pt x="343" y="40"/>
                    </a:lnTo>
                    <a:lnTo>
                      <a:pt x="343" y="32"/>
                    </a:lnTo>
                    <a:lnTo>
                      <a:pt x="343" y="24"/>
                    </a:lnTo>
                    <a:lnTo>
                      <a:pt x="335" y="24"/>
                    </a:lnTo>
                    <a:lnTo>
                      <a:pt x="327" y="24"/>
                    </a:lnTo>
                    <a:lnTo>
                      <a:pt x="319" y="24"/>
                    </a:lnTo>
                    <a:lnTo>
                      <a:pt x="311" y="24"/>
                    </a:lnTo>
                    <a:lnTo>
                      <a:pt x="303" y="16"/>
                    </a:lnTo>
                    <a:lnTo>
                      <a:pt x="287" y="8"/>
                    </a:lnTo>
                    <a:lnTo>
                      <a:pt x="287" y="0"/>
                    </a:lnTo>
                    <a:lnTo>
                      <a:pt x="279" y="0"/>
                    </a:lnTo>
                    <a:lnTo>
                      <a:pt x="255" y="0"/>
                    </a:lnTo>
                    <a:lnTo>
                      <a:pt x="247" y="0"/>
                    </a:lnTo>
                    <a:lnTo>
                      <a:pt x="239" y="16"/>
                    </a:lnTo>
                    <a:lnTo>
                      <a:pt x="223" y="32"/>
                    </a:lnTo>
                    <a:lnTo>
                      <a:pt x="223" y="40"/>
                    </a:lnTo>
                    <a:lnTo>
                      <a:pt x="223" y="48"/>
                    </a:lnTo>
                    <a:lnTo>
                      <a:pt x="216" y="56"/>
                    </a:lnTo>
                    <a:lnTo>
                      <a:pt x="208" y="56"/>
                    </a:lnTo>
                    <a:lnTo>
                      <a:pt x="208" y="64"/>
                    </a:lnTo>
                    <a:lnTo>
                      <a:pt x="192" y="64"/>
                    </a:lnTo>
                    <a:lnTo>
                      <a:pt x="184" y="56"/>
                    </a:lnTo>
                    <a:lnTo>
                      <a:pt x="176" y="56"/>
                    </a:lnTo>
                    <a:lnTo>
                      <a:pt x="168" y="64"/>
                    </a:lnTo>
                    <a:lnTo>
                      <a:pt x="160" y="64"/>
                    </a:lnTo>
                    <a:lnTo>
                      <a:pt x="168" y="72"/>
                    </a:lnTo>
                    <a:lnTo>
                      <a:pt x="160" y="80"/>
                    </a:lnTo>
                    <a:lnTo>
                      <a:pt x="152" y="88"/>
                    </a:lnTo>
                    <a:lnTo>
                      <a:pt x="136" y="88"/>
                    </a:lnTo>
                    <a:lnTo>
                      <a:pt x="128" y="72"/>
                    </a:lnTo>
                    <a:lnTo>
                      <a:pt x="112" y="72"/>
                    </a:lnTo>
                    <a:lnTo>
                      <a:pt x="104" y="72"/>
                    </a:lnTo>
                    <a:lnTo>
                      <a:pt x="104" y="80"/>
                    </a:lnTo>
                    <a:lnTo>
                      <a:pt x="96" y="80"/>
                    </a:lnTo>
                    <a:lnTo>
                      <a:pt x="96" y="88"/>
                    </a:lnTo>
                    <a:lnTo>
                      <a:pt x="88" y="88"/>
                    </a:lnTo>
                    <a:lnTo>
                      <a:pt x="72" y="88"/>
                    </a:lnTo>
                    <a:lnTo>
                      <a:pt x="64" y="88"/>
                    </a:lnTo>
                    <a:lnTo>
                      <a:pt x="56" y="88"/>
                    </a:lnTo>
                    <a:lnTo>
                      <a:pt x="48" y="96"/>
                    </a:lnTo>
                    <a:close/>
                  </a:path>
                </a:pathLst>
              </a:cu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0" name="Freeform 8"/>
              <p:cNvSpPr>
                <a:spLocks/>
              </p:cNvSpPr>
              <p:nvPr/>
            </p:nvSpPr>
            <p:spPr bwMode="auto">
              <a:xfrm>
                <a:off x="1342" y="2416"/>
                <a:ext cx="469" cy="532"/>
              </a:xfrm>
              <a:custGeom>
                <a:avLst/>
                <a:gdLst>
                  <a:gd name="T0" fmla="*/ 8 w 527"/>
                  <a:gd name="T1" fmla="*/ 8 h 686"/>
                  <a:gd name="T2" fmla="*/ 0 w 527"/>
                  <a:gd name="T3" fmla="*/ 12 h 686"/>
                  <a:gd name="T4" fmla="*/ 8 w 527"/>
                  <a:gd name="T5" fmla="*/ 10 h 686"/>
                  <a:gd name="T6" fmla="*/ 15 w 527"/>
                  <a:gd name="T7" fmla="*/ 10 h 686"/>
                  <a:gd name="T8" fmla="*/ 18 w 527"/>
                  <a:gd name="T9" fmla="*/ 12 h 686"/>
                  <a:gd name="T10" fmla="*/ 15 w 527"/>
                  <a:gd name="T11" fmla="*/ 15 h 686"/>
                  <a:gd name="T12" fmla="*/ 10 w 527"/>
                  <a:gd name="T13" fmla="*/ 17 h 686"/>
                  <a:gd name="T14" fmla="*/ 18 w 527"/>
                  <a:gd name="T15" fmla="*/ 19 h 686"/>
                  <a:gd name="T16" fmla="*/ 18 w 527"/>
                  <a:gd name="T17" fmla="*/ 23 h 686"/>
                  <a:gd name="T18" fmla="*/ 25 w 527"/>
                  <a:gd name="T19" fmla="*/ 23 h 686"/>
                  <a:gd name="T20" fmla="*/ 33 w 527"/>
                  <a:gd name="T21" fmla="*/ 20 h 686"/>
                  <a:gd name="T22" fmla="*/ 43 w 527"/>
                  <a:gd name="T23" fmla="*/ 20 h 686"/>
                  <a:gd name="T24" fmla="*/ 44 w 527"/>
                  <a:gd name="T25" fmla="*/ 24 h 686"/>
                  <a:gd name="T26" fmla="*/ 58 w 527"/>
                  <a:gd name="T27" fmla="*/ 22 h 686"/>
                  <a:gd name="T28" fmla="*/ 48 w 527"/>
                  <a:gd name="T29" fmla="*/ 19 h 686"/>
                  <a:gd name="T30" fmla="*/ 49 w 527"/>
                  <a:gd name="T31" fmla="*/ 13 h 686"/>
                  <a:gd name="T32" fmla="*/ 61 w 527"/>
                  <a:gd name="T33" fmla="*/ 16 h 686"/>
                  <a:gd name="T34" fmla="*/ 68 w 527"/>
                  <a:gd name="T35" fmla="*/ 20 h 686"/>
                  <a:gd name="T36" fmla="*/ 77 w 527"/>
                  <a:gd name="T37" fmla="*/ 22 h 686"/>
                  <a:gd name="T38" fmla="*/ 66 w 527"/>
                  <a:gd name="T39" fmla="*/ 24 h 686"/>
                  <a:gd name="T40" fmla="*/ 68 w 527"/>
                  <a:gd name="T41" fmla="*/ 28 h 686"/>
                  <a:gd name="T42" fmla="*/ 48 w 527"/>
                  <a:gd name="T43" fmla="*/ 33 h 686"/>
                  <a:gd name="T44" fmla="*/ 43 w 527"/>
                  <a:gd name="T45" fmla="*/ 34 h 686"/>
                  <a:gd name="T46" fmla="*/ 39 w 527"/>
                  <a:gd name="T47" fmla="*/ 38 h 686"/>
                  <a:gd name="T48" fmla="*/ 48 w 527"/>
                  <a:gd name="T49" fmla="*/ 43 h 686"/>
                  <a:gd name="T50" fmla="*/ 39 w 527"/>
                  <a:gd name="T51" fmla="*/ 47 h 686"/>
                  <a:gd name="T52" fmla="*/ 49 w 527"/>
                  <a:gd name="T53" fmla="*/ 51 h 686"/>
                  <a:gd name="T54" fmla="*/ 49 w 527"/>
                  <a:gd name="T55" fmla="*/ 49 h 686"/>
                  <a:gd name="T56" fmla="*/ 68 w 527"/>
                  <a:gd name="T57" fmla="*/ 43 h 686"/>
                  <a:gd name="T58" fmla="*/ 68 w 527"/>
                  <a:gd name="T59" fmla="*/ 46 h 686"/>
                  <a:gd name="T60" fmla="*/ 68 w 527"/>
                  <a:gd name="T61" fmla="*/ 53 h 686"/>
                  <a:gd name="T62" fmla="*/ 69 w 527"/>
                  <a:gd name="T63" fmla="*/ 53 h 686"/>
                  <a:gd name="T64" fmla="*/ 87 w 527"/>
                  <a:gd name="T65" fmla="*/ 49 h 686"/>
                  <a:gd name="T66" fmla="*/ 93 w 527"/>
                  <a:gd name="T67" fmla="*/ 50 h 686"/>
                  <a:gd name="T68" fmla="*/ 105 w 527"/>
                  <a:gd name="T69" fmla="*/ 46 h 686"/>
                  <a:gd name="T70" fmla="*/ 114 w 527"/>
                  <a:gd name="T71" fmla="*/ 40 h 686"/>
                  <a:gd name="T72" fmla="*/ 132 w 527"/>
                  <a:gd name="T73" fmla="*/ 32 h 686"/>
                  <a:gd name="T74" fmla="*/ 147 w 527"/>
                  <a:gd name="T75" fmla="*/ 26 h 686"/>
                  <a:gd name="T76" fmla="*/ 162 w 527"/>
                  <a:gd name="T77" fmla="*/ 22 h 686"/>
                  <a:gd name="T78" fmla="*/ 157 w 527"/>
                  <a:gd name="T79" fmla="*/ 20 h 686"/>
                  <a:gd name="T80" fmla="*/ 155 w 527"/>
                  <a:gd name="T81" fmla="*/ 17 h 686"/>
                  <a:gd name="T82" fmla="*/ 150 w 527"/>
                  <a:gd name="T83" fmla="*/ 16 h 686"/>
                  <a:gd name="T84" fmla="*/ 140 w 527"/>
                  <a:gd name="T85" fmla="*/ 13 h 686"/>
                  <a:gd name="T86" fmla="*/ 150 w 527"/>
                  <a:gd name="T87" fmla="*/ 12 h 686"/>
                  <a:gd name="T88" fmla="*/ 142 w 527"/>
                  <a:gd name="T89" fmla="*/ 6 h 686"/>
                  <a:gd name="T90" fmla="*/ 117 w 527"/>
                  <a:gd name="T91" fmla="*/ 7 h 686"/>
                  <a:gd name="T92" fmla="*/ 109 w 527"/>
                  <a:gd name="T93" fmla="*/ 7 h 686"/>
                  <a:gd name="T94" fmla="*/ 105 w 527"/>
                  <a:gd name="T95" fmla="*/ 2 h 686"/>
                  <a:gd name="T96" fmla="*/ 93 w 527"/>
                  <a:gd name="T97" fmla="*/ 2 h 686"/>
                  <a:gd name="T98" fmla="*/ 77 w 527"/>
                  <a:gd name="T99" fmla="*/ 0 h 686"/>
                  <a:gd name="T100" fmla="*/ 68 w 527"/>
                  <a:gd name="T101" fmla="*/ 4 h 686"/>
                  <a:gd name="T102" fmla="*/ 54 w 527"/>
                  <a:gd name="T103" fmla="*/ 4 h 686"/>
                  <a:gd name="T104" fmla="*/ 48 w 527"/>
                  <a:gd name="T105" fmla="*/ 7 h 686"/>
                  <a:gd name="T106" fmla="*/ 33 w 527"/>
                  <a:gd name="T107" fmla="*/ 6 h 686"/>
                  <a:gd name="T108" fmla="*/ 20 w 527"/>
                  <a:gd name="T109" fmla="*/ 7 h 68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527"/>
                  <a:gd name="T166" fmla="*/ 0 h 686"/>
                  <a:gd name="T167" fmla="*/ 527 w 527"/>
                  <a:gd name="T168" fmla="*/ 686 h 68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527" h="686">
                    <a:moveTo>
                      <a:pt x="48" y="96"/>
                    </a:moveTo>
                    <a:lnTo>
                      <a:pt x="40" y="96"/>
                    </a:lnTo>
                    <a:lnTo>
                      <a:pt x="32" y="96"/>
                    </a:lnTo>
                    <a:lnTo>
                      <a:pt x="24" y="96"/>
                    </a:lnTo>
                    <a:lnTo>
                      <a:pt x="24" y="104"/>
                    </a:lnTo>
                    <a:lnTo>
                      <a:pt x="16" y="112"/>
                    </a:lnTo>
                    <a:lnTo>
                      <a:pt x="16" y="119"/>
                    </a:lnTo>
                    <a:lnTo>
                      <a:pt x="8" y="127"/>
                    </a:lnTo>
                    <a:lnTo>
                      <a:pt x="0" y="135"/>
                    </a:lnTo>
                    <a:lnTo>
                      <a:pt x="0" y="151"/>
                    </a:lnTo>
                    <a:lnTo>
                      <a:pt x="0" y="159"/>
                    </a:lnTo>
                    <a:lnTo>
                      <a:pt x="8" y="159"/>
                    </a:lnTo>
                    <a:lnTo>
                      <a:pt x="16" y="151"/>
                    </a:lnTo>
                    <a:lnTo>
                      <a:pt x="24" y="143"/>
                    </a:lnTo>
                    <a:lnTo>
                      <a:pt x="24" y="135"/>
                    </a:lnTo>
                    <a:lnTo>
                      <a:pt x="32" y="135"/>
                    </a:lnTo>
                    <a:lnTo>
                      <a:pt x="32" y="127"/>
                    </a:lnTo>
                    <a:lnTo>
                      <a:pt x="32" y="119"/>
                    </a:lnTo>
                    <a:lnTo>
                      <a:pt x="40" y="119"/>
                    </a:lnTo>
                    <a:lnTo>
                      <a:pt x="48" y="127"/>
                    </a:lnTo>
                    <a:lnTo>
                      <a:pt x="56" y="127"/>
                    </a:lnTo>
                    <a:lnTo>
                      <a:pt x="56" y="119"/>
                    </a:lnTo>
                    <a:lnTo>
                      <a:pt x="56" y="127"/>
                    </a:lnTo>
                    <a:lnTo>
                      <a:pt x="64" y="135"/>
                    </a:lnTo>
                    <a:lnTo>
                      <a:pt x="56" y="143"/>
                    </a:lnTo>
                    <a:lnTo>
                      <a:pt x="48" y="151"/>
                    </a:lnTo>
                    <a:lnTo>
                      <a:pt x="48" y="159"/>
                    </a:lnTo>
                    <a:lnTo>
                      <a:pt x="48" y="167"/>
                    </a:lnTo>
                    <a:lnTo>
                      <a:pt x="48" y="175"/>
                    </a:lnTo>
                    <a:lnTo>
                      <a:pt x="48" y="183"/>
                    </a:lnTo>
                    <a:lnTo>
                      <a:pt x="48" y="191"/>
                    </a:lnTo>
                    <a:lnTo>
                      <a:pt x="48" y="199"/>
                    </a:lnTo>
                    <a:lnTo>
                      <a:pt x="48" y="207"/>
                    </a:lnTo>
                    <a:lnTo>
                      <a:pt x="40" y="215"/>
                    </a:lnTo>
                    <a:lnTo>
                      <a:pt x="32" y="215"/>
                    </a:lnTo>
                    <a:lnTo>
                      <a:pt x="40" y="215"/>
                    </a:lnTo>
                    <a:lnTo>
                      <a:pt x="40" y="223"/>
                    </a:lnTo>
                    <a:lnTo>
                      <a:pt x="48" y="231"/>
                    </a:lnTo>
                    <a:lnTo>
                      <a:pt x="56" y="223"/>
                    </a:lnTo>
                    <a:lnTo>
                      <a:pt x="56" y="239"/>
                    </a:lnTo>
                    <a:lnTo>
                      <a:pt x="56" y="255"/>
                    </a:lnTo>
                    <a:lnTo>
                      <a:pt x="64" y="263"/>
                    </a:lnTo>
                    <a:lnTo>
                      <a:pt x="72" y="271"/>
                    </a:lnTo>
                    <a:lnTo>
                      <a:pt x="64" y="279"/>
                    </a:lnTo>
                    <a:lnTo>
                      <a:pt x="56" y="295"/>
                    </a:lnTo>
                    <a:lnTo>
                      <a:pt x="56" y="303"/>
                    </a:lnTo>
                    <a:lnTo>
                      <a:pt x="56" y="311"/>
                    </a:lnTo>
                    <a:lnTo>
                      <a:pt x="72" y="303"/>
                    </a:lnTo>
                    <a:lnTo>
                      <a:pt x="72" y="295"/>
                    </a:lnTo>
                    <a:lnTo>
                      <a:pt x="80" y="295"/>
                    </a:lnTo>
                    <a:lnTo>
                      <a:pt x="88" y="287"/>
                    </a:lnTo>
                    <a:lnTo>
                      <a:pt x="96" y="279"/>
                    </a:lnTo>
                    <a:lnTo>
                      <a:pt x="96" y="271"/>
                    </a:lnTo>
                    <a:lnTo>
                      <a:pt x="96" y="263"/>
                    </a:lnTo>
                    <a:lnTo>
                      <a:pt x="104" y="263"/>
                    </a:lnTo>
                    <a:lnTo>
                      <a:pt x="112" y="255"/>
                    </a:lnTo>
                    <a:lnTo>
                      <a:pt x="120" y="255"/>
                    </a:lnTo>
                    <a:lnTo>
                      <a:pt x="128" y="255"/>
                    </a:lnTo>
                    <a:lnTo>
                      <a:pt x="136" y="255"/>
                    </a:lnTo>
                    <a:lnTo>
                      <a:pt x="136" y="263"/>
                    </a:lnTo>
                    <a:lnTo>
                      <a:pt x="144" y="279"/>
                    </a:lnTo>
                    <a:lnTo>
                      <a:pt x="136" y="295"/>
                    </a:lnTo>
                    <a:lnTo>
                      <a:pt x="128" y="303"/>
                    </a:lnTo>
                    <a:lnTo>
                      <a:pt x="136" y="303"/>
                    </a:lnTo>
                    <a:lnTo>
                      <a:pt x="144" y="303"/>
                    </a:lnTo>
                    <a:lnTo>
                      <a:pt x="152" y="303"/>
                    </a:lnTo>
                    <a:lnTo>
                      <a:pt x="160" y="295"/>
                    </a:lnTo>
                    <a:lnTo>
                      <a:pt x="168" y="287"/>
                    </a:lnTo>
                    <a:lnTo>
                      <a:pt x="176" y="287"/>
                    </a:lnTo>
                    <a:lnTo>
                      <a:pt x="184" y="271"/>
                    </a:lnTo>
                    <a:lnTo>
                      <a:pt x="184" y="263"/>
                    </a:lnTo>
                    <a:lnTo>
                      <a:pt x="184" y="247"/>
                    </a:lnTo>
                    <a:lnTo>
                      <a:pt x="168" y="239"/>
                    </a:lnTo>
                    <a:lnTo>
                      <a:pt x="160" y="239"/>
                    </a:lnTo>
                    <a:lnTo>
                      <a:pt x="152" y="239"/>
                    </a:lnTo>
                    <a:lnTo>
                      <a:pt x="144" y="239"/>
                    </a:lnTo>
                    <a:lnTo>
                      <a:pt x="144" y="231"/>
                    </a:lnTo>
                    <a:lnTo>
                      <a:pt x="152" y="231"/>
                    </a:lnTo>
                    <a:lnTo>
                      <a:pt x="160" y="199"/>
                    </a:lnTo>
                    <a:lnTo>
                      <a:pt x="160" y="175"/>
                    </a:lnTo>
                    <a:lnTo>
                      <a:pt x="168" y="167"/>
                    </a:lnTo>
                    <a:lnTo>
                      <a:pt x="176" y="175"/>
                    </a:lnTo>
                    <a:lnTo>
                      <a:pt x="184" y="183"/>
                    </a:lnTo>
                    <a:lnTo>
                      <a:pt x="184" y="191"/>
                    </a:lnTo>
                    <a:lnTo>
                      <a:pt x="192" y="207"/>
                    </a:lnTo>
                    <a:lnTo>
                      <a:pt x="208" y="231"/>
                    </a:lnTo>
                    <a:lnTo>
                      <a:pt x="208" y="239"/>
                    </a:lnTo>
                    <a:lnTo>
                      <a:pt x="208" y="247"/>
                    </a:lnTo>
                    <a:lnTo>
                      <a:pt x="208" y="255"/>
                    </a:lnTo>
                    <a:lnTo>
                      <a:pt x="216" y="255"/>
                    </a:lnTo>
                    <a:lnTo>
                      <a:pt x="223" y="255"/>
                    </a:lnTo>
                    <a:lnTo>
                      <a:pt x="231" y="263"/>
                    </a:lnTo>
                    <a:lnTo>
                      <a:pt x="239" y="263"/>
                    </a:lnTo>
                    <a:lnTo>
                      <a:pt x="247" y="271"/>
                    </a:lnTo>
                    <a:lnTo>
                      <a:pt x="247" y="287"/>
                    </a:lnTo>
                    <a:lnTo>
                      <a:pt x="247" y="295"/>
                    </a:lnTo>
                    <a:lnTo>
                      <a:pt x="239" y="295"/>
                    </a:lnTo>
                    <a:lnTo>
                      <a:pt x="223" y="303"/>
                    </a:lnTo>
                    <a:lnTo>
                      <a:pt x="216" y="311"/>
                    </a:lnTo>
                    <a:lnTo>
                      <a:pt x="208" y="311"/>
                    </a:lnTo>
                    <a:lnTo>
                      <a:pt x="216" y="319"/>
                    </a:lnTo>
                    <a:lnTo>
                      <a:pt x="216" y="327"/>
                    </a:lnTo>
                    <a:lnTo>
                      <a:pt x="223" y="335"/>
                    </a:lnTo>
                    <a:lnTo>
                      <a:pt x="223" y="343"/>
                    </a:lnTo>
                    <a:lnTo>
                      <a:pt x="216" y="351"/>
                    </a:lnTo>
                    <a:lnTo>
                      <a:pt x="208" y="367"/>
                    </a:lnTo>
                    <a:lnTo>
                      <a:pt x="200" y="375"/>
                    </a:lnTo>
                    <a:lnTo>
                      <a:pt x="192" y="399"/>
                    </a:lnTo>
                    <a:lnTo>
                      <a:pt x="176" y="423"/>
                    </a:lnTo>
                    <a:lnTo>
                      <a:pt x="152" y="423"/>
                    </a:lnTo>
                    <a:lnTo>
                      <a:pt x="144" y="415"/>
                    </a:lnTo>
                    <a:lnTo>
                      <a:pt x="136" y="407"/>
                    </a:lnTo>
                    <a:lnTo>
                      <a:pt x="136" y="415"/>
                    </a:lnTo>
                    <a:lnTo>
                      <a:pt x="136" y="423"/>
                    </a:lnTo>
                    <a:lnTo>
                      <a:pt x="136" y="431"/>
                    </a:lnTo>
                    <a:lnTo>
                      <a:pt x="136" y="439"/>
                    </a:lnTo>
                    <a:lnTo>
                      <a:pt x="136" y="455"/>
                    </a:lnTo>
                    <a:lnTo>
                      <a:pt x="128" y="471"/>
                    </a:lnTo>
                    <a:lnTo>
                      <a:pt x="120" y="479"/>
                    </a:lnTo>
                    <a:lnTo>
                      <a:pt x="128" y="487"/>
                    </a:lnTo>
                    <a:lnTo>
                      <a:pt x="136" y="495"/>
                    </a:lnTo>
                    <a:lnTo>
                      <a:pt x="144" y="511"/>
                    </a:lnTo>
                    <a:lnTo>
                      <a:pt x="152" y="519"/>
                    </a:lnTo>
                    <a:lnTo>
                      <a:pt x="152" y="535"/>
                    </a:lnTo>
                    <a:lnTo>
                      <a:pt x="152" y="551"/>
                    </a:lnTo>
                    <a:lnTo>
                      <a:pt x="144" y="559"/>
                    </a:lnTo>
                    <a:lnTo>
                      <a:pt x="144" y="575"/>
                    </a:lnTo>
                    <a:lnTo>
                      <a:pt x="144" y="591"/>
                    </a:lnTo>
                    <a:lnTo>
                      <a:pt x="136" y="599"/>
                    </a:lnTo>
                    <a:lnTo>
                      <a:pt x="128" y="599"/>
                    </a:lnTo>
                    <a:lnTo>
                      <a:pt x="120" y="599"/>
                    </a:lnTo>
                    <a:lnTo>
                      <a:pt x="120" y="607"/>
                    </a:lnTo>
                    <a:lnTo>
                      <a:pt x="128" y="615"/>
                    </a:lnTo>
                    <a:lnTo>
                      <a:pt x="144" y="631"/>
                    </a:lnTo>
                    <a:lnTo>
                      <a:pt x="160" y="647"/>
                    </a:lnTo>
                    <a:lnTo>
                      <a:pt x="176" y="654"/>
                    </a:lnTo>
                    <a:lnTo>
                      <a:pt x="184" y="654"/>
                    </a:lnTo>
                    <a:lnTo>
                      <a:pt x="184" y="647"/>
                    </a:lnTo>
                    <a:lnTo>
                      <a:pt x="176" y="639"/>
                    </a:lnTo>
                    <a:lnTo>
                      <a:pt x="160" y="615"/>
                    </a:lnTo>
                    <a:lnTo>
                      <a:pt x="160" y="591"/>
                    </a:lnTo>
                    <a:lnTo>
                      <a:pt x="168" y="575"/>
                    </a:lnTo>
                    <a:lnTo>
                      <a:pt x="184" y="551"/>
                    </a:lnTo>
                    <a:lnTo>
                      <a:pt x="200" y="535"/>
                    </a:lnTo>
                    <a:lnTo>
                      <a:pt x="216" y="543"/>
                    </a:lnTo>
                    <a:lnTo>
                      <a:pt x="223" y="559"/>
                    </a:lnTo>
                    <a:lnTo>
                      <a:pt x="216" y="567"/>
                    </a:lnTo>
                    <a:lnTo>
                      <a:pt x="208" y="567"/>
                    </a:lnTo>
                    <a:lnTo>
                      <a:pt x="208" y="575"/>
                    </a:lnTo>
                    <a:lnTo>
                      <a:pt x="216" y="583"/>
                    </a:lnTo>
                    <a:lnTo>
                      <a:pt x="231" y="607"/>
                    </a:lnTo>
                    <a:lnTo>
                      <a:pt x="231" y="623"/>
                    </a:lnTo>
                    <a:lnTo>
                      <a:pt x="231" y="639"/>
                    </a:lnTo>
                    <a:lnTo>
                      <a:pt x="223" y="654"/>
                    </a:lnTo>
                    <a:lnTo>
                      <a:pt x="216" y="670"/>
                    </a:lnTo>
                    <a:lnTo>
                      <a:pt x="216" y="678"/>
                    </a:lnTo>
                    <a:lnTo>
                      <a:pt x="208" y="686"/>
                    </a:lnTo>
                    <a:lnTo>
                      <a:pt x="200" y="686"/>
                    </a:lnTo>
                    <a:lnTo>
                      <a:pt x="208" y="686"/>
                    </a:lnTo>
                    <a:lnTo>
                      <a:pt x="223" y="670"/>
                    </a:lnTo>
                    <a:lnTo>
                      <a:pt x="247" y="662"/>
                    </a:lnTo>
                    <a:lnTo>
                      <a:pt x="255" y="662"/>
                    </a:lnTo>
                    <a:lnTo>
                      <a:pt x="271" y="662"/>
                    </a:lnTo>
                    <a:lnTo>
                      <a:pt x="279" y="639"/>
                    </a:lnTo>
                    <a:lnTo>
                      <a:pt x="279" y="615"/>
                    </a:lnTo>
                    <a:lnTo>
                      <a:pt x="287" y="607"/>
                    </a:lnTo>
                    <a:lnTo>
                      <a:pt x="287" y="599"/>
                    </a:lnTo>
                    <a:lnTo>
                      <a:pt x="295" y="607"/>
                    </a:lnTo>
                    <a:lnTo>
                      <a:pt x="303" y="615"/>
                    </a:lnTo>
                    <a:lnTo>
                      <a:pt x="303" y="631"/>
                    </a:lnTo>
                    <a:lnTo>
                      <a:pt x="303" y="639"/>
                    </a:lnTo>
                    <a:lnTo>
                      <a:pt x="311" y="639"/>
                    </a:lnTo>
                    <a:lnTo>
                      <a:pt x="319" y="631"/>
                    </a:lnTo>
                    <a:lnTo>
                      <a:pt x="327" y="607"/>
                    </a:lnTo>
                    <a:lnTo>
                      <a:pt x="343" y="583"/>
                    </a:lnTo>
                    <a:lnTo>
                      <a:pt x="359" y="559"/>
                    </a:lnTo>
                    <a:lnTo>
                      <a:pt x="367" y="551"/>
                    </a:lnTo>
                    <a:lnTo>
                      <a:pt x="367" y="543"/>
                    </a:lnTo>
                    <a:lnTo>
                      <a:pt x="359" y="535"/>
                    </a:lnTo>
                    <a:lnTo>
                      <a:pt x="367" y="511"/>
                    </a:lnTo>
                    <a:lnTo>
                      <a:pt x="367" y="487"/>
                    </a:lnTo>
                    <a:lnTo>
                      <a:pt x="375" y="463"/>
                    </a:lnTo>
                    <a:lnTo>
                      <a:pt x="383" y="447"/>
                    </a:lnTo>
                    <a:lnTo>
                      <a:pt x="407" y="431"/>
                    </a:lnTo>
                    <a:lnTo>
                      <a:pt x="423" y="407"/>
                    </a:lnTo>
                    <a:lnTo>
                      <a:pt x="423" y="399"/>
                    </a:lnTo>
                    <a:lnTo>
                      <a:pt x="423" y="383"/>
                    </a:lnTo>
                    <a:lnTo>
                      <a:pt x="431" y="359"/>
                    </a:lnTo>
                    <a:lnTo>
                      <a:pt x="447" y="335"/>
                    </a:lnTo>
                    <a:lnTo>
                      <a:pt x="471" y="319"/>
                    </a:lnTo>
                    <a:lnTo>
                      <a:pt x="487" y="303"/>
                    </a:lnTo>
                    <a:lnTo>
                      <a:pt x="511" y="287"/>
                    </a:lnTo>
                    <a:lnTo>
                      <a:pt x="519" y="271"/>
                    </a:lnTo>
                    <a:lnTo>
                      <a:pt x="527" y="271"/>
                    </a:lnTo>
                    <a:lnTo>
                      <a:pt x="519" y="271"/>
                    </a:lnTo>
                    <a:lnTo>
                      <a:pt x="511" y="271"/>
                    </a:lnTo>
                    <a:lnTo>
                      <a:pt x="495" y="271"/>
                    </a:lnTo>
                    <a:lnTo>
                      <a:pt x="487" y="263"/>
                    </a:lnTo>
                    <a:lnTo>
                      <a:pt x="495" y="255"/>
                    </a:lnTo>
                    <a:lnTo>
                      <a:pt x="503" y="247"/>
                    </a:lnTo>
                    <a:lnTo>
                      <a:pt x="503" y="239"/>
                    </a:lnTo>
                    <a:lnTo>
                      <a:pt x="503" y="231"/>
                    </a:lnTo>
                    <a:lnTo>
                      <a:pt x="503" y="223"/>
                    </a:lnTo>
                    <a:lnTo>
                      <a:pt x="503" y="215"/>
                    </a:lnTo>
                    <a:lnTo>
                      <a:pt x="495" y="215"/>
                    </a:lnTo>
                    <a:lnTo>
                      <a:pt x="503" y="207"/>
                    </a:lnTo>
                    <a:lnTo>
                      <a:pt x="503" y="199"/>
                    </a:lnTo>
                    <a:lnTo>
                      <a:pt x="503" y="191"/>
                    </a:lnTo>
                    <a:lnTo>
                      <a:pt x="495" y="191"/>
                    </a:lnTo>
                    <a:lnTo>
                      <a:pt x="479" y="191"/>
                    </a:lnTo>
                    <a:lnTo>
                      <a:pt x="471" y="191"/>
                    </a:lnTo>
                    <a:lnTo>
                      <a:pt x="463" y="183"/>
                    </a:lnTo>
                    <a:lnTo>
                      <a:pt x="455" y="183"/>
                    </a:lnTo>
                    <a:lnTo>
                      <a:pt x="447" y="183"/>
                    </a:lnTo>
                    <a:lnTo>
                      <a:pt x="447" y="175"/>
                    </a:lnTo>
                    <a:lnTo>
                      <a:pt x="455" y="175"/>
                    </a:lnTo>
                    <a:lnTo>
                      <a:pt x="463" y="167"/>
                    </a:lnTo>
                    <a:lnTo>
                      <a:pt x="471" y="159"/>
                    </a:lnTo>
                    <a:lnTo>
                      <a:pt x="479" y="151"/>
                    </a:lnTo>
                    <a:lnTo>
                      <a:pt x="479" y="143"/>
                    </a:lnTo>
                    <a:lnTo>
                      <a:pt x="479" y="135"/>
                    </a:lnTo>
                    <a:lnTo>
                      <a:pt x="471" y="127"/>
                    </a:lnTo>
                    <a:lnTo>
                      <a:pt x="463" y="104"/>
                    </a:lnTo>
                    <a:lnTo>
                      <a:pt x="463" y="88"/>
                    </a:lnTo>
                    <a:lnTo>
                      <a:pt x="455" y="80"/>
                    </a:lnTo>
                    <a:lnTo>
                      <a:pt x="447" y="88"/>
                    </a:lnTo>
                    <a:lnTo>
                      <a:pt x="439" y="96"/>
                    </a:lnTo>
                    <a:lnTo>
                      <a:pt x="407" y="96"/>
                    </a:lnTo>
                    <a:lnTo>
                      <a:pt x="383" y="96"/>
                    </a:lnTo>
                    <a:lnTo>
                      <a:pt x="375" y="96"/>
                    </a:lnTo>
                    <a:lnTo>
                      <a:pt x="375" y="88"/>
                    </a:lnTo>
                    <a:lnTo>
                      <a:pt x="375" y="96"/>
                    </a:lnTo>
                    <a:lnTo>
                      <a:pt x="367" y="96"/>
                    </a:lnTo>
                    <a:lnTo>
                      <a:pt x="359" y="96"/>
                    </a:lnTo>
                    <a:lnTo>
                      <a:pt x="351" y="88"/>
                    </a:lnTo>
                    <a:lnTo>
                      <a:pt x="343" y="72"/>
                    </a:lnTo>
                    <a:lnTo>
                      <a:pt x="335" y="56"/>
                    </a:lnTo>
                    <a:lnTo>
                      <a:pt x="343" y="40"/>
                    </a:lnTo>
                    <a:lnTo>
                      <a:pt x="343" y="32"/>
                    </a:lnTo>
                    <a:lnTo>
                      <a:pt x="343" y="24"/>
                    </a:lnTo>
                    <a:lnTo>
                      <a:pt x="335" y="24"/>
                    </a:lnTo>
                    <a:lnTo>
                      <a:pt x="327" y="24"/>
                    </a:lnTo>
                    <a:lnTo>
                      <a:pt x="319" y="24"/>
                    </a:lnTo>
                    <a:lnTo>
                      <a:pt x="311" y="24"/>
                    </a:lnTo>
                    <a:lnTo>
                      <a:pt x="303" y="16"/>
                    </a:lnTo>
                    <a:lnTo>
                      <a:pt x="287" y="8"/>
                    </a:lnTo>
                    <a:lnTo>
                      <a:pt x="287" y="0"/>
                    </a:lnTo>
                    <a:lnTo>
                      <a:pt x="279" y="0"/>
                    </a:lnTo>
                    <a:lnTo>
                      <a:pt x="255" y="0"/>
                    </a:lnTo>
                    <a:lnTo>
                      <a:pt x="247" y="0"/>
                    </a:lnTo>
                    <a:lnTo>
                      <a:pt x="239" y="16"/>
                    </a:lnTo>
                    <a:lnTo>
                      <a:pt x="223" y="32"/>
                    </a:lnTo>
                    <a:lnTo>
                      <a:pt x="223" y="40"/>
                    </a:lnTo>
                    <a:lnTo>
                      <a:pt x="223" y="48"/>
                    </a:lnTo>
                    <a:lnTo>
                      <a:pt x="216" y="56"/>
                    </a:lnTo>
                    <a:lnTo>
                      <a:pt x="208" y="56"/>
                    </a:lnTo>
                    <a:lnTo>
                      <a:pt x="208" y="64"/>
                    </a:lnTo>
                    <a:lnTo>
                      <a:pt x="192" y="64"/>
                    </a:lnTo>
                    <a:lnTo>
                      <a:pt x="184" y="56"/>
                    </a:lnTo>
                    <a:lnTo>
                      <a:pt x="176" y="56"/>
                    </a:lnTo>
                    <a:lnTo>
                      <a:pt x="168" y="64"/>
                    </a:lnTo>
                    <a:lnTo>
                      <a:pt x="160" y="64"/>
                    </a:lnTo>
                    <a:lnTo>
                      <a:pt x="168" y="72"/>
                    </a:lnTo>
                    <a:lnTo>
                      <a:pt x="160" y="80"/>
                    </a:lnTo>
                    <a:lnTo>
                      <a:pt x="152" y="88"/>
                    </a:lnTo>
                    <a:lnTo>
                      <a:pt x="136" y="88"/>
                    </a:lnTo>
                    <a:lnTo>
                      <a:pt x="128" y="72"/>
                    </a:lnTo>
                    <a:lnTo>
                      <a:pt x="112" y="72"/>
                    </a:lnTo>
                    <a:lnTo>
                      <a:pt x="104" y="72"/>
                    </a:lnTo>
                    <a:lnTo>
                      <a:pt x="104" y="80"/>
                    </a:lnTo>
                    <a:lnTo>
                      <a:pt x="96" y="80"/>
                    </a:lnTo>
                    <a:lnTo>
                      <a:pt x="96" y="88"/>
                    </a:lnTo>
                    <a:lnTo>
                      <a:pt x="88" y="88"/>
                    </a:lnTo>
                    <a:lnTo>
                      <a:pt x="72" y="88"/>
                    </a:lnTo>
                    <a:lnTo>
                      <a:pt x="64" y="88"/>
                    </a:lnTo>
                    <a:lnTo>
                      <a:pt x="56" y="88"/>
                    </a:lnTo>
                    <a:lnTo>
                      <a:pt x="48" y="96"/>
                    </a:lnTo>
                  </a:path>
                </a:pathLst>
              </a:custGeom>
              <a:solidFill>
                <a:srgbClr val="33CC33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1" name="Freeform 9"/>
              <p:cNvSpPr>
                <a:spLocks/>
              </p:cNvSpPr>
              <p:nvPr/>
            </p:nvSpPr>
            <p:spPr bwMode="auto">
              <a:xfrm>
                <a:off x="1399" y="2416"/>
                <a:ext cx="42" cy="31"/>
              </a:xfrm>
              <a:custGeom>
                <a:avLst/>
                <a:gdLst>
                  <a:gd name="T0" fmla="*/ 9 w 48"/>
                  <a:gd name="T1" fmla="*/ 2 h 40"/>
                  <a:gd name="T2" fmla="*/ 11 w 48"/>
                  <a:gd name="T3" fmla="*/ 2 h 40"/>
                  <a:gd name="T4" fmla="*/ 13 w 48"/>
                  <a:gd name="T5" fmla="*/ 2 h 40"/>
                  <a:gd name="T6" fmla="*/ 13 w 48"/>
                  <a:gd name="T7" fmla="*/ 2 h 40"/>
                  <a:gd name="T8" fmla="*/ 13 w 48"/>
                  <a:gd name="T9" fmla="*/ 2 h 40"/>
                  <a:gd name="T10" fmla="*/ 11 w 48"/>
                  <a:gd name="T11" fmla="*/ 2 h 40"/>
                  <a:gd name="T12" fmla="*/ 11 w 48"/>
                  <a:gd name="T13" fmla="*/ 0 h 40"/>
                  <a:gd name="T14" fmla="*/ 9 w 48"/>
                  <a:gd name="T15" fmla="*/ 0 h 40"/>
                  <a:gd name="T16" fmla="*/ 7 w 48"/>
                  <a:gd name="T17" fmla="*/ 0 h 40"/>
                  <a:gd name="T18" fmla="*/ 4 w 48"/>
                  <a:gd name="T19" fmla="*/ 0 h 40"/>
                  <a:gd name="T20" fmla="*/ 4 w 48"/>
                  <a:gd name="T21" fmla="*/ 2 h 40"/>
                  <a:gd name="T22" fmla="*/ 4 w 48"/>
                  <a:gd name="T23" fmla="*/ 2 h 40"/>
                  <a:gd name="T24" fmla="*/ 0 w 48"/>
                  <a:gd name="T25" fmla="*/ 2 h 40"/>
                  <a:gd name="T26" fmla="*/ 4 w 48"/>
                  <a:gd name="T27" fmla="*/ 2 h 40"/>
                  <a:gd name="T28" fmla="*/ 4 w 48"/>
                  <a:gd name="T29" fmla="*/ 3 h 40"/>
                  <a:gd name="T30" fmla="*/ 7 w 48"/>
                  <a:gd name="T31" fmla="*/ 3 h 40"/>
                  <a:gd name="T32" fmla="*/ 9 w 48"/>
                  <a:gd name="T33" fmla="*/ 3 h 40"/>
                  <a:gd name="T34" fmla="*/ 9 w 48"/>
                  <a:gd name="T35" fmla="*/ 2 h 40"/>
                  <a:gd name="T36" fmla="*/ 9 w 48"/>
                  <a:gd name="T37" fmla="*/ 2 h 4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48"/>
                  <a:gd name="T58" fmla="*/ 0 h 40"/>
                  <a:gd name="T59" fmla="*/ 48 w 48"/>
                  <a:gd name="T60" fmla="*/ 40 h 40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48" h="40">
                    <a:moveTo>
                      <a:pt x="32" y="24"/>
                    </a:moveTo>
                    <a:lnTo>
                      <a:pt x="40" y="24"/>
                    </a:lnTo>
                    <a:lnTo>
                      <a:pt x="48" y="24"/>
                    </a:lnTo>
                    <a:lnTo>
                      <a:pt x="48" y="16"/>
                    </a:lnTo>
                    <a:lnTo>
                      <a:pt x="48" y="8"/>
                    </a:lnTo>
                    <a:lnTo>
                      <a:pt x="40" y="8"/>
                    </a:lnTo>
                    <a:lnTo>
                      <a:pt x="40" y="0"/>
                    </a:lnTo>
                    <a:lnTo>
                      <a:pt x="32" y="0"/>
                    </a:lnTo>
                    <a:lnTo>
                      <a:pt x="24" y="0"/>
                    </a:lnTo>
                    <a:lnTo>
                      <a:pt x="16" y="0"/>
                    </a:lnTo>
                    <a:lnTo>
                      <a:pt x="16" y="8"/>
                    </a:lnTo>
                    <a:lnTo>
                      <a:pt x="8" y="8"/>
                    </a:lnTo>
                    <a:lnTo>
                      <a:pt x="0" y="16"/>
                    </a:lnTo>
                    <a:lnTo>
                      <a:pt x="8" y="32"/>
                    </a:lnTo>
                    <a:lnTo>
                      <a:pt x="16" y="40"/>
                    </a:lnTo>
                    <a:lnTo>
                      <a:pt x="24" y="40"/>
                    </a:lnTo>
                    <a:lnTo>
                      <a:pt x="32" y="40"/>
                    </a:lnTo>
                    <a:lnTo>
                      <a:pt x="32" y="32"/>
                    </a:lnTo>
                    <a:lnTo>
                      <a:pt x="32" y="24"/>
                    </a:lnTo>
                    <a:close/>
                  </a:path>
                </a:pathLst>
              </a:cu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2" name="Freeform 10"/>
              <p:cNvSpPr>
                <a:spLocks/>
              </p:cNvSpPr>
              <p:nvPr/>
            </p:nvSpPr>
            <p:spPr bwMode="auto">
              <a:xfrm>
                <a:off x="1399" y="2416"/>
                <a:ext cx="42" cy="31"/>
              </a:xfrm>
              <a:custGeom>
                <a:avLst/>
                <a:gdLst>
                  <a:gd name="T0" fmla="*/ 9 w 48"/>
                  <a:gd name="T1" fmla="*/ 2 h 40"/>
                  <a:gd name="T2" fmla="*/ 11 w 48"/>
                  <a:gd name="T3" fmla="*/ 2 h 40"/>
                  <a:gd name="T4" fmla="*/ 13 w 48"/>
                  <a:gd name="T5" fmla="*/ 2 h 40"/>
                  <a:gd name="T6" fmla="*/ 13 w 48"/>
                  <a:gd name="T7" fmla="*/ 2 h 40"/>
                  <a:gd name="T8" fmla="*/ 13 w 48"/>
                  <a:gd name="T9" fmla="*/ 2 h 40"/>
                  <a:gd name="T10" fmla="*/ 11 w 48"/>
                  <a:gd name="T11" fmla="*/ 2 h 40"/>
                  <a:gd name="T12" fmla="*/ 11 w 48"/>
                  <a:gd name="T13" fmla="*/ 0 h 40"/>
                  <a:gd name="T14" fmla="*/ 9 w 48"/>
                  <a:gd name="T15" fmla="*/ 0 h 40"/>
                  <a:gd name="T16" fmla="*/ 7 w 48"/>
                  <a:gd name="T17" fmla="*/ 0 h 40"/>
                  <a:gd name="T18" fmla="*/ 4 w 48"/>
                  <a:gd name="T19" fmla="*/ 0 h 40"/>
                  <a:gd name="T20" fmla="*/ 4 w 48"/>
                  <a:gd name="T21" fmla="*/ 2 h 40"/>
                  <a:gd name="T22" fmla="*/ 4 w 48"/>
                  <a:gd name="T23" fmla="*/ 2 h 40"/>
                  <a:gd name="T24" fmla="*/ 0 w 48"/>
                  <a:gd name="T25" fmla="*/ 2 h 40"/>
                  <a:gd name="T26" fmla="*/ 4 w 48"/>
                  <a:gd name="T27" fmla="*/ 2 h 40"/>
                  <a:gd name="T28" fmla="*/ 4 w 48"/>
                  <a:gd name="T29" fmla="*/ 3 h 40"/>
                  <a:gd name="T30" fmla="*/ 7 w 48"/>
                  <a:gd name="T31" fmla="*/ 3 h 40"/>
                  <a:gd name="T32" fmla="*/ 9 w 48"/>
                  <a:gd name="T33" fmla="*/ 3 h 40"/>
                  <a:gd name="T34" fmla="*/ 9 w 48"/>
                  <a:gd name="T35" fmla="*/ 2 h 40"/>
                  <a:gd name="T36" fmla="*/ 9 w 48"/>
                  <a:gd name="T37" fmla="*/ 2 h 4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48"/>
                  <a:gd name="T58" fmla="*/ 0 h 40"/>
                  <a:gd name="T59" fmla="*/ 48 w 48"/>
                  <a:gd name="T60" fmla="*/ 40 h 40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48" h="40">
                    <a:moveTo>
                      <a:pt x="32" y="24"/>
                    </a:moveTo>
                    <a:lnTo>
                      <a:pt x="40" y="24"/>
                    </a:lnTo>
                    <a:lnTo>
                      <a:pt x="48" y="24"/>
                    </a:lnTo>
                    <a:lnTo>
                      <a:pt x="48" y="16"/>
                    </a:lnTo>
                    <a:lnTo>
                      <a:pt x="48" y="8"/>
                    </a:lnTo>
                    <a:lnTo>
                      <a:pt x="40" y="8"/>
                    </a:lnTo>
                    <a:lnTo>
                      <a:pt x="40" y="0"/>
                    </a:lnTo>
                    <a:lnTo>
                      <a:pt x="32" y="0"/>
                    </a:lnTo>
                    <a:lnTo>
                      <a:pt x="24" y="0"/>
                    </a:lnTo>
                    <a:lnTo>
                      <a:pt x="16" y="0"/>
                    </a:lnTo>
                    <a:lnTo>
                      <a:pt x="16" y="8"/>
                    </a:lnTo>
                    <a:lnTo>
                      <a:pt x="8" y="8"/>
                    </a:lnTo>
                    <a:lnTo>
                      <a:pt x="0" y="16"/>
                    </a:lnTo>
                    <a:lnTo>
                      <a:pt x="8" y="32"/>
                    </a:lnTo>
                    <a:lnTo>
                      <a:pt x="16" y="40"/>
                    </a:lnTo>
                    <a:lnTo>
                      <a:pt x="24" y="40"/>
                    </a:lnTo>
                    <a:lnTo>
                      <a:pt x="32" y="40"/>
                    </a:lnTo>
                    <a:lnTo>
                      <a:pt x="32" y="32"/>
                    </a:lnTo>
                    <a:lnTo>
                      <a:pt x="32" y="24"/>
                    </a:lnTo>
                  </a:path>
                </a:pathLst>
              </a:custGeom>
              <a:solidFill>
                <a:srgbClr val="33CC33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3" name="Freeform 11"/>
              <p:cNvSpPr>
                <a:spLocks/>
              </p:cNvSpPr>
              <p:nvPr/>
            </p:nvSpPr>
            <p:spPr bwMode="auto">
              <a:xfrm>
                <a:off x="1456" y="3059"/>
                <a:ext cx="50" cy="31"/>
              </a:xfrm>
              <a:custGeom>
                <a:avLst/>
                <a:gdLst>
                  <a:gd name="T0" fmla="*/ 0 w 56"/>
                  <a:gd name="T1" fmla="*/ 2 h 40"/>
                  <a:gd name="T2" fmla="*/ 0 w 56"/>
                  <a:gd name="T3" fmla="*/ 2 h 40"/>
                  <a:gd name="T4" fmla="*/ 0 w 56"/>
                  <a:gd name="T5" fmla="*/ 2 h 40"/>
                  <a:gd name="T6" fmla="*/ 5 w 56"/>
                  <a:gd name="T7" fmla="*/ 0 h 40"/>
                  <a:gd name="T8" fmla="*/ 11 w 56"/>
                  <a:gd name="T9" fmla="*/ 0 h 40"/>
                  <a:gd name="T10" fmla="*/ 15 w 56"/>
                  <a:gd name="T11" fmla="*/ 0 h 40"/>
                  <a:gd name="T12" fmla="*/ 19 w 56"/>
                  <a:gd name="T13" fmla="*/ 0 h 40"/>
                  <a:gd name="T14" fmla="*/ 19 w 56"/>
                  <a:gd name="T15" fmla="*/ 2 h 40"/>
                  <a:gd name="T16" fmla="*/ 15 w 56"/>
                  <a:gd name="T17" fmla="*/ 2 h 40"/>
                  <a:gd name="T18" fmla="*/ 15 w 56"/>
                  <a:gd name="T19" fmla="*/ 2 h 40"/>
                  <a:gd name="T20" fmla="*/ 15 w 56"/>
                  <a:gd name="T21" fmla="*/ 2 h 40"/>
                  <a:gd name="T22" fmla="*/ 13 w 56"/>
                  <a:gd name="T23" fmla="*/ 3 h 40"/>
                  <a:gd name="T24" fmla="*/ 8 w 56"/>
                  <a:gd name="T25" fmla="*/ 3 h 40"/>
                  <a:gd name="T26" fmla="*/ 5 w 56"/>
                  <a:gd name="T27" fmla="*/ 3 h 40"/>
                  <a:gd name="T28" fmla="*/ 0 w 56"/>
                  <a:gd name="T29" fmla="*/ 2 h 40"/>
                  <a:gd name="T30" fmla="*/ 0 w 56"/>
                  <a:gd name="T31" fmla="*/ 2 h 40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56"/>
                  <a:gd name="T49" fmla="*/ 0 h 40"/>
                  <a:gd name="T50" fmla="*/ 56 w 56"/>
                  <a:gd name="T51" fmla="*/ 40 h 40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56" h="40">
                    <a:moveTo>
                      <a:pt x="0" y="24"/>
                    </a:moveTo>
                    <a:lnTo>
                      <a:pt x="0" y="16"/>
                    </a:lnTo>
                    <a:lnTo>
                      <a:pt x="0" y="8"/>
                    </a:lnTo>
                    <a:lnTo>
                      <a:pt x="16" y="0"/>
                    </a:lnTo>
                    <a:lnTo>
                      <a:pt x="32" y="0"/>
                    </a:lnTo>
                    <a:lnTo>
                      <a:pt x="48" y="0"/>
                    </a:lnTo>
                    <a:lnTo>
                      <a:pt x="56" y="0"/>
                    </a:lnTo>
                    <a:lnTo>
                      <a:pt x="56" y="8"/>
                    </a:lnTo>
                    <a:lnTo>
                      <a:pt x="48" y="8"/>
                    </a:lnTo>
                    <a:lnTo>
                      <a:pt x="48" y="16"/>
                    </a:lnTo>
                    <a:lnTo>
                      <a:pt x="48" y="32"/>
                    </a:lnTo>
                    <a:lnTo>
                      <a:pt x="40" y="40"/>
                    </a:lnTo>
                    <a:lnTo>
                      <a:pt x="24" y="40"/>
                    </a:lnTo>
                    <a:lnTo>
                      <a:pt x="16" y="40"/>
                    </a:lnTo>
                    <a:lnTo>
                      <a:pt x="0" y="32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4" name="Freeform 12"/>
              <p:cNvSpPr>
                <a:spLocks/>
              </p:cNvSpPr>
              <p:nvPr/>
            </p:nvSpPr>
            <p:spPr bwMode="auto">
              <a:xfrm>
                <a:off x="1456" y="3059"/>
                <a:ext cx="50" cy="31"/>
              </a:xfrm>
              <a:custGeom>
                <a:avLst/>
                <a:gdLst>
                  <a:gd name="T0" fmla="*/ 0 w 56"/>
                  <a:gd name="T1" fmla="*/ 2 h 40"/>
                  <a:gd name="T2" fmla="*/ 0 w 56"/>
                  <a:gd name="T3" fmla="*/ 2 h 40"/>
                  <a:gd name="T4" fmla="*/ 0 w 56"/>
                  <a:gd name="T5" fmla="*/ 2 h 40"/>
                  <a:gd name="T6" fmla="*/ 5 w 56"/>
                  <a:gd name="T7" fmla="*/ 0 h 40"/>
                  <a:gd name="T8" fmla="*/ 11 w 56"/>
                  <a:gd name="T9" fmla="*/ 0 h 40"/>
                  <a:gd name="T10" fmla="*/ 15 w 56"/>
                  <a:gd name="T11" fmla="*/ 0 h 40"/>
                  <a:gd name="T12" fmla="*/ 19 w 56"/>
                  <a:gd name="T13" fmla="*/ 0 h 40"/>
                  <a:gd name="T14" fmla="*/ 19 w 56"/>
                  <a:gd name="T15" fmla="*/ 2 h 40"/>
                  <a:gd name="T16" fmla="*/ 15 w 56"/>
                  <a:gd name="T17" fmla="*/ 2 h 40"/>
                  <a:gd name="T18" fmla="*/ 15 w 56"/>
                  <a:gd name="T19" fmla="*/ 2 h 40"/>
                  <a:gd name="T20" fmla="*/ 15 w 56"/>
                  <a:gd name="T21" fmla="*/ 2 h 40"/>
                  <a:gd name="T22" fmla="*/ 13 w 56"/>
                  <a:gd name="T23" fmla="*/ 3 h 40"/>
                  <a:gd name="T24" fmla="*/ 8 w 56"/>
                  <a:gd name="T25" fmla="*/ 3 h 40"/>
                  <a:gd name="T26" fmla="*/ 5 w 56"/>
                  <a:gd name="T27" fmla="*/ 3 h 40"/>
                  <a:gd name="T28" fmla="*/ 0 w 56"/>
                  <a:gd name="T29" fmla="*/ 2 h 40"/>
                  <a:gd name="T30" fmla="*/ 0 w 56"/>
                  <a:gd name="T31" fmla="*/ 2 h 40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56"/>
                  <a:gd name="T49" fmla="*/ 0 h 40"/>
                  <a:gd name="T50" fmla="*/ 56 w 56"/>
                  <a:gd name="T51" fmla="*/ 40 h 40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56" h="40">
                    <a:moveTo>
                      <a:pt x="0" y="24"/>
                    </a:moveTo>
                    <a:lnTo>
                      <a:pt x="0" y="16"/>
                    </a:lnTo>
                    <a:lnTo>
                      <a:pt x="0" y="8"/>
                    </a:lnTo>
                    <a:lnTo>
                      <a:pt x="16" y="0"/>
                    </a:lnTo>
                    <a:lnTo>
                      <a:pt x="32" y="0"/>
                    </a:lnTo>
                    <a:lnTo>
                      <a:pt x="48" y="0"/>
                    </a:lnTo>
                    <a:lnTo>
                      <a:pt x="56" y="0"/>
                    </a:lnTo>
                    <a:lnTo>
                      <a:pt x="56" y="8"/>
                    </a:lnTo>
                    <a:lnTo>
                      <a:pt x="48" y="8"/>
                    </a:lnTo>
                    <a:lnTo>
                      <a:pt x="48" y="16"/>
                    </a:lnTo>
                    <a:lnTo>
                      <a:pt x="48" y="32"/>
                    </a:lnTo>
                    <a:lnTo>
                      <a:pt x="40" y="40"/>
                    </a:lnTo>
                    <a:lnTo>
                      <a:pt x="24" y="40"/>
                    </a:lnTo>
                    <a:lnTo>
                      <a:pt x="16" y="40"/>
                    </a:lnTo>
                    <a:lnTo>
                      <a:pt x="0" y="32"/>
                    </a:lnTo>
                    <a:lnTo>
                      <a:pt x="0" y="24"/>
                    </a:lnTo>
                  </a:path>
                </a:pathLst>
              </a:custGeom>
              <a:solidFill>
                <a:srgbClr val="33CC33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5" name="Freeform 13"/>
              <p:cNvSpPr>
                <a:spLocks/>
              </p:cNvSpPr>
              <p:nvPr/>
            </p:nvSpPr>
            <p:spPr bwMode="auto">
              <a:xfrm>
                <a:off x="1540" y="3003"/>
                <a:ext cx="36" cy="75"/>
              </a:xfrm>
              <a:custGeom>
                <a:avLst/>
                <a:gdLst>
                  <a:gd name="T0" fmla="*/ 0 w 40"/>
                  <a:gd name="T1" fmla="*/ 6 h 96"/>
                  <a:gd name="T2" fmla="*/ 0 w 40"/>
                  <a:gd name="T3" fmla="*/ 5 h 96"/>
                  <a:gd name="T4" fmla="*/ 0 w 40"/>
                  <a:gd name="T5" fmla="*/ 5 h 96"/>
                  <a:gd name="T6" fmla="*/ 5 w 40"/>
                  <a:gd name="T7" fmla="*/ 5 h 96"/>
                  <a:gd name="T8" fmla="*/ 5 w 40"/>
                  <a:gd name="T9" fmla="*/ 3 h 96"/>
                  <a:gd name="T10" fmla="*/ 5 w 40"/>
                  <a:gd name="T11" fmla="*/ 2 h 96"/>
                  <a:gd name="T12" fmla="*/ 5 w 40"/>
                  <a:gd name="T13" fmla="*/ 2 h 96"/>
                  <a:gd name="T14" fmla="*/ 5 w 40"/>
                  <a:gd name="T15" fmla="*/ 2 h 96"/>
                  <a:gd name="T16" fmla="*/ 5 w 40"/>
                  <a:gd name="T17" fmla="*/ 0 h 96"/>
                  <a:gd name="T18" fmla="*/ 9 w 40"/>
                  <a:gd name="T19" fmla="*/ 0 h 96"/>
                  <a:gd name="T20" fmla="*/ 14 w 40"/>
                  <a:gd name="T21" fmla="*/ 2 h 96"/>
                  <a:gd name="T22" fmla="*/ 14 w 40"/>
                  <a:gd name="T23" fmla="*/ 2 h 96"/>
                  <a:gd name="T24" fmla="*/ 12 w 40"/>
                  <a:gd name="T25" fmla="*/ 3 h 96"/>
                  <a:gd name="T26" fmla="*/ 12 w 40"/>
                  <a:gd name="T27" fmla="*/ 4 h 96"/>
                  <a:gd name="T28" fmla="*/ 12 w 40"/>
                  <a:gd name="T29" fmla="*/ 5 h 96"/>
                  <a:gd name="T30" fmla="*/ 12 w 40"/>
                  <a:gd name="T31" fmla="*/ 5 h 96"/>
                  <a:gd name="T32" fmla="*/ 5 w 40"/>
                  <a:gd name="T33" fmla="*/ 7 h 96"/>
                  <a:gd name="T34" fmla="*/ 5 w 40"/>
                  <a:gd name="T35" fmla="*/ 8 h 96"/>
                  <a:gd name="T36" fmla="*/ 0 w 40"/>
                  <a:gd name="T37" fmla="*/ 8 h 96"/>
                  <a:gd name="T38" fmla="*/ 0 w 40"/>
                  <a:gd name="T39" fmla="*/ 8 h 96"/>
                  <a:gd name="T40" fmla="*/ 0 w 40"/>
                  <a:gd name="T41" fmla="*/ 6 h 9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40"/>
                  <a:gd name="T64" fmla="*/ 0 h 96"/>
                  <a:gd name="T65" fmla="*/ 40 w 40"/>
                  <a:gd name="T66" fmla="*/ 96 h 9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40" h="96">
                    <a:moveTo>
                      <a:pt x="0" y="72"/>
                    </a:moveTo>
                    <a:lnTo>
                      <a:pt x="0" y="64"/>
                    </a:lnTo>
                    <a:lnTo>
                      <a:pt x="0" y="56"/>
                    </a:lnTo>
                    <a:lnTo>
                      <a:pt x="8" y="56"/>
                    </a:lnTo>
                    <a:lnTo>
                      <a:pt x="16" y="40"/>
                    </a:lnTo>
                    <a:lnTo>
                      <a:pt x="16" y="24"/>
                    </a:lnTo>
                    <a:lnTo>
                      <a:pt x="16" y="16"/>
                    </a:lnTo>
                    <a:lnTo>
                      <a:pt x="16" y="8"/>
                    </a:lnTo>
                    <a:lnTo>
                      <a:pt x="16" y="0"/>
                    </a:lnTo>
                    <a:lnTo>
                      <a:pt x="24" y="0"/>
                    </a:lnTo>
                    <a:lnTo>
                      <a:pt x="40" y="8"/>
                    </a:lnTo>
                    <a:lnTo>
                      <a:pt x="40" y="24"/>
                    </a:lnTo>
                    <a:lnTo>
                      <a:pt x="32" y="40"/>
                    </a:lnTo>
                    <a:lnTo>
                      <a:pt x="32" y="48"/>
                    </a:lnTo>
                    <a:lnTo>
                      <a:pt x="32" y="56"/>
                    </a:lnTo>
                    <a:lnTo>
                      <a:pt x="32" y="64"/>
                    </a:lnTo>
                    <a:lnTo>
                      <a:pt x="16" y="80"/>
                    </a:lnTo>
                    <a:lnTo>
                      <a:pt x="8" y="96"/>
                    </a:lnTo>
                    <a:lnTo>
                      <a:pt x="0" y="96"/>
                    </a:lnTo>
                    <a:lnTo>
                      <a:pt x="0" y="88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6" name="Freeform 14"/>
              <p:cNvSpPr>
                <a:spLocks/>
              </p:cNvSpPr>
              <p:nvPr/>
            </p:nvSpPr>
            <p:spPr bwMode="auto">
              <a:xfrm>
                <a:off x="1540" y="3003"/>
                <a:ext cx="36" cy="75"/>
              </a:xfrm>
              <a:custGeom>
                <a:avLst/>
                <a:gdLst>
                  <a:gd name="T0" fmla="*/ 0 w 40"/>
                  <a:gd name="T1" fmla="*/ 6 h 96"/>
                  <a:gd name="T2" fmla="*/ 0 w 40"/>
                  <a:gd name="T3" fmla="*/ 5 h 96"/>
                  <a:gd name="T4" fmla="*/ 0 w 40"/>
                  <a:gd name="T5" fmla="*/ 5 h 96"/>
                  <a:gd name="T6" fmla="*/ 5 w 40"/>
                  <a:gd name="T7" fmla="*/ 5 h 96"/>
                  <a:gd name="T8" fmla="*/ 5 w 40"/>
                  <a:gd name="T9" fmla="*/ 3 h 96"/>
                  <a:gd name="T10" fmla="*/ 5 w 40"/>
                  <a:gd name="T11" fmla="*/ 2 h 96"/>
                  <a:gd name="T12" fmla="*/ 5 w 40"/>
                  <a:gd name="T13" fmla="*/ 2 h 96"/>
                  <a:gd name="T14" fmla="*/ 5 w 40"/>
                  <a:gd name="T15" fmla="*/ 2 h 96"/>
                  <a:gd name="T16" fmla="*/ 5 w 40"/>
                  <a:gd name="T17" fmla="*/ 0 h 96"/>
                  <a:gd name="T18" fmla="*/ 9 w 40"/>
                  <a:gd name="T19" fmla="*/ 0 h 96"/>
                  <a:gd name="T20" fmla="*/ 14 w 40"/>
                  <a:gd name="T21" fmla="*/ 2 h 96"/>
                  <a:gd name="T22" fmla="*/ 14 w 40"/>
                  <a:gd name="T23" fmla="*/ 2 h 96"/>
                  <a:gd name="T24" fmla="*/ 12 w 40"/>
                  <a:gd name="T25" fmla="*/ 3 h 96"/>
                  <a:gd name="T26" fmla="*/ 12 w 40"/>
                  <a:gd name="T27" fmla="*/ 4 h 96"/>
                  <a:gd name="T28" fmla="*/ 12 w 40"/>
                  <a:gd name="T29" fmla="*/ 5 h 96"/>
                  <a:gd name="T30" fmla="*/ 12 w 40"/>
                  <a:gd name="T31" fmla="*/ 5 h 96"/>
                  <a:gd name="T32" fmla="*/ 5 w 40"/>
                  <a:gd name="T33" fmla="*/ 7 h 96"/>
                  <a:gd name="T34" fmla="*/ 5 w 40"/>
                  <a:gd name="T35" fmla="*/ 8 h 96"/>
                  <a:gd name="T36" fmla="*/ 0 w 40"/>
                  <a:gd name="T37" fmla="*/ 8 h 96"/>
                  <a:gd name="T38" fmla="*/ 0 w 40"/>
                  <a:gd name="T39" fmla="*/ 8 h 96"/>
                  <a:gd name="T40" fmla="*/ 0 w 40"/>
                  <a:gd name="T41" fmla="*/ 6 h 9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40"/>
                  <a:gd name="T64" fmla="*/ 0 h 96"/>
                  <a:gd name="T65" fmla="*/ 40 w 40"/>
                  <a:gd name="T66" fmla="*/ 96 h 9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40" h="96">
                    <a:moveTo>
                      <a:pt x="0" y="72"/>
                    </a:moveTo>
                    <a:lnTo>
                      <a:pt x="0" y="64"/>
                    </a:lnTo>
                    <a:lnTo>
                      <a:pt x="0" y="56"/>
                    </a:lnTo>
                    <a:lnTo>
                      <a:pt x="8" y="56"/>
                    </a:lnTo>
                    <a:lnTo>
                      <a:pt x="16" y="40"/>
                    </a:lnTo>
                    <a:lnTo>
                      <a:pt x="16" y="24"/>
                    </a:lnTo>
                    <a:lnTo>
                      <a:pt x="16" y="16"/>
                    </a:lnTo>
                    <a:lnTo>
                      <a:pt x="16" y="8"/>
                    </a:lnTo>
                    <a:lnTo>
                      <a:pt x="16" y="0"/>
                    </a:lnTo>
                    <a:lnTo>
                      <a:pt x="24" y="0"/>
                    </a:lnTo>
                    <a:lnTo>
                      <a:pt x="40" y="8"/>
                    </a:lnTo>
                    <a:lnTo>
                      <a:pt x="40" y="24"/>
                    </a:lnTo>
                    <a:lnTo>
                      <a:pt x="32" y="40"/>
                    </a:lnTo>
                    <a:lnTo>
                      <a:pt x="32" y="48"/>
                    </a:lnTo>
                    <a:lnTo>
                      <a:pt x="32" y="56"/>
                    </a:lnTo>
                    <a:lnTo>
                      <a:pt x="32" y="64"/>
                    </a:lnTo>
                    <a:lnTo>
                      <a:pt x="16" y="80"/>
                    </a:lnTo>
                    <a:lnTo>
                      <a:pt x="8" y="96"/>
                    </a:lnTo>
                    <a:lnTo>
                      <a:pt x="0" y="96"/>
                    </a:lnTo>
                    <a:lnTo>
                      <a:pt x="0" y="88"/>
                    </a:lnTo>
                    <a:lnTo>
                      <a:pt x="0" y="72"/>
                    </a:lnTo>
                  </a:path>
                </a:pathLst>
              </a:custGeom>
              <a:solidFill>
                <a:srgbClr val="33CC33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7" name="Freeform 15"/>
              <p:cNvSpPr>
                <a:spLocks/>
              </p:cNvSpPr>
              <p:nvPr/>
            </p:nvSpPr>
            <p:spPr bwMode="auto">
              <a:xfrm>
                <a:off x="1413" y="2676"/>
                <a:ext cx="50" cy="49"/>
              </a:xfrm>
              <a:custGeom>
                <a:avLst/>
                <a:gdLst>
                  <a:gd name="T0" fmla="*/ 0 w 56"/>
                  <a:gd name="T1" fmla="*/ 4 h 64"/>
                  <a:gd name="T2" fmla="*/ 0 w 56"/>
                  <a:gd name="T3" fmla="*/ 3 h 64"/>
                  <a:gd name="T4" fmla="*/ 4 w 56"/>
                  <a:gd name="T5" fmla="*/ 3 h 64"/>
                  <a:gd name="T6" fmla="*/ 5 w 56"/>
                  <a:gd name="T7" fmla="*/ 2 h 64"/>
                  <a:gd name="T8" fmla="*/ 5 w 56"/>
                  <a:gd name="T9" fmla="*/ 2 h 64"/>
                  <a:gd name="T10" fmla="*/ 5 w 56"/>
                  <a:gd name="T11" fmla="*/ 2 h 64"/>
                  <a:gd name="T12" fmla="*/ 5 w 56"/>
                  <a:gd name="T13" fmla="*/ 2 h 64"/>
                  <a:gd name="T14" fmla="*/ 8 w 56"/>
                  <a:gd name="T15" fmla="*/ 0 h 64"/>
                  <a:gd name="T16" fmla="*/ 11 w 56"/>
                  <a:gd name="T17" fmla="*/ 0 h 64"/>
                  <a:gd name="T18" fmla="*/ 15 w 56"/>
                  <a:gd name="T19" fmla="*/ 2 h 64"/>
                  <a:gd name="T20" fmla="*/ 19 w 56"/>
                  <a:gd name="T21" fmla="*/ 2 h 64"/>
                  <a:gd name="T22" fmla="*/ 19 w 56"/>
                  <a:gd name="T23" fmla="*/ 3 h 64"/>
                  <a:gd name="T24" fmla="*/ 15 w 56"/>
                  <a:gd name="T25" fmla="*/ 3 h 64"/>
                  <a:gd name="T26" fmla="*/ 13 w 56"/>
                  <a:gd name="T27" fmla="*/ 3 h 64"/>
                  <a:gd name="T28" fmla="*/ 11 w 56"/>
                  <a:gd name="T29" fmla="*/ 3 h 64"/>
                  <a:gd name="T30" fmla="*/ 8 w 56"/>
                  <a:gd name="T31" fmla="*/ 5 h 64"/>
                  <a:gd name="T32" fmla="*/ 4 w 56"/>
                  <a:gd name="T33" fmla="*/ 5 h 64"/>
                  <a:gd name="T34" fmla="*/ 0 w 56"/>
                  <a:gd name="T35" fmla="*/ 5 h 64"/>
                  <a:gd name="T36" fmla="*/ 0 w 56"/>
                  <a:gd name="T37" fmla="*/ 4 h 6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56"/>
                  <a:gd name="T58" fmla="*/ 0 h 64"/>
                  <a:gd name="T59" fmla="*/ 56 w 56"/>
                  <a:gd name="T60" fmla="*/ 64 h 6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56" h="64">
                    <a:moveTo>
                      <a:pt x="0" y="56"/>
                    </a:moveTo>
                    <a:lnTo>
                      <a:pt x="0" y="48"/>
                    </a:lnTo>
                    <a:lnTo>
                      <a:pt x="8" y="40"/>
                    </a:lnTo>
                    <a:lnTo>
                      <a:pt x="16" y="32"/>
                    </a:lnTo>
                    <a:lnTo>
                      <a:pt x="16" y="24"/>
                    </a:lnTo>
                    <a:lnTo>
                      <a:pt x="16" y="16"/>
                    </a:lnTo>
                    <a:lnTo>
                      <a:pt x="16" y="8"/>
                    </a:lnTo>
                    <a:lnTo>
                      <a:pt x="24" y="0"/>
                    </a:lnTo>
                    <a:lnTo>
                      <a:pt x="32" y="0"/>
                    </a:lnTo>
                    <a:lnTo>
                      <a:pt x="48" y="8"/>
                    </a:lnTo>
                    <a:lnTo>
                      <a:pt x="56" y="32"/>
                    </a:lnTo>
                    <a:lnTo>
                      <a:pt x="56" y="40"/>
                    </a:lnTo>
                    <a:lnTo>
                      <a:pt x="48" y="40"/>
                    </a:lnTo>
                    <a:lnTo>
                      <a:pt x="40" y="40"/>
                    </a:lnTo>
                    <a:lnTo>
                      <a:pt x="32" y="48"/>
                    </a:lnTo>
                    <a:lnTo>
                      <a:pt x="24" y="64"/>
                    </a:lnTo>
                    <a:lnTo>
                      <a:pt x="8" y="64"/>
                    </a:lnTo>
                    <a:lnTo>
                      <a:pt x="0" y="64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8" name="Freeform 16"/>
              <p:cNvSpPr>
                <a:spLocks/>
              </p:cNvSpPr>
              <p:nvPr/>
            </p:nvSpPr>
            <p:spPr bwMode="auto">
              <a:xfrm>
                <a:off x="1413" y="2676"/>
                <a:ext cx="50" cy="49"/>
              </a:xfrm>
              <a:custGeom>
                <a:avLst/>
                <a:gdLst>
                  <a:gd name="T0" fmla="*/ 0 w 56"/>
                  <a:gd name="T1" fmla="*/ 4 h 64"/>
                  <a:gd name="T2" fmla="*/ 0 w 56"/>
                  <a:gd name="T3" fmla="*/ 3 h 64"/>
                  <a:gd name="T4" fmla="*/ 4 w 56"/>
                  <a:gd name="T5" fmla="*/ 3 h 64"/>
                  <a:gd name="T6" fmla="*/ 5 w 56"/>
                  <a:gd name="T7" fmla="*/ 2 h 64"/>
                  <a:gd name="T8" fmla="*/ 5 w 56"/>
                  <a:gd name="T9" fmla="*/ 2 h 64"/>
                  <a:gd name="T10" fmla="*/ 5 w 56"/>
                  <a:gd name="T11" fmla="*/ 2 h 64"/>
                  <a:gd name="T12" fmla="*/ 5 w 56"/>
                  <a:gd name="T13" fmla="*/ 2 h 64"/>
                  <a:gd name="T14" fmla="*/ 8 w 56"/>
                  <a:gd name="T15" fmla="*/ 0 h 64"/>
                  <a:gd name="T16" fmla="*/ 11 w 56"/>
                  <a:gd name="T17" fmla="*/ 0 h 64"/>
                  <a:gd name="T18" fmla="*/ 15 w 56"/>
                  <a:gd name="T19" fmla="*/ 2 h 64"/>
                  <a:gd name="T20" fmla="*/ 19 w 56"/>
                  <a:gd name="T21" fmla="*/ 2 h 64"/>
                  <a:gd name="T22" fmla="*/ 19 w 56"/>
                  <a:gd name="T23" fmla="*/ 3 h 64"/>
                  <a:gd name="T24" fmla="*/ 15 w 56"/>
                  <a:gd name="T25" fmla="*/ 3 h 64"/>
                  <a:gd name="T26" fmla="*/ 13 w 56"/>
                  <a:gd name="T27" fmla="*/ 3 h 64"/>
                  <a:gd name="T28" fmla="*/ 11 w 56"/>
                  <a:gd name="T29" fmla="*/ 3 h 64"/>
                  <a:gd name="T30" fmla="*/ 8 w 56"/>
                  <a:gd name="T31" fmla="*/ 5 h 64"/>
                  <a:gd name="T32" fmla="*/ 4 w 56"/>
                  <a:gd name="T33" fmla="*/ 5 h 64"/>
                  <a:gd name="T34" fmla="*/ 0 w 56"/>
                  <a:gd name="T35" fmla="*/ 5 h 64"/>
                  <a:gd name="T36" fmla="*/ 0 w 56"/>
                  <a:gd name="T37" fmla="*/ 4 h 6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56"/>
                  <a:gd name="T58" fmla="*/ 0 h 64"/>
                  <a:gd name="T59" fmla="*/ 56 w 56"/>
                  <a:gd name="T60" fmla="*/ 64 h 6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56" h="64">
                    <a:moveTo>
                      <a:pt x="0" y="56"/>
                    </a:moveTo>
                    <a:lnTo>
                      <a:pt x="0" y="48"/>
                    </a:lnTo>
                    <a:lnTo>
                      <a:pt x="8" y="40"/>
                    </a:lnTo>
                    <a:lnTo>
                      <a:pt x="16" y="32"/>
                    </a:lnTo>
                    <a:lnTo>
                      <a:pt x="16" y="24"/>
                    </a:lnTo>
                    <a:lnTo>
                      <a:pt x="16" y="16"/>
                    </a:lnTo>
                    <a:lnTo>
                      <a:pt x="16" y="8"/>
                    </a:lnTo>
                    <a:lnTo>
                      <a:pt x="24" y="0"/>
                    </a:lnTo>
                    <a:lnTo>
                      <a:pt x="32" y="0"/>
                    </a:lnTo>
                    <a:lnTo>
                      <a:pt x="48" y="8"/>
                    </a:lnTo>
                    <a:lnTo>
                      <a:pt x="56" y="32"/>
                    </a:lnTo>
                    <a:lnTo>
                      <a:pt x="56" y="40"/>
                    </a:lnTo>
                    <a:lnTo>
                      <a:pt x="48" y="40"/>
                    </a:lnTo>
                    <a:lnTo>
                      <a:pt x="40" y="40"/>
                    </a:lnTo>
                    <a:lnTo>
                      <a:pt x="32" y="48"/>
                    </a:lnTo>
                    <a:lnTo>
                      <a:pt x="24" y="64"/>
                    </a:lnTo>
                    <a:lnTo>
                      <a:pt x="8" y="64"/>
                    </a:lnTo>
                    <a:lnTo>
                      <a:pt x="0" y="64"/>
                    </a:lnTo>
                    <a:lnTo>
                      <a:pt x="0" y="56"/>
                    </a:lnTo>
                  </a:path>
                </a:pathLst>
              </a:custGeom>
              <a:solidFill>
                <a:srgbClr val="33CC33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9" name="Freeform 17"/>
              <p:cNvSpPr>
                <a:spLocks/>
              </p:cNvSpPr>
              <p:nvPr/>
            </p:nvSpPr>
            <p:spPr bwMode="auto">
              <a:xfrm>
                <a:off x="1477" y="2682"/>
                <a:ext cx="21" cy="12"/>
              </a:xfrm>
              <a:custGeom>
                <a:avLst/>
                <a:gdLst>
                  <a:gd name="T0" fmla="*/ 0 w 24"/>
                  <a:gd name="T1" fmla="*/ 2 h 16"/>
                  <a:gd name="T2" fmla="*/ 0 w 24"/>
                  <a:gd name="T3" fmla="*/ 2 h 16"/>
                  <a:gd name="T4" fmla="*/ 4 w 24"/>
                  <a:gd name="T5" fmla="*/ 0 h 16"/>
                  <a:gd name="T6" fmla="*/ 4 w 24"/>
                  <a:gd name="T7" fmla="*/ 0 h 16"/>
                  <a:gd name="T8" fmla="*/ 7 w 24"/>
                  <a:gd name="T9" fmla="*/ 0 h 16"/>
                  <a:gd name="T10" fmla="*/ 7 w 24"/>
                  <a:gd name="T11" fmla="*/ 2 h 16"/>
                  <a:gd name="T12" fmla="*/ 4 w 24"/>
                  <a:gd name="T13" fmla="*/ 2 h 16"/>
                  <a:gd name="T14" fmla="*/ 0 w 24"/>
                  <a:gd name="T15" fmla="*/ 2 h 1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4"/>
                  <a:gd name="T25" fmla="*/ 0 h 16"/>
                  <a:gd name="T26" fmla="*/ 24 w 24"/>
                  <a:gd name="T27" fmla="*/ 16 h 1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4" h="16">
                    <a:moveTo>
                      <a:pt x="0" y="16"/>
                    </a:moveTo>
                    <a:lnTo>
                      <a:pt x="0" y="8"/>
                    </a:lnTo>
                    <a:lnTo>
                      <a:pt x="8" y="0"/>
                    </a:lnTo>
                    <a:lnTo>
                      <a:pt x="16" y="0"/>
                    </a:lnTo>
                    <a:lnTo>
                      <a:pt x="24" y="0"/>
                    </a:lnTo>
                    <a:lnTo>
                      <a:pt x="24" y="8"/>
                    </a:lnTo>
                    <a:lnTo>
                      <a:pt x="8" y="16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0" name="Freeform 18"/>
              <p:cNvSpPr>
                <a:spLocks/>
              </p:cNvSpPr>
              <p:nvPr/>
            </p:nvSpPr>
            <p:spPr bwMode="auto">
              <a:xfrm>
                <a:off x="1477" y="2682"/>
                <a:ext cx="21" cy="12"/>
              </a:xfrm>
              <a:custGeom>
                <a:avLst/>
                <a:gdLst>
                  <a:gd name="T0" fmla="*/ 0 w 24"/>
                  <a:gd name="T1" fmla="*/ 2 h 16"/>
                  <a:gd name="T2" fmla="*/ 0 w 24"/>
                  <a:gd name="T3" fmla="*/ 2 h 16"/>
                  <a:gd name="T4" fmla="*/ 4 w 24"/>
                  <a:gd name="T5" fmla="*/ 0 h 16"/>
                  <a:gd name="T6" fmla="*/ 4 w 24"/>
                  <a:gd name="T7" fmla="*/ 0 h 16"/>
                  <a:gd name="T8" fmla="*/ 7 w 24"/>
                  <a:gd name="T9" fmla="*/ 0 h 16"/>
                  <a:gd name="T10" fmla="*/ 7 w 24"/>
                  <a:gd name="T11" fmla="*/ 2 h 16"/>
                  <a:gd name="T12" fmla="*/ 4 w 24"/>
                  <a:gd name="T13" fmla="*/ 2 h 16"/>
                  <a:gd name="T14" fmla="*/ 0 w 24"/>
                  <a:gd name="T15" fmla="*/ 2 h 1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4"/>
                  <a:gd name="T25" fmla="*/ 0 h 16"/>
                  <a:gd name="T26" fmla="*/ 24 w 24"/>
                  <a:gd name="T27" fmla="*/ 16 h 1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4" h="16">
                    <a:moveTo>
                      <a:pt x="0" y="16"/>
                    </a:moveTo>
                    <a:lnTo>
                      <a:pt x="0" y="8"/>
                    </a:lnTo>
                    <a:lnTo>
                      <a:pt x="8" y="0"/>
                    </a:lnTo>
                    <a:lnTo>
                      <a:pt x="16" y="0"/>
                    </a:lnTo>
                    <a:lnTo>
                      <a:pt x="24" y="0"/>
                    </a:lnTo>
                    <a:lnTo>
                      <a:pt x="24" y="8"/>
                    </a:lnTo>
                    <a:lnTo>
                      <a:pt x="8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33CC33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1" name="Freeform 19"/>
              <p:cNvSpPr>
                <a:spLocks/>
              </p:cNvSpPr>
              <p:nvPr/>
            </p:nvSpPr>
            <p:spPr bwMode="auto">
              <a:xfrm>
                <a:off x="1804" y="2410"/>
                <a:ext cx="490" cy="266"/>
              </a:xfrm>
              <a:custGeom>
                <a:avLst/>
                <a:gdLst>
                  <a:gd name="T0" fmla="*/ 20 w 550"/>
                  <a:gd name="T1" fmla="*/ 16 h 343"/>
                  <a:gd name="T2" fmla="*/ 4 w 550"/>
                  <a:gd name="T3" fmla="*/ 16 h 343"/>
                  <a:gd name="T4" fmla="*/ 4 w 550"/>
                  <a:gd name="T5" fmla="*/ 15 h 343"/>
                  <a:gd name="T6" fmla="*/ 12 w 550"/>
                  <a:gd name="T7" fmla="*/ 13 h 343"/>
                  <a:gd name="T8" fmla="*/ 23 w 550"/>
                  <a:gd name="T9" fmla="*/ 12 h 343"/>
                  <a:gd name="T10" fmla="*/ 40 w 550"/>
                  <a:gd name="T11" fmla="*/ 10 h 343"/>
                  <a:gd name="T12" fmla="*/ 45 w 550"/>
                  <a:gd name="T13" fmla="*/ 7 h 343"/>
                  <a:gd name="T14" fmla="*/ 48 w 550"/>
                  <a:gd name="T15" fmla="*/ 6 h 343"/>
                  <a:gd name="T16" fmla="*/ 53 w 550"/>
                  <a:gd name="T17" fmla="*/ 4 h 343"/>
                  <a:gd name="T18" fmla="*/ 62 w 550"/>
                  <a:gd name="T19" fmla="*/ 2 h 343"/>
                  <a:gd name="T20" fmla="*/ 68 w 550"/>
                  <a:gd name="T21" fmla="*/ 4 h 343"/>
                  <a:gd name="T22" fmla="*/ 85 w 550"/>
                  <a:gd name="T23" fmla="*/ 5 h 343"/>
                  <a:gd name="T24" fmla="*/ 93 w 550"/>
                  <a:gd name="T25" fmla="*/ 5 h 343"/>
                  <a:gd name="T26" fmla="*/ 101 w 550"/>
                  <a:gd name="T27" fmla="*/ 5 h 343"/>
                  <a:gd name="T28" fmla="*/ 103 w 550"/>
                  <a:gd name="T29" fmla="*/ 4 h 343"/>
                  <a:gd name="T30" fmla="*/ 111 w 550"/>
                  <a:gd name="T31" fmla="*/ 2 h 343"/>
                  <a:gd name="T32" fmla="*/ 113 w 550"/>
                  <a:gd name="T33" fmla="*/ 2 h 343"/>
                  <a:gd name="T34" fmla="*/ 127 w 550"/>
                  <a:gd name="T35" fmla="*/ 0 h 343"/>
                  <a:gd name="T36" fmla="*/ 143 w 550"/>
                  <a:gd name="T37" fmla="*/ 2 h 343"/>
                  <a:gd name="T38" fmla="*/ 159 w 550"/>
                  <a:gd name="T39" fmla="*/ 2 h 343"/>
                  <a:gd name="T40" fmla="*/ 168 w 550"/>
                  <a:gd name="T41" fmla="*/ 4 h 343"/>
                  <a:gd name="T42" fmla="*/ 165 w 550"/>
                  <a:gd name="T43" fmla="*/ 6 h 343"/>
                  <a:gd name="T44" fmla="*/ 171 w 550"/>
                  <a:gd name="T45" fmla="*/ 9 h 343"/>
                  <a:gd name="T46" fmla="*/ 159 w 550"/>
                  <a:gd name="T47" fmla="*/ 12 h 343"/>
                  <a:gd name="T48" fmla="*/ 143 w 550"/>
                  <a:gd name="T49" fmla="*/ 16 h 343"/>
                  <a:gd name="T50" fmla="*/ 137 w 550"/>
                  <a:gd name="T51" fmla="*/ 16 h 343"/>
                  <a:gd name="T52" fmla="*/ 135 w 550"/>
                  <a:gd name="T53" fmla="*/ 19 h 343"/>
                  <a:gd name="T54" fmla="*/ 128 w 550"/>
                  <a:gd name="T55" fmla="*/ 18 h 343"/>
                  <a:gd name="T56" fmla="*/ 127 w 550"/>
                  <a:gd name="T57" fmla="*/ 16 h 343"/>
                  <a:gd name="T58" fmla="*/ 120 w 550"/>
                  <a:gd name="T59" fmla="*/ 13 h 343"/>
                  <a:gd name="T60" fmla="*/ 113 w 550"/>
                  <a:gd name="T61" fmla="*/ 15 h 343"/>
                  <a:gd name="T62" fmla="*/ 98 w 550"/>
                  <a:gd name="T63" fmla="*/ 16 h 343"/>
                  <a:gd name="T64" fmla="*/ 90 w 550"/>
                  <a:gd name="T65" fmla="*/ 16 h 343"/>
                  <a:gd name="T66" fmla="*/ 78 w 550"/>
                  <a:gd name="T67" fmla="*/ 17 h 343"/>
                  <a:gd name="T68" fmla="*/ 73 w 550"/>
                  <a:gd name="T69" fmla="*/ 20 h 343"/>
                  <a:gd name="T70" fmla="*/ 57 w 550"/>
                  <a:gd name="T71" fmla="*/ 22 h 343"/>
                  <a:gd name="T72" fmla="*/ 54 w 550"/>
                  <a:gd name="T73" fmla="*/ 26 h 343"/>
                  <a:gd name="T74" fmla="*/ 53 w 550"/>
                  <a:gd name="T75" fmla="*/ 26 h 343"/>
                  <a:gd name="T76" fmla="*/ 45 w 550"/>
                  <a:gd name="T77" fmla="*/ 26 h 343"/>
                  <a:gd name="T78" fmla="*/ 43 w 550"/>
                  <a:gd name="T79" fmla="*/ 26 h 343"/>
                  <a:gd name="T80" fmla="*/ 43 w 550"/>
                  <a:gd name="T81" fmla="*/ 23 h 343"/>
                  <a:gd name="T82" fmla="*/ 34 w 550"/>
                  <a:gd name="T83" fmla="*/ 22 h 343"/>
                  <a:gd name="T84" fmla="*/ 34 w 550"/>
                  <a:gd name="T85" fmla="*/ 20 h 343"/>
                  <a:gd name="T86" fmla="*/ 34 w 550"/>
                  <a:gd name="T87" fmla="*/ 17 h 343"/>
                  <a:gd name="T88" fmla="*/ 23 w 550"/>
                  <a:gd name="T89" fmla="*/ 15 h 343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550"/>
                  <a:gd name="T136" fmla="*/ 0 h 343"/>
                  <a:gd name="T137" fmla="*/ 550 w 550"/>
                  <a:gd name="T138" fmla="*/ 343 h 343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550" h="343">
                    <a:moveTo>
                      <a:pt x="71" y="183"/>
                    </a:moveTo>
                    <a:lnTo>
                      <a:pt x="63" y="183"/>
                    </a:lnTo>
                    <a:lnTo>
                      <a:pt x="63" y="191"/>
                    </a:lnTo>
                    <a:lnTo>
                      <a:pt x="48" y="191"/>
                    </a:lnTo>
                    <a:lnTo>
                      <a:pt x="24" y="191"/>
                    </a:lnTo>
                    <a:lnTo>
                      <a:pt x="8" y="199"/>
                    </a:lnTo>
                    <a:lnTo>
                      <a:pt x="0" y="199"/>
                    </a:lnTo>
                    <a:lnTo>
                      <a:pt x="0" y="191"/>
                    </a:lnTo>
                    <a:lnTo>
                      <a:pt x="8" y="183"/>
                    </a:lnTo>
                    <a:lnTo>
                      <a:pt x="16" y="183"/>
                    </a:lnTo>
                    <a:lnTo>
                      <a:pt x="32" y="183"/>
                    </a:lnTo>
                    <a:lnTo>
                      <a:pt x="40" y="175"/>
                    </a:lnTo>
                    <a:lnTo>
                      <a:pt x="48" y="175"/>
                    </a:lnTo>
                    <a:lnTo>
                      <a:pt x="63" y="167"/>
                    </a:lnTo>
                    <a:lnTo>
                      <a:pt x="71" y="151"/>
                    </a:lnTo>
                    <a:lnTo>
                      <a:pt x="79" y="143"/>
                    </a:lnTo>
                    <a:lnTo>
                      <a:pt x="95" y="143"/>
                    </a:lnTo>
                    <a:lnTo>
                      <a:pt x="127" y="127"/>
                    </a:lnTo>
                    <a:lnTo>
                      <a:pt x="135" y="120"/>
                    </a:lnTo>
                    <a:lnTo>
                      <a:pt x="135" y="112"/>
                    </a:lnTo>
                    <a:lnTo>
                      <a:pt x="143" y="96"/>
                    </a:lnTo>
                    <a:lnTo>
                      <a:pt x="143" y="88"/>
                    </a:lnTo>
                    <a:lnTo>
                      <a:pt x="143" y="80"/>
                    </a:lnTo>
                    <a:lnTo>
                      <a:pt x="151" y="80"/>
                    </a:lnTo>
                    <a:lnTo>
                      <a:pt x="159" y="64"/>
                    </a:lnTo>
                    <a:lnTo>
                      <a:pt x="159" y="56"/>
                    </a:lnTo>
                    <a:lnTo>
                      <a:pt x="167" y="48"/>
                    </a:lnTo>
                    <a:lnTo>
                      <a:pt x="175" y="48"/>
                    </a:lnTo>
                    <a:lnTo>
                      <a:pt x="191" y="40"/>
                    </a:lnTo>
                    <a:lnTo>
                      <a:pt x="199" y="32"/>
                    </a:lnTo>
                    <a:lnTo>
                      <a:pt x="199" y="24"/>
                    </a:lnTo>
                    <a:lnTo>
                      <a:pt x="207" y="32"/>
                    </a:lnTo>
                    <a:lnTo>
                      <a:pt x="215" y="56"/>
                    </a:lnTo>
                    <a:lnTo>
                      <a:pt x="231" y="72"/>
                    </a:lnTo>
                    <a:lnTo>
                      <a:pt x="255" y="72"/>
                    </a:lnTo>
                    <a:lnTo>
                      <a:pt x="271" y="72"/>
                    </a:lnTo>
                    <a:lnTo>
                      <a:pt x="279" y="72"/>
                    </a:lnTo>
                    <a:lnTo>
                      <a:pt x="287" y="72"/>
                    </a:lnTo>
                    <a:lnTo>
                      <a:pt x="295" y="72"/>
                    </a:lnTo>
                    <a:lnTo>
                      <a:pt x="303" y="72"/>
                    </a:lnTo>
                    <a:lnTo>
                      <a:pt x="311" y="72"/>
                    </a:lnTo>
                    <a:lnTo>
                      <a:pt x="319" y="72"/>
                    </a:lnTo>
                    <a:lnTo>
                      <a:pt x="319" y="64"/>
                    </a:lnTo>
                    <a:lnTo>
                      <a:pt x="319" y="56"/>
                    </a:lnTo>
                    <a:lnTo>
                      <a:pt x="327" y="56"/>
                    </a:lnTo>
                    <a:lnTo>
                      <a:pt x="335" y="48"/>
                    </a:lnTo>
                    <a:lnTo>
                      <a:pt x="343" y="40"/>
                    </a:lnTo>
                    <a:lnTo>
                      <a:pt x="351" y="24"/>
                    </a:lnTo>
                    <a:lnTo>
                      <a:pt x="351" y="8"/>
                    </a:lnTo>
                    <a:lnTo>
                      <a:pt x="351" y="0"/>
                    </a:lnTo>
                    <a:lnTo>
                      <a:pt x="359" y="8"/>
                    </a:lnTo>
                    <a:lnTo>
                      <a:pt x="367" y="8"/>
                    </a:lnTo>
                    <a:lnTo>
                      <a:pt x="383" y="8"/>
                    </a:lnTo>
                    <a:lnTo>
                      <a:pt x="399" y="0"/>
                    </a:lnTo>
                    <a:lnTo>
                      <a:pt x="422" y="0"/>
                    </a:lnTo>
                    <a:lnTo>
                      <a:pt x="446" y="8"/>
                    </a:lnTo>
                    <a:lnTo>
                      <a:pt x="454" y="8"/>
                    </a:lnTo>
                    <a:lnTo>
                      <a:pt x="470" y="16"/>
                    </a:lnTo>
                    <a:lnTo>
                      <a:pt x="494" y="32"/>
                    </a:lnTo>
                    <a:lnTo>
                      <a:pt x="502" y="32"/>
                    </a:lnTo>
                    <a:lnTo>
                      <a:pt x="518" y="40"/>
                    </a:lnTo>
                    <a:lnTo>
                      <a:pt x="534" y="40"/>
                    </a:lnTo>
                    <a:lnTo>
                      <a:pt x="534" y="48"/>
                    </a:lnTo>
                    <a:lnTo>
                      <a:pt x="534" y="56"/>
                    </a:lnTo>
                    <a:lnTo>
                      <a:pt x="526" y="72"/>
                    </a:lnTo>
                    <a:lnTo>
                      <a:pt x="526" y="80"/>
                    </a:lnTo>
                    <a:lnTo>
                      <a:pt x="526" y="88"/>
                    </a:lnTo>
                    <a:lnTo>
                      <a:pt x="534" y="96"/>
                    </a:lnTo>
                    <a:lnTo>
                      <a:pt x="542" y="112"/>
                    </a:lnTo>
                    <a:lnTo>
                      <a:pt x="550" y="120"/>
                    </a:lnTo>
                    <a:lnTo>
                      <a:pt x="534" y="127"/>
                    </a:lnTo>
                    <a:lnTo>
                      <a:pt x="502" y="151"/>
                    </a:lnTo>
                    <a:lnTo>
                      <a:pt x="470" y="167"/>
                    </a:lnTo>
                    <a:lnTo>
                      <a:pt x="462" y="183"/>
                    </a:lnTo>
                    <a:lnTo>
                      <a:pt x="454" y="191"/>
                    </a:lnTo>
                    <a:lnTo>
                      <a:pt x="454" y="199"/>
                    </a:lnTo>
                    <a:lnTo>
                      <a:pt x="446" y="207"/>
                    </a:lnTo>
                    <a:lnTo>
                      <a:pt x="438" y="207"/>
                    </a:lnTo>
                    <a:lnTo>
                      <a:pt x="438" y="215"/>
                    </a:lnTo>
                    <a:lnTo>
                      <a:pt x="438" y="223"/>
                    </a:lnTo>
                    <a:lnTo>
                      <a:pt x="430" y="239"/>
                    </a:lnTo>
                    <a:lnTo>
                      <a:pt x="422" y="239"/>
                    </a:lnTo>
                    <a:lnTo>
                      <a:pt x="414" y="239"/>
                    </a:lnTo>
                    <a:lnTo>
                      <a:pt x="407" y="231"/>
                    </a:lnTo>
                    <a:lnTo>
                      <a:pt x="407" y="223"/>
                    </a:lnTo>
                    <a:lnTo>
                      <a:pt x="407" y="215"/>
                    </a:lnTo>
                    <a:lnTo>
                      <a:pt x="399" y="199"/>
                    </a:lnTo>
                    <a:lnTo>
                      <a:pt x="391" y="183"/>
                    </a:lnTo>
                    <a:lnTo>
                      <a:pt x="383" y="183"/>
                    </a:lnTo>
                    <a:lnTo>
                      <a:pt x="383" y="175"/>
                    </a:lnTo>
                    <a:lnTo>
                      <a:pt x="375" y="183"/>
                    </a:lnTo>
                    <a:lnTo>
                      <a:pt x="367" y="183"/>
                    </a:lnTo>
                    <a:lnTo>
                      <a:pt x="359" y="183"/>
                    </a:lnTo>
                    <a:lnTo>
                      <a:pt x="343" y="183"/>
                    </a:lnTo>
                    <a:lnTo>
                      <a:pt x="327" y="183"/>
                    </a:lnTo>
                    <a:lnTo>
                      <a:pt x="311" y="191"/>
                    </a:lnTo>
                    <a:lnTo>
                      <a:pt x="303" y="191"/>
                    </a:lnTo>
                    <a:lnTo>
                      <a:pt x="295" y="183"/>
                    </a:lnTo>
                    <a:lnTo>
                      <a:pt x="287" y="191"/>
                    </a:lnTo>
                    <a:lnTo>
                      <a:pt x="263" y="207"/>
                    </a:lnTo>
                    <a:lnTo>
                      <a:pt x="247" y="215"/>
                    </a:lnTo>
                    <a:lnTo>
                      <a:pt x="247" y="223"/>
                    </a:lnTo>
                    <a:lnTo>
                      <a:pt x="239" y="239"/>
                    </a:lnTo>
                    <a:lnTo>
                      <a:pt x="231" y="247"/>
                    </a:lnTo>
                    <a:lnTo>
                      <a:pt x="231" y="255"/>
                    </a:lnTo>
                    <a:lnTo>
                      <a:pt x="215" y="271"/>
                    </a:lnTo>
                    <a:lnTo>
                      <a:pt x="191" y="279"/>
                    </a:lnTo>
                    <a:lnTo>
                      <a:pt x="183" y="287"/>
                    </a:lnTo>
                    <a:lnTo>
                      <a:pt x="183" y="303"/>
                    </a:lnTo>
                    <a:lnTo>
                      <a:pt x="175" y="311"/>
                    </a:lnTo>
                    <a:lnTo>
                      <a:pt x="175" y="319"/>
                    </a:lnTo>
                    <a:lnTo>
                      <a:pt x="175" y="327"/>
                    </a:lnTo>
                    <a:lnTo>
                      <a:pt x="175" y="335"/>
                    </a:lnTo>
                    <a:lnTo>
                      <a:pt x="167" y="343"/>
                    </a:lnTo>
                    <a:lnTo>
                      <a:pt x="159" y="343"/>
                    </a:lnTo>
                    <a:lnTo>
                      <a:pt x="151" y="335"/>
                    </a:lnTo>
                    <a:lnTo>
                      <a:pt x="143" y="327"/>
                    </a:lnTo>
                    <a:lnTo>
                      <a:pt x="135" y="327"/>
                    </a:lnTo>
                    <a:lnTo>
                      <a:pt x="127" y="327"/>
                    </a:lnTo>
                    <a:lnTo>
                      <a:pt x="135" y="327"/>
                    </a:lnTo>
                    <a:lnTo>
                      <a:pt x="143" y="319"/>
                    </a:lnTo>
                    <a:lnTo>
                      <a:pt x="143" y="303"/>
                    </a:lnTo>
                    <a:lnTo>
                      <a:pt x="135" y="295"/>
                    </a:lnTo>
                    <a:lnTo>
                      <a:pt x="127" y="287"/>
                    </a:lnTo>
                    <a:lnTo>
                      <a:pt x="119" y="287"/>
                    </a:lnTo>
                    <a:lnTo>
                      <a:pt x="111" y="287"/>
                    </a:lnTo>
                    <a:lnTo>
                      <a:pt x="103" y="279"/>
                    </a:lnTo>
                    <a:lnTo>
                      <a:pt x="103" y="271"/>
                    </a:lnTo>
                    <a:lnTo>
                      <a:pt x="111" y="263"/>
                    </a:lnTo>
                    <a:lnTo>
                      <a:pt x="119" y="247"/>
                    </a:lnTo>
                    <a:lnTo>
                      <a:pt x="119" y="231"/>
                    </a:lnTo>
                    <a:lnTo>
                      <a:pt x="111" y="215"/>
                    </a:lnTo>
                    <a:lnTo>
                      <a:pt x="95" y="199"/>
                    </a:lnTo>
                    <a:lnTo>
                      <a:pt x="79" y="183"/>
                    </a:lnTo>
                    <a:lnTo>
                      <a:pt x="71" y="183"/>
                    </a:lnTo>
                    <a:close/>
                  </a:path>
                </a:pathLst>
              </a:cu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2" name="Freeform 20"/>
              <p:cNvSpPr>
                <a:spLocks/>
              </p:cNvSpPr>
              <p:nvPr/>
            </p:nvSpPr>
            <p:spPr bwMode="auto">
              <a:xfrm>
                <a:off x="1804" y="2410"/>
                <a:ext cx="490" cy="266"/>
              </a:xfrm>
              <a:custGeom>
                <a:avLst/>
                <a:gdLst>
                  <a:gd name="T0" fmla="*/ 20 w 550"/>
                  <a:gd name="T1" fmla="*/ 16 h 343"/>
                  <a:gd name="T2" fmla="*/ 4 w 550"/>
                  <a:gd name="T3" fmla="*/ 16 h 343"/>
                  <a:gd name="T4" fmla="*/ 4 w 550"/>
                  <a:gd name="T5" fmla="*/ 15 h 343"/>
                  <a:gd name="T6" fmla="*/ 12 w 550"/>
                  <a:gd name="T7" fmla="*/ 13 h 343"/>
                  <a:gd name="T8" fmla="*/ 23 w 550"/>
                  <a:gd name="T9" fmla="*/ 12 h 343"/>
                  <a:gd name="T10" fmla="*/ 40 w 550"/>
                  <a:gd name="T11" fmla="*/ 10 h 343"/>
                  <a:gd name="T12" fmla="*/ 45 w 550"/>
                  <a:gd name="T13" fmla="*/ 7 h 343"/>
                  <a:gd name="T14" fmla="*/ 48 w 550"/>
                  <a:gd name="T15" fmla="*/ 6 h 343"/>
                  <a:gd name="T16" fmla="*/ 53 w 550"/>
                  <a:gd name="T17" fmla="*/ 4 h 343"/>
                  <a:gd name="T18" fmla="*/ 62 w 550"/>
                  <a:gd name="T19" fmla="*/ 2 h 343"/>
                  <a:gd name="T20" fmla="*/ 68 w 550"/>
                  <a:gd name="T21" fmla="*/ 4 h 343"/>
                  <a:gd name="T22" fmla="*/ 85 w 550"/>
                  <a:gd name="T23" fmla="*/ 5 h 343"/>
                  <a:gd name="T24" fmla="*/ 93 w 550"/>
                  <a:gd name="T25" fmla="*/ 5 h 343"/>
                  <a:gd name="T26" fmla="*/ 101 w 550"/>
                  <a:gd name="T27" fmla="*/ 5 h 343"/>
                  <a:gd name="T28" fmla="*/ 103 w 550"/>
                  <a:gd name="T29" fmla="*/ 4 h 343"/>
                  <a:gd name="T30" fmla="*/ 111 w 550"/>
                  <a:gd name="T31" fmla="*/ 2 h 343"/>
                  <a:gd name="T32" fmla="*/ 113 w 550"/>
                  <a:gd name="T33" fmla="*/ 2 h 343"/>
                  <a:gd name="T34" fmla="*/ 127 w 550"/>
                  <a:gd name="T35" fmla="*/ 0 h 343"/>
                  <a:gd name="T36" fmla="*/ 143 w 550"/>
                  <a:gd name="T37" fmla="*/ 2 h 343"/>
                  <a:gd name="T38" fmla="*/ 159 w 550"/>
                  <a:gd name="T39" fmla="*/ 2 h 343"/>
                  <a:gd name="T40" fmla="*/ 168 w 550"/>
                  <a:gd name="T41" fmla="*/ 4 h 343"/>
                  <a:gd name="T42" fmla="*/ 165 w 550"/>
                  <a:gd name="T43" fmla="*/ 6 h 343"/>
                  <a:gd name="T44" fmla="*/ 171 w 550"/>
                  <a:gd name="T45" fmla="*/ 9 h 343"/>
                  <a:gd name="T46" fmla="*/ 159 w 550"/>
                  <a:gd name="T47" fmla="*/ 12 h 343"/>
                  <a:gd name="T48" fmla="*/ 143 w 550"/>
                  <a:gd name="T49" fmla="*/ 16 h 343"/>
                  <a:gd name="T50" fmla="*/ 137 w 550"/>
                  <a:gd name="T51" fmla="*/ 16 h 343"/>
                  <a:gd name="T52" fmla="*/ 135 w 550"/>
                  <a:gd name="T53" fmla="*/ 19 h 343"/>
                  <a:gd name="T54" fmla="*/ 128 w 550"/>
                  <a:gd name="T55" fmla="*/ 18 h 343"/>
                  <a:gd name="T56" fmla="*/ 127 w 550"/>
                  <a:gd name="T57" fmla="*/ 16 h 343"/>
                  <a:gd name="T58" fmla="*/ 120 w 550"/>
                  <a:gd name="T59" fmla="*/ 13 h 343"/>
                  <a:gd name="T60" fmla="*/ 113 w 550"/>
                  <a:gd name="T61" fmla="*/ 15 h 343"/>
                  <a:gd name="T62" fmla="*/ 98 w 550"/>
                  <a:gd name="T63" fmla="*/ 16 h 343"/>
                  <a:gd name="T64" fmla="*/ 90 w 550"/>
                  <a:gd name="T65" fmla="*/ 16 h 343"/>
                  <a:gd name="T66" fmla="*/ 78 w 550"/>
                  <a:gd name="T67" fmla="*/ 17 h 343"/>
                  <a:gd name="T68" fmla="*/ 73 w 550"/>
                  <a:gd name="T69" fmla="*/ 20 h 343"/>
                  <a:gd name="T70" fmla="*/ 57 w 550"/>
                  <a:gd name="T71" fmla="*/ 22 h 343"/>
                  <a:gd name="T72" fmla="*/ 54 w 550"/>
                  <a:gd name="T73" fmla="*/ 26 h 343"/>
                  <a:gd name="T74" fmla="*/ 53 w 550"/>
                  <a:gd name="T75" fmla="*/ 26 h 343"/>
                  <a:gd name="T76" fmla="*/ 45 w 550"/>
                  <a:gd name="T77" fmla="*/ 26 h 343"/>
                  <a:gd name="T78" fmla="*/ 43 w 550"/>
                  <a:gd name="T79" fmla="*/ 26 h 343"/>
                  <a:gd name="T80" fmla="*/ 43 w 550"/>
                  <a:gd name="T81" fmla="*/ 23 h 343"/>
                  <a:gd name="T82" fmla="*/ 34 w 550"/>
                  <a:gd name="T83" fmla="*/ 22 h 343"/>
                  <a:gd name="T84" fmla="*/ 34 w 550"/>
                  <a:gd name="T85" fmla="*/ 20 h 343"/>
                  <a:gd name="T86" fmla="*/ 34 w 550"/>
                  <a:gd name="T87" fmla="*/ 17 h 343"/>
                  <a:gd name="T88" fmla="*/ 23 w 550"/>
                  <a:gd name="T89" fmla="*/ 15 h 343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550"/>
                  <a:gd name="T136" fmla="*/ 0 h 343"/>
                  <a:gd name="T137" fmla="*/ 550 w 550"/>
                  <a:gd name="T138" fmla="*/ 343 h 343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550" h="343">
                    <a:moveTo>
                      <a:pt x="71" y="183"/>
                    </a:moveTo>
                    <a:lnTo>
                      <a:pt x="63" y="183"/>
                    </a:lnTo>
                    <a:lnTo>
                      <a:pt x="63" y="191"/>
                    </a:lnTo>
                    <a:lnTo>
                      <a:pt x="48" y="191"/>
                    </a:lnTo>
                    <a:lnTo>
                      <a:pt x="24" y="191"/>
                    </a:lnTo>
                    <a:lnTo>
                      <a:pt x="8" y="199"/>
                    </a:lnTo>
                    <a:lnTo>
                      <a:pt x="0" y="199"/>
                    </a:lnTo>
                    <a:lnTo>
                      <a:pt x="0" y="191"/>
                    </a:lnTo>
                    <a:lnTo>
                      <a:pt x="8" y="183"/>
                    </a:lnTo>
                    <a:lnTo>
                      <a:pt x="16" y="183"/>
                    </a:lnTo>
                    <a:lnTo>
                      <a:pt x="32" y="183"/>
                    </a:lnTo>
                    <a:lnTo>
                      <a:pt x="40" y="175"/>
                    </a:lnTo>
                    <a:lnTo>
                      <a:pt x="48" y="175"/>
                    </a:lnTo>
                    <a:lnTo>
                      <a:pt x="63" y="167"/>
                    </a:lnTo>
                    <a:lnTo>
                      <a:pt x="71" y="151"/>
                    </a:lnTo>
                    <a:lnTo>
                      <a:pt x="79" y="143"/>
                    </a:lnTo>
                    <a:lnTo>
                      <a:pt x="95" y="143"/>
                    </a:lnTo>
                    <a:lnTo>
                      <a:pt x="127" y="127"/>
                    </a:lnTo>
                    <a:lnTo>
                      <a:pt x="135" y="120"/>
                    </a:lnTo>
                    <a:lnTo>
                      <a:pt x="135" y="112"/>
                    </a:lnTo>
                    <a:lnTo>
                      <a:pt x="143" y="96"/>
                    </a:lnTo>
                    <a:lnTo>
                      <a:pt x="143" y="88"/>
                    </a:lnTo>
                    <a:lnTo>
                      <a:pt x="143" y="80"/>
                    </a:lnTo>
                    <a:lnTo>
                      <a:pt x="151" y="80"/>
                    </a:lnTo>
                    <a:lnTo>
                      <a:pt x="159" y="64"/>
                    </a:lnTo>
                    <a:lnTo>
                      <a:pt x="159" y="56"/>
                    </a:lnTo>
                    <a:lnTo>
                      <a:pt x="167" y="48"/>
                    </a:lnTo>
                    <a:lnTo>
                      <a:pt x="175" y="48"/>
                    </a:lnTo>
                    <a:lnTo>
                      <a:pt x="191" y="40"/>
                    </a:lnTo>
                    <a:lnTo>
                      <a:pt x="199" y="32"/>
                    </a:lnTo>
                    <a:lnTo>
                      <a:pt x="199" y="24"/>
                    </a:lnTo>
                    <a:lnTo>
                      <a:pt x="207" y="32"/>
                    </a:lnTo>
                    <a:lnTo>
                      <a:pt x="215" y="56"/>
                    </a:lnTo>
                    <a:lnTo>
                      <a:pt x="231" y="72"/>
                    </a:lnTo>
                    <a:lnTo>
                      <a:pt x="255" y="72"/>
                    </a:lnTo>
                    <a:lnTo>
                      <a:pt x="271" y="72"/>
                    </a:lnTo>
                    <a:lnTo>
                      <a:pt x="279" y="72"/>
                    </a:lnTo>
                    <a:lnTo>
                      <a:pt x="287" y="72"/>
                    </a:lnTo>
                    <a:lnTo>
                      <a:pt x="295" y="72"/>
                    </a:lnTo>
                    <a:lnTo>
                      <a:pt x="303" y="72"/>
                    </a:lnTo>
                    <a:lnTo>
                      <a:pt x="311" y="72"/>
                    </a:lnTo>
                    <a:lnTo>
                      <a:pt x="319" y="72"/>
                    </a:lnTo>
                    <a:lnTo>
                      <a:pt x="319" y="64"/>
                    </a:lnTo>
                    <a:lnTo>
                      <a:pt x="319" y="56"/>
                    </a:lnTo>
                    <a:lnTo>
                      <a:pt x="327" y="56"/>
                    </a:lnTo>
                    <a:lnTo>
                      <a:pt x="335" y="48"/>
                    </a:lnTo>
                    <a:lnTo>
                      <a:pt x="343" y="40"/>
                    </a:lnTo>
                    <a:lnTo>
                      <a:pt x="351" y="24"/>
                    </a:lnTo>
                    <a:lnTo>
                      <a:pt x="351" y="8"/>
                    </a:lnTo>
                    <a:lnTo>
                      <a:pt x="351" y="0"/>
                    </a:lnTo>
                    <a:lnTo>
                      <a:pt x="359" y="8"/>
                    </a:lnTo>
                    <a:lnTo>
                      <a:pt x="367" y="8"/>
                    </a:lnTo>
                    <a:lnTo>
                      <a:pt x="383" y="8"/>
                    </a:lnTo>
                    <a:lnTo>
                      <a:pt x="399" y="0"/>
                    </a:lnTo>
                    <a:lnTo>
                      <a:pt x="422" y="0"/>
                    </a:lnTo>
                    <a:lnTo>
                      <a:pt x="446" y="8"/>
                    </a:lnTo>
                    <a:lnTo>
                      <a:pt x="454" y="8"/>
                    </a:lnTo>
                    <a:lnTo>
                      <a:pt x="470" y="16"/>
                    </a:lnTo>
                    <a:lnTo>
                      <a:pt x="494" y="32"/>
                    </a:lnTo>
                    <a:lnTo>
                      <a:pt x="502" y="32"/>
                    </a:lnTo>
                    <a:lnTo>
                      <a:pt x="518" y="40"/>
                    </a:lnTo>
                    <a:lnTo>
                      <a:pt x="534" y="40"/>
                    </a:lnTo>
                    <a:lnTo>
                      <a:pt x="534" y="48"/>
                    </a:lnTo>
                    <a:lnTo>
                      <a:pt x="534" y="56"/>
                    </a:lnTo>
                    <a:lnTo>
                      <a:pt x="526" y="72"/>
                    </a:lnTo>
                    <a:lnTo>
                      <a:pt x="526" y="80"/>
                    </a:lnTo>
                    <a:lnTo>
                      <a:pt x="526" y="88"/>
                    </a:lnTo>
                    <a:lnTo>
                      <a:pt x="534" y="96"/>
                    </a:lnTo>
                    <a:lnTo>
                      <a:pt x="542" y="112"/>
                    </a:lnTo>
                    <a:lnTo>
                      <a:pt x="550" y="120"/>
                    </a:lnTo>
                    <a:lnTo>
                      <a:pt x="534" y="127"/>
                    </a:lnTo>
                    <a:lnTo>
                      <a:pt x="502" y="151"/>
                    </a:lnTo>
                    <a:lnTo>
                      <a:pt x="470" y="167"/>
                    </a:lnTo>
                    <a:lnTo>
                      <a:pt x="462" y="183"/>
                    </a:lnTo>
                    <a:lnTo>
                      <a:pt x="454" y="191"/>
                    </a:lnTo>
                    <a:lnTo>
                      <a:pt x="454" y="199"/>
                    </a:lnTo>
                    <a:lnTo>
                      <a:pt x="446" y="207"/>
                    </a:lnTo>
                    <a:lnTo>
                      <a:pt x="438" y="207"/>
                    </a:lnTo>
                    <a:lnTo>
                      <a:pt x="438" y="215"/>
                    </a:lnTo>
                    <a:lnTo>
                      <a:pt x="438" y="223"/>
                    </a:lnTo>
                    <a:lnTo>
                      <a:pt x="430" y="239"/>
                    </a:lnTo>
                    <a:lnTo>
                      <a:pt x="422" y="239"/>
                    </a:lnTo>
                    <a:lnTo>
                      <a:pt x="414" y="239"/>
                    </a:lnTo>
                    <a:lnTo>
                      <a:pt x="407" y="231"/>
                    </a:lnTo>
                    <a:lnTo>
                      <a:pt x="407" y="223"/>
                    </a:lnTo>
                    <a:lnTo>
                      <a:pt x="407" y="215"/>
                    </a:lnTo>
                    <a:lnTo>
                      <a:pt x="399" y="199"/>
                    </a:lnTo>
                    <a:lnTo>
                      <a:pt x="391" y="183"/>
                    </a:lnTo>
                    <a:lnTo>
                      <a:pt x="383" y="183"/>
                    </a:lnTo>
                    <a:lnTo>
                      <a:pt x="383" y="175"/>
                    </a:lnTo>
                    <a:lnTo>
                      <a:pt x="375" y="183"/>
                    </a:lnTo>
                    <a:lnTo>
                      <a:pt x="367" y="183"/>
                    </a:lnTo>
                    <a:lnTo>
                      <a:pt x="359" y="183"/>
                    </a:lnTo>
                    <a:lnTo>
                      <a:pt x="343" y="183"/>
                    </a:lnTo>
                    <a:lnTo>
                      <a:pt x="327" y="183"/>
                    </a:lnTo>
                    <a:lnTo>
                      <a:pt x="311" y="191"/>
                    </a:lnTo>
                    <a:lnTo>
                      <a:pt x="303" y="191"/>
                    </a:lnTo>
                    <a:lnTo>
                      <a:pt x="295" y="183"/>
                    </a:lnTo>
                    <a:lnTo>
                      <a:pt x="287" y="191"/>
                    </a:lnTo>
                    <a:lnTo>
                      <a:pt x="263" y="207"/>
                    </a:lnTo>
                    <a:lnTo>
                      <a:pt x="247" y="215"/>
                    </a:lnTo>
                    <a:lnTo>
                      <a:pt x="247" y="223"/>
                    </a:lnTo>
                    <a:lnTo>
                      <a:pt x="239" y="239"/>
                    </a:lnTo>
                    <a:lnTo>
                      <a:pt x="231" y="247"/>
                    </a:lnTo>
                    <a:lnTo>
                      <a:pt x="231" y="255"/>
                    </a:lnTo>
                    <a:lnTo>
                      <a:pt x="215" y="271"/>
                    </a:lnTo>
                    <a:lnTo>
                      <a:pt x="191" y="279"/>
                    </a:lnTo>
                    <a:lnTo>
                      <a:pt x="183" y="287"/>
                    </a:lnTo>
                    <a:lnTo>
                      <a:pt x="183" y="303"/>
                    </a:lnTo>
                    <a:lnTo>
                      <a:pt x="175" y="311"/>
                    </a:lnTo>
                    <a:lnTo>
                      <a:pt x="175" y="319"/>
                    </a:lnTo>
                    <a:lnTo>
                      <a:pt x="175" y="327"/>
                    </a:lnTo>
                    <a:lnTo>
                      <a:pt x="175" y="335"/>
                    </a:lnTo>
                    <a:lnTo>
                      <a:pt x="167" y="343"/>
                    </a:lnTo>
                    <a:lnTo>
                      <a:pt x="159" y="343"/>
                    </a:lnTo>
                    <a:lnTo>
                      <a:pt x="151" y="335"/>
                    </a:lnTo>
                    <a:lnTo>
                      <a:pt x="143" y="327"/>
                    </a:lnTo>
                    <a:lnTo>
                      <a:pt x="135" y="327"/>
                    </a:lnTo>
                    <a:lnTo>
                      <a:pt x="127" y="327"/>
                    </a:lnTo>
                    <a:lnTo>
                      <a:pt x="135" y="327"/>
                    </a:lnTo>
                    <a:lnTo>
                      <a:pt x="143" y="319"/>
                    </a:lnTo>
                    <a:lnTo>
                      <a:pt x="143" y="303"/>
                    </a:lnTo>
                    <a:lnTo>
                      <a:pt x="135" y="295"/>
                    </a:lnTo>
                    <a:lnTo>
                      <a:pt x="127" y="287"/>
                    </a:lnTo>
                    <a:lnTo>
                      <a:pt x="119" y="287"/>
                    </a:lnTo>
                    <a:lnTo>
                      <a:pt x="111" y="287"/>
                    </a:lnTo>
                    <a:lnTo>
                      <a:pt x="103" y="279"/>
                    </a:lnTo>
                    <a:lnTo>
                      <a:pt x="103" y="271"/>
                    </a:lnTo>
                    <a:lnTo>
                      <a:pt x="111" y="263"/>
                    </a:lnTo>
                    <a:lnTo>
                      <a:pt x="119" y="247"/>
                    </a:lnTo>
                    <a:lnTo>
                      <a:pt x="119" y="231"/>
                    </a:lnTo>
                    <a:lnTo>
                      <a:pt x="111" y="215"/>
                    </a:lnTo>
                    <a:lnTo>
                      <a:pt x="95" y="199"/>
                    </a:lnTo>
                    <a:lnTo>
                      <a:pt x="79" y="183"/>
                    </a:lnTo>
                    <a:lnTo>
                      <a:pt x="71" y="183"/>
                    </a:lnTo>
                  </a:path>
                </a:pathLst>
              </a:custGeom>
              <a:solidFill>
                <a:srgbClr val="33CC33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3" name="Freeform 21"/>
              <p:cNvSpPr>
                <a:spLocks/>
              </p:cNvSpPr>
              <p:nvPr/>
            </p:nvSpPr>
            <p:spPr bwMode="auto">
              <a:xfrm>
                <a:off x="1335" y="2268"/>
                <a:ext cx="64" cy="93"/>
              </a:xfrm>
              <a:custGeom>
                <a:avLst/>
                <a:gdLst>
                  <a:gd name="T0" fmla="*/ 0 w 72"/>
                  <a:gd name="T1" fmla="*/ 9 h 120"/>
                  <a:gd name="T2" fmla="*/ 0 w 72"/>
                  <a:gd name="T3" fmla="*/ 8 h 120"/>
                  <a:gd name="T4" fmla="*/ 4 w 72"/>
                  <a:gd name="T5" fmla="*/ 7 h 120"/>
                  <a:gd name="T6" fmla="*/ 4 w 72"/>
                  <a:gd name="T7" fmla="*/ 6 h 120"/>
                  <a:gd name="T8" fmla="*/ 8 w 72"/>
                  <a:gd name="T9" fmla="*/ 4 h 120"/>
                  <a:gd name="T10" fmla="*/ 10 w 72"/>
                  <a:gd name="T11" fmla="*/ 3 h 120"/>
                  <a:gd name="T12" fmla="*/ 12 w 72"/>
                  <a:gd name="T13" fmla="*/ 2 h 120"/>
                  <a:gd name="T14" fmla="*/ 15 w 72"/>
                  <a:gd name="T15" fmla="*/ 2 h 120"/>
                  <a:gd name="T16" fmla="*/ 18 w 72"/>
                  <a:gd name="T17" fmla="*/ 0 h 120"/>
                  <a:gd name="T18" fmla="*/ 22 w 72"/>
                  <a:gd name="T19" fmla="*/ 0 h 120"/>
                  <a:gd name="T20" fmla="*/ 22 w 72"/>
                  <a:gd name="T21" fmla="*/ 2 h 120"/>
                  <a:gd name="T22" fmla="*/ 22 w 72"/>
                  <a:gd name="T23" fmla="*/ 2 h 120"/>
                  <a:gd name="T24" fmla="*/ 20 w 72"/>
                  <a:gd name="T25" fmla="*/ 4 h 120"/>
                  <a:gd name="T26" fmla="*/ 18 w 72"/>
                  <a:gd name="T27" fmla="*/ 4 h 120"/>
                  <a:gd name="T28" fmla="*/ 18 w 72"/>
                  <a:gd name="T29" fmla="*/ 5 h 120"/>
                  <a:gd name="T30" fmla="*/ 18 w 72"/>
                  <a:gd name="T31" fmla="*/ 6 h 120"/>
                  <a:gd name="T32" fmla="*/ 12 w 72"/>
                  <a:gd name="T33" fmla="*/ 7 h 120"/>
                  <a:gd name="T34" fmla="*/ 8 w 72"/>
                  <a:gd name="T35" fmla="*/ 9 h 120"/>
                  <a:gd name="T36" fmla="*/ 4 w 72"/>
                  <a:gd name="T37" fmla="*/ 9 h 120"/>
                  <a:gd name="T38" fmla="*/ 0 w 72"/>
                  <a:gd name="T39" fmla="*/ 9 h 120"/>
                  <a:gd name="T40" fmla="*/ 0 w 72"/>
                  <a:gd name="T41" fmla="*/ 9 h 120"/>
                  <a:gd name="T42" fmla="*/ 0 w 72"/>
                  <a:gd name="T43" fmla="*/ 8 h 120"/>
                  <a:gd name="T44" fmla="*/ 0 w 72"/>
                  <a:gd name="T45" fmla="*/ 9 h 12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72"/>
                  <a:gd name="T70" fmla="*/ 0 h 120"/>
                  <a:gd name="T71" fmla="*/ 72 w 72"/>
                  <a:gd name="T72" fmla="*/ 120 h 120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72" h="120">
                    <a:moveTo>
                      <a:pt x="0" y="112"/>
                    </a:moveTo>
                    <a:lnTo>
                      <a:pt x="0" y="104"/>
                    </a:lnTo>
                    <a:lnTo>
                      <a:pt x="8" y="96"/>
                    </a:lnTo>
                    <a:lnTo>
                      <a:pt x="16" y="80"/>
                    </a:lnTo>
                    <a:lnTo>
                      <a:pt x="24" y="56"/>
                    </a:lnTo>
                    <a:lnTo>
                      <a:pt x="32" y="40"/>
                    </a:lnTo>
                    <a:lnTo>
                      <a:pt x="40" y="16"/>
                    </a:lnTo>
                    <a:lnTo>
                      <a:pt x="48" y="8"/>
                    </a:lnTo>
                    <a:lnTo>
                      <a:pt x="56" y="0"/>
                    </a:lnTo>
                    <a:lnTo>
                      <a:pt x="72" y="0"/>
                    </a:lnTo>
                    <a:lnTo>
                      <a:pt x="72" y="16"/>
                    </a:lnTo>
                    <a:lnTo>
                      <a:pt x="72" y="32"/>
                    </a:lnTo>
                    <a:lnTo>
                      <a:pt x="64" y="48"/>
                    </a:lnTo>
                    <a:lnTo>
                      <a:pt x="56" y="56"/>
                    </a:lnTo>
                    <a:lnTo>
                      <a:pt x="56" y="64"/>
                    </a:lnTo>
                    <a:lnTo>
                      <a:pt x="56" y="80"/>
                    </a:lnTo>
                    <a:lnTo>
                      <a:pt x="40" y="96"/>
                    </a:lnTo>
                    <a:lnTo>
                      <a:pt x="24" y="112"/>
                    </a:lnTo>
                    <a:lnTo>
                      <a:pt x="8" y="120"/>
                    </a:lnTo>
                    <a:lnTo>
                      <a:pt x="0" y="120"/>
                    </a:lnTo>
                    <a:lnTo>
                      <a:pt x="0" y="112"/>
                    </a:lnTo>
                    <a:lnTo>
                      <a:pt x="0" y="104"/>
                    </a:lnTo>
                    <a:lnTo>
                      <a:pt x="0" y="112"/>
                    </a:lnTo>
                    <a:close/>
                  </a:path>
                </a:pathLst>
              </a:cu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4" name="Freeform 22"/>
              <p:cNvSpPr>
                <a:spLocks/>
              </p:cNvSpPr>
              <p:nvPr/>
            </p:nvSpPr>
            <p:spPr bwMode="auto">
              <a:xfrm>
                <a:off x="1335" y="2268"/>
                <a:ext cx="64" cy="93"/>
              </a:xfrm>
              <a:custGeom>
                <a:avLst/>
                <a:gdLst>
                  <a:gd name="T0" fmla="*/ 0 w 72"/>
                  <a:gd name="T1" fmla="*/ 9 h 120"/>
                  <a:gd name="T2" fmla="*/ 0 w 72"/>
                  <a:gd name="T3" fmla="*/ 8 h 120"/>
                  <a:gd name="T4" fmla="*/ 4 w 72"/>
                  <a:gd name="T5" fmla="*/ 7 h 120"/>
                  <a:gd name="T6" fmla="*/ 4 w 72"/>
                  <a:gd name="T7" fmla="*/ 6 h 120"/>
                  <a:gd name="T8" fmla="*/ 8 w 72"/>
                  <a:gd name="T9" fmla="*/ 4 h 120"/>
                  <a:gd name="T10" fmla="*/ 10 w 72"/>
                  <a:gd name="T11" fmla="*/ 3 h 120"/>
                  <a:gd name="T12" fmla="*/ 12 w 72"/>
                  <a:gd name="T13" fmla="*/ 2 h 120"/>
                  <a:gd name="T14" fmla="*/ 15 w 72"/>
                  <a:gd name="T15" fmla="*/ 2 h 120"/>
                  <a:gd name="T16" fmla="*/ 18 w 72"/>
                  <a:gd name="T17" fmla="*/ 0 h 120"/>
                  <a:gd name="T18" fmla="*/ 22 w 72"/>
                  <a:gd name="T19" fmla="*/ 0 h 120"/>
                  <a:gd name="T20" fmla="*/ 22 w 72"/>
                  <a:gd name="T21" fmla="*/ 2 h 120"/>
                  <a:gd name="T22" fmla="*/ 22 w 72"/>
                  <a:gd name="T23" fmla="*/ 2 h 120"/>
                  <a:gd name="T24" fmla="*/ 20 w 72"/>
                  <a:gd name="T25" fmla="*/ 4 h 120"/>
                  <a:gd name="T26" fmla="*/ 18 w 72"/>
                  <a:gd name="T27" fmla="*/ 4 h 120"/>
                  <a:gd name="T28" fmla="*/ 18 w 72"/>
                  <a:gd name="T29" fmla="*/ 5 h 120"/>
                  <a:gd name="T30" fmla="*/ 18 w 72"/>
                  <a:gd name="T31" fmla="*/ 6 h 120"/>
                  <a:gd name="T32" fmla="*/ 12 w 72"/>
                  <a:gd name="T33" fmla="*/ 7 h 120"/>
                  <a:gd name="T34" fmla="*/ 8 w 72"/>
                  <a:gd name="T35" fmla="*/ 9 h 120"/>
                  <a:gd name="T36" fmla="*/ 4 w 72"/>
                  <a:gd name="T37" fmla="*/ 9 h 120"/>
                  <a:gd name="T38" fmla="*/ 0 w 72"/>
                  <a:gd name="T39" fmla="*/ 9 h 120"/>
                  <a:gd name="T40" fmla="*/ 0 w 72"/>
                  <a:gd name="T41" fmla="*/ 9 h 120"/>
                  <a:gd name="T42" fmla="*/ 0 w 72"/>
                  <a:gd name="T43" fmla="*/ 8 h 120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72"/>
                  <a:gd name="T67" fmla="*/ 0 h 120"/>
                  <a:gd name="T68" fmla="*/ 72 w 72"/>
                  <a:gd name="T69" fmla="*/ 120 h 120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72" h="120">
                    <a:moveTo>
                      <a:pt x="0" y="112"/>
                    </a:moveTo>
                    <a:lnTo>
                      <a:pt x="0" y="104"/>
                    </a:lnTo>
                    <a:lnTo>
                      <a:pt x="8" y="96"/>
                    </a:lnTo>
                    <a:lnTo>
                      <a:pt x="16" y="80"/>
                    </a:lnTo>
                    <a:lnTo>
                      <a:pt x="24" y="56"/>
                    </a:lnTo>
                    <a:lnTo>
                      <a:pt x="32" y="40"/>
                    </a:lnTo>
                    <a:lnTo>
                      <a:pt x="40" y="16"/>
                    </a:lnTo>
                    <a:lnTo>
                      <a:pt x="48" y="8"/>
                    </a:lnTo>
                    <a:lnTo>
                      <a:pt x="56" y="0"/>
                    </a:lnTo>
                    <a:lnTo>
                      <a:pt x="72" y="0"/>
                    </a:lnTo>
                    <a:lnTo>
                      <a:pt x="72" y="16"/>
                    </a:lnTo>
                    <a:lnTo>
                      <a:pt x="72" y="32"/>
                    </a:lnTo>
                    <a:lnTo>
                      <a:pt x="64" y="48"/>
                    </a:lnTo>
                    <a:lnTo>
                      <a:pt x="56" y="56"/>
                    </a:lnTo>
                    <a:lnTo>
                      <a:pt x="56" y="64"/>
                    </a:lnTo>
                    <a:lnTo>
                      <a:pt x="56" y="80"/>
                    </a:lnTo>
                    <a:lnTo>
                      <a:pt x="40" y="96"/>
                    </a:lnTo>
                    <a:lnTo>
                      <a:pt x="24" y="112"/>
                    </a:lnTo>
                    <a:lnTo>
                      <a:pt x="8" y="120"/>
                    </a:lnTo>
                    <a:lnTo>
                      <a:pt x="0" y="120"/>
                    </a:lnTo>
                    <a:lnTo>
                      <a:pt x="0" y="112"/>
                    </a:lnTo>
                    <a:lnTo>
                      <a:pt x="0" y="104"/>
                    </a:lnTo>
                  </a:path>
                </a:pathLst>
              </a:custGeom>
              <a:solidFill>
                <a:srgbClr val="33CC33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5" name="Freeform 23"/>
              <p:cNvSpPr>
                <a:spLocks/>
              </p:cNvSpPr>
              <p:nvPr/>
            </p:nvSpPr>
            <p:spPr bwMode="auto">
              <a:xfrm>
                <a:off x="1626" y="1816"/>
                <a:ext cx="1777" cy="779"/>
              </a:xfrm>
              <a:custGeom>
                <a:avLst/>
                <a:gdLst>
                  <a:gd name="T0" fmla="*/ 482 w 1995"/>
                  <a:gd name="T1" fmla="*/ 9 h 1006"/>
                  <a:gd name="T2" fmla="*/ 444 w 1995"/>
                  <a:gd name="T3" fmla="*/ 13 h 1006"/>
                  <a:gd name="T4" fmla="*/ 412 w 1995"/>
                  <a:gd name="T5" fmla="*/ 19 h 1006"/>
                  <a:gd name="T6" fmla="*/ 391 w 1995"/>
                  <a:gd name="T7" fmla="*/ 16 h 1006"/>
                  <a:gd name="T8" fmla="*/ 399 w 1995"/>
                  <a:gd name="T9" fmla="*/ 10 h 1006"/>
                  <a:gd name="T10" fmla="*/ 413 w 1995"/>
                  <a:gd name="T11" fmla="*/ 5 h 1006"/>
                  <a:gd name="T12" fmla="*/ 384 w 1995"/>
                  <a:gd name="T13" fmla="*/ 9 h 1006"/>
                  <a:gd name="T14" fmla="*/ 379 w 1995"/>
                  <a:gd name="T15" fmla="*/ 16 h 1006"/>
                  <a:gd name="T16" fmla="*/ 356 w 1995"/>
                  <a:gd name="T17" fmla="*/ 26 h 1006"/>
                  <a:gd name="T18" fmla="*/ 331 w 1995"/>
                  <a:gd name="T19" fmla="*/ 30 h 1006"/>
                  <a:gd name="T20" fmla="*/ 333 w 1995"/>
                  <a:gd name="T21" fmla="*/ 34 h 1006"/>
                  <a:gd name="T22" fmla="*/ 314 w 1995"/>
                  <a:gd name="T23" fmla="*/ 38 h 1006"/>
                  <a:gd name="T24" fmla="*/ 286 w 1995"/>
                  <a:gd name="T25" fmla="*/ 39 h 1006"/>
                  <a:gd name="T26" fmla="*/ 267 w 1995"/>
                  <a:gd name="T27" fmla="*/ 36 h 1006"/>
                  <a:gd name="T28" fmla="*/ 249 w 1995"/>
                  <a:gd name="T29" fmla="*/ 36 h 1006"/>
                  <a:gd name="T30" fmla="*/ 203 w 1995"/>
                  <a:gd name="T31" fmla="*/ 38 h 1006"/>
                  <a:gd name="T32" fmla="*/ 176 w 1995"/>
                  <a:gd name="T33" fmla="*/ 36 h 1006"/>
                  <a:gd name="T34" fmla="*/ 149 w 1995"/>
                  <a:gd name="T35" fmla="*/ 36 h 1006"/>
                  <a:gd name="T36" fmla="*/ 120 w 1995"/>
                  <a:gd name="T37" fmla="*/ 38 h 1006"/>
                  <a:gd name="T38" fmla="*/ 75 w 1995"/>
                  <a:gd name="T39" fmla="*/ 46 h 1006"/>
                  <a:gd name="T40" fmla="*/ 40 w 1995"/>
                  <a:gd name="T41" fmla="*/ 51 h 1006"/>
                  <a:gd name="T42" fmla="*/ 27 w 1995"/>
                  <a:gd name="T43" fmla="*/ 53 h 1006"/>
                  <a:gd name="T44" fmla="*/ 10 w 1995"/>
                  <a:gd name="T45" fmla="*/ 54 h 1006"/>
                  <a:gd name="T46" fmla="*/ 4 w 1995"/>
                  <a:gd name="T47" fmla="*/ 59 h 1006"/>
                  <a:gd name="T48" fmla="*/ 23 w 1995"/>
                  <a:gd name="T49" fmla="*/ 60 h 1006"/>
                  <a:gd name="T50" fmla="*/ 33 w 1995"/>
                  <a:gd name="T51" fmla="*/ 61 h 1006"/>
                  <a:gd name="T52" fmla="*/ 62 w 1995"/>
                  <a:gd name="T53" fmla="*/ 62 h 1006"/>
                  <a:gd name="T54" fmla="*/ 83 w 1995"/>
                  <a:gd name="T55" fmla="*/ 65 h 1006"/>
                  <a:gd name="T56" fmla="*/ 83 w 1995"/>
                  <a:gd name="T57" fmla="*/ 62 h 1006"/>
                  <a:gd name="T58" fmla="*/ 102 w 1995"/>
                  <a:gd name="T59" fmla="*/ 59 h 1006"/>
                  <a:gd name="T60" fmla="*/ 131 w 1995"/>
                  <a:gd name="T61" fmla="*/ 58 h 1006"/>
                  <a:gd name="T62" fmla="*/ 208 w 1995"/>
                  <a:gd name="T63" fmla="*/ 54 h 1006"/>
                  <a:gd name="T64" fmla="*/ 250 w 1995"/>
                  <a:gd name="T65" fmla="*/ 54 h 1006"/>
                  <a:gd name="T66" fmla="*/ 286 w 1995"/>
                  <a:gd name="T67" fmla="*/ 54 h 1006"/>
                  <a:gd name="T68" fmla="*/ 261 w 1995"/>
                  <a:gd name="T69" fmla="*/ 60 h 1006"/>
                  <a:gd name="T70" fmla="*/ 261 w 1995"/>
                  <a:gd name="T71" fmla="*/ 67 h 1006"/>
                  <a:gd name="T72" fmla="*/ 271 w 1995"/>
                  <a:gd name="T73" fmla="*/ 70 h 1006"/>
                  <a:gd name="T74" fmla="*/ 300 w 1995"/>
                  <a:gd name="T75" fmla="*/ 78 h 1006"/>
                  <a:gd name="T76" fmla="*/ 326 w 1995"/>
                  <a:gd name="T77" fmla="*/ 69 h 1006"/>
                  <a:gd name="T78" fmla="*/ 354 w 1995"/>
                  <a:gd name="T79" fmla="*/ 65 h 1006"/>
                  <a:gd name="T80" fmla="*/ 372 w 1995"/>
                  <a:gd name="T81" fmla="*/ 62 h 1006"/>
                  <a:gd name="T82" fmla="*/ 354 w 1995"/>
                  <a:gd name="T83" fmla="*/ 57 h 1006"/>
                  <a:gd name="T84" fmla="*/ 387 w 1995"/>
                  <a:gd name="T85" fmla="*/ 53 h 1006"/>
                  <a:gd name="T86" fmla="*/ 399 w 1995"/>
                  <a:gd name="T87" fmla="*/ 57 h 1006"/>
                  <a:gd name="T88" fmla="*/ 394 w 1995"/>
                  <a:gd name="T89" fmla="*/ 59 h 1006"/>
                  <a:gd name="T90" fmla="*/ 446 w 1995"/>
                  <a:gd name="T91" fmla="*/ 59 h 1006"/>
                  <a:gd name="T92" fmla="*/ 476 w 1995"/>
                  <a:gd name="T93" fmla="*/ 53 h 1006"/>
                  <a:gd name="T94" fmla="*/ 495 w 1995"/>
                  <a:gd name="T95" fmla="*/ 53 h 1006"/>
                  <a:gd name="T96" fmla="*/ 491 w 1995"/>
                  <a:gd name="T97" fmla="*/ 60 h 1006"/>
                  <a:gd name="T98" fmla="*/ 509 w 1995"/>
                  <a:gd name="T99" fmla="*/ 57 h 1006"/>
                  <a:gd name="T100" fmla="*/ 509 w 1995"/>
                  <a:gd name="T101" fmla="*/ 53 h 1006"/>
                  <a:gd name="T102" fmla="*/ 534 w 1995"/>
                  <a:gd name="T103" fmla="*/ 47 h 1006"/>
                  <a:gd name="T104" fmla="*/ 547 w 1995"/>
                  <a:gd name="T105" fmla="*/ 50 h 1006"/>
                  <a:gd name="T106" fmla="*/ 544 w 1995"/>
                  <a:gd name="T107" fmla="*/ 44 h 1006"/>
                  <a:gd name="T108" fmla="*/ 572 w 1995"/>
                  <a:gd name="T109" fmla="*/ 42 h 1006"/>
                  <a:gd name="T110" fmla="*/ 562 w 1995"/>
                  <a:gd name="T111" fmla="*/ 49 h 1006"/>
                  <a:gd name="T112" fmla="*/ 556 w 1995"/>
                  <a:gd name="T113" fmla="*/ 54 h 1006"/>
                  <a:gd name="T114" fmla="*/ 590 w 1995"/>
                  <a:gd name="T115" fmla="*/ 49 h 1006"/>
                  <a:gd name="T116" fmla="*/ 594 w 1995"/>
                  <a:gd name="T117" fmla="*/ 44 h 1006"/>
                  <a:gd name="T118" fmla="*/ 617 w 1995"/>
                  <a:gd name="T119" fmla="*/ 39 h 1006"/>
                  <a:gd name="T120" fmla="*/ 605 w 1995"/>
                  <a:gd name="T121" fmla="*/ 36 h 1006"/>
                  <a:gd name="T122" fmla="*/ 613 w 1995"/>
                  <a:gd name="T123" fmla="*/ 20 h 100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1995"/>
                  <a:gd name="T187" fmla="*/ 0 h 1006"/>
                  <a:gd name="T188" fmla="*/ 1995 w 1995"/>
                  <a:gd name="T189" fmla="*/ 1006 h 100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1995" h="1006">
                    <a:moveTo>
                      <a:pt x="1604" y="0"/>
                    </a:moveTo>
                    <a:lnTo>
                      <a:pt x="1588" y="40"/>
                    </a:lnTo>
                    <a:lnTo>
                      <a:pt x="1572" y="56"/>
                    </a:lnTo>
                    <a:lnTo>
                      <a:pt x="1564" y="72"/>
                    </a:lnTo>
                    <a:lnTo>
                      <a:pt x="1548" y="96"/>
                    </a:lnTo>
                    <a:lnTo>
                      <a:pt x="1532" y="120"/>
                    </a:lnTo>
                    <a:lnTo>
                      <a:pt x="1524" y="128"/>
                    </a:lnTo>
                    <a:lnTo>
                      <a:pt x="1508" y="144"/>
                    </a:lnTo>
                    <a:lnTo>
                      <a:pt x="1492" y="152"/>
                    </a:lnTo>
                    <a:lnTo>
                      <a:pt x="1460" y="152"/>
                    </a:lnTo>
                    <a:lnTo>
                      <a:pt x="1436" y="160"/>
                    </a:lnTo>
                    <a:lnTo>
                      <a:pt x="1412" y="176"/>
                    </a:lnTo>
                    <a:lnTo>
                      <a:pt x="1380" y="192"/>
                    </a:lnTo>
                    <a:lnTo>
                      <a:pt x="1348" y="200"/>
                    </a:lnTo>
                    <a:lnTo>
                      <a:pt x="1332" y="200"/>
                    </a:lnTo>
                    <a:lnTo>
                      <a:pt x="1332" y="208"/>
                    </a:lnTo>
                    <a:lnTo>
                      <a:pt x="1325" y="232"/>
                    </a:lnTo>
                    <a:lnTo>
                      <a:pt x="1309" y="248"/>
                    </a:lnTo>
                    <a:lnTo>
                      <a:pt x="1293" y="248"/>
                    </a:lnTo>
                    <a:lnTo>
                      <a:pt x="1285" y="240"/>
                    </a:lnTo>
                    <a:lnTo>
                      <a:pt x="1277" y="240"/>
                    </a:lnTo>
                    <a:lnTo>
                      <a:pt x="1261" y="224"/>
                    </a:lnTo>
                    <a:lnTo>
                      <a:pt x="1245" y="216"/>
                    </a:lnTo>
                    <a:lnTo>
                      <a:pt x="1245" y="208"/>
                    </a:lnTo>
                    <a:lnTo>
                      <a:pt x="1253" y="200"/>
                    </a:lnTo>
                    <a:lnTo>
                      <a:pt x="1253" y="176"/>
                    </a:lnTo>
                    <a:lnTo>
                      <a:pt x="1253" y="152"/>
                    </a:lnTo>
                    <a:lnTo>
                      <a:pt x="1253" y="144"/>
                    </a:lnTo>
                    <a:lnTo>
                      <a:pt x="1253" y="136"/>
                    </a:lnTo>
                    <a:lnTo>
                      <a:pt x="1269" y="128"/>
                    </a:lnTo>
                    <a:lnTo>
                      <a:pt x="1285" y="112"/>
                    </a:lnTo>
                    <a:lnTo>
                      <a:pt x="1301" y="104"/>
                    </a:lnTo>
                    <a:lnTo>
                      <a:pt x="1309" y="88"/>
                    </a:lnTo>
                    <a:lnTo>
                      <a:pt x="1325" y="80"/>
                    </a:lnTo>
                    <a:lnTo>
                      <a:pt x="1325" y="72"/>
                    </a:lnTo>
                    <a:lnTo>
                      <a:pt x="1317" y="64"/>
                    </a:lnTo>
                    <a:lnTo>
                      <a:pt x="1301" y="56"/>
                    </a:lnTo>
                    <a:lnTo>
                      <a:pt x="1293" y="64"/>
                    </a:lnTo>
                    <a:lnTo>
                      <a:pt x="1269" y="72"/>
                    </a:lnTo>
                    <a:lnTo>
                      <a:pt x="1245" y="80"/>
                    </a:lnTo>
                    <a:lnTo>
                      <a:pt x="1229" y="88"/>
                    </a:lnTo>
                    <a:lnTo>
                      <a:pt x="1221" y="112"/>
                    </a:lnTo>
                    <a:lnTo>
                      <a:pt x="1221" y="128"/>
                    </a:lnTo>
                    <a:lnTo>
                      <a:pt x="1213" y="136"/>
                    </a:lnTo>
                    <a:lnTo>
                      <a:pt x="1205" y="152"/>
                    </a:lnTo>
                    <a:lnTo>
                      <a:pt x="1197" y="168"/>
                    </a:lnTo>
                    <a:lnTo>
                      <a:pt x="1197" y="184"/>
                    </a:lnTo>
                    <a:lnTo>
                      <a:pt x="1205" y="208"/>
                    </a:lnTo>
                    <a:lnTo>
                      <a:pt x="1205" y="232"/>
                    </a:lnTo>
                    <a:lnTo>
                      <a:pt x="1205" y="248"/>
                    </a:lnTo>
                    <a:lnTo>
                      <a:pt x="1189" y="280"/>
                    </a:lnTo>
                    <a:lnTo>
                      <a:pt x="1165" y="304"/>
                    </a:lnTo>
                    <a:lnTo>
                      <a:pt x="1149" y="328"/>
                    </a:lnTo>
                    <a:lnTo>
                      <a:pt x="1133" y="336"/>
                    </a:lnTo>
                    <a:lnTo>
                      <a:pt x="1117" y="344"/>
                    </a:lnTo>
                    <a:lnTo>
                      <a:pt x="1109" y="344"/>
                    </a:lnTo>
                    <a:lnTo>
                      <a:pt x="1109" y="352"/>
                    </a:lnTo>
                    <a:lnTo>
                      <a:pt x="1101" y="352"/>
                    </a:lnTo>
                    <a:lnTo>
                      <a:pt x="1077" y="375"/>
                    </a:lnTo>
                    <a:lnTo>
                      <a:pt x="1053" y="391"/>
                    </a:lnTo>
                    <a:lnTo>
                      <a:pt x="1037" y="407"/>
                    </a:lnTo>
                    <a:lnTo>
                      <a:pt x="1029" y="415"/>
                    </a:lnTo>
                    <a:lnTo>
                      <a:pt x="1037" y="423"/>
                    </a:lnTo>
                    <a:lnTo>
                      <a:pt x="1053" y="431"/>
                    </a:lnTo>
                    <a:lnTo>
                      <a:pt x="1061" y="431"/>
                    </a:lnTo>
                    <a:lnTo>
                      <a:pt x="1061" y="439"/>
                    </a:lnTo>
                    <a:lnTo>
                      <a:pt x="1053" y="447"/>
                    </a:lnTo>
                    <a:lnTo>
                      <a:pt x="1037" y="463"/>
                    </a:lnTo>
                    <a:lnTo>
                      <a:pt x="1021" y="463"/>
                    </a:lnTo>
                    <a:lnTo>
                      <a:pt x="1013" y="463"/>
                    </a:lnTo>
                    <a:lnTo>
                      <a:pt x="1013" y="471"/>
                    </a:lnTo>
                    <a:lnTo>
                      <a:pt x="997" y="487"/>
                    </a:lnTo>
                    <a:lnTo>
                      <a:pt x="973" y="503"/>
                    </a:lnTo>
                    <a:lnTo>
                      <a:pt x="958" y="511"/>
                    </a:lnTo>
                    <a:lnTo>
                      <a:pt x="950" y="511"/>
                    </a:lnTo>
                    <a:lnTo>
                      <a:pt x="942" y="511"/>
                    </a:lnTo>
                    <a:lnTo>
                      <a:pt x="926" y="503"/>
                    </a:lnTo>
                    <a:lnTo>
                      <a:pt x="910" y="495"/>
                    </a:lnTo>
                    <a:lnTo>
                      <a:pt x="894" y="479"/>
                    </a:lnTo>
                    <a:lnTo>
                      <a:pt x="886" y="463"/>
                    </a:lnTo>
                    <a:lnTo>
                      <a:pt x="870" y="455"/>
                    </a:lnTo>
                    <a:lnTo>
                      <a:pt x="870" y="447"/>
                    </a:lnTo>
                    <a:lnTo>
                      <a:pt x="870" y="455"/>
                    </a:lnTo>
                    <a:lnTo>
                      <a:pt x="846" y="455"/>
                    </a:lnTo>
                    <a:lnTo>
                      <a:pt x="830" y="463"/>
                    </a:lnTo>
                    <a:lnTo>
                      <a:pt x="822" y="463"/>
                    </a:lnTo>
                    <a:lnTo>
                      <a:pt x="814" y="455"/>
                    </a:lnTo>
                    <a:lnTo>
                      <a:pt x="806" y="455"/>
                    </a:lnTo>
                    <a:lnTo>
                      <a:pt x="806" y="463"/>
                    </a:lnTo>
                    <a:lnTo>
                      <a:pt x="790" y="463"/>
                    </a:lnTo>
                    <a:lnTo>
                      <a:pt x="766" y="455"/>
                    </a:lnTo>
                    <a:lnTo>
                      <a:pt x="750" y="455"/>
                    </a:lnTo>
                    <a:lnTo>
                      <a:pt x="734" y="463"/>
                    </a:lnTo>
                    <a:lnTo>
                      <a:pt x="702" y="479"/>
                    </a:lnTo>
                    <a:lnTo>
                      <a:pt x="670" y="487"/>
                    </a:lnTo>
                    <a:lnTo>
                      <a:pt x="646" y="487"/>
                    </a:lnTo>
                    <a:lnTo>
                      <a:pt x="638" y="479"/>
                    </a:lnTo>
                    <a:lnTo>
                      <a:pt x="630" y="479"/>
                    </a:lnTo>
                    <a:lnTo>
                      <a:pt x="614" y="471"/>
                    </a:lnTo>
                    <a:lnTo>
                      <a:pt x="599" y="463"/>
                    </a:lnTo>
                    <a:lnTo>
                      <a:pt x="591" y="471"/>
                    </a:lnTo>
                    <a:lnTo>
                      <a:pt x="559" y="471"/>
                    </a:lnTo>
                    <a:lnTo>
                      <a:pt x="535" y="471"/>
                    </a:lnTo>
                    <a:lnTo>
                      <a:pt x="519" y="463"/>
                    </a:lnTo>
                    <a:lnTo>
                      <a:pt x="511" y="463"/>
                    </a:lnTo>
                    <a:lnTo>
                      <a:pt x="503" y="463"/>
                    </a:lnTo>
                    <a:lnTo>
                      <a:pt x="487" y="463"/>
                    </a:lnTo>
                    <a:lnTo>
                      <a:pt x="471" y="463"/>
                    </a:lnTo>
                    <a:lnTo>
                      <a:pt x="455" y="463"/>
                    </a:lnTo>
                    <a:lnTo>
                      <a:pt x="431" y="463"/>
                    </a:lnTo>
                    <a:lnTo>
                      <a:pt x="415" y="463"/>
                    </a:lnTo>
                    <a:lnTo>
                      <a:pt x="407" y="463"/>
                    </a:lnTo>
                    <a:lnTo>
                      <a:pt x="391" y="471"/>
                    </a:lnTo>
                    <a:lnTo>
                      <a:pt x="383" y="487"/>
                    </a:lnTo>
                    <a:lnTo>
                      <a:pt x="367" y="495"/>
                    </a:lnTo>
                    <a:lnTo>
                      <a:pt x="343" y="503"/>
                    </a:lnTo>
                    <a:lnTo>
                      <a:pt x="311" y="535"/>
                    </a:lnTo>
                    <a:lnTo>
                      <a:pt x="287" y="567"/>
                    </a:lnTo>
                    <a:lnTo>
                      <a:pt x="263" y="583"/>
                    </a:lnTo>
                    <a:lnTo>
                      <a:pt x="240" y="599"/>
                    </a:lnTo>
                    <a:lnTo>
                      <a:pt x="216" y="615"/>
                    </a:lnTo>
                    <a:lnTo>
                      <a:pt x="200" y="623"/>
                    </a:lnTo>
                    <a:lnTo>
                      <a:pt x="184" y="631"/>
                    </a:lnTo>
                    <a:lnTo>
                      <a:pt x="160" y="639"/>
                    </a:lnTo>
                    <a:lnTo>
                      <a:pt x="144" y="647"/>
                    </a:lnTo>
                    <a:lnTo>
                      <a:pt x="128" y="663"/>
                    </a:lnTo>
                    <a:lnTo>
                      <a:pt x="120" y="679"/>
                    </a:lnTo>
                    <a:lnTo>
                      <a:pt x="112" y="679"/>
                    </a:lnTo>
                    <a:lnTo>
                      <a:pt x="104" y="679"/>
                    </a:lnTo>
                    <a:lnTo>
                      <a:pt x="104" y="687"/>
                    </a:lnTo>
                    <a:lnTo>
                      <a:pt x="96" y="687"/>
                    </a:lnTo>
                    <a:lnTo>
                      <a:pt x="88" y="687"/>
                    </a:lnTo>
                    <a:lnTo>
                      <a:pt x="80" y="687"/>
                    </a:lnTo>
                    <a:lnTo>
                      <a:pt x="72" y="687"/>
                    </a:lnTo>
                    <a:lnTo>
                      <a:pt x="64" y="687"/>
                    </a:lnTo>
                    <a:lnTo>
                      <a:pt x="56" y="687"/>
                    </a:lnTo>
                    <a:lnTo>
                      <a:pt x="40" y="687"/>
                    </a:lnTo>
                    <a:lnTo>
                      <a:pt x="32" y="695"/>
                    </a:lnTo>
                    <a:lnTo>
                      <a:pt x="24" y="703"/>
                    </a:lnTo>
                    <a:lnTo>
                      <a:pt x="16" y="711"/>
                    </a:lnTo>
                    <a:lnTo>
                      <a:pt x="8" y="727"/>
                    </a:lnTo>
                    <a:lnTo>
                      <a:pt x="0" y="751"/>
                    </a:lnTo>
                    <a:lnTo>
                      <a:pt x="0" y="759"/>
                    </a:lnTo>
                    <a:lnTo>
                      <a:pt x="8" y="759"/>
                    </a:lnTo>
                    <a:lnTo>
                      <a:pt x="16" y="767"/>
                    </a:lnTo>
                    <a:lnTo>
                      <a:pt x="16" y="775"/>
                    </a:lnTo>
                    <a:lnTo>
                      <a:pt x="24" y="775"/>
                    </a:lnTo>
                    <a:lnTo>
                      <a:pt x="32" y="775"/>
                    </a:lnTo>
                    <a:lnTo>
                      <a:pt x="56" y="775"/>
                    </a:lnTo>
                    <a:lnTo>
                      <a:pt x="72" y="783"/>
                    </a:lnTo>
                    <a:lnTo>
                      <a:pt x="72" y="791"/>
                    </a:lnTo>
                    <a:lnTo>
                      <a:pt x="80" y="791"/>
                    </a:lnTo>
                    <a:lnTo>
                      <a:pt x="80" y="799"/>
                    </a:lnTo>
                    <a:lnTo>
                      <a:pt x="88" y="799"/>
                    </a:lnTo>
                    <a:lnTo>
                      <a:pt x="96" y="799"/>
                    </a:lnTo>
                    <a:lnTo>
                      <a:pt x="104" y="791"/>
                    </a:lnTo>
                    <a:lnTo>
                      <a:pt x="112" y="791"/>
                    </a:lnTo>
                    <a:lnTo>
                      <a:pt x="128" y="791"/>
                    </a:lnTo>
                    <a:lnTo>
                      <a:pt x="152" y="783"/>
                    </a:lnTo>
                    <a:lnTo>
                      <a:pt x="160" y="783"/>
                    </a:lnTo>
                    <a:lnTo>
                      <a:pt x="176" y="783"/>
                    </a:lnTo>
                    <a:lnTo>
                      <a:pt x="200" y="799"/>
                    </a:lnTo>
                    <a:lnTo>
                      <a:pt x="216" y="815"/>
                    </a:lnTo>
                    <a:lnTo>
                      <a:pt x="232" y="831"/>
                    </a:lnTo>
                    <a:lnTo>
                      <a:pt x="240" y="831"/>
                    </a:lnTo>
                    <a:lnTo>
                      <a:pt x="255" y="831"/>
                    </a:lnTo>
                    <a:lnTo>
                      <a:pt x="255" y="823"/>
                    </a:lnTo>
                    <a:lnTo>
                      <a:pt x="263" y="831"/>
                    </a:lnTo>
                    <a:lnTo>
                      <a:pt x="287" y="839"/>
                    </a:lnTo>
                    <a:lnTo>
                      <a:pt x="295" y="839"/>
                    </a:lnTo>
                    <a:lnTo>
                      <a:pt x="295" y="831"/>
                    </a:lnTo>
                    <a:lnTo>
                      <a:pt x="279" y="815"/>
                    </a:lnTo>
                    <a:lnTo>
                      <a:pt x="263" y="807"/>
                    </a:lnTo>
                    <a:lnTo>
                      <a:pt x="263" y="799"/>
                    </a:lnTo>
                    <a:lnTo>
                      <a:pt x="263" y="783"/>
                    </a:lnTo>
                    <a:lnTo>
                      <a:pt x="279" y="759"/>
                    </a:lnTo>
                    <a:lnTo>
                      <a:pt x="303" y="743"/>
                    </a:lnTo>
                    <a:lnTo>
                      <a:pt x="327" y="735"/>
                    </a:lnTo>
                    <a:lnTo>
                      <a:pt x="335" y="751"/>
                    </a:lnTo>
                    <a:lnTo>
                      <a:pt x="327" y="759"/>
                    </a:lnTo>
                    <a:lnTo>
                      <a:pt x="335" y="767"/>
                    </a:lnTo>
                    <a:lnTo>
                      <a:pt x="351" y="775"/>
                    </a:lnTo>
                    <a:lnTo>
                      <a:pt x="359" y="775"/>
                    </a:lnTo>
                    <a:lnTo>
                      <a:pt x="367" y="767"/>
                    </a:lnTo>
                    <a:lnTo>
                      <a:pt x="383" y="759"/>
                    </a:lnTo>
                    <a:lnTo>
                      <a:pt x="415" y="751"/>
                    </a:lnTo>
                    <a:lnTo>
                      <a:pt x="463" y="751"/>
                    </a:lnTo>
                    <a:lnTo>
                      <a:pt x="503" y="743"/>
                    </a:lnTo>
                    <a:lnTo>
                      <a:pt x="551" y="719"/>
                    </a:lnTo>
                    <a:lnTo>
                      <a:pt x="599" y="711"/>
                    </a:lnTo>
                    <a:lnTo>
                      <a:pt x="638" y="703"/>
                    </a:lnTo>
                    <a:lnTo>
                      <a:pt x="662" y="703"/>
                    </a:lnTo>
                    <a:lnTo>
                      <a:pt x="702" y="695"/>
                    </a:lnTo>
                    <a:lnTo>
                      <a:pt x="726" y="687"/>
                    </a:lnTo>
                    <a:lnTo>
                      <a:pt x="750" y="679"/>
                    </a:lnTo>
                    <a:lnTo>
                      <a:pt x="774" y="687"/>
                    </a:lnTo>
                    <a:lnTo>
                      <a:pt x="790" y="703"/>
                    </a:lnTo>
                    <a:lnTo>
                      <a:pt x="798" y="703"/>
                    </a:lnTo>
                    <a:lnTo>
                      <a:pt x="814" y="711"/>
                    </a:lnTo>
                    <a:lnTo>
                      <a:pt x="838" y="719"/>
                    </a:lnTo>
                    <a:lnTo>
                      <a:pt x="854" y="719"/>
                    </a:lnTo>
                    <a:lnTo>
                      <a:pt x="878" y="711"/>
                    </a:lnTo>
                    <a:lnTo>
                      <a:pt x="902" y="703"/>
                    </a:lnTo>
                    <a:lnTo>
                      <a:pt x="910" y="703"/>
                    </a:lnTo>
                    <a:lnTo>
                      <a:pt x="910" y="719"/>
                    </a:lnTo>
                    <a:lnTo>
                      <a:pt x="902" y="743"/>
                    </a:lnTo>
                    <a:lnTo>
                      <a:pt x="886" y="759"/>
                    </a:lnTo>
                    <a:lnTo>
                      <a:pt x="870" y="775"/>
                    </a:lnTo>
                    <a:lnTo>
                      <a:pt x="846" y="783"/>
                    </a:lnTo>
                    <a:lnTo>
                      <a:pt x="830" y="775"/>
                    </a:lnTo>
                    <a:lnTo>
                      <a:pt x="822" y="775"/>
                    </a:lnTo>
                    <a:lnTo>
                      <a:pt x="830" y="783"/>
                    </a:lnTo>
                    <a:lnTo>
                      <a:pt x="838" y="807"/>
                    </a:lnTo>
                    <a:lnTo>
                      <a:pt x="838" y="823"/>
                    </a:lnTo>
                    <a:lnTo>
                      <a:pt x="838" y="847"/>
                    </a:lnTo>
                    <a:lnTo>
                      <a:pt x="830" y="871"/>
                    </a:lnTo>
                    <a:lnTo>
                      <a:pt x="822" y="887"/>
                    </a:lnTo>
                    <a:lnTo>
                      <a:pt x="814" y="887"/>
                    </a:lnTo>
                    <a:lnTo>
                      <a:pt x="822" y="894"/>
                    </a:lnTo>
                    <a:lnTo>
                      <a:pt x="830" y="902"/>
                    </a:lnTo>
                    <a:lnTo>
                      <a:pt x="846" y="910"/>
                    </a:lnTo>
                    <a:lnTo>
                      <a:pt x="862" y="918"/>
                    </a:lnTo>
                    <a:lnTo>
                      <a:pt x="878" y="942"/>
                    </a:lnTo>
                    <a:lnTo>
                      <a:pt x="878" y="958"/>
                    </a:lnTo>
                    <a:lnTo>
                      <a:pt x="886" y="974"/>
                    </a:lnTo>
                    <a:lnTo>
                      <a:pt x="918" y="990"/>
                    </a:lnTo>
                    <a:lnTo>
                      <a:pt x="942" y="1006"/>
                    </a:lnTo>
                    <a:lnTo>
                      <a:pt x="950" y="1006"/>
                    </a:lnTo>
                    <a:lnTo>
                      <a:pt x="966" y="990"/>
                    </a:lnTo>
                    <a:lnTo>
                      <a:pt x="981" y="974"/>
                    </a:lnTo>
                    <a:lnTo>
                      <a:pt x="989" y="950"/>
                    </a:lnTo>
                    <a:lnTo>
                      <a:pt x="1005" y="926"/>
                    </a:lnTo>
                    <a:lnTo>
                      <a:pt x="1021" y="910"/>
                    </a:lnTo>
                    <a:lnTo>
                      <a:pt x="1037" y="894"/>
                    </a:lnTo>
                    <a:lnTo>
                      <a:pt x="1053" y="879"/>
                    </a:lnTo>
                    <a:lnTo>
                      <a:pt x="1061" y="863"/>
                    </a:lnTo>
                    <a:lnTo>
                      <a:pt x="1061" y="855"/>
                    </a:lnTo>
                    <a:lnTo>
                      <a:pt x="1069" y="847"/>
                    </a:lnTo>
                    <a:lnTo>
                      <a:pt x="1101" y="847"/>
                    </a:lnTo>
                    <a:lnTo>
                      <a:pt x="1125" y="839"/>
                    </a:lnTo>
                    <a:lnTo>
                      <a:pt x="1133" y="831"/>
                    </a:lnTo>
                    <a:lnTo>
                      <a:pt x="1149" y="831"/>
                    </a:lnTo>
                    <a:lnTo>
                      <a:pt x="1165" y="831"/>
                    </a:lnTo>
                    <a:lnTo>
                      <a:pt x="1181" y="831"/>
                    </a:lnTo>
                    <a:lnTo>
                      <a:pt x="1181" y="815"/>
                    </a:lnTo>
                    <a:lnTo>
                      <a:pt x="1181" y="799"/>
                    </a:lnTo>
                    <a:lnTo>
                      <a:pt x="1181" y="783"/>
                    </a:lnTo>
                    <a:lnTo>
                      <a:pt x="1165" y="775"/>
                    </a:lnTo>
                    <a:lnTo>
                      <a:pt x="1149" y="767"/>
                    </a:lnTo>
                    <a:lnTo>
                      <a:pt x="1133" y="759"/>
                    </a:lnTo>
                    <a:lnTo>
                      <a:pt x="1117" y="743"/>
                    </a:lnTo>
                    <a:lnTo>
                      <a:pt x="1125" y="719"/>
                    </a:lnTo>
                    <a:lnTo>
                      <a:pt x="1133" y="703"/>
                    </a:lnTo>
                    <a:lnTo>
                      <a:pt x="1149" y="695"/>
                    </a:lnTo>
                    <a:lnTo>
                      <a:pt x="1173" y="679"/>
                    </a:lnTo>
                    <a:lnTo>
                      <a:pt x="1197" y="671"/>
                    </a:lnTo>
                    <a:lnTo>
                      <a:pt x="1213" y="663"/>
                    </a:lnTo>
                    <a:lnTo>
                      <a:pt x="1229" y="679"/>
                    </a:lnTo>
                    <a:lnTo>
                      <a:pt x="1245" y="695"/>
                    </a:lnTo>
                    <a:lnTo>
                      <a:pt x="1253" y="703"/>
                    </a:lnTo>
                    <a:lnTo>
                      <a:pt x="1269" y="711"/>
                    </a:lnTo>
                    <a:lnTo>
                      <a:pt x="1277" y="727"/>
                    </a:lnTo>
                    <a:lnTo>
                      <a:pt x="1277" y="735"/>
                    </a:lnTo>
                    <a:lnTo>
                      <a:pt x="1269" y="743"/>
                    </a:lnTo>
                    <a:lnTo>
                      <a:pt x="1245" y="751"/>
                    </a:lnTo>
                    <a:lnTo>
                      <a:pt x="1229" y="751"/>
                    </a:lnTo>
                    <a:lnTo>
                      <a:pt x="1221" y="759"/>
                    </a:lnTo>
                    <a:lnTo>
                      <a:pt x="1229" y="767"/>
                    </a:lnTo>
                    <a:lnTo>
                      <a:pt x="1237" y="767"/>
                    </a:lnTo>
                    <a:lnTo>
                      <a:pt x="1253" y="759"/>
                    </a:lnTo>
                    <a:lnTo>
                      <a:pt x="1277" y="759"/>
                    </a:lnTo>
                    <a:lnTo>
                      <a:pt x="1301" y="751"/>
                    </a:lnTo>
                    <a:lnTo>
                      <a:pt x="1317" y="751"/>
                    </a:lnTo>
                    <a:lnTo>
                      <a:pt x="1364" y="751"/>
                    </a:lnTo>
                    <a:lnTo>
                      <a:pt x="1396" y="751"/>
                    </a:lnTo>
                    <a:lnTo>
                      <a:pt x="1420" y="759"/>
                    </a:lnTo>
                    <a:lnTo>
                      <a:pt x="1444" y="767"/>
                    </a:lnTo>
                    <a:lnTo>
                      <a:pt x="1452" y="759"/>
                    </a:lnTo>
                    <a:lnTo>
                      <a:pt x="1460" y="727"/>
                    </a:lnTo>
                    <a:lnTo>
                      <a:pt x="1476" y="711"/>
                    </a:lnTo>
                    <a:lnTo>
                      <a:pt x="1492" y="703"/>
                    </a:lnTo>
                    <a:lnTo>
                      <a:pt x="1516" y="679"/>
                    </a:lnTo>
                    <a:lnTo>
                      <a:pt x="1532" y="663"/>
                    </a:lnTo>
                    <a:lnTo>
                      <a:pt x="1548" y="655"/>
                    </a:lnTo>
                    <a:lnTo>
                      <a:pt x="1564" y="663"/>
                    </a:lnTo>
                    <a:lnTo>
                      <a:pt x="1572" y="671"/>
                    </a:lnTo>
                    <a:lnTo>
                      <a:pt x="1580" y="679"/>
                    </a:lnTo>
                    <a:lnTo>
                      <a:pt x="1572" y="687"/>
                    </a:lnTo>
                    <a:lnTo>
                      <a:pt x="1564" y="703"/>
                    </a:lnTo>
                    <a:lnTo>
                      <a:pt x="1556" y="735"/>
                    </a:lnTo>
                    <a:lnTo>
                      <a:pt x="1556" y="767"/>
                    </a:lnTo>
                    <a:lnTo>
                      <a:pt x="1556" y="775"/>
                    </a:lnTo>
                    <a:lnTo>
                      <a:pt x="1564" y="775"/>
                    </a:lnTo>
                    <a:lnTo>
                      <a:pt x="1564" y="783"/>
                    </a:lnTo>
                    <a:lnTo>
                      <a:pt x="1572" y="783"/>
                    </a:lnTo>
                    <a:lnTo>
                      <a:pt x="1580" y="767"/>
                    </a:lnTo>
                    <a:lnTo>
                      <a:pt x="1596" y="751"/>
                    </a:lnTo>
                    <a:lnTo>
                      <a:pt x="1604" y="743"/>
                    </a:lnTo>
                    <a:lnTo>
                      <a:pt x="1612" y="735"/>
                    </a:lnTo>
                    <a:lnTo>
                      <a:pt x="1620" y="727"/>
                    </a:lnTo>
                    <a:lnTo>
                      <a:pt x="1620" y="719"/>
                    </a:lnTo>
                    <a:lnTo>
                      <a:pt x="1628" y="719"/>
                    </a:lnTo>
                    <a:lnTo>
                      <a:pt x="1628" y="711"/>
                    </a:lnTo>
                    <a:lnTo>
                      <a:pt x="1628" y="703"/>
                    </a:lnTo>
                    <a:lnTo>
                      <a:pt x="1628" y="695"/>
                    </a:lnTo>
                    <a:lnTo>
                      <a:pt x="1620" y="687"/>
                    </a:lnTo>
                    <a:lnTo>
                      <a:pt x="1620" y="679"/>
                    </a:lnTo>
                    <a:lnTo>
                      <a:pt x="1620" y="663"/>
                    </a:lnTo>
                    <a:lnTo>
                      <a:pt x="1628" y="647"/>
                    </a:lnTo>
                    <a:lnTo>
                      <a:pt x="1652" y="623"/>
                    </a:lnTo>
                    <a:lnTo>
                      <a:pt x="1676" y="607"/>
                    </a:lnTo>
                    <a:lnTo>
                      <a:pt x="1699" y="615"/>
                    </a:lnTo>
                    <a:lnTo>
                      <a:pt x="1715" y="623"/>
                    </a:lnTo>
                    <a:lnTo>
                      <a:pt x="1723" y="631"/>
                    </a:lnTo>
                    <a:lnTo>
                      <a:pt x="1723" y="639"/>
                    </a:lnTo>
                    <a:lnTo>
                      <a:pt x="1723" y="647"/>
                    </a:lnTo>
                    <a:lnTo>
                      <a:pt x="1731" y="647"/>
                    </a:lnTo>
                    <a:lnTo>
                      <a:pt x="1739" y="647"/>
                    </a:lnTo>
                    <a:lnTo>
                      <a:pt x="1755" y="647"/>
                    </a:lnTo>
                    <a:lnTo>
                      <a:pt x="1747" y="631"/>
                    </a:lnTo>
                    <a:lnTo>
                      <a:pt x="1739" y="615"/>
                    </a:lnTo>
                    <a:lnTo>
                      <a:pt x="1739" y="607"/>
                    </a:lnTo>
                    <a:lnTo>
                      <a:pt x="1739" y="591"/>
                    </a:lnTo>
                    <a:lnTo>
                      <a:pt x="1731" y="575"/>
                    </a:lnTo>
                    <a:lnTo>
                      <a:pt x="1739" y="559"/>
                    </a:lnTo>
                    <a:lnTo>
                      <a:pt x="1755" y="543"/>
                    </a:lnTo>
                    <a:lnTo>
                      <a:pt x="1771" y="535"/>
                    </a:lnTo>
                    <a:lnTo>
                      <a:pt x="1795" y="527"/>
                    </a:lnTo>
                    <a:lnTo>
                      <a:pt x="1811" y="535"/>
                    </a:lnTo>
                    <a:lnTo>
                      <a:pt x="1819" y="543"/>
                    </a:lnTo>
                    <a:lnTo>
                      <a:pt x="1827" y="551"/>
                    </a:lnTo>
                    <a:lnTo>
                      <a:pt x="1827" y="567"/>
                    </a:lnTo>
                    <a:lnTo>
                      <a:pt x="1827" y="583"/>
                    </a:lnTo>
                    <a:lnTo>
                      <a:pt x="1819" y="591"/>
                    </a:lnTo>
                    <a:lnTo>
                      <a:pt x="1803" y="599"/>
                    </a:lnTo>
                    <a:lnTo>
                      <a:pt x="1787" y="623"/>
                    </a:lnTo>
                    <a:lnTo>
                      <a:pt x="1771" y="647"/>
                    </a:lnTo>
                    <a:lnTo>
                      <a:pt x="1763" y="663"/>
                    </a:lnTo>
                    <a:lnTo>
                      <a:pt x="1763" y="671"/>
                    </a:lnTo>
                    <a:lnTo>
                      <a:pt x="1763" y="679"/>
                    </a:lnTo>
                    <a:lnTo>
                      <a:pt x="1763" y="687"/>
                    </a:lnTo>
                    <a:lnTo>
                      <a:pt x="1771" y="703"/>
                    </a:lnTo>
                    <a:lnTo>
                      <a:pt x="1779" y="711"/>
                    </a:lnTo>
                    <a:lnTo>
                      <a:pt x="1795" y="703"/>
                    </a:lnTo>
                    <a:lnTo>
                      <a:pt x="1819" y="671"/>
                    </a:lnTo>
                    <a:lnTo>
                      <a:pt x="1851" y="647"/>
                    </a:lnTo>
                    <a:lnTo>
                      <a:pt x="1875" y="631"/>
                    </a:lnTo>
                    <a:lnTo>
                      <a:pt x="1875" y="623"/>
                    </a:lnTo>
                    <a:lnTo>
                      <a:pt x="1875" y="615"/>
                    </a:lnTo>
                    <a:lnTo>
                      <a:pt x="1875" y="599"/>
                    </a:lnTo>
                    <a:lnTo>
                      <a:pt x="1875" y="591"/>
                    </a:lnTo>
                    <a:lnTo>
                      <a:pt x="1883" y="583"/>
                    </a:lnTo>
                    <a:lnTo>
                      <a:pt x="1891" y="575"/>
                    </a:lnTo>
                    <a:lnTo>
                      <a:pt x="1891" y="567"/>
                    </a:lnTo>
                    <a:lnTo>
                      <a:pt x="1891" y="559"/>
                    </a:lnTo>
                    <a:lnTo>
                      <a:pt x="1899" y="551"/>
                    </a:lnTo>
                    <a:lnTo>
                      <a:pt x="1915" y="543"/>
                    </a:lnTo>
                    <a:lnTo>
                      <a:pt x="1939" y="527"/>
                    </a:lnTo>
                    <a:lnTo>
                      <a:pt x="1955" y="519"/>
                    </a:lnTo>
                    <a:lnTo>
                      <a:pt x="1963" y="511"/>
                    </a:lnTo>
                    <a:lnTo>
                      <a:pt x="1955" y="503"/>
                    </a:lnTo>
                    <a:lnTo>
                      <a:pt x="1931" y="487"/>
                    </a:lnTo>
                    <a:lnTo>
                      <a:pt x="1923" y="471"/>
                    </a:lnTo>
                    <a:lnTo>
                      <a:pt x="1931" y="463"/>
                    </a:lnTo>
                    <a:lnTo>
                      <a:pt x="1931" y="455"/>
                    </a:lnTo>
                    <a:lnTo>
                      <a:pt x="1923" y="455"/>
                    </a:lnTo>
                    <a:lnTo>
                      <a:pt x="1915" y="439"/>
                    </a:lnTo>
                    <a:lnTo>
                      <a:pt x="1915" y="415"/>
                    </a:lnTo>
                    <a:lnTo>
                      <a:pt x="1915" y="383"/>
                    </a:lnTo>
                    <a:lnTo>
                      <a:pt x="1923" y="336"/>
                    </a:lnTo>
                    <a:lnTo>
                      <a:pt x="1931" y="288"/>
                    </a:lnTo>
                    <a:lnTo>
                      <a:pt x="1947" y="264"/>
                    </a:lnTo>
                    <a:lnTo>
                      <a:pt x="1963" y="248"/>
                    </a:lnTo>
                    <a:lnTo>
                      <a:pt x="1979" y="232"/>
                    </a:lnTo>
                    <a:lnTo>
                      <a:pt x="1995" y="216"/>
                    </a:lnTo>
                    <a:lnTo>
                      <a:pt x="1995" y="208"/>
                    </a:lnTo>
                    <a:lnTo>
                      <a:pt x="1604" y="0"/>
                    </a:lnTo>
                    <a:close/>
                  </a:path>
                </a:pathLst>
              </a:cu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6" name="Freeform 24"/>
              <p:cNvSpPr>
                <a:spLocks/>
              </p:cNvSpPr>
              <p:nvPr/>
            </p:nvSpPr>
            <p:spPr bwMode="auto">
              <a:xfrm>
                <a:off x="1626" y="1816"/>
                <a:ext cx="1777" cy="779"/>
              </a:xfrm>
              <a:custGeom>
                <a:avLst/>
                <a:gdLst>
                  <a:gd name="T0" fmla="*/ 482 w 1995"/>
                  <a:gd name="T1" fmla="*/ 9 h 1006"/>
                  <a:gd name="T2" fmla="*/ 444 w 1995"/>
                  <a:gd name="T3" fmla="*/ 13 h 1006"/>
                  <a:gd name="T4" fmla="*/ 412 w 1995"/>
                  <a:gd name="T5" fmla="*/ 19 h 1006"/>
                  <a:gd name="T6" fmla="*/ 391 w 1995"/>
                  <a:gd name="T7" fmla="*/ 16 h 1006"/>
                  <a:gd name="T8" fmla="*/ 399 w 1995"/>
                  <a:gd name="T9" fmla="*/ 10 h 1006"/>
                  <a:gd name="T10" fmla="*/ 413 w 1995"/>
                  <a:gd name="T11" fmla="*/ 5 h 1006"/>
                  <a:gd name="T12" fmla="*/ 384 w 1995"/>
                  <a:gd name="T13" fmla="*/ 9 h 1006"/>
                  <a:gd name="T14" fmla="*/ 379 w 1995"/>
                  <a:gd name="T15" fmla="*/ 16 h 1006"/>
                  <a:gd name="T16" fmla="*/ 356 w 1995"/>
                  <a:gd name="T17" fmla="*/ 26 h 1006"/>
                  <a:gd name="T18" fmla="*/ 331 w 1995"/>
                  <a:gd name="T19" fmla="*/ 30 h 1006"/>
                  <a:gd name="T20" fmla="*/ 333 w 1995"/>
                  <a:gd name="T21" fmla="*/ 34 h 1006"/>
                  <a:gd name="T22" fmla="*/ 314 w 1995"/>
                  <a:gd name="T23" fmla="*/ 38 h 1006"/>
                  <a:gd name="T24" fmla="*/ 286 w 1995"/>
                  <a:gd name="T25" fmla="*/ 39 h 1006"/>
                  <a:gd name="T26" fmla="*/ 267 w 1995"/>
                  <a:gd name="T27" fmla="*/ 36 h 1006"/>
                  <a:gd name="T28" fmla="*/ 249 w 1995"/>
                  <a:gd name="T29" fmla="*/ 36 h 1006"/>
                  <a:gd name="T30" fmla="*/ 203 w 1995"/>
                  <a:gd name="T31" fmla="*/ 38 h 1006"/>
                  <a:gd name="T32" fmla="*/ 176 w 1995"/>
                  <a:gd name="T33" fmla="*/ 36 h 1006"/>
                  <a:gd name="T34" fmla="*/ 149 w 1995"/>
                  <a:gd name="T35" fmla="*/ 36 h 1006"/>
                  <a:gd name="T36" fmla="*/ 120 w 1995"/>
                  <a:gd name="T37" fmla="*/ 38 h 1006"/>
                  <a:gd name="T38" fmla="*/ 75 w 1995"/>
                  <a:gd name="T39" fmla="*/ 46 h 1006"/>
                  <a:gd name="T40" fmla="*/ 40 w 1995"/>
                  <a:gd name="T41" fmla="*/ 51 h 1006"/>
                  <a:gd name="T42" fmla="*/ 27 w 1995"/>
                  <a:gd name="T43" fmla="*/ 53 h 1006"/>
                  <a:gd name="T44" fmla="*/ 10 w 1995"/>
                  <a:gd name="T45" fmla="*/ 54 h 1006"/>
                  <a:gd name="T46" fmla="*/ 4 w 1995"/>
                  <a:gd name="T47" fmla="*/ 59 h 1006"/>
                  <a:gd name="T48" fmla="*/ 23 w 1995"/>
                  <a:gd name="T49" fmla="*/ 60 h 1006"/>
                  <a:gd name="T50" fmla="*/ 33 w 1995"/>
                  <a:gd name="T51" fmla="*/ 61 h 1006"/>
                  <a:gd name="T52" fmla="*/ 62 w 1995"/>
                  <a:gd name="T53" fmla="*/ 62 h 1006"/>
                  <a:gd name="T54" fmla="*/ 83 w 1995"/>
                  <a:gd name="T55" fmla="*/ 65 h 1006"/>
                  <a:gd name="T56" fmla="*/ 83 w 1995"/>
                  <a:gd name="T57" fmla="*/ 62 h 1006"/>
                  <a:gd name="T58" fmla="*/ 102 w 1995"/>
                  <a:gd name="T59" fmla="*/ 59 h 1006"/>
                  <a:gd name="T60" fmla="*/ 131 w 1995"/>
                  <a:gd name="T61" fmla="*/ 58 h 1006"/>
                  <a:gd name="T62" fmla="*/ 208 w 1995"/>
                  <a:gd name="T63" fmla="*/ 54 h 1006"/>
                  <a:gd name="T64" fmla="*/ 250 w 1995"/>
                  <a:gd name="T65" fmla="*/ 54 h 1006"/>
                  <a:gd name="T66" fmla="*/ 286 w 1995"/>
                  <a:gd name="T67" fmla="*/ 54 h 1006"/>
                  <a:gd name="T68" fmla="*/ 261 w 1995"/>
                  <a:gd name="T69" fmla="*/ 60 h 1006"/>
                  <a:gd name="T70" fmla="*/ 261 w 1995"/>
                  <a:gd name="T71" fmla="*/ 67 h 1006"/>
                  <a:gd name="T72" fmla="*/ 271 w 1995"/>
                  <a:gd name="T73" fmla="*/ 70 h 1006"/>
                  <a:gd name="T74" fmla="*/ 300 w 1995"/>
                  <a:gd name="T75" fmla="*/ 78 h 1006"/>
                  <a:gd name="T76" fmla="*/ 326 w 1995"/>
                  <a:gd name="T77" fmla="*/ 69 h 1006"/>
                  <a:gd name="T78" fmla="*/ 354 w 1995"/>
                  <a:gd name="T79" fmla="*/ 65 h 1006"/>
                  <a:gd name="T80" fmla="*/ 372 w 1995"/>
                  <a:gd name="T81" fmla="*/ 62 h 1006"/>
                  <a:gd name="T82" fmla="*/ 354 w 1995"/>
                  <a:gd name="T83" fmla="*/ 57 h 1006"/>
                  <a:gd name="T84" fmla="*/ 387 w 1995"/>
                  <a:gd name="T85" fmla="*/ 53 h 1006"/>
                  <a:gd name="T86" fmla="*/ 399 w 1995"/>
                  <a:gd name="T87" fmla="*/ 57 h 1006"/>
                  <a:gd name="T88" fmla="*/ 394 w 1995"/>
                  <a:gd name="T89" fmla="*/ 59 h 1006"/>
                  <a:gd name="T90" fmla="*/ 446 w 1995"/>
                  <a:gd name="T91" fmla="*/ 59 h 1006"/>
                  <a:gd name="T92" fmla="*/ 476 w 1995"/>
                  <a:gd name="T93" fmla="*/ 53 h 1006"/>
                  <a:gd name="T94" fmla="*/ 495 w 1995"/>
                  <a:gd name="T95" fmla="*/ 53 h 1006"/>
                  <a:gd name="T96" fmla="*/ 491 w 1995"/>
                  <a:gd name="T97" fmla="*/ 60 h 1006"/>
                  <a:gd name="T98" fmla="*/ 509 w 1995"/>
                  <a:gd name="T99" fmla="*/ 57 h 1006"/>
                  <a:gd name="T100" fmla="*/ 509 w 1995"/>
                  <a:gd name="T101" fmla="*/ 53 h 1006"/>
                  <a:gd name="T102" fmla="*/ 534 w 1995"/>
                  <a:gd name="T103" fmla="*/ 47 h 1006"/>
                  <a:gd name="T104" fmla="*/ 547 w 1995"/>
                  <a:gd name="T105" fmla="*/ 50 h 1006"/>
                  <a:gd name="T106" fmla="*/ 544 w 1995"/>
                  <a:gd name="T107" fmla="*/ 44 h 1006"/>
                  <a:gd name="T108" fmla="*/ 572 w 1995"/>
                  <a:gd name="T109" fmla="*/ 42 h 1006"/>
                  <a:gd name="T110" fmla="*/ 562 w 1995"/>
                  <a:gd name="T111" fmla="*/ 49 h 1006"/>
                  <a:gd name="T112" fmla="*/ 556 w 1995"/>
                  <a:gd name="T113" fmla="*/ 54 h 1006"/>
                  <a:gd name="T114" fmla="*/ 590 w 1995"/>
                  <a:gd name="T115" fmla="*/ 49 h 1006"/>
                  <a:gd name="T116" fmla="*/ 594 w 1995"/>
                  <a:gd name="T117" fmla="*/ 44 h 1006"/>
                  <a:gd name="T118" fmla="*/ 617 w 1995"/>
                  <a:gd name="T119" fmla="*/ 39 h 1006"/>
                  <a:gd name="T120" fmla="*/ 605 w 1995"/>
                  <a:gd name="T121" fmla="*/ 36 h 1006"/>
                  <a:gd name="T122" fmla="*/ 613 w 1995"/>
                  <a:gd name="T123" fmla="*/ 20 h 100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1995"/>
                  <a:gd name="T187" fmla="*/ 0 h 1006"/>
                  <a:gd name="T188" fmla="*/ 1995 w 1995"/>
                  <a:gd name="T189" fmla="*/ 1006 h 100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1995" h="1006">
                    <a:moveTo>
                      <a:pt x="1604" y="0"/>
                    </a:moveTo>
                    <a:lnTo>
                      <a:pt x="1588" y="40"/>
                    </a:lnTo>
                    <a:lnTo>
                      <a:pt x="1572" y="56"/>
                    </a:lnTo>
                    <a:lnTo>
                      <a:pt x="1564" y="72"/>
                    </a:lnTo>
                    <a:lnTo>
                      <a:pt x="1548" y="96"/>
                    </a:lnTo>
                    <a:lnTo>
                      <a:pt x="1532" y="120"/>
                    </a:lnTo>
                    <a:lnTo>
                      <a:pt x="1524" y="128"/>
                    </a:lnTo>
                    <a:lnTo>
                      <a:pt x="1508" y="144"/>
                    </a:lnTo>
                    <a:lnTo>
                      <a:pt x="1492" y="152"/>
                    </a:lnTo>
                    <a:lnTo>
                      <a:pt x="1460" y="152"/>
                    </a:lnTo>
                    <a:lnTo>
                      <a:pt x="1436" y="160"/>
                    </a:lnTo>
                    <a:lnTo>
                      <a:pt x="1412" y="176"/>
                    </a:lnTo>
                    <a:lnTo>
                      <a:pt x="1380" y="192"/>
                    </a:lnTo>
                    <a:lnTo>
                      <a:pt x="1348" y="200"/>
                    </a:lnTo>
                    <a:lnTo>
                      <a:pt x="1332" y="200"/>
                    </a:lnTo>
                    <a:lnTo>
                      <a:pt x="1332" y="208"/>
                    </a:lnTo>
                    <a:lnTo>
                      <a:pt x="1325" y="232"/>
                    </a:lnTo>
                    <a:lnTo>
                      <a:pt x="1309" y="248"/>
                    </a:lnTo>
                    <a:lnTo>
                      <a:pt x="1293" y="248"/>
                    </a:lnTo>
                    <a:lnTo>
                      <a:pt x="1285" y="240"/>
                    </a:lnTo>
                    <a:lnTo>
                      <a:pt x="1277" y="240"/>
                    </a:lnTo>
                    <a:lnTo>
                      <a:pt x="1261" y="224"/>
                    </a:lnTo>
                    <a:lnTo>
                      <a:pt x="1245" y="216"/>
                    </a:lnTo>
                    <a:lnTo>
                      <a:pt x="1245" y="208"/>
                    </a:lnTo>
                    <a:lnTo>
                      <a:pt x="1253" y="200"/>
                    </a:lnTo>
                    <a:lnTo>
                      <a:pt x="1253" y="176"/>
                    </a:lnTo>
                    <a:lnTo>
                      <a:pt x="1253" y="152"/>
                    </a:lnTo>
                    <a:lnTo>
                      <a:pt x="1253" y="144"/>
                    </a:lnTo>
                    <a:lnTo>
                      <a:pt x="1253" y="136"/>
                    </a:lnTo>
                    <a:lnTo>
                      <a:pt x="1269" y="128"/>
                    </a:lnTo>
                    <a:lnTo>
                      <a:pt x="1285" y="112"/>
                    </a:lnTo>
                    <a:lnTo>
                      <a:pt x="1301" y="104"/>
                    </a:lnTo>
                    <a:lnTo>
                      <a:pt x="1309" y="88"/>
                    </a:lnTo>
                    <a:lnTo>
                      <a:pt x="1325" y="80"/>
                    </a:lnTo>
                    <a:lnTo>
                      <a:pt x="1325" y="72"/>
                    </a:lnTo>
                    <a:lnTo>
                      <a:pt x="1317" y="64"/>
                    </a:lnTo>
                    <a:lnTo>
                      <a:pt x="1301" y="56"/>
                    </a:lnTo>
                    <a:lnTo>
                      <a:pt x="1293" y="64"/>
                    </a:lnTo>
                    <a:lnTo>
                      <a:pt x="1269" y="72"/>
                    </a:lnTo>
                    <a:lnTo>
                      <a:pt x="1245" y="80"/>
                    </a:lnTo>
                    <a:lnTo>
                      <a:pt x="1229" y="88"/>
                    </a:lnTo>
                    <a:lnTo>
                      <a:pt x="1221" y="112"/>
                    </a:lnTo>
                    <a:lnTo>
                      <a:pt x="1221" y="128"/>
                    </a:lnTo>
                    <a:lnTo>
                      <a:pt x="1213" y="136"/>
                    </a:lnTo>
                    <a:lnTo>
                      <a:pt x="1205" y="152"/>
                    </a:lnTo>
                    <a:lnTo>
                      <a:pt x="1197" y="168"/>
                    </a:lnTo>
                    <a:lnTo>
                      <a:pt x="1197" y="184"/>
                    </a:lnTo>
                    <a:lnTo>
                      <a:pt x="1205" y="208"/>
                    </a:lnTo>
                    <a:lnTo>
                      <a:pt x="1205" y="232"/>
                    </a:lnTo>
                    <a:lnTo>
                      <a:pt x="1205" y="248"/>
                    </a:lnTo>
                    <a:lnTo>
                      <a:pt x="1189" y="280"/>
                    </a:lnTo>
                    <a:lnTo>
                      <a:pt x="1165" y="304"/>
                    </a:lnTo>
                    <a:lnTo>
                      <a:pt x="1149" y="328"/>
                    </a:lnTo>
                    <a:lnTo>
                      <a:pt x="1133" y="336"/>
                    </a:lnTo>
                    <a:lnTo>
                      <a:pt x="1117" y="344"/>
                    </a:lnTo>
                    <a:lnTo>
                      <a:pt x="1109" y="344"/>
                    </a:lnTo>
                    <a:lnTo>
                      <a:pt x="1109" y="352"/>
                    </a:lnTo>
                    <a:lnTo>
                      <a:pt x="1101" y="352"/>
                    </a:lnTo>
                    <a:lnTo>
                      <a:pt x="1077" y="375"/>
                    </a:lnTo>
                    <a:lnTo>
                      <a:pt x="1053" y="391"/>
                    </a:lnTo>
                    <a:lnTo>
                      <a:pt x="1037" y="407"/>
                    </a:lnTo>
                    <a:lnTo>
                      <a:pt x="1029" y="415"/>
                    </a:lnTo>
                    <a:lnTo>
                      <a:pt x="1037" y="423"/>
                    </a:lnTo>
                    <a:lnTo>
                      <a:pt x="1053" y="431"/>
                    </a:lnTo>
                    <a:lnTo>
                      <a:pt x="1061" y="431"/>
                    </a:lnTo>
                    <a:lnTo>
                      <a:pt x="1061" y="439"/>
                    </a:lnTo>
                    <a:lnTo>
                      <a:pt x="1053" y="447"/>
                    </a:lnTo>
                    <a:lnTo>
                      <a:pt x="1037" y="463"/>
                    </a:lnTo>
                    <a:lnTo>
                      <a:pt x="1021" y="463"/>
                    </a:lnTo>
                    <a:lnTo>
                      <a:pt x="1013" y="463"/>
                    </a:lnTo>
                    <a:lnTo>
                      <a:pt x="1013" y="471"/>
                    </a:lnTo>
                    <a:lnTo>
                      <a:pt x="997" y="487"/>
                    </a:lnTo>
                    <a:lnTo>
                      <a:pt x="973" y="503"/>
                    </a:lnTo>
                    <a:lnTo>
                      <a:pt x="958" y="511"/>
                    </a:lnTo>
                    <a:lnTo>
                      <a:pt x="950" y="511"/>
                    </a:lnTo>
                    <a:lnTo>
                      <a:pt x="942" y="511"/>
                    </a:lnTo>
                    <a:lnTo>
                      <a:pt x="926" y="503"/>
                    </a:lnTo>
                    <a:lnTo>
                      <a:pt x="910" y="495"/>
                    </a:lnTo>
                    <a:lnTo>
                      <a:pt x="894" y="479"/>
                    </a:lnTo>
                    <a:lnTo>
                      <a:pt x="886" y="463"/>
                    </a:lnTo>
                    <a:lnTo>
                      <a:pt x="870" y="455"/>
                    </a:lnTo>
                    <a:lnTo>
                      <a:pt x="870" y="447"/>
                    </a:lnTo>
                    <a:lnTo>
                      <a:pt x="870" y="455"/>
                    </a:lnTo>
                    <a:lnTo>
                      <a:pt x="846" y="455"/>
                    </a:lnTo>
                    <a:lnTo>
                      <a:pt x="830" y="463"/>
                    </a:lnTo>
                    <a:lnTo>
                      <a:pt x="822" y="463"/>
                    </a:lnTo>
                    <a:lnTo>
                      <a:pt x="814" y="455"/>
                    </a:lnTo>
                    <a:lnTo>
                      <a:pt x="806" y="455"/>
                    </a:lnTo>
                    <a:lnTo>
                      <a:pt x="806" y="463"/>
                    </a:lnTo>
                    <a:lnTo>
                      <a:pt x="790" y="463"/>
                    </a:lnTo>
                    <a:lnTo>
                      <a:pt x="766" y="455"/>
                    </a:lnTo>
                    <a:lnTo>
                      <a:pt x="750" y="455"/>
                    </a:lnTo>
                    <a:lnTo>
                      <a:pt x="734" y="463"/>
                    </a:lnTo>
                    <a:lnTo>
                      <a:pt x="702" y="479"/>
                    </a:lnTo>
                    <a:lnTo>
                      <a:pt x="670" y="487"/>
                    </a:lnTo>
                    <a:lnTo>
                      <a:pt x="646" y="487"/>
                    </a:lnTo>
                    <a:lnTo>
                      <a:pt x="638" y="479"/>
                    </a:lnTo>
                    <a:lnTo>
                      <a:pt x="630" y="479"/>
                    </a:lnTo>
                    <a:lnTo>
                      <a:pt x="614" y="471"/>
                    </a:lnTo>
                    <a:lnTo>
                      <a:pt x="599" y="463"/>
                    </a:lnTo>
                    <a:lnTo>
                      <a:pt x="591" y="471"/>
                    </a:lnTo>
                    <a:lnTo>
                      <a:pt x="559" y="471"/>
                    </a:lnTo>
                    <a:lnTo>
                      <a:pt x="535" y="471"/>
                    </a:lnTo>
                    <a:lnTo>
                      <a:pt x="519" y="463"/>
                    </a:lnTo>
                    <a:lnTo>
                      <a:pt x="511" y="463"/>
                    </a:lnTo>
                    <a:lnTo>
                      <a:pt x="503" y="463"/>
                    </a:lnTo>
                    <a:lnTo>
                      <a:pt x="487" y="463"/>
                    </a:lnTo>
                    <a:lnTo>
                      <a:pt x="471" y="463"/>
                    </a:lnTo>
                    <a:lnTo>
                      <a:pt x="455" y="463"/>
                    </a:lnTo>
                    <a:lnTo>
                      <a:pt x="431" y="463"/>
                    </a:lnTo>
                    <a:lnTo>
                      <a:pt x="415" y="463"/>
                    </a:lnTo>
                    <a:lnTo>
                      <a:pt x="407" y="463"/>
                    </a:lnTo>
                    <a:lnTo>
                      <a:pt x="391" y="471"/>
                    </a:lnTo>
                    <a:lnTo>
                      <a:pt x="383" y="487"/>
                    </a:lnTo>
                    <a:lnTo>
                      <a:pt x="367" y="495"/>
                    </a:lnTo>
                    <a:lnTo>
                      <a:pt x="343" y="503"/>
                    </a:lnTo>
                    <a:lnTo>
                      <a:pt x="311" y="535"/>
                    </a:lnTo>
                    <a:lnTo>
                      <a:pt x="287" y="567"/>
                    </a:lnTo>
                    <a:lnTo>
                      <a:pt x="263" y="583"/>
                    </a:lnTo>
                    <a:lnTo>
                      <a:pt x="240" y="599"/>
                    </a:lnTo>
                    <a:lnTo>
                      <a:pt x="216" y="615"/>
                    </a:lnTo>
                    <a:lnTo>
                      <a:pt x="200" y="623"/>
                    </a:lnTo>
                    <a:lnTo>
                      <a:pt x="184" y="631"/>
                    </a:lnTo>
                    <a:lnTo>
                      <a:pt x="160" y="639"/>
                    </a:lnTo>
                    <a:lnTo>
                      <a:pt x="144" y="647"/>
                    </a:lnTo>
                    <a:lnTo>
                      <a:pt x="128" y="663"/>
                    </a:lnTo>
                    <a:lnTo>
                      <a:pt x="120" y="679"/>
                    </a:lnTo>
                    <a:lnTo>
                      <a:pt x="112" y="679"/>
                    </a:lnTo>
                    <a:lnTo>
                      <a:pt x="104" y="679"/>
                    </a:lnTo>
                    <a:lnTo>
                      <a:pt x="104" y="687"/>
                    </a:lnTo>
                    <a:lnTo>
                      <a:pt x="96" y="687"/>
                    </a:lnTo>
                    <a:lnTo>
                      <a:pt x="88" y="687"/>
                    </a:lnTo>
                    <a:lnTo>
                      <a:pt x="80" y="687"/>
                    </a:lnTo>
                    <a:lnTo>
                      <a:pt x="72" y="687"/>
                    </a:lnTo>
                    <a:lnTo>
                      <a:pt x="64" y="687"/>
                    </a:lnTo>
                    <a:lnTo>
                      <a:pt x="56" y="687"/>
                    </a:lnTo>
                    <a:lnTo>
                      <a:pt x="40" y="687"/>
                    </a:lnTo>
                    <a:lnTo>
                      <a:pt x="32" y="695"/>
                    </a:lnTo>
                    <a:lnTo>
                      <a:pt x="24" y="703"/>
                    </a:lnTo>
                    <a:lnTo>
                      <a:pt x="16" y="711"/>
                    </a:lnTo>
                    <a:lnTo>
                      <a:pt x="8" y="727"/>
                    </a:lnTo>
                    <a:lnTo>
                      <a:pt x="0" y="751"/>
                    </a:lnTo>
                    <a:lnTo>
                      <a:pt x="0" y="759"/>
                    </a:lnTo>
                    <a:lnTo>
                      <a:pt x="8" y="759"/>
                    </a:lnTo>
                    <a:lnTo>
                      <a:pt x="16" y="767"/>
                    </a:lnTo>
                    <a:lnTo>
                      <a:pt x="16" y="775"/>
                    </a:lnTo>
                    <a:lnTo>
                      <a:pt x="24" y="775"/>
                    </a:lnTo>
                    <a:lnTo>
                      <a:pt x="32" y="775"/>
                    </a:lnTo>
                    <a:lnTo>
                      <a:pt x="56" y="775"/>
                    </a:lnTo>
                    <a:lnTo>
                      <a:pt x="72" y="783"/>
                    </a:lnTo>
                    <a:lnTo>
                      <a:pt x="72" y="791"/>
                    </a:lnTo>
                    <a:lnTo>
                      <a:pt x="80" y="791"/>
                    </a:lnTo>
                    <a:lnTo>
                      <a:pt x="80" y="799"/>
                    </a:lnTo>
                    <a:lnTo>
                      <a:pt x="88" y="799"/>
                    </a:lnTo>
                    <a:lnTo>
                      <a:pt x="96" y="799"/>
                    </a:lnTo>
                    <a:lnTo>
                      <a:pt x="104" y="791"/>
                    </a:lnTo>
                    <a:lnTo>
                      <a:pt x="112" y="791"/>
                    </a:lnTo>
                    <a:lnTo>
                      <a:pt x="128" y="791"/>
                    </a:lnTo>
                    <a:lnTo>
                      <a:pt x="152" y="783"/>
                    </a:lnTo>
                    <a:lnTo>
                      <a:pt x="160" y="783"/>
                    </a:lnTo>
                    <a:lnTo>
                      <a:pt x="176" y="783"/>
                    </a:lnTo>
                    <a:lnTo>
                      <a:pt x="200" y="799"/>
                    </a:lnTo>
                    <a:lnTo>
                      <a:pt x="216" y="815"/>
                    </a:lnTo>
                    <a:lnTo>
                      <a:pt x="232" y="831"/>
                    </a:lnTo>
                    <a:lnTo>
                      <a:pt x="240" y="831"/>
                    </a:lnTo>
                    <a:lnTo>
                      <a:pt x="255" y="831"/>
                    </a:lnTo>
                    <a:lnTo>
                      <a:pt x="255" y="823"/>
                    </a:lnTo>
                    <a:lnTo>
                      <a:pt x="263" y="831"/>
                    </a:lnTo>
                    <a:lnTo>
                      <a:pt x="287" y="839"/>
                    </a:lnTo>
                    <a:lnTo>
                      <a:pt x="295" y="839"/>
                    </a:lnTo>
                    <a:lnTo>
                      <a:pt x="295" y="831"/>
                    </a:lnTo>
                    <a:lnTo>
                      <a:pt x="279" y="815"/>
                    </a:lnTo>
                    <a:lnTo>
                      <a:pt x="263" y="807"/>
                    </a:lnTo>
                    <a:lnTo>
                      <a:pt x="263" y="799"/>
                    </a:lnTo>
                    <a:lnTo>
                      <a:pt x="263" y="783"/>
                    </a:lnTo>
                    <a:lnTo>
                      <a:pt x="279" y="759"/>
                    </a:lnTo>
                    <a:lnTo>
                      <a:pt x="303" y="743"/>
                    </a:lnTo>
                    <a:lnTo>
                      <a:pt x="327" y="735"/>
                    </a:lnTo>
                    <a:lnTo>
                      <a:pt x="335" y="751"/>
                    </a:lnTo>
                    <a:lnTo>
                      <a:pt x="327" y="759"/>
                    </a:lnTo>
                    <a:lnTo>
                      <a:pt x="335" y="767"/>
                    </a:lnTo>
                    <a:lnTo>
                      <a:pt x="351" y="775"/>
                    </a:lnTo>
                    <a:lnTo>
                      <a:pt x="359" y="775"/>
                    </a:lnTo>
                    <a:lnTo>
                      <a:pt x="367" y="767"/>
                    </a:lnTo>
                    <a:lnTo>
                      <a:pt x="383" y="759"/>
                    </a:lnTo>
                    <a:lnTo>
                      <a:pt x="415" y="751"/>
                    </a:lnTo>
                    <a:lnTo>
                      <a:pt x="463" y="751"/>
                    </a:lnTo>
                    <a:lnTo>
                      <a:pt x="503" y="743"/>
                    </a:lnTo>
                    <a:lnTo>
                      <a:pt x="551" y="719"/>
                    </a:lnTo>
                    <a:lnTo>
                      <a:pt x="599" y="711"/>
                    </a:lnTo>
                    <a:lnTo>
                      <a:pt x="638" y="703"/>
                    </a:lnTo>
                    <a:lnTo>
                      <a:pt x="662" y="703"/>
                    </a:lnTo>
                    <a:lnTo>
                      <a:pt x="702" y="695"/>
                    </a:lnTo>
                    <a:lnTo>
                      <a:pt x="726" y="687"/>
                    </a:lnTo>
                    <a:lnTo>
                      <a:pt x="750" y="679"/>
                    </a:lnTo>
                    <a:lnTo>
                      <a:pt x="774" y="687"/>
                    </a:lnTo>
                    <a:lnTo>
                      <a:pt x="790" y="703"/>
                    </a:lnTo>
                    <a:lnTo>
                      <a:pt x="798" y="703"/>
                    </a:lnTo>
                    <a:lnTo>
                      <a:pt x="814" y="711"/>
                    </a:lnTo>
                    <a:lnTo>
                      <a:pt x="838" y="719"/>
                    </a:lnTo>
                    <a:lnTo>
                      <a:pt x="854" y="719"/>
                    </a:lnTo>
                    <a:lnTo>
                      <a:pt x="878" y="711"/>
                    </a:lnTo>
                    <a:lnTo>
                      <a:pt x="902" y="703"/>
                    </a:lnTo>
                    <a:lnTo>
                      <a:pt x="910" y="703"/>
                    </a:lnTo>
                    <a:lnTo>
                      <a:pt x="910" y="719"/>
                    </a:lnTo>
                    <a:lnTo>
                      <a:pt x="902" y="743"/>
                    </a:lnTo>
                    <a:lnTo>
                      <a:pt x="886" y="759"/>
                    </a:lnTo>
                    <a:lnTo>
                      <a:pt x="870" y="775"/>
                    </a:lnTo>
                    <a:lnTo>
                      <a:pt x="846" y="783"/>
                    </a:lnTo>
                    <a:lnTo>
                      <a:pt x="830" y="775"/>
                    </a:lnTo>
                    <a:lnTo>
                      <a:pt x="822" y="775"/>
                    </a:lnTo>
                    <a:lnTo>
                      <a:pt x="830" y="783"/>
                    </a:lnTo>
                    <a:lnTo>
                      <a:pt x="838" y="807"/>
                    </a:lnTo>
                    <a:lnTo>
                      <a:pt x="838" y="823"/>
                    </a:lnTo>
                    <a:lnTo>
                      <a:pt x="838" y="847"/>
                    </a:lnTo>
                    <a:lnTo>
                      <a:pt x="830" y="871"/>
                    </a:lnTo>
                    <a:lnTo>
                      <a:pt x="822" y="887"/>
                    </a:lnTo>
                    <a:lnTo>
                      <a:pt x="814" y="887"/>
                    </a:lnTo>
                    <a:lnTo>
                      <a:pt x="822" y="894"/>
                    </a:lnTo>
                    <a:lnTo>
                      <a:pt x="830" y="902"/>
                    </a:lnTo>
                    <a:lnTo>
                      <a:pt x="846" y="910"/>
                    </a:lnTo>
                    <a:lnTo>
                      <a:pt x="862" y="918"/>
                    </a:lnTo>
                    <a:lnTo>
                      <a:pt x="878" y="942"/>
                    </a:lnTo>
                    <a:lnTo>
                      <a:pt x="878" y="958"/>
                    </a:lnTo>
                    <a:lnTo>
                      <a:pt x="886" y="974"/>
                    </a:lnTo>
                    <a:lnTo>
                      <a:pt x="918" y="990"/>
                    </a:lnTo>
                    <a:lnTo>
                      <a:pt x="942" y="1006"/>
                    </a:lnTo>
                    <a:lnTo>
                      <a:pt x="950" y="1006"/>
                    </a:lnTo>
                    <a:lnTo>
                      <a:pt x="966" y="990"/>
                    </a:lnTo>
                    <a:lnTo>
                      <a:pt x="981" y="974"/>
                    </a:lnTo>
                    <a:lnTo>
                      <a:pt x="989" y="950"/>
                    </a:lnTo>
                    <a:lnTo>
                      <a:pt x="1005" y="926"/>
                    </a:lnTo>
                    <a:lnTo>
                      <a:pt x="1021" y="910"/>
                    </a:lnTo>
                    <a:lnTo>
                      <a:pt x="1037" y="894"/>
                    </a:lnTo>
                    <a:lnTo>
                      <a:pt x="1053" y="879"/>
                    </a:lnTo>
                    <a:lnTo>
                      <a:pt x="1061" y="863"/>
                    </a:lnTo>
                    <a:lnTo>
                      <a:pt x="1061" y="855"/>
                    </a:lnTo>
                    <a:lnTo>
                      <a:pt x="1069" y="847"/>
                    </a:lnTo>
                    <a:lnTo>
                      <a:pt x="1101" y="847"/>
                    </a:lnTo>
                    <a:lnTo>
                      <a:pt x="1125" y="839"/>
                    </a:lnTo>
                    <a:lnTo>
                      <a:pt x="1133" y="831"/>
                    </a:lnTo>
                    <a:lnTo>
                      <a:pt x="1149" y="831"/>
                    </a:lnTo>
                    <a:lnTo>
                      <a:pt x="1165" y="831"/>
                    </a:lnTo>
                    <a:lnTo>
                      <a:pt x="1181" y="831"/>
                    </a:lnTo>
                    <a:lnTo>
                      <a:pt x="1181" y="815"/>
                    </a:lnTo>
                    <a:lnTo>
                      <a:pt x="1181" y="799"/>
                    </a:lnTo>
                    <a:lnTo>
                      <a:pt x="1181" y="783"/>
                    </a:lnTo>
                    <a:lnTo>
                      <a:pt x="1165" y="775"/>
                    </a:lnTo>
                    <a:lnTo>
                      <a:pt x="1149" y="767"/>
                    </a:lnTo>
                    <a:lnTo>
                      <a:pt x="1133" y="759"/>
                    </a:lnTo>
                    <a:lnTo>
                      <a:pt x="1117" y="743"/>
                    </a:lnTo>
                    <a:lnTo>
                      <a:pt x="1125" y="719"/>
                    </a:lnTo>
                    <a:lnTo>
                      <a:pt x="1133" y="703"/>
                    </a:lnTo>
                    <a:lnTo>
                      <a:pt x="1149" y="695"/>
                    </a:lnTo>
                    <a:lnTo>
                      <a:pt x="1173" y="679"/>
                    </a:lnTo>
                    <a:lnTo>
                      <a:pt x="1197" y="671"/>
                    </a:lnTo>
                    <a:lnTo>
                      <a:pt x="1213" y="663"/>
                    </a:lnTo>
                    <a:lnTo>
                      <a:pt x="1229" y="679"/>
                    </a:lnTo>
                    <a:lnTo>
                      <a:pt x="1245" y="695"/>
                    </a:lnTo>
                    <a:lnTo>
                      <a:pt x="1253" y="703"/>
                    </a:lnTo>
                    <a:lnTo>
                      <a:pt x="1269" y="711"/>
                    </a:lnTo>
                    <a:lnTo>
                      <a:pt x="1277" y="727"/>
                    </a:lnTo>
                    <a:lnTo>
                      <a:pt x="1277" y="735"/>
                    </a:lnTo>
                    <a:lnTo>
                      <a:pt x="1269" y="743"/>
                    </a:lnTo>
                    <a:lnTo>
                      <a:pt x="1245" y="751"/>
                    </a:lnTo>
                    <a:lnTo>
                      <a:pt x="1229" y="751"/>
                    </a:lnTo>
                    <a:lnTo>
                      <a:pt x="1221" y="759"/>
                    </a:lnTo>
                    <a:lnTo>
                      <a:pt x="1229" y="767"/>
                    </a:lnTo>
                    <a:lnTo>
                      <a:pt x="1237" y="767"/>
                    </a:lnTo>
                    <a:lnTo>
                      <a:pt x="1253" y="759"/>
                    </a:lnTo>
                    <a:lnTo>
                      <a:pt x="1277" y="759"/>
                    </a:lnTo>
                    <a:lnTo>
                      <a:pt x="1301" y="751"/>
                    </a:lnTo>
                    <a:lnTo>
                      <a:pt x="1317" y="751"/>
                    </a:lnTo>
                    <a:lnTo>
                      <a:pt x="1364" y="751"/>
                    </a:lnTo>
                    <a:lnTo>
                      <a:pt x="1396" y="751"/>
                    </a:lnTo>
                    <a:lnTo>
                      <a:pt x="1420" y="759"/>
                    </a:lnTo>
                    <a:lnTo>
                      <a:pt x="1444" y="767"/>
                    </a:lnTo>
                    <a:lnTo>
                      <a:pt x="1452" y="759"/>
                    </a:lnTo>
                    <a:lnTo>
                      <a:pt x="1460" y="727"/>
                    </a:lnTo>
                    <a:lnTo>
                      <a:pt x="1476" y="711"/>
                    </a:lnTo>
                    <a:lnTo>
                      <a:pt x="1492" y="703"/>
                    </a:lnTo>
                    <a:lnTo>
                      <a:pt x="1516" y="679"/>
                    </a:lnTo>
                    <a:lnTo>
                      <a:pt x="1532" y="663"/>
                    </a:lnTo>
                    <a:lnTo>
                      <a:pt x="1548" y="655"/>
                    </a:lnTo>
                    <a:lnTo>
                      <a:pt x="1564" y="663"/>
                    </a:lnTo>
                    <a:lnTo>
                      <a:pt x="1572" y="671"/>
                    </a:lnTo>
                    <a:lnTo>
                      <a:pt x="1580" y="679"/>
                    </a:lnTo>
                    <a:lnTo>
                      <a:pt x="1572" y="687"/>
                    </a:lnTo>
                    <a:lnTo>
                      <a:pt x="1564" y="703"/>
                    </a:lnTo>
                    <a:lnTo>
                      <a:pt x="1556" y="735"/>
                    </a:lnTo>
                    <a:lnTo>
                      <a:pt x="1556" y="767"/>
                    </a:lnTo>
                    <a:lnTo>
                      <a:pt x="1556" y="775"/>
                    </a:lnTo>
                    <a:lnTo>
                      <a:pt x="1564" y="775"/>
                    </a:lnTo>
                    <a:lnTo>
                      <a:pt x="1564" y="783"/>
                    </a:lnTo>
                    <a:lnTo>
                      <a:pt x="1572" y="783"/>
                    </a:lnTo>
                    <a:lnTo>
                      <a:pt x="1580" y="767"/>
                    </a:lnTo>
                    <a:lnTo>
                      <a:pt x="1596" y="751"/>
                    </a:lnTo>
                    <a:lnTo>
                      <a:pt x="1604" y="743"/>
                    </a:lnTo>
                    <a:lnTo>
                      <a:pt x="1612" y="735"/>
                    </a:lnTo>
                    <a:lnTo>
                      <a:pt x="1620" y="727"/>
                    </a:lnTo>
                    <a:lnTo>
                      <a:pt x="1620" y="719"/>
                    </a:lnTo>
                    <a:lnTo>
                      <a:pt x="1628" y="719"/>
                    </a:lnTo>
                    <a:lnTo>
                      <a:pt x="1628" y="711"/>
                    </a:lnTo>
                    <a:lnTo>
                      <a:pt x="1628" y="703"/>
                    </a:lnTo>
                    <a:lnTo>
                      <a:pt x="1628" y="695"/>
                    </a:lnTo>
                    <a:lnTo>
                      <a:pt x="1620" y="687"/>
                    </a:lnTo>
                    <a:lnTo>
                      <a:pt x="1620" y="679"/>
                    </a:lnTo>
                    <a:lnTo>
                      <a:pt x="1620" y="663"/>
                    </a:lnTo>
                    <a:lnTo>
                      <a:pt x="1628" y="647"/>
                    </a:lnTo>
                    <a:lnTo>
                      <a:pt x="1652" y="623"/>
                    </a:lnTo>
                    <a:lnTo>
                      <a:pt x="1676" y="607"/>
                    </a:lnTo>
                    <a:lnTo>
                      <a:pt x="1699" y="615"/>
                    </a:lnTo>
                    <a:lnTo>
                      <a:pt x="1715" y="623"/>
                    </a:lnTo>
                    <a:lnTo>
                      <a:pt x="1723" y="631"/>
                    </a:lnTo>
                    <a:lnTo>
                      <a:pt x="1723" y="639"/>
                    </a:lnTo>
                    <a:lnTo>
                      <a:pt x="1723" y="647"/>
                    </a:lnTo>
                    <a:lnTo>
                      <a:pt x="1731" y="647"/>
                    </a:lnTo>
                    <a:lnTo>
                      <a:pt x="1739" y="647"/>
                    </a:lnTo>
                    <a:lnTo>
                      <a:pt x="1755" y="647"/>
                    </a:lnTo>
                    <a:lnTo>
                      <a:pt x="1747" y="631"/>
                    </a:lnTo>
                    <a:lnTo>
                      <a:pt x="1739" y="615"/>
                    </a:lnTo>
                    <a:lnTo>
                      <a:pt x="1739" y="607"/>
                    </a:lnTo>
                    <a:lnTo>
                      <a:pt x="1739" y="591"/>
                    </a:lnTo>
                    <a:lnTo>
                      <a:pt x="1731" y="575"/>
                    </a:lnTo>
                    <a:lnTo>
                      <a:pt x="1739" y="559"/>
                    </a:lnTo>
                    <a:lnTo>
                      <a:pt x="1755" y="543"/>
                    </a:lnTo>
                    <a:lnTo>
                      <a:pt x="1771" y="535"/>
                    </a:lnTo>
                    <a:lnTo>
                      <a:pt x="1795" y="527"/>
                    </a:lnTo>
                    <a:lnTo>
                      <a:pt x="1811" y="535"/>
                    </a:lnTo>
                    <a:lnTo>
                      <a:pt x="1819" y="543"/>
                    </a:lnTo>
                    <a:lnTo>
                      <a:pt x="1827" y="551"/>
                    </a:lnTo>
                    <a:lnTo>
                      <a:pt x="1827" y="567"/>
                    </a:lnTo>
                    <a:lnTo>
                      <a:pt x="1827" y="583"/>
                    </a:lnTo>
                    <a:lnTo>
                      <a:pt x="1819" y="591"/>
                    </a:lnTo>
                    <a:lnTo>
                      <a:pt x="1803" y="599"/>
                    </a:lnTo>
                    <a:lnTo>
                      <a:pt x="1787" y="623"/>
                    </a:lnTo>
                    <a:lnTo>
                      <a:pt x="1771" y="647"/>
                    </a:lnTo>
                    <a:lnTo>
                      <a:pt x="1763" y="663"/>
                    </a:lnTo>
                    <a:lnTo>
                      <a:pt x="1763" y="671"/>
                    </a:lnTo>
                    <a:lnTo>
                      <a:pt x="1763" y="679"/>
                    </a:lnTo>
                    <a:lnTo>
                      <a:pt x="1763" y="687"/>
                    </a:lnTo>
                    <a:lnTo>
                      <a:pt x="1771" y="703"/>
                    </a:lnTo>
                    <a:lnTo>
                      <a:pt x="1779" y="711"/>
                    </a:lnTo>
                    <a:lnTo>
                      <a:pt x="1795" y="703"/>
                    </a:lnTo>
                    <a:lnTo>
                      <a:pt x="1819" y="671"/>
                    </a:lnTo>
                    <a:lnTo>
                      <a:pt x="1851" y="647"/>
                    </a:lnTo>
                    <a:lnTo>
                      <a:pt x="1875" y="631"/>
                    </a:lnTo>
                    <a:lnTo>
                      <a:pt x="1875" y="623"/>
                    </a:lnTo>
                    <a:lnTo>
                      <a:pt x="1875" y="615"/>
                    </a:lnTo>
                    <a:lnTo>
                      <a:pt x="1875" y="599"/>
                    </a:lnTo>
                    <a:lnTo>
                      <a:pt x="1875" y="591"/>
                    </a:lnTo>
                    <a:lnTo>
                      <a:pt x="1883" y="583"/>
                    </a:lnTo>
                    <a:lnTo>
                      <a:pt x="1891" y="575"/>
                    </a:lnTo>
                    <a:lnTo>
                      <a:pt x="1891" y="567"/>
                    </a:lnTo>
                    <a:lnTo>
                      <a:pt x="1891" y="559"/>
                    </a:lnTo>
                    <a:lnTo>
                      <a:pt x="1899" y="551"/>
                    </a:lnTo>
                    <a:lnTo>
                      <a:pt x="1915" y="543"/>
                    </a:lnTo>
                    <a:lnTo>
                      <a:pt x="1939" y="527"/>
                    </a:lnTo>
                    <a:lnTo>
                      <a:pt x="1955" y="519"/>
                    </a:lnTo>
                    <a:lnTo>
                      <a:pt x="1963" y="511"/>
                    </a:lnTo>
                    <a:lnTo>
                      <a:pt x="1955" y="503"/>
                    </a:lnTo>
                    <a:lnTo>
                      <a:pt x="1931" y="487"/>
                    </a:lnTo>
                    <a:lnTo>
                      <a:pt x="1923" y="471"/>
                    </a:lnTo>
                    <a:lnTo>
                      <a:pt x="1931" y="463"/>
                    </a:lnTo>
                    <a:lnTo>
                      <a:pt x="1931" y="455"/>
                    </a:lnTo>
                    <a:lnTo>
                      <a:pt x="1923" y="455"/>
                    </a:lnTo>
                    <a:lnTo>
                      <a:pt x="1915" y="439"/>
                    </a:lnTo>
                    <a:lnTo>
                      <a:pt x="1915" y="415"/>
                    </a:lnTo>
                    <a:lnTo>
                      <a:pt x="1915" y="383"/>
                    </a:lnTo>
                    <a:lnTo>
                      <a:pt x="1923" y="336"/>
                    </a:lnTo>
                    <a:lnTo>
                      <a:pt x="1931" y="288"/>
                    </a:lnTo>
                    <a:lnTo>
                      <a:pt x="1947" y="264"/>
                    </a:lnTo>
                    <a:lnTo>
                      <a:pt x="1963" y="248"/>
                    </a:lnTo>
                    <a:lnTo>
                      <a:pt x="1979" y="232"/>
                    </a:lnTo>
                    <a:lnTo>
                      <a:pt x="1995" y="216"/>
                    </a:lnTo>
                    <a:lnTo>
                      <a:pt x="1995" y="208"/>
                    </a:lnTo>
                  </a:path>
                </a:pathLst>
              </a:custGeom>
              <a:solidFill>
                <a:srgbClr val="33CC33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7" name="Freeform 25"/>
              <p:cNvSpPr>
                <a:spLocks/>
              </p:cNvSpPr>
              <p:nvPr/>
            </p:nvSpPr>
            <p:spPr bwMode="auto">
              <a:xfrm>
                <a:off x="2216" y="2379"/>
                <a:ext cx="28" cy="19"/>
              </a:xfrm>
              <a:custGeom>
                <a:avLst/>
                <a:gdLst>
                  <a:gd name="T0" fmla="*/ 4 w 32"/>
                  <a:gd name="T1" fmla="*/ 2 h 24"/>
                  <a:gd name="T2" fmla="*/ 0 w 32"/>
                  <a:gd name="T3" fmla="*/ 2 h 24"/>
                  <a:gd name="T4" fmla="*/ 4 w 32"/>
                  <a:gd name="T5" fmla="*/ 0 h 24"/>
                  <a:gd name="T6" fmla="*/ 4 w 32"/>
                  <a:gd name="T7" fmla="*/ 0 h 24"/>
                  <a:gd name="T8" fmla="*/ 7 w 32"/>
                  <a:gd name="T9" fmla="*/ 2 h 24"/>
                  <a:gd name="T10" fmla="*/ 9 w 32"/>
                  <a:gd name="T11" fmla="*/ 2 h 24"/>
                  <a:gd name="T12" fmla="*/ 9 w 32"/>
                  <a:gd name="T13" fmla="*/ 2 h 24"/>
                  <a:gd name="T14" fmla="*/ 7 w 32"/>
                  <a:gd name="T15" fmla="*/ 2 h 24"/>
                  <a:gd name="T16" fmla="*/ 4 w 32"/>
                  <a:gd name="T17" fmla="*/ 2 h 24"/>
                  <a:gd name="T18" fmla="*/ 4 w 32"/>
                  <a:gd name="T19" fmla="*/ 2 h 2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2"/>
                  <a:gd name="T31" fmla="*/ 0 h 24"/>
                  <a:gd name="T32" fmla="*/ 32 w 32"/>
                  <a:gd name="T33" fmla="*/ 24 h 2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2" h="24">
                    <a:moveTo>
                      <a:pt x="8" y="16"/>
                    </a:moveTo>
                    <a:lnTo>
                      <a:pt x="0" y="8"/>
                    </a:lnTo>
                    <a:lnTo>
                      <a:pt x="8" y="0"/>
                    </a:lnTo>
                    <a:lnTo>
                      <a:pt x="16" y="0"/>
                    </a:lnTo>
                    <a:lnTo>
                      <a:pt x="24" y="8"/>
                    </a:lnTo>
                    <a:lnTo>
                      <a:pt x="32" y="16"/>
                    </a:lnTo>
                    <a:lnTo>
                      <a:pt x="32" y="24"/>
                    </a:lnTo>
                    <a:lnTo>
                      <a:pt x="24" y="24"/>
                    </a:lnTo>
                    <a:lnTo>
                      <a:pt x="8" y="24"/>
                    </a:lnTo>
                    <a:lnTo>
                      <a:pt x="8" y="16"/>
                    </a:lnTo>
                    <a:close/>
                  </a:path>
                </a:pathLst>
              </a:cu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8" name="Freeform 26"/>
              <p:cNvSpPr>
                <a:spLocks/>
              </p:cNvSpPr>
              <p:nvPr/>
            </p:nvSpPr>
            <p:spPr bwMode="auto">
              <a:xfrm>
                <a:off x="2216" y="2379"/>
                <a:ext cx="28" cy="19"/>
              </a:xfrm>
              <a:custGeom>
                <a:avLst/>
                <a:gdLst>
                  <a:gd name="T0" fmla="*/ 4 w 32"/>
                  <a:gd name="T1" fmla="*/ 2 h 24"/>
                  <a:gd name="T2" fmla="*/ 0 w 32"/>
                  <a:gd name="T3" fmla="*/ 2 h 24"/>
                  <a:gd name="T4" fmla="*/ 4 w 32"/>
                  <a:gd name="T5" fmla="*/ 0 h 24"/>
                  <a:gd name="T6" fmla="*/ 4 w 32"/>
                  <a:gd name="T7" fmla="*/ 0 h 24"/>
                  <a:gd name="T8" fmla="*/ 7 w 32"/>
                  <a:gd name="T9" fmla="*/ 2 h 24"/>
                  <a:gd name="T10" fmla="*/ 9 w 32"/>
                  <a:gd name="T11" fmla="*/ 2 h 24"/>
                  <a:gd name="T12" fmla="*/ 9 w 32"/>
                  <a:gd name="T13" fmla="*/ 2 h 24"/>
                  <a:gd name="T14" fmla="*/ 7 w 32"/>
                  <a:gd name="T15" fmla="*/ 2 h 24"/>
                  <a:gd name="T16" fmla="*/ 4 w 32"/>
                  <a:gd name="T17" fmla="*/ 2 h 2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2"/>
                  <a:gd name="T28" fmla="*/ 0 h 24"/>
                  <a:gd name="T29" fmla="*/ 32 w 32"/>
                  <a:gd name="T30" fmla="*/ 24 h 2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2" h="24">
                    <a:moveTo>
                      <a:pt x="8" y="16"/>
                    </a:moveTo>
                    <a:lnTo>
                      <a:pt x="0" y="8"/>
                    </a:lnTo>
                    <a:lnTo>
                      <a:pt x="8" y="0"/>
                    </a:lnTo>
                    <a:lnTo>
                      <a:pt x="16" y="0"/>
                    </a:lnTo>
                    <a:lnTo>
                      <a:pt x="24" y="8"/>
                    </a:lnTo>
                    <a:lnTo>
                      <a:pt x="32" y="16"/>
                    </a:lnTo>
                    <a:lnTo>
                      <a:pt x="32" y="24"/>
                    </a:lnTo>
                    <a:lnTo>
                      <a:pt x="24" y="24"/>
                    </a:lnTo>
                    <a:lnTo>
                      <a:pt x="8" y="24"/>
                    </a:lnTo>
                  </a:path>
                </a:pathLst>
              </a:custGeom>
              <a:solidFill>
                <a:srgbClr val="33CC33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9" name="Freeform 27"/>
              <p:cNvSpPr>
                <a:spLocks/>
              </p:cNvSpPr>
              <p:nvPr/>
            </p:nvSpPr>
            <p:spPr bwMode="auto">
              <a:xfrm>
                <a:off x="2301" y="2398"/>
                <a:ext cx="36" cy="62"/>
              </a:xfrm>
              <a:custGeom>
                <a:avLst/>
                <a:gdLst>
                  <a:gd name="T0" fmla="*/ 12 w 40"/>
                  <a:gd name="T1" fmla="*/ 0 h 80"/>
                  <a:gd name="T2" fmla="*/ 9 w 40"/>
                  <a:gd name="T3" fmla="*/ 0 h 80"/>
                  <a:gd name="T4" fmla="*/ 9 w 40"/>
                  <a:gd name="T5" fmla="*/ 2 h 80"/>
                  <a:gd name="T6" fmla="*/ 9 w 40"/>
                  <a:gd name="T7" fmla="*/ 2 h 80"/>
                  <a:gd name="T8" fmla="*/ 5 w 40"/>
                  <a:gd name="T9" fmla="*/ 2 h 80"/>
                  <a:gd name="T10" fmla="*/ 5 w 40"/>
                  <a:gd name="T11" fmla="*/ 2 h 80"/>
                  <a:gd name="T12" fmla="*/ 0 w 40"/>
                  <a:gd name="T13" fmla="*/ 4 h 80"/>
                  <a:gd name="T14" fmla="*/ 5 w 40"/>
                  <a:gd name="T15" fmla="*/ 5 h 80"/>
                  <a:gd name="T16" fmla="*/ 9 w 40"/>
                  <a:gd name="T17" fmla="*/ 6 h 80"/>
                  <a:gd name="T18" fmla="*/ 12 w 40"/>
                  <a:gd name="T19" fmla="*/ 6 h 80"/>
                  <a:gd name="T20" fmla="*/ 12 w 40"/>
                  <a:gd name="T21" fmla="*/ 5 h 80"/>
                  <a:gd name="T22" fmla="*/ 14 w 40"/>
                  <a:gd name="T23" fmla="*/ 4 h 80"/>
                  <a:gd name="T24" fmla="*/ 14 w 40"/>
                  <a:gd name="T25" fmla="*/ 3 h 80"/>
                  <a:gd name="T26" fmla="*/ 12 w 40"/>
                  <a:gd name="T27" fmla="*/ 2 h 80"/>
                  <a:gd name="T28" fmla="*/ 12 w 40"/>
                  <a:gd name="T29" fmla="*/ 2 h 80"/>
                  <a:gd name="T30" fmla="*/ 14 w 40"/>
                  <a:gd name="T31" fmla="*/ 2 h 80"/>
                  <a:gd name="T32" fmla="*/ 14 w 40"/>
                  <a:gd name="T33" fmla="*/ 0 h 80"/>
                  <a:gd name="T34" fmla="*/ 12 w 40"/>
                  <a:gd name="T35" fmla="*/ 0 h 8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0"/>
                  <a:gd name="T55" fmla="*/ 0 h 80"/>
                  <a:gd name="T56" fmla="*/ 40 w 40"/>
                  <a:gd name="T57" fmla="*/ 80 h 80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0" h="80">
                    <a:moveTo>
                      <a:pt x="32" y="0"/>
                    </a:moveTo>
                    <a:lnTo>
                      <a:pt x="24" y="0"/>
                    </a:lnTo>
                    <a:lnTo>
                      <a:pt x="24" y="8"/>
                    </a:lnTo>
                    <a:lnTo>
                      <a:pt x="24" y="16"/>
                    </a:lnTo>
                    <a:lnTo>
                      <a:pt x="16" y="24"/>
                    </a:lnTo>
                    <a:lnTo>
                      <a:pt x="8" y="32"/>
                    </a:lnTo>
                    <a:lnTo>
                      <a:pt x="0" y="48"/>
                    </a:lnTo>
                    <a:lnTo>
                      <a:pt x="8" y="64"/>
                    </a:lnTo>
                    <a:lnTo>
                      <a:pt x="24" y="80"/>
                    </a:lnTo>
                    <a:lnTo>
                      <a:pt x="32" y="80"/>
                    </a:lnTo>
                    <a:lnTo>
                      <a:pt x="32" y="64"/>
                    </a:lnTo>
                    <a:lnTo>
                      <a:pt x="40" y="56"/>
                    </a:lnTo>
                    <a:lnTo>
                      <a:pt x="40" y="40"/>
                    </a:lnTo>
                    <a:lnTo>
                      <a:pt x="32" y="24"/>
                    </a:lnTo>
                    <a:lnTo>
                      <a:pt x="32" y="16"/>
                    </a:lnTo>
                    <a:lnTo>
                      <a:pt x="40" y="8"/>
                    </a:lnTo>
                    <a:lnTo>
                      <a:pt x="40" y="0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0" name="Freeform 28"/>
              <p:cNvSpPr>
                <a:spLocks/>
              </p:cNvSpPr>
              <p:nvPr/>
            </p:nvSpPr>
            <p:spPr bwMode="auto">
              <a:xfrm>
                <a:off x="2301" y="2398"/>
                <a:ext cx="36" cy="62"/>
              </a:xfrm>
              <a:custGeom>
                <a:avLst/>
                <a:gdLst>
                  <a:gd name="T0" fmla="*/ 12 w 40"/>
                  <a:gd name="T1" fmla="*/ 0 h 80"/>
                  <a:gd name="T2" fmla="*/ 9 w 40"/>
                  <a:gd name="T3" fmla="*/ 0 h 80"/>
                  <a:gd name="T4" fmla="*/ 9 w 40"/>
                  <a:gd name="T5" fmla="*/ 2 h 80"/>
                  <a:gd name="T6" fmla="*/ 9 w 40"/>
                  <a:gd name="T7" fmla="*/ 2 h 80"/>
                  <a:gd name="T8" fmla="*/ 5 w 40"/>
                  <a:gd name="T9" fmla="*/ 2 h 80"/>
                  <a:gd name="T10" fmla="*/ 5 w 40"/>
                  <a:gd name="T11" fmla="*/ 2 h 80"/>
                  <a:gd name="T12" fmla="*/ 0 w 40"/>
                  <a:gd name="T13" fmla="*/ 4 h 80"/>
                  <a:gd name="T14" fmla="*/ 5 w 40"/>
                  <a:gd name="T15" fmla="*/ 5 h 80"/>
                  <a:gd name="T16" fmla="*/ 9 w 40"/>
                  <a:gd name="T17" fmla="*/ 6 h 80"/>
                  <a:gd name="T18" fmla="*/ 12 w 40"/>
                  <a:gd name="T19" fmla="*/ 6 h 80"/>
                  <a:gd name="T20" fmla="*/ 12 w 40"/>
                  <a:gd name="T21" fmla="*/ 5 h 80"/>
                  <a:gd name="T22" fmla="*/ 14 w 40"/>
                  <a:gd name="T23" fmla="*/ 4 h 80"/>
                  <a:gd name="T24" fmla="*/ 14 w 40"/>
                  <a:gd name="T25" fmla="*/ 3 h 80"/>
                  <a:gd name="T26" fmla="*/ 12 w 40"/>
                  <a:gd name="T27" fmla="*/ 2 h 80"/>
                  <a:gd name="T28" fmla="*/ 12 w 40"/>
                  <a:gd name="T29" fmla="*/ 2 h 80"/>
                  <a:gd name="T30" fmla="*/ 14 w 40"/>
                  <a:gd name="T31" fmla="*/ 2 h 80"/>
                  <a:gd name="T32" fmla="*/ 14 w 40"/>
                  <a:gd name="T33" fmla="*/ 0 h 80"/>
                  <a:gd name="T34" fmla="*/ 12 w 40"/>
                  <a:gd name="T35" fmla="*/ 0 h 8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0"/>
                  <a:gd name="T55" fmla="*/ 0 h 80"/>
                  <a:gd name="T56" fmla="*/ 40 w 40"/>
                  <a:gd name="T57" fmla="*/ 80 h 80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0" h="80">
                    <a:moveTo>
                      <a:pt x="32" y="0"/>
                    </a:moveTo>
                    <a:lnTo>
                      <a:pt x="24" y="0"/>
                    </a:lnTo>
                    <a:lnTo>
                      <a:pt x="24" y="8"/>
                    </a:lnTo>
                    <a:lnTo>
                      <a:pt x="24" y="16"/>
                    </a:lnTo>
                    <a:lnTo>
                      <a:pt x="16" y="24"/>
                    </a:lnTo>
                    <a:lnTo>
                      <a:pt x="8" y="32"/>
                    </a:lnTo>
                    <a:lnTo>
                      <a:pt x="0" y="48"/>
                    </a:lnTo>
                    <a:lnTo>
                      <a:pt x="8" y="64"/>
                    </a:lnTo>
                    <a:lnTo>
                      <a:pt x="24" y="80"/>
                    </a:lnTo>
                    <a:lnTo>
                      <a:pt x="32" y="80"/>
                    </a:lnTo>
                    <a:lnTo>
                      <a:pt x="32" y="64"/>
                    </a:lnTo>
                    <a:lnTo>
                      <a:pt x="40" y="56"/>
                    </a:lnTo>
                    <a:lnTo>
                      <a:pt x="40" y="40"/>
                    </a:lnTo>
                    <a:lnTo>
                      <a:pt x="32" y="24"/>
                    </a:lnTo>
                    <a:lnTo>
                      <a:pt x="32" y="16"/>
                    </a:lnTo>
                    <a:lnTo>
                      <a:pt x="40" y="8"/>
                    </a:lnTo>
                    <a:lnTo>
                      <a:pt x="40" y="0"/>
                    </a:lnTo>
                    <a:lnTo>
                      <a:pt x="32" y="0"/>
                    </a:lnTo>
                  </a:path>
                </a:pathLst>
              </a:custGeom>
              <a:solidFill>
                <a:srgbClr val="33CC33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1" name="Freeform 29"/>
              <p:cNvSpPr>
                <a:spLocks/>
              </p:cNvSpPr>
              <p:nvPr/>
            </p:nvSpPr>
            <p:spPr bwMode="auto">
              <a:xfrm>
                <a:off x="3048" y="1168"/>
                <a:ext cx="533" cy="816"/>
              </a:xfrm>
              <a:custGeom>
                <a:avLst/>
                <a:gdLst>
                  <a:gd name="T0" fmla="*/ 127 w 598"/>
                  <a:gd name="T1" fmla="*/ 81 h 1054"/>
                  <a:gd name="T2" fmla="*/ 132 w 598"/>
                  <a:gd name="T3" fmla="*/ 74 h 1054"/>
                  <a:gd name="T4" fmla="*/ 127 w 598"/>
                  <a:gd name="T5" fmla="*/ 66 h 1054"/>
                  <a:gd name="T6" fmla="*/ 132 w 598"/>
                  <a:gd name="T7" fmla="*/ 60 h 1054"/>
                  <a:gd name="T8" fmla="*/ 142 w 598"/>
                  <a:gd name="T9" fmla="*/ 58 h 1054"/>
                  <a:gd name="T10" fmla="*/ 162 w 598"/>
                  <a:gd name="T11" fmla="*/ 59 h 1054"/>
                  <a:gd name="T12" fmla="*/ 159 w 598"/>
                  <a:gd name="T13" fmla="*/ 54 h 1054"/>
                  <a:gd name="T14" fmla="*/ 166 w 598"/>
                  <a:gd name="T15" fmla="*/ 49 h 1054"/>
                  <a:gd name="T16" fmla="*/ 182 w 598"/>
                  <a:gd name="T17" fmla="*/ 44 h 1054"/>
                  <a:gd name="T18" fmla="*/ 186 w 598"/>
                  <a:gd name="T19" fmla="*/ 39 h 1054"/>
                  <a:gd name="T20" fmla="*/ 189 w 598"/>
                  <a:gd name="T21" fmla="*/ 38 h 1054"/>
                  <a:gd name="T22" fmla="*/ 186 w 598"/>
                  <a:gd name="T23" fmla="*/ 30 h 1054"/>
                  <a:gd name="T24" fmla="*/ 185 w 598"/>
                  <a:gd name="T25" fmla="*/ 26 h 1054"/>
                  <a:gd name="T26" fmla="*/ 177 w 598"/>
                  <a:gd name="T27" fmla="*/ 20 h 1054"/>
                  <a:gd name="T28" fmla="*/ 156 w 598"/>
                  <a:gd name="T29" fmla="*/ 12 h 1054"/>
                  <a:gd name="T30" fmla="*/ 156 w 598"/>
                  <a:gd name="T31" fmla="*/ 9 h 1054"/>
                  <a:gd name="T32" fmla="*/ 153 w 598"/>
                  <a:gd name="T33" fmla="*/ 4 h 1054"/>
                  <a:gd name="T34" fmla="*/ 156 w 598"/>
                  <a:gd name="T35" fmla="*/ 3 h 1054"/>
                  <a:gd name="T36" fmla="*/ 156 w 598"/>
                  <a:gd name="T37" fmla="*/ 2 h 1054"/>
                  <a:gd name="T38" fmla="*/ 144 w 598"/>
                  <a:gd name="T39" fmla="*/ 2 h 1054"/>
                  <a:gd name="T40" fmla="*/ 132 w 598"/>
                  <a:gd name="T41" fmla="*/ 0 h 1054"/>
                  <a:gd name="T42" fmla="*/ 121 w 598"/>
                  <a:gd name="T43" fmla="*/ 4 h 1054"/>
                  <a:gd name="T44" fmla="*/ 127 w 598"/>
                  <a:gd name="T45" fmla="*/ 5 h 1054"/>
                  <a:gd name="T46" fmla="*/ 138 w 598"/>
                  <a:gd name="T47" fmla="*/ 4 h 1054"/>
                  <a:gd name="T48" fmla="*/ 148 w 598"/>
                  <a:gd name="T49" fmla="*/ 5 h 1054"/>
                  <a:gd name="T50" fmla="*/ 146 w 598"/>
                  <a:gd name="T51" fmla="*/ 9 h 1054"/>
                  <a:gd name="T52" fmla="*/ 144 w 598"/>
                  <a:gd name="T53" fmla="*/ 12 h 1054"/>
                  <a:gd name="T54" fmla="*/ 132 w 598"/>
                  <a:gd name="T55" fmla="*/ 12 h 1054"/>
                  <a:gd name="T56" fmla="*/ 123 w 598"/>
                  <a:gd name="T57" fmla="*/ 12 h 1054"/>
                  <a:gd name="T58" fmla="*/ 111 w 598"/>
                  <a:gd name="T59" fmla="*/ 9 h 1054"/>
                  <a:gd name="T60" fmla="*/ 111 w 598"/>
                  <a:gd name="T61" fmla="*/ 7 h 1054"/>
                  <a:gd name="T62" fmla="*/ 101 w 598"/>
                  <a:gd name="T63" fmla="*/ 4 h 1054"/>
                  <a:gd name="T64" fmla="*/ 94 w 598"/>
                  <a:gd name="T65" fmla="*/ 7 h 1054"/>
                  <a:gd name="T66" fmla="*/ 94 w 598"/>
                  <a:gd name="T67" fmla="*/ 9 h 1054"/>
                  <a:gd name="T68" fmla="*/ 84 w 598"/>
                  <a:gd name="T69" fmla="*/ 12 h 1054"/>
                  <a:gd name="T70" fmla="*/ 73 w 598"/>
                  <a:gd name="T71" fmla="*/ 14 h 1054"/>
                  <a:gd name="T72" fmla="*/ 78 w 598"/>
                  <a:gd name="T73" fmla="*/ 20 h 1054"/>
                  <a:gd name="T74" fmla="*/ 78 w 598"/>
                  <a:gd name="T75" fmla="*/ 22 h 1054"/>
                  <a:gd name="T76" fmla="*/ 70 w 598"/>
                  <a:gd name="T77" fmla="*/ 26 h 1054"/>
                  <a:gd name="T78" fmla="*/ 58 w 598"/>
                  <a:gd name="T79" fmla="*/ 26 h 1054"/>
                  <a:gd name="T80" fmla="*/ 55 w 598"/>
                  <a:gd name="T81" fmla="*/ 29 h 1054"/>
                  <a:gd name="T82" fmla="*/ 65 w 598"/>
                  <a:gd name="T83" fmla="*/ 29 h 1054"/>
                  <a:gd name="T84" fmla="*/ 76 w 598"/>
                  <a:gd name="T85" fmla="*/ 31 h 1054"/>
                  <a:gd name="T86" fmla="*/ 70 w 598"/>
                  <a:gd name="T87" fmla="*/ 36 h 1054"/>
                  <a:gd name="T88" fmla="*/ 53 w 598"/>
                  <a:gd name="T89" fmla="*/ 49 h 1054"/>
                  <a:gd name="T90" fmla="*/ 37 w 598"/>
                  <a:gd name="T91" fmla="*/ 54 h 1054"/>
                  <a:gd name="T92" fmla="*/ 23 w 598"/>
                  <a:gd name="T93" fmla="*/ 63 h 1054"/>
                  <a:gd name="T94" fmla="*/ 15 w 598"/>
                  <a:gd name="T95" fmla="*/ 63 h 1054"/>
                  <a:gd name="T96" fmla="*/ 4 w 598"/>
                  <a:gd name="T97" fmla="*/ 65 h 1054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598"/>
                  <a:gd name="T148" fmla="*/ 0 h 1054"/>
                  <a:gd name="T149" fmla="*/ 598 w 598"/>
                  <a:gd name="T150" fmla="*/ 1054 h 1054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598" h="1054">
                    <a:moveTo>
                      <a:pt x="399" y="1054"/>
                    </a:moveTo>
                    <a:lnTo>
                      <a:pt x="399" y="1046"/>
                    </a:lnTo>
                    <a:lnTo>
                      <a:pt x="399" y="1038"/>
                    </a:lnTo>
                    <a:lnTo>
                      <a:pt x="407" y="1022"/>
                    </a:lnTo>
                    <a:lnTo>
                      <a:pt x="407" y="990"/>
                    </a:lnTo>
                    <a:lnTo>
                      <a:pt x="415" y="958"/>
                    </a:lnTo>
                    <a:lnTo>
                      <a:pt x="423" y="926"/>
                    </a:lnTo>
                    <a:lnTo>
                      <a:pt x="415" y="894"/>
                    </a:lnTo>
                    <a:lnTo>
                      <a:pt x="399" y="854"/>
                    </a:lnTo>
                    <a:lnTo>
                      <a:pt x="407" y="814"/>
                    </a:lnTo>
                    <a:lnTo>
                      <a:pt x="407" y="798"/>
                    </a:lnTo>
                    <a:lnTo>
                      <a:pt x="415" y="782"/>
                    </a:lnTo>
                    <a:lnTo>
                      <a:pt x="431" y="766"/>
                    </a:lnTo>
                    <a:lnTo>
                      <a:pt x="439" y="758"/>
                    </a:lnTo>
                    <a:lnTo>
                      <a:pt x="447" y="750"/>
                    </a:lnTo>
                    <a:lnTo>
                      <a:pt x="454" y="750"/>
                    </a:lnTo>
                    <a:lnTo>
                      <a:pt x="486" y="758"/>
                    </a:lnTo>
                    <a:lnTo>
                      <a:pt x="510" y="758"/>
                    </a:lnTo>
                    <a:lnTo>
                      <a:pt x="510" y="750"/>
                    </a:lnTo>
                    <a:lnTo>
                      <a:pt x="510" y="726"/>
                    </a:lnTo>
                    <a:lnTo>
                      <a:pt x="502" y="702"/>
                    </a:lnTo>
                    <a:lnTo>
                      <a:pt x="510" y="686"/>
                    </a:lnTo>
                    <a:lnTo>
                      <a:pt x="518" y="663"/>
                    </a:lnTo>
                    <a:lnTo>
                      <a:pt x="526" y="631"/>
                    </a:lnTo>
                    <a:lnTo>
                      <a:pt x="550" y="591"/>
                    </a:lnTo>
                    <a:lnTo>
                      <a:pt x="566" y="575"/>
                    </a:lnTo>
                    <a:lnTo>
                      <a:pt x="574" y="567"/>
                    </a:lnTo>
                    <a:lnTo>
                      <a:pt x="582" y="559"/>
                    </a:lnTo>
                    <a:lnTo>
                      <a:pt x="590" y="527"/>
                    </a:lnTo>
                    <a:lnTo>
                      <a:pt x="590" y="511"/>
                    </a:lnTo>
                    <a:lnTo>
                      <a:pt x="598" y="511"/>
                    </a:lnTo>
                    <a:lnTo>
                      <a:pt x="598" y="503"/>
                    </a:lnTo>
                    <a:lnTo>
                      <a:pt x="598" y="487"/>
                    </a:lnTo>
                    <a:lnTo>
                      <a:pt x="598" y="455"/>
                    </a:lnTo>
                    <a:lnTo>
                      <a:pt x="598" y="415"/>
                    </a:lnTo>
                    <a:lnTo>
                      <a:pt x="590" y="383"/>
                    </a:lnTo>
                    <a:lnTo>
                      <a:pt x="590" y="375"/>
                    </a:lnTo>
                    <a:lnTo>
                      <a:pt x="590" y="359"/>
                    </a:lnTo>
                    <a:lnTo>
                      <a:pt x="582" y="335"/>
                    </a:lnTo>
                    <a:lnTo>
                      <a:pt x="574" y="311"/>
                    </a:lnTo>
                    <a:lnTo>
                      <a:pt x="566" y="287"/>
                    </a:lnTo>
                    <a:lnTo>
                      <a:pt x="558" y="263"/>
                    </a:lnTo>
                    <a:lnTo>
                      <a:pt x="526" y="223"/>
                    </a:lnTo>
                    <a:lnTo>
                      <a:pt x="502" y="167"/>
                    </a:lnTo>
                    <a:lnTo>
                      <a:pt x="494" y="143"/>
                    </a:lnTo>
                    <a:lnTo>
                      <a:pt x="494" y="135"/>
                    </a:lnTo>
                    <a:lnTo>
                      <a:pt x="494" y="128"/>
                    </a:lnTo>
                    <a:lnTo>
                      <a:pt x="494" y="112"/>
                    </a:lnTo>
                    <a:lnTo>
                      <a:pt x="494" y="96"/>
                    </a:lnTo>
                    <a:lnTo>
                      <a:pt x="486" y="72"/>
                    </a:lnTo>
                    <a:lnTo>
                      <a:pt x="486" y="56"/>
                    </a:lnTo>
                    <a:lnTo>
                      <a:pt x="494" y="56"/>
                    </a:lnTo>
                    <a:lnTo>
                      <a:pt x="494" y="48"/>
                    </a:lnTo>
                    <a:lnTo>
                      <a:pt x="494" y="40"/>
                    </a:lnTo>
                    <a:lnTo>
                      <a:pt x="494" y="32"/>
                    </a:lnTo>
                    <a:lnTo>
                      <a:pt x="494" y="24"/>
                    </a:lnTo>
                    <a:lnTo>
                      <a:pt x="494" y="32"/>
                    </a:lnTo>
                    <a:lnTo>
                      <a:pt x="478" y="32"/>
                    </a:lnTo>
                    <a:lnTo>
                      <a:pt x="462" y="32"/>
                    </a:lnTo>
                    <a:lnTo>
                      <a:pt x="454" y="32"/>
                    </a:lnTo>
                    <a:lnTo>
                      <a:pt x="439" y="16"/>
                    </a:lnTo>
                    <a:lnTo>
                      <a:pt x="423" y="8"/>
                    </a:lnTo>
                    <a:lnTo>
                      <a:pt x="415" y="0"/>
                    </a:lnTo>
                    <a:lnTo>
                      <a:pt x="407" y="8"/>
                    </a:lnTo>
                    <a:lnTo>
                      <a:pt x="399" y="32"/>
                    </a:lnTo>
                    <a:lnTo>
                      <a:pt x="383" y="48"/>
                    </a:lnTo>
                    <a:lnTo>
                      <a:pt x="383" y="56"/>
                    </a:lnTo>
                    <a:lnTo>
                      <a:pt x="391" y="64"/>
                    </a:lnTo>
                    <a:lnTo>
                      <a:pt x="399" y="72"/>
                    </a:lnTo>
                    <a:lnTo>
                      <a:pt x="415" y="64"/>
                    </a:lnTo>
                    <a:lnTo>
                      <a:pt x="431" y="56"/>
                    </a:lnTo>
                    <a:lnTo>
                      <a:pt x="439" y="48"/>
                    </a:lnTo>
                    <a:lnTo>
                      <a:pt x="454" y="48"/>
                    </a:lnTo>
                    <a:lnTo>
                      <a:pt x="470" y="56"/>
                    </a:lnTo>
                    <a:lnTo>
                      <a:pt x="470" y="72"/>
                    </a:lnTo>
                    <a:lnTo>
                      <a:pt x="470" y="80"/>
                    </a:lnTo>
                    <a:lnTo>
                      <a:pt x="462" y="104"/>
                    </a:lnTo>
                    <a:lnTo>
                      <a:pt x="462" y="112"/>
                    </a:lnTo>
                    <a:lnTo>
                      <a:pt x="462" y="120"/>
                    </a:lnTo>
                    <a:lnTo>
                      <a:pt x="462" y="135"/>
                    </a:lnTo>
                    <a:lnTo>
                      <a:pt x="454" y="151"/>
                    </a:lnTo>
                    <a:lnTo>
                      <a:pt x="439" y="159"/>
                    </a:lnTo>
                    <a:lnTo>
                      <a:pt x="431" y="159"/>
                    </a:lnTo>
                    <a:lnTo>
                      <a:pt x="415" y="151"/>
                    </a:lnTo>
                    <a:lnTo>
                      <a:pt x="407" y="143"/>
                    </a:lnTo>
                    <a:lnTo>
                      <a:pt x="399" y="143"/>
                    </a:lnTo>
                    <a:lnTo>
                      <a:pt x="391" y="143"/>
                    </a:lnTo>
                    <a:lnTo>
                      <a:pt x="367" y="135"/>
                    </a:lnTo>
                    <a:lnTo>
                      <a:pt x="351" y="120"/>
                    </a:lnTo>
                    <a:lnTo>
                      <a:pt x="351" y="112"/>
                    </a:lnTo>
                    <a:lnTo>
                      <a:pt x="351" y="104"/>
                    </a:lnTo>
                    <a:lnTo>
                      <a:pt x="351" y="96"/>
                    </a:lnTo>
                    <a:lnTo>
                      <a:pt x="351" y="88"/>
                    </a:lnTo>
                    <a:lnTo>
                      <a:pt x="343" y="72"/>
                    </a:lnTo>
                    <a:lnTo>
                      <a:pt x="327" y="64"/>
                    </a:lnTo>
                    <a:lnTo>
                      <a:pt x="319" y="56"/>
                    </a:lnTo>
                    <a:lnTo>
                      <a:pt x="311" y="64"/>
                    </a:lnTo>
                    <a:lnTo>
                      <a:pt x="303" y="80"/>
                    </a:lnTo>
                    <a:lnTo>
                      <a:pt x="295" y="88"/>
                    </a:lnTo>
                    <a:lnTo>
                      <a:pt x="303" y="96"/>
                    </a:lnTo>
                    <a:lnTo>
                      <a:pt x="303" y="104"/>
                    </a:lnTo>
                    <a:lnTo>
                      <a:pt x="295" y="112"/>
                    </a:lnTo>
                    <a:lnTo>
                      <a:pt x="279" y="128"/>
                    </a:lnTo>
                    <a:lnTo>
                      <a:pt x="271" y="143"/>
                    </a:lnTo>
                    <a:lnTo>
                      <a:pt x="263" y="143"/>
                    </a:lnTo>
                    <a:lnTo>
                      <a:pt x="255" y="151"/>
                    </a:lnTo>
                    <a:lnTo>
                      <a:pt x="247" y="159"/>
                    </a:lnTo>
                    <a:lnTo>
                      <a:pt x="231" y="183"/>
                    </a:lnTo>
                    <a:lnTo>
                      <a:pt x="223" y="207"/>
                    </a:lnTo>
                    <a:lnTo>
                      <a:pt x="231" y="239"/>
                    </a:lnTo>
                    <a:lnTo>
                      <a:pt x="247" y="255"/>
                    </a:lnTo>
                    <a:lnTo>
                      <a:pt x="247" y="247"/>
                    </a:lnTo>
                    <a:lnTo>
                      <a:pt x="247" y="263"/>
                    </a:lnTo>
                    <a:lnTo>
                      <a:pt x="247" y="295"/>
                    </a:lnTo>
                    <a:lnTo>
                      <a:pt x="231" y="319"/>
                    </a:lnTo>
                    <a:lnTo>
                      <a:pt x="223" y="327"/>
                    </a:lnTo>
                    <a:lnTo>
                      <a:pt x="223" y="335"/>
                    </a:lnTo>
                    <a:lnTo>
                      <a:pt x="215" y="335"/>
                    </a:lnTo>
                    <a:lnTo>
                      <a:pt x="199" y="335"/>
                    </a:lnTo>
                    <a:lnTo>
                      <a:pt x="183" y="335"/>
                    </a:lnTo>
                    <a:lnTo>
                      <a:pt x="175" y="343"/>
                    </a:lnTo>
                    <a:lnTo>
                      <a:pt x="167" y="359"/>
                    </a:lnTo>
                    <a:lnTo>
                      <a:pt x="175" y="375"/>
                    </a:lnTo>
                    <a:lnTo>
                      <a:pt x="191" y="383"/>
                    </a:lnTo>
                    <a:lnTo>
                      <a:pt x="199" y="383"/>
                    </a:lnTo>
                    <a:lnTo>
                      <a:pt x="207" y="375"/>
                    </a:lnTo>
                    <a:lnTo>
                      <a:pt x="215" y="367"/>
                    </a:lnTo>
                    <a:lnTo>
                      <a:pt x="231" y="383"/>
                    </a:lnTo>
                    <a:lnTo>
                      <a:pt x="239" y="407"/>
                    </a:lnTo>
                    <a:lnTo>
                      <a:pt x="239" y="423"/>
                    </a:lnTo>
                    <a:lnTo>
                      <a:pt x="239" y="447"/>
                    </a:lnTo>
                    <a:lnTo>
                      <a:pt x="223" y="463"/>
                    </a:lnTo>
                    <a:lnTo>
                      <a:pt x="215" y="503"/>
                    </a:lnTo>
                    <a:lnTo>
                      <a:pt x="183" y="583"/>
                    </a:lnTo>
                    <a:lnTo>
                      <a:pt x="167" y="631"/>
                    </a:lnTo>
                    <a:lnTo>
                      <a:pt x="151" y="647"/>
                    </a:lnTo>
                    <a:lnTo>
                      <a:pt x="135" y="670"/>
                    </a:lnTo>
                    <a:lnTo>
                      <a:pt x="119" y="710"/>
                    </a:lnTo>
                    <a:lnTo>
                      <a:pt x="103" y="758"/>
                    </a:lnTo>
                    <a:lnTo>
                      <a:pt x="88" y="790"/>
                    </a:lnTo>
                    <a:lnTo>
                      <a:pt x="72" y="806"/>
                    </a:lnTo>
                    <a:lnTo>
                      <a:pt x="64" y="814"/>
                    </a:lnTo>
                    <a:lnTo>
                      <a:pt x="56" y="814"/>
                    </a:lnTo>
                    <a:lnTo>
                      <a:pt x="48" y="814"/>
                    </a:lnTo>
                    <a:lnTo>
                      <a:pt x="40" y="814"/>
                    </a:lnTo>
                    <a:lnTo>
                      <a:pt x="32" y="814"/>
                    </a:lnTo>
                    <a:lnTo>
                      <a:pt x="16" y="830"/>
                    </a:lnTo>
                    <a:lnTo>
                      <a:pt x="0" y="846"/>
                    </a:lnTo>
                    <a:lnTo>
                      <a:pt x="399" y="1054"/>
                    </a:lnTo>
                    <a:close/>
                  </a:path>
                </a:pathLst>
              </a:cu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2" name="Freeform 30"/>
              <p:cNvSpPr>
                <a:spLocks/>
              </p:cNvSpPr>
              <p:nvPr/>
            </p:nvSpPr>
            <p:spPr bwMode="auto">
              <a:xfrm>
                <a:off x="3048" y="1168"/>
                <a:ext cx="533" cy="816"/>
              </a:xfrm>
              <a:custGeom>
                <a:avLst/>
                <a:gdLst>
                  <a:gd name="T0" fmla="*/ 127 w 598"/>
                  <a:gd name="T1" fmla="*/ 81 h 1054"/>
                  <a:gd name="T2" fmla="*/ 132 w 598"/>
                  <a:gd name="T3" fmla="*/ 74 h 1054"/>
                  <a:gd name="T4" fmla="*/ 127 w 598"/>
                  <a:gd name="T5" fmla="*/ 66 h 1054"/>
                  <a:gd name="T6" fmla="*/ 132 w 598"/>
                  <a:gd name="T7" fmla="*/ 60 h 1054"/>
                  <a:gd name="T8" fmla="*/ 142 w 598"/>
                  <a:gd name="T9" fmla="*/ 58 h 1054"/>
                  <a:gd name="T10" fmla="*/ 162 w 598"/>
                  <a:gd name="T11" fmla="*/ 59 h 1054"/>
                  <a:gd name="T12" fmla="*/ 159 w 598"/>
                  <a:gd name="T13" fmla="*/ 54 h 1054"/>
                  <a:gd name="T14" fmla="*/ 166 w 598"/>
                  <a:gd name="T15" fmla="*/ 49 h 1054"/>
                  <a:gd name="T16" fmla="*/ 182 w 598"/>
                  <a:gd name="T17" fmla="*/ 44 h 1054"/>
                  <a:gd name="T18" fmla="*/ 186 w 598"/>
                  <a:gd name="T19" fmla="*/ 39 h 1054"/>
                  <a:gd name="T20" fmla="*/ 189 w 598"/>
                  <a:gd name="T21" fmla="*/ 38 h 1054"/>
                  <a:gd name="T22" fmla="*/ 186 w 598"/>
                  <a:gd name="T23" fmla="*/ 30 h 1054"/>
                  <a:gd name="T24" fmla="*/ 185 w 598"/>
                  <a:gd name="T25" fmla="*/ 26 h 1054"/>
                  <a:gd name="T26" fmla="*/ 177 w 598"/>
                  <a:gd name="T27" fmla="*/ 20 h 1054"/>
                  <a:gd name="T28" fmla="*/ 156 w 598"/>
                  <a:gd name="T29" fmla="*/ 12 h 1054"/>
                  <a:gd name="T30" fmla="*/ 156 w 598"/>
                  <a:gd name="T31" fmla="*/ 9 h 1054"/>
                  <a:gd name="T32" fmla="*/ 153 w 598"/>
                  <a:gd name="T33" fmla="*/ 4 h 1054"/>
                  <a:gd name="T34" fmla="*/ 156 w 598"/>
                  <a:gd name="T35" fmla="*/ 3 h 1054"/>
                  <a:gd name="T36" fmla="*/ 156 w 598"/>
                  <a:gd name="T37" fmla="*/ 2 h 1054"/>
                  <a:gd name="T38" fmla="*/ 144 w 598"/>
                  <a:gd name="T39" fmla="*/ 2 h 1054"/>
                  <a:gd name="T40" fmla="*/ 132 w 598"/>
                  <a:gd name="T41" fmla="*/ 0 h 1054"/>
                  <a:gd name="T42" fmla="*/ 121 w 598"/>
                  <a:gd name="T43" fmla="*/ 4 h 1054"/>
                  <a:gd name="T44" fmla="*/ 127 w 598"/>
                  <a:gd name="T45" fmla="*/ 5 h 1054"/>
                  <a:gd name="T46" fmla="*/ 138 w 598"/>
                  <a:gd name="T47" fmla="*/ 4 h 1054"/>
                  <a:gd name="T48" fmla="*/ 148 w 598"/>
                  <a:gd name="T49" fmla="*/ 5 h 1054"/>
                  <a:gd name="T50" fmla="*/ 146 w 598"/>
                  <a:gd name="T51" fmla="*/ 9 h 1054"/>
                  <a:gd name="T52" fmla="*/ 144 w 598"/>
                  <a:gd name="T53" fmla="*/ 12 h 1054"/>
                  <a:gd name="T54" fmla="*/ 132 w 598"/>
                  <a:gd name="T55" fmla="*/ 12 h 1054"/>
                  <a:gd name="T56" fmla="*/ 123 w 598"/>
                  <a:gd name="T57" fmla="*/ 12 h 1054"/>
                  <a:gd name="T58" fmla="*/ 111 w 598"/>
                  <a:gd name="T59" fmla="*/ 9 h 1054"/>
                  <a:gd name="T60" fmla="*/ 111 w 598"/>
                  <a:gd name="T61" fmla="*/ 7 h 1054"/>
                  <a:gd name="T62" fmla="*/ 101 w 598"/>
                  <a:gd name="T63" fmla="*/ 4 h 1054"/>
                  <a:gd name="T64" fmla="*/ 94 w 598"/>
                  <a:gd name="T65" fmla="*/ 7 h 1054"/>
                  <a:gd name="T66" fmla="*/ 94 w 598"/>
                  <a:gd name="T67" fmla="*/ 9 h 1054"/>
                  <a:gd name="T68" fmla="*/ 84 w 598"/>
                  <a:gd name="T69" fmla="*/ 12 h 1054"/>
                  <a:gd name="T70" fmla="*/ 73 w 598"/>
                  <a:gd name="T71" fmla="*/ 14 h 1054"/>
                  <a:gd name="T72" fmla="*/ 78 w 598"/>
                  <a:gd name="T73" fmla="*/ 20 h 1054"/>
                  <a:gd name="T74" fmla="*/ 78 w 598"/>
                  <a:gd name="T75" fmla="*/ 22 h 1054"/>
                  <a:gd name="T76" fmla="*/ 70 w 598"/>
                  <a:gd name="T77" fmla="*/ 26 h 1054"/>
                  <a:gd name="T78" fmla="*/ 58 w 598"/>
                  <a:gd name="T79" fmla="*/ 26 h 1054"/>
                  <a:gd name="T80" fmla="*/ 55 w 598"/>
                  <a:gd name="T81" fmla="*/ 29 h 1054"/>
                  <a:gd name="T82" fmla="*/ 65 w 598"/>
                  <a:gd name="T83" fmla="*/ 29 h 1054"/>
                  <a:gd name="T84" fmla="*/ 76 w 598"/>
                  <a:gd name="T85" fmla="*/ 31 h 1054"/>
                  <a:gd name="T86" fmla="*/ 70 w 598"/>
                  <a:gd name="T87" fmla="*/ 36 h 1054"/>
                  <a:gd name="T88" fmla="*/ 53 w 598"/>
                  <a:gd name="T89" fmla="*/ 49 h 1054"/>
                  <a:gd name="T90" fmla="*/ 37 w 598"/>
                  <a:gd name="T91" fmla="*/ 54 h 1054"/>
                  <a:gd name="T92" fmla="*/ 23 w 598"/>
                  <a:gd name="T93" fmla="*/ 63 h 1054"/>
                  <a:gd name="T94" fmla="*/ 15 w 598"/>
                  <a:gd name="T95" fmla="*/ 63 h 1054"/>
                  <a:gd name="T96" fmla="*/ 4 w 598"/>
                  <a:gd name="T97" fmla="*/ 65 h 1054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598"/>
                  <a:gd name="T148" fmla="*/ 0 h 1054"/>
                  <a:gd name="T149" fmla="*/ 598 w 598"/>
                  <a:gd name="T150" fmla="*/ 1054 h 1054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598" h="1054">
                    <a:moveTo>
                      <a:pt x="399" y="1054"/>
                    </a:moveTo>
                    <a:lnTo>
                      <a:pt x="399" y="1046"/>
                    </a:lnTo>
                    <a:lnTo>
                      <a:pt x="399" y="1038"/>
                    </a:lnTo>
                    <a:lnTo>
                      <a:pt x="407" y="1022"/>
                    </a:lnTo>
                    <a:lnTo>
                      <a:pt x="407" y="990"/>
                    </a:lnTo>
                    <a:lnTo>
                      <a:pt x="415" y="958"/>
                    </a:lnTo>
                    <a:lnTo>
                      <a:pt x="423" y="926"/>
                    </a:lnTo>
                    <a:lnTo>
                      <a:pt x="415" y="894"/>
                    </a:lnTo>
                    <a:lnTo>
                      <a:pt x="399" y="854"/>
                    </a:lnTo>
                    <a:lnTo>
                      <a:pt x="407" y="814"/>
                    </a:lnTo>
                    <a:lnTo>
                      <a:pt x="407" y="798"/>
                    </a:lnTo>
                    <a:lnTo>
                      <a:pt x="415" y="782"/>
                    </a:lnTo>
                    <a:lnTo>
                      <a:pt x="431" y="766"/>
                    </a:lnTo>
                    <a:lnTo>
                      <a:pt x="439" y="758"/>
                    </a:lnTo>
                    <a:lnTo>
                      <a:pt x="447" y="750"/>
                    </a:lnTo>
                    <a:lnTo>
                      <a:pt x="454" y="750"/>
                    </a:lnTo>
                    <a:lnTo>
                      <a:pt x="486" y="758"/>
                    </a:lnTo>
                    <a:lnTo>
                      <a:pt x="510" y="758"/>
                    </a:lnTo>
                    <a:lnTo>
                      <a:pt x="510" y="750"/>
                    </a:lnTo>
                    <a:lnTo>
                      <a:pt x="510" y="726"/>
                    </a:lnTo>
                    <a:lnTo>
                      <a:pt x="502" y="702"/>
                    </a:lnTo>
                    <a:lnTo>
                      <a:pt x="510" y="686"/>
                    </a:lnTo>
                    <a:lnTo>
                      <a:pt x="518" y="663"/>
                    </a:lnTo>
                    <a:lnTo>
                      <a:pt x="526" y="631"/>
                    </a:lnTo>
                    <a:lnTo>
                      <a:pt x="550" y="591"/>
                    </a:lnTo>
                    <a:lnTo>
                      <a:pt x="566" y="575"/>
                    </a:lnTo>
                    <a:lnTo>
                      <a:pt x="574" y="567"/>
                    </a:lnTo>
                    <a:lnTo>
                      <a:pt x="582" y="559"/>
                    </a:lnTo>
                    <a:lnTo>
                      <a:pt x="590" y="527"/>
                    </a:lnTo>
                    <a:lnTo>
                      <a:pt x="590" y="511"/>
                    </a:lnTo>
                    <a:lnTo>
                      <a:pt x="598" y="511"/>
                    </a:lnTo>
                    <a:lnTo>
                      <a:pt x="598" y="503"/>
                    </a:lnTo>
                    <a:lnTo>
                      <a:pt x="598" y="487"/>
                    </a:lnTo>
                    <a:lnTo>
                      <a:pt x="598" y="455"/>
                    </a:lnTo>
                    <a:lnTo>
                      <a:pt x="598" y="415"/>
                    </a:lnTo>
                    <a:lnTo>
                      <a:pt x="590" y="383"/>
                    </a:lnTo>
                    <a:lnTo>
                      <a:pt x="590" y="375"/>
                    </a:lnTo>
                    <a:lnTo>
                      <a:pt x="590" y="359"/>
                    </a:lnTo>
                    <a:lnTo>
                      <a:pt x="582" y="335"/>
                    </a:lnTo>
                    <a:lnTo>
                      <a:pt x="574" y="311"/>
                    </a:lnTo>
                    <a:lnTo>
                      <a:pt x="566" y="287"/>
                    </a:lnTo>
                    <a:lnTo>
                      <a:pt x="558" y="263"/>
                    </a:lnTo>
                    <a:lnTo>
                      <a:pt x="526" y="223"/>
                    </a:lnTo>
                    <a:lnTo>
                      <a:pt x="502" y="167"/>
                    </a:lnTo>
                    <a:lnTo>
                      <a:pt x="494" y="143"/>
                    </a:lnTo>
                    <a:lnTo>
                      <a:pt x="494" y="135"/>
                    </a:lnTo>
                    <a:lnTo>
                      <a:pt x="494" y="128"/>
                    </a:lnTo>
                    <a:lnTo>
                      <a:pt x="494" y="112"/>
                    </a:lnTo>
                    <a:lnTo>
                      <a:pt x="494" y="96"/>
                    </a:lnTo>
                    <a:lnTo>
                      <a:pt x="486" y="72"/>
                    </a:lnTo>
                    <a:lnTo>
                      <a:pt x="486" y="56"/>
                    </a:lnTo>
                    <a:lnTo>
                      <a:pt x="494" y="56"/>
                    </a:lnTo>
                    <a:lnTo>
                      <a:pt x="494" y="48"/>
                    </a:lnTo>
                    <a:lnTo>
                      <a:pt x="494" y="40"/>
                    </a:lnTo>
                    <a:lnTo>
                      <a:pt x="494" y="32"/>
                    </a:lnTo>
                    <a:lnTo>
                      <a:pt x="494" y="24"/>
                    </a:lnTo>
                    <a:lnTo>
                      <a:pt x="494" y="32"/>
                    </a:lnTo>
                    <a:lnTo>
                      <a:pt x="478" y="32"/>
                    </a:lnTo>
                    <a:lnTo>
                      <a:pt x="462" y="32"/>
                    </a:lnTo>
                    <a:lnTo>
                      <a:pt x="454" y="32"/>
                    </a:lnTo>
                    <a:lnTo>
                      <a:pt x="439" y="16"/>
                    </a:lnTo>
                    <a:lnTo>
                      <a:pt x="423" y="8"/>
                    </a:lnTo>
                    <a:lnTo>
                      <a:pt x="415" y="0"/>
                    </a:lnTo>
                    <a:lnTo>
                      <a:pt x="407" y="8"/>
                    </a:lnTo>
                    <a:lnTo>
                      <a:pt x="399" y="32"/>
                    </a:lnTo>
                    <a:lnTo>
                      <a:pt x="383" y="48"/>
                    </a:lnTo>
                    <a:lnTo>
                      <a:pt x="383" y="56"/>
                    </a:lnTo>
                    <a:lnTo>
                      <a:pt x="391" y="64"/>
                    </a:lnTo>
                    <a:lnTo>
                      <a:pt x="399" y="72"/>
                    </a:lnTo>
                    <a:lnTo>
                      <a:pt x="415" y="64"/>
                    </a:lnTo>
                    <a:lnTo>
                      <a:pt x="431" y="56"/>
                    </a:lnTo>
                    <a:lnTo>
                      <a:pt x="439" y="48"/>
                    </a:lnTo>
                    <a:lnTo>
                      <a:pt x="454" y="48"/>
                    </a:lnTo>
                    <a:lnTo>
                      <a:pt x="470" y="56"/>
                    </a:lnTo>
                    <a:lnTo>
                      <a:pt x="470" y="72"/>
                    </a:lnTo>
                    <a:lnTo>
                      <a:pt x="470" y="80"/>
                    </a:lnTo>
                    <a:lnTo>
                      <a:pt x="462" y="104"/>
                    </a:lnTo>
                    <a:lnTo>
                      <a:pt x="462" y="112"/>
                    </a:lnTo>
                    <a:lnTo>
                      <a:pt x="462" y="120"/>
                    </a:lnTo>
                    <a:lnTo>
                      <a:pt x="462" y="135"/>
                    </a:lnTo>
                    <a:lnTo>
                      <a:pt x="454" y="151"/>
                    </a:lnTo>
                    <a:lnTo>
                      <a:pt x="439" y="159"/>
                    </a:lnTo>
                    <a:lnTo>
                      <a:pt x="431" y="159"/>
                    </a:lnTo>
                    <a:lnTo>
                      <a:pt x="415" y="151"/>
                    </a:lnTo>
                    <a:lnTo>
                      <a:pt x="407" y="143"/>
                    </a:lnTo>
                    <a:lnTo>
                      <a:pt x="399" y="143"/>
                    </a:lnTo>
                    <a:lnTo>
                      <a:pt x="391" y="143"/>
                    </a:lnTo>
                    <a:lnTo>
                      <a:pt x="367" y="135"/>
                    </a:lnTo>
                    <a:lnTo>
                      <a:pt x="351" y="120"/>
                    </a:lnTo>
                    <a:lnTo>
                      <a:pt x="351" y="112"/>
                    </a:lnTo>
                    <a:lnTo>
                      <a:pt x="351" y="104"/>
                    </a:lnTo>
                    <a:lnTo>
                      <a:pt x="351" y="96"/>
                    </a:lnTo>
                    <a:lnTo>
                      <a:pt x="351" y="88"/>
                    </a:lnTo>
                    <a:lnTo>
                      <a:pt x="343" y="72"/>
                    </a:lnTo>
                    <a:lnTo>
                      <a:pt x="327" y="64"/>
                    </a:lnTo>
                    <a:lnTo>
                      <a:pt x="319" y="56"/>
                    </a:lnTo>
                    <a:lnTo>
                      <a:pt x="311" y="64"/>
                    </a:lnTo>
                    <a:lnTo>
                      <a:pt x="303" y="80"/>
                    </a:lnTo>
                    <a:lnTo>
                      <a:pt x="295" y="88"/>
                    </a:lnTo>
                    <a:lnTo>
                      <a:pt x="303" y="96"/>
                    </a:lnTo>
                    <a:lnTo>
                      <a:pt x="303" y="104"/>
                    </a:lnTo>
                    <a:lnTo>
                      <a:pt x="295" y="112"/>
                    </a:lnTo>
                    <a:lnTo>
                      <a:pt x="279" y="128"/>
                    </a:lnTo>
                    <a:lnTo>
                      <a:pt x="271" y="143"/>
                    </a:lnTo>
                    <a:lnTo>
                      <a:pt x="263" y="143"/>
                    </a:lnTo>
                    <a:lnTo>
                      <a:pt x="255" y="151"/>
                    </a:lnTo>
                    <a:lnTo>
                      <a:pt x="247" y="159"/>
                    </a:lnTo>
                    <a:lnTo>
                      <a:pt x="231" y="183"/>
                    </a:lnTo>
                    <a:lnTo>
                      <a:pt x="223" y="207"/>
                    </a:lnTo>
                    <a:lnTo>
                      <a:pt x="231" y="239"/>
                    </a:lnTo>
                    <a:lnTo>
                      <a:pt x="247" y="255"/>
                    </a:lnTo>
                    <a:lnTo>
                      <a:pt x="247" y="247"/>
                    </a:lnTo>
                    <a:lnTo>
                      <a:pt x="247" y="263"/>
                    </a:lnTo>
                    <a:lnTo>
                      <a:pt x="247" y="295"/>
                    </a:lnTo>
                    <a:lnTo>
                      <a:pt x="231" y="319"/>
                    </a:lnTo>
                    <a:lnTo>
                      <a:pt x="223" y="327"/>
                    </a:lnTo>
                    <a:lnTo>
                      <a:pt x="223" y="335"/>
                    </a:lnTo>
                    <a:lnTo>
                      <a:pt x="215" y="335"/>
                    </a:lnTo>
                    <a:lnTo>
                      <a:pt x="199" y="335"/>
                    </a:lnTo>
                    <a:lnTo>
                      <a:pt x="183" y="335"/>
                    </a:lnTo>
                    <a:lnTo>
                      <a:pt x="175" y="343"/>
                    </a:lnTo>
                    <a:lnTo>
                      <a:pt x="167" y="359"/>
                    </a:lnTo>
                    <a:lnTo>
                      <a:pt x="175" y="375"/>
                    </a:lnTo>
                    <a:lnTo>
                      <a:pt x="191" y="383"/>
                    </a:lnTo>
                    <a:lnTo>
                      <a:pt x="199" y="383"/>
                    </a:lnTo>
                    <a:lnTo>
                      <a:pt x="207" y="375"/>
                    </a:lnTo>
                    <a:lnTo>
                      <a:pt x="215" y="367"/>
                    </a:lnTo>
                    <a:lnTo>
                      <a:pt x="231" y="383"/>
                    </a:lnTo>
                    <a:lnTo>
                      <a:pt x="239" y="407"/>
                    </a:lnTo>
                    <a:lnTo>
                      <a:pt x="239" y="423"/>
                    </a:lnTo>
                    <a:lnTo>
                      <a:pt x="239" y="447"/>
                    </a:lnTo>
                    <a:lnTo>
                      <a:pt x="223" y="463"/>
                    </a:lnTo>
                    <a:lnTo>
                      <a:pt x="215" y="503"/>
                    </a:lnTo>
                    <a:lnTo>
                      <a:pt x="183" y="583"/>
                    </a:lnTo>
                    <a:lnTo>
                      <a:pt x="167" y="631"/>
                    </a:lnTo>
                    <a:lnTo>
                      <a:pt x="151" y="647"/>
                    </a:lnTo>
                    <a:lnTo>
                      <a:pt x="135" y="670"/>
                    </a:lnTo>
                    <a:lnTo>
                      <a:pt x="119" y="710"/>
                    </a:lnTo>
                    <a:lnTo>
                      <a:pt x="103" y="758"/>
                    </a:lnTo>
                    <a:lnTo>
                      <a:pt x="88" y="790"/>
                    </a:lnTo>
                    <a:lnTo>
                      <a:pt x="72" y="806"/>
                    </a:lnTo>
                    <a:lnTo>
                      <a:pt x="64" y="814"/>
                    </a:lnTo>
                    <a:lnTo>
                      <a:pt x="56" y="814"/>
                    </a:lnTo>
                    <a:lnTo>
                      <a:pt x="48" y="814"/>
                    </a:lnTo>
                    <a:lnTo>
                      <a:pt x="40" y="814"/>
                    </a:lnTo>
                    <a:lnTo>
                      <a:pt x="32" y="814"/>
                    </a:lnTo>
                    <a:lnTo>
                      <a:pt x="16" y="830"/>
                    </a:lnTo>
                    <a:lnTo>
                      <a:pt x="0" y="846"/>
                    </a:lnTo>
                  </a:path>
                </a:pathLst>
              </a:custGeom>
              <a:solidFill>
                <a:srgbClr val="33CC33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3" name="Freeform 31"/>
              <p:cNvSpPr>
                <a:spLocks/>
              </p:cNvSpPr>
              <p:nvPr/>
            </p:nvSpPr>
            <p:spPr bwMode="auto">
              <a:xfrm>
                <a:off x="2934" y="1736"/>
                <a:ext cx="71" cy="99"/>
              </a:xfrm>
              <a:custGeom>
                <a:avLst/>
                <a:gdLst>
                  <a:gd name="T0" fmla="*/ 15 w 80"/>
                  <a:gd name="T1" fmla="*/ 2 h 128"/>
                  <a:gd name="T2" fmla="*/ 10 w 80"/>
                  <a:gd name="T3" fmla="*/ 2 h 128"/>
                  <a:gd name="T4" fmla="*/ 4 w 80"/>
                  <a:gd name="T5" fmla="*/ 4 h 128"/>
                  <a:gd name="T6" fmla="*/ 4 w 80"/>
                  <a:gd name="T7" fmla="*/ 4 h 128"/>
                  <a:gd name="T8" fmla="*/ 0 w 80"/>
                  <a:gd name="T9" fmla="*/ 4 h 128"/>
                  <a:gd name="T10" fmla="*/ 4 w 80"/>
                  <a:gd name="T11" fmla="*/ 5 h 128"/>
                  <a:gd name="T12" fmla="*/ 4 w 80"/>
                  <a:gd name="T13" fmla="*/ 5 h 128"/>
                  <a:gd name="T14" fmla="*/ 8 w 80"/>
                  <a:gd name="T15" fmla="*/ 7 h 128"/>
                  <a:gd name="T16" fmla="*/ 4 w 80"/>
                  <a:gd name="T17" fmla="*/ 9 h 128"/>
                  <a:gd name="T18" fmla="*/ 4 w 80"/>
                  <a:gd name="T19" fmla="*/ 9 h 128"/>
                  <a:gd name="T20" fmla="*/ 4 w 80"/>
                  <a:gd name="T21" fmla="*/ 10 h 128"/>
                  <a:gd name="T22" fmla="*/ 4 w 80"/>
                  <a:gd name="T23" fmla="*/ 10 h 128"/>
                  <a:gd name="T24" fmla="*/ 8 w 80"/>
                  <a:gd name="T25" fmla="*/ 9 h 128"/>
                  <a:gd name="T26" fmla="*/ 10 w 80"/>
                  <a:gd name="T27" fmla="*/ 9 h 128"/>
                  <a:gd name="T28" fmla="*/ 12 w 80"/>
                  <a:gd name="T29" fmla="*/ 9 h 128"/>
                  <a:gd name="T30" fmla="*/ 12 w 80"/>
                  <a:gd name="T31" fmla="*/ 8 h 128"/>
                  <a:gd name="T32" fmla="*/ 15 w 80"/>
                  <a:gd name="T33" fmla="*/ 8 h 128"/>
                  <a:gd name="T34" fmla="*/ 20 w 80"/>
                  <a:gd name="T35" fmla="*/ 7 h 128"/>
                  <a:gd name="T36" fmla="*/ 25 w 80"/>
                  <a:gd name="T37" fmla="*/ 5 h 128"/>
                  <a:gd name="T38" fmla="*/ 25 w 80"/>
                  <a:gd name="T39" fmla="*/ 4 h 128"/>
                  <a:gd name="T40" fmla="*/ 25 w 80"/>
                  <a:gd name="T41" fmla="*/ 3 h 128"/>
                  <a:gd name="T42" fmla="*/ 20 w 80"/>
                  <a:gd name="T43" fmla="*/ 3 h 128"/>
                  <a:gd name="T44" fmla="*/ 18 w 80"/>
                  <a:gd name="T45" fmla="*/ 2 h 128"/>
                  <a:gd name="T46" fmla="*/ 20 w 80"/>
                  <a:gd name="T47" fmla="*/ 2 h 128"/>
                  <a:gd name="T48" fmla="*/ 22 w 80"/>
                  <a:gd name="T49" fmla="*/ 2 h 128"/>
                  <a:gd name="T50" fmla="*/ 22 w 80"/>
                  <a:gd name="T51" fmla="*/ 0 h 128"/>
                  <a:gd name="T52" fmla="*/ 20 w 80"/>
                  <a:gd name="T53" fmla="*/ 0 h 128"/>
                  <a:gd name="T54" fmla="*/ 15 w 80"/>
                  <a:gd name="T55" fmla="*/ 2 h 128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80"/>
                  <a:gd name="T85" fmla="*/ 0 h 128"/>
                  <a:gd name="T86" fmla="*/ 80 w 80"/>
                  <a:gd name="T87" fmla="*/ 128 h 128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80" h="128">
                    <a:moveTo>
                      <a:pt x="48" y="8"/>
                    </a:moveTo>
                    <a:lnTo>
                      <a:pt x="32" y="32"/>
                    </a:lnTo>
                    <a:lnTo>
                      <a:pt x="16" y="48"/>
                    </a:lnTo>
                    <a:lnTo>
                      <a:pt x="8" y="56"/>
                    </a:lnTo>
                    <a:lnTo>
                      <a:pt x="0" y="56"/>
                    </a:lnTo>
                    <a:lnTo>
                      <a:pt x="8" y="64"/>
                    </a:lnTo>
                    <a:lnTo>
                      <a:pt x="16" y="72"/>
                    </a:lnTo>
                    <a:lnTo>
                      <a:pt x="24" y="88"/>
                    </a:lnTo>
                    <a:lnTo>
                      <a:pt x="16" y="112"/>
                    </a:lnTo>
                    <a:lnTo>
                      <a:pt x="8" y="120"/>
                    </a:lnTo>
                    <a:lnTo>
                      <a:pt x="8" y="128"/>
                    </a:lnTo>
                    <a:lnTo>
                      <a:pt x="16" y="128"/>
                    </a:lnTo>
                    <a:lnTo>
                      <a:pt x="24" y="120"/>
                    </a:lnTo>
                    <a:lnTo>
                      <a:pt x="32" y="120"/>
                    </a:lnTo>
                    <a:lnTo>
                      <a:pt x="40" y="112"/>
                    </a:lnTo>
                    <a:lnTo>
                      <a:pt x="40" y="104"/>
                    </a:lnTo>
                    <a:lnTo>
                      <a:pt x="48" y="104"/>
                    </a:lnTo>
                    <a:lnTo>
                      <a:pt x="64" y="88"/>
                    </a:lnTo>
                    <a:lnTo>
                      <a:pt x="80" y="72"/>
                    </a:lnTo>
                    <a:lnTo>
                      <a:pt x="80" y="48"/>
                    </a:lnTo>
                    <a:lnTo>
                      <a:pt x="80" y="40"/>
                    </a:lnTo>
                    <a:lnTo>
                      <a:pt x="64" y="40"/>
                    </a:lnTo>
                    <a:lnTo>
                      <a:pt x="56" y="32"/>
                    </a:lnTo>
                    <a:lnTo>
                      <a:pt x="64" y="24"/>
                    </a:lnTo>
                    <a:lnTo>
                      <a:pt x="72" y="16"/>
                    </a:lnTo>
                    <a:lnTo>
                      <a:pt x="72" y="0"/>
                    </a:lnTo>
                    <a:lnTo>
                      <a:pt x="64" y="0"/>
                    </a:lnTo>
                    <a:lnTo>
                      <a:pt x="48" y="8"/>
                    </a:lnTo>
                    <a:close/>
                  </a:path>
                </a:pathLst>
              </a:cu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4" name="Freeform 32"/>
              <p:cNvSpPr>
                <a:spLocks/>
              </p:cNvSpPr>
              <p:nvPr/>
            </p:nvSpPr>
            <p:spPr bwMode="auto">
              <a:xfrm>
                <a:off x="2934" y="1736"/>
                <a:ext cx="71" cy="99"/>
              </a:xfrm>
              <a:custGeom>
                <a:avLst/>
                <a:gdLst>
                  <a:gd name="T0" fmla="*/ 15 w 80"/>
                  <a:gd name="T1" fmla="*/ 2 h 128"/>
                  <a:gd name="T2" fmla="*/ 10 w 80"/>
                  <a:gd name="T3" fmla="*/ 2 h 128"/>
                  <a:gd name="T4" fmla="*/ 4 w 80"/>
                  <a:gd name="T5" fmla="*/ 4 h 128"/>
                  <a:gd name="T6" fmla="*/ 4 w 80"/>
                  <a:gd name="T7" fmla="*/ 4 h 128"/>
                  <a:gd name="T8" fmla="*/ 0 w 80"/>
                  <a:gd name="T9" fmla="*/ 4 h 128"/>
                  <a:gd name="T10" fmla="*/ 4 w 80"/>
                  <a:gd name="T11" fmla="*/ 5 h 128"/>
                  <a:gd name="T12" fmla="*/ 4 w 80"/>
                  <a:gd name="T13" fmla="*/ 5 h 128"/>
                  <a:gd name="T14" fmla="*/ 8 w 80"/>
                  <a:gd name="T15" fmla="*/ 7 h 128"/>
                  <a:gd name="T16" fmla="*/ 4 w 80"/>
                  <a:gd name="T17" fmla="*/ 9 h 128"/>
                  <a:gd name="T18" fmla="*/ 4 w 80"/>
                  <a:gd name="T19" fmla="*/ 9 h 128"/>
                  <a:gd name="T20" fmla="*/ 4 w 80"/>
                  <a:gd name="T21" fmla="*/ 10 h 128"/>
                  <a:gd name="T22" fmla="*/ 4 w 80"/>
                  <a:gd name="T23" fmla="*/ 10 h 128"/>
                  <a:gd name="T24" fmla="*/ 8 w 80"/>
                  <a:gd name="T25" fmla="*/ 9 h 128"/>
                  <a:gd name="T26" fmla="*/ 10 w 80"/>
                  <a:gd name="T27" fmla="*/ 9 h 128"/>
                  <a:gd name="T28" fmla="*/ 12 w 80"/>
                  <a:gd name="T29" fmla="*/ 9 h 128"/>
                  <a:gd name="T30" fmla="*/ 12 w 80"/>
                  <a:gd name="T31" fmla="*/ 8 h 128"/>
                  <a:gd name="T32" fmla="*/ 15 w 80"/>
                  <a:gd name="T33" fmla="*/ 8 h 128"/>
                  <a:gd name="T34" fmla="*/ 20 w 80"/>
                  <a:gd name="T35" fmla="*/ 7 h 128"/>
                  <a:gd name="T36" fmla="*/ 25 w 80"/>
                  <a:gd name="T37" fmla="*/ 5 h 128"/>
                  <a:gd name="T38" fmla="*/ 25 w 80"/>
                  <a:gd name="T39" fmla="*/ 4 h 128"/>
                  <a:gd name="T40" fmla="*/ 25 w 80"/>
                  <a:gd name="T41" fmla="*/ 3 h 128"/>
                  <a:gd name="T42" fmla="*/ 20 w 80"/>
                  <a:gd name="T43" fmla="*/ 3 h 128"/>
                  <a:gd name="T44" fmla="*/ 18 w 80"/>
                  <a:gd name="T45" fmla="*/ 2 h 128"/>
                  <a:gd name="T46" fmla="*/ 20 w 80"/>
                  <a:gd name="T47" fmla="*/ 2 h 128"/>
                  <a:gd name="T48" fmla="*/ 22 w 80"/>
                  <a:gd name="T49" fmla="*/ 2 h 128"/>
                  <a:gd name="T50" fmla="*/ 22 w 80"/>
                  <a:gd name="T51" fmla="*/ 0 h 128"/>
                  <a:gd name="T52" fmla="*/ 20 w 80"/>
                  <a:gd name="T53" fmla="*/ 0 h 128"/>
                  <a:gd name="T54" fmla="*/ 15 w 80"/>
                  <a:gd name="T55" fmla="*/ 2 h 128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80"/>
                  <a:gd name="T85" fmla="*/ 0 h 128"/>
                  <a:gd name="T86" fmla="*/ 80 w 80"/>
                  <a:gd name="T87" fmla="*/ 128 h 128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80" h="128">
                    <a:moveTo>
                      <a:pt x="48" y="8"/>
                    </a:moveTo>
                    <a:lnTo>
                      <a:pt x="32" y="32"/>
                    </a:lnTo>
                    <a:lnTo>
                      <a:pt x="16" y="48"/>
                    </a:lnTo>
                    <a:lnTo>
                      <a:pt x="8" y="56"/>
                    </a:lnTo>
                    <a:lnTo>
                      <a:pt x="0" y="56"/>
                    </a:lnTo>
                    <a:lnTo>
                      <a:pt x="8" y="64"/>
                    </a:lnTo>
                    <a:lnTo>
                      <a:pt x="16" y="72"/>
                    </a:lnTo>
                    <a:lnTo>
                      <a:pt x="24" y="88"/>
                    </a:lnTo>
                    <a:lnTo>
                      <a:pt x="16" y="112"/>
                    </a:lnTo>
                    <a:lnTo>
                      <a:pt x="8" y="120"/>
                    </a:lnTo>
                    <a:lnTo>
                      <a:pt x="8" y="128"/>
                    </a:lnTo>
                    <a:lnTo>
                      <a:pt x="16" y="128"/>
                    </a:lnTo>
                    <a:lnTo>
                      <a:pt x="24" y="120"/>
                    </a:lnTo>
                    <a:lnTo>
                      <a:pt x="32" y="120"/>
                    </a:lnTo>
                    <a:lnTo>
                      <a:pt x="40" y="112"/>
                    </a:lnTo>
                    <a:lnTo>
                      <a:pt x="40" y="104"/>
                    </a:lnTo>
                    <a:lnTo>
                      <a:pt x="48" y="104"/>
                    </a:lnTo>
                    <a:lnTo>
                      <a:pt x="64" y="88"/>
                    </a:lnTo>
                    <a:lnTo>
                      <a:pt x="80" y="72"/>
                    </a:lnTo>
                    <a:lnTo>
                      <a:pt x="80" y="48"/>
                    </a:lnTo>
                    <a:lnTo>
                      <a:pt x="80" y="40"/>
                    </a:lnTo>
                    <a:lnTo>
                      <a:pt x="64" y="40"/>
                    </a:lnTo>
                    <a:lnTo>
                      <a:pt x="56" y="32"/>
                    </a:lnTo>
                    <a:lnTo>
                      <a:pt x="64" y="24"/>
                    </a:lnTo>
                    <a:lnTo>
                      <a:pt x="72" y="16"/>
                    </a:lnTo>
                    <a:lnTo>
                      <a:pt x="72" y="0"/>
                    </a:lnTo>
                    <a:lnTo>
                      <a:pt x="64" y="0"/>
                    </a:lnTo>
                    <a:lnTo>
                      <a:pt x="48" y="8"/>
                    </a:lnTo>
                  </a:path>
                </a:pathLst>
              </a:custGeom>
              <a:solidFill>
                <a:srgbClr val="33CC33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5" name="Freeform 33"/>
              <p:cNvSpPr>
                <a:spLocks/>
              </p:cNvSpPr>
              <p:nvPr/>
            </p:nvSpPr>
            <p:spPr bwMode="auto">
              <a:xfrm>
                <a:off x="3246" y="432"/>
                <a:ext cx="946" cy="723"/>
              </a:xfrm>
              <a:custGeom>
                <a:avLst/>
                <a:gdLst>
                  <a:gd name="T0" fmla="*/ 23 w 1061"/>
                  <a:gd name="T1" fmla="*/ 57 h 934"/>
                  <a:gd name="T2" fmla="*/ 44 w 1061"/>
                  <a:gd name="T3" fmla="*/ 63 h 934"/>
                  <a:gd name="T4" fmla="*/ 69 w 1061"/>
                  <a:gd name="T5" fmla="*/ 67 h 934"/>
                  <a:gd name="T6" fmla="*/ 54 w 1061"/>
                  <a:gd name="T7" fmla="*/ 67 h 934"/>
                  <a:gd name="T8" fmla="*/ 28 w 1061"/>
                  <a:gd name="T9" fmla="*/ 70 h 934"/>
                  <a:gd name="T10" fmla="*/ 8 w 1061"/>
                  <a:gd name="T11" fmla="*/ 70 h 934"/>
                  <a:gd name="T12" fmla="*/ 15 w 1061"/>
                  <a:gd name="T13" fmla="*/ 66 h 934"/>
                  <a:gd name="T14" fmla="*/ 4 w 1061"/>
                  <a:gd name="T15" fmla="*/ 60 h 934"/>
                  <a:gd name="T16" fmla="*/ 4 w 1061"/>
                  <a:gd name="T17" fmla="*/ 56 h 934"/>
                  <a:gd name="T18" fmla="*/ 11 w 1061"/>
                  <a:gd name="T19" fmla="*/ 50 h 934"/>
                  <a:gd name="T20" fmla="*/ 31 w 1061"/>
                  <a:gd name="T21" fmla="*/ 41 h 934"/>
                  <a:gd name="T22" fmla="*/ 49 w 1061"/>
                  <a:gd name="T23" fmla="*/ 41 h 934"/>
                  <a:gd name="T24" fmla="*/ 62 w 1061"/>
                  <a:gd name="T25" fmla="*/ 42 h 934"/>
                  <a:gd name="T26" fmla="*/ 73 w 1061"/>
                  <a:gd name="T27" fmla="*/ 42 h 934"/>
                  <a:gd name="T28" fmla="*/ 86 w 1061"/>
                  <a:gd name="T29" fmla="*/ 40 h 934"/>
                  <a:gd name="T30" fmla="*/ 84 w 1061"/>
                  <a:gd name="T31" fmla="*/ 37 h 934"/>
                  <a:gd name="T32" fmla="*/ 84 w 1061"/>
                  <a:gd name="T33" fmla="*/ 34 h 934"/>
                  <a:gd name="T34" fmla="*/ 89 w 1061"/>
                  <a:gd name="T35" fmla="*/ 30 h 934"/>
                  <a:gd name="T36" fmla="*/ 99 w 1061"/>
                  <a:gd name="T37" fmla="*/ 26 h 934"/>
                  <a:gd name="T38" fmla="*/ 108 w 1061"/>
                  <a:gd name="T39" fmla="*/ 19 h 934"/>
                  <a:gd name="T40" fmla="*/ 99 w 1061"/>
                  <a:gd name="T41" fmla="*/ 5 h 934"/>
                  <a:gd name="T42" fmla="*/ 99 w 1061"/>
                  <a:gd name="T43" fmla="*/ 3 h 934"/>
                  <a:gd name="T44" fmla="*/ 112 w 1061"/>
                  <a:gd name="T45" fmla="*/ 2 h 934"/>
                  <a:gd name="T46" fmla="*/ 129 w 1061"/>
                  <a:gd name="T47" fmla="*/ 4 h 934"/>
                  <a:gd name="T48" fmla="*/ 152 w 1061"/>
                  <a:gd name="T49" fmla="*/ 12 h 934"/>
                  <a:gd name="T50" fmla="*/ 160 w 1061"/>
                  <a:gd name="T51" fmla="*/ 15 h 934"/>
                  <a:gd name="T52" fmla="*/ 185 w 1061"/>
                  <a:gd name="T53" fmla="*/ 19 h 934"/>
                  <a:gd name="T54" fmla="*/ 212 w 1061"/>
                  <a:gd name="T55" fmla="*/ 22 h 934"/>
                  <a:gd name="T56" fmla="*/ 231 w 1061"/>
                  <a:gd name="T57" fmla="*/ 24 h 934"/>
                  <a:gd name="T58" fmla="*/ 253 w 1061"/>
                  <a:gd name="T59" fmla="*/ 28 h 934"/>
                  <a:gd name="T60" fmla="*/ 275 w 1061"/>
                  <a:gd name="T61" fmla="*/ 26 h 934"/>
                  <a:gd name="T62" fmla="*/ 300 w 1061"/>
                  <a:gd name="T63" fmla="*/ 19 h 934"/>
                  <a:gd name="T64" fmla="*/ 294 w 1061"/>
                  <a:gd name="T65" fmla="*/ 24 h 934"/>
                  <a:gd name="T66" fmla="*/ 291 w 1061"/>
                  <a:gd name="T67" fmla="*/ 31 h 934"/>
                  <a:gd name="T68" fmla="*/ 297 w 1061"/>
                  <a:gd name="T69" fmla="*/ 32 h 934"/>
                  <a:gd name="T70" fmla="*/ 306 w 1061"/>
                  <a:gd name="T71" fmla="*/ 38 h 934"/>
                  <a:gd name="T72" fmla="*/ 334 w 1061"/>
                  <a:gd name="T73" fmla="*/ 33 h 934"/>
                  <a:gd name="T74" fmla="*/ 324 w 1061"/>
                  <a:gd name="T75" fmla="*/ 36 h 934"/>
                  <a:gd name="T76" fmla="*/ 312 w 1061"/>
                  <a:gd name="T77" fmla="*/ 39 h 934"/>
                  <a:gd name="T78" fmla="*/ 297 w 1061"/>
                  <a:gd name="T79" fmla="*/ 40 h 934"/>
                  <a:gd name="T80" fmla="*/ 276 w 1061"/>
                  <a:gd name="T81" fmla="*/ 42 h 934"/>
                  <a:gd name="T82" fmla="*/ 257 w 1061"/>
                  <a:gd name="T83" fmla="*/ 44 h 934"/>
                  <a:gd name="T84" fmla="*/ 228 w 1061"/>
                  <a:gd name="T85" fmla="*/ 45 h 934"/>
                  <a:gd name="T86" fmla="*/ 202 w 1061"/>
                  <a:gd name="T87" fmla="*/ 51 h 934"/>
                  <a:gd name="T88" fmla="*/ 189 w 1061"/>
                  <a:gd name="T89" fmla="*/ 57 h 934"/>
                  <a:gd name="T90" fmla="*/ 187 w 1061"/>
                  <a:gd name="T91" fmla="*/ 60 h 934"/>
                  <a:gd name="T92" fmla="*/ 172 w 1061"/>
                  <a:gd name="T93" fmla="*/ 59 h 934"/>
                  <a:gd name="T94" fmla="*/ 152 w 1061"/>
                  <a:gd name="T95" fmla="*/ 57 h 934"/>
                  <a:gd name="T96" fmla="*/ 99 w 1061"/>
                  <a:gd name="T97" fmla="*/ 51 h 934"/>
                  <a:gd name="T98" fmla="*/ 69 w 1061"/>
                  <a:gd name="T99" fmla="*/ 54 h 934"/>
                  <a:gd name="T100" fmla="*/ 49 w 1061"/>
                  <a:gd name="T101" fmla="*/ 52 h 934"/>
                  <a:gd name="T102" fmla="*/ 26 w 1061"/>
                  <a:gd name="T103" fmla="*/ 54 h 934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1061"/>
                  <a:gd name="T157" fmla="*/ 0 h 934"/>
                  <a:gd name="T158" fmla="*/ 1061 w 1061"/>
                  <a:gd name="T159" fmla="*/ 934 h 934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1061" h="934">
                    <a:moveTo>
                      <a:pt x="80" y="702"/>
                    </a:moveTo>
                    <a:lnTo>
                      <a:pt x="72" y="710"/>
                    </a:lnTo>
                    <a:lnTo>
                      <a:pt x="72" y="718"/>
                    </a:lnTo>
                    <a:lnTo>
                      <a:pt x="72" y="726"/>
                    </a:lnTo>
                    <a:lnTo>
                      <a:pt x="72" y="742"/>
                    </a:lnTo>
                    <a:lnTo>
                      <a:pt x="80" y="758"/>
                    </a:lnTo>
                    <a:lnTo>
                      <a:pt x="96" y="774"/>
                    </a:lnTo>
                    <a:lnTo>
                      <a:pt x="104" y="790"/>
                    </a:lnTo>
                    <a:lnTo>
                      <a:pt x="112" y="798"/>
                    </a:lnTo>
                    <a:lnTo>
                      <a:pt x="136" y="806"/>
                    </a:lnTo>
                    <a:lnTo>
                      <a:pt x="160" y="814"/>
                    </a:lnTo>
                    <a:lnTo>
                      <a:pt x="176" y="822"/>
                    </a:lnTo>
                    <a:lnTo>
                      <a:pt x="184" y="838"/>
                    </a:lnTo>
                    <a:lnTo>
                      <a:pt x="200" y="846"/>
                    </a:lnTo>
                    <a:lnTo>
                      <a:pt x="216" y="862"/>
                    </a:lnTo>
                    <a:lnTo>
                      <a:pt x="216" y="870"/>
                    </a:lnTo>
                    <a:lnTo>
                      <a:pt x="208" y="878"/>
                    </a:lnTo>
                    <a:lnTo>
                      <a:pt x="200" y="878"/>
                    </a:lnTo>
                    <a:lnTo>
                      <a:pt x="192" y="870"/>
                    </a:lnTo>
                    <a:lnTo>
                      <a:pt x="168" y="870"/>
                    </a:lnTo>
                    <a:lnTo>
                      <a:pt x="160" y="862"/>
                    </a:lnTo>
                    <a:lnTo>
                      <a:pt x="144" y="862"/>
                    </a:lnTo>
                    <a:lnTo>
                      <a:pt x="128" y="862"/>
                    </a:lnTo>
                    <a:lnTo>
                      <a:pt x="112" y="878"/>
                    </a:lnTo>
                    <a:lnTo>
                      <a:pt x="88" y="902"/>
                    </a:lnTo>
                    <a:lnTo>
                      <a:pt x="72" y="918"/>
                    </a:lnTo>
                    <a:lnTo>
                      <a:pt x="64" y="934"/>
                    </a:lnTo>
                    <a:lnTo>
                      <a:pt x="48" y="934"/>
                    </a:lnTo>
                    <a:lnTo>
                      <a:pt x="32" y="934"/>
                    </a:lnTo>
                    <a:lnTo>
                      <a:pt x="24" y="918"/>
                    </a:lnTo>
                    <a:lnTo>
                      <a:pt x="32" y="902"/>
                    </a:lnTo>
                    <a:lnTo>
                      <a:pt x="32" y="878"/>
                    </a:lnTo>
                    <a:lnTo>
                      <a:pt x="40" y="870"/>
                    </a:lnTo>
                    <a:lnTo>
                      <a:pt x="40" y="862"/>
                    </a:lnTo>
                    <a:lnTo>
                      <a:pt x="48" y="854"/>
                    </a:lnTo>
                    <a:lnTo>
                      <a:pt x="48" y="838"/>
                    </a:lnTo>
                    <a:lnTo>
                      <a:pt x="48" y="822"/>
                    </a:lnTo>
                    <a:lnTo>
                      <a:pt x="48" y="814"/>
                    </a:lnTo>
                    <a:lnTo>
                      <a:pt x="40" y="806"/>
                    </a:lnTo>
                    <a:lnTo>
                      <a:pt x="16" y="782"/>
                    </a:lnTo>
                    <a:lnTo>
                      <a:pt x="0" y="758"/>
                    </a:lnTo>
                    <a:lnTo>
                      <a:pt x="0" y="742"/>
                    </a:lnTo>
                    <a:lnTo>
                      <a:pt x="8" y="742"/>
                    </a:lnTo>
                    <a:lnTo>
                      <a:pt x="8" y="726"/>
                    </a:lnTo>
                    <a:lnTo>
                      <a:pt x="8" y="718"/>
                    </a:lnTo>
                    <a:lnTo>
                      <a:pt x="8" y="710"/>
                    </a:lnTo>
                    <a:lnTo>
                      <a:pt x="8" y="694"/>
                    </a:lnTo>
                    <a:lnTo>
                      <a:pt x="8" y="686"/>
                    </a:lnTo>
                    <a:lnTo>
                      <a:pt x="16" y="670"/>
                    </a:lnTo>
                    <a:lnTo>
                      <a:pt x="32" y="654"/>
                    </a:lnTo>
                    <a:lnTo>
                      <a:pt x="56" y="638"/>
                    </a:lnTo>
                    <a:lnTo>
                      <a:pt x="88" y="630"/>
                    </a:lnTo>
                    <a:lnTo>
                      <a:pt x="104" y="598"/>
                    </a:lnTo>
                    <a:lnTo>
                      <a:pt x="104" y="558"/>
                    </a:lnTo>
                    <a:lnTo>
                      <a:pt x="96" y="535"/>
                    </a:lnTo>
                    <a:lnTo>
                      <a:pt x="96" y="519"/>
                    </a:lnTo>
                    <a:lnTo>
                      <a:pt x="104" y="511"/>
                    </a:lnTo>
                    <a:lnTo>
                      <a:pt x="112" y="519"/>
                    </a:lnTo>
                    <a:lnTo>
                      <a:pt x="128" y="527"/>
                    </a:lnTo>
                    <a:lnTo>
                      <a:pt x="152" y="535"/>
                    </a:lnTo>
                    <a:lnTo>
                      <a:pt x="160" y="535"/>
                    </a:lnTo>
                    <a:lnTo>
                      <a:pt x="168" y="543"/>
                    </a:lnTo>
                    <a:lnTo>
                      <a:pt x="176" y="550"/>
                    </a:lnTo>
                    <a:lnTo>
                      <a:pt x="184" y="550"/>
                    </a:lnTo>
                    <a:lnTo>
                      <a:pt x="192" y="543"/>
                    </a:lnTo>
                    <a:lnTo>
                      <a:pt x="200" y="543"/>
                    </a:lnTo>
                    <a:lnTo>
                      <a:pt x="200" y="550"/>
                    </a:lnTo>
                    <a:lnTo>
                      <a:pt x="208" y="550"/>
                    </a:lnTo>
                    <a:lnTo>
                      <a:pt x="224" y="550"/>
                    </a:lnTo>
                    <a:lnTo>
                      <a:pt x="231" y="550"/>
                    </a:lnTo>
                    <a:lnTo>
                      <a:pt x="239" y="550"/>
                    </a:lnTo>
                    <a:lnTo>
                      <a:pt x="247" y="550"/>
                    </a:lnTo>
                    <a:lnTo>
                      <a:pt x="255" y="535"/>
                    </a:lnTo>
                    <a:lnTo>
                      <a:pt x="263" y="527"/>
                    </a:lnTo>
                    <a:lnTo>
                      <a:pt x="271" y="519"/>
                    </a:lnTo>
                    <a:lnTo>
                      <a:pt x="271" y="511"/>
                    </a:lnTo>
                    <a:lnTo>
                      <a:pt x="271" y="503"/>
                    </a:lnTo>
                    <a:lnTo>
                      <a:pt x="271" y="495"/>
                    </a:lnTo>
                    <a:lnTo>
                      <a:pt x="271" y="487"/>
                    </a:lnTo>
                    <a:lnTo>
                      <a:pt x="263" y="479"/>
                    </a:lnTo>
                    <a:lnTo>
                      <a:pt x="263" y="471"/>
                    </a:lnTo>
                    <a:lnTo>
                      <a:pt x="263" y="463"/>
                    </a:lnTo>
                    <a:lnTo>
                      <a:pt x="263" y="455"/>
                    </a:lnTo>
                    <a:lnTo>
                      <a:pt x="263" y="447"/>
                    </a:lnTo>
                    <a:lnTo>
                      <a:pt x="263" y="439"/>
                    </a:lnTo>
                    <a:lnTo>
                      <a:pt x="255" y="431"/>
                    </a:lnTo>
                    <a:lnTo>
                      <a:pt x="247" y="431"/>
                    </a:lnTo>
                    <a:lnTo>
                      <a:pt x="255" y="415"/>
                    </a:lnTo>
                    <a:lnTo>
                      <a:pt x="271" y="399"/>
                    </a:lnTo>
                    <a:lnTo>
                      <a:pt x="279" y="391"/>
                    </a:lnTo>
                    <a:lnTo>
                      <a:pt x="287" y="375"/>
                    </a:lnTo>
                    <a:lnTo>
                      <a:pt x="303" y="367"/>
                    </a:lnTo>
                    <a:lnTo>
                      <a:pt x="311" y="351"/>
                    </a:lnTo>
                    <a:lnTo>
                      <a:pt x="311" y="343"/>
                    </a:lnTo>
                    <a:lnTo>
                      <a:pt x="311" y="335"/>
                    </a:lnTo>
                    <a:lnTo>
                      <a:pt x="311" y="319"/>
                    </a:lnTo>
                    <a:lnTo>
                      <a:pt x="311" y="303"/>
                    </a:lnTo>
                    <a:lnTo>
                      <a:pt x="311" y="295"/>
                    </a:lnTo>
                    <a:lnTo>
                      <a:pt x="327" y="271"/>
                    </a:lnTo>
                    <a:lnTo>
                      <a:pt x="343" y="239"/>
                    </a:lnTo>
                    <a:lnTo>
                      <a:pt x="343" y="191"/>
                    </a:lnTo>
                    <a:lnTo>
                      <a:pt x="343" y="143"/>
                    </a:lnTo>
                    <a:lnTo>
                      <a:pt x="335" y="103"/>
                    </a:lnTo>
                    <a:lnTo>
                      <a:pt x="327" y="71"/>
                    </a:lnTo>
                    <a:lnTo>
                      <a:pt x="311" y="63"/>
                    </a:lnTo>
                    <a:lnTo>
                      <a:pt x="303" y="55"/>
                    </a:lnTo>
                    <a:lnTo>
                      <a:pt x="303" y="47"/>
                    </a:lnTo>
                    <a:lnTo>
                      <a:pt x="295" y="39"/>
                    </a:lnTo>
                    <a:lnTo>
                      <a:pt x="303" y="39"/>
                    </a:lnTo>
                    <a:lnTo>
                      <a:pt x="311" y="39"/>
                    </a:lnTo>
                    <a:lnTo>
                      <a:pt x="311" y="31"/>
                    </a:lnTo>
                    <a:lnTo>
                      <a:pt x="311" y="23"/>
                    </a:lnTo>
                    <a:lnTo>
                      <a:pt x="319" y="15"/>
                    </a:lnTo>
                    <a:lnTo>
                      <a:pt x="327" y="15"/>
                    </a:lnTo>
                    <a:lnTo>
                      <a:pt x="351" y="8"/>
                    </a:lnTo>
                    <a:lnTo>
                      <a:pt x="367" y="0"/>
                    </a:lnTo>
                    <a:lnTo>
                      <a:pt x="375" y="8"/>
                    </a:lnTo>
                    <a:lnTo>
                      <a:pt x="383" y="15"/>
                    </a:lnTo>
                    <a:lnTo>
                      <a:pt x="391" y="23"/>
                    </a:lnTo>
                    <a:lnTo>
                      <a:pt x="407" y="47"/>
                    </a:lnTo>
                    <a:lnTo>
                      <a:pt x="431" y="79"/>
                    </a:lnTo>
                    <a:lnTo>
                      <a:pt x="455" y="111"/>
                    </a:lnTo>
                    <a:lnTo>
                      <a:pt x="471" y="127"/>
                    </a:lnTo>
                    <a:lnTo>
                      <a:pt x="471" y="135"/>
                    </a:lnTo>
                    <a:lnTo>
                      <a:pt x="479" y="143"/>
                    </a:lnTo>
                    <a:lnTo>
                      <a:pt x="479" y="159"/>
                    </a:lnTo>
                    <a:lnTo>
                      <a:pt x="479" y="175"/>
                    </a:lnTo>
                    <a:lnTo>
                      <a:pt x="487" y="183"/>
                    </a:lnTo>
                    <a:lnTo>
                      <a:pt x="495" y="191"/>
                    </a:lnTo>
                    <a:lnTo>
                      <a:pt x="503" y="199"/>
                    </a:lnTo>
                    <a:lnTo>
                      <a:pt x="511" y="199"/>
                    </a:lnTo>
                    <a:lnTo>
                      <a:pt x="527" y="207"/>
                    </a:lnTo>
                    <a:lnTo>
                      <a:pt x="543" y="223"/>
                    </a:lnTo>
                    <a:lnTo>
                      <a:pt x="559" y="231"/>
                    </a:lnTo>
                    <a:lnTo>
                      <a:pt x="583" y="247"/>
                    </a:lnTo>
                    <a:lnTo>
                      <a:pt x="606" y="263"/>
                    </a:lnTo>
                    <a:lnTo>
                      <a:pt x="622" y="271"/>
                    </a:lnTo>
                    <a:lnTo>
                      <a:pt x="638" y="279"/>
                    </a:lnTo>
                    <a:lnTo>
                      <a:pt x="662" y="287"/>
                    </a:lnTo>
                    <a:lnTo>
                      <a:pt x="670" y="295"/>
                    </a:lnTo>
                    <a:lnTo>
                      <a:pt x="678" y="303"/>
                    </a:lnTo>
                    <a:lnTo>
                      <a:pt x="686" y="303"/>
                    </a:lnTo>
                    <a:lnTo>
                      <a:pt x="694" y="303"/>
                    </a:lnTo>
                    <a:lnTo>
                      <a:pt x="710" y="303"/>
                    </a:lnTo>
                    <a:lnTo>
                      <a:pt x="726" y="311"/>
                    </a:lnTo>
                    <a:lnTo>
                      <a:pt x="742" y="319"/>
                    </a:lnTo>
                    <a:lnTo>
                      <a:pt x="766" y="335"/>
                    </a:lnTo>
                    <a:lnTo>
                      <a:pt x="774" y="335"/>
                    </a:lnTo>
                    <a:lnTo>
                      <a:pt x="782" y="343"/>
                    </a:lnTo>
                    <a:lnTo>
                      <a:pt x="798" y="351"/>
                    </a:lnTo>
                    <a:lnTo>
                      <a:pt x="822" y="359"/>
                    </a:lnTo>
                    <a:lnTo>
                      <a:pt x="830" y="359"/>
                    </a:lnTo>
                    <a:lnTo>
                      <a:pt x="846" y="351"/>
                    </a:lnTo>
                    <a:lnTo>
                      <a:pt x="854" y="335"/>
                    </a:lnTo>
                    <a:lnTo>
                      <a:pt x="862" y="327"/>
                    </a:lnTo>
                    <a:lnTo>
                      <a:pt x="886" y="303"/>
                    </a:lnTo>
                    <a:lnTo>
                      <a:pt x="926" y="271"/>
                    </a:lnTo>
                    <a:lnTo>
                      <a:pt x="949" y="239"/>
                    </a:lnTo>
                    <a:lnTo>
                      <a:pt x="949" y="231"/>
                    </a:lnTo>
                    <a:lnTo>
                      <a:pt x="949" y="239"/>
                    </a:lnTo>
                    <a:lnTo>
                      <a:pt x="949" y="255"/>
                    </a:lnTo>
                    <a:lnTo>
                      <a:pt x="949" y="271"/>
                    </a:lnTo>
                    <a:lnTo>
                      <a:pt x="942" y="271"/>
                    </a:lnTo>
                    <a:lnTo>
                      <a:pt x="942" y="279"/>
                    </a:lnTo>
                    <a:lnTo>
                      <a:pt x="926" y="311"/>
                    </a:lnTo>
                    <a:lnTo>
                      <a:pt x="910" y="343"/>
                    </a:lnTo>
                    <a:lnTo>
                      <a:pt x="902" y="367"/>
                    </a:lnTo>
                    <a:lnTo>
                      <a:pt x="902" y="383"/>
                    </a:lnTo>
                    <a:lnTo>
                      <a:pt x="910" y="391"/>
                    </a:lnTo>
                    <a:lnTo>
                      <a:pt x="918" y="399"/>
                    </a:lnTo>
                    <a:lnTo>
                      <a:pt x="934" y="407"/>
                    </a:lnTo>
                    <a:lnTo>
                      <a:pt x="949" y="415"/>
                    </a:lnTo>
                    <a:lnTo>
                      <a:pt x="957" y="415"/>
                    </a:lnTo>
                    <a:lnTo>
                      <a:pt x="949" y="415"/>
                    </a:lnTo>
                    <a:lnTo>
                      <a:pt x="934" y="415"/>
                    </a:lnTo>
                    <a:lnTo>
                      <a:pt x="918" y="431"/>
                    </a:lnTo>
                    <a:lnTo>
                      <a:pt x="926" y="447"/>
                    </a:lnTo>
                    <a:lnTo>
                      <a:pt x="934" y="463"/>
                    </a:lnTo>
                    <a:lnTo>
                      <a:pt x="949" y="479"/>
                    </a:lnTo>
                    <a:lnTo>
                      <a:pt x="965" y="487"/>
                    </a:lnTo>
                    <a:lnTo>
                      <a:pt x="981" y="479"/>
                    </a:lnTo>
                    <a:lnTo>
                      <a:pt x="1005" y="471"/>
                    </a:lnTo>
                    <a:lnTo>
                      <a:pt x="1029" y="455"/>
                    </a:lnTo>
                    <a:lnTo>
                      <a:pt x="1045" y="439"/>
                    </a:lnTo>
                    <a:lnTo>
                      <a:pt x="1053" y="431"/>
                    </a:lnTo>
                    <a:lnTo>
                      <a:pt x="1061" y="439"/>
                    </a:lnTo>
                    <a:lnTo>
                      <a:pt x="1061" y="447"/>
                    </a:lnTo>
                    <a:lnTo>
                      <a:pt x="1061" y="455"/>
                    </a:lnTo>
                    <a:lnTo>
                      <a:pt x="1045" y="463"/>
                    </a:lnTo>
                    <a:lnTo>
                      <a:pt x="1021" y="471"/>
                    </a:lnTo>
                    <a:lnTo>
                      <a:pt x="1013" y="487"/>
                    </a:lnTo>
                    <a:lnTo>
                      <a:pt x="1005" y="503"/>
                    </a:lnTo>
                    <a:lnTo>
                      <a:pt x="997" y="511"/>
                    </a:lnTo>
                    <a:lnTo>
                      <a:pt x="989" y="511"/>
                    </a:lnTo>
                    <a:lnTo>
                      <a:pt x="981" y="511"/>
                    </a:lnTo>
                    <a:lnTo>
                      <a:pt x="973" y="519"/>
                    </a:lnTo>
                    <a:lnTo>
                      <a:pt x="965" y="519"/>
                    </a:lnTo>
                    <a:lnTo>
                      <a:pt x="949" y="519"/>
                    </a:lnTo>
                    <a:lnTo>
                      <a:pt x="942" y="511"/>
                    </a:lnTo>
                    <a:lnTo>
                      <a:pt x="934" y="519"/>
                    </a:lnTo>
                    <a:lnTo>
                      <a:pt x="918" y="535"/>
                    </a:lnTo>
                    <a:lnTo>
                      <a:pt x="894" y="550"/>
                    </a:lnTo>
                    <a:lnTo>
                      <a:pt x="886" y="550"/>
                    </a:lnTo>
                    <a:lnTo>
                      <a:pt x="878" y="550"/>
                    </a:lnTo>
                    <a:lnTo>
                      <a:pt x="870" y="550"/>
                    </a:lnTo>
                    <a:lnTo>
                      <a:pt x="862" y="550"/>
                    </a:lnTo>
                    <a:lnTo>
                      <a:pt x="854" y="558"/>
                    </a:lnTo>
                    <a:lnTo>
                      <a:pt x="838" y="566"/>
                    </a:lnTo>
                    <a:lnTo>
                      <a:pt x="814" y="574"/>
                    </a:lnTo>
                    <a:lnTo>
                      <a:pt x="806" y="574"/>
                    </a:lnTo>
                    <a:lnTo>
                      <a:pt x="790" y="566"/>
                    </a:lnTo>
                    <a:lnTo>
                      <a:pt x="766" y="558"/>
                    </a:lnTo>
                    <a:lnTo>
                      <a:pt x="742" y="558"/>
                    </a:lnTo>
                    <a:lnTo>
                      <a:pt x="726" y="566"/>
                    </a:lnTo>
                    <a:lnTo>
                      <a:pt x="718" y="582"/>
                    </a:lnTo>
                    <a:lnTo>
                      <a:pt x="710" y="590"/>
                    </a:lnTo>
                    <a:lnTo>
                      <a:pt x="686" y="614"/>
                    </a:lnTo>
                    <a:lnTo>
                      <a:pt x="662" y="630"/>
                    </a:lnTo>
                    <a:lnTo>
                      <a:pt x="646" y="646"/>
                    </a:lnTo>
                    <a:lnTo>
                      <a:pt x="638" y="662"/>
                    </a:lnTo>
                    <a:lnTo>
                      <a:pt x="638" y="670"/>
                    </a:lnTo>
                    <a:lnTo>
                      <a:pt x="638" y="678"/>
                    </a:lnTo>
                    <a:lnTo>
                      <a:pt x="622" y="686"/>
                    </a:lnTo>
                    <a:lnTo>
                      <a:pt x="606" y="710"/>
                    </a:lnTo>
                    <a:lnTo>
                      <a:pt x="598" y="742"/>
                    </a:lnTo>
                    <a:lnTo>
                      <a:pt x="598" y="750"/>
                    </a:lnTo>
                    <a:lnTo>
                      <a:pt x="598" y="758"/>
                    </a:lnTo>
                    <a:lnTo>
                      <a:pt x="590" y="766"/>
                    </a:lnTo>
                    <a:lnTo>
                      <a:pt x="590" y="774"/>
                    </a:lnTo>
                    <a:lnTo>
                      <a:pt x="590" y="782"/>
                    </a:lnTo>
                    <a:lnTo>
                      <a:pt x="583" y="790"/>
                    </a:lnTo>
                    <a:lnTo>
                      <a:pt x="575" y="806"/>
                    </a:lnTo>
                    <a:lnTo>
                      <a:pt x="567" y="806"/>
                    </a:lnTo>
                    <a:lnTo>
                      <a:pt x="551" y="782"/>
                    </a:lnTo>
                    <a:lnTo>
                      <a:pt x="543" y="758"/>
                    </a:lnTo>
                    <a:lnTo>
                      <a:pt x="519" y="750"/>
                    </a:lnTo>
                    <a:lnTo>
                      <a:pt x="503" y="742"/>
                    </a:lnTo>
                    <a:lnTo>
                      <a:pt x="495" y="734"/>
                    </a:lnTo>
                    <a:lnTo>
                      <a:pt x="495" y="742"/>
                    </a:lnTo>
                    <a:lnTo>
                      <a:pt x="479" y="734"/>
                    </a:lnTo>
                    <a:lnTo>
                      <a:pt x="455" y="726"/>
                    </a:lnTo>
                    <a:lnTo>
                      <a:pt x="423" y="718"/>
                    </a:lnTo>
                    <a:lnTo>
                      <a:pt x="383" y="702"/>
                    </a:lnTo>
                    <a:lnTo>
                      <a:pt x="343" y="678"/>
                    </a:lnTo>
                    <a:lnTo>
                      <a:pt x="311" y="662"/>
                    </a:lnTo>
                    <a:lnTo>
                      <a:pt x="295" y="662"/>
                    </a:lnTo>
                    <a:lnTo>
                      <a:pt x="279" y="670"/>
                    </a:lnTo>
                    <a:lnTo>
                      <a:pt x="255" y="678"/>
                    </a:lnTo>
                    <a:lnTo>
                      <a:pt x="231" y="694"/>
                    </a:lnTo>
                    <a:lnTo>
                      <a:pt x="216" y="710"/>
                    </a:lnTo>
                    <a:lnTo>
                      <a:pt x="200" y="726"/>
                    </a:lnTo>
                    <a:lnTo>
                      <a:pt x="192" y="726"/>
                    </a:lnTo>
                    <a:lnTo>
                      <a:pt x="192" y="718"/>
                    </a:lnTo>
                    <a:lnTo>
                      <a:pt x="176" y="694"/>
                    </a:lnTo>
                    <a:lnTo>
                      <a:pt x="152" y="670"/>
                    </a:lnTo>
                    <a:lnTo>
                      <a:pt x="128" y="662"/>
                    </a:lnTo>
                    <a:lnTo>
                      <a:pt x="112" y="670"/>
                    </a:lnTo>
                    <a:lnTo>
                      <a:pt x="96" y="686"/>
                    </a:lnTo>
                    <a:lnTo>
                      <a:pt x="88" y="694"/>
                    </a:lnTo>
                    <a:lnTo>
                      <a:pt x="80" y="702"/>
                    </a:lnTo>
                    <a:close/>
                  </a:path>
                </a:pathLst>
              </a:cu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6" name="Freeform 34"/>
              <p:cNvSpPr>
                <a:spLocks/>
              </p:cNvSpPr>
              <p:nvPr/>
            </p:nvSpPr>
            <p:spPr bwMode="auto">
              <a:xfrm>
                <a:off x="3246" y="432"/>
                <a:ext cx="946" cy="723"/>
              </a:xfrm>
              <a:custGeom>
                <a:avLst/>
                <a:gdLst>
                  <a:gd name="T0" fmla="*/ 23 w 1061"/>
                  <a:gd name="T1" fmla="*/ 57 h 934"/>
                  <a:gd name="T2" fmla="*/ 44 w 1061"/>
                  <a:gd name="T3" fmla="*/ 63 h 934"/>
                  <a:gd name="T4" fmla="*/ 69 w 1061"/>
                  <a:gd name="T5" fmla="*/ 67 h 934"/>
                  <a:gd name="T6" fmla="*/ 54 w 1061"/>
                  <a:gd name="T7" fmla="*/ 67 h 934"/>
                  <a:gd name="T8" fmla="*/ 28 w 1061"/>
                  <a:gd name="T9" fmla="*/ 70 h 934"/>
                  <a:gd name="T10" fmla="*/ 8 w 1061"/>
                  <a:gd name="T11" fmla="*/ 70 h 934"/>
                  <a:gd name="T12" fmla="*/ 15 w 1061"/>
                  <a:gd name="T13" fmla="*/ 66 h 934"/>
                  <a:gd name="T14" fmla="*/ 4 w 1061"/>
                  <a:gd name="T15" fmla="*/ 60 h 934"/>
                  <a:gd name="T16" fmla="*/ 4 w 1061"/>
                  <a:gd name="T17" fmla="*/ 56 h 934"/>
                  <a:gd name="T18" fmla="*/ 11 w 1061"/>
                  <a:gd name="T19" fmla="*/ 50 h 934"/>
                  <a:gd name="T20" fmla="*/ 31 w 1061"/>
                  <a:gd name="T21" fmla="*/ 41 h 934"/>
                  <a:gd name="T22" fmla="*/ 49 w 1061"/>
                  <a:gd name="T23" fmla="*/ 41 h 934"/>
                  <a:gd name="T24" fmla="*/ 62 w 1061"/>
                  <a:gd name="T25" fmla="*/ 42 h 934"/>
                  <a:gd name="T26" fmla="*/ 73 w 1061"/>
                  <a:gd name="T27" fmla="*/ 42 h 934"/>
                  <a:gd name="T28" fmla="*/ 86 w 1061"/>
                  <a:gd name="T29" fmla="*/ 40 h 934"/>
                  <a:gd name="T30" fmla="*/ 84 w 1061"/>
                  <a:gd name="T31" fmla="*/ 37 h 934"/>
                  <a:gd name="T32" fmla="*/ 84 w 1061"/>
                  <a:gd name="T33" fmla="*/ 34 h 934"/>
                  <a:gd name="T34" fmla="*/ 89 w 1061"/>
                  <a:gd name="T35" fmla="*/ 30 h 934"/>
                  <a:gd name="T36" fmla="*/ 99 w 1061"/>
                  <a:gd name="T37" fmla="*/ 26 h 934"/>
                  <a:gd name="T38" fmla="*/ 108 w 1061"/>
                  <a:gd name="T39" fmla="*/ 19 h 934"/>
                  <a:gd name="T40" fmla="*/ 99 w 1061"/>
                  <a:gd name="T41" fmla="*/ 5 h 934"/>
                  <a:gd name="T42" fmla="*/ 99 w 1061"/>
                  <a:gd name="T43" fmla="*/ 3 h 934"/>
                  <a:gd name="T44" fmla="*/ 112 w 1061"/>
                  <a:gd name="T45" fmla="*/ 2 h 934"/>
                  <a:gd name="T46" fmla="*/ 129 w 1061"/>
                  <a:gd name="T47" fmla="*/ 4 h 934"/>
                  <a:gd name="T48" fmla="*/ 152 w 1061"/>
                  <a:gd name="T49" fmla="*/ 12 h 934"/>
                  <a:gd name="T50" fmla="*/ 160 w 1061"/>
                  <a:gd name="T51" fmla="*/ 15 h 934"/>
                  <a:gd name="T52" fmla="*/ 185 w 1061"/>
                  <a:gd name="T53" fmla="*/ 19 h 934"/>
                  <a:gd name="T54" fmla="*/ 212 w 1061"/>
                  <a:gd name="T55" fmla="*/ 22 h 934"/>
                  <a:gd name="T56" fmla="*/ 231 w 1061"/>
                  <a:gd name="T57" fmla="*/ 24 h 934"/>
                  <a:gd name="T58" fmla="*/ 253 w 1061"/>
                  <a:gd name="T59" fmla="*/ 28 h 934"/>
                  <a:gd name="T60" fmla="*/ 275 w 1061"/>
                  <a:gd name="T61" fmla="*/ 26 h 934"/>
                  <a:gd name="T62" fmla="*/ 300 w 1061"/>
                  <a:gd name="T63" fmla="*/ 19 h 934"/>
                  <a:gd name="T64" fmla="*/ 294 w 1061"/>
                  <a:gd name="T65" fmla="*/ 24 h 934"/>
                  <a:gd name="T66" fmla="*/ 291 w 1061"/>
                  <a:gd name="T67" fmla="*/ 31 h 934"/>
                  <a:gd name="T68" fmla="*/ 297 w 1061"/>
                  <a:gd name="T69" fmla="*/ 32 h 934"/>
                  <a:gd name="T70" fmla="*/ 306 w 1061"/>
                  <a:gd name="T71" fmla="*/ 38 h 934"/>
                  <a:gd name="T72" fmla="*/ 334 w 1061"/>
                  <a:gd name="T73" fmla="*/ 33 h 934"/>
                  <a:gd name="T74" fmla="*/ 324 w 1061"/>
                  <a:gd name="T75" fmla="*/ 36 h 934"/>
                  <a:gd name="T76" fmla="*/ 312 w 1061"/>
                  <a:gd name="T77" fmla="*/ 39 h 934"/>
                  <a:gd name="T78" fmla="*/ 297 w 1061"/>
                  <a:gd name="T79" fmla="*/ 40 h 934"/>
                  <a:gd name="T80" fmla="*/ 276 w 1061"/>
                  <a:gd name="T81" fmla="*/ 42 h 934"/>
                  <a:gd name="T82" fmla="*/ 257 w 1061"/>
                  <a:gd name="T83" fmla="*/ 44 h 934"/>
                  <a:gd name="T84" fmla="*/ 228 w 1061"/>
                  <a:gd name="T85" fmla="*/ 45 h 934"/>
                  <a:gd name="T86" fmla="*/ 202 w 1061"/>
                  <a:gd name="T87" fmla="*/ 51 h 934"/>
                  <a:gd name="T88" fmla="*/ 189 w 1061"/>
                  <a:gd name="T89" fmla="*/ 57 h 934"/>
                  <a:gd name="T90" fmla="*/ 187 w 1061"/>
                  <a:gd name="T91" fmla="*/ 60 h 934"/>
                  <a:gd name="T92" fmla="*/ 172 w 1061"/>
                  <a:gd name="T93" fmla="*/ 59 h 934"/>
                  <a:gd name="T94" fmla="*/ 152 w 1061"/>
                  <a:gd name="T95" fmla="*/ 57 h 934"/>
                  <a:gd name="T96" fmla="*/ 99 w 1061"/>
                  <a:gd name="T97" fmla="*/ 51 h 934"/>
                  <a:gd name="T98" fmla="*/ 69 w 1061"/>
                  <a:gd name="T99" fmla="*/ 54 h 934"/>
                  <a:gd name="T100" fmla="*/ 49 w 1061"/>
                  <a:gd name="T101" fmla="*/ 52 h 934"/>
                  <a:gd name="T102" fmla="*/ 26 w 1061"/>
                  <a:gd name="T103" fmla="*/ 54 h 934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1061"/>
                  <a:gd name="T157" fmla="*/ 0 h 934"/>
                  <a:gd name="T158" fmla="*/ 1061 w 1061"/>
                  <a:gd name="T159" fmla="*/ 934 h 934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1061" h="934">
                    <a:moveTo>
                      <a:pt x="80" y="702"/>
                    </a:moveTo>
                    <a:lnTo>
                      <a:pt x="72" y="710"/>
                    </a:lnTo>
                    <a:lnTo>
                      <a:pt x="72" y="718"/>
                    </a:lnTo>
                    <a:lnTo>
                      <a:pt x="72" y="726"/>
                    </a:lnTo>
                    <a:lnTo>
                      <a:pt x="72" y="742"/>
                    </a:lnTo>
                    <a:lnTo>
                      <a:pt x="80" y="758"/>
                    </a:lnTo>
                    <a:lnTo>
                      <a:pt x="96" y="774"/>
                    </a:lnTo>
                    <a:lnTo>
                      <a:pt x="104" y="790"/>
                    </a:lnTo>
                    <a:lnTo>
                      <a:pt x="112" y="798"/>
                    </a:lnTo>
                    <a:lnTo>
                      <a:pt x="136" y="806"/>
                    </a:lnTo>
                    <a:lnTo>
                      <a:pt x="160" y="814"/>
                    </a:lnTo>
                    <a:lnTo>
                      <a:pt x="176" y="822"/>
                    </a:lnTo>
                    <a:lnTo>
                      <a:pt x="184" y="838"/>
                    </a:lnTo>
                    <a:lnTo>
                      <a:pt x="200" y="846"/>
                    </a:lnTo>
                    <a:lnTo>
                      <a:pt x="216" y="862"/>
                    </a:lnTo>
                    <a:lnTo>
                      <a:pt x="216" y="870"/>
                    </a:lnTo>
                    <a:lnTo>
                      <a:pt x="208" y="878"/>
                    </a:lnTo>
                    <a:lnTo>
                      <a:pt x="200" y="878"/>
                    </a:lnTo>
                    <a:lnTo>
                      <a:pt x="192" y="870"/>
                    </a:lnTo>
                    <a:lnTo>
                      <a:pt x="168" y="870"/>
                    </a:lnTo>
                    <a:lnTo>
                      <a:pt x="160" y="862"/>
                    </a:lnTo>
                    <a:lnTo>
                      <a:pt x="144" y="862"/>
                    </a:lnTo>
                    <a:lnTo>
                      <a:pt x="128" y="862"/>
                    </a:lnTo>
                    <a:lnTo>
                      <a:pt x="112" y="878"/>
                    </a:lnTo>
                    <a:lnTo>
                      <a:pt x="88" y="902"/>
                    </a:lnTo>
                    <a:lnTo>
                      <a:pt x="72" y="918"/>
                    </a:lnTo>
                    <a:lnTo>
                      <a:pt x="64" y="934"/>
                    </a:lnTo>
                    <a:lnTo>
                      <a:pt x="48" y="934"/>
                    </a:lnTo>
                    <a:lnTo>
                      <a:pt x="32" y="934"/>
                    </a:lnTo>
                    <a:lnTo>
                      <a:pt x="24" y="918"/>
                    </a:lnTo>
                    <a:lnTo>
                      <a:pt x="32" y="902"/>
                    </a:lnTo>
                    <a:lnTo>
                      <a:pt x="32" y="878"/>
                    </a:lnTo>
                    <a:lnTo>
                      <a:pt x="40" y="870"/>
                    </a:lnTo>
                    <a:lnTo>
                      <a:pt x="40" y="862"/>
                    </a:lnTo>
                    <a:lnTo>
                      <a:pt x="48" y="854"/>
                    </a:lnTo>
                    <a:lnTo>
                      <a:pt x="48" y="838"/>
                    </a:lnTo>
                    <a:lnTo>
                      <a:pt x="48" y="822"/>
                    </a:lnTo>
                    <a:lnTo>
                      <a:pt x="48" y="814"/>
                    </a:lnTo>
                    <a:lnTo>
                      <a:pt x="40" y="806"/>
                    </a:lnTo>
                    <a:lnTo>
                      <a:pt x="16" y="782"/>
                    </a:lnTo>
                    <a:lnTo>
                      <a:pt x="0" y="758"/>
                    </a:lnTo>
                    <a:lnTo>
                      <a:pt x="0" y="742"/>
                    </a:lnTo>
                    <a:lnTo>
                      <a:pt x="8" y="742"/>
                    </a:lnTo>
                    <a:lnTo>
                      <a:pt x="8" y="726"/>
                    </a:lnTo>
                    <a:lnTo>
                      <a:pt x="8" y="718"/>
                    </a:lnTo>
                    <a:lnTo>
                      <a:pt x="8" y="710"/>
                    </a:lnTo>
                    <a:lnTo>
                      <a:pt x="8" y="694"/>
                    </a:lnTo>
                    <a:lnTo>
                      <a:pt x="8" y="686"/>
                    </a:lnTo>
                    <a:lnTo>
                      <a:pt x="16" y="670"/>
                    </a:lnTo>
                    <a:lnTo>
                      <a:pt x="32" y="654"/>
                    </a:lnTo>
                    <a:lnTo>
                      <a:pt x="56" y="638"/>
                    </a:lnTo>
                    <a:lnTo>
                      <a:pt x="88" y="630"/>
                    </a:lnTo>
                    <a:lnTo>
                      <a:pt x="104" y="598"/>
                    </a:lnTo>
                    <a:lnTo>
                      <a:pt x="104" y="558"/>
                    </a:lnTo>
                    <a:lnTo>
                      <a:pt x="96" y="535"/>
                    </a:lnTo>
                    <a:lnTo>
                      <a:pt x="96" y="519"/>
                    </a:lnTo>
                    <a:lnTo>
                      <a:pt x="104" y="511"/>
                    </a:lnTo>
                    <a:lnTo>
                      <a:pt x="112" y="519"/>
                    </a:lnTo>
                    <a:lnTo>
                      <a:pt x="128" y="527"/>
                    </a:lnTo>
                    <a:lnTo>
                      <a:pt x="152" y="535"/>
                    </a:lnTo>
                    <a:lnTo>
                      <a:pt x="160" y="535"/>
                    </a:lnTo>
                    <a:lnTo>
                      <a:pt x="168" y="543"/>
                    </a:lnTo>
                    <a:lnTo>
                      <a:pt x="176" y="550"/>
                    </a:lnTo>
                    <a:lnTo>
                      <a:pt x="184" y="550"/>
                    </a:lnTo>
                    <a:lnTo>
                      <a:pt x="192" y="543"/>
                    </a:lnTo>
                    <a:lnTo>
                      <a:pt x="200" y="543"/>
                    </a:lnTo>
                    <a:lnTo>
                      <a:pt x="200" y="550"/>
                    </a:lnTo>
                    <a:lnTo>
                      <a:pt x="208" y="550"/>
                    </a:lnTo>
                    <a:lnTo>
                      <a:pt x="224" y="550"/>
                    </a:lnTo>
                    <a:lnTo>
                      <a:pt x="231" y="550"/>
                    </a:lnTo>
                    <a:lnTo>
                      <a:pt x="239" y="550"/>
                    </a:lnTo>
                    <a:lnTo>
                      <a:pt x="247" y="550"/>
                    </a:lnTo>
                    <a:lnTo>
                      <a:pt x="255" y="535"/>
                    </a:lnTo>
                    <a:lnTo>
                      <a:pt x="263" y="527"/>
                    </a:lnTo>
                    <a:lnTo>
                      <a:pt x="271" y="519"/>
                    </a:lnTo>
                    <a:lnTo>
                      <a:pt x="271" y="511"/>
                    </a:lnTo>
                    <a:lnTo>
                      <a:pt x="271" y="503"/>
                    </a:lnTo>
                    <a:lnTo>
                      <a:pt x="271" y="495"/>
                    </a:lnTo>
                    <a:lnTo>
                      <a:pt x="271" y="487"/>
                    </a:lnTo>
                    <a:lnTo>
                      <a:pt x="263" y="479"/>
                    </a:lnTo>
                    <a:lnTo>
                      <a:pt x="263" y="471"/>
                    </a:lnTo>
                    <a:lnTo>
                      <a:pt x="263" y="463"/>
                    </a:lnTo>
                    <a:lnTo>
                      <a:pt x="263" y="455"/>
                    </a:lnTo>
                    <a:lnTo>
                      <a:pt x="263" y="447"/>
                    </a:lnTo>
                    <a:lnTo>
                      <a:pt x="263" y="439"/>
                    </a:lnTo>
                    <a:lnTo>
                      <a:pt x="255" y="431"/>
                    </a:lnTo>
                    <a:lnTo>
                      <a:pt x="247" y="431"/>
                    </a:lnTo>
                    <a:lnTo>
                      <a:pt x="255" y="415"/>
                    </a:lnTo>
                    <a:lnTo>
                      <a:pt x="271" y="399"/>
                    </a:lnTo>
                    <a:lnTo>
                      <a:pt x="279" y="391"/>
                    </a:lnTo>
                    <a:lnTo>
                      <a:pt x="287" y="375"/>
                    </a:lnTo>
                    <a:lnTo>
                      <a:pt x="303" y="367"/>
                    </a:lnTo>
                    <a:lnTo>
                      <a:pt x="311" y="351"/>
                    </a:lnTo>
                    <a:lnTo>
                      <a:pt x="311" y="343"/>
                    </a:lnTo>
                    <a:lnTo>
                      <a:pt x="311" y="335"/>
                    </a:lnTo>
                    <a:lnTo>
                      <a:pt x="311" y="319"/>
                    </a:lnTo>
                    <a:lnTo>
                      <a:pt x="311" y="303"/>
                    </a:lnTo>
                    <a:lnTo>
                      <a:pt x="311" y="295"/>
                    </a:lnTo>
                    <a:lnTo>
                      <a:pt x="327" y="271"/>
                    </a:lnTo>
                    <a:lnTo>
                      <a:pt x="343" y="239"/>
                    </a:lnTo>
                    <a:lnTo>
                      <a:pt x="343" y="191"/>
                    </a:lnTo>
                    <a:lnTo>
                      <a:pt x="343" y="143"/>
                    </a:lnTo>
                    <a:lnTo>
                      <a:pt x="335" y="103"/>
                    </a:lnTo>
                    <a:lnTo>
                      <a:pt x="327" y="71"/>
                    </a:lnTo>
                    <a:lnTo>
                      <a:pt x="311" y="63"/>
                    </a:lnTo>
                    <a:lnTo>
                      <a:pt x="303" y="55"/>
                    </a:lnTo>
                    <a:lnTo>
                      <a:pt x="303" y="47"/>
                    </a:lnTo>
                    <a:lnTo>
                      <a:pt x="295" y="39"/>
                    </a:lnTo>
                    <a:lnTo>
                      <a:pt x="303" y="39"/>
                    </a:lnTo>
                    <a:lnTo>
                      <a:pt x="311" y="39"/>
                    </a:lnTo>
                    <a:lnTo>
                      <a:pt x="311" y="31"/>
                    </a:lnTo>
                    <a:lnTo>
                      <a:pt x="311" y="23"/>
                    </a:lnTo>
                    <a:lnTo>
                      <a:pt x="319" y="15"/>
                    </a:lnTo>
                    <a:lnTo>
                      <a:pt x="327" y="15"/>
                    </a:lnTo>
                    <a:lnTo>
                      <a:pt x="351" y="8"/>
                    </a:lnTo>
                    <a:lnTo>
                      <a:pt x="367" y="0"/>
                    </a:lnTo>
                    <a:lnTo>
                      <a:pt x="375" y="8"/>
                    </a:lnTo>
                    <a:lnTo>
                      <a:pt x="383" y="15"/>
                    </a:lnTo>
                    <a:lnTo>
                      <a:pt x="391" y="23"/>
                    </a:lnTo>
                    <a:lnTo>
                      <a:pt x="407" y="47"/>
                    </a:lnTo>
                    <a:lnTo>
                      <a:pt x="431" y="79"/>
                    </a:lnTo>
                    <a:lnTo>
                      <a:pt x="455" y="111"/>
                    </a:lnTo>
                    <a:lnTo>
                      <a:pt x="471" y="127"/>
                    </a:lnTo>
                    <a:lnTo>
                      <a:pt x="471" y="135"/>
                    </a:lnTo>
                    <a:lnTo>
                      <a:pt x="479" y="143"/>
                    </a:lnTo>
                    <a:lnTo>
                      <a:pt x="479" y="159"/>
                    </a:lnTo>
                    <a:lnTo>
                      <a:pt x="479" y="175"/>
                    </a:lnTo>
                    <a:lnTo>
                      <a:pt x="487" y="183"/>
                    </a:lnTo>
                    <a:lnTo>
                      <a:pt x="495" y="191"/>
                    </a:lnTo>
                    <a:lnTo>
                      <a:pt x="503" y="199"/>
                    </a:lnTo>
                    <a:lnTo>
                      <a:pt x="511" y="199"/>
                    </a:lnTo>
                    <a:lnTo>
                      <a:pt x="527" y="207"/>
                    </a:lnTo>
                    <a:lnTo>
                      <a:pt x="543" y="223"/>
                    </a:lnTo>
                    <a:lnTo>
                      <a:pt x="559" y="231"/>
                    </a:lnTo>
                    <a:lnTo>
                      <a:pt x="583" y="247"/>
                    </a:lnTo>
                    <a:lnTo>
                      <a:pt x="606" y="263"/>
                    </a:lnTo>
                    <a:lnTo>
                      <a:pt x="622" y="271"/>
                    </a:lnTo>
                    <a:lnTo>
                      <a:pt x="638" y="279"/>
                    </a:lnTo>
                    <a:lnTo>
                      <a:pt x="662" y="287"/>
                    </a:lnTo>
                    <a:lnTo>
                      <a:pt x="670" y="295"/>
                    </a:lnTo>
                    <a:lnTo>
                      <a:pt x="678" y="303"/>
                    </a:lnTo>
                    <a:lnTo>
                      <a:pt x="686" y="303"/>
                    </a:lnTo>
                    <a:lnTo>
                      <a:pt x="694" y="303"/>
                    </a:lnTo>
                    <a:lnTo>
                      <a:pt x="710" y="303"/>
                    </a:lnTo>
                    <a:lnTo>
                      <a:pt x="726" y="311"/>
                    </a:lnTo>
                    <a:lnTo>
                      <a:pt x="742" y="319"/>
                    </a:lnTo>
                    <a:lnTo>
                      <a:pt x="766" y="335"/>
                    </a:lnTo>
                    <a:lnTo>
                      <a:pt x="774" y="335"/>
                    </a:lnTo>
                    <a:lnTo>
                      <a:pt x="782" y="343"/>
                    </a:lnTo>
                    <a:lnTo>
                      <a:pt x="798" y="351"/>
                    </a:lnTo>
                    <a:lnTo>
                      <a:pt x="822" y="359"/>
                    </a:lnTo>
                    <a:lnTo>
                      <a:pt x="830" y="359"/>
                    </a:lnTo>
                    <a:lnTo>
                      <a:pt x="846" y="351"/>
                    </a:lnTo>
                    <a:lnTo>
                      <a:pt x="854" y="335"/>
                    </a:lnTo>
                    <a:lnTo>
                      <a:pt x="862" y="327"/>
                    </a:lnTo>
                    <a:lnTo>
                      <a:pt x="886" y="303"/>
                    </a:lnTo>
                    <a:lnTo>
                      <a:pt x="926" y="271"/>
                    </a:lnTo>
                    <a:lnTo>
                      <a:pt x="949" y="239"/>
                    </a:lnTo>
                    <a:lnTo>
                      <a:pt x="949" y="231"/>
                    </a:lnTo>
                    <a:lnTo>
                      <a:pt x="949" y="239"/>
                    </a:lnTo>
                    <a:lnTo>
                      <a:pt x="949" y="255"/>
                    </a:lnTo>
                    <a:lnTo>
                      <a:pt x="949" y="271"/>
                    </a:lnTo>
                    <a:lnTo>
                      <a:pt x="942" y="271"/>
                    </a:lnTo>
                    <a:lnTo>
                      <a:pt x="942" y="279"/>
                    </a:lnTo>
                    <a:lnTo>
                      <a:pt x="926" y="311"/>
                    </a:lnTo>
                    <a:lnTo>
                      <a:pt x="910" y="343"/>
                    </a:lnTo>
                    <a:lnTo>
                      <a:pt x="902" y="367"/>
                    </a:lnTo>
                    <a:lnTo>
                      <a:pt x="902" y="383"/>
                    </a:lnTo>
                    <a:lnTo>
                      <a:pt x="910" y="391"/>
                    </a:lnTo>
                    <a:lnTo>
                      <a:pt x="918" y="399"/>
                    </a:lnTo>
                    <a:lnTo>
                      <a:pt x="934" y="407"/>
                    </a:lnTo>
                    <a:lnTo>
                      <a:pt x="949" y="415"/>
                    </a:lnTo>
                    <a:lnTo>
                      <a:pt x="957" y="415"/>
                    </a:lnTo>
                    <a:lnTo>
                      <a:pt x="949" y="415"/>
                    </a:lnTo>
                    <a:lnTo>
                      <a:pt x="934" y="415"/>
                    </a:lnTo>
                    <a:lnTo>
                      <a:pt x="918" y="431"/>
                    </a:lnTo>
                    <a:lnTo>
                      <a:pt x="926" y="447"/>
                    </a:lnTo>
                    <a:lnTo>
                      <a:pt x="934" y="463"/>
                    </a:lnTo>
                    <a:lnTo>
                      <a:pt x="949" y="479"/>
                    </a:lnTo>
                    <a:lnTo>
                      <a:pt x="965" y="487"/>
                    </a:lnTo>
                    <a:lnTo>
                      <a:pt x="981" y="479"/>
                    </a:lnTo>
                    <a:lnTo>
                      <a:pt x="1005" y="471"/>
                    </a:lnTo>
                    <a:lnTo>
                      <a:pt x="1029" y="455"/>
                    </a:lnTo>
                    <a:lnTo>
                      <a:pt x="1045" y="439"/>
                    </a:lnTo>
                    <a:lnTo>
                      <a:pt x="1053" y="431"/>
                    </a:lnTo>
                    <a:lnTo>
                      <a:pt x="1061" y="439"/>
                    </a:lnTo>
                    <a:lnTo>
                      <a:pt x="1061" y="447"/>
                    </a:lnTo>
                    <a:lnTo>
                      <a:pt x="1061" y="455"/>
                    </a:lnTo>
                    <a:lnTo>
                      <a:pt x="1045" y="463"/>
                    </a:lnTo>
                    <a:lnTo>
                      <a:pt x="1021" y="471"/>
                    </a:lnTo>
                    <a:lnTo>
                      <a:pt x="1013" y="487"/>
                    </a:lnTo>
                    <a:lnTo>
                      <a:pt x="1005" y="503"/>
                    </a:lnTo>
                    <a:lnTo>
                      <a:pt x="997" y="511"/>
                    </a:lnTo>
                    <a:lnTo>
                      <a:pt x="989" y="511"/>
                    </a:lnTo>
                    <a:lnTo>
                      <a:pt x="981" y="511"/>
                    </a:lnTo>
                    <a:lnTo>
                      <a:pt x="973" y="519"/>
                    </a:lnTo>
                    <a:lnTo>
                      <a:pt x="965" y="519"/>
                    </a:lnTo>
                    <a:lnTo>
                      <a:pt x="949" y="519"/>
                    </a:lnTo>
                    <a:lnTo>
                      <a:pt x="942" y="511"/>
                    </a:lnTo>
                    <a:lnTo>
                      <a:pt x="934" y="519"/>
                    </a:lnTo>
                    <a:lnTo>
                      <a:pt x="918" y="535"/>
                    </a:lnTo>
                    <a:lnTo>
                      <a:pt x="894" y="550"/>
                    </a:lnTo>
                    <a:lnTo>
                      <a:pt x="886" y="550"/>
                    </a:lnTo>
                    <a:lnTo>
                      <a:pt x="878" y="550"/>
                    </a:lnTo>
                    <a:lnTo>
                      <a:pt x="870" y="550"/>
                    </a:lnTo>
                    <a:lnTo>
                      <a:pt x="862" y="550"/>
                    </a:lnTo>
                    <a:lnTo>
                      <a:pt x="854" y="558"/>
                    </a:lnTo>
                    <a:lnTo>
                      <a:pt x="838" y="566"/>
                    </a:lnTo>
                    <a:lnTo>
                      <a:pt x="814" y="574"/>
                    </a:lnTo>
                    <a:lnTo>
                      <a:pt x="806" y="574"/>
                    </a:lnTo>
                    <a:lnTo>
                      <a:pt x="790" y="566"/>
                    </a:lnTo>
                    <a:lnTo>
                      <a:pt x="766" y="558"/>
                    </a:lnTo>
                    <a:lnTo>
                      <a:pt x="742" y="558"/>
                    </a:lnTo>
                    <a:lnTo>
                      <a:pt x="726" y="566"/>
                    </a:lnTo>
                    <a:lnTo>
                      <a:pt x="718" y="582"/>
                    </a:lnTo>
                    <a:lnTo>
                      <a:pt x="710" y="590"/>
                    </a:lnTo>
                    <a:lnTo>
                      <a:pt x="686" y="614"/>
                    </a:lnTo>
                    <a:lnTo>
                      <a:pt x="662" y="630"/>
                    </a:lnTo>
                    <a:lnTo>
                      <a:pt x="646" y="646"/>
                    </a:lnTo>
                    <a:lnTo>
                      <a:pt x="638" y="662"/>
                    </a:lnTo>
                    <a:lnTo>
                      <a:pt x="638" y="670"/>
                    </a:lnTo>
                    <a:lnTo>
                      <a:pt x="638" y="678"/>
                    </a:lnTo>
                    <a:lnTo>
                      <a:pt x="622" y="686"/>
                    </a:lnTo>
                    <a:lnTo>
                      <a:pt x="606" y="710"/>
                    </a:lnTo>
                    <a:lnTo>
                      <a:pt x="598" y="742"/>
                    </a:lnTo>
                    <a:lnTo>
                      <a:pt x="598" y="750"/>
                    </a:lnTo>
                    <a:lnTo>
                      <a:pt x="598" y="758"/>
                    </a:lnTo>
                    <a:lnTo>
                      <a:pt x="590" y="766"/>
                    </a:lnTo>
                    <a:lnTo>
                      <a:pt x="590" y="774"/>
                    </a:lnTo>
                    <a:lnTo>
                      <a:pt x="590" y="782"/>
                    </a:lnTo>
                    <a:lnTo>
                      <a:pt x="583" y="790"/>
                    </a:lnTo>
                    <a:lnTo>
                      <a:pt x="575" y="806"/>
                    </a:lnTo>
                    <a:lnTo>
                      <a:pt x="567" y="806"/>
                    </a:lnTo>
                    <a:lnTo>
                      <a:pt x="551" y="782"/>
                    </a:lnTo>
                    <a:lnTo>
                      <a:pt x="543" y="758"/>
                    </a:lnTo>
                    <a:lnTo>
                      <a:pt x="519" y="750"/>
                    </a:lnTo>
                    <a:lnTo>
                      <a:pt x="503" y="742"/>
                    </a:lnTo>
                    <a:lnTo>
                      <a:pt x="495" y="734"/>
                    </a:lnTo>
                    <a:lnTo>
                      <a:pt x="495" y="742"/>
                    </a:lnTo>
                    <a:lnTo>
                      <a:pt x="479" y="734"/>
                    </a:lnTo>
                    <a:lnTo>
                      <a:pt x="455" y="726"/>
                    </a:lnTo>
                    <a:lnTo>
                      <a:pt x="423" y="718"/>
                    </a:lnTo>
                    <a:lnTo>
                      <a:pt x="383" y="702"/>
                    </a:lnTo>
                    <a:lnTo>
                      <a:pt x="343" y="678"/>
                    </a:lnTo>
                    <a:lnTo>
                      <a:pt x="311" y="662"/>
                    </a:lnTo>
                    <a:lnTo>
                      <a:pt x="295" y="662"/>
                    </a:lnTo>
                    <a:lnTo>
                      <a:pt x="279" y="670"/>
                    </a:lnTo>
                    <a:lnTo>
                      <a:pt x="255" y="678"/>
                    </a:lnTo>
                    <a:lnTo>
                      <a:pt x="231" y="694"/>
                    </a:lnTo>
                    <a:lnTo>
                      <a:pt x="216" y="710"/>
                    </a:lnTo>
                    <a:lnTo>
                      <a:pt x="200" y="726"/>
                    </a:lnTo>
                    <a:lnTo>
                      <a:pt x="192" y="726"/>
                    </a:lnTo>
                    <a:lnTo>
                      <a:pt x="192" y="718"/>
                    </a:lnTo>
                    <a:lnTo>
                      <a:pt x="176" y="694"/>
                    </a:lnTo>
                    <a:lnTo>
                      <a:pt x="152" y="670"/>
                    </a:lnTo>
                    <a:lnTo>
                      <a:pt x="128" y="662"/>
                    </a:lnTo>
                    <a:lnTo>
                      <a:pt x="112" y="670"/>
                    </a:lnTo>
                    <a:lnTo>
                      <a:pt x="96" y="686"/>
                    </a:lnTo>
                    <a:lnTo>
                      <a:pt x="88" y="694"/>
                    </a:lnTo>
                    <a:lnTo>
                      <a:pt x="80" y="702"/>
                    </a:lnTo>
                  </a:path>
                </a:pathLst>
              </a:custGeom>
              <a:solidFill>
                <a:srgbClr val="33CC33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7" name="Freeform 35"/>
              <p:cNvSpPr>
                <a:spLocks/>
              </p:cNvSpPr>
              <p:nvPr/>
            </p:nvSpPr>
            <p:spPr bwMode="auto">
              <a:xfrm>
                <a:off x="3182" y="1013"/>
                <a:ext cx="22" cy="31"/>
              </a:xfrm>
              <a:custGeom>
                <a:avLst/>
                <a:gdLst>
                  <a:gd name="T0" fmla="*/ 6 w 24"/>
                  <a:gd name="T1" fmla="*/ 0 h 40"/>
                  <a:gd name="T2" fmla="*/ 11 w 24"/>
                  <a:gd name="T3" fmla="*/ 2 h 40"/>
                  <a:gd name="T4" fmla="*/ 11 w 24"/>
                  <a:gd name="T5" fmla="*/ 2 h 40"/>
                  <a:gd name="T6" fmla="*/ 6 w 24"/>
                  <a:gd name="T7" fmla="*/ 2 h 40"/>
                  <a:gd name="T8" fmla="*/ 6 w 24"/>
                  <a:gd name="T9" fmla="*/ 2 h 40"/>
                  <a:gd name="T10" fmla="*/ 6 w 24"/>
                  <a:gd name="T11" fmla="*/ 3 h 40"/>
                  <a:gd name="T12" fmla="*/ 0 w 24"/>
                  <a:gd name="T13" fmla="*/ 3 h 40"/>
                  <a:gd name="T14" fmla="*/ 0 w 24"/>
                  <a:gd name="T15" fmla="*/ 2 h 40"/>
                  <a:gd name="T16" fmla="*/ 0 w 24"/>
                  <a:gd name="T17" fmla="*/ 2 h 40"/>
                  <a:gd name="T18" fmla="*/ 0 w 24"/>
                  <a:gd name="T19" fmla="*/ 2 h 40"/>
                  <a:gd name="T20" fmla="*/ 0 w 24"/>
                  <a:gd name="T21" fmla="*/ 2 h 40"/>
                  <a:gd name="T22" fmla="*/ 6 w 24"/>
                  <a:gd name="T23" fmla="*/ 0 h 4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4"/>
                  <a:gd name="T37" fmla="*/ 0 h 40"/>
                  <a:gd name="T38" fmla="*/ 24 w 24"/>
                  <a:gd name="T39" fmla="*/ 40 h 4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4" h="40">
                    <a:moveTo>
                      <a:pt x="16" y="0"/>
                    </a:moveTo>
                    <a:lnTo>
                      <a:pt x="24" y="8"/>
                    </a:lnTo>
                    <a:lnTo>
                      <a:pt x="24" y="16"/>
                    </a:lnTo>
                    <a:lnTo>
                      <a:pt x="16" y="24"/>
                    </a:lnTo>
                    <a:lnTo>
                      <a:pt x="8" y="32"/>
                    </a:lnTo>
                    <a:lnTo>
                      <a:pt x="8" y="40"/>
                    </a:lnTo>
                    <a:lnTo>
                      <a:pt x="0" y="40"/>
                    </a:lnTo>
                    <a:lnTo>
                      <a:pt x="0" y="32"/>
                    </a:lnTo>
                    <a:lnTo>
                      <a:pt x="0" y="24"/>
                    </a:lnTo>
                    <a:lnTo>
                      <a:pt x="0" y="16"/>
                    </a:lnTo>
                    <a:lnTo>
                      <a:pt x="0" y="8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8" name="Freeform 36"/>
              <p:cNvSpPr>
                <a:spLocks/>
              </p:cNvSpPr>
              <p:nvPr/>
            </p:nvSpPr>
            <p:spPr bwMode="auto">
              <a:xfrm>
                <a:off x="3182" y="1013"/>
                <a:ext cx="22" cy="31"/>
              </a:xfrm>
              <a:custGeom>
                <a:avLst/>
                <a:gdLst>
                  <a:gd name="T0" fmla="*/ 6 w 24"/>
                  <a:gd name="T1" fmla="*/ 0 h 40"/>
                  <a:gd name="T2" fmla="*/ 11 w 24"/>
                  <a:gd name="T3" fmla="*/ 2 h 40"/>
                  <a:gd name="T4" fmla="*/ 11 w 24"/>
                  <a:gd name="T5" fmla="*/ 2 h 40"/>
                  <a:gd name="T6" fmla="*/ 6 w 24"/>
                  <a:gd name="T7" fmla="*/ 2 h 40"/>
                  <a:gd name="T8" fmla="*/ 6 w 24"/>
                  <a:gd name="T9" fmla="*/ 2 h 40"/>
                  <a:gd name="T10" fmla="*/ 6 w 24"/>
                  <a:gd name="T11" fmla="*/ 3 h 40"/>
                  <a:gd name="T12" fmla="*/ 0 w 24"/>
                  <a:gd name="T13" fmla="*/ 3 h 40"/>
                  <a:gd name="T14" fmla="*/ 0 w 24"/>
                  <a:gd name="T15" fmla="*/ 2 h 40"/>
                  <a:gd name="T16" fmla="*/ 0 w 24"/>
                  <a:gd name="T17" fmla="*/ 2 h 40"/>
                  <a:gd name="T18" fmla="*/ 0 w 24"/>
                  <a:gd name="T19" fmla="*/ 2 h 40"/>
                  <a:gd name="T20" fmla="*/ 0 w 24"/>
                  <a:gd name="T21" fmla="*/ 2 h 40"/>
                  <a:gd name="T22" fmla="*/ 6 w 24"/>
                  <a:gd name="T23" fmla="*/ 0 h 4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4"/>
                  <a:gd name="T37" fmla="*/ 0 h 40"/>
                  <a:gd name="T38" fmla="*/ 24 w 24"/>
                  <a:gd name="T39" fmla="*/ 40 h 4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4" h="40">
                    <a:moveTo>
                      <a:pt x="16" y="0"/>
                    </a:moveTo>
                    <a:lnTo>
                      <a:pt x="24" y="8"/>
                    </a:lnTo>
                    <a:lnTo>
                      <a:pt x="24" y="16"/>
                    </a:lnTo>
                    <a:lnTo>
                      <a:pt x="16" y="24"/>
                    </a:lnTo>
                    <a:lnTo>
                      <a:pt x="8" y="32"/>
                    </a:lnTo>
                    <a:lnTo>
                      <a:pt x="8" y="40"/>
                    </a:lnTo>
                    <a:lnTo>
                      <a:pt x="0" y="40"/>
                    </a:lnTo>
                    <a:lnTo>
                      <a:pt x="0" y="32"/>
                    </a:lnTo>
                    <a:lnTo>
                      <a:pt x="0" y="24"/>
                    </a:lnTo>
                    <a:lnTo>
                      <a:pt x="0" y="16"/>
                    </a:lnTo>
                    <a:lnTo>
                      <a:pt x="0" y="8"/>
                    </a:lnTo>
                    <a:lnTo>
                      <a:pt x="16" y="0"/>
                    </a:lnTo>
                  </a:path>
                </a:pathLst>
              </a:custGeom>
              <a:solidFill>
                <a:srgbClr val="33CC33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9" name="Freeform 37"/>
              <p:cNvSpPr>
                <a:spLocks/>
              </p:cNvSpPr>
              <p:nvPr/>
            </p:nvSpPr>
            <p:spPr bwMode="auto">
              <a:xfrm>
                <a:off x="3446" y="462"/>
                <a:ext cx="28" cy="31"/>
              </a:xfrm>
              <a:custGeom>
                <a:avLst/>
                <a:gdLst>
                  <a:gd name="T0" fmla="*/ 0 w 31"/>
                  <a:gd name="T1" fmla="*/ 2 h 40"/>
                  <a:gd name="T2" fmla="*/ 0 w 31"/>
                  <a:gd name="T3" fmla="*/ 2 h 40"/>
                  <a:gd name="T4" fmla="*/ 5 w 31"/>
                  <a:gd name="T5" fmla="*/ 0 h 40"/>
                  <a:gd name="T6" fmla="*/ 9 w 31"/>
                  <a:gd name="T7" fmla="*/ 2 h 40"/>
                  <a:gd name="T8" fmla="*/ 9 w 31"/>
                  <a:gd name="T9" fmla="*/ 2 h 40"/>
                  <a:gd name="T10" fmla="*/ 12 w 31"/>
                  <a:gd name="T11" fmla="*/ 2 h 40"/>
                  <a:gd name="T12" fmla="*/ 12 w 31"/>
                  <a:gd name="T13" fmla="*/ 3 h 40"/>
                  <a:gd name="T14" fmla="*/ 9 w 31"/>
                  <a:gd name="T15" fmla="*/ 3 h 40"/>
                  <a:gd name="T16" fmla="*/ 5 w 31"/>
                  <a:gd name="T17" fmla="*/ 2 h 40"/>
                  <a:gd name="T18" fmla="*/ 0 w 31"/>
                  <a:gd name="T19" fmla="*/ 2 h 4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1"/>
                  <a:gd name="T31" fmla="*/ 0 h 40"/>
                  <a:gd name="T32" fmla="*/ 31 w 31"/>
                  <a:gd name="T33" fmla="*/ 40 h 4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1" h="40">
                    <a:moveTo>
                      <a:pt x="0" y="16"/>
                    </a:moveTo>
                    <a:lnTo>
                      <a:pt x="0" y="8"/>
                    </a:lnTo>
                    <a:lnTo>
                      <a:pt x="7" y="0"/>
                    </a:lnTo>
                    <a:lnTo>
                      <a:pt x="23" y="8"/>
                    </a:lnTo>
                    <a:lnTo>
                      <a:pt x="23" y="16"/>
                    </a:lnTo>
                    <a:lnTo>
                      <a:pt x="31" y="32"/>
                    </a:lnTo>
                    <a:lnTo>
                      <a:pt x="31" y="40"/>
                    </a:lnTo>
                    <a:lnTo>
                      <a:pt x="23" y="40"/>
                    </a:lnTo>
                    <a:lnTo>
                      <a:pt x="7" y="32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0" name="Freeform 38"/>
              <p:cNvSpPr>
                <a:spLocks/>
              </p:cNvSpPr>
              <p:nvPr/>
            </p:nvSpPr>
            <p:spPr bwMode="auto">
              <a:xfrm>
                <a:off x="3446" y="462"/>
                <a:ext cx="28" cy="31"/>
              </a:xfrm>
              <a:custGeom>
                <a:avLst/>
                <a:gdLst>
                  <a:gd name="T0" fmla="*/ 0 w 31"/>
                  <a:gd name="T1" fmla="*/ 2 h 40"/>
                  <a:gd name="T2" fmla="*/ 0 w 31"/>
                  <a:gd name="T3" fmla="*/ 2 h 40"/>
                  <a:gd name="T4" fmla="*/ 5 w 31"/>
                  <a:gd name="T5" fmla="*/ 0 h 40"/>
                  <a:gd name="T6" fmla="*/ 9 w 31"/>
                  <a:gd name="T7" fmla="*/ 2 h 40"/>
                  <a:gd name="T8" fmla="*/ 9 w 31"/>
                  <a:gd name="T9" fmla="*/ 2 h 40"/>
                  <a:gd name="T10" fmla="*/ 12 w 31"/>
                  <a:gd name="T11" fmla="*/ 2 h 40"/>
                  <a:gd name="T12" fmla="*/ 12 w 31"/>
                  <a:gd name="T13" fmla="*/ 3 h 40"/>
                  <a:gd name="T14" fmla="*/ 9 w 31"/>
                  <a:gd name="T15" fmla="*/ 3 h 40"/>
                  <a:gd name="T16" fmla="*/ 5 w 31"/>
                  <a:gd name="T17" fmla="*/ 2 h 40"/>
                  <a:gd name="T18" fmla="*/ 0 w 31"/>
                  <a:gd name="T19" fmla="*/ 2 h 4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1"/>
                  <a:gd name="T31" fmla="*/ 0 h 40"/>
                  <a:gd name="T32" fmla="*/ 31 w 31"/>
                  <a:gd name="T33" fmla="*/ 40 h 4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1" h="40">
                    <a:moveTo>
                      <a:pt x="0" y="16"/>
                    </a:moveTo>
                    <a:lnTo>
                      <a:pt x="0" y="8"/>
                    </a:lnTo>
                    <a:lnTo>
                      <a:pt x="7" y="0"/>
                    </a:lnTo>
                    <a:lnTo>
                      <a:pt x="23" y="8"/>
                    </a:lnTo>
                    <a:lnTo>
                      <a:pt x="23" y="16"/>
                    </a:lnTo>
                    <a:lnTo>
                      <a:pt x="31" y="32"/>
                    </a:lnTo>
                    <a:lnTo>
                      <a:pt x="31" y="40"/>
                    </a:lnTo>
                    <a:lnTo>
                      <a:pt x="23" y="40"/>
                    </a:lnTo>
                    <a:lnTo>
                      <a:pt x="7" y="32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33CC33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1" name="Freeform 39"/>
              <p:cNvSpPr>
                <a:spLocks/>
              </p:cNvSpPr>
              <p:nvPr/>
            </p:nvSpPr>
            <p:spPr bwMode="auto">
              <a:xfrm>
                <a:off x="4113" y="580"/>
                <a:ext cx="136" cy="155"/>
              </a:xfrm>
              <a:custGeom>
                <a:avLst/>
                <a:gdLst>
                  <a:gd name="T0" fmla="*/ 0 w 152"/>
                  <a:gd name="T1" fmla="*/ 12 h 200"/>
                  <a:gd name="T2" fmla="*/ 4 w 152"/>
                  <a:gd name="T3" fmla="*/ 12 h 200"/>
                  <a:gd name="T4" fmla="*/ 5 w 152"/>
                  <a:gd name="T5" fmla="*/ 10 h 200"/>
                  <a:gd name="T6" fmla="*/ 11 w 152"/>
                  <a:gd name="T7" fmla="*/ 9 h 200"/>
                  <a:gd name="T8" fmla="*/ 15 w 152"/>
                  <a:gd name="T9" fmla="*/ 9 h 200"/>
                  <a:gd name="T10" fmla="*/ 19 w 152"/>
                  <a:gd name="T11" fmla="*/ 7 h 200"/>
                  <a:gd name="T12" fmla="*/ 27 w 152"/>
                  <a:gd name="T13" fmla="*/ 5 h 200"/>
                  <a:gd name="T14" fmla="*/ 31 w 152"/>
                  <a:gd name="T15" fmla="*/ 4 h 200"/>
                  <a:gd name="T16" fmla="*/ 34 w 152"/>
                  <a:gd name="T17" fmla="*/ 2 h 200"/>
                  <a:gd name="T18" fmla="*/ 37 w 152"/>
                  <a:gd name="T19" fmla="*/ 2 h 200"/>
                  <a:gd name="T20" fmla="*/ 37 w 152"/>
                  <a:gd name="T21" fmla="*/ 2 h 200"/>
                  <a:gd name="T22" fmla="*/ 37 w 152"/>
                  <a:gd name="T23" fmla="*/ 0 h 200"/>
                  <a:gd name="T24" fmla="*/ 37 w 152"/>
                  <a:gd name="T25" fmla="*/ 2 h 200"/>
                  <a:gd name="T26" fmla="*/ 39 w 152"/>
                  <a:gd name="T27" fmla="*/ 2 h 200"/>
                  <a:gd name="T28" fmla="*/ 42 w 152"/>
                  <a:gd name="T29" fmla="*/ 2 h 200"/>
                  <a:gd name="T30" fmla="*/ 46 w 152"/>
                  <a:gd name="T31" fmla="*/ 2 h 200"/>
                  <a:gd name="T32" fmla="*/ 47 w 152"/>
                  <a:gd name="T33" fmla="*/ 3 h 200"/>
                  <a:gd name="T34" fmla="*/ 51 w 152"/>
                  <a:gd name="T35" fmla="*/ 4 h 200"/>
                  <a:gd name="T36" fmla="*/ 51 w 152"/>
                  <a:gd name="T37" fmla="*/ 4 h 200"/>
                  <a:gd name="T38" fmla="*/ 46 w 152"/>
                  <a:gd name="T39" fmla="*/ 4 h 200"/>
                  <a:gd name="T40" fmla="*/ 42 w 152"/>
                  <a:gd name="T41" fmla="*/ 5 h 200"/>
                  <a:gd name="T42" fmla="*/ 42 w 152"/>
                  <a:gd name="T43" fmla="*/ 5 h 200"/>
                  <a:gd name="T44" fmla="*/ 37 w 152"/>
                  <a:gd name="T45" fmla="*/ 7 h 200"/>
                  <a:gd name="T46" fmla="*/ 31 w 152"/>
                  <a:gd name="T47" fmla="*/ 7 h 200"/>
                  <a:gd name="T48" fmla="*/ 27 w 152"/>
                  <a:gd name="T49" fmla="*/ 9 h 200"/>
                  <a:gd name="T50" fmla="*/ 21 w 152"/>
                  <a:gd name="T51" fmla="*/ 10 h 200"/>
                  <a:gd name="T52" fmla="*/ 15 w 152"/>
                  <a:gd name="T53" fmla="*/ 12 h 200"/>
                  <a:gd name="T54" fmla="*/ 11 w 152"/>
                  <a:gd name="T55" fmla="*/ 12 h 200"/>
                  <a:gd name="T56" fmla="*/ 8 w 152"/>
                  <a:gd name="T57" fmla="*/ 12 h 200"/>
                  <a:gd name="T58" fmla="*/ 5 w 152"/>
                  <a:gd name="T59" fmla="*/ 13 h 200"/>
                  <a:gd name="T60" fmla="*/ 5 w 152"/>
                  <a:gd name="T61" fmla="*/ 13 h 200"/>
                  <a:gd name="T62" fmla="*/ 5 w 152"/>
                  <a:gd name="T63" fmla="*/ 15 h 200"/>
                  <a:gd name="T64" fmla="*/ 5 w 152"/>
                  <a:gd name="T65" fmla="*/ 16 h 200"/>
                  <a:gd name="T66" fmla="*/ 4 w 152"/>
                  <a:gd name="T67" fmla="*/ 16 h 200"/>
                  <a:gd name="T68" fmla="*/ 4 w 152"/>
                  <a:gd name="T69" fmla="*/ 15 h 200"/>
                  <a:gd name="T70" fmla="*/ 0 w 152"/>
                  <a:gd name="T71" fmla="*/ 15 h 200"/>
                  <a:gd name="T72" fmla="*/ 0 w 152"/>
                  <a:gd name="T73" fmla="*/ 12 h 200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52"/>
                  <a:gd name="T112" fmla="*/ 0 h 200"/>
                  <a:gd name="T113" fmla="*/ 152 w 152"/>
                  <a:gd name="T114" fmla="*/ 200 h 200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52" h="200">
                    <a:moveTo>
                      <a:pt x="0" y="160"/>
                    </a:moveTo>
                    <a:lnTo>
                      <a:pt x="8" y="144"/>
                    </a:lnTo>
                    <a:lnTo>
                      <a:pt x="16" y="128"/>
                    </a:lnTo>
                    <a:lnTo>
                      <a:pt x="32" y="120"/>
                    </a:lnTo>
                    <a:lnTo>
                      <a:pt x="48" y="112"/>
                    </a:lnTo>
                    <a:lnTo>
                      <a:pt x="56" y="96"/>
                    </a:lnTo>
                    <a:lnTo>
                      <a:pt x="80" y="72"/>
                    </a:lnTo>
                    <a:lnTo>
                      <a:pt x="96" y="48"/>
                    </a:lnTo>
                    <a:lnTo>
                      <a:pt x="104" y="32"/>
                    </a:lnTo>
                    <a:lnTo>
                      <a:pt x="112" y="16"/>
                    </a:lnTo>
                    <a:lnTo>
                      <a:pt x="112" y="8"/>
                    </a:lnTo>
                    <a:lnTo>
                      <a:pt x="112" y="0"/>
                    </a:lnTo>
                    <a:lnTo>
                      <a:pt x="112" y="8"/>
                    </a:lnTo>
                    <a:lnTo>
                      <a:pt x="120" y="16"/>
                    </a:lnTo>
                    <a:lnTo>
                      <a:pt x="128" y="32"/>
                    </a:lnTo>
                    <a:lnTo>
                      <a:pt x="136" y="32"/>
                    </a:lnTo>
                    <a:lnTo>
                      <a:pt x="144" y="40"/>
                    </a:lnTo>
                    <a:lnTo>
                      <a:pt x="152" y="48"/>
                    </a:lnTo>
                    <a:lnTo>
                      <a:pt x="152" y="56"/>
                    </a:lnTo>
                    <a:lnTo>
                      <a:pt x="136" y="56"/>
                    </a:lnTo>
                    <a:lnTo>
                      <a:pt x="128" y="64"/>
                    </a:lnTo>
                    <a:lnTo>
                      <a:pt x="128" y="72"/>
                    </a:lnTo>
                    <a:lnTo>
                      <a:pt x="112" y="88"/>
                    </a:lnTo>
                    <a:lnTo>
                      <a:pt x="96" y="96"/>
                    </a:lnTo>
                    <a:lnTo>
                      <a:pt x="80" y="112"/>
                    </a:lnTo>
                    <a:lnTo>
                      <a:pt x="64" y="128"/>
                    </a:lnTo>
                    <a:lnTo>
                      <a:pt x="48" y="144"/>
                    </a:lnTo>
                    <a:lnTo>
                      <a:pt x="32" y="152"/>
                    </a:lnTo>
                    <a:lnTo>
                      <a:pt x="24" y="160"/>
                    </a:lnTo>
                    <a:lnTo>
                      <a:pt x="16" y="168"/>
                    </a:lnTo>
                    <a:lnTo>
                      <a:pt x="16" y="176"/>
                    </a:lnTo>
                    <a:lnTo>
                      <a:pt x="16" y="184"/>
                    </a:lnTo>
                    <a:lnTo>
                      <a:pt x="16" y="200"/>
                    </a:lnTo>
                    <a:lnTo>
                      <a:pt x="8" y="200"/>
                    </a:lnTo>
                    <a:lnTo>
                      <a:pt x="8" y="192"/>
                    </a:lnTo>
                    <a:lnTo>
                      <a:pt x="0" y="184"/>
                    </a:lnTo>
                    <a:lnTo>
                      <a:pt x="0" y="160"/>
                    </a:lnTo>
                    <a:close/>
                  </a:path>
                </a:pathLst>
              </a:cu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2" name="Freeform 40"/>
              <p:cNvSpPr>
                <a:spLocks/>
              </p:cNvSpPr>
              <p:nvPr/>
            </p:nvSpPr>
            <p:spPr bwMode="auto">
              <a:xfrm>
                <a:off x="4113" y="580"/>
                <a:ext cx="136" cy="155"/>
              </a:xfrm>
              <a:custGeom>
                <a:avLst/>
                <a:gdLst>
                  <a:gd name="T0" fmla="*/ 0 w 152"/>
                  <a:gd name="T1" fmla="*/ 12 h 200"/>
                  <a:gd name="T2" fmla="*/ 4 w 152"/>
                  <a:gd name="T3" fmla="*/ 12 h 200"/>
                  <a:gd name="T4" fmla="*/ 5 w 152"/>
                  <a:gd name="T5" fmla="*/ 10 h 200"/>
                  <a:gd name="T6" fmla="*/ 11 w 152"/>
                  <a:gd name="T7" fmla="*/ 9 h 200"/>
                  <a:gd name="T8" fmla="*/ 15 w 152"/>
                  <a:gd name="T9" fmla="*/ 9 h 200"/>
                  <a:gd name="T10" fmla="*/ 19 w 152"/>
                  <a:gd name="T11" fmla="*/ 7 h 200"/>
                  <a:gd name="T12" fmla="*/ 27 w 152"/>
                  <a:gd name="T13" fmla="*/ 5 h 200"/>
                  <a:gd name="T14" fmla="*/ 31 w 152"/>
                  <a:gd name="T15" fmla="*/ 4 h 200"/>
                  <a:gd name="T16" fmla="*/ 34 w 152"/>
                  <a:gd name="T17" fmla="*/ 2 h 200"/>
                  <a:gd name="T18" fmla="*/ 37 w 152"/>
                  <a:gd name="T19" fmla="*/ 2 h 200"/>
                  <a:gd name="T20" fmla="*/ 37 w 152"/>
                  <a:gd name="T21" fmla="*/ 2 h 200"/>
                  <a:gd name="T22" fmla="*/ 37 w 152"/>
                  <a:gd name="T23" fmla="*/ 0 h 200"/>
                  <a:gd name="T24" fmla="*/ 37 w 152"/>
                  <a:gd name="T25" fmla="*/ 2 h 200"/>
                  <a:gd name="T26" fmla="*/ 39 w 152"/>
                  <a:gd name="T27" fmla="*/ 2 h 200"/>
                  <a:gd name="T28" fmla="*/ 42 w 152"/>
                  <a:gd name="T29" fmla="*/ 2 h 200"/>
                  <a:gd name="T30" fmla="*/ 46 w 152"/>
                  <a:gd name="T31" fmla="*/ 2 h 200"/>
                  <a:gd name="T32" fmla="*/ 47 w 152"/>
                  <a:gd name="T33" fmla="*/ 3 h 200"/>
                  <a:gd name="T34" fmla="*/ 51 w 152"/>
                  <a:gd name="T35" fmla="*/ 4 h 200"/>
                  <a:gd name="T36" fmla="*/ 51 w 152"/>
                  <a:gd name="T37" fmla="*/ 4 h 200"/>
                  <a:gd name="T38" fmla="*/ 46 w 152"/>
                  <a:gd name="T39" fmla="*/ 4 h 200"/>
                  <a:gd name="T40" fmla="*/ 42 w 152"/>
                  <a:gd name="T41" fmla="*/ 5 h 200"/>
                  <a:gd name="T42" fmla="*/ 42 w 152"/>
                  <a:gd name="T43" fmla="*/ 5 h 200"/>
                  <a:gd name="T44" fmla="*/ 37 w 152"/>
                  <a:gd name="T45" fmla="*/ 7 h 200"/>
                  <a:gd name="T46" fmla="*/ 31 w 152"/>
                  <a:gd name="T47" fmla="*/ 7 h 200"/>
                  <a:gd name="T48" fmla="*/ 27 w 152"/>
                  <a:gd name="T49" fmla="*/ 9 h 200"/>
                  <a:gd name="T50" fmla="*/ 21 w 152"/>
                  <a:gd name="T51" fmla="*/ 10 h 200"/>
                  <a:gd name="T52" fmla="*/ 15 w 152"/>
                  <a:gd name="T53" fmla="*/ 12 h 200"/>
                  <a:gd name="T54" fmla="*/ 11 w 152"/>
                  <a:gd name="T55" fmla="*/ 12 h 200"/>
                  <a:gd name="T56" fmla="*/ 8 w 152"/>
                  <a:gd name="T57" fmla="*/ 12 h 200"/>
                  <a:gd name="T58" fmla="*/ 5 w 152"/>
                  <a:gd name="T59" fmla="*/ 13 h 200"/>
                  <a:gd name="T60" fmla="*/ 5 w 152"/>
                  <a:gd name="T61" fmla="*/ 13 h 200"/>
                  <a:gd name="T62" fmla="*/ 5 w 152"/>
                  <a:gd name="T63" fmla="*/ 15 h 200"/>
                  <a:gd name="T64" fmla="*/ 5 w 152"/>
                  <a:gd name="T65" fmla="*/ 16 h 200"/>
                  <a:gd name="T66" fmla="*/ 4 w 152"/>
                  <a:gd name="T67" fmla="*/ 16 h 200"/>
                  <a:gd name="T68" fmla="*/ 4 w 152"/>
                  <a:gd name="T69" fmla="*/ 15 h 200"/>
                  <a:gd name="T70" fmla="*/ 0 w 152"/>
                  <a:gd name="T71" fmla="*/ 15 h 200"/>
                  <a:gd name="T72" fmla="*/ 0 w 152"/>
                  <a:gd name="T73" fmla="*/ 12 h 200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52"/>
                  <a:gd name="T112" fmla="*/ 0 h 200"/>
                  <a:gd name="T113" fmla="*/ 152 w 152"/>
                  <a:gd name="T114" fmla="*/ 200 h 200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52" h="200">
                    <a:moveTo>
                      <a:pt x="0" y="160"/>
                    </a:moveTo>
                    <a:lnTo>
                      <a:pt x="8" y="144"/>
                    </a:lnTo>
                    <a:lnTo>
                      <a:pt x="16" y="128"/>
                    </a:lnTo>
                    <a:lnTo>
                      <a:pt x="32" y="120"/>
                    </a:lnTo>
                    <a:lnTo>
                      <a:pt x="48" y="112"/>
                    </a:lnTo>
                    <a:lnTo>
                      <a:pt x="56" y="96"/>
                    </a:lnTo>
                    <a:lnTo>
                      <a:pt x="80" y="72"/>
                    </a:lnTo>
                    <a:lnTo>
                      <a:pt x="96" y="48"/>
                    </a:lnTo>
                    <a:lnTo>
                      <a:pt x="104" y="32"/>
                    </a:lnTo>
                    <a:lnTo>
                      <a:pt x="112" y="16"/>
                    </a:lnTo>
                    <a:lnTo>
                      <a:pt x="112" y="8"/>
                    </a:lnTo>
                    <a:lnTo>
                      <a:pt x="112" y="0"/>
                    </a:lnTo>
                    <a:lnTo>
                      <a:pt x="112" y="8"/>
                    </a:lnTo>
                    <a:lnTo>
                      <a:pt x="120" y="16"/>
                    </a:lnTo>
                    <a:lnTo>
                      <a:pt x="128" y="32"/>
                    </a:lnTo>
                    <a:lnTo>
                      <a:pt x="136" y="32"/>
                    </a:lnTo>
                    <a:lnTo>
                      <a:pt x="144" y="40"/>
                    </a:lnTo>
                    <a:lnTo>
                      <a:pt x="152" y="48"/>
                    </a:lnTo>
                    <a:lnTo>
                      <a:pt x="152" y="56"/>
                    </a:lnTo>
                    <a:lnTo>
                      <a:pt x="136" y="56"/>
                    </a:lnTo>
                    <a:lnTo>
                      <a:pt x="128" y="64"/>
                    </a:lnTo>
                    <a:lnTo>
                      <a:pt x="128" y="72"/>
                    </a:lnTo>
                    <a:lnTo>
                      <a:pt x="112" y="88"/>
                    </a:lnTo>
                    <a:lnTo>
                      <a:pt x="96" y="96"/>
                    </a:lnTo>
                    <a:lnTo>
                      <a:pt x="80" y="112"/>
                    </a:lnTo>
                    <a:lnTo>
                      <a:pt x="64" y="128"/>
                    </a:lnTo>
                    <a:lnTo>
                      <a:pt x="48" y="144"/>
                    </a:lnTo>
                    <a:lnTo>
                      <a:pt x="32" y="152"/>
                    </a:lnTo>
                    <a:lnTo>
                      <a:pt x="24" y="160"/>
                    </a:lnTo>
                    <a:lnTo>
                      <a:pt x="16" y="168"/>
                    </a:lnTo>
                    <a:lnTo>
                      <a:pt x="16" y="176"/>
                    </a:lnTo>
                    <a:lnTo>
                      <a:pt x="16" y="184"/>
                    </a:lnTo>
                    <a:lnTo>
                      <a:pt x="16" y="200"/>
                    </a:lnTo>
                    <a:lnTo>
                      <a:pt x="8" y="200"/>
                    </a:lnTo>
                    <a:lnTo>
                      <a:pt x="8" y="192"/>
                    </a:lnTo>
                    <a:lnTo>
                      <a:pt x="0" y="184"/>
                    </a:lnTo>
                    <a:lnTo>
                      <a:pt x="0" y="160"/>
                    </a:lnTo>
                  </a:path>
                </a:pathLst>
              </a:custGeom>
              <a:solidFill>
                <a:srgbClr val="33CC33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3" name="Freeform 41"/>
              <p:cNvSpPr>
                <a:spLocks/>
              </p:cNvSpPr>
              <p:nvPr/>
            </p:nvSpPr>
            <p:spPr bwMode="auto">
              <a:xfrm>
                <a:off x="4270" y="698"/>
                <a:ext cx="50" cy="31"/>
              </a:xfrm>
              <a:custGeom>
                <a:avLst/>
                <a:gdLst>
                  <a:gd name="T0" fmla="*/ 0 w 56"/>
                  <a:gd name="T1" fmla="*/ 3 h 40"/>
                  <a:gd name="T2" fmla="*/ 0 w 56"/>
                  <a:gd name="T3" fmla="*/ 2 h 40"/>
                  <a:gd name="T4" fmla="*/ 4 w 56"/>
                  <a:gd name="T5" fmla="*/ 2 h 40"/>
                  <a:gd name="T6" fmla="*/ 11 w 56"/>
                  <a:gd name="T7" fmla="*/ 0 h 40"/>
                  <a:gd name="T8" fmla="*/ 15 w 56"/>
                  <a:gd name="T9" fmla="*/ 2 h 40"/>
                  <a:gd name="T10" fmla="*/ 19 w 56"/>
                  <a:gd name="T11" fmla="*/ 2 h 40"/>
                  <a:gd name="T12" fmla="*/ 19 w 56"/>
                  <a:gd name="T13" fmla="*/ 2 h 40"/>
                  <a:gd name="T14" fmla="*/ 15 w 56"/>
                  <a:gd name="T15" fmla="*/ 2 h 40"/>
                  <a:gd name="T16" fmla="*/ 11 w 56"/>
                  <a:gd name="T17" fmla="*/ 3 h 40"/>
                  <a:gd name="T18" fmla="*/ 4 w 56"/>
                  <a:gd name="T19" fmla="*/ 3 h 40"/>
                  <a:gd name="T20" fmla="*/ 0 w 56"/>
                  <a:gd name="T21" fmla="*/ 3 h 4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6"/>
                  <a:gd name="T34" fmla="*/ 0 h 40"/>
                  <a:gd name="T35" fmla="*/ 56 w 56"/>
                  <a:gd name="T36" fmla="*/ 40 h 4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6" h="40">
                    <a:moveTo>
                      <a:pt x="0" y="40"/>
                    </a:moveTo>
                    <a:lnTo>
                      <a:pt x="0" y="32"/>
                    </a:lnTo>
                    <a:lnTo>
                      <a:pt x="8" y="16"/>
                    </a:lnTo>
                    <a:lnTo>
                      <a:pt x="32" y="0"/>
                    </a:lnTo>
                    <a:lnTo>
                      <a:pt x="48" y="8"/>
                    </a:lnTo>
                    <a:lnTo>
                      <a:pt x="56" y="16"/>
                    </a:lnTo>
                    <a:lnTo>
                      <a:pt x="56" y="24"/>
                    </a:lnTo>
                    <a:lnTo>
                      <a:pt x="48" y="32"/>
                    </a:lnTo>
                    <a:lnTo>
                      <a:pt x="32" y="40"/>
                    </a:lnTo>
                    <a:lnTo>
                      <a:pt x="8" y="40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4" name="Freeform 42"/>
              <p:cNvSpPr>
                <a:spLocks/>
              </p:cNvSpPr>
              <p:nvPr/>
            </p:nvSpPr>
            <p:spPr bwMode="auto">
              <a:xfrm>
                <a:off x="4270" y="698"/>
                <a:ext cx="50" cy="31"/>
              </a:xfrm>
              <a:custGeom>
                <a:avLst/>
                <a:gdLst>
                  <a:gd name="T0" fmla="*/ 0 w 56"/>
                  <a:gd name="T1" fmla="*/ 3 h 40"/>
                  <a:gd name="T2" fmla="*/ 0 w 56"/>
                  <a:gd name="T3" fmla="*/ 2 h 40"/>
                  <a:gd name="T4" fmla="*/ 4 w 56"/>
                  <a:gd name="T5" fmla="*/ 2 h 40"/>
                  <a:gd name="T6" fmla="*/ 11 w 56"/>
                  <a:gd name="T7" fmla="*/ 0 h 40"/>
                  <a:gd name="T8" fmla="*/ 15 w 56"/>
                  <a:gd name="T9" fmla="*/ 2 h 40"/>
                  <a:gd name="T10" fmla="*/ 19 w 56"/>
                  <a:gd name="T11" fmla="*/ 2 h 40"/>
                  <a:gd name="T12" fmla="*/ 19 w 56"/>
                  <a:gd name="T13" fmla="*/ 2 h 40"/>
                  <a:gd name="T14" fmla="*/ 15 w 56"/>
                  <a:gd name="T15" fmla="*/ 2 h 40"/>
                  <a:gd name="T16" fmla="*/ 11 w 56"/>
                  <a:gd name="T17" fmla="*/ 3 h 40"/>
                  <a:gd name="T18" fmla="*/ 4 w 56"/>
                  <a:gd name="T19" fmla="*/ 3 h 40"/>
                  <a:gd name="T20" fmla="*/ 0 w 56"/>
                  <a:gd name="T21" fmla="*/ 3 h 4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6"/>
                  <a:gd name="T34" fmla="*/ 0 h 40"/>
                  <a:gd name="T35" fmla="*/ 56 w 56"/>
                  <a:gd name="T36" fmla="*/ 40 h 4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6" h="40">
                    <a:moveTo>
                      <a:pt x="0" y="40"/>
                    </a:moveTo>
                    <a:lnTo>
                      <a:pt x="0" y="32"/>
                    </a:lnTo>
                    <a:lnTo>
                      <a:pt x="8" y="16"/>
                    </a:lnTo>
                    <a:lnTo>
                      <a:pt x="32" y="0"/>
                    </a:lnTo>
                    <a:lnTo>
                      <a:pt x="48" y="8"/>
                    </a:lnTo>
                    <a:lnTo>
                      <a:pt x="56" y="16"/>
                    </a:lnTo>
                    <a:lnTo>
                      <a:pt x="56" y="24"/>
                    </a:lnTo>
                    <a:lnTo>
                      <a:pt x="48" y="32"/>
                    </a:lnTo>
                    <a:lnTo>
                      <a:pt x="32" y="40"/>
                    </a:lnTo>
                    <a:lnTo>
                      <a:pt x="8" y="40"/>
                    </a:lnTo>
                    <a:lnTo>
                      <a:pt x="0" y="40"/>
                    </a:lnTo>
                  </a:path>
                </a:pathLst>
              </a:custGeom>
              <a:solidFill>
                <a:srgbClr val="33CC33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145" name="テキスト ボックス 49"/>
            <p:cNvSpPr txBox="1">
              <a:spLocks noChangeArrowheads="1"/>
            </p:cNvSpPr>
            <p:nvPr/>
          </p:nvSpPr>
          <p:spPr bwMode="auto">
            <a:xfrm>
              <a:off x="6228184" y="4705400"/>
              <a:ext cx="38201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 sz="1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kumimoji="1" sz="1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kumimoji="1" sz="1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kumimoji="1" sz="1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kumimoji="1" sz="1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ja-JP" altLang="en-US" sz="1200" dirty="0">
                  <a:solidFill>
                    <a:srgbClr val="FF0000"/>
                  </a:solidFill>
                  <a:ea typeface="HG丸ｺﾞｼｯｸM-PRO" pitchFamily="50" charset="-128"/>
                </a:rPr>
                <a:t>★</a:t>
              </a:r>
            </a:p>
          </p:txBody>
        </p:sp>
        <p:sp>
          <p:nvSpPr>
            <p:cNvPr id="146" name="テキスト ボックス 49"/>
            <p:cNvSpPr txBox="1">
              <a:spLocks noChangeArrowheads="1"/>
            </p:cNvSpPr>
            <p:nvPr/>
          </p:nvSpPr>
          <p:spPr bwMode="auto">
            <a:xfrm>
              <a:off x="6566251" y="3501008"/>
              <a:ext cx="38201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 sz="1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kumimoji="1" sz="1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kumimoji="1" sz="1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kumimoji="1" sz="1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kumimoji="1" sz="1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ja-JP" altLang="en-US" sz="1200" dirty="0">
                  <a:solidFill>
                    <a:srgbClr val="FF0000"/>
                  </a:solidFill>
                  <a:ea typeface="HG丸ｺﾞｼｯｸM-PRO" pitchFamily="50" charset="-128"/>
                </a:rPr>
                <a:t>★</a:t>
              </a:r>
            </a:p>
          </p:txBody>
        </p:sp>
        <p:sp>
          <p:nvSpPr>
            <p:cNvPr id="147" name="TextBox 146"/>
            <p:cNvSpPr txBox="1"/>
            <p:nvPr/>
          </p:nvSpPr>
          <p:spPr>
            <a:xfrm>
              <a:off x="6876256" y="3491716"/>
              <a:ext cx="110434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 err="1" smtClean="0">
                  <a:solidFill>
                    <a:srgbClr val="002060"/>
                  </a:solidFill>
                </a:rPr>
                <a:t>Rokkasho</a:t>
              </a:r>
              <a:endParaRPr lang="en-GB" b="1" dirty="0">
                <a:solidFill>
                  <a:srgbClr val="002060"/>
                </a:solidFill>
              </a:endParaRPr>
            </a:p>
          </p:txBody>
        </p:sp>
        <p:sp>
          <p:nvSpPr>
            <p:cNvPr id="148" name="TextBox 147"/>
            <p:cNvSpPr txBox="1"/>
            <p:nvPr/>
          </p:nvSpPr>
          <p:spPr>
            <a:xfrm>
              <a:off x="6660232" y="4653136"/>
              <a:ext cx="7005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 err="1" smtClean="0">
                  <a:solidFill>
                    <a:srgbClr val="002060"/>
                  </a:solidFill>
                </a:rPr>
                <a:t>Oarai</a:t>
              </a:r>
              <a:endParaRPr lang="en-GB" b="1" dirty="0">
                <a:solidFill>
                  <a:srgbClr val="002060"/>
                </a:solidFill>
              </a:endParaRPr>
            </a:p>
          </p:txBody>
        </p:sp>
      </p:grpSp>
      <p:sp>
        <p:nvSpPr>
          <p:cNvPr id="150" name="TextBox 149"/>
          <p:cNvSpPr txBox="1"/>
          <p:nvPr/>
        </p:nvSpPr>
        <p:spPr>
          <a:xfrm>
            <a:off x="110130" y="1794882"/>
            <a:ext cx="6478094" cy="553998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GB" sz="3000" dirty="0" smtClean="0">
                <a:solidFill>
                  <a:srgbClr val="002060"/>
                </a:solidFill>
              </a:rPr>
              <a:t>Installed and commissioned in </a:t>
            </a:r>
            <a:r>
              <a:rPr lang="en-GB" sz="3000" dirty="0" err="1" smtClean="0">
                <a:solidFill>
                  <a:srgbClr val="002060"/>
                </a:solidFill>
              </a:rPr>
              <a:t>Rokkasho</a:t>
            </a:r>
            <a:endParaRPr lang="en-GB" sz="3000" dirty="0">
              <a:solidFill>
                <a:srgbClr val="002060"/>
              </a:solidFill>
            </a:endParaRPr>
          </a:p>
        </p:txBody>
      </p:sp>
      <p:sp>
        <p:nvSpPr>
          <p:cNvPr id="196" name="TextBox 195"/>
          <p:cNvSpPr txBox="1"/>
          <p:nvPr/>
        </p:nvSpPr>
        <p:spPr>
          <a:xfrm>
            <a:off x="2799834" y="44624"/>
            <a:ext cx="50125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>
                <a:solidFill>
                  <a:schemeClr val="bg1"/>
                </a:solidFill>
              </a:rPr>
              <a:t>Accelerator facility validation</a:t>
            </a:r>
            <a:endParaRPr lang="en-GB" sz="3200" dirty="0">
              <a:solidFill>
                <a:schemeClr val="bg1"/>
              </a:solidFill>
            </a:endParaRPr>
          </a:p>
        </p:txBody>
      </p:sp>
      <p:pic>
        <p:nvPicPr>
          <p:cNvPr id="6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0" t="3983" r="3001" b="3963"/>
          <a:stretch>
            <a:fillRect/>
          </a:stretch>
        </p:blipFill>
        <p:spPr bwMode="auto">
          <a:xfrm>
            <a:off x="-75237" y="-43752"/>
            <a:ext cx="2775029" cy="1776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2457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79" y="877207"/>
            <a:ext cx="3033539" cy="5425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131840" y="764704"/>
            <a:ext cx="5904656" cy="17081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LEDA reached </a:t>
            </a:r>
            <a:r>
              <a:rPr lang="en-US" sz="15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 mA @ 6.7 MeV </a:t>
            </a:r>
            <a:r>
              <a:rPr lang="en-US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at the exit of the RFQ</a:t>
            </a:r>
          </a:p>
          <a:p>
            <a:pPr algn="ctr"/>
            <a:r>
              <a:rPr lang="en-US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with protons in CW in 1999: </a:t>
            </a:r>
          </a:p>
          <a:p>
            <a:pPr algn="ctr"/>
            <a:r>
              <a:rPr lang="en-US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beam losses mainly due to beam halo</a:t>
            </a:r>
          </a:p>
          <a:p>
            <a:pPr algn="ctr"/>
            <a:endParaRPr lang="en-US" sz="1500" dirty="0" smtClean="0"/>
          </a:p>
          <a:p>
            <a:pPr algn="ctr"/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eam dynamics calculation on IFMIF accelerator  </a:t>
            </a:r>
          </a:p>
          <a:p>
            <a:pPr algn="ctr"/>
            <a:r>
              <a:rPr lang="en-US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indicates feasibility of nominal performance </a:t>
            </a:r>
          </a:p>
          <a:p>
            <a:pPr algn="ctr"/>
            <a:r>
              <a:rPr lang="en-US" sz="15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125 mA @ 5 MeV at the exit of the RFQ + SC accelerating stages</a:t>
            </a:r>
            <a:endParaRPr lang="en-US" sz="15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87824" y="3359894"/>
            <a:ext cx="5988178" cy="107721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The alignment/learning the position of some components </a:t>
            </a:r>
          </a:p>
          <a:p>
            <a:pPr algn="ctr"/>
            <a:r>
              <a:rPr lang="en-US" sz="1600" dirty="0" smtClean="0"/>
              <a:t>in ± 0.1 mm respect the beam axis is indispensable to:</a:t>
            </a:r>
          </a:p>
          <a:p>
            <a:pPr marL="342900" indent="-342900" algn="ctr">
              <a:buAutoNum type="arabicPeriod"/>
            </a:pPr>
            <a:r>
              <a:rPr lang="en-US" sz="1600" b="1" dirty="0" smtClean="0"/>
              <a:t>ramp up correctly the current</a:t>
            </a:r>
            <a:r>
              <a:rPr lang="en-US" sz="1600" dirty="0" smtClean="0"/>
              <a:t>, </a:t>
            </a:r>
          </a:p>
          <a:p>
            <a:pPr marL="342900" indent="-342900" algn="ctr">
              <a:buAutoNum type="arabicPeriod"/>
            </a:pPr>
            <a:r>
              <a:rPr lang="en-US" sz="1600" b="1" dirty="0" smtClean="0"/>
              <a:t>contain beam losses to 1 W/m to allow hands-on maintenances</a:t>
            </a:r>
            <a:endParaRPr lang="en-US" sz="1600" b="1" dirty="0"/>
          </a:p>
        </p:txBody>
      </p:sp>
      <p:sp>
        <p:nvSpPr>
          <p:cNvPr id="7" name="Rectangle 6"/>
          <p:cNvSpPr/>
          <p:nvPr/>
        </p:nvSpPr>
        <p:spPr>
          <a:xfrm>
            <a:off x="5871513" y="5013176"/>
            <a:ext cx="3236991" cy="692497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300" dirty="0"/>
              <a:t>P. </a:t>
            </a:r>
            <a:r>
              <a:rPr lang="en-GB" sz="1300" dirty="0" smtClean="0"/>
              <a:t>Nghiem </a:t>
            </a:r>
            <a:r>
              <a:rPr lang="en-GB" sz="1300" dirty="0"/>
              <a:t>et al., “A catalogue of losses for a high power, high intensity accelerator”, Laser and Particle Beams (2014), 32, 461–469.</a:t>
            </a:r>
          </a:p>
        </p:txBody>
      </p:sp>
      <p:sp>
        <p:nvSpPr>
          <p:cNvPr id="8" name="Rectangle 7"/>
          <p:cNvSpPr/>
          <p:nvPr/>
        </p:nvSpPr>
        <p:spPr>
          <a:xfrm>
            <a:off x="3015360" y="5013176"/>
            <a:ext cx="2780776" cy="892552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300" dirty="0"/>
              <a:t>N. Chauvin et al., </a:t>
            </a:r>
            <a:r>
              <a:rPr lang="en-GB" sz="1300" i="1" dirty="0" smtClean="0"/>
              <a:t>Start-To-End </a:t>
            </a:r>
            <a:r>
              <a:rPr lang="en-GB" sz="1300" i="1" dirty="0"/>
              <a:t>beam dynamics simulations for the prototype accelerator of the IFMIF/EVEDA </a:t>
            </a:r>
            <a:r>
              <a:rPr lang="en-GB" sz="1300" i="1" dirty="0" smtClean="0"/>
              <a:t>Project</a:t>
            </a:r>
            <a:r>
              <a:rPr lang="en-GB" sz="1300" dirty="0" smtClean="0"/>
              <a:t>, </a:t>
            </a:r>
            <a:r>
              <a:rPr lang="en-GB" sz="1300" dirty="0"/>
              <a:t>IPAC </a:t>
            </a:r>
            <a:r>
              <a:rPr lang="en-GB" sz="1300" dirty="0" smtClean="0"/>
              <a:t>2011</a:t>
            </a:r>
            <a:endParaRPr lang="en-GB" sz="1300" dirty="0"/>
          </a:p>
        </p:txBody>
      </p:sp>
      <p:sp>
        <p:nvSpPr>
          <p:cNvPr id="9" name="Down Arrow 8"/>
          <p:cNvSpPr/>
          <p:nvPr/>
        </p:nvSpPr>
        <p:spPr>
          <a:xfrm>
            <a:off x="5786189" y="2652594"/>
            <a:ext cx="225971" cy="560382"/>
          </a:xfrm>
          <a:prstGeom prst="downArrow">
            <a:avLst>
              <a:gd name="adj1" fmla="val 50000"/>
              <a:gd name="adj2" fmla="val 5369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691680" y="44624"/>
            <a:ext cx="748883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3000" dirty="0" smtClean="0">
                <a:solidFill>
                  <a:schemeClr val="bg1"/>
                </a:solidFill>
              </a:rPr>
              <a:t>Why accurate alignment in LIPAc is important?</a:t>
            </a:r>
            <a:endParaRPr lang="en-GB" sz="3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4154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635896" y="6525344"/>
            <a:ext cx="898533" cy="31764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5292080" y="3729806"/>
            <a:ext cx="3779912" cy="92333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en-GB" dirty="0"/>
              <a:t>C.K. Allen et al., </a:t>
            </a:r>
            <a:r>
              <a:rPr lang="en-GB" i="1" dirty="0" smtClean="0"/>
              <a:t>Beam </a:t>
            </a:r>
            <a:r>
              <a:rPr lang="en-GB" i="1" dirty="0"/>
              <a:t>Halo Measurements in high current Proton </a:t>
            </a:r>
            <a:r>
              <a:rPr lang="en-GB" i="1" dirty="0" smtClean="0"/>
              <a:t>Beams</a:t>
            </a:r>
            <a:r>
              <a:rPr lang="en-GB" dirty="0" smtClean="0"/>
              <a:t>, </a:t>
            </a:r>
            <a:r>
              <a:rPr lang="en-GB" dirty="0"/>
              <a:t>Phys. Rev. </a:t>
            </a:r>
            <a:r>
              <a:rPr lang="en-GB" dirty="0" err="1"/>
              <a:t>Lett</a:t>
            </a:r>
            <a:r>
              <a:rPr lang="en-GB" dirty="0"/>
              <a:t>. 89, 214802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-180528" y="692696"/>
            <a:ext cx="8784976" cy="5328592"/>
          </a:xfrm>
        </p:spPr>
        <p:txBody>
          <a:bodyPr>
            <a:normAutofit fontScale="77500" lnSpcReduction="20000"/>
          </a:bodyPr>
          <a:lstStyle/>
          <a:p>
            <a:r>
              <a:rPr lang="en-GB" dirty="0" smtClean="0">
                <a:solidFill>
                  <a:srgbClr val="0070C0"/>
                </a:solidFill>
              </a:rPr>
              <a:t>Beam </a:t>
            </a:r>
            <a:r>
              <a:rPr lang="en-GB" dirty="0">
                <a:solidFill>
                  <a:srgbClr val="0070C0"/>
                </a:solidFill>
              </a:rPr>
              <a:t>halo </a:t>
            </a:r>
            <a:r>
              <a:rPr lang="en-GB" dirty="0"/>
              <a:t>is known to be a major cause </a:t>
            </a:r>
            <a:endParaRPr lang="en-GB" dirty="0" smtClean="0"/>
          </a:p>
          <a:p>
            <a:r>
              <a:rPr lang="en-GB" dirty="0" smtClean="0"/>
              <a:t>of </a:t>
            </a:r>
            <a:r>
              <a:rPr lang="en-GB" dirty="0">
                <a:solidFill>
                  <a:srgbClr val="0070C0"/>
                </a:solidFill>
              </a:rPr>
              <a:t>beam loss </a:t>
            </a:r>
            <a:r>
              <a:rPr lang="en-GB" dirty="0" smtClean="0"/>
              <a:t>and </a:t>
            </a:r>
            <a:r>
              <a:rPr lang="en-GB" dirty="0" smtClean="0">
                <a:solidFill>
                  <a:srgbClr val="0070C0"/>
                </a:solidFill>
              </a:rPr>
              <a:t>activation</a:t>
            </a:r>
            <a:r>
              <a:rPr lang="en-GB" dirty="0" smtClean="0"/>
              <a:t> </a:t>
            </a:r>
          </a:p>
          <a:p>
            <a:r>
              <a:rPr lang="en-GB" dirty="0" smtClean="0"/>
              <a:t>in </a:t>
            </a:r>
            <a:r>
              <a:rPr lang="en-GB" dirty="0"/>
              <a:t>high </a:t>
            </a:r>
            <a:r>
              <a:rPr lang="en-GB" dirty="0" smtClean="0"/>
              <a:t>current hadron </a:t>
            </a:r>
            <a:r>
              <a:rPr lang="en-GB" dirty="0" err="1" smtClean="0"/>
              <a:t>Linacs</a:t>
            </a:r>
            <a:endParaRPr lang="en-GB" dirty="0"/>
          </a:p>
          <a:p>
            <a:endParaRPr lang="en-GB" dirty="0"/>
          </a:p>
          <a:p>
            <a:r>
              <a:rPr lang="en-GB" dirty="0" smtClean="0">
                <a:solidFill>
                  <a:srgbClr val="0070C0"/>
                </a:solidFill>
              </a:rPr>
              <a:t>LEDA</a:t>
            </a:r>
            <a:r>
              <a:rPr lang="en-GB" dirty="0" smtClean="0"/>
              <a:t> reached </a:t>
            </a:r>
            <a:r>
              <a:rPr lang="en-GB" dirty="0" smtClean="0">
                <a:solidFill>
                  <a:srgbClr val="0070C0"/>
                </a:solidFill>
              </a:rPr>
              <a:t>100 mA at 6.7 MeV </a:t>
            </a:r>
            <a:r>
              <a:rPr lang="en-GB" dirty="0" smtClean="0"/>
              <a:t>with </a:t>
            </a:r>
            <a:r>
              <a:rPr lang="en-GB" dirty="0" smtClean="0">
                <a:solidFill>
                  <a:srgbClr val="0070C0"/>
                </a:solidFill>
              </a:rPr>
              <a:t>protons</a:t>
            </a:r>
          </a:p>
          <a:p>
            <a:r>
              <a:rPr lang="en-GB" dirty="0" smtClean="0"/>
              <a:t>and demonstrated that beam halo is due to </a:t>
            </a:r>
            <a:r>
              <a:rPr lang="en-GB" dirty="0"/>
              <a:t>resonances </a:t>
            </a:r>
            <a:r>
              <a:rPr lang="en-GB" dirty="0" smtClean="0"/>
              <a:t>between individual </a:t>
            </a:r>
            <a:r>
              <a:rPr lang="en-GB" dirty="0"/>
              <a:t>particles </a:t>
            </a:r>
            <a:r>
              <a:rPr lang="en-GB" dirty="0" smtClean="0"/>
              <a:t>and beam </a:t>
            </a:r>
            <a:r>
              <a:rPr lang="en-GB" dirty="0"/>
              <a:t>core oscillations </a:t>
            </a:r>
            <a:endParaRPr lang="en-GB" dirty="0" smtClean="0"/>
          </a:p>
          <a:p>
            <a:r>
              <a:rPr lang="en-GB" dirty="0" smtClean="0"/>
              <a:t>through </a:t>
            </a:r>
            <a:r>
              <a:rPr lang="en-GB" dirty="0">
                <a:solidFill>
                  <a:srgbClr val="0070C0"/>
                </a:solidFill>
              </a:rPr>
              <a:t>optical mismatches </a:t>
            </a:r>
            <a:r>
              <a:rPr lang="en-GB" dirty="0"/>
              <a:t>in transition </a:t>
            </a:r>
            <a:r>
              <a:rPr lang="en-GB" dirty="0" smtClean="0"/>
              <a:t>regions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Installation &amp; commissioning key aspects</a:t>
            </a:r>
          </a:p>
          <a:p>
            <a:r>
              <a:rPr lang="en-GB" dirty="0" smtClean="0">
                <a:solidFill>
                  <a:srgbClr val="0070C0"/>
                </a:solidFill>
              </a:rPr>
              <a:t>Precise alignment</a:t>
            </a:r>
          </a:p>
          <a:p>
            <a:r>
              <a:rPr lang="en-GB" dirty="0" smtClean="0">
                <a:solidFill>
                  <a:srgbClr val="0070C0"/>
                </a:solidFill>
              </a:rPr>
              <a:t>Halo-matching approach</a:t>
            </a:r>
          </a:p>
          <a:p>
            <a:endParaRPr lang="en-GB" dirty="0" smtClean="0"/>
          </a:p>
        </p:txBody>
      </p:sp>
      <p:sp>
        <p:nvSpPr>
          <p:cNvPr id="5" name="Rectangle 4"/>
          <p:cNvSpPr/>
          <p:nvPr/>
        </p:nvSpPr>
        <p:spPr>
          <a:xfrm>
            <a:off x="4480414" y="5962054"/>
            <a:ext cx="4700098" cy="92333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en-GB" dirty="0" smtClean="0"/>
              <a:t>P. </a:t>
            </a:r>
            <a:r>
              <a:rPr lang="en-GB" dirty="0"/>
              <a:t>Nghiem et al., </a:t>
            </a:r>
            <a:r>
              <a:rPr lang="en-GB" i="1" dirty="0" smtClean="0"/>
              <a:t>The </a:t>
            </a:r>
            <a:r>
              <a:rPr lang="en-GB" i="1" dirty="0"/>
              <a:t>IFMIF-EVEDA Challenges in Beam Dynamics and their </a:t>
            </a:r>
            <a:r>
              <a:rPr lang="en-GB" i="1" dirty="0" smtClean="0"/>
              <a:t>Treatment</a:t>
            </a:r>
            <a:r>
              <a:rPr lang="en-GB" dirty="0" smtClean="0"/>
              <a:t>,  </a:t>
            </a:r>
            <a:r>
              <a:rPr lang="en-GB" dirty="0" err="1" smtClean="0"/>
              <a:t>Nucl</a:t>
            </a:r>
            <a:r>
              <a:rPr lang="en-GB" dirty="0"/>
              <a:t>.  Inst. Meth. 654 (2011) </a:t>
            </a:r>
            <a:r>
              <a:rPr lang="en-GB" dirty="0" smtClean="0"/>
              <a:t>63–71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4427984" y="1835532"/>
            <a:ext cx="4680520" cy="369332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en-GB" dirty="0"/>
              <a:t>J. Wei, </a:t>
            </a:r>
            <a:r>
              <a:rPr lang="en-GB" i="1" dirty="0" smtClean="0"/>
              <a:t>The </a:t>
            </a:r>
            <a:r>
              <a:rPr lang="en-GB" i="1" dirty="0"/>
              <a:t>very high intensity </a:t>
            </a:r>
            <a:r>
              <a:rPr lang="en-GB" i="1" dirty="0" smtClean="0"/>
              <a:t>future</a:t>
            </a:r>
            <a:r>
              <a:rPr lang="en-GB" dirty="0" smtClean="0"/>
              <a:t>, </a:t>
            </a:r>
            <a:r>
              <a:rPr lang="en-GB" dirty="0"/>
              <a:t>IPAC 2014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43608" y="44624"/>
            <a:ext cx="79378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3200" dirty="0" smtClean="0">
                <a:solidFill>
                  <a:schemeClr val="bg1"/>
                </a:solidFill>
              </a:rPr>
              <a:t>Beam halo physics</a:t>
            </a:r>
            <a:endParaRPr lang="en-GB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600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07504" y="692696"/>
            <a:ext cx="8848263" cy="5137570"/>
            <a:chOff x="-37334" y="280095"/>
            <a:chExt cx="9144000" cy="5258459"/>
          </a:xfrm>
        </p:grpSpPr>
        <p:pic>
          <p:nvPicPr>
            <p:cNvPr id="4" name="Picture 2" descr="C:\Documents and Settings\semerlu\Desktop\Projects\Metrology\Ifmif Alignment\vault8.pn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7334" y="280095"/>
              <a:ext cx="9144000" cy="5258459"/>
            </a:xfrm>
            <a:prstGeom prst="rect">
              <a:avLst/>
            </a:prstGeom>
            <a:noFill/>
          </p:spPr>
        </p:pic>
        <p:cxnSp>
          <p:nvCxnSpPr>
            <p:cNvPr id="5" name="Straight Arrow Connector 4"/>
            <p:cNvCxnSpPr/>
            <p:nvPr/>
          </p:nvCxnSpPr>
          <p:spPr bwMode="auto">
            <a:xfrm>
              <a:off x="1043608" y="1316795"/>
              <a:ext cx="7272808" cy="2412268"/>
            </a:xfrm>
            <a:prstGeom prst="straightConnector1">
              <a:avLst/>
            </a:prstGeom>
            <a:noFill/>
            <a:ln w="38100" cap="flat" cmpd="sng" algn="ctr">
              <a:solidFill>
                <a:srgbClr val="FFFF00"/>
              </a:solidFill>
              <a:prstDash val="solid"/>
              <a:round/>
              <a:headEnd type="arrow"/>
              <a:tailEnd type="arrow"/>
            </a:ln>
            <a:effectLst/>
          </p:spPr>
        </p:cxnSp>
        <p:sp>
          <p:nvSpPr>
            <p:cNvPr id="6" name="TextBox 5"/>
            <p:cNvSpPr txBox="1"/>
            <p:nvPr/>
          </p:nvSpPr>
          <p:spPr>
            <a:xfrm rot="1070839">
              <a:off x="4598375" y="2304248"/>
              <a:ext cx="1131764" cy="584775"/>
            </a:xfrm>
            <a:prstGeom prst="rect">
              <a:avLst/>
            </a:prstGeom>
            <a:solidFill>
              <a:srgbClr val="FF9900"/>
            </a:solidFill>
          </p:spPr>
          <p:txBody>
            <a:bodyPr wrap="square" rtlCol="0">
              <a:spAutoFit/>
            </a:bodyPr>
            <a:lstStyle/>
            <a:p>
              <a:r>
                <a:rPr lang="en-GB" sz="3200" b="1" dirty="0" smtClean="0"/>
                <a:t>35 m</a:t>
              </a:r>
              <a:endParaRPr lang="en-US" sz="3200" b="1" dirty="0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4908528" y="764704"/>
            <a:ext cx="4127968" cy="132343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A</a:t>
            </a:r>
            <a:r>
              <a:rPr lang="en-GB" sz="2000" b="0" dirty="0" smtClean="0"/>
              <a:t>ccuracy assembly requirements </a:t>
            </a:r>
          </a:p>
          <a:p>
            <a:pPr algn="ctr"/>
            <a:r>
              <a:rPr lang="en-GB" sz="2000" b="0" dirty="0" smtClean="0"/>
              <a:t>to meet beam halo requirements </a:t>
            </a:r>
          </a:p>
          <a:p>
            <a:pPr algn="ctr"/>
            <a:r>
              <a:rPr lang="en-GB" sz="2000" b="0" dirty="0" smtClean="0"/>
              <a:t>are on the limit  </a:t>
            </a:r>
          </a:p>
          <a:p>
            <a:pPr algn="ctr"/>
            <a:r>
              <a:rPr lang="en-GB" sz="2000" b="0" dirty="0" smtClean="0"/>
              <a:t>of instrumentation </a:t>
            </a:r>
            <a:r>
              <a:rPr lang="en-GB" sz="1600" b="0" dirty="0" smtClean="0"/>
              <a:t> </a:t>
            </a:r>
            <a:r>
              <a:rPr lang="en-GB" sz="2000" b="0" dirty="0" smtClean="0"/>
              <a:t>performances</a:t>
            </a:r>
            <a:endParaRPr lang="en-US" sz="3200" b="0" dirty="0"/>
          </a:p>
        </p:txBody>
      </p:sp>
      <p:sp>
        <p:nvSpPr>
          <p:cNvPr id="8" name="Explosion 1 7"/>
          <p:cNvSpPr/>
          <p:nvPr/>
        </p:nvSpPr>
        <p:spPr bwMode="auto">
          <a:xfrm>
            <a:off x="467544" y="3789040"/>
            <a:ext cx="2058380" cy="1219200"/>
          </a:xfrm>
          <a:prstGeom prst="irregularSeal1">
            <a:avLst/>
          </a:prstGeom>
          <a:solidFill>
            <a:srgbClr val="FFFF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70000"/>
              <a:tabLst/>
            </a:pPr>
            <a:r>
              <a:rPr lang="en-GB" sz="1600" b="1" dirty="0" smtClean="0">
                <a:latin typeface="Arial" charset="0"/>
              </a:rPr>
              <a:t>± 0.1 mm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0544" y="5373216"/>
            <a:ext cx="6507680" cy="954107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Comic Sans MS" panose="030F0702030302020204" pitchFamily="66" charset="0"/>
              </a:rPr>
              <a:t>Linear IFMIF Prototype Accelerator</a:t>
            </a:r>
          </a:p>
          <a:p>
            <a:pPr algn="ctr"/>
            <a:r>
              <a:rPr lang="en-US" sz="2800" b="1" dirty="0" smtClean="0">
                <a:latin typeface="Comic Sans MS" panose="030F0702030302020204" pitchFamily="66" charset="0"/>
              </a:rPr>
              <a:t>LIPAc</a:t>
            </a:r>
            <a:endParaRPr lang="en-US" sz="2800" b="1" dirty="0">
              <a:latin typeface="Comic Sans MS" panose="030F0702030302020204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73690" y="44624"/>
            <a:ext cx="72517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3200" dirty="0" err="1" smtClean="0">
                <a:solidFill>
                  <a:schemeClr val="bg1"/>
                </a:solidFill>
              </a:rPr>
              <a:t>LIPAc</a:t>
            </a:r>
            <a:r>
              <a:rPr lang="en-GB" sz="3200" dirty="0" smtClean="0">
                <a:solidFill>
                  <a:schemeClr val="bg1"/>
                </a:solidFill>
              </a:rPr>
              <a:t> Alignment requirements</a:t>
            </a:r>
            <a:endParaRPr lang="en-GB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1528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73690" y="44624"/>
            <a:ext cx="72517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3200" dirty="0" smtClean="0">
                <a:solidFill>
                  <a:schemeClr val="bg1"/>
                </a:solidFill>
              </a:rPr>
              <a:t>Instrumentation and software</a:t>
            </a:r>
            <a:endParaRPr lang="en-GB" sz="3200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19672" y="847162"/>
            <a:ext cx="6049528" cy="257637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3657600"/>
            <a:ext cx="9067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LEICA AT401 Laser Tracker: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One of the most accurate tracker in the market (MPE angle accuracy ±(16</a:t>
            </a:r>
            <a:r>
              <a:rPr lang="en-US" dirty="0">
                <a:latin typeface="Symbol" charset="2"/>
                <a:cs typeface="Symbol" charset="2"/>
              </a:rPr>
              <a:t>m</a:t>
            </a:r>
            <a:r>
              <a:rPr lang="en-US" dirty="0" smtClean="0"/>
              <a:t>m+5</a:t>
            </a:r>
            <a:r>
              <a:rPr lang="en-US" dirty="0" smtClean="0">
                <a:latin typeface="Symbol" panose="05050102010706020507" pitchFamily="18" charset="2"/>
              </a:rPr>
              <a:t>m</a:t>
            </a:r>
            <a:r>
              <a:rPr lang="en-US" dirty="0" smtClean="0"/>
              <a:t>m/m), MPE distance accuracy</a:t>
            </a:r>
            <a:r>
              <a:rPr lang="en-US" dirty="0"/>
              <a:t>: </a:t>
            </a:r>
            <a:r>
              <a:rPr lang="en-US" dirty="0" smtClean="0"/>
              <a:t>±10 </a:t>
            </a:r>
            <a:r>
              <a:rPr lang="en-US" dirty="0" smtClean="0">
                <a:latin typeface="Symbol" panose="05050102010706020507" pitchFamily="18" charset="2"/>
              </a:rPr>
              <a:t>m</a:t>
            </a:r>
            <a:r>
              <a:rPr lang="en-US" dirty="0" smtClean="0"/>
              <a:t>m, level accuracy: ± 1 </a:t>
            </a:r>
            <a:r>
              <a:rPr lang="en-US" dirty="0" err="1" smtClean="0"/>
              <a:t>arcsec</a:t>
            </a:r>
            <a:r>
              <a:rPr lang="en-US" dirty="0" smtClean="0"/>
              <a:t>);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Portability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Spatial Analyzer Ultimate metrology software: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Experience of F4E ITER Metrology team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Capability of estimate the uncertainty of measurements through USMN algorithm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Capability of simulations of measurements to optimize measurement process;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Verification of  instrument performance in the real environment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6387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73690" y="44624"/>
            <a:ext cx="72517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3200" dirty="0" smtClean="0">
                <a:solidFill>
                  <a:schemeClr val="bg1"/>
                </a:solidFill>
              </a:rPr>
              <a:t>Metrology objective</a:t>
            </a:r>
            <a:endParaRPr lang="en-GB" sz="32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63524" y="758799"/>
            <a:ext cx="5371666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smtClean="0"/>
              <a:t>According to ISO and NIST, GUM, </a:t>
            </a:r>
          </a:p>
          <a:p>
            <a:pPr algn="ctr"/>
            <a:r>
              <a:rPr lang="en-US" sz="2400" i="1" dirty="0" smtClean="0"/>
              <a:t>the measurements must be accompanied </a:t>
            </a:r>
          </a:p>
          <a:p>
            <a:pPr algn="ctr"/>
            <a:r>
              <a:rPr lang="en-US" sz="2400" i="1" dirty="0" smtClean="0"/>
              <a:t>with their uncertainty</a:t>
            </a:r>
            <a:endParaRPr lang="en-US" sz="2400" i="1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2133600"/>
            <a:ext cx="8610600" cy="990600"/>
          </a:xfrm>
          <a:solidFill>
            <a:schemeClr val="bg1"/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b="1" dirty="0" smtClean="0">
                <a:latin typeface="+mj-lt"/>
              </a:rPr>
              <a:t>To  asses  device position tolerance range </a:t>
            </a:r>
            <a:r>
              <a:rPr lang="en-US" b="1" dirty="0" smtClean="0">
                <a:solidFill>
                  <a:srgbClr val="0070C0"/>
                </a:solidFill>
                <a:latin typeface="+mj-lt"/>
              </a:rPr>
              <a:t>+/- 0.1 mm </a:t>
            </a:r>
            <a:r>
              <a:rPr lang="en-US" b="1" dirty="0" smtClean="0">
                <a:latin typeface="+mj-lt"/>
              </a:rPr>
              <a:t>in the assembly hall</a:t>
            </a:r>
            <a:endParaRPr lang="en-IE" b="1" dirty="0">
              <a:latin typeface="+mj-lt"/>
            </a:endParaRPr>
          </a:p>
        </p:txBody>
      </p:sp>
      <p:sp>
        <p:nvSpPr>
          <p:cNvPr id="8" name="Down Arrow 7"/>
          <p:cNvSpPr/>
          <p:nvPr/>
        </p:nvSpPr>
        <p:spPr bwMode="auto">
          <a:xfrm>
            <a:off x="4038600" y="3195415"/>
            <a:ext cx="1339624" cy="1600200"/>
          </a:xfrm>
          <a:prstGeom prst="downArrow">
            <a:avLst/>
          </a:prstGeom>
          <a:solidFill>
            <a:srgbClr val="00B050"/>
          </a:solidFill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70000"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endParaRPr kumimoji="0" lang="en-IE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" y="4800600"/>
            <a:ext cx="8820472" cy="1384995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+mj-lt"/>
              </a:rPr>
              <a:t>ITER metrology handbook: </a:t>
            </a:r>
          </a:p>
          <a:p>
            <a:pPr algn="ctr"/>
            <a:r>
              <a:rPr lang="en-US" sz="2800" b="1" dirty="0">
                <a:latin typeface="+mj-lt"/>
              </a:rPr>
              <a:t>T</a:t>
            </a:r>
            <a:r>
              <a:rPr lang="en-US" sz="2800" b="1" dirty="0" smtClean="0">
                <a:latin typeface="+mj-lt"/>
              </a:rPr>
              <a:t>arget measuring uncertainty </a:t>
            </a:r>
          </a:p>
          <a:p>
            <a:pPr algn="ctr"/>
            <a:r>
              <a:rPr lang="en-US" sz="2800" b="1" dirty="0" smtClean="0">
                <a:solidFill>
                  <a:srgbClr val="0070C0"/>
                </a:solidFill>
                <a:latin typeface="+mj-lt"/>
              </a:rPr>
              <a:t>&lt; 0.02 mm </a:t>
            </a:r>
            <a:r>
              <a:rPr lang="en-US" sz="2800" b="1" dirty="0" smtClean="0">
                <a:latin typeface="+mj-lt"/>
              </a:rPr>
              <a:t>in the assembly hall</a:t>
            </a:r>
            <a:endParaRPr lang="en-IE" sz="28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23135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18879" y="44624"/>
            <a:ext cx="39336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>
                <a:solidFill>
                  <a:schemeClr val="bg1"/>
                </a:solidFill>
              </a:rPr>
              <a:t>World energy scenario</a:t>
            </a:r>
            <a:endParaRPr lang="en-GB" sz="3200" dirty="0">
              <a:solidFill>
                <a:schemeClr val="bg1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-27384"/>
            <a:ext cx="5293301" cy="3260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286390" y="761433"/>
            <a:ext cx="354697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dirty="0" smtClean="0">
                <a:solidFill>
                  <a:srgbClr val="002060"/>
                </a:solidFill>
              </a:rPr>
              <a:t>In 2 years, </a:t>
            </a:r>
          </a:p>
          <a:p>
            <a:pPr algn="ctr"/>
            <a:r>
              <a:rPr lang="en-GB" sz="2200" dirty="0" smtClean="0">
                <a:solidFill>
                  <a:srgbClr val="002060"/>
                </a:solidFill>
              </a:rPr>
              <a:t>the growth of energy consumption in </a:t>
            </a:r>
            <a:r>
              <a:rPr lang="en-GB" sz="2200" dirty="0" smtClean="0">
                <a:solidFill>
                  <a:srgbClr val="0070C0"/>
                </a:solidFill>
              </a:rPr>
              <a:t>China</a:t>
            </a:r>
            <a:r>
              <a:rPr lang="en-GB" sz="2200" dirty="0" smtClean="0">
                <a:solidFill>
                  <a:srgbClr val="002060"/>
                </a:solidFill>
              </a:rPr>
              <a:t> was greater than total consumption in </a:t>
            </a:r>
            <a:r>
              <a:rPr lang="en-GB" sz="2200" dirty="0" smtClean="0">
                <a:solidFill>
                  <a:srgbClr val="0070C0"/>
                </a:solidFill>
              </a:rPr>
              <a:t>Germany</a:t>
            </a:r>
            <a:endParaRPr lang="en-GB" sz="2200" dirty="0">
              <a:solidFill>
                <a:srgbClr val="0070C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5536" y="3861048"/>
            <a:ext cx="3656278" cy="1728192"/>
          </a:xfrm>
        </p:spPr>
        <p:txBody>
          <a:bodyPr>
            <a:normAutofit fontScale="85000" lnSpcReduction="10000"/>
          </a:bodyPr>
          <a:lstStyle/>
          <a:p>
            <a:r>
              <a:rPr lang="en-GB" dirty="0" smtClean="0"/>
              <a:t>Medium term Problems</a:t>
            </a:r>
            <a:endParaRPr lang="en-GB" dirty="0"/>
          </a:p>
          <a:p>
            <a:r>
              <a:rPr lang="en-GB" dirty="0" smtClean="0">
                <a:solidFill>
                  <a:srgbClr val="0070C0"/>
                </a:solidFill>
              </a:rPr>
              <a:t>Greenhouse effect</a:t>
            </a:r>
          </a:p>
          <a:p>
            <a:r>
              <a:rPr lang="en-GB" dirty="0" smtClean="0">
                <a:solidFill>
                  <a:srgbClr val="0070C0"/>
                </a:solidFill>
              </a:rPr>
              <a:t>Resources are finite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-36512" y="6331386"/>
            <a:ext cx="9226851" cy="553998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000" b="1" dirty="0" smtClean="0">
                <a:solidFill>
                  <a:schemeClr val="bg1"/>
                </a:solidFill>
              </a:rPr>
              <a:t>FUSION ENERGY WILL BECOME A SOLUTION</a:t>
            </a:r>
            <a:endParaRPr lang="en-GB" sz="3000" b="1" dirty="0">
              <a:solidFill>
                <a:schemeClr val="bg1"/>
              </a:solidFill>
            </a:endParaRPr>
          </a:p>
        </p:txBody>
      </p:sp>
      <p:pic>
        <p:nvPicPr>
          <p:cNvPr id="3" name="Picture 1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" t="15220" r="7105" b="7184"/>
          <a:stretch/>
        </p:blipFill>
        <p:spPr bwMode="auto">
          <a:xfrm>
            <a:off x="4175561" y="2959309"/>
            <a:ext cx="4949590" cy="2885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666666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439695" y="2924944"/>
            <a:ext cx="32403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000" dirty="0" smtClean="0">
                <a:solidFill>
                  <a:srgbClr val="002060"/>
                </a:solidFill>
              </a:rPr>
              <a:t>80% of world energy generated </a:t>
            </a:r>
          </a:p>
          <a:p>
            <a:pPr algn="ctr"/>
            <a:r>
              <a:rPr lang="en-GB" sz="3000" dirty="0" smtClean="0">
                <a:solidFill>
                  <a:srgbClr val="002060"/>
                </a:solidFill>
              </a:rPr>
              <a:t>from fossil fuels</a:t>
            </a:r>
            <a:endParaRPr lang="en-GB" sz="3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222375" y="13246"/>
            <a:ext cx="7921625" cy="67945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b="0" dirty="0" smtClean="0"/>
              <a:t>Former original existing Network</a:t>
            </a:r>
            <a:endParaRPr lang="en-US" b="0" dirty="0"/>
          </a:p>
        </p:txBody>
      </p:sp>
      <p:pic>
        <p:nvPicPr>
          <p:cNvPr id="4" name="Pictur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40152" y="1088740"/>
            <a:ext cx="2792085" cy="2337367"/>
          </a:xfrm>
          <a:prstGeom prst="rect">
            <a:avLst/>
          </a:prstGeom>
          <a:solidFill>
            <a:srgbClr val="FF0000"/>
          </a:solidFill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1819" y="3622204"/>
            <a:ext cx="3966685" cy="284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36377" y="3906922"/>
            <a:ext cx="5111687" cy="2031325"/>
          </a:xfrm>
          <a:prstGeom prst="rect">
            <a:avLst/>
          </a:prstGeom>
          <a:noFill/>
          <a:ln w="38100"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According to Spatial Analyzer Simulation made by F4E</a:t>
            </a:r>
          </a:p>
          <a:p>
            <a:pPr algn="ctr"/>
            <a:r>
              <a:rPr lang="en-US" dirty="0" smtClean="0"/>
              <a:t>the uncertainty of locating the tracker would be </a:t>
            </a:r>
          </a:p>
          <a:p>
            <a:pPr algn="ctr"/>
            <a:r>
              <a:rPr lang="en-US" b="1" dirty="0" smtClean="0"/>
              <a:t>0.13 mm</a:t>
            </a:r>
            <a:r>
              <a:rPr lang="en-US" dirty="0" smtClean="0"/>
              <a:t> </a:t>
            </a:r>
          </a:p>
          <a:p>
            <a:pPr algn="ctr"/>
            <a:r>
              <a:rPr lang="en-US" dirty="0" smtClean="0"/>
              <a:t>which was not compatible </a:t>
            </a:r>
          </a:p>
          <a:p>
            <a:pPr algn="ctr"/>
            <a:r>
              <a:rPr lang="en-US" dirty="0" smtClean="0"/>
              <a:t>with </a:t>
            </a:r>
            <a:r>
              <a:rPr lang="en-US" dirty="0"/>
              <a:t>the tolerance range to be assessed </a:t>
            </a:r>
            <a:endParaRPr lang="en-US" dirty="0" smtClean="0"/>
          </a:p>
          <a:p>
            <a:pPr algn="ctr"/>
            <a:r>
              <a:rPr lang="en-US" b="1" dirty="0" smtClean="0"/>
              <a:t>+/- </a:t>
            </a:r>
            <a:r>
              <a:rPr lang="en-US" b="1" dirty="0"/>
              <a:t>0.1 </a:t>
            </a:r>
            <a:r>
              <a:rPr lang="en-US" b="1" dirty="0" smtClean="0"/>
              <a:t>mm</a:t>
            </a:r>
            <a:endParaRPr lang="en-IE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529" y="836712"/>
            <a:ext cx="5582599" cy="2808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6282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563888" y="6453336"/>
            <a:ext cx="1872208" cy="4046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223963" y="12700"/>
            <a:ext cx="7920037" cy="679450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 smtClean="0">
                <a:solidFill>
                  <a:schemeClr val="bg1"/>
                </a:solidFill>
              </a:rPr>
              <a:t>New network design - simulations  </a:t>
            </a:r>
            <a:endParaRPr lang="en-IE" dirty="0">
              <a:solidFill>
                <a:schemeClr val="bg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4764" y="3486845"/>
            <a:ext cx="4234648" cy="333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21908"/>
            <a:ext cx="5022014" cy="243311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076" y="831837"/>
            <a:ext cx="4359862" cy="2998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762946" y="966207"/>
            <a:ext cx="434555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Placement of </a:t>
            </a:r>
            <a:r>
              <a:rPr lang="en-GB" sz="2000" dirty="0">
                <a:solidFill>
                  <a:srgbClr val="0070C0"/>
                </a:solidFill>
              </a:rPr>
              <a:t>120 new </a:t>
            </a:r>
            <a:r>
              <a:rPr lang="en-GB" sz="2000" dirty="0" err="1">
                <a:solidFill>
                  <a:srgbClr val="0070C0"/>
                </a:solidFill>
              </a:rPr>
              <a:t>fiducials</a:t>
            </a:r>
            <a:r>
              <a:rPr lang="en-GB" sz="2000" dirty="0">
                <a:solidFill>
                  <a:srgbClr val="0070C0"/>
                </a:solidFill>
              </a:rPr>
              <a:t> </a:t>
            </a:r>
            <a:r>
              <a:rPr lang="en-GB" sz="2000" dirty="0" smtClean="0"/>
              <a:t>surveyed 5 times by 5 station will </a:t>
            </a:r>
            <a:r>
              <a:rPr lang="en-GB" sz="2000" dirty="0"/>
              <a:t>limit </a:t>
            </a:r>
          </a:p>
          <a:p>
            <a:pPr algn="ctr"/>
            <a:r>
              <a:rPr lang="en-GB" sz="2000" dirty="0"/>
              <a:t>measurement uncertainties </a:t>
            </a:r>
            <a:r>
              <a:rPr lang="en-GB" sz="2000" b="1" dirty="0">
                <a:solidFill>
                  <a:srgbClr val="0070C0"/>
                </a:solidFill>
              </a:rPr>
              <a:t>&lt;</a:t>
            </a:r>
            <a:r>
              <a:rPr lang="en-GB" sz="2000" b="1" dirty="0" smtClean="0">
                <a:solidFill>
                  <a:srgbClr val="0070C0"/>
                </a:solidFill>
              </a:rPr>
              <a:t>0.02 </a:t>
            </a:r>
            <a:r>
              <a:rPr lang="en-GB" sz="2000" b="1" dirty="0">
                <a:solidFill>
                  <a:srgbClr val="0070C0"/>
                </a:solidFill>
              </a:rPr>
              <a:t>mm </a:t>
            </a:r>
            <a:r>
              <a:rPr lang="en-GB" sz="2000" dirty="0"/>
              <a:t>with the </a:t>
            </a:r>
            <a:r>
              <a:rPr lang="en-GB" sz="2000" dirty="0">
                <a:solidFill>
                  <a:srgbClr val="0070C0"/>
                </a:solidFill>
              </a:rPr>
              <a:t>laser tracker Leica AT401</a:t>
            </a:r>
            <a:r>
              <a:rPr lang="en-GB" sz="2000" dirty="0"/>
              <a:t> suitably located </a:t>
            </a:r>
          </a:p>
          <a:p>
            <a:pPr algn="ctr"/>
            <a:r>
              <a:rPr lang="en-GB" sz="2000" dirty="0"/>
              <a:t>in the accelerator hall during all future alignment </a:t>
            </a:r>
            <a:r>
              <a:rPr lang="en-GB" sz="2000" dirty="0" smtClean="0"/>
              <a:t>tasks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019234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16986" y="1316192"/>
            <a:ext cx="6752220" cy="397804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1">
                <a:lumMod val="50000"/>
              </a:schemeClr>
            </a:solidFill>
          </a:ln>
          <a:effectLst/>
          <a:extLst/>
        </p:spPr>
      </p:pic>
      <p:sp>
        <p:nvSpPr>
          <p:cNvPr id="4" name="Down Arrow 3"/>
          <p:cNvSpPr/>
          <p:nvPr/>
        </p:nvSpPr>
        <p:spPr bwMode="auto">
          <a:xfrm flipV="1">
            <a:off x="2977126" y="4988600"/>
            <a:ext cx="576064" cy="864096"/>
          </a:xfrm>
          <a:prstGeom prst="downArrow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1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70000"/>
              <a:buFont typeface="Monotype Sorts" pitchFamily="2" charset="2"/>
              <a:buChar char="•"/>
              <a:tabLst/>
            </a:pPr>
            <a:endParaRPr kumimoji="0" lang="en-IE" sz="3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Down Arrow 4"/>
          <p:cNvSpPr/>
          <p:nvPr/>
        </p:nvSpPr>
        <p:spPr bwMode="auto">
          <a:xfrm flipV="1">
            <a:off x="4273270" y="4988600"/>
            <a:ext cx="576064" cy="864096"/>
          </a:xfrm>
          <a:prstGeom prst="downArrow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1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70000"/>
              <a:buFont typeface="Monotype Sorts" pitchFamily="2" charset="2"/>
              <a:buChar char="•"/>
              <a:tabLst/>
            </a:pPr>
            <a:endParaRPr kumimoji="0" lang="en-IE" sz="3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Down Arrow 5"/>
          <p:cNvSpPr/>
          <p:nvPr/>
        </p:nvSpPr>
        <p:spPr bwMode="auto">
          <a:xfrm flipV="1">
            <a:off x="5641422" y="4988600"/>
            <a:ext cx="576064" cy="864096"/>
          </a:xfrm>
          <a:prstGeom prst="downArrow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1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70000"/>
              <a:buFont typeface="Monotype Sorts" pitchFamily="2" charset="2"/>
              <a:buChar char="•"/>
              <a:tabLst/>
            </a:pPr>
            <a:endParaRPr kumimoji="0" lang="en-IE" sz="3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Down Arrow 6"/>
          <p:cNvSpPr/>
          <p:nvPr/>
        </p:nvSpPr>
        <p:spPr bwMode="auto">
          <a:xfrm flipV="1">
            <a:off x="6371340" y="4988600"/>
            <a:ext cx="576064" cy="864096"/>
          </a:xfrm>
          <a:prstGeom prst="downArrow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1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70000"/>
              <a:buFont typeface="Monotype Sorts" pitchFamily="2" charset="2"/>
              <a:buChar char="•"/>
              <a:tabLst/>
            </a:pPr>
            <a:endParaRPr kumimoji="0" lang="en-IE" sz="3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04136" y="5930116"/>
            <a:ext cx="3340208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Laser Tracker stations </a:t>
            </a:r>
            <a:endParaRPr lang="en-IE" sz="2800" dirty="0"/>
          </a:p>
        </p:txBody>
      </p:sp>
      <p:sp>
        <p:nvSpPr>
          <p:cNvPr id="9" name="Right Arrow 8"/>
          <p:cNvSpPr/>
          <p:nvPr/>
        </p:nvSpPr>
        <p:spPr bwMode="auto">
          <a:xfrm>
            <a:off x="40767" y="3100567"/>
            <a:ext cx="1722921" cy="904498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70000"/>
              <a:tabLst/>
            </a:pPr>
            <a:r>
              <a:rPr lang="en-US" sz="1400" b="1" dirty="0" smtClean="0">
                <a:latin typeface="Arial" charset="0"/>
              </a:rPr>
              <a:t>Target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70000"/>
              <a:tabLst/>
            </a:pPr>
            <a:r>
              <a:rPr lang="en-US" sz="1400" b="1" dirty="0" smtClean="0">
                <a:latin typeface="Arial" charset="0"/>
              </a:rPr>
              <a:t>uncertainty </a:t>
            </a:r>
            <a:endParaRPr kumimoji="0" lang="en-IE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TextBox 19"/>
          <p:cNvSpPr txBox="1"/>
          <p:nvPr/>
        </p:nvSpPr>
        <p:spPr>
          <a:xfrm>
            <a:off x="3553190" y="1071314"/>
            <a:ext cx="3214737" cy="738664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/>
              <a:t>Uncertainty field evaluation</a:t>
            </a:r>
          </a:p>
          <a:p>
            <a:pPr algn="ctr"/>
            <a:r>
              <a:rPr lang="en-US" sz="1400" dirty="0" smtClean="0"/>
              <a:t>along the beam line</a:t>
            </a:r>
          </a:p>
          <a:p>
            <a:pPr algn="ctr"/>
            <a:r>
              <a:rPr lang="en-US" sz="1400" dirty="0" smtClean="0"/>
              <a:t>after USMN  1000 samples @ </a:t>
            </a:r>
            <a:r>
              <a:rPr lang="en-US" sz="1400" dirty="0"/>
              <a:t>2</a:t>
            </a:r>
            <a:r>
              <a:rPr lang="en-US" sz="1400" dirty="0" smtClean="0"/>
              <a:t> </a:t>
            </a:r>
            <a:r>
              <a:rPr lang="el-GR" sz="1400" dirty="0" smtClean="0"/>
              <a:t>σ</a:t>
            </a:r>
            <a:endParaRPr lang="en-IE" sz="1400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223963" y="12700"/>
            <a:ext cx="7920037" cy="6794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mtClean="0">
                <a:solidFill>
                  <a:schemeClr val="bg1"/>
                </a:solidFill>
              </a:rPr>
              <a:t>New network design - simulations  </a:t>
            </a:r>
            <a:endParaRPr lang="en-I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75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hexagonmetrology.it/media/datapool/images/Leica_Geosystems/Leica-Absolute-Tracker-AT401-overview-page-290x260_rdax_9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84556" y="3789995"/>
            <a:ext cx="2762250" cy="2476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7688306" y="4843579"/>
            <a:ext cx="146590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Leica AT 401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223963" y="12700"/>
            <a:ext cx="7920037" cy="679450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US" sz="2800" dirty="0">
                <a:solidFill>
                  <a:schemeClr val="bg1"/>
                </a:solidFill>
              </a:rPr>
              <a:t>Upgrade of the alignment network - </a:t>
            </a:r>
            <a:r>
              <a:rPr lang="en-US" sz="2800" dirty="0" smtClean="0">
                <a:solidFill>
                  <a:schemeClr val="bg1"/>
                </a:solidFill>
              </a:rPr>
              <a:t>survey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90778" y="3419708"/>
            <a:ext cx="34617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69 Wall supports ad hoc machined </a:t>
            </a:r>
            <a:endParaRPr lang="en-IE" dirty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17332" y="692696"/>
            <a:ext cx="2582787" cy="2741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145978" y="1376772"/>
            <a:ext cx="3065637" cy="2320181"/>
            <a:chOff x="251521" y="3174185"/>
            <a:chExt cx="4243932" cy="3024482"/>
          </a:xfrm>
        </p:grpSpPr>
        <p:pic>
          <p:nvPicPr>
            <p:cNvPr id="11" name="Picture 10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1" y="4293096"/>
              <a:ext cx="2954872" cy="19055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11" descr="Sketch of 1.5THF showing dimensions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23728" y="3174185"/>
              <a:ext cx="2371725" cy="2686051"/>
            </a:xfrm>
            <a:prstGeom prst="rect">
              <a:avLst/>
            </a:prstGeom>
            <a:noFill/>
            <a:ln w="2540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3" name="Picture 2" descr="D:\DATA\semerlu\Desktop\missions\2013\Japan-june\foto\IMG_2578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71700" y="4267200"/>
            <a:ext cx="2942059" cy="2197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507035" y="856327"/>
            <a:ext cx="16921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50 Floor nests</a:t>
            </a:r>
            <a:endParaRPr lang="en-IE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90292" y="3645024"/>
            <a:ext cx="21774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1 datum Pillar with</a:t>
            </a:r>
          </a:p>
          <a:p>
            <a:pPr algn="ctr"/>
            <a:r>
              <a:rPr lang="en-US" sz="2000" dirty="0" smtClean="0"/>
              <a:t>Micro-adjustable screws</a:t>
            </a:r>
            <a:endParaRPr lang="en-IE" sz="2000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4270"/>
          <a:stretch/>
        </p:blipFill>
        <p:spPr bwMode="auto">
          <a:xfrm>
            <a:off x="3211615" y="1355453"/>
            <a:ext cx="2266358" cy="2092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3865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grpSp>
        <p:nvGrpSpPr>
          <p:cNvPr id="3" name="Group 2"/>
          <p:cNvGrpSpPr/>
          <p:nvPr/>
        </p:nvGrpSpPr>
        <p:grpSpPr>
          <a:xfrm>
            <a:off x="58283" y="9086"/>
            <a:ext cx="9122229" cy="6866333"/>
            <a:chOff x="58283" y="9086"/>
            <a:chExt cx="9122229" cy="6866333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283" y="9086"/>
              <a:ext cx="9122229" cy="68663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/>
          </p:spPr>
        </p:pic>
        <p:sp>
          <p:nvSpPr>
            <p:cNvPr id="5" name="TextBox 4"/>
            <p:cNvSpPr txBox="1"/>
            <p:nvPr/>
          </p:nvSpPr>
          <p:spPr>
            <a:xfrm>
              <a:off x="3779912" y="418109"/>
              <a:ext cx="4645483" cy="81804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/>
                <a:t>Real vs simulated measurements Uncertainty plot </a:t>
              </a:r>
              <a:endParaRPr lang="en-IE" sz="20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276030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223963" y="12700"/>
            <a:ext cx="7920037" cy="679450"/>
          </a:xfrm>
          <a:prstGeom prst="rect">
            <a:avLst/>
          </a:prstGeom>
        </p:spPr>
        <p:txBody>
          <a:bodyPr>
            <a:noAutofit/>
          </a:bodyPr>
          <a:lstStyle/>
          <a:p>
            <a:pPr algn="r"/>
            <a:r>
              <a:rPr lang="en-US" sz="3600" dirty="0">
                <a:solidFill>
                  <a:schemeClr val="bg1"/>
                </a:solidFill>
              </a:rPr>
              <a:t>Beam Line Coordinate Frame (</a:t>
            </a:r>
            <a:r>
              <a:rPr lang="en-US" sz="3600" dirty="0" smtClean="0">
                <a:solidFill>
                  <a:schemeClr val="bg1"/>
                </a:solidFill>
              </a:rPr>
              <a:t>BLF) </a:t>
            </a:r>
            <a:endParaRPr lang="en-GB" sz="3600" dirty="0">
              <a:solidFill>
                <a:schemeClr val="bg1"/>
              </a:solidFill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2259"/>
          <a:stretch/>
        </p:blipFill>
        <p:spPr bwMode="auto">
          <a:xfrm>
            <a:off x="2253214" y="620688"/>
            <a:ext cx="5919186" cy="2835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251520" y="3501008"/>
            <a:ext cx="2679207" cy="286232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000" b="1" dirty="0"/>
              <a:t>The BLF is intrinsically defined by the coordinate of </a:t>
            </a:r>
            <a:r>
              <a:rPr lang="en-GB" sz="2000" b="1" dirty="0" smtClean="0"/>
              <a:t>the </a:t>
            </a:r>
          </a:p>
          <a:p>
            <a:pPr algn="ctr"/>
            <a:r>
              <a:rPr lang="en-GB" sz="2000" b="1" dirty="0" smtClean="0">
                <a:solidFill>
                  <a:srgbClr val="0070C0"/>
                </a:solidFill>
              </a:rPr>
              <a:t>130 network </a:t>
            </a:r>
            <a:r>
              <a:rPr lang="en-GB" sz="2000" b="1" dirty="0" err="1" smtClean="0">
                <a:solidFill>
                  <a:srgbClr val="0070C0"/>
                </a:solidFill>
              </a:rPr>
              <a:t>fiducials</a:t>
            </a:r>
            <a:endParaRPr lang="en-GB" sz="2000" b="1" dirty="0" smtClean="0">
              <a:solidFill>
                <a:srgbClr val="0070C0"/>
              </a:solidFill>
            </a:endParaRPr>
          </a:p>
          <a:p>
            <a:pPr algn="ctr"/>
            <a:endParaRPr lang="en-GB" sz="2000" b="1" dirty="0" smtClean="0"/>
          </a:p>
          <a:p>
            <a:pPr algn="ctr"/>
            <a:r>
              <a:rPr lang="en-GB" sz="2000" b="1" dirty="0" smtClean="0"/>
              <a:t>Horizontality has been improved using the AT401 levelling capabilities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48472" y="3645024"/>
            <a:ext cx="5875400" cy="2692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59275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19672" y="0"/>
            <a:ext cx="7416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 smtClean="0">
                <a:solidFill>
                  <a:schemeClr val="bg1"/>
                </a:solidFill>
              </a:rPr>
              <a:t>Global Coordinate Frame (GCF)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92026" y="692696"/>
            <a:ext cx="934454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Since the beam line frame is not materialized</a:t>
            </a:r>
          </a:p>
          <a:p>
            <a:pPr algn="ctr"/>
            <a:r>
              <a:rPr lang="en-US" sz="2400" dirty="0" smtClean="0"/>
              <a:t>we retained worth to materialize a coordinate frame </a:t>
            </a:r>
          </a:p>
          <a:p>
            <a:pPr algn="ctr"/>
            <a:r>
              <a:rPr lang="en-US" sz="2400" dirty="0" smtClean="0"/>
              <a:t>in the accelerator vault to make quick checks </a:t>
            </a:r>
          </a:p>
          <a:p>
            <a:pPr algn="ctr"/>
            <a:r>
              <a:rPr lang="en-US" sz="2400" dirty="0" smtClean="0"/>
              <a:t>of the impact on the alignment of exceptional events  (i.e. an earthquake</a:t>
            </a:r>
            <a:r>
              <a:rPr lang="en-US" sz="2400" dirty="0"/>
              <a:t>)</a:t>
            </a:r>
            <a:endParaRPr lang="en-US" sz="2400" dirty="0" smtClean="0"/>
          </a:p>
          <a:p>
            <a:pPr algn="ctr"/>
            <a:r>
              <a:rPr lang="en-US" sz="2400" dirty="0" smtClean="0"/>
              <a:t>The origin is placed on a particular floor </a:t>
            </a:r>
            <a:r>
              <a:rPr lang="en-US" sz="2400" dirty="0" err="1" smtClean="0"/>
              <a:t>fiducial</a:t>
            </a:r>
            <a:r>
              <a:rPr lang="en-US" sz="2400" dirty="0" smtClean="0"/>
              <a:t>.</a:t>
            </a:r>
          </a:p>
          <a:p>
            <a:pPr algn="ctr"/>
            <a:r>
              <a:rPr lang="en-US" sz="2400" dirty="0" smtClean="0"/>
              <a:t>The position of a reference on a pillar has been adjusted </a:t>
            </a:r>
          </a:p>
          <a:p>
            <a:pPr algn="ctr"/>
            <a:r>
              <a:rPr lang="en-US" sz="2400" dirty="0" smtClean="0"/>
              <a:t>to obtain an axis parallel to the beam line</a:t>
            </a: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8076" y="4122167"/>
            <a:ext cx="5522436" cy="2763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44" y="3361061"/>
            <a:ext cx="3632838" cy="1547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551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 Fluke 568 Infrared and Contact Thermometer 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3" t="9936" r="27792" b="8654"/>
          <a:stretch/>
        </p:blipFill>
        <p:spPr bwMode="auto">
          <a:xfrm>
            <a:off x="-36512" y="0"/>
            <a:ext cx="1584176" cy="1916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4355977" y="6453336"/>
            <a:ext cx="1872208" cy="4046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061" y="631229"/>
            <a:ext cx="8991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dirty="0" err="1" smtClean="0"/>
              <a:t>Rokkasho</a:t>
            </a:r>
            <a:r>
              <a:rPr lang="en-US" sz="1800" dirty="0" smtClean="0"/>
              <a:t> enjoys hard winters and hot summers</a:t>
            </a:r>
          </a:p>
          <a:p>
            <a:pPr marL="0" indent="0">
              <a:buNone/>
            </a:pPr>
            <a:r>
              <a:rPr lang="en-US" sz="1800" dirty="0" smtClean="0"/>
              <a:t>we established a simple procedure to study and eventually compensate</a:t>
            </a:r>
          </a:p>
          <a:p>
            <a:pPr marL="0" indent="0">
              <a:buNone/>
            </a:pPr>
            <a:r>
              <a:rPr lang="en-US" sz="1800" dirty="0" smtClean="0"/>
              <a:t>the effect of thermal expansion of the building:</a:t>
            </a:r>
            <a:endParaRPr lang="en-US" sz="1800" dirty="0"/>
          </a:p>
          <a:p>
            <a:r>
              <a:rPr lang="en-US" sz="1800" dirty="0" smtClean="0"/>
              <a:t>Weekly measurement by LT the distance between two particular points on the floor </a:t>
            </a:r>
          </a:p>
          <a:p>
            <a:r>
              <a:rPr lang="en-US" sz="1800" dirty="0" smtClean="0"/>
              <a:t>almost aligned with the beam line</a:t>
            </a:r>
            <a:endParaRPr lang="en-US" sz="1800" dirty="0"/>
          </a:p>
          <a:p>
            <a:r>
              <a:rPr lang="en-US" sz="1800" dirty="0" smtClean="0"/>
              <a:t>Weekly measurement of the air temperature in the vault and external temperature</a:t>
            </a:r>
            <a:endParaRPr lang="en-US" sz="1800" dirty="0"/>
          </a:p>
          <a:p>
            <a:r>
              <a:rPr lang="en-US" sz="1800" dirty="0" smtClean="0"/>
              <a:t>Weekly measurement thermometer the temperature of the floor on 30 points evenly spread</a:t>
            </a:r>
            <a:endParaRPr lang="en-US" sz="1800" dirty="0"/>
          </a:p>
          <a:p>
            <a:r>
              <a:rPr lang="en-US" sz="1800" dirty="0" smtClean="0">
                <a:solidFill>
                  <a:srgbClr val="0070C0"/>
                </a:solidFill>
              </a:rPr>
              <a:t>Monitoring will continue on a period including at least one winter and one summer</a:t>
            </a:r>
            <a:endParaRPr lang="en-US" sz="1800" dirty="0">
              <a:solidFill>
                <a:srgbClr val="0070C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223963" y="12700"/>
            <a:ext cx="7920037" cy="679450"/>
          </a:xfrm>
        </p:spPr>
        <p:txBody>
          <a:bodyPr>
            <a:noAutofit/>
          </a:bodyPr>
          <a:lstStyle/>
          <a:p>
            <a:pPr algn="r"/>
            <a:r>
              <a:rPr lang="en-US" sz="3200" dirty="0">
                <a:solidFill>
                  <a:schemeClr val="bg1"/>
                </a:solidFill>
              </a:rPr>
              <a:t>Effect of thermal expansion of the </a:t>
            </a:r>
            <a:r>
              <a:rPr lang="en-US" sz="3200" dirty="0" smtClean="0">
                <a:solidFill>
                  <a:schemeClr val="bg1"/>
                </a:solidFill>
              </a:rPr>
              <a:t>building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2050" name="Picture 2" descr="C:\Users\user\Documents\IFMIF\Alignment\Thermal expansion surveys\Photos\IMG_021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1025" y="4620768"/>
            <a:ext cx="3019487" cy="226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19" t="13356" r="21078" b="37278"/>
          <a:stretch/>
        </p:blipFill>
        <p:spPr bwMode="auto">
          <a:xfrm>
            <a:off x="-36512" y="4620768"/>
            <a:ext cx="4536504" cy="2264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312310"/>
            <a:ext cx="8963207" cy="1196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6892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3779" y="818294"/>
            <a:ext cx="8229600" cy="2845202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 smtClean="0"/>
              <a:t>The injector  and the LEBT have been successfully assembled and aligned with TH system in May 2014 </a:t>
            </a:r>
            <a:endParaRPr lang="en-US" sz="2800" dirty="0"/>
          </a:p>
          <a:p>
            <a:endParaRPr lang="en-US" sz="2800" dirty="0"/>
          </a:p>
          <a:p>
            <a:r>
              <a:rPr lang="en-US" sz="2800" dirty="0" err="1" smtClean="0">
                <a:sym typeface="Wingdings" panose="05000000000000000000" pitchFamily="2" charset="2"/>
              </a:rPr>
              <a:t>Differentely</a:t>
            </a:r>
            <a:r>
              <a:rPr lang="en-US" sz="2800" dirty="0" smtClean="0">
                <a:sym typeface="Wingdings" panose="05000000000000000000" pitchFamily="2" charset="2"/>
              </a:rPr>
              <a:t> from the other components which will be </a:t>
            </a:r>
            <a:r>
              <a:rPr lang="en-US" sz="2800" dirty="0" err="1" smtClean="0">
                <a:sym typeface="Wingdings" panose="05000000000000000000" pitchFamily="2" charset="2"/>
              </a:rPr>
              <a:t>fiducialized</a:t>
            </a:r>
            <a:r>
              <a:rPr lang="en-US" sz="2800" dirty="0" smtClean="0">
                <a:sym typeface="Wingdings" panose="05000000000000000000" pitchFamily="2" charset="2"/>
              </a:rPr>
              <a:t> in Europe before delivery in </a:t>
            </a:r>
            <a:r>
              <a:rPr lang="en-US" sz="2800" dirty="0" err="1" smtClean="0">
                <a:sym typeface="Wingdings" panose="05000000000000000000" pitchFamily="2" charset="2"/>
              </a:rPr>
              <a:t>Rokkasho</a:t>
            </a:r>
            <a:endParaRPr lang="en-US" sz="2800" dirty="0">
              <a:sym typeface="Wingdings" panose="05000000000000000000" pitchFamily="2" charset="2"/>
            </a:endParaRPr>
          </a:p>
          <a:p>
            <a:r>
              <a:rPr lang="en-US" sz="2800" dirty="0" smtClean="0">
                <a:sym typeface="Wingdings" panose="05000000000000000000" pitchFamily="2" charset="2"/>
              </a:rPr>
              <a:t> the Injector and the LEBT were </a:t>
            </a:r>
            <a:r>
              <a:rPr lang="en-US" sz="2800" dirty="0" err="1" smtClean="0">
                <a:sym typeface="Wingdings" panose="05000000000000000000" pitchFamily="2" charset="2"/>
              </a:rPr>
              <a:t>fiducialized</a:t>
            </a:r>
            <a:endParaRPr lang="en-US" sz="2800" dirty="0">
              <a:sym typeface="Wingdings" panose="05000000000000000000" pitchFamily="2" charset="2"/>
            </a:endParaRPr>
          </a:p>
          <a:p>
            <a:r>
              <a:rPr lang="en-US" sz="2800" dirty="0" smtClean="0">
                <a:sym typeface="Wingdings" panose="05000000000000000000" pitchFamily="2" charset="2"/>
              </a:rPr>
              <a:t>by AT401  after TH alignment. </a:t>
            </a:r>
          </a:p>
        </p:txBody>
      </p:sp>
      <p:pic>
        <p:nvPicPr>
          <p:cNvPr id="1026" name="Picture 2" descr="D:\DCIM\100CANON\IMG_739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8560" y="3791490"/>
            <a:ext cx="4640841" cy="3093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C:\Users\semerlu\AppData\Local\Microsoft\Windows\Temporary Internet Files\Content.Outlook\S7MQ4YC6\IMG_2582.JP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64" t="10418" r="8365" b="1288"/>
          <a:stretch/>
        </p:blipFill>
        <p:spPr bwMode="auto">
          <a:xfrm>
            <a:off x="1741840" y="4752528"/>
            <a:ext cx="2759066" cy="213285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 descr="D:\DATA\semerlu\Desktop\Projects\METROLOGY\Ifmif Alignment\Japan_June_2013\foto\2013-06-25 17.01.25.jpg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73" t="8377" r="14121"/>
          <a:stretch/>
        </p:blipFill>
        <p:spPr bwMode="auto">
          <a:xfrm>
            <a:off x="52419" y="3050526"/>
            <a:ext cx="1725648" cy="167461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1" name="Title 1"/>
          <p:cNvSpPr txBox="1">
            <a:spLocks/>
          </p:cNvSpPr>
          <p:nvPr/>
        </p:nvSpPr>
        <p:spPr>
          <a:xfrm>
            <a:off x="1223963" y="17447"/>
            <a:ext cx="7920037" cy="6794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dirty="0" smtClean="0">
                <a:solidFill>
                  <a:schemeClr val="bg1"/>
                </a:solidFill>
              </a:rPr>
              <a:t>Injector alignment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3525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1520" y="1772816"/>
            <a:ext cx="3592251" cy="1224136"/>
          </a:xfrm>
        </p:spPr>
        <p:txBody>
          <a:bodyPr/>
          <a:lstStyle/>
          <a:p>
            <a:r>
              <a:rPr lang="en-GB" dirty="0" smtClean="0"/>
              <a:t>With good success!</a:t>
            </a:r>
            <a:endParaRPr lang="en-GB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26" t="27710" r="33427" b="4945"/>
          <a:stretch/>
        </p:blipFill>
        <p:spPr bwMode="auto">
          <a:xfrm>
            <a:off x="4049451" y="1446020"/>
            <a:ext cx="5109950" cy="4393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10344" y="3414329"/>
            <a:ext cx="4572000" cy="2590800"/>
            <a:chOff x="-3636912" y="201010"/>
            <a:chExt cx="4572000" cy="2590800"/>
          </a:xfrm>
        </p:grpSpPr>
        <p:sp>
          <p:nvSpPr>
            <p:cNvPr id="7" name="Explosion 1 6"/>
            <p:cNvSpPr/>
            <p:nvPr/>
          </p:nvSpPr>
          <p:spPr>
            <a:xfrm>
              <a:off x="-3636912" y="201010"/>
              <a:ext cx="4572000" cy="2590800"/>
            </a:xfrm>
            <a:prstGeom prst="irregularSeal1">
              <a:avLst/>
            </a:prstGeom>
            <a:solidFill>
              <a:schemeClr val="bg1"/>
            </a:solidFill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-2684412" y="922578"/>
              <a:ext cx="266700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/>
                <a:t>Max uncertainty </a:t>
              </a:r>
              <a:r>
                <a:rPr lang="en-US" sz="2800" b="1" dirty="0" smtClean="0">
                  <a:solidFill>
                    <a:srgbClr val="0070C0"/>
                  </a:solidFill>
                </a:rPr>
                <a:t>0.04 mm</a:t>
              </a:r>
              <a:endParaRPr lang="en-US" sz="2800" b="1" dirty="0">
                <a:solidFill>
                  <a:srgbClr val="0070C0"/>
                </a:solidFill>
              </a:endParaRPr>
            </a:p>
          </p:txBody>
        </p:sp>
      </p:grpSp>
      <p:sp>
        <p:nvSpPr>
          <p:cNvPr id="9" name="Title 1"/>
          <p:cNvSpPr txBox="1">
            <a:spLocks/>
          </p:cNvSpPr>
          <p:nvPr/>
        </p:nvSpPr>
        <p:spPr>
          <a:xfrm>
            <a:off x="1223963" y="17447"/>
            <a:ext cx="7920037" cy="6794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dirty="0" smtClean="0">
                <a:solidFill>
                  <a:schemeClr val="bg1"/>
                </a:solidFill>
              </a:rPr>
              <a:t>Injector alignment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3680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347864" y="6525344"/>
            <a:ext cx="1080120" cy="33265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4036915"/>
            <a:ext cx="4752528" cy="2920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-294708" y="4219797"/>
            <a:ext cx="4186808" cy="2193107"/>
          </a:xfrm>
        </p:spPr>
        <p:txBody>
          <a:bodyPr>
            <a:normAutofit fontScale="85000" lnSpcReduction="20000"/>
          </a:bodyPr>
          <a:lstStyle/>
          <a:p>
            <a:r>
              <a:rPr lang="en-GB" dirty="0"/>
              <a:t>T</a:t>
            </a:r>
            <a:r>
              <a:rPr lang="en-GB" dirty="0" smtClean="0"/>
              <a:t>he first wall </a:t>
            </a:r>
          </a:p>
          <a:p>
            <a:r>
              <a:rPr lang="en-GB" dirty="0" smtClean="0"/>
              <a:t>of the reactor vessel shall</a:t>
            </a:r>
          </a:p>
          <a:p>
            <a:r>
              <a:rPr lang="en-GB" dirty="0">
                <a:solidFill>
                  <a:srgbClr val="0070C0"/>
                </a:solidFill>
              </a:rPr>
              <a:t>a</a:t>
            </a:r>
            <a:r>
              <a:rPr lang="en-GB" dirty="0" smtClean="0">
                <a:solidFill>
                  <a:srgbClr val="0070C0"/>
                </a:solidFill>
              </a:rPr>
              <a:t>bsorb neutrons energy</a:t>
            </a:r>
          </a:p>
          <a:p>
            <a:r>
              <a:rPr lang="en-GB" dirty="0" smtClean="0"/>
              <a:t>and</a:t>
            </a:r>
          </a:p>
          <a:p>
            <a:r>
              <a:rPr lang="en-GB" dirty="0">
                <a:solidFill>
                  <a:srgbClr val="0070C0"/>
                </a:solidFill>
              </a:rPr>
              <a:t>b</a:t>
            </a:r>
            <a:r>
              <a:rPr lang="en-GB" dirty="0" smtClean="0">
                <a:solidFill>
                  <a:srgbClr val="0070C0"/>
                </a:solidFill>
              </a:rPr>
              <a:t>reed tritium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5" name="Down Arrow 4"/>
          <p:cNvSpPr/>
          <p:nvPr/>
        </p:nvSpPr>
        <p:spPr>
          <a:xfrm rot="15742181">
            <a:off x="3492994" y="4960762"/>
            <a:ext cx="390696" cy="1440160"/>
          </a:xfrm>
          <a:prstGeom prst="downArrow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3995936" y="980728"/>
            <a:ext cx="5112569" cy="3528392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Tx/>
              <a:buNone/>
              <a:defRPr sz="32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Tx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ITER first wall will present </a:t>
            </a:r>
          </a:p>
          <a:p>
            <a:r>
              <a:rPr lang="en-GB" dirty="0" smtClean="0">
                <a:solidFill>
                  <a:srgbClr val="0070C0"/>
                </a:solidFill>
              </a:rPr>
              <a:t>&lt;</a:t>
            </a:r>
            <a:r>
              <a:rPr lang="en-GB" dirty="0">
                <a:solidFill>
                  <a:srgbClr val="0070C0"/>
                </a:solidFill>
              </a:rPr>
              <a:t>2</a:t>
            </a:r>
            <a:r>
              <a:rPr lang="en-GB" dirty="0" smtClean="0">
                <a:solidFill>
                  <a:srgbClr val="0070C0"/>
                </a:solidFill>
              </a:rPr>
              <a:t> </a:t>
            </a:r>
            <a:r>
              <a:rPr lang="en-GB" dirty="0" err="1" smtClean="0">
                <a:solidFill>
                  <a:srgbClr val="0070C0"/>
                </a:solidFill>
              </a:rPr>
              <a:t>dpa</a:t>
            </a:r>
            <a:r>
              <a:rPr lang="en-GB" dirty="0" smtClean="0">
                <a:solidFill>
                  <a:srgbClr val="0070C0"/>
                </a:solidFill>
              </a:rPr>
              <a:t> </a:t>
            </a:r>
            <a:r>
              <a:rPr lang="en-GB" dirty="0" smtClean="0"/>
              <a:t>at the end of its operational life</a:t>
            </a:r>
          </a:p>
          <a:p>
            <a:endParaRPr lang="en-GB" dirty="0"/>
          </a:p>
          <a:p>
            <a:r>
              <a:rPr lang="en-GB" dirty="0" smtClean="0"/>
              <a:t>In a Fusion power plant</a:t>
            </a:r>
          </a:p>
          <a:p>
            <a:r>
              <a:rPr lang="en-GB" dirty="0">
                <a:solidFill>
                  <a:srgbClr val="0070C0"/>
                </a:solidFill>
              </a:rPr>
              <a:t>~</a:t>
            </a:r>
            <a:r>
              <a:rPr lang="en-GB" dirty="0" smtClean="0">
                <a:solidFill>
                  <a:srgbClr val="0070C0"/>
                </a:solidFill>
              </a:rPr>
              <a:t>150 </a:t>
            </a:r>
            <a:r>
              <a:rPr lang="en-GB" dirty="0" err="1" smtClean="0">
                <a:solidFill>
                  <a:srgbClr val="0070C0"/>
                </a:solidFill>
              </a:rPr>
              <a:t>dpa</a:t>
            </a:r>
            <a:r>
              <a:rPr lang="en-GB" dirty="0" smtClean="0"/>
              <a:t> within 5 years are expected </a:t>
            </a:r>
          </a:p>
          <a:p>
            <a:endParaRPr lang="en-GB" dirty="0"/>
          </a:p>
          <a:p>
            <a:r>
              <a:rPr lang="en-GB" dirty="0" smtClean="0"/>
              <a:t>Transmutation energies threshold </a:t>
            </a:r>
          </a:p>
          <a:p>
            <a:r>
              <a:rPr lang="en-GB" dirty="0" smtClean="0"/>
              <a:t>of Fe &gt;3 MeV yield </a:t>
            </a:r>
            <a:r>
              <a:rPr lang="el-GR" dirty="0" smtClean="0"/>
              <a:t>α</a:t>
            </a:r>
            <a:r>
              <a:rPr lang="en-GB" dirty="0" smtClean="0"/>
              <a:t>-particles</a:t>
            </a:r>
          </a:p>
          <a:p>
            <a:r>
              <a:rPr lang="en-GB" dirty="0" smtClean="0">
                <a:solidFill>
                  <a:srgbClr val="0070C0"/>
                </a:solidFill>
              </a:rPr>
              <a:t>He induced </a:t>
            </a:r>
            <a:r>
              <a:rPr lang="en-GB" dirty="0" err="1" smtClean="0">
                <a:solidFill>
                  <a:srgbClr val="0070C0"/>
                </a:solidFill>
              </a:rPr>
              <a:t>embrittlement</a:t>
            </a:r>
            <a:endParaRPr lang="en-GB" dirty="0">
              <a:solidFill>
                <a:srgbClr val="0070C0"/>
              </a:solidFill>
            </a:endParaRPr>
          </a:p>
        </p:txBody>
      </p:sp>
      <p:pic>
        <p:nvPicPr>
          <p:cNvPr id="8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561" y="-27384"/>
            <a:ext cx="2069540" cy="3774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0979" y="-27384"/>
            <a:ext cx="2230635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4670330" y="-27384"/>
            <a:ext cx="407509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dirty="0">
                <a:solidFill>
                  <a:schemeClr val="bg1"/>
                </a:solidFill>
              </a:rPr>
              <a:t>Neutrons in first wall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03648" y="2854677"/>
            <a:ext cx="26591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 smtClean="0"/>
              <a:t>Section of Vacuum Vesse</a:t>
            </a:r>
            <a:r>
              <a:rPr lang="en-GB" b="1" dirty="0"/>
              <a:t>l</a:t>
            </a:r>
            <a:r>
              <a:rPr lang="en-GB" b="1" dirty="0" smtClean="0"/>
              <a:t> </a:t>
            </a:r>
          </a:p>
          <a:p>
            <a:pPr algn="ctr"/>
            <a:r>
              <a:rPr lang="en-GB" b="1" dirty="0" smtClean="0"/>
              <a:t>of a </a:t>
            </a:r>
            <a:r>
              <a:rPr lang="en-GB" b="1" dirty="0" err="1" smtClean="0"/>
              <a:t>Tokamak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905288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516438" y="6525344"/>
            <a:ext cx="767530" cy="32927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223963" y="12700"/>
            <a:ext cx="7920037" cy="679450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 smtClean="0">
                <a:solidFill>
                  <a:schemeClr val="bg1"/>
                </a:solidFill>
              </a:rPr>
              <a:t>Redefinition of the network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629650" y="6453188"/>
            <a:ext cx="514350" cy="404812"/>
          </a:xfrm>
        </p:spPr>
        <p:txBody>
          <a:bodyPr/>
          <a:lstStyle/>
          <a:p>
            <a:fld id="{86AACFFC-7F54-4B4C-B288-14C871E4345B}" type="slidenum">
              <a:rPr lang="en-GB" smtClean="0"/>
              <a:pPr/>
              <a:t>30</a:t>
            </a:fld>
            <a:endParaRPr lang="en-GB" dirty="0"/>
          </a:p>
        </p:txBody>
      </p:sp>
      <p:pic>
        <p:nvPicPr>
          <p:cNvPr id="3077" name="Picture 5" descr="C:\Users\user\Documents\IFMIF\Alignment\Thermal expansion surveys\Photos\IMG_022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82" y="3626162"/>
            <a:ext cx="3493771" cy="2620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user\Documents\IFMIF\Photos\Temp\IMG_160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8441" y="783610"/>
            <a:ext cx="3719207" cy="2789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1" descr="image00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6438" y="3626161"/>
            <a:ext cx="5612678" cy="2620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-108520" y="764704"/>
            <a:ext cx="554461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An update of the network has been performed in August 2014</a:t>
            </a:r>
          </a:p>
          <a:p>
            <a:pPr algn="ctr"/>
            <a:r>
              <a:rPr lang="en-US" sz="2400" dirty="0" smtClean="0"/>
              <a:t>movements of the building</a:t>
            </a:r>
          </a:p>
          <a:p>
            <a:pPr algn="ctr"/>
            <a:r>
              <a:rPr lang="en-US" sz="2400" dirty="0" smtClean="0">
                <a:solidFill>
                  <a:srgbClr val="0070C0"/>
                </a:solidFill>
              </a:rPr>
              <a:t>not related to the thermal expansion</a:t>
            </a:r>
          </a:p>
          <a:p>
            <a:pPr algn="ctr"/>
            <a:r>
              <a:rPr lang="en-US" sz="2400" dirty="0" smtClean="0"/>
              <a:t>did not allow anymore locating the instrument within the target uncertainty </a:t>
            </a:r>
          </a:p>
          <a:p>
            <a:pPr algn="ctr"/>
            <a:r>
              <a:rPr lang="en-US" sz="2400" dirty="0" smtClean="0">
                <a:solidFill>
                  <a:srgbClr val="0070C0"/>
                </a:solidFill>
              </a:rPr>
              <a:t>RMS&lt; 0.025 mm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47332" y="5904259"/>
            <a:ext cx="5133180" cy="1015663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A deviation of 0.05 mm in transversal (X axis) and vertical (Y axis) </a:t>
            </a:r>
          </a:p>
          <a:p>
            <a:pPr algn="ctr"/>
            <a:r>
              <a:rPr lang="en-US" sz="2000" dirty="0" smtClean="0"/>
              <a:t>of the beam line has been registered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192452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980728"/>
            <a:ext cx="9108504" cy="5472608"/>
          </a:xfrm>
        </p:spPr>
        <p:txBody>
          <a:bodyPr>
            <a:normAutofit/>
          </a:bodyPr>
          <a:lstStyle/>
          <a:p>
            <a:pPr marL="457200" indent="-457200" algn="l">
              <a:buBlip>
                <a:blip r:embed="rId3"/>
              </a:buBlip>
            </a:pPr>
            <a:r>
              <a:rPr lang="en-US" dirty="0" smtClean="0"/>
              <a:t>SA software with USMN has been a key factor for the definition of the network in the accelerator hall</a:t>
            </a:r>
          </a:p>
          <a:p>
            <a:pPr marL="457200" indent="-457200" algn="l">
              <a:buBlip>
                <a:blip r:embed="rId3"/>
              </a:buBlip>
            </a:pPr>
            <a:r>
              <a:rPr lang="en-US" dirty="0"/>
              <a:t>Simulation tool demonstrated to be very effective to plan, organize and optimize measurement </a:t>
            </a:r>
            <a:r>
              <a:rPr lang="en-US" dirty="0" smtClean="0"/>
              <a:t>campaigns</a:t>
            </a:r>
            <a:endParaRPr lang="en-US" dirty="0"/>
          </a:p>
          <a:p>
            <a:pPr marL="457200" indent="-457200" algn="l">
              <a:buBlip>
                <a:blip r:embed="rId3"/>
              </a:buBlip>
            </a:pPr>
            <a:r>
              <a:rPr lang="en-US" dirty="0"/>
              <a:t>Thermal expansion study is ongoing</a:t>
            </a:r>
          </a:p>
          <a:p>
            <a:pPr marL="457200" indent="-457200" algn="l">
              <a:buBlip>
                <a:blip r:embed="rId3"/>
              </a:buBlip>
            </a:pPr>
            <a:r>
              <a:rPr lang="en-US" dirty="0" smtClean="0"/>
              <a:t>Efficient alignment actions have been in place and we are ready for the alignment of the components coming in the coming months</a:t>
            </a:r>
            <a:endParaRPr lang="en-US" dirty="0"/>
          </a:p>
          <a:p>
            <a:endParaRPr lang="en-GB" dirty="0" smtClean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22052" y="-27384"/>
            <a:ext cx="24144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smtClean="0">
                <a:solidFill>
                  <a:schemeClr val="bg1"/>
                </a:solidFill>
              </a:rPr>
              <a:t>Conclusions</a:t>
            </a:r>
            <a:endParaRPr lang="en-GB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6753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user\AppData\Local\Microsoft\Windows\Temporary Internet Files\Content.Outlook\LKW9600R\P1080229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85650" y="1628800"/>
            <a:ext cx="6372200" cy="477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539552" y="332656"/>
            <a:ext cx="84249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L. </a:t>
            </a:r>
            <a:r>
              <a:rPr lang="en-US" sz="3200" b="1" dirty="0" err="1" smtClean="0"/>
              <a:t>Semeraro</a:t>
            </a:r>
            <a:r>
              <a:rPr lang="en-US" sz="3200" b="1" dirty="0" smtClean="0"/>
              <a:t>, </a:t>
            </a:r>
            <a:r>
              <a:rPr lang="en-US" sz="3200" b="1" dirty="0"/>
              <a:t>A. Lo </a:t>
            </a:r>
            <a:r>
              <a:rPr lang="en-US" sz="3200" b="1" dirty="0" err="1"/>
              <a:t>Bue</a:t>
            </a:r>
            <a:r>
              <a:rPr lang="en-US" sz="3200" b="1" dirty="0"/>
              <a:t>, L. </a:t>
            </a:r>
            <a:r>
              <a:rPr lang="en-US" sz="3200" b="1" dirty="0" err="1"/>
              <a:t>Poncet</a:t>
            </a:r>
            <a:r>
              <a:rPr lang="en-US" sz="3200" b="1" dirty="0" smtClean="0"/>
              <a:t>, </a:t>
            </a:r>
            <a:r>
              <a:rPr lang="en-US" sz="3200" b="1" dirty="0"/>
              <a:t>F4E </a:t>
            </a:r>
            <a:endParaRPr lang="en-GB" sz="3200" b="1" dirty="0" smtClean="0"/>
          </a:p>
          <a:p>
            <a:pPr algn="ctr"/>
            <a:r>
              <a:rPr lang="en-GB" sz="3200" b="1" dirty="0" smtClean="0"/>
              <a:t>T</a:t>
            </a:r>
            <a:r>
              <a:rPr lang="en-GB" sz="3200" b="1" dirty="0"/>
              <a:t>. </a:t>
            </a:r>
            <a:r>
              <a:rPr lang="en-GB" sz="3200" b="1" dirty="0" err="1"/>
              <a:t>Morishita</a:t>
            </a:r>
            <a:r>
              <a:rPr lang="en-GB" sz="3200" b="1" dirty="0"/>
              <a:t>, H. </a:t>
            </a:r>
            <a:r>
              <a:rPr lang="en-GB" sz="3200" b="1" dirty="0" err="1"/>
              <a:t>Sakaki</a:t>
            </a:r>
            <a:r>
              <a:rPr lang="en-GB" sz="3200" b="1" dirty="0"/>
              <a:t>, H. </a:t>
            </a:r>
            <a:r>
              <a:rPr lang="en-GB" sz="3200" b="1" dirty="0" err="1" smtClean="0"/>
              <a:t>Shidara</a:t>
            </a:r>
            <a:r>
              <a:rPr lang="en-GB" sz="3200" b="1" dirty="0" smtClean="0"/>
              <a:t>, JAEA </a:t>
            </a:r>
            <a:endParaRPr lang="en-US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483768" y="5085184"/>
            <a:ext cx="52565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FFFF00"/>
                </a:solidFill>
              </a:rPr>
              <a:t>THANK YOU!!!</a:t>
            </a:r>
            <a:endParaRPr lang="en-US" sz="6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06352"/>
      </p:ext>
    </p:extLst>
  </p:cSld>
  <p:clrMapOvr>
    <a:masterClrMapping/>
  </p:clrMapOvr>
  <p:transition xmlns:p14="http://schemas.microsoft.com/office/powerpoint/2010/main" spd="slow">
    <p:cover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2924944"/>
            <a:ext cx="84249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/>
              <a:t>Thank you for your attention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38909684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79712" y="44624"/>
            <a:ext cx="71501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>
                <a:solidFill>
                  <a:schemeClr val="bg1"/>
                </a:solidFill>
              </a:rPr>
              <a:t>14 MeV beyond transmutation thresholds</a:t>
            </a:r>
            <a:endParaRPr lang="en-GB" sz="3200" dirty="0">
              <a:solidFill>
                <a:schemeClr val="bg1"/>
              </a:solidFill>
            </a:endParaRPr>
          </a:p>
        </p:txBody>
      </p:sp>
      <p:pic>
        <p:nvPicPr>
          <p:cNvPr id="7" name="Picture 6" descr="C:\Users\arnouxr\Desktop\Deuterium_tritium_fusion_T_gris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41134" y="2204864"/>
            <a:ext cx="2502866" cy="2885509"/>
          </a:xfrm>
          <a:prstGeom prst="rect">
            <a:avLst/>
          </a:prstGeom>
          <a:solidFill>
            <a:schemeClr val="tx2">
              <a:lumMod val="60000"/>
              <a:lumOff val="40000"/>
              <a:alpha val="92000"/>
            </a:schemeClr>
          </a:solidFill>
          <a:extLst/>
        </p:spPr>
      </p:pic>
      <p:sp>
        <p:nvSpPr>
          <p:cNvPr id="8" name="Content Placeholder 1"/>
          <p:cNvSpPr>
            <a:spLocks noGrp="1"/>
          </p:cNvSpPr>
          <p:nvPr>
            <p:ph idx="1"/>
          </p:nvPr>
        </p:nvSpPr>
        <p:spPr>
          <a:xfrm>
            <a:off x="-129208" y="1052736"/>
            <a:ext cx="8229600" cy="5328592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The </a:t>
            </a:r>
            <a:r>
              <a:rPr lang="en-GB" dirty="0"/>
              <a:t>accumulation of gas in the materials lattice is intimately related with the neutron </a:t>
            </a:r>
            <a:r>
              <a:rPr lang="en-GB" dirty="0" smtClean="0"/>
              <a:t>energy </a:t>
            </a:r>
          </a:p>
          <a:p>
            <a:r>
              <a:rPr lang="en-GB" baseline="30000" dirty="0" smtClean="0">
                <a:solidFill>
                  <a:srgbClr val="0070C0"/>
                </a:solidFill>
              </a:rPr>
              <a:t>56</a:t>
            </a:r>
            <a:r>
              <a:rPr lang="en-GB" dirty="0" smtClean="0">
                <a:solidFill>
                  <a:srgbClr val="0070C0"/>
                </a:solidFill>
              </a:rPr>
              <a:t>Fe(n,α)</a:t>
            </a:r>
            <a:r>
              <a:rPr lang="en-GB" baseline="30000" dirty="0" smtClean="0">
                <a:solidFill>
                  <a:srgbClr val="0070C0"/>
                </a:solidFill>
              </a:rPr>
              <a:t>53</a:t>
            </a:r>
            <a:r>
              <a:rPr lang="en-GB" dirty="0" smtClean="0">
                <a:solidFill>
                  <a:srgbClr val="0070C0"/>
                </a:solidFill>
              </a:rPr>
              <a:t>Cr</a:t>
            </a:r>
            <a:r>
              <a:rPr lang="en-GB" dirty="0" smtClean="0"/>
              <a:t> </a:t>
            </a:r>
          </a:p>
          <a:p>
            <a:r>
              <a:rPr lang="en-GB" dirty="0" smtClean="0"/>
              <a:t>(incident n threshold at </a:t>
            </a:r>
            <a:r>
              <a:rPr lang="en-GB" b="1" dirty="0" smtClean="0"/>
              <a:t>2.9 MeV</a:t>
            </a:r>
            <a:r>
              <a:rPr lang="en-GB" dirty="0" smtClean="0"/>
              <a:t>)</a:t>
            </a:r>
          </a:p>
          <a:p>
            <a:r>
              <a:rPr lang="en-GB" dirty="0"/>
              <a:t>a</a:t>
            </a:r>
            <a:r>
              <a:rPr lang="en-GB" dirty="0" smtClean="0"/>
              <a:t>nd</a:t>
            </a:r>
          </a:p>
          <a:p>
            <a:r>
              <a:rPr lang="en-GB" baseline="30000" dirty="0" smtClean="0">
                <a:solidFill>
                  <a:srgbClr val="0070C0"/>
                </a:solidFill>
              </a:rPr>
              <a:t>56</a:t>
            </a:r>
            <a:r>
              <a:rPr lang="en-GB" dirty="0" smtClean="0">
                <a:solidFill>
                  <a:srgbClr val="0070C0"/>
                </a:solidFill>
              </a:rPr>
              <a:t>Fe(n</a:t>
            </a:r>
            <a:r>
              <a:rPr lang="en-GB" dirty="0">
                <a:solidFill>
                  <a:srgbClr val="0070C0"/>
                </a:solidFill>
              </a:rPr>
              <a:t>, p)</a:t>
            </a:r>
            <a:r>
              <a:rPr lang="en-GB" baseline="30000" dirty="0">
                <a:solidFill>
                  <a:srgbClr val="0070C0"/>
                </a:solidFill>
              </a:rPr>
              <a:t>56</a:t>
            </a:r>
            <a:r>
              <a:rPr lang="en-GB" dirty="0">
                <a:solidFill>
                  <a:srgbClr val="0070C0"/>
                </a:solidFill>
              </a:rPr>
              <a:t>Mn</a:t>
            </a:r>
            <a:r>
              <a:rPr lang="en-GB" dirty="0"/>
              <a:t> </a:t>
            </a:r>
            <a:endParaRPr lang="en-GB" dirty="0" smtClean="0"/>
          </a:p>
          <a:p>
            <a:r>
              <a:rPr lang="en-GB" dirty="0" smtClean="0"/>
              <a:t>(incident n threshold at </a:t>
            </a:r>
            <a:r>
              <a:rPr lang="en-GB" b="1" dirty="0"/>
              <a:t>0</a:t>
            </a:r>
            <a:r>
              <a:rPr lang="en-GB" b="1" dirty="0" smtClean="0"/>
              <a:t>.9 MeV</a:t>
            </a:r>
            <a:r>
              <a:rPr lang="en-GB" dirty="0" smtClean="0"/>
              <a:t>)</a:t>
            </a:r>
          </a:p>
          <a:p>
            <a:endParaRPr lang="en-GB" dirty="0" smtClean="0"/>
          </a:p>
          <a:p>
            <a:r>
              <a:rPr lang="en-GB" dirty="0"/>
              <a:t>Noble gases are not </a:t>
            </a:r>
            <a:r>
              <a:rPr lang="en-GB" dirty="0" smtClean="0"/>
              <a:t>dissolved </a:t>
            </a:r>
            <a:r>
              <a:rPr lang="en-GB" dirty="0"/>
              <a:t>in metals</a:t>
            </a:r>
          </a:p>
          <a:p>
            <a:r>
              <a:rPr lang="en-GB" dirty="0" smtClean="0">
                <a:solidFill>
                  <a:srgbClr val="0070C0"/>
                </a:solidFill>
              </a:rPr>
              <a:t>Swelling</a:t>
            </a:r>
            <a:r>
              <a:rPr lang="en-GB" dirty="0" smtClean="0"/>
              <a:t> </a:t>
            </a:r>
            <a:r>
              <a:rPr lang="en-GB" dirty="0"/>
              <a:t>and </a:t>
            </a:r>
            <a:r>
              <a:rPr lang="en-GB" dirty="0" err="1" smtClean="0">
                <a:solidFill>
                  <a:srgbClr val="0070C0"/>
                </a:solidFill>
              </a:rPr>
              <a:t>embrittlement</a:t>
            </a:r>
            <a:r>
              <a:rPr lang="en-GB" dirty="0" smtClean="0"/>
              <a:t> of materials takes place</a:t>
            </a:r>
          </a:p>
          <a:p>
            <a:endParaRPr lang="en-GB" dirty="0" smtClean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9" name="Oval 8"/>
          <p:cNvSpPr/>
          <p:nvPr/>
        </p:nvSpPr>
        <p:spPr>
          <a:xfrm>
            <a:off x="6372200" y="4725144"/>
            <a:ext cx="1944216" cy="36522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728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1520" y="745539"/>
            <a:ext cx="8229600" cy="5472608"/>
          </a:xfrm>
        </p:spPr>
        <p:txBody>
          <a:bodyPr>
            <a:normAutofit fontScale="85000" lnSpcReduction="20000"/>
          </a:bodyPr>
          <a:lstStyle/>
          <a:p>
            <a:r>
              <a:rPr lang="en-GB" dirty="0" smtClean="0"/>
              <a:t>Existing neutron sources </a:t>
            </a:r>
          </a:p>
          <a:p>
            <a:r>
              <a:rPr lang="en-GB" dirty="0" smtClean="0">
                <a:solidFill>
                  <a:srgbClr val="0070C0"/>
                </a:solidFill>
              </a:rPr>
              <a:t>do not provide the needed answers</a:t>
            </a:r>
          </a:p>
          <a:p>
            <a:endParaRPr lang="en-GB" dirty="0"/>
          </a:p>
          <a:p>
            <a:r>
              <a:rPr lang="en-GB" dirty="0" smtClean="0">
                <a:solidFill>
                  <a:srgbClr val="0070C0"/>
                </a:solidFill>
              </a:rPr>
              <a:t>Fission reactors </a:t>
            </a:r>
            <a:r>
              <a:rPr lang="en-GB" dirty="0" smtClean="0"/>
              <a:t>n average energy </a:t>
            </a:r>
            <a:r>
              <a:rPr lang="en-GB" dirty="0" smtClean="0">
                <a:solidFill>
                  <a:srgbClr val="0070C0"/>
                </a:solidFill>
              </a:rPr>
              <a:t>~2 MeV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>
              <a:solidFill>
                <a:srgbClr val="0070C0"/>
              </a:solidFill>
            </a:endParaRPr>
          </a:p>
          <a:p>
            <a:r>
              <a:rPr lang="en-GB" dirty="0" smtClean="0">
                <a:solidFill>
                  <a:srgbClr val="0070C0"/>
                </a:solidFill>
              </a:rPr>
              <a:t>Spallation sources </a:t>
            </a:r>
            <a:r>
              <a:rPr lang="en-GB" dirty="0" smtClean="0"/>
              <a:t>present a wide spectrum </a:t>
            </a:r>
          </a:p>
          <a:p>
            <a:r>
              <a:rPr lang="en-GB" dirty="0" smtClean="0"/>
              <a:t>with tails in the order of </a:t>
            </a:r>
            <a:r>
              <a:rPr lang="en-GB" dirty="0" smtClean="0">
                <a:solidFill>
                  <a:srgbClr val="0070C0"/>
                </a:solidFill>
              </a:rPr>
              <a:t>hundreds of MeV</a:t>
            </a:r>
          </a:p>
          <a:p>
            <a:r>
              <a:rPr lang="en-GB" dirty="0" smtClean="0"/>
              <a:t>Generation of </a:t>
            </a:r>
            <a:r>
              <a:rPr lang="en-GB" dirty="0" smtClean="0">
                <a:solidFill>
                  <a:srgbClr val="0070C0"/>
                </a:solidFill>
              </a:rPr>
              <a:t>light isotopes </a:t>
            </a:r>
            <a:r>
              <a:rPr lang="en-GB" dirty="0" smtClean="0"/>
              <a:t>in the order of </a:t>
            </a:r>
            <a:r>
              <a:rPr lang="en-GB" dirty="0" smtClean="0">
                <a:solidFill>
                  <a:srgbClr val="0070C0"/>
                </a:solidFill>
              </a:rPr>
              <a:t>ppm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348880"/>
            <a:ext cx="3796171" cy="2413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271827" y="2924944"/>
            <a:ext cx="3692661" cy="8309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i="1" dirty="0" smtClean="0"/>
              <a:t>No efficient </a:t>
            </a:r>
          </a:p>
          <a:p>
            <a:pPr algn="ctr"/>
            <a:r>
              <a:rPr lang="en-GB" sz="2400" i="1" dirty="0" smtClean="0">
                <a:solidFill>
                  <a:srgbClr val="0070C0"/>
                </a:solidFill>
              </a:rPr>
              <a:t>p</a:t>
            </a:r>
            <a:r>
              <a:rPr lang="en-GB" sz="2400" i="1" baseline="30000" dirty="0" smtClean="0">
                <a:solidFill>
                  <a:srgbClr val="0070C0"/>
                </a:solidFill>
              </a:rPr>
              <a:t>+</a:t>
            </a:r>
            <a:r>
              <a:rPr lang="en-GB" sz="2400" i="1" dirty="0" smtClean="0"/>
              <a:t> or </a:t>
            </a:r>
            <a:r>
              <a:rPr lang="el-GR" sz="2400" i="1" dirty="0" smtClean="0">
                <a:solidFill>
                  <a:srgbClr val="0070C0"/>
                </a:solidFill>
              </a:rPr>
              <a:t>α</a:t>
            </a:r>
            <a:r>
              <a:rPr lang="en-GB" sz="2400" i="1" dirty="0" smtClean="0">
                <a:solidFill>
                  <a:srgbClr val="0070C0"/>
                </a:solidFill>
              </a:rPr>
              <a:t>-particle</a:t>
            </a:r>
            <a:r>
              <a:rPr lang="en-GB" sz="2400" i="1" dirty="0" smtClean="0"/>
              <a:t> generation</a:t>
            </a:r>
            <a:endParaRPr lang="en-GB" sz="2400" i="1" dirty="0"/>
          </a:p>
        </p:txBody>
      </p:sp>
      <p:sp>
        <p:nvSpPr>
          <p:cNvPr id="5" name="TextBox 4"/>
          <p:cNvSpPr txBox="1"/>
          <p:nvPr/>
        </p:nvSpPr>
        <p:spPr>
          <a:xfrm>
            <a:off x="1631393" y="44624"/>
            <a:ext cx="74771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solidFill>
                  <a:schemeClr val="bg1"/>
                </a:solidFill>
              </a:rPr>
              <a:t>Fission and spallation sources no fusion n relevant</a:t>
            </a:r>
            <a:endParaRPr lang="en-GB" sz="28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34626" y="2607295"/>
            <a:ext cx="186942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b="1" dirty="0" smtClean="0">
                <a:solidFill>
                  <a:srgbClr val="0070C0"/>
                </a:solidFill>
              </a:rPr>
              <a:t>Watt</a:t>
            </a:r>
          </a:p>
          <a:p>
            <a:pPr algn="ctr"/>
            <a:r>
              <a:rPr lang="en-GB" sz="1600" b="1" dirty="0" smtClean="0">
                <a:solidFill>
                  <a:srgbClr val="0070C0"/>
                </a:solidFill>
              </a:rPr>
              <a:t>Distribution</a:t>
            </a:r>
          </a:p>
          <a:p>
            <a:pPr algn="ctr"/>
            <a:r>
              <a:rPr lang="en-GB" sz="1600" b="1" dirty="0" smtClean="0">
                <a:solidFill>
                  <a:srgbClr val="0070C0"/>
                </a:solidFill>
              </a:rPr>
              <a:t>(fission n spectrum)</a:t>
            </a:r>
            <a:endParaRPr lang="en-GB" sz="1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3717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627784" y="6453336"/>
            <a:ext cx="3301919" cy="4046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352"/>
          <a:stretch/>
        </p:blipFill>
        <p:spPr bwMode="auto">
          <a:xfrm>
            <a:off x="5364088" y="4543493"/>
            <a:ext cx="3772939" cy="2341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44016" y="692696"/>
            <a:ext cx="9036496" cy="2736304"/>
          </a:xfrm>
        </p:spPr>
        <p:txBody>
          <a:bodyPr>
            <a:normAutofit fontScale="85000" lnSpcReduction="10000"/>
          </a:bodyPr>
          <a:lstStyle/>
          <a:p>
            <a:r>
              <a:rPr lang="en-GB" dirty="0"/>
              <a:t>Understanding the degradation of </a:t>
            </a:r>
            <a:r>
              <a:rPr lang="en-GB" dirty="0" smtClean="0"/>
              <a:t>physical </a:t>
            </a:r>
            <a:r>
              <a:rPr lang="en-GB" dirty="0"/>
              <a:t>properties </a:t>
            </a:r>
            <a:endParaRPr lang="en-GB" dirty="0" smtClean="0"/>
          </a:p>
          <a:p>
            <a:r>
              <a:rPr lang="en-GB" dirty="0" smtClean="0"/>
              <a:t>of </a:t>
            </a:r>
            <a:r>
              <a:rPr lang="en-GB" dirty="0"/>
              <a:t>the materials critically exposed to </a:t>
            </a:r>
            <a:r>
              <a:rPr lang="en-GB" dirty="0" smtClean="0"/>
              <a:t>14.1 MeV n flux</a:t>
            </a:r>
            <a:endParaRPr lang="en-GB" dirty="0"/>
          </a:p>
          <a:p>
            <a:r>
              <a:rPr lang="en-GB" dirty="0"/>
              <a:t>is a key parameter </a:t>
            </a:r>
            <a:r>
              <a:rPr lang="en-GB" dirty="0" smtClean="0"/>
              <a:t>for all machines after ITER to </a:t>
            </a:r>
            <a:r>
              <a:rPr lang="en-GB" dirty="0"/>
              <a:t>allow </a:t>
            </a:r>
          </a:p>
          <a:p>
            <a:r>
              <a:rPr lang="en-GB" dirty="0">
                <a:solidFill>
                  <a:srgbClr val="0070C0"/>
                </a:solidFill>
              </a:rPr>
              <a:t>a</a:t>
            </a:r>
            <a:r>
              <a:rPr lang="en-GB" dirty="0" smtClean="0">
                <a:solidFill>
                  <a:srgbClr val="0070C0"/>
                </a:solidFill>
              </a:rPr>
              <a:t>ccomplishment of the </a:t>
            </a:r>
            <a:r>
              <a:rPr lang="en-GB" dirty="0">
                <a:solidFill>
                  <a:srgbClr val="0070C0"/>
                </a:solidFill>
              </a:rPr>
              <a:t>design</a:t>
            </a:r>
            <a:r>
              <a:rPr lang="en-GB" dirty="0"/>
              <a:t> </a:t>
            </a:r>
          </a:p>
          <a:p>
            <a:r>
              <a:rPr lang="en-GB" dirty="0"/>
              <a:t>and </a:t>
            </a:r>
          </a:p>
          <a:p>
            <a:r>
              <a:rPr lang="en-GB" dirty="0">
                <a:solidFill>
                  <a:srgbClr val="0070C0"/>
                </a:solidFill>
              </a:rPr>
              <a:t>facility </a:t>
            </a:r>
            <a:r>
              <a:rPr lang="en-GB" dirty="0" smtClean="0">
                <a:solidFill>
                  <a:srgbClr val="0070C0"/>
                </a:solidFill>
              </a:rPr>
              <a:t>licensing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>
              <a:solidFill>
                <a:srgbClr val="0070C0"/>
              </a:solidFill>
            </a:endParaRPr>
          </a:p>
          <a:p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2411760" y="44624"/>
            <a:ext cx="66420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>
                <a:solidFill>
                  <a:schemeClr val="bg1"/>
                </a:solidFill>
              </a:rPr>
              <a:t>Do we need Fusion relevant n source?</a:t>
            </a:r>
            <a:endParaRPr lang="en-GB" sz="3200" dirty="0">
              <a:solidFill>
                <a:schemeClr val="bg1"/>
              </a:solidFill>
            </a:endParaRPr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179512" y="3586708"/>
            <a:ext cx="5040560" cy="2794620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Tx/>
              <a:buNone/>
              <a:defRPr sz="32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Tx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Material scientists need experimental data</a:t>
            </a:r>
          </a:p>
          <a:p>
            <a:r>
              <a:rPr lang="en-GB" dirty="0" smtClean="0"/>
              <a:t>given the number of variables playing a primary role </a:t>
            </a:r>
          </a:p>
          <a:p>
            <a:r>
              <a:rPr lang="en-GB" dirty="0" smtClean="0"/>
              <a:t>in materials degradation</a:t>
            </a:r>
          </a:p>
          <a:p>
            <a:r>
              <a:rPr lang="en-GB" dirty="0" smtClean="0">
                <a:solidFill>
                  <a:srgbClr val="0070C0"/>
                </a:solidFill>
              </a:rPr>
              <a:t>neutrons flux</a:t>
            </a:r>
          </a:p>
          <a:p>
            <a:r>
              <a:rPr lang="en-GB" dirty="0" smtClean="0">
                <a:solidFill>
                  <a:srgbClr val="0070C0"/>
                </a:solidFill>
              </a:rPr>
              <a:t>neutrons spectrum</a:t>
            </a:r>
          </a:p>
          <a:p>
            <a:r>
              <a:rPr lang="en-GB" dirty="0" smtClean="0">
                <a:solidFill>
                  <a:srgbClr val="0070C0"/>
                </a:solidFill>
              </a:rPr>
              <a:t>neutrons </a:t>
            </a:r>
            <a:r>
              <a:rPr lang="en-GB" dirty="0" err="1" smtClean="0">
                <a:solidFill>
                  <a:srgbClr val="0070C0"/>
                </a:solidFill>
              </a:rPr>
              <a:t>fluence</a:t>
            </a:r>
            <a:endParaRPr lang="en-GB" dirty="0" smtClean="0">
              <a:solidFill>
                <a:srgbClr val="0070C0"/>
              </a:solidFill>
            </a:endParaRPr>
          </a:p>
          <a:p>
            <a:r>
              <a:rPr lang="en-GB" dirty="0" smtClean="0">
                <a:solidFill>
                  <a:srgbClr val="0070C0"/>
                </a:solidFill>
              </a:rPr>
              <a:t>material temperature, </a:t>
            </a:r>
          </a:p>
          <a:p>
            <a:r>
              <a:rPr lang="en-GB" dirty="0" smtClean="0">
                <a:solidFill>
                  <a:srgbClr val="0070C0"/>
                </a:solidFill>
              </a:rPr>
              <a:t>thermo-mechanical history and microstructure </a:t>
            </a:r>
          </a:p>
          <a:p>
            <a:r>
              <a:rPr lang="en-GB" dirty="0" smtClean="0">
                <a:solidFill>
                  <a:srgbClr val="0070C0"/>
                </a:solidFill>
              </a:rPr>
              <a:t>mechanical loading</a:t>
            </a:r>
          </a:p>
          <a:p>
            <a:r>
              <a:rPr lang="en-GB" dirty="0" smtClean="0">
                <a:solidFill>
                  <a:srgbClr val="0070C0"/>
                </a:solidFill>
              </a:rPr>
              <a:t>lattice kinetics…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570817" y="8050286"/>
            <a:ext cx="344530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/>
              <a:t>ITER expects </a:t>
            </a:r>
            <a:r>
              <a:rPr lang="en-GB" dirty="0" smtClean="0">
                <a:solidFill>
                  <a:srgbClr val="0070C0"/>
                </a:solidFill>
              </a:rPr>
              <a:t>~2 </a:t>
            </a:r>
            <a:r>
              <a:rPr lang="en-GB" dirty="0" err="1" smtClean="0">
                <a:solidFill>
                  <a:srgbClr val="0070C0"/>
                </a:solidFill>
              </a:rPr>
              <a:t>dpa</a:t>
            </a:r>
            <a:endParaRPr lang="en-GB" dirty="0" smtClean="0">
              <a:solidFill>
                <a:srgbClr val="0070C0"/>
              </a:solidFill>
            </a:endParaRPr>
          </a:p>
          <a:p>
            <a:pPr algn="ctr"/>
            <a:r>
              <a:rPr lang="en-GB" dirty="0" smtClean="0"/>
              <a:t>at the end of its operational life</a:t>
            </a:r>
          </a:p>
          <a:p>
            <a:pPr algn="ctr"/>
            <a:r>
              <a:rPr lang="en-GB" dirty="0" smtClean="0"/>
              <a:t>A fusion power plant </a:t>
            </a:r>
            <a:r>
              <a:rPr lang="en-GB" dirty="0" smtClean="0">
                <a:solidFill>
                  <a:srgbClr val="0070C0"/>
                </a:solidFill>
              </a:rPr>
              <a:t>~30 </a:t>
            </a:r>
            <a:r>
              <a:rPr lang="en-GB" dirty="0" err="1" smtClean="0">
                <a:solidFill>
                  <a:srgbClr val="0070C0"/>
                </a:solidFill>
              </a:rPr>
              <a:t>dpa</a:t>
            </a:r>
            <a:r>
              <a:rPr lang="en-GB" dirty="0" smtClean="0">
                <a:solidFill>
                  <a:srgbClr val="0070C0"/>
                </a:solidFill>
              </a:rPr>
              <a:t>/year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50396" y="3789040"/>
            <a:ext cx="36827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>
                <a:solidFill>
                  <a:srgbClr val="002060"/>
                </a:solidFill>
              </a:rPr>
              <a:t>In ITER </a:t>
            </a:r>
            <a:r>
              <a:rPr lang="en-GB" dirty="0" smtClean="0">
                <a:solidFill>
                  <a:srgbClr val="0070C0"/>
                </a:solidFill>
              </a:rPr>
              <a:t>~3 </a:t>
            </a:r>
            <a:r>
              <a:rPr lang="en-GB" dirty="0" err="1" smtClean="0">
                <a:solidFill>
                  <a:srgbClr val="0070C0"/>
                </a:solidFill>
              </a:rPr>
              <a:t>dpa</a:t>
            </a:r>
            <a:r>
              <a:rPr lang="en-GB" dirty="0" smtClean="0">
                <a:solidFill>
                  <a:srgbClr val="0070C0"/>
                </a:solidFill>
              </a:rPr>
              <a:t> </a:t>
            </a:r>
            <a:r>
              <a:rPr lang="en-GB" dirty="0" smtClean="0">
                <a:solidFill>
                  <a:srgbClr val="002060"/>
                </a:solidFill>
              </a:rPr>
              <a:t>at its end of life</a:t>
            </a:r>
          </a:p>
          <a:p>
            <a:pPr algn="ctr"/>
            <a:r>
              <a:rPr lang="en-GB" dirty="0" smtClean="0">
                <a:solidFill>
                  <a:srgbClr val="002060"/>
                </a:solidFill>
              </a:rPr>
              <a:t>In a Fusion Power plant </a:t>
            </a:r>
            <a:r>
              <a:rPr lang="en-GB" dirty="0" smtClean="0">
                <a:solidFill>
                  <a:srgbClr val="0070C0"/>
                </a:solidFill>
              </a:rPr>
              <a:t>~30 </a:t>
            </a:r>
            <a:r>
              <a:rPr lang="en-GB" dirty="0" err="1" smtClean="0">
                <a:solidFill>
                  <a:srgbClr val="0070C0"/>
                </a:solidFill>
              </a:rPr>
              <a:t>dpa</a:t>
            </a:r>
            <a:r>
              <a:rPr lang="en-GB" dirty="0" smtClean="0">
                <a:solidFill>
                  <a:srgbClr val="0070C0"/>
                </a:solidFill>
              </a:rPr>
              <a:t>/year</a:t>
            </a:r>
            <a:endParaRPr lang="en-GB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8315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16" y="3897107"/>
            <a:ext cx="8820472" cy="2988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490443" y="44624"/>
            <a:ext cx="45460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solidFill>
                  <a:schemeClr val="bg1"/>
                </a:solidFill>
              </a:rPr>
              <a:t>Broader Approach Agreement</a:t>
            </a:r>
            <a:endParaRPr lang="en-GB" sz="3200" dirty="0">
              <a:solidFill>
                <a:schemeClr val="bg1"/>
              </a:solidFill>
            </a:endParaRPr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439452" y="764704"/>
            <a:ext cx="8229600" cy="3096344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Tx/>
              <a:buNone/>
              <a:defRPr sz="32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Tx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>
                <a:solidFill>
                  <a:srgbClr val="0070C0"/>
                </a:solidFill>
              </a:rPr>
              <a:t>IFMIF/EVEDA</a:t>
            </a:r>
          </a:p>
          <a:p>
            <a:r>
              <a:rPr lang="en-GB" dirty="0" smtClean="0"/>
              <a:t>A fruitful Japanese- European </a:t>
            </a:r>
          </a:p>
          <a:p>
            <a:r>
              <a:rPr lang="en-GB" dirty="0" smtClean="0"/>
              <a:t>International collaboration</a:t>
            </a:r>
          </a:p>
          <a:p>
            <a:r>
              <a:rPr lang="en-GB" dirty="0" smtClean="0"/>
              <a:t>(</a:t>
            </a:r>
            <a:r>
              <a:rPr lang="en-GB" dirty="0" smtClean="0">
                <a:solidFill>
                  <a:srgbClr val="0070C0"/>
                </a:solidFill>
              </a:rPr>
              <a:t>Broader Approach Agreement</a:t>
            </a:r>
            <a:r>
              <a:rPr lang="en-GB" dirty="0" smtClean="0"/>
              <a:t>) </a:t>
            </a:r>
          </a:p>
          <a:p>
            <a:r>
              <a:rPr lang="en-GB" dirty="0" smtClean="0"/>
              <a:t>with </a:t>
            </a:r>
            <a:r>
              <a:rPr lang="en-GB" dirty="0" smtClean="0">
                <a:solidFill>
                  <a:srgbClr val="0070C0"/>
                </a:solidFill>
              </a:rPr>
              <a:t>7 countries involved</a:t>
            </a:r>
          </a:p>
          <a:p>
            <a:r>
              <a:rPr lang="en-GB" dirty="0" smtClean="0"/>
              <a:t>with the respective main research labs in Europe </a:t>
            </a:r>
          </a:p>
          <a:p>
            <a:r>
              <a:rPr lang="en-GB" dirty="0" smtClean="0"/>
              <a:t>and main universities in Japan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92034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12568"/>
          </a:xfrm>
        </p:spPr>
        <p:txBody>
          <a:bodyPr>
            <a:normAutofit fontScale="70000" lnSpcReduction="20000"/>
          </a:bodyPr>
          <a:lstStyle/>
          <a:p>
            <a:r>
              <a:rPr lang="en-GB" dirty="0" smtClean="0"/>
              <a:t>IFMIF</a:t>
            </a:r>
          </a:p>
          <a:p>
            <a:r>
              <a:rPr lang="en-GB" dirty="0" smtClean="0">
                <a:solidFill>
                  <a:srgbClr val="0070C0"/>
                </a:solidFill>
              </a:rPr>
              <a:t>International Fusion Materials Irradiation Facility</a:t>
            </a:r>
          </a:p>
          <a:p>
            <a:endParaRPr lang="en-GB" dirty="0"/>
          </a:p>
          <a:p>
            <a:r>
              <a:rPr lang="en-GB" dirty="0" smtClean="0"/>
              <a:t>EVEDA</a:t>
            </a:r>
          </a:p>
          <a:p>
            <a:r>
              <a:rPr lang="en-GB" dirty="0" smtClean="0">
                <a:solidFill>
                  <a:srgbClr val="0070C0"/>
                </a:solidFill>
              </a:rPr>
              <a:t>Engineering </a:t>
            </a:r>
            <a:r>
              <a:rPr lang="en-GB" dirty="0">
                <a:solidFill>
                  <a:srgbClr val="0070C0"/>
                </a:solidFill>
              </a:rPr>
              <a:t>Validation &amp; Engineering Design Activities</a:t>
            </a:r>
          </a:p>
          <a:p>
            <a:endParaRPr lang="en-GB" dirty="0" smtClean="0"/>
          </a:p>
          <a:p>
            <a:r>
              <a:rPr lang="en-GB" dirty="0" smtClean="0"/>
              <a:t>Article </a:t>
            </a:r>
            <a:r>
              <a:rPr lang="en-GB" dirty="0"/>
              <a:t>1.1 of Annex A of the BA Agreement </a:t>
            </a:r>
            <a:endParaRPr lang="en-GB" dirty="0" smtClean="0"/>
          </a:p>
          <a:p>
            <a:r>
              <a:rPr lang="en-GB" dirty="0" smtClean="0"/>
              <a:t>mandates </a:t>
            </a:r>
            <a:r>
              <a:rPr lang="en-GB" dirty="0"/>
              <a:t>IFMIF/EVEDA </a:t>
            </a:r>
            <a:endParaRPr lang="en-GB" dirty="0" smtClean="0"/>
          </a:p>
          <a:p>
            <a:r>
              <a:rPr lang="en-GB" dirty="0" smtClean="0">
                <a:solidFill>
                  <a:srgbClr val="0070C0"/>
                </a:solidFill>
              </a:rPr>
              <a:t>…to </a:t>
            </a:r>
            <a:r>
              <a:rPr lang="en-GB" dirty="0">
                <a:solidFill>
                  <a:srgbClr val="0070C0"/>
                </a:solidFill>
              </a:rPr>
              <a:t>produce </a:t>
            </a:r>
            <a:r>
              <a:rPr lang="en-GB" dirty="0">
                <a:solidFill>
                  <a:srgbClr val="FF0000"/>
                </a:solidFill>
              </a:rPr>
              <a:t>an integrated engineering design of IFMIF </a:t>
            </a:r>
            <a:r>
              <a:rPr lang="en-GB" dirty="0">
                <a:solidFill>
                  <a:srgbClr val="0070C0"/>
                </a:solidFill>
              </a:rPr>
              <a:t>and the data necessary for future decisions on the construction, operation, exploitation and decommissioning of IFMIF, and </a:t>
            </a:r>
            <a:r>
              <a:rPr lang="en-GB" dirty="0">
                <a:solidFill>
                  <a:srgbClr val="FF0000"/>
                </a:solidFill>
              </a:rPr>
              <a:t>to validate continuous and stable operation of each IFMIF </a:t>
            </a:r>
            <a:r>
              <a:rPr lang="en-GB" dirty="0" smtClean="0">
                <a:solidFill>
                  <a:srgbClr val="FF0000"/>
                </a:solidFill>
              </a:rPr>
              <a:t>subsystem</a:t>
            </a:r>
          </a:p>
          <a:p>
            <a:endParaRPr lang="en-GB" dirty="0">
              <a:solidFill>
                <a:srgbClr val="0070C0"/>
              </a:solidFill>
            </a:endParaRPr>
          </a:p>
          <a:p>
            <a:r>
              <a:rPr lang="en-GB" dirty="0" smtClean="0"/>
              <a:t>Signed in February 2007</a:t>
            </a:r>
          </a:p>
          <a:p>
            <a:r>
              <a:rPr lang="en-GB" dirty="0" smtClean="0">
                <a:solidFill>
                  <a:srgbClr val="0070C0"/>
                </a:solidFill>
              </a:rPr>
              <a:t>Entered into force on June 2007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197701" y="44624"/>
            <a:ext cx="24787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>
                <a:solidFill>
                  <a:schemeClr val="bg1"/>
                </a:solidFill>
              </a:rPr>
              <a:t>IFMIF/EVEDA</a:t>
            </a:r>
            <a:endParaRPr lang="en-GB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191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419872" y="6525344"/>
            <a:ext cx="1008112" cy="33265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81" y="-31531"/>
            <a:ext cx="6089340" cy="33885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868144" y="1196752"/>
            <a:ext cx="3431033" cy="165618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indent="0" algn="ctr">
              <a:spcBef>
                <a:spcPct val="20000"/>
              </a:spcBef>
              <a:buFontTx/>
              <a:buNone/>
              <a:defRPr sz="2000" b="1">
                <a:solidFill>
                  <a:srgbClr val="002060"/>
                </a:solidFill>
              </a:defRPr>
            </a:lvl1pPr>
            <a:lvl2pPr indent="0" algn="ctr">
              <a:spcBef>
                <a:spcPct val="20000"/>
              </a:spcBef>
              <a:buFontTx/>
              <a:buNone/>
              <a:defRPr sz="2800"/>
            </a:lvl2pPr>
            <a:lvl3pPr marL="1143000" indent="-228600">
              <a:spcBef>
                <a:spcPct val="20000"/>
              </a:spcBef>
              <a:buFontTx/>
              <a:buBlip>
                <a:blip r:embed="rId4"/>
              </a:buBlip>
              <a:defRPr sz="2400"/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n-GB" sz="2200" dirty="0"/>
              <a:t>Deuterons at </a:t>
            </a:r>
            <a:r>
              <a:rPr lang="en-GB" sz="2200" dirty="0">
                <a:solidFill>
                  <a:srgbClr val="0070C0"/>
                </a:solidFill>
              </a:rPr>
              <a:t>40 MeV </a:t>
            </a:r>
            <a:endParaRPr lang="en-GB" sz="2200" dirty="0" smtClean="0">
              <a:solidFill>
                <a:srgbClr val="0070C0"/>
              </a:solidFill>
            </a:endParaRPr>
          </a:p>
          <a:p>
            <a:r>
              <a:rPr lang="en-GB" sz="2200" dirty="0" smtClean="0"/>
              <a:t>collide </a:t>
            </a:r>
            <a:r>
              <a:rPr lang="en-GB" sz="2200" dirty="0"/>
              <a:t>on a liquid </a:t>
            </a:r>
            <a:r>
              <a:rPr lang="en-GB" sz="2200" dirty="0">
                <a:solidFill>
                  <a:srgbClr val="0070C0"/>
                </a:solidFill>
              </a:rPr>
              <a:t>Li </a:t>
            </a:r>
            <a:r>
              <a:rPr lang="en-GB" sz="2200" dirty="0" smtClean="0">
                <a:solidFill>
                  <a:srgbClr val="0070C0"/>
                </a:solidFill>
              </a:rPr>
              <a:t>screen</a:t>
            </a:r>
          </a:p>
          <a:p>
            <a:r>
              <a:rPr lang="en-GB" sz="2200" dirty="0" smtClean="0"/>
              <a:t>flowing </a:t>
            </a:r>
            <a:r>
              <a:rPr lang="en-GB" sz="2200" dirty="0"/>
              <a:t>at </a:t>
            </a:r>
            <a:r>
              <a:rPr lang="en-GB" sz="2200" dirty="0">
                <a:solidFill>
                  <a:srgbClr val="0070C0"/>
                </a:solidFill>
              </a:rPr>
              <a:t>15 m/s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588224" y="44624"/>
            <a:ext cx="25471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>
                <a:solidFill>
                  <a:schemeClr val="bg1"/>
                </a:solidFill>
              </a:rPr>
              <a:t>IFMIF concept</a:t>
            </a:r>
            <a:endParaRPr lang="en-GB" sz="3200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2593" y="3239358"/>
            <a:ext cx="5114529" cy="3654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3212976"/>
            <a:ext cx="4499992" cy="3096344"/>
          </a:xfrm>
        </p:spPr>
        <p:txBody>
          <a:bodyPr>
            <a:noAutofit/>
          </a:bodyPr>
          <a:lstStyle/>
          <a:p>
            <a:r>
              <a:rPr lang="en-GB" sz="3000" b="1" dirty="0" smtClean="0"/>
              <a:t>A flux of </a:t>
            </a:r>
            <a:r>
              <a:rPr lang="en-GB" sz="3000" b="1" dirty="0" smtClean="0">
                <a:solidFill>
                  <a:srgbClr val="0070C0"/>
                </a:solidFill>
              </a:rPr>
              <a:t>10</a:t>
            </a:r>
            <a:r>
              <a:rPr lang="en-GB" sz="3000" b="1" baseline="30000" dirty="0" smtClean="0">
                <a:solidFill>
                  <a:srgbClr val="0070C0"/>
                </a:solidFill>
              </a:rPr>
              <a:t>18</a:t>
            </a:r>
            <a:r>
              <a:rPr lang="en-GB" sz="3000" b="1" dirty="0" smtClean="0">
                <a:solidFill>
                  <a:srgbClr val="0070C0"/>
                </a:solidFill>
              </a:rPr>
              <a:t> n·m</a:t>
            </a:r>
            <a:r>
              <a:rPr lang="en-GB" sz="3000" b="1" baseline="30000" dirty="0" smtClean="0">
                <a:solidFill>
                  <a:srgbClr val="0070C0"/>
                </a:solidFill>
              </a:rPr>
              <a:t>-2</a:t>
            </a:r>
            <a:r>
              <a:rPr lang="en-GB" sz="3000" b="1" dirty="0" smtClean="0">
                <a:solidFill>
                  <a:srgbClr val="0070C0"/>
                </a:solidFill>
              </a:rPr>
              <a:t>s</a:t>
            </a:r>
            <a:r>
              <a:rPr lang="en-GB" sz="3000" b="1" baseline="30000" dirty="0" smtClean="0">
                <a:solidFill>
                  <a:srgbClr val="0070C0"/>
                </a:solidFill>
              </a:rPr>
              <a:t>-1</a:t>
            </a:r>
            <a:r>
              <a:rPr lang="en-GB" sz="3000" b="1" dirty="0" smtClean="0">
                <a:solidFill>
                  <a:srgbClr val="0070C0"/>
                </a:solidFill>
              </a:rPr>
              <a:t> </a:t>
            </a:r>
          </a:p>
          <a:p>
            <a:r>
              <a:rPr lang="en-GB" sz="3000" b="1" dirty="0" smtClean="0"/>
              <a:t>is stripped</a:t>
            </a:r>
          </a:p>
          <a:p>
            <a:r>
              <a:rPr lang="en-GB" sz="3000" b="1" dirty="0" smtClean="0"/>
              <a:t>with a broad peak </a:t>
            </a:r>
          </a:p>
          <a:p>
            <a:r>
              <a:rPr lang="en-GB" sz="3000" b="1" dirty="0" smtClean="0"/>
              <a:t>at </a:t>
            </a:r>
            <a:r>
              <a:rPr lang="en-GB" sz="3000" b="1" dirty="0" smtClean="0">
                <a:solidFill>
                  <a:srgbClr val="0070C0"/>
                </a:solidFill>
              </a:rPr>
              <a:t>14 MeV</a:t>
            </a:r>
          </a:p>
          <a:p>
            <a:endParaRPr lang="en-GB" sz="2800" b="1" dirty="0" smtClean="0">
              <a:solidFill>
                <a:srgbClr val="0070C0"/>
              </a:solidFill>
            </a:endParaRPr>
          </a:p>
          <a:p>
            <a:r>
              <a:rPr lang="en-GB" sz="2800" b="1" dirty="0" smtClean="0"/>
              <a:t>Availability of facility </a:t>
            </a:r>
            <a:r>
              <a:rPr lang="en-GB" sz="2800" b="1" dirty="0" smtClean="0">
                <a:solidFill>
                  <a:srgbClr val="0070C0"/>
                </a:solidFill>
              </a:rPr>
              <a:t>&gt;80%</a:t>
            </a:r>
            <a:endParaRPr lang="en-GB" sz="2800" b="1" dirty="0">
              <a:solidFill>
                <a:srgbClr val="0070C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5496" y="6453336"/>
            <a:ext cx="5832648" cy="430887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algn="ctr"/>
            <a:r>
              <a:rPr lang="en-GB" sz="2200" dirty="0">
                <a:solidFill>
                  <a:schemeClr val="bg1"/>
                </a:solidFill>
              </a:rPr>
              <a:t>International Fusion </a:t>
            </a:r>
            <a:r>
              <a:rPr lang="en-GB" sz="2200" dirty="0" smtClean="0">
                <a:solidFill>
                  <a:schemeClr val="bg1"/>
                </a:solidFill>
              </a:rPr>
              <a:t>Materials Irradiation </a:t>
            </a:r>
            <a:r>
              <a:rPr lang="en-GB" sz="2200" dirty="0">
                <a:solidFill>
                  <a:schemeClr val="bg1"/>
                </a:solidFill>
              </a:rPr>
              <a:t>Facility</a:t>
            </a:r>
          </a:p>
        </p:txBody>
      </p:sp>
    </p:spTree>
    <p:extLst>
      <p:ext uri="{BB962C8B-B14F-4D97-AF65-F5344CB8AC3E}">
        <p14:creationId xmlns:p14="http://schemas.microsoft.com/office/powerpoint/2010/main" val="4122054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10928</TotalTime>
  <Words>1960</Words>
  <Application>Microsoft Macintosh PowerPoint</Application>
  <PresentationFormat>On-screen Show (4:3)</PresentationFormat>
  <Paragraphs>365</Paragraphs>
  <Slides>33</Slides>
  <Notes>26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New network design - simulations  </vt:lpstr>
      <vt:lpstr>PowerPoint Presentation</vt:lpstr>
      <vt:lpstr>Upgrade of the alignment network - survey</vt:lpstr>
      <vt:lpstr>PowerPoint Presentation</vt:lpstr>
      <vt:lpstr>Beam Line Coordinate Frame (BLF) </vt:lpstr>
      <vt:lpstr>PowerPoint Presentation</vt:lpstr>
      <vt:lpstr>Effect of thermal expansion of the building</vt:lpstr>
      <vt:lpstr>PowerPoint Presentation</vt:lpstr>
      <vt:lpstr>PowerPoint Presentation</vt:lpstr>
      <vt:lpstr>Redefinition of the network 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Knaster Juan</dc:creator>
  <cp:lastModifiedBy>Francesco Scantamburlo</cp:lastModifiedBy>
  <cp:revision>493</cp:revision>
  <dcterms:created xsi:type="dcterms:W3CDTF">2012-07-10T14:10:25Z</dcterms:created>
  <dcterms:modified xsi:type="dcterms:W3CDTF">2014-10-16T05:58:47Z</dcterms:modified>
</cp:coreProperties>
</file>