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369" r:id="rId3"/>
    <p:sldId id="338" r:id="rId4"/>
    <p:sldId id="365" r:id="rId5"/>
    <p:sldId id="347" r:id="rId6"/>
    <p:sldId id="370" r:id="rId7"/>
    <p:sldId id="367" r:id="rId8"/>
    <p:sldId id="345" r:id="rId9"/>
    <p:sldId id="364" r:id="rId10"/>
    <p:sldId id="351" r:id="rId11"/>
    <p:sldId id="352" r:id="rId12"/>
    <p:sldId id="315" r:id="rId13"/>
    <p:sldId id="350" r:id="rId14"/>
    <p:sldId id="329" r:id="rId15"/>
    <p:sldId id="357" r:id="rId16"/>
    <p:sldId id="319" r:id="rId17"/>
    <p:sldId id="353" r:id="rId18"/>
    <p:sldId id="258" r:id="rId19"/>
    <p:sldId id="356" r:id="rId20"/>
    <p:sldId id="358" r:id="rId21"/>
    <p:sldId id="320" r:id="rId22"/>
    <p:sldId id="362" r:id="rId23"/>
    <p:sldId id="321" r:id="rId24"/>
    <p:sldId id="322" r:id="rId25"/>
    <p:sldId id="354" r:id="rId26"/>
    <p:sldId id="332" r:id="rId27"/>
    <p:sldId id="359" r:id="rId28"/>
    <p:sldId id="328" r:id="rId29"/>
    <p:sldId id="360" r:id="rId30"/>
    <p:sldId id="371" r:id="rId31"/>
  </p:sldIdLst>
  <p:sldSz cx="9144000" cy="6858000" type="screen4x3"/>
  <p:notesSz cx="70104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F4F9F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2" autoAdjust="0"/>
    <p:restoredTop sz="90888" autoAdjust="0"/>
  </p:normalViewPr>
  <p:slideViewPr>
    <p:cSldViewPr>
      <p:cViewPr varScale="1">
        <p:scale>
          <a:sx n="89" d="100"/>
          <a:sy n="89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982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982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66C33F-2C55-4B34-8440-E321F196E388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7"/>
            <a:ext cx="5608320" cy="422838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3"/>
            <a:ext cx="3037840" cy="46982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924963"/>
            <a:ext cx="3037840" cy="46982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CB35D00-B0FF-43DB-88E2-8F16B1D82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2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304402" y="593940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BBA3A2-47AB-4170-AF89-A538BF071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28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r>
              <a:rPr lang="en-US" dirty="0" smtClean="0"/>
              <a:t>Alignment of the 12 </a:t>
            </a:r>
            <a:r>
              <a:rPr lang="en-US" dirty="0" err="1" smtClean="0"/>
              <a:t>GeV</a:t>
            </a:r>
            <a:r>
              <a:rPr lang="en-US" dirty="0" smtClean="0"/>
              <a:t> CEBAF Accelerator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905000"/>
          </a:xfrm>
          <a:effectLst>
            <a:glow rad="127000">
              <a:schemeClr val="accent1"/>
            </a:glow>
          </a:effectLst>
        </p:spPr>
        <p:txBody>
          <a:bodyPr/>
          <a:lstStyle/>
          <a:p>
            <a:r>
              <a:rPr lang="en-US" dirty="0" smtClean="0"/>
              <a:t>Christopher Curtis</a:t>
            </a:r>
          </a:p>
          <a:p>
            <a:endParaRPr lang="en-US" dirty="0" smtClean="0"/>
          </a:p>
          <a:p>
            <a:r>
              <a:rPr lang="en-US" dirty="0" smtClean="0"/>
              <a:t>Thomas Jefferson National Accelerator Facility,</a:t>
            </a:r>
          </a:p>
          <a:p>
            <a:r>
              <a:rPr lang="en-US" dirty="0" smtClean="0"/>
              <a:t>Newport News , Virginia,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Preliminary Accelerator Survey Network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8465"/>
            <a:ext cx="8873837" cy="4809565"/>
          </a:xfrm>
        </p:spPr>
      </p:pic>
      <p:sp>
        <p:nvSpPr>
          <p:cNvPr id="5" name="TextBox 4"/>
          <p:cNvSpPr txBox="1"/>
          <p:nvPr/>
        </p:nvSpPr>
        <p:spPr>
          <a:xfrm>
            <a:off x="2612326" y="1143000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Survey Results - 2008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7668" y="1676400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0968" y="16764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Laser Tracker – Free Stationed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“Skeleton” Survey Network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4761856"/>
          </a:xfrm>
        </p:spPr>
      </p:pic>
      <p:sp>
        <p:nvSpPr>
          <p:cNvPr id="2" name="TextBox 1"/>
          <p:cNvSpPr txBox="1"/>
          <p:nvPr/>
        </p:nvSpPr>
        <p:spPr>
          <a:xfrm>
            <a:off x="5318333" y="1535555"/>
            <a:ext cx="914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900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93536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Theodolites – Force Centered</a:t>
            </a:r>
            <a:endParaRPr lang="en-US" sz="1400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Survey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7991" y="1064475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Survey Results - 2012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5448" r="19108" b="20670"/>
          <a:stretch/>
        </p:blipFill>
        <p:spPr>
          <a:xfrm>
            <a:off x="314352" y="1447800"/>
            <a:ext cx="8284961" cy="4826798"/>
          </a:xfrm>
        </p:spPr>
      </p:pic>
      <p:sp>
        <p:nvSpPr>
          <p:cNvPr id="2" name="TextBox 1"/>
          <p:cNvSpPr txBox="1"/>
          <p:nvPr/>
        </p:nvSpPr>
        <p:spPr>
          <a:xfrm>
            <a:off x="2662473" y="1526140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5240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Dipole Alignment in East Arc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978"/>
            <a:ext cx="72898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Instrument </a:t>
            </a:r>
            <a:r>
              <a:rPr lang="en-US" sz="3200" dirty="0"/>
              <a:t>S</a:t>
            </a:r>
            <a:r>
              <a:rPr lang="en-US" sz="3200" dirty="0" smtClean="0"/>
              <a:t>tation Variations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Differences between individual instrument stations and final solution (4 stations) for dipole stack #4 (9 magnets)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83267"/>
              </p:ext>
            </p:extLst>
          </p:nvPr>
        </p:nvGraphicFramePr>
        <p:xfrm>
          <a:off x="533400" y="1981200"/>
          <a:ext cx="8077201" cy="401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017"/>
                <a:gridCol w="1835728"/>
                <a:gridCol w="1835728"/>
                <a:gridCol w="1835728"/>
              </a:tblGrid>
              <a:tr h="5000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Differences (9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DZ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DY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1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Center Stations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0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Upstream Stations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 mm</a:t>
                      </a:r>
                    </a:p>
                  </a:txBody>
                  <a:tcPr marL="7620" marR="7620" marT="7620" marB="0" anchor="b"/>
                </a:tc>
              </a:tr>
              <a:tr h="50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Downstream Stations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 mm</a:t>
                      </a:r>
                    </a:p>
                  </a:txBody>
                  <a:tcPr marL="7620" marR="7620" marT="7620" marB="0" anchor="b"/>
                </a:tc>
              </a:tr>
              <a:tr h="5000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Differences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DZ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DY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0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Center Stations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0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Upstream Stations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0.37 mm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 mm</a:t>
                      </a:r>
                    </a:p>
                  </a:txBody>
                  <a:tcPr marL="7620" marR="7620" marT="7620" marB="0" anchor="b"/>
                </a:tc>
              </a:tr>
              <a:tr h="50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Downstream Stations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 mm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3200" dirty="0" smtClean="0"/>
              <a:t>Linac Distances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5080681"/>
              </p:ext>
            </p:extLst>
          </p:nvPr>
        </p:nvGraphicFramePr>
        <p:xfrm>
          <a:off x="1905000" y="914400"/>
          <a:ext cx="5410200" cy="510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6778"/>
                <a:gridCol w="1654887"/>
                <a:gridCol w="1718535"/>
              </a:tblGrid>
              <a:tr h="3469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Mar-13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North Linac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HNL0030-420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361.57716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+2.1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HNL0030-455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390.39103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+3.2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HNL0060-420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340.35929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+2.6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HNL0060-455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369.17304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+3.6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Temp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+2.9 ppm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South Linac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HSL0010-420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376.56254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+3.2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HSL0010-445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395.75880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+4.0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HSL0040-420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354.99806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+5.6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HSL0040-445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374.19450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+6.9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Temp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+4.9 ppm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6021288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NOTE: Average temp of 2012 distance measurements: 29.0		 (5ppm on 350m is 1.75mm)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914400"/>
            <a:ext cx="6902823" cy="5334000"/>
          </a:xfrm>
        </p:spPr>
      </p:pic>
      <p:sp>
        <p:nvSpPr>
          <p:cNvPr id="2" name="TextBox 1"/>
          <p:cNvSpPr txBox="1"/>
          <p:nvPr/>
        </p:nvSpPr>
        <p:spPr>
          <a:xfrm>
            <a:off x="5943600" y="4876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scale factor -26ppm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Observed Network Changes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03" y="853155"/>
            <a:ext cx="6667500" cy="5334000"/>
          </a:xfrm>
        </p:spPr>
      </p:pic>
      <p:sp>
        <p:nvSpPr>
          <p:cNvPr id="8" name="Left-Right Arrow 7"/>
          <p:cNvSpPr/>
          <p:nvPr/>
        </p:nvSpPr>
        <p:spPr bwMode="auto">
          <a:xfrm>
            <a:off x="3124200" y="1867071"/>
            <a:ext cx="3200400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371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Linacs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Expand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762000" y="3277839"/>
            <a:ext cx="6736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7924800" y="3277839"/>
            <a:ext cx="609600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8903925">
            <a:off x="1082028" y="2262647"/>
            <a:ext cx="484632" cy="6590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2242316">
            <a:off x="1151321" y="4191491"/>
            <a:ext cx="484632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 rot="18686190">
            <a:off x="7682483" y="4234096"/>
            <a:ext cx="484632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2590538">
            <a:off x="7697715" y="2264336"/>
            <a:ext cx="484632" cy="6590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609" y="4943048"/>
            <a:ext cx="245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Arcs Contract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Modified Alignment Procedure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800600"/>
          </a:xfrm>
        </p:spPr>
        <p:txBody>
          <a:bodyPr/>
          <a:lstStyle/>
          <a:p>
            <a:pPr marL="0" lvl="0" indent="0" algn="ctr">
              <a:spcBef>
                <a:spcPts val="900"/>
              </a:spcBef>
              <a:spcAft>
                <a:spcPts val="1800"/>
              </a:spcAft>
              <a:buNone/>
            </a:pPr>
            <a:r>
              <a:rPr lang="en-GB" dirty="0" smtClean="0"/>
              <a:t>GOAL: Smooth alignment using 2012 network</a:t>
            </a:r>
          </a:p>
          <a:p>
            <a:pPr lvl="0">
              <a:spcBef>
                <a:spcPts val="900"/>
              </a:spcBef>
              <a:spcAft>
                <a:spcPts val="900"/>
              </a:spcAft>
            </a:pPr>
            <a:r>
              <a:rPr lang="en-GB" dirty="0" smtClean="0"/>
              <a:t>Magnets </a:t>
            </a:r>
            <a:r>
              <a:rPr lang="en-GB" dirty="0"/>
              <a:t>were adjusted from a </a:t>
            </a:r>
            <a:r>
              <a:rPr lang="en-GB" dirty="0" err="1"/>
              <a:t>center</a:t>
            </a:r>
            <a:r>
              <a:rPr lang="en-GB" dirty="0"/>
              <a:t> station, and re-shot from upstream and downstream </a:t>
            </a:r>
            <a:r>
              <a:rPr lang="en-GB" dirty="0" smtClean="0"/>
              <a:t>stations</a:t>
            </a:r>
            <a:endParaRPr lang="en-US" dirty="0"/>
          </a:p>
          <a:p>
            <a:pPr lvl="0">
              <a:spcBef>
                <a:spcPts val="900"/>
              </a:spcBef>
              <a:spcAft>
                <a:spcPts val="900"/>
              </a:spcAft>
            </a:pPr>
            <a:r>
              <a:rPr lang="en-GB" dirty="0"/>
              <a:t>The threshold for adjusting magnets into position was reduced to less than </a:t>
            </a:r>
            <a:r>
              <a:rPr lang="en-GB" dirty="0" smtClean="0"/>
              <a:t>0.1mm</a:t>
            </a:r>
            <a:endParaRPr lang="en-US" dirty="0"/>
          </a:p>
          <a:p>
            <a:pPr lvl="0">
              <a:spcBef>
                <a:spcPts val="900"/>
              </a:spcBef>
              <a:spcAft>
                <a:spcPts val="900"/>
              </a:spcAft>
            </a:pPr>
            <a:r>
              <a:rPr lang="en-GB" dirty="0"/>
              <a:t>All visible control was measured and used in the </a:t>
            </a:r>
            <a:r>
              <a:rPr lang="en-GB" dirty="0" smtClean="0"/>
              <a:t>survey</a:t>
            </a:r>
            <a:endParaRPr lang="en-US" dirty="0"/>
          </a:p>
          <a:p>
            <a:pPr lvl="0">
              <a:spcBef>
                <a:spcPts val="900"/>
              </a:spcBef>
              <a:spcAft>
                <a:spcPts val="900"/>
              </a:spcAft>
            </a:pPr>
            <a:r>
              <a:rPr lang="en-GB" dirty="0"/>
              <a:t>Instrument stations were located </a:t>
            </a:r>
            <a:r>
              <a:rPr lang="en-GB" dirty="0" smtClean="0"/>
              <a:t>to ensure </a:t>
            </a:r>
            <a:r>
              <a:rPr lang="en-GB" dirty="0"/>
              <a:t>an overlap from one section to the </a:t>
            </a:r>
            <a:r>
              <a:rPr lang="en-GB" dirty="0" smtClean="0"/>
              <a:t>next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March 2014 Commissioning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Initially single pass operations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Multi pass operations showed 2 cm short per pass for each of the first 3 passes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Path length for 1 pass = 1312 m giving 15 ppm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Path length in Arcs = 506 m giving 40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Jefferson Lab Site c.2006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69" y="914400"/>
            <a:ext cx="4802261" cy="5334000"/>
          </a:xfrm>
        </p:spPr>
      </p:pic>
    </p:spTree>
    <p:extLst>
      <p:ext uri="{BB962C8B-B14F-4D97-AF65-F5344CB8AC3E}">
        <p14:creationId xmlns:p14="http://schemas.microsoft.com/office/powerpoint/2010/main" val="35985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April 2014 Measurements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Measurement of all survey control points in east </a:t>
            </a:r>
            <a:r>
              <a:rPr lang="en-US" dirty="0" smtClean="0"/>
              <a:t>arc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Measurement of quads and dipoles at mid point and end of the east arc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Measurement of long distances in each linac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31292"/>
            <a:ext cx="6879858" cy="5317107"/>
          </a:xfrm>
        </p:spPr>
      </p:pic>
      <p:sp>
        <p:nvSpPr>
          <p:cNvPr id="8" name="TextBox 7"/>
          <p:cNvSpPr txBox="1"/>
          <p:nvPr/>
        </p:nvSpPr>
        <p:spPr>
          <a:xfrm>
            <a:off x="5943600" y="4876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scale factor -8ppm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914400"/>
            <a:ext cx="6902823" cy="5334000"/>
          </a:xfrm>
        </p:spPr>
      </p:pic>
      <p:sp>
        <p:nvSpPr>
          <p:cNvPr id="2" name="TextBox 1"/>
          <p:cNvSpPr txBox="1"/>
          <p:nvPr/>
        </p:nvSpPr>
        <p:spPr>
          <a:xfrm>
            <a:off x="5943600" y="4876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scale factor -26ppm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April 2014 Results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533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69517"/>
              </p:ext>
            </p:extLst>
          </p:nvPr>
        </p:nvGraphicFramePr>
        <p:xfrm>
          <a:off x="1447800" y="1371600"/>
          <a:ext cx="6194323" cy="393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0967"/>
                <a:gridCol w="1806678"/>
                <a:gridCol w="1806678"/>
              </a:tblGrid>
              <a:tr h="5617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Comparison to June 2012 Network 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7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Mar-13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Apr-14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6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par scale factor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-25.7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-7.6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6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"Traverse" 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6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Traverse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243.70020 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243.70654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6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Traverse length diff.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-8.79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-2.45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6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Sampled Temperature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3200" dirty="0" smtClean="0"/>
              <a:t>Linac Distances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302471"/>
              </p:ext>
            </p:extLst>
          </p:nvPr>
        </p:nvGraphicFramePr>
        <p:xfrm>
          <a:off x="914400" y="883922"/>
          <a:ext cx="3794761" cy="510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5623"/>
                <a:gridCol w="1174569"/>
                <a:gridCol w="1174569"/>
              </a:tblGrid>
              <a:tr h="3469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Mar-13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North Linac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HNL0030-420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361.57716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+2.1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HNL0030-455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390.39103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+3.2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HNL0060-420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340.35929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+2.6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HNL0060-455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369.17304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+3.6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Temp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69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+2.9 ppm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South Linac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HSL0010-420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376.56254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+3.2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HSL0010-445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395.75880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+4.0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HSL0040-420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354.99806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+5.6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HSL0040-445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374.19450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+6.9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Temp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+4.9 ppm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22744140"/>
              </p:ext>
            </p:extLst>
          </p:nvPr>
        </p:nvGraphicFramePr>
        <p:xfrm>
          <a:off x="4876800" y="914401"/>
          <a:ext cx="3200400" cy="510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620"/>
                <a:gridCol w="1715780"/>
              </a:tblGrid>
              <a:tr h="340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Apr-14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361.57648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+0.2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390.39026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+1.3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340.35846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+0.2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369.17222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+1.4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+0.8 ppm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34045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376.56169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+0.9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395.75802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+2.0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354.99650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+1.2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374.19290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+2.6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+1.7 ppm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6021288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NOTE: Average temp of 2012 distance measurements: 29.0		 (5ppm on 350m is 1.75mm)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May / Aug 2014 Measurements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Measurement of all survey control points and 5 quad stacks in east arc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Measurement of long distances in each </a:t>
            </a:r>
            <a:r>
              <a:rPr lang="en-US" dirty="0" smtClean="0"/>
              <a:t>linac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Measurement of all survey control points and 5 quad stacks in </a:t>
            </a:r>
            <a:r>
              <a:rPr lang="en-US" dirty="0" smtClean="0"/>
              <a:t>west arc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Measurement of distances between penetrations on the surface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62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914400"/>
            <a:ext cx="6706618" cy="5181600"/>
          </a:xfrm>
        </p:spPr>
      </p:pic>
      <p:sp>
        <p:nvSpPr>
          <p:cNvPr id="8" name="TextBox 7"/>
          <p:cNvSpPr txBox="1"/>
          <p:nvPr/>
        </p:nvSpPr>
        <p:spPr>
          <a:xfrm>
            <a:off x="5943600" y="4876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scale factor -3ppm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895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between penetrations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438400" y="2553069"/>
            <a:ext cx="457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66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May </a:t>
            </a:r>
            <a:r>
              <a:rPr lang="en-US" sz="3200" dirty="0"/>
              <a:t>/ Aug 2014 </a:t>
            </a:r>
            <a:r>
              <a:rPr lang="en-US" sz="3200" dirty="0" smtClean="0"/>
              <a:t>Results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76431"/>
              </p:ext>
            </p:extLst>
          </p:nvPr>
        </p:nvGraphicFramePr>
        <p:xfrm>
          <a:off x="304800" y="1371600"/>
          <a:ext cx="8610599" cy="4419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5947"/>
                <a:gridCol w="1586163"/>
                <a:gridCol w="1586163"/>
                <a:gridCol w="1586163"/>
                <a:gridCol w="1586163"/>
              </a:tblGrid>
              <a:tr h="4910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Comparison to June 2012 Network 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Mar-13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Apr-14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May-14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Aug-14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E. Arc 7par scale factor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-25.7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-7.6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E. Arc "Traverse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" 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E. Arc Traverse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243.70020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243.70654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243.70835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243.70795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E. Arc Traverse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length diff.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-8.79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-2.45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Sampled Temperature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4F9FA"/>
                    </a:solidFill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Linac Average Distance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+2.9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+0.8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Linac Average Distance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+4.9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+1.7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7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553200" cy="5063067"/>
          </a:xfrm>
        </p:spPr>
      </p:pic>
      <p:sp>
        <p:nvSpPr>
          <p:cNvPr id="8" name="TextBox 7"/>
          <p:cNvSpPr txBox="1"/>
          <p:nvPr/>
        </p:nvSpPr>
        <p:spPr>
          <a:xfrm>
            <a:off x="838200" y="5029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scale factor -5ppm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Results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69792"/>
              </p:ext>
            </p:extLst>
          </p:nvPr>
        </p:nvGraphicFramePr>
        <p:xfrm>
          <a:off x="1600200" y="1524000"/>
          <a:ext cx="5703711" cy="3264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446"/>
                <a:gridCol w="1299703"/>
                <a:gridCol w="1677562"/>
              </a:tblGrid>
              <a:tr h="515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Comparison to June 2012 Network 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59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May-14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Aug-14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5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6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par scale factor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5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"Traverse" 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244.01590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244.01590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5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Traverse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244.01288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244.01304 m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5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Traverse length diff.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-3.02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-2.86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691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Sampled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Jefferson Lab Site 2014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1225"/>
            <a:ext cx="4495800" cy="5337175"/>
          </a:xfrm>
        </p:spPr>
      </p:pic>
    </p:spTree>
    <p:extLst>
      <p:ext uri="{BB962C8B-B14F-4D97-AF65-F5344CB8AC3E}">
        <p14:creationId xmlns:p14="http://schemas.microsoft.com/office/powerpoint/2010/main" val="6982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Virtually all elements of CEBAF were re-aligned for 12 </a:t>
            </a:r>
            <a:r>
              <a:rPr lang="en-US" sz="2000" dirty="0" err="1" smtClean="0"/>
              <a:t>GeV</a:t>
            </a:r>
            <a:r>
              <a:rPr lang="en-US" sz="2000" dirty="0" smtClean="0"/>
              <a:t> upgrade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Final network measured June 2012 -  Accelerator was its warmest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Final alignment started March 2013  - Accelerator at its coldest</a:t>
            </a:r>
          </a:p>
          <a:p>
            <a:pPr lvl="0">
              <a:spcAft>
                <a:spcPts val="600"/>
              </a:spcAft>
            </a:pPr>
            <a:r>
              <a:rPr lang="en-US" sz="2000" dirty="0"/>
              <a:t>A</a:t>
            </a:r>
            <a:r>
              <a:rPr lang="en-US" sz="2000" dirty="0" smtClean="0"/>
              <a:t>ccelerator expands and contracts unevenly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Accelerator has now expanded back </a:t>
            </a:r>
            <a:r>
              <a:rPr lang="en-US" sz="2000" dirty="0"/>
              <a:t>to </a:t>
            </a:r>
            <a:r>
              <a:rPr lang="en-US" sz="2000" dirty="0" smtClean="0"/>
              <a:t>about its </a:t>
            </a:r>
            <a:r>
              <a:rPr lang="en-US" sz="2000" dirty="0"/>
              <a:t>2012 </a:t>
            </a:r>
            <a:r>
              <a:rPr lang="en-US" sz="2000" dirty="0" smtClean="0"/>
              <a:t>values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/>
              <a:t>But 2cm path length difference is currently unexplained</a:t>
            </a:r>
            <a:endParaRPr lang="en-US" sz="2000" dirty="0"/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Further measurements are </a:t>
            </a:r>
            <a:r>
              <a:rPr lang="en-US" sz="2000" dirty="0" smtClean="0"/>
              <a:t>planned: </a:t>
            </a:r>
          </a:p>
          <a:p>
            <a:pPr lvl="5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increased thermometry</a:t>
            </a:r>
          </a:p>
          <a:p>
            <a:pPr lvl="5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beam </a:t>
            </a:r>
            <a:r>
              <a:rPr lang="en-US" sz="2000" dirty="0"/>
              <a:t>based </a:t>
            </a:r>
            <a:r>
              <a:rPr lang="en-US" sz="2000" dirty="0" smtClean="0"/>
              <a:t>measurement</a:t>
            </a:r>
          </a:p>
          <a:p>
            <a:pPr lvl="5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additional surveys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 smtClean="0"/>
              <a:t>By better understanding </a:t>
            </a:r>
            <a:r>
              <a:rPr lang="en-GB" sz="2000" dirty="0"/>
              <a:t>the cause, we </a:t>
            </a:r>
            <a:r>
              <a:rPr lang="en-GB" sz="2000" dirty="0" smtClean="0"/>
              <a:t>may be able to determine if </a:t>
            </a:r>
            <a:r>
              <a:rPr lang="en-GB" sz="2000" dirty="0"/>
              <a:t>the correction devices employed by accelerator operations to date, will be sufficient to compensate for this effect in the future</a:t>
            </a:r>
            <a:r>
              <a:rPr lang="en-GB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30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CEBAF 12 </a:t>
            </a:r>
            <a:r>
              <a:rPr lang="en-US" sz="3200" dirty="0" err="1" smtClean="0"/>
              <a:t>GeV</a:t>
            </a:r>
            <a:r>
              <a:rPr lang="en-US" sz="3200" dirty="0" smtClean="0"/>
              <a:t> Upgrade</a:t>
            </a:r>
            <a:endParaRPr lang="en-US" sz="3200" dirty="0"/>
          </a:p>
        </p:txBody>
      </p:sp>
      <p:grpSp>
        <p:nvGrpSpPr>
          <p:cNvPr id="5" name="Group 341"/>
          <p:cNvGrpSpPr/>
          <p:nvPr/>
        </p:nvGrpSpPr>
        <p:grpSpPr>
          <a:xfrm>
            <a:off x="810679" y="1237718"/>
            <a:ext cx="7549303" cy="4457698"/>
            <a:chOff x="934258" y="1790700"/>
            <a:chExt cx="7549303" cy="4457698"/>
          </a:xfrm>
        </p:grpSpPr>
        <p:grpSp>
          <p:nvGrpSpPr>
            <p:cNvPr id="6" name="Group 327"/>
            <p:cNvGrpSpPr>
              <a:grpSpLocks/>
            </p:cNvGrpSpPr>
            <p:nvPr/>
          </p:nvGrpSpPr>
          <p:grpSpPr bwMode="auto">
            <a:xfrm>
              <a:off x="934258" y="1790700"/>
              <a:ext cx="6721745" cy="4457698"/>
              <a:chOff x="73028" y="1524000"/>
              <a:chExt cx="6680200" cy="4610105"/>
            </a:xfrm>
          </p:grpSpPr>
          <p:grpSp>
            <p:nvGrpSpPr>
              <p:cNvPr id="10" name="Group 408"/>
              <p:cNvGrpSpPr>
                <a:grpSpLocks/>
              </p:cNvGrpSpPr>
              <p:nvPr/>
            </p:nvGrpSpPr>
            <p:grpSpPr bwMode="auto">
              <a:xfrm>
                <a:off x="3810002" y="1524000"/>
                <a:ext cx="2943226" cy="1509713"/>
                <a:chOff x="2400" y="960"/>
                <a:chExt cx="1854" cy="951"/>
              </a:xfrm>
            </p:grpSpPr>
            <p:grpSp>
              <p:nvGrpSpPr>
                <p:cNvPr id="314" name="Group 407"/>
                <p:cNvGrpSpPr>
                  <a:grpSpLocks/>
                </p:cNvGrpSpPr>
                <p:nvPr/>
              </p:nvGrpSpPr>
              <p:grpSpPr bwMode="auto">
                <a:xfrm>
                  <a:off x="2477" y="960"/>
                  <a:ext cx="1777" cy="912"/>
                  <a:chOff x="2477" y="960"/>
                  <a:chExt cx="1777" cy="912"/>
                </a:xfrm>
              </p:grpSpPr>
              <p:sp>
                <p:nvSpPr>
                  <p:cNvPr id="31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9" y="1006"/>
                    <a:ext cx="565" cy="2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New Hall</a:t>
                    </a:r>
                  </a:p>
                </p:txBody>
              </p:sp>
              <p:sp>
                <p:nvSpPr>
                  <p:cNvPr id="317" name="Lin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7" y="1870"/>
                    <a:ext cx="0" cy="2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318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319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320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239 w 323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3"/>
                      <a:gd name="T16" fmla="*/ 0 h 117"/>
                      <a:gd name="T17" fmla="*/ 323 w 32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321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3"/>
                      <a:gd name="T13" fmla="*/ 0 h 117"/>
                      <a:gd name="T14" fmla="*/ 323 w 323"/>
                      <a:gd name="T15" fmla="*/ 117 h 1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322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323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324"/>
                  <p:cNvSpPr>
                    <a:spLocks noEditPoints="1"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2 w 90"/>
                      <a:gd name="T1" fmla="*/ 19 h 108"/>
                      <a:gd name="T2" fmla="*/ 48 w 90"/>
                      <a:gd name="T3" fmla="*/ 19 h 108"/>
                      <a:gd name="T4" fmla="*/ 53 w 90"/>
                      <a:gd name="T5" fmla="*/ 21 h 108"/>
                      <a:gd name="T6" fmla="*/ 59 w 90"/>
                      <a:gd name="T7" fmla="*/ 22 h 108"/>
                      <a:gd name="T8" fmla="*/ 63 w 90"/>
                      <a:gd name="T9" fmla="*/ 27 h 108"/>
                      <a:gd name="T10" fmla="*/ 64 w 90"/>
                      <a:gd name="T11" fmla="*/ 27 h 108"/>
                      <a:gd name="T12" fmla="*/ 66 w 90"/>
                      <a:gd name="T13" fmla="*/ 33 h 108"/>
                      <a:gd name="T14" fmla="*/ 66 w 90"/>
                      <a:gd name="T15" fmla="*/ 42 h 108"/>
                      <a:gd name="T16" fmla="*/ 66 w 90"/>
                      <a:gd name="T17" fmla="*/ 53 h 108"/>
                      <a:gd name="T18" fmla="*/ 64 w 90"/>
                      <a:gd name="T19" fmla="*/ 63 h 108"/>
                      <a:gd name="T20" fmla="*/ 61 w 90"/>
                      <a:gd name="T21" fmla="*/ 70 h 108"/>
                      <a:gd name="T22" fmla="*/ 55 w 90"/>
                      <a:gd name="T23" fmla="*/ 73 h 108"/>
                      <a:gd name="T24" fmla="*/ 50 w 90"/>
                      <a:gd name="T25" fmla="*/ 74 h 108"/>
                      <a:gd name="T26" fmla="*/ 42 w 90"/>
                      <a:gd name="T27" fmla="*/ 75 h 108"/>
                      <a:gd name="T28" fmla="*/ 20 w 90"/>
                      <a:gd name="T29" fmla="*/ 75 h 108"/>
                      <a:gd name="T30" fmla="*/ 20 w 90"/>
                      <a:gd name="T31" fmla="*/ 19 h 108"/>
                      <a:gd name="T32" fmla="*/ 42 w 90"/>
                      <a:gd name="T33" fmla="*/ 19 h 108"/>
                      <a:gd name="T34" fmla="*/ 46 w 90"/>
                      <a:gd name="T35" fmla="*/ 0 h 108"/>
                      <a:gd name="T36" fmla="*/ 0 w 90"/>
                      <a:gd name="T37" fmla="*/ 0 h 108"/>
                      <a:gd name="T38" fmla="*/ 0 w 90"/>
                      <a:gd name="T39" fmla="*/ 88 h 108"/>
                      <a:gd name="T40" fmla="*/ 46 w 90"/>
                      <a:gd name="T41" fmla="*/ 88 h 108"/>
                      <a:gd name="T42" fmla="*/ 61 w 90"/>
                      <a:gd name="T43" fmla="*/ 84 h 108"/>
                      <a:gd name="T44" fmla="*/ 72 w 90"/>
                      <a:gd name="T45" fmla="*/ 79 h 108"/>
                      <a:gd name="T46" fmla="*/ 81 w 90"/>
                      <a:gd name="T47" fmla="*/ 74 h 108"/>
                      <a:gd name="T48" fmla="*/ 89 w 90"/>
                      <a:gd name="T49" fmla="*/ 61 h 108"/>
                      <a:gd name="T50" fmla="*/ 90 w 90"/>
                      <a:gd name="T51" fmla="*/ 40 h 108"/>
                      <a:gd name="T52" fmla="*/ 89 w 90"/>
                      <a:gd name="T53" fmla="*/ 33 h 108"/>
                      <a:gd name="T54" fmla="*/ 89 w 90"/>
                      <a:gd name="T55" fmla="*/ 27 h 108"/>
                      <a:gd name="T56" fmla="*/ 85 w 90"/>
                      <a:gd name="T57" fmla="*/ 24 h 108"/>
                      <a:gd name="T58" fmla="*/ 81 w 90"/>
                      <a:gd name="T59" fmla="*/ 15 h 108"/>
                      <a:gd name="T60" fmla="*/ 76 w 90"/>
                      <a:gd name="T61" fmla="*/ 9 h 108"/>
                      <a:gd name="T62" fmla="*/ 68 w 90"/>
                      <a:gd name="T63" fmla="*/ 6 h 108"/>
                      <a:gd name="T64" fmla="*/ 63 w 90"/>
                      <a:gd name="T65" fmla="*/ 2 h 108"/>
                      <a:gd name="T66" fmla="*/ 55 w 90"/>
                      <a:gd name="T67" fmla="*/ 0 h 108"/>
                      <a:gd name="T68" fmla="*/ 46 w 90"/>
                      <a:gd name="T69" fmla="*/ 0 h 10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0"/>
                      <a:gd name="T106" fmla="*/ 0 h 108"/>
                      <a:gd name="T107" fmla="*/ 90 w 90"/>
                      <a:gd name="T108" fmla="*/ 108 h 10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0" h="108">
                        <a:moveTo>
                          <a:pt x="42" y="19"/>
                        </a:moveTo>
                        <a:lnTo>
                          <a:pt x="48" y="19"/>
                        </a:lnTo>
                        <a:lnTo>
                          <a:pt x="53" y="21"/>
                        </a:lnTo>
                        <a:lnTo>
                          <a:pt x="59" y="22"/>
                        </a:lnTo>
                        <a:lnTo>
                          <a:pt x="63" y="28"/>
                        </a:lnTo>
                        <a:lnTo>
                          <a:pt x="64" y="34"/>
                        </a:lnTo>
                        <a:lnTo>
                          <a:pt x="66" y="43"/>
                        </a:lnTo>
                        <a:lnTo>
                          <a:pt x="66" y="52"/>
                        </a:lnTo>
                        <a:lnTo>
                          <a:pt x="66" y="63"/>
                        </a:lnTo>
                        <a:lnTo>
                          <a:pt x="64" y="73"/>
                        </a:lnTo>
                        <a:lnTo>
                          <a:pt x="61" y="80"/>
                        </a:lnTo>
                        <a:lnTo>
                          <a:pt x="55" y="86"/>
                        </a:lnTo>
                        <a:lnTo>
                          <a:pt x="50" y="87"/>
                        </a:lnTo>
                        <a:lnTo>
                          <a:pt x="42" y="89"/>
                        </a:lnTo>
                        <a:lnTo>
                          <a:pt x="20" y="89"/>
                        </a:lnTo>
                        <a:lnTo>
                          <a:pt x="20" y="19"/>
                        </a:lnTo>
                        <a:lnTo>
                          <a:pt x="42" y="19"/>
                        </a:lnTo>
                        <a:close/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325"/>
                  <p:cNvSpPr>
                    <a:spLocks/>
                  </p:cNvSpPr>
                  <p:nvPr/>
                </p:nvSpPr>
                <p:spPr bwMode="auto">
                  <a:xfrm>
                    <a:off x="3472" y="1025"/>
                    <a:ext cx="46" cy="69"/>
                  </a:xfrm>
                  <a:custGeom>
                    <a:avLst/>
                    <a:gdLst>
                      <a:gd name="T0" fmla="*/ 22 w 46"/>
                      <a:gd name="T1" fmla="*/ 0 h 70"/>
                      <a:gd name="T2" fmla="*/ 28 w 46"/>
                      <a:gd name="T3" fmla="*/ 0 h 70"/>
                      <a:gd name="T4" fmla="*/ 33 w 46"/>
                      <a:gd name="T5" fmla="*/ 2 h 70"/>
                      <a:gd name="T6" fmla="*/ 39 w 46"/>
                      <a:gd name="T7" fmla="*/ 3 h 70"/>
                      <a:gd name="T8" fmla="*/ 43 w 46"/>
                      <a:gd name="T9" fmla="*/ 9 h 70"/>
                      <a:gd name="T10" fmla="*/ 44 w 46"/>
                      <a:gd name="T11" fmla="*/ 15 h 70"/>
                      <a:gd name="T12" fmla="*/ 46 w 46"/>
                      <a:gd name="T13" fmla="*/ 24 h 70"/>
                      <a:gd name="T14" fmla="*/ 46 w 46"/>
                      <a:gd name="T15" fmla="*/ 33 h 70"/>
                      <a:gd name="T16" fmla="*/ 46 w 46"/>
                      <a:gd name="T17" fmla="*/ 35 h 70"/>
                      <a:gd name="T18" fmla="*/ 44 w 46"/>
                      <a:gd name="T19" fmla="*/ 44 h 70"/>
                      <a:gd name="T20" fmla="*/ 41 w 46"/>
                      <a:gd name="T21" fmla="*/ 51 h 70"/>
                      <a:gd name="T22" fmla="*/ 35 w 46"/>
                      <a:gd name="T23" fmla="*/ 57 h 70"/>
                      <a:gd name="T24" fmla="*/ 30 w 46"/>
                      <a:gd name="T25" fmla="*/ 58 h 70"/>
                      <a:gd name="T26" fmla="*/ 22 w 46"/>
                      <a:gd name="T27" fmla="*/ 60 h 70"/>
                      <a:gd name="T28" fmla="*/ 0 w 46"/>
                      <a:gd name="T29" fmla="*/ 60 h 70"/>
                      <a:gd name="T30" fmla="*/ 0 w 46"/>
                      <a:gd name="T31" fmla="*/ 0 h 70"/>
                      <a:gd name="T32" fmla="*/ 22 w 46"/>
                      <a:gd name="T33" fmla="*/ 0 h 7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70"/>
                      <a:gd name="T53" fmla="*/ 46 w 46"/>
                      <a:gd name="T54" fmla="*/ 70 h 7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70">
                        <a:moveTo>
                          <a:pt x="22" y="0"/>
                        </a:move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9" y="3"/>
                        </a:lnTo>
                        <a:lnTo>
                          <a:pt x="43" y="9"/>
                        </a:lnTo>
                        <a:lnTo>
                          <a:pt x="44" y="15"/>
                        </a:lnTo>
                        <a:lnTo>
                          <a:pt x="46" y="24"/>
                        </a:lnTo>
                        <a:lnTo>
                          <a:pt x="46" y="33"/>
                        </a:lnTo>
                        <a:lnTo>
                          <a:pt x="46" y="44"/>
                        </a:lnTo>
                        <a:lnTo>
                          <a:pt x="44" y="54"/>
                        </a:lnTo>
                        <a:lnTo>
                          <a:pt x="41" y="61"/>
                        </a:lnTo>
                        <a:lnTo>
                          <a:pt x="35" y="67"/>
                        </a:lnTo>
                        <a:lnTo>
                          <a:pt x="30" y="68"/>
                        </a:lnTo>
                        <a:lnTo>
                          <a:pt x="22" y="70"/>
                        </a:lnTo>
                        <a:lnTo>
                          <a:pt x="0" y="70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326"/>
                  <p:cNvSpPr>
                    <a:spLocks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6 w 90"/>
                      <a:gd name="T1" fmla="*/ 0 h 108"/>
                      <a:gd name="T2" fmla="*/ 0 w 90"/>
                      <a:gd name="T3" fmla="*/ 0 h 108"/>
                      <a:gd name="T4" fmla="*/ 0 w 90"/>
                      <a:gd name="T5" fmla="*/ 88 h 108"/>
                      <a:gd name="T6" fmla="*/ 46 w 90"/>
                      <a:gd name="T7" fmla="*/ 88 h 108"/>
                      <a:gd name="T8" fmla="*/ 61 w 90"/>
                      <a:gd name="T9" fmla="*/ 84 h 108"/>
                      <a:gd name="T10" fmla="*/ 72 w 90"/>
                      <a:gd name="T11" fmla="*/ 79 h 108"/>
                      <a:gd name="T12" fmla="*/ 81 w 90"/>
                      <a:gd name="T13" fmla="*/ 74 h 108"/>
                      <a:gd name="T14" fmla="*/ 89 w 90"/>
                      <a:gd name="T15" fmla="*/ 61 h 108"/>
                      <a:gd name="T16" fmla="*/ 90 w 90"/>
                      <a:gd name="T17" fmla="*/ 40 h 108"/>
                      <a:gd name="T18" fmla="*/ 89 w 90"/>
                      <a:gd name="T19" fmla="*/ 33 h 108"/>
                      <a:gd name="T20" fmla="*/ 89 w 90"/>
                      <a:gd name="T21" fmla="*/ 27 h 108"/>
                      <a:gd name="T22" fmla="*/ 85 w 90"/>
                      <a:gd name="T23" fmla="*/ 24 h 108"/>
                      <a:gd name="T24" fmla="*/ 81 w 90"/>
                      <a:gd name="T25" fmla="*/ 15 h 108"/>
                      <a:gd name="T26" fmla="*/ 76 w 90"/>
                      <a:gd name="T27" fmla="*/ 9 h 108"/>
                      <a:gd name="T28" fmla="*/ 68 w 90"/>
                      <a:gd name="T29" fmla="*/ 6 h 108"/>
                      <a:gd name="T30" fmla="*/ 63 w 90"/>
                      <a:gd name="T31" fmla="*/ 2 h 108"/>
                      <a:gd name="T32" fmla="*/ 55 w 90"/>
                      <a:gd name="T33" fmla="*/ 0 h 108"/>
                      <a:gd name="T34" fmla="*/ 46 w 90"/>
                      <a:gd name="T35" fmla="*/ 0 h 1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"/>
                      <a:gd name="T55" fmla="*/ 0 h 108"/>
                      <a:gd name="T56" fmla="*/ 90 w 90"/>
                      <a:gd name="T57" fmla="*/ 108 h 10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" h="108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327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328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329"/>
                  <p:cNvSpPr>
                    <a:spLocks/>
                  </p:cNvSpPr>
                  <p:nvPr/>
                </p:nvSpPr>
                <p:spPr bwMode="auto">
                  <a:xfrm>
                    <a:off x="2925" y="1130"/>
                    <a:ext cx="176" cy="70"/>
                  </a:xfrm>
                  <a:custGeom>
                    <a:avLst/>
                    <a:gdLst>
                      <a:gd name="T0" fmla="*/ 176 w 176"/>
                      <a:gd name="T1" fmla="*/ 35 h 71"/>
                      <a:gd name="T2" fmla="*/ 89 w 176"/>
                      <a:gd name="T3" fmla="*/ 61 h 71"/>
                      <a:gd name="T4" fmla="*/ 0 w 176"/>
                      <a:gd name="T5" fmla="*/ 30 h 71"/>
                      <a:gd name="T6" fmla="*/ 87 w 176"/>
                      <a:gd name="T7" fmla="*/ 0 h 71"/>
                      <a:gd name="T8" fmla="*/ 176 w 176"/>
                      <a:gd name="T9" fmla="*/ 35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1"/>
                      <a:gd name="T17" fmla="*/ 176 w 176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1">
                        <a:moveTo>
                          <a:pt x="176" y="39"/>
                        </a:moveTo>
                        <a:lnTo>
                          <a:pt x="89" y="71"/>
                        </a:lnTo>
                        <a:lnTo>
                          <a:pt x="0" y="30"/>
                        </a:lnTo>
                        <a:lnTo>
                          <a:pt x="87" y="0"/>
                        </a:lnTo>
                        <a:lnTo>
                          <a:pt x="176" y="39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330"/>
                  <p:cNvSpPr>
                    <a:spLocks/>
                  </p:cNvSpPr>
                  <p:nvPr/>
                </p:nvSpPr>
                <p:spPr bwMode="auto">
                  <a:xfrm>
                    <a:off x="3014" y="1169"/>
                    <a:ext cx="87" cy="119"/>
                  </a:xfrm>
                  <a:custGeom>
                    <a:avLst/>
                    <a:gdLst>
                      <a:gd name="T0" fmla="*/ 0 w 87"/>
                      <a:gd name="T1" fmla="*/ 101 h 121"/>
                      <a:gd name="T2" fmla="*/ 0 w 87"/>
                      <a:gd name="T3" fmla="*/ 30 h 121"/>
                      <a:gd name="T4" fmla="*/ 87 w 87"/>
                      <a:gd name="T5" fmla="*/ 0 h 121"/>
                      <a:gd name="T6" fmla="*/ 87 w 87"/>
                      <a:gd name="T7" fmla="*/ 76 h 121"/>
                      <a:gd name="T8" fmla="*/ 0 w 87"/>
                      <a:gd name="T9" fmla="*/ 101 h 1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21"/>
                      <a:gd name="T17" fmla="*/ 87 w 87"/>
                      <a:gd name="T18" fmla="*/ 121 h 1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21">
                        <a:moveTo>
                          <a:pt x="0" y="121"/>
                        </a:moveTo>
                        <a:lnTo>
                          <a:pt x="0" y="32"/>
                        </a:lnTo>
                        <a:lnTo>
                          <a:pt x="87" y="0"/>
                        </a:lnTo>
                        <a:lnTo>
                          <a:pt x="87" y="86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332"/>
                  <p:cNvSpPr>
                    <a:spLocks/>
                  </p:cNvSpPr>
                  <p:nvPr/>
                </p:nvSpPr>
                <p:spPr bwMode="auto">
                  <a:xfrm>
                    <a:off x="3099" y="1110"/>
                    <a:ext cx="238" cy="105"/>
                  </a:xfrm>
                  <a:custGeom>
                    <a:avLst/>
                    <a:gdLst>
                      <a:gd name="T0" fmla="*/ 238 w 238"/>
                      <a:gd name="T1" fmla="*/ 0 h 106"/>
                      <a:gd name="T2" fmla="*/ 206 w 238"/>
                      <a:gd name="T3" fmla="*/ 30 h 106"/>
                      <a:gd name="T4" fmla="*/ 184 w 238"/>
                      <a:gd name="T5" fmla="*/ 15 h 106"/>
                      <a:gd name="T6" fmla="*/ 165 w 238"/>
                      <a:gd name="T7" fmla="*/ 41 h 106"/>
                      <a:gd name="T8" fmla="*/ 145 w 238"/>
                      <a:gd name="T9" fmla="*/ 26 h 106"/>
                      <a:gd name="T10" fmla="*/ 132 w 238"/>
                      <a:gd name="T11" fmla="*/ 53 h 106"/>
                      <a:gd name="T12" fmla="*/ 112 w 238"/>
                      <a:gd name="T13" fmla="*/ 43 h 106"/>
                      <a:gd name="T14" fmla="*/ 100 w 238"/>
                      <a:gd name="T15" fmla="*/ 61 h 106"/>
                      <a:gd name="T16" fmla="*/ 78 w 238"/>
                      <a:gd name="T17" fmla="*/ 53 h 106"/>
                      <a:gd name="T18" fmla="*/ 67 w 238"/>
                      <a:gd name="T19" fmla="*/ 73 h 106"/>
                      <a:gd name="T20" fmla="*/ 45 w 238"/>
                      <a:gd name="T21" fmla="*/ 59 h 106"/>
                      <a:gd name="T22" fmla="*/ 32 w 238"/>
                      <a:gd name="T23" fmla="*/ 86 h 106"/>
                      <a:gd name="T24" fmla="*/ 15 w 238"/>
                      <a:gd name="T25" fmla="*/ 68 h 106"/>
                      <a:gd name="T26" fmla="*/ 0 w 238"/>
                      <a:gd name="T27" fmla="*/ 96 h 10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8"/>
                      <a:gd name="T43" fmla="*/ 0 h 106"/>
                      <a:gd name="T44" fmla="*/ 238 w 238"/>
                      <a:gd name="T45" fmla="*/ 106 h 10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8" h="106">
                        <a:moveTo>
                          <a:pt x="238" y="0"/>
                        </a:moveTo>
                        <a:lnTo>
                          <a:pt x="206" y="30"/>
                        </a:lnTo>
                        <a:lnTo>
                          <a:pt x="184" y="15"/>
                        </a:lnTo>
                        <a:lnTo>
                          <a:pt x="165" y="41"/>
                        </a:lnTo>
                        <a:lnTo>
                          <a:pt x="145" y="26"/>
                        </a:lnTo>
                        <a:lnTo>
                          <a:pt x="132" y="54"/>
                        </a:lnTo>
                        <a:lnTo>
                          <a:pt x="112" y="43"/>
                        </a:lnTo>
                        <a:lnTo>
                          <a:pt x="100" y="71"/>
                        </a:lnTo>
                        <a:lnTo>
                          <a:pt x="78" y="56"/>
                        </a:lnTo>
                        <a:lnTo>
                          <a:pt x="67" y="83"/>
                        </a:lnTo>
                        <a:lnTo>
                          <a:pt x="45" y="69"/>
                        </a:lnTo>
                        <a:lnTo>
                          <a:pt x="32" y="96"/>
                        </a:lnTo>
                        <a:lnTo>
                          <a:pt x="15" y="78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7" y="1234"/>
                    <a:ext cx="92" cy="4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5" name="Freeform 331"/>
                <p:cNvSpPr>
                  <a:spLocks/>
                </p:cNvSpPr>
                <p:nvPr/>
              </p:nvSpPr>
              <p:spPr bwMode="auto">
                <a:xfrm>
                  <a:off x="2400" y="1275"/>
                  <a:ext cx="477" cy="636"/>
                </a:xfrm>
                <a:custGeom>
                  <a:avLst/>
                  <a:gdLst>
                    <a:gd name="T0" fmla="*/ 0 w 477"/>
                    <a:gd name="T1" fmla="*/ 636 h 636"/>
                    <a:gd name="T2" fmla="*/ 247 w 477"/>
                    <a:gd name="T3" fmla="*/ 493 h 636"/>
                    <a:gd name="T4" fmla="*/ 477 w 477"/>
                    <a:gd name="T5" fmla="*/ 0 h 636"/>
                    <a:gd name="T6" fmla="*/ 0 60000 65536"/>
                    <a:gd name="T7" fmla="*/ 0 60000 65536"/>
                    <a:gd name="T8" fmla="*/ 0 60000 65536"/>
                    <a:gd name="T9" fmla="*/ 0 w 477"/>
                    <a:gd name="T10" fmla="*/ 0 h 636"/>
                    <a:gd name="T11" fmla="*/ 477 w 477"/>
                    <a:gd name="T12" fmla="*/ 636 h 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7" h="636">
                      <a:moveTo>
                        <a:pt x="0" y="636"/>
                      </a:moveTo>
                      <a:lnTo>
                        <a:pt x="247" y="493"/>
                      </a:lnTo>
                      <a:lnTo>
                        <a:pt x="477" y="0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29"/>
              <p:cNvGrpSpPr>
                <a:grpSpLocks/>
              </p:cNvGrpSpPr>
              <p:nvPr/>
            </p:nvGrpSpPr>
            <p:grpSpPr bwMode="auto">
              <a:xfrm>
                <a:off x="742950" y="2286001"/>
                <a:ext cx="4873626" cy="2616201"/>
                <a:chOff x="420" y="1440"/>
                <a:chExt cx="3070" cy="1648"/>
              </a:xfrm>
            </p:grpSpPr>
            <p:sp>
              <p:nvSpPr>
                <p:cNvPr id="122" name="Freeform 135"/>
                <p:cNvSpPr>
                  <a:spLocks/>
                </p:cNvSpPr>
                <p:nvPr/>
              </p:nvSpPr>
              <p:spPr bwMode="auto">
                <a:xfrm>
                  <a:off x="672" y="2400"/>
                  <a:ext cx="1687" cy="688"/>
                </a:xfrm>
                <a:custGeom>
                  <a:avLst/>
                  <a:gdLst>
                    <a:gd name="T0" fmla="*/ 934 w 1687"/>
                    <a:gd name="T1" fmla="*/ 0 h 688"/>
                    <a:gd name="T2" fmla="*/ 794 w 1687"/>
                    <a:gd name="T3" fmla="*/ 17 h 688"/>
                    <a:gd name="T4" fmla="*/ 756 w 1687"/>
                    <a:gd name="T5" fmla="*/ 39 h 688"/>
                    <a:gd name="T6" fmla="*/ 727 w 1687"/>
                    <a:gd name="T7" fmla="*/ 60 h 688"/>
                    <a:gd name="T8" fmla="*/ 705 w 1687"/>
                    <a:gd name="T9" fmla="*/ 76 h 688"/>
                    <a:gd name="T10" fmla="*/ 692 w 1687"/>
                    <a:gd name="T11" fmla="*/ 89 h 688"/>
                    <a:gd name="T12" fmla="*/ 682 w 1687"/>
                    <a:gd name="T13" fmla="*/ 99 h 688"/>
                    <a:gd name="T14" fmla="*/ 680 w 1687"/>
                    <a:gd name="T15" fmla="*/ 101 h 688"/>
                    <a:gd name="T16" fmla="*/ 649 w 1687"/>
                    <a:gd name="T17" fmla="*/ 136 h 688"/>
                    <a:gd name="T18" fmla="*/ 628 w 1687"/>
                    <a:gd name="T19" fmla="*/ 169 h 688"/>
                    <a:gd name="T20" fmla="*/ 616 w 1687"/>
                    <a:gd name="T21" fmla="*/ 202 h 688"/>
                    <a:gd name="T22" fmla="*/ 612 w 1687"/>
                    <a:gd name="T23" fmla="*/ 232 h 688"/>
                    <a:gd name="T24" fmla="*/ 614 w 1687"/>
                    <a:gd name="T25" fmla="*/ 260 h 688"/>
                    <a:gd name="T26" fmla="*/ 617 w 1687"/>
                    <a:gd name="T27" fmla="*/ 286 h 688"/>
                    <a:gd name="T28" fmla="*/ 627 w 1687"/>
                    <a:gd name="T29" fmla="*/ 308 h 688"/>
                    <a:gd name="T30" fmla="*/ 634 w 1687"/>
                    <a:gd name="T31" fmla="*/ 325 h 688"/>
                    <a:gd name="T32" fmla="*/ 643 w 1687"/>
                    <a:gd name="T33" fmla="*/ 338 h 688"/>
                    <a:gd name="T34" fmla="*/ 649 w 1687"/>
                    <a:gd name="T35" fmla="*/ 347 h 688"/>
                    <a:gd name="T36" fmla="*/ 651 w 1687"/>
                    <a:gd name="T37" fmla="*/ 349 h 688"/>
                    <a:gd name="T38" fmla="*/ 682 w 1687"/>
                    <a:gd name="T39" fmla="*/ 384 h 688"/>
                    <a:gd name="T40" fmla="*/ 719 w 1687"/>
                    <a:gd name="T41" fmla="*/ 412 h 688"/>
                    <a:gd name="T42" fmla="*/ 758 w 1687"/>
                    <a:gd name="T43" fmla="*/ 434 h 688"/>
                    <a:gd name="T44" fmla="*/ 797 w 1687"/>
                    <a:gd name="T45" fmla="*/ 451 h 688"/>
                    <a:gd name="T46" fmla="*/ 834 w 1687"/>
                    <a:gd name="T47" fmla="*/ 462 h 688"/>
                    <a:gd name="T48" fmla="*/ 866 w 1687"/>
                    <a:gd name="T49" fmla="*/ 471 h 688"/>
                    <a:gd name="T50" fmla="*/ 892 w 1687"/>
                    <a:gd name="T51" fmla="*/ 477 h 688"/>
                    <a:gd name="T52" fmla="*/ 910 w 1687"/>
                    <a:gd name="T53" fmla="*/ 479 h 688"/>
                    <a:gd name="T54" fmla="*/ 916 w 1687"/>
                    <a:gd name="T55" fmla="*/ 481 h 688"/>
                    <a:gd name="T56" fmla="*/ 992 w 1687"/>
                    <a:gd name="T57" fmla="*/ 486 h 688"/>
                    <a:gd name="T58" fmla="*/ 1059 w 1687"/>
                    <a:gd name="T59" fmla="*/ 488 h 688"/>
                    <a:gd name="T60" fmla="*/ 1114 w 1687"/>
                    <a:gd name="T61" fmla="*/ 488 h 688"/>
                    <a:gd name="T62" fmla="*/ 1161 w 1687"/>
                    <a:gd name="T63" fmla="*/ 486 h 688"/>
                    <a:gd name="T64" fmla="*/ 1198 w 1687"/>
                    <a:gd name="T65" fmla="*/ 482 h 688"/>
                    <a:gd name="T66" fmla="*/ 1227 w 1687"/>
                    <a:gd name="T67" fmla="*/ 479 h 688"/>
                    <a:gd name="T68" fmla="*/ 1250 w 1687"/>
                    <a:gd name="T69" fmla="*/ 473 h 688"/>
                    <a:gd name="T70" fmla="*/ 1265 w 1687"/>
                    <a:gd name="T71" fmla="*/ 470 h 688"/>
                    <a:gd name="T72" fmla="*/ 1274 w 1687"/>
                    <a:gd name="T73" fmla="*/ 468 h 688"/>
                    <a:gd name="T74" fmla="*/ 1277 w 1687"/>
                    <a:gd name="T75" fmla="*/ 466 h 688"/>
                    <a:gd name="T76" fmla="*/ 1320 w 1687"/>
                    <a:gd name="T77" fmla="*/ 453 h 688"/>
                    <a:gd name="T78" fmla="*/ 1361 w 1687"/>
                    <a:gd name="T79" fmla="*/ 436 h 688"/>
                    <a:gd name="T80" fmla="*/ 1402 w 1687"/>
                    <a:gd name="T81" fmla="*/ 419 h 688"/>
                    <a:gd name="T82" fmla="*/ 1441 w 1687"/>
                    <a:gd name="T83" fmla="*/ 401 h 688"/>
                    <a:gd name="T84" fmla="*/ 1478 w 1687"/>
                    <a:gd name="T85" fmla="*/ 382 h 688"/>
                    <a:gd name="T86" fmla="*/ 1509 w 1687"/>
                    <a:gd name="T87" fmla="*/ 364 h 688"/>
                    <a:gd name="T88" fmla="*/ 1537 w 1687"/>
                    <a:gd name="T89" fmla="*/ 347 h 688"/>
                    <a:gd name="T90" fmla="*/ 1561 w 1687"/>
                    <a:gd name="T91" fmla="*/ 332 h 688"/>
                    <a:gd name="T92" fmla="*/ 1578 w 1687"/>
                    <a:gd name="T93" fmla="*/ 321 h 688"/>
                    <a:gd name="T94" fmla="*/ 1589 w 1687"/>
                    <a:gd name="T95" fmla="*/ 314 h 688"/>
                    <a:gd name="T96" fmla="*/ 1593 w 1687"/>
                    <a:gd name="T97" fmla="*/ 312 h 688"/>
                    <a:gd name="T98" fmla="*/ 1687 w 1687"/>
                    <a:gd name="T99" fmla="*/ 317 h 688"/>
                    <a:gd name="T100" fmla="*/ 1096 w 1687"/>
                    <a:gd name="T101" fmla="*/ 651 h 688"/>
                    <a:gd name="T102" fmla="*/ 1092 w 1687"/>
                    <a:gd name="T103" fmla="*/ 653 h 688"/>
                    <a:gd name="T104" fmla="*/ 1079 w 1687"/>
                    <a:gd name="T105" fmla="*/ 657 h 688"/>
                    <a:gd name="T106" fmla="*/ 1059 w 1687"/>
                    <a:gd name="T107" fmla="*/ 664 h 688"/>
                    <a:gd name="T108" fmla="*/ 1033 w 1687"/>
                    <a:gd name="T109" fmla="*/ 672 h 688"/>
                    <a:gd name="T110" fmla="*/ 999 w 1687"/>
                    <a:gd name="T111" fmla="*/ 679 h 688"/>
                    <a:gd name="T112" fmla="*/ 960 w 1687"/>
                    <a:gd name="T113" fmla="*/ 685 h 688"/>
                    <a:gd name="T114" fmla="*/ 916 w 1687"/>
                    <a:gd name="T115" fmla="*/ 688 h 688"/>
                    <a:gd name="T116" fmla="*/ 868 w 1687"/>
                    <a:gd name="T117" fmla="*/ 688 h 688"/>
                    <a:gd name="T118" fmla="*/ 0 w 1687"/>
                    <a:gd name="T119" fmla="*/ 668 h 6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87"/>
                    <a:gd name="T181" fmla="*/ 0 h 688"/>
                    <a:gd name="T182" fmla="*/ 1687 w 1687"/>
                    <a:gd name="T183" fmla="*/ 688 h 68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87" h="688">
                      <a:moveTo>
                        <a:pt x="934" y="0"/>
                      </a:moveTo>
                      <a:lnTo>
                        <a:pt x="794" y="17"/>
                      </a:lnTo>
                      <a:lnTo>
                        <a:pt x="756" y="39"/>
                      </a:lnTo>
                      <a:lnTo>
                        <a:pt x="727" y="60"/>
                      </a:lnTo>
                      <a:lnTo>
                        <a:pt x="705" y="76"/>
                      </a:lnTo>
                      <a:lnTo>
                        <a:pt x="692" y="89"/>
                      </a:lnTo>
                      <a:lnTo>
                        <a:pt x="682" y="99"/>
                      </a:lnTo>
                      <a:lnTo>
                        <a:pt x="680" y="101"/>
                      </a:lnTo>
                      <a:lnTo>
                        <a:pt x="649" y="136"/>
                      </a:lnTo>
                      <a:lnTo>
                        <a:pt x="628" y="169"/>
                      </a:lnTo>
                      <a:lnTo>
                        <a:pt x="616" y="202"/>
                      </a:lnTo>
                      <a:lnTo>
                        <a:pt x="612" y="232"/>
                      </a:lnTo>
                      <a:lnTo>
                        <a:pt x="614" y="260"/>
                      </a:lnTo>
                      <a:lnTo>
                        <a:pt x="617" y="286"/>
                      </a:lnTo>
                      <a:lnTo>
                        <a:pt x="627" y="308"/>
                      </a:lnTo>
                      <a:lnTo>
                        <a:pt x="634" y="325"/>
                      </a:lnTo>
                      <a:lnTo>
                        <a:pt x="643" y="338"/>
                      </a:lnTo>
                      <a:lnTo>
                        <a:pt x="649" y="347"/>
                      </a:lnTo>
                      <a:lnTo>
                        <a:pt x="651" y="349"/>
                      </a:lnTo>
                      <a:lnTo>
                        <a:pt x="682" y="384"/>
                      </a:lnTo>
                      <a:lnTo>
                        <a:pt x="719" y="412"/>
                      </a:lnTo>
                      <a:lnTo>
                        <a:pt x="758" y="434"/>
                      </a:lnTo>
                      <a:lnTo>
                        <a:pt x="797" y="451"/>
                      </a:lnTo>
                      <a:lnTo>
                        <a:pt x="834" y="462"/>
                      </a:lnTo>
                      <a:lnTo>
                        <a:pt x="866" y="471"/>
                      </a:lnTo>
                      <a:lnTo>
                        <a:pt x="892" y="477"/>
                      </a:lnTo>
                      <a:lnTo>
                        <a:pt x="910" y="479"/>
                      </a:lnTo>
                      <a:lnTo>
                        <a:pt x="916" y="481"/>
                      </a:lnTo>
                      <a:lnTo>
                        <a:pt x="992" y="486"/>
                      </a:lnTo>
                      <a:lnTo>
                        <a:pt x="1059" y="488"/>
                      </a:lnTo>
                      <a:lnTo>
                        <a:pt x="1114" y="488"/>
                      </a:lnTo>
                      <a:lnTo>
                        <a:pt x="1161" y="486"/>
                      </a:lnTo>
                      <a:lnTo>
                        <a:pt x="1198" y="482"/>
                      </a:lnTo>
                      <a:lnTo>
                        <a:pt x="1227" y="479"/>
                      </a:lnTo>
                      <a:lnTo>
                        <a:pt x="1250" y="473"/>
                      </a:lnTo>
                      <a:lnTo>
                        <a:pt x="1265" y="470"/>
                      </a:lnTo>
                      <a:lnTo>
                        <a:pt x="1274" y="468"/>
                      </a:lnTo>
                      <a:lnTo>
                        <a:pt x="1277" y="466"/>
                      </a:lnTo>
                      <a:lnTo>
                        <a:pt x="1320" y="453"/>
                      </a:lnTo>
                      <a:lnTo>
                        <a:pt x="1361" y="436"/>
                      </a:lnTo>
                      <a:lnTo>
                        <a:pt x="1402" y="419"/>
                      </a:lnTo>
                      <a:lnTo>
                        <a:pt x="1441" y="401"/>
                      </a:lnTo>
                      <a:lnTo>
                        <a:pt x="1478" y="382"/>
                      </a:lnTo>
                      <a:lnTo>
                        <a:pt x="1509" y="364"/>
                      </a:lnTo>
                      <a:lnTo>
                        <a:pt x="1537" y="347"/>
                      </a:lnTo>
                      <a:lnTo>
                        <a:pt x="1561" y="332"/>
                      </a:lnTo>
                      <a:lnTo>
                        <a:pt x="1578" y="321"/>
                      </a:lnTo>
                      <a:lnTo>
                        <a:pt x="1589" y="314"/>
                      </a:lnTo>
                      <a:lnTo>
                        <a:pt x="1593" y="312"/>
                      </a:lnTo>
                      <a:lnTo>
                        <a:pt x="1687" y="317"/>
                      </a:lnTo>
                      <a:lnTo>
                        <a:pt x="1096" y="651"/>
                      </a:lnTo>
                      <a:lnTo>
                        <a:pt x="1092" y="653"/>
                      </a:lnTo>
                      <a:lnTo>
                        <a:pt x="1079" y="657"/>
                      </a:lnTo>
                      <a:lnTo>
                        <a:pt x="1059" y="664"/>
                      </a:lnTo>
                      <a:lnTo>
                        <a:pt x="1033" y="672"/>
                      </a:lnTo>
                      <a:lnTo>
                        <a:pt x="999" y="679"/>
                      </a:lnTo>
                      <a:lnTo>
                        <a:pt x="960" y="685"/>
                      </a:lnTo>
                      <a:lnTo>
                        <a:pt x="916" y="688"/>
                      </a:lnTo>
                      <a:lnTo>
                        <a:pt x="868" y="688"/>
                      </a:lnTo>
                      <a:lnTo>
                        <a:pt x="0" y="668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" name="Group 428"/>
                <p:cNvGrpSpPr>
                  <a:grpSpLocks/>
                </p:cNvGrpSpPr>
                <p:nvPr/>
              </p:nvGrpSpPr>
              <p:grpSpPr bwMode="auto">
                <a:xfrm>
                  <a:off x="420" y="1440"/>
                  <a:ext cx="3070" cy="1485"/>
                  <a:chOff x="420" y="1440"/>
                  <a:chExt cx="3070" cy="1485"/>
                </a:xfrm>
              </p:grpSpPr>
              <p:grpSp>
                <p:nvGrpSpPr>
                  <p:cNvPr id="124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944" y="1440"/>
                    <a:ext cx="2546" cy="1485"/>
                    <a:chOff x="944" y="1440"/>
                    <a:chExt cx="2546" cy="1485"/>
                  </a:xfrm>
                </p:grpSpPr>
                <p:sp>
                  <p:nvSpPr>
                    <p:cNvPr id="12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649"/>
                      <a:ext cx="95" cy="27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1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06"/>
                      <a:ext cx="95" cy="21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Line 1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54"/>
                      <a:ext cx="95" cy="17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Line 1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808"/>
                      <a:ext cx="95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89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8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1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2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60" y="2354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3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9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0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944" y="2654"/>
                      <a:ext cx="351" cy="143"/>
                    </a:xfrm>
                    <a:custGeom>
                      <a:avLst/>
                      <a:gdLst>
                        <a:gd name="T0" fmla="*/ 0 w 351"/>
                        <a:gd name="T1" fmla="*/ 0 h 143"/>
                        <a:gd name="T2" fmla="*/ 4 w 351"/>
                        <a:gd name="T3" fmla="*/ 4 h 143"/>
                        <a:gd name="T4" fmla="*/ 15 w 351"/>
                        <a:gd name="T5" fmla="*/ 11 h 143"/>
                        <a:gd name="T6" fmla="*/ 32 w 351"/>
                        <a:gd name="T7" fmla="*/ 22 h 143"/>
                        <a:gd name="T8" fmla="*/ 54 w 351"/>
                        <a:gd name="T9" fmla="*/ 37 h 143"/>
                        <a:gd name="T10" fmla="*/ 80 w 351"/>
                        <a:gd name="T11" fmla="*/ 54 h 143"/>
                        <a:gd name="T12" fmla="*/ 108 w 351"/>
                        <a:gd name="T13" fmla="*/ 70 h 143"/>
                        <a:gd name="T14" fmla="*/ 138 w 351"/>
                        <a:gd name="T15" fmla="*/ 87 h 143"/>
                        <a:gd name="T16" fmla="*/ 169 w 351"/>
                        <a:gd name="T17" fmla="*/ 102 h 143"/>
                        <a:gd name="T18" fmla="*/ 201 w 351"/>
                        <a:gd name="T19" fmla="*/ 115 h 143"/>
                        <a:gd name="T20" fmla="*/ 230 w 351"/>
                        <a:gd name="T21" fmla="*/ 122 h 143"/>
                        <a:gd name="T22" fmla="*/ 258 w 351"/>
                        <a:gd name="T23" fmla="*/ 128 h 143"/>
                        <a:gd name="T24" fmla="*/ 284 w 351"/>
                        <a:gd name="T25" fmla="*/ 126 h 143"/>
                        <a:gd name="T26" fmla="*/ 282 w 351"/>
                        <a:gd name="T27" fmla="*/ 143 h 143"/>
                        <a:gd name="T28" fmla="*/ 351 w 351"/>
                        <a:gd name="T29" fmla="*/ 111 h 143"/>
                        <a:gd name="T30" fmla="*/ 293 w 351"/>
                        <a:gd name="T31" fmla="*/ 61 h 143"/>
                        <a:gd name="T32" fmla="*/ 293 w 351"/>
                        <a:gd name="T33" fmla="*/ 81 h 143"/>
                        <a:gd name="T34" fmla="*/ 286 w 351"/>
                        <a:gd name="T35" fmla="*/ 81 h 143"/>
                        <a:gd name="T36" fmla="*/ 267 w 351"/>
                        <a:gd name="T37" fmla="*/ 83 h 143"/>
                        <a:gd name="T38" fmla="*/ 242 w 351"/>
                        <a:gd name="T39" fmla="*/ 81 h 143"/>
                        <a:gd name="T40" fmla="*/ 206 w 351"/>
                        <a:gd name="T41" fmla="*/ 80 h 143"/>
                        <a:gd name="T42" fmla="*/ 167 w 351"/>
                        <a:gd name="T43" fmla="*/ 74 h 143"/>
                        <a:gd name="T44" fmla="*/ 125 w 351"/>
                        <a:gd name="T45" fmla="*/ 65 h 143"/>
                        <a:gd name="T46" fmla="*/ 80 w 351"/>
                        <a:gd name="T47" fmla="*/ 50 h 143"/>
                        <a:gd name="T48" fmla="*/ 39 w 351"/>
                        <a:gd name="T49" fmla="*/ 29 h 143"/>
                        <a:gd name="T50" fmla="*/ 0 w 351"/>
                        <a:gd name="T51" fmla="*/ 0 h 143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51"/>
                        <a:gd name="T79" fmla="*/ 0 h 143"/>
                        <a:gd name="T80" fmla="*/ 351 w 351"/>
                        <a:gd name="T81" fmla="*/ 143 h 143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51" h="143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2" y="22"/>
                          </a:lnTo>
                          <a:lnTo>
                            <a:pt x="54" y="37"/>
                          </a:lnTo>
                          <a:lnTo>
                            <a:pt x="80" y="54"/>
                          </a:lnTo>
                          <a:lnTo>
                            <a:pt x="108" y="70"/>
                          </a:lnTo>
                          <a:lnTo>
                            <a:pt x="138" y="87"/>
                          </a:lnTo>
                          <a:lnTo>
                            <a:pt x="169" y="102"/>
                          </a:lnTo>
                          <a:lnTo>
                            <a:pt x="201" y="115"/>
                          </a:lnTo>
                          <a:lnTo>
                            <a:pt x="230" y="122"/>
                          </a:lnTo>
                          <a:lnTo>
                            <a:pt x="258" y="128"/>
                          </a:lnTo>
                          <a:lnTo>
                            <a:pt x="284" y="126"/>
                          </a:lnTo>
                          <a:lnTo>
                            <a:pt x="282" y="143"/>
                          </a:lnTo>
                          <a:lnTo>
                            <a:pt x="351" y="111"/>
                          </a:lnTo>
                          <a:lnTo>
                            <a:pt x="293" y="61"/>
                          </a:lnTo>
                          <a:lnTo>
                            <a:pt x="293" y="81"/>
                          </a:lnTo>
                          <a:lnTo>
                            <a:pt x="286" y="81"/>
                          </a:lnTo>
                          <a:lnTo>
                            <a:pt x="267" y="83"/>
                          </a:lnTo>
                          <a:lnTo>
                            <a:pt x="242" y="81"/>
                          </a:lnTo>
                          <a:lnTo>
                            <a:pt x="206" y="80"/>
                          </a:lnTo>
                          <a:lnTo>
                            <a:pt x="167" y="74"/>
                          </a:lnTo>
                          <a:lnTo>
                            <a:pt x="125" y="65"/>
                          </a:lnTo>
                          <a:lnTo>
                            <a:pt x="80" y="50"/>
                          </a:lnTo>
                          <a:lnTo>
                            <a:pt x="39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1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952" y="2648"/>
                      <a:ext cx="347" cy="149"/>
                    </a:xfrm>
                    <a:custGeom>
                      <a:avLst/>
                      <a:gdLst>
                        <a:gd name="T0" fmla="*/ 0 w 347"/>
                        <a:gd name="T1" fmla="*/ 0 h 149"/>
                        <a:gd name="T2" fmla="*/ 4 w 347"/>
                        <a:gd name="T3" fmla="*/ 4 h 149"/>
                        <a:gd name="T4" fmla="*/ 15 w 347"/>
                        <a:gd name="T5" fmla="*/ 11 h 149"/>
                        <a:gd name="T6" fmla="*/ 31 w 347"/>
                        <a:gd name="T7" fmla="*/ 22 h 149"/>
                        <a:gd name="T8" fmla="*/ 52 w 347"/>
                        <a:gd name="T9" fmla="*/ 37 h 149"/>
                        <a:gd name="T10" fmla="*/ 78 w 347"/>
                        <a:gd name="T11" fmla="*/ 54 h 149"/>
                        <a:gd name="T12" fmla="*/ 106 w 347"/>
                        <a:gd name="T13" fmla="*/ 71 h 149"/>
                        <a:gd name="T14" fmla="*/ 135 w 347"/>
                        <a:gd name="T15" fmla="*/ 89 h 149"/>
                        <a:gd name="T16" fmla="*/ 167 w 347"/>
                        <a:gd name="T17" fmla="*/ 104 h 149"/>
                        <a:gd name="T18" fmla="*/ 198 w 347"/>
                        <a:gd name="T19" fmla="*/ 117 h 149"/>
                        <a:gd name="T20" fmla="*/ 228 w 347"/>
                        <a:gd name="T21" fmla="*/ 126 h 149"/>
                        <a:gd name="T22" fmla="*/ 256 w 347"/>
                        <a:gd name="T23" fmla="*/ 132 h 149"/>
                        <a:gd name="T24" fmla="*/ 280 w 347"/>
                        <a:gd name="T25" fmla="*/ 132 h 149"/>
                        <a:gd name="T26" fmla="*/ 278 w 347"/>
                        <a:gd name="T27" fmla="*/ 149 h 149"/>
                        <a:gd name="T28" fmla="*/ 347 w 347"/>
                        <a:gd name="T29" fmla="*/ 121 h 149"/>
                        <a:gd name="T30" fmla="*/ 291 w 347"/>
                        <a:gd name="T31" fmla="*/ 69 h 149"/>
                        <a:gd name="T32" fmla="*/ 291 w 347"/>
                        <a:gd name="T33" fmla="*/ 87 h 149"/>
                        <a:gd name="T34" fmla="*/ 284 w 347"/>
                        <a:gd name="T35" fmla="*/ 87 h 149"/>
                        <a:gd name="T36" fmla="*/ 265 w 347"/>
                        <a:gd name="T37" fmla="*/ 89 h 149"/>
                        <a:gd name="T38" fmla="*/ 239 w 347"/>
                        <a:gd name="T39" fmla="*/ 87 h 149"/>
                        <a:gd name="T40" fmla="*/ 204 w 347"/>
                        <a:gd name="T41" fmla="*/ 86 h 149"/>
                        <a:gd name="T42" fmla="*/ 163 w 347"/>
                        <a:gd name="T43" fmla="*/ 78 h 149"/>
                        <a:gd name="T44" fmla="*/ 122 w 347"/>
                        <a:gd name="T45" fmla="*/ 69 h 149"/>
                        <a:gd name="T46" fmla="*/ 78 w 347"/>
                        <a:gd name="T47" fmla="*/ 52 h 149"/>
                        <a:gd name="T48" fmla="*/ 37 w 347"/>
                        <a:gd name="T49" fmla="*/ 30 h 149"/>
                        <a:gd name="T50" fmla="*/ 0 w 347"/>
                        <a:gd name="T51" fmla="*/ 0 h 1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47"/>
                        <a:gd name="T79" fmla="*/ 0 h 149"/>
                        <a:gd name="T80" fmla="*/ 347 w 347"/>
                        <a:gd name="T81" fmla="*/ 149 h 1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47" h="149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1" y="22"/>
                          </a:lnTo>
                          <a:lnTo>
                            <a:pt x="52" y="37"/>
                          </a:lnTo>
                          <a:lnTo>
                            <a:pt x="78" y="54"/>
                          </a:lnTo>
                          <a:lnTo>
                            <a:pt x="106" y="71"/>
                          </a:lnTo>
                          <a:lnTo>
                            <a:pt x="135" y="89"/>
                          </a:lnTo>
                          <a:lnTo>
                            <a:pt x="167" y="104"/>
                          </a:lnTo>
                          <a:lnTo>
                            <a:pt x="198" y="117"/>
                          </a:lnTo>
                          <a:lnTo>
                            <a:pt x="228" y="126"/>
                          </a:lnTo>
                          <a:lnTo>
                            <a:pt x="256" y="132"/>
                          </a:lnTo>
                          <a:lnTo>
                            <a:pt x="280" y="132"/>
                          </a:lnTo>
                          <a:lnTo>
                            <a:pt x="278" y="149"/>
                          </a:lnTo>
                          <a:lnTo>
                            <a:pt x="347" y="121"/>
                          </a:lnTo>
                          <a:lnTo>
                            <a:pt x="291" y="69"/>
                          </a:lnTo>
                          <a:lnTo>
                            <a:pt x="291" y="87"/>
                          </a:lnTo>
                          <a:lnTo>
                            <a:pt x="284" y="87"/>
                          </a:lnTo>
                          <a:lnTo>
                            <a:pt x="265" y="89"/>
                          </a:lnTo>
                          <a:lnTo>
                            <a:pt x="239" y="87"/>
                          </a:lnTo>
                          <a:lnTo>
                            <a:pt x="204" y="86"/>
                          </a:lnTo>
                          <a:lnTo>
                            <a:pt x="163" y="78"/>
                          </a:lnTo>
                          <a:lnTo>
                            <a:pt x="122" y="69"/>
                          </a:lnTo>
                          <a:lnTo>
                            <a:pt x="78" y="52"/>
                          </a:lnTo>
                          <a:lnTo>
                            <a:pt x="37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2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3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4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5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3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0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285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6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8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9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0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1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2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7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8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9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0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1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2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3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4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5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6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9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0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1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3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1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9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0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5" name="Text Box 4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" y="2488"/>
                    <a:ext cx="624" cy="2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Add arc</a:t>
                    </a:r>
                  </a:p>
                </p:txBody>
              </p:sp>
            </p:grpSp>
          </p:grpSp>
          <p:grpSp>
            <p:nvGrpSpPr>
              <p:cNvPr id="12" name="Group 432"/>
              <p:cNvGrpSpPr>
                <a:grpSpLocks/>
              </p:cNvGrpSpPr>
              <p:nvPr/>
            </p:nvGrpSpPr>
            <p:grpSpPr bwMode="auto">
              <a:xfrm>
                <a:off x="73028" y="2228851"/>
                <a:ext cx="6134100" cy="3905254"/>
                <a:chOff x="46" y="1404"/>
                <a:chExt cx="3864" cy="2460"/>
              </a:xfrm>
            </p:grpSpPr>
            <p:grpSp>
              <p:nvGrpSpPr>
                <p:cNvPr id="13" name="Group 413"/>
                <p:cNvGrpSpPr>
                  <a:grpSpLocks/>
                </p:cNvGrpSpPr>
                <p:nvPr/>
              </p:nvGrpSpPr>
              <p:grpSpPr bwMode="auto">
                <a:xfrm>
                  <a:off x="1874" y="2195"/>
                  <a:ext cx="714" cy="291"/>
                  <a:chOff x="1913" y="2147"/>
                  <a:chExt cx="714" cy="291"/>
                </a:xfrm>
              </p:grpSpPr>
              <p:sp>
                <p:nvSpPr>
                  <p:cNvPr id="105" name="Freeform 281"/>
                  <p:cNvSpPr>
                    <a:spLocks/>
                  </p:cNvSpPr>
                  <p:nvPr/>
                </p:nvSpPr>
                <p:spPr bwMode="auto">
                  <a:xfrm>
                    <a:off x="1913" y="2269"/>
                    <a:ext cx="432" cy="124"/>
                  </a:xfrm>
                  <a:custGeom>
                    <a:avLst/>
                    <a:gdLst>
                      <a:gd name="T0" fmla="*/ 0 w 432"/>
                      <a:gd name="T1" fmla="*/ 124 h 124"/>
                      <a:gd name="T2" fmla="*/ 432 w 432"/>
                      <a:gd name="T3" fmla="*/ 80 h 124"/>
                      <a:gd name="T4" fmla="*/ 352 w 432"/>
                      <a:gd name="T5" fmla="*/ 0 h 124"/>
                      <a:gd name="T6" fmla="*/ 0 w 432"/>
                      <a:gd name="T7" fmla="*/ 124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124"/>
                      <a:gd name="T14" fmla="*/ 432 w 432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124">
                        <a:moveTo>
                          <a:pt x="0" y="124"/>
                        </a:moveTo>
                        <a:lnTo>
                          <a:pt x="432" y="80"/>
                        </a:lnTo>
                        <a:lnTo>
                          <a:pt x="352" y="0"/>
                        </a:lnTo>
                        <a:lnTo>
                          <a:pt x="0" y="12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2180"/>
                    <a:ext cx="199" cy="97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7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2132" y="2147"/>
                    <a:ext cx="495" cy="291"/>
                    <a:chOff x="2132" y="2147"/>
                    <a:chExt cx="495" cy="291"/>
                  </a:xfrm>
                </p:grpSpPr>
                <p:sp>
                  <p:nvSpPr>
                    <p:cNvPr id="108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319"/>
                      <a:ext cx="249" cy="119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2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288" y="2199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1 h 74"/>
                        <a:gd name="T16" fmla="*/ 72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1"/>
                          </a:lnTo>
                          <a:lnTo>
                            <a:pt x="72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158" y="2199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1 h 74"/>
                        <a:gd name="T16" fmla="*/ 74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1"/>
                          </a:lnTo>
                          <a:lnTo>
                            <a:pt x="74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2356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428" y="2236"/>
                      <a:ext cx="51" cy="113"/>
                    </a:xfrm>
                    <a:custGeom>
                      <a:avLst/>
                      <a:gdLst>
                        <a:gd name="T0" fmla="*/ 51 w 51"/>
                        <a:gd name="T1" fmla="*/ 113 h 113"/>
                        <a:gd name="T2" fmla="*/ 51 w 51"/>
                        <a:gd name="T3" fmla="*/ 31 h 113"/>
                        <a:gd name="T4" fmla="*/ 0 w 51"/>
                        <a:gd name="T5" fmla="*/ 0 h 113"/>
                        <a:gd name="T6" fmla="*/ 0 w 51"/>
                        <a:gd name="T7" fmla="*/ 81 h 113"/>
                        <a:gd name="T8" fmla="*/ 51 w 51"/>
                        <a:gd name="T9" fmla="*/ 113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13"/>
                        <a:gd name="T17" fmla="*/ 51 w 51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13">
                          <a:moveTo>
                            <a:pt x="51" y="113"/>
                          </a:moveTo>
                          <a:lnTo>
                            <a:pt x="51" y="31"/>
                          </a:lnTo>
                          <a:lnTo>
                            <a:pt x="0" y="0"/>
                          </a:lnTo>
                          <a:lnTo>
                            <a:pt x="0" y="81"/>
                          </a:lnTo>
                          <a:lnTo>
                            <a:pt x="51" y="1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479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2156" y="2234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3 h 117"/>
                        <a:gd name="T4" fmla="*/ 0 w 72"/>
                        <a:gd name="T5" fmla="*/ 0 h 117"/>
                        <a:gd name="T6" fmla="*/ 0 w 72"/>
                        <a:gd name="T7" fmla="*/ 83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3"/>
                          </a:ln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2228" y="2234"/>
                      <a:ext cx="71" cy="117"/>
                    </a:xfrm>
                    <a:custGeom>
                      <a:avLst/>
                      <a:gdLst>
                        <a:gd name="T0" fmla="*/ 0 w 71"/>
                        <a:gd name="T1" fmla="*/ 117 h 117"/>
                        <a:gd name="T2" fmla="*/ 0 w 71"/>
                        <a:gd name="T3" fmla="*/ 33 h 117"/>
                        <a:gd name="T4" fmla="*/ 71 w 71"/>
                        <a:gd name="T5" fmla="*/ 0 h 117"/>
                        <a:gd name="T6" fmla="*/ 71 w 71"/>
                        <a:gd name="T7" fmla="*/ 83 h 117"/>
                        <a:gd name="T8" fmla="*/ 0 w 71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17"/>
                        <a:gd name="T17" fmla="*/ 71 w 71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1" y="0"/>
                          </a:lnTo>
                          <a:lnTo>
                            <a:pt x="71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291" y="2239"/>
                      <a:ext cx="73" cy="117"/>
                    </a:xfrm>
                    <a:custGeom>
                      <a:avLst/>
                      <a:gdLst>
                        <a:gd name="T0" fmla="*/ 73 w 73"/>
                        <a:gd name="T1" fmla="*/ 117 h 117"/>
                        <a:gd name="T2" fmla="*/ 73 w 73"/>
                        <a:gd name="T3" fmla="*/ 36 h 117"/>
                        <a:gd name="T4" fmla="*/ 0 w 73"/>
                        <a:gd name="T5" fmla="*/ 0 h 117"/>
                        <a:gd name="T6" fmla="*/ 0 w 73"/>
                        <a:gd name="T7" fmla="*/ 84 h 117"/>
                        <a:gd name="T8" fmla="*/ 73 w 73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117"/>
                        <a:gd name="T17" fmla="*/ 73 w 7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117">
                          <a:moveTo>
                            <a:pt x="73" y="117"/>
                          </a:moveTo>
                          <a:lnTo>
                            <a:pt x="73" y="36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3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431"/>
                <p:cNvGrpSpPr>
                  <a:grpSpLocks/>
                </p:cNvGrpSpPr>
                <p:nvPr/>
              </p:nvGrpSpPr>
              <p:grpSpPr bwMode="auto">
                <a:xfrm>
                  <a:off x="46" y="1404"/>
                  <a:ext cx="3864" cy="2460"/>
                  <a:chOff x="46" y="1404"/>
                  <a:chExt cx="3864" cy="2460"/>
                </a:xfrm>
              </p:grpSpPr>
              <p:grpSp>
                <p:nvGrpSpPr>
                  <p:cNvPr id="15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46" y="2742"/>
                    <a:ext cx="1665" cy="1122"/>
                    <a:chOff x="46" y="2742"/>
                    <a:chExt cx="1665" cy="1122"/>
                  </a:xfrm>
                </p:grpSpPr>
                <p:sp>
                  <p:nvSpPr>
                    <p:cNvPr id="3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" y="3514"/>
                      <a:ext cx="120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Enhanced capabilities</a:t>
                      </a:r>
                    </a:p>
                    <a:p>
                      <a:pPr algn="ctr" eaLnBrk="0" hangingPunct="0"/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existing Halls</a:t>
                      </a:r>
                    </a:p>
                  </p:txBody>
                </p:sp>
                <p:sp>
                  <p:nvSpPr>
                    <p:cNvPr id="33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32" y="3081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95" y="3079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66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782" y="3391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34" y="3695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508" y="1404"/>
                    <a:ext cx="864" cy="531"/>
                    <a:chOff x="1547" y="1356"/>
                    <a:chExt cx="864" cy="531"/>
                  </a:xfrm>
                </p:grpSpPr>
                <p:sp>
                  <p:nvSpPr>
                    <p:cNvPr id="29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2195" y="1702"/>
                      <a:ext cx="152" cy="168"/>
                    </a:xfrm>
                    <a:custGeom>
                      <a:avLst/>
                      <a:gdLst>
                        <a:gd name="T0" fmla="*/ 0 w 152"/>
                        <a:gd name="T1" fmla="*/ 0 h 168"/>
                        <a:gd name="T2" fmla="*/ 0 w 152"/>
                        <a:gd name="T3" fmla="*/ 3 h 168"/>
                        <a:gd name="T4" fmla="*/ 0 w 152"/>
                        <a:gd name="T5" fmla="*/ 15 h 168"/>
                        <a:gd name="T6" fmla="*/ 2 w 152"/>
                        <a:gd name="T7" fmla="*/ 33 h 168"/>
                        <a:gd name="T8" fmla="*/ 5 w 152"/>
                        <a:gd name="T9" fmla="*/ 53 h 168"/>
                        <a:gd name="T10" fmla="*/ 13 w 152"/>
                        <a:gd name="T11" fmla="*/ 76 h 168"/>
                        <a:gd name="T12" fmla="*/ 24 w 152"/>
                        <a:gd name="T13" fmla="*/ 100 h 168"/>
                        <a:gd name="T14" fmla="*/ 39 w 152"/>
                        <a:gd name="T15" fmla="*/ 120 h 168"/>
                        <a:gd name="T16" fmla="*/ 59 w 152"/>
                        <a:gd name="T17" fmla="*/ 139 h 168"/>
                        <a:gd name="T18" fmla="*/ 85 w 152"/>
                        <a:gd name="T19" fmla="*/ 150 h 168"/>
                        <a:gd name="T20" fmla="*/ 78 w 152"/>
                        <a:gd name="T21" fmla="*/ 165 h 168"/>
                        <a:gd name="T22" fmla="*/ 152 w 152"/>
                        <a:gd name="T23" fmla="*/ 168 h 168"/>
                        <a:gd name="T24" fmla="*/ 124 w 152"/>
                        <a:gd name="T25" fmla="*/ 98 h 168"/>
                        <a:gd name="T26" fmla="*/ 115 w 152"/>
                        <a:gd name="T27" fmla="*/ 115 h 168"/>
                        <a:gd name="T28" fmla="*/ 111 w 152"/>
                        <a:gd name="T29" fmla="*/ 115 h 168"/>
                        <a:gd name="T30" fmla="*/ 106 w 152"/>
                        <a:gd name="T31" fmla="*/ 117 h 168"/>
                        <a:gd name="T32" fmla="*/ 96 w 152"/>
                        <a:gd name="T33" fmla="*/ 115 h 168"/>
                        <a:gd name="T34" fmla="*/ 83 w 152"/>
                        <a:gd name="T35" fmla="*/ 111 h 168"/>
                        <a:gd name="T36" fmla="*/ 68 w 152"/>
                        <a:gd name="T37" fmla="*/ 104 h 168"/>
                        <a:gd name="T38" fmla="*/ 52 w 152"/>
                        <a:gd name="T39" fmla="*/ 89 h 168"/>
                        <a:gd name="T40" fmla="*/ 35 w 152"/>
                        <a:gd name="T41" fmla="*/ 68 h 168"/>
                        <a:gd name="T42" fmla="*/ 16 w 152"/>
                        <a:gd name="T43" fmla="*/ 39 h 168"/>
                        <a:gd name="T44" fmla="*/ 0 w 152"/>
                        <a:gd name="T45" fmla="*/ 0 h 16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52"/>
                        <a:gd name="T70" fmla="*/ 0 h 168"/>
                        <a:gd name="T71" fmla="*/ 152 w 152"/>
                        <a:gd name="T72" fmla="*/ 168 h 16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52" h="168">
                          <a:moveTo>
                            <a:pt x="0" y="0"/>
                          </a:moveTo>
                          <a:lnTo>
                            <a:pt x="0" y="3"/>
                          </a:lnTo>
                          <a:lnTo>
                            <a:pt x="0" y="15"/>
                          </a:lnTo>
                          <a:lnTo>
                            <a:pt x="2" y="33"/>
                          </a:lnTo>
                          <a:lnTo>
                            <a:pt x="5" y="53"/>
                          </a:lnTo>
                          <a:lnTo>
                            <a:pt x="13" y="76"/>
                          </a:lnTo>
                          <a:lnTo>
                            <a:pt x="24" y="100"/>
                          </a:lnTo>
                          <a:lnTo>
                            <a:pt x="39" y="120"/>
                          </a:lnTo>
                          <a:lnTo>
                            <a:pt x="59" y="139"/>
                          </a:lnTo>
                          <a:lnTo>
                            <a:pt x="85" y="150"/>
                          </a:lnTo>
                          <a:lnTo>
                            <a:pt x="78" y="165"/>
                          </a:lnTo>
                          <a:lnTo>
                            <a:pt x="152" y="168"/>
                          </a:lnTo>
                          <a:lnTo>
                            <a:pt x="124" y="98"/>
                          </a:lnTo>
                          <a:lnTo>
                            <a:pt x="115" y="115"/>
                          </a:lnTo>
                          <a:lnTo>
                            <a:pt x="111" y="115"/>
                          </a:lnTo>
                          <a:lnTo>
                            <a:pt x="106" y="117"/>
                          </a:lnTo>
                          <a:lnTo>
                            <a:pt x="96" y="115"/>
                          </a:lnTo>
                          <a:lnTo>
                            <a:pt x="83" y="111"/>
                          </a:lnTo>
                          <a:lnTo>
                            <a:pt x="68" y="104"/>
                          </a:lnTo>
                          <a:lnTo>
                            <a:pt x="52" y="89"/>
                          </a:lnTo>
                          <a:lnTo>
                            <a:pt x="35" y="68"/>
                          </a:lnTo>
                          <a:lnTo>
                            <a:pt x="16" y="3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2199" y="1711"/>
                      <a:ext cx="144" cy="176"/>
                    </a:xfrm>
                    <a:custGeom>
                      <a:avLst/>
                      <a:gdLst>
                        <a:gd name="T0" fmla="*/ 0 w 144"/>
                        <a:gd name="T1" fmla="*/ 0 h 176"/>
                        <a:gd name="T2" fmla="*/ 0 w 144"/>
                        <a:gd name="T3" fmla="*/ 4 h 176"/>
                        <a:gd name="T4" fmla="*/ 0 w 144"/>
                        <a:gd name="T5" fmla="*/ 17 h 176"/>
                        <a:gd name="T6" fmla="*/ 0 w 144"/>
                        <a:gd name="T7" fmla="*/ 33 h 176"/>
                        <a:gd name="T8" fmla="*/ 3 w 144"/>
                        <a:gd name="T9" fmla="*/ 56 h 176"/>
                        <a:gd name="T10" fmla="*/ 11 w 144"/>
                        <a:gd name="T11" fmla="*/ 78 h 176"/>
                        <a:gd name="T12" fmla="*/ 20 w 144"/>
                        <a:gd name="T13" fmla="*/ 102 h 176"/>
                        <a:gd name="T14" fmla="*/ 35 w 144"/>
                        <a:gd name="T15" fmla="*/ 122 h 176"/>
                        <a:gd name="T16" fmla="*/ 53 w 144"/>
                        <a:gd name="T17" fmla="*/ 141 h 176"/>
                        <a:gd name="T18" fmla="*/ 79 w 144"/>
                        <a:gd name="T19" fmla="*/ 156 h 176"/>
                        <a:gd name="T20" fmla="*/ 72 w 144"/>
                        <a:gd name="T21" fmla="*/ 169 h 176"/>
                        <a:gd name="T22" fmla="*/ 144 w 144"/>
                        <a:gd name="T23" fmla="*/ 176 h 176"/>
                        <a:gd name="T24" fmla="*/ 118 w 144"/>
                        <a:gd name="T25" fmla="*/ 102 h 176"/>
                        <a:gd name="T26" fmla="*/ 109 w 144"/>
                        <a:gd name="T27" fmla="*/ 121 h 176"/>
                        <a:gd name="T28" fmla="*/ 107 w 144"/>
                        <a:gd name="T29" fmla="*/ 121 h 176"/>
                        <a:gd name="T30" fmla="*/ 100 w 144"/>
                        <a:gd name="T31" fmla="*/ 121 h 176"/>
                        <a:gd name="T32" fmla="*/ 90 w 144"/>
                        <a:gd name="T33" fmla="*/ 119 h 176"/>
                        <a:gd name="T34" fmla="*/ 79 w 144"/>
                        <a:gd name="T35" fmla="*/ 115 h 176"/>
                        <a:gd name="T36" fmla="*/ 64 w 144"/>
                        <a:gd name="T37" fmla="*/ 106 h 176"/>
                        <a:gd name="T38" fmla="*/ 48 w 144"/>
                        <a:gd name="T39" fmla="*/ 93 h 176"/>
                        <a:gd name="T40" fmla="*/ 31 w 144"/>
                        <a:gd name="T41" fmla="*/ 70 h 176"/>
                        <a:gd name="T42" fmla="*/ 14 w 144"/>
                        <a:gd name="T43" fmla="*/ 41 h 176"/>
                        <a:gd name="T44" fmla="*/ 0 w 144"/>
                        <a:gd name="T45" fmla="*/ 0 h 1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44"/>
                        <a:gd name="T70" fmla="*/ 0 h 176"/>
                        <a:gd name="T71" fmla="*/ 144 w 144"/>
                        <a:gd name="T72" fmla="*/ 176 h 1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44" h="176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17"/>
                          </a:lnTo>
                          <a:lnTo>
                            <a:pt x="0" y="33"/>
                          </a:lnTo>
                          <a:lnTo>
                            <a:pt x="3" y="56"/>
                          </a:lnTo>
                          <a:lnTo>
                            <a:pt x="11" y="78"/>
                          </a:lnTo>
                          <a:lnTo>
                            <a:pt x="20" y="102"/>
                          </a:lnTo>
                          <a:lnTo>
                            <a:pt x="35" y="122"/>
                          </a:lnTo>
                          <a:lnTo>
                            <a:pt x="53" y="141"/>
                          </a:lnTo>
                          <a:lnTo>
                            <a:pt x="79" y="156"/>
                          </a:lnTo>
                          <a:lnTo>
                            <a:pt x="72" y="169"/>
                          </a:lnTo>
                          <a:lnTo>
                            <a:pt x="144" y="176"/>
                          </a:lnTo>
                          <a:lnTo>
                            <a:pt x="118" y="102"/>
                          </a:lnTo>
                          <a:lnTo>
                            <a:pt x="109" y="121"/>
                          </a:lnTo>
                          <a:lnTo>
                            <a:pt x="107" y="121"/>
                          </a:lnTo>
                          <a:lnTo>
                            <a:pt x="100" y="121"/>
                          </a:lnTo>
                          <a:lnTo>
                            <a:pt x="90" y="119"/>
                          </a:lnTo>
                          <a:lnTo>
                            <a:pt x="79" y="115"/>
                          </a:lnTo>
                          <a:lnTo>
                            <a:pt x="64" y="106"/>
                          </a:lnTo>
                          <a:lnTo>
                            <a:pt x="48" y="93"/>
                          </a:lnTo>
                          <a:lnTo>
                            <a:pt x="31" y="70"/>
                          </a:lnTo>
                          <a:lnTo>
                            <a:pt x="14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Text Box 4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" y="1356"/>
                      <a:ext cx="864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2319" y="2792"/>
                    <a:ext cx="864" cy="492"/>
                    <a:chOff x="2358" y="2744"/>
                    <a:chExt cx="864" cy="492"/>
                  </a:xfrm>
                </p:grpSpPr>
                <p:sp>
                  <p:nvSpPr>
                    <p:cNvPr id="26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2475" y="2744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4 h 146"/>
                        <a:gd name="T2" fmla="*/ 172 w 176"/>
                        <a:gd name="T3" fmla="*/ 146 h 146"/>
                        <a:gd name="T4" fmla="*/ 159 w 176"/>
                        <a:gd name="T5" fmla="*/ 144 h 146"/>
                        <a:gd name="T6" fmla="*/ 143 w 176"/>
                        <a:gd name="T7" fmla="*/ 144 h 146"/>
                        <a:gd name="T8" fmla="*/ 122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4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5 h 146"/>
                        <a:gd name="T28" fmla="*/ 55 w 176"/>
                        <a:gd name="T29" fmla="*/ 39 h 146"/>
                        <a:gd name="T30" fmla="*/ 55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4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4"/>
                          </a:moveTo>
                          <a:lnTo>
                            <a:pt x="172" y="146"/>
                          </a:lnTo>
                          <a:lnTo>
                            <a:pt x="159" y="144"/>
                          </a:lnTo>
                          <a:lnTo>
                            <a:pt x="143" y="144"/>
                          </a:lnTo>
                          <a:lnTo>
                            <a:pt x="122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4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5"/>
                          </a:lnTo>
                          <a:lnTo>
                            <a:pt x="55" y="39"/>
                          </a:lnTo>
                          <a:lnTo>
                            <a:pt x="55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4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2464" y="2748"/>
                      <a:ext cx="181" cy="139"/>
                    </a:xfrm>
                    <a:custGeom>
                      <a:avLst/>
                      <a:gdLst>
                        <a:gd name="T0" fmla="*/ 181 w 181"/>
                        <a:gd name="T1" fmla="*/ 139 h 139"/>
                        <a:gd name="T2" fmla="*/ 178 w 181"/>
                        <a:gd name="T3" fmla="*/ 139 h 139"/>
                        <a:gd name="T4" fmla="*/ 165 w 181"/>
                        <a:gd name="T5" fmla="*/ 139 h 139"/>
                        <a:gd name="T6" fmla="*/ 148 w 181"/>
                        <a:gd name="T7" fmla="*/ 139 h 139"/>
                        <a:gd name="T8" fmla="*/ 128 w 181"/>
                        <a:gd name="T9" fmla="*/ 137 h 139"/>
                        <a:gd name="T10" fmla="*/ 104 w 181"/>
                        <a:gd name="T11" fmla="*/ 131 h 139"/>
                        <a:gd name="T12" fmla="*/ 79 w 181"/>
                        <a:gd name="T13" fmla="*/ 122 h 139"/>
                        <a:gd name="T14" fmla="*/ 57 w 181"/>
                        <a:gd name="T15" fmla="*/ 109 h 139"/>
                        <a:gd name="T16" fmla="*/ 37 w 181"/>
                        <a:gd name="T17" fmla="*/ 90 h 139"/>
                        <a:gd name="T18" fmla="*/ 24 w 181"/>
                        <a:gd name="T19" fmla="*/ 64 h 139"/>
                        <a:gd name="T20" fmla="*/ 11 w 181"/>
                        <a:gd name="T21" fmla="*/ 74 h 139"/>
                        <a:gd name="T22" fmla="*/ 0 w 181"/>
                        <a:gd name="T23" fmla="*/ 0 h 139"/>
                        <a:gd name="T24" fmla="*/ 74 w 181"/>
                        <a:gd name="T25" fmla="*/ 24 h 139"/>
                        <a:gd name="T26" fmla="*/ 57 w 181"/>
                        <a:gd name="T27" fmla="*/ 33 h 139"/>
                        <a:gd name="T28" fmla="*/ 55 w 181"/>
                        <a:gd name="T29" fmla="*/ 37 h 139"/>
                        <a:gd name="T30" fmla="*/ 55 w 181"/>
                        <a:gd name="T31" fmla="*/ 42 h 139"/>
                        <a:gd name="T32" fmla="*/ 57 w 181"/>
                        <a:gd name="T33" fmla="*/ 51 h 139"/>
                        <a:gd name="T34" fmla="*/ 63 w 181"/>
                        <a:gd name="T35" fmla="*/ 64 h 139"/>
                        <a:gd name="T36" fmla="*/ 72 w 181"/>
                        <a:gd name="T37" fmla="*/ 77 h 139"/>
                        <a:gd name="T38" fmla="*/ 87 w 181"/>
                        <a:gd name="T39" fmla="*/ 94 h 139"/>
                        <a:gd name="T40" fmla="*/ 109 w 181"/>
                        <a:gd name="T41" fmla="*/ 109 h 139"/>
                        <a:gd name="T42" fmla="*/ 141 w 181"/>
                        <a:gd name="T43" fmla="*/ 124 h 139"/>
                        <a:gd name="T44" fmla="*/ 181 w 181"/>
                        <a:gd name="T45" fmla="*/ 139 h 13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9"/>
                        <a:gd name="T71" fmla="*/ 181 w 181"/>
                        <a:gd name="T72" fmla="*/ 139 h 13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9">
                          <a:moveTo>
                            <a:pt x="181" y="139"/>
                          </a:moveTo>
                          <a:lnTo>
                            <a:pt x="178" y="139"/>
                          </a:lnTo>
                          <a:lnTo>
                            <a:pt x="165" y="139"/>
                          </a:lnTo>
                          <a:lnTo>
                            <a:pt x="148" y="139"/>
                          </a:lnTo>
                          <a:lnTo>
                            <a:pt x="128" y="137"/>
                          </a:lnTo>
                          <a:lnTo>
                            <a:pt x="104" y="131"/>
                          </a:lnTo>
                          <a:lnTo>
                            <a:pt x="79" y="122"/>
                          </a:lnTo>
                          <a:lnTo>
                            <a:pt x="57" y="109"/>
                          </a:lnTo>
                          <a:lnTo>
                            <a:pt x="37" y="90"/>
                          </a:lnTo>
                          <a:lnTo>
                            <a:pt x="24" y="64"/>
                          </a:lnTo>
                          <a:lnTo>
                            <a:pt x="11" y="74"/>
                          </a:lnTo>
                          <a:lnTo>
                            <a:pt x="0" y="0"/>
                          </a:lnTo>
                          <a:lnTo>
                            <a:pt x="74" y="24"/>
                          </a:lnTo>
                          <a:lnTo>
                            <a:pt x="57" y="33"/>
                          </a:lnTo>
                          <a:lnTo>
                            <a:pt x="55" y="37"/>
                          </a:lnTo>
                          <a:lnTo>
                            <a:pt x="55" y="42"/>
                          </a:lnTo>
                          <a:lnTo>
                            <a:pt x="57" y="51"/>
                          </a:lnTo>
                          <a:lnTo>
                            <a:pt x="63" y="64"/>
                          </a:lnTo>
                          <a:lnTo>
                            <a:pt x="72" y="77"/>
                          </a:lnTo>
                          <a:lnTo>
                            <a:pt x="87" y="94"/>
                          </a:lnTo>
                          <a:lnTo>
                            <a:pt x="109" y="109"/>
                          </a:lnTo>
                          <a:lnTo>
                            <a:pt x="141" y="124"/>
                          </a:lnTo>
                          <a:lnTo>
                            <a:pt x="181" y="139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Text Box 4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8" y="2895"/>
                      <a:ext cx="864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2883" y="2486"/>
                    <a:ext cx="1027" cy="412"/>
                    <a:chOff x="2922" y="2438"/>
                    <a:chExt cx="1027" cy="412"/>
                  </a:xfrm>
                </p:grpSpPr>
                <p:sp>
                  <p:nvSpPr>
                    <p:cNvPr id="23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933" y="2438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6 h 146"/>
                        <a:gd name="T2" fmla="*/ 172 w 176"/>
                        <a:gd name="T3" fmla="*/ 146 h 146"/>
                        <a:gd name="T4" fmla="*/ 159 w 176"/>
                        <a:gd name="T5" fmla="*/ 146 h 146"/>
                        <a:gd name="T6" fmla="*/ 143 w 176"/>
                        <a:gd name="T7" fmla="*/ 144 h 146"/>
                        <a:gd name="T8" fmla="*/ 120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2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7 h 146"/>
                        <a:gd name="T28" fmla="*/ 54 w 176"/>
                        <a:gd name="T29" fmla="*/ 39 h 146"/>
                        <a:gd name="T30" fmla="*/ 54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6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6"/>
                          </a:moveTo>
                          <a:lnTo>
                            <a:pt x="172" y="146"/>
                          </a:lnTo>
                          <a:lnTo>
                            <a:pt x="159" y="146"/>
                          </a:lnTo>
                          <a:lnTo>
                            <a:pt x="143" y="144"/>
                          </a:lnTo>
                          <a:lnTo>
                            <a:pt x="120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2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7"/>
                          </a:lnTo>
                          <a:lnTo>
                            <a:pt x="54" y="39"/>
                          </a:lnTo>
                          <a:lnTo>
                            <a:pt x="54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6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2922" y="2443"/>
                      <a:ext cx="181" cy="138"/>
                    </a:xfrm>
                    <a:custGeom>
                      <a:avLst/>
                      <a:gdLst>
                        <a:gd name="T0" fmla="*/ 181 w 181"/>
                        <a:gd name="T1" fmla="*/ 138 h 138"/>
                        <a:gd name="T2" fmla="*/ 178 w 181"/>
                        <a:gd name="T3" fmla="*/ 138 h 138"/>
                        <a:gd name="T4" fmla="*/ 165 w 181"/>
                        <a:gd name="T5" fmla="*/ 138 h 138"/>
                        <a:gd name="T6" fmla="*/ 148 w 181"/>
                        <a:gd name="T7" fmla="*/ 138 h 138"/>
                        <a:gd name="T8" fmla="*/ 126 w 181"/>
                        <a:gd name="T9" fmla="*/ 136 h 138"/>
                        <a:gd name="T10" fmla="*/ 104 w 181"/>
                        <a:gd name="T11" fmla="*/ 130 h 138"/>
                        <a:gd name="T12" fmla="*/ 79 w 181"/>
                        <a:gd name="T13" fmla="*/ 121 h 138"/>
                        <a:gd name="T14" fmla="*/ 57 w 181"/>
                        <a:gd name="T15" fmla="*/ 108 h 138"/>
                        <a:gd name="T16" fmla="*/ 37 w 181"/>
                        <a:gd name="T17" fmla="*/ 89 h 138"/>
                        <a:gd name="T18" fmla="*/ 24 w 181"/>
                        <a:gd name="T19" fmla="*/ 65 h 138"/>
                        <a:gd name="T20" fmla="*/ 11 w 181"/>
                        <a:gd name="T21" fmla="*/ 73 h 138"/>
                        <a:gd name="T22" fmla="*/ 0 w 181"/>
                        <a:gd name="T23" fmla="*/ 0 h 138"/>
                        <a:gd name="T24" fmla="*/ 74 w 181"/>
                        <a:gd name="T25" fmla="*/ 23 h 138"/>
                        <a:gd name="T26" fmla="*/ 55 w 181"/>
                        <a:gd name="T27" fmla="*/ 32 h 138"/>
                        <a:gd name="T28" fmla="*/ 55 w 181"/>
                        <a:gd name="T29" fmla="*/ 36 h 138"/>
                        <a:gd name="T30" fmla="*/ 55 w 181"/>
                        <a:gd name="T31" fmla="*/ 41 h 138"/>
                        <a:gd name="T32" fmla="*/ 57 w 181"/>
                        <a:gd name="T33" fmla="*/ 50 h 138"/>
                        <a:gd name="T34" fmla="*/ 63 w 181"/>
                        <a:gd name="T35" fmla="*/ 63 h 138"/>
                        <a:gd name="T36" fmla="*/ 72 w 181"/>
                        <a:gd name="T37" fmla="*/ 78 h 138"/>
                        <a:gd name="T38" fmla="*/ 87 w 181"/>
                        <a:gd name="T39" fmla="*/ 93 h 138"/>
                        <a:gd name="T40" fmla="*/ 109 w 181"/>
                        <a:gd name="T41" fmla="*/ 108 h 138"/>
                        <a:gd name="T42" fmla="*/ 141 w 181"/>
                        <a:gd name="T43" fmla="*/ 123 h 138"/>
                        <a:gd name="T44" fmla="*/ 181 w 181"/>
                        <a:gd name="T45" fmla="*/ 138 h 13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8"/>
                        <a:gd name="T71" fmla="*/ 181 w 181"/>
                        <a:gd name="T72" fmla="*/ 138 h 13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8">
                          <a:moveTo>
                            <a:pt x="181" y="138"/>
                          </a:moveTo>
                          <a:lnTo>
                            <a:pt x="178" y="138"/>
                          </a:lnTo>
                          <a:lnTo>
                            <a:pt x="165" y="138"/>
                          </a:lnTo>
                          <a:lnTo>
                            <a:pt x="148" y="138"/>
                          </a:lnTo>
                          <a:lnTo>
                            <a:pt x="126" y="136"/>
                          </a:lnTo>
                          <a:lnTo>
                            <a:pt x="104" y="130"/>
                          </a:lnTo>
                          <a:lnTo>
                            <a:pt x="79" y="121"/>
                          </a:lnTo>
                          <a:lnTo>
                            <a:pt x="57" y="108"/>
                          </a:lnTo>
                          <a:lnTo>
                            <a:pt x="37" y="89"/>
                          </a:lnTo>
                          <a:lnTo>
                            <a:pt x="24" y="65"/>
                          </a:lnTo>
                          <a:lnTo>
                            <a:pt x="11" y="73"/>
                          </a:lnTo>
                          <a:lnTo>
                            <a:pt x="0" y="0"/>
                          </a:lnTo>
                          <a:lnTo>
                            <a:pt x="74" y="23"/>
                          </a:lnTo>
                          <a:lnTo>
                            <a:pt x="55" y="32"/>
                          </a:lnTo>
                          <a:lnTo>
                            <a:pt x="55" y="36"/>
                          </a:lnTo>
                          <a:lnTo>
                            <a:pt x="55" y="41"/>
                          </a:lnTo>
                          <a:lnTo>
                            <a:pt x="57" y="50"/>
                          </a:lnTo>
                          <a:lnTo>
                            <a:pt x="63" y="63"/>
                          </a:lnTo>
                          <a:lnTo>
                            <a:pt x="72" y="78"/>
                          </a:lnTo>
                          <a:lnTo>
                            <a:pt x="87" y="93"/>
                          </a:lnTo>
                          <a:lnTo>
                            <a:pt x="109" y="108"/>
                          </a:lnTo>
                          <a:lnTo>
                            <a:pt x="141" y="123"/>
                          </a:lnTo>
                          <a:lnTo>
                            <a:pt x="181" y="138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Text Box 4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6" y="2509"/>
                      <a:ext cx="963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existing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9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560" y="1903"/>
                    <a:ext cx="1180" cy="366"/>
                    <a:chOff x="599" y="1855"/>
                    <a:chExt cx="1180" cy="366"/>
                  </a:xfrm>
                </p:grpSpPr>
                <p:sp>
                  <p:nvSpPr>
                    <p:cNvPr id="20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1568" y="2086"/>
                      <a:ext cx="208" cy="122"/>
                    </a:xfrm>
                    <a:custGeom>
                      <a:avLst/>
                      <a:gdLst>
                        <a:gd name="T0" fmla="*/ 0 w 208"/>
                        <a:gd name="T1" fmla="*/ 0 h 122"/>
                        <a:gd name="T2" fmla="*/ 2 w 208"/>
                        <a:gd name="T3" fmla="*/ 5 h 122"/>
                        <a:gd name="T4" fmla="*/ 7 w 208"/>
                        <a:gd name="T5" fmla="*/ 14 h 122"/>
                        <a:gd name="T6" fmla="*/ 17 w 208"/>
                        <a:gd name="T7" fmla="*/ 29 h 122"/>
                        <a:gd name="T8" fmla="*/ 28 w 208"/>
                        <a:gd name="T9" fmla="*/ 48 h 122"/>
                        <a:gd name="T10" fmla="*/ 45 w 208"/>
                        <a:gd name="T11" fmla="*/ 66 h 122"/>
                        <a:gd name="T12" fmla="*/ 63 w 208"/>
                        <a:gd name="T13" fmla="*/ 83 h 122"/>
                        <a:gd name="T14" fmla="*/ 85 w 208"/>
                        <a:gd name="T15" fmla="*/ 96 h 122"/>
                        <a:gd name="T16" fmla="*/ 111 w 208"/>
                        <a:gd name="T17" fmla="*/ 105 h 122"/>
                        <a:gd name="T18" fmla="*/ 139 w 208"/>
                        <a:gd name="T19" fmla="*/ 105 h 122"/>
                        <a:gd name="T20" fmla="*/ 137 w 208"/>
                        <a:gd name="T21" fmla="*/ 122 h 122"/>
                        <a:gd name="T22" fmla="*/ 208 w 208"/>
                        <a:gd name="T23" fmla="*/ 96 h 122"/>
                        <a:gd name="T24" fmla="*/ 154 w 208"/>
                        <a:gd name="T25" fmla="*/ 42 h 122"/>
                        <a:gd name="T26" fmla="*/ 152 w 208"/>
                        <a:gd name="T27" fmla="*/ 63 h 122"/>
                        <a:gd name="T28" fmla="*/ 150 w 208"/>
                        <a:gd name="T29" fmla="*/ 63 h 122"/>
                        <a:gd name="T30" fmla="*/ 145 w 208"/>
                        <a:gd name="T31" fmla="*/ 66 h 122"/>
                        <a:gd name="T32" fmla="*/ 135 w 208"/>
                        <a:gd name="T33" fmla="*/ 68 h 122"/>
                        <a:gd name="T34" fmla="*/ 122 w 208"/>
                        <a:gd name="T35" fmla="*/ 70 h 122"/>
                        <a:gd name="T36" fmla="*/ 106 w 208"/>
                        <a:gd name="T37" fmla="*/ 68 h 122"/>
                        <a:gd name="T38" fmla="*/ 85 w 208"/>
                        <a:gd name="T39" fmla="*/ 63 h 122"/>
                        <a:gd name="T40" fmla="*/ 61 w 208"/>
                        <a:gd name="T41" fmla="*/ 50 h 122"/>
                        <a:gd name="T42" fmla="*/ 32 w 208"/>
                        <a:gd name="T43" fmla="*/ 29 h 122"/>
                        <a:gd name="T44" fmla="*/ 0 w 208"/>
                        <a:gd name="T45" fmla="*/ 0 h 12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8"/>
                        <a:gd name="T70" fmla="*/ 0 h 122"/>
                        <a:gd name="T71" fmla="*/ 208 w 208"/>
                        <a:gd name="T72" fmla="*/ 122 h 12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8" h="122">
                          <a:moveTo>
                            <a:pt x="0" y="0"/>
                          </a:moveTo>
                          <a:lnTo>
                            <a:pt x="2" y="5"/>
                          </a:lnTo>
                          <a:lnTo>
                            <a:pt x="7" y="14"/>
                          </a:lnTo>
                          <a:lnTo>
                            <a:pt x="17" y="29"/>
                          </a:lnTo>
                          <a:lnTo>
                            <a:pt x="28" y="48"/>
                          </a:lnTo>
                          <a:lnTo>
                            <a:pt x="45" y="66"/>
                          </a:lnTo>
                          <a:lnTo>
                            <a:pt x="63" y="83"/>
                          </a:lnTo>
                          <a:lnTo>
                            <a:pt x="85" y="96"/>
                          </a:lnTo>
                          <a:lnTo>
                            <a:pt x="111" y="105"/>
                          </a:lnTo>
                          <a:lnTo>
                            <a:pt x="139" y="105"/>
                          </a:lnTo>
                          <a:lnTo>
                            <a:pt x="137" y="122"/>
                          </a:lnTo>
                          <a:lnTo>
                            <a:pt x="208" y="96"/>
                          </a:lnTo>
                          <a:lnTo>
                            <a:pt x="154" y="42"/>
                          </a:lnTo>
                          <a:lnTo>
                            <a:pt x="152" y="63"/>
                          </a:lnTo>
                          <a:lnTo>
                            <a:pt x="150" y="63"/>
                          </a:lnTo>
                          <a:lnTo>
                            <a:pt x="145" y="66"/>
                          </a:lnTo>
                          <a:lnTo>
                            <a:pt x="135" y="68"/>
                          </a:lnTo>
                          <a:lnTo>
                            <a:pt x="122" y="70"/>
                          </a:lnTo>
                          <a:lnTo>
                            <a:pt x="106" y="68"/>
                          </a:lnTo>
                          <a:lnTo>
                            <a:pt x="85" y="63"/>
                          </a:lnTo>
                          <a:lnTo>
                            <a:pt x="61" y="50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1575" y="2095"/>
                      <a:ext cx="204" cy="126"/>
                    </a:xfrm>
                    <a:custGeom>
                      <a:avLst/>
                      <a:gdLst>
                        <a:gd name="T0" fmla="*/ 0 w 204"/>
                        <a:gd name="T1" fmla="*/ 0 h 126"/>
                        <a:gd name="T2" fmla="*/ 2 w 204"/>
                        <a:gd name="T3" fmla="*/ 4 h 126"/>
                        <a:gd name="T4" fmla="*/ 8 w 204"/>
                        <a:gd name="T5" fmla="*/ 15 h 126"/>
                        <a:gd name="T6" fmla="*/ 15 w 204"/>
                        <a:gd name="T7" fmla="*/ 29 h 126"/>
                        <a:gd name="T8" fmla="*/ 26 w 204"/>
                        <a:gd name="T9" fmla="*/ 48 h 126"/>
                        <a:gd name="T10" fmla="*/ 41 w 204"/>
                        <a:gd name="T11" fmla="*/ 67 h 126"/>
                        <a:gd name="T12" fmla="*/ 60 w 204"/>
                        <a:gd name="T13" fmla="*/ 85 h 126"/>
                        <a:gd name="T14" fmla="*/ 82 w 204"/>
                        <a:gd name="T15" fmla="*/ 98 h 126"/>
                        <a:gd name="T16" fmla="*/ 106 w 204"/>
                        <a:gd name="T17" fmla="*/ 107 h 126"/>
                        <a:gd name="T18" fmla="*/ 136 w 204"/>
                        <a:gd name="T19" fmla="*/ 109 h 126"/>
                        <a:gd name="T20" fmla="*/ 134 w 204"/>
                        <a:gd name="T21" fmla="*/ 126 h 126"/>
                        <a:gd name="T22" fmla="*/ 204 w 204"/>
                        <a:gd name="T23" fmla="*/ 104 h 126"/>
                        <a:gd name="T24" fmla="*/ 153 w 204"/>
                        <a:gd name="T25" fmla="*/ 46 h 126"/>
                        <a:gd name="T26" fmla="*/ 149 w 204"/>
                        <a:gd name="T27" fmla="*/ 67 h 126"/>
                        <a:gd name="T28" fmla="*/ 147 w 204"/>
                        <a:gd name="T29" fmla="*/ 68 h 126"/>
                        <a:gd name="T30" fmla="*/ 141 w 204"/>
                        <a:gd name="T31" fmla="*/ 70 h 126"/>
                        <a:gd name="T32" fmla="*/ 132 w 204"/>
                        <a:gd name="T33" fmla="*/ 72 h 126"/>
                        <a:gd name="T34" fmla="*/ 119 w 204"/>
                        <a:gd name="T35" fmla="*/ 74 h 126"/>
                        <a:gd name="T36" fmla="*/ 102 w 204"/>
                        <a:gd name="T37" fmla="*/ 72 h 126"/>
                        <a:gd name="T38" fmla="*/ 82 w 204"/>
                        <a:gd name="T39" fmla="*/ 65 h 126"/>
                        <a:gd name="T40" fmla="*/ 58 w 204"/>
                        <a:gd name="T41" fmla="*/ 52 h 126"/>
                        <a:gd name="T42" fmla="*/ 32 w 204"/>
                        <a:gd name="T43" fmla="*/ 29 h 126"/>
                        <a:gd name="T44" fmla="*/ 0 w 204"/>
                        <a:gd name="T45" fmla="*/ 0 h 12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4"/>
                        <a:gd name="T70" fmla="*/ 0 h 126"/>
                        <a:gd name="T71" fmla="*/ 204 w 204"/>
                        <a:gd name="T72" fmla="*/ 126 h 12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4" h="126">
                          <a:moveTo>
                            <a:pt x="0" y="0"/>
                          </a:moveTo>
                          <a:lnTo>
                            <a:pt x="2" y="4"/>
                          </a:lnTo>
                          <a:lnTo>
                            <a:pt x="8" y="15"/>
                          </a:lnTo>
                          <a:lnTo>
                            <a:pt x="15" y="29"/>
                          </a:lnTo>
                          <a:lnTo>
                            <a:pt x="26" y="48"/>
                          </a:lnTo>
                          <a:lnTo>
                            <a:pt x="41" y="67"/>
                          </a:lnTo>
                          <a:lnTo>
                            <a:pt x="60" y="85"/>
                          </a:lnTo>
                          <a:lnTo>
                            <a:pt x="82" y="98"/>
                          </a:lnTo>
                          <a:lnTo>
                            <a:pt x="106" y="107"/>
                          </a:lnTo>
                          <a:lnTo>
                            <a:pt x="136" y="109"/>
                          </a:lnTo>
                          <a:lnTo>
                            <a:pt x="134" y="126"/>
                          </a:lnTo>
                          <a:lnTo>
                            <a:pt x="204" y="104"/>
                          </a:lnTo>
                          <a:lnTo>
                            <a:pt x="153" y="46"/>
                          </a:lnTo>
                          <a:lnTo>
                            <a:pt x="149" y="67"/>
                          </a:lnTo>
                          <a:lnTo>
                            <a:pt x="147" y="68"/>
                          </a:lnTo>
                          <a:lnTo>
                            <a:pt x="141" y="70"/>
                          </a:lnTo>
                          <a:lnTo>
                            <a:pt x="132" y="72"/>
                          </a:lnTo>
                          <a:lnTo>
                            <a:pt x="119" y="74"/>
                          </a:lnTo>
                          <a:lnTo>
                            <a:pt x="102" y="72"/>
                          </a:lnTo>
                          <a:lnTo>
                            <a:pt x="82" y="65"/>
                          </a:lnTo>
                          <a:lnTo>
                            <a:pt x="58" y="52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Text Box 4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9" y="1855"/>
                      <a:ext cx="105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existing 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7" name="TextBox 329"/>
            <p:cNvSpPr txBox="1">
              <a:spLocks noChangeArrowheads="1"/>
            </p:cNvSpPr>
            <p:nvPr/>
          </p:nvSpPr>
          <p:spPr bwMode="auto">
            <a:xfrm>
              <a:off x="6191211" y="2328179"/>
              <a:ext cx="22923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Upgrade arc magnets </a:t>
              </a: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and supplies</a:t>
              </a:r>
            </a:p>
          </p:txBody>
        </p:sp>
        <p:sp>
          <p:nvSpPr>
            <p:cNvPr id="8" name="Freeform 376"/>
            <p:cNvSpPr>
              <a:spLocks/>
            </p:cNvSpPr>
            <p:nvPr/>
          </p:nvSpPr>
          <p:spPr bwMode="auto">
            <a:xfrm rot="5400000">
              <a:off x="6109494" y="2374106"/>
              <a:ext cx="230188" cy="269875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6140 h 176"/>
                <a:gd name="T4" fmla="*/ 0 w 144"/>
                <a:gd name="T5" fmla="*/ 26095 h 176"/>
                <a:gd name="T6" fmla="*/ 0 w 144"/>
                <a:gd name="T7" fmla="*/ 50656 h 176"/>
                <a:gd name="T8" fmla="*/ 4792 w 144"/>
                <a:gd name="T9" fmla="*/ 85961 h 176"/>
                <a:gd name="T10" fmla="*/ 17571 w 144"/>
                <a:gd name="T11" fmla="*/ 119732 h 176"/>
                <a:gd name="T12" fmla="*/ 31947 w 144"/>
                <a:gd name="T13" fmla="*/ 156572 h 176"/>
                <a:gd name="T14" fmla="*/ 55908 w 144"/>
                <a:gd name="T15" fmla="*/ 187273 h 176"/>
                <a:gd name="T16" fmla="*/ 84660 w 144"/>
                <a:gd name="T17" fmla="*/ 216438 h 176"/>
                <a:gd name="T18" fmla="*/ 126192 w 144"/>
                <a:gd name="T19" fmla="*/ 239464 h 176"/>
                <a:gd name="T20" fmla="*/ 115011 w 144"/>
                <a:gd name="T21" fmla="*/ 259419 h 176"/>
                <a:gd name="T22" fmla="*/ 230021 w 144"/>
                <a:gd name="T23" fmla="*/ 270164 h 176"/>
                <a:gd name="T24" fmla="*/ 188489 w 144"/>
                <a:gd name="T25" fmla="*/ 156572 h 176"/>
                <a:gd name="T26" fmla="*/ 174113 w 144"/>
                <a:gd name="T27" fmla="*/ 185738 h 176"/>
                <a:gd name="T28" fmla="*/ 170918 w 144"/>
                <a:gd name="T29" fmla="*/ 185738 h 176"/>
                <a:gd name="T30" fmla="*/ 159737 w 144"/>
                <a:gd name="T31" fmla="*/ 185738 h 176"/>
                <a:gd name="T32" fmla="*/ 143763 w 144"/>
                <a:gd name="T33" fmla="*/ 182668 h 176"/>
                <a:gd name="T34" fmla="*/ 126192 w 144"/>
                <a:gd name="T35" fmla="*/ 176528 h 176"/>
                <a:gd name="T36" fmla="*/ 102232 w 144"/>
                <a:gd name="T37" fmla="*/ 162712 h 176"/>
                <a:gd name="T38" fmla="*/ 76674 w 144"/>
                <a:gd name="T39" fmla="*/ 142757 h 176"/>
                <a:gd name="T40" fmla="*/ 49518 w 144"/>
                <a:gd name="T41" fmla="*/ 107452 h 176"/>
                <a:gd name="T42" fmla="*/ 22363 w 144"/>
                <a:gd name="T43" fmla="*/ 62936 h 176"/>
                <a:gd name="T44" fmla="*/ 0 w 144"/>
                <a:gd name="T45" fmla="*/ 0 h 1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76"/>
                <a:gd name="T71" fmla="*/ 144 w 144"/>
                <a:gd name="T72" fmla="*/ 176 h 1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76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3" y="56"/>
                  </a:lnTo>
                  <a:lnTo>
                    <a:pt x="11" y="78"/>
                  </a:lnTo>
                  <a:lnTo>
                    <a:pt x="20" y="102"/>
                  </a:lnTo>
                  <a:lnTo>
                    <a:pt x="35" y="122"/>
                  </a:lnTo>
                  <a:lnTo>
                    <a:pt x="53" y="141"/>
                  </a:lnTo>
                  <a:lnTo>
                    <a:pt x="79" y="156"/>
                  </a:lnTo>
                  <a:lnTo>
                    <a:pt x="72" y="169"/>
                  </a:lnTo>
                  <a:lnTo>
                    <a:pt x="144" y="176"/>
                  </a:lnTo>
                  <a:lnTo>
                    <a:pt x="118" y="102"/>
                  </a:lnTo>
                  <a:lnTo>
                    <a:pt x="109" y="121"/>
                  </a:lnTo>
                  <a:lnTo>
                    <a:pt x="107" y="121"/>
                  </a:lnTo>
                  <a:lnTo>
                    <a:pt x="100" y="121"/>
                  </a:lnTo>
                  <a:lnTo>
                    <a:pt x="90" y="119"/>
                  </a:lnTo>
                  <a:lnTo>
                    <a:pt x="79" y="115"/>
                  </a:lnTo>
                  <a:lnTo>
                    <a:pt x="64" y="106"/>
                  </a:lnTo>
                  <a:lnTo>
                    <a:pt x="48" y="93"/>
                  </a:lnTo>
                  <a:lnTo>
                    <a:pt x="31" y="70"/>
                  </a:lnTo>
                  <a:lnTo>
                    <a:pt x="1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427"/>
            <p:cNvSpPr txBox="1">
              <a:spLocks noChangeArrowheads="1"/>
            </p:cNvSpPr>
            <p:nvPr/>
          </p:nvSpPr>
          <p:spPr bwMode="auto">
            <a:xfrm>
              <a:off x="4724400" y="3386435"/>
              <a:ext cx="9969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CHL upgrade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98417" y="2457209"/>
            <a:ext cx="9518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N. Linac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5899907" y="3375575"/>
            <a:ext cx="9679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Linac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6601928" y="2334607"/>
            <a:ext cx="71327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E.Arc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3380262" y="4349812"/>
            <a:ext cx="7872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.Arc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CEBAF 12 </a:t>
            </a:r>
            <a:r>
              <a:rPr lang="en-US" sz="3200" dirty="0" err="1" smtClean="0"/>
              <a:t>GeV</a:t>
            </a:r>
            <a:r>
              <a:rPr lang="en-US" sz="3200" dirty="0" smtClean="0"/>
              <a:t> Upgrade - </a:t>
            </a:r>
            <a:r>
              <a:rPr lang="en-US" sz="3200" dirty="0" err="1" smtClean="0"/>
              <a:t>Linacs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449934"/>
            <a:ext cx="6289590" cy="4188866"/>
          </a:xfrm>
        </p:spPr>
      </p:pic>
    </p:spTree>
    <p:extLst>
      <p:ext uri="{BB962C8B-B14F-4D97-AF65-F5344CB8AC3E}">
        <p14:creationId xmlns:p14="http://schemas.microsoft.com/office/powerpoint/2010/main" val="30359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CEBAF 12 </a:t>
            </a:r>
            <a:r>
              <a:rPr lang="en-US" sz="3200" dirty="0" err="1" smtClean="0"/>
              <a:t>GeV</a:t>
            </a:r>
            <a:r>
              <a:rPr lang="en-US" sz="3200" dirty="0" smtClean="0"/>
              <a:t> Upgrade - Arcs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9" y="1380259"/>
            <a:ext cx="3993444" cy="4410941"/>
          </a:xfrm>
        </p:spPr>
      </p:pic>
      <p:pic>
        <p:nvPicPr>
          <p:cNvPr id="5" name="Picture 2" descr="C:\PC Backup081610\083109\12GeV Beam Transport\2014 Lehman Review\Bevins\2014_03_01_Tunnel_0840_Flick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18512"/>
          <a:stretch/>
        </p:blipFill>
        <p:spPr bwMode="auto">
          <a:xfrm>
            <a:off x="4572000" y="1371600"/>
            <a:ext cx="4191000" cy="44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29718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Steel Added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1987" y="450088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Arc 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781800" y="4800600"/>
            <a:ext cx="877724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4" idx="1"/>
          </p:cNvCxnSpPr>
          <p:nvPr/>
        </p:nvCxnSpPr>
        <p:spPr bwMode="auto">
          <a:xfrm flipH="1" flipV="1">
            <a:off x="7391400" y="4114800"/>
            <a:ext cx="280587" cy="616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09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ln>
            <a:noFill/>
          </a:ln>
        </p:spPr>
        <p:txBody>
          <a:bodyPr/>
          <a:lstStyle/>
          <a:p>
            <a:r>
              <a:rPr lang="en-US" sz="3200" dirty="0" smtClean="0"/>
              <a:t>Hall D Complex – July 2011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77311"/>
            <a:ext cx="7239000" cy="5258431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 flipH="1">
            <a:off x="2438400" y="4038600"/>
            <a:ext cx="5715001" cy="381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713572" y="2301311"/>
            <a:ext cx="12192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cs typeface="Arial" charset="0"/>
              </a:rPr>
              <a:t>Tagger Area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438400" y="4038600"/>
            <a:ext cx="762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charset="0"/>
                <a:cs typeface="Arial" charset="0"/>
              </a:rPr>
              <a:t>Hall </a:t>
            </a:r>
            <a:r>
              <a:rPr lang="en-US" sz="1400" b="1" dirty="0" smtClean="0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H="1">
            <a:off x="5415922" y="2667000"/>
            <a:ext cx="299077" cy="13140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172712" y="5514289"/>
            <a:ext cx="1022331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charset="0"/>
                <a:cs typeface="Arial" charset="0"/>
              </a:rPr>
              <a:t>Cryo Plant</a:t>
            </a: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H="1" flipV="1">
            <a:off x="3962039" y="5191201"/>
            <a:ext cx="286512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886200" y="3749753"/>
            <a:ext cx="457200" cy="46288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200400" y="3429000"/>
            <a:ext cx="1066439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Beam Line</a:t>
            </a:r>
            <a:endParaRPr lang="en-US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98478" y="4448995"/>
            <a:ext cx="954923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cs typeface="Arial" charset="0"/>
              </a:rPr>
              <a:t>N. Linac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7932724" y="4325838"/>
            <a:ext cx="373076" cy="1875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l-D_5-11-11_010_Photon-Beam-Pipe-Welding.JPG"/>
          <p:cNvPicPr>
            <a:picLocks noChangeAspect="1"/>
          </p:cNvPicPr>
          <p:nvPr/>
        </p:nvPicPr>
        <p:blipFill rotWithShape="1">
          <a:blip r:embed="rId2" cstate="print"/>
          <a:srcRect l="21914" t="27409" r="19642" b="23312"/>
          <a:stretch/>
        </p:blipFill>
        <p:spPr>
          <a:xfrm>
            <a:off x="175700" y="831146"/>
            <a:ext cx="8763000" cy="5541714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6698" y="1958712"/>
            <a:ext cx="1350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 Narrow" pitchFamily="34" charset="0"/>
              </a:rPr>
              <a:t>Tagger Area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199" y="5824954"/>
            <a:ext cx="22891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 Narrow" pitchFamily="34" charset="0"/>
              </a:rPr>
              <a:t>Photon Beam Pipe to Hall D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1484" y="2909455"/>
            <a:ext cx="121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 Narrow" pitchFamily="34" charset="0"/>
              </a:rPr>
              <a:t>Service Bldg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6038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 Narrow" pitchFamily="34" charset="0"/>
              </a:rPr>
              <a:t>Electron Beam Dump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0131"/>
          </a:xfrm>
        </p:spPr>
        <p:txBody>
          <a:bodyPr/>
          <a:lstStyle/>
          <a:p>
            <a:r>
              <a:rPr lang="en-US" sz="2800" dirty="0" smtClean="0"/>
              <a:t>Hall D Tagger &amp; Service Building – May 2011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8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Survey Network for Construction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1676400"/>
            <a:ext cx="8922965" cy="3733800"/>
          </a:xfrm>
        </p:spPr>
      </p:pic>
      <p:sp>
        <p:nvSpPr>
          <p:cNvPr id="2" name="Isosceles Triangle 1"/>
          <p:cNvSpPr/>
          <p:nvPr/>
        </p:nvSpPr>
        <p:spPr bwMode="auto">
          <a:xfrm>
            <a:off x="2857500" y="226314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2705100" y="316611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2773680" y="33528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3547110" y="315849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1066800" y="35433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1447800" y="32004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1295400" y="51054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6096000" y="45720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791200" y="233934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6781800" y="346329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6477000" y="28194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7772400" y="41910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6" name="Straight Connector 15"/>
          <p:cNvCxnSpPr>
            <a:endCxn id="14" idx="1"/>
          </p:cNvCxnSpPr>
          <p:nvPr/>
        </p:nvCxnSpPr>
        <p:spPr bwMode="auto">
          <a:xfrm>
            <a:off x="5829300" y="2415540"/>
            <a:ext cx="666750" cy="441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6515100" y="2895600"/>
            <a:ext cx="304800" cy="6057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7" idx="1"/>
          </p:cNvCxnSpPr>
          <p:nvPr/>
        </p:nvCxnSpPr>
        <p:spPr bwMode="auto">
          <a:xfrm flipV="1">
            <a:off x="2743200" y="3196590"/>
            <a:ext cx="822960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743200" y="1572626"/>
            <a:ext cx="15392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Penetrations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566160" y="1941958"/>
            <a:ext cx="1962827" cy="57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371600" y="1941958"/>
            <a:ext cx="1783080" cy="6488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962400" y="4610100"/>
            <a:ext cx="16764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1371600" y="4572000"/>
            <a:ext cx="19050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2857500" y="5334000"/>
            <a:ext cx="15392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Penetrations</a:t>
            </a:r>
          </a:p>
        </p:txBody>
      </p:sp>
    </p:spTree>
    <p:extLst>
      <p:ext uri="{BB962C8B-B14F-4D97-AF65-F5344CB8AC3E}">
        <p14:creationId xmlns:p14="http://schemas.microsoft.com/office/powerpoint/2010/main" val="9434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Style2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yle2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tyle2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7503</TotalTime>
  <Words>1039</Words>
  <Application>Microsoft Office PowerPoint</Application>
  <PresentationFormat>On-screen Show (4:3)</PresentationFormat>
  <Paragraphs>322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JLab_PowerPoint1</vt:lpstr>
      <vt:lpstr>Alignment of the 12 GeV CEBAF Accelerator</vt:lpstr>
      <vt:lpstr>Jefferson Lab Site c.2006</vt:lpstr>
      <vt:lpstr>Jefferson Lab Site 2014</vt:lpstr>
      <vt:lpstr>CEBAF 12 GeV Upgrade</vt:lpstr>
      <vt:lpstr>CEBAF 12 GeV Upgrade - Linacs</vt:lpstr>
      <vt:lpstr>CEBAF 12 GeV Upgrade - Arcs</vt:lpstr>
      <vt:lpstr>Hall D Complex – July 2011</vt:lpstr>
      <vt:lpstr>Hall D Tagger &amp; Service Building – May 2011</vt:lpstr>
      <vt:lpstr>Survey Network for Construction</vt:lpstr>
      <vt:lpstr>Preliminary Accelerator Survey Network</vt:lpstr>
      <vt:lpstr>“Skeleton” Survey Network</vt:lpstr>
      <vt:lpstr>Current Survey Network</vt:lpstr>
      <vt:lpstr>PowerPoint Presentation</vt:lpstr>
      <vt:lpstr>Instrument Station Variations</vt:lpstr>
      <vt:lpstr>Linac Distances</vt:lpstr>
      <vt:lpstr>East Arc Control</vt:lpstr>
      <vt:lpstr>Observed Network Changes</vt:lpstr>
      <vt:lpstr>Modified Alignment Procedure</vt:lpstr>
      <vt:lpstr>March 2014 Commissioning</vt:lpstr>
      <vt:lpstr>April 2014 Measurements</vt:lpstr>
      <vt:lpstr>East Arc Control</vt:lpstr>
      <vt:lpstr>East Arc Control</vt:lpstr>
      <vt:lpstr>April 2014 Results</vt:lpstr>
      <vt:lpstr>Linac Distances</vt:lpstr>
      <vt:lpstr>May / Aug 2014 Measurements</vt:lpstr>
      <vt:lpstr>East Arc Control</vt:lpstr>
      <vt:lpstr>May / Aug 2014 Results</vt:lpstr>
      <vt:lpstr>West Arc Control</vt:lpstr>
      <vt:lpstr>West Arc Results</vt:lpstr>
      <vt:lpstr>Conclusion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Christopher Curtis</cp:lastModifiedBy>
  <cp:revision>281</cp:revision>
  <cp:lastPrinted>2014-10-07T17:28:38Z</cp:lastPrinted>
  <dcterms:created xsi:type="dcterms:W3CDTF">2013-06-24T13:21:16Z</dcterms:created>
  <dcterms:modified xsi:type="dcterms:W3CDTF">2014-10-07T18:12:15Z</dcterms:modified>
</cp:coreProperties>
</file>