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2"/>
  </p:notesMasterIdLst>
  <p:handoutMasterIdLst>
    <p:handoutMasterId r:id="rId23"/>
  </p:handoutMasterIdLst>
  <p:sldIdLst>
    <p:sldId id="346" r:id="rId2"/>
    <p:sldId id="347" r:id="rId3"/>
    <p:sldId id="348" r:id="rId4"/>
    <p:sldId id="349" r:id="rId5"/>
    <p:sldId id="362" r:id="rId6"/>
    <p:sldId id="350" r:id="rId7"/>
    <p:sldId id="351" r:id="rId8"/>
    <p:sldId id="352" r:id="rId9"/>
    <p:sldId id="355" r:id="rId10"/>
    <p:sldId id="365" r:id="rId11"/>
    <p:sldId id="356" r:id="rId12"/>
    <p:sldId id="363" r:id="rId13"/>
    <p:sldId id="364" r:id="rId14"/>
    <p:sldId id="367" r:id="rId15"/>
    <p:sldId id="353" r:id="rId16"/>
    <p:sldId id="369" r:id="rId17"/>
    <p:sldId id="354" r:id="rId18"/>
    <p:sldId id="358" r:id="rId19"/>
    <p:sldId id="366" r:id="rId20"/>
    <p:sldId id="370" r:id="rId21"/>
  </p:sldIdLst>
  <p:sldSz cx="9144000" cy="6858000" type="screen4x3"/>
  <p:notesSz cx="6858000" cy="914400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CCECFF"/>
    <a:srgbClr val="C3C3EB"/>
    <a:srgbClr val="FFFFCC"/>
    <a:srgbClr val="FF0066"/>
    <a:srgbClr val="FF33CC"/>
    <a:srgbClr val="CCFF99"/>
    <a:srgbClr val="FFCC00"/>
    <a:srgbClr val="FF9966"/>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77" autoAdjust="0"/>
    <p:restoredTop sz="99070" autoAdjust="0"/>
  </p:normalViewPr>
  <p:slideViewPr>
    <p:cSldViewPr>
      <p:cViewPr>
        <p:scale>
          <a:sx n="100" d="100"/>
          <a:sy n="100" d="100"/>
        </p:scale>
        <p:origin x="-198" y="-78"/>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09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e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2014/10/13</a:t>
            </a:fld>
            <a:endParaRPr lang="en-US" altLang="zh-CN" dirty="0"/>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dirty="0"/>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dirty="0"/>
          </a:p>
        </p:txBody>
      </p:sp>
    </p:spTree>
    <p:extLst>
      <p:ext uri="{BB962C8B-B14F-4D97-AF65-F5344CB8AC3E}">
        <p14:creationId xmlns:p14="http://schemas.microsoft.com/office/powerpoint/2010/main" xmlns="" val="397979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2014/10/13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xmlns="" val="21460914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pPr>
                <a:defRPr/>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pPr>
                <a:defRPr/>
              </a:pPr>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6636E63E-8F84-4652-8FB1-FF44450FEA66}" type="datetime1">
              <a:rPr lang="zh-CN" altLang="en-US"/>
              <a:pPr>
                <a:defRPr/>
              </a:pPr>
              <a:t>2014/10/13</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19" name="文本占位符 18"/>
          <p:cNvSpPr>
            <a:spLocks noGrp="1"/>
          </p:cNvSpPr>
          <p:nvPr>
            <p:ph type="body" sz="quarter" idx="12"/>
          </p:nvPr>
        </p:nvSpPr>
        <p:spPr>
          <a:xfrm>
            <a:off x="1979712" y="4581525"/>
            <a:ext cx="4968552" cy="792163"/>
          </a:xfrm>
        </p:spPr>
        <p:txBody>
          <a:bodyPr/>
          <a:lstStyle>
            <a:lvl1pPr algn="ctr">
              <a:buNone/>
              <a:defRPr/>
            </a:lvl1pPr>
          </a:lstStyle>
          <a:p>
            <a:pPr lvl="0"/>
            <a:r>
              <a:rPr lang="zh-CN" altLang="en-US" dirty="0" smtClean="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2EB8559-02A1-4B24-86EC-BE3DB242B9D9}" type="datetime1">
              <a:rPr lang="zh-CN" altLang="en-US"/>
              <a:pPr>
                <a:defRPr/>
              </a:pPr>
              <a:t>2014/10/13</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34A0C16-74D8-4C89-8613-5E45EB8B4208}" type="datetime1">
              <a:rPr lang="zh-CN" altLang="en-US"/>
              <a:pPr>
                <a:defRPr/>
              </a:pPr>
              <a:t>2014/10/13</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02FD1267-7E2F-4700-9C61-E44B3548C528}" type="datetime1">
              <a:rPr lang="zh-CN" altLang="en-US"/>
              <a:pPr>
                <a:defRPr/>
              </a:pPr>
              <a:t>2014/10/13</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cxnSp>
        <p:nvCxnSpPr>
          <p:cNvPr id="7" name="直接连接符 6"/>
          <p:cNvCxnSpPr/>
          <p:nvPr userDrawn="1"/>
        </p:nvCxnSpPr>
        <p:spPr bwMode="auto">
          <a:xfrm>
            <a:off x="1214414" y="998520"/>
            <a:ext cx="6929486" cy="1588"/>
          </a:xfrm>
          <a:prstGeom prst="line">
            <a:avLst/>
          </a:prstGeom>
          <a:solidFill>
            <a:srgbClr val="FF0000"/>
          </a:solidFill>
          <a:ln w="25400" cap="flat" cmpd="sng" algn="ctr">
            <a:solidFill>
              <a:schemeClr val="accent2">
                <a:lumMod val="20000"/>
                <a:lumOff val="80000"/>
                <a:alpha val="90000"/>
              </a:schemeClr>
            </a:solidFill>
            <a:prstDash val="solid"/>
            <a:round/>
            <a:headEnd type="none" w="med" len="med"/>
            <a:tailEnd type="none" w="med" len="med"/>
          </a:ln>
          <a:effectLst>
            <a:outerShdw dist="53882" dir="2700000" algn="ctr" rotWithShape="0">
              <a:schemeClr val="accent2">
                <a:lumMod val="20000"/>
                <a:lumOff val="80000"/>
                <a:alpha val="31000"/>
              </a:schemeClr>
            </a:outerShdw>
          </a:effectLst>
        </p:spPr>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90A3148-A2A2-499D-8AD4-A42AA392E762}" type="datetime1">
              <a:rPr lang="zh-CN" altLang="en-US"/>
              <a:pPr>
                <a:defRPr/>
              </a:pPr>
              <a:t>2014/10/13</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7103C93E-36B2-40C1-B7AC-83420700120D}" type="datetime1">
              <a:rPr lang="zh-CN" altLang="en-US"/>
              <a:pPr>
                <a:defRPr/>
              </a:pPr>
              <a:t>2014/10/13</a:t>
            </a:fld>
            <a:endParaRPr lang="en-US" altLang="zh-CN"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844F64D9-8DB8-45C9-BE2D-5E39827271F5}" type="datetime1">
              <a:rPr lang="zh-CN" altLang="en-US"/>
              <a:pPr>
                <a:defRPr/>
              </a:pPr>
              <a:t>2014/10/13</a:t>
            </a:fld>
            <a:endParaRPr lang="en-US" altLang="zh-CN"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315AF6A-52DC-4802-83F2-94AEEBC406E5}" type="datetime1">
              <a:rPr lang="zh-CN" altLang="en-US"/>
              <a:pPr>
                <a:defRPr/>
              </a:pPr>
              <a:t>2014/10/13</a:t>
            </a:fld>
            <a:endParaRPr lang="en-US" altLang="zh-CN"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6316514-12AA-447E-822F-DD9EDA71C173}" type="datetime1">
              <a:rPr lang="zh-CN" altLang="en-US"/>
              <a:pPr>
                <a:defRPr/>
              </a:pPr>
              <a:t>2014/10/13</a:t>
            </a:fld>
            <a:endParaRPr lang="en-US" altLang="zh-CN"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2E35B66-8F1E-468F-A06B-AB51DFF38B68}" type="datetime1">
              <a:rPr lang="zh-CN" altLang="en-US"/>
              <a:pPr>
                <a:defRPr/>
              </a:pPr>
              <a:t>2014/10/13</a:t>
            </a:fld>
            <a:endParaRPr lang="en-US" altLang="zh-CN"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C2FB9D-30A9-4BE6-B289-DEFC83ECD8DC}" type="datetime1">
              <a:rPr lang="zh-CN" altLang="en-US"/>
              <a:pPr>
                <a:defRPr/>
              </a:pPr>
              <a:t>2014/10/13</a:t>
            </a:fld>
            <a:endParaRPr lang="en-US" altLang="zh-CN"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53752"/>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endParaRPr lang="zh-CN" altLang="en-US" dirty="0" smtClean="0"/>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1DFA9564-8B1D-46BF-A8FC-7DF2AC969463}" type="datetime1">
              <a:rPr lang="zh-CN" altLang="en-US"/>
              <a:pPr>
                <a:defRPr/>
              </a:pPr>
              <a:t>2014/10/13</a:t>
            </a:fld>
            <a:endParaRPr lang="en-US" altLang="zh-CN" dirty="0"/>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ltLang="zh-CN" dirty="0"/>
          </a:p>
        </p:txBody>
      </p:sp>
      <p:sp>
        <p:nvSpPr>
          <p:cNvPr id="10" name="矩形 9"/>
          <p:cNvSpPr/>
          <p:nvPr/>
        </p:nvSpPr>
        <p:spPr bwMode="auto">
          <a:xfrm>
            <a:off x="0" y="6669360"/>
            <a:ext cx="9144000" cy="188640"/>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167664"/>
            <a:ext cx="1403302" cy="1029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split orient="vert"/>
  </p:transition>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57158" y="1428736"/>
            <a:ext cx="8215370" cy="1470025"/>
          </a:xfrm>
        </p:spPr>
        <p:txBody>
          <a:bodyPr/>
          <a:lstStyle/>
          <a:p>
            <a:r>
              <a:rPr lang="en-US" altLang="zh-CN" sz="4000" dirty="0" smtClean="0"/>
              <a:t>Research Development of Vibrating Wire Alignment Technique for HEPS</a:t>
            </a:r>
            <a:endParaRPr lang="zh-CN" altLang="en-US" sz="4000" dirty="0"/>
          </a:p>
        </p:txBody>
      </p:sp>
      <p:sp>
        <p:nvSpPr>
          <p:cNvPr id="5" name="文本占位符 4"/>
          <p:cNvSpPr>
            <a:spLocks noGrp="1"/>
          </p:cNvSpPr>
          <p:nvPr>
            <p:ph type="body" sz="quarter" idx="12"/>
          </p:nvPr>
        </p:nvSpPr>
        <p:spPr>
          <a:xfrm>
            <a:off x="642910" y="3643314"/>
            <a:ext cx="8001056" cy="1214445"/>
          </a:xfrm>
        </p:spPr>
        <p:txBody>
          <a:bodyPr/>
          <a:lstStyle/>
          <a:p>
            <a:r>
              <a:rPr lang="en-US" altLang="zh-CN" dirty="0" smtClean="0">
                <a:latin typeface="Times New Roman" pitchFamily="18" charset="0"/>
                <a:cs typeface="Times New Roman" pitchFamily="18" charset="0"/>
              </a:rPr>
              <a:t>WU Lei,WANG Xiaolong, LI  Chunhua, QU Huamin</a:t>
            </a:r>
          </a:p>
          <a:p>
            <a:r>
              <a:rPr lang="en-US" altLang="zh-CN" dirty="0" smtClean="0">
                <a:latin typeface="Times New Roman" pitchFamily="18" charset="0"/>
                <a:cs typeface="Times New Roman" pitchFamily="18" charset="0"/>
              </a:rPr>
              <a:t>Mechanical Group, Accelerator Division</a:t>
            </a:r>
          </a:p>
          <a:p>
            <a:r>
              <a:rPr lang="en-US" altLang="zh-CN" dirty="0" smtClean="0">
                <a:latin typeface="Times New Roman" pitchFamily="18" charset="0"/>
                <a:cs typeface="Times New Roman" pitchFamily="18" charset="0"/>
              </a:rPr>
              <a:t>Institute of High Energy Physics</a:t>
            </a:r>
          </a:p>
        </p:txBody>
      </p:sp>
      <p:sp>
        <p:nvSpPr>
          <p:cNvPr id="6" name="矩形 5"/>
          <p:cNvSpPr/>
          <p:nvPr/>
        </p:nvSpPr>
        <p:spPr>
          <a:xfrm>
            <a:off x="428596" y="5643578"/>
            <a:ext cx="8358246" cy="400110"/>
          </a:xfrm>
          <a:prstGeom prst="rect">
            <a:avLst/>
          </a:prstGeom>
        </p:spPr>
        <p:txBody>
          <a:bodyPr wrap="square">
            <a:spAutoFit/>
          </a:bodyPr>
          <a:lstStyle/>
          <a:p>
            <a:r>
              <a:rPr lang="en-US" altLang="zh-CN" sz="2000" b="0" dirty="0" smtClean="0">
                <a:solidFill>
                  <a:srgbClr val="003399"/>
                </a:solidFill>
                <a:ea typeface="微软雅黑" pitchFamily="34" charset="-122"/>
                <a:cs typeface="Times New Roman" pitchFamily="18" charset="0"/>
              </a:rPr>
              <a:t>13</a:t>
            </a:r>
            <a:r>
              <a:rPr lang="en-US" altLang="zh-CN" sz="2000" b="0" baseline="30000" dirty="0" smtClean="0">
                <a:solidFill>
                  <a:srgbClr val="003399"/>
                </a:solidFill>
                <a:ea typeface="微软雅黑" pitchFamily="34" charset="-122"/>
                <a:cs typeface="Times New Roman" pitchFamily="18" charset="0"/>
              </a:rPr>
              <a:t>th</a:t>
            </a:r>
            <a:r>
              <a:rPr lang="en-US" altLang="zh-CN" sz="2000" b="0" dirty="0" smtClean="0">
                <a:solidFill>
                  <a:srgbClr val="003399"/>
                </a:solidFill>
                <a:ea typeface="微软雅黑" pitchFamily="34" charset="-122"/>
                <a:cs typeface="Times New Roman" pitchFamily="18" charset="0"/>
              </a:rPr>
              <a:t> International Workshops on Accelerator Alignment,Beijing,Oct13-17,2014</a:t>
            </a:r>
            <a:endParaRPr lang="zh-CN" altLang="en-US" sz="2000" b="0" dirty="0" smtClean="0">
              <a:solidFill>
                <a:srgbClr val="003399"/>
              </a:solidFill>
              <a:ea typeface="微软雅黑" pitchFamily="34" charset="-122"/>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28" y="71414"/>
            <a:ext cx="6480720" cy="1143000"/>
          </a:xfrm>
        </p:spPr>
        <p:txBody>
          <a:bodyPr/>
          <a:lstStyle/>
          <a:p>
            <a:pPr algn="l"/>
            <a:r>
              <a:rPr lang="en-US" sz="3600" dirty="0" smtClean="0"/>
              <a:t>Sag Measurement Scheme</a:t>
            </a:r>
            <a:endParaRPr lang="zh-CN" altLang="en-US" sz="3600" dirty="0"/>
          </a:p>
        </p:txBody>
      </p:sp>
      <p:sp>
        <p:nvSpPr>
          <p:cNvPr id="42" name="内容占位符 2"/>
          <p:cNvSpPr txBox="1">
            <a:spLocks/>
          </p:cNvSpPr>
          <p:nvPr/>
        </p:nvSpPr>
        <p:spPr bwMode="auto">
          <a:xfrm>
            <a:off x="500034" y="3571876"/>
            <a:ext cx="8286808" cy="1071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l" eaLnBrk="0" hangingPunct="0">
              <a:spcBef>
                <a:spcPct val="20000"/>
              </a:spcBef>
              <a:buClr>
                <a:srgbClr val="00B0F0"/>
              </a:buClr>
              <a:buSzPct val="90000"/>
              <a:buFont typeface="Wingdings" pitchFamily="2" charset="2"/>
              <a:buChar char="n"/>
              <a:defRPr/>
            </a:pPr>
            <a:r>
              <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 For a 7m</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long wire</a:t>
            </a:r>
            <a:r>
              <a:rPr lang="en-US" altLang="zh-CN" sz="2000" b="0" kern="0" dirty="0" smtClean="0">
                <a:solidFill>
                  <a:srgbClr val="003399"/>
                </a:solidFill>
                <a:latin typeface="微软雅黑" pitchFamily="34" charset="-122"/>
                <a:ea typeface="微软雅黑" pitchFamily="34" charset="-122"/>
              </a:rPr>
              <a:t>, sag is unavoidable because of </a:t>
            </a:r>
            <a:r>
              <a:rPr lang="en-US" altLang="zh-CN" sz="2000" b="0" kern="0" dirty="0" smtClean="0">
                <a:solidFill>
                  <a:srgbClr val="FF0000"/>
                </a:solidFill>
                <a:latin typeface="微软雅黑" pitchFamily="34" charset="-122"/>
                <a:ea typeface="微软雅黑" pitchFamily="34" charset="-122"/>
              </a:rPr>
              <a:t>self-weight</a:t>
            </a:r>
            <a:r>
              <a:rPr lang="en-US" altLang="zh-CN" sz="2000" b="0" kern="0" dirty="0" smtClean="0">
                <a:solidFill>
                  <a:srgbClr val="003399"/>
                </a:solidFill>
                <a:latin typeface="微软雅黑" pitchFamily="34" charset="-122"/>
                <a:ea typeface="微软雅黑" pitchFamily="34" charset="-122"/>
              </a:rPr>
              <a:t>.</a:t>
            </a:r>
          </a:p>
          <a:p>
            <a:pPr marL="266700" lvl="0" indent="-266700" algn="l" eaLnBrk="0" hangingPunct="0">
              <a:spcBef>
                <a:spcPct val="20000"/>
              </a:spcBef>
              <a:buClr>
                <a:srgbClr val="00B0F0"/>
              </a:buClr>
              <a:buSzPct val="90000"/>
              <a:defRPr/>
            </a:pPr>
            <a:r>
              <a:rPr lang="en-US" altLang="zh-CN" sz="2000" b="0" kern="0" dirty="0" smtClean="0">
                <a:solidFill>
                  <a:srgbClr val="003399"/>
                </a:solidFill>
                <a:latin typeface="微软雅黑" pitchFamily="34" charset="-122"/>
                <a:ea typeface="微软雅黑" pitchFamily="34" charset="-122"/>
              </a:rPr>
              <a:t>   To find the vertical magnetic center, accurate sag correction is        essential.</a:t>
            </a:r>
            <a:endPar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sp>
        <p:nvSpPr>
          <p:cNvPr id="43" name="内容占位符 2"/>
          <p:cNvSpPr txBox="1">
            <a:spLocks/>
          </p:cNvSpPr>
          <p:nvPr/>
        </p:nvSpPr>
        <p:spPr bwMode="auto">
          <a:xfrm>
            <a:off x="500034" y="4643446"/>
            <a:ext cx="8215370" cy="17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6700" lvl="0" indent="-266700" algn="l" eaLnBrk="0" hangingPunct="0">
              <a:spcBef>
                <a:spcPct val="20000"/>
              </a:spcBef>
              <a:buClr>
                <a:srgbClr val="00B0F0"/>
              </a:buClr>
              <a:buSzPct val="90000"/>
              <a:buFont typeface="Wingdings" pitchFamily="2" charset="2"/>
              <a:buChar char="n"/>
              <a:defRPr/>
            </a:pPr>
            <a:r>
              <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Establish a</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coordinate system relative to the wire, measuring sag at different place along the wire</a:t>
            </a:r>
            <a:r>
              <a:rPr lang="en-US" altLang="zh-CN" sz="2000" b="0" kern="0" dirty="0" smtClean="0">
                <a:solidFill>
                  <a:srgbClr val="003399"/>
                </a:solidFill>
                <a:latin typeface="微软雅黑" pitchFamily="34" charset="-122"/>
                <a:ea typeface="微软雅黑" pitchFamily="34" charset="-122"/>
              </a:rPr>
              <a:t>(</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z direction</a:t>
            </a:r>
            <a:r>
              <a:rPr lang="en-US" altLang="zh-CN" sz="2000" b="0" kern="0" dirty="0" smtClean="0">
                <a:solidFill>
                  <a:srgbClr val="003399"/>
                </a:solidFill>
                <a:latin typeface="微软雅黑" pitchFamily="34" charset="-122"/>
                <a:ea typeface="微软雅黑" pitchFamily="34" charset="-122"/>
              </a:rPr>
              <a:t>)</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a:t>
            </a:r>
          </a:p>
          <a:p>
            <a:pPr marL="266700" lvl="0" indent="-180975" algn="l" eaLnBrk="0" hangingPunct="0">
              <a:spcBef>
                <a:spcPct val="20000"/>
              </a:spcBef>
              <a:buClr>
                <a:srgbClr val="00B050"/>
              </a:buClr>
              <a:buSzPct val="90000"/>
              <a:buFont typeface="Wingdings" pitchFamily="2" charset="2"/>
              <a:buChar char="l"/>
              <a:defRPr/>
            </a:pP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Using laser tracker and </a:t>
            </a:r>
            <a:r>
              <a:rPr lang="en-US" altLang="zh-CN" sz="2000" b="0" kern="0" dirty="0" smtClean="0">
                <a:solidFill>
                  <a:srgbClr val="003399"/>
                </a:solidFill>
                <a:latin typeface="微软雅黑" pitchFamily="34" charset="-122"/>
                <a:ea typeface="微软雅黑" pitchFamily="34" charset="-122"/>
              </a:rPr>
              <a:t>NIVEL200 </a:t>
            </a:r>
            <a:r>
              <a:rPr lang="en-US" altLang="zh-CN" sz="2000" b="0" kern="0" baseline="0" dirty="0" smtClean="0">
                <a:solidFill>
                  <a:srgbClr val="003399"/>
                </a:solidFill>
                <a:latin typeface="微软雅黑" pitchFamily="34" charset="-122"/>
                <a:ea typeface="微软雅黑" pitchFamily="34" charset="-122"/>
              </a:rPr>
              <a:t>to adjust the position and     orientation of the sensor. </a:t>
            </a:r>
          </a:p>
          <a:p>
            <a:pPr marL="85725" lvl="0" indent="180975" algn="l" eaLnBrk="0" hangingPunct="0">
              <a:spcBef>
                <a:spcPct val="20000"/>
              </a:spcBef>
              <a:buClr>
                <a:srgbClr val="00B050"/>
              </a:buClr>
              <a:buSzPct val="90000"/>
              <a:buFont typeface="Wingdings" pitchFamily="2" charset="2"/>
              <a:buChar char="l"/>
              <a:defRPr/>
            </a:pPr>
            <a:r>
              <a:rPr lang="en-US" altLang="zh-CN" sz="2000" b="0" kern="0" baseline="0" dirty="0" smtClean="0">
                <a:solidFill>
                  <a:srgbClr val="003399"/>
                </a:solidFill>
                <a:latin typeface="微软雅黑" pitchFamily="34" charset="-122"/>
                <a:ea typeface="微软雅黑" pitchFamily="34" charset="-122"/>
              </a:rPr>
              <a:t>Using</a:t>
            </a:r>
            <a:r>
              <a:rPr lang="en-US" altLang="zh-CN" sz="2000" b="0" kern="0" dirty="0" smtClean="0">
                <a:solidFill>
                  <a:srgbClr val="003399"/>
                </a:solidFill>
                <a:latin typeface="微软雅黑" pitchFamily="34" charset="-122"/>
                <a:ea typeface="微软雅黑" pitchFamily="34" charset="-122"/>
              </a:rPr>
              <a:t> sensor to measure the vertical position of the wire.</a:t>
            </a:r>
            <a:endPar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sp>
        <p:nvSpPr>
          <p:cNvPr id="22" name="矩形 21"/>
          <p:cNvSpPr/>
          <p:nvPr/>
        </p:nvSpPr>
        <p:spPr bwMode="auto">
          <a:xfrm>
            <a:off x="3714744" y="1071546"/>
            <a:ext cx="571504" cy="2143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pic>
        <p:nvPicPr>
          <p:cNvPr id="3" name="Picture 1"/>
          <p:cNvPicPr>
            <a:picLocks noChangeAspect="1" noChangeArrowheads="1"/>
          </p:cNvPicPr>
          <p:nvPr/>
        </p:nvPicPr>
        <p:blipFill>
          <a:blip r:embed="rId2"/>
          <a:srcRect/>
          <a:stretch>
            <a:fillRect/>
          </a:stretch>
        </p:blipFill>
        <p:spPr bwMode="auto">
          <a:xfrm>
            <a:off x="1285852" y="1071546"/>
            <a:ext cx="6286500" cy="2552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7134238" y="1071546"/>
            <a:ext cx="1066807" cy="1000132"/>
          </a:xfrm>
          <a:prstGeom prst="rect">
            <a:avLst/>
          </a:prstGeom>
          <a:noFill/>
          <a:ln w="9525">
            <a:noFill/>
            <a:miter lim="800000"/>
            <a:headEnd/>
            <a:tailEnd/>
          </a:ln>
          <a:effectLst/>
        </p:spPr>
      </p:pic>
      <p:sp>
        <p:nvSpPr>
          <p:cNvPr id="2" name="标题 1"/>
          <p:cNvSpPr>
            <a:spLocks noGrp="1"/>
          </p:cNvSpPr>
          <p:nvPr>
            <p:ph type="title"/>
          </p:nvPr>
        </p:nvSpPr>
        <p:spPr>
          <a:xfrm>
            <a:off x="1071538" y="142860"/>
            <a:ext cx="7929618" cy="1143000"/>
          </a:xfrm>
        </p:spPr>
        <p:txBody>
          <a:bodyPr/>
          <a:lstStyle/>
          <a:p>
            <a:pPr algn="l"/>
            <a:r>
              <a:rPr lang="en-US" altLang="zh-CN" sz="3600" dirty="0" smtClean="0"/>
              <a:t>Sensor </a:t>
            </a:r>
            <a:r>
              <a:rPr lang="en-US" sz="3600" dirty="0" smtClean="0"/>
              <a:t>Circuit and </a:t>
            </a:r>
            <a:r>
              <a:rPr lang="en-US" altLang="zh-CN" sz="3600" dirty="0" smtClean="0"/>
              <a:t>Calibration(1)</a:t>
            </a:r>
            <a:endParaRPr lang="zh-CN" altLang="en-US" sz="3600" dirty="0"/>
          </a:p>
        </p:txBody>
      </p:sp>
      <p:sp>
        <p:nvSpPr>
          <p:cNvPr id="3" name="内容占位符 2"/>
          <p:cNvSpPr>
            <a:spLocks noGrp="1"/>
          </p:cNvSpPr>
          <p:nvPr>
            <p:ph idx="1"/>
          </p:nvPr>
        </p:nvSpPr>
        <p:spPr>
          <a:xfrm>
            <a:off x="557242" y="1142984"/>
            <a:ext cx="8229600" cy="1428760"/>
          </a:xfrm>
        </p:spPr>
        <p:txBody>
          <a:bodyPr/>
          <a:lstStyle/>
          <a:p>
            <a:r>
              <a:rPr lang="en-US" altLang="zh-CN" sz="1800" dirty="0" smtClean="0"/>
              <a:t>GP1S094HCZ0F is a transmissive </a:t>
            </a:r>
            <a:r>
              <a:rPr lang="en-US" sz="1800" dirty="0" smtClean="0">
                <a:solidFill>
                  <a:srgbClr val="FF0000"/>
                </a:solidFill>
              </a:rPr>
              <a:t>photointerrupter</a:t>
            </a:r>
            <a:r>
              <a:rPr lang="en-US" sz="1800" dirty="0" smtClean="0"/>
              <a:t> </a:t>
            </a:r>
          </a:p>
          <a:p>
            <a:pPr>
              <a:buNone/>
            </a:pPr>
            <a:r>
              <a:rPr lang="en-US" altLang="zh-CN" sz="1800" dirty="0" smtClean="0"/>
              <a:t>     with opposing emitter and detector in a molding</a:t>
            </a:r>
          </a:p>
          <a:p>
            <a:pPr>
              <a:buNone/>
            </a:pPr>
            <a:r>
              <a:rPr lang="en-US" altLang="zh-CN" sz="1800" dirty="0" smtClean="0"/>
              <a:t>     that provides non-contact sensing.</a:t>
            </a:r>
          </a:p>
          <a:p>
            <a:r>
              <a:rPr lang="en-US" altLang="zh-CN" sz="1800" dirty="0" smtClean="0"/>
              <a:t>Function: </a:t>
            </a:r>
            <a:r>
              <a:rPr lang="en-US" altLang="zh-CN" sz="1800" dirty="0" smtClean="0">
                <a:solidFill>
                  <a:srgbClr val="FF0000"/>
                </a:solidFill>
              </a:rPr>
              <a:t>detect the wire vibration</a:t>
            </a:r>
            <a:r>
              <a:rPr lang="en-US" sz="1800" dirty="0" smtClean="0">
                <a:solidFill>
                  <a:srgbClr val="FF0000"/>
                </a:solidFill>
              </a:rPr>
              <a:t> amplitudes </a:t>
            </a:r>
            <a:r>
              <a:rPr lang="en-US" sz="1800" dirty="0" smtClean="0"/>
              <a:t>y</a:t>
            </a:r>
            <a:r>
              <a:rPr lang="en-US" sz="1800" baseline="-25000" dirty="0" smtClean="0"/>
              <a:t>d</a:t>
            </a:r>
            <a:r>
              <a:rPr lang="en-US" sz="1800" dirty="0" smtClean="0"/>
              <a:t>(</a:t>
            </a:r>
            <a:r>
              <a:rPr lang="en-US" sz="1800" dirty="0" err="1" smtClean="0"/>
              <a:t>z,t</a:t>
            </a:r>
            <a:r>
              <a:rPr lang="en-US" sz="1800" dirty="0" smtClean="0"/>
              <a:t>) change over time due to Lorentz Force.</a:t>
            </a:r>
            <a:endParaRPr lang="en-US" altLang="zh-CN" sz="1800" dirty="0" smtClean="0"/>
          </a:p>
          <a:p>
            <a:pPr>
              <a:buNone/>
            </a:pPr>
            <a:endParaRPr lang="en-US" altLang="zh-CN" dirty="0" smtClean="0"/>
          </a:p>
          <a:p>
            <a:pPr>
              <a:buNone/>
            </a:pPr>
            <a:endParaRPr lang="zh-CN" altLang="en-US" dirty="0"/>
          </a:p>
        </p:txBody>
      </p:sp>
      <p:sp>
        <p:nvSpPr>
          <p:cNvPr id="4" name="内容占位符 2"/>
          <p:cNvSpPr txBox="1">
            <a:spLocks/>
          </p:cNvSpPr>
          <p:nvPr/>
        </p:nvSpPr>
        <p:spPr bwMode="auto">
          <a:xfrm>
            <a:off x="1142976" y="4929198"/>
            <a:ext cx="2000264" cy="357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tabLst/>
              <a:defRPr/>
            </a:pPr>
            <a:r>
              <a:rPr kumimoji="0" lang="en-US" altLang="zh-CN" sz="16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Sensor circuit</a:t>
            </a: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pic>
        <p:nvPicPr>
          <p:cNvPr id="7169" name="Picture 1"/>
          <p:cNvPicPr>
            <a:picLocks noChangeAspect="1" noChangeArrowheads="1"/>
          </p:cNvPicPr>
          <p:nvPr/>
        </p:nvPicPr>
        <p:blipFill>
          <a:blip r:embed="rId3"/>
          <a:srcRect/>
          <a:stretch>
            <a:fillRect/>
          </a:stretch>
        </p:blipFill>
        <p:spPr bwMode="auto">
          <a:xfrm>
            <a:off x="571473" y="2733403"/>
            <a:ext cx="2928958" cy="2267089"/>
          </a:xfrm>
          <a:prstGeom prst="rect">
            <a:avLst/>
          </a:prstGeom>
          <a:noFill/>
          <a:ln w="9525">
            <a:noFill/>
            <a:miter lim="800000"/>
            <a:headEnd/>
            <a:tailEnd/>
          </a:ln>
          <a:effectLst/>
        </p:spPr>
      </p:pic>
      <p:sp>
        <p:nvSpPr>
          <p:cNvPr id="6" name="TextBox 8"/>
          <p:cNvSpPr txBox="1">
            <a:spLocks noChangeArrowheads="1"/>
          </p:cNvSpPr>
          <p:nvPr/>
        </p:nvSpPr>
        <p:spPr bwMode="auto">
          <a:xfrm>
            <a:off x="714348" y="2733256"/>
            <a:ext cx="931665" cy="338554"/>
          </a:xfrm>
          <a:prstGeom prst="rect">
            <a:avLst/>
          </a:prstGeom>
          <a:noFill/>
          <a:ln w="9525">
            <a:noFill/>
            <a:miter lim="800000"/>
            <a:headEnd/>
            <a:tailEnd/>
          </a:ln>
        </p:spPr>
        <p:txBody>
          <a:bodyPr wrap="none">
            <a:spAutoFit/>
          </a:bodyPr>
          <a:lstStyle/>
          <a:p>
            <a:r>
              <a:rPr lang="en-US" altLang="zh-CN" sz="1600" dirty="0" smtClean="0">
                <a:solidFill>
                  <a:schemeClr val="tx1"/>
                </a:solidFill>
              </a:rPr>
              <a:t>R</a:t>
            </a:r>
            <a:r>
              <a:rPr lang="en-US" altLang="zh-CN" sz="900" dirty="0" smtClean="0">
                <a:solidFill>
                  <a:schemeClr val="tx1"/>
                </a:solidFill>
              </a:rPr>
              <a:t>D</a:t>
            </a:r>
            <a:r>
              <a:rPr lang="en-US" altLang="zh-CN" sz="1400" dirty="0" smtClean="0">
                <a:solidFill>
                  <a:schemeClr val="tx1"/>
                </a:solidFill>
              </a:rPr>
              <a:t>=280Ω</a:t>
            </a:r>
            <a:endParaRPr lang="zh-CN" altLang="en-US" sz="1400" dirty="0">
              <a:solidFill>
                <a:schemeClr val="tx1"/>
              </a:solidFill>
            </a:endParaRPr>
          </a:p>
        </p:txBody>
      </p:sp>
      <p:sp>
        <p:nvSpPr>
          <p:cNvPr id="7" name="矩形 6"/>
          <p:cNvSpPr/>
          <p:nvPr/>
        </p:nvSpPr>
        <p:spPr>
          <a:xfrm>
            <a:off x="1572048" y="4519206"/>
            <a:ext cx="960519" cy="307777"/>
          </a:xfrm>
          <a:prstGeom prst="rect">
            <a:avLst/>
          </a:prstGeom>
        </p:spPr>
        <p:txBody>
          <a:bodyPr wrap="none">
            <a:spAutoFit/>
          </a:bodyPr>
          <a:lstStyle/>
          <a:p>
            <a:r>
              <a:rPr lang="en-US" altLang="zh-CN" sz="1400" dirty="0" smtClean="0">
                <a:solidFill>
                  <a:schemeClr val="tx1"/>
                </a:solidFill>
              </a:rPr>
              <a:t>Re=18KΩ</a:t>
            </a:r>
            <a:endParaRPr lang="zh-CN" altLang="en-US" sz="1400" dirty="0">
              <a:solidFill>
                <a:schemeClr val="tx1"/>
              </a:solidFill>
            </a:endParaRPr>
          </a:p>
        </p:txBody>
      </p:sp>
      <p:sp>
        <p:nvSpPr>
          <p:cNvPr id="9" name="矩形 8"/>
          <p:cNvSpPr/>
          <p:nvPr/>
        </p:nvSpPr>
        <p:spPr bwMode="auto">
          <a:xfrm>
            <a:off x="2857488" y="2786058"/>
            <a:ext cx="571504" cy="2143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sp>
        <p:nvSpPr>
          <p:cNvPr id="11" name="矩形 10"/>
          <p:cNvSpPr/>
          <p:nvPr/>
        </p:nvSpPr>
        <p:spPr bwMode="auto">
          <a:xfrm>
            <a:off x="2928926" y="3000372"/>
            <a:ext cx="142876" cy="1428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sp>
        <p:nvSpPr>
          <p:cNvPr id="8" name="TextBox 7"/>
          <p:cNvSpPr txBox="1"/>
          <p:nvPr/>
        </p:nvSpPr>
        <p:spPr>
          <a:xfrm>
            <a:off x="2748789" y="2928934"/>
            <a:ext cx="537327" cy="276999"/>
          </a:xfrm>
          <a:prstGeom prst="rect">
            <a:avLst/>
          </a:prstGeom>
          <a:noFill/>
        </p:spPr>
        <p:txBody>
          <a:bodyPr wrap="none" rtlCol="0">
            <a:spAutoFit/>
          </a:bodyPr>
          <a:lstStyle/>
          <a:p>
            <a:r>
              <a:rPr lang="en-US" altLang="zh-CN" sz="1200" dirty="0" smtClean="0">
                <a:solidFill>
                  <a:schemeClr val="tx1"/>
                </a:solidFill>
              </a:rPr>
              <a:t>+13V</a:t>
            </a:r>
            <a:endParaRPr lang="zh-CN" altLang="en-US" sz="1200" dirty="0">
              <a:solidFill>
                <a:schemeClr val="tx1"/>
              </a:solidFill>
            </a:endParaRPr>
          </a:p>
        </p:txBody>
      </p:sp>
      <p:sp>
        <p:nvSpPr>
          <p:cNvPr id="13" name="TextBox 12"/>
          <p:cNvSpPr txBox="1"/>
          <p:nvPr/>
        </p:nvSpPr>
        <p:spPr>
          <a:xfrm>
            <a:off x="2762031" y="2714620"/>
            <a:ext cx="809837" cy="261610"/>
          </a:xfrm>
          <a:prstGeom prst="rect">
            <a:avLst/>
          </a:prstGeom>
          <a:noFill/>
        </p:spPr>
        <p:txBody>
          <a:bodyPr wrap="none" rtlCol="0">
            <a:spAutoFit/>
          </a:bodyPr>
          <a:lstStyle/>
          <a:p>
            <a:r>
              <a:rPr lang="en-US" altLang="zh-CN" sz="1100" dirty="0" smtClean="0">
                <a:solidFill>
                  <a:schemeClr val="tx1"/>
                </a:solidFill>
              </a:rPr>
              <a:t>DC Power</a:t>
            </a:r>
            <a:endParaRPr lang="zh-CN" altLang="en-US" sz="1100" dirty="0">
              <a:solidFill>
                <a:schemeClr val="tx1"/>
              </a:solidFill>
            </a:endParaRPr>
          </a:p>
        </p:txBody>
      </p:sp>
      <p:pic>
        <p:nvPicPr>
          <p:cNvPr id="14" name="图片 13" descr="IMG_8522.JPG"/>
          <p:cNvPicPr>
            <a:picLocks noChangeAspect="1"/>
          </p:cNvPicPr>
          <p:nvPr/>
        </p:nvPicPr>
        <p:blipFill>
          <a:blip r:embed="rId4" cstate="print"/>
          <a:srcRect/>
          <a:stretch>
            <a:fillRect/>
          </a:stretch>
        </p:blipFill>
        <p:spPr bwMode="auto">
          <a:xfrm>
            <a:off x="4714876" y="2714620"/>
            <a:ext cx="2928554" cy="2214578"/>
          </a:xfrm>
          <a:prstGeom prst="rect">
            <a:avLst/>
          </a:prstGeom>
          <a:noFill/>
          <a:ln w="9525">
            <a:noFill/>
            <a:miter lim="800000"/>
            <a:headEnd/>
            <a:tailEnd/>
          </a:ln>
        </p:spPr>
      </p:pic>
      <p:sp>
        <p:nvSpPr>
          <p:cNvPr id="16" name="内容占位符 2"/>
          <p:cNvSpPr txBox="1">
            <a:spLocks/>
          </p:cNvSpPr>
          <p:nvPr/>
        </p:nvSpPr>
        <p:spPr bwMode="auto">
          <a:xfrm>
            <a:off x="4929190" y="4929199"/>
            <a:ext cx="3286148" cy="357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tabLst/>
              <a:defRPr/>
            </a:pPr>
            <a:r>
              <a:rPr kumimoji="0" lang="en-US" altLang="zh-CN" sz="16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Sensor output test bench </a:t>
            </a: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sp>
        <p:nvSpPr>
          <p:cNvPr id="15" name="内容占位符 2"/>
          <p:cNvSpPr txBox="1">
            <a:spLocks/>
          </p:cNvSpPr>
          <p:nvPr/>
        </p:nvSpPr>
        <p:spPr bwMode="auto">
          <a:xfrm>
            <a:off x="500034" y="5214950"/>
            <a:ext cx="8229600" cy="142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r>
              <a:rPr kumimoji="0" lang="en-US" altLang="zh-CN" sz="1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Calibration</a:t>
            </a:r>
            <a:r>
              <a:rPr lang="en-US" altLang="zh-CN" sz="1800" b="0" kern="0" dirty="0" smtClean="0">
                <a:solidFill>
                  <a:srgbClr val="003399"/>
                </a:solidFill>
                <a:latin typeface="微软雅黑" pitchFamily="34" charset="-122"/>
                <a:ea typeface="微软雅黑" pitchFamily="34" charset="-122"/>
              </a:rPr>
              <a:t>:</a:t>
            </a:r>
            <a:r>
              <a:rPr kumimoji="0" lang="en-US" altLang="zh-CN" sz="1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By changing the position</a:t>
            </a:r>
            <a:r>
              <a:rPr kumimoji="0" lang="en-US" altLang="zh-CN" sz="18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of the sensor relative to the wire on the sensor output test bench, a series of points which are the </a:t>
            </a:r>
            <a:r>
              <a:rPr kumimoji="0" lang="en-US" altLang="zh-CN" sz="1800" b="0" i="0" u="none" strike="noStrike" kern="0" cap="none" spc="0" normalizeH="0" noProof="0" dirty="0" smtClean="0">
                <a:ln>
                  <a:noFill/>
                </a:ln>
                <a:solidFill>
                  <a:srgbClr val="FF0000"/>
                </a:solidFill>
                <a:effectLst/>
                <a:uLnTx/>
                <a:uFillTx/>
                <a:latin typeface="微软雅黑" pitchFamily="34" charset="-122"/>
                <a:ea typeface="微软雅黑" pitchFamily="34" charset="-122"/>
                <a:cs typeface="+mn-cs"/>
              </a:rPr>
              <a:t>output voltages</a:t>
            </a:r>
            <a:r>
              <a:rPr kumimoji="0" lang="en-US" altLang="zh-CN" sz="18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were gotten. Because the sensor received different </a:t>
            </a:r>
            <a:r>
              <a:rPr kumimoji="0" lang="en-US" altLang="zh-CN" sz="1800" b="0" i="0" u="none" strike="noStrike" kern="0" cap="none" spc="0" normalizeH="0" noProof="0" dirty="0" smtClean="0">
                <a:ln>
                  <a:noFill/>
                </a:ln>
                <a:solidFill>
                  <a:srgbClr val="FF0000"/>
                </a:solidFill>
                <a:effectLst/>
                <a:uLnTx/>
                <a:uFillTx/>
                <a:latin typeface="微软雅黑" pitchFamily="34" charset="-122"/>
                <a:ea typeface="微软雅黑" pitchFamily="34" charset="-122"/>
                <a:cs typeface="+mn-cs"/>
              </a:rPr>
              <a:t>optical</a:t>
            </a:r>
            <a:r>
              <a:rPr kumimoji="0" lang="en-US" altLang="zh-CN" sz="18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a:t>
            </a:r>
            <a:r>
              <a:rPr kumimoji="0" lang="en-US" altLang="zh-CN" sz="1800" b="0" i="0" u="none" strike="noStrike" kern="0" cap="none" spc="0" normalizeH="0" noProof="0" dirty="0" smtClean="0">
                <a:ln>
                  <a:noFill/>
                </a:ln>
                <a:solidFill>
                  <a:srgbClr val="FF0000"/>
                </a:solidFill>
                <a:effectLst/>
                <a:uLnTx/>
                <a:uFillTx/>
                <a:latin typeface="微软雅黑" pitchFamily="34" charset="-122"/>
                <a:ea typeface="微软雅黑" pitchFamily="34" charset="-122"/>
                <a:cs typeface="+mn-cs"/>
              </a:rPr>
              <a:t>signals</a:t>
            </a:r>
            <a:r>
              <a:rPr kumimoji="0" lang="en-US" altLang="zh-CN" sz="18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when the wire at different locations, so the output voltages are different</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a:t>
            </a:r>
            <a:endParaRPr kumimoji="0" lang="en-US"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r>
              <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     </a:t>
            </a: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p:cNvPicPr>
            <a:picLocks noChangeAspect="1" noChangeArrowheads="1"/>
          </p:cNvPicPr>
          <p:nvPr/>
        </p:nvPicPr>
        <p:blipFill>
          <a:blip r:embed="rId2"/>
          <a:srcRect/>
          <a:stretch>
            <a:fillRect/>
          </a:stretch>
        </p:blipFill>
        <p:spPr bwMode="auto">
          <a:xfrm>
            <a:off x="4000496" y="3028094"/>
            <a:ext cx="4572007" cy="2115418"/>
          </a:xfrm>
          <a:prstGeom prst="rect">
            <a:avLst/>
          </a:prstGeom>
          <a:noFill/>
          <a:ln w="9525">
            <a:noFill/>
            <a:miter lim="800000"/>
            <a:headEnd/>
            <a:tailEnd/>
          </a:ln>
          <a:effectLst/>
        </p:spPr>
      </p:pic>
      <p:graphicFrame>
        <p:nvGraphicFramePr>
          <p:cNvPr id="23" name="表格 22"/>
          <p:cNvGraphicFramePr>
            <a:graphicFrameLocks noGrp="1"/>
          </p:cNvGraphicFramePr>
          <p:nvPr/>
        </p:nvGraphicFramePr>
        <p:xfrm>
          <a:off x="285720" y="1214422"/>
          <a:ext cx="3500462" cy="1783088"/>
        </p:xfrm>
        <a:graphic>
          <a:graphicData uri="http://schemas.openxmlformats.org/drawingml/2006/table">
            <a:tbl>
              <a:tblPr/>
              <a:tblGrid>
                <a:gridCol w="1235457"/>
                <a:gridCol w="598350"/>
                <a:gridCol w="485621"/>
                <a:gridCol w="485621"/>
                <a:gridCol w="695413"/>
              </a:tblGrid>
              <a:tr h="148149">
                <a:tc gridSpan="5">
                  <a:txBody>
                    <a:bodyPr/>
                    <a:lstStyle/>
                    <a:p>
                      <a:pPr algn="ctr">
                        <a:spcAft>
                          <a:spcPts val="0"/>
                        </a:spcAft>
                      </a:pPr>
                      <a:r>
                        <a:rPr lang="en-US" sz="1050" kern="100" dirty="0" smtClean="0">
                          <a:latin typeface="Calibri"/>
                          <a:ea typeface="宋体"/>
                          <a:cs typeface="Times New Roman"/>
                        </a:rPr>
                        <a:t>No shading voltage</a:t>
                      </a:r>
                      <a:endParaRPr lang="en-US"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pPr algn="ctr">
                        <a:spcAft>
                          <a:spcPts val="0"/>
                        </a:spcAft>
                      </a:pP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96297">
                <a:tc>
                  <a:txBody>
                    <a:bodyPr/>
                    <a:lstStyle/>
                    <a:p>
                      <a:pPr algn="just">
                        <a:spcAft>
                          <a:spcPts val="0"/>
                        </a:spcAft>
                      </a:pPr>
                      <a:endParaRPr lang="en-US"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dirty="0" smtClean="0"/>
                        <a:t>Left linear region</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dirty="0" smtClean="0"/>
                        <a:t>Right linear region</a:t>
                      </a:r>
                      <a:endParaRPr lang="zh-CN" alt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48149">
                <a:tc>
                  <a:txBody>
                    <a:bodyPr/>
                    <a:lstStyle/>
                    <a:p>
                      <a:pPr algn="just">
                        <a:spcAft>
                          <a:spcPts val="0"/>
                        </a:spcAft>
                      </a:pPr>
                      <a:r>
                        <a:rPr lang="en-US" altLang="zh-CN" sz="1050" kern="100" dirty="0" smtClean="0">
                          <a:latin typeface="Calibri"/>
                          <a:ea typeface="宋体"/>
                          <a:cs typeface="Times New Roman"/>
                        </a:rPr>
                        <a:t>Voltage(</a:t>
                      </a:r>
                      <a:r>
                        <a:rPr lang="en-US" sz="1050" kern="100" dirty="0" smtClean="0">
                          <a:latin typeface="Calibri"/>
                          <a:ea typeface="宋体"/>
                          <a:cs typeface="Times New Roman"/>
                        </a:rPr>
                        <a:t>V)</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9.1</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6</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5.56</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9.27</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97">
                <a:tc>
                  <a:txBody>
                    <a:bodyPr/>
                    <a:lstStyle/>
                    <a:p>
                      <a:pPr algn="just">
                        <a:spcAft>
                          <a:spcPts val="0"/>
                        </a:spcAft>
                      </a:pPr>
                      <a:r>
                        <a:rPr lang="en-US" sz="1050" dirty="0" smtClean="0"/>
                        <a:t>Voltage</a:t>
                      </a:r>
                      <a:r>
                        <a:rPr lang="en-US" sz="1050" baseline="0" dirty="0" smtClean="0"/>
                        <a:t> </a:t>
                      </a:r>
                      <a:r>
                        <a:rPr lang="en-US" sz="1050" dirty="0" smtClean="0"/>
                        <a:t>difference</a:t>
                      </a:r>
                      <a:r>
                        <a:rPr lang="en-US" sz="1050" kern="100" dirty="0" smtClean="0">
                          <a:latin typeface="Calibri"/>
                          <a:ea typeface="宋体"/>
                          <a:cs typeface="Times New Roman"/>
                        </a:rPr>
                        <a:t>(V)</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100">
                          <a:latin typeface="Calibri"/>
                          <a:ea typeface="宋体"/>
                          <a:cs typeface="Times New Roman"/>
                        </a:rPr>
                        <a:t>3.1</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dirty="0">
                          <a:latin typeface="Calibri"/>
                          <a:ea typeface="宋体"/>
                          <a:cs typeface="Times New Roman"/>
                        </a:rPr>
                        <a:t>3.71</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82888">
                <a:tc>
                  <a:txBody>
                    <a:bodyPr/>
                    <a:lstStyle/>
                    <a:p>
                      <a:pPr algn="just">
                        <a:spcAft>
                          <a:spcPts val="0"/>
                        </a:spcAft>
                      </a:pPr>
                      <a:r>
                        <a:rPr lang="en-US" altLang="zh-CN" sz="1100" kern="100" dirty="0" smtClean="0">
                          <a:latin typeface="Calibri"/>
                          <a:ea typeface="宋体"/>
                          <a:cs typeface="Times New Roman"/>
                        </a:rPr>
                        <a:t>Displacemen</a:t>
                      </a:r>
                      <a:r>
                        <a:rPr lang="en-US" altLang="zh-CN" sz="1050" kern="100" dirty="0" smtClean="0">
                          <a:latin typeface="Calibri"/>
                          <a:ea typeface="宋体"/>
                          <a:cs typeface="Times New Roman"/>
                        </a:rPr>
                        <a:t>t(</a:t>
                      </a:r>
                      <a:r>
                        <a:rPr lang="en-US" sz="1050" kern="100" dirty="0" smtClean="0">
                          <a:latin typeface="Calibri"/>
                          <a:ea typeface="宋体"/>
                          <a:cs typeface="Times New Roman"/>
                        </a:rPr>
                        <a:t>mm)</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latin typeface="Calibri"/>
                          <a:ea typeface="宋体"/>
                          <a:cs typeface="Times New Roman"/>
                        </a:rPr>
                        <a:t>0.2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0.3</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latin typeface="Calibri"/>
                          <a:ea typeface="宋体"/>
                          <a:cs typeface="Times New Roman"/>
                        </a:rPr>
                        <a:t>0.38</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0.50</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052">
                <a:tc>
                  <a:txBody>
                    <a:bodyPr/>
                    <a:lstStyle/>
                    <a:p>
                      <a:pPr algn="just">
                        <a:spcAft>
                          <a:spcPts val="0"/>
                        </a:spcAft>
                      </a:pPr>
                      <a:r>
                        <a:rPr lang="en-US" altLang="zh-CN" sz="1050" kern="100" dirty="0" smtClean="0">
                          <a:latin typeface="Calibri"/>
                          <a:ea typeface="宋体"/>
                          <a:cs typeface="Times New Roman"/>
                        </a:rPr>
                        <a:t>Displacement difference(</a:t>
                      </a:r>
                      <a:r>
                        <a:rPr lang="en-US" sz="1050" kern="100" dirty="0" smtClean="0">
                          <a:latin typeface="Calibri"/>
                          <a:ea typeface="宋体"/>
                          <a:cs typeface="Times New Roman"/>
                        </a:rPr>
                        <a:t>mm)</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100" dirty="0">
                          <a:latin typeface="Calibri"/>
                          <a:ea typeface="宋体"/>
                          <a:cs typeface="Times New Roman"/>
                        </a:rPr>
                        <a:t>0.1</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a:latin typeface="Calibri"/>
                          <a:ea typeface="宋体"/>
                          <a:cs typeface="Times New Roman"/>
                        </a:rPr>
                        <a:t>0.12</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96297">
                <a:tc>
                  <a:txBody>
                    <a:bodyPr/>
                    <a:lstStyle/>
                    <a:p>
                      <a:pPr algn="just">
                        <a:spcAft>
                          <a:spcPts val="0"/>
                        </a:spcAft>
                      </a:pPr>
                      <a:r>
                        <a:rPr lang="en-US" altLang="zh-CN" sz="1050" kern="100" dirty="0" smtClean="0">
                          <a:latin typeface="Calibri"/>
                          <a:ea typeface="宋体"/>
                          <a:cs typeface="Times New Roman"/>
                        </a:rPr>
                        <a:t>voltage</a:t>
                      </a:r>
                      <a:r>
                        <a:rPr lang="en-US" sz="1050" kern="100" dirty="0" smtClean="0">
                          <a:latin typeface="Calibri"/>
                          <a:ea typeface="宋体"/>
                          <a:cs typeface="Times New Roman"/>
                        </a:rPr>
                        <a:t>/</a:t>
                      </a:r>
                      <a:r>
                        <a:rPr lang="en-US" altLang="zh-CN" sz="1050" kern="100" dirty="0" smtClean="0">
                          <a:latin typeface="Calibri"/>
                          <a:ea typeface="宋体"/>
                          <a:cs typeface="Times New Roman"/>
                        </a:rPr>
                        <a:t>displacement(</a:t>
                      </a:r>
                      <a:r>
                        <a:rPr lang="en-US" sz="1050" kern="100" dirty="0" smtClean="0">
                          <a:latin typeface="Calibri"/>
                          <a:ea typeface="宋体"/>
                          <a:cs typeface="Times New Roman"/>
                        </a:rPr>
                        <a:t>mV</a:t>
                      </a:r>
                      <a:r>
                        <a:rPr lang="en-US" sz="1050" kern="100" dirty="0">
                          <a:latin typeface="Calibri"/>
                          <a:ea typeface="宋体"/>
                          <a:cs typeface="Times New Roman"/>
                        </a:rPr>
                        <a:t>/</a:t>
                      </a:r>
                      <a:r>
                        <a:rPr lang="en-US" sz="1050" kern="100" dirty="0">
                          <a:latin typeface="Calibri"/>
                          <a:ea typeface="宋体"/>
                          <a:cs typeface="Times New Roman"/>
                          <a:sym typeface="Symbol"/>
                        </a:rPr>
                        <a:t></a:t>
                      </a:r>
                      <a:r>
                        <a:rPr lang="en-US" sz="1050" kern="100" dirty="0" smtClean="0">
                          <a:latin typeface="Calibri"/>
                          <a:ea typeface="宋体"/>
                          <a:cs typeface="Times New Roman"/>
                        </a:rPr>
                        <a:t>m)</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100">
                          <a:latin typeface="Calibri"/>
                          <a:ea typeface="宋体"/>
                          <a:cs typeface="Times New Roman"/>
                        </a:rPr>
                        <a:t>31</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dirty="0">
                          <a:latin typeface="Calibri"/>
                          <a:ea typeface="宋体"/>
                          <a:cs typeface="Times New Roman"/>
                        </a:rPr>
                        <a:t>30.92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pic>
        <p:nvPicPr>
          <p:cNvPr id="33797" name="Picture 5"/>
          <p:cNvPicPr>
            <a:picLocks noChangeAspect="1" noChangeArrowheads="1"/>
          </p:cNvPicPr>
          <p:nvPr/>
        </p:nvPicPr>
        <p:blipFill>
          <a:blip r:embed="rId3"/>
          <a:srcRect/>
          <a:stretch>
            <a:fillRect/>
          </a:stretch>
        </p:blipFill>
        <p:spPr bwMode="auto">
          <a:xfrm>
            <a:off x="4071934" y="1000108"/>
            <a:ext cx="4616014" cy="2078785"/>
          </a:xfrm>
          <a:prstGeom prst="rect">
            <a:avLst/>
          </a:prstGeom>
          <a:noFill/>
          <a:ln w="9525">
            <a:noFill/>
            <a:miter lim="800000"/>
            <a:headEnd/>
            <a:tailEnd/>
          </a:ln>
          <a:effectLst/>
        </p:spPr>
      </p:pic>
      <p:sp>
        <p:nvSpPr>
          <p:cNvPr id="17" name="内容占位符 2"/>
          <p:cNvSpPr txBox="1">
            <a:spLocks/>
          </p:cNvSpPr>
          <p:nvPr/>
        </p:nvSpPr>
        <p:spPr bwMode="auto">
          <a:xfrm>
            <a:off x="285720" y="928670"/>
            <a:ext cx="4214842" cy="357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tabLst/>
              <a:defRPr/>
            </a:pPr>
            <a:r>
              <a:rPr kumimoji="0" lang="en-US" altLang="zh-CN" sz="1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outputs</a:t>
            </a:r>
            <a:r>
              <a:rPr kumimoji="0" lang="en-US" altLang="zh-CN" sz="18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of one of the four </a:t>
            </a:r>
            <a:r>
              <a:rPr kumimoji="0" lang="en-US" altLang="zh-CN" sz="1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Sensors</a:t>
            </a: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graphicFrame>
        <p:nvGraphicFramePr>
          <p:cNvPr id="25" name="表格 24"/>
          <p:cNvGraphicFramePr>
            <a:graphicFrameLocks noGrp="1"/>
          </p:cNvGraphicFramePr>
          <p:nvPr/>
        </p:nvGraphicFramePr>
        <p:xfrm>
          <a:off x="285719" y="3100272"/>
          <a:ext cx="3500462" cy="1754626"/>
        </p:xfrm>
        <a:graphic>
          <a:graphicData uri="http://schemas.openxmlformats.org/drawingml/2006/table">
            <a:tbl>
              <a:tblPr/>
              <a:tblGrid>
                <a:gridCol w="1214447"/>
                <a:gridCol w="432137"/>
                <a:gridCol w="648694"/>
                <a:gridCol w="556490"/>
                <a:gridCol w="648694"/>
              </a:tblGrid>
              <a:tr h="146086">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00" dirty="0" smtClean="0">
                          <a:latin typeface="Calibri"/>
                          <a:ea typeface="宋体"/>
                          <a:cs typeface="Times New Roman"/>
                        </a:rPr>
                        <a:t> shading 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pPr algn="ctr">
                        <a:spcAft>
                          <a:spcPts val="0"/>
                        </a:spcAft>
                      </a:pP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45218">
                <a:tc>
                  <a:txBody>
                    <a:bodyPr/>
                    <a:lstStyle/>
                    <a:p>
                      <a:pPr algn="just">
                        <a:spcAft>
                          <a:spcPts val="0"/>
                        </a:spcAft>
                      </a:pPr>
                      <a:endParaRPr lang="en-US"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dirty="0" smtClean="0"/>
                        <a:t>Left linear region</a:t>
                      </a:r>
                      <a:endParaRPr lang="zh-CN" alt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dirty="0" smtClean="0"/>
                        <a:t>Right linear region</a:t>
                      </a:r>
                      <a:endParaRPr lang="zh-CN" altLang="en-US"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61124">
                <a:tc>
                  <a:txBody>
                    <a:bodyPr/>
                    <a:lstStyle/>
                    <a:p>
                      <a:pPr algn="just">
                        <a:spcAft>
                          <a:spcPts val="0"/>
                        </a:spcAft>
                      </a:pPr>
                      <a:r>
                        <a:rPr lang="en-US" altLang="zh-CN" sz="1050" kern="100" dirty="0" smtClean="0">
                          <a:latin typeface="Calibri"/>
                          <a:ea typeface="宋体"/>
                          <a:cs typeface="Times New Roman"/>
                        </a:rPr>
                        <a:t>Voltage(</a:t>
                      </a:r>
                      <a:r>
                        <a:rPr lang="en-US" sz="1050" kern="100" dirty="0" smtClean="0">
                          <a:latin typeface="Calibri"/>
                          <a:ea typeface="宋体"/>
                          <a:cs typeface="Times New Roman"/>
                        </a:rPr>
                        <a:t>V)</a:t>
                      </a:r>
                      <a:endParaRPr lang="zh-CN" altLang="en-US"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9.45</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5.8</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5.58</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9.27</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smtClean="0"/>
                        <a:t>Voltage</a:t>
                      </a:r>
                      <a:r>
                        <a:rPr lang="en-US" sz="900" baseline="0" dirty="0" smtClean="0"/>
                        <a:t> </a:t>
                      </a:r>
                      <a:r>
                        <a:rPr lang="en-US" sz="900" dirty="0" smtClean="0"/>
                        <a:t>difference</a:t>
                      </a:r>
                      <a:r>
                        <a:rPr lang="en-US" sz="900" kern="100" dirty="0" smtClean="0">
                          <a:latin typeface="Calibri"/>
                          <a:ea typeface="宋体"/>
                          <a:cs typeface="Times New Roman"/>
                        </a:rPr>
                        <a:t>(V)</a:t>
                      </a:r>
                      <a:endParaRPr lang="zh-CN" altLang="en-US" sz="900" kern="100" dirty="0" smtClean="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100" dirty="0">
                          <a:latin typeface="Calibri"/>
                          <a:ea typeface="宋体"/>
                          <a:cs typeface="Times New Roman"/>
                        </a:rPr>
                        <a:t>3.65</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dirty="0">
                          <a:latin typeface="Calibri"/>
                          <a:ea typeface="宋体"/>
                          <a:cs typeface="Times New Roman"/>
                        </a:rPr>
                        <a:t>3.69</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143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050" kern="100" dirty="0" smtClean="0">
                          <a:latin typeface="Calibri"/>
                          <a:ea typeface="宋体"/>
                          <a:cs typeface="Times New Roman"/>
                        </a:rPr>
                        <a:t>Displacemen</a:t>
                      </a:r>
                      <a:r>
                        <a:rPr lang="en-US" altLang="zh-CN" sz="1000" kern="100" dirty="0" smtClean="0">
                          <a:latin typeface="Calibri"/>
                          <a:ea typeface="宋体"/>
                          <a:cs typeface="Times New Roman"/>
                        </a:rPr>
                        <a:t>t(</a:t>
                      </a:r>
                      <a:r>
                        <a:rPr lang="en-US" sz="1000" kern="100" dirty="0" smtClean="0">
                          <a:latin typeface="Calibri"/>
                          <a:ea typeface="宋体"/>
                          <a:cs typeface="Times New Roman"/>
                        </a:rPr>
                        <a:t>mm)</a:t>
                      </a:r>
                      <a:endParaRPr lang="zh-CN" altLang="en-US" sz="1000" kern="100" dirty="0" smtClean="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latin typeface="Calibri"/>
                          <a:ea typeface="宋体"/>
                          <a:cs typeface="Times New Roman"/>
                        </a:rPr>
                        <a:t>0.18</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0.3</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0.38</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latin typeface="Calibri"/>
                          <a:ea typeface="宋体"/>
                          <a:cs typeface="Times New Roman"/>
                        </a:rPr>
                        <a:t>0.50</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71">
                <a:tc>
                  <a:txBody>
                    <a:bodyPr/>
                    <a:lstStyle/>
                    <a:p>
                      <a:pPr algn="just">
                        <a:spcAft>
                          <a:spcPts val="0"/>
                        </a:spcAft>
                      </a:pPr>
                      <a:r>
                        <a:rPr lang="en-US" altLang="zh-CN" sz="1050" kern="100" dirty="0" smtClean="0">
                          <a:latin typeface="Calibri"/>
                          <a:ea typeface="宋体"/>
                          <a:cs typeface="Times New Roman"/>
                        </a:rPr>
                        <a:t>Displacement difference(</a:t>
                      </a:r>
                      <a:r>
                        <a:rPr lang="en-US" sz="1050" kern="100" dirty="0" smtClean="0">
                          <a:latin typeface="Calibri"/>
                          <a:ea typeface="宋体"/>
                          <a:cs typeface="Times New Roman"/>
                        </a:rPr>
                        <a:t>mm)</a:t>
                      </a:r>
                      <a:endParaRPr lang="zh-CN" altLang="en-US"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100" dirty="0">
                          <a:latin typeface="Calibri"/>
                          <a:ea typeface="宋体"/>
                          <a:cs typeface="Times New Roman"/>
                        </a:rPr>
                        <a:t>0.12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dirty="0">
                          <a:latin typeface="Calibri"/>
                          <a:ea typeface="宋体"/>
                          <a:cs typeface="Times New Roman"/>
                        </a:rPr>
                        <a:t>0.12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05626">
                <a:tc>
                  <a:txBody>
                    <a:bodyPr/>
                    <a:lstStyle/>
                    <a:p>
                      <a:pPr algn="just">
                        <a:spcAft>
                          <a:spcPts val="0"/>
                        </a:spcAft>
                      </a:pPr>
                      <a:r>
                        <a:rPr lang="en-US" altLang="zh-CN" sz="1050" kern="100" dirty="0" smtClean="0">
                          <a:latin typeface="Calibri"/>
                          <a:ea typeface="宋体"/>
                          <a:cs typeface="Times New Roman"/>
                        </a:rPr>
                        <a:t>voltage</a:t>
                      </a:r>
                      <a:r>
                        <a:rPr lang="en-US" sz="1050" kern="100" dirty="0" smtClean="0">
                          <a:latin typeface="Calibri"/>
                          <a:ea typeface="宋体"/>
                          <a:cs typeface="Times New Roman"/>
                        </a:rPr>
                        <a:t>/</a:t>
                      </a:r>
                      <a:r>
                        <a:rPr lang="en-US" altLang="zh-CN" sz="1050" kern="100" dirty="0" smtClean="0">
                          <a:latin typeface="Calibri"/>
                          <a:ea typeface="宋体"/>
                          <a:cs typeface="Times New Roman"/>
                        </a:rPr>
                        <a:t>displacement(</a:t>
                      </a:r>
                      <a:r>
                        <a:rPr lang="en-US" sz="1050" kern="100" dirty="0" smtClean="0">
                          <a:latin typeface="Calibri"/>
                          <a:ea typeface="宋体"/>
                          <a:cs typeface="Times New Roman"/>
                        </a:rPr>
                        <a:t>mV/</a:t>
                      </a:r>
                      <a:r>
                        <a:rPr lang="en-US" sz="1050" kern="100" dirty="0" smtClean="0">
                          <a:latin typeface="Calibri"/>
                          <a:ea typeface="宋体"/>
                          <a:cs typeface="Times New Roman"/>
                          <a:sym typeface="Symbol"/>
                        </a:rPr>
                        <a:t></a:t>
                      </a:r>
                      <a:r>
                        <a:rPr lang="en-US" sz="1050" kern="100" dirty="0" smtClean="0">
                          <a:latin typeface="Calibri"/>
                          <a:ea typeface="宋体"/>
                          <a:cs typeface="Times New Roman"/>
                        </a:rPr>
                        <a:t>m)</a:t>
                      </a:r>
                      <a:endParaRPr lang="zh-CN" altLang="en-US"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050" kern="100" dirty="0">
                          <a:latin typeface="Calibri"/>
                          <a:ea typeface="宋体"/>
                          <a:cs typeface="Times New Roman"/>
                        </a:rPr>
                        <a:t>30.42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050" kern="100" dirty="0">
                          <a:latin typeface="Calibri"/>
                          <a:ea typeface="宋体"/>
                          <a:cs typeface="Times New Roman"/>
                        </a:rPr>
                        <a:t>30.75</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26" name="内容占位符 2"/>
          <p:cNvSpPr txBox="1">
            <a:spLocks/>
          </p:cNvSpPr>
          <p:nvPr/>
        </p:nvSpPr>
        <p:spPr bwMode="auto">
          <a:xfrm>
            <a:off x="0" y="5072074"/>
            <a:ext cx="8929718" cy="1500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r>
              <a:rPr lang="en-US" altLang="zh-CN" sz="1600" b="0" kern="0" dirty="0" smtClean="0">
                <a:solidFill>
                  <a:srgbClr val="003399"/>
                </a:solidFill>
                <a:latin typeface="微软雅黑" pitchFamily="34" charset="-122"/>
                <a:ea typeface="微软雅黑" pitchFamily="34" charset="-122"/>
              </a:rPr>
              <a:t>There are two linear output parts. In each part, the wire displacement is about 0.12mm. One part will be chosen as the workspace.</a:t>
            </a:r>
          </a:p>
          <a:p>
            <a:pPr marR="0" lvl="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r>
              <a:rPr lang="en-US" altLang="zh-CN" sz="1600" b="0" kern="0" dirty="0" smtClean="0">
                <a:solidFill>
                  <a:srgbClr val="003399"/>
                </a:solidFill>
                <a:latin typeface="微软雅黑" pitchFamily="34" charset="-122"/>
                <a:ea typeface="微软雅黑" pitchFamily="34" charset="-122"/>
              </a:rPr>
              <a:t>There was little difference in the output voltages between covering the sensor with light     shield  and exposing the sensor in the lab light. But the voltages were more stable when the sensor was covered.</a:t>
            </a:r>
            <a:endParaRPr lang="en-US" altLang="zh-CN" sz="1600" b="0" kern="0" dirty="0" smtClean="0">
              <a:solidFill>
                <a:srgbClr val="C00000"/>
              </a:solidFill>
              <a:latin typeface="微软雅黑" pitchFamily="34" charset="-122"/>
              <a:ea typeface="微软雅黑" pitchFamily="34" charset="-122"/>
            </a:endParaRPr>
          </a:p>
          <a:p>
            <a:pPr lvl="0" algn="l" eaLnBrk="0" hangingPunct="0">
              <a:spcBef>
                <a:spcPct val="20000"/>
              </a:spcBef>
              <a:buClr>
                <a:srgbClr val="00B0F0"/>
              </a:buClr>
              <a:buSzPct val="90000"/>
              <a:buFont typeface="Wingdings" pitchFamily="2" charset="2"/>
              <a:buChar char="n"/>
              <a:defRPr/>
            </a:pPr>
            <a:r>
              <a:rPr kumimoji="0" lang="en-US" altLang="zh-CN" sz="16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The </a:t>
            </a:r>
            <a:r>
              <a:rPr kumimoji="0" lang="en-US" altLang="zh-CN" sz="16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sensitivity</a:t>
            </a:r>
            <a:r>
              <a:rPr kumimoji="0" lang="en-US" altLang="zh-CN" sz="16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 of the</a:t>
            </a:r>
            <a:r>
              <a:rPr kumimoji="0" lang="en-US" altLang="zh-CN" sz="16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sensor </a:t>
            </a:r>
            <a:r>
              <a:rPr lang="en-US" altLang="zh-CN" sz="1600" b="0" kern="0" dirty="0" smtClean="0">
                <a:solidFill>
                  <a:srgbClr val="003399"/>
                </a:solidFill>
                <a:latin typeface="微软雅黑" pitchFamily="34" charset="-122"/>
                <a:ea typeface="微软雅黑" pitchFamily="34" charset="-122"/>
              </a:rPr>
              <a:t>is approximately </a:t>
            </a:r>
            <a:r>
              <a:rPr lang="en-US" altLang="zh-CN" sz="1600" b="0" kern="0" dirty="0" smtClean="0">
                <a:solidFill>
                  <a:srgbClr val="FF0000"/>
                </a:solidFill>
                <a:latin typeface="微软雅黑" pitchFamily="34" charset="-122"/>
                <a:ea typeface="微软雅黑" pitchFamily="34" charset="-122"/>
              </a:rPr>
              <a:t>30mV/</a:t>
            </a:r>
            <a:r>
              <a:rPr lang="en-US" altLang="zh-CN" sz="1600" b="0" kern="0" dirty="0" smtClean="0">
                <a:solidFill>
                  <a:srgbClr val="FF0000"/>
                </a:solidFill>
                <a:latin typeface="微软雅黑" pitchFamily="34" charset="-122"/>
                <a:ea typeface="微软雅黑" pitchFamily="34" charset="-122"/>
                <a:sym typeface="Symbol"/>
              </a:rPr>
              <a:t>m</a:t>
            </a:r>
            <a:r>
              <a:rPr lang="en-US" altLang="zh-CN" sz="1600" b="0" kern="0" dirty="0" smtClean="0">
                <a:solidFill>
                  <a:srgbClr val="003399"/>
                </a:solidFill>
                <a:latin typeface="微软雅黑" pitchFamily="34" charset="-122"/>
                <a:ea typeface="微软雅黑" pitchFamily="34" charset="-122"/>
                <a:sym typeface="Symbol"/>
              </a:rPr>
              <a:t>.</a:t>
            </a:r>
            <a:endParaRPr kumimoji="0" lang="en-US" altLang="zh-CN" sz="16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sp>
        <p:nvSpPr>
          <p:cNvPr id="9" name="标题 1"/>
          <p:cNvSpPr txBox="1">
            <a:spLocks/>
          </p:cNvSpPr>
          <p:nvPr/>
        </p:nvSpPr>
        <p:spPr bwMode="auto">
          <a:xfrm>
            <a:off x="1071538" y="71414"/>
            <a:ext cx="792961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微软雅黑" pitchFamily="34" charset="-122"/>
                <a:ea typeface="微软雅黑" pitchFamily="34" charset="-122"/>
                <a:cs typeface="+mj-cs"/>
              </a:rPr>
              <a:t>Sensor </a:t>
            </a:r>
            <a:r>
              <a:rPr kumimoji="0" lang="en-US" sz="3600" b="1" i="0" u="none" strike="noStrike" kern="0" cap="none" spc="0" normalizeH="0" baseline="0" noProof="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微软雅黑" pitchFamily="34" charset="-122"/>
                <a:ea typeface="微软雅黑" pitchFamily="34" charset="-122"/>
                <a:cs typeface="+mj-cs"/>
              </a:rPr>
              <a:t>Circuit and </a:t>
            </a:r>
            <a:r>
              <a:rPr kumimoji="0" lang="en-US" altLang="zh-CN" sz="3600" b="1" i="0" u="none" strike="noStrike" kern="0" cap="none" spc="0" normalizeH="0" baseline="0" noProof="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微软雅黑" pitchFamily="34" charset="-122"/>
                <a:ea typeface="微软雅黑" pitchFamily="34" charset="-122"/>
                <a:cs typeface="+mj-cs"/>
              </a:rPr>
              <a:t>Calibration(2)</a:t>
            </a:r>
            <a:endParaRPr kumimoji="0" lang="zh-CN" altLang="en-US" sz="3600" b="1" i="0" u="none" strike="noStrike" kern="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4"/>
          <p:cNvPicPr>
            <a:picLocks noChangeAspect="1" noChangeArrowheads="1"/>
          </p:cNvPicPr>
          <p:nvPr/>
        </p:nvPicPr>
        <p:blipFill>
          <a:blip r:embed="rId2"/>
          <a:srcRect/>
          <a:stretch>
            <a:fillRect/>
          </a:stretch>
        </p:blipFill>
        <p:spPr bwMode="auto">
          <a:xfrm>
            <a:off x="1357290" y="1285860"/>
            <a:ext cx="6357982" cy="2734431"/>
          </a:xfrm>
          <a:prstGeom prst="rect">
            <a:avLst/>
          </a:prstGeom>
          <a:noFill/>
          <a:ln w="9525">
            <a:noFill/>
            <a:miter lim="800000"/>
            <a:headEnd/>
            <a:tailEnd/>
          </a:ln>
        </p:spPr>
      </p:pic>
      <p:sp>
        <p:nvSpPr>
          <p:cNvPr id="4" name="内容占位符 2"/>
          <p:cNvSpPr>
            <a:spLocks noGrp="1"/>
          </p:cNvSpPr>
          <p:nvPr>
            <p:ph idx="1"/>
          </p:nvPr>
        </p:nvSpPr>
        <p:spPr>
          <a:xfrm>
            <a:off x="142844" y="4286256"/>
            <a:ext cx="8929718" cy="1785950"/>
          </a:xfrm>
        </p:spPr>
        <p:txBody>
          <a:bodyPr/>
          <a:lstStyle/>
          <a:p>
            <a:r>
              <a:rPr lang="en-US" altLang="zh-CN" sz="1800" dirty="0" smtClean="0"/>
              <a:t>The output voltages of the sensor were acquired by NI data acquisition devices. In every test position, a series of datum were acquired. The sampling frequency is 500Hz,and the sampling time is 1s.</a:t>
            </a:r>
          </a:p>
          <a:p>
            <a:r>
              <a:rPr lang="en-US" sz="1800" dirty="0" smtClean="0"/>
              <a:t>The experimental results show that </a:t>
            </a:r>
            <a:r>
              <a:rPr lang="en-US" altLang="zh-CN" sz="1800" dirty="0" smtClean="0"/>
              <a:t>in each position </a:t>
            </a:r>
            <a:r>
              <a:rPr lang="en-US" sz="1800" dirty="0" smtClean="0"/>
              <a:t>the difference between the maximum and minimum voltages is approximately </a:t>
            </a:r>
            <a:r>
              <a:rPr lang="en-US" sz="1800" dirty="0" smtClean="0">
                <a:solidFill>
                  <a:srgbClr val="FF0000"/>
                </a:solidFill>
              </a:rPr>
              <a:t>20mV</a:t>
            </a:r>
            <a:r>
              <a:rPr lang="zh-CN" altLang="en-US" sz="1800" dirty="0" smtClean="0"/>
              <a:t>，</a:t>
            </a:r>
            <a:r>
              <a:rPr lang="en-US" sz="1800" dirty="0" smtClean="0">
                <a:sym typeface="Symbol"/>
              </a:rPr>
              <a:t> less than the voltage change </a:t>
            </a:r>
            <a:r>
              <a:rPr lang="en-US" altLang="zh-CN" sz="1800" dirty="0" smtClean="0">
                <a:sym typeface="Symbol"/>
              </a:rPr>
              <a:t>caused </a:t>
            </a:r>
            <a:r>
              <a:rPr lang="en-US" sz="1800" dirty="0" smtClean="0">
                <a:sym typeface="Symbol"/>
              </a:rPr>
              <a:t>by 1 micron displacement of the wire.</a:t>
            </a:r>
            <a:endParaRPr lang="en-US" sz="1800" dirty="0">
              <a:solidFill>
                <a:srgbClr val="C00000"/>
              </a:solidFill>
            </a:endParaRPr>
          </a:p>
          <a:p>
            <a:endParaRPr lang="en-US" sz="1800" dirty="0" smtClean="0"/>
          </a:p>
        </p:txBody>
      </p:sp>
      <p:sp>
        <p:nvSpPr>
          <p:cNvPr id="6" name="标题 1"/>
          <p:cNvSpPr>
            <a:spLocks noGrp="1"/>
          </p:cNvSpPr>
          <p:nvPr>
            <p:ph type="title"/>
          </p:nvPr>
        </p:nvSpPr>
        <p:spPr>
          <a:xfrm>
            <a:off x="1071538" y="142860"/>
            <a:ext cx="7929618" cy="1143000"/>
          </a:xfrm>
        </p:spPr>
        <p:txBody>
          <a:bodyPr/>
          <a:lstStyle/>
          <a:p>
            <a:pPr algn="l"/>
            <a:r>
              <a:rPr lang="en-US" altLang="zh-CN" sz="3600" dirty="0" smtClean="0"/>
              <a:t>Sensor </a:t>
            </a:r>
            <a:r>
              <a:rPr lang="en-US" sz="3600" dirty="0" smtClean="0"/>
              <a:t>Circuit and </a:t>
            </a:r>
            <a:r>
              <a:rPr lang="en-US" altLang="zh-CN" sz="3600" dirty="0" smtClean="0"/>
              <a:t>Calibration(3)</a:t>
            </a:r>
            <a:endParaRPr lang="zh-CN" altLang="en-US" sz="3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57158" y="5240981"/>
            <a:ext cx="8572560" cy="1617043"/>
          </a:xfrm>
        </p:spPr>
        <p:txBody>
          <a:bodyPr/>
          <a:lstStyle/>
          <a:p>
            <a:r>
              <a:rPr lang="en-US" altLang="zh-CN" sz="2000" dirty="0" smtClean="0">
                <a:sym typeface="Symbol"/>
              </a:rPr>
              <a:t>In one test position, the measures of variation reduced from </a:t>
            </a:r>
            <a:r>
              <a:rPr lang="en-US" altLang="zh-CN" sz="2000" dirty="0" smtClean="0">
                <a:solidFill>
                  <a:srgbClr val="FF0000"/>
                </a:solidFill>
                <a:sym typeface="Symbol"/>
              </a:rPr>
              <a:t>20mV to 6mV after filtering</a:t>
            </a:r>
            <a:r>
              <a:rPr lang="en-US" altLang="zh-CN" sz="2000" dirty="0" smtClean="0">
                <a:sym typeface="Symbol"/>
              </a:rPr>
              <a:t>. The stability has improved significantly. So adding filters to the circuit and DAQ program is under consideration.</a:t>
            </a:r>
            <a:endParaRPr lang="zh-CN" altLang="en-US" sz="20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1285860"/>
            <a:ext cx="8358247" cy="385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标题 1"/>
          <p:cNvSpPr>
            <a:spLocks noGrp="1"/>
          </p:cNvSpPr>
          <p:nvPr>
            <p:ph type="title"/>
          </p:nvPr>
        </p:nvSpPr>
        <p:spPr>
          <a:xfrm>
            <a:off x="1000100" y="142852"/>
            <a:ext cx="7929618" cy="1143000"/>
          </a:xfrm>
        </p:spPr>
        <p:txBody>
          <a:bodyPr/>
          <a:lstStyle/>
          <a:p>
            <a:pPr algn="l"/>
            <a:r>
              <a:rPr lang="en-US" altLang="zh-CN" sz="3600" dirty="0" smtClean="0"/>
              <a:t>Sensor </a:t>
            </a:r>
            <a:r>
              <a:rPr lang="en-US" sz="3600" dirty="0" smtClean="0"/>
              <a:t>Circuit and </a:t>
            </a:r>
            <a:r>
              <a:rPr lang="en-US" altLang="zh-CN" sz="3600" dirty="0" smtClean="0"/>
              <a:t>Calibration(4)</a:t>
            </a:r>
            <a:endParaRPr lang="zh-CN" altLang="en-US" sz="3600" dirty="0"/>
          </a:p>
        </p:txBody>
      </p:sp>
    </p:spTree>
    <p:extLst>
      <p:ext uri="{BB962C8B-B14F-4D97-AF65-F5344CB8AC3E}">
        <p14:creationId xmlns:p14="http://schemas.microsoft.com/office/powerpoint/2010/main" xmlns="" val="25716851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53752"/>
            <a:ext cx="8572528" cy="1143000"/>
          </a:xfrm>
        </p:spPr>
        <p:txBody>
          <a:bodyPr/>
          <a:lstStyle/>
          <a:p>
            <a:r>
              <a:rPr lang="en-US" altLang="zh-CN" sz="3600" dirty="0" smtClean="0"/>
              <a:t>Calculation of Vibrating Amplitudes</a:t>
            </a:r>
          </a:p>
        </p:txBody>
      </p:sp>
      <p:sp>
        <p:nvSpPr>
          <p:cNvPr id="3" name="内容占位符 2"/>
          <p:cNvSpPr>
            <a:spLocks noGrp="1"/>
          </p:cNvSpPr>
          <p:nvPr>
            <p:ph idx="1"/>
          </p:nvPr>
        </p:nvSpPr>
        <p:spPr>
          <a:xfrm>
            <a:off x="500034" y="1142984"/>
            <a:ext cx="8229600" cy="432337"/>
          </a:xfrm>
        </p:spPr>
        <p:txBody>
          <a:bodyPr/>
          <a:lstStyle/>
          <a:p>
            <a:r>
              <a:rPr lang="en-US" altLang="zh-CN" sz="2000" dirty="0" smtClean="0"/>
              <a:t>According to the basic theory, the vibration amplitudes is:</a:t>
            </a:r>
          </a:p>
          <a:p>
            <a:pPr>
              <a:buNone/>
            </a:pPr>
            <a:endParaRPr lang="en-US" altLang="zh-CN" sz="2000" dirty="0" smtClean="0">
              <a:solidFill>
                <a:schemeClr val="tx1"/>
              </a:solidFill>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193" name="Object 1"/>
          <p:cNvGraphicFramePr>
            <a:graphicFrameLocks noChangeAspect="1"/>
          </p:cNvGraphicFramePr>
          <p:nvPr/>
        </p:nvGraphicFramePr>
        <p:xfrm>
          <a:off x="1285851" y="1647586"/>
          <a:ext cx="6032939" cy="638406"/>
        </p:xfrm>
        <a:graphic>
          <a:graphicData uri="http://schemas.openxmlformats.org/presentationml/2006/ole">
            <p:oleObj spid="_x0000_s8295" name="Equation" r:id="rId3" imgW="3581400" imgH="381000" progId="Equation.DSMT4">
              <p:embed/>
            </p:oleObj>
          </a:graphicData>
        </a:graphic>
      </p:graphicFrame>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内容占位符 2"/>
          <p:cNvSpPr txBox="1">
            <a:spLocks/>
          </p:cNvSpPr>
          <p:nvPr/>
        </p:nvSpPr>
        <p:spPr bwMode="auto">
          <a:xfrm>
            <a:off x="500034" y="2285992"/>
            <a:ext cx="8358246" cy="1500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r>
              <a:rPr lang="en-US" altLang="zh-CN" sz="2000" b="0" kern="0" dirty="0" smtClean="0">
                <a:solidFill>
                  <a:srgbClr val="003399"/>
                </a:solidFill>
                <a:latin typeface="微软雅黑" pitchFamily="34" charset="-122"/>
                <a:ea typeface="微软雅黑" pitchFamily="34" charset="-122"/>
              </a:rPr>
              <a:t>Vibration amplitudes should be controlled within the voltage linear output part. And  it also should be make full use of  this region. According to the measurement, the linear region widths about 0.12mm. We designed the wire vibration amplitudes </a:t>
            </a:r>
            <a:r>
              <a:rPr lang="en-US" altLang="zh-CN" sz="2000" b="0" kern="0" dirty="0" smtClean="0">
                <a:solidFill>
                  <a:srgbClr val="FF0000"/>
                </a:solidFill>
                <a:latin typeface="微软雅黑" pitchFamily="34" charset="-122"/>
                <a:ea typeface="微软雅黑" pitchFamily="34" charset="-122"/>
                <a:sym typeface="Symbol"/>
              </a:rPr>
              <a:t>0.045mm</a:t>
            </a:r>
            <a:r>
              <a:rPr lang="en-US" altLang="zh-CN" sz="2000" b="0" kern="0" dirty="0" smtClean="0">
                <a:solidFill>
                  <a:srgbClr val="003399"/>
                </a:solidFill>
                <a:latin typeface="微软雅黑" pitchFamily="34" charset="-122"/>
                <a:ea typeface="微软雅黑" pitchFamily="34" charset="-122"/>
                <a:sym typeface="Symbol"/>
              </a:rPr>
              <a:t>.</a:t>
            </a:r>
            <a:endPar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
        <p:nvSpPr>
          <p:cNvPr id="82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2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内容占位符 2"/>
          <p:cNvSpPr txBox="1">
            <a:spLocks/>
          </p:cNvSpPr>
          <p:nvPr/>
        </p:nvSpPr>
        <p:spPr bwMode="auto">
          <a:xfrm>
            <a:off x="500034" y="3929066"/>
            <a:ext cx="8229600" cy="43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Ø"/>
              <a:tabLst/>
              <a:defRPr/>
            </a:pPr>
            <a:r>
              <a:rPr kumimoji="0" lang="en-US" altLang="zh-CN"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Quadrupole magnetic</a:t>
            </a:r>
            <a:r>
              <a:rPr kumimoji="0" lang="en-US" altLang="zh-CN" sz="2000" b="0" i="0" u="none" strike="noStrike" kern="0" cap="none" spc="0" normalizeH="0" noProof="0" dirty="0" smtClean="0">
                <a:ln>
                  <a:noFill/>
                </a:ln>
                <a:solidFill>
                  <a:srgbClr val="FF0000"/>
                </a:solidFill>
                <a:effectLst/>
                <a:uLnTx/>
                <a:uFillTx/>
                <a:latin typeface="微软雅黑" pitchFamily="34" charset="-122"/>
                <a:ea typeface="微软雅黑" pitchFamily="34" charset="-122"/>
                <a:cs typeface="+mn-cs"/>
              </a:rPr>
              <a:t> center measurement:</a:t>
            </a:r>
            <a:endParaRPr kumimoji="0" lang="en-US" altLang="zh-CN"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graphicFrame>
        <p:nvGraphicFramePr>
          <p:cNvPr id="8298" name="Object 106"/>
          <p:cNvGraphicFramePr>
            <a:graphicFrameLocks noChangeAspect="1"/>
          </p:cNvGraphicFramePr>
          <p:nvPr/>
        </p:nvGraphicFramePr>
        <p:xfrm>
          <a:off x="928661" y="4417571"/>
          <a:ext cx="3429025" cy="654503"/>
        </p:xfrm>
        <a:graphic>
          <a:graphicData uri="http://schemas.openxmlformats.org/presentationml/2006/ole">
            <p:oleObj spid="_x0000_s8298" name="Equation" r:id="rId4" imgW="2095500" imgH="393700" progId="Equation.DSMT4">
              <p:embed/>
            </p:oleObj>
          </a:graphicData>
        </a:graphic>
      </p:graphicFrame>
      <p:sp>
        <p:nvSpPr>
          <p:cNvPr id="18" name="内容占位符 2"/>
          <p:cNvSpPr txBox="1">
            <a:spLocks/>
          </p:cNvSpPr>
          <p:nvPr/>
        </p:nvSpPr>
        <p:spPr bwMode="auto">
          <a:xfrm>
            <a:off x="428596" y="5143512"/>
            <a:ext cx="8429684" cy="142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r>
              <a:rPr kumimoji="0" lang="en-US" altLang="zh-CN" sz="14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Parameter</a:t>
            </a:r>
            <a:r>
              <a:rPr kumimoji="0" lang="en-US" altLang="zh-CN" sz="14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specification:</a:t>
            </a:r>
            <a:endParaRPr lang="en-US" altLang="zh-CN" sz="1400" b="0" kern="0" dirty="0" smtClean="0">
              <a:solidFill>
                <a:srgbClr val="003399"/>
              </a:solidFill>
              <a:latin typeface="微软雅黑" pitchFamily="34" charset="-122"/>
              <a:ea typeface="微软雅黑" pitchFamily="34" charset="-122"/>
            </a:endParaRPr>
          </a:p>
          <a:p>
            <a:pPr marL="342900" lvl="0" indent="-342900" algn="l" eaLnBrk="0" hangingPunct="0">
              <a:spcBef>
                <a:spcPct val="20000"/>
              </a:spcBef>
              <a:buClr>
                <a:srgbClr val="00B0F0"/>
              </a:buClr>
              <a:buSzPct val="90000"/>
            </a:pPr>
            <a:r>
              <a:rPr kumimoji="0" lang="en-US" altLang="zh-CN" sz="1400" b="0" i="0" u="none" strike="noStrike" kern="0" cap="none" spc="0" normalizeH="0" baseline="0" noProof="0" dirty="0" smtClean="0">
                <a:ln>
                  <a:noFill/>
                </a:ln>
                <a:solidFill>
                  <a:schemeClr val="tx1"/>
                </a:solidFill>
                <a:effectLst/>
                <a:uLnTx/>
                <a:uFillTx/>
                <a:ea typeface="微软雅黑" pitchFamily="34" charset="-122"/>
                <a:cs typeface="Times New Roman" pitchFamily="18" charset="0"/>
              </a:rPr>
              <a:t>I</a:t>
            </a:r>
            <a:r>
              <a:rPr kumimoji="0" lang="en-US" altLang="zh-CN" sz="1000" b="0" i="0" u="none" strike="noStrike" kern="0" cap="none" spc="0" normalizeH="0" baseline="0" noProof="0" dirty="0" smtClean="0">
                <a:ln>
                  <a:noFill/>
                </a:ln>
                <a:solidFill>
                  <a:schemeClr val="tx1"/>
                </a:solidFill>
                <a:effectLst/>
                <a:uLnTx/>
                <a:uFillTx/>
                <a:ea typeface="微软雅黑" pitchFamily="34" charset="-122"/>
                <a:cs typeface="Times New Roman" pitchFamily="18" charset="0"/>
              </a:rPr>
              <a:t>0</a:t>
            </a:r>
            <a:r>
              <a:rPr kumimoji="0" lang="en-US" altLang="zh-CN" sz="1400" b="0" i="0" u="none" strike="noStrike" kern="0" cap="none" spc="0" normalizeH="0" noProof="0" dirty="0" smtClean="0">
                <a:ln>
                  <a:noFill/>
                </a:ln>
                <a:solidFill>
                  <a:schemeClr val="tx1"/>
                </a:solidFill>
                <a:effectLst/>
                <a:uLnTx/>
                <a:uFillTx/>
                <a:ea typeface="微软雅黑" pitchFamily="34" charset="-122"/>
                <a:cs typeface="Times New Roman" pitchFamily="18" charset="0"/>
              </a:rPr>
              <a:t>  </a:t>
            </a:r>
            <a:r>
              <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rPr>
              <a:t>wire current amplitude    </a:t>
            </a:r>
            <a:r>
              <a:rPr kumimoji="0" lang="en-US" altLang="zh-CN" sz="1400" b="0" i="0" u="none" strike="noStrike" kern="0" cap="none" spc="0" normalizeH="0" noProof="0" dirty="0" smtClean="0">
                <a:ln>
                  <a:noFill/>
                </a:ln>
                <a:solidFill>
                  <a:schemeClr val="tx1"/>
                </a:solidFill>
                <a:effectLst/>
                <a:uLnTx/>
                <a:uFillTx/>
                <a:ea typeface="微软雅黑" pitchFamily="34" charset="-122"/>
                <a:cs typeface="Times New Roman" pitchFamily="18" charset="0"/>
              </a:rPr>
              <a:t>GL</a:t>
            </a:r>
            <a:r>
              <a:rPr kumimoji="0" lang="en-US" altLang="zh-CN" sz="800" b="0" i="0" u="none" strike="noStrike" kern="0" cap="none" spc="0" normalizeH="0" noProof="0" dirty="0" smtClean="0">
                <a:ln>
                  <a:noFill/>
                </a:ln>
                <a:solidFill>
                  <a:schemeClr val="tx1"/>
                </a:solidFill>
                <a:effectLst/>
                <a:uLnTx/>
                <a:uFillTx/>
                <a:ea typeface="微软雅黑" pitchFamily="34" charset="-122"/>
                <a:cs typeface="Times New Roman" pitchFamily="18" charset="0"/>
              </a:rPr>
              <a:t>Q</a:t>
            </a:r>
            <a:r>
              <a:rPr kumimoji="0" lang="en-US" altLang="zh-CN" sz="1400" b="0" i="0" u="none" strike="noStrike" kern="0" cap="none" spc="0" normalizeH="0" noProof="0" dirty="0" smtClean="0">
                <a:ln>
                  <a:noFill/>
                </a:ln>
                <a:solidFill>
                  <a:schemeClr val="tx1"/>
                </a:solidFill>
                <a:effectLst/>
                <a:uLnTx/>
                <a:uFillTx/>
                <a:ea typeface="微软雅黑" pitchFamily="34" charset="-122"/>
                <a:cs typeface="Times New Roman" pitchFamily="18" charset="0"/>
              </a:rPr>
              <a:t>  </a:t>
            </a:r>
            <a:r>
              <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rPr>
              <a:t>quadrupole integrated gradient    L</a:t>
            </a:r>
            <a:r>
              <a:rPr kumimoji="0" lang="en-US" altLang="zh-CN" sz="900" b="0" i="1" u="none" strike="noStrike" kern="0" cap="none" spc="0" normalizeH="0" noProof="0" dirty="0" smtClean="0">
                <a:ln>
                  <a:noFill/>
                </a:ln>
                <a:solidFill>
                  <a:schemeClr val="tx1"/>
                </a:solidFill>
                <a:effectLst/>
                <a:uLnTx/>
                <a:uFillTx/>
                <a:ea typeface="微软雅黑" pitchFamily="34" charset="-122"/>
                <a:cs typeface="Times New Roman" pitchFamily="18" charset="0"/>
              </a:rPr>
              <a:t>Q</a:t>
            </a:r>
            <a:r>
              <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rPr>
              <a:t>  quadrupole length   </a:t>
            </a:r>
          </a:p>
          <a:p>
            <a:pPr marL="342900" lvl="0" indent="-342900" algn="l" eaLnBrk="0" hangingPunct="0">
              <a:spcBef>
                <a:spcPct val="20000"/>
              </a:spcBef>
              <a:buClr>
                <a:srgbClr val="00B0F0"/>
              </a:buClr>
              <a:buSzPct val="90000"/>
            </a:pPr>
            <a:r>
              <a:rPr lang="en-US" altLang="zh-CN" sz="1400" b="0" i="1" kern="0" dirty="0" smtClean="0">
                <a:solidFill>
                  <a:schemeClr val="tx1"/>
                </a:solidFill>
                <a:ea typeface="微软雅黑" pitchFamily="34" charset="-122"/>
                <a:cs typeface="Times New Roman" pitchFamily="18" charset="0"/>
                <a:sym typeface="Symbol"/>
              </a:rPr>
              <a:t>  mass per unit length          </a:t>
            </a:r>
            <a:r>
              <a:rPr kumimoji="0" lang="en-US" altLang="zh-CN" sz="1400" b="0" i="0"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a:t>
            </a:r>
            <a:r>
              <a:rPr kumimoji="0" lang="en-US" altLang="zh-CN" sz="1100" b="0" i="0"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n</a:t>
            </a:r>
            <a:r>
              <a:rPr kumimoji="0" lang="en-US" altLang="zh-CN" sz="1400" b="0" i="0"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   </a:t>
            </a:r>
            <a:r>
              <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harmonic frequency       </a:t>
            </a:r>
            <a:r>
              <a:rPr kumimoji="0" lang="en-US" altLang="zh-CN" sz="1400" b="0" i="0"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  </a:t>
            </a:r>
            <a:r>
              <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damping constant        l  wire length     </a:t>
            </a:r>
          </a:p>
          <a:p>
            <a:pPr marL="342900" lvl="0" indent="-342900" algn="l" eaLnBrk="0" hangingPunct="0">
              <a:spcBef>
                <a:spcPct val="20000"/>
              </a:spcBef>
              <a:buClr>
                <a:srgbClr val="00B0F0"/>
              </a:buClr>
              <a:buSzPct val="90000"/>
            </a:pPr>
            <a:r>
              <a:rPr kumimoji="0" lang="en-US" altLang="zh-CN" sz="1400" b="0"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n</a:t>
            </a:r>
            <a:r>
              <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rPr>
              <a:t>   resonance order                 j   l / </a:t>
            </a:r>
            <a:r>
              <a:rPr kumimoji="0" lang="en-US" altLang="zh-CN" sz="1400" b="0" i="1" u="none" strike="noStrike" kern="0" cap="none" spc="0" normalizeH="0" noProof="0" dirty="0" err="1" smtClean="0">
                <a:ln>
                  <a:noFill/>
                </a:ln>
                <a:solidFill>
                  <a:schemeClr val="tx1"/>
                </a:solidFill>
                <a:effectLst/>
                <a:uLnTx/>
                <a:uFillTx/>
                <a:ea typeface="微软雅黑" pitchFamily="34" charset="-122"/>
                <a:cs typeface="Times New Roman" pitchFamily="18" charset="0"/>
                <a:sym typeface="Symbol"/>
              </a:rPr>
              <a:t>z</a:t>
            </a:r>
            <a:r>
              <a:rPr kumimoji="0" lang="en-US" altLang="zh-CN" sz="900" b="0" i="1" u="none" strike="noStrike" kern="0" cap="none" spc="0" normalizeH="0" noProof="0" dirty="0" err="1" smtClean="0">
                <a:ln>
                  <a:noFill/>
                </a:ln>
                <a:solidFill>
                  <a:schemeClr val="tx1"/>
                </a:solidFill>
                <a:effectLst/>
                <a:uLnTx/>
                <a:uFillTx/>
                <a:ea typeface="微软雅黑" pitchFamily="34" charset="-122"/>
                <a:cs typeface="Times New Roman" pitchFamily="18" charset="0"/>
                <a:sym typeface="Symbol"/>
              </a:rPr>
              <a:t>magnet</a:t>
            </a:r>
            <a:endParaRPr kumimoji="0" lang="en-US" altLang="zh-CN" sz="900" b="0" i="1" u="none" strike="noStrike" kern="0" cap="none" spc="0" normalizeH="0" noProof="0" dirty="0" smtClean="0">
              <a:ln>
                <a:noFill/>
              </a:ln>
              <a:solidFill>
                <a:schemeClr val="tx1"/>
              </a:solidFill>
              <a:effectLst/>
              <a:uLnTx/>
              <a:uFillTx/>
              <a:ea typeface="微软雅黑" pitchFamily="34" charset="-122"/>
              <a:cs typeface="Times New Roman" pitchFamily="18" charset="0"/>
              <a:sym typeface="Symbol"/>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r>
              <a:rPr lang="en-US" altLang="zh-CN" sz="1400" b="0" i="1" kern="0" dirty="0" smtClean="0">
                <a:solidFill>
                  <a:schemeClr val="tx1"/>
                </a:solidFill>
                <a:ea typeface="微软雅黑" pitchFamily="34" charset="-122"/>
                <a:cs typeface="Times New Roman" pitchFamily="18" charset="0"/>
                <a:sym typeface="Symbol"/>
              </a:rPr>
              <a:t>y  distance between magnetic center  relative to the wire  in y direction</a:t>
            </a:r>
            <a:endParaRPr kumimoji="0" lang="en-US" altLang="zh-CN" sz="1400" b="0" i="1" u="none" strike="noStrike" kern="0" cap="none" spc="0" normalizeH="0" noProof="0" dirty="0" smtClean="0">
              <a:ln>
                <a:noFill/>
              </a:ln>
              <a:solidFill>
                <a:schemeClr val="tx1"/>
              </a:solidFill>
              <a:effectLst/>
              <a:uLnTx/>
              <a:uFillTx/>
              <a:ea typeface="微软雅黑" pitchFamily="34" charset="-122"/>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8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zh-CN" altLang="en-US" sz="2800" b="0" i="0" u="none" strike="noStrike" kern="0" cap="none" spc="0" normalizeH="0" baseline="0" noProof="0" dirty="0">
              <a:ln>
                <a:noFill/>
              </a:ln>
              <a:solidFill>
                <a:srgbClr val="003399"/>
              </a:solidFill>
              <a:effectLst/>
              <a:uLnTx/>
              <a:uFillTx/>
              <a:latin typeface="微软雅黑" pitchFamily="34" charset="-122"/>
              <a:ea typeface="微软雅黑" pitchFamily="34" charset="-122"/>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53752"/>
            <a:ext cx="8572528" cy="1143000"/>
          </a:xfrm>
        </p:spPr>
        <p:txBody>
          <a:bodyPr/>
          <a:lstStyle/>
          <a:p>
            <a:r>
              <a:rPr lang="en-US" altLang="zh-CN" sz="3600" dirty="0" smtClean="0"/>
              <a:t>Calculation of Vibrating Amplitudes</a:t>
            </a: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内容占位符 2"/>
          <p:cNvSpPr txBox="1">
            <a:spLocks/>
          </p:cNvSpPr>
          <p:nvPr/>
        </p:nvSpPr>
        <p:spPr bwMode="auto">
          <a:xfrm>
            <a:off x="557242" y="1285860"/>
            <a:ext cx="8229600" cy="43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Ø"/>
              <a:tabLst/>
              <a:defRPr/>
            </a:pPr>
            <a:r>
              <a:rPr kumimoji="0" lang="en-US" altLang="zh-CN"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sextupole magnetic</a:t>
            </a:r>
            <a:r>
              <a:rPr kumimoji="0" lang="en-US" altLang="zh-CN" sz="2000" b="0" i="0" u="none" strike="noStrike" kern="0" cap="none" spc="0" normalizeH="0" noProof="0" dirty="0" smtClean="0">
                <a:ln>
                  <a:noFill/>
                </a:ln>
                <a:solidFill>
                  <a:srgbClr val="FF0000"/>
                </a:solidFill>
                <a:effectLst/>
                <a:uLnTx/>
                <a:uFillTx/>
                <a:latin typeface="微软雅黑" pitchFamily="34" charset="-122"/>
                <a:ea typeface="微软雅黑" pitchFamily="34" charset="-122"/>
                <a:cs typeface="+mn-cs"/>
              </a:rPr>
              <a:t> center measurement:</a:t>
            </a:r>
            <a:endParaRPr kumimoji="0" lang="en-US" altLang="zh-CN" sz="20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
        <p:nvSpPr>
          <p:cNvPr id="82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2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204" name="Object 12"/>
          <p:cNvGraphicFramePr>
            <a:graphicFrameLocks noChangeAspect="1"/>
          </p:cNvGraphicFramePr>
          <p:nvPr/>
        </p:nvGraphicFramePr>
        <p:xfrm>
          <a:off x="1000100" y="1714488"/>
          <a:ext cx="3296353" cy="640958"/>
        </p:xfrm>
        <a:graphic>
          <a:graphicData uri="http://schemas.openxmlformats.org/presentationml/2006/ole">
            <p:oleObj spid="_x0000_s38916" name="Equation" r:id="rId3" imgW="2057400" imgH="393700" progId="Equation.DSMT4">
              <p:embed/>
            </p:oleObj>
          </a:graphicData>
        </a:graphic>
      </p:graphicFrame>
      <p:sp>
        <p:nvSpPr>
          <p:cNvPr id="23" name="内容占位符 2"/>
          <p:cNvSpPr txBox="1">
            <a:spLocks/>
          </p:cNvSpPr>
          <p:nvPr/>
        </p:nvSpPr>
        <p:spPr bwMode="auto">
          <a:xfrm>
            <a:off x="500034" y="3286124"/>
            <a:ext cx="8229600" cy="2071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spcBef>
                <a:spcPct val="20000"/>
              </a:spcBef>
              <a:buClr>
                <a:srgbClr val="00B0F0"/>
              </a:buClr>
              <a:buSzPct val="90000"/>
              <a:defRPr/>
            </a:pPr>
            <a:r>
              <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     According to the distance between</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a:t>
            </a:r>
            <a:r>
              <a:rPr lang="en-US" altLang="zh-CN" sz="2000" b="0" kern="0" dirty="0" smtClean="0">
                <a:solidFill>
                  <a:srgbClr val="003399"/>
                </a:solidFill>
                <a:latin typeface="微软雅黑" pitchFamily="34" charset="-122"/>
                <a:ea typeface="微软雅黑" pitchFamily="34" charset="-122"/>
              </a:rPr>
              <a:t>the magnetic center and wire, </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the distance between wire end and magnet, the distance between wire end and sensor ,and magnetic field gradient, t</a:t>
            </a:r>
            <a:r>
              <a:rPr kumimoji="0" lang="en-US" altLang="zh-CN" sz="2000" b="0" i="0" u="none" strike="noStrike" kern="0" cap="none" spc="0" normalizeH="0" noProof="0" dirty="0" smtClean="0">
                <a:ln>
                  <a:noFill/>
                </a:ln>
                <a:solidFill>
                  <a:srgbClr val="FF0000"/>
                </a:solidFill>
                <a:effectLst/>
                <a:uLnTx/>
                <a:uFillTx/>
                <a:latin typeface="微软雅黑" pitchFamily="34" charset="-122"/>
                <a:ea typeface="微软雅黑" pitchFamily="34" charset="-122"/>
                <a:cs typeface="+mn-cs"/>
              </a:rPr>
              <a:t>he AC current can be calculated</a:t>
            </a:r>
            <a:r>
              <a:rPr kumimoji="0" lang="en-US" altLang="zh-CN" sz="2000" b="0" i="0" u="none" strike="noStrike" kern="0" cap="none" spc="0" normalizeH="0" noProof="0" dirty="0" smtClean="0">
                <a:ln>
                  <a:noFill/>
                </a:ln>
                <a:solidFill>
                  <a:srgbClr val="003399"/>
                </a:solidFill>
                <a:effectLst/>
                <a:uLnTx/>
                <a:uFillTx/>
                <a:latin typeface="微软雅黑" pitchFamily="34" charset="-122"/>
                <a:ea typeface="微软雅黑" pitchFamily="34" charset="-122"/>
                <a:cs typeface="+mn-cs"/>
              </a:rPr>
              <a:t>. </a:t>
            </a:r>
            <a:r>
              <a:rPr lang="en-US" altLang="zh-CN" sz="2000" b="0" kern="0" dirty="0" smtClean="0">
                <a:solidFill>
                  <a:srgbClr val="003399"/>
                </a:solidFill>
                <a:latin typeface="微软雅黑" pitchFamily="34" charset="-122"/>
                <a:ea typeface="微软雅黑" pitchFamily="34" charset="-122"/>
              </a:rPr>
              <a:t>We use this method to </a:t>
            </a:r>
            <a:r>
              <a:rPr lang="en-US" altLang="zh-CN" sz="2000" b="0" kern="0" dirty="0" smtClean="0">
                <a:solidFill>
                  <a:srgbClr val="FF0000"/>
                </a:solidFill>
                <a:latin typeface="微软雅黑" pitchFamily="34" charset="-122"/>
                <a:ea typeface="微软雅黑" pitchFamily="34" charset="-122"/>
              </a:rPr>
              <a:t>estimate the AC current</a:t>
            </a:r>
            <a:r>
              <a:rPr lang="en-US" altLang="zh-CN" sz="2000" b="0" kern="0" dirty="0" smtClean="0">
                <a:solidFill>
                  <a:srgbClr val="003399"/>
                </a:solidFill>
                <a:latin typeface="微软雅黑" pitchFamily="34" charset="-122"/>
                <a:ea typeface="微软雅黑" pitchFamily="34" charset="-122"/>
              </a:rPr>
              <a:t> in the wire according to the previous magnetic survey datum.</a:t>
            </a:r>
            <a:endParaRPr kumimoji="0" lang="en-US" altLang="zh-CN" sz="2000" b="0"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mn-cs"/>
            </a:endParaRPr>
          </a:p>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None/>
              <a:tabLst/>
              <a:defRPr/>
            </a:pPr>
            <a:endParaRPr kumimoji="0" lang="en-US" altLang="zh-CN" sz="20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p:txBody>
      </p:sp>
      <p:sp>
        <p:nvSpPr>
          <p:cNvPr id="17" name="矩形 16"/>
          <p:cNvSpPr/>
          <p:nvPr/>
        </p:nvSpPr>
        <p:spPr>
          <a:xfrm>
            <a:off x="714348" y="2714620"/>
            <a:ext cx="6000792" cy="307777"/>
          </a:xfrm>
          <a:prstGeom prst="rect">
            <a:avLst/>
          </a:prstGeom>
        </p:spPr>
        <p:txBody>
          <a:bodyPr wrap="square">
            <a:spAutoFit/>
          </a:bodyPr>
          <a:lstStyle/>
          <a:p>
            <a:pPr marL="342900" lvl="0" indent="-342900" algn="l" eaLnBrk="0" hangingPunct="0">
              <a:spcBef>
                <a:spcPct val="20000"/>
              </a:spcBef>
              <a:buClr>
                <a:srgbClr val="00B0F0"/>
              </a:buClr>
              <a:buSzPct val="90000"/>
              <a:defRPr/>
            </a:pPr>
            <a:r>
              <a:rPr lang="en-US" altLang="zh-CN" sz="1400" b="0" i="1" kern="0" dirty="0" smtClean="0">
                <a:solidFill>
                  <a:schemeClr val="tx1"/>
                </a:solidFill>
                <a:ea typeface="微软雅黑" pitchFamily="34" charset="-122"/>
                <a:cs typeface="Times New Roman" pitchFamily="18" charset="0"/>
                <a:sym typeface="Symbol"/>
              </a:rPr>
              <a:t>x  distance between magnetic center  relative to the wire  in x direction</a:t>
            </a:r>
            <a:endParaRPr lang="en-US" altLang="zh-CN" sz="1400" b="0" i="1" kern="0" dirty="0" smtClean="0">
              <a:solidFill>
                <a:schemeClr val="tx1"/>
              </a:solidFill>
              <a:ea typeface="微软雅黑" pitchFamily="34" charset="-122"/>
              <a:cs typeface="Times New Roman" pitchFamily="18" charset="0"/>
            </a:endParaRPr>
          </a:p>
        </p:txBody>
      </p:sp>
      <p:sp>
        <p:nvSpPr>
          <p:cNvPr id="18" name="矩形 17"/>
          <p:cNvSpPr/>
          <p:nvPr/>
        </p:nvSpPr>
        <p:spPr>
          <a:xfrm>
            <a:off x="428596" y="2428868"/>
            <a:ext cx="3286116" cy="307777"/>
          </a:xfrm>
          <a:prstGeom prst="rect">
            <a:avLst/>
          </a:prstGeom>
        </p:spPr>
        <p:txBody>
          <a:bodyPr wrap="square">
            <a:spAutoFit/>
          </a:bodyPr>
          <a:lstStyle/>
          <a:p>
            <a:r>
              <a:rPr lang="en-US" altLang="zh-CN" sz="1400" b="0" kern="0" dirty="0" smtClean="0">
                <a:solidFill>
                  <a:schemeClr val="tx1"/>
                </a:solidFill>
                <a:ea typeface="微软雅黑" pitchFamily="34" charset="-122"/>
                <a:cs typeface="Times New Roman" pitchFamily="18" charset="0"/>
              </a:rPr>
              <a:t>B”</a:t>
            </a:r>
            <a:r>
              <a:rPr lang="en-US" altLang="zh-CN" sz="1400" b="0" i="1" kern="0" dirty="0" smtClean="0">
                <a:solidFill>
                  <a:schemeClr val="tx1"/>
                </a:solidFill>
                <a:ea typeface="微软雅黑" pitchFamily="34" charset="-122"/>
                <a:cs typeface="Times New Roman" pitchFamily="18" charset="0"/>
              </a:rPr>
              <a:t>l</a:t>
            </a:r>
            <a:r>
              <a:rPr lang="en-US" altLang="zh-CN" sz="1000" b="0" kern="0" dirty="0" smtClean="0">
                <a:solidFill>
                  <a:schemeClr val="tx1"/>
                </a:solidFill>
                <a:ea typeface="微软雅黑" pitchFamily="34" charset="-122"/>
                <a:cs typeface="Times New Roman" pitchFamily="18" charset="0"/>
              </a:rPr>
              <a:t>Q</a:t>
            </a:r>
            <a:r>
              <a:rPr lang="en-US" altLang="zh-CN" sz="1400" b="0" kern="0" dirty="0" smtClean="0">
                <a:solidFill>
                  <a:schemeClr val="tx1"/>
                </a:solidFill>
                <a:ea typeface="微软雅黑" pitchFamily="34" charset="-122"/>
                <a:cs typeface="Times New Roman" pitchFamily="18" charset="0"/>
              </a:rPr>
              <a:t>  </a:t>
            </a:r>
            <a:r>
              <a:rPr lang="en-US" altLang="zh-CN" sz="1400" b="0" i="1" kern="0" dirty="0" smtClean="0">
                <a:solidFill>
                  <a:schemeClr val="tx1"/>
                </a:solidFill>
                <a:ea typeface="微软雅黑" pitchFamily="34" charset="-122"/>
                <a:cs typeface="Times New Roman" pitchFamily="18" charset="0"/>
              </a:rPr>
              <a:t>sextupole integrated gradient </a:t>
            </a:r>
            <a:endParaRPr lang="zh-CN" altLang="en-US" sz="1400" dirty="0"/>
          </a:p>
        </p:txBody>
      </p:sp>
      <p:sp>
        <p:nvSpPr>
          <p:cNvPr id="13" name="右箭头 12"/>
          <p:cNvSpPr/>
          <p:nvPr/>
        </p:nvSpPr>
        <p:spPr bwMode="auto">
          <a:xfrm>
            <a:off x="642910" y="3429000"/>
            <a:ext cx="214314" cy="214314"/>
          </a:xfrm>
          <a:prstGeom prst="rightArrow">
            <a:avLst/>
          </a:prstGeom>
          <a:solidFill>
            <a:srgbClr val="00B0F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3929058" y="1071546"/>
            <a:ext cx="5030448" cy="3143272"/>
          </a:xfrm>
          <a:prstGeom prst="rect">
            <a:avLst/>
          </a:prstGeom>
          <a:noFill/>
          <a:ln w="9525">
            <a:noFill/>
            <a:miter lim="800000"/>
            <a:headEnd/>
            <a:tailEnd/>
          </a:ln>
          <a:effectLst/>
        </p:spPr>
      </p:pic>
      <p:sp>
        <p:nvSpPr>
          <p:cNvPr id="2" name="标题 1"/>
          <p:cNvSpPr>
            <a:spLocks noGrp="1"/>
          </p:cNvSpPr>
          <p:nvPr>
            <p:ph type="title"/>
          </p:nvPr>
        </p:nvSpPr>
        <p:spPr>
          <a:xfrm>
            <a:off x="571472" y="71422"/>
            <a:ext cx="9286908" cy="1143000"/>
          </a:xfrm>
        </p:spPr>
        <p:txBody>
          <a:bodyPr/>
          <a:lstStyle/>
          <a:p>
            <a:pPr algn="l"/>
            <a:r>
              <a:rPr lang="en-US" sz="3200" dirty="0" smtClean="0"/>
              <a:t>Data Acquisition and Control System</a:t>
            </a:r>
            <a:endParaRPr lang="zh-CN" altLang="en-US" sz="3200" dirty="0"/>
          </a:p>
        </p:txBody>
      </p:sp>
      <p:sp>
        <p:nvSpPr>
          <p:cNvPr id="120" name="内容占位符 2"/>
          <p:cNvSpPr>
            <a:spLocks noGrp="1"/>
          </p:cNvSpPr>
          <p:nvPr>
            <p:ph idx="1"/>
          </p:nvPr>
        </p:nvSpPr>
        <p:spPr>
          <a:xfrm>
            <a:off x="571472" y="5711307"/>
            <a:ext cx="3786214" cy="1075279"/>
          </a:xfrm>
        </p:spPr>
        <p:txBody>
          <a:bodyPr/>
          <a:lstStyle/>
          <a:p>
            <a:endParaRPr lang="en-US" altLang="zh-CN" dirty="0" smtClean="0"/>
          </a:p>
          <a:p>
            <a:pPr>
              <a:buNone/>
            </a:pPr>
            <a:endParaRPr lang="zh-CN" altLang="en-US" dirty="0"/>
          </a:p>
        </p:txBody>
      </p:sp>
      <p:sp>
        <p:nvSpPr>
          <p:cNvPr id="66" name="矩形 65"/>
          <p:cNvSpPr/>
          <p:nvPr/>
        </p:nvSpPr>
        <p:spPr>
          <a:xfrm>
            <a:off x="428596" y="4357694"/>
            <a:ext cx="8643998" cy="1754326"/>
          </a:xfrm>
          <a:prstGeom prst="rect">
            <a:avLst/>
          </a:prstGeom>
        </p:spPr>
        <p:txBody>
          <a:bodyPr wrap="square">
            <a:spAutoFit/>
          </a:bodyPr>
          <a:lstStyle/>
          <a:p>
            <a:pPr algn="l">
              <a:buClr>
                <a:srgbClr val="00B0F0"/>
              </a:buClr>
              <a:buFont typeface="Wingdings" pitchFamily="2" charset="2"/>
              <a:buChar char="n"/>
            </a:pPr>
            <a:r>
              <a:rPr lang="en-US" altLang="zh-CN" sz="1800" b="0" dirty="0" smtClean="0">
                <a:solidFill>
                  <a:srgbClr val="003399"/>
                </a:solidFill>
                <a:latin typeface="微软雅黑" pitchFamily="34" charset="-122"/>
                <a:ea typeface="微软雅黑" pitchFamily="34" charset="-122"/>
              </a:rPr>
              <a:t>Datum will be transported to the IPC by the communication card</a:t>
            </a:r>
          </a:p>
          <a:p>
            <a:pPr algn="l">
              <a:buClr>
                <a:srgbClr val="00B0F0"/>
              </a:buClr>
            </a:pPr>
            <a:r>
              <a:rPr lang="en-US" altLang="zh-CN" sz="1800" b="0" dirty="0" smtClean="0">
                <a:solidFill>
                  <a:srgbClr val="003399"/>
                </a:solidFill>
                <a:latin typeface="微软雅黑" pitchFamily="34" charset="-122"/>
                <a:ea typeface="微软雅黑" pitchFamily="34" charset="-122"/>
              </a:rPr>
              <a:t>   PXIe- 8360, PCIe-8362</a:t>
            </a:r>
          </a:p>
          <a:p>
            <a:pPr algn="l">
              <a:buClr>
                <a:srgbClr val="00B0F0"/>
              </a:buClr>
              <a:buFont typeface="Wingdings" pitchFamily="2" charset="2"/>
              <a:buChar char="n"/>
            </a:pPr>
            <a:endParaRPr lang="en-US" altLang="zh-CN" sz="1800" b="0" dirty="0" smtClean="0">
              <a:solidFill>
                <a:srgbClr val="003399"/>
              </a:solidFill>
              <a:latin typeface="微软雅黑" pitchFamily="34" charset="-122"/>
              <a:ea typeface="微软雅黑" pitchFamily="34" charset="-122"/>
            </a:endParaRPr>
          </a:p>
          <a:p>
            <a:pPr algn="l">
              <a:buClr>
                <a:srgbClr val="00B0F0"/>
              </a:buClr>
              <a:buFont typeface="Wingdings" pitchFamily="2" charset="2"/>
              <a:buChar char="n"/>
            </a:pPr>
            <a:r>
              <a:rPr lang="en-US" altLang="zh-CN" sz="1800" b="0" dirty="0" smtClean="0">
                <a:solidFill>
                  <a:srgbClr val="003399"/>
                </a:solidFill>
                <a:latin typeface="微软雅黑" pitchFamily="34" charset="-122"/>
                <a:ea typeface="微软雅黑" pitchFamily="34" charset="-122"/>
              </a:rPr>
              <a:t>IPC also controls the movement of 2 x-y stages.</a:t>
            </a:r>
          </a:p>
          <a:p>
            <a:pPr algn="l">
              <a:buClr>
                <a:srgbClr val="00B0F0"/>
              </a:buClr>
              <a:buFont typeface="Wingdings" pitchFamily="2" charset="2"/>
              <a:buChar char="n"/>
            </a:pPr>
            <a:endParaRPr lang="en-US" altLang="zh-CN" sz="1800" b="0" dirty="0" smtClean="0">
              <a:solidFill>
                <a:srgbClr val="003399"/>
              </a:solidFill>
              <a:latin typeface="微软雅黑" pitchFamily="34" charset="-122"/>
              <a:ea typeface="微软雅黑" pitchFamily="34" charset="-122"/>
            </a:endParaRPr>
          </a:p>
          <a:p>
            <a:pPr algn="l">
              <a:buClr>
                <a:srgbClr val="00B0F0"/>
              </a:buClr>
              <a:buFont typeface="Wingdings" pitchFamily="2" charset="2"/>
              <a:buChar char="n"/>
            </a:pPr>
            <a:r>
              <a:rPr lang="en-US" altLang="zh-CN" sz="1800" b="0" dirty="0" smtClean="0">
                <a:solidFill>
                  <a:srgbClr val="003399"/>
                </a:solidFill>
                <a:latin typeface="微软雅黑" pitchFamily="34" charset="-122"/>
                <a:ea typeface="微软雅黑" pitchFamily="34" charset="-122"/>
              </a:rPr>
              <a:t>Using LabVIEW software to do data acquisition and data process.</a:t>
            </a:r>
          </a:p>
        </p:txBody>
      </p:sp>
      <p:sp>
        <p:nvSpPr>
          <p:cNvPr id="67" name="矩形 66"/>
          <p:cNvSpPr/>
          <p:nvPr/>
        </p:nvSpPr>
        <p:spPr>
          <a:xfrm>
            <a:off x="357158" y="1214422"/>
            <a:ext cx="3643338" cy="1477328"/>
          </a:xfrm>
          <a:prstGeom prst="rect">
            <a:avLst/>
          </a:prstGeom>
        </p:spPr>
        <p:txBody>
          <a:bodyPr wrap="square">
            <a:spAutoFit/>
          </a:bodyPr>
          <a:lstStyle/>
          <a:p>
            <a:pPr algn="l">
              <a:buClr>
                <a:srgbClr val="00B0F0"/>
              </a:buClr>
              <a:buFont typeface="Wingdings" pitchFamily="2" charset="2"/>
              <a:buChar char="n"/>
            </a:pPr>
            <a:r>
              <a:rPr lang="en-US" altLang="zh-CN" sz="1800" b="0" dirty="0" smtClean="0">
                <a:solidFill>
                  <a:srgbClr val="003399"/>
                </a:solidFill>
                <a:latin typeface="微软雅黑" pitchFamily="34" charset="-122"/>
                <a:ea typeface="微软雅黑" pitchFamily="34" charset="-122"/>
              </a:rPr>
              <a:t>DAQ card NI PXI-6122:</a:t>
            </a:r>
          </a:p>
          <a:p>
            <a:pPr marL="180975" indent="-180975" algn="l"/>
            <a:r>
              <a:rPr lang="en-US" altLang="zh-CN" sz="1800" b="0" dirty="0" smtClean="0">
                <a:solidFill>
                  <a:srgbClr val="003399"/>
                </a:solidFill>
                <a:latin typeface="微软雅黑" pitchFamily="34" charset="-122"/>
                <a:ea typeface="微软雅黑" pitchFamily="34" charset="-122"/>
              </a:rPr>
              <a:t>  16-bit A/D</a:t>
            </a:r>
            <a:r>
              <a:rPr lang="zh-CN" altLang="en-US" sz="1800" b="0" dirty="0" smtClean="0">
                <a:solidFill>
                  <a:srgbClr val="003399"/>
                </a:solidFill>
                <a:latin typeface="微软雅黑" pitchFamily="34" charset="-122"/>
                <a:ea typeface="微软雅黑" pitchFamily="34" charset="-122"/>
              </a:rPr>
              <a:t>，</a:t>
            </a:r>
            <a:r>
              <a:rPr lang="en-US" altLang="zh-CN" sz="1800" b="0" dirty="0" smtClean="0">
                <a:solidFill>
                  <a:srgbClr val="003399"/>
                </a:solidFill>
                <a:latin typeface="微软雅黑" pitchFamily="34" charset="-122"/>
                <a:ea typeface="微软雅黑" pitchFamily="34" charset="-122"/>
              </a:rPr>
              <a:t>input signal    ranges (selectable by channel) ±10, ±5, ±2.5, ±1.25V</a:t>
            </a:r>
          </a:p>
          <a:p>
            <a:pPr indent="180975" algn="l"/>
            <a:r>
              <a:rPr lang="en-US" altLang="zh-CN" sz="1800" b="0" dirty="0" smtClean="0">
                <a:solidFill>
                  <a:srgbClr val="003399"/>
                </a:solidFill>
                <a:latin typeface="微软雅黑" pitchFamily="34" charset="-122"/>
                <a:ea typeface="微软雅黑" pitchFamily="34" charset="-122"/>
              </a:rPr>
              <a:t>4 differential analog inputs , </a:t>
            </a:r>
            <a:endParaRPr lang="zh-CN" altLang="en-US" sz="1800" b="0" dirty="0" smtClean="0">
              <a:solidFill>
                <a:srgbClr val="003399"/>
              </a:solidFill>
              <a:latin typeface="微软雅黑" pitchFamily="34" charset="-122"/>
              <a:ea typeface="微软雅黑" pitchFamily="34" charset="-122"/>
            </a:endParaRPr>
          </a:p>
        </p:txBody>
      </p:sp>
      <p:sp>
        <p:nvSpPr>
          <p:cNvPr id="68" name="矩形 67"/>
          <p:cNvSpPr/>
          <p:nvPr/>
        </p:nvSpPr>
        <p:spPr>
          <a:xfrm>
            <a:off x="500034" y="3286124"/>
            <a:ext cx="5715040" cy="646331"/>
          </a:xfrm>
          <a:prstGeom prst="rect">
            <a:avLst/>
          </a:prstGeom>
        </p:spPr>
        <p:txBody>
          <a:bodyPr wrap="square">
            <a:spAutoFit/>
          </a:bodyPr>
          <a:lstStyle/>
          <a:p>
            <a:pPr algn="l">
              <a:buClr>
                <a:srgbClr val="00B0F0"/>
              </a:buClr>
              <a:buFont typeface="Wingdings" pitchFamily="2" charset="2"/>
              <a:buChar char="Ø"/>
            </a:pPr>
            <a:r>
              <a:rPr lang="en-US" altLang="zh-CN" sz="1800" b="0" dirty="0" smtClean="0">
                <a:solidFill>
                  <a:srgbClr val="003399"/>
                </a:solidFill>
                <a:latin typeface="微软雅黑" pitchFamily="34" charset="-122"/>
                <a:ea typeface="微软雅黑" pitchFamily="34" charset="-122"/>
              </a:rPr>
              <a:t>Function: </a:t>
            </a:r>
            <a:r>
              <a:rPr lang="en-US" altLang="zh-CN" sz="1800" b="0" dirty="0" smtClean="0">
                <a:solidFill>
                  <a:srgbClr val="FF0000"/>
                </a:solidFill>
                <a:latin typeface="微软雅黑" pitchFamily="34" charset="-122"/>
                <a:ea typeface="微软雅黑" pitchFamily="34" charset="-122"/>
              </a:rPr>
              <a:t>simultaneous sampling </a:t>
            </a:r>
            <a:r>
              <a:rPr lang="en-US" altLang="zh-CN" sz="1800" b="0" dirty="0" smtClean="0">
                <a:solidFill>
                  <a:srgbClr val="003399"/>
                </a:solidFill>
                <a:latin typeface="微软雅黑" pitchFamily="34" charset="-122"/>
                <a:ea typeface="微软雅黑" pitchFamily="34" charset="-122"/>
              </a:rPr>
              <a:t>the 2 sensors and 1 driving current signals</a:t>
            </a:r>
            <a:endParaRPr lang="zh-CN" altLang="en-US" sz="1800" b="0" dirty="0"/>
          </a:p>
        </p:txBody>
      </p:sp>
      <p:sp>
        <p:nvSpPr>
          <p:cNvPr id="69" name="矩形 68"/>
          <p:cNvSpPr/>
          <p:nvPr/>
        </p:nvSpPr>
        <p:spPr>
          <a:xfrm>
            <a:off x="500034" y="2643182"/>
            <a:ext cx="6357982" cy="646331"/>
          </a:xfrm>
          <a:prstGeom prst="rect">
            <a:avLst/>
          </a:prstGeom>
        </p:spPr>
        <p:txBody>
          <a:bodyPr wrap="square">
            <a:spAutoFit/>
          </a:bodyPr>
          <a:lstStyle/>
          <a:p>
            <a:pPr algn="l"/>
            <a:r>
              <a:rPr lang="en-US" altLang="zh-CN" sz="1800" b="0" dirty="0" smtClean="0">
                <a:solidFill>
                  <a:srgbClr val="003399"/>
                </a:solidFill>
                <a:latin typeface="微软雅黑" pitchFamily="34" charset="-122"/>
                <a:ea typeface="微软雅黑" pitchFamily="34" charset="-122"/>
              </a:rPr>
              <a:t>simultaneous sampling,</a:t>
            </a:r>
          </a:p>
          <a:p>
            <a:pPr algn="l"/>
            <a:r>
              <a:rPr lang="en-US" altLang="zh-CN" sz="1800" b="0" dirty="0" smtClean="0">
                <a:solidFill>
                  <a:srgbClr val="003399"/>
                </a:solidFill>
                <a:latin typeface="微软雅黑" pitchFamily="34" charset="-122"/>
                <a:ea typeface="微软雅黑" pitchFamily="34" charset="-122"/>
              </a:rPr>
              <a:t>500KS/s per channel</a:t>
            </a:r>
            <a:endParaRPr lang="zh-CN" altLang="en-US" sz="1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71414"/>
            <a:ext cx="7286676" cy="1143000"/>
          </a:xfrm>
        </p:spPr>
        <p:txBody>
          <a:bodyPr/>
          <a:lstStyle/>
          <a:p>
            <a:pPr algn="l"/>
            <a:r>
              <a:rPr lang="en-US" altLang="zh-CN" sz="3600" dirty="0" smtClean="0"/>
              <a:t>Following Research Plan</a:t>
            </a:r>
            <a:endParaRPr lang="zh-CN" altLang="en-US" sz="3600" dirty="0"/>
          </a:p>
        </p:txBody>
      </p:sp>
      <p:sp>
        <p:nvSpPr>
          <p:cNvPr id="6" name="内容占位符 2"/>
          <p:cNvSpPr>
            <a:spLocks noGrp="1"/>
          </p:cNvSpPr>
          <p:nvPr>
            <p:ph idx="1"/>
          </p:nvPr>
        </p:nvSpPr>
        <p:spPr>
          <a:xfrm>
            <a:off x="357158" y="1357298"/>
            <a:ext cx="8429684" cy="3571900"/>
          </a:xfrm>
        </p:spPr>
        <p:txBody>
          <a:bodyPr/>
          <a:lstStyle/>
          <a:p>
            <a:r>
              <a:rPr lang="en-US" altLang="zh-CN" sz="2000" dirty="0" smtClean="0"/>
              <a:t>2014.10-2014.12    3 months</a:t>
            </a:r>
          </a:p>
          <a:p>
            <a:pPr marL="361950" indent="-361950">
              <a:buNone/>
            </a:pPr>
            <a:r>
              <a:rPr lang="en-US" altLang="zh-CN" sz="2000" dirty="0" smtClean="0"/>
              <a:t>     draw the mechanical engineering drawings of the test bench, set   the manufacturing specifications.</a:t>
            </a:r>
          </a:p>
          <a:p>
            <a:pPr>
              <a:buNone/>
            </a:pPr>
            <a:r>
              <a:rPr lang="en-US" altLang="zh-CN" sz="2000" dirty="0" smtClean="0"/>
              <a:t>     purchase outsourcing equipments.</a:t>
            </a:r>
          </a:p>
          <a:p>
            <a:pPr>
              <a:buNone/>
            </a:pPr>
            <a:r>
              <a:rPr lang="en-US" altLang="zh-CN" sz="2000" dirty="0" smtClean="0"/>
              <a:t>     write the LabVIEW program of the control system.</a:t>
            </a:r>
          </a:p>
          <a:p>
            <a:r>
              <a:rPr lang="en-US" altLang="zh-CN" sz="2000" dirty="0" smtClean="0"/>
              <a:t>2015. 01-2015.03   3 months</a:t>
            </a:r>
          </a:p>
          <a:p>
            <a:pPr>
              <a:buNone/>
            </a:pPr>
            <a:r>
              <a:rPr lang="en-US" altLang="zh-CN" sz="2000" dirty="0" smtClean="0"/>
              <a:t>     manufacture the test bench.</a:t>
            </a:r>
          </a:p>
          <a:p>
            <a:r>
              <a:rPr lang="en-US" altLang="zh-CN" sz="2000" dirty="0" smtClean="0"/>
              <a:t>2015.04-2015.06    3 months</a:t>
            </a:r>
          </a:p>
          <a:p>
            <a:pPr>
              <a:buNone/>
            </a:pPr>
            <a:r>
              <a:rPr lang="en-US" altLang="zh-CN" sz="2000" dirty="0" smtClean="0"/>
              <a:t>     Set up the whole vibrating wire test bench.</a:t>
            </a:r>
          </a:p>
          <a:p>
            <a:r>
              <a:rPr lang="en-US" altLang="zh-CN" sz="2000" dirty="0" smtClean="0"/>
              <a:t>2015.07-2015.09    3 months</a:t>
            </a:r>
          </a:p>
          <a:p>
            <a:pPr>
              <a:buNone/>
            </a:pPr>
            <a:r>
              <a:rPr lang="en-US" altLang="zh-CN" sz="2000" dirty="0" smtClean="0"/>
              <a:t>     Carry out vibrating wire experiment to acquire the test datum, and analyse the experimental results.</a:t>
            </a:r>
          </a:p>
          <a:p>
            <a:pPr>
              <a:buNone/>
            </a:pPr>
            <a:r>
              <a:rPr lang="en-US" altLang="zh-CN" sz="2000" dirty="0" smtClean="0"/>
              <a:t>  </a:t>
            </a:r>
          </a:p>
          <a:p>
            <a:pPr>
              <a:buNone/>
            </a:pPr>
            <a:endParaRPr lang="en-US" altLang="zh-CN"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7290" y="53752"/>
            <a:ext cx="7286676" cy="1143000"/>
          </a:xfrm>
        </p:spPr>
        <p:txBody>
          <a:bodyPr/>
          <a:lstStyle/>
          <a:p>
            <a:pPr algn="l"/>
            <a:r>
              <a:rPr lang="en-US" altLang="zh-CN" sz="3600" dirty="0" smtClean="0"/>
              <a:t>Conclusion</a:t>
            </a:r>
            <a:endParaRPr lang="zh-CN" altLang="en-US" sz="3600" dirty="0"/>
          </a:p>
        </p:txBody>
      </p:sp>
      <p:sp>
        <p:nvSpPr>
          <p:cNvPr id="3" name="内容占位符 2"/>
          <p:cNvSpPr>
            <a:spLocks noGrp="1"/>
          </p:cNvSpPr>
          <p:nvPr>
            <p:ph idx="1"/>
          </p:nvPr>
        </p:nvSpPr>
        <p:spPr>
          <a:xfrm>
            <a:off x="357158" y="1357298"/>
            <a:ext cx="8572560" cy="4525963"/>
          </a:xfrm>
        </p:spPr>
        <p:txBody>
          <a:bodyPr/>
          <a:lstStyle/>
          <a:p>
            <a:r>
              <a:rPr lang="en-US" altLang="zh-CN" sz="2400" dirty="0" smtClean="0"/>
              <a:t>The alignment tolerance of multipoles on a long girder in HEPS should be better than 30 microns.</a:t>
            </a:r>
          </a:p>
          <a:p>
            <a:r>
              <a:rPr lang="en-US" altLang="zh-CN" sz="2400" dirty="0" smtClean="0"/>
              <a:t>Vibrating wire alignment technique is appropriate to achieve the required accuracy.</a:t>
            </a:r>
          </a:p>
          <a:p>
            <a:r>
              <a:rPr lang="en-US" altLang="zh-CN" sz="2400" dirty="0" smtClean="0"/>
              <a:t>Complete the theoretical research of vibrating wire, and  some research schemes were made, and complete the test bench model.</a:t>
            </a:r>
          </a:p>
          <a:p>
            <a:r>
              <a:rPr lang="en-US" altLang="zh-CN" sz="2400" dirty="0" smtClean="0"/>
              <a:t>Mechanical engineering drawing of test bench is under drawing, </a:t>
            </a:r>
            <a:r>
              <a:rPr lang="en-US" altLang="zh-CN" sz="2400" dirty="0" smtClean="0"/>
              <a:t>the data acquisition program is under writing. A </a:t>
            </a:r>
            <a:r>
              <a:rPr lang="en-US" altLang="zh-CN" sz="2400" dirty="0" smtClean="0"/>
              <a:t>lot of works still need to be done in the following months.</a:t>
            </a:r>
          </a:p>
          <a:p>
            <a:pPr>
              <a:buNone/>
            </a:pPr>
            <a:endParaRPr lang="zh-CN" altLang="en-US"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53752"/>
            <a:ext cx="6480720" cy="1143000"/>
          </a:xfrm>
        </p:spPr>
        <p:txBody>
          <a:bodyPr/>
          <a:lstStyle/>
          <a:p>
            <a:pPr algn="l"/>
            <a:r>
              <a:rPr lang="en-US" altLang="zh-CN" sz="3600" dirty="0" smtClean="0"/>
              <a:t>HEPS overview</a:t>
            </a:r>
            <a:endParaRPr lang="zh-CN" altLang="en-US" sz="3600" dirty="0"/>
          </a:p>
        </p:txBody>
      </p:sp>
      <p:sp>
        <p:nvSpPr>
          <p:cNvPr id="3" name="内容占位符 2"/>
          <p:cNvSpPr>
            <a:spLocks noGrp="1"/>
          </p:cNvSpPr>
          <p:nvPr>
            <p:ph idx="1"/>
          </p:nvPr>
        </p:nvSpPr>
        <p:spPr>
          <a:xfrm>
            <a:off x="4429124" y="1785926"/>
            <a:ext cx="4572032" cy="1857388"/>
          </a:xfrm>
        </p:spPr>
        <p:txBody>
          <a:bodyPr/>
          <a:lstStyle/>
          <a:p>
            <a:pPr>
              <a:buNone/>
            </a:pPr>
            <a:r>
              <a:rPr lang="en-US" altLang="zh-CN" sz="2000" dirty="0" smtClean="0"/>
              <a:t>High Energy Photon Source</a:t>
            </a:r>
            <a:r>
              <a:rPr lang="zh-CN" altLang="en-US" sz="2000" dirty="0" smtClean="0"/>
              <a:t>（</a:t>
            </a:r>
            <a:r>
              <a:rPr lang="en-US" altLang="zh-CN" sz="2000" dirty="0" smtClean="0"/>
              <a:t>HEPS)</a:t>
            </a:r>
          </a:p>
          <a:p>
            <a:r>
              <a:rPr lang="en-US" altLang="zh-CN" sz="2000" dirty="0" smtClean="0"/>
              <a:t>Energy: 5GeV</a:t>
            </a:r>
          </a:p>
          <a:p>
            <a:r>
              <a:rPr lang="en-US" altLang="zh-CN" sz="2000" dirty="0" smtClean="0"/>
              <a:t>Circumference: 1296m</a:t>
            </a:r>
          </a:p>
          <a:p>
            <a:r>
              <a:rPr lang="en-US" altLang="zh-CN" sz="2000" dirty="0" smtClean="0"/>
              <a:t>Lattice: 7BA</a:t>
            </a:r>
          </a:p>
          <a:p>
            <a:r>
              <a:rPr lang="en-US" altLang="zh-CN" sz="2000" dirty="0" smtClean="0"/>
              <a:t>Emittance:&lt;0.1nm·rad</a:t>
            </a:r>
          </a:p>
          <a:p>
            <a:endParaRPr lang="en-US" altLang="zh-CN" sz="2000" dirty="0" smtClean="0"/>
          </a:p>
        </p:txBody>
      </p:sp>
      <p:pic>
        <p:nvPicPr>
          <p:cNvPr id="1026" name="Picture 2"/>
          <p:cNvPicPr>
            <a:picLocks noChangeAspect="1" noChangeArrowheads="1"/>
          </p:cNvPicPr>
          <p:nvPr/>
        </p:nvPicPr>
        <p:blipFill>
          <a:blip r:embed="rId2"/>
          <a:srcRect/>
          <a:stretch>
            <a:fillRect/>
          </a:stretch>
        </p:blipFill>
        <p:spPr bwMode="auto">
          <a:xfrm>
            <a:off x="357158" y="1428736"/>
            <a:ext cx="3996446" cy="2614498"/>
          </a:xfrm>
          <a:prstGeom prst="rect">
            <a:avLst/>
          </a:prstGeom>
          <a:noFill/>
          <a:ln w="9525">
            <a:noFill/>
            <a:miter lim="800000"/>
            <a:headEnd/>
            <a:tailEnd/>
          </a:ln>
          <a:effectLst/>
        </p:spPr>
      </p:pic>
      <p:pic>
        <p:nvPicPr>
          <p:cNvPr id="10" name="图片 9" descr="7BA布局图.jpg"/>
          <p:cNvPicPr>
            <a:picLocks noChangeAspect="1" noChangeArrowheads="1"/>
          </p:cNvPicPr>
          <p:nvPr/>
        </p:nvPicPr>
        <p:blipFill>
          <a:blip r:embed="rId3"/>
          <a:srcRect/>
          <a:stretch>
            <a:fillRect/>
          </a:stretch>
        </p:blipFill>
        <p:spPr bwMode="auto">
          <a:xfrm>
            <a:off x="500034" y="4643446"/>
            <a:ext cx="8001056" cy="1500198"/>
          </a:xfrm>
          <a:prstGeom prst="rect">
            <a:avLst/>
          </a:prstGeom>
          <a:noFill/>
          <a:ln w="9525">
            <a:noFill/>
            <a:miter lim="800000"/>
            <a:headEnd/>
            <a:tailEnd/>
          </a:ln>
        </p:spPr>
      </p:pic>
      <p:sp>
        <p:nvSpPr>
          <p:cNvPr id="11" name="内容占位符 2"/>
          <p:cNvSpPr txBox="1">
            <a:spLocks/>
          </p:cNvSpPr>
          <p:nvPr/>
        </p:nvSpPr>
        <p:spPr bwMode="auto">
          <a:xfrm>
            <a:off x="2928926" y="5643578"/>
            <a:ext cx="5929354" cy="92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tabLst/>
              <a:defRPr/>
            </a:pPr>
            <a:r>
              <a:rPr lang="en-US" altLang="zh-CN" sz="2000" b="0" kern="0" dirty="0" smtClean="0">
                <a:solidFill>
                  <a:srgbClr val="003399"/>
                </a:solidFill>
                <a:latin typeface="微软雅黑" pitchFamily="34" charset="-122"/>
                <a:ea typeface="微软雅黑" pitchFamily="34" charset="-122"/>
              </a:rPr>
              <a:t>One of 48 typical cells</a:t>
            </a:r>
            <a:endParaRPr kumimoji="0" lang="en-US" altLang="zh-CN" sz="20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endParaRPr>
          </a:p>
        </p:txBody>
      </p:sp>
      <p:sp>
        <p:nvSpPr>
          <p:cNvPr id="14" name="TextBox 13"/>
          <p:cNvSpPr txBox="1"/>
          <p:nvPr/>
        </p:nvSpPr>
        <p:spPr>
          <a:xfrm>
            <a:off x="2143108" y="5214950"/>
            <a:ext cx="558166" cy="307777"/>
          </a:xfrm>
          <a:prstGeom prst="rect">
            <a:avLst/>
          </a:prstGeom>
          <a:noFill/>
        </p:spPr>
        <p:txBody>
          <a:bodyPr wrap="none" rtlCol="0">
            <a:spAutoFit/>
          </a:bodyPr>
          <a:lstStyle/>
          <a:p>
            <a:r>
              <a:rPr lang="en-US" altLang="zh-CN" sz="1400" dirty="0" smtClean="0">
                <a:solidFill>
                  <a:schemeClr val="tx1"/>
                </a:solidFill>
              </a:rPr>
              <a:t>3.8m</a:t>
            </a:r>
            <a:endParaRPr lang="zh-CN" altLang="en-US" sz="1400" dirty="0">
              <a:solidFill>
                <a:schemeClr val="tx1"/>
              </a:solidFill>
            </a:endParaRPr>
          </a:p>
        </p:txBody>
      </p:sp>
      <p:sp>
        <p:nvSpPr>
          <p:cNvPr id="15" name="TextBox 14"/>
          <p:cNvSpPr txBox="1"/>
          <p:nvPr/>
        </p:nvSpPr>
        <p:spPr>
          <a:xfrm>
            <a:off x="6286512" y="4857760"/>
            <a:ext cx="558166" cy="307777"/>
          </a:xfrm>
          <a:prstGeom prst="rect">
            <a:avLst/>
          </a:prstGeom>
          <a:noFill/>
        </p:spPr>
        <p:txBody>
          <a:bodyPr wrap="none" rtlCol="0">
            <a:spAutoFit/>
          </a:bodyPr>
          <a:lstStyle/>
          <a:p>
            <a:r>
              <a:rPr lang="en-US" altLang="zh-CN" sz="1400" dirty="0" smtClean="0">
                <a:solidFill>
                  <a:schemeClr val="tx1"/>
                </a:solidFill>
              </a:rPr>
              <a:t>3.8m</a:t>
            </a:r>
            <a:endParaRPr lang="zh-CN" altLang="en-US" sz="1400" dirty="0">
              <a:solidFill>
                <a:schemeClr val="tx1"/>
              </a:solidFill>
            </a:endParaRPr>
          </a:p>
        </p:txBody>
      </p:sp>
      <p:sp>
        <p:nvSpPr>
          <p:cNvPr id="9" name="TextBox 8"/>
          <p:cNvSpPr txBox="1"/>
          <p:nvPr/>
        </p:nvSpPr>
        <p:spPr>
          <a:xfrm>
            <a:off x="1714480" y="4429132"/>
            <a:ext cx="1071127" cy="307777"/>
          </a:xfrm>
          <a:prstGeom prst="rect">
            <a:avLst/>
          </a:prstGeom>
          <a:noFill/>
        </p:spPr>
        <p:txBody>
          <a:bodyPr wrap="none" rtlCol="0">
            <a:spAutoFit/>
          </a:bodyPr>
          <a:lstStyle/>
          <a:p>
            <a:r>
              <a:rPr lang="en-US" altLang="zh-CN" sz="1400" dirty="0" smtClean="0">
                <a:solidFill>
                  <a:schemeClr val="tx1"/>
                </a:solidFill>
              </a:rPr>
              <a:t>quadrupole</a:t>
            </a:r>
            <a:endParaRPr lang="zh-CN" altLang="en-US" sz="1400" dirty="0">
              <a:solidFill>
                <a:schemeClr val="tx1"/>
              </a:solidFill>
            </a:endParaRPr>
          </a:p>
        </p:txBody>
      </p:sp>
      <p:sp>
        <p:nvSpPr>
          <p:cNvPr id="12" name="TextBox 11"/>
          <p:cNvSpPr txBox="1"/>
          <p:nvPr/>
        </p:nvSpPr>
        <p:spPr>
          <a:xfrm>
            <a:off x="1142976" y="5214950"/>
            <a:ext cx="902811" cy="307777"/>
          </a:xfrm>
          <a:prstGeom prst="rect">
            <a:avLst/>
          </a:prstGeom>
          <a:noFill/>
        </p:spPr>
        <p:txBody>
          <a:bodyPr wrap="none" rtlCol="0">
            <a:spAutoFit/>
          </a:bodyPr>
          <a:lstStyle/>
          <a:p>
            <a:r>
              <a:rPr lang="en-US" altLang="zh-CN" sz="1400" dirty="0" smtClean="0">
                <a:solidFill>
                  <a:schemeClr val="tx1"/>
                </a:solidFill>
              </a:rPr>
              <a:t>sextupole</a:t>
            </a:r>
            <a:endParaRPr lang="zh-CN" altLang="en-US" sz="1400" dirty="0">
              <a:solidFill>
                <a:schemeClr val="tx1"/>
              </a:solidFill>
            </a:endParaRPr>
          </a:p>
        </p:txBody>
      </p:sp>
      <p:cxnSp>
        <p:nvCxnSpPr>
          <p:cNvPr id="16" name="直接箭头连接符 15"/>
          <p:cNvCxnSpPr/>
          <p:nvPr/>
        </p:nvCxnSpPr>
        <p:spPr bwMode="auto">
          <a:xfrm rot="5400000">
            <a:off x="1714480" y="4786322"/>
            <a:ext cx="428628" cy="142876"/>
          </a:xfrm>
          <a:prstGeom prst="straightConnector1">
            <a:avLst/>
          </a:prstGeom>
          <a:solidFill>
            <a:srgbClr val="FF0000"/>
          </a:solidFill>
          <a:ln w="9525" cap="flat" cmpd="sng" algn="ctr">
            <a:solidFill>
              <a:srgbClr val="FF0000"/>
            </a:solidFill>
            <a:prstDash val="solid"/>
            <a:round/>
            <a:headEnd type="none" w="med" len="med"/>
            <a:tailEnd type="arrow"/>
          </a:ln>
          <a:effectLst/>
        </p:spPr>
      </p:cxnSp>
      <p:cxnSp>
        <p:nvCxnSpPr>
          <p:cNvPr id="18" name="直接箭头连接符 17"/>
          <p:cNvCxnSpPr/>
          <p:nvPr/>
        </p:nvCxnSpPr>
        <p:spPr bwMode="auto">
          <a:xfrm rot="5400000" flipH="1" flipV="1">
            <a:off x="1785918" y="5143512"/>
            <a:ext cx="285752" cy="142876"/>
          </a:xfrm>
          <a:prstGeom prst="straightConnector1">
            <a:avLst/>
          </a:prstGeom>
          <a:solidFill>
            <a:srgbClr val="FF0000"/>
          </a:solidFill>
          <a:ln w="9525"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2500306"/>
            <a:ext cx="7643866" cy="1643066"/>
          </a:xfrm>
        </p:spPr>
        <p:txBody>
          <a:bodyPr/>
          <a:lstStyle/>
          <a:p>
            <a:pPr algn="l"/>
            <a:r>
              <a:rPr lang="en-US" altLang="zh-CN" sz="3600" dirty="0" smtClean="0"/>
              <a:t>Thank you for your attention</a:t>
            </a:r>
            <a:r>
              <a:rPr lang="zh-CN" altLang="en-US" sz="3600" dirty="0" smtClean="0"/>
              <a:t>！</a:t>
            </a:r>
            <a:endParaRPr lang="zh-CN" altLang="en-US" sz="3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53752"/>
            <a:ext cx="6480720" cy="1143000"/>
          </a:xfrm>
        </p:spPr>
        <p:txBody>
          <a:bodyPr/>
          <a:lstStyle/>
          <a:p>
            <a:pPr algn="l"/>
            <a:r>
              <a:rPr lang="en-US" altLang="zh-CN" sz="3600" dirty="0" smtClean="0"/>
              <a:t>specifications</a:t>
            </a:r>
            <a:endParaRPr lang="zh-CN" altLang="en-US" sz="3600" dirty="0"/>
          </a:p>
        </p:txBody>
      </p:sp>
      <p:sp>
        <p:nvSpPr>
          <p:cNvPr id="3" name="内容占位符 2"/>
          <p:cNvSpPr>
            <a:spLocks noGrp="1"/>
          </p:cNvSpPr>
          <p:nvPr>
            <p:ph idx="1"/>
          </p:nvPr>
        </p:nvSpPr>
        <p:spPr>
          <a:xfrm>
            <a:off x="428596" y="4214818"/>
            <a:ext cx="8358246" cy="2000264"/>
          </a:xfrm>
        </p:spPr>
        <p:txBody>
          <a:bodyPr/>
          <a:lstStyle/>
          <a:p>
            <a:pPr marL="358775" indent="-358775">
              <a:buFont typeface="Wingdings" pitchFamily="2" charset="2"/>
              <a:buChar char="Ø"/>
            </a:pPr>
            <a:r>
              <a:rPr lang="en-US" altLang="zh-CN" sz="2000" dirty="0" smtClean="0"/>
              <a:t>It is difficult to achieve the required accuracy using magnet    fiducialization, coupled with traditional optical survey. so we consider using </a:t>
            </a:r>
            <a:r>
              <a:rPr lang="en-US" altLang="zh-CN" sz="2000" dirty="0" smtClean="0">
                <a:solidFill>
                  <a:srgbClr val="FF0000"/>
                </a:solidFill>
              </a:rPr>
              <a:t>vibrating wire alignment technique </a:t>
            </a:r>
            <a:r>
              <a:rPr lang="en-US" altLang="zh-CN" sz="2000" dirty="0" smtClean="0"/>
              <a:t>to meet</a:t>
            </a:r>
            <a:r>
              <a:rPr lang="zh-CN" altLang="en-US" sz="2000" dirty="0" smtClean="0"/>
              <a:t> </a:t>
            </a:r>
            <a:r>
              <a:rPr lang="en-US" altLang="zh-CN" sz="2000" dirty="0" smtClean="0"/>
              <a:t>the tolerance</a:t>
            </a:r>
            <a:r>
              <a:rPr lang="en-US" altLang="zh-CN" sz="2000" dirty="0" smtClean="0">
                <a:solidFill>
                  <a:srgbClr val="FF0000"/>
                </a:solidFill>
              </a:rPr>
              <a:t> </a:t>
            </a:r>
            <a:r>
              <a:rPr lang="zh-CN" altLang="en-US" sz="2000" dirty="0" smtClean="0">
                <a:solidFill>
                  <a:srgbClr val="FF0000"/>
                </a:solidFill>
                <a:sym typeface="Symbol"/>
              </a:rPr>
              <a:t></a:t>
            </a:r>
            <a:r>
              <a:rPr lang="en-US" altLang="zh-CN" sz="2000" dirty="0" smtClean="0">
                <a:solidFill>
                  <a:srgbClr val="FF0000"/>
                </a:solidFill>
                <a:sym typeface="Symbol"/>
              </a:rPr>
              <a:t>0.03mm</a:t>
            </a:r>
            <a:r>
              <a:rPr lang="en-US" altLang="zh-CN" sz="2000" dirty="0" smtClean="0">
                <a:solidFill>
                  <a:srgbClr val="FF0000"/>
                </a:solidFill>
              </a:rPr>
              <a:t> </a:t>
            </a:r>
            <a:r>
              <a:rPr lang="en-US" altLang="zh-CN" sz="2000" dirty="0" smtClean="0"/>
              <a:t>between magnet to magnet on one girder.</a:t>
            </a:r>
          </a:p>
        </p:txBody>
      </p:sp>
      <p:graphicFrame>
        <p:nvGraphicFramePr>
          <p:cNvPr id="4" name="表格 3"/>
          <p:cNvGraphicFramePr>
            <a:graphicFrameLocks noGrp="1"/>
          </p:cNvGraphicFramePr>
          <p:nvPr/>
        </p:nvGraphicFramePr>
        <p:xfrm>
          <a:off x="500034" y="1785926"/>
          <a:ext cx="8286810" cy="2269176"/>
        </p:xfrm>
        <a:graphic>
          <a:graphicData uri="http://schemas.openxmlformats.org/drawingml/2006/table">
            <a:tbl>
              <a:tblPr firstRow="1" bandRow="1">
                <a:tableStyleId>{5C22544A-7EE6-4342-B048-85BDC9FD1C3A}</a:tableStyleId>
              </a:tblPr>
              <a:tblGrid>
                <a:gridCol w="2571771"/>
                <a:gridCol w="2952769"/>
                <a:gridCol w="2762270"/>
              </a:tblGrid>
              <a:tr h="452994">
                <a:tc>
                  <a:txBody>
                    <a:bodyPr/>
                    <a:lstStyle/>
                    <a:p>
                      <a:pPr algn="ctr"/>
                      <a:r>
                        <a:rPr lang="en-US" altLang="zh-CN" sz="2400" dirty="0" smtClean="0">
                          <a:solidFill>
                            <a:srgbClr val="FF0000"/>
                          </a:solidFill>
                        </a:rPr>
                        <a:t>tolerances</a:t>
                      </a:r>
                      <a:endParaRPr lang="zh-CN" altLang="en-US" sz="2400" dirty="0">
                        <a:solidFill>
                          <a:srgbClr val="FF0000"/>
                        </a:solidFill>
                      </a:endParaRPr>
                    </a:p>
                  </a:txBody>
                  <a:tcPr/>
                </a:tc>
                <a:tc>
                  <a:txBody>
                    <a:bodyPr/>
                    <a:lstStyle/>
                    <a:p>
                      <a:r>
                        <a:rPr lang="en-US" altLang="zh-CN" sz="2400" dirty="0" smtClean="0">
                          <a:solidFill>
                            <a:srgbClr val="FF0000"/>
                          </a:solidFill>
                        </a:rPr>
                        <a:t>Magnet</a:t>
                      </a:r>
                      <a:r>
                        <a:rPr lang="en-US" altLang="zh-CN" sz="2400" baseline="0" dirty="0" smtClean="0">
                          <a:solidFill>
                            <a:srgbClr val="FF0000"/>
                          </a:solidFill>
                        </a:rPr>
                        <a:t> to Magnet</a:t>
                      </a:r>
                      <a:endParaRPr lang="zh-CN" altLang="en-US" sz="2400" dirty="0">
                        <a:solidFill>
                          <a:srgbClr val="FF0000"/>
                        </a:solidFill>
                      </a:endParaRPr>
                    </a:p>
                  </a:txBody>
                  <a:tcPr/>
                </a:tc>
                <a:tc>
                  <a:txBody>
                    <a:bodyPr/>
                    <a:lstStyle/>
                    <a:p>
                      <a:r>
                        <a:rPr lang="en-US" altLang="zh-CN" sz="2400" dirty="0" smtClean="0">
                          <a:solidFill>
                            <a:srgbClr val="FF0000"/>
                          </a:solidFill>
                        </a:rPr>
                        <a:t>Girder to Girder</a:t>
                      </a:r>
                      <a:endParaRPr lang="zh-CN" altLang="en-US" sz="2400" dirty="0">
                        <a:solidFill>
                          <a:srgbClr val="FF0000"/>
                        </a:solidFill>
                      </a:endParaRPr>
                    </a:p>
                  </a:txBody>
                  <a:tcPr/>
                </a:tc>
              </a:tr>
              <a:tr h="452994">
                <a:tc>
                  <a:txBody>
                    <a:bodyPr/>
                    <a:lstStyle/>
                    <a:p>
                      <a:pPr algn="ctr"/>
                      <a:r>
                        <a:rPr lang="en-US" altLang="zh-CN" dirty="0" smtClean="0"/>
                        <a:t>Horizontal</a:t>
                      </a:r>
                      <a:endParaRPr lang="zh-CN" altLang="en-US" dirty="0"/>
                    </a:p>
                  </a:txBody>
                  <a:tcPr/>
                </a:tc>
                <a:tc>
                  <a:txBody>
                    <a:bodyPr/>
                    <a:lstStyle/>
                    <a:p>
                      <a:pPr algn="ctr"/>
                      <a:r>
                        <a:rPr lang="zh-CN" altLang="en-US" dirty="0" smtClean="0">
                          <a:sym typeface="Symbol"/>
                        </a:rPr>
                        <a:t></a:t>
                      </a:r>
                      <a:r>
                        <a:rPr lang="en-US" altLang="zh-CN" dirty="0" smtClean="0">
                          <a:sym typeface="Symbol"/>
                        </a:rPr>
                        <a:t>0.03mm</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ym typeface="Symbol"/>
                        </a:rPr>
                        <a:t></a:t>
                      </a:r>
                      <a:r>
                        <a:rPr lang="en-US" altLang="zh-CN" dirty="0" smtClean="0">
                          <a:sym typeface="Symbol"/>
                        </a:rPr>
                        <a:t>0.05mm</a:t>
                      </a:r>
                      <a:endParaRPr lang="zh-CN" altLang="en-US" dirty="0" smtClean="0"/>
                    </a:p>
                  </a:txBody>
                  <a:tcPr/>
                </a:tc>
              </a:tr>
              <a:tr h="452994">
                <a:tc>
                  <a:txBody>
                    <a:bodyPr/>
                    <a:lstStyle/>
                    <a:p>
                      <a:pPr algn="ctr"/>
                      <a:r>
                        <a:rPr lang="en-US" altLang="zh-CN" dirty="0" smtClean="0"/>
                        <a:t>  Vertical</a:t>
                      </a:r>
                      <a:endParaRPr lang="zh-CN" altLang="en-US" dirty="0"/>
                    </a:p>
                  </a:txBody>
                  <a:tcPr/>
                </a:tc>
                <a:tc>
                  <a:txBody>
                    <a:bodyPr/>
                    <a:lstStyle/>
                    <a:p>
                      <a:pPr algn="ctr"/>
                      <a:r>
                        <a:rPr lang="zh-CN" altLang="en-US" dirty="0" smtClean="0">
                          <a:sym typeface="Symbol"/>
                        </a:rPr>
                        <a:t></a:t>
                      </a:r>
                      <a:r>
                        <a:rPr lang="en-US" altLang="zh-CN" dirty="0" smtClean="0">
                          <a:sym typeface="Symbol"/>
                        </a:rPr>
                        <a:t>0.03mm</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ym typeface="Symbol"/>
                        </a:rPr>
                        <a:t></a:t>
                      </a:r>
                      <a:r>
                        <a:rPr lang="en-US" altLang="zh-CN" dirty="0" smtClean="0">
                          <a:sym typeface="Symbol"/>
                        </a:rPr>
                        <a:t>0.05mm</a:t>
                      </a:r>
                      <a:endParaRPr lang="zh-CN" altLang="en-US" dirty="0" smtClean="0"/>
                    </a:p>
                  </a:txBody>
                  <a:tcPr/>
                </a:tc>
              </a:tr>
              <a:tr h="452994">
                <a:tc>
                  <a:txBody>
                    <a:bodyPr/>
                    <a:lstStyle/>
                    <a:p>
                      <a:r>
                        <a:rPr lang="en-US" altLang="zh-CN" dirty="0" smtClean="0"/>
                        <a:t>        beam direction</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ym typeface="Symbol"/>
                        </a:rPr>
                        <a:t></a:t>
                      </a:r>
                      <a:r>
                        <a:rPr lang="en-US" altLang="zh-CN" dirty="0" smtClean="0">
                          <a:sym typeface="Symbol"/>
                        </a:rPr>
                        <a:t>0.5mm</a:t>
                      </a:r>
                      <a:endParaRPr lang="zh-CN"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ym typeface="Symbol"/>
                        </a:rPr>
                        <a:t></a:t>
                      </a:r>
                      <a:r>
                        <a:rPr lang="en-US" altLang="zh-CN" dirty="0" smtClean="0">
                          <a:sym typeface="Symbol"/>
                        </a:rPr>
                        <a:t>0.5mm</a:t>
                      </a:r>
                      <a:endParaRPr lang="zh-CN" altLang="en-US" dirty="0" smtClean="0"/>
                    </a:p>
                  </a:txBody>
                  <a:tcPr/>
                </a:tc>
              </a:tr>
              <a:tr h="452994">
                <a:tc>
                  <a:txBody>
                    <a:bodyPr/>
                    <a:lstStyle/>
                    <a:p>
                      <a:pPr algn="ctr"/>
                      <a:r>
                        <a:rPr lang="en-US" altLang="zh-CN" dirty="0" smtClean="0"/>
                        <a:t>        Roll angle</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ym typeface="Symbol"/>
                        </a:rPr>
                        <a:t></a:t>
                      </a:r>
                      <a:r>
                        <a:rPr lang="en-US" altLang="zh-CN" dirty="0" smtClean="0">
                          <a:sym typeface="Symbol"/>
                        </a:rPr>
                        <a:t>0.2mrad</a:t>
                      </a:r>
                      <a:endParaRPr lang="zh-CN"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ym typeface="Symbol"/>
                        </a:rPr>
                        <a:t></a:t>
                      </a:r>
                      <a:r>
                        <a:rPr lang="en-US" altLang="zh-CN" dirty="0" smtClean="0">
                          <a:sym typeface="Symbol"/>
                        </a:rPr>
                        <a:t>0.5mrad</a:t>
                      </a:r>
                      <a:endParaRPr lang="zh-CN" altLang="en-US" dirty="0" smtClean="0"/>
                    </a:p>
                  </a:txBody>
                  <a:tcPr/>
                </a:tc>
              </a:tr>
            </a:tbl>
          </a:graphicData>
        </a:graphic>
      </p:graphicFrame>
      <p:sp>
        <p:nvSpPr>
          <p:cNvPr id="5" name="内容占位符 2"/>
          <p:cNvSpPr txBox="1">
            <a:spLocks/>
          </p:cNvSpPr>
          <p:nvPr/>
        </p:nvSpPr>
        <p:spPr bwMode="auto">
          <a:xfrm>
            <a:off x="580996" y="1214422"/>
            <a:ext cx="8229600" cy="646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B0F0"/>
              </a:buClr>
              <a:buSzPct val="90000"/>
              <a:buFont typeface="Wingdings" pitchFamily="2" charset="2"/>
              <a:buChar char="n"/>
              <a:tabLst/>
              <a:defRPr/>
            </a:pPr>
            <a:r>
              <a:rPr kumimoji="0" lang="en-US" altLang="zh-CN" sz="2400" b="0" i="0" u="none" strike="noStrike" kern="0" cap="none" spc="0" normalizeH="0" baseline="0" noProof="0" dirty="0" smtClean="0">
                <a:ln>
                  <a:noFill/>
                </a:ln>
                <a:solidFill>
                  <a:srgbClr val="003399"/>
                </a:solidFill>
                <a:effectLst/>
                <a:uLnTx/>
                <a:uFillTx/>
                <a:latin typeface="微软雅黑" pitchFamily="34" charset="-122"/>
                <a:ea typeface="微软雅黑" pitchFamily="34" charset="-122"/>
                <a:cs typeface="+mn-cs"/>
              </a:rPr>
              <a:t>HEPS Alignment Tolerances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3042" y="71414"/>
            <a:ext cx="6480720" cy="1143000"/>
          </a:xfrm>
        </p:spPr>
        <p:txBody>
          <a:bodyPr/>
          <a:lstStyle/>
          <a:p>
            <a:pPr algn="l"/>
            <a:r>
              <a:rPr lang="en-US" altLang="zh-CN" sz="3600" dirty="0" smtClean="0"/>
              <a:t>Application Status(1)</a:t>
            </a:r>
            <a:endParaRPr lang="zh-CN" altLang="en-US" sz="3600" dirty="0"/>
          </a:p>
        </p:txBody>
      </p:sp>
      <p:sp>
        <p:nvSpPr>
          <p:cNvPr id="3" name="内容占位符 2"/>
          <p:cNvSpPr>
            <a:spLocks noGrp="1"/>
          </p:cNvSpPr>
          <p:nvPr>
            <p:ph idx="1"/>
          </p:nvPr>
        </p:nvSpPr>
        <p:spPr>
          <a:xfrm>
            <a:off x="214282" y="1714488"/>
            <a:ext cx="9144064" cy="4525963"/>
          </a:xfrm>
        </p:spPr>
        <p:txBody>
          <a:bodyPr/>
          <a:lstStyle/>
          <a:p>
            <a:r>
              <a:rPr lang="en-US" altLang="zh-CN" sz="2000" dirty="0" smtClean="0"/>
              <a:t>Cornell University </a:t>
            </a:r>
          </a:p>
          <a:p>
            <a:pPr lvl="1"/>
            <a:r>
              <a:rPr lang="en-US" altLang="zh-CN" sz="2000" dirty="0" smtClean="0"/>
              <a:t>CESR</a:t>
            </a:r>
          </a:p>
          <a:p>
            <a:pPr lvl="1">
              <a:buNone/>
            </a:pPr>
            <a:r>
              <a:rPr lang="en-US" altLang="zh-CN" sz="2000" dirty="0" smtClean="0"/>
              <a:t>   Magnetic center finding of superconducting quadrupoles placed inside the cryostat.</a:t>
            </a:r>
          </a:p>
          <a:p>
            <a:pPr lvl="1">
              <a:buNone/>
            </a:pPr>
            <a:r>
              <a:rPr lang="en-US" altLang="zh-CN" sz="2000" dirty="0" smtClean="0"/>
              <a:t>    Solenoid magnetic center finding.</a:t>
            </a:r>
          </a:p>
          <a:p>
            <a:pPr lvl="1"/>
            <a:r>
              <a:rPr lang="en-US" altLang="zh-CN" sz="2000" dirty="0" smtClean="0"/>
              <a:t>Undulator magnets characterization.</a:t>
            </a:r>
          </a:p>
          <a:p>
            <a:r>
              <a:rPr lang="en-US" altLang="zh-CN" sz="2000" dirty="0" smtClean="0"/>
              <a:t>SLAC</a:t>
            </a:r>
          </a:p>
          <a:p>
            <a:pPr lvl="1"/>
            <a:r>
              <a:rPr lang="en-US" altLang="zh-CN" sz="2000" dirty="0" smtClean="0"/>
              <a:t>LCLS </a:t>
            </a:r>
          </a:p>
          <a:p>
            <a:pPr lvl="1">
              <a:buNone/>
            </a:pPr>
            <a:r>
              <a:rPr lang="en-US" altLang="zh-CN" sz="2000" dirty="0" smtClean="0"/>
              <a:t>   Fiducialize the quadrupoles between undulator segment.</a:t>
            </a:r>
          </a:p>
          <a:p>
            <a:r>
              <a:rPr lang="en-US" altLang="zh-CN" sz="2000" dirty="0" smtClean="0"/>
              <a:t>CERN</a:t>
            </a:r>
          </a:p>
          <a:p>
            <a:pPr lvl="1"/>
            <a:r>
              <a:rPr lang="en-US" altLang="zh-CN" sz="2000" dirty="0" smtClean="0"/>
              <a:t>Solenoid magnetic center finding</a:t>
            </a:r>
          </a:p>
          <a:p>
            <a:pPr>
              <a:buNone/>
            </a:pPr>
            <a:endParaRPr lang="en-US" altLang="zh-CN" dirty="0" smtClean="0"/>
          </a:p>
        </p:txBody>
      </p:sp>
      <p:sp>
        <p:nvSpPr>
          <p:cNvPr id="4" name="矩形 3"/>
          <p:cNvSpPr/>
          <p:nvPr/>
        </p:nvSpPr>
        <p:spPr>
          <a:xfrm>
            <a:off x="357158" y="1142984"/>
            <a:ext cx="8643998" cy="461665"/>
          </a:xfrm>
          <a:prstGeom prst="rect">
            <a:avLst/>
          </a:prstGeom>
        </p:spPr>
        <p:txBody>
          <a:bodyPr wrap="square">
            <a:spAutoFit/>
          </a:bodyPr>
          <a:lstStyle/>
          <a:p>
            <a:pPr marL="342900" indent="-342900" algn="l" eaLnBrk="0" hangingPunct="0">
              <a:spcBef>
                <a:spcPct val="20000"/>
              </a:spcBef>
              <a:buClr>
                <a:srgbClr val="00B0F0"/>
              </a:buClr>
              <a:buSzPct val="90000"/>
            </a:pPr>
            <a:r>
              <a:rPr lang="en-US" altLang="zh-CN" sz="2400" b="0" dirty="0" smtClean="0">
                <a:solidFill>
                  <a:srgbClr val="003399"/>
                </a:solidFill>
                <a:latin typeface="微软雅黑" pitchFamily="34" charset="-122"/>
                <a:ea typeface="微软雅黑" pitchFamily="34" charset="-122"/>
              </a:rPr>
              <a:t>Application examples of vibration wire:</a:t>
            </a:r>
            <a:endParaRPr lang="zh-CN" altLang="en-US" sz="2400" b="0" dirty="0" smtClean="0">
              <a:solidFill>
                <a:srgbClr val="003399"/>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3042" y="71414"/>
            <a:ext cx="6480720" cy="1143000"/>
          </a:xfrm>
        </p:spPr>
        <p:txBody>
          <a:bodyPr/>
          <a:lstStyle/>
          <a:p>
            <a:pPr algn="l"/>
            <a:r>
              <a:rPr lang="en-US" altLang="zh-CN" sz="3600" dirty="0" smtClean="0"/>
              <a:t>Application Status(2)</a:t>
            </a:r>
            <a:endParaRPr lang="zh-CN" altLang="en-US" sz="3600" dirty="0"/>
          </a:p>
        </p:txBody>
      </p:sp>
      <p:sp>
        <p:nvSpPr>
          <p:cNvPr id="3" name="内容占位符 2"/>
          <p:cNvSpPr>
            <a:spLocks noGrp="1"/>
          </p:cNvSpPr>
          <p:nvPr>
            <p:ph idx="1"/>
          </p:nvPr>
        </p:nvSpPr>
        <p:spPr>
          <a:xfrm>
            <a:off x="214282" y="1142985"/>
            <a:ext cx="9144064" cy="2286016"/>
          </a:xfrm>
        </p:spPr>
        <p:txBody>
          <a:bodyPr/>
          <a:lstStyle/>
          <a:p>
            <a:r>
              <a:rPr lang="en-US" altLang="zh-CN" sz="2000" dirty="0" smtClean="0"/>
              <a:t>PSI</a:t>
            </a:r>
          </a:p>
          <a:p>
            <a:pPr lvl="1"/>
            <a:r>
              <a:rPr lang="en-US" altLang="zh-CN" sz="2000" dirty="0" smtClean="0"/>
              <a:t>Swiss Free Electron Laser</a:t>
            </a:r>
          </a:p>
          <a:p>
            <a:pPr lvl="1">
              <a:buNone/>
            </a:pPr>
            <a:r>
              <a:rPr lang="en-US" altLang="zh-CN" sz="2000" dirty="0" smtClean="0"/>
              <a:t>    Magnetic axis of quadrupoles finding.</a:t>
            </a:r>
          </a:p>
          <a:p>
            <a:r>
              <a:rPr lang="en-US" altLang="zh-CN" sz="2000" dirty="0" smtClean="0"/>
              <a:t>BNL</a:t>
            </a:r>
          </a:p>
          <a:p>
            <a:pPr lvl="1"/>
            <a:r>
              <a:rPr lang="en-US" altLang="zh-CN" sz="2000" dirty="0" smtClean="0"/>
              <a:t>NSLS-II</a:t>
            </a:r>
          </a:p>
          <a:p>
            <a:pPr lvl="1">
              <a:buNone/>
            </a:pPr>
            <a:r>
              <a:rPr lang="en-US" altLang="zh-CN" sz="2000" dirty="0" smtClean="0"/>
              <a:t>    Alignment of multipole magnets on </a:t>
            </a:r>
            <a:r>
              <a:rPr lang="en-US" altLang="zh-CN" sz="2000" dirty="0" smtClean="0"/>
              <a:t>one </a:t>
            </a:r>
            <a:r>
              <a:rPr lang="en-US" altLang="zh-CN" sz="2000" dirty="0" smtClean="0"/>
              <a:t>girder.</a:t>
            </a:r>
            <a:endParaRPr lang="zh-CN" altLang="en-US" sz="2000" dirty="0"/>
          </a:p>
        </p:txBody>
      </p:sp>
      <p:sp>
        <p:nvSpPr>
          <p:cNvPr id="4" name="TextBox 3"/>
          <p:cNvSpPr txBox="1"/>
          <p:nvPr/>
        </p:nvSpPr>
        <p:spPr>
          <a:xfrm>
            <a:off x="1285852" y="4000504"/>
            <a:ext cx="338555" cy="646331"/>
          </a:xfrm>
          <a:prstGeom prst="rect">
            <a:avLst/>
          </a:prstGeom>
          <a:noFill/>
        </p:spPr>
        <p:txBody>
          <a:bodyPr wrap="none" rtlCol="0">
            <a:spAutoFit/>
          </a:bodyPr>
          <a:lstStyle/>
          <a:p>
            <a:r>
              <a:rPr lang="en-US" altLang="zh-CN" dirty="0" smtClean="0"/>
              <a:t>`</a:t>
            </a:r>
            <a:endParaRPr lang="zh-CN" altLang="en-US" dirty="0"/>
          </a:p>
        </p:txBody>
      </p:sp>
      <p:sp>
        <p:nvSpPr>
          <p:cNvPr id="5" name="矩形 4"/>
          <p:cNvSpPr/>
          <p:nvPr/>
        </p:nvSpPr>
        <p:spPr>
          <a:xfrm>
            <a:off x="214282" y="5143512"/>
            <a:ext cx="8560549" cy="1138773"/>
          </a:xfrm>
          <a:prstGeom prst="rect">
            <a:avLst/>
          </a:prstGeom>
        </p:spPr>
        <p:txBody>
          <a:bodyPr wrap="none">
            <a:spAutoFit/>
          </a:bodyPr>
          <a:lstStyle/>
          <a:p>
            <a:pPr marL="342900" indent="-342900" algn="l" eaLnBrk="0" hangingPunct="0">
              <a:spcBef>
                <a:spcPct val="20000"/>
              </a:spcBef>
              <a:buClr>
                <a:srgbClr val="00B0F0"/>
              </a:buClr>
              <a:buSzPct val="90000"/>
              <a:buFont typeface="Wingdings" pitchFamily="2" charset="2"/>
              <a:buChar char="n"/>
            </a:pPr>
            <a:r>
              <a:rPr lang="en-US" altLang="zh-CN" sz="2000" b="0" dirty="0" smtClean="0">
                <a:solidFill>
                  <a:srgbClr val="003399"/>
                </a:solidFill>
                <a:latin typeface="微软雅黑" pitchFamily="34" charset="-122"/>
                <a:ea typeface="微软雅黑" pitchFamily="34" charset="-122"/>
              </a:rPr>
              <a:t>The magnet alignment requirements in HEPS is similar to NSLS-II,</a:t>
            </a:r>
          </a:p>
          <a:p>
            <a:pPr marL="342900" indent="-342900" algn="l" eaLnBrk="0" hangingPunct="0">
              <a:spcBef>
                <a:spcPct val="20000"/>
              </a:spcBef>
              <a:buClr>
                <a:srgbClr val="00B0F0"/>
              </a:buClr>
              <a:buSzPct val="90000"/>
            </a:pPr>
            <a:r>
              <a:rPr lang="en-US" altLang="zh-CN" sz="2000" b="0" dirty="0" smtClean="0">
                <a:solidFill>
                  <a:srgbClr val="003399"/>
                </a:solidFill>
                <a:latin typeface="微软雅黑" pitchFamily="34" charset="-122"/>
                <a:ea typeface="微软雅黑" pitchFamily="34" charset="-122"/>
              </a:rPr>
              <a:t>     So the vibrating wire alignment in NSLS-II has been used as our</a:t>
            </a:r>
          </a:p>
          <a:p>
            <a:pPr marL="342900" indent="-342900" algn="l" eaLnBrk="0" hangingPunct="0">
              <a:spcBef>
                <a:spcPct val="20000"/>
              </a:spcBef>
              <a:buClr>
                <a:srgbClr val="00B0F0"/>
              </a:buClr>
              <a:buSzPct val="90000"/>
            </a:pPr>
            <a:r>
              <a:rPr lang="en-US" altLang="zh-CN" sz="2000" b="0" dirty="0" smtClean="0">
                <a:solidFill>
                  <a:srgbClr val="003399"/>
                </a:solidFill>
                <a:latin typeface="微软雅黑" pitchFamily="34" charset="-122"/>
                <a:ea typeface="微软雅黑" pitchFamily="34" charset="-122"/>
              </a:rPr>
              <a:t>     reference. </a:t>
            </a:r>
          </a:p>
        </p:txBody>
      </p:sp>
      <p:pic>
        <p:nvPicPr>
          <p:cNvPr id="7" name="图片 6" descr="1.jpg"/>
          <p:cNvPicPr>
            <a:picLocks noChangeAspect="1"/>
          </p:cNvPicPr>
          <p:nvPr/>
        </p:nvPicPr>
        <p:blipFill>
          <a:blip r:embed="rId2" cstate="print"/>
          <a:stretch>
            <a:fillRect/>
          </a:stretch>
        </p:blipFill>
        <p:spPr>
          <a:xfrm>
            <a:off x="3214678" y="3357562"/>
            <a:ext cx="2357454" cy="175447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2214546" y="4786322"/>
            <a:ext cx="4650494" cy="1709156"/>
          </a:xfrm>
          <a:prstGeom prst="rect">
            <a:avLst/>
          </a:prstGeom>
          <a:noFill/>
          <a:ln w="9525">
            <a:noFill/>
            <a:miter lim="800000"/>
            <a:headEnd/>
            <a:tailEnd/>
          </a:ln>
          <a:effectLst/>
        </p:spPr>
      </p:pic>
      <p:sp>
        <p:nvSpPr>
          <p:cNvPr id="2" name="标题 1"/>
          <p:cNvSpPr>
            <a:spLocks noGrp="1"/>
          </p:cNvSpPr>
          <p:nvPr>
            <p:ph type="title"/>
          </p:nvPr>
        </p:nvSpPr>
        <p:spPr>
          <a:xfrm>
            <a:off x="1357322" y="0"/>
            <a:ext cx="7929586" cy="1143000"/>
          </a:xfrm>
        </p:spPr>
        <p:txBody>
          <a:bodyPr/>
          <a:lstStyle/>
          <a:p>
            <a:pPr algn="l"/>
            <a:r>
              <a:rPr lang="en-US" altLang="zh-CN" sz="3600" dirty="0" smtClean="0"/>
              <a:t>Principle of Vibrating wire</a:t>
            </a:r>
            <a:endParaRPr lang="zh-CN" altLang="en-US" sz="3600" dirty="0"/>
          </a:p>
        </p:txBody>
      </p:sp>
      <p:sp>
        <p:nvSpPr>
          <p:cNvPr id="3" name="内容占位符 2"/>
          <p:cNvSpPr>
            <a:spLocks noGrp="1"/>
          </p:cNvSpPr>
          <p:nvPr>
            <p:ph idx="1"/>
          </p:nvPr>
        </p:nvSpPr>
        <p:spPr>
          <a:xfrm>
            <a:off x="142844" y="1142984"/>
            <a:ext cx="8643998" cy="4214842"/>
          </a:xfrm>
        </p:spPr>
        <p:txBody>
          <a:bodyPr/>
          <a:lstStyle/>
          <a:p>
            <a:r>
              <a:rPr lang="en-US" altLang="zh-CN" sz="2000" dirty="0" smtClean="0"/>
              <a:t>Based on measurement of the magnetic axis to align the magnets.</a:t>
            </a:r>
            <a:r>
              <a:rPr lang="en-US" altLang="zh-CN" sz="2000" dirty="0" smtClean="0">
                <a:solidFill>
                  <a:srgbClr val="FF0000"/>
                </a:solidFill>
              </a:rPr>
              <a:t> </a:t>
            </a:r>
            <a:r>
              <a:rPr lang="en-US" altLang="zh-CN" sz="2000" dirty="0" smtClean="0"/>
              <a:t>Further evolution of the pulsed wire method.</a:t>
            </a:r>
          </a:p>
          <a:p>
            <a:pPr lvl="1"/>
            <a:r>
              <a:rPr lang="en-US" altLang="zh-CN" sz="1800" dirty="0" smtClean="0"/>
              <a:t>A single conducting wire is stretched through the magnet aperture and driven by an </a:t>
            </a:r>
            <a:r>
              <a:rPr lang="en-US" altLang="zh-CN" sz="1800" dirty="0" smtClean="0">
                <a:solidFill>
                  <a:srgbClr val="FF0000"/>
                </a:solidFill>
              </a:rPr>
              <a:t>alternating current</a:t>
            </a:r>
            <a:r>
              <a:rPr lang="en-US" altLang="zh-CN" sz="1800" dirty="0" smtClean="0"/>
              <a:t>.</a:t>
            </a:r>
          </a:p>
          <a:p>
            <a:pPr lvl="1"/>
            <a:r>
              <a:rPr lang="en-US" altLang="zh-CN" sz="1800" dirty="0" smtClean="0"/>
              <a:t>Transversal vibrations are continuously excited by periodic Lorentz Force.</a:t>
            </a:r>
          </a:p>
          <a:p>
            <a:pPr lvl="1"/>
            <a:r>
              <a:rPr lang="en-US" altLang="zh-CN" sz="1800" dirty="0" smtClean="0"/>
              <a:t>By matching current frequency to one of the </a:t>
            </a:r>
            <a:r>
              <a:rPr lang="en-US" altLang="zh-CN" sz="1800" dirty="0" smtClean="0">
                <a:solidFill>
                  <a:srgbClr val="FF0000"/>
                </a:solidFill>
              </a:rPr>
              <a:t>resonant modes </a:t>
            </a:r>
            <a:r>
              <a:rPr lang="en-US" altLang="zh-CN" sz="1800" dirty="0" smtClean="0"/>
              <a:t>of wire, the vibration amplitude and sensitivity are enhanced and the </a:t>
            </a:r>
            <a:r>
              <a:rPr lang="en-US" altLang="zh-CN" sz="1800" dirty="0"/>
              <a:t>magnetic induction </a:t>
            </a:r>
            <a:r>
              <a:rPr lang="en-US" altLang="zh-CN" sz="1800" dirty="0" smtClean="0"/>
              <a:t>intensity at the wire position can be calculated.</a:t>
            </a:r>
          </a:p>
          <a:p>
            <a:pPr lvl="1"/>
            <a:r>
              <a:rPr lang="en-US" altLang="zh-CN" sz="1800" dirty="0" smtClean="0"/>
              <a:t>Move the wire across the aperture in horizontal(x) or vertical direction(y), the </a:t>
            </a:r>
            <a:r>
              <a:rPr lang="en-US" altLang="zh-CN" sz="1800" dirty="0"/>
              <a:t>magnetic induction intensity </a:t>
            </a:r>
            <a:r>
              <a:rPr lang="en-US" altLang="zh-CN" sz="1800" dirty="0" smtClean="0"/>
              <a:t>distribution can be gotten and the magnetic axis can be found.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53752"/>
            <a:ext cx="7858180" cy="1143000"/>
          </a:xfrm>
        </p:spPr>
        <p:txBody>
          <a:bodyPr/>
          <a:lstStyle/>
          <a:p>
            <a:pPr algn="l"/>
            <a:r>
              <a:rPr lang="en-US" altLang="zh-CN" sz="3600" dirty="0" smtClean="0"/>
              <a:t>Research Development for HEPS</a:t>
            </a:r>
            <a:endParaRPr lang="zh-CN" altLang="en-US" sz="3600" dirty="0"/>
          </a:p>
        </p:txBody>
      </p:sp>
      <p:sp>
        <p:nvSpPr>
          <p:cNvPr id="3" name="内容占位符 2"/>
          <p:cNvSpPr>
            <a:spLocks noGrp="1"/>
          </p:cNvSpPr>
          <p:nvPr>
            <p:ph idx="1"/>
          </p:nvPr>
        </p:nvSpPr>
        <p:spPr>
          <a:xfrm>
            <a:off x="357158" y="1928802"/>
            <a:ext cx="8072494" cy="2714644"/>
          </a:xfrm>
        </p:spPr>
        <p:txBody>
          <a:bodyPr/>
          <a:lstStyle/>
          <a:p>
            <a:pPr lvl="1"/>
            <a:r>
              <a:rPr lang="en-US" altLang="zh-CN" sz="2000" dirty="0" smtClean="0"/>
              <a:t>Derivation of basic theory</a:t>
            </a:r>
          </a:p>
          <a:p>
            <a:pPr lvl="1"/>
            <a:endParaRPr lang="en-US" altLang="zh-CN" sz="2000" dirty="0" smtClean="0"/>
          </a:p>
          <a:p>
            <a:pPr lvl="1"/>
            <a:r>
              <a:rPr lang="en-US" altLang="zh-CN" sz="2000" dirty="0" smtClean="0"/>
              <a:t>Design of test bench model</a:t>
            </a:r>
          </a:p>
          <a:p>
            <a:pPr lvl="1"/>
            <a:endParaRPr lang="en-US" altLang="zh-CN" sz="2000" dirty="0" smtClean="0"/>
          </a:p>
          <a:p>
            <a:pPr lvl="1"/>
            <a:r>
              <a:rPr lang="en-US" altLang="zh-CN" sz="2000" dirty="0" smtClean="0"/>
              <a:t>Design of sag measurement scheme</a:t>
            </a:r>
          </a:p>
          <a:p>
            <a:pPr lvl="1"/>
            <a:endParaRPr lang="en-US" altLang="zh-CN" sz="2000" dirty="0" smtClean="0"/>
          </a:p>
          <a:p>
            <a:pPr lvl="1"/>
            <a:r>
              <a:rPr lang="en-US" altLang="zh-CN" sz="2000" dirty="0" smtClean="0"/>
              <a:t>Calculation of vibrating amplitudes</a:t>
            </a:r>
          </a:p>
          <a:p>
            <a:pPr lvl="1"/>
            <a:endParaRPr lang="en-US" altLang="zh-CN" sz="2000" dirty="0" smtClean="0"/>
          </a:p>
          <a:p>
            <a:pPr lvl="1"/>
            <a:r>
              <a:rPr lang="en-US" altLang="zh-CN" sz="2000" dirty="0" smtClean="0"/>
              <a:t>Design of the sensor circuit and sensor calibration</a:t>
            </a:r>
          </a:p>
          <a:p>
            <a:pPr lvl="1"/>
            <a:endParaRPr lang="en-US" altLang="zh-CN" sz="2000" dirty="0" smtClean="0"/>
          </a:p>
          <a:p>
            <a:pPr lvl="1"/>
            <a:r>
              <a:rPr lang="en-US" altLang="zh-CN" sz="2000" dirty="0" smtClean="0"/>
              <a:t>Design of data acquisition and control system</a:t>
            </a:r>
          </a:p>
          <a:p>
            <a:endParaRPr lang="zh-CN" altLang="en-US" sz="2000" dirty="0"/>
          </a:p>
        </p:txBody>
      </p:sp>
      <p:sp>
        <p:nvSpPr>
          <p:cNvPr id="4" name="内容占位符 2"/>
          <p:cNvSpPr>
            <a:spLocks noGrp="1"/>
          </p:cNvSpPr>
          <p:nvPr/>
        </p:nvSpPr>
        <p:spPr bwMode="auto">
          <a:xfrm>
            <a:off x="785786" y="1214422"/>
            <a:ext cx="4143404"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a:buNone/>
            </a:pPr>
            <a:r>
              <a:rPr lang="en-US" altLang="zh-CN" sz="2400" b="0" dirty="0" smtClean="0"/>
              <a:t>Finished research work:</a:t>
            </a:r>
          </a:p>
          <a:p>
            <a:endParaRPr lang="en-US" altLang="zh-CN"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8662" y="71422"/>
            <a:ext cx="7023154" cy="1143000"/>
          </a:xfrm>
        </p:spPr>
        <p:txBody>
          <a:bodyPr/>
          <a:lstStyle/>
          <a:p>
            <a:r>
              <a:rPr lang="en-US" sz="3600" dirty="0" smtClean="0"/>
              <a:t>Derivation of Basic Theory</a:t>
            </a:r>
            <a:endParaRPr lang="en-US" altLang="zh-CN" sz="3600" dirty="0" smtClean="0"/>
          </a:p>
        </p:txBody>
      </p:sp>
      <p:sp>
        <p:nvSpPr>
          <p:cNvPr id="3" name="内容占位符 2"/>
          <p:cNvSpPr>
            <a:spLocks noGrp="1"/>
          </p:cNvSpPr>
          <p:nvPr>
            <p:ph idx="1"/>
          </p:nvPr>
        </p:nvSpPr>
        <p:spPr>
          <a:xfrm>
            <a:off x="357158" y="1142984"/>
            <a:ext cx="8358246" cy="4525963"/>
          </a:xfrm>
        </p:spPr>
        <p:txBody>
          <a:bodyPr/>
          <a:lstStyle/>
          <a:p>
            <a:r>
              <a:rPr lang="en-US" altLang="zh-CN" sz="1800" dirty="0" smtClean="0"/>
              <a:t>Analyze the motion of a section of</a:t>
            </a:r>
          </a:p>
          <a:p>
            <a:pPr>
              <a:buNone/>
            </a:pPr>
            <a:r>
              <a:rPr lang="en-US" altLang="zh-CN" sz="1800" dirty="0" smtClean="0"/>
              <a:t>     wire</a:t>
            </a:r>
            <a:r>
              <a:rPr lang="en-US" altLang="zh-CN" sz="1800" i="1" dirty="0" smtClean="0"/>
              <a:t> dz</a:t>
            </a:r>
            <a:r>
              <a:rPr lang="en-US" altLang="zh-CN" sz="1800" dirty="0" smtClean="0"/>
              <a:t>. According to Newton’s law</a:t>
            </a:r>
          </a:p>
          <a:p>
            <a:pPr>
              <a:buNone/>
            </a:pPr>
            <a:r>
              <a:rPr lang="en-US" altLang="zh-CN" sz="1800" dirty="0" smtClean="0"/>
              <a:t>     ,</a:t>
            </a:r>
            <a:r>
              <a:rPr lang="en-US" sz="1800" dirty="0" smtClean="0"/>
              <a:t> differential equation of the motion </a:t>
            </a:r>
            <a:r>
              <a:rPr lang="en-US" altLang="zh-CN" sz="1800" dirty="0" smtClean="0"/>
              <a:t>in </a:t>
            </a:r>
          </a:p>
          <a:p>
            <a:pPr>
              <a:buNone/>
            </a:pPr>
            <a:r>
              <a:rPr lang="en-US" altLang="zh-CN" sz="1800" dirty="0" smtClean="0"/>
              <a:t>     the y-z plane is:</a:t>
            </a:r>
          </a:p>
          <a:p>
            <a:pPr>
              <a:buNone/>
            </a:pPr>
            <a:endParaRPr lang="en-US" altLang="zh-CN" sz="1800" dirty="0" smtClean="0"/>
          </a:p>
          <a:p>
            <a:pPr>
              <a:buNone/>
            </a:pPr>
            <a:endParaRPr lang="en-US" altLang="zh-CN" sz="1800" dirty="0" smtClean="0"/>
          </a:p>
          <a:p>
            <a:pPr>
              <a:buClr>
                <a:srgbClr val="00B050"/>
              </a:buClr>
              <a:buFont typeface="Wingdings" pitchFamily="2" charset="2"/>
              <a:buChar char="l"/>
            </a:pPr>
            <a:r>
              <a:rPr lang="en-US" sz="1800" dirty="0" smtClean="0"/>
              <a:t>homogeneous solution:</a:t>
            </a:r>
          </a:p>
          <a:p>
            <a:pPr>
              <a:buNone/>
            </a:pPr>
            <a:endParaRPr lang="en-US" sz="1800" dirty="0" smtClean="0"/>
          </a:p>
          <a:p>
            <a:pPr>
              <a:buNone/>
            </a:pPr>
            <a:r>
              <a:rPr lang="en-US" sz="1800" dirty="0" smtClean="0"/>
              <a:t>     </a:t>
            </a:r>
          </a:p>
          <a:p>
            <a:pPr>
              <a:buClr>
                <a:srgbClr val="00B050"/>
              </a:buClr>
              <a:buFont typeface="Wingdings" pitchFamily="2" charset="2"/>
              <a:buChar char="l"/>
            </a:pPr>
            <a:r>
              <a:rPr lang="en-US" sz="1800" dirty="0" smtClean="0"/>
              <a:t>particular solution due to </a:t>
            </a:r>
            <a:r>
              <a:rPr lang="en-US" sz="1800" dirty="0" smtClean="0">
                <a:solidFill>
                  <a:srgbClr val="FF0000"/>
                </a:solidFill>
              </a:rPr>
              <a:t>gravity</a:t>
            </a:r>
            <a:r>
              <a:rPr lang="en-US" sz="1800" dirty="0" smtClean="0"/>
              <a:t>:</a:t>
            </a:r>
          </a:p>
          <a:p>
            <a:pPr>
              <a:buNone/>
            </a:pPr>
            <a:endParaRPr lang="en-US" sz="1800" dirty="0" smtClean="0"/>
          </a:p>
          <a:p>
            <a:pPr>
              <a:buNone/>
            </a:pPr>
            <a:endParaRPr lang="en-US" sz="1800" dirty="0" smtClean="0"/>
          </a:p>
          <a:p>
            <a:pPr>
              <a:buClr>
                <a:srgbClr val="00B050"/>
              </a:buClr>
              <a:buFont typeface="Wingdings" pitchFamily="2" charset="2"/>
              <a:buChar char="l"/>
            </a:pPr>
            <a:r>
              <a:rPr lang="en-US" sz="1800" dirty="0" smtClean="0"/>
              <a:t>particular solution due to </a:t>
            </a:r>
            <a:r>
              <a:rPr lang="en-US" sz="1800" dirty="0" smtClean="0">
                <a:solidFill>
                  <a:srgbClr val="FF0000"/>
                </a:solidFill>
              </a:rPr>
              <a:t>Lorentz Force</a:t>
            </a:r>
            <a:r>
              <a:rPr lang="en-US" sz="1800" dirty="0" smtClean="0"/>
              <a:t>:</a:t>
            </a:r>
            <a:endParaRPr lang="zh-CN" altLang="en-US" sz="1800"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41" name="Object 1"/>
          <p:cNvGraphicFramePr>
            <a:graphicFrameLocks noChangeAspect="1"/>
          </p:cNvGraphicFramePr>
          <p:nvPr/>
        </p:nvGraphicFramePr>
        <p:xfrm>
          <a:off x="5433906" y="1214422"/>
          <a:ext cx="3019545" cy="1428760"/>
        </p:xfrm>
        <a:graphic>
          <a:graphicData uri="http://schemas.openxmlformats.org/presentationml/2006/ole">
            <p:oleObj spid="_x0000_s10395" name="Visio" r:id="rId3" imgW="4352706" imgH="2480549" progId="Visio.Drawing.11">
              <p:embed/>
            </p:oleObj>
          </a:graphicData>
        </a:graphic>
      </p:graphicFrame>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43" name="Object 3"/>
          <p:cNvGraphicFramePr>
            <a:graphicFrameLocks noChangeAspect="1"/>
          </p:cNvGraphicFramePr>
          <p:nvPr/>
        </p:nvGraphicFramePr>
        <p:xfrm>
          <a:off x="857225" y="2527180"/>
          <a:ext cx="5072098" cy="636051"/>
        </p:xfrm>
        <a:graphic>
          <a:graphicData uri="http://schemas.openxmlformats.org/presentationml/2006/ole">
            <p:oleObj spid="_x0000_s10396" name="Equation" r:id="rId4" imgW="2971800" imgH="368300" progId="Equation.DSMT4">
              <p:embed/>
            </p:oleObj>
          </a:graphicData>
        </a:graphic>
      </p:graphicFrame>
      <p:graphicFrame>
        <p:nvGraphicFramePr>
          <p:cNvPr id="10245" name="Object 5"/>
          <p:cNvGraphicFramePr>
            <a:graphicFrameLocks noChangeAspect="1"/>
          </p:cNvGraphicFramePr>
          <p:nvPr/>
        </p:nvGraphicFramePr>
        <p:xfrm>
          <a:off x="784082" y="3500438"/>
          <a:ext cx="5931058" cy="633414"/>
        </p:xfrm>
        <a:graphic>
          <a:graphicData uri="http://schemas.openxmlformats.org/presentationml/2006/ole">
            <p:oleObj spid="_x0000_s10397" name="Equation" r:id="rId5" imgW="3924300" imgH="419100" progId="Equation.DSMT4">
              <p:embed/>
            </p:oleObj>
          </a:graphicData>
        </a:graphic>
      </p:graphicFrame>
      <p:sp>
        <p:nvSpPr>
          <p:cNvPr id="102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47" name="Object 7"/>
          <p:cNvGraphicFramePr>
            <a:graphicFrameLocks noChangeAspect="1"/>
          </p:cNvGraphicFramePr>
          <p:nvPr/>
        </p:nvGraphicFramePr>
        <p:xfrm>
          <a:off x="785785" y="4500570"/>
          <a:ext cx="3000397" cy="618638"/>
        </p:xfrm>
        <a:graphic>
          <a:graphicData uri="http://schemas.openxmlformats.org/presentationml/2006/ole">
            <p:oleObj spid="_x0000_s10398" name="Equation" r:id="rId6" imgW="1854200" imgH="381000" progId="Equation.DSMT4">
              <p:embed/>
            </p:oleObj>
          </a:graphicData>
        </a:graphic>
      </p:graphicFrame>
      <p:sp>
        <p:nvSpPr>
          <p:cNvPr id="102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49" name="Object 9"/>
          <p:cNvGraphicFramePr>
            <a:graphicFrameLocks noChangeAspect="1"/>
          </p:cNvGraphicFramePr>
          <p:nvPr/>
        </p:nvGraphicFramePr>
        <p:xfrm>
          <a:off x="857223" y="5572140"/>
          <a:ext cx="5400713" cy="571504"/>
        </p:xfrm>
        <a:graphic>
          <a:graphicData uri="http://schemas.openxmlformats.org/presentationml/2006/ole">
            <p:oleObj spid="_x0000_s10399" name="Equation" r:id="rId7" imgW="3581400" imgH="381000" progId="Equation.DSMT4">
              <p:embed/>
            </p:oleObj>
          </a:graphicData>
        </a:graphic>
      </p:graphicFrame>
      <p:sp>
        <p:nvSpPr>
          <p:cNvPr id="13" name="TextBox 12"/>
          <p:cNvSpPr txBox="1"/>
          <p:nvPr/>
        </p:nvSpPr>
        <p:spPr>
          <a:xfrm>
            <a:off x="6519462" y="1366051"/>
            <a:ext cx="320922" cy="276999"/>
          </a:xfrm>
          <a:prstGeom prst="rect">
            <a:avLst/>
          </a:prstGeom>
          <a:noFill/>
        </p:spPr>
        <p:txBody>
          <a:bodyPr wrap="none" rtlCol="0">
            <a:spAutoFit/>
          </a:bodyPr>
          <a:lstStyle/>
          <a:p>
            <a:r>
              <a:rPr lang="en-US" altLang="zh-CN" sz="1200" i="1" dirty="0" smtClean="0">
                <a:solidFill>
                  <a:schemeClr val="tx1"/>
                </a:solidFill>
              </a:rPr>
              <a:t>dz</a:t>
            </a:r>
            <a:endParaRPr lang="zh-CN" altLang="en-US" sz="1200" i="1"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53752"/>
            <a:ext cx="6480720" cy="1143000"/>
          </a:xfrm>
        </p:spPr>
        <p:txBody>
          <a:bodyPr/>
          <a:lstStyle/>
          <a:p>
            <a:pPr algn="l"/>
            <a:r>
              <a:rPr lang="en-US" sz="3600" dirty="0" smtClean="0"/>
              <a:t>Test Bench Model</a:t>
            </a:r>
            <a:endParaRPr lang="zh-CN" altLang="en-US" sz="3600" dirty="0"/>
          </a:p>
        </p:txBody>
      </p:sp>
      <p:sp>
        <p:nvSpPr>
          <p:cNvPr id="15" name="内容占位符 2"/>
          <p:cNvSpPr>
            <a:spLocks noGrp="1"/>
          </p:cNvSpPr>
          <p:nvPr>
            <p:ph idx="1"/>
          </p:nvPr>
        </p:nvSpPr>
        <p:spPr>
          <a:xfrm>
            <a:off x="285720" y="3643314"/>
            <a:ext cx="8643998" cy="2643206"/>
          </a:xfrm>
        </p:spPr>
        <p:txBody>
          <a:bodyPr/>
          <a:lstStyle/>
          <a:p>
            <a:r>
              <a:rPr lang="en-US" altLang="zh-CN" sz="1800" dirty="0" smtClean="0"/>
              <a:t>The difference between fixed end and free end bench is the fixed way of the wire. The wire is fixed and located by </a:t>
            </a:r>
            <a:r>
              <a:rPr lang="en-US" altLang="zh-CN" sz="1800" dirty="0" smtClean="0">
                <a:solidFill>
                  <a:srgbClr val="FF0000"/>
                </a:solidFill>
              </a:rPr>
              <a:t>V notch </a:t>
            </a:r>
            <a:r>
              <a:rPr lang="en-US" altLang="zh-CN" sz="1800" dirty="0" smtClean="0"/>
              <a:t>at the fixed end bench.</a:t>
            </a:r>
          </a:p>
          <a:p>
            <a:pPr>
              <a:buNone/>
            </a:pPr>
            <a:r>
              <a:rPr lang="en-US" altLang="zh-CN" sz="1800" dirty="0" smtClean="0"/>
              <a:t>     At the free end bench, the wire is </a:t>
            </a:r>
            <a:r>
              <a:rPr lang="en-US" altLang="zh-CN" sz="1800" dirty="0" smtClean="0">
                <a:solidFill>
                  <a:srgbClr val="FF0000"/>
                </a:solidFill>
              </a:rPr>
              <a:t>pulled by weights </a:t>
            </a:r>
            <a:r>
              <a:rPr lang="en-US" altLang="zh-CN" sz="1800" dirty="0" smtClean="0"/>
              <a:t>through </a:t>
            </a:r>
            <a:r>
              <a:rPr lang="en-US" altLang="zh-CN" sz="1800" dirty="0" smtClean="0">
                <a:solidFill>
                  <a:srgbClr val="FF0000"/>
                </a:solidFill>
              </a:rPr>
              <a:t>a pulley</a:t>
            </a:r>
            <a:r>
              <a:rPr lang="en-US" altLang="zh-CN" sz="1800" dirty="0" smtClean="0"/>
              <a:t>.</a:t>
            </a:r>
          </a:p>
          <a:p>
            <a:r>
              <a:rPr lang="en-US" altLang="zh-CN" sz="1800" dirty="0" smtClean="0"/>
              <a:t>The quadrupole and sextupole will be borrowed from BEPCII. They are 105Q and 130S. </a:t>
            </a:r>
          </a:p>
          <a:p>
            <a:r>
              <a:rPr lang="en-US" altLang="zh-CN" sz="1800" dirty="0" smtClean="0"/>
              <a:t>The magnet support girder is 5.4 meters. Two parallel guideways are installed above the girder in order to move</a:t>
            </a:r>
            <a:r>
              <a:rPr lang="en-US" sz="1800" dirty="0" smtClean="0"/>
              <a:t> magnets conveniently. By move the magnets along the guideways</a:t>
            </a:r>
            <a:r>
              <a:rPr lang="en-US" altLang="zh-CN" sz="1800" dirty="0" smtClean="0"/>
              <a:t>, the magnetic center would be detected in different place along the girder.</a:t>
            </a:r>
            <a:endParaRPr lang="en-US" altLang="zh-CN" sz="1800" dirty="0"/>
          </a:p>
          <a:p>
            <a:endParaRPr lang="en-US" sz="1800" dirty="0" smtClean="0"/>
          </a:p>
        </p:txBody>
      </p:sp>
      <p:pic>
        <p:nvPicPr>
          <p:cNvPr id="36865" name="Picture 1"/>
          <p:cNvPicPr>
            <a:picLocks noChangeAspect="1" noChangeArrowheads="1"/>
          </p:cNvPicPr>
          <p:nvPr/>
        </p:nvPicPr>
        <p:blipFill>
          <a:blip r:embed="rId2"/>
          <a:srcRect/>
          <a:stretch>
            <a:fillRect/>
          </a:stretch>
        </p:blipFill>
        <p:spPr bwMode="auto">
          <a:xfrm>
            <a:off x="642910" y="1071546"/>
            <a:ext cx="7658100" cy="24860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14192</TotalTime>
  <Words>1491</Words>
  <Application>Microsoft Office PowerPoint</Application>
  <PresentationFormat>全屏显示(4:3)</PresentationFormat>
  <Paragraphs>216</Paragraphs>
  <Slides>20</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23" baseType="lpstr">
      <vt:lpstr>自定义设计方案</vt:lpstr>
      <vt:lpstr>Visio</vt:lpstr>
      <vt:lpstr>Equation</vt:lpstr>
      <vt:lpstr>Research Development of Vibrating Wire Alignment Technique for HEPS</vt:lpstr>
      <vt:lpstr>HEPS overview</vt:lpstr>
      <vt:lpstr>specifications</vt:lpstr>
      <vt:lpstr>Application Status(1)</vt:lpstr>
      <vt:lpstr>Application Status(2)</vt:lpstr>
      <vt:lpstr>Principle of Vibrating wire</vt:lpstr>
      <vt:lpstr>Research Development for HEPS</vt:lpstr>
      <vt:lpstr>Derivation of Basic Theory</vt:lpstr>
      <vt:lpstr>Test Bench Model</vt:lpstr>
      <vt:lpstr>Sag Measurement Scheme</vt:lpstr>
      <vt:lpstr>Sensor Circuit and Calibration(1)</vt:lpstr>
      <vt:lpstr>幻灯片 12</vt:lpstr>
      <vt:lpstr>Sensor Circuit and Calibration(3)</vt:lpstr>
      <vt:lpstr>Sensor Circuit and Calibration(4)</vt:lpstr>
      <vt:lpstr>Calculation of Vibrating Amplitudes</vt:lpstr>
      <vt:lpstr>Calculation of Vibrating Amplitudes</vt:lpstr>
      <vt:lpstr>Data Acquisition and Control System</vt:lpstr>
      <vt:lpstr>Following Research Plan</vt:lpstr>
      <vt:lpstr>Conclusion</vt:lpstr>
      <vt:lpstr>Thank you for your attention！</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Wulei</cp:lastModifiedBy>
  <cp:revision>1156</cp:revision>
  <dcterms:created xsi:type="dcterms:W3CDTF">2010-03-12T08:32:26Z</dcterms:created>
  <dcterms:modified xsi:type="dcterms:W3CDTF">2014-10-13T13:58:01Z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